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4" r:id="rId2"/>
    <p:sldId id="259" r:id="rId3"/>
    <p:sldId id="290" r:id="rId4"/>
    <p:sldId id="261" r:id="rId5"/>
    <p:sldId id="304" r:id="rId6"/>
    <p:sldId id="278" r:id="rId7"/>
    <p:sldId id="296" r:id="rId8"/>
    <p:sldId id="298" r:id="rId9"/>
    <p:sldId id="299" r:id="rId10"/>
    <p:sldId id="300" r:id="rId11"/>
    <p:sldId id="301" r:id="rId12"/>
    <p:sldId id="302" r:id="rId13"/>
    <p:sldId id="303" r:id="rId14"/>
    <p:sldId id="279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40"/>
    <a:srgbClr val="FCF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84" autoAdjust="0"/>
  </p:normalViewPr>
  <p:slideViewPr>
    <p:cSldViewPr snapToGrid="0" snapToObjects="1">
      <p:cViewPr>
        <p:scale>
          <a:sx n="130" d="100"/>
          <a:sy n="130" d="100"/>
        </p:scale>
        <p:origin x="-6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F64A-A5DE-BA41-933C-F1C4CF103495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D0DE8-5B9E-834B-A94C-4B8FB6C212F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04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fld id="{1CAE34FF-DF02-2148-BA13-E8727E86B495}" type="slidenum">
              <a:rPr lang="en-US" sz="11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sz="11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1225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fld id="{0CF76707-AD4F-FE42-AF51-3830D31E9DCB}" type="slidenum">
              <a:rPr lang="en-US" sz="11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sz="11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0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7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5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7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5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58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47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9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2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31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575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DC15E-3E6E-0749-B7F7-2A1517BEEA5A}" type="datetimeFigureOut">
              <a:rPr lang="it-IT" smtClean="0"/>
              <a:t>27/05/13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3CCB-C331-BC4C-9573-47F6FDCB46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i.gov.it" TargetMode="External"/><Relationship Id="rId4" Type="http://schemas.openxmlformats.org/officeDocument/2006/relationships/hyperlink" Target="mailto:smarras@formez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8792"/>
            <a:ext cx="7772400" cy="2351650"/>
          </a:xfrm>
        </p:spPr>
        <p:txBody>
          <a:bodyPr>
            <a:noAutofit/>
          </a:bodyPr>
          <a:lstStyle/>
          <a:p>
            <a:r>
              <a:rPr lang="it-IT" sz="5400" dirty="0" smtClean="0"/>
              <a:t>Da </a:t>
            </a:r>
            <a:r>
              <a:rPr lang="it-IT" sz="14200" b="1" dirty="0" smtClean="0">
                <a:solidFill>
                  <a:srgbClr val="0000FF"/>
                </a:solidFill>
              </a:rPr>
              <a:t>e</a:t>
            </a:r>
            <a:r>
              <a:rPr lang="it-IT" sz="5400" dirty="0" smtClean="0"/>
              <a:t> </a:t>
            </a:r>
            <a:r>
              <a:rPr lang="it-IT" sz="5400" dirty="0" smtClean="0"/>
              <a:t>a </a:t>
            </a:r>
            <a:r>
              <a:rPr lang="it-IT" sz="14200" b="1" dirty="0" smtClean="0">
                <a:solidFill>
                  <a:srgbClr val="FF0000"/>
                </a:solidFill>
              </a:rPr>
              <a:t>o</a:t>
            </a:r>
            <a:r>
              <a:rPr lang="it-IT" sz="5400" dirty="0" smtClean="0"/>
              <a:t> </a:t>
            </a: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 err="1" smtClean="0"/>
              <a:t>Government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Roma 29 </a:t>
            </a:r>
            <a:r>
              <a:rPr lang="it-IT" sz="2400" dirty="0" smtClean="0"/>
              <a:t>maggio 2013</a:t>
            </a:r>
            <a:endParaRPr lang="it-IT" sz="24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2" y="6079016"/>
            <a:ext cx="1962734" cy="5951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70" y="6079015"/>
            <a:ext cx="2638458" cy="5951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5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90000"/>
              <a:defRPr/>
            </a:pPr>
            <a:endParaRPr lang="it-IT"/>
          </a:p>
        </p:txBody>
      </p:sp>
      <p:pic>
        <p:nvPicPr>
          <p:cNvPr id="4" name="Immagine 3" descr="Schermata 2013-05-27 alle 18.0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46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518"/>
            <a:ext cx="2586182" cy="2447846"/>
          </a:xfrm>
        </p:spPr>
        <p:txBody>
          <a:bodyPr/>
          <a:lstStyle/>
          <a:p>
            <a:pPr algn="l"/>
            <a:r>
              <a:rPr lang="it-IT" dirty="0" smtClean="0"/>
              <a:t>Open</a:t>
            </a:r>
            <a:br>
              <a:rPr lang="it-IT" dirty="0" smtClean="0"/>
            </a:br>
            <a:r>
              <a:rPr lang="it-IT" dirty="0" smtClean="0"/>
              <a:t>data </a:t>
            </a:r>
            <a:r>
              <a:rPr lang="it-IT" dirty="0"/>
              <a:t>in </a:t>
            </a:r>
            <a:r>
              <a:rPr lang="it-IT" dirty="0" smtClean="0"/>
              <a:t>Italia</a:t>
            </a:r>
            <a:endParaRPr lang="it-IT" dirty="0"/>
          </a:p>
        </p:txBody>
      </p:sp>
      <p:pic>
        <p:nvPicPr>
          <p:cNvPr id="4" name="Immagine 3" descr="Schermata 2013-05-27 alle 18.0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5" y="1181100"/>
            <a:ext cx="7536165" cy="55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518"/>
            <a:ext cx="2586182" cy="2447846"/>
          </a:xfrm>
        </p:spPr>
        <p:txBody>
          <a:bodyPr/>
          <a:lstStyle/>
          <a:p>
            <a:pPr algn="l"/>
            <a:r>
              <a:rPr lang="it-IT" dirty="0" smtClean="0"/>
              <a:t>Open</a:t>
            </a:r>
            <a:br>
              <a:rPr lang="it-IT" dirty="0" smtClean="0"/>
            </a:br>
            <a:r>
              <a:rPr lang="it-IT" dirty="0" smtClean="0"/>
              <a:t>data </a:t>
            </a:r>
            <a:r>
              <a:rPr lang="it-IT" dirty="0"/>
              <a:t>in </a:t>
            </a:r>
            <a:r>
              <a:rPr lang="it-IT" dirty="0" smtClean="0"/>
              <a:t>Italia</a:t>
            </a:r>
            <a:endParaRPr lang="it-IT" dirty="0"/>
          </a:p>
        </p:txBody>
      </p:sp>
      <p:pic>
        <p:nvPicPr>
          <p:cNvPr id="3" name="Immagine 2" descr="Schermata 2013-05-27 alle 18.1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0" y="2053492"/>
            <a:ext cx="7404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3-05-27 alle 18.1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84" y="296031"/>
            <a:ext cx="7341015" cy="6561968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-196482"/>
            <a:ext cx="2586182" cy="244784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>Open</a:t>
            </a:r>
            <a:br>
              <a:rPr lang="it-IT" dirty="0" smtClean="0"/>
            </a:br>
            <a:r>
              <a:rPr lang="it-IT" dirty="0" smtClean="0"/>
              <a:t>data </a:t>
            </a:r>
            <a:r>
              <a:rPr lang="it-IT" dirty="0" smtClean="0"/>
              <a:t>nel </a:t>
            </a:r>
            <a:br>
              <a:rPr lang="it-IT" dirty="0" smtClean="0"/>
            </a:br>
            <a:r>
              <a:rPr lang="it-IT" dirty="0"/>
              <a:t>mondo</a:t>
            </a:r>
            <a:br>
              <a:rPr lang="it-IT" dirty="0"/>
            </a:br>
            <a:r>
              <a:rPr lang="it-IT" sz="2000" dirty="0" err="1" smtClean="0"/>
              <a:t>census.okfn.org</a:t>
            </a:r>
            <a:r>
              <a:rPr lang="it-IT" sz="2000" dirty="0"/>
              <a:t>/country/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6898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contenuto 2"/>
          <p:cNvSpPr>
            <a:spLocks noGrp="1"/>
          </p:cNvSpPr>
          <p:nvPr>
            <p:ph idx="1"/>
          </p:nvPr>
        </p:nvSpPr>
        <p:spPr bwMode="auto">
          <a:xfrm>
            <a:off x="250825" y="1268413"/>
            <a:ext cx="8458200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it-IT" sz="3600" b="1" dirty="0" smtClean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0"/>
                <a:cs typeface="Verdana" charset="0"/>
              </a:rPr>
              <a:t>Grazie per l’attenzione</a:t>
            </a:r>
          </a:p>
        </p:txBody>
      </p:sp>
      <p:sp>
        <p:nvSpPr>
          <p:cNvPr id="11268" name="CasellaDiTesto 5"/>
          <p:cNvSpPr txBox="1">
            <a:spLocks noChangeArrowheads="1"/>
          </p:cNvSpPr>
          <p:nvPr/>
        </p:nvSpPr>
        <p:spPr bwMode="auto">
          <a:xfrm>
            <a:off x="395288" y="2525713"/>
            <a:ext cx="85693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90000"/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90000"/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90000"/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90000"/>
              <a:defRPr sz="1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it-IT" sz="2400" dirty="0" smtClean="0">
                <a:solidFill>
                  <a:srgbClr val="000090"/>
                </a:solidFill>
                <a:cs typeface="Verdana" charset="0"/>
                <a:hlinkClick r:id="rId3"/>
              </a:rPr>
              <a:t>partecipazione.formez.it</a:t>
            </a:r>
            <a:endParaRPr lang="it-IT" sz="2400" dirty="0" smtClean="0">
              <a:solidFill>
                <a:srgbClr val="000090"/>
              </a:solidFill>
              <a:cs typeface="Verdana" charset="0"/>
              <a:hlinkClick r:id="rId3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it-IT" sz="2400" dirty="0" smtClean="0">
                <a:solidFill>
                  <a:srgbClr val="000090"/>
                </a:solidFill>
                <a:cs typeface="Verdana" charset="0"/>
                <a:hlinkClick r:id="rId3"/>
              </a:rPr>
              <a:t>www.dati.gov.it</a:t>
            </a:r>
            <a:endParaRPr lang="it-IT" sz="2400" dirty="0" smtClean="0">
              <a:solidFill>
                <a:schemeClr val="bg1">
                  <a:lumMod val="65000"/>
                </a:schemeClr>
              </a:solidFill>
              <a:cs typeface="Verdana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it-IT" sz="2400" dirty="0">
              <a:solidFill>
                <a:schemeClr val="bg1">
                  <a:lumMod val="65000"/>
                </a:schemeClr>
              </a:solidFill>
              <a:cs typeface="Verdana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it-IT" sz="2400" dirty="0">
              <a:solidFill>
                <a:schemeClr val="bg1">
                  <a:lumMod val="65000"/>
                </a:schemeClr>
              </a:solidFill>
              <a:cs typeface="Verdana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cs typeface="Verdana" charset="0"/>
                <a:hlinkClick r:id="rId4"/>
              </a:rPr>
              <a:t>smarras@formez.it</a:t>
            </a:r>
            <a:endParaRPr lang="it-IT" sz="2400" dirty="0" smtClean="0">
              <a:solidFill>
                <a:schemeClr val="bg1">
                  <a:lumMod val="65000"/>
                </a:schemeClr>
              </a:solidFill>
              <a:cs typeface="Verdana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cs typeface="Verdana" charset="0"/>
              </a:rPr>
              <a:t>@</a:t>
            </a:r>
            <a:r>
              <a:rPr lang="it-IT" sz="2400" dirty="0" err="1" smtClean="0">
                <a:solidFill>
                  <a:schemeClr val="bg1">
                    <a:lumMod val="65000"/>
                  </a:schemeClr>
                </a:solidFill>
                <a:cs typeface="Verdana" charset="0"/>
              </a:rPr>
              <a:t>smarras</a:t>
            </a:r>
            <a:endParaRPr lang="it-IT" sz="2400" dirty="0" smtClean="0">
              <a:solidFill>
                <a:schemeClr val="bg1">
                  <a:lumMod val="65000"/>
                </a:schemeClr>
              </a:solidFill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paradigma dell’open </a:t>
            </a:r>
            <a:r>
              <a:rPr lang="it-IT" dirty="0" err="1" smtClean="0"/>
              <a:t>government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279474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Open </a:t>
            </a:r>
            <a:r>
              <a:rPr lang="it-IT" dirty="0" err="1" smtClean="0"/>
              <a:t>Government</a:t>
            </a:r>
            <a:r>
              <a:rPr lang="it-IT" dirty="0" smtClean="0"/>
              <a:t> apre l’amministrazione </a:t>
            </a:r>
            <a:r>
              <a:rPr lang="it-IT" dirty="0" smtClean="0"/>
              <a:t>ai cittadini </a:t>
            </a:r>
            <a:r>
              <a:rPr lang="it-IT" dirty="0" smtClean="0"/>
              <a:t>sviluppando:</a:t>
            </a:r>
          </a:p>
          <a:p>
            <a:r>
              <a:rPr lang="it-IT" dirty="0" smtClean="0"/>
              <a:t>Trasparenza</a:t>
            </a:r>
          </a:p>
          <a:p>
            <a:r>
              <a:rPr lang="it-IT" dirty="0" smtClean="0"/>
              <a:t>Partecipazione</a:t>
            </a:r>
          </a:p>
          <a:p>
            <a:r>
              <a:rPr lang="it-IT" dirty="0" smtClean="0"/>
              <a:t>Collaborazione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390840" y="62842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it-IT" sz="1400" dirty="0"/>
              <a:t>http://</a:t>
            </a:r>
            <a:r>
              <a:rPr lang="it-IT" sz="1400" dirty="0" err="1"/>
              <a:t>it.wikipedia.org</a:t>
            </a:r>
            <a:r>
              <a:rPr lang="it-IT" sz="1400" dirty="0"/>
              <a:t>/</a:t>
            </a:r>
            <a:r>
              <a:rPr lang="it-IT" sz="1400" dirty="0" err="1"/>
              <a:t>wiki</a:t>
            </a:r>
            <a:r>
              <a:rPr lang="it-IT" sz="1400" dirty="0"/>
              <a:t>/</a:t>
            </a:r>
            <a:r>
              <a:rPr lang="it-IT" sz="1400" dirty="0" err="1"/>
              <a:t>Open_government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254000" y="3024894"/>
            <a:ext cx="870884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Coniugare</a:t>
            </a:r>
            <a:r>
              <a:rPr lang="it-IT" sz="3600" dirty="0" smtClean="0"/>
              <a:t> </a:t>
            </a:r>
            <a:r>
              <a:rPr lang="it-IT" sz="23900" b="1" dirty="0" smtClean="0">
                <a:solidFill>
                  <a:srgbClr val="0000FF"/>
                </a:solidFill>
              </a:rPr>
              <a:t>e</a:t>
            </a:r>
            <a:r>
              <a:rPr lang="it-IT" sz="3600" dirty="0" smtClean="0"/>
              <a:t> </a:t>
            </a:r>
            <a:r>
              <a:rPr lang="it-IT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</a:t>
            </a:r>
            <a:r>
              <a:rPr lang="it-IT" sz="3600" dirty="0" smtClean="0"/>
              <a:t> </a:t>
            </a:r>
            <a:r>
              <a:rPr lang="it-IT" sz="23900" b="1" dirty="0">
                <a:solidFill>
                  <a:srgbClr val="FF0000"/>
                </a:solidFill>
              </a:rPr>
              <a:t>o</a:t>
            </a:r>
            <a:r>
              <a:rPr lang="it-IT" sz="3600" dirty="0" smtClean="0"/>
              <a:t> </a:t>
            </a:r>
            <a:r>
              <a:rPr lang="it-IT" sz="3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Government</a:t>
            </a:r>
            <a:endParaRPr lang="it-IT" sz="36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898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iagramma-OpenG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15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4347308" y="1861921"/>
            <a:ext cx="3600000" cy="3600000"/>
          </a:xfrm>
          <a:prstGeom prst="ellipse">
            <a:avLst/>
          </a:prstGeom>
          <a:solidFill>
            <a:srgbClr val="FF0000"/>
          </a:solidFill>
          <a:ln w="1524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b="1" dirty="0">
              <a:solidFill>
                <a:srgbClr val="17375E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2492891" y="3892522"/>
            <a:ext cx="847209" cy="76703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20448" y="6396489"/>
            <a:ext cx="203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Fonte Albert Serra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2422553" y="4072781"/>
            <a:ext cx="96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645796" y="5576937"/>
            <a:ext cx="2236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A6A6A6"/>
                </a:solidFill>
              </a:rPr>
              <a:t>Amministrare</a:t>
            </a:r>
            <a:endParaRPr lang="it-IT" sz="2800" dirty="0">
              <a:solidFill>
                <a:srgbClr val="A6A6A6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083683" y="1861921"/>
            <a:ext cx="3600000" cy="3600000"/>
          </a:xfrm>
          <a:prstGeom prst="ellipse">
            <a:avLst/>
          </a:prstGeom>
          <a:solidFill>
            <a:srgbClr val="3366FF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rgbClr val="3366FF"/>
              </a:solidFill>
            </a:endParaRPr>
          </a:p>
          <a:p>
            <a:pPr algn="ctr"/>
            <a:endParaRPr lang="it-IT" dirty="0">
              <a:solidFill>
                <a:srgbClr val="3366FF"/>
              </a:solidFill>
            </a:endParaRPr>
          </a:p>
          <a:p>
            <a:pPr algn="ctr"/>
            <a:endParaRPr lang="it-IT" dirty="0" smtClean="0">
              <a:solidFill>
                <a:srgbClr val="3366FF"/>
              </a:solidFill>
            </a:endParaRPr>
          </a:p>
          <a:p>
            <a:pPr algn="ctr"/>
            <a:endParaRPr lang="it-IT" dirty="0">
              <a:solidFill>
                <a:srgbClr val="3366FF"/>
              </a:solidFill>
            </a:endParaRPr>
          </a:p>
          <a:p>
            <a:pPr algn="ctr"/>
            <a:endParaRPr lang="it-IT" dirty="0" smtClean="0">
              <a:solidFill>
                <a:srgbClr val="3366FF"/>
              </a:solidFill>
            </a:endParaRPr>
          </a:p>
          <a:p>
            <a:pPr algn="ctr"/>
            <a:endParaRPr lang="it-IT" dirty="0">
              <a:solidFill>
                <a:srgbClr val="3366FF"/>
              </a:solidFill>
            </a:endParaRPr>
          </a:p>
          <a:p>
            <a:pPr algn="ctr"/>
            <a:endParaRPr lang="it-IT" dirty="0" smtClean="0">
              <a:solidFill>
                <a:srgbClr val="3366FF"/>
              </a:solidFill>
            </a:endParaRPr>
          </a:p>
          <a:p>
            <a:pPr algn="ctr"/>
            <a:endParaRPr lang="it-IT" dirty="0">
              <a:solidFill>
                <a:srgbClr val="3366FF"/>
              </a:solidFill>
            </a:endParaRPr>
          </a:p>
          <a:p>
            <a:pPr algn="ctr"/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690084" y="2452068"/>
            <a:ext cx="2376000" cy="237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59551" y="5576937"/>
            <a:ext cx="1763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A6A6A6"/>
                </a:solidFill>
              </a:rPr>
              <a:t>Governare</a:t>
            </a:r>
            <a:endParaRPr lang="it-IT" sz="2800" dirty="0">
              <a:solidFill>
                <a:srgbClr val="A6A6A6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4950677" y="2452068"/>
            <a:ext cx="2376000" cy="2376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5506100" y="3305748"/>
            <a:ext cx="1222510" cy="767033"/>
            <a:chOff x="5769057" y="4819408"/>
            <a:chExt cx="1222510" cy="767033"/>
          </a:xfrm>
        </p:grpSpPr>
        <p:sp>
          <p:nvSpPr>
            <p:cNvPr id="15" name="Ovale 14"/>
            <p:cNvSpPr/>
            <p:nvPr/>
          </p:nvSpPr>
          <p:spPr>
            <a:xfrm>
              <a:off x="5956705" y="4819408"/>
              <a:ext cx="847209" cy="7670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769057" y="4925419"/>
              <a:ext cx="1222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FF6600"/>
                  </a:solidFill>
                </a:rPr>
                <a:t>persone</a:t>
              </a:r>
              <a:endParaRPr lang="it-IT" sz="24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292652" y="3272748"/>
            <a:ext cx="1229573" cy="767033"/>
            <a:chOff x="5765529" y="4819408"/>
            <a:chExt cx="1229573" cy="767033"/>
          </a:xfrm>
        </p:grpSpPr>
        <p:sp>
          <p:nvSpPr>
            <p:cNvPr id="25" name="Ovale 24"/>
            <p:cNvSpPr/>
            <p:nvPr/>
          </p:nvSpPr>
          <p:spPr>
            <a:xfrm>
              <a:off x="5956705" y="4819408"/>
              <a:ext cx="847209" cy="7670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5765529" y="4954726"/>
              <a:ext cx="12295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3366FF"/>
                  </a:solidFill>
                </a:rPr>
                <a:t>processi</a:t>
              </a:r>
              <a:endParaRPr lang="it-IT" b="1" dirty="0">
                <a:solidFill>
                  <a:srgbClr val="3366FF"/>
                </a:solidFill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692769" y="3258794"/>
            <a:ext cx="1692997" cy="912656"/>
            <a:chOff x="5956705" y="4819408"/>
            <a:chExt cx="847209" cy="767033"/>
          </a:xfrm>
        </p:grpSpPr>
        <p:sp>
          <p:nvSpPr>
            <p:cNvPr id="28" name="Ovale 27"/>
            <p:cNvSpPr/>
            <p:nvPr/>
          </p:nvSpPr>
          <p:spPr>
            <a:xfrm>
              <a:off x="5956705" y="4819408"/>
              <a:ext cx="847209" cy="7670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6157396" y="4906388"/>
              <a:ext cx="445831" cy="54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>
                      <a:lumMod val="65000"/>
                    </a:schemeClr>
                  </a:solidFill>
                </a:rPr>
                <a:t>Attività</a:t>
              </a:r>
            </a:p>
            <a:p>
              <a:pPr algn="ctr"/>
              <a:r>
                <a:rPr lang="it-IT" b="1" dirty="0" smtClean="0">
                  <a:solidFill>
                    <a:schemeClr val="bg1">
                      <a:lumMod val="65000"/>
                    </a:schemeClr>
                  </a:solidFill>
                </a:rPr>
                <a:t>Output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6864549" y="3255927"/>
            <a:ext cx="1692997" cy="912656"/>
            <a:chOff x="5956705" y="4819408"/>
            <a:chExt cx="847209" cy="767033"/>
          </a:xfrm>
          <a:solidFill>
            <a:srgbClr val="D9D9D9"/>
          </a:solidFill>
        </p:grpSpPr>
        <p:sp>
          <p:nvSpPr>
            <p:cNvPr id="31" name="Ovale 30"/>
            <p:cNvSpPr/>
            <p:nvPr/>
          </p:nvSpPr>
          <p:spPr>
            <a:xfrm>
              <a:off x="5956705" y="4819408"/>
              <a:ext cx="847209" cy="76703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112706" y="4906388"/>
              <a:ext cx="535211" cy="54320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>
                      <a:lumMod val="65000"/>
                    </a:schemeClr>
                  </a:solidFill>
                </a:rPr>
                <a:t>Impatto</a:t>
              </a:r>
            </a:p>
            <a:p>
              <a:pPr algn="ctr"/>
              <a:r>
                <a:rPr lang="it-IT" b="1" dirty="0" err="1" smtClean="0">
                  <a:solidFill>
                    <a:schemeClr val="bg1">
                      <a:lumMod val="65000"/>
                    </a:schemeClr>
                  </a:solidFill>
                </a:rPr>
                <a:t>Outcome</a:t>
              </a:r>
              <a:endParaRPr lang="it-IT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457200" y="3225072"/>
            <a:ext cx="1692997" cy="912656"/>
            <a:chOff x="5956705" y="4819408"/>
            <a:chExt cx="847209" cy="767033"/>
          </a:xfrm>
          <a:solidFill>
            <a:schemeClr val="bg1">
              <a:lumMod val="85000"/>
            </a:schemeClr>
          </a:solidFill>
        </p:grpSpPr>
        <p:sp>
          <p:nvSpPr>
            <p:cNvPr id="34" name="Ovale 33"/>
            <p:cNvSpPr/>
            <p:nvPr/>
          </p:nvSpPr>
          <p:spPr>
            <a:xfrm>
              <a:off x="5956705" y="4819408"/>
              <a:ext cx="847209" cy="76703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6157396" y="4906388"/>
              <a:ext cx="445831" cy="54320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>
                      <a:lumMod val="65000"/>
                    </a:schemeClr>
                  </a:solidFill>
                </a:rPr>
                <a:t>Risorse</a:t>
              </a:r>
            </a:p>
            <a:p>
              <a:pPr algn="ctr"/>
              <a:r>
                <a:rPr lang="it-IT" b="1" dirty="0" smtClean="0">
                  <a:solidFill>
                    <a:schemeClr val="bg1">
                      <a:lumMod val="65000"/>
                    </a:schemeClr>
                  </a:solidFill>
                </a:rPr>
                <a:t>Input</a:t>
              </a:r>
            </a:p>
          </p:txBody>
        </p:sp>
      </p:grpSp>
      <p:sp>
        <p:nvSpPr>
          <p:cNvPr id="37" name="Callout con freccia destra 36"/>
          <p:cNvSpPr/>
          <p:nvPr/>
        </p:nvSpPr>
        <p:spPr>
          <a:xfrm rot="1957413">
            <a:off x="3657908" y="4767372"/>
            <a:ext cx="1111371" cy="957385"/>
          </a:xfrm>
          <a:prstGeom prst="rightArrowCallout">
            <a:avLst/>
          </a:prstGeom>
          <a:solidFill>
            <a:srgbClr val="FDCC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dirty="0" smtClean="0">
                <a:solidFill>
                  <a:srgbClr val="17375E"/>
                </a:solidFill>
              </a:rPr>
              <a:t>Obiettivo</a:t>
            </a:r>
          </a:p>
          <a:p>
            <a:pPr algn="ctr"/>
            <a:r>
              <a:rPr lang="it-IT" sz="1600" dirty="0" smtClean="0">
                <a:solidFill>
                  <a:srgbClr val="17375E"/>
                </a:solidFill>
              </a:rPr>
              <a:t>efficienza</a:t>
            </a:r>
            <a:endParaRPr lang="it-IT" sz="1600" dirty="0">
              <a:solidFill>
                <a:srgbClr val="17375E"/>
              </a:solidFill>
            </a:endParaRPr>
          </a:p>
        </p:txBody>
      </p:sp>
      <p:sp>
        <p:nvSpPr>
          <p:cNvPr id="38" name="Callout con freccia destra 37"/>
          <p:cNvSpPr/>
          <p:nvPr/>
        </p:nvSpPr>
        <p:spPr>
          <a:xfrm rot="12708357">
            <a:off x="4310602" y="1519076"/>
            <a:ext cx="1111371" cy="957385"/>
          </a:xfrm>
          <a:prstGeom prst="rightArrowCallout">
            <a:avLst/>
          </a:prstGeom>
          <a:solidFill>
            <a:srgbClr val="FDCC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600" dirty="0" smtClean="0">
                <a:solidFill>
                  <a:srgbClr val="17375E"/>
                </a:solidFill>
              </a:rPr>
              <a:t>Obiettivo</a:t>
            </a:r>
          </a:p>
          <a:p>
            <a:pPr algn="ctr"/>
            <a:r>
              <a:rPr lang="it-IT" sz="1600" dirty="0" smtClean="0">
                <a:solidFill>
                  <a:srgbClr val="17375E"/>
                </a:solidFill>
              </a:rPr>
              <a:t>efficacia</a:t>
            </a:r>
            <a:endParaRPr lang="it-IT" sz="1600" dirty="0">
              <a:solidFill>
                <a:srgbClr val="17375E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 rot="19855905">
            <a:off x="1426480" y="2093519"/>
            <a:ext cx="155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eGovernment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 rot="19855905">
            <a:off x="5876150" y="4680872"/>
            <a:ext cx="19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Open </a:t>
            </a:r>
            <a:r>
              <a:rPr lang="it-IT" dirty="0" err="1" smtClean="0"/>
              <a:t>Government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329263" y="-714222"/>
            <a:ext cx="8708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Coniugare</a:t>
            </a:r>
            <a:r>
              <a:rPr lang="it-IT" sz="3600" dirty="0" smtClean="0"/>
              <a:t> </a:t>
            </a:r>
            <a:r>
              <a:rPr lang="it-IT" sz="14000" b="1" dirty="0" smtClean="0">
                <a:solidFill>
                  <a:srgbClr val="0000FF"/>
                </a:solidFill>
              </a:rPr>
              <a:t>e</a:t>
            </a:r>
            <a:r>
              <a:rPr lang="it-IT" sz="3600" dirty="0" smtClean="0"/>
              <a:t> </a:t>
            </a:r>
            <a:r>
              <a:rPr lang="it-IT" sz="36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</a:t>
            </a:r>
            <a:r>
              <a:rPr lang="it-IT" sz="3600" dirty="0" smtClean="0"/>
              <a:t> </a:t>
            </a:r>
            <a:r>
              <a:rPr lang="it-IT" sz="14000" b="1" dirty="0">
                <a:solidFill>
                  <a:srgbClr val="FF0000"/>
                </a:solidFill>
              </a:rPr>
              <a:t>o</a:t>
            </a:r>
            <a:r>
              <a:rPr lang="it-IT" sz="3600" dirty="0" smtClean="0"/>
              <a:t> </a:t>
            </a:r>
            <a:r>
              <a:rPr lang="it-IT" sz="36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Government</a:t>
            </a:r>
            <a:endParaRPr lang="it-IT" sz="36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62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Differenze tra </a:t>
            </a:r>
            <a:r>
              <a:rPr lang="it-IT" sz="89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e</a:t>
            </a:r>
            <a:r>
              <a:rPr lang="it-IT" dirty="0" smtClean="0"/>
              <a:t> ed </a:t>
            </a:r>
            <a:r>
              <a:rPr lang="it-IT" sz="89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58626"/>
              </p:ext>
            </p:extLst>
          </p:nvPr>
        </p:nvGraphicFramePr>
        <p:xfrm>
          <a:off x="457200" y="141763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eGov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openGov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Controllo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Emersione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Pianificazione ex-ante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Flessibile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Progetti a lungo termine</a:t>
                      </a:r>
                      <a:r>
                        <a:rPr lang="it-IT" baseline="0" dirty="0" smtClean="0"/>
                        <a:t> &gt;1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Progetti a breve termine</a:t>
                      </a:r>
                      <a:r>
                        <a:rPr lang="it-IT" baseline="0" dirty="0" smtClean="0"/>
                        <a:t> &lt;1 anno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Elevati investimenti</a:t>
                      </a:r>
                      <a:r>
                        <a:rPr lang="it-IT" baseline="0" dirty="0" smtClean="0"/>
                        <a:t> &gt;100K€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Basso investimento &lt;100K€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Centrato sulla tecnologia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Centrato sulle esigenze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Outsourcing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In-</a:t>
                      </a:r>
                      <a:r>
                        <a:rPr lang="it-IT" dirty="0" err="1" smtClean="0"/>
                        <a:t>house</a:t>
                      </a:r>
                      <a:r>
                        <a:rPr lang="it-IT" dirty="0" smtClean="0"/>
                        <a:t> Riuso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oscuri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Risultati trasparenti, confronto pubblico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G2P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P2G P2P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Difficoltà considerate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errore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Difficoltà considerate normali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Ricerca</a:t>
                      </a:r>
                      <a:r>
                        <a:rPr lang="it-IT" baseline="0" dirty="0" smtClean="0"/>
                        <a:t> di efficienza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Ricerca di trasparenza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Coinvolgimento dell’utente alla fine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Coinvolgimento dell’utente all’inizio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220448" y="6396489"/>
            <a:ext cx="1916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Fonte David </a:t>
            </a:r>
            <a:r>
              <a:rPr lang="it-IT" sz="1400" dirty="0"/>
              <a:t>O</a:t>
            </a:r>
            <a:r>
              <a:rPr lang="it-IT" sz="1400" dirty="0" smtClean="0"/>
              <a:t>simo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83296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Uno stesso disegno</a:t>
            </a:r>
            <a:endParaRPr lang="it-IT" dirty="0"/>
          </a:p>
        </p:txBody>
      </p:sp>
      <p:pic>
        <p:nvPicPr>
          <p:cNvPr id="4" name="Segnaposto contenuto 3" descr="gallery_4d0ead70b7d5e_eschertwodrawingha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677909" y="1067061"/>
            <a:ext cx="10567128" cy="5811513"/>
          </a:xfrm>
        </p:spPr>
      </p:pic>
    </p:spTree>
    <p:extLst>
      <p:ext uri="{BB962C8B-B14F-4D97-AF65-F5344CB8AC3E}">
        <p14:creationId xmlns:p14="http://schemas.microsoft.com/office/powerpoint/2010/main" val="228974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846" y="-30404"/>
            <a:ext cx="8501185" cy="1671637"/>
          </a:xfrm>
        </p:spPr>
        <p:txBody>
          <a:bodyPr>
            <a:normAutofit/>
          </a:bodyPr>
          <a:lstStyle/>
          <a:p>
            <a:pPr algn="l">
              <a:lnSpc>
                <a:spcPts val="3200"/>
              </a:lnSpc>
            </a:pPr>
            <a:r>
              <a:rPr lang="it-IT" dirty="0" smtClean="0"/>
              <a:t>Barometro della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trasparenza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err="1" smtClean="0"/>
              <a:t>trasparenza.formez.it</a:t>
            </a:r>
            <a:endParaRPr lang="it-IT" sz="2000" dirty="0"/>
          </a:p>
        </p:txBody>
      </p:sp>
      <p:pic>
        <p:nvPicPr>
          <p:cNvPr id="4" name="Segnaposto contenuto 3" descr="Schermata 2011-04-14 a 00.45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1" y="1416532"/>
            <a:ext cx="8921750" cy="5067976"/>
          </a:xfrm>
        </p:spPr>
      </p:pic>
      <p:pic>
        <p:nvPicPr>
          <p:cNvPr id="5" name="Immagine 4" descr="Schermata 2013-05-27 alle 15.04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15" y="232953"/>
            <a:ext cx="4919785" cy="5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8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6645" y="57518"/>
            <a:ext cx="2602345" cy="2413209"/>
          </a:xfrm>
        </p:spPr>
        <p:txBody>
          <a:bodyPr>
            <a:normAutofit/>
          </a:bodyPr>
          <a:lstStyle/>
          <a:p>
            <a:pPr algn="l"/>
            <a:r>
              <a:rPr lang="it-IT" dirty="0" smtClean="0"/>
              <a:t>Catalogo</a:t>
            </a:r>
            <a:br>
              <a:rPr lang="it-IT" dirty="0" smtClean="0"/>
            </a:br>
            <a:r>
              <a:rPr lang="it-IT" dirty="0" smtClean="0"/>
              <a:t>Open Data</a:t>
            </a:r>
            <a:endParaRPr lang="it-IT" dirty="0"/>
          </a:p>
        </p:txBody>
      </p:sp>
      <p:pic>
        <p:nvPicPr>
          <p:cNvPr id="2" name="Immagine 1" descr="Schermata 2013-05-27 alle 16.2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2" y="57518"/>
            <a:ext cx="6820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0" y="57518"/>
            <a:ext cx="2586182" cy="2447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/>
              <a:t>Open</a:t>
            </a:r>
            <a:br>
              <a:rPr lang="it-IT" dirty="0" smtClean="0"/>
            </a:br>
            <a:r>
              <a:rPr lang="it-IT" dirty="0" smtClean="0"/>
              <a:t>data in Italia</a:t>
            </a:r>
            <a:endParaRPr lang="it-IT" dirty="0"/>
          </a:p>
        </p:txBody>
      </p:sp>
      <p:pic>
        <p:nvPicPr>
          <p:cNvPr id="3" name="Immagine 2" descr="Schermata 2013-05-27 alle 18.0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95" y="0"/>
            <a:ext cx="7469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0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166</Words>
  <Application>Microsoft Macintosh PowerPoint</Application>
  <PresentationFormat>Presentazione su schermo (4:3)</PresentationFormat>
  <Paragraphs>84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Da e a o  Government</vt:lpstr>
      <vt:lpstr>Il paradigma dell’open government</vt:lpstr>
      <vt:lpstr>Presentazione di PowerPoint</vt:lpstr>
      <vt:lpstr>Presentazione di PowerPoint</vt:lpstr>
      <vt:lpstr>Differenze tra e ed o</vt:lpstr>
      <vt:lpstr>Uno stesso disegno</vt:lpstr>
      <vt:lpstr>Barometro della  trasparenza trasparenza.formez.it</vt:lpstr>
      <vt:lpstr>Catalogo Open Data</vt:lpstr>
      <vt:lpstr>Presentazione di PowerPoint</vt:lpstr>
      <vt:lpstr>Presentazione di PowerPoint</vt:lpstr>
      <vt:lpstr>Open data in Italia</vt:lpstr>
      <vt:lpstr>Open data in Italia</vt:lpstr>
      <vt:lpstr>Open data nel  mondo census.okfn.org/country/</vt:lpstr>
      <vt:lpstr>Presentazione di PowerPoint</vt:lpstr>
    </vt:vector>
  </TitlesOfParts>
  <Company>FormezPA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e a o  -Government</dc:title>
  <dc:creator>SM</dc:creator>
  <cp:lastModifiedBy>SM</cp:lastModifiedBy>
  <cp:revision>62</cp:revision>
  <dcterms:created xsi:type="dcterms:W3CDTF">2012-11-22T07:02:04Z</dcterms:created>
  <dcterms:modified xsi:type="dcterms:W3CDTF">2013-05-27T16:47:59Z</dcterms:modified>
</cp:coreProperties>
</file>