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56" autoAdjust="0"/>
  </p:normalViewPr>
  <p:slideViewPr>
    <p:cSldViewPr>
      <p:cViewPr>
        <p:scale>
          <a:sx n="81" d="100"/>
          <a:sy n="81" d="100"/>
        </p:scale>
        <p:origin x="-156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8B40-4888-49F2-89D4-20E2CA41AF1C}" type="datetime7">
              <a:rPr lang="it-IT" smtClean="0"/>
              <a:t>mag-13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AEE73-9D2A-4734-8B85-A55C79C5D8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49694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E69B5-FB2A-47FE-A5D2-92456C9CB5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5811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E69B5-FB2A-47FE-A5D2-92456C9CB54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4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E69B5-FB2A-47FE-A5D2-92456C9CB54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E69B5-FB2A-47FE-A5D2-92456C9CB54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E69B5-FB2A-47FE-A5D2-92456C9CB54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32E47A0-6B42-4B13-92A8-9CC21B88EDDE}" type="datetime7">
              <a:rPr lang="it-IT" smtClean="0"/>
              <a:t>mag-13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4E69B5-FB2A-47FE-A5D2-92456C9CB54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4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05/10/2012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" y="2284423"/>
            <a:ext cx="9144000" cy="459214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1268760"/>
            <a:ext cx="6701224" cy="1015663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 </a:t>
            </a:r>
            <a:r>
              <a:rPr lang="it-IT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GOVERNMENT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PROSPETTIVE E OPPORTUNITA’</a:t>
            </a:r>
            <a:endParaRPr lang="it-IT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086"/>
            <a:ext cx="2241432" cy="8866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35024" y="2420888"/>
            <a:ext cx="4079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TRANSPARENCY INTERNATIONAL ITALIA</a:t>
            </a:r>
          </a:p>
          <a:p>
            <a:r>
              <a:rPr lang="it-IT" sz="1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Roma, 29 maggio 2013</a:t>
            </a:r>
          </a:p>
          <a:p>
            <a:r>
              <a:rPr lang="it-IT" sz="1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Davide Del Monte</a:t>
            </a:r>
          </a:p>
        </p:txBody>
      </p:sp>
      <p:pic>
        <p:nvPicPr>
          <p:cNvPr id="1026" name="f0167ba2-3931-41ea-b8f1-35781943105d" descr="85BCAF6B-0E25-4FA7-A26E-4F1236347C23@istitutom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65"/>
            <a:ext cx="864563" cy="8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8c761f8-ccd7-4dc5-a7f7-81150473fd5f" descr="7543BF52-670D-4C37-9B93-C50AA3E1AB4E@istitutom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11663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3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17" y="4598869"/>
            <a:ext cx="4973866" cy="225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086"/>
            <a:ext cx="2241432" cy="886642"/>
          </a:xfrm>
          <a:prstGeom prst="rect">
            <a:avLst/>
          </a:prstGeom>
        </p:spPr>
      </p:pic>
      <p:pic>
        <p:nvPicPr>
          <p:cNvPr id="1026" name="f0167ba2-3931-41ea-b8f1-35781943105d" descr="85BCAF6B-0E25-4FA7-A26E-4F1236347C23@istitutom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65"/>
            <a:ext cx="864563" cy="8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8c761f8-ccd7-4dc5-a7f7-81150473fd5f" descr="7543BF52-670D-4C37-9B93-C50AA3E1AB4E@istitutom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11663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0" y="2817266"/>
            <a:ext cx="6529350" cy="32701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TRANSPARENCY INTERNATIONAL ITALIA</a:t>
            </a:r>
            <a:endParaRPr lang="it-IT" altLang="ja-JP" sz="16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1050" dirty="0" smtClean="0">
              <a:solidFill>
                <a:srgbClr val="FFFFFF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Transparency International è l</a:t>
            </a:r>
            <a:r>
              <a:rPr lang="ja-JP" altLang="it-IT" sz="1600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’</a:t>
            </a:r>
            <a:r>
              <a:rPr lang="it-IT" altLang="ja-JP" sz="1600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Organizzazione Non Governativa leader nel mondo nella lotta alla corruzione.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Fondata nel 1993 è presente in oltre 90 Paesi nel Mondo: i Capitoli Nazionali di TI combattono la corruzione, coinvolgendo Governi, società civile, mondo delle imprese, media e Istituzioni per promuovere sistemi più trasparenti, responsabili e virtuosi</a:t>
            </a:r>
            <a:r>
              <a:rPr lang="it-IT" sz="1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sz="16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lvl="0"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600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Transparency International Italia è stata fondata nel 1996, ha sede a Milano e conta diversi soci e volontari su tutto il territorio nazionale.</a:t>
            </a:r>
            <a:endParaRPr lang="it-IT" sz="16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0" y="1268760"/>
            <a:ext cx="6701224" cy="1446550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 </a:t>
            </a:r>
            <a:r>
              <a:rPr lang="it-IT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GOVERNMENT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PROSPETTIVE E OPPORTUNITA’</a:t>
            </a:r>
          </a:p>
          <a:p>
            <a:endParaRPr lang="it-IT" sz="1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16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Chi siamo</a:t>
            </a:r>
            <a:endParaRPr lang="it-IT" sz="1600" b="1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7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99" y="3810277"/>
            <a:ext cx="424973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086"/>
            <a:ext cx="2241432" cy="886642"/>
          </a:xfrm>
          <a:prstGeom prst="rect">
            <a:avLst/>
          </a:prstGeom>
        </p:spPr>
      </p:pic>
      <p:pic>
        <p:nvPicPr>
          <p:cNvPr id="1026" name="f0167ba2-3931-41ea-b8f1-35781943105d" descr="85BCAF6B-0E25-4FA7-A26E-4F1236347C23@istitutom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65"/>
            <a:ext cx="864563" cy="8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8c761f8-ccd7-4dc5-a7f7-81150473fd5f" descr="7543BF52-670D-4C37-9B93-C50AA3E1AB4E@istitutom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11663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1268760"/>
            <a:ext cx="6701224" cy="1446550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 </a:t>
            </a:r>
            <a:r>
              <a:rPr lang="it-IT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GOVERNMENT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PROSPETTIVE E OPPORTUNITA’</a:t>
            </a:r>
          </a:p>
          <a:p>
            <a:endParaRPr lang="it-IT" sz="1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16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Criticità</a:t>
            </a:r>
            <a:endParaRPr lang="it-IT" sz="1600" b="1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-3158" y="3037016"/>
            <a:ext cx="8391582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TRASPARENZA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FRAMMENTAZIONE COMPITI E POTERI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2000" dirty="0" err="1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CiVIT</a:t>
            </a:r>
            <a:endParaRPr lang="it-IT" sz="1600" dirty="0">
              <a:solidFill>
                <a:srgbClr val="FFFFFF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COMPITI e RISORSE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2000" dirty="0">
              <a:solidFill>
                <a:schemeClr val="accent4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WHISTLEBLOWING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APPLICAZIONE PROCEDURE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1600" dirty="0" smtClean="0">
              <a:solidFill>
                <a:schemeClr val="accent4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PARTECIPAZIONE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COINVOLGIMENTO CITTADINI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16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899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086"/>
            <a:ext cx="2241432" cy="886642"/>
          </a:xfrm>
          <a:prstGeom prst="rect">
            <a:avLst/>
          </a:prstGeom>
        </p:spPr>
      </p:pic>
      <p:pic>
        <p:nvPicPr>
          <p:cNvPr id="1026" name="f0167ba2-3931-41ea-b8f1-35781943105d" descr="85BCAF6B-0E25-4FA7-A26E-4F1236347C23@istitutom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65"/>
            <a:ext cx="864563" cy="8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8c761f8-ccd7-4dc5-a7f7-81150473fd5f" descr="7543BF52-670D-4C37-9B93-C50AA3E1AB4E@istitutom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11663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1268760"/>
            <a:ext cx="6701224" cy="1446550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 </a:t>
            </a:r>
            <a:r>
              <a:rPr lang="it-IT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GOVERNMENT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PROSPETTIVE E OPPORTUNITA’</a:t>
            </a:r>
          </a:p>
          <a:p>
            <a:endParaRPr lang="it-IT" sz="1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16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Opportunità</a:t>
            </a:r>
            <a:endParaRPr lang="it-IT" sz="1600" b="1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35496" y="3037016"/>
            <a:ext cx="4379728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AUTOREVOLEZZA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AUTORITA</a:t>
            </a:r>
            <a:r>
              <a:rPr lang="it-IT" altLang="ja-JP" sz="1600" dirty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’ NAZIONALE </a:t>
            </a: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ANTICORRUZIONE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1600" dirty="0">
              <a:solidFill>
                <a:schemeClr val="accent4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20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WHISTLEBLOWING</a:t>
            </a:r>
            <a:endParaRPr lang="it-IT" altLang="ja-JP" sz="2000" dirty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&gt; COMUNE DI MILANO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&gt; MINISTERO GIUSTIZIA AUSTRIA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it-IT" altLang="ja-JP" sz="2000" dirty="0" smtClean="0">
              <a:solidFill>
                <a:schemeClr val="accent4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20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PARTECIPAZIONE</a:t>
            </a:r>
            <a:endParaRPr lang="it-IT" altLang="ja-JP" sz="2000" dirty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1600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APP / PORTALI / COMUNICAZIONE SOCIAL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16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21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4086"/>
            <a:ext cx="2241432" cy="886642"/>
          </a:xfrm>
          <a:prstGeom prst="rect">
            <a:avLst/>
          </a:prstGeom>
        </p:spPr>
      </p:pic>
      <p:pic>
        <p:nvPicPr>
          <p:cNvPr id="1026" name="f0167ba2-3931-41ea-b8f1-35781943105d" descr="85BCAF6B-0E25-4FA7-A26E-4F1236347C23@istitutomi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165"/>
            <a:ext cx="864563" cy="86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8c761f8-ccd7-4dc5-a7f7-81150473fd5f" descr="7543BF52-670D-4C37-9B93-C50AA3E1AB4E@istitutomid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11663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0" y="1268760"/>
            <a:ext cx="6701224" cy="1446550"/>
          </a:xfrm>
          <a:prstGeom prst="rect">
            <a:avLst/>
          </a:prstGeom>
          <a:solidFill>
            <a:srgbClr val="4F81BD">
              <a:alpha val="34000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OPEN </a:t>
            </a:r>
            <a:r>
              <a:rPr lang="it-IT" sz="36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GOVERNMENT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PROSPETTIVE E OPPORTUNITA’</a:t>
            </a:r>
          </a:p>
          <a:p>
            <a:endParaRPr lang="it-IT" sz="1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1600" b="1" dirty="0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Priorità</a:t>
            </a:r>
            <a:endParaRPr lang="it-IT" sz="1600" b="1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07504" y="3037016"/>
            <a:ext cx="3747839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radley Hand ITC" pitchFamily="66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sz="2000" dirty="0" smtClean="0">
                <a:solidFill>
                  <a:srgbClr val="0070C0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EDUCAZIONE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Creare una maggior coscienza civica 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s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u 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conseguenze di corruzione e 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gestione opaca delle risorse pubbliche e sugli effetti positivi derivanti da 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maggior coinvolgimento e partecipazione dei cittadini al processo decisionale e di </a:t>
            </a:r>
            <a:r>
              <a:rPr lang="it-IT" altLang="ja-JP" dirty="0" smtClean="0">
                <a:solidFill>
                  <a:schemeClr val="accent4"/>
                </a:solidFill>
                <a:latin typeface="Aharoni" pitchFamily="2" charset="-79"/>
                <a:ea typeface="Arial Unicode MS" pitchFamily="34" charset="-128"/>
                <a:cs typeface="Aharoni" pitchFamily="2" charset="-79"/>
              </a:rPr>
              <a:t>controllo. </a:t>
            </a:r>
            <a:endParaRPr lang="it-IT" altLang="ja-JP" sz="1400" dirty="0" smtClean="0">
              <a:solidFill>
                <a:schemeClr val="accent4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ja-JP" sz="1600" dirty="0" smtClean="0">
              <a:solidFill>
                <a:srgbClr val="0070C0"/>
              </a:solidFill>
              <a:latin typeface="Aharoni" pitchFamily="2" charset="-79"/>
              <a:ea typeface="Arial Unicode MS" pitchFamily="34" charset="-128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25" y="2873552"/>
            <a:ext cx="5340350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</TotalTime>
  <Words>215</Words>
  <Application>Microsoft Office PowerPoint</Application>
  <PresentationFormat>Presentazione su schermo (4:3)</PresentationFormat>
  <Paragraphs>62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Davide</dc:creator>
  <cp:lastModifiedBy>Davide</cp:lastModifiedBy>
  <cp:revision>99</cp:revision>
  <cp:lastPrinted>2013-05-06T15:18:29Z</cp:lastPrinted>
  <dcterms:created xsi:type="dcterms:W3CDTF">2012-10-03T15:00:23Z</dcterms:created>
  <dcterms:modified xsi:type="dcterms:W3CDTF">2013-05-23T12:58:39Z</dcterms:modified>
</cp:coreProperties>
</file>