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ppt/tags/tag10.xml" ContentType="application/vnd.openxmlformats-officedocument.presentationml.tags+xml"/>
  <Override PartName="/ppt/tags/tag16.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6.xml" ContentType="application/vnd.openxmlformats-officedocument.presentationml.tags+xml"/>
  <Override PartName="/ppt/tags/tag11.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61" r:id="rId2"/>
    <p:sldId id="277" r:id="rId3"/>
    <p:sldId id="278" r:id="rId4"/>
    <p:sldId id="272" r:id="rId5"/>
    <p:sldId id="271" r:id="rId6"/>
    <p:sldId id="280" r:id="rId7"/>
    <p:sldId id="279" r:id="rId8"/>
    <p:sldId id="281" r:id="rId9"/>
    <p:sldId id="282" r:id="rId10"/>
    <p:sldId id="283" r:id="rId11"/>
    <p:sldId id="284" r:id="rId12"/>
    <p:sldId id="286" r:id="rId13"/>
    <p:sldId id="287" r:id="rId14"/>
    <p:sldId id="288" r:id="rId15"/>
    <p:sldId id="290" r:id="rId16"/>
    <p:sldId id="289" r:id="rId17"/>
  </p:sldIdLst>
  <p:sldSz cx="12192000" cy="6858000"/>
  <p:notesSz cx="6858000" cy="9144000"/>
  <p:custDataLst>
    <p:tags r:id="rId20"/>
  </p:custDataLst>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B27"/>
    <a:srgbClr val="EE7420"/>
    <a:srgbClr val="E6E6E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694" autoAdjust="0"/>
  </p:normalViewPr>
  <p:slideViewPr>
    <p:cSldViewPr snapToGrid="0">
      <p:cViewPr varScale="1">
        <p:scale>
          <a:sx n="91" d="100"/>
          <a:sy n="91" d="100"/>
        </p:scale>
        <p:origin x="1212" y="96"/>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1" d="100"/>
          <a:sy n="91" d="100"/>
        </p:scale>
        <p:origin x="375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1B39D-97BC-471E-9417-CE647A71F656}"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it-IT"/>
        </a:p>
      </dgm:t>
    </dgm:pt>
    <dgm:pt modelId="{E001A643-D4B6-4805-BC50-8302ECD474A3}">
      <dgm:prSet phldrT="[Testo]"/>
      <dgm:spPr>
        <a:noFill/>
        <a:ln>
          <a:solidFill>
            <a:srgbClr val="EE7420"/>
          </a:solidFill>
        </a:ln>
      </dgm:spPr>
      <dgm:t>
        <a:bodyPr/>
        <a:lstStyle/>
        <a:p>
          <a:r>
            <a:rPr lang="it-IT" b="0" dirty="0">
              <a:solidFill>
                <a:schemeClr val="tx1"/>
              </a:solidFill>
            </a:rPr>
            <a:t>DATI</a:t>
          </a:r>
        </a:p>
      </dgm:t>
    </dgm:pt>
    <dgm:pt modelId="{17F0B0F1-FEA8-4CF2-AE37-B850C09933C0}" type="parTrans" cxnId="{C8F88FB8-AE05-4A58-8A74-CB6B9A700B16}">
      <dgm:prSet/>
      <dgm:spPr/>
      <dgm:t>
        <a:bodyPr/>
        <a:lstStyle/>
        <a:p>
          <a:endParaRPr lang="it-IT"/>
        </a:p>
      </dgm:t>
    </dgm:pt>
    <dgm:pt modelId="{16C850E9-160E-4FB0-96CF-D96B6771BD94}" type="sibTrans" cxnId="{C8F88FB8-AE05-4A58-8A74-CB6B9A700B16}">
      <dgm:prSet/>
      <dgm:spPr/>
      <dgm:t>
        <a:bodyPr/>
        <a:lstStyle/>
        <a:p>
          <a:endParaRPr lang="it-IT"/>
        </a:p>
      </dgm:t>
    </dgm:pt>
    <dgm:pt modelId="{70CA6A86-9906-465F-9B3E-85FBD4AD0245}">
      <dgm:prSet phldrT="[Testo]"/>
      <dgm:spPr>
        <a:noFill/>
        <a:ln>
          <a:solidFill>
            <a:srgbClr val="92D050"/>
          </a:solidFill>
        </a:ln>
      </dgm:spPr>
      <dgm:t>
        <a:bodyPr/>
        <a:lstStyle/>
        <a:p>
          <a:r>
            <a:rPr lang="it-IT" dirty="0">
              <a:solidFill>
                <a:schemeClr val="tx1"/>
              </a:solidFill>
            </a:rPr>
            <a:t>REGISTRAZIONE</a:t>
          </a:r>
        </a:p>
      </dgm:t>
    </dgm:pt>
    <dgm:pt modelId="{3609CD2F-C8CA-4CD3-9832-0F6DB2E48ED8}" type="parTrans" cxnId="{4D654874-658F-4CA7-ABAF-EA3C29B27BD7}">
      <dgm:prSet/>
      <dgm:spPr/>
      <dgm:t>
        <a:bodyPr/>
        <a:lstStyle/>
        <a:p>
          <a:endParaRPr lang="it-IT"/>
        </a:p>
      </dgm:t>
    </dgm:pt>
    <dgm:pt modelId="{6919DA31-1800-4C4A-8703-862EC9DCA5DD}" type="sibTrans" cxnId="{4D654874-658F-4CA7-ABAF-EA3C29B27BD7}">
      <dgm:prSet/>
      <dgm:spPr/>
      <dgm:t>
        <a:bodyPr/>
        <a:lstStyle/>
        <a:p>
          <a:endParaRPr lang="it-IT"/>
        </a:p>
      </dgm:t>
    </dgm:pt>
    <dgm:pt modelId="{39997B70-AEEF-4ED1-A87F-4B4215BFA166}">
      <dgm:prSet phldrT="[Testo]"/>
      <dgm:spPr>
        <a:noFill/>
        <a:ln>
          <a:solidFill>
            <a:srgbClr val="0070C0"/>
          </a:solidFill>
        </a:ln>
      </dgm:spPr>
      <dgm:t>
        <a:bodyPr/>
        <a:lstStyle/>
        <a:p>
          <a:r>
            <a:rPr lang="it-IT" dirty="0">
              <a:solidFill>
                <a:schemeClr val="tx1"/>
              </a:solidFill>
            </a:rPr>
            <a:t>PROCESSO</a:t>
          </a:r>
        </a:p>
      </dgm:t>
    </dgm:pt>
    <dgm:pt modelId="{74601D73-A636-48DC-B54A-0FCDBF7E2BE8}" type="parTrans" cxnId="{F38347D8-7DCB-4286-B908-C0A30AFF7413}">
      <dgm:prSet/>
      <dgm:spPr/>
      <dgm:t>
        <a:bodyPr/>
        <a:lstStyle/>
        <a:p>
          <a:endParaRPr lang="it-IT"/>
        </a:p>
      </dgm:t>
    </dgm:pt>
    <dgm:pt modelId="{3E016F8D-DA23-4D39-B59D-F5A5499CD77F}" type="sibTrans" cxnId="{F38347D8-7DCB-4286-B908-C0A30AFF7413}">
      <dgm:prSet/>
      <dgm:spPr/>
      <dgm:t>
        <a:bodyPr/>
        <a:lstStyle/>
        <a:p>
          <a:endParaRPr lang="it-IT"/>
        </a:p>
      </dgm:t>
    </dgm:pt>
    <dgm:pt modelId="{AE052CBD-A40B-45B8-9D50-591A27F1F210}">
      <dgm:prSet phldrT="[Testo]"/>
      <dgm:spPr>
        <a:noFill/>
        <a:ln>
          <a:solidFill>
            <a:srgbClr val="7030A0"/>
          </a:solidFill>
        </a:ln>
      </dgm:spPr>
      <dgm:t>
        <a:bodyPr/>
        <a:lstStyle/>
        <a:p>
          <a:r>
            <a:rPr lang="it-IT" dirty="0">
              <a:solidFill>
                <a:schemeClr val="tx1"/>
              </a:solidFill>
            </a:rPr>
            <a:t>RUOLO</a:t>
          </a:r>
        </a:p>
      </dgm:t>
    </dgm:pt>
    <dgm:pt modelId="{A1136E94-3A19-46F2-9F83-73CA5E12E39F}" type="parTrans" cxnId="{762BCA77-A1E9-403C-A8EA-5A534EDAD3FA}">
      <dgm:prSet/>
      <dgm:spPr/>
      <dgm:t>
        <a:bodyPr/>
        <a:lstStyle/>
        <a:p>
          <a:endParaRPr lang="it-IT"/>
        </a:p>
      </dgm:t>
    </dgm:pt>
    <dgm:pt modelId="{BDEEFECD-288C-40BB-B39D-FC4425F1E4AC}" type="sibTrans" cxnId="{762BCA77-A1E9-403C-A8EA-5A534EDAD3FA}">
      <dgm:prSet/>
      <dgm:spPr/>
      <dgm:t>
        <a:bodyPr/>
        <a:lstStyle/>
        <a:p>
          <a:endParaRPr lang="it-IT"/>
        </a:p>
      </dgm:t>
    </dgm:pt>
    <dgm:pt modelId="{0D23CE65-DF69-4062-BB75-32DBC900DF09}" type="pres">
      <dgm:prSet presAssocID="{2831B39D-97BC-471E-9417-CE647A71F656}" presName="cycle" presStyleCnt="0">
        <dgm:presLayoutVars>
          <dgm:dir/>
          <dgm:resizeHandles val="exact"/>
        </dgm:presLayoutVars>
      </dgm:prSet>
      <dgm:spPr/>
    </dgm:pt>
    <dgm:pt modelId="{173AF4AE-FB54-400A-A7B9-191DA907DA61}" type="pres">
      <dgm:prSet presAssocID="{E001A643-D4B6-4805-BC50-8302ECD474A3}" presName="node" presStyleLbl="node1" presStyleIdx="0" presStyleCnt="4">
        <dgm:presLayoutVars>
          <dgm:bulletEnabled val="1"/>
        </dgm:presLayoutVars>
      </dgm:prSet>
      <dgm:spPr/>
    </dgm:pt>
    <dgm:pt modelId="{409FCDA7-74F8-4173-A947-14FCB951A3A2}" type="pres">
      <dgm:prSet presAssocID="{E001A643-D4B6-4805-BC50-8302ECD474A3}" presName="spNode" presStyleCnt="0"/>
      <dgm:spPr/>
    </dgm:pt>
    <dgm:pt modelId="{CF98E7D2-3D17-4C3B-AA57-8CF96C7887D9}" type="pres">
      <dgm:prSet presAssocID="{16C850E9-160E-4FB0-96CF-D96B6771BD94}" presName="sibTrans" presStyleLbl="sibTrans1D1" presStyleIdx="0" presStyleCnt="4"/>
      <dgm:spPr/>
    </dgm:pt>
    <dgm:pt modelId="{6D252AE6-17B7-4932-A008-831F2F96A17D}" type="pres">
      <dgm:prSet presAssocID="{70CA6A86-9906-465F-9B3E-85FBD4AD0245}" presName="node" presStyleLbl="node1" presStyleIdx="1" presStyleCnt="4">
        <dgm:presLayoutVars>
          <dgm:bulletEnabled val="1"/>
        </dgm:presLayoutVars>
      </dgm:prSet>
      <dgm:spPr/>
    </dgm:pt>
    <dgm:pt modelId="{4ED5DEF3-9247-4E85-BC03-F0896D768259}" type="pres">
      <dgm:prSet presAssocID="{70CA6A86-9906-465F-9B3E-85FBD4AD0245}" presName="spNode" presStyleCnt="0"/>
      <dgm:spPr/>
    </dgm:pt>
    <dgm:pt modelId="{531AD930-FFCD-4D7B-B790-1A5D12B87A42}" type="pres">
      <dgm:prSet presAssocID="{6919DA31-1800-4C4A-8703-862EC9DCA5DD}" presName="sibTrans" presStyleLbl="sibTrans1D1" presStyleIdx="1" presStyleCnt="4"/>
      <dgm:spPr/>
    </dgm:pt>
    <dgm:pt modelId="{486EB1BF-D02A-4786-8233-B6EE6A605BCF}" type="pres">
      <dgm:prSet presAssocID="{39997B70-AEEF-4ED1-A87F-4B4215BFA166}" presName="node" presStyleLbl="node1" presStyleIdx="2" presStyleCnt="4">
        <dgm:presLayoutVars>
          <dgm:bulletEnabled val="1"/>
        </dgm:presLayoutVars>
      </dgm:prSet>
      <dgm:spPr/>
    </dgm:pt>
    <dgm:pt modelId="{F17652B8-41C8-4E1A-8E49-6D3479F15F0E}" type="pres">
      <dgm:prSet presAssocID="{39997B70-AEEF-4ED1-A87F-4B4215BFA166}" presName="spNode" presStyleCnt="0"/>
      <dgm:spPr/>
    </dgm:pt>
    <dgm:pt modelId="{E11BBB3F-8782-4417-9D1D-F934401AB3E6}" type="pres">
      <dgm:prSet presAssocID="{3E016F8D-DA23-4D39-B59D-F5A5499CD77F}" presName="sibTrans" presStyleLbl="sibTrans1D1" presStyleIdx="2" presStyleCnt="4"/>
      <dgm:spPr/>
    </dgm:pt>
    <dgm:pt modelId="{2F0D9B69-EDC8-4BF1-BA19-9D5F22E7EBB0}" type="pres">
      <dgm:prSet presAssocID="{AE052CBD-A40B-45B8-9D50-591A27F1F210}" presName="node" presStyleLbl="node1" presStyleIdx="3" presStyleCnt="4">
        <dgm:presLayoutVars>
          <dgm:bulletEnabled val="1"/>
        </dgm:presLayoutVars>
      </dgm:prSet>
      <dgm:spPr/>
    </dgm:pt>
    <dgm:pt modelId="{1D28A289-C394-406A-96CC-7800798BA952}" type="pres">
      <dgm:prSet presAssocID="{AE052CBD-A40B-45B8-9D50-591A27F1F210}" presName="spNode" presStyleCnt="0"/>
      <dgm:spPr/>
    </dgm:pt>
    <dgm:pt modelId="{9AD09FF7-E24B-4178-A5BC-C430CEB11D4F}" type="pres">
      <dgm:prSet presAssocID="{BDEEFECD-288C-40BB-B39D-FC4425F1E4AC}" presName="sibTrans" presStyleLbl="sibTrans1D1" presStyleIdx="3" presStyleCnt="4"/>
      <dgm:spPr/>
    </dgm:pt>
  </dgm:ptLst>
  <dgm:cxnLst>
    <dgm:cxn modelId="{ED23FB00-D7CF-4F85-937F-1754C0A61DEF}" type="presOf" srcId="{2831B39D-97BC-471E-9417-CE647A71F656}" destId="{0D23CE65-DF69-4062-BB75-32DBC900DF09}" srcOrd="0" destOrd="0" presId="urn:microsoft.com/office/officeart/2005/8/layout/cycle5"/>
    <dgm:cxn modelId="{31F64210-FE8D-40B8-BE20-74FAD7A56537}" type="presOf" srcId="{39997B70-AEEF-4ED1-A87F-4B4215BFA166}" destId="{486EB1BF-D02A-4786-8233-B6EE6A605BCF}" srcOrd="0" destOrd="0" presId="urn:microsoft.com/office/officeart/2005/8/layout/cycle5"/>
    <dgm:cxn modelId="{08A52245-CA50-4FEE-89A0-759E607D9C2A}" type="presOf" srcId="{3E016F8D-DA23-4D39-B59D-F5A5499CD77F}" destId="{E11BBB3F-8782-4417-9D1D-F934401AB3E6}" srcOrd="0" destOrd="0" presId="urn:microsoft.com/office/officeart/2005/8/layout/cycle5"/>
    <dgm:cxn modelId="{5715D76C-3887-4B62-B8D8-355FDD1DB77D}" type="presOf" srcId="{AE052CBD-A40B-45B8-9D50-591A27F1F210}" destId="{2F0D9B69-EDC8-4BF1-BA19-9D5F22E7EBB0}" srcOrd="0" destOrd="0" presId="urn:microsoft.com/office/officeart/2005/8/layout/cycle5"/>
    <dgm:cxn modelId="{4D654874-658F-4CA7-ABAF-EA3C29B27BD7}" srcId="{2831B39D-97BC-471E-9417-CE647A71F656}" destId="{70CA6A86-9906-465F-9B3E-85FBD4AD0245}" srcOrd="1" destOrd="0" parTransId="{3609CD2F-C8CA-4CD3-9832-0F6DB2E48ED8}" sibTransId="{6919DA31-1800-4C4A-8703-862EC9DCA5DD}"/>
    <dgm:cxn modelId="{762BCA77-A1E9-403C-A8EA-5A534EDAD3FA}" srcId="{2831B39D-97BC-471E-9417-CE647A71F656}" destId="{AE052CBD-A40B-45B8-9D50-591A27F1F210}" srcOrd="3" destOrd="0" parTransId="{A1136E94-3A19-46F2-9F83-73CA5E12E39F}" sibTransId="{BDEEFECD-288C-40BB-B39D-FC4425F1E4AC}"/>
    <dgm:cxn modelId="{389D097F-9F8B-40B1-99A4-430DE6E791B7}" type="presOf" srcId="{6919DA31-1800-4C4A-8703-862EC9DCA5DD}" destId="{531AD930-FFCD-4D7B-B790-1A5D12B87A42}" srcOrd="0" destOrd="0" presId="urn:microsoft.com/office/officeart/2005/8/layout/cycle5"/>
    <dgm:cxn modelId="{6C43288C-D602-438A-8750-156552CFAB8E}" type="presOf" srcId="{70CA6A86-9906-465F-9B3E-85FBD4AD0245}" destId="{6D252AE6-17B7-4932-A008-831F2F96A17D}" srcOrd="0" destOrd="0" presId="urn:microsoft.com/office/officeart/2005/8/layout/cycle5"/>
    <dgm:cxn modelId="{AB4E8EB1-6E80-4FDC-B2A1-CC12412B2713}" type="presOf" srcId="{BDEEFECD-288C-40BB-B39D-FC4425F1E4AC}" destId="{9AD09FF7-E24B-4178-A5BC-C430CEB11D4F}" srcOrd="0" destOrd="0" presId="urn:microsoft.com/office/officeart/2005/8/layout/cycle5"/>
    <dgm:cxn modelId="{C8F88FB8-AE05-4A58-8A74-CB6B9A700B16}" srcId="{2831B39D-97BC-471E-9417-CE647A71F656}" destId="{E001A643-D4B6-4805-BC50-8302ECD474A3}" srcOrd="0" destOrd="0" parTransId="{17F0B0F1-FEA8-4CF2-AE37-B850C09933C0}" sibTransId="{16C850E9-160E-4FB0-96CF-D96B6771BD94}"/>
    <dgm:cxn modelId="{E43DCABA-A12F-42BC-B275-BEF0C36CFA5D}" type="presOf" srcId="{E001A643-D4B6-4805-BC50-8302ECD474A3}" destId="{173AF4AE-FB54-400A-A7B9-191DA907DA61}" srcOrd="0" destOrd="0" presId="urn:microsoft.com/office/officeart/2005/8/layout/cycle5"/>
    <dgm:cxn modelId="{F38347D8-7DCB-4286-B908-C0A30AFF7413}" srcId="{2831B39D-97BC-471E-9417-CE647A71F656}" destId="{39997B70-AEEF-4ED1-A87F-4B4215BFA166}" srcOrd="2" destOrd="0" parTransId="{74601D73-A636-48DC-B54A-0FCDBF7E2BE8}" sibTransId="{3E016F8D-DA23-4D39-B59D-F5A5499CD77F}"/>
    <dgm:cxn modelId="{DFF999D9-D22D-487C-9616-DD12A56C1C97}" type="presOf" srcId="{16C850E9-160E-4FB0-96CF-D96B6771BD94}" destId="{CF98E7D2-3D17-4C3B-AA57-8CF96C7887D9}" srcOrd="0" destOrd="0" presId="urn:microsoft.com/office/officeart/2005/8/layout/cycle5"/>
    <dgm:cxn modelId="{821D509B-EFED-4DC1-ABAE-406ACE08BEC7}" type="presParOf" srcId="{0D23CE65-DF69-4062-BB75-32DBC900DF09}" destId="{173AF4AE-FB54-400A-A7B9-191DA907DA61}" srcOrd="0" destOrd="0" presId="urn:microsoft.com/office/officeart/2005/8/layout/cycle5"/>
    <dgm:cxn modelId="{FFF6CD16-FAA1-4EEC-B193-E98EA29B6EA2}" type="presParOf" srcId="{0D23CE65-DF69-4062-BB75-32DBC900DF09}" destId="{409FCDA7-74F8-4173-A947-14FCB951A3A2}" srcOrd="1" destOrd="0" presId="urn:microsoft.com/office/officeart/2005/8/layout/cycle5"/>
    <dgm:cxn modelId="{D88DC354-52C4-43B2-8C22-B3750DFBADBF}" type="presParOf" srcId="{0D23CE65-DF69-4062-BB75-32DBC900DF09}" destId="{CF98E7D2-3D17-4C3B-AA57-8CF96C7887D9}" srcOrd="2" destOrd="0" presId="urn:microsoft.com/office/officeart/2005/8/layout/cycle5"/>
    <dgm:cxn modelId="{26D48F11-AB40-4AA8-99F5-23E45AFD8BD6}" type="presParOf" srcId="{0D23CE65-DF69-4062-BB75-32DBC900DF09}" destId="{6D252AE6-17B7-4932-A008-831F2F96A17D}" srcOrd="3" destOrd="0" presId="urn:microsoft.com/office/officeart/2005/8/layout/cycle5"/>
    <dgm:cxn modelId="{8222EAED-F637-4404-BDF3-49FBBCA9B795}" type="presParOf" srcId="{0D23CE65-DF69-4062-BB75-32DBC900DF09}" destId="{4ED5DEF3-9247-4E85-BC03-F0896D768259}" srcOrd="4" destOrd="0" presId="urn:microsoft.com/office/officeart/2005/8/layout/cycle5"/>
    <dgm:cxn modelId="{FA53F5DF-11EE-4280-B11F-703461FC277D}" type="presParOf" srcId="{0D23CE65-DF69-4062-BB75-32DBC900DF09}" destId="{531AD930-FFCD-4D7B-B790-1A5D12B87A42}" srcOrd="5" destOrd="0" presId="urn:microsoft.com/office/officeart/2005/8/layout/cycle5"/>
    <dgm:cxn modelId="{4C6D46A8-11D9-418C-8D94-A379B216E5A2}" type="presParOf" srcId="{0D23CE65-DF69-4062-BB75-32DBC900DF09}" destId="{486EB1BF-D02A-4786-8233-B6EE6A605BCF}" srcOrd="6" destOrd="0" presId="urn:microsoft.com/office/officeart/2005/8/layout/cycle5"/>
    <dgm:cxn modelId="{A88214BF-9EFD-41C8-879A-8EEB01E1D9B5}" type="presParOf" srcId="{0D23CE65-DF69-4062-BB75-32DBC900DF09}" destId="{F17652B8-41C8-4E1A-8E49-6D3479F15F0E}" srcOrd="7" destOrd="0" presId="urn:microsoft.com/office/officeart/2005/8/layout/cycle5"/>
    <dgm:cxn modelId="{FE68A246-6B21-40D8-8970-BE043CDFFB7E}" type="presParOf" srcId="{0D23CE65-DF69-4062-BB75-32DBC900DF09}" destId="{E11BBB3F-8782-4417-9D1D-F934401AB3E6}" srcOrd="8" destOrd="0" presId="urn:microsoft.com/office/officeart/2005/8/layout/cycle5"/>
    <dgm:cxn modelId="{3FD5E2B8-07A8-462D-AA93-2DE67C5144A8}" type="presParOf" srcId="{0D23CE65-DF69-4062-BB75-32DBC900DF09}" destId="{2F0D9B69-EDC8-4BF1-BA19-9D5F22E7EBB0}" srcOrd="9" destOrd="0" presId="urn:microsoft.com/office/officeart/2005/8/layout/cycle5"/>
    <dgm:cxn modelId="{92C5E93D-A161-4CD0-9B44-B6D7F18A7399}" type="presParOf" srcId="{0D23CE65-DF69-4062-BB75-32DBC900DF09}" destId="{1D28A289-C394-406A-96CC-7800798BA952}" srcOrd="10" destOrd="0" presId="urn:microsoft.com/office/officeart/2005/8/layout/cycle5"/>
    <dgm:cxn modelId="{F7145234-CA35-4828-9669-78D2BB4E75C7}" type="presParOf" srcId="{0D23CE65-DF69-4062-BB75-32DBC900DF09}" destId="{9AD09FF7-E24B-4178-A5BC-C430CEB11D4F}" srcOrd="11"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AF4AE-FB54-400A-A7B9-191DA907DA61}">
      <dsp:nvSpPr>
        <dsp:cNvPr id="0" name=""/>
        <dsp:cNvSpPr/>
      </dsp:nvSpPr>
      <dsp:spPr>
        <a:xfrm>
          <a:off x="2199808" y="649"/>
          <a:ext cx="1583395" cy="1029206"/>
        </a:xfrm>
        <a:prstGeom prst="roundRect">
          <a:avLst/>
        </a:prstGeom>
        <a:noFill/>
        <a:ln w="12700" cap="flat" cmpd="sng" algn="ctr">
          <a:solidFill>
            <a:srgbClr val="EE742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b="0" kern="1200" dirty="0">
              <a:solidFill>
                <a:schemeClr val="tx1"/>
              </a:solidFill>
            </a:rPr>
            <a:t>DATI</a:t>
          </a:r>
        </a:p>
      </dsp:txBody>
      <dsp:txXfrm>
        <a:off x="2250050" y="50891"/>
        <a:ext cx="1482911" cy="928722"/>
      </dsp:txXfrm>
    </dsp:sp>
    <dsp:sp modelId="{CF98E7D2-3D17-4C3B-AA57-8CF96C7887D9}">
      <dsp:nvSpPr>
        <dsp:cNvPr id="0" name=""/>
        <dsp:cNvSpPr/>
      </dsp:nvSpPr>
      <dsp:spPr>
        <a:xfrm>
          <a:off x="1291704" y="515253"/>
          <a:ext cx="3399603" cy="3399603"/>
        </a:xfrm>
        <a:custGeom>
          <a:avLst/>
          <a:gdLst/>
          <a:ahLst/>
          <a:cxnLst/>
          <a:rect l="0" t="0" r="0" b="0"/>
          <a:pathLst>
            <a:path>
              <a:moveTo>
                <a:pt x="2709909" y="332684"/>
              </a:moveTo>
              <a:arcTo wR="1699801" hR="1699801" stAng="18387552" swAng="1633109"/>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D252AE6-17B7-4932-A008-831F2F96A17D}">
      <dsp:nvSpPr>
        <dsp:cNvPr id="0" name=""/>
        <dsp:cNvSpPr/>
      </dsp:nvSpPr>
      <dsp:spPr>
        <a:xfrm>
          <a:off x="3899610" y="1700451"/>
          <a:ext cx="1583395" cy="1029206"/>
        </a:xfrm>
        <a:prstGeom prst="roundRect">
          <a:avLst/>
        </a:prstGeom>
        <a:no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solidFill>
                <a:schemeClr val="tx1"/>
              </a:solidFill>
            </a:rPr>
            <a:t>REGISTRAZIONE</a:t>
          </a:r>
        </a:p>
      </dsp:txBody>
      <dsp:txXfrm>
        <a:off x="3949852" y="1750693"/>
        <a:ext cx="1482911" cy="928722"/>
      </dsp:txXfrm>
    </dsp:sp>
    <dsp:sp modelId="{531AD930-FFCD-4D7B-B790-1A5D12B87A42}">
      <dsp:nvSpPr>
        <dsp:cNvPr id="0" name=""/>
        <dsp:cNvSpPr/>
      </dsp:nvSpPr>
      <dsp:spPr>
        <a:xfrm>
          <a:off x="1291704" y="515253"/>
          <a:ext cx="3399603" cy="3399603"/>
        </a:xfrm>
        <a:custGeom>
          <a:avLst/>
          <a:gdLst/>
          <a:ahLst/>
          <a:cxnLst/>
          <a:rect l="0" t="0" r="0" b="0"/>
          <a:pathLst>
            <a:path>
              <a:moveTo>
                <a:pt x="3223357" y="2453528"/>
              </a:moveTo>
              <a:arcTo wR="1699801" hR="1699801" stAng="1579338" swAng="1633109"/>
            </a:path>
          </a:pathLst>
        </a:custGeom>
        <a:noFill/>
        <a:ln w="6350" cap="flat" cmpd="sng" algn="ctr">
          <a:solidFill>
            <a:schemeClr val="accent5">
              <a:hueOff val="4602798"/>
              <a:satOff val="-11871"/>
              <a:lumOff val="104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86EB1BF-D02A-4786-8233-B6EE6A605BCF}">
      <dsp:nvSpPr>
        <dsp:cNvPr id="0" name=""/>
        <dsp:cNvSpPr/>
      </dsp:nvSpPr>
      <dsp:spPr>
        <a:xfrm>
          <a:off x="2199808" y="3400253"/>
          <a:ext cx="1583395" cy="1029206"/>
        </a:xfrm>
        <a:prstGeom prst="roundRect">
          <a:avLst/>
        </a:prstGeom>
        <a:no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solidFill>
                <a:schemeClr val="tx1"/>
              </a:solidFill>
            </a:rPr>
            <a:t>PROCESSO</a:t>
          </a:r>
        </a:p>
      </dsp:txBody>
      <dsp:txXfrm>
        <a:off x="2250050" y="3450495"/>
        <a:ext cx="1482911" cy="928722"/>
      </dsp:txXfrm>
    </dsp:sp>
    <dsp:sp modelId="{E11BBB3F-8782-4417-9D1D-F934401AB3E6}">
      <dsp:nvSpPr>
        <dsp:cNvPr id="0" name=""/>
        <dsp:cNvSpPr/>
      </dsp:nvSpPr>
      <dsp:spPr>
        <a:xfrm>
          <a:off x="1291704" y="515253"/>
          <a:ext cx="3399603" cy="3399603"/>
        </a:xfrm>
        <a:custGeom>
          <a:avLst/>
          <a:gdLst/>
          <a:ahLst/>
          <a:cxnLst/>
          <a:rect l="0" t="0" r="0" b="0"/>
          <a:pathLst>
            <a:path>
              <a:moveTo>
                <a:pt x="689694" y="3066918"/>
              </a:moveTo>
              <a:arcTo wR="1699801" hR="1699801" stAng="7587552" swAng="1633109"/>
            </a:path>
          </a:pathLst>
        </a:custGeom>
        <a:noFill/>
        <a:ln w="6350" cap="flat" cmpd="sng" algn="ctr">
          <a:solidFill>
            <a:schemeClr val="accent5">
              <a:hueOff val="9205595"/>
              <a:satOff val="-23742"/>
              <a:lumOff val="209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F0D9B69-EDC8-4BF1-BA19-9D5F22E7EBB0}">
      <dsp:nvSpPr>
        <dsp:cNvPr id="0" name=""/>
        <dsp:cNvSpPr/>
      </dsp:nvSpPr>
      <dsp:spPr>
        <a:xfrm>
          <a:off x="500007" y="1700451"/>
          <a:ext cx="1583395" cy="1029206"/>
        </a:xfrm>
        <a:prstGeom prst="roundRect">
          <a:avLst/>
        </a:prstGeom>
        <a:no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solidFill>
                <a:schemeClr val="tx1"/>
              </a:solidFill>
            </a:rPr>
            <a:t>RUOLO</a:t>
          </a:r>
        </a:p>
      </dsp:txBody>
      <dsp:txXfrm>
        <a:off x="550249" y="1750693"/>
        <a:ext cx="1482911" cy="928722"/>
      </dsp:txXfrm>
    </dsp:sp>
    <dsp:sp modelId="{9AD09FF7-E24B-4178-A5BC-C430CEB11D4F}">
      <dsp:nvSpPr>
        <dsp:cNvPr id="0" name=""/>
        <dsp:cNvSpPr/>
      </dsp:nvSpPr>
      <dsp:spPr>
        <a:xfrm>
          <a:off x="1291704" y="515253"/>
          <a:ext cx="3399603" cy="3399603"/>
        </a:xfrm>
        <a:custGeom>
          <a:avLst/>
          <a:gdLst/>
          <a:ahLst/>
          <a:cxnLst/>
          <a:rect l="0" t="0" r="0" b="0"/>
          <a:pathLst>
            <a:path>
              <a:moveTo>
                <a:pt x="176245" y="946075"/>
              </a:moveTo>
              <a:arcTo wR="1699801" hR="1699801" stAng="12379338" swAng="1633109"/>
            </a:path>
          </a:pathLst>
        </a:custGeom>
        <a:noFill/>
        <a:ln w="6350" cap="flat" cmpd="sng" algn="ctr">
          <a:solidFill>
            <a:schemeClr val="accent5">
              <a:hueOff val="13808393"/>
              <a:satOff val="-35613"/>
              <a:lumOff val="313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029CACC-1C38-41D1-95DA-9B331B943FBC}" type="datetime1">
              <a:rPr lang="it-IT" smtClean="0"/>
              <a:t>23/09/2019</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604A0D4-B89B-4ADD-AF9E-38636B40EE4E}" type="slidenum">
              <a:rPr lang="it-IT" smtClean="0"/>
              <a:t>‹N›</a:t>
            </a:fld>
            <a:endParaRPr lang="it-IT" dirty="0"/>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724DE-8C22-4DD0-B00D-D2F34D07F374}" type="datetime1">
              <a:rPr lang="it-IT" smtClean="0"/>
              <a:pPr/>
              <a:t>23/09/2019</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2869989-EB00-4EE7-BCB5-25BDC5BB29F8}" type="slidenum">
              <a:rPr lang="it-IT" smtClean="0"/>
              <a:t>‹N›</a:t>
            </a:fld>
            <a:endParaRPr lang="it-IT" dirty="0"/>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82869989-EB00-4EE7-BCB5-25BDC5BB29F8}" type="slidenum">
              <a:rPr lang="it-IT" smtClean="0"/>
              <a:t>1</a:t>
            </a:fld>
            <a:endParaRPr lang="it-IT" dirty="0"/>
          </a:p>
        </p:txBody>
      </p:sp>
    </p:spTree>
    <p:extLst>
      <p:ext uri="{BB962C8B-B14F-4D97-AF65-F5344CB8AC3E}">
        <p14:creationId xmlns:p14="http://schemas.microsoft.com/office/powerpoint/2010/main" val="366661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82869989-EB00-4EE7-BCB5-25BDC5BB29F8}" type="slidenum">
              <a:rPr lang="it-IT" smtClean="0"/>
              <a:t>2</a:t>
            </a:fld>
            <a:endParaRPr lang="it-IT" dirty="0"/>
          </a:p>
        </p:txBody>
      </p:sp>
    </p:spTree>
    <p:extLst>
      <p:ext uri="{BB962C8B-B14F-4D97-AF65-F5344CB8AC3E}">
        <p14:creationId xmlns:p14="http://schemas.microsoft.com/office/powerpoint/2010/main" val="949978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82869989-EB00-4EE7-BCB5-25BDC5BB29F8}" type="slidenum">
              <a:rPr lang="it-IT" smtClean="0"/>
              <a:t>3</a:t>
            </a:fld>
            <a:endParaRPr lang="it-IT" dirty="0"/>
          </a:p>
        </p:txBody>
      </p:sp>
    </p:spTree>
    <p:extLst>
      <p:ext uri="{BB962C8B-B14F-4D97-AF65-F5344CB8AC3E}">
        <p14:creationId xmlns:p14="http://schemas.microsoft.com/office/powerpoint/2010/main" val="3445246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82869989-EB00-4EE7-BCB5-25BDC5BB29F8}" type="slidenum">
              <a:rPr lang="it-IT" smtClean="0"/>
              <a:t>4</a:t>
            </a:fld>
            <a:endParaRPr lang="it-IT" dirty="0"/>
          </a:p>
        </p:txBody>
      </p:sp>
    </p:spTree>
    <p:extLst>
      <p:ext uri="{BB962C8B-B14F-4D97-AF65-F5344CB8AC3E}">
        <p14:creationId xmlns:p14="http://schemas.microsoft.com/office/powerpoint/2010/main" val="2688023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lang="it-IT" dirty="0"/>
          </a:p>
        </p:txBody>
      </p:sp>
      <p:sp>
        <p:nvSpPr>
          <p:cNvPr id="4" name="Segnaposto numero diapositiva 3"/>
          <p:cNvSpPr>
            <a:spLocks noGrp="1"/>
          </p:cNvSpPr>
          <p:nvPr>
            <p:ph type="sldNum" sz="quarter" idx="5"/>
          </p:nvPr>
        </p:nvSpPr>
        <p:spPr/>
        <p:txBody>
          <a:bodyPr/>
          <a:lstStyle/>
          <a:p>
            <a:pPr rtl="0"/>
            <a:fld id="{82869989-EB00-4EE7-BCB5-25BDC5BB29F8}" type="slidenum">
              <a:rPr lang="it-IT" smtClean="0"/>
              <a:t>9</a:t>
            </a:fld>
            <a:endParaRPr lang="it-IT" dirty="0"/>
          </a:p>
        </p:txBody>
      </p:sp>
    </p:spTree>
    <p:extLst>
      <p:ext uri="{BB962C8B-B14F-4D97-AF65-F5344CB8AC3E}">
        <p14:creationId xmlns:p14="http://schemas.microsoft.com/office/powerpoint/2010/main" val="4008209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lang="it-IT" dirty="0"/>
          </a:p>
        </p:txBody>
      </p:sp>
      <p:sp>
        <p:nvSpPr>
          <p:cNvPr id="4" name="Segnaposto numero diapositiva 3"/>
          <p:cNvSpPr>
            <a:spLocks noGrp="1"/>
          </p:cNvSpPr>
          <p:nvPr>
            <p:ph type="sldNum" sz="quarter" idx="5"/>
          </p:nvPr>
        </p:nvSpPr>
        <p:spPr/>
        <p:txBody>
          <a:bodyPr/>
          <a:lstStyle/>
          <a:p>
            <a:pPr rtl="0"/>
            <a:fld id="{82869989-EB00-4EE7-BCB5-25BDC5BB29F8}" type="slidenum">
              <a:rPr lang="it-IT" smtClean="0"/>
              <a:t>12</a:t>
            </a:fld>
            <a:endParaRPr lang="it-IT" dirty="0"/>
          </a:p>
        </p:txBody>
      </p:sp>
    </p:spTree>
    <p:extLst>
      <p:ext uri="{BB962C8B-B14F-4D97-AF65-F5344CB8AC3E}">
        <p14:creationId xmlns:p14="http://schemas.microsoft.com/office/powerpoint/2010/main" val="1696533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lang="it-IT" dirty="0"/>
          </a:p>
        </p:txBody>
      </p:sp>
      <p:sp>
        <p:nvSpPr>
          <p:cNvPr id="4" name="Segnaposto numero diapositiva 3"/>
          <p:cNvSpPr>
            <a:spLocks noGrp="1"/>
          </p:cNvSpPr>
          <p:nvPr>
            <p:ph type="sldNum" sz="quarter" idx="5"/>
          </p:nvPr>
        </p:nvSpPr>
        <p:spPr/>
        <p:txBody>
          <a:bodyPr/>
          <a:lstStyle/>
          <a:p>
            <a:pPr rtl="0"/>
            <a:fld id="{82869989-EB00-4EE7-BCB5-25BDC5BB29F8}" type="slidenum">
              <a:rPr lang="it-IT" smtClean="0"/>
              <a:t>16</a:t>
            </a:fld>
            <a:endParaRPr lang="it-IT" dirty="0"/>
          </a:p>
        </p:txBody>
      </p:sp>
    </p:spTree>
    <p:extLst>
      <p:ext uri="{BB962C8B-B14F-4D97-AF65-F5344CB8AC3E}">
        <p14:creationId xmlns:p14="http://schemas.microsoft.com/office/powerpoint/2010/main" val="820356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5" name="Gruppo 4"/>
          <p:cNvGrpSpPr/>
          <p:nvPr userDrawn="1"/>
        </p:nvGrpSpPr>
        <p:grpSpPr bwMode="hidden">
          <a:xfrm>
            <a:off x="-1" y="0"/>
            <a:ext cx="12192002" cy="6858000"/>
            <a:chOff x="-1" y="0"/>
            <a:chExt cx="12192002" cy="6858000"/>
          </a:xfrm>
        </p:grpSpPr>
        <p:cxnSp>
          <p:nvCxnSpPr>
            <p:cNvPr id="6" name="Connettore diritto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Connettore diritto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Connettore diritto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Connettore diritto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Connettore diritto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Connettore diritto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Connettore diritto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Connettore diritto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uppo 22"/>
            <p:cNvGrpSpPr/>
            <p:nvPr userDrawn="1"/>
          </p:nvGrpSpPr>
          <p:grpSpPr bwMode="hidden">
            <a:xfrm>
              <a:off x="-1" y="0"/>
              <a:ext cx="12192001" cy="6858000"/>
              <a:chOff x="-1" y="0"/>
              <a:chExt cx="12192001" cy="6858000"/>
            </a:xfrm>
          </p:grpSpPr>
          <p:cxnSp>
            <p:nvCxnSpPr>
              <p:cNvPr id="41" name="Connettore diritto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Connettore diritto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Connettore diritto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Connettore diritto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Connettore diritto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uppo 45"/>
              <p:cNvGrpSpPr/>
              <p:nvPr/>
            </p:nvGrpSpPr>
            <p:grpSpPr bwMode="hidden">
              <a:xfrm>
                <a:off x="6327885" y="0"/>
                <a:ext cx="5864115" cy="5898673"/>
                <a:chOff x="6327885" y="0"/>
                <a:chExt cx="5864115" cy="5898673"/>
              </a:xfrm>
            </p:grpSpPr>
            <p:cxnSp>
              <p:nvCxnSpPr>
                <p:cNvPr id="52" name="Connettore diritto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Connettore diritto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Connettore diritto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Connettore diritto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Connettore diritto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Connettore diritto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Connettore diritto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Connettore diritto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Connettore diritto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Connettore diritto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uppo 23"/>
            <p:cNvGrpSpPr/>
            <p:nvPr userDrawn="1"/>
          </p:nvGrpSpPr>
          <p:grpSpPr bwMode="hidden">
            <a:xfrm flipH="1">
              <a:off x="0" y="0"/>
              <a:ext cx="12192001" cy="6858000"/>
              <a:chOff x="-1" y="0"/>
              <a:chExt cx="12192001" cy="6858000"/>
            </a:xfrm>
          </p:grpSpPr>
          <p:cxnSp>
            <p:nvCxnSpPr>
              <p:cNvPr id="25" name="Connettore diritto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Connettore diritto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Connettore diritto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Connettore diritto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Connettore diritto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uppo 29"/>
              <p:cNvGrpSpPr/>
              <p:nvPr/>
            </p:nvGrpSpPr>
            <p:grpSpPr bwMode="hidden">
              <a:xfrm>
                <a:off x="6327885" y="0"/>
                <a:ext cx="5864115" cy="5898673"/>
                <a:chOff x="6327885" y="0"/>
                <a:chExt cx="5864115" cy="5898673"/>
              </a:xfrm>
            </p:grpSpPr>
            <p:cxnSp>
              <p:nvCxnSpPr>
                <p:cNvPr id="36" name="Connettore diritto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Connettore diritto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Connettore diritto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Connettore diritto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Connettore diritto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nettore diritto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Connettore diritto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Connettore diritto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Connettore diritto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Connettore diritto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olo 1"/>
          <p:cNvSpPr>
            <a:spLocks noGrp="1"/>
          </p:cNvSpPr>
          <p:nvPr>
            <p:ph type="ctrTitle"/>
          </p:nvPr>
        </p:nvSpPr>
        <p:spPr>
          <a:xfrm>
            <a:off x="1293845" y="1296063"/>
            <a:ext cx="9604310" cy="3996563"/>
          </a:xfrm>
        </p:spPr>
        <p:txBody>
          <a:bodyPr rtlCol="0" anchor="b">
            <a:normAutofit/>
          </a:bodyPr>
          <a:lstStyle>
            <a:lvl1pPr algn="l">
              <a:lnSpc>
                <a:spcPct val="76000"/>
              </a:lnSpc>
              <a:defRPr sz="8000" cap="none" baseline="0">
                <a:solidFill>
                  <a:schemeClr val="tx1"/>
                </a:solidFill>
              </a:defRPr>
            </a:lvl1pPr>
          </a:lstStyle>
          <a:p>
            <a:pPr rtl="0"/>
            <a:r>
              <a:rPr lang="it-IT"/>
              <a:t>Fare clic per modificare lo stile del titolo dello schema</a:t>
            </a:r>
            <a:endParaRPr lang="it-IT" dirty="0"/>
          </a:p>
        </p:txBody>
      </p:sp>
      <p:sp>
        <p:nvSpPr>
          <p:cNvPr id="3" name="Sottotitolo 2"/>
          <p:cNvSpPr>
            <a:spLocks noGrp="1"/>
          </p:cNvSpPr>
          <p:nvPr>
            <p:ph type="subTitle" idx="1"/>
          </p:nvPr>
        </p:nvSpPr>
        <p:spPr>
          <a:xfrm>
            <a:off x="1293845" y="5994539"/>
            <a:ext cx="9604310" cy="457200"/>
          </a:xfrm>
        </p:spPr>
        <p:txBody>
          <a:bodyPr rtlCol="0">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it-IT" dirty="0"/>
          </a:p>
        </p:txBody>
      </p:sp>
      <p:cxnSp>
        <p:nvCxnSpPr>
          <p:cNvPr id="58" name="Connettore diritto 57"/>
          <p:cNvCxnSpPr/>
          <p:nvPr userDrawn="1"/>
        </p:nvCxnSpPr>
        <p:spPr>
          <a:xfrm>
            <a:off x="1266825" y="5799000"/>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pPr rtl="0"/>
            <a:r>
              <a:rPr lang="it-IT"/>
              <a:t>CADAN srl - DIGITAL SIGNER SOLUTION per supportare il Lavoro Agile - www.cadan.it</a:t>
            </a:r>
            <a:endParaRPr lang="it-IT" dirty="0"/>
          </a:p>
        </p:txBody>
      </p:sp>
      <p:sp>
        <p:nvSpPr>
          <p:cNvPr id="4" name="Segnaposto data 3"/>
          <p:cNvSpPr>
            <a:spLocks noGrp="1"/>
          </p:cNvSpPr>
          <p:nvPr>
            <p:ph type="dt" sz="half" idx="10"/>
          </p:nvPr>
        </p:nvSpPr>
        <p:spPr/>
        <p:txBody>
          <a:bodyPr rtlCol="0"/>
          <a:lstStyle>
            <a:lvl1pPr>
              <a:defRPr/>
            </a:lvl1pPr>
          </a:lstStyle>
          <a:p>
            <a:fld id="{03BFA15B-C5E6-4EFE-8B85-3923857416E0}" type="datetime1">
              <a:rPr lang="it-IT" smtClean="0"/>
              <a:t>23/09/2019</a:t>
            </a:fld>
            <a:endParaRPr lang="it-IT" dirty="0"/>
          </a:p>
        </p:txBody>
      </p:sp>
      <p:sp>
        <p:nvSpPr>
          <p:cNvPr id="6" name="Segnaposto numero diapositiva 5"/>
          <p:cNvSpPr>
            <a:spLocks noGrp="1"/>
          </p:cNvSpPr>
          <p:nvPr>
            <p:ph type="sldNum" sz="quarter" idx="12"/>
          </p:nvPr>
        </p:nvSpPr>
        <p:spPr/>
        <p:txBody>
          <a:bodyPr rtlCol="0"/>
          <a:lstStyle/>
          <a:p>
            <a:pPr rtl="0"/>
            <a:fld id="{E31375A4-56A4-47D6-9801-1991572033F7}" type="slidenum">
              <a:rPr lang="it-IT" smtClean="0"/>
              <a:t>‹N›</a:t>
            </a:fld>
            <a:endParaRPr lang="it-IT"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209314" y="489856"/>
            <a:ext cx="1687286" cy="5301343"/>
          </a:xfrm>
        </p:spPr>
        <p:txBody>
          <a:bodyPr vert="eaVert"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a:xfrm>
            <a:off x="1295399" y="489856"/>
            <a:ext cx="7587344" cy="5301343"/>
          </a:xfrm>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pPr rtl="0"/>
            <a:r>
              <a:rPr lang="it-IT"/>
              <a:t>CADAN srl - DIGITAL SIGNER SOLUTION per supportare il Lavoro Agile - www.cadan.it</a:t>
            </a:r>
            <a:endParaRPr lang="it-IT" dirty="0"/>
          </a:p>
        </p:txBody>
      </p:sp>
      <p:sp>
        <p:nvSpPr>
          <p:cNvPr id="4" name="Segnaposto data 3"/>
          <p:cNvSpPr>
            <a:spLocks noGrp="1"/>
          </p:cNvSpPr>
          <p:nvPr>
            <p:ph type="dt" sz="half" idx="10"/>
          </p:nvPr>
        </p:nvSpPr>
        <p:spPr/>
        <p:txBody>
          <a:bodyPr rtlCol="0"/>
          <a:lstStyle>
            <a:lvl1pPr>
              <a:defRPr/>
            </a:lvl1pPr>
          </a:lstStyle>
          <a:p>
            <a:fld id="{BF56780A-B2CD-4E17-B5EC-7B3FDFA92E56}" type="datetime1">
              <a:rPr lang="it-IT" smtClean="0"/>
              <a:t>23/09/2019</a:t>
            </a:fld>
            <a:endParaRPr lang="it-IT" dirty="0"/>
          </a:p>
        </p:txBody>
      </p:sp>
      <p:sp>
        <p:nvSpPr>
          <p:cNvPr id="6" name="Segnaposto numero diapositiva 5"/>
          <p:cNvSpPr>
            <a:spLocks noGrp="1"/>
          </p:cNvSpPr>
          <p:nvPr>
            <p:ph type="sldNum" sz="quarter" idx="12"/>
          </p:nvPr>
        </p:nvSpPr>
        <p:spPr/>
        <p:txBody>
          <a:bodyPr rtlCol="0"/>
          <a:lstStyle/>
          <a:p>
            <a:pPr rtl="0"/>
            <a:fld id="{E31375A4-56A4-47D6-9801-1991572033F7}" type="slidenum">
              <a:rPr lang="it-IT" smtClean="0"/>
              <a:t>‹N›</a:t>
            </a:fld>
            <a:endParaRPr lang="it-IT"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295400" y="503853"/>
            <a:ext cx="9601200" cy="907161"/>
          </a:xfrm>
        </p:spPr>
        <p:txBody>
          <a:bodyPr rtlCol="0" anchor="t"/>
          <a:lstStyle/>
          <a:p>
            <a:pPr rtl="0"/>
            <a:r>
              <a:rPr lang="it-IT"/>
              <a:t>Fare clic per modificare lo stile del titolo dello schema</a:t>
            </a:r>
            <a:endParaRPr lang="it-IT" dirty="0"/>
          </a:p>
        </p:txBody>
      </p:sp>
      <p:sp>
        <p:nvSpPr>
          <p:cNvPr id="3" name="Segnaposto contenuto 2"/>
          <p:cNvSpPr>
            <a:spLocks noGrp="1"/>
          </p:cNvSpPr>
          <p:nvPr>
            <p:ph idx="1"/>
          </p:nvPr>
        </p:nvSpPr>
        <p:spPr>
          <a:xfrm>
            <a:off x="1295400" y="1757855"/>
            <a:ext cx="9601200" cy="4233042"/>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a:xfrm>
            <a:off x="609601" y="6289678"/>
            <a:ext cx="10982324" cy="282571"/>
          </a:xfrm>
        </p:spPr>
        <p:txBody>
          <a:bodyPr rtlCol="0"/>
          <a:lstStyle>
            <a:lvl1pPr algn="ctr">
              <a:defRPr/>
            </a:lvl1pPr>
          </a:lstStyle>
          <a:p>
            <a:pPr>
              <a:tabLst>
                <a:tab pos="5381625" algn="ctr"/>
                <a:tab pos="10763250" algn="r"/>
              </a:tabLst>
            </a:pPr>
            <a:r>
              <a:rPr lang="it-IT"/>
              <a:t>CADAN srl 	- DIGITAL SIGNER SOLUTION una soluzione per supportare il Lavoro Agile - 	www.cadan.it</a:t>
            </a:r>
            <a:endParaRPr lang="it-IT"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uppo 6"/>
          <p:cNvGrpSpPr/>
          <p:nvPr userDrawn="1"/>
        </p:nvGrpSpPr>
        <p:grpSpPr bwMode="hidden">
          <a:xfrm>
            <a:off x="-1" y="0"/>
            <a:ext cx="12192002" cy="6858000"/>
            <a:chOff x="-1" y="0"/>
            <a:chExt cx="12192002" cy="6858000"/>
          </a:xfrm>
        </p:grpSpPr>
        <p:cxnSp>
          <p:nvCxnSpPr>
            <p:cNvPr id="8" name="Connettore diritto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Connettore diritto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Connettore diritto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Connettore diritto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Connettore diritto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Connettore diritto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Connettore diritto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Connettore diritto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uppo 23"/>
            <p:cNvGrpSpPr/>
            <p:nvPr userDrawn="1"/>
          </p:nvGrpSpPr>
          <p:grpSpPr bwMode="hidden">
            <a:xfrm>
              <a:off x="-1" y="0"/>
              <a:ext cx="12192001" cy="6858000"/>
              <a:chOff x="-1" y="0"/>
              <a:chExt cx="12192001" cy="6858000"/>
            </a:xfrm>
          </p:grpSpPr>
          <p:cxnSp>
            <p:nvCxnSpPr>
              <p:cNvPr id="42" name="Connettore diritto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Connettore diritto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Connettore diritto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Connettore diritto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Connettore diritto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uppo 46"/>
              <p:cNvGrpSpPr/>
              <p:nvPr/>
            </p:nvGrpSpPr>
            <p:grpSpPr bwMode="hidden">
              <a:xfrm>
                <a:off x="6327885" y="0"/>
                <a:ext cx="5864115" cy="5898673"/>
                <a:chOff x="6327885" y="0"/>
                <a:chExt cx="5864115" cy="5898673"/>
              </a:xfrm>
            </p:grpSpPr>
            <p:cxnSp>
              <p:nvCxnSpPr>
                <p:cNvPr id="53" name="Connettore diritto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Connettore diritto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Connettore diritto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Connettore diritto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Connettore diritto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Connettore diritto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Connettore diritto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Connettore diritto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Connettore diritto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Connettore diritto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uppo 24"/>
            <p:cNvGrpSpPr/>
            <p:nvPr userDrawn="1"/>
          </p:nvGrpSpPr>
          <p:grpSpPr bwMode="hidden">
            <a:xfrm flipH="1">
              <a:off x="0" y="0"/>
              <a:ext cx="12192001" cy="6858000"/>
              <a:chOff x="-1" y="0"/>
              <a:chExt cx="12192001" cy="6858000"/>
            </a:xfrm>
          </p:grpSpPr>
          <p:cxnSp>
            <p:nvCxnSpPr>
              <p:cNvPr id="26" name="Connettore diritto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Connettore diritto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Connettore diritto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Connettore diritto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Connettore diritto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uppo 30"/>
              <p:cNvGrpSpPr/>
              <p:nvPr/>
            </p:nvGrpSpPr>
            <p:grpSpPr bwMode="hidden">
              <a:xfrm>
                <a:off x="6327885" y="0"/>
                <a:ext cx="5864115" cy="5898673"/>
                <a:chOff x="6327885" y="0"/>
                <a:chExt cx="5864115" cy="5898673"/>
              </a:xfrm>
            </p:grpSpPr>
            <p:cxnSp>
              <p:nvCxnSpPr>
                <p:cNvPr id="37" name="Connettore diritto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Connettore diritto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Connettore diritto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Connettore diritto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Connettore diritto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Connettore diritto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Connettore diritto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Connettore diritto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Connettore diritto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Connettore diritto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olo 1"/>
          <p:cNvSpPr>
            <a:spLocks noGrp="1"/>
          </p:cNvSpPr>
          <p:nvPr>
            <p:ph type="title"/>
          </p:nvPr>
        </p:nvSpPr>
        <p:spPr>
          <a:xfrm>
            <a:off x="1295400" y="2541573"/>
            <a:ext cx="9601200" cy="2743200"/>
          </a:xfrm>
        </p:spPr>
        <p:txBody>
          <a:bodyPr rtlCol="0" anchor="b">
            <a:normAutofit/>
          </a:bodyPr>
          <a:lstStyle>
            <a:lvl1pPr>
              <a:lnSpc>
                <a:spcPct val="85000"/>
              </a:lnSpc>
              <a:defRPr sz="6000" cap="none" baseline="0">
                <a:solidFill>
                  <a:schemeClr val="tx1"/>
                </a:solidFill>
              </a:defRPr>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295400" y="5431536"/>
            <a:ext cx="9601200" cy="457200"/>
          </a:xfrm>
        </p:spPr>
        <p:txBody>
          <a:bodyPr rtlCol="0">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it-IT"/>
              <a:t>Fare clic per modificare gli stili del testo dello schema</a:t>
            </a:r>
          </a:p>
        </p:txBody>
      </p:sp>
      <p:cxnSp>
        <p:nvCxnSpPr>
          <p:cNvPr id="58" name="Connettore diritto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sz="half" idx="1"/>
          </p:nvPr>
        </p:nvSpPr>
        <p:spPr>
          <a:xfrm>
            <a:off x="1295400" y="1981199"/>
            <a:ext cx="4572000" cy="38100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324600" y="1981199"/>
            <a:ext cx="4572000" cy="38100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piè di pagina 5"/>
          <p:cNvSpPr>
            <a:spLocks noGrp="1"/>
          </p:cNvSpPr>
          <p:nvPr>
            <p:ph type="ftr" sz="quarter" idx="11"/>
          </p:nvPr>
        </p:nvSpPr>
        <p:spPr/>
        <p:txBody>
          <a:bodyPr rtlCol="0"/>
          <a:lstStyle/>
          <a:p>
            <a:pPr rtl="0"/>
            <a:r>
              <a:rPr lang="it-IT"/>
              <a:t>CADAN srl - DIGITAL SIGNER SOLUTION per supportare il Lavoro Agile - www.cadan.it</a:t>
            </a:r>
            <a:endParaRPr lang="it-IT" dirty="0"/>
          </a:p>
        </p:txBody>
      </p:sp>
      <p:sp>
        <p:nvSpPr>
          <p:cNvPr id="5" name="Segnaposto data 4"/>
          <p:cNvSpPr>
            <a:spLocks noGrp="1"/>
          </p:cNvSpPr>
          <p:nvPr>
            <p:ph type="dt" sz="half" idx="10"/>
          </p:nvPr>
        </p:nvSpPr>
        <p:spPr/>
        <p:txBody>
          <a:bodyPr rtlCol="0"/>
          <a:lstStyle>
            <a:lvl1pPr>
              <a:defRPr/>
            </a:lvl1pPr>
          </a:lstStyle>
          <a:p>
            <a:fld id="{62881C00-4498-4C2C-B784-14B51A1C3129}" type="datetime1">
              <a:rPr lang="it-IT" smtClean="0"/>
              <a:t>23/09/2019</a:t>
            </a:fld>
            <a:endParaRPr lang="it-IT" dirty="0"/>
          </a:p>
        </p:txBody>
      </p:sp>
      <p:sp>
        <p:nvSpPr>
          <p:cNvPr id="7" name="Segnaposto numero diapositiva 6"/>
          <p:cNvSpPr>
            <a:spLocks noGrp="1"/>
          </p:cNvSpPr>
          <p:nvPr>
            <p:ph type="sldNum" sz="quarter" idx="12"/>
          </p:nvPr>
        </p:nvSpPr>
        <p:spPr/>
        <p:txBody>
          <a:bodyPr rtlCol="0"/>
          <a:lstStyle/>
          <a:p>
            <a:pPr rtl="0"/>
            <a:fld id="{E31375A4-56A4-47D6-9801-1991572033F7}" type="slidenum">
              <a:rPr lang="it-IT" smtClean="0"/>
              <a:t>‹N›</a:t>
            </a:fld>
            <a:endParaRPr lang="it-IT"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295400" y="1818322"/>
            <a:ext cx="4572000" cy="641350"/>
          </a:xfrm>
        </p:spPr>
        <p:txBody>
          <a:bodyPr rtlCol="0"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1295400" y="2503713"/>
            <a:ext cx="4572000" cy="3287487"/>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p:nvPr>
        </p:nvSpPr>
        <p:spPr>
          <a:xfrm>
            <a:off x="6324600" y="1818322"/>
            <a:ext cx="4572000" cy="641350"/>
          </a:xfrm>
        </p:spPr>
        <p:txBody>
          <a:bodyPr rtlCol="0"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6" name="Segnaposto contenuto 5"/>
          <p:cNvSpPr>
            <a:spLocks noGrp="1"/>
          </p:cNvSpPr>
          <p:nvPr>
            <p:ph sz="quarter" idx="4"/>
          </p:nvPr>
        </p:nvSpPr>
        <p:spPr>
          <a:xfrm>
            <a:off x="6324600" y="2503713"/>
            <a:ext cx="4572000" cy="3287487"/>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8" name="Segnaposto piè di pagina 7"/>
          <p:cNvSpPr>
            <a:spLocks noGrp="1"/>
          </p:cNvSpPr>
          <p:nvPr>
            <p:ph type="ftr" sz="quarter" idx="11"/>
          </p:nvPr>
        </p:nvSpPr>
        <p:spPr/>
        <p:txBody>
          <a:bodyPr rtlCol="0"/>
          <a:lstStyle/>
          <a:p>
            <a:pPr rtl="0"/>
            <a:r>
              <a:rPr lang="it-IT"/>
              <a:t>CADAN srl - DIGITAL SIGNER SOLUTION per supportare il Lavoro Agile - www.cadan.it</a:t>
            </a:r>
            <a:endParaRPr lang="it-IT" dirty="0"/>
          </a:p>
        </p:txBody>
      </p:sp>
      <p:sp>
        <p:nvSpPr>
          <p:cNvPr id="7" name="Segnaposto data 6"/>
          <p:cNvSpPr>
            <a:spLocks noGrp="1"/>
          </p:cNvSpPr>
          <p:nvPr>
            <p:ph type="dt" sz="half" idx="10"/>
          </p:nvPr>
        </p:nvSpPr>
        <p:spPr/>
        <p:txBody>
          <a:bodyPr rtlCol="0"/>
          <a:lstStyle>
            <a:lvl1pPr>
              <a:defRPr/>
            </a:lvl1pPr>
          </a:lstStyle>
          <a:p>
            <a:fld id="{8C22B958-A016-4C3A-9528-B558DB4EB608}" type="datetime1">
              <a:rPr lang="it-IT" smtClean="0"/>
              <a:t>23/09/2019</a:t>
            </a:fld>
            <a:endParaRPr lang="it-IT" dirty="0"/>
          </a:p>
        </p:txBody>
      </p:sp>
      <p:sp>
        <p:nvSpPr>
          <p:cNvPr id="9" name="Segnaposto numero diapositiva 8"/>
          <p:cNvSpPr>
            <a:spLocks noGrp="1"/>
          </p:cNvSpPr>
          <p:nvPr>
            <p:ph type="sldNum" sz="quarter" idx="12"/>
          </p:nvPr>
        </p:nvSpPr>
        <p:spPr/>
        <p:txBody>
          <a:bodyPr rtlCol="0"/>
          <a:lstStyle/>
          <a:p>
            <a:pPr rtl="0"/>
            <a:fld id="{E31375A4-56A4-47D6-9801-1991572033F7}" type="slidenum">
              <a:rPr lang="it-IT" smtClean="0"/>
              <a:t>‹N›</a:t>
            </a:fld>
            <a:endParaRPr lang="it-IT"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4" name="Segnaposto piè di pagina 3"/>
          <p:cNvSpPr>
            <a:spLocks noGrp="1"/>
          </p:cNvSpPr>
          <p:nvPr>
            <p:ph type="ftr" sz="quarter" idx="11"/>
          </p:nvPr>
        </p:nvSpPr>
        <p:spPr/>
        <p:txBody>
          <a:bodyPr rtlCol="0"/>
          <a:lstStyle/>
          <a:p>
            <a:pPr rtl="0"/>
            <a:r>
              <a:rPr lang="it-IT"/>
              <a:t>CADAN srl - DIGITAL SIGNER SOLUTION per supportare il Lavoro Agile - www.cadan.it</a:t>
            </a:r>
            <a:endParaRPr lang="it-IT" dirty="0"/>
          </a:p>
        </p:txBody>
      </p:sp>
      <p:sp>
        <p:nvSpPr>
          <p:cNvPr id="3" name="Segnaposto data 2"/>
          <p:cNvSpPr>
            <a:spLocks noGrp="1"/>
          </p:cNvSpPr>
          <p:nvPr>
            <p:ph type="dt" sz="half" idx="10"/>
          </p:nvPr>
        </p:nvSpPr>
        <p:spPr/>
        <p:txBody>
          <a:bodyPr rtlCol="0"/>
          <a:lstStyle>
            <a:lvl1pPr>
              <a:defRPr/>
            </a:lvl1pPr>
          </a:lstStyle>
          <a:p>
            <a:fld id="{89041034-494B-4A45-B361-B529E305D986}" type="datetime1">
              <a:rPr lang="it-IT" smtClean="0"/>
              <a:t>23/09/2019</a:t>
            </a:fld>
            <a:endParaRPr lang="it-IT" dirty="0"/>
          </a:p>
        </p:txBody>
      </p:sp>
      <p:sp>
        <p:nvSpPr>
          <p:cNvPr id="5" name="Segnaposto numero diapositiva 4"/>
          <p:cNvSpPr>
            <a:spLocks noGrp="1"/>
          </p:cNvSpPr>
          <p:nvPr>
            <p:ph type="sldNum" sz="quarter" idx="12"/>
          </p:nvPr>
        </p:nvSpPr>
        <p:spPr/>
        <p:txBody>
          <a:bodyPr rtlCol="0"/>
          <a:lstStyle/>
          <a:p>
            <a:pPr rtl="0"/>
            <a:fld id="{E31375A4-56A4-47D6-9801-1991572033F7}" type="slidenum">
              <a:rPr lang="it-IT" smtClean="0"/>
              <a:t>‹N›</a:t>
            </a:fld>
            <a:endParaRPr lang="it-IT"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grpSp>
        <p:nvGrpSpPr>
          <p:cNvPr id="161" name="Gruppo 160"/>
          <p:cNvGrpSpPr/>
          <p:nvPr userDrawn="1"/>
        </p:nvGrpSpPr>
        <p:grpSpPr bwMode="hidden">
          <a:xfrm>
            <a:off x="-1" y="0"/>
            <a:ext cx="12192002" cy="6858000"/>
            <a:chOff x="-1" y="0"/>
            <a:chExt cx="12192002" cy="6858000"/>
          </a:xfrm>
        </p:grpSpPr>
        <p:cxnSp>
          <p:nvCxnSpPr>
            <p:cNvPr id="162" name="Connettore diritto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Connettore diritto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Connettore diritto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Connettore diritto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Connettore diritto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Connettore diritto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Connettore diritto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Connettore diritto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Connettore diritto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Connettore diritto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Connettore diritto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Connettore diritto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Connettore diritto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Connettore diritto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Connettore diritto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Connettore diritto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uppo 177"/>
            <p:cNvGrpSpPr/>
            <p:nvPr userDrawn="1"/>
          </p:nvGrpSpPr>
          <p:grpSpPr bwMode="hidden">
            <a:xfrm>
              <a:off x="-1" y="0"/>
              <a:ext cx="12192001" cy="6858000"/>
              <a:chOff x="-1" y="0"/>
              <a:chExt cx="12192001" cy="6858000"/>
            </a:xfrm>
          </p:grpSpPr>
          <p:cxnSp>
            <p:nvCxnSpPr>
              <p:cNvPr id="196" name="Connettore diritto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Connettore diritto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Connettore diritto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Connettore diritto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Connettore diritto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uppo 200"/>
              <p:cNvGrpSpPr/>
              <p:nvPr/>
            </p:nvGrpSpPr>
            <p:grpSpPr bwMode="hidden">
              <a:xfrm>
                <a:off x="6327885" y="0"/>
                <a:ext cx="5864115" cy="5898673"/>
                <a:chOff x="6327885" y="0"/>
                <a:chExt cx="5864115" cy="5898673"/>
              </a:xfrm>
            </p:grpSpPr>
            <p:cxnSp>
              <p:nvCxnSpPr>
                <p:cNvPr id="207" name="Connettore diritto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Connettore diritto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Connettore diritto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Connettore diritto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Connettore diritto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Connettore diritto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Connettore diritto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Connettore diritto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Connettore diritto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Connettore diritto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uppo 178"/>
            <p:cNvGrpSpPr/>
            <p:nvPr userDrawn="1"/>
          </p:nvGrpSpPr>
          <p:grpSpPr bwMode="hidden">
            <a:xfrm flipH="1">
              <a:off x="0" y="0"/>
              <a:ext cx="12192001" cy="6858000"/>
              <a:chOff x="-1" y="0"/>
              <a:chExt cx="12192001" cy="6858000"/>
            </a:xfrm>
          </p:grpSpPr>
          <p:cxnSp>
            <p:nvCxnSpPr>
              <p:cNvPr id="180" name="Connettore diritto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Connettore diritto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Connettore diritto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Connettore diritto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Connettore diritto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uppo 184"/>
              <p:cNvGrpSpPr/>
              <p:nvPr/>
            </p:nvGrpSpPr>
            <p:grpSpPr bwMode="hidden">
              <a:xfrm>
                <a:off x="6327885" y="0"/>
                <a:ext cx="5864115" cy="5898673"/>
                <a:chOff x="6327885" y="0"/>
                <a:chExt cx="5864115" cy="5898673"/>
              </a:xfrm>
            </p:grpSpPr>
            <p:cxnSp>
              <p:nvCxnSpPr>
                <p:cNvPr id="191" name="Connettore diritto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Connettore diritto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Connettore diritto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Connettore diritto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Connettore diritto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Connettore diritto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Connettore diritto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Connettore diritto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Connettore diritto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Connettore diritto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Segnaposto piè di pagina 212"/>
          <p:cNvSpPr>
            <a:spLocks noGrp="1"/>
          </p:cNvSpPr>
          <p:nvPr>
            <p:ph type="ftr" sz="quarter" idx="11"/>
          </p:nvPr>
        </p:nvSpPr>
        <p:spPr/>
        <p:txBody>
          <a:bodyPr rtlCol="0"/>
          <a:lstStyle/>
          <a:p>
            <a:pPr rtl="0"/>
            <a:r>
              <a:rPr lang="it-IT"/>
              <a:t>CADAN srl - DIGITAL SIGNER SOLUTION per supportare il Lavoro Agile - www.cadan.it</a:t>
            </a:r>
            <a:endParaRPr lang="it-IT" dirty="0"/>
          </a:p>
        </p:txBody>
      </p:sp>
      <p:sp>
        <p:nvSpPr>
          <p:cNvPr id="212" name="Segnaposto data 211"/>
          <p:cNvSpPr>
            <a:spLocks noGrp="1"/>
          </p:cNvSpPr>
          <p:nvPr>
            <p:ph type="dt" sz="half" idx="10"/>
          </p:nvPr>
        </p:nvSpPr>
        <p:spPr/>
        <p:txBody>
          <a:bodyPr rtlCol="0"/>
          <a:lstStyle>
            <a:lvl1pPr>
              <a:defRPr/>
            </a:lvl1pPr>
          </a:lstStyle>
          <a:p>
            <a:fld id="{0C8DBB84-AE4F-49A9-A6FF-2B7C2B0494CF}" type="datetime1">
              <a:rPr lang="it-IT" smtClean="0"/>
              <a:t>23/09/2019</a:t>
            </a:fld>
            <a:endParaRPr lang="it-IT" dirty="0"/>
          </a:p>
        </p:txBody>
      </p:sp>
      <p:sp>
        <p:nvSpPr>
          <p:cNvPr id="214" name="Segnaposto numero diapositiva 213"/>
          <p:cNvSpPr>
            <a:spLocks noGrp="1"/>
          </p:cNvSpPr>
          <p:nvPr>
            <p:ph type="sldNum" sz="quarter" idx="12"/>
          </p:nvPr>
        </p:nvSpPr>
        <p:spPr/>
        <p:txBody>
          <a:bodyPr rtlCol="0"/>
          <a:lstStyle/>
          <a:p>
            <a:pPr rtl="0"/>
            <a:fld id="{E31375A4-56A4-47D6-9801-1991572033F7}" type="slidenum">
              <a:rPr lang="it-IT" smtClean="0"/>
              <a:pPr/>
              <a:t>‹N›</a:t>
            </a:fld>
            <a:endParaRPr lang="it-IT"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uppo 8"/>
          <p:cNvGrpSpPr/>
          <p:nvPr userDrawn="1"/>
        </p:nvGrpSpPr>
        <p:grpSpPr bwMode="hidden">
          <a:xfrm>
            <a:off x="-1" y="0"/>
            <a:ext cx="12192002" cy="6858000"/>
            <a:chOff x="-1" y="0"/>
            <a:chExt cx="12192002" cy="6858000"/>
          </a:xfrm>
        </p:grpSpPr>
        <p:cxnSp>
          <p:nvCxnSpPr>
            <p:cNvPr id="10" name="Connettore diritto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Connettore diritto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Connettore diritto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Connettore diritto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Connettore diritto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Connettore diritto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Connettore diritto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Connettore diritto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Connettore diritto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uppo 25"/>
            <p:cNvGrpSpPr/>
            <p:nvPr userDrawn="1"/>
          </p:nvGrpSpPr>
          <p:grpSpPr bwMode="hidden">
            <a:xfrm>
              <a:off x="-1" y="0"/>
              <a:ext cx="12192001" cy="6858000"/>
              <a:chOff x="-1" y="0"/>
              <a:chExt cx="12192001" cy="6858000"/>
            </a:xfrm>
          </p:grpSpPr>
          <p:cxnSp>
            <p:nvCxnSpPr>
              <p:cNvPr id="44" name="Connettore diritto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Connettore diritto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Connettore diritto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Connettore diritto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Connettore diritto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uppo 48"/>
              <p:cNvGrpSpPr/>
              <p:nvPr/>
            </p:nvGrpSpPr>
            <p:grpSpPr bwMode="hidden">
              <a:xfrm>
                <a:off x="6327885" y="0"/>
                <a:ext cx="5864115" cy="5898673"/>
                <a:chOff x="6327885" y="0"/>
                <a:chExt cx="5864115" cy="5898673"/>
              </a:xfrm>
            </p:grpSpPr>
            <p:cxnSp>
              <p:nvCxnSpPr>
                <p:cNvPr id="55" name="Connettore diritto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Connettore diritto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Connettore diritto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Connettore diritto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Connettore diritto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Connettore diritto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Connettore diritto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Connettore diritto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Connettore diritto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Connettore diritto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uppo 26"/>
            <p:cNvGrpSpPr/>
            <p:nvPr userDrawn="1"/>
          </p:nvGrpSpPr>
          <p:grpSpPr bwMode="hidden">
            <a:xfrm flipH="1">
              <a:off x="0" y="0"/>
              <a:ext cx="12192001" cy="6858000"/>
              <a:chOff x="-1" y="0"/>
              <a:chExt cx="12192001" cy="6858000"/>
            </a:xfrm>
          </p:grpSpPr>
          <p:cxnSp>
            <p:nvCxnSpPr>
              <p:cNvPr id="28" name="Connettore diritto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Connettore diritto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Connettore diritto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Connettore diritto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Connettore diritto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uppo 32"/>
              <p:cNvGrpSpPr/>
              <p:nvPr/>
            </p:nvGrpSpPr>
            <p:grpSpPr bwMode="hidden">
              <a:xfrm>
                <a:off x="6327885" y="0"/>
                <a:ext cx="5864115" cy="5898673"/>
                <a:chOff x="6327885" y="0"/>
                <a:chExt cx="5864115" cy="5898673"/>
              </a:xfrm>
            </p:grpSpPr>
            <p:cxnSp>
              <p:nvCxnSpPr>
                <p:cNvPr id="39" name="Connettore diritto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Connettore diritto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Connettore diritto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Connettore diritto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Connettore diritto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Connettore diritto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Connettore diritto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Connettore diritto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Connettore diritto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Connettore diritto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ttangolo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p:cNvSpPr>
            <a:spLocks noGrp="1"/>
          </p:cNvSpPr>
          <p:nvPr>
            <p:ph type="title"/>
          </p:nvPr>
        </p:nvSpPr>
        <p:spPr>
          <a:xfrm>
            <a:off x="7913152" y="571500"/>
            <a:ext cx="3657600" cy="2197100"/>
          </a:xfrm>
        </p:spPr>
        <p:txBody>
          <a:bodyPr rtlCol="0" anchor="b">
            <a:normAutofit/>
          </a:bodyPr>
          <a:lstStyle>
            <a:lvl1pPr>
              <a:defRPr sz="2600">
                <a:solidFill>
                  <a:schemeClr val="bg1"/>
                </a:solidFill>
              </a:defRPr>
            </a:lvl1pPr>
          </a:lstStyle>
          <a:p>
            <a:pPr rtl="0"/>
            <a:r>
              <a:rPr lang="it-IT"/>
              <a:t>Fare clic per modificare lo stile del titolo dello schema</a:t>
            </a:r>
            <a:endParaRPr lang="it-IT" dirty="0"/>
          </a:p>
        </p:txBody>
      </p:sp>
      <p:sp>
        <p:nvSpPr>
          <p:cNvPr id="3" name="Segnaposto contenuto 2"/>
          <p:cNvSpPr>
            <a:spLocks noGrp="1"/>
          </p:cNvSpPr>
          <p:nvPr>
            <p:ph idx="1"/>
          </p:nvPr>
        </p:nvSpPr>
        <p:spPr>
          <a:xfrm>
            <a:off x="543197" y="571500"/>
            <a:ext cx="6217920" cy="57150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testo 3"/>
          <p:cNvSpPr>
            <a:spLocks noGrp="1"/>
          </p:cNvSpPr>
          <p:nvPr>
            <p:ph type="body" sz="half" idx="2"/>
          </p:nvPr>
        </p:nvSpPr>
        <p:spPr>
          <a:xfrm>
            <a:off x="7913152" y="2995012"/>
            <a:ext cx="3657600" cy="2285950"/>
          </a:xfrm>
        </p:spPr>
        <p:txBody>
          <a:bodyPr rtlCol="0">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Fare clic per modificare gli stili del testo dello schema</a:t>
            </a:r>
          </a:p>
        </p:txBody>
      </p:sp>
      <p:cxnSp>
        <p:nvCxnSpPr>
          <p:cNvPr id="60" name="Connettore diritto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egnaposto piè di pagina 5"/>
          <p:cNvSpPr>
            <a:spLocks noGrp="1"/>
          </p:cNvSpPr>
          <p:nvPr>
            <p:ph type="ftr" sz="quarter" idx="11"/>
          </p:nvPr>
        </p:nvSpPr>
        <p:spPr/>
        <p:txBody>
          <a:bodyPr rtlCol="0"/>
          <a:lstStyle/>
          <a:p>
            <a:pPr rtl="0"/>
            <a:r>
              <a:rPr lang="it-IT"/>
              <a:t>CADAN srl - DIGITAL SIGNER SOLUTION per supportare il Lavoro Agile - www.cadan.it</a:t>
            </a:r>
            <a:endParaRPr lang="it-IT" dirty="0"/>
          </a:p>
        </p:txBody>
      </p:sp>
      <p:sp>
        <p:nvSpPr>
          <p:cNvPr id="5" name="Segnaposto data 4"/>
          <p:cNvSpPr>
            <a:spLocks noGrp="1"/>
          </p:cNvSpPr>
          <p:nvPr>
            <p:ph type="dt" sz="half" idx="10"/>
          </p:nvPr>
        </p:nvSpPr>
        <p:spPr/>
        <p:txBody>
          <a:bodyPr rtlCol="0"/>
          <a:lstStyle>
            <a:lvl1pPr>
              <a:defRPr>
                <a:solidFill>
                  <a:schemeClr val="bg1"/>
                </a:solidFill>
              </a:defRPr>
            </a:lvl1pPr>
          </a:lstStyle>
          <a:p>
            <a:fld id="{2625F447-9681-4838-94A6-9C75DD128648}" type="datetime1">
              <a:rPr lang="it-IT" smtClean="0"/>
              <a:t>23/09/2019</a:t>
            </a:fld>
            <a:endParaRPr lang="it-IT" dirty="0"/>
          </a:p>
        </p:txBody>
      </p:sp>
      <p:sp>
        <p:nvSpPr>
          <p:cNvPr id="8" name="Segnaposto numero diapositiva 7"/>
          <p:cNvSpPr>
            <a:spLocks noGrp="1"/>
          </p:cNvSpPr>
          <p:nvPr>
            <p:ph type="sldNum" sz="quarter" idx="12"/>
          </p:nvPr>
        </p:nvSpPr>
        <p:spPr/>
        <p:txBody>
          <a:bodyPr rtlCol="0"/>
          <a:lstStyle>
            <a:lvl1pPr>
              <a:defRPr>
                <a:solidFill>
                  <a:schemeClr val="bg1"/>
                </a:solidFill>
              </a:defRPr>
            </a:lvl1pPr>
          </a:lstStyle>
          <a:p>
            <a:pPr rtl="0"/>
            <a:fld id="{E31375A4-56A4-47D6-9801-1991572033F7}" type="slidenum">
              <a:rPr lang="it-IT" smtClean="0"/>
              <a:pPr/>
              <a:t>‹N›</a:t>
            </a:fld>
            <a:endParaRPr lang="it-IT"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uppo 7"/>
          <p:cNvGrpSpPr/>
          <p:nvPr/>
        </p:nvGrpSpPr>
        <p:grpSpPr bwMode="hidden">
          <a:xfrm>
            <a:off x="-1" y="0"/>
            <a:ext cx="12192002" cy="6858000"/>
            <a:chOff x="-1" y="0"/>
            <a:chExt cx="12192002" cy="6858000"/>
          </a:xfrm>
        </p:grpSpPr>
        <p:cxnSp>
          <p:nvCxnSpPr>
            <p:cNvPr id="9" name="Connettore diritto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Connettore diritto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Connettore diritto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Connettore diritto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Connettore diritto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Connettore diritto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Connettore diritto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Connettore diritto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Connettore diritto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uppo 24"/>
            <p:cNvGrpSpPr/>
            <p:nvPr/>
          </p:nvGrpSpPr>
          <p:grpSpPr bwMode="hidden">
            <a:xfrm>
              <a:off x="-1" y="0"/>
              <a:ext cx="12192001" cy="6858000"/>
              <a:chOff x="-1" y="0"/>
              <a:chExt cx="12192001" cy="6858000"/>
            </a:xfrm>
          </p:grpSpPr>
          <p:cxnSp>
            <p:nvCxnSpPr>
              <p:cNvPr id="43" name="Connettore diritto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Connettore diritto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Connettore diritto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Connettore diritto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Connettore diritto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uppo 47"/>
              <p:cNvGrpSpPr/>
              <p:nvPr/>
            </p:nvGrpSpPr>
            <p:grpSpPr bwMode="hidden">
              <a:xfrm>
                <a:off x="6327885" y="0"/>
                <a:ext cx="5864115" cy="5898673"/>
                <a:chOff x="6327885" y="0"/>
                <a:chExt cx="5864115" cy="5898673"/>
              </a:xfrm>
            </p:grpSpPr>
            <p:cxnSp>
              <p:nvCxnSpPr>
                <p:cNvPr id="54" name="Connettore diritto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Connettore diritto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Connettore diritto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Connettore diritto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Connettore diritto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Connettore diritto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Connettore diritto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Connettore diritto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Connettore diritto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Connettore diritto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uppo 25"/>
            <p:cNvGrpSpPr/>
            <p:nvPr/>
          </p:nvGrpSpPr>
          <p:grpSpPr bwMode="hidden">
            <a:xfrm flipH="1">
              <a:off x="0" y="0"/>
              <a:ext cx="12192001" cy="6858000"/>
              <a:chOff x="-1" y="0"/>
              <a:chExt cx="12192001" cy="6858000"/>
            </a:xfrm>
          </p:grpSpPr>
          <p:cxnSp>
            <p:nvCxnSpPr>
              <p:cNvPr id="27" name="Connettore diritto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Connettore diritto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Connettore diritto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Connettore diritto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Connettore diritto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uppo 31"/>
              <p:cNvGrpSpPr/>
              <p:nvPr/>
            </p:nvGrpSpPr>
            <p:grpSpPr bwMode="hidden">
              <a:xfrm>
                <a:off x="6327885" y="0"/>
                <a:ext cx="5864115" cy="5898673"/>
                <a:chOff x="6327885" y="0"/>
                <a:chExt cx="5864115" cy="5898673"/>
              </a:xfrm>
            </p:grpSpPr>
            <p:cxnSp>
              <p:nvCxnSpPr>
                <p:cNvPr id="38" name="Connettore diritto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Connettore diritto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Connettore diritto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Connettore diritto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Connettore diritto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Connettore diritto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Connettore diritto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Connettore diritto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Connettore diritto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Connettore diritto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ttangolo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cxnSp>
        <p:nvCxnSpPr>
          <p:cNvPr id="59" name="Connettore diritto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7909560" y="576072"/>
            <a:ext cx="3657600" cy="2194560"/>
          </a:xfrm>
        </p:spPr>
        <p:txBody>
          <a:bodyPr rtlCol="0" anchor="b">
            <a:normAutofit/>
          </a:bodyPr>
          <a:lstStyle>
            <a:lvl1pPr>
              <a:defRPr sz="2600">
                <a:solidFill>
                  <a:schemeClr val="bg1"/>
                </a:solidFill>
              </a:defRPr>
            </a:lvl1pPr>
          </a:lstStyle>
          <a:p>
            <a:pPr rtl="0"/>
            <a:r>
              <a:rPr lang="it-IT"/>
              <a:t>Fare clic per modificare lo stile del titolo dello schema</a:t>
            </a:r>
            <a:endParaRPr lang="it-IT"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4412" y="-159"/>
            <a:ext cx="7315200" cy="6858000"/>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sp>
        <p:nvSpPr>
          <p:cNvPr id="4" name="Segnaposto testo 3"/>
          <p:cNvSpPr>
            <a:spLocks noGrp="1"/>
          </p:cNvSpPr>
          <p:nvPr>
            <p:ph type="body" sz="half" idx="2"/>
          </p:nvPr>
        </p:nvSpPr>
        <p:spPr>
          <a:xfrm>
            <a:off x="7909560" y="2999232"/>
            <a:ext cx="3657600" cy="2286000"/>
          </a:xfrm>
        </p:spPr>
        <p:txBody>
          <a:bodyPr rtlCol="0"/>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Fare clic per modificare gli stili del testo dello schema</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uppo 95"/>
          <p:cNvGrpSpPr/>
          <p:nvPr userDrawn="1"/>
        </p:nvGrpSpPr>
        <p:grpSpPr bwMode="hidden">
          <a:xfrm>
            <a:off x="-1" y="-195943"/>
            <a:ext cx="12192002" cy="6858000"/>
            <a:chOff x="-1" y="0"/>
            <a:chExt cx="12192002" cy="6858000"/>
          </a:xfrm>
        </p:grpSpPr>
        <p:cxnSp>
          <p:nvCxnSpPr>
            <p:cNvPr id="97" name="Connettore diritto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Connettore diritto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Connettore diritto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Connettore diritto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Connettore diritto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Connettore diritto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Connettore diritto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Connettore diritto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Connettore diritto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Connettore diritto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Connettore diritto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Connettore diritto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Connettore diritto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Connettore diritto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Connettore diritto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Connettore diritto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uppo 112"/>
            <p:cNvGrpSpPr/>
            <p:nvPr userDrawn="1"/>
          </p:nvGrpSpPr>
          <p:grpSpPr bwMode="hidden">
            <a:xfrm>
              <a:off x="-1" y="0"/>
              <a:ext cx="12192001" cy="6858000"/>
              <a:chOff x="-1" y="0"/>
              <a:chExt cx="12192001" cy="6858000"/>
            </a:xfrm>
          </p:grpSpPr>
          <p:cxnSp>
            <p:nvCxnSpPr>
              <p:cNvPr id="131" name="Connettore diritto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Connettore diritto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Connettore diritto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Connettore diritto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Connettore diritto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uppo 135"/>
              <p:cNvGrpSpPr/>
              <p:nvPr/>
            </p:nvGrpSpPr>
            <p:grpSpPr bwMode="hidden">
              <a:xfrm>
                <a:off x="6327885" y="0"/>
                <a:ext cx="5864115" cy="5898673"/>
                <a:chOff x="6327885" y="0"/>
                <a:chExt cx="5864115" cy="5898673"/>
              </a:xfrm>
            </p:grpSpPr>
            <p:cxnSp>
              <p:nvCxnSpPr>
                <p:cNvPr id="142" name="Connettore diritto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Connettore diritto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Connettore diritto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Connettore diritto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Connettore diritto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Connettore diritto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Connettore diritto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Connettore diritto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Connettore diritto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Connettore diritto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uppo 113"/>
            <p:cNvGrpSpPr/>
            <p:nvPr userDrawn="1"/>
          </p:nvGrpSpPr>
          <p:grpSpPr bwMode="hidden">
            <a:xfrm flipH="1">
              <a:off x="0" y="0"/>
              <a:ext cx="12192001" cy="6858000"/>
              <a:chOff x="-1" y="0"/>
              <a:chExt cx="12192001" cy="6858000"/>
            </a:xfrm>
          </p:grpSpPr>
          <p:cxnSp>
            <p:nvCxnSpPr>
              <p:cNvPr id="115" name="Connettore diritto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Connettore diritto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Connettore diritto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Connettore diritto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Connettore diritto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uppo 119"/>
              <p:cNvGrpSpPr/>
              <p:nvPr/>
            </p:nvGrpSpPr>
            <p:grpSpPr bwMode="hidden">
              <a:xfrm>
                <a:off x="6327885" y="0"/>
                <a:ext cx="5864115" cy="5898673"/>
                <a:chOff x="6327885" y="0"/>
                <a:chExt cx="5864115" cy="5898673"/>
              </a:xfrm>
            </p:grpSpPr>
            <p:cxnSp>
              <p:nvCxnSpPr>
                <p:cNvPr id="126" name="Connettore diritto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Connettore diritto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Connettore diritto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Connettore diritto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Connettore diritto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Connettore diritto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Connettore diritto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Connettore diritto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Connettore diritto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Connettore diritto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Segnaposto titolo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pPr rtl="0"/>
            <a:r>
              <a:rPr lang="it-IT" dirty="0"/>
              <a:t>Fare clic per modificare lo stile del titolo dello schema</a:t>
            </a:r>
          </a:p>
        </p:txBody>
      </p:sp>
      <p:sp>
        <p:nvSpPr>
          <p:cNvPr id="3" name="Segnaposto testo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cxnSp>
        <p:nvCxnSpPr>
          <p:cNvPr id="148" name="Connettore diritto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egnaposto piè di pagina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pPr rtl="0"/>
            <a:r>
              <a:rPr lang="it-IT"/>
              <a:t>CADAN srl - DIGITAL SIGNER SOLUTION per supportare il Lavoro Agile - www.cadan.it</a:t>
            </a:r>
            <a:endParaRPr lang="it-IT" dirty="0"/>
          </a:p>
        </p:txBody>
      </p:sp>
      <p:sp>
        <p:nvSpPr>
          <p:cNvPr id="4" name="Segnaposto data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CC44777B-074A-42AC-9586-2B90BDE98154}" type="datetime1">
              <a:rPr lang="it-IT" smtClean="0"/>
              <a:t>23/09/2019</a:t>
            </a:fld>
            <a:endParaRPr lang="it-IT" dirty="0"/>
          </a:p>
        </p:txBody>
      </p:sp>
      <p:sp>
        <p:nvSpPr>
          <p:cNvPr id="6" name="Segnaposto numero diapositiva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pPr rtl="0"/>
            <a:fld id="{E31375A4-56A4-47D6-9801-1991572033F7}" type="slidenum">
              <a:rPr lang="it-IT" smtClean="0"/>
              <a:pPr/>
              <a:t>‹N›</a:t>
            </a:fld>
            <a:endParaRPr lang="it-IT"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8.em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png"/><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image" Target="../media/image4.gif"/><Relationship Id="rId10" Type="http://schemas.openxmlformats.org/officeDocument/2006/relationships/image" Target="../media/image10.emf"/><Relationship Id="rId4" Type="http://schemas.openxmlformats.org/officeDocument/2006/relationships/image" Target="../media/image3.jpe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0.emf"/><Relationship Id="rId11" Type="http://schemas.openxmlformats.org/officeDocument/2006/relationships/image" Target="../media/image3.jpeg"/><Relationship Id="rId5" Type="http://schemas.openxmlformats.org/officeDocument/2006/relationships/image" Target="../media/image8.emf"/><Relationship Id="rId10" Type="http://schemas.openxmlformats.org/officeDocument/2006/relationships/image" Target="../media/image9.png"/><Relationship Id="rId4" Type="http://schemas.openxmlformats.org/officeDocument/2006/relationships/image" Target="../media/image7.emf"/><Relationship Id="rId9"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293845" y="1296064"/>
            <a:ext cx="9763038" cy="3027362"/>
          </a:xfrm>
        </p:spPr>
        <p:txBody>
          <a:bodyPr rtlCol="0">
            <a:normAutofit fontScale="90000"/>
          </a:bodyPr>
          <a:lstStyle/>
          <a:p>
            <a:pPr>
              <a:lnSpc>
                <a:spcPct val="114000"/>
              </a:lnSpc>
            </a:pPr>
            <a:r>
              <a:rPr lang="it-IT" sz="4000" dirty="0">
                <a:latin typeface="+mn-lt"/>
              </a:rPr>
              <a:t>DIGITAL SIGNER SOLUTION </a:t>
            </a:r>
            <a:br>
              <a:rPr lang="it-IT" sz="4000" dirty="0">
                <a:latin typeface="+mn-lt"/>
              </a:rPr>
            </a:br>
            <a:r>
              <a:rPr lang="it-IT" sz="4000" dirty="0">
                <a:latin typeface="+mn-lt"/>
              </a:rPr>
              <a:t>la soluzione integrata di firma digitale</a:t>
            </a:r>
            <a:br>
              <a:rPr lang="it-IT" sz="4000" dirty="0">
                <a:latin typeface="+mn-lt"/>
              </a:rPr>
            </a:br>
            <a:r>
              <a:rPr lang="it-IT" sz="4000" dirty="0">
                <a:latin typeface="+mn-lt"/>
              </a:rPr>
              <a:t>per supportare il </a:t>
            </a:r>
            <a:r>
              <a:rPr lang="it-IT" sz="4000" i="1" dirty="0">
                <a:latin typeface="+mn-lt"/>
              </a:rPr>
              <a:t>Lavoro Agile </a:t>
            </a:r>
            <a:r>
              <a:rPr lang="it-IT" sz="4000" dirty="0">
                <a:latin typeface="+mn-lt"/>
              </a:rPr>
              <a:t>nel Consiglio regionale della Puglia</a:t>
            </a:r>
            <a:br>
              <a:rPr lang="it-IT" sz="4000" dirty="0">
                <a:latin typeface="+mn-lt"/>
              </a:rPr>
            </a:br>
            <a:endParaRPr lang="it-IT" sz="4000" baseline="30000" dirty="0">
              <a:latin typeface="+mn-lt"/>
            </a:endParaRPr>
          </a:p>
        </p:txBody>
      </p:sp>
      <p:sp>
        <p:nvSpPr>
          <p:cNvPr id="3" name="Sottotitolo 2"/>
          <p:cNvSpPr>
            <a:spLocks noGrp="1"/>
          </p:cNvSpPr>
          <p:nvPr>
            <p:ph type="subTitle" idx="1"/>
          </p:nvPr>
        </p:nvSpPr>
        <p:spPr>
          <a:xfrm>
            <a:off x="1283334" y="5958082"/>
            <a:ext cx="9604310" cy="457200"/>
          </a:xfrm>
        </p:spPr>
        <p:txBody>
          <a:bodyPr rtlCol="0"/>
          <a:lstStyle/>
          <a:p>
            <a:pPr algn="ctr"/>
            <a:r>
              <a:rPr lang="it-IT" dirty="0"/>
              <a:t>FPA WEBINAR 2019 - Come il lavoro in mobilità può supportare lo Smart </a:t>
            </a:r>
            <a:r>
              <a:rPr lang="it-IT" dirty="0" err="1"/>
              <a:t>Working</a:t>
            </a:r>
            <a:endParaRPr lang="it-IT" dirty="0"/>
          </a:p>
        </p:txBody>
      </p:sp>
      <p:sp>
        <p:nvSpPr>
          <p:cNvPr id="4" name="Rettangolo 3">
            <a:extLst>
              <a:ext uri="{FF2B5EF4-FFF2-40B4-BE49-F238E27FC236}">
                <a16:creationId xmlns:a16="http://schemas.microsoft.com/office/drawing/2014/main" id="{64CAC641-915C-48B3-9AAC-6FACC93A9A33}"/>
              </a:ext>
            </a:extLst>
          </p:cNvPr>
          <p:cNvSpPr/>
          <p:nvPr/>
        </p:nvSpPr>
        <p:spPr>
          <a:xfrm>
            <a:off x="6327228" y="4314043"/>
            <a:ext cx="4230007" cy="784830"/>
          </a:xfrm>
          <a:prstGeom prst="rect">
            <a:avLst/>
          </a:prstGeom>
        </p:spPr>
        <p:txBody>
          <a:bodyPr wrap="square">
            <a:spAutoFit/>
          </a:bodyPr>
          <a:lstStyle/>
          <a:p>
            <a:pPr>
              <a:lnSpc>
                <a:spcPct val="150000"/>
              </a:lnSpc>
            </a:pPr>
            <a:r>
              <a:rPr lang="it-IT" dirty="0">
                <a:solidFill>
                  <a:schemeClr val="tx2"/>
                </a:solidFill>
              </a:rPr>
              <a:t>Relatore: </a:t>
            </a:r>
            <a:r>
              <a:rPr lang="it-IT" b="1" dirty="0">
                <a:solidFill>
                  <a:schemeClr val="tx2"/>
                </a:solidFill>
              </a:rPr>
              <a:t>Ing. Carmelo TOMMASI</a:t>
            </a:r>
          </a:p>
          <a:p>
            <a:pPr>
              <a:tabLst>
                <a:tab pos="987425" algn="l"/>
              </a:tabLst>
            </a:pPr>
            <a:r>
              <a:rPr lang="it-IT" dirty="0">
                <a:solidFill>
                  <a:schemeClr val="tx2"/>
                </a:solidFill>
              </a:rPr>
              <a:t>	Direttore Tecnico - CADAN </a:t>
            </a:r>
            <a:r>
              <a:rPr lang="it-IT" dirty="0" err="1">
                <a:solidFill>
                  <a:schemeClr val="tx2"/>
                </a:solidFill>
              </a:rPr>
              <a:t>srl</a:t>
            </a:r>
            <a:endParaRPr lang="it-IT" dirty="0">
              <a:solidFill>
                <a:schemeClr val="tx2"/>
              </a:solidFill>
            </a:endParaRPr>
          </a:p>
        </p:txBody>
      </p:sp>
    </p:spTree>
    <p:custDataLst>
      <p:tags r:id="rId1"/>
    </p:custDataLst>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2E3BB0-C7EE-43DF-AAB5-C0796A9C428A}"/>
              </a:ext>
            </a:extLst>
          </p:cNvPr>
          <p:cNvSpPr>
            <a:spLocks noGrp="1"/>
          </p:cNvSpPr>
          <p:nvPr>
            <p:ph type="title"/>
          </p:nvPr>
        </p:nvSpPr>
        <p:spPr/>
        <p:txBody>
          <a:bodyPr/>
          <a:lstStyle/>
          <a:p>
            <a:r>
              <a:rPr lang="it-IT" dirty="0"/>
              <a:t>Digital </a:t>
            </a:r>
            <a:r>
              <a:rPr lang="it-IT" dirty="0" err="1"/>
              <a:t>Signer</a:t>
            </a:r>
            <a:r>
              <a:rPr lang="it-IT" dirty="0"/>
              <a:t> Solution</a:t>
            </a:r>
          </a:p>
        </p:txBody>
      </p:sp>
      <p:sp>
        <p:nvSpPr>
          <p:cNvPr id="3" name="Segnaposto contenuto 2">
            <a:extLst>
              <a:ext uri="{FF2B5EF4-FFF2-40B4-BE49-F238E27FC236}">
                <a16:creationId xmlns:a16="http://schemas.microsoft.com/office/drawing/2014/main" id="{EDFB03D1-45FF-4FA9-8D30-6E87D7B309A2}"/>
              </a:ext>
            </a:extLst>
          </p:cNvPr>
          <p:cNvSpPr>
            <a:spLocks noGrp="1"/>
          </p:cNvSpPr>
          <p:nvPr>
            <p:ph idx="1"/>
          </p:nvPr>
        </p:nvSpPr>
        <p:spPr>
          <a:xfrm>
            <a:off x="1295400" y="1492469"/>
            <a:ext cx="9601200" cy="4498428"/>
          </a:xfrm>
        </p:spPr>
        <p:txBody>
          <a:bodyPr>
            <a:normAutofit/>
          </a:bodyPr>
          <a:lstStyle/>
          <a:p>
            <a:pPr marL="0" indent="0">
              <a:buNone/>
            </a:pPr>
            <a:r>
              <a:rPr lang="it-IT" sz="2400" dirty="0"/>
              <a:t>Soluzione integrata per l’applicazione della firma digitale senza obbligo di utilizzo di prodotti esterni, ottimizzando il flusso di gestione dei documenti all’interno di sistemi integrati, con la possibilità di rilasciare «deleghe» di firma in sicurezza e monitorarne le attività.</a:t>
            </a:r>
          </a:p>
          <a:p>
            <a:pPr marL="0" indent="0">
              <a:buNone/>
            </a:pPr>
            <a:r>
              <a:rPr lang="it-IT" sz="2400" dirty="0"/>
              <a:t>Soddisfa i requisiti di: </a:t>
            </a:r>
          </a:p>
          <a:p>
            <a:r>
              <a:rPr lang="it-IT" sz="2400" b="1" dirty="0"/>
              <a:t>Autenticità</a:t>
            </a:r>
          </a:p>
          <a:p>
            <a:r>
              <a:rPr lang="it-IT" sz="2400" b="1" dirty="0"/>
              <a:t>Integrità</a:t>
            </a:r>
          </a:p>
          <a:p>
            <a:r>
              <a:rPr lang="it-IT" sz="2400" b="1" dirty="0"/>
              <a:t>Non ripudio</a:t>
            </a:r>
          </a:p>
          <a:p>
            <a:r>
              <a:rPr lang="it-IT" sz="2400" b="1" dirty="0"/>
              <a:t>Autenticazione notarile</a:t>
            </a:r>
          </a:p>
        </p:txBody>
      </p:sp>
      <p:sp>
        <p:nvSpPr>
          <p:cNvPr id="5" name="Segnaposto piè di pagina 3">
            <a:extLst>
              <a:ext uri="{FF2B5EF4-FFF2-40B4-BE49-F238E27FC236}">
                <a16:creationId xmlns:a16="http://schemas.microsoft.com/office/drawing/2014/main" id="{2F7BE134-25B8-4573-86EC-91CA79347B03}"/>
              </a:ext>
            </a:extLst>
          </p:cNvPr>
          <p:cNvSpPr>
            <a:spLocks noGrp="1"/>
          </p:cNvSpPr>
          <p:nvPr>
            <p:ph type="ftr" sz="quarter" idx="11"/>
          </p:nvPr>
        </p:nvSpPr>
        <p:spPr>
          <a:xfrm>
            <a:off x="609601" y="6289678"/>
            <a:ext cx="10982324" cy="282571"/>
          </a:xfrm>
        </p:spPr>
        <p:txBody>
          <a:bodyPr/>
          <a:lstStyle/>
          <a:p>
            <a:pPr algn="l" defTabSz="977900" rtl="0">
              <a:tabLst>
                <a:tab pos="5381625" algn="ctr"/>
                <a:tab pos="10668000" algn="r"/>
              </a:tabLst>
            </a:pPr>
            <a:r>
              <a:rPr lang="it-IT" sz="1400" b="1" dirty="0">
                <a:solidFill>
                  <a:srgbClr val="A32B27"/>
                </a:solidFill>
              </a:rPr>
              <a:t>CADAN </a:t>
            </a:r>
            <a:r>
              <a:rPr lang="it-IT" sz="1400" b="1" dirty="0" err="1">
                <a:solidFill>
                  <a:srgbClr val="A32B27"/>
                </a:solidFill>
              </a:rPr>
              <a:t>srl</a:t>
            </a:r>
            <a:r>
              <a:rPr lang="it-IT" sz="1400" b="1" dirty="0">
                <a:solidFill>
                  <a:srgbClr val="A32B27"/>
                </a:solidFill>
              </a:rPr>
              <a:t> 	</a:t>
            </a:r>
            <a:r>
              <a:rPr lang="it-IT" sz="1400" dirty="0">
                <a:solidFill>
                  <a:srgbClr val="A32B27"/>
                </a:solidFill>
              </a:rPr>
              <a:t>- DIGITAL SIGNER SOLUTION la soluzione di firma digitale integrata per supportare il Lavoro Agile - 	www.cadan.it</a:t>
            </a:r>
          </a:p>
        </p:txBody>
      </p:sp>
    </p:spTree>
    <p:custDataLst>
      <p:tags r:id="rId1"/>
    </p:custDataLst>
    <p:extLst>
      <p:ext uri="{BB962C8B-B14F-4D97-AF65-F5344CB8AC3E}">
        <p14:creationId xmlns:p14="http://schemas.microsoft.com/office/powerpoint/2010/main" val="261976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8B7774-DA4B-4965-818C-6FCEF5A6D579}"/>
              </a:ext>
            </a:extLst>
          </p:cNvPr>
          <p:cNvSpPr>
            <a:spLocks noGrp="1"/>
          </p:cNvSpPr>
          <p:nvPr>
            <p:ph type="title"/>
          </p:nvPr>
        </p:nvSpPr>
        <p:spPr/>
        <p:txBody>
          <a:bodyPr/>
          <a:lstStyle/>
          <a:p>
            <a:r>
              <a:rPr lang="it-IT" dirty="0"/>
              <a:t>Digital </a:t>
            </a:r>
            <a:r>
              <a:rPr lang="it-IT" dirty="0" err="1"/>
              <a:t>Signer</a:t>
            </a:r>
            <a:r>
              <a:rPr lang="it-IT" dirty="0"/>
              <a:t> Solution Component</a:t>
            </a:r>
          </a:p>
        </p:txBody>
      </p:sp>
      <p:sp>
        <p:nvSpPr>
          <p:cNvPr id="3" name="Segnaposto contenuto 2">
            <a:extLst>
              <a:ext uri="{FF2B5EF4-FFF2-40B4-BE49-F238E27FC236}">
                <a16:creationId xmlns:a16="http://schemas.microsoft.com/office/drawing/2014/main" id="{20694AB4-7914-42B3-9495-84A502E43B8F}"/>
              </a:ext>
            </a:extLst>
          </p:cNvPr>
          <p:cNvSpPr>
            <a:spLocks noGrp="1"/>
          </p:cNvSpPr>
          <p:nvPr>
            <p:ph idx="1"/>
          </p:nvPr>
        </p:nvSpPr>
        <p:spPr/>
        <p:txBody>
          <a:bodyPr>
            <a:normAutofit/>
          </a:bodyPr>
          <a:lstStyle/>
          <a:p>
            <a:pPr>
              <a:lnSpc>
                <a:spcPct val="100000"/>
              </a:lnSpc>
              <a:spcAft>
                <a:spcPts val="1000"/>
              </a:spcAft>
              <a:buClr>
                <a:schemeClr val="tx1"/>
              </a:buClr>
            </a:pPr>
            <a:r>
              <a:rPr lang="it-IT" sz="2800" b="1" dirty="0"/>
              <a:t>Digital </a:t>
            </a:r>
            <a:r>
              <a:rPr lang="it-IT" sz="2800" b="1" dirty="0" err="1"/>
              <a:t>Signer</a:t>
            </a:r>
            <a:r>
              <a:rPr lang="it-IT" sz="2800" b="1" dirty="0"/>
              <a:t> App </a:t>
            </a:r>
            <a:r>
              <a:rPr lang="it-IT" sz="2800" dirty="0"/>
              <a:t>è un servizio </a:t>
            </a:r>
            <a:r>
              <a:rPr lang="it-IT" sz="2800" i="1" dirty="0"/>
              <a:t>desktop </a:t>
            </a:r>
            <a:r>
              <a:rPr lang="it-IT" sz="2800" dirty="0"/>
              <a:t>installato sul PC del firmatario </a:t>
            </a:r>
            <a:r>
              <a:rPr lang="it-IT" sz="2800" i="1" dirty="0"/>
              <a:t> </a:t>
            </a:r>
            <a:endParaRPr lang="it-IT" sz="2800" b="1" i="1" dirty="0"/>
          </a:p>
          <a:p>
            <a:pPr>
              <a:lnSpc>
                <a:spcPct val="100000"/>
              </a:lnSpc>
              <a:spcAft>
                <a:spcPts val="1000"/>
              </a:spcAft>
              <a:buClr>
                <a:schemeClr val="tx1"/>
              </a:buClr>
            </a:pPr>
            <a:r>
              <a:rPr lang="it-IT" sz="2800" b="1" dirty="0"/>
              <a:t>Digital </a:t>
            </a:r>
            <a:r>
              <a:rPr lang="it-IT" sz="2800" b="1" dirty="0" err="1"/>
              <a:t>Signer</a:t>
            </a:r>
            <a:r>
              <a:rPr lang="it-IT" sz="2800" b="1" dirty="0"/>
              <a:t> Portal </a:t>
            </a:r>
            <a:r>
              <a:rPr lang="it-IT" sz="2800" dirty="0"/>
              <a:t>è un portale che consente di orchestrare e monitorare i processi di firma</a:t>
            </a:r>
          </a:p>
          <a:p>
            <a:pPr>
              <a:spcAft>
                <a:spcPts val="1000"/>
              </a:spcAft>
              <a:buClr>
                <a:schemeClr val="tx1"/>
              </a:buClr>
            </a:pPr>
            <a:r>
              <a:rPr lang="it-IT" sz="2800" b="1" dirty="0"/>
              <a:t>Digital </a:t>
            </a:r>
            <a:r>
              <a:rPr lang="it-IT" sz="2800" b="1" dirty="0" err="1"/>
              <a:t>Signer</a:t>
            </a:r>
            <a:r>
              <a:rPr lang="it-IT" sz="2800" b="1" dirty="0"/>
              <a:t> Services </a:t>
            </a:r>
            <a:r>
              <a:rPr lang="it-IT" sz="2800" dirty="0">
                <a:latin typeface="Calibri" panose="020F0502020204030204" pitchFamily="34" charset="0"/>
                <a:ea typeface="Calibri" panose="020F0502020204030204" pitchFamily="34" charset="0"/>
                <a:cs typeface="Times New Roman" panose="02020603050405020304" pitchFamily="18" charset="0"/>
              </a:rPr>
              <a:t>un’infrastruttura di web services utilizzato per la comunicazione di flussi documentali e certificati, anche con applicazioni terze, protetta tramite autenticazione XWSSE</a:t>
            </a:r>
            <a:endParaRPr lang="it-IT" sz="2800" b="1" dirty="0"/>
          </a:p>
        </p:txBody>
      </p:sp>
      <p:sp>
        <p:nvSpPr>
          <p:cNvPr id="5" name="Segnaposto piè di pagina 3">
            <a:extLst>
              <a:ext uri="{FF2B5EF4-FFF2-40B4-BE49-F238E27FC236}">
                <a16:creationId xmlns:a16="http://schemas.microsoft.com/office/drawing/2014/main" id="{E60D9230-1B1E-4884-8CC5-C28F22730C3A}"/>
              </a:ext>
            </a:extLst>
          </p:cNvPr>
          <p:cNvSpPr>
            <a:spLocks noGrp="1"/>
          </p:cNvSpPr>
          <p:nvPr>
            <p:ph type="ftr" sz="quarter" idx="11"/>
          </p:nvPr>
        </p:nvSpPr>
        <p:spPr>
          <a:xfrm>
            <a:off x="609601" y="6289678"/>
            <a:ext cx="10982324" cy="282571"/>
          </a:xfrm>
        </p:spPr>
        <p:txBody>
          <a:bodyPr/>
          <a:lstStyle/>
          <a:p>
            <a:pPr algn="l" defTabSz="977900" rtl="0">
              <a:tabLst>
                <a:tab pos="5381625" algn="ctr"/>
                <a:tab pos="10668000" algn="r"/>
              </a:tabLst>
            </a:pPr>
            <a:r>
              <a:rPr lang="it-IT" sz="1400" b="1" dirty="0">
                <a:solidFill>
                  <a:srgbClr val="A32B27"/>
                </a:solidFill>
              </a:rPr>
              <a:t>CADAN </a:t>
            </a:r>
            <a:r>
              <a:rPr lang="it-IT" sz="1400" b="1" dirty="0" err="1">
                <a:solidFill>
                  <a:srgbClr val="A32B27"/>
                </a:solidFill>
              </a:rPr>
              <a:t>srl</a:t>
            </a:r>
            <a:r>
              <a:rPr lang="it-IT" sz="1400" b="1" dirty="0">
                <a:solidFill>
                  <a:srgbClr val="A32B27"/>
                </a:solidFill>
              </a:rPr>
              <a:t> 	</a:t>
            </a:r>
            <a:r>
              <a:rPr lang="it-IT" sz="1400" dirty="0">
                <a:solidFill>
                  <a:srgbClr val="A32B27"/>
                </a:solidFill>
              </a:rPr>
              <a:t>- DIGITAL SIGNER SOLUTION la soluzione di firma digitale integrata per supportare il Lavoro Agile - 	www.cadan.it</a:t>
            </a:r>
          </a:p>
        </p:txBody>
      </p:sp>
    </p:spTree>
    <p:custDataLst>
      <p:tags r:id="rId1"/>
    </p:custDataLst>
    <p:extLst>
      <p:ext uri="{BB962C8B-B14F-4D97-AF65-F5344CB8AC3E}">
        <p14:creationId xmlns:p14="http://schemas.microsoft.com/office/powerpoint/2010/main" val="135371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con angoli arrotondati 20">
            <a:extLst>
              <a:ext uri="{FF2B5EF4-FFF2-40B4-BE49-F238E27FC236}">
                <a16:creationId xmlns:a16="http://schemas.microsoft.com/office/drawing/2014/main" id="{228F1922-CCA8-4481-A5B0-45DA1F90A6B1}"/>
              </a:ext>
            </a:extLst>
          </p:cNvPr>
          <p:cNvSpPr/>
          <p:nvPr/>
        </p:nvSpPr>
        <p:spPr>
          <a:xfrm>
            <a:off x="2648606" y="1187670"/>
            <a:ext cx="8082455" cy="2795752"/>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w="12700">
                <a:solidFill>
                  <a:schemeClr val="tx1"/>
                </a:solidFill>
              </a:ln>
            </a:endParaRPr>
          </a:p>
        </p:txBody>
      </p:sp>
      <p:sp>
        <p:nvSpPr>
          <p:cNvPr id="2" name="Titolo 1">
            <a:extLst>
              <a:ext uri="{FF2B5EF4-FFF2-40B4-BE49-F238E27FC236}">
                <a16:creationId xmlns:a16="http://schemas.microsoft.com/office/drawing/2014/main" id="{B4264A20-3405-4761-A115-6DC0EEA1C4CE}"/>
              </a:ext>
            </a:extLst>
          </p:cNvPr>
          <p:cNvSpPr>
            <a:spLocks noGrp="1"/>
          </p:cNvSpPr>
          <p:nvPr>
            <p:ph type="title"/>
          </p:nvPr>
        </p:nvSpPr>
        <p:spPr/>
        <p:txBody>
          <a:bodyPr/>
          <a:lstStyle/>
          <a:p>
            <a:r>
              <a:rPr lang="it-IT" dirty="0"/>
              <a:t>Digital </a:t>
            </a:r>
            <a:r>
              <a:rPr lang="it-IT" dirty="0" err="1"/>
              <a:t>Signer</a:t>
            </a:r>
            <a:r>
              <a:rPr lang="it-IT" dirty="0"/>
              <a:t> App</a:t>
            </a:r>
          </a:p>
        </p:txBody>
      </p:sp>
      <p:pic>
        <p:nvPicPr>
          <p:cNvPr id="1026" name="Picture 2" descr="Risultati immagini per documento icona">
            <a:extLst>
              <a:ext uri="{FF2B5EF4-FFF2-40B4-BE49-F238E27FC236}">
                <a16:creationId xmlns:a16="http://schemas.microsoft.com/office/drawing/2014/main" id="{244234A2-1937-47B3-9384-2AEFC775A5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166" y="1516611"/>
            <a:ext cx="1260749" cy="12607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isultati immagini per impronta hash">
            <a:extLst>
              <a:ext uri="{FF2B5EF4-FFF2-40B4-BE49-F238E27FC236}">
                <a16:creationId xmlns:a16="http://schemas.microsoft.com/office/drawing/2014/main" id="{1A38F4CE-D99F-4A03-B6C4-A37B58C785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5259" y="1525151"/>
            <a:ext cx="1355996" cy="1375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isultati immagini per impronta hash">
            <a:extLst>
              <a:ext uri="{FF2B5EF4-FFF2-40B4-BE49-F238E27FC236}">
                <a16:creationId xmlns:a16="http://schemas.microsoft.com/office/drawing/2014/main" id="{CF1DB453-688B-48C9-810E-EF41D8A01E16}"/>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64114" y="1509387"/>
            <a:ext cx="1355996" cy="1375705"/>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a:extLst>
              <a:ext uri="{FF2B5EF4-FFF2-40B4-BE49-F238E27FC236}">
                <a16:creationId xmlns:a16="http://schemas.microsoft.com/office/drawing/2014/main" id="{FE289C84-3ACE-4153-872A-44AFAC0A8F35}"/>
              </a:ext>
            </a:extLst>
          </p:cNvPr>
          <p:cNvPicPr>
            <a:picLocks noChangeAspect="1"/>
          </p:cNvPicPr>
          <p:nvPr/>
        </p:nvPicPr>
        <p:blipFill>
          <a:blip r:embed="rId6"/>
          <a:stretch>
            <a:fillRect/>
          </a:stretch>
        </p:blipFill>
        <p:spPr>
          <a:xfrm>
            <a:off x="9230053" y="1481795"/>
            <a:ext cx="1257300" cy="1266825"/>
          </a:xfrm>
          <a:prstGeom prst="rect">
            <a:avLst/>
          </a:prstGeom>
        </p:spPr>
      </p:pic>
      <p:pic>
        <p:nvPicPr>
          <p:cNvPr id="1028" name="Picture 4" descr="Risultati immagini per certificato digitale">
            <a:extLst>
              <a:ext uri="{FF2B5EF4-FFF2-40B4-BE49-F238E27FC236}">
                <a16:creationId xmlns:a16="http://schemas.microsoft.com/office/drawing/2014/main" id="{64A5AD9D-3072-49E6-BE3A-BB508A3B8A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0461" y="2984938"/>
            <a:ext cx="1046830" cy="87235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2 10">
            <a:extLst>
              <a:ext uri="{FF2B5EF4-FFF2-40B4-BE49-F238E27FC236}">
                <a16:creationId xmlns:a16="http://schemas.microsoft.com/office/drawing/2014/main" id="{74203402-0DAC-416D-8E1B-877F5EDAEE18}"/>
              </a:ext>
            </a:extLst>
          </p:cNvPr>
          <p:cNvCxnSpPr>
            <a:cxnSpLocks/>
            <a:stCxn id="1026" idx="3"/>
          </p:cNvCxnSpPr>
          <p:nvPr/>
        </p:nvCxnSpPr>
        <p:spPr>
          <a:xfrm>
            <a:off x="4476915" y="2146986"/>
            <a:ext cx="6731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7E912C4C-CAFF-400A-BF1D-E24FB8F25A23}"/>
              </a:ext>
            </a:extLst>
          </p:cNvPr>
          <p:cNvCxnSpPr>
            <a:cxnSpLocks/>
          </p:cNvCxnSpPr>
          <p:nvPr/>
        </p:nvCxnSpPr>
        <p:spPr>
          <a:xfrm>
            <a:off x="6211614" y="2144111"/>
            <a:ext cx="10405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936FF89A-3376-42A6-8296-BA03B5E9102C}"/>
              </a:ext>
            </a:extLst>
          </p:cNvPr>
          <p:cNvCxnSpPr>
            <a:cxnSpLocks/>
          </p:cNvCxnSpPr>
          <p:nvPr/>
        </p:nvCxnSpPr>
        <p:spPr>
          <a:xfrm>
            <a:off x="8387255" y="2144110"/>
            <a:ext cx="86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1E8FA40F-FC9C-4C5D-9B37-C6A24A4EA970}"/>
              </a:ext>
            </a:extLst>
          </p:cNvPr>
          <p:cNvSpPr txBox="1"/>
          <p:nvPr/>
        </p:nvSpPr>
        <p:spPr>
          <a:xfrm>
            <a:off x="4456386" y="2257093"/>
            <a:ext cx="351378" cy="369332"/>
          </a:xfrm>
          <a:prstGeom prst="rect">
            <a:avLst/>
          </a:prstGeom>
          <a:noFill/>
        </p:spPr>
        <p:txBody>
          <a:bodyPr wrap="none" rtlCol="0">
            <a:spAutoFit/>
          </a:bodyPr>
          <a:lstStyle/>
          <a:p>
            <a:r>
              <a:rPr lang="it-IT" b="1" dirty="0">
                <a:solidFill>
                  <a:srgbClr val="A32B27"/>
                </a:solidFill>
              </a:rPr>
              <a:t>A</a:t>
            </a:r>
          </a:p>
        </p:txBody>
      </p:sp>
      <p:sp>
        <p:nvSpPr>
          <p:cNvPr id="24" name="CasellaDiTesto 23">
            <a:extLst>
              <a:ext uri="{FF2B5EF4-FFF2-40B4-BE49-F238E27FC236}">
                <a16:creationId xmlns:a16="http://schemas.microsoft.com/office/drawing/2014/main" id="{DDD0C67E-5BE5-4A7C-8F37-B71A6F195263}"/>
              </a:ext>
            </a:extLst>
          </p:cNvPr>
          <p:cNvSpPr txBox="1"/>
          <p:nvPr/>
        </p:nvSpPr>
        <p:spPr>
          <a:xfrm>
            <a:off x="6437587" y="2299136"/>
            <a:ext cx="351378" cy="369332"/>
          </a:xfrm>
          <a:prstGeom prst="rect">
            <a:avLst/>
          </a:prstGeom>
          <a:noFill/>
        </p:spPr>
        <p:txBody>
          <a:bodyPr wrap="none" rtlCol="0">
            <a:spAutoFit/>
          </a:bodyPr>
          <a:lstStyle/>
          <a:p>
            <a:r>
              <a:rPr lang="it-IT" b="1" dirty="0">
                <a:solidFill>
                  <a:srgbClr val="A32B27"/>
                </a:solidFill>
              </a:rPr>
              <a:t>B</a:t>
            </a:r>
          </a:p>
        </p:txBody>
      </p:sp>
      <p:sp>
        <p:nvSpPr>
          <p:cNvPr id="25" name="CasellaDiTesto 24">
            <a:extLst>
              <a:ext uri="{FF2B5EF4-FFF2-40B4-BE49-F238E27FC236}">
                <a16:creationId xmlns:a16="http://schemas.microsoft.com/office/drawing/2014/main" id="{883E6DF6-D41E-4E11-8298-A4DD59E3A841}"/>
              </a:ext>
            </a:extLst>
          </p:cNvPr>
          <p:cNvSpPr txBox="1"/>
          <p:nvPr/>
        </p:nvSpPr>
        <p:spPr>
          <a:xfrm>
            <a:off x="8613228" y="2309646"/>
            <a:ext cx="351378" cy="369332"/>
          </a:xfrm>
          <a:prstGeom prst="rect">
            <a:avLst/>
          </a:prstGeom>
          <a:noFill/>
        </p:spPr>
        <p:txBody>
          <a:bodyPr wrap="none" rtlCol="0">
            <a:spAutoFit/>
          </a:bodyPr>
          <a:lstStyle/>
          <a:p>
            <a:r>
              <a:rPr lang="it-IT" b="1" dirty="0">
                <a:solidFill>
                  <a:srgbClr val="A32B27"/>
                </a:solidFill>
              </a:rPr>
              <a:t>C</a:t>
            </a:r>
          </a:p>
        </p:txBody>
      </p:sp>
      <p:sp>
        <p:nvSpPr>
          <p:cNvPr id="27" name="Segnaposto contenuto 2">
            <a:extLst>
              <a:ext uri="{FF2B5EF4-FFF2-40B4-BE49-F238E27FC236}">
                <a16:creationId xmlns:a16="http://schemas.microsoft.com/office/drawing/2014/main" id="{B8DDD017-62F3-440E-A5E9-9643B31FB98B}"/>
              </a:ext>
            </a:extLst>
          </p:cNvPr>
          <p:cNvSpPr>
            <a:spLocks noGrp="1"/>
          </p:cNvSpPr>
          <p:nvPr>
            <p:ph idx="1"/>
          </p:nvPr>
        </p:nvSpPr>
        <p:spPr>
          <a:xfrm>
            <a:off x="1345324" y="4372303"/>
            <a:ext cx="9551276" cy="1618594"/>
          </a:xfrm>
        </p:spPr>
        <p:txBody>
          <a:bodyPr/>
          <a:lstStyle/>
          <a:p>
            <a:pPr marL="457200" indent="-457200">
              <a:buFont typeface="+mj-lt"/>
              <a:buAutoNum type="alphaUcPeriod"/>
            </a:pPr>
            <a:r>
              <a:rPr lang="it-IT" dirty="0"/>
              <a:t>Impronta di HASH del documento da firmare</a:t>
            </a:r>
          </a:p>
          <a:p>
            <a:pPr marL="457200" indent="-457200">
              <a:buFont typeface="+mj-lt"/>
              <a:buAutoNum type="alphaUcPeriod"/>
            </a:pPr>
            <a:r>
              <a:rPr lang="it-IT" dirty="0"/>
              <a:t>Crittografia di HASH con chiave privata del certificato di firma</a:t>
            </a:r>
          </a:p>
          <a:p>
            <a:pPr marL="457200" indent="-457200">
              <a:buFont typeface="+mj-lt"/>
              <a:buAutoNum type="alphaUcPeriod"/>
            </a:pPr>
            <a:r>
              <a:rPr lang="it-IT" dirty="0"/>
              <a:t>Documento firmato</a:t>
            </a:r>
          </a:p>
        </p:txBody>
      </p:sp>
      <p:cxnSp>
        <p:nvCxnSpPr>
          <p:cNvPr id="29" name="Connettore diritto 28">
            <a:extLst>
              <a:ext uri="{FF2B5EF4-FFF2-40B4-BE49-F238E27FC236}">
                <a16:creationId xmlns:a16="http://schemas.microsoft.com/office/drawing/2014/main" id="{8D32893E-12B0-480F-BE22-9F3A8B06E642}"/>
              </a:ext>
            </a:extLst>
          </p:cNvPr>
          <p:cNvCxnSpPr>
            <a:cxnSpLocks/>
          </p:cNvCxnSpPr>
          <p:nvPr/>
        </p:nvCxnSpPr>
        <p:spPr>
          <a:xfrm flipV="1">
            <a:off x="7006462" y="2144689"/>
            <a:ext cx="0" cy="792000"/>
          </a:xfrm>
          <a:prstGeom prst="line">
            <a:avLst/>
          </a:prstGeom>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95DFEE6F-D12C-424D-B075-9DDF27508EE3}"/>
              </a:ext>
            </a:extLst>
          </p:cNvPr>
          <p:cNvSpPr txBox="1"/>
          <p:nvPr/>
        </p:nvSpPr>
        <p:spPr>
          <a:xfrm>
            <a:off x="6106510" y="1492467"/>
            <a:ext cx="569387" cy="369332"/>
          </a:xfrm>
          <a:prstGeom prst="rect">
            <a:avLst/>
          </a:prstGeom>
          <a:noFill/>
        </p:spPr>
        <p:txBody>
          <a:bodyPr wrap="none" rtlCol="0">
            <a:spAutoFit/>
          </a:bodyPr>
          <a:lstStyle/>
          <a:p>
            <a:r>
              <a:rPr lang="it-IT" dirty="0">
                <a:ln w="0"/>
                <a:solidFill>
                  <a:srgbClr val="7030A0"/>
                </a:solidFill>
                <a:effectLst>
                  <a:outerShdw blurRad="38100" dist="25400" dir="5400000" algn="ctr" rotWithShape="0">
                    <a:srgbClr val="6E747A">
                      <a:alpha val="43000"/>
                    </a:srgbClr>
                  </a:outerShdw>
                </a:effectLst>
              </a:rPr>
              <a:t>PIN</a:t>
            </a:r>
          </a:p>
        </p:txBody>
      </p:sp>
      <p:cxnSp>
        <p:nvCxnSpPr>
          <p:cNvPr id="33" name="Connettore diritto 32">
            <a:extLst>
              <a:ext uri="{FF2B5EF4-FFF2-40B4-BE49-F238E27FC236}">
                <a16:creationId xmlns:a16="http://schemas.microsoft.com/office/drawing/2014/main" id="{B9EE75FF-3FCF-44BA-8D70-19C7187F0371}"/>
              </a:ext>
            </a:extLst>
          </p:cNvPr>
          <p:cNvCxnSpPr/>
          <p:nvPr/>
        </p:nvCxnSpPr>
        <p:spPr>
          <a:xfrm>
            <a:off x="6411310" y="1849821"/>
            <a:ext cx="0" cy="283779"/>
          </a:xfrm>
          <a:prstGeom prst="line">
            <a:avLst/>
          </a:prstGeom>
        </p:spPr>
        <p:style>
          <a:lnRef idx="1">
            <a:schemeClr val="accent1"/>
          </a:lnRef>
          <a:fillRef idx="0">
            <a:schemeClr val="accent1"/>
          </a:fillRef>
          <a:effectRef idx="0">
            <a:schemeClr val="accent1"/>
          </a:effectRef>
          <a:fontRef idx="minor">
            <a:schemeClr val="tx1"/>
          </a:fontRef>
        </p:style>
      </p:cxnSp>
      <p:grpSp>
        <p:nvGrpSpPr>
          <p:cNvPr id="23" name="Gruppo 22">
            <a:extLst>
              <a:ext uri="{FF2B5EF4-FFF2-40B4-BE49-F238E27FC236}">
                <a16:creationId xmlns:a16="http://schemas.microsoft.com/office/drawing/2014/main" id="{7F74097D-30B1-43C4-881D-84A506516E2E}"/>
              </a:ext>
            </a:extLst>
          </p:cNvPr>
          <p:cNvGrpSpPr/>
          <p:nvPr/>
        </p:nvGrpSpPr>
        <p:grpSpPr>
          <a:xfrm>
            <a:off x="9154853" y="3236749"/>
            <a:ext cx="1933578" cy="1358901"/>
            <a:chOff x="9154853" y="3236749"/>
            <a:chExt cx="1933578" cy="1358901"/>
          </a:xfrm>
        </p:grpSpPr>
        <p:grpSp>
          <p:nvGrpSpPr>
            <p:cNvPr id="3" name="Group 4">
              <a:extLst>
                <a:ext uri="{FF2B5EF4-FFF2-40B4-BE49-F238E27FC236}">
                  <a16:creationId xmlns:a16="http://schemas.microsoft.com/office/drawing/2014/main" id="{1A879949-89C8-4EF7-BED9-E461636AE735}"/>
                </a:ext>
              </a:extLst>
            </p:cNvPr>
            <p:cNvGrpSpPr>
              <a:grpSpLocks noChangeAspect="1"/>
            </p:cNvGrpSpPr>
            <p:nvPr/>
          </p:nvGrpSpPr>
          <p:grpSpPr bwMode="auto">
            <a:xfrm>
              <a:off x="9154853" y="3236749"/>
              <a:ext cx="1933578" cy="1358901"/>
              <a:chOff x="5694" y="2072"/>
              <a:chExt cx="1218" cy="856"/>
            </a:xfrm>
          </p:grpSpPr>
          <p:sp>
            <p:nvSpPr>
              <p:cNvPr id="4" name="AutoShape 3">
                <a:extLst>
                  <a:ext uri="{FF2B5EF4-FFF2-40B4-BE49-F238E27FC236}">
                    <a16:creationId xmlns:a16="http://schemas.microsoft.com/office/drawing/2014/main" id="{7BD0E145-8FF1-401E-92CD-A7A53E0D0DA6}"/>
                  </a:ext>
                </a:extLst>
              </p:cNvPr>
              <p:cNvSpPr>
                <a:spLocks noChangeAspect="1" noChangeArrowheads="1" noTextEdit="1"/>
              </p:cNvSpPr>
              <p:nvPr/>
            </p:nvSpPr>
            <p:spPr bwMode="auto">
              <a:xfrm>
                <a:off x="5694" y="2072"/>
                <a:ext cx="1218"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 name="Freeform 5">
                <a:extLst>
                  <a:ext uri="{FF2B5EF4-FFF2-40B4-BE49-F238E27FC236}">
                    <a16:creationId xmlns:a16="http://schemas.microsoft.com/office/drawing/2014/main" id="{960083D1-7674-40AC-8E82-81D2912F987A}"/>
                  </a:ext>
                </a:extLst>
              </p:cNvPr>
              <p:cNvSpPr>
                <a:spLocks noEditPoints="1"/>
              </p:cNvSpPr>
              <p:nvPr/>
            </p:nvSpPr>
            <p:spPr bwMode="auto">
              <a:xfrm>
                <a:off x="5958" y="2084"/>
                <a:ext cx="576" cy="501"/>
              </a:xfrm>
              <a:custGeom>
                <a:avLst/>
                <a:gdLst>
                  <a:gd name="T0" fmla="*/ 390 w 576"/>
                  <a:gd name="T1" fmla="*/ 359 h 501"/>
                  <a:gd name="T2" fmla="*/ 390 w 576"/>
                  <a:gd name="T3" fmla="*/ 407 h 501"/>
                  <a:gd name="T4" fmla="*/ 420 w 576"/>
                  <a:gd name="T5" fmla="*/ 407 h 501"/>
                  <a:gd name="T6" fmla="*/ 447 w 576"/>
                  <a:gd name="T7" fmla="*/ 442 h 501"/>
                  <a:gd name="T8" fmla="*/ 576 w 576"/>
                  <a:gd name="T9" fmla="*/ 442 h 501"/>
                  <a:gd name="T10" fmla="*/ 576 w 576"/>
                  <a:gd name="T11" fmla="*/ 0 h 501"/>
                  <a:gd name="T12" fmla="*/ 390 w 576"/>
                  <a:gd name="T13" fmla="*/ 0 h 501"/>
                  <a:gd name="T14" fmla="*/ 390 w 576"/>
                  <a:gd name="T15" fmla="*/ 63 h 501"/>
                  <a:gd name="T16" fmla="*/ 470 w 576"/>
                  <a:gd name="T17" fmla="*/ 63 h 501"/>
                  <a:gd name="T18" fmla="*/ 470 w 576"/>
                  <a:gd name="T19" fmla="*/ 359 h 501"/>
                  <a:gd name="T20" fmla="*/ 390 w 576"/>
                  <a:gd name="T21" fmla="*/ 359 h 501"/>
                  <a:gd name="T22" fmla="*/ 470 w 576"/>
                  <a:gd name="T23" fmla="*/ 63 h 501"/>
                  <a:gd name="T24" fmla="*/ 29 w 576"/>
                  <a:gd name="T25" fmla="*/ 63 h 501"/>
                  <a:gd name="T26" fmla="*/ 29 w 576"/>
                  <a:gd name="T27" fmla="*/ 359 h 501"/>
                  <a:gd name="T28" fmla="*/ 470 w 576"/>
                  <a:gd name="T29" fmla="*/ 359 h 501"/>
                  <a:gd name="T30" fmla="*/ 470 w 576"/>
                  <a:gd name="T31" fmla="*/ 63 h 501"/>
                  <a:gd name="T32" fmla="*/ 494 w 576"/>
                  <a:gd name="T33" fmla="*/ 501 h 501"/>
                  <a:gd name="T34" fmla="*/ 420 w 576"/>
                  <a:gd name="T35" fmla="*/ 407 h 501"/>
                  <a:gd name="T36" fmla="*/ 74 w 576"/>
                  <a:gd name="T37" fmla="*/ 407 h 501"/>
                  <a:gd name="T38" fmla="*/ 0 w 576"/>
                  <a:gd name="T39" fmla="*/ 501 h 501"/>
                  <a:gd name="T40" fmla="*/ 494 w 576"/>
                  <a:gd name="T41" fmla="*/ 501 h 501"/>
                  <a:gd name="T42" fmla="*/ 286 w 576"/>
                  <a:gd name="T43" fmla="*/ 359 h 501"/>
                  <a:gd name="T44" fmla="*/ 208 w 576"/>
                  <a:gd name="T45" fmla="*/ 359 h 501"/>
                  <a:gd name="T46" fmla="*/ 208 w 576"/>
                  <a:gd name="T47" fmla="*/ 407 h 501"/>
                  <a:gd name="T48" fmla="*/ 286 w 576"/>
                  <a:gd name="T49" fmla="*/ 407 h 501"/>
                  <a:gd name="T50" fmla="*/ 286 w 576"/>
                  <a:gd name="T51" fmla="*/ 359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6" h="501">
                    <a:moveTo>
                      <a:pt x="390" y="359"/>
                    </a:moveTo>
                    <a:lnTo>
                      <a:pt x="390" y="407"/>
                    </a:lnTo>
                    <a:lnTo>
                      <a:pt x="420" y="407"/>
                    </a:lnTo>
                    <a:lnTo>
                      <a:pt x="447" y="442"/>
                    </a:lnTo>
                    <a:lnTo>
                      <a:pt x="576" y="442"/>
                    </a:lnTo>
                    <a:lnTo>
                      <a:pt x="576" y="0"/>
                    </a:lnTo>
                    <a:lnTo>
                      <a:pt x="390" y="0"/>
                    </a:lnTo>
                    <a:lnTo>
                      <a:pt x="390" y="63"/>
                    </a:lnTo>
                    <a:lnTo>
                      <a:pt x="470" y="63"/>
                    </a:lnTo>
                    <a:lnTo>
                      <a:pt x="470" y="359"/>
                    </a:lnTo>
                    <a:lnTo>
                      <a:pt x="390" y="359"/>
                    </a:lnTo>
                    <a:close/>
                    <a:moveTo>
                      <a:pt x="470" y="63"/>
                    </a:moveTo>
                    <a:lnTo>
                      <a:pt x="29" y="63"/>
                    </a:lnTo>
                    <a:lnTo>
                      <a:pt x="29" y="359"/>
                    </a:lnTo>
                    <a:lnTo>
                      <a:pt x="470" y="359"/>
                    </a:lnTo>
                    <a:lnTo>
                      <a:pt x="470" y="63"/>
                    </a:lnTo>
                    <a:close/>
                    <a:moveTo>
                      <a:pt x="494" y="501"/>
                    </a:moveTo>
                    <a:lnTo>
                      <a:pt x="420" y="407"/>
                    </a:lnTo>
                    <a:lnTo>
                      <a:pt x="74" y="407"/>
                    </a:lnTo>
                    <a:lnTo>
                      <a:pt x="0" y="501"/>
                    </a:lnTo>
                    <a:lnTo>
                      <a:pt x="494" y="501"/>
                    </a:lnTo>
                    <a:close/>
                    <a:moveTo>
                      <a:pt x="286" y="359"/>
                    </a:moveTo>
                    <a:lnTo>
                      <a:pt x="208" y="359"/>
                    </a:lnTo>
                    <a:lnTo>
                      <a:pt x="208" y="407"/>
                    </a:lnTo>
                    <a:lnTo>
                      <a:pt x="286" y="407"/>
                    </a:lnTo>
                    <a:lnTo>
                      <a:pt x="286" y="359"/>
                    </a:lnTo>
                    <a:close/>
                  </a:path>
                </a:pathLst>
              </a:custGeom>
              <a:solidFill>
                <a:srgbClr val="1BA1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 name="Freeform 6">
                <a:extLst>
                  <a:ext uri="{FF2B5EF4-FFF2-40B4-BE49-F238E27FC236}">
                    <a16:creationId xmlns:a16="http://schemas.microsoft.com/office/drawing/2014/main" id="{B7300594-87B5-447C-84A5-43D90F240E3E}"/>
                  </a:ext>
                </a:extLst>
              </p:cNvPr>
              <p:cNvSpPr>
                <a:spLocks/>
              </p:cNvSpPr>
              <p:nvPr/>
            </p:nvSpPr>
            <p:spPr bwMode="auto">
              <a:xfrm>
                <a:off x="6348" y="2084"/>
                <a:ext cx="186" cy="442"/>
              </a:xfrm>
              <a:custGeom>
                <a:avLst/>
                <a:gdLst>
                  <a:gd name="T0" fmla="*/ 0 w 186"/>
                  <a:gd name="T1" fmla="*/ 359 h 442"/>
                  <a:gd name="T2" fmla="*/ 0 w 186"/>
                  <a:gd name="T3" fmla="*/ 407 h 442"/>
                  <a:gd name="T4" fmla="*/ 30 w 186"/>
                  <a:gd name="T5" fmla="*/ 407 h 442"/>
                  <a:gd name="T6" fmla="*/ 57 w 186"/>
                  <a:gd name="T7" fmla="*/ 442 h 442"/>
                  <a:gd name="T8" fmla="*/ 186 w 186"/>
                  <a:gd name="T9" fmla="*/ 442 h 442"/>
                  <a:gd name="T10" fmla="*/ 186 w 186"/>
                  <a:gd name="T11" fmla="*/ 0 h 442"/>
                  <a:gd name="T12" fmla="*/ 0 w 186"/>
                  <a:gd name="T13" fmla="*/ 0 h 442"/>
                  <a:gd name="T14" fmla="*/ 0 w 186"/>
                  <a:gd name="T15" fmla="*/ 63 h 442"/>
                  <a:gd name="T16" fmla="*/ 80 w 186"/>
                  <a:gd name="T17" fmla="*/ 63 h 442"/>
                  <a:gd name="T18" fmla="*/ 80 w 186"/>
                  <a:gd name="T19" fmla="*/ 359 h 442"/>
                  <a:gd name="T20" fmla="*/ 0 w 186"/>
                  <a:gd name="T21" fmla="*/ 35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42">
                    <a:moveTo>
                      <a:pt x="0" y="359"/>
                    </a:moveTo>
                    <a:lnTo>
                      <a:pt x="0" y="407"/>
                    </a:lnTo>
                    <a:lnTo>
                      <a:pt x="30" y="407"/>
                    </a:lnTo>
                    <a:lnTo>
                      <a:pt x="57" y="442"/>
                    </a:lnTo>
                    <a:lnTo>
                      <a:pt x="186" y="442"/>
                    </a:lnTo>
                    <a:lnTo>
                      <a:pt x="186" y="0"/>
                    </a:lnTo>
                    <a:lnTo>
                      <a:pt x="0" y="0"/>
                    </a:lnTo>
                    <a:lnTo>
                      <a:pt x="0" y="63"/>
                    </a:lnTo>
                    <a:lnTo>
                      <a:pt x="80" y="63"/>
                    </a:lnTo>
                    <a:lnTo>
                      <a:pt x="80" y="359"/>
                    </a:lnTo>
                    <a:lnTo>
                      <a:pt x="0" y="359"/>
                    </a:lnTo>
                    <a:close/>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Rectangle 7">
                <a:extLst>
                  <a:ext uri="{FF2B5EF4-FFF2-40B4-BE49-F238E27FC236}">
                    <a16:creationId xmlns:a16="http://schemas.microsoft.com/office/drawing/2014/main" id="{F4746253-FBB6-4933-842D-7F0424222E35}"/>
                  </a:ext>
                </a:extLst>
              </p:cNvPr>
              <p:cNvSpPr>
                <a:spLocks noChangeArrowheads="1"/>
              </p:cNvSpPr>
              <p:nvPr/>
            </p:nvSpPr>
            <p:spPr bwMode="auto">
              <a:xfrm>
                <a:off x="5987" y="2147"/>
                <a:ext cx="441" cy="296"/>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Freeform 8">
                <a:extLst>
                  <a:ext uri="{FF2B5EF4-FFF2-40B4-BE49-F238E27FC236}">
                    <a16:creationId xmlns:a16="http://schemas.microsoft.com/office/drawing/2014/main" id="{A6282433-F460-4BCE-93F6-556DBDFC9744}"/>
                  </a:ext>
                </a:extLst>
              </p:cNvPr>
              <p:cNvSpPr>
                <a:spLocks/>
              </p:cNvSpPr>
              <p:nvPr/>
            </p:nvSpPr>
            <p:spPr bwMode="auto">
              <a:xfrm>
                <a:off x="5958" y="2491"/>
                <a:ext cx="494" cy="94"/>
              </a:xfrm>
              <a:custGeom>
                <a:avLst/>
                <a:gdLst>
                  <a:gd name="T0" fmla="*/ 494 w 494"/>
                  <a:gd name="T1" fmla="*/ 94 h 94"/>
                  <a:gd name="T2" fmla="*/ 420 w 494"/>
                  <a:gd name="T3" fmla="*/ 0 h 94"/>
                  <a:gd name="T4" fmla="*/ 74 w 494"/>
                  <a:gd name="T5" fmla="*/ 0 h 94"/>
                  <a:gd name="T6" fmla="*/ 0 w 494"/>
                  <a:gd name="T7" fmla="*/ 94 h 94"/>
                  <a:gd name="T8" fmla="*/ 494 w 494"/>
                  <a:gd name="T9" fmla="*/ 94 h 94"/>
                </a:gdLst>
                <a:ahLst/>
                <a:cxnLst>
                  <a:cxn ang="0">
                    <a:pos x="T0" y="T1"/>
                  </a:cxn>
                  <a:cxn ang="0">
                    <a:pos x="T2" y="T3"/>
                  </a:cxn>
                  <a:cxn ang="0">
                    <a:pos x="T4" y="T5"/>
                  </a:cxn>
                  <a:cxn ang="0">
                    <a:pos x="T6" y="T7"/>
                  </a:cxn>
                  <a:cxn ang="0">
                    <a:pos x="T8" y="T9"/>
                  </a:cxn>
                </a:cxnLst>
                <a:rect l="0" t="0" r="r" b="b"/>
                <a:pathLst>
                  <a:path w="494" h="94">
                    <a:moveTo>
                      <a:pt x="494" y="94"/>
                    </a:moveTo>
                    <a:lnTo>
                      <a:pt x="420" y="0"/>
                    </a:lnTo>
                    <a:lnTo>
                      <a:pt x="74" y="0"/>
                    </a:lnTo>
                    <a:lnTo>
                      <a:pt x="0" y="94"/>
                    </a:lnTo>
                    <a:lnTo>
                      <a:pt x="494" y="9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Rectangle 9">
                <a:extLst>
                  <a:ext uri="{FF2B5EF4-FFF2-40B4-BE49-F238E27FC236}">
                    <a16:creationId xmlns:a16="http://schemas.microsoft.com/office/drawing/2014/main" id="{B6CA682A-3446-4855-990B-3CF1B2DEB1A6}"/>
                  </a:ext>
                </a:extLst>
              </p:cNvPr>
              <p:cNvSpPr>
                <a:spLocks noChangeArrowheads="1"/>
              </p:cNvSpPr>
              <p:nvPr/>
            </p:nvSpPr>
            <p:spPr bwMode="auto">
              <a:xfrm>
                <a:off x="6166" y="2443"/>
                <a:ext cx="78" cy="48"/>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Rectangle 11">
                <a:extLst>
                  <a:ext uri="{FF2B5EF4-FFF2-40B4-BE49-F238E27FC236}">
                    <a16:creationId xmlns:a16="http://schemas.microsoft.com/office/drawing/2014/main" id="{E4F0D039-B4C5-473A-B006-EB9DB0567672}"/>
                  </a:ext>
                </a:extLst>
              </p:cNvPr>
              <p:cNvSpPr>
                <a:spLocks noChangeArrowheads="1"/>
              </p:cNvSpPr>
              <p:nvPr/>
            </p:nvSpPr>
            <p:spPr bwMode="auto">
              <a:xfrm>
                <a:off x="6015" y="2177"/>
                <a:ext cx="385" cy="239"/>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Freeform 12">
                <a:extLst>
                  <a:ext uri="{FF2B5EF4-FFF2-40B4-BE49-F238E27FC236}">
                    <a16:creationId xmlns:a16="http://schemas.microsoft.com/office/drawing/2014/main" id="{8D61EB9C-F5D1-4636-9EE6-67EE2AB99D33}"/>
                  </a:ext>
                </a:extLst>
              </p:cNvPr>
              <p:cNvSpPr>
                <a:spLocks noEditPoints="1"/>
              </p:cNvSpPr>
              <p:nvPr/>
            </p:nvSpPr>
            <p:spPr bwMode="auto">
              <a:xfrm>
                <a:off x="6025" y="2118"/>
                <a:ext cx="474" cy="448"/>
              </a:xfrm>
              <a:custGeom>
                <a:avLst/>
                <a:gdLst>
                  <a:gd name="T0" fmla="*/ 474 w 474"/>
                  <a:gd name="T1" fmla="*/ 16 h 448"/>
                  <a:gd name="T2" fmla="*/ 434 w 474"/>
                  <a:gd name="T3" fmla="*/ 0 h 448"/>
                  <a:gd name="T4" fmla="*/ 434 w 474"/>
                  <a:gd name="T5" fmla="*/ 43 h 448"/>
                  <a:gd name="T6" fmla="*/ 474 w 474"/>
                  <a:gd name="T7" fmla="*/ 28 h 448"/>
                  <a:gd name="T8" fmla="*/ 434 w 474"/>
                  <a:gd name="T9" fmla="*/ 43 h 448"/>
                  <a:gd name="T10" fmla="*/ 315 w 474"/>
                  <a:gd name="T11" fmla="*/ 412 h 448"/>
                  <a:gd name="T12" fmla="*/ 351 w 474"/>
                  <a:gd name="T13" fmla="*/ 425 h 448"/>
                  <a:gd name="T14" fmla="*/ 312 w 474"/>
                  <a:gd name="T15" fmla="*/ 387 h 448"/>
                  <a:gd name="T16" fmla="*/ 307 w 474"/>
                  <a:gd name="T17" fmla="*/ 402 h 448"/>
                  <a:gd name="T18" fmla="*/ 312 w 474"/>
                  <a:gd name="T19" fmla="*/ 387 h 448"/>
                  <a:gd name="T20" fmla="*/ 281 w 474"/>
                  <a:gd name="T21" fmla="*/ 412 h 448"/>
                  <a:gd name="T22" fmla="*/ 315 w 474"/>
                  <a:gd name="T23" fmla="*/ 425 h 448"/>
                  <a:gd name="T24" fmla="*/ 284 w 474"/>
                  <a:gd name="T25" fmla="*/ 387 h 448"/>
                  <a:gd name="T26" fmla="*/ 275 w 474"/>
                  <a:gd name="T27" fmla="*/ 402 h 448"/>
                  <a:gd name="T28" fmla="*/ 284 w 474"/>
                  <a:gd name="T29" fmla="*/ 387 h 448"/>
                  <a:gd name="T30" fmla="*/ 248 w 474"/>
                  <a:gd name="T31" fmla="*/ 412 h 448"/>
                  <a:gd name="T32" fmla="*/ 279 w 474"/>
                  <a:gd name="T33" fmla="*/ 425 h 448"/>
                  <a:gd name="T34" fmla="*/ 254 w 474"/>
                  <a:gd name="T35" fmla="*/ 387 h 448"/>
                  <a:gd name="T36" fmla="*/ 243 w 474"/>
                  <a:gd name="T37" fmla="*/ 402 h 448"/>
                  <a:gd name="T38" fmla="*/ 254 w 474"/>
                  <a:gd name="T39" fmla="*/ 387 h 448"/>
                  <a:gd name="T40" fmla="*/ 214 w 474"/>
                  <a:gd name="T41" fmla="*/ 412 h 448"/>
                  <a:gd name="T42" fmla="*/ 242 w 474"/>
                  <a:gd name="T43" fmla="*/ 425 h 448"/>
                  <a:gd name="T44" fmla="*/ 226 w 474"/>
                  <a:gd name="T45" fmla="*/ 388 h 448"/>
                  <a:gd name="T46" fmla="*/ 211 w 474"/>
                  <a:gd name="T47" fmla="*/ 402 h 448"/>
                  <a:gd name="T48" fmla="*/ 226 w 474"/>
                  <a:gd name="T49" fmla="*/ 388 h 448"/>
                  <a:gd name="T50" fmla="*/ 180 w 474"/>
                  <a:gd name="T51" fmla="*/ 412 h 448"/>
                  <a:gd name="T52" fmla="*/ 206 w 474"/>
                  <a:gd name="T53" fmla="*/ 425 h 448"/>
                  <a:gd name="T54" fmla="*/ 197 w 474"/>
                  <a:gd name="T55" fmla="*/ 389 h 448"/>
                  <a:gd name="T56" fmla="*/ 179 w 474"/>
                  <a:gd name="T57" fmla="*/ 403 h 448"/>
                  <a:gd name="T58" fmla="*/ 197 w 474"/>
                  <a:gd name="T59" fmla="*/ 389 h 448"/>
                  <a:gd name="T60" fmla="*/ 148 w 474"/>
                  <a:gd name="T61" fmla="*/ 389 h 448"/>
                  <a:gd name="T62" fmla="*/ 168 w 474"/>
                  <a:gd name="T63" fmla="*/ 403 h 448"/>
                  <a:gd name="T64" fmla="*/ 169 w 474"/>
                  <a:gd name="T65" fmla="*/ 412 h 448"/>
                  <a:gd name="T66" fmla="*/ 146 w 474"/>
                  <a:gd name="T67" fmla="*/ 425 h 448"/>
                  <a:gd name="T68" fmla="*/ 169 w 474"/>
                  <a:gd name="T69" fmla="*/ 412 h 448"/>
                  <a:gd name="T70" fmla="*/ 119 w 474"/>
                  <a:gd name="T71" fmla="*/ 389 h 448"/>
                  <a:gd name="T72" fmla="*/ 136 w 474"/>
                  <a:gd name="T73" fmla="*/ 403 h 448"/>
                  <a:gd name="T74" fmla="*/ 135 w 474"/>
                  <a:gd name="T75" fmla="*/ 412 h 448"/>
                  <a:gd name="T76" fmla="*/ 110 w 474"/>
                  <a:gd name="T77" fmla="*/ 425 h 448"/>
                  <a:gd name="T78" fmla="*/ 135 w 474"/>
                  <a:gd name="T79" fmla="*/ 412 h 448"/>
                  <a:gd name="T80" fmla="*/ 100 w 474"/>
                  <a:gd name="T81" fmla="*/ 434 h 448"/>
                  <a:gd name="T82" fmla="*/ 262 w 474"/>
                  <a:gd name="T83" fmla="*/ 448 h 448"/>
                  <a:gd name="T84" fmla="*/ 108 w 474"/>
                  <a:gd name="T85" fmla="*/ 389 h 448"/>
                  <a:gd name="T86" fmla="*/ 83 w 474"/>
                  <a:gd name="T87" fmla="*/ 403 h 448"/>
                  <a:gd name="T88" fmla="*/ 108 w 474"/>
                  <a:gd name="T89" fmla="*/ 389 h 448"/>
                  <a:gd name="T90" fmla="*/ 79 w 474"/>
                  <a:gd name="T91" fmla="*/ 412 h 448"/>
                  <a:gd name="T92" fmla="*/ 96 w 474"/>
                  <a:gd name="T93" fmla="*/ 425 h 448"/>
                  <a:gd name="T94" fmla="*/ 79 w 474"/>
                  <a:gd name="T95" fmla="*/ 389 h 448"/>
                  <a:gd name="T96" fmla="*/ 51 w 474"/>
                  <a:gd name="T97" fmla="*/ 403 h 448"/>
                  <a:gd name="T98" fmla="*/ 79 w 474"/>
                  <a:gd name="T99" fmla="*/ 389 h 448"/>
                  <a:gd name="T100" fmla="*/ 45 w 474"/>
                  <a:gd name="T101" fmla="*/ 412 h 448"/>
                  <a:gd name="T102" fmla="*/ 61 w 474"/>
                  <a:gd name="T103" fmla="*/ 425 h 448"/>
                  <a:gd name="T104" fmla="*/ 50 w 474"/>
                  <a:gd name="T105" fmla="*/ 389 h 448"/>
                  <a:gd name="T106" fmla="*/ 19 w 474"/>
                  <a:gd name="T107" fmla="*/ 403 h 448"/>
                  <a:gd name="T108" fmla="*/ 50 w 474"/>
                  <a:gd name="T109" fmla="*/ 389 h 448"/>
                  <a:gd name="T110" fmla="*/ 12 w 474"/>
                  <a:gd name="T111" fmla="*/ 412 h 448"/>
                  <a:gd name="T112" fmla="*/ 24 w 474"/>
                  <a:gd name="T113" fmla="*/ 425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4" h="448">
                    <a:moveTo>
                      <a:pt x="434" y="16"/>
                    </a:moveTo>
                    <a:lnTo>
                      <a:pt x="474" y="16"/>
                    </a:lnTo>
                    <a:lnTo>
                      <a:pt x="474" y="0"/>
                    </a:lnTo>
                    <a:lnTo>
                      <a:pt x="434" y="0"/>
                    </a:lnTo>
                    <a:lnTo>
                      <a:pt x="434" y="16"/>
                    </a:lnTo>
                    <a:close/>
                    <a:moveTo>
                      <a:pt x="434" y="43"/>
                    </a:moveTo>
                    <a:lnTo>
                      <a:pt x="474" y="43"/>
                    </a:lnTo>
                    <a:lnTo>
                      <a:pt x="474" y="28"/>
                    </a:lnTo>
                    <a:lnTo>
                      <a:pt x="434" y="28"/>
                    </a:lnTo>
                    <a:lnTo>
                      <a:pt x="434" y="43"/>
                    </a:lnTo>
                    <a:close/>
                    <a:moveTo>
                      <a:pt x="337" y="412"/>
                    </a:moveTo>
                    <a:lnTo>
                      <a:pt x="315" y="412"/>
                    </a:lnTo>
                    <a:lnTo>
                      <a:pt x="328" y="425"/>
                    </a:lnTo>
                    <a:lnTo>
                      <a:pt x="351" y="425"/>
                    </a:lnTo>
                    <a:lnTo>
                      <a:pt x="337" y="412"/>
                    </a:lnTo>
                    <a:close/>
                    <a:moveTo>
                      <a:pt x="312" y="387"/>
                    </a:moveTo>
                    <a:lnTo>
                      <a:pt x="293" y="387"/>
                    </a:lnTo>
                    <a:lnTo>
                      <a:pt x="307" y="402"/>
                    </a:lnTo>
                    <a:lnTo>
                      <a:pt x="328" y="402"/>
                    </a:lnTo>
                    <a:lnTo>
                      <a:pt x="312" y="387"/>
                    </a:lnTo>
                    <a:close/>
                    <a:moveTo>
                      <a:pt x="304" y="412"/>
                    </a:moveTo>
                    <a:lnTo>
                      <a:pt x="281" y="412"/>
                    </a:lnTo>
                    <a:lnTo>
                      <a:pt x="291" y="425"/>
                    </a:lnTo>
                    <a:lnTo>
                      <a:pt x="315" y="425"/>
                    </a:lnTo>
                    <a:lnTo>
                      <a:pt x="304" y="412"/>
                    </a:lnTo>
                    <a:close/>
                    <a:moveTo>
                      <a:pt x="284" y="387"/>
                    </a:moveTo>
                    <a:lnTo>
                      <a:pt x="265" y="387"/>
                    </a:lnTo>
                    <a:lnTo>
                      <a:pt x="275" y="402"/>
                    </a:lnTo>
                    <a:lnTo>
                      <a:pt x="296" y="402"/>
                    </a:lnTo>
                    <a:lnTo>
                      <a:pt x="284" y="387"/>
                    </a:lnTo>
                    <a:close/>
                    <a:moveTo>
                      <a:pt x="270" y="412"/>
                    </a:moveTo>
                    <a:lnTo>
                      <a:pt x="248" y="412"/>
                    </a:lnTo>
                    <a:lnTo>
                      <a:pt x="255" y="425"/>
                    </a:lnTo>
                    <a:lnTo>
                      <a:pt x="279" y="425"/>
                    </a:lnTo>
                    <a:lnTo>
                      <a:pt x="270" y="412"/>
                    </a:lnTo>
                    <a:close/>
                    <a:moveTo>
                      <a:pt x="254" y="387"/>
                    </a:moveTo>
                    <a:lnTo>
                      <a:pt x="236" y="387"/>
                    </a:lnTo>
                    <a:lnTo>
                      <a:pt x="243" y="402"/>
                    </a:lnTo>
                    <a:lnTo>
                      <a:pt x="264" y="402"/>
                    </a:lnTo>
                    <a:lnTo>
                      <a:pt x="254" y="387"/>
                    </a:lnTo>
                    <a:close/>
                    <a:moveTo>
                      <a:pt x="236" y="412"/>
                    </a:moveTo>
                    <a:lnTo>
                      <a:pt x="214" y="412"/>
                    </a:lnTo>
                    <a:lnTo>
                      <a:pt x="218" y="425"/>
                    </a:lnTo>
                    <a:lnTo>
                      <a:pt x="242" y="425"/>
                    </a:lnTo>
                    <a:lnTo>
                      <a:pt x="236" y="412"/>
                    </a:lnTo>
                    <a:close/>
                    <a:moveTo>
                      <a:pt x="226" y="388"/>
                    </a:moveTo>
                    <a:lnTo>
                      <a:pt x="207" y="388"/>
                    </a:lnTo>
                    <a:lnTo>
                      <a:pt x="211" y="402"/>
                    </a:lnTo>
                    <a:lnTo>
                      <a:pt x="232" y="402"/>
                    </a:lnTo>
                    <a:lnTo>
                      <a:pt x="226" y="388"/>
                    </a:lnTo>
                    <a:close/>
                    <a:moveTo>
                      <a:pt x="203" y="412"/>
                    </a:moveTo>
                    <a:lnTo>
                      <a:pt x="180" y="412"/>
                    </a:lnTo>
                    <a:lnTo>
                      <a:pt x="182" y="425"/>
                    </a:lnTo>
                    <a:lnTo>
                      <a:pt x="206" y="425"/>
                    </a:lnTo>
                    <a:lnTo>
                      <a:pt x="203" y="412"/>
                    </a:lnTo>
                    <a:close/>
                    <a:moveTo>
                      <a:pt x="197" y="389"/>
                    </a:moveTo>
                    <a:lnTo>
                      <a:pt x="178" y="389"/>
                    </a:lnTo>
                    <a:lnTo>
                      <a:pt x="179" y="403"/>
                    </a:lnTo>
                    <a:lnTo>
                      <a:pt x="200" y="403"/>
                    </a:lnTo>
                    <a:lnTo>
                      <a:pt x="197" y="389"/>
                    </a:lnTo>
                    <a:close/>
                    <a:moveTo>
                      <a:pt x="167" y="389"/>
                    </a:moveTo>
                    <a:lnTo>
                      <a:pt x="148" y="389"/>
                    </a:lnTo>
                    <a:lnTo>
                      <a:pt x="147" y="403"/>
                    </a:lnTo>
                    <a:lnTo>
                      <a:pt x="168" y="403"/>
                    </a:lnTo>
                    <a:lnTo>
                      <a:pt x="167" y="389"/>
                    </a:lnTo>
                    <a:close/>
                    <a:moveTo>
                      <a:pt x="169" y="412"/>
                    </a:moveTo>
                    <a:lnTo>
                      <a:pt x="147" y="412"/>
                    </a:lnTo>
                    <a:lnTo>
                      <a:pt x="146" y="425"/>
                    </a:lnTo>
                    <a:lnTo>
                      <a:pt x="169" y="425"/>
                    </a:lnTo>
                    <a:lnTo>
                      <a:pt x="169" y="412"/>
                    </a:lnTo>
                    <a:close/>
                    <a:moveTo>
                      <a:pt x="138" y="389"/>
                    </a:moveTo>
                    <a:lnTo>
                      <a:pt x="119" y="389"/>
                    </a:lnTo>
                    <a:lnTo>
                      <a:pt x="115" y="403"/>
                    </a:lnTo>
                    <a:lnTo>
                      <a:pt x="136" y="403"/>
                    </a:lnTo>
                    <a:lnTo>
                      <a:pt x="138" y="389"/>
                    </a:lnTo>
                    <a:close/>
                    <a:moveTo>
                      <a:pt x="135" y="412"/>
                    </a:moveTo>
                    <a:lnTo>
                      <a:pt x="113" y="412"/>
                    </a:lnTo>
                    <a:lnTo>
                      <a:pt x="110" y="425"/>
                    </a:lnTo>
                    <a:lnTo>
                      <a:pt x="133" y="425"/>
                    </a:lnTo>
                    <a:lnTo>
                      <a:pt x="135" y="412"/>
                    </a:lnTo>
                    <a:close/>
                    <a:moveTo>
                      <a:pt x="255" y="434"/>
                    </a:moveTo>
                    <a:lnTo>
                      <a:pt x="100" y="434"/>
                    </a:lnTo>
                    <a:lnTo>
                      <a:pt x="96" y="448"/>
                    </a:lnTo>
                    <a:lnTo>
                      <a:pt x="262" y="448"/>
                    </a:lnTo>
                    <a:lnTo>
                      <a:pt x="255" y="434"/>
                    </a:lnTo>
                    <a:close/>
                    <a:moveTo>
                      <a:pt x="108" y="389"/>
                    </a:moveTo>
                    <a:lnTo>
                      <a:pt x="89" y="389"/>
                    </a:lnTo>
                    <a:lnTo>
                      <a:pt x="83" y="403"/>
                    </a:lnTo>
                    <a:lnTo>
                      <a:pt x="104" y="403"/>
                    </a:lnTo>
                    <a:lnTo>
                      <a:pt x="108" y="389"/>
                    </a:lnTo>
                    <a:close/>
                    <a:moveTo>
                      <a:pt x="101" y="412"/>
                    </a:moveTo>
                    <a:lnTo>
                      <a:pt x="79" y="412"/>
                    </a:lnTo>
                    <a:lnTo>
                      <a:pt x="73" y="425"/>
                    </a:lnTo>
                    <a:lnTo>
                      <a:pt x="96" y="425"/>
                    </a:lnTo>
                    <a:lnTo>
                      <a:pt x="101" y="412"/>
                    </a:lnTo>
                    <a:close/>
                    <a:moveTo>
                      <a:pt x="79" y="389"/>
                    </a:moveTo>
                    <a:lnTo>
                      <a:pt x="60" y="389"/>
                    </a:lnTo>
                    <a:lnTo>
                      <a:pt x="51" y="403"/>
                    </a:lnTo>
                    <a:lnTo>
                      <a:pt x="72" y="403"/>
                    </a:lnTo>
                    <a:lnTo>
                      <a:pt x="79" y="389"/>
                    </a:lnTo>
                    <a:close/>
                    <a:moveTo>
                      <a:pt x="68" y="412"/>
                    </a:moveTo>
                    <a:lnTo>
                      <a:pt x="45" y="412"/>
                    </a:lnTo>
                    <a:lnTo>
                      <a:pt x="37" y="425"/>
                    </a:lnTo>
                    <a:lnTo>
                      <a:pt x="61" y="425"/>
                    </a:lnTo>
                    <a:lnTo>
                      <a:pt x="68" y="412"/>
                    </a:lnTo>
                    <a:close/>
                    <a:moveTo>
                      <a:pt x="50" y="389"/>
                    </a:moveTo>
                    <a:lnTo>
                      <a:pt x="30" y="389"/>
                    </a:lnTo>
                    <a:lnTo>
                      <a:pt x="19" y="403"/>
                    </a:lnTo>
                    <a:lnTo>
                      <a:pt x="40" y="403"/>
                    </a:lnTo>
                    <a:lnTo>
                      <a:pt x="50" y="389"/>
                    </a:lnTo>
                    <a:close/>
                    <a:moveTo>
                      <a:pt x="34" y="412"/>
                    </a:moveTo>
                    <a:lnTo>
                      <a:pt x="12" y="412"/>
                    </a:lnTo>
                    <a:lnTo>
                      <a:pt x="0" y="425"/>
                    </a:lnTo>
                    <a:lnTo>
                      <a:pt x="24" y="425"/>
                    </a:lnTo>
                    <a:lnTo>
                      <a:pt x="34" y="4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9" name="Rectangle 13">
                <a:extLst>
                  <a:ext uri="{FF2B5EF4-FFF2-40B4-BE49-F238E27FC236}">
                    <a16:creationId xmlns:a16="http://schemas.microsoft.com/office/drawing/2014/main" id="{45866232-547D-41C1-9CD1-CBA2E27538A0}"/>
                  </a:ext>
                </a:extLst>
              </p:cNvPr>
              <p:cNvSpPr>
                <a:spLocks noChangeArrowheads="1"/>
              </p:cNvSpPr>
              <p:nvPr/>
            </p:nvSpPr>
            <p:spPr bwMode="auto">
              <a:xfrm>
                <a:off x="5765" y="2657"/>
                <a:ext cx="97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A3C54"/>
                    </a:solidFill>
                    <a:effectLst/>
                    <a:latin typeface="Segoe UI" panose="020B0502040204020203" pitchFamily="34" charset="0"/>
                  </a:rPr>
                  <a:t>Utente </a:t>
                </a:r>
                <a:r>
                  <a:rPr kumimoji="0" lang="it-IT" altLang="it-IT" sz="1400" b="0" i="0" u="none" strike="noStrike" cap="none" normalizeH="0" baseline="0" dirty="0" err="1">
                    <a:ln>
                      <a:noFill/>
                    </a:ln>
                    <a:solidFill>
                      <a:srgbClr val="0A3C54"/>
                    </a:solidFill>
                    <a:effectLst/>
                    <a:latin typeface="Segoe UI" panose="020B0502040204020203" pitchFamily="34" charset="0"/>
                  </a:rPr>
                  <a:t>DiDOC</a:t>
                </a:r>
                <a:r>
                  <a:rPr kumimoji="0" lang="it-IT" altLang="it-IT" sz="1400" b="0" i="0" u="none" strike="noStrike" cap="none" normalizeH="0" baseline="0" dirty="0">
                    <a:ln>
                      <a:noFill/>
                    </a:ln>
                    <a:solidFill>
                      <a:srgbClr val="0A3C54"/>
                    </a:solidFill>
                    <a:effectLst/>
                    <a:latin typeface="Segoe UI" panose="020B0502040204020203"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A3C54"/>
                    </a:solidFill>
                    <a:effectLst/>
                    <a:latin typeface="Segoe UI" panose="020B0502040204020203" pitchFamily="34" charset="0"/>
                  </a:rPr>
                  <a:t>o altra applicazione</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2062" name="Picture 14">
                <a:extLst>
                  <a:ext uri="{FF2B5EF4-FFF2-40B4-BE49-F238E27FC236}">
                    <a16:creationId xmlns:a16="http://schemas.microsoft.com/office/drawing/2014/main" id="{F072B1E7-F179-4098-90A1-54F8505BD5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9" y="2212"/>
                <a:ext cx="374"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 name="Immagine 21">
              <a:extLst>
                <a:ext uri="{FF2B5EF4-FFF2-40B4-BE49-F238E27FC236}">
                  <a16:creationId xmlns:a16="http://schemas.microsoft.com/office/drawing/2014/main" id="{1F3B24BA-3414-42E3-BC78-761CF624836D}"/>
                </a:ext>
              </a:extLst>
            </p:cNvPr>
            <p:cNvPicPr/>
            <p:nvPr/>
          </p:nvPicPr>
          <p:blipFill rotWithShape="1">
            <a:blip r:embed="rId9">
              <a:extLst>
                <a:ext uri="{28A0092B-C50C-407E-A947-70E740481C1C}">
                  <a14:useLocalDpi xmlns:a14="http://schemas.microsoft.com/office/drawing/2010/main" val="0"/>
                </a:ext>
              </a:extLst>
            </a:blip>
            <a:srcRect r="-430"/>
            <a:stretch/>
          </p:blipFill>
          <p:spPr bwMode="auto">
            <a:xfrm>
              <a:off x="9697871" y="3405352"/>
              <a:ext cx="591758" cy="420413"/>
            </a:xfrm>
            <a:prstGeom prst="rect">
              <a:avLst/>
            </a:prstGeom>
            <a:noFill/>
            <a:ln>
              <a:noFill/>
            </a:ln>
            <a:extLst>
              <a:ext uri="{53640926-AAD7-44d8-BBD7-CCE9431645EC}">
                <a14:shadowObscured xmlns:a14="http://schemas.microsoft.com/office/drawing/2010/main" xmlns=""/>
              </a:ext>
            </a:extLst>
          </p:spPr>
        </p:pic>
      </p:grpSp>
      <p:sp>
        <p:nvSpPr>
          <p:cNvPr id="35" name="Segnaposto piè di pagina 3">
            <a:extLst>
              <a:ext uri="{FF2B5EF4-FFF2-40B4-BE49-F238E27FC236}">
                <a16:creationId xmlns:a16="http://schemas.microsoft.com/office/drawing/2014/main" id="{4D8355FA-9523-4E98-9E83-5220E33275C5}"/>
              </a:ext>
            </a:extLst>
          </p:cNvPr>
          <p:cNvSpPr>
            <a:spLocks noGrp="1"/>
          </p:cNvSpPr>
          <p:nvPr>
            <p:ph type="ftr" sz="quarter" idx="11"/>
          </p:nvPr>
        </p:nvSpPr>
        <p:spPr>
          <a:xfrm>
            <a:off x="609601" y="6289678"/>
            <a:ext cx="10982324" cy="282571"/>
          </a:xfrm>
        </p:spPr>
        <p:txBody>
          <a:bodyPr/>
          <a:lstStyle/>
          <a:p>
            <a:pPr algn="l" defTabSz="977900" rtl="0">
              <a:tabLst>
                <a:tab pos="5381625" algn="ctr"/>
                <a:tab pos="10668000" algn="r"/>
              </a:tabLst>
            </a:pPr>
            <a:r>
              <a:rPr lang="it-IT" sz="1400" b="1" dirty="0">
                <a:solidFill>
                  <a:srgbClr val="A32B27"/>
                </a:solidFill>
              </a:rPr>
              <a:t>CADAN </a:t>
            </a:r>
            <a:r>
              <a:rPr lang="it-IT" sz="1400" b="1" dirty="0" err="1">
                <a:solidFill>
                  <a:srgbClr val="A32B27"/>
                </a:solidFill>
              </a:rPr>
              <a:t>srl</a:t>
            </a:r>
            <a:r>
              <a:rPr lang="it-IT" sz="1400" b="1" dirty="0">
                <a:solidFill>
                  <a:srgbClr val="A32B27"/>
                </a:solidFill>
              </a:rPr>
              <a:t> 	</a:t>
            </a:r>
            <a:r>
              <a:rPr lang="it-IT" sz="1400" dirty="0">
                <a:solidFill>
                  <a:srgbClr val="A32B27"/>
                </a:solidFill>
              </a:rPr>
              <a:t>- DIGITAL SIGNER SOLUTION la soluzione di firma digitale integrata per supportare il Lavoro Agile - 	www.cadan.it</a:t>
            </a:r>
          </a:p>
        </p:txBody>
      </p:sp>
    </p:spTree>
    <p:custDataLst>
      <p:tags r:id="rId1"/>
    </p:custDataLst>
    <p:extLst>
      <p:ext uri="{BB962C8B-B14F-4D97-AF65-F5344CB8AC3E}">
        <p14:creationId xmlns:p14="http://schemas.microsoft.com/office/powerpoint/2010/main" val="87477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1F2367-75F6-44A2-A248-ED3E51840421}"/>
              </a:ext>
            </a:extLst>
          </p:cNvPr>
          <p:cNvSpPr>
            <a:spLocks noGrp="1"/>
          </p:cNvSpPr>
          <p:nvPr>
            <p:ph type="title"/>
          </p:nvPr>
        </p:nvSpPr>
        <p:spPr/>
        <p:txBody>
          <a:bodyPr/>
          <a:lstStyle/>
          <a:p>
            <a:r>
              <a:rPr lang="it-IT" dirty="0"/>
              <a:t>Digital </a:t>
            </a:r>
            <a:r>
              <a:rPr lang="it-IT" dirty="0" err="1"/>
              <a:t>Signer</a:t>
            </a:r>
            <a:r>
              <a:rPr lang="it-IT" dirty="0"/>
              <a:t> Portal</a:t>
            </a:r>
          </a:p>
        </p:txBody>
      </p:sp>
      <p:sp>
        <p:nvSpPr>
          <p:cNvPr id="3" name="Segnaposto contenuto 2">
            <a:extLst>
              <a:ext uri="{FF2B5EF4-FFF2-40B4-BE49-F238E27FC236}">
                <a16:creationId xmlns:a16="http://schemas.microsoft.com/office/drawing/2014/main" id="{BFEF9FF5-90AE-4FDB-A5D9-CCD0BB7E007C}"/>
              </a:ext>
            </a:extLst>
          </p:cNvPr>
          <p:cNvSpPr>
            <a:spLocks noGrp="1"/>
          </p:cNvSpPr>
          <p:nvPr>
            <p:ph idx="1"/>
          </p:nvPr>
        </p:nvSpPr>
        <p:spPr/>
        <p:txBody>
          <a:bodyPr>
            <a:normAutofit/>
          </a:bodyPr>
          <a:lstStyle/>
          <a:p>
            <a:r>
              <a:rPr lang="it-IT" sz="2600" dirty="0"/>
              <a:t>Firmare digitalmente i file (modalità sincrona), verificare i file in attesa di firma (inviati in modalità asincrona), quindi visualizzarli e applicare la firma massiva, visionare i file firmati</a:t>
            </a:r>
          </a:p>
          <a:p>
            <a:r>
              <a:rPr lang="it-IT" sz="2600" dirty="0"/>
              <a:t>Ripudiare, impostando o meno una motivazione, uno o più documenti</a:t>
            </a:r>
          </a:p>
          <a:p>
            <a:r>
              <a:rPr lang="it-IT" sz="2600" dirty="0"/>
              <a:t>Assegnare o revocare la «</a:t>
            </a:r>
            <a:r>
              <a:rPr lang="it-IT" sz="2600" i="1" dirty="0"/>
              <a:t>delega</a:t>
            </a:r>
            <a:r>
              <a:rPr lang="it-IT" sz="2600" dirty="0"/>
              <a:t> </a:t>
            </a:r>
            <a:r>
              <a:rPr lang="it-IT" sz="2600" i="1" dirty="0"/>
              <a:t>alla firma» </a:t>
            </a:r>
            <a:r>
              <a:rPr lang="it-IT" sz="2600" dirty="0"/>
              <a:t>ad un proprio dispositivo non collegato direttamente alla smart card, impostandone eventualmente un periodo temporale di scadenza delega</a:t>
            </a:r>
          </a:p>
        </p:txBody>
      </p:sp>
      <p:sp>
        <p:nvSpPr>
          <p:cNvPr id="5" name="Segnaposto piè di pagina 3">
            <a:extLst>
              <a:ext uri="{FF2B5EF4-FFF2-40B4-BE49-F238E27FC236}">
                <a16:creationId xmlns:a16="http://schemas.microsoft.com/office/drawing/2014/main" id="{55EF613C-1573-4D58-886F-13E2498C41D5}"/>
              </a:ext>
            </a:extLst>
          </p:cNvPr>
          <p:cNvSpPr>
            <a:spLocks noGrp="1"/>
          </p:cNvSpPr>
          <p:nvPr>
            <p:ph type="ftr" sz="quarter" idx="11"/>
          </p:nvPr>
        </p:nvSpPr>
        <p:spPr>
          <a:xfrm>
            <a:off x="609601" y="6289678"/>
            <a:ext cx="10982324" cy="282571"/>
          </a:xfrm>
        </p:spPr>
        <p:txBody>
          <a:bodyPr/>
          <a:lstStyle/>
          <a:p>
            <a:pPr algn="l" defTabSz="977900" rtl="0">
              <a:tabLst>
                <a:tab pos="5381625" algn="ctr"/>
                <a:tab pos="10668000" algn="r"/>
              </a:tabLst>
            </a:pPr>
            <a:r>
              <a:rPr lang="it-IT" sz="1400" b="1" dirty="0">
                <a:solidFill>
                  <a:srgbClr val="A32B27"/>
                </a:solidFill>
              </a:rPr>
              <a:t>CADAN </a:t>
            </a:r>
            <a:r>
              <a:rPr lang="it-IT" sz="1400" b="1" dirty="0" err="1">
                <a:solidFill>
                  <a:srgbClr val="A32B27"/>
                </a:solidFill>
              </a:rPr>
              <a:t>srl</a:t>
            </a:r>
            <a:r>
              <a:rPr lang="it-IT" sz="1400" b="1" dirty="0">
                <a:solidFill>
                  <a:srgbClr val="A32B27"/>
                </a:solidFill>
              </a:rPr>
              <a:t> 	</a:t>
            </a:r>
            <a:r>
              <a:rPr lang="it-IT" sz="1400" dirty="0">
                <a:solidFill>
                  <a:srgbClr val="A32B27"/>
                </a:solidFill>
              </a:rPr>
              <a:t>- DIGITAL SIGNER SOLUTION la soluzione di firma digitale integrata per supportare il Lavoro Agile - 	www.cadan.it</a:t>
            </a:r>
          </a:p>
        </p:txBody>
      </p:sp>
    </p:spTree>
    <p:custDataLst>
      <p:tags r:id="rId1"/>
    </p:custDataLst>
    <p:extLst>
      <p:ext uri="{BB962C8B-B14F-4D97-AF65-F5344CB8AC3E}">
        <p14:creationId xmlns:p14="http://schemas.microsoft.com/office/powerpoint/2010/main" val="423536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ccia a sinistra 63">
            <a:extLst>
              <a:ext uri="{FF2B5EF4-FFF2-40B4-BE49-F238E27FC236}">
                <a16:creationId xmlns:a16="http://schemas.microsoft.com/office/drawing/2014/main" id="{50F2BEE5-BDFB-4498-926D-CC67C2083C9A}"/>
              </a:ext>
            </a:extLst>
          </p:cNvPr>
          <p:cNvSpPr/>
          <p:nvPr/>
        </p:nvSpPr>
        <p:spPr>
          <a:xfrm>
            <a:off x="4006729" y="2849231"/>
            <a:ext cx="2596055" cy="283779"/>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711F2367-75F6-44A2-A248-ED3E51840421}"/>
              </a:ext>
            </a:extLst>
          </p:cNvPr>
          <p:cNvSpPr>
            <a:spLocks noGrp="1"/>
          </p:cNvSpPr>
          <p:nvPr>
            <p:ph type="title"/>
          </p:nvPr>
        </p:nvSpPr>
        <p:spPr/>
        <p:txBody>
          <a:bodyPr/>
          <a:lstStyle/>
          <a:p>
            <a:r>
              <a:rPr lang="it-IT" dirty="0"/>
              <a:t>Digital </a:t>
            </a:r>
            <a:r>
              <a:rPr lang="it-IT" dirty="0" err="1"/>
              <a:t>Signer</a:t>
            </a:r>
            <a:r>
              <a:rPr lang="it-IT" dirty="0"/>
              <a:t> Portal – Firma massiva</a:t>
            </a:r>
          </a:p>
        </p:txBody>
      </p:sp>
      <p:grpSp>
        <p:nvGrpSpPr>
          <p:cNvPr id="39" name="Gruppo 38">
            <a:extLst>
              <a:ext uri="{FF2B5EF4-FFF2-40B4-BE49-F238E27FC236}">
                <a16:creationId xmlns:a16="http://schemas.microsoft.com/office/drawing/2014/main" id="{F0F49171-E23B-4885-8124-96380C4C527D}"/>
              </a:ext>
            </a:extLst>
          </p:cNvPr>
          <p:cNvGrpSpPr/>
          <p:nvPr/>
        </p:nvGrpSpPr>
        <p:grpSpPr>
          <a:xfrm>
            <a:off x="896014" y="1674266"/>
            <a:ext cx="837706" cy="837706"/>
            <a:chOff x="1072057" y="1432529"/>
            <a:chExt cx="837706" cy="837706"/>
          </a:xfrm>
        </p:grpSpPr>
        <p:pic>
          <p:nvPicPr>
            <p:cNvPr id="4" name="Picture 2" descr="Risultati immagini per documento icona">
              <a:extLst>
                <a:ext uri="{FF2B5EF4-FFF2-40B4-BE49-F238E27FC236}">
                  <a16:creationId xmlns:a16="http://schemas.microsoft.com/office/drawing/2014/main" id="{36E647D4-CCA1-40E6-A1FD-E5745CA92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057" y="1432529"/>
              <a:ext cx="837706" cy="837706"/>
            </a:xfrm>
            <a:prstGeom prst="rect">
              <a:avLst/>
            </a:prstGeom>
            <a:noFill/>
            <a:extLst>
              <a:ext uri="{909E8E84-426E-40DD-AFC4-6F175D3DCCD1}">
                <a14:hiddenFill xmlns:a14="http://schemas.microsoft.com/office/drawing/2010/main">
                  <a:solidFill>
                    <a:srgbClr val="FFFFFF"/>
                  </a:solidFill>
                </a14:hiddenFill>
              </a:ext>
            </a:extLst>
          </p:spPr>
        </p:pic>
        <p:sp>
          <p:nvSpPr>
            <p:cNvPr id="36" name="Ovale 35">
              <a:extLst>
                <a:ext uri="{FF2B5EF4-FFF2-40B4-BE49-F238E27FC236}">
                  <a16:creationId xmlns:a16="http://schemas.microsoft.com/office/drawing/2014/main" id="{A2244C7E-C137-43F9-88D5-CE6EFA9BEDFD}"/>
                </a:ext>
              </a:extLst>
            </p:cNvPr>
            <p:cNvSpPr/>
            <p:nvPr/>
          </p:nvSpPr>
          <p:spPr>
            <a:xfrm>
              <a:off x="1240220" y="1471450"/>
              <a:ext cx="262759" cy="262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a:t>
              </a:r>
            </a:p>
          </p:txBody>
        </p:sp>
      </p:grpSp>
      <p:grpSp>
        <p:nvGrpSpPr>
          <p:cNvPr id="40" name="Gruppo 39">
            <a:extLst>
              <a:ext uri="{FF2B5EF4-FFF2-40B4-BE49-F238E27FC236}">
                <a16:creationId xmlns:a16="http://schemas.microsoft.com/office/drawing/2014/main" id="{421478AD-5102-49EA-859A-BF08C80B249D}"/>
              </a:ext>
            </a:extLst>
          </p:cNvPr>
          <p:cNvGrpSpPr/>
          <p:nvPr/>
        </p:nvGrpSpPr>
        <p:grpSpPr>
          <a:xfrm>
            <a:off x="1726331" y="1984321"/>
            <a:ext cx="837706" cy="837706"/>
            <a:chOff x="1245477" y="2530860"/>
            <a:chExt cx="837706" cy="837706"/>
          </a:xfrm>
        </p:grpSpPr>
        <p:pic>
          <p:nvPicPr>
            <p:cNvPr id="5" name="Picture 2" descr="Risultati immagini per documento icona">
              <a:extLst>
                <a:ext uri="{FF2B5EF4-FFF2-40B4-BE49-F238E27FC236}">
                  <a16:creationId xmlns:a16="http://schemas.microsoft.com/office/drawing/2014/main" id="{641F7BBD-02CE-43CB-9C70-229A34A65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477" y="2530860"/>
              <a:ext cx="837706" cy="837706"/>
            </a:xfrm>
            <a:prstGeom prst="rect">
              <a:avLst/>
            </a:prstGeom>
            <a:noFill/>
            <a:extLst>
              <a:ext uri="{909E8E84-426E-40DD-AFC4-6F175D3DCCD1}">
                <a14:hiddenFill xmlns:a14="http://schemas.microsoft.com/office/drawing/2010/main">
                  <a:solidFill>
                    <a:srgbClr val="FFFFFF"/>
                  </a:solidFill>
                </a14:hiddenFill>
              </a:ext>
            </a:extLst>
          </p:spPr>
        </p:pic>
        <p:sp>
          <p:nvSpPr>
            <p:cNvPr id="37" name="Ovale 36">
              <a:extLst>
                <a:ext uri="{FF2B5EF4-FFF2-40B4-BE49-F238E27FC236}">
                  <a16:creationId xmlns:a16="http://schemas.microsoft.com/office/drawing/2014/main" id="{7435B5A4-A31C-4026-BB13-7CEC45A7D165}"/>
                </a:ext>
              </a:extLst>
            </p:cNvPr>
            <p:cNvSpPr/>
            <p:nvPr/>
          </p:nvSpPr>
          <p:spPr>
            <a:xfrm>
              <a:off x="1424151" y="2559272"/>
              <a:ext cx="262759" cy="262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B</a:t>
              </a:r>
            </a:p>
          </p:txBody>
        </p:sp>
      </p:grpSp>
      <p:grpSp>
        <p:nvGrpSpPr>
          <p:cNvPr id="41" name="Gruppo 40">
            <a:extLst>
              <a:ext uri="{FF2B5EF4-FFF2-40B4-BE49-F238E27FC236}">
                <a16:creationId xmlns:a16="http://schemas.microsoft.com/office/drawing/2014/main" id="{3E5EBD5C-D9A3-4E1C-A7D9-A68F4F1E3580}"/>
              </a:ext>
            </a:extLst>
          </p:cNvPr>
          <p:cNvGrpSpPr/>
          <p:nvPr/>
        </p:nvGrpSpPr>
        <p:grpSpPr>
          <a:xfrm>
            <a:off x="2556648" y="2425756"/>
            <a:ext cx="837706" cy="837706"/>
            <a:chOff x="1497726" y="3634447"/>
            <a:chExt cx="837706" cy="837706"/>
          </a:xfrm>
        </p:grpSpPr>
        <p:pic>
          <p:nvPicPr>
            <p:cNvPr id="6" name="Picture 2" descr="Risultati immagini per documento icona">
              <a:extLst>
                <a:ext uri="{FF2B5EF4-FFF2-40B4-BE49-F238E27FC236}">
                  <a16:creationId xmlns:a16="http://schemas.microsoft.com/office/drawing/2014/main" id="{26BA778E-3E74-4DE2-A8D9-21CFDBAAF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726" y="3634447"/>
              <a:ext cx="837706" cy="837706"/>
            </a:xfrm>
            <a:prstGeom prst="rect">
              <a:avLst/>
            </a:prstGeom>
            <a:noFill/>
            <a:extLst>
              <a:ext uri="{909E8E84-426E-40DD-AFC4-6F175D3DCCD1}">
                <a14:hiddenFill xmlns:a14="http://schemas.microsoft.com/office/drawing/2010/main">
                  <a:solidFill>
                    <a:srgbClr val="FFFFFF"/>
                  </a:solidFill>
                </a14:hiddenFill>
              </a:ext>
            </a:extLst>
          </p:spPr>
        </p:pic>
        <p:sp>
          <p:nvSpPr>
            <p:cNvPr id="38" name="Ovale 37">
              <a:extLst>
                <a:ext uri="{FF2B5EF4-FFF2-40B4-BE49-F238E27FC236}">
                  <a16:creationId xmlns:a16="http://schemas.microsoft.com/office/drawing/2014/main" id="{D42ECAE2-8DF1-444F-ACC9-BBE3CB998871}"/>
                </a:ext>
              </a:extLst>
            </p:cNvPr>
            <p:cNvSpPr/>
            <p:nvPr/>
          </p:nvSpPr>
          <p:spPr>
            <a:xfrm>
              <a:off x="1697421" y="3673366"/>
              <a:ext cx="262759" cy="262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a:t>
              </a:r>
            </a:p>
          </p:txBody>
        </p:sp>
      </p:grpSp>
      <p:pic>
        <p:nvPicPr>
          <p:cNvPr id="42" name="Picture 6" descr="Risultati immagini per impronta hash">
            <a:extLst>
              <a:ext uri="{FF2B5EF4-FFF2-40B4-BE49-F238E27FC236}">
                <a16:creationId xmlns:a16="http://schemas.microsoft.com/office/drawing/2014/main" id="{9146F80D-54C5-4763-9FE4-8DF9AACE49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1925" y="1135116"/>
            <a:ext cx="922021" cy="935422"/>
          </a:xfrm>
          <a:prstGeom prst="rect">
            <a:avLst/>
          </a:prstGeom>
          <a:noFill/>
          <a:extLst>
            <a:ext uri="{909E8E84-426E-40DD-AFC4-6F175D3DCCD1}">
              <a14:hiddenFill xmlns:a14="http://schemas.microsoft.com/office/drawing/2010/main">
                <a:solidFill>
                  <a:srgbClr val="FFFFFF"/>
                </a:solidFill>
              </a14:hiddenFill>
            </a:ext>
          </a:extLst>
        </p:spPr>
      </p:pic>
      <p:pic>
        <p:nvPicPr>
          <p:cNvPr id="44" name="Immagine 43">
            <a:extLst>
              <a:ext uri="{FF2B5EF4-FFF2-40B4-BE49-F238E27FC236}">
                <a16:creationId xmlns:a16="http://schemas.microsoft.com/office/drawing/2014/main" id="{D3C18821-F42C-41E8-83E2-538D80FE9B7E}"/>
              </a:ext>
            </a:extLst>
          </p:cNvPr>
          <p:cNvPicPr>
            <a:picLocks noChangeAspect="1"/>
          </p:cNvPicPr>
          <p:nvPr/>
        </p:nvPicPr>
        <p:blipFill>
          <a:blip r:embed="rId5"/>
          <a:stretch>
            <a:fillRect/>
          </a:stretch>
        </p:blipFill>
        <p:spPr>
          <a:xfrm>
            <a:off x="7275133" y="3352959"/>
            <a:ext cx="954472" cy="961703"/>
          </a:xfrm>
          <a:prstGeom prst="rect">
            <a:avLst/>
          </a:prstGeom>
        </p:spPr>
      </p:pic>
      <p:pic>
        <p:nvPicPr>
          <p:cNvPr id="45" name="Picture 4" descr="Risultati immagini per certificato digitale">
            <a:extLst>
              <a:ext uri="{FF2B5EF4-FFF2-40B4-BE49-F238E27FC236}">
                <a16:creationId xmlns:a16="http://schemas.microsoft.com/office/drawing/2014/main" id="{BBA3325B-0704-4EB1-A8A2-61E74A809B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5927" y="1450056"/>
            <a:ext cx="1046830" cy="87235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6" name="CasellaDiTesto 45">
            <a:extLst>
              <a:ext uri="{FF2B5EF4-FFF2-40B4-BE49-F238E27FC236}">
                <a16:creationId xmlns:a16="http://schemas.microsoft.com/office/drawing/2014/main" id="{9F8BBD38-1FDE-4284-9E5D-A004E244F80E}"/>
              </a:ext>
            </a:extLst>
          </p:cNvPr>
          <p:cNvSpPr txBox="1"/>
          <p:nvPr/>
        </p:nvSpPr>
        <p:spPr>
          <a:xfrm>
            <a:off x="4593020" y="1923391"/>
            <a:ext cx="569387" cy="369332"/>
          </a:xfrm>
          <a:prstGeom prst="rect">
            <a:avLst/>
          </a:prstGeom>
          <a:noFill/>
          <a:ln w="19050">
            <a:solidFill>
              <a:schemeClr val="tx1"/>
            </a:solidFill>
          </a:ln>
        </p:spPr>
        <p:txBody>
          <a:bodyPr wrap="none" rtlCol="0">
            <a:spAutoFit/>
          </a:bodyPr>
          <a:lstStyle/>
          <a:p>
            <a:r>
              <a:rPr lang="it-IT" dirty="0">
                <a:ln w="0"/>
                <a:solidFill>
                  <a:srgbClr val="7030A0"/>
                </a:solidFill>
                <a:effectLst>
                  <a:outerShdw blurRad="38100" dist="25400" dir="5400000" algn="ctr" rotWithShape="0">
                    <a:srgbClr val="6E747A">
                      <a:alpha val="43000"/>
                    </a:srgbClr>
                  </a:outerShdw>
                </a:effectLst>
              </a:rPr>
              <a:t>PIN</a:t>
            </a:r>
          </a:p>
        </p:txBody>
      </p:sp>
      <p:pic>
        <p:nvPicPr>
          <p:cNvPr id="47" name="Picture 6" descr="Risultati immagini per impronta hash">
            <a:extLst>
              <a:ext uri="{FF2B5EF4-FFF2-40B4-BE49-F238E27FC236}">
                <a16:creationId xmlns:a16="http://schemas.microsoft.com/office/drawing/2014/main" id="{F6F6BC91-F14E-4CBA-B7D0-49A6920458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325" y="1571295"/>
            <a:ext cx="922021" cy="93542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Risultati immagini per impronta hash">
            <a:extLst>
              <a:ext uri="{FF2B5EF4-FFF2-40B4-BE49-F238E27FC236}">
                <a16:creationId xmlns:a16="http://schemas.microsoft.com/office/drawing/2014/main" id="{8C9672B1-7781-49C2-A693-3599D394E2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5318" y="1939158"/>
            <a:ext cx="922021" cy="935422"/>
          </a:xfrm>
          <a:prstGeom prst="rect">
            <a:avLst/>
          </a:prstGeom>
          <a:noFill/>
          <a:extLst>
            <a:ext uri="{909E8E84-426E-40DD-AFC4-6F175D3DCCD1}">
              <a14:hiddenFill xmlns:a14="http://schemas.microsoft.com/office/drawing/2010/main">
                <a:solidFill>
                  <a:srgbClr val="FFFFFF"/>
                </a:solidFill>
              </a14:hiddenFill>
            </a:ext>
          </a:extLst>
        </p:spPr>
      </p:pic>
      <p:sp>
        <p:nvSpPr>
          <p:cNvPr id="49" name="Rettangolo con angoli arrotondati 48">
            <a:extLst>
              <a:ext uri="{FF2B5EF4-FFF2-40B4-BE49-F238E27FC236}">
                <a16:creationId xmlns:a16="http://schemas.microsoft.com/office/drawing/2014/main" id="{BCFF3878-7D5F-4388-8396-42412D93FF0C}"/>
              </a:ext>
            </a:extLst>
          </p:cNvPr>
          <p:cNvSpPr/>
          <p:nvPr/>
        </p:nvSpPr>
        <p:spPr>
          <a:xfrm>
            <a:off x="483476" y="1408386"/>
            <a:ext cx="3436883" cy="2575035"/>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7" name="Gruppo 6">
            <a:extLst>
              <a:ext uri="{FF2B5EF4-FFF2-40B4-BE49-F238E27FC236}">
                <a16:creationId xmlns:a16="http://schemas.microsoft.com/office/drawing/2014/main" id="{BCBA184F-8F3F-462E-B824-5DFBCAACDFD2}"/>
              </a:ext>
            </a:extLst>
          </p:cNvPr>
          <p:cNvGrpSpPr/>
          <p:nvPr/>
        </p:nvGrpSpPr>
        <p:grpSpPr>
          <a:xfrm>
            <a:off x="368204" y="3257769"/>
            <a:ext cx="1933578" cy="1358901"/>
            <a:chOff x="9154853" y="3236749"/>
            <a:chExt cx="1933578" cy="1358901"/>
          </a:xfrm>
        </p:grpSpPr>
        <p:grpSp>
          <p:nvGrpSpPr>
            <p:cNvPr id="8" name="Group 4">
              <a:extLst>
                <a:ext uri="{FF2B5EF4-FFF2-40B4-BE49-F238E27FC236}">
                  <a16:creationId xmlns:a16="http://schemas.microsoft.com/office/drawing/2014/main" id="{A33757CC-ECD1-4595-B799-C761DBD6177B}"/>
                </a:ext>
              </a:extLst>
            </p:cNvPr>
            <p:cNvGrpSpPr>
              <a:grpSpLocks noChangeAspect="1"/>
            </p:cNvGrpSpPr>
            <p:nvPr/>
          </p:nvGrpSpPr>
          <p:grpSpPr bwMode="auto">
            <a:xfrm>
              <a:off x="9154853" y="3236749"/>
              <a:ext cx="1933578" cy="1358901"/>
              <a:chOff x="5694" y="2072"/>
              <a:chExt cx="1218" cy="856"/>
            </a:xfrm>
          </p:grpSpPr>
          <p:sp>
            <p:nvSpPr>
              <p:cNvPr id="10" name="AutoShape 3">
                <a:extLst>
                  <a:ext uri="{FF2B5EF4-FFF2-40B4-BE49-F238E27FC236}">
                    <a16:creationId xmlns:a16="http://schemas.microsoft.com/office/drawing/2014/main" id="{A9959AB6-1843-4F31-8F22-E4365FDCEF52}"/>
                  </a:ext>
                </a:extLst>
              </p:cNvPr>
              <p:cNvSpPr>
                <a:spLocks noChangeAspect="1" noChangeArrowheads="1" noTextEdit="1"/>
              </p:cNvSpPr>
              <p:nvPr/>
            </p:nvSpPr>
            <p:spPr bwMode="auto">
              <a:xfrm>
                <a:off x="5694" y="2072"/>
                <a:ext cx="1218"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 name="Freeform 5">
                <a:extLst>
                  <a:ext uri="{FF2B5EF4-FFF2-40B4-BE49-F238E27FC236}">
                    <a16:creationId xmlns:a16="http://schemas.microsoft.com/office/drawing/2014/main" id="{F2B4D779-9A68-4C73-8E56-FCF4D2D824CA}"/>
                  </a:ext>
                </a:extLst>
              </p:cNvPr>
              <p:cNvSpPr>
                <a:spLocks noEditPoints="1"/>
              </p:cNvSpPr>
              <p:nvPr/>
            </p:nvSpPr>
            <p:spPr bwMode="auto">
              <a:xfrm>
                <a:off x="5958" y="2084"/>
                <a:ext cx="576" cy="501"/>
              </a:xfrm>
              <a:custGeom>
                <a:avLst/>
                <a:gdLst>
                  <a:gd name="T0" fmla="*/ 390 w 576"/>
                  <a:gd name="T1" fmla="*/ 359 h 501"/>
                  <a:gd name="T2" fmla="*/ 390 w 576"/>
                  <a:gd name="T3" fmla="*/ 407 h 501"/>
                  <a:gd name="T4" fmla="*/ 420 w 576"/>
                  <a:gd name="T5" fmla="*/ 407 h 501"/>
                  <a:gd name="T6" fmla="*/ 447 w 576"/>
                  <a:gd name="T7" fmla="*/ 442 h 501"/>
                  <a:gd name="T8" fmla="*/ 576 w 576"/>
                  <a:gd name="T9" fmla="*/ 442 h 501"/>
                  <a:gd name="T10" fmla="*/ 576 w 576"/>
                  <a:gd name="T11" fmla="*/ 0 h 501"/>
                  <a:gd name="T12" fmla="*/ 390 w 576"/>
                  <a:gd name="T13" fmla="*/ 0 h 501"/>
                  <a:gd name="T14" fmla="*/ 390 w 576"/>
                  <a:gd name="T15" fmla="*/ 63 h 501"/>
                  <a:gd name="T16" fmla="*/ 470 w 576"/>
                  <a:gd name="T17" fmla="*/ 63 h 501"/>
                  <a:gd name="T18" fmla="*/ 470 w 576"/>
                  <a:gd name="T19" fmla="*/ 359 h 501"/>
                  <a:gd name="T20" fmla="*/ 390 w 576"/>
                  <a:gd name="T21" fmla="*/ 359 h 501"/>
                  <a:gd name="T22" fmla="*/ 470 w 576"/>
                  <a:gd name="T23" fmla="*/ 63 h 501"/>
                  <a:gd name="T24" fmla="*/ 29 w 576"/>
                  <a:gd name="T25" fmla="*/ 63 h 501"/>
                  <a:gd name="T26" fmla="*/ 29 w 576"/>
                  <a:gd name="T27" fmla="*/ 359 h 501"/>
                  <a:gd name="T28" fmla="*/ 470 w 576"/>
                  <a:gd name="T29" fmla="*/ 359 h 501"/>
                  <a:gd name="T30" fmla="*/ 470 w 576"/>
                  <a:gd name="T31" fmla="*/ 63 h 501"/>
                  <a:gd name="T32" fmla="*/ 494 w 576"/>
                  <a:gd name="T33" fmla="*/ 501 h 501"/>
                  <a:gd name="T34" fmla="*/ 420 w 576"/>
                  <a:gd name="T35" fmla="*/ 407 h 501"/>
                  <a:gd name="T36" fmla="*/ 74 w 576"/>
                  <a:gd name="T37" fmla="*/ 407 h 501"/>
                  <a:gd name="T38" fmla="*/ 0 w 576"/>
                  <a:gd name="T39" fmla="*/ 501 h 501"/>
                  <a:gd name="T40" fmla="*/ 494 w 576"/>
                  <a:gd name="T41" fmla="*/ 501 h 501"/>
                  <a:gd name="T42" fmla="*/ 286 w 576"/>
                  <a:gd name="T43" fmla="*/ 359 h 501"/>
                  <a:gd name="T44" fmla="*/ 208 w 576"/>
                  <a:gd name="T45" fmla="*/ 359 h 501"/>
                  <a:gd name="T46" fmla="*/ 208 w 576"/>
                  <a:gd name="T47" fmla="*/ 407 h 501"/>
                  <a:gd name="T48" fmla="*/ 286 w 576"/>
                  <a:gd name="T49" fmla="*/ 407 h 501"/>
                  <a:gd name="T50" fmla="*/ 286 w 576"/>
                  <a:gd name="T51" fmla="*/ 359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6" h="501">
                    <a:moveTo>
                      <a:pt x="390" y="359"/>
                    </a:moveTo>
                    <a:lnTo>
                      <a:pt x="390" y="407"/>
                    </a:lnTo>
                    <a:lnTo>
                      <a:pt x="420" y="407"/>
                    </a:lnTo>
                    <a:lnTo>
                      <a:pt x="447" y="442"/>
                    </a:lnTo>
                    <a:lnTo>
                      <a:pt x="576" y="442"/>
                    </a:lnTo>
                    <a:lnTo>
                      <a:pt x="576" y="0"/>
                    </a:lnTo>
                    <a:lnTo>
                      <a:pt x="390" y="0"/>
                    </a:lnTo>
                    <a:lnTo>
                      <a:pt x="390" y="63"/>
                    </a:lnTo>
                    <a:lnTo>
                      <a:pt x="470" y="63"/>
                    </a:lnTo>
                    <a:lnTo>
                      <a:pt x="470" y="359"/>
                    </a:lnTo>
                    <a:lnTo>
                      <a:pt x="390" y="359"/>
                    </a:lnTo>
                    <a:close/>
                    <a:moveTo>
                      <a:pt x="470" y="63"/>
                    </a:moveTo>
                    <a:lnTo>
                      <a:pt x="29" y="63"/>
                    </a:lnTo>
                    <a:lnTo>
                      <a:pt x="29" y="359"/>
                    </a:lnTo>
                    <a:lnTo>
                      <a:pt x="470" y="359"/>
                    </a:lnTo>
                    <a:lnTo>
                      <a:pt x="470" y="63"/>
                    </a:lnTo>
                    <a:close/>
                    <a:moveTo>
                      <a:pt x="494" y="501"/>
                    </a:moveTo>
                    <a:lnTo>
                      <a:pt x="420" y="407"/>
                    </a:lnTo>
                    <a:lnTo>
                      <a:pt x="74" y="407"/>
                    </a:lnTo>
                    <a:lnTo>
                      <a:pt x="0" y="501"/>
                    </a:lnTo>
                    <a:lnTo>
                      <a:pt x="494" y="501"/>
                    </a:lnTo>
                    <a:close/>
                    <a:moveTo>
                      <a:pt x="286" y="359"/>
                    </a:moveTo>
                    <a:lnTo>
                      <a:pt x="208" y="359"/>
                    </a:lnTo>
                    <a:lnTo>
                      <a:pt x="208" y="407"/>
                    </a:lnTo>
                    <a:lnTo>
                      <a:pt x="286" y="407"/>
                    </a:lnTo>
                    <a:lnTo>
                      <a:pt x="286" y="359"/>
                    </a:lnTo>
                    <a:close/>
                  </a:path>
                </a:pathLst>
              </a:custGeom>
              <a:solidFill>
                <a:srgbClr val="1BA1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 name="Freeform 6">
                <a:extLst>
                  <a:ext uri="{FF2B5EF4-FFF2-40B4-BE49-F238E27FC236}">
                    <a16:creationId xmlns:a16="http://schemas.microsoft.com/office/drawing/2014/main" id="{83108A5A-D397-46AE-AE60-F27BC10214BC}"/>
                  </a:ext>
                </a:extLst>
              </p:cNvPr>
              <p:cNvSpPr>
                <a:spLocks/>
              </p:cNvSpPr>
              <p:nvPr/>
            </p:nvSpPr>
            <p:spPr bwMode="auto">
              <a:xfrm>
                <a:off x="6348" y="2084"/>
                <a:ext cx="186" cy="442"/>
              </a:xfrm>
              <a:custGeom>
                <a:avLst/>
                <a:gdLst>
                  <a:gd name="T0" fmla="*/ 0 w 186"/>
                  <a:gd name="T1" fmla="*/ 359 h 442"/>
                  <a:gd name="T2" fmla="*/ 0 w 186"/>
                  <a:gd name="T3" fmla="*/ 407 h 442"/>
                  <a:gd name="T4" fmla="*/ 30 w 186"/>
                  <a:gd name="T5" fmla="*/ 407 h 442"/>
                  <a:gd name="T6" fmla="*/ 57 w 186"/>
                  <a:gd name="T7" fmla="*/ 442 h 442"/>
                  <a:gd name="T8" fmla="*/ 186 w 186"/>
                  <a:gd name="T9" fmla="*/ 442 h 442"/>
                  <a:gd name="T10" fmla="*/ 186 w 186"/>
                  <a:gd name="T11" fmla="*/ 0 h 442"/>
                  <a:gd name="T12" fmla="*/ 0 w 186"/>
                  <a:gd name="T13" fmla="*/ 0 h 442"/>
                  <a:gd name="T14" fmla="*/ 0 w 186"/>
                  <a:gd name="T15" fmla="*/ 63 h 442"/>
                  <a:gd name="T16" fmla="*/ 80 w 186"/>
                  <a:gd name="T17" fmla="*/ 63 h 442"/>
                  <a:gd name="T18" fmla="*/ 80 w 186"/>
                  <a:gd name="T19" fmla="*/ 359 h 442"/>
                  <a:gd name="T20" fmla="*/ 0 w 186"/>
                  <a:gd name="T21" fmla="*/ 35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42">
                    <a:moveTo>
                      <a:pt x="0" y="359"/>
                    </a:moveTo>
                    <a:lnTo>
                      <a:pt x="0" y="407"/>
                    </a:lnTo>
                    <a:lnTo>
                      <a:pt x="30" y="407"/>
                    </a:lnTo>
                    <a:lnTo>
                      <a:pt x="57" y="442"/>
                    </a:lnTo>
                    <a:lnTo>
                      <a:pt x="186" y="442"/>
                    </a:lnTo>
                    <a:lnTo>
                      <a:pt x="186" y="0"/>
                    </a:lnTo>
                    <a:lnTo>
                      <a:pt x="0" y="0"/>
                    </a:lnTo>
                    <a:lnTo>
                      <a:pt x="0" y="63"/>
                    </a:lnTo>
                    <a:lnTo>
                      <a:pt x="80" y="63"/>
                    </a:lnTo>
                    <a:lnTo>
                      <a:pt x="80" y="359"/>
                    </a:lnTo>
                    <a:lnTo>
                      <a:pt x="0" y="359"/>
                    </a:lnTo>
                    <a:close/>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Rectangle 7">
                <a:extLst>
                  <a:ext uri="{FF2B5EF4-FFF2-40B4-BE49-F238E27FC236}">
                    <a16:creationId xmlns:a16="http://schemas.microsoft.com/office/drawing/2014/main" id="{E7419EBE-9955-4799-A6A3-DF35B5EC3081}"/>
                  </a:ext>
                </a:extLst>
              </p:cNvPr>
              <p:cNvSpPr>
                <a:spLocks noChangeArrowheads="1"/>
              </p:cNvSpPr>
              <p:nvPr/>
            </p:nvSpPr>
            <p:spPr bwMode="auto">
              <a:xfrm>
                <a:off x="5987" y="2147"/>
                <a:ext cx="441" cy="296"/>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Freeform 8">
                <a:extLst>
                  <a:ext uri="{FF2B5EF4-FFF2-40B4-BE49-F238E27FC236}">
                    <a16:creationId xmlns:a16="http://schemas.microsoft.com/office/drawing/2014/main" id="{F1BDCC4C-F9C9-49FC-9466-203A6F1CA759}"/>
                  </a:ext>
                </a:extLst>
              </p:cNvPr>
              <p:cNvSpPr>
                <a:spLocks/>
              </p:cNvSpPr>
              <p:nvPr/>
            </p:nvSpPr>
            <p:spPr bwMode="auto">
              <a:xfrm>
                <a:off x="5958" y="2491"/>
                <a:ext cx="494" cy="94"/>
              </a:xfrm>
              <a:custGeom>
                <a:avLst/>
                <a:gdLst>
                  <a:gd name="T0" fmla="*/ 494 w 494"/>
                  <a:gd name="T1" fmla="*/ 94 h 94"/>
                  <a:gd name="T2" fmla="*/ 420 w 494"/>
                  <a:gd name="T3" fmla="*/ 0 h 94"/>
                  <a:gd name="T4" fmla="*/ 74 w 494"/>
                  <a:gd name="T5" fmla="*/ 0 h 94"/>
                  <a:gd name="T6" fmla="*/ 0 w 494"/>
                  <a:gd name="T7" fmla="*/ 94 h 94"/>
                  <a:gd name="T8" fmla="*/ 494 w 494"/>
                  <a:gd name="T9" fmla="*/ 94 h 94"/>
                </a:gdLst>
                <a:ahLst/>
                <a:cxnLst>
                  <a:cxn ang="0">
                    <a:pos x="T0" y="T1"/>
                  </a:cxn>
                  <a:cxn ang="0">
                    <a:pos x="T2" y="T3"/>
                  </a:cxn>
                  <a:cxn ang="0">
                    <a:pos x="T4" y="T5"/>
                  </a:cxn>
                  <a:cxn ang="0">
                    <a:pos x="T6" y="T7"/>
                  </a:cxn>
                  <a:cxn ang="0">
                    <a:pos x="T8" y="T9"/>
                  </a:cxn>
                </a:cxnLst>
                <a:rect l="0" t="0" r="r" b="b"/>
                <a:pathLst>
                  <a:path w="494" h="94">
                    <a:moveTo>
                      <a:pt x="494" y="94"/>
                    </a:moveTo>
                    <a:lnTo>
                      <a:pt x="420" y="0"/>
                    </a:lnTo>
                    <a:lnTo>
                      <a:pt x="74" y="0"/>
                    </a:lnTo>
                    <a:lnTo>
                      <a:pt x="0" y="94"/>
                    </a:lnTo>
                    <a:lnTo>
                      <a:pt x="494" y="9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Rectangle 9">
                <a:extLst>
                  <a:ext uri="{FF2B5EF4-FFF2-40B4-BE49-F238E27FC236}">
                    <a16:creationId xmlns:a16="http://schemas.microsoft.com/office/drawing/2014/main" id="{6B2C9BA5-8C62-4E6C-8B48-ECB9255C4F65}"/>
                  </a:ext>
                </a:extLst>
              </p:cNvPr>
              <p:cNvSpPr>
                <a:spLocks noChangeArrowheads="1"/>
              </p:cNvSpPr>
              <p:nvPr/>
            </p:nvSpPr>
            <p:spPr bwMode="auto">
              <a:xfrm>
                <a:off x="6166" y="2443"/>
                <a:ext cx="78" cy="48"/>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Rectangle 11">
                <a:extLst>
                  <a:ext uri="{FF2B5EF4-FFF2-40B4-BE49-F238E27FC236}">
                    <a16:creationId xmlns:a16="http://schemas.microsoft.com/office/drawing/2014/main" id="{7B1B37C7-028E-4038-87AA-B599DC8319CA}"/>
                  </a:ext>
                </a:extLst>
              </p:cNvPr>
              <p:cNvSpPr>
                <a:spLocks noChangeArrowheads="1"/>
              </p:cNvSpPr>
              <p:nvPr/>
            </p:nvSpPr>
            <p:spPr bwMode="auto">
              <a:xfrm>
                <a:off x="6015" y="2177"/>
                <a:ext cx="385" cy="239"/>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Freeform 12">
                <a:extLst>
                  <a:ext uri="{FF2B5EF4-FFF2-40B4-BE49-F238E27FC236}">
                    <a16:creationId xmlns:a16="http://schemas.microsoft.com/office/drawing/2014/main" id="{3E829D6F-D419-451C-9B33-18E07C3B0531}"/>
                  </a:ext>
                </a:extLst>
              </p:cNvPr>
              <p:cNvSpPr>
                <a:spLocks noEditPoints="1"/>
              </p:cNvSpPr>
              <p:nvPr/>
            </p:nvSpPr>
            <p:spPr bwMode="auto">
              <a:xfrm>
                <a:off x="6025" y="2118"/>
                <a:ext cx="474" cy="448"/>
              </a:xfrm>
              <a:custGeom>
                <a:avLst/>
                <a:gdLst>
                  <a:gd name="T0" fmla="*/ 474 w 474"/>
                  <a:gd name="T1" fmla="*/ 16 h 448"/>
                  <a:gd name="T2" fmla="*/ 434 w 474"/>
                  <a:gd name="T3" fmla="*/ 0 h 448"/>
                  <a:gd name="T4" fmla="*/ 434 w 474"/>
                  <a:gd name="T5" fmla="*/ 43 h 448"/>
                  <a:gd name="T6" fmla="*/ 474 w 474"/>
                  <a:gd name="T7" fmla="*/ 28 h 448"/>
                  <a:gd name="T8" fmla="*/ 434 w 474"/>
                  <a:gd name="T9" fmla="*/ 43 h 448"/>
                  <a:gd name="T10" fmla="*/ 315 w 474"/>
                  <a:gd name="T11" fmla="*/ 412 h 448"/>
                  <a:gd name="T12" fmla="*/ 351 w 474"/>
                  <a:gd name="T13" fmla="*/ 425 h 448"/>
                  <a:gd name="T14" fmla="*/ 312 w 474"/>
                  <a:gd name="T15" fmla="*/ 387 h 448"/>
                  <a:gd name="T16" fmla="*/ 307 w 474"/>
                  <a:gd name="T17" fmla="*/ 402 h 448"/>
                  <a:gd name="T18" fmla="*/ 312 w 474"/>
                  <a:gd name="T19" fmla="*/ 387 h 448"/>
                  <a:gd name="T20" fmla="*/ 281 w 474"/>
                  <a:gd name="T21" fmla="*/ 412 h 448"/>
                  <a:gd name="T22" fmla="*/ 315 w 474"/>
                  <a:gd name="T23" fmla="*/ 425 h 448"/>
                  <a:gd name="T24" fmla="*/ 284 w 474"/>
                  <a:gd name="T25" fmla="*/ 387 h 448"/>
                  <a:gd name="T26" fmla="*/ 275 w 474"/>
                  <a:gd name="T27" fmla="*/ 402 h 448"/>
                  <a:gd name="T28" fmla="*/ 284 w 474"/>
                  <a:gd name="T29" fmla="*/ 387 h 448"/>
                  <a:gd name="T30" fmla="*/ 248 w 474"/>
                  <a:gd name="T31" fmla="*/ 412 h 448"/>
                  <a:gd name="T32" fmla="*/ 279 w 474"/>
                  <a:gd name="T33" fmla="*/ 425 h 448"/>
                  <a:gd name="T34" fmla="*/ 254 w 474"/>
                  <a:gd name="T35" fmla="*/ 387 h 448"/>
                  <a:gd name="T36" fmla="*/ 243 w 474"/>
                  <a:gd name="T37" fmla="*/ 402 h 448"/>
                  <a:gd name="T38" fmla="*/ 254 w 474"/>
                  <a:gd name="T39" fmla="*/ 387 h 448"/>
                  <a:gd name="T40" fmla="*/ 214 w 474"/>
                  <a:gd name="T41" fmla="*/ 412 h 448"/>
                  <a:gd name="T42" fmla="*/ 242 w 474"/>
                  <a:gd name="T43" fmla="*/ 425 h 448"/>
                  <a:gd name="T44" fmla="*/ 226 w 474"/>
                  <a:gd name="T45" fmla="*/ 388 h 448"/>
                  <a:gd name="T46" fmla="*/ 211 w 474"/>
                  <a:gd name="T47" fmla="*/ 402 h 448"/>
                  <a:gd name="T48" fmla="*/ 226 w 474"/>
                  <a:gd name="T49" fmla="*/ 388 h 448"/>
                  <a:gd name="T50" fmla="*/ 180 w 474"/>
                  <a:gd name="T51" fmla="*/ 412 h 448"/>
                  <a:gd name="T52" fmla="*/ 206 w 474"/>
                  <a:gd name="T53" fmla="*/ 425 h 448"/>
                  <a:gd name="T54" fmla="*/ 197 w 474"/>
                  <a:gd name="T55" fmla="*/ 389 h 448"/>
                  <a:gd name="T56" fmla="*/ 179 w 474"/>
                  <a:gd name="T57" fmla="*/ 403 h 448"/>
                  <a:gd name="T58" fmla="*/ 197 w 474"/>
                  <a:gd name="T59" fmla="*/ 389 h 448"/>
                  <a:gd name="T60" fmla="*/ 148 w 474"/>
                  <a:gd name="T61" fmla="*/ 389 h 448"/>
                  <a:gd name="T62" fmla="*/ 168 w 474"/>
                  <a:gd name="T63" fmla="*/ 403 h 448"/>
                  <a:gd name="T64" fmla="*/ 169 w 474"/>
                  <a:gd name="T65" fmla="*/ 412 h 448"/>
                  <a:gd name="T66" fmla="*/ 146 w 474"/>
                  <a:gd name="T67" fmla="*/ 425 h 448"/>
                  <a:gd name="T68" fmla="*/ 169 w 474"/>
                  <a:gd name="T69" fmla="*/ 412 h 448"/>
                  <a:gd name="T70" fmla="*/ 119 w 474"/>
                  <a:gd name="T71" fmla="*/ 389 h 448"/>
                  <a:gd name="T72" fmla="*/ 136 w 474"/>
                  <a:gd name="T73" fmla="*/ 403 h 448"/>
                  <a:gd name="T74" fmla="*/ 135 w 474"/>
                  <a:gd name="T75" fmla="*/ 412 h 448"/>
                  <a:gd name="T76" fmla="*/ 110 w 474"/>
                  <a:gd name="T77" fmla="*/ 425 h 448"/>
                  <a:gd name="T78" fmla="*/ 135 w 474"/>
                  <a:gd name="T79" fmla="*/ 412 h 448"/>
                  <a:gd name="T80" fmla="*/ 100 w 474"/>
                  <a:gd name="T81" fmla="*/ 434 h 448"/>
                  <a:gd name="T82" fmla="*/ 262 w 474"/>
                  <a:gd name="T83" fmla="*/ 448 h 448"/>
                  <a:gd name="T84" fmla="*/ 108 w 474"/>
                  <a:gd name="T85" fmla="*/ 389 h 448"/>
                  <a:gd name="T86" fmla="*/ 83 w 474"/>
                  <a:gd name="T87" fmla="*/ 403 h 448"/>
                  <a:gd name="T88" fmla="*/ 108 w 474"/>
                  <a:gd name="T89" fmla="*/ 389 h 448"/>
                  <a:gd name="T90" fmla="*/ 79 w 474"/>
                  <a:gd name="T91" fmla="*/ 412 h 448"/>
                  <a:gd name="T92" fmla="*/ 96 w 474"/>
                  <a:gd name="T93" fmla="*/ 425 h 448"/>
                  <a:gd name="T94" fmla="*/ 79 w 474"/>
                  <a:gd name="T95" fmla="*/ 389 h 448"/>
                  <a:gd name="T96" fmla="*/ 51 w 474"/>
                  <a:gd name="T97" fmla="*/ 403 h 448"/>
                  <a:gd name="T98" fmla="*/ 79 w 474"/>
                  <a:gd name="T99" fmla="*/ 389 h 448"/>
                  <a:gd name="T100" fmla="*/ 45 w 474"/>
                  <a:gd name="T101" fmla="*/ 412 h 448"/>
                  <a:gd name="T102" fmla="*/ 61 w 474"/>
                  <a:gd name="T103" fmla="*/ 425 h 448"/>
                  <a:gd name="T104" fmla="*/ 50 w 474"/>
                  <a:gd name="T105" fmla="*/ 389 h 448"/>
                  <a:gd name="T106" fmla="*/ 19 w 474"/>
                  <a:gd name="T107" fmla="*/ 403 h 448"/>
                  <a:gd name="T108" fmla="*/ 50 w 474"/>
                  <a:gd name="T109" fmla="*/ 389 h 448"/>
                  <a:gd name="T110" fmla="*/ 12 w 474"/>
                  <a:gd name="T111" fmla="*/ 412 h 448"/>
                  <a:gd name="T112" fmla="*/ 24 w 474"/>
                  <a:gd name="T113" fmla="*/ 425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4" h="448">
                    <a:moveTo>
                      <a:pt x="434" y="16"/>
                    </a:moveTo>
                    <a:lnTo>
                      <a:pt x="474" y="16"/>
                    </a:lnTo>
                    <a:lnTo>
                      <a:pt x="474" y="0"/>
                    </a:lnTo>
                    <a:lnTo>
                      <a:pt x="434" y="0"/>
                    </a:lnTo>
                    <a:lnTo>
                      <a:pt x="434" y="16"/>
                    </a:lnTo>
                    <a:close/>
                    <a:moveTo>
                      <a:pt x="434" y="43"/>
                    </a:moveTo>
                    <a:lnTo>
                      <a:pt x="474" y="43"/>
                    </a:lnTo>
                    <a:lnTo>
                      <a:pt x="474" y="28"/>
                    </a:lnTo>
                    <a:lnTo>
                      <a:pt x="434" y="28"/>
                    </a:lnTo>
                    <a:lnTo>
                      <a:pt x="434" y="43"/>
                    </a:lnTo>
                    <a:close/>
                    <a:moveTo>
                      <a:pt x="337" y="412"/>
                    </a:moveTo>
                    <a:lnTo>
                      <a:pt x="315" y="412"/>
                    </a:lnTo>
                    <a:lnTo>
                      <a:pt x="328" y="425"/>
                    </a:lnTo>
                    <a:lnTo>
                      <a:pt x="351" y="425"/>
                    </a:lnTo>
                    <a:lnTo>
                      <a:pt x="337" y="412"/>
                    </a:lnTo>
                    <a:close/>
                    <a:moveTo>
                      <a:pt x="312" y="387"/>
                    </a:moveTo>
                    <a:lnTo>
                      <a:pt x="293" y="387"/>
                    </a:lnTo>
                    <a:lnTo>
                      <a:pt x="307" y="402"/>
                    </a:lnTo>
                    <a:lnTo>
                      <a:pt x="328" y="402"/>
                    </a:lnTo>
                    <a:lnTo>
                      <a:pt x="312" y="387"/>
                    </a:lnTo>
                    <a:close/>
                    <a:moveTo>
                      <a:pt x="304" y="412"/>
                    </a:moveTo>
                    <a:lnTo>
                      <a:pt x="281" y="412"/>
                    </a:lnTo>
                    <a:lnTo>
                      <a:pt x="291" y="425"/>
                    </a:lnTo>
                    <a:lnTo>
                      <a:pt x="315" y="425"/>
                    </a:lnTo>
                    <a:lnTo>
                      <a:pt x="304" y="412"/>
                    </a:lnTo>
                    <a:close/>
                    <a:moveTo>
                      <a:pt x="284" y="387"/>
                    </a:moveTo>
                    <a:lnTo>
                      <a:pt x="265" y="387"/>
                    </a:lnTo>
                    <a:lnTo>
                      <a:pt x="275" y="402"/>
                    </a:lnTo>
                    <a:lnTo>
                      <a:pt x="296" y="402"/>
                    </a:lnTo>
                    <a:lnTo>
                      <a:pt x="284" y="387"/>
                    </a:lnTo>
                    <a:close/>
                    <a:moveTo>
                      <a:pt x="270" y="412"/>
                    </a:moveTo>
                    <a:lnTo>
                      <a:pt x="248" y="412"/>
                    </a:lnTo>
                    <a:lnTo>
                      <a:pt x="255" y="425"/>
                    </a:lnTo>
                    <a:lnTo>
                      <a:pt x="279" y="425"/>
                    </a:lnTo>
                    <a:lnTo>
                      <a:pt x="270" y="412"/>
                    </a:lnTo>
                    <a:close/>
                    <a:moveTo>
                      <a:pt x="254" y="387"/>
                    </a:moveTo>
                    <a:lnTo>
                      <a:pt x="236" y="387"/>
                    </a:lnTo>
                    <a:lnTo>
                      <a:pt x="243" y="402"/>
                    </a:lnTo>
                    <a:lnTo>
                      <a:pt x="264" y="402"/>
                    </a:lnTo>
                    <a:lnTo>
                      <a:pt x="254" y="387"/>
                    </a:lnTo>
                    <a:close/>
                    <a:moveTo>
                      <a:pt x="236" y="412"/>
                    </a:moveTo>
                    <a:lnTo>
                      <a:pt x="214" y="412"/>
                    </a:lnTo>
                    <a:lnTo>
                      <a:pt x="218" y="425"/>
                    </a:lnTo>
                    <a:lnTo>
                      <a:pt x="242" y="425"/>
                    </a:lnTo>
                    <a:lnTo>
                      <a:pt x="236" y="412"/>
                    </a:lnTo>
                    <a:close/>
                    <a:moveTo>
                      <a:pt x="226" y="388"/>
                    </a:moveTo>
                    <a:lnTo>
                      <a:pt x="207" y="388"/>
                    </a:lnTo>
                    <a:lnTo>
                      <a:pt x="211" y="402"/>
                    </a:lnTo>
                    <a:lnTo>
                      <a:pt x="232" y="402"/>
                    </a:lnTo>
                    <a:lnTo>
                      <a:pt x="226" y="388"/>
                    </a:lnTo>
                    <a:close/>
                    <a:moveTo>
                      <a:pt x="203" y="412"/>
                    </a:moveTo>
                    <a:lnTo>
                      <a:pt x="180" y="412"/>
                    </a:lnTo>
                    <a:lnTo>
                      <a:pt x="182" y="425"/>
                    </a:lnTo>
                    <a:lnTo>
                      <a:pt x="206" y="425"/>
                    </a:lnTo>
                    <a:lnTo>
                      <a:pt x="203" y="412"/>
                    </a:lnTo>
                    <a:close/>
                    <a:moveTo>
                      <a:pt x="197" y="389"/>
                    </a:moveTo>
                    <a:lnTo>
                      <a:pt x="178" y="389"/>
                    </a:lnTo>
                    <a:lnTo>
                      <a:pt x="179" y="403"/>
                    </a:lnTo>
                    <a:lnTo>
                      <a:pt x="200" y="403"/>
                    </a:lnTo>
                    <a:lnTo>
                      <a:pt x="197" y="389"/>
                    </a:lnTo>
                    <a:close/>
                    <a:moveTo>
                      <a:pt x="167" y="389"/>
                    </a:moveTo>
                    <a:lnTo>
                      <a:pt x="148" y="389"/>
                    </a:lnTo>
                    <a:lnTo>
                      <a:pt x="147" y="403"/>
                    </a:lnTo>
                    <a:lnTo>
                      <a:pt x="168" y="403"/>
                    </a:lnTo>
                    <a:lnTo>
                      <a:pt x="167" y="389"/>
                    </a:lnTo>
                    <a:close/>
                    <a:moveTo>
                      <a:pt x="169" y="412"/>
                    </a:moveTo>
                    <a:lnTo>
                      <a:pt x="147" y="412"/>
                    </a:lnTo>
                    <a:lnTo>
                      <a:pt x="146" y="425"/>
                    </a:lnTo>
                    <a:lnTo>
                      <a:pt x="169" y="425"/>
                    </a:lnTo>
                    <a:lnTo>
                      <a:pt x="169" y="412"/>
                    </a:lnTo>
                    <a:close/>
                    <a:moveTo>
                      <a:pt x="138" y="389"/>
                    </a:moveTo>
                    <a:lnTo>
                      <a:pt x="119" y="389"/>
                    </a:lnTo>
                    <a:lnTo>
                      <a:pt x="115" y="403"/>
                    </a:lnTo>
                    <a:lnTo>
                      <a:pt x="136" y="403"/>
                    </a:lnTo>
                    <a:lnTo>
                      <a:pt x="138" y="389"/>
                    </a:lnTo>
                    <a:close/>
                    <a:moveTo>
                      <a:pt x="135" y="412"/>
                    </a:moveTo>
                    <a:lnTo>
                      <a:pt x="113" y="412"/>
                    </a:lnTo>
                    <a:lnTo>
                      <a:pt x="110" y="425"/>
                    </a:lnTo>
                    <a:lnTo>
                      <a:pt x="133" y="425"/>
                    </a:lnTo>
                    <a:lnTo>
                      <a:pt x="135" y="412"/>
                    </a:lnTo>
                    <a:close/>
                    <a:moveTo>
                      <a:pt x="255" y="434"/>
                    </a:moveTo>
                    <a:lnTo>
                      <a:pt x="100" y="434"/>
                    </a:lnTo>
                    <a:lnTo>
                      <a:pt x="96" y="448"/>
                    </a:lnTo>
                    <a:lnTo>
                      <a:pt x="262" y="448"/>
                    </a:lnTo>
                    <a:lnTo>
                      <a:pt x="255" y="434"/>
                    </a:lnTo>
                    <a:close/>
                    <a:moveTo>
                      <a:pt x="108" y="389"/>
                    </a:moveTo>
                    <a:lnTo>
                      <a:pt x="89" y="389"/>
                    </a:lnTo>
                    <a:lnTo>
                      <a:pt x="83" y="403"/>
                    </a:lnTo>
                    <a:lnTo>
                      <a:pt x="104" y="403"/>
                    </a:lnTo>
                    <a:lnTo>
                      <a:pt x="108" y="389"/>
                    </a:lnTo>
                    <a:close/>
                    <a:moveTo>
                      <a:pt x="101" y="412"/>
                    </a:moveTo>
                    <a:lnTo>
                      <a:pt x="79" y="412"/>
                    </a:lnTo>
                    <a:lnTo>
                      <a:pt x="73" y="425"/>
                    </a:lnTo>
                    <a:lnTo>
                      <a:pt x="96" y="425"/>
                    </a:lnTo>
                    <a:lnTo>
                      <a:pt x="101" y="412"/>
                    </a:lnTo>
                    <a:close/>
                    <a:moveTo>
                      <a:pt x="79" y="389"/>
                    </a:moveTo>
                    <a:lnTo>
                      <a:pt x="60" y="389"/>
                    </a:lnTo>
                    <a:lnTo>
                      <a:pt x="51" y="403"/>
                    </a:lnTo>
                    <a:lnTo>
                      <a:pt x="72" y="403"/>
                    </a:lnTo>
                    <a:lnTo>
                      <a:pt x="79" y="389"/>
                    </a:lnTo>
                    <a:close/>
                    <a:moveTo>
                      <a:pt x="68" y="412"/>
                    </a:moveTo>
                    <a:lnTo>
                      <a:pt x="45" y="412"/>
                    </a:lnTo>
                    <a:lnTo>
                      <a:pt x="37" y="425"/>
                    </a:lnTo>
                    <a:lnTo>
                      <a:pt x="61" y="425"/>
                    </a:lnTo>
                    <a:lnTo>
                      <a:pt x="68" y="412"/>
                    </a:lnTo>
                    <a:close/>
                    <a:moveTo>
                      <a:pt x="50" y="389"/>
                    </a:moveTo>
                    <a:lnTo>
                      <a:pt x="30" y="389"/>
                    </a:lnTo>
                    <a:lnTo>
                      <a:pt x="19" y="403"/>
                    </a:lnTo>
                    <a:lnTo>
                      <a:pt x="40" y="403"/>
                    </a:lnTo>
                    <a:lnTo>
                      <a:pt x="50" y="389"/>
                    </a:lnTo>
                    <a:close/>
                    <a:moveTo>
                      <a:pt x="34" y="412"/>
                    </a:moveTo>
                    <a:lnTo>
                      <a:pt x="12" y="412"/>
                    </a:lnTo>
                    <a:lnTo>
                      <a:pt x="0" y="425"/>
                    </a:lnTo>
                    <a:lnTo>
                      <a:pt x="24" y="425"/>
                    </a:lnTo>
                    <a:lnTo>
                      <a:pt x="34" y="4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8" name="Rectangle 13">
                <a:extLst>
                  <a:ext uri="{FF2B5EF4-FFF2-40B4-BE49-F238E27FC236}">
                    <a16:creationId xmlns:a16="http://schemas.microsoft.com/office/drawing/2014/main" id="{B881BEBB-2756-4280-8C95-66394A08E5F4}"/>
                  </a:ext>
                </a:extLst>
              </p:cNvPr>
              <p:cNvSpPr>
                <a:spLocks noChangeArrowheads="1"/>
              </p:cNvSpPr>
              <p:nvPr/>
            </p:nvSpPr>
            <p:spPr bwMode="auto">
              <a:xfrm>
                <a:off x="5765" y="2657"/>
                <a:ext cx="97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A3C54"/>
                    </a:solidFill>
                    <a:effectLst/>
                    <a:latin typeface="Segoe UI" panose="020B0502040204020203" pitchFamily="34" charset="0"/>
                  </a:rPr>
                  <a:t>Utente </a:t>
                </a:r>
                <a:r>
                  <a:rPr kumimoji="0" lang="it-IT" altLang="it-IT" sz="1400" b="0" i="0" u="none" strike="noStrike" cap="none" normalizeH="0" baseline="0" dirty="0" err="1">
                    <a:ln>
                      <a:noFill/>
                    </a:ln>
                    <a:solidFill>
                      <a:srgbClr val="0A3C54"/>
                    </a:solidFill>
                    <a:effectLst/>
                    <a:latin typeface="Segoe UI" panose="020B0502040204020203" pitchFamily="34" charset="0"/>
                  </a:rPr>
                  <a:t>DiDOC</a:t>
                </a:r>
                <a:r>
                  <a:rPr kumimoji="0" lang="it-IT" altLang="it-IT" sz="1400" b="0" i="0" u="none" strike="noStrike" cap="none" normalizeH="0" baseline="0" dirty="0">
                    <a:ln>
                      <a:noFill/>
                    </a:ln>
                    <a:solidFill>
                      <a:srgbClr val="0A3C54"/>
                    </a:solidFill>
                    <a:effectLst/>
                    <a:latin typeface="Segoe UI" panose="020B0502040204020203"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A3C54"/>
                    </a:solidFill>
                    <a:effectLst/>
                    <a:latin typeface="Segoe UI" panose="020B0502040204020203" pitchFamily="34" charset="0"/>
                  </a:rPr>
                  <a:t>o altra applicazione</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19" name="Picture 14">
                <a:extLst>
                  <a:ext uri="{FF2B5EF4-FFF2-40B4-BE49-F238E27FC236}">
                    <a16:creationId xmlns:a16="http://schemas.microsoft.com/office/drawing/2014/main" id="{272A92D7-68DF-4F80-BAB9-DF648BC6F0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9" y="2212"/>
                <a:ext cx="374"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Immagine 8">
              <a:extLst>
                <a:ext uri="{FF2B5EF4-FFF2-40B4-BE49-F238E27FC236}">
                  <a16:creationId xmlns:a16="http://schemas.microsoft.com/office/drawing/2014/main" id="{A7A95A18-FC9E-4C83-BD09-FCCAB303F209}"/>
                </a:ext>
              </a:extLst>
            </p:cNvPr>
            <p:cNvPicPr/>
            <p:nvPr/>
          </p:nvPicPr>
          <p:blipFill rotWithShape="1">
            <a:blip r:embed="rId8">
              <a:extLst>
                <a:ext uri="{28A0092B-C50C-407E-A947-70E740481C1C}">
                  <a14:useLocalDpi xmlns:a14="http://schemas.microsoft.com/office/drawing/2010/main" val="0"/>
                </a:ext>
              </a:extLst>
            </a:blip>
            <a:srcRect r="-430"/>
            <a:stretch/>
          </p:blipFill>
          <p:spPr bwMode="auto">
            <a:xfrm>
              <a:off x="9697871" y="3405352"/>
              <a:ext cx="591758" cy="420413"/>
            </a:xfrm>
            <a:prstGeom prst="rect">
              <a:avLst/>
            </a:prstGeom>
            <a:noFill/>
            <a:ln>
              <a:noFill/>
            </a:ln>
            <a:extLst>
              <a:ext uri="{53640926-AAD7-44d8-BBD7-CCE9431645EC}">
                <a14:shadowObscured xmlns:a14="http://schemas.microsoft.com/office/drawing/2010/main" xmlns=""/>
              </a:ext>
            </a:extLst>
          </p:spPr>
        </p:pic>
      </p:grpSp>
      <p:sp>
        <p:nvSpPr>
          <p:cNvPr id="52" name="Freccia a destra 51">
            <a:extLst>
              <a:ext uri="{FF2B5EF4-FFF2-40B4-BE49-F238E27FC236}">
                <a16:creationId xmlns:a16="http://schemas.microsoft.com/office/drawing/2014/main" id="{BE5F07BB-74FC-4E58-8702-F508DE25CB76}"/>
              </a:ext>
            </a:extLst>
          </p:cNvPr>
          <p:cNvSpPr/>
          <p:nvPr/>
        </p:nvSpPr>
        <p:spPr>
          <a:xfrm>
            <a:off x="3983420" y="2427890"/>
            <a:ext cx="2596055" cy="283779"/>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pic>
        <p:nvPicPr>
          <p:cNvPr id="51" name="Immagine 50">
            <a:extLst>
              <a:ext uri="{FF2B5EF4-FFF2-40B4-BE49-F238E27FC236}">
                <a16:creationId xmlns:a16="http://schemas.microsoft.com/office/drawing/2014/main" id="{7751CF99-875F-40AE-940A-6538A67EF409}"/>
              </a:ext>
            </a:extLst>
          </p:cNvPr>
          <p:cNvPicPr>
            <a:picLocks noChangeAspect="1"/>
          </p:cNvPicPr>
          <p:nvPr/>
        </p:nvPicPr>
        <p:blipFill>
          <a:blip r:embed="rId9"/>
          <a:stretch>
            <a:fillRect/>
          </a:stretch>
        </p:blipFill>
        <p:spPr>
          <a:xfrm>
            <a:off x="5715082" y="2482813"/>
            <a:ext cx="567889" cy="586208"/>
          </a:xfrm>
          <a:prstGeom prst="rect">
            <a:avLst/>
          </a:prstGeom>
        </p:spPr>
      </p:pic>
      <p:pic>
        <p:nvPicPr>
          <p:cNvPr id="53" name="Picture 6" descr="Risultati immagini per impronta hash">
            <a:extLst>
              <a:ext uri="{FF2B5EF4-FFF2-40B4-BE49-F238E27FC236}">
                <a16:creationId xmlns:a16="http://schemas.microsoft.com/office/drawing/2014/main" id="{D15F5AF1-245C-49C0-ADA3-B43A3A089668}"/>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27179" y="2180893"/>
            <a:ext cx="922021" cy="93542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Risultati immagini per impronta hash">
            <a:extLst>
              <a:ext uri="{FF2B5EF4-FFF2-40B4-BE49-F238E27FC236}">
                <a16:creationId xmlns:a16="http://schemas.microsoft.com/office/drawing/2014/main" id="{08119F94-5CE6-4B5E-B772-905E1B3B0522}"/>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41579" y="2617072"/>
            <a:ext cx="922021" cy="93542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Risultati immagini per impronta hash">
            <a:extLst>
              <a:ext uri="{FF2B5EF4-FFF2-40B4-BE49-F238E27FC236}">
                <a16:creationId xmlns:a16="http://schemas.microsoft.com/office/drawing/2014/main" id="{75FE7E93-1F8C-47DF-AA94-FC67E07A8607}"/>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50572" y="2984935"/>
            <a:ext cx="922021" cy="935422"/>
          </a:xfrm>
          <a:prstGeom prst="rect">
            <a:avLst/>
          </a:prstGeom>
          <a:noFill/>
          <a:extLst>
            <a:ext uri="{909E8E84-426E-40DD-AFC4-6F175D3DCCD1}">
              <a14:hiddenFill xmlns:a14="http://schemas.microsoft.com/office/drawing/2010/main">
                <a:solidFill>
                  <a:srgbClr val="FFFFFF"/>
                </a:solidFill>
              </a14:hiddenFill>
            </a:ext>
          </a:extLst>
        </p:spPr>
      </p:pic>
      <p:pic>
        <p:nvPicPr>
          <p:cNvPr id="56" name="Immagine 55">
            <a:extLst>
              <a:ext uri="{FF2B5EF4-FFF2-40B4-BE49-F238E27FC236}">
                <a16:creationId xmlns:a16="http://schemas.microsoft.com/office/drawing/2014/main" id="{D60C29DE-E7BE-46B6-8B69-ED6CE987A68B}"/>
              </a:ext>
            </a:extLst>
          </p:cNvPr>
          <p:cNvPicPr>
            <a:picLocks noChangeAspect="1"/>
          </p:cNvPicPr>
          <p:nvPr/>
        </p:nvPicPr>
        <p:blipFill>
          <a:blip r:embed="rId5"/>
          <a:stretch>
            <a:fillRect/>
          </a:stretch>
        </p:blipFill>
        <p:spPr>
          <a:xfrm>
            <a:off x="8247340" y="3736586"/>
            <a:ext cx="954472" cy="961703"/>
          </a:xfrm>
          <a:prstGeom prst="rect">
            <a:avLst/>
          </a:prstGeom>
        </p:spPr>
      </p:pic>
      <p:pic>
        <p:nvPicPr>
          <p:cNvPr id="57" name="Immagine 56">
            <a:extLst>
              <a:ext uri="{FF2B5EF4-FFF2-40B4-BE49-F238E27FC236}">
                <a16:creationId xmlns:a16="http://schemas.microsoft.com/office/drawing/2014/main" id="{D9E9348E-770E-455F-ACF5-BA7A8D0E9175}"/>
              </a:ext>
            </a:extLst>
          </p:cNvPr>
          <p:cNvPicPr>
            <a:picLocks noChangeAspect="1"/>
          </p:cNvPicPr>
          <p:nvPr/>
        </p:nvPicPr>
        <p:blipFill>
          <a:blip r:embed="rId5"/>
          <a:stretch>
            <a:fillRect/>
          </a:stretch>
        </p:blipFill>
        <p:spPr>
          <a:xfrm>
            <a:off x="9214292" y="4030877"/>
            <a:ext cx="954472" cy="961703"/>
          </a:xfrm>
          <a:prstGeom prst="rect">
            <a:avLst/>
          </a:prstGeom>
        </p:spPr>
      </p:pic>
      <p:sp>
        <p:nvSpPr>
          <p:cNvPr id="58" name="Rettangolo con angoli arrotondati 57">
            <a:extLst>
              <a:ext uri="{FF2B5EF4-FFF2-40B4-BE49-F238E27FC236}">
                <a16:creationId xmlns:a16="http://schemas.microsoft.com/office/drawing/2014/main" id="{FB6F4546-B749-4398-872C-6143BA91EB05}"/>
              </a:ext>
            </a:extLst>
          </p:cNvPr>
          <p:cNvSpPr/>
          <p:nvPr/>
        </p:nvSpPr>
        <p:spPr>
          <a:xfrm>
            <a:off x="6695091" y="1082566"/>
            <a:ext cx="4456386" cy="435128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4" name="Gruppo 33">
            <a:extLst>
              <a:ext uri="{FF2B5EF4-FFF2-40B4-BE49-F238E27FC236}">
                <a16:creationId xmlns:a16="http://schemas.microsoft.com/office/drawing/2014/main" id="{7129FA5C-56B0-471C-96D2-C42A4B8B0486}"/>
              </a:ext>
            </a:extLst>
          </p:cNvPr>
          <p:cNvGrpSpPr/>
          <p:nvPr/>
        </p:nvGrpSpPr>
        <p:grpSpPr>
          <a:xfrm>
            <a:off x="10166679" y="4758887"/>
            <a:ext cx="1212850" cy="1123950"/>
            <a:chOff x="6120195" y="2162832"/>
            <a:chExt cx="1212850" cy="1123950"/>
          </a:xfrm>
        </p:grpSpPr>
        <p:grpSp>
          <p:nvGrpSpPr>
            <p:cNvPr id="22" name="Group 4">
              <a:extLst>
                <a:ext uri="{FF2B5EF4-FFF2-40B4-BE49-F238E27FC236}">
                  <a16:creationId xmlns:a16="http://schemas.microsoft.com/office/drawing/2014/main" id="{27C787C6-0FDD-4660-BB23-B902887C0208}"/>
                </a:ext>
              </a:extLst>
            </p:cNvPr>
            <p:cNvGrpSpPr>
              <a:grpSpLocks noChangeAspect="1"/>
            </p:cNvGrpSpPr>
            <p:nvPr/>
          </p:nvGrpSpPr>
          <p:grpSpPr bwMode="auto">
            <a:xfrm>
              <a:off x="6120195" y="2162832"/>
              <a:ext cx="1212850" cy="1123950"/>
              <a:chOff x="3458" y="1806"/>
              <a:chExt cx="764" cy="708"/>
            </a:xfrm>
          </p:grpSpPr>
          <p:sp>
            <p:nvSpPr>
              <p:cNvPr id="23" name="AutoShape 3">
                <a:extLst>
                  <a:ext uri="{FF2B5EF4-FFF2-40B4-BE49-F238E27FC236}">
                    <a16:creationId xmlns:a16="http://schemas.microsoft.com/office/drawing/2014/main" id="{CDB1F351-132C-4C46-8C07-CBFC4009EEB2}"/>
                  </a:ext>
                </a:extLst>
              </p:cNvPr>
              <p:cNvSpPr>
                <a:spLocks noChangeAspect="1" noChangeArrowheads="1" noTextEdit="1"/>
              </p:cNvSpPr>
              <p:nvPr/>
            </p:nvSpPr>
            <p:spPr bwMode="auto">
              <a:xfrm>
                <a:off x="3458" y="1806"/>
                <a:ext cx="764"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4" name="Freeform 5">
                <a:extLst>
                  <a:ext uri="{FF2B5EF4-FFF2-40B4-BE49-F238E27FC236}">
                    <a16:creationId xmlns:a16="http://schemas.microsoft.com/office/drawing/2014/main" id="{53617BF1-8E8C-4011-91F2-789E25C716F8}"/>
                  </a:ext>
                </a:extLst>
              </p:cNvPr>
              <p:cNvSpPr>
                <a:spLocks noEditPoints="1"/>
              </p:cNvSpPr>
              <p:nvPr/>
            </p:nvSpPr>
            <p:spPr bwMode="auto">
              <a:xfrm>
                <a:off x="3556" y="1814"/>
                <a:ext cx="573" cy="496"/>
              </a:xfrm>
              <a:custGeom>
                <a:avLst/>
                <a:gdLst>
                  <a:gd name="T0" fmla="*/ 388 w 573"/>
                  <a:gd name="T1" fmla="*/ 356 h 496"/>
                  <a:gd name="T2" fmla="*/ 388 w 573"/>
                  <a:gd name="T3" fmla="*/ 404 h 496"/>
                  <a:gd name="T4" fmla="*/ 417 w 573"/>
                  <a:gd name="T5" fmla="*/ 404 h 496"/>
                  <a:gd name="T6" fmla="*/ 445 w 573"/>
                  <a:gd name="T7" fmla="*/ 438 h 496"/>
                  <a:gd name="T8" fmla="*/ 573 w 573"/>
                  <a:gd name="T9" fmla="*/ 438 h 496"/>
                  <a:gd name="T10" fmla="*/ 573 w 573"/>
                  <a:gd name="T11" fmla="*/ 0 h 496"/>
                  <a:gd name="T12" fmla="*/ 388 w 573"/>
                  <a:gd name="T13" fmla="*/ 0 h 496"/>
                  <a:gd name="T14" fmla="*/ 388 w 573"/>
                  <a:gd name="T15" fmla="*/ 63 h 496"/>
                  <a:gd name="T16" fmla="*/ 468 w 573"/>
                  <a:gd name="T17" fmla="*/ 63 h 496"/>
                  <a:gd name="T18" fmla="*/ 468 w 573"/>
                  <a:gd name="T19" fmla="*/ 356 h 496"/>
                  <a:gd name="T20" fmla="*/ 388 w 573"/>
                  <a:gd name="T21" fmla="*/ 356 h 496"/>
                  <a:gd name="T22" fmla="*/ 468 w 573"/>
                  <a:gd name="T23" fmla="*/ 63 h 496"/>
                  <a:gd name="T24" fmla="*/ 29 w 573"/>
                  <a:gd name="T25" fmla="*/ 63 h 496"/>
                  <a:gd name="T26" fmla="*/ 29 w 573"/>
                  <a:gd name="T27" fmla="*/ 356 h 496"/>
                  <a:gd name="T28" fmla="*/ 468 w 573"/>
                  <a:gd name="T29" fmla="*/ 356 h 496"/>
                  <a:gd name="T30" fmla="*/ 468 w 573"/>
                  <a:gd name="T31" fmla="*/ 63 h 496"/>
                  <a:gd name="T32" fmla="*/ 491 w 573"/>
                  <a:gd name="T33" fmla="*/ 496 h 496"/>
                  <a:gd name="T34" fmla="*/ 417 w 573"/>
                  <a:gd name="T35" fmla="*/ 404 h 496"/>
                  <a:gd name="T36" fmla="*/ 74 w 573"/>
                  <a:gd name="T37" fmla="*/ 404 h 496"/>
                  <a:gd name="T38" fmla="*/ 0 w 573"/>
                  <a:gd name="T39" fmla="*/ 496 h 496"/>
                  <a:gd name="T40" fmla="*/ 491 w 573"/>
                  <a:gd name="T41" fmla="*/ 496 h 496"/>
                  <a:gd name="T42" fmla="*/ 284 w 573"/>
                  <a:gd name="T43" fmla="*/ 356 h 496"/>
                  <a:gd name="T44" fmla="*/ 207 w 573"/>
                  <a:gd name="T45" fmla="*/ 356 h 496"/>
                  <a:gd name="T46" fmla="*/ 207 w 573"/>
                  <a:gd name="T47" fmla="*/ 404 h 496"/>
                  <a:gd name="T48" fmla="*/ 284 w 573"/>
                  <a:gd name="T49" fmla="*/ 404 h 496"/>
                  <a:gd name="T50" fmla="*/ 284 w 573"/>
                  <a:gd name="T51" fmla="*/ 35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3" h="496">
                    <a:moveTo>
                      <a:pt x="388" y="356"/>
                    </a:moveTo>
                    <a:lnTo>
                      <a:pt x="388" y="404"/>
                    </a:lnTo>
                    <a:lnTo>
                      <a:pt x="417" y="404"/>
                    </a:lnTo>
                    <a:lnTo>
                      <a:pt x="445" y="438"/>
                    </a:lnTo>
                    <a:lnTo>
                      <a:pt x="573" y="438"/>
                    </a:lnTo>
                    <a:lnTo>
                      <a:pt x="573" y="0"/>
                    </a:lnTo>
                    <a:lnTo>
                      <a:pt x="388" y="0"/>
                    </a:lnTo>
                    <a:lnTo>
                      <a:pt x="388" y="63"/>
                    </a:lnTo>
                    <a:lnTo>
                      <a:pt x="468" y="63"/>
                    </a:lnTo>
                    <a:lnTo>
                      <a:pt x="468" y="356"/>
                    </a:lnTo>
                    <a:lnTo>
                      <a:pt x="388" y="356"/>
                    </a:lnTo>
                    <a:close/>
                    <a:moveTo>
                      <a:pt x="468" y="63"/>
                    </a:moveTo>
                    <a:lnTo>
                      <a:pt x="29" y="63"/>
                    </a:lnTo>
                    <a:lnTo>
                      <a:pt x="29" y="356"/>
                    </a:lnTo>
                    <a:lnTo>
                      <a:pt x="468" y="356"/>
                    </a:lnTo>
                    <a:lnTo>
                      <a:pt x="468" y="63"/>
                    </a:lnTo>
                    <a:close/>
                    <a:moveTo>
                      <a:pt x="491" y="496"/>
                    </a:moveTo>
                    <a:lnTo>
                      <a:pt x="417" y="404"/>
                    </a:lnTo>
                    <a:lnTo>
                      <a:pt x="74" y="404"/>
                    </a:lnTo>
                    <a:lnTo>
                      <a:pt x="0" y="496"/>
                    </a:lnTo>
                    <a:lnTo>
                      <a:pt x="491" y="496"/>
                    </a:lnTo>
                    <a:close/>
                    <a:moveTo>
                      <a:pt x="284" y="356"/>
                    </a:moveTo>
                    <a:lnTo>
                      <a:pt x="207" y="356"/>
                    </a:lnTo>
                    <a:lnTo>
                      <a:pt x="207" y="404"/>
                    </a:lnTo>
                    <a:lnTo>
                      <a:pt x="284" y="404"/>
                    </a:lnTo>
                    <a:lnTo>
                      <a:pt x="284" y="356"/>
                    </a:lnTo>
                    <a:close/>
                  </a:path>
                </a:pathLst>
              </a:custGeom>
              <a:solidFill>
                <a:srgbClr val="1BA1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5" name="Freeform 6">
                <a:extLst>
                  <a:ext uri="{FF2B5EF4-FFF2-40B4-BE49-F238E27FC236}">
                    <a16:creationId xmlns:a16="http://schemas.microsoft.com/office/drawing/2014/main" id="{EAB3447B-F893-4972-A317-71B686A671AD}"/>
                  </a:ext>
                </a:extLst>
              </p:cNvPr>
              <p:cNvSpPr>
                <a:spLocks/>
              </p:cNvSpPr>
              <p:nvPr/>
            </p:nvSpPr>
            <p:spPr bwMode="auto">
              <a:xfrm>
                <a:off x="3944" y="1814"/>
                <a:ext cx="185" cy="438"/>
              </a:xfrm>
              <a:custGeom>
                <a:avLst/>
                <a:gdLst>
                  <a:gd name="T0" fmla="*/ 0 w 185"/>
                  <a:gd name="T1" fmla="*/ 356 h 438"/>
                  <a:gd name="T2" fmla="*/ 0 w 185"/>
                  <a:gd name="T3" fmla="*/ 404 h 438"/>
                  <a:gd name="T4" fmla="*/ 29 w 185"/>
                  <a:gd name="T5" fmla="*/ 404 h 438"/>
                  <a:gd name="T6" fmla="*/ 57 w 185"/>
                  <a:gd name="T7" fmla="*/ 438 h 438"/>
                  <a:gd name="T8" fmla="*/ 185 w 185"/>
                  <a:gd name="T9" fmla="*/ 438 h 438"/>
                  <a:gd name="T10" fmla="*/ 185 w 185"/>
                  <a:gd name="T11" fmla="*/ 0 h 438"/>
                  <a:gd name="T12" fmla="*/ 0 w 185"/>
                  <a:gd name="T13" fmla="*/ 0 h 438"/>
                  <a:gd name="T14" fmla="*/ 0 w 185"/>
                  <a:gd name="T15" fmla="*/ 63 h 438"/>
                  <a:gd name="T16" fmla="*/ 80 w 185"/>
                  <a:gd name="T17" fmla="*/ 63 h 438"/>
                  <a:gd name="T18" fmla="*/ 80 w 185"/>
                  <a:gd name="T19" fmla="*/ 356 h 438"/>
                  <a:gd name="T20" fmla="*/ 0 w 185"/>
                  <a:gd name="T21" fmla="*/ 35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 h="438">
                    <a:moveTo>
                      <a:pt x="0" y="356"/>
                    </a:moveTo>
                    <a:lnTo>
                      <a:pt x="0" y="404"/>
                    </a:lnTo>
                    <a:lnTo>
                      <a:pt x="29" y="404"/>
                    </a:lnTo>
                    <a:lnTo>
                      <a:pt x="57" y="438"/>
                    </a:lnTo>
                    <a:lnTo>
                      <a:pt x="185" y="438"/>
                    </a:lnTo>
                    <a:lnTo>
                      <a:pt x="185" y="0"/>
                    </a:lnTo>
                    <a:lnTo>
                      <a:pt x="0" y="0"/>
                    </a:lnTo>
                    <a:lnTo>
                      <a:pt x="0" y="63"/>
                    </a:lnTo>
                    <a:lnTo>
                      <a:pt x="80" y="63"/>
                    </a:lnTo>
                    <a:lnTo>
                      <a:pt x="80" y="356"/>
                    </a:lnTo>
                    <a:lnTo>
                      <a:pt x="0" y="356"/>
                    </a:lnTo>
                    <a:close/>
                  </a:path>
                </a:pathLst>
              </a:cu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Rectangle 7">
                <a:extLst>
                  <a:ext uri="{FF2B5EF4-FFF2-40B4-BE49-F238E27FC236}">
                    <a16:creationId xmlns:a16="http://schemas.microsoft.com/office/drawing/2014/main" id="{0E4CE823-6405-4A5C-9867-3AEA24A72676}"/>
                  </a:ext>
                </a:extLst>
              </p:cNvPr>
              <p:cNvSpPr>
                <a:spLocks noChangeArrowheads="1"/>
              </p:cNvSpPr>
              <p:nvPr/>
            </p:nvSpPr>
            <p:spPr bwMode="auto">
              <a:xfrm>
                <a:off x="3585" y="1877"/>
                <a:ext cx="439" cy="293"/>
              </a:xfrm>
              <a:prstGeom prst="rect">
                <a:avLst/>
              </a:pr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7" name="Freeform 8">
                <a:extLst>
                  <a:ext uri="{FF2B5EF4-FFF2-40B4-BE49-F238E27FC236}">
                    <a16:creationId xmlns:a16="http://schemas.microsoft.com/office/drawing/2014/main" id="{E75452D8-695E-4846-848F-0CC5042BAC43}"/>
                  </a:ext>
                </a:extLst>
              </p:cNvPr>
              <p:cNvSpPr>
                <a:spLocks/>
              </p:cNvSpPr>
              <p:nvPr/>
            </p:nvSpPr>
            <p:spPr bwMode="auto">
              <a:xfrm>
                <a:off x="3556" y="2218"/>
                <a:ext cx="491" cy="92"/>
              </a:xfrm>
              <a:custGeom>
                <a:avLst/>
                <a:gdLst>
                  <a:gd name="T0" fmla="*/ 491 w 491"/>
                  <a:gd name="T1" fmla="*/ 92 h 92"/>
                  <a:gd name="T2" fmla="*/ 417 w 491"/>
                  <a:gd name="T3" fmla="*/ 0 h 92"/>
                  <a:gd name="T4" fmla="*/ 74 w 491"/>
                  <a:gd name="T5" fmla="*/ 0 h 92"/>
                  <a:gd name="T6" fmla="*/ 0 w 491"/>
                  <a:gd name="T7" fmla="*/ 92 h 92"/>
                  <a:gd name="T8" fmla="*/ 491 w 491"/>
                  <a:gd name="T9" fmla="*/ 92 h 92"/>
                </a:gdLst>
                <a:ahLst/>
                <a:cxnLst>
                  <a:cxn ang="0">
                    <a:pos x="T0" y="T1"/>
                  </a:cxn>
                  <a:cxn ang="0">
                    <a:pos x="T2" y="T3"/>
                  </a:cxn>
                  <a:cxn ang="0">
                    <a:pos x="T4" y="T5"/>
                  </a:cxn>
                  <a:cxn ang="0">
                    <a:pos x="T6" y="T7"/>
                  </a:cxn>
                  <a:cxn ang="0">
                    <a:pos x="T8" y="T9"/>
                  </a:cxn>
                </a:cxnLst>
                <a:rect l="0" t="0" r="r" b="b"/>
                <a:pathLst>
                  <a:path w="491" h="92">
                    <a:moveTo>
                      <a:pt x="491" y="92"/>
                    </a:moveTo>
                    <a:lnTo>
                      <a:pt x="417" y="0"/>
                    </a:lnTo>
                    <a:lnTo>
                      <a:pt x="74" y="0"/>
                    </a:lnTo>
                    <a:lnTo>
                      <a:pt x="0" y="92"/>
                    </a:lnTo>
                    <a:lnTo>
                      <a:pt x="491" y="92"/>
                    </a:lnTo>
                  </a:path>
                </a:pathLst>
              </a:cu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8" name="Rectangle 9">
                <a:extLst>
                  <a:ext uri="{FF2B5EF4-FFF2-40B4-BE49-F238E27FC236}">
                    <a16:creationId xmlns:a16="http://schemas.microsoft.com/office/drawing/2014/main" id="{D59AF91B-C8CA-4526-9295-7CF3CEA873D6}"/>
                  </a:ext>
                </a:extLst>
              </p:cNvPr>
              <p:cNvSpPr>
                <a:spLocks noChangeArrowheads="1"/>
              </p:cNvSpPr>
              <p:nvPr/>
            </p:nvSpPr>
            <p:spPr bwMode="auto">
              <a:xfrm>
                <a:off x="3763" y="2170"/>
                <a:ext cx="77" cy="48"/>
              </a:xfrm>
              <a:prstGeom prst="rect">
                <a:avLst/>
              </a:pr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9" name="Rectangle 10">
                <a:extLst>
                  <a:ext uri="{FF2B5EF4-FFF2-40B4-BE49-F238E27FC236}">
                    <a16:creationId xmlns:a16="http://schemas.microsoft.com/office/drawing/2014/main" id="{7FE7B988-D0B0-4AB2-8158-79E689154BB3}"/>
                  </a:ext>
                </a:extLst>
              </p:cNvPr>
              <p:cNvSpPr>
                <a:spLocks noChangeArrowheads="1"/>
              </p:cNvSpPr>
              <p:nvPr/>
            </p:nvSpPr>
            <p:spPr bwMode="auto">
              <a:xfrm>
                <a:off x="3613" y="1906"/>
                <a:ext cx="383" cy="237"/>
              </a:xfrm>
              <a:prstGeom prst="rect">
                <a:avLst/>
              </a:prstGeom>
              <a:solidFill>
                <a:srgbClr val="3399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0" name="Rectangle 11">
                <a:extLst>
                  <a:ext uri="{FF2B5EF4-FFF2-40B4-BE49-F238E27FC236}">
                    <a16:creationId xmlns:a16="http://schemas.microsoft.com/office/drawing/2014/main" id="{40271773-B366-4FF6-A359-E28003183E4F}"/>
                  </a:ext>
                </a:extLst>
              </p:cNvPr>
              <p:cNvSpPr>
                <a:spLocks noChangeArrowheads="1"/>
              </p:cNvSpPr>
              <p:nvPr/>
            </p:nvSpPr>
            <p:spPr bwMode="auto">
              <a:xfrm>
                <a:off x="3613" y="1906"/>
                <a:ext cx="383" cy="237"/>
              </a:xfrm>
              <a:prstGeom prst="rect">
                <a:avLst/>
              </a:pr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1" name="Freeform 12">
                <a:extLst>
                  <a:ext uri="{FF2B5EF4-FFF2-40B4-BE49-F238E27FC236}">
                    <a16:creationId xmlns:a16="http://schemas.microsoft.com/office/drawing/2014/main" id="{07A3E08F-F190-4542-9DCA-02B37D253DE8}"/>
                  </a:ext>
                </a:extLst>
              </p:cNvPr>
              <p:cNvSpPr>
                <a:spLocks noEditPoints="1"/>
              </p:cNvSpPr>
              <p:nvPr/>
            </p:nvSpPr>
            <p:spPr bwMode="auto">
              <a:xfrm>
                <a:off x="3623" y="1848"/>
                <a:ext cx="472" cy="443"/>
              </a:xfrm>
              <a:custGeom>
                <a:avLst/>
                <a:gdLst>
                  <a:gd name="T0" fmla="*/ 472 w 472"/>
                  <a:gd name="T1" fmla="*/ 15 h 443"/>
                  <a:gd name="T2" fmla="*/ 432 w 472"/>
                  <a:gd name="T3" fmla="*/ 0 h 443"/>
                  <a:gd name="T4" fmla="*/ 432 w 472"/>
                  <a:gd name="T5" fmla="*/ 43 h 443"/>
                  <a:gd name="T6" fmla="*/ 472 w 472"/>
                  <a:gd name="T7" fmla="*/ 27 h 443"/>
                  <a:gd name="T8" fmla="*/ 432 w 472"/>
                  <a:gd name="T9" fmla="*/ 43 h 443"/>
                  <a:gd name="T10" fmla="*/ 314 w 472"/>
                  <a:gd name="T11" fmla="*/ 407 h 443"/>
                  <a:gd name="T12" fmla="*/ 349 w 472"/>
                  <a:gd name="T13" fmla="*/ 421 h 443"/>
                  <a:gd name="T14" fmla="*/ 311 w 472"/>
                  <a:gd name="T15" fmla="*/ 383 h 443"/>
                  <a:gd name="T16" fmla="*/ 305 w 472"/>
                  <a:gd name="T17" fmla="*/ 398 h 443"/>
                  <a:gd name="T18" fmla="*/ 311 w 472"/>
                  <a:gd name="T19" fmla="*/ 383 h 443"/>
                  <a:gd name="T20" fmla="*/ 280 w 472"/>
                  <a:gd name="T21" fmla="*/ 407 h 443"/>
                  <a:gd name="T22" fmla="*/ 313 w 472"/>
                  <a:gd name="T23" fmla="*/ 421 h 443"/>
                  <a:gd name="T24" fmla="*/ 282 w 472"/>
                  <a:gd name="T25" fmla="*/ 383 h 443"/>
                  <a:gd name="T26" fmla="*/ 273 w 472"/>
                  <a:gd name="T27" fmla="*/ 398 h 443"/>
                  <a:gd name="T28" fmla="*/ 282 w 472"/>
                  <a:gd name="T29" fmla="*/ 383 h 443"/>
                  <a:gd name="T30" fmla="*/ 246 w 472"/>
                  <a:gd name="T31" fmla="*/ 407 h 443"/>
                  <a:gd name="T32" fmla="*/ 277 w 472"/>
                  <a:gd name="T33" fmla="*/ 421 h 443"/>
                  <a:gd name="T34" fmla="*/ 253 w 472"/>
                  <a:gd name="T35" fmla="*/ 383 h 443"/>
                  <a:gd name="T36" fmla="*/ 242 w 472"/>
                  <a:gd name="T37" fmla="*/ 398 h 443"/>
                  <a:gd name="T38" fmla="*/ 253 w 472"/>
                  <a:gd name="T39" fmla="*/ 383 h 443"/>
                  <a:gd name="T40" fmla="*/ 213 w 472"/>
                  <a:gd name="T41" fmla="*/ 407 h 443"/>
                  <a:gd name="T42" fmla="*/ 241 w 472"/>
                  <a:gd name="T43" fmla="*/ 421 h 443"/>
                  <a:gd name="T44" fmla="*/ 224 w 472"/>
                  <a:gd name="T45" fmla="*/ 384 h 443"/>
                  <a:gd name="T46" fmla="*/ 210 w 472"/>
                  <a:gd name="T47" fmla="*/ 398 h 443"/>
                  <a:gd name="T48" fmla="*/ 224 w 472"/>
                  <a:gd name="T49" fmla="*/ 384 h 443"/>
                  <a:gd name="T50" fmla="*/ 179 w 472"/>
                  <a:gd name="T51" fmla="*/ 407 h 443"/>
                  <a:gd name="T52" fmla="*/ 205 w 472"/>
                  <a:gd name="T53" fmla="*/ 421 h 443"/>
                  <a:gd name="T54" fmla="*/ 195 w 472"/>
                  <a:gd name="T55" fmla="*/ 385 h 443"/>
                  <a:gd name="T56" fmla="*/ 178 w 472"/>
                  <a:gd name="T57" fmla="*/ 399 h 443"/>
                  <a:gd name="T58" fmla="*/ 195 w 472"/>
                  <a:gd name="T59" fmla="*/ 385 h 443"/>
                  <a:gd name="T60" fmla="*/ 147 w 472"/>
                  <a:gd name="T61" fmla="*/ 385 h 443"/>
                  <a:gd name="T62" fmla="*/ 167 w 472"/>
                  <a:gd name="T63" fmla="*/ 399 h 443"/>
                  <a:gd name="T64" fmla="*/ 167 w 472"/>
                  <a:gd name="T65" fmla="*/ 407 h 443"/>
                  <a:gd name="T66" fmla="*/ 145 w 472"/>
                  <a:gd name="T67" fmla="*/ 421 h 443"/>
                  <a:gd name="T68" fmla="*/ 167 w 472"/>
                  <a:gd name="T69" fmla="*/ 407 h 443"/>
                  <a:gd name="T70" fmla="*/ 118 w 472"/>
                  <a:gd name="T71" fmla="*/ 385 h 443"/>
                  <a:gd name="T72" fmla="*/ 135 w 472"/>
                  <a:gd name="T73" fmla="*/ 399 h 443"/>
                  <a:gd name="T74" fmla="*/ 134 w 472"/>
                  <a:gd name="T75" fmla="*/ 407 h 443"/>
                  <a:gd name="T76" fmla="*/ 109 w 472"/>
                  <a:gd name="T77" fmla="*/ 421 h 443"/>
                  <a:gd name="T78" fmla="*/ 134 w 472"/>
                  <a:gd name="T79" fmla="*/ 407 h 443"/>
                  <a:gd name="T80" fmla="*/ 100 w 472"/>
                  <a:gd name="T81" fmla="*/ 429 h 443"/>
                  <a:gd name="T82" fmla="*/ 260 w 472"/>
                  <a:gd name="T83" fmla="*/ 443 h 443"/>
                  <a:gd name="T84" fmla="*/ 108 w 472"/>
                  <a:gd name="T85" fmla="*/ 385 h 443"/>
                  <a:gd name="T86" fmla="*/ 83 w 472"/>
                  <a:gd name="T87" fmla="*/ 399 h 443"/>
                  <a:gd name="T88" fmla="*/ 108 w 472"/>
                  <a:gd name="T89" fmla="*/ 385 h 443"/>
                  <a:gd name="T90" fmla="*/ 79 w 472"/>
                  <a:gd name="T91" fmla="*/ 407 h 443"/>
                  <a:gd name="T92" fmla="*/ 96 w 472"/>
                  <a:gd name="T93" fmla="*/ 421 h 443"/>
                  <a:gd name="T94" fmla="*/ 78 w 472"/>
                  <a:gd name="T95" fmla="*/ 385 h 443"/>
                  <a:gd name="T96" fmla="*/ 50 w 472"/>
                  <a:gd name="T97" fmla="*/ 399 h 443"/>
                  <a:gd name="T98" fmla="*/ 78 w 472"/>
                  <a:gd name="T99" fmla="*/ 385 h 443"/>
                  <a:gd name="T100" fmla="*/ 45 w 472"/>
                  <a:gd name="T101" fmla="*/ 407 h 443"/>
                  <a:gd name="T102" fmla="*/ 60 w 472"/>
                  <a:gd name="T103" fmla="*/ 421 h 443"/>
                  <a:gd name="T104" fmla="*/ 49 w 472"/>
                  <a:gd name="T105" fmla="*/ 385 h 443"/>
                  <a:gd name="T106" fmla="*/ 18 w 472"/>
                  <a:gd name="T107" fmla="*/ 399 h 443"/>
                  <a:gd name="T108" fmla="*/ 49 w 472"/>
                  <a:gd name="T109" fmla="*/ 385 h 443"/>
                  <a:gd name="T110" fmla="*/ 12 w 472"/>
                  <a:gd name="T111" fmla="*/ 407 h 443"/>
                  <a:gd name="T112" fmla="*/ 24 w 472"/>
                  <a:gd name="T113" fmla="*/ 42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2" h="443">
                    <a:moveTo>
                      <a:pt x="432" y="15"/>
                    </a:moveTo>
                    <a:lnTo>
                      <a:pt x="472" y="15"/>
                    </a:lnTo>
                    <a:lnTo>
                      <a:pt x="472" y="0"/>
                    </a:lnTo>
                    <a:lnTo>
                      <a:pt x="432" y="0"/>
                    </a:lnTo>
                    <a:lnTo>
                      <a:pt x="432" y="15"/>
                    </a:lnTo>
                    <a:close/>
                    <a:moveTo>
                      <a:pt x="432" y="43"/>
                    </a:moveTo>
                    <a:lnTo>
                      <a:pt x="472" y="43"/>
                    </a:lnTo>
                    <a:lnTo>
                      <a:pt x="472" y="27"/>
                    </a:lnTo>
                    <a:lnTo>
                      <a:pt x="432" y="27"/>
                    </a:lnTo>
                    <a:lnTo>
                      <a:pt x="432" y="43"/>
                    </a:lnTo>
                    <a:close/>
                    <a:moveTo>
                      <a:pt x="335" y="407"/>
                    </a:moveTo>
                    <a:lnTo>
                      <a:pt x="314" y="407"/>
                    </a:lnTo>
                    <a:lnTo>
                      <a:pt x="326" y="421"/>
                    </a:lnTo>
                    <a:lnTo>
                      <a:pt x="349" y="421"/>
                    </a:lnTo>
                    <a:lnTo>
                      <a:pt x="335" y="407"/>
                    </a:lnTo>
                    <a:close/>
                    <a:moveTo>
                      <a:pt x="311" y="383"/>
                    </a:moveTo>
                    <a:lnTo>
                      <a:pt x="292" y="383"/>
                    </a:lnTo>
                    <a:lnTo>
                      <a:pt x="305" y="398"/>
                    </a:lnTo>
                    <a:lnTo>
                      <a:pt x="326" y="398"/>
                    </a:lnTo>
                    <a:lnTo>
                      <a:pt x="311" y="383"/>
                    </a:lnTo>
                    <a:close/>
                    <a:moveTo>
                      <a:pt x="302" y="407"/>
                    </a:moveTo>
                    <a:lnTo>
                      <a:pt x="280" y="407"/>
                    </a:lnTo>
                    <a:lnTo>
                      <a:pt x="289" y="421"/>
                    </a:lnTo>
                    <a:lnTo>
                      <a:pt x="313" y="421"/>
                    </a:lnTo>
                    <a:lnTo>
                      <a:pt x="302" y="407"/>
                    </a:lnTo>
                    <a:close/>
                    <a:moveTo>
                      <a:pt x="282" y="383"/>
                    </a:moveTo>
                    <a:lnTo>
                      <a:pt x="263" y="383"/>
                    </a:lnTo>
                    <a:lnTo>
                      <a:pt x="273" y="398"/>
                    </a:lnTo>
                    <a:lnTo>
                      <a:pt x="294" y="398"/>
                    </a:lnTo>
                    <a:lnTo>
                      <a:pt x="282" y="383"/>
                    </a:lnTo>
                    <a:close/>
                    <a:moveTo>
                      <a:pt x="268" y="407"/>
                    </a:moveTo>
                    <a:lnTo>
                      <a:pt x="246" y="407"/>
                    </a:lnTo>
                    <a:lnTo>
                      <a:pt x="253" y="421"/>
                    </a:lnTo>
                    <a:lnTo>
                      <a:pt x="277" y="421"/>
                    </a:lnTo>
                    <a:lnTo>
                      <a:pt x="268" y="407"/>
                    </a:lnTo>
                    <a:close/>
                    <a:moveTo>
                      <a:pt x="253" y="383"/>
                    </a:moveTo>
                    <a:lnTo>
                      <a:pt x="234" y="383"/>
                    </a:lnTo>
                    <a:lnTo>
                      <a:pt x="242" y="398"/>
                    </a:lnTo>
                    <a:lnTo>
                      <a:pt x="262" y="398"/>
                    </a:lnTo>
                    <a:lnTo>
                      <a:pt x="253" y="383"/>
                    </a:lnTo>
                    <a:close/>
                    <a:moveTo>
                      <a:pt x="235" y="407"/>
                    </a:moveTo>
                    <a:lnTo>
                      <a:pt x="213" y="407"/>
                    </a:lnTo>
                    <a:lnTo>
                      <a:pt x="217" y="421"/>
                    </a:lnTo>
                    <a:lnTo>
                      <a:pt x="241" y="421"/>
                    </a:lnTo>
                    <a:lnTo>
                      <a:pt x="235" y="407"/>
                    </a:lnTo>
                    <a:close/>
                    <a:moveTo>
                      <a:pt x="224" y="384"/>
                    </a:moveTo>
                    <a:lnTo>
                      <a:pt x="205" y="384"/>
                    </a:lnTo>
                    <a:lnTo>
                      <a:pt x="210" y="398"/>
                    </a:lnTo>
                    <a:lnTo>
                      <a:pt x="231" y="398"/>
                    </a:lnTo>
                    <a:lnTo>
                      <a:pt x="224" y="384"/>
                    </a:lnTo>
                    <a:close/>
                    <a:moveTo>
                      <a:pt x="201" y="407"/>
                    </a:moveTo>
                    <a:lnTo>
                      <a:pt x="179" y="407"/>
                    </a:lnTo>
                    <a:lnTo>
                      <a:pt x="181" y="421"/>
                    </a:lnTo>
                    <a:lnTo>
                      <a:pt x="205" y="421"/>
                    </a:lnTo>
                    <a:lnTo>
                      <a:pt x="201" y="407"/>
                    </a:lnTo>
                    <a:close/>
                    <a:moveTo>
                      <a:pt x="195" y="385"/>
                    </a:moveTo>
                    <a:lnTo>
                      <a:pt x="177" y="385"/>
                    </a:lnTo>
                    <a:lnTo>
                      <a:pt x="178" y="399"/>
                    </a:lnTo>
                    <a:lnTo>
                      <a:pt x="199" y="399"/>
                    </a:lnTo>
                    <a:lnTo>
                      <a:pt x="195" y="385"/>
                    </a:lnTo>
                    <a:close/>
                    <a:moveTo>
                      <a:pt x="166" y="385"/>
                    </a:moveTo>
                    <a:lnTo>
                      <a:pt x="147" y="385"/>
                    </a:lnTo>
                    <a:lnTo>
                      <a:pt x="146" y="399"/>
                    </a:lnTo>
                    <a:lnTo>
                      <a:pt x="167" y="399"/>
                    </a:lnTo>
                    <a:lnTo>
                      <a:pt x="166" y="385"/>
                    </a:lnTo>
                    <a:close/>
                    <a:moveTo>
                      <a:pt x="167" y="407"/>
                    </a:moveTo>
                    <a:lnTo>
                      <a:pt x="146" y="407"/>
                    </a:lnTo>
                    <a:lnTo>
                      <a:pt x="145" y="421"/>
                    </a:lnTo>
                    <a:lnTo>
                      <a:pt x="169" y="421"/>
                    </a:lnTo>
                    <a:lnTo>
                      <a:pt x="167" y="407"/>
                    </a:lnTo>
                    <a:close/>
                    <a:moveTo>
                      <a:pt x="137" y="385"/>
                    </a:moveTo>
                    <a:lnTo>
                      <a:pt x="118" y="385"/>
                    </a:lnTo>
                    <a:lnTo>
                      <a:pt x="114" y="399"/>
                    </a:lnTo>
                    <a:lnTo>
                      <a:pt x="135" y="399"/>
                    </a:lnTo>
                    <a:lnTo>
                      <a:pt x="137" y="385"/>
                    </a:lnTo>
                    <a:close/>
                    <a:moveTo>
                      <a:pt x="134" y="407"/>
                    </a:moveTo>
                    <a:lnTo>
                      <a:pt x="112" y="407"/>
                    </a:lnTo>
                    <a:lnTo>
                      <a:pt x="109" y="421"/>
                    </a:lnTo>
                    <a:lnTo>
                      <a:pt x="132" y="421"/>
                    </a:lnTo>
                    <a:lnTo>
                      <a:pt x="134" y="407"/>
                    </a:lnTo>
                    <a:close/>
                    <a:moveTo>
                      <a:pt x="254" y="429"/>
                    </a:moveTo>
                    <a:lnTo>
                      <a:pt x="100" y="429"/>
                    </a:lnTo>
                    <a:lnTo>
                      <a:pt x="96" y="443"/>
                    </a:lnTo>
                    <a:lnTo>
                      <a:pt x="260" y="443"/>
                    </a:lnTo>
                    <a:lnTo>
                      <a:pt x="254" y="429"/>
                    </a:lnTo>
                    <a:close/>
                    <a:moveTo>
                      <a:pt x="108" y="385"/>
                    </a:moveTo>
                    <a:lnTo>
                      <a:pt x="89" y="385"/>
                    </a:lnTo>
                    <a:lnTo>
                      <a:pt x="83" y="399"/>
                    </a:lnTo>
                    <a:lnTo>
                      <a:pt x="103" y="399"/>
                    </a:lnTo>
                    <a:lnTo>
                      <a:pt x="108" y="385"/>
                    </a:lnTo>
                    <a:close/>
                    <a:moveTo>
                      <a:pt x="100" y="407"/>
                    </a:moveTo>
                    <a:lnTo>
                      <a:pt x="79" y="407"/>
                    </a:lnTo>
                    <a:lnTo>
                      <a:pt x="72" y="421"/>
                    </a:lnTo>
                    <a:lnTo>
                      <a:pt x="96" y="421"/>
                    </a:lnTo>
                    <a:lnTo>
                      <a:pt x="100" y="407"/>
                    </a:lnTo>
                    <a:close/>
                    <a:moveTo>
                      <a:pt x="78" y="385"/>
                    </a:moveTo>
                    <a:lnTo>
                      <a:pt x="59" y="385"/>
                    </a:lnTo>
                    <a:lnTo>
                      <a:pt x="50" y="399"/>
                    </a:lnTo>
                    <a:lnTo>
                      <a:pt x="71" y="399"/>
                    </a:lnTo>
                    <a:lnTo>
                      <a:pt x="78" y="385"/>
                    </a:lnTo>
                    <a:close/>
                    <a:moveTo>
                      <a:pt x="67" y="407"/>
                    </a:moveTo>
                    <a:lnTo>
                      <a:pt x="45" y="407"/>
                    </a:lnTo>
                    <a:lnTo>
                      <a:pt x="36" y="421"/>
                    </a:lnTo>
                    <a:lnTo>
                      <a:pt x="60" y="421"/>
                    </a:lnTo>
                    <a:lnTo>
                      <a:pt x="67" y="407"/>
                    </a:lnTo>
                    <a:close/>
                    <a:moveTo>
                      <a:pt x="49" y="385"/>
                    </a:moveTo>
                    <a:lnTo>
                      <a:pt x="30" y="385"/>
                    </a:lnTo>
                    <a:lnTo>
                      <a:pt x="18" y="399"/>
                    </a:lnTo>
                    <a:lnTo>
                      <a:pt x="39" y="399"/>
                    </a:lnTo>
                    <a:lnTo>
                      <a:pt x="49" y="385"/>
                    </a:lnTo>
                    <a:close/>
                    <a:moveTo>
                      <a:pt x="33" y="407"/>
                    </a:moveTo>
                    <a:lnTo>
                      <a:pt x="12" y="407"/>
                    </a:lnTo>
                    <a:lnTo>
                      <a:pt x="0" y="421"/>
                    </a:lnTo>
                    <a:lnTo>
                      <a:pt x="24" y="421"/>
                    </a:lnTo>
                    <a:lnTo>
                      <a:pt x="33" y="4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2" name="Rectangle 13">
                <a:extLst>
                  <a:ext uri="{FF2B5EF4-FFF2-40B4-BE49-F238E27FC236}">
                    <a16:creationId xmlns:a16="http://schemas.microsoft.com/office/drawing/2014/main" id="{03723882-D64D-40F0-AB1F-78E6F870EB10}"/>
                  </a:ext>
                </a:extLst>
              </p:cNvPr>
              <p:cNvSpPr>
                <a:spLocks noChangeArrowheads="1"/>
              </p:cNvSpPr>
              <p:nvPr/>
            </p:nvSpPr>
            <p:spPr bwMode="auto">
              <a:xfrm>
                <a:off x="3508" y="2372"/>
                <a:ext cx="71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a:ln>
                      <a:noFill/>
                    </a:ln>
                    <a:solidFill>
                      <a:srgbClr val="0A3C54"/>
                    </a:solidFill>
                    <a:effectLst/>
                    <a:latin typeface="Segoe UI" panose="020B0502040204020203" pitchFamily="34" charset="0"/>
                  </a:rPr>
                  <a:t>Digital </a:t>
                </a:r>
                <a:r>
                  <a:rPr kumimoji="0" lang="it-IT" altLang="it-IT" sz="1000" b="0" i="0" u="none" strike="noStrike" cap="none" normalizeH="0" baseline="0" dirty="0" err="1">
                    <a:ln>
                      <a:noFill/>
                    </a:ln>
                    <a:solidFill>
                      <a:srgbClr val="0A3C54"/>
                    </a:solidFill>
                    <a:effectLst/>
                    <a:latin typeface="Segoe UI" panose="020B0502040204020203" pitchFamily="34" charset="0"/>
                  </a:rPr>
                  <a:t>Signer</a:t>
                </a:r>
                <a:r>
                  <a:rPr kumimoji="0" lang="it-IT" altLang="it-IT" sz="1000" b="0" i="0" u="none" strike="noStrike" cap="none" normalizeH="0" baseline="0" dirty="0">
                    <a:ln>
                      <a:noFill/>
                    </a:ln>
                    <a:solidFill>
                      <a:srgbClr val="0A3C54"/>
                    </a:solidFill>
                    <a:effectLst/>
                    <a:latin typeface="Segoe UI" panose="020B0502040204020203" pitchFamily="34" charset="0"/>
                  </a:rPr>
                  <a:t> Portal</a:t>
                </a:r>
              </a:p>
            </p:txBody>
          </p:sp>
        </p:grpSp>
        <p:pic>
          <p:nvPicPr>
            <p:cNvPr id="33" name="Immagine 32">
              <a:extLst>
                <a:ext uri="{FF2B5EF4-FFF2-40B4-BE49-F238E27FC236}">
                  <a16:creationId xmlns:a16="http://schemas.microsoft.com/office/drawing/2014/main" id="{BC01049B-4EB9-4A83-A477-1C12A49F3EB0}"/>
                </a:ext>
              </a:extLst>
            </p:cNvPr>
            <p:cNvPicPr>
              <a:picLocks noChangeAspect="1"/>
            </p:cNvPicPr>
            <p:nvPr/>
          </p:nvPicPr>
          <p:blipFill>
            <a:blip r:embed="rId10"/>
            <a:stretch>
              <a:fillRect/>
            </a:stretch>
          </p:blipFill>
          <p:spPr>
            <a:xfrm>
              <a:off x="6200625" y="2196662"/>
              <a:ext cx="557915" cy="447141"/>
            </a:xfrm>
            <a:prstGeom prst="rect">
              <a:avLst/>
            </a:prstGeom>
          </p:spPr>
        </p:pic>
      </p:grpSp>
      <p:sp>
        <p:nvSpPr>
          <p:cNvPr id="60" name="Rettangolo 59">
            <a:extLst>
              <a:ext uri="{FF2B5EF4-FFF2-40B4-BE49-F238E27FC236}">
                <a16:creationId xmlns:a16="http://schemas.microsoft.com/office/drawing/2014/main" id="{41E9B069-81B3-4AA0-B4A4-EF8B8CD37F74}"/>
              </a:ext>
            </a:extLst>
          </p:cNvPr>
          <p:cNvSpPr/>
          <p:nvPr/>
        </p:nvSpPr>
        <p:spPr>
          <a:xfrm>
            <a:off x="4844980" y="2660700"/>
            <a:ext cx="1018227" cy="276999"/>
          </a:xfrm>
          <a:prstGeom prst="rect">
            <a:avLst/>
          </a:prstGeom>
        </p:spPr>
        <p:txBody>
          <a:bodyPr wrap="square">
            <a:spAutoFit/>
          </a:bodyPr>
          <a:lstStyle/>
          <a:p>
            <a:r>
              <a:rPr lang="it-IT" sz="1200" dirty="0"/>
              <a:t>XWSSE</a:t>
            </a:r>
          </a:p>
        </p:txBody>
      </p:sp>
      <p:sp>
        <p:nvSpPr>
          <p:cNvPr id="61" name="Ovale 60">
            <a:extLst>
              <a:ext uri="{FF2B5EF4-FFF2-40B4-BE49-F238E27FC236}">
                <a16:creationId xmlns:a16="http://schemas.microsoft.com/office/drawing/2014/main" id="{58DA518B-AAD1-41FD-8E04-742E42410383}"/>
              </a:ext>
            </a:extLst>
          </p:cNvPr>
          <p:cNvSpPr/>
          <p:nvPr/>
        </p:nvSpPr>
        <p:spPr>
          <a:xfrm>
            <a:off x="7588468" y="4456387"/>
            <a:ext cx="273269" cy="3153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a:t>
            </a:r>
          </a:p>
        </p:txBody>
      </p:sp>
      <p:sp>
        <p:nvSpPr>
          <p:cNvPr id="62" name="Ovale 61">
            <a:extLst>
              <a:ext uri="{FF2B5EF4-FFF2-40B4-BE49-F238E27FC236}">
                <a16:creationId xmlns:a16="http://schemas.microsoft.com/office/drawing/2014/main" id="{5A4ACAEA-44D5-4159-8922-081AD2A746C6}"/>
              </a:ext>
            </a:extLst>
          </p:cNvPr>
          <p:cNvSpPr/>
          <p:nvPr/>
        </p:nvSpPr>
        <p:spPr>
          <a:xfrm>
            <a:off x="8592204" y="4808485"/>
            <a:ext cx="273269" cy="3153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B</a:t>
            </a:r>
          </a:p>
        </p:txBody>
      </p:sp>
      <p:sp>
        <p:nvSpPr>
          <p:cNvPr id="63" name="Ovale 62">
            <a:extLst>
              <a:ext uri="{FF2B5EF4-FFF2-40B4-BE49-F238E27FC236}">
                <a16:creationId xmlns:a16="http://schemas.microsoft.com/office/drawing/2014/main" id="{08ED0F4D-8631-4C87-A9AB-5AD04FD744B1}"/>
              </a:ext>
            </a:extLst>
          </p:cNvPr>
          <p:cNvSpPr/>
          <p:nvPr/>
        </p:nvSpPr>
        <p:spPr>
          <a:xfrm>
            <a:off x="9564413" y="5044966"/>
            <a:ext cx="273269" cy="3153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a:t>
            </a:r>
          </a:p>
        </p:txBody>
      </p:sp>
      <p:pic>
        <p:nvPicPr>
          <p:cNvPr id="65" name="Immagine 64">
            <a:extLst>
              <a:ext uri="{FF2B5EF4-FFF2-40B4-BE49-F238E27FC236}">
                <a16:creationId xmlns:a16="http://schemas.microsoft.com/office/drawing/2014/main" id="{75BFF7E1-1B06-4578-9CDC-BD4C73B81E75}"/>
              </a:ext>
            </a:extLst>
          </p:cNvPr>
          <p:cNvPicPr>
            <a:picLocks noChangeAspect="1"/>
          </p:cNvPicPr>
          <p:nvPr/>
        </p:nvPicPr>
        <p:blipFill>
          <a:blip r:embed="rId5"/>
          <a:stretch>
            <a:fillRect/>
          </a:stretch>
        </p:blipFill>
        <p:spPr>
          <a:xfrm>
            <a:off x="4937760" y="3171872"/>
            <a:ext cx="614984" cy="619643"/>
          </a:xfrm>
          <a:prstGeom prst="rect">
            <a:avLst/>
          </a:prstGeom>
        </p:spPr>
      </p:pic>
      <p:pic>
        <p:nvPicPr>
          <p:cNvPr id="66" name="Immagine 65">
            <a:extLst>
              <a:ext uri="{FF2B5EF4-FFF2-40B4-BE49-F238E27FC236}">
                <a16:creationId xmlns:a16="http://schemas.microsoft.com/office/drawing/2014/main" id="{A503D97F-4B73-4C23-9160-5634DE90F34E}"/>
              </a:ext>
            </a:extLst>
          </p:cNvPr>
          <p:cNvPicPr>
            <a:picLocks noChangeAspect="1"/>
          </p:cNvPicPr>
          <p:nvPr/>
        </p:nvPicPr>
        <p:blipFill>
          <a:blip r:embed="rId5"/>
          <a:stretch>
            <a:fillRect/>
          </a:stretch>
        </p:blipFill>
        <p:spPr>
          <a:xfrm>
            <a:off x="4692127" y="3335030"/>
            <a:ext cx="614984" cy="619643"/>
          </a:xfrm>
          <a:prstGeom prst="rect">
            <a:avLst/>
          </a:prstGeom>
        </p:spPr>
      </p:pic>
      <p:pic>
        <p:nvPicPr>
          <p:cNvPr id="67" name="Immagine 66">
            <a:extLst>
              <a:ext uri="{FF2B5EF4-FFF2-40B4-BE49-F238E27FC236}">
                <a16:creationId xmlns:a16="http://schemas.microsoft.com/office/drawing/2014/main" id="{69CA2202-E036-4B58-9B5D-8025D27E69F5}"/>
              </a:ext>
            </a:extLst>
          </p:cNvPr>
          <p:cNvPicPr>
            <a:picLocks noChangeAspect="1"/>
          </p:cNvPicPr>
          <p:nvPr/>
        </p:nvPicPr>
        <p:blipFill>
          <a:blip r:embed="rId5"/>
          <a:stretch>
            <a:fillRect/>
          </a:stretch>
        </p:blipFill>
        <p:spPr>
          <a:xfrm>
            <a:off x="4500283" y="3530460"/>
            <a:ext cx="614984" cy="619643"/>
          </a:xfrm>
          <a:prstGeom prst="rect">
            <a:avLst/>
          </a:prstGeom>
        </p:spPr>
      </p:pic>
      <p:sp>
        <p:nvSpPr>
          <p:cNvPr id="69" name="Segnaposto piè di pagina 3">
            <a:extLst>
              <a:ext uri="{FF2B5EF4-FFF2-40B4-BE49-F238E27FC236}">
                <a16:creationId xmlns:a16="http://schemas.microsoft.com/office/drawing/2014/main" id="{44F525B2-78E5-4191-8C70-3E1550B673AE}"/>
              </a:ext>
            </a:extLst>
          </p:cNvPr>
          <p:cNvSpPr>
            <a:spLocks noGrp="1"/>
          </p:cNvSpPr>
          <p:nvPr>
            <p:ph type="ftr" sz="quarter" idx="11"/>
          </p:nvPr>
        </p:nvSpPr>
        <p:spPr>
          <a:xfrm>
            <a:off x="609601" y="6289678"/>
            <a:ext cx="10982324" cy="282571"/>
          </a:xfrm>
        </p:spPr>
        <p:txBody>
          <a:bodyPr/>
          <a:lstStyle/>
          <a:p>
            <a:pPr algn="l" defTabSz="977900" rtl="0">
              <a:tabLst>
                <a:tab pos="5381625" algn="ctr"/>
                <a:tab pos="10668000" algn="r"/>
              </a:tabLst>
            </a:pPr>
            <a:r>
              <a:rPr lang="it-IT" sz="1400" b="1" dirty="0">
                <a:solidFill>
                  <a:srgbClr val="A32B27"/>
                </a:solidFill>
              </a:rPr>
              <a:t>CADAN </a:t>
            </a:r>
            <a:r>
              <a:rPr lang="it-IT" sz="1400" b="1" dirty="0" err="1">
                <a:solidFill>
                  <a:srgbClr val="A32B27"/>
                </a:solidFill>
              </a:rPr>
              <a:t>srl</a:t>
            </a:r>
            <a:r>
              <a:rPr lang="it-IT" sz="1400" b="1" dirty="0">
                <a:solidFill>
                  <a:srgbClr val="A32B27"/>
                </a:solidFill>
              </a:rPr>
              <a:t> 	</a:t>
            </a:r>
            <a:r>
              <a:rPr lang="it-IT" sz="1400" dirty="0">
                <a:solidFill>
                  <a:srgbClr val="A32B27"/>
                </a:solidFill>
              </a:rPr>
              <a:t>- DIGITAL SIGNER SOLUTION la soluzione di firma digitale integrata per supportare il Lavoro Agile - 	www.cadan.it</a:t>
            </a:r>
          </a:p>
        </p:txBody>
      </p:sp>
    </p:spTree>
    <p:custDataLst>
      <p:tags r:id="rId1"/>
    </p:custDataLst>
    <p:extLst>
      <p:ext uri="{BB962C8B-B14F-4D97-AF65-F5344CB8AC3E}">
        <p14:creationId xmlns:p14="http://schemas.microsoft.com/office/powerpoint/2010/main" val="285075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1F2367-75F6-44A2-A248-ED3E51840421}"/>
              </a:ext>
            </a:extLst>
          </p:cNvPr>
          <p:cNvSpPr>
            <a:spLocks noGrp="1"/>
          </p:cNvSpPr>
          <p:nvPr>
            <p:ph type="title"/>
          </p:nvPr>
        </p:nvSpPr>
        <p:spPr>
          <a:xfrm>
            <a:off x="1295400" y="503853"/>
            <a:ext cx="9601200" cy="907161"/>
          </a:xfrm>
        </p:spPr>
        <p:txBody>
          <a:bodyPr/>
          <a:lstStyle/>
          <a:p>
            <a:r>
              <a:rPr lang="it-IT" dirty="0"/>
              <a:t>Digital </a:t>
            </a:r>
            <a:r>
              <a:rPr lang="it-IT" dirty="0" err="1"/>
              <a:t>Signer</a:t>
            </a:r>
            <a:r>
              <a:rPr lang="it-IT" dirty="0"/>
              <a:t> Portal - Delega</a:t>
            </a:r>
          </a:p>
        </p:txBody>
      </p:sp>
      <p:pic>
        <p:nvPicPr>
          <p:cNvPr id="45" name="Picture 4" descr="Risultati immagini per certificato digitale">
            <a:extLst>
              <a:ext uri="{FF2B5EF4-FFF2-40B4-BE49-F238E27FC236}">
                <a16:creationId xmlns:a16="http://schemas.microsoft.com/office/drawing/2014/main" id="{BBA3325B-0704-4EB1-A8A2-61E74A809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5207" y="3518005"/>
            <a:ext cx="844656" cy="7038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6" name="CasellaDiTesto 45">
            <a:extLst>
              <a:ext uri="{FF2B5EF4-FFF2-40B4-BE49-F238E27FC236}">
                <a16:creationId xmlns:a16="http://schemas.microsoft.com/office/drawing/2014/main" id="{9F8BBD38-1FDE-4284-9E5D-A004E244F80E}"/>
              </a:ext>
            </a:extLst>
          </p:cNvPr>
          <p:cNvSpPr txBox="1"/>
          <p:nvPr/>
        </p:nvSpPr>
        <p:spPr>
          <a:xfrm>
            <a:off x="8817558" y="2442232"/>
            <a:ext cx="569387" cy="369332"/>
          </a:xfrm>
          <a:prstGeom prst="rect">
            <a:avLst/>
          </a:prstGeom>
          <a:noFill/>
          <a:ln w="19050">
            <a:solidFill>
              <a:schemeClr val="tx1"/>
            </a:solidFill>
          </a:ln>
        </p:spPr>
        <p:txBody>
          <a:bodyPr wrap="square" rtlCol="0">
            <a:spAutoFit/>
          </a:bodyPr>
          <a:lstStyle/>
          <a:p>
            <a:r>
              <a:rPr lang="it-IT" dirty="0">
                <a:ln w="0"/>
                <a:solidFill>
                  <a:srgbClr val="7030A0"/>
                </a:solidFill>
                <a:effectLst>
                  <a:outerShdw blurRad="38100" dist="25400" dir="5400000" algn="ctr" rotWithShape="0">
                    <a:srgbClr val="6E747A">
                      <a:alpha val="43000"/>
                    </a:srgbClr>
                  </a:outerShdw>
                </a:effectLst>
              </a:rPr>
              <a:t>PIN</a:t>
            </a:r>
          </a:p>
        </p:txBody>
      </p:sp>
      <p:grpSp>
        <p:nvGrpSpPr>
          <p:cNvPr id="7" name="Gruppo 6">
            <a:extLst>
              <a:ext uri="{FF2B5EF4-FFF2-40B4-BE49-F238E27FC236}">
                <a16:creationId xmlns:a16="http://schemas.microsoft.com/office/drawing/2014/main" id="{BCBA184F-8F3F-462E-B824-5DFBCAACDFD2}"/>
              </a:ext>
            </a:extLst>
          </p:cNvPr>
          <p:cNvGrpSpPr/>
          <p:nvPr/>
        </p:nvGrpSpPr>
        <p:grpSpPr>
          <a:xfrm>
            <a:off x="9952648" y="2637536"/>
            <a:ext cx="1933578" cy="1358901"/>
            <a:chOff x="9154853" y="3236749"/>
            <a:chExt cx="1933578" cy="1358901"/>
          </a:xfrm>
        </p:grpSpPr>
        <p:grpSp>
          <p:nvGrpSpPr>
            <p:cNvPr id="8" name="Group 4">
              <a:extLst>
                <a:ext uri="{FF2B5EF4-FFF2-40B4-BE49-F238E27FC236}">
                  <a16:creationId xmlns:a16="http://schemas.microsoft.com/office/drawing/2014/main" id="{A33757CC-ECD1-4595-B799-C761DBD6177B}"/>
                </a:ext>
              </a:extLst>
            </p:cNvPr>
            <p:cNvGrpSpPr>
              <a:grpSpLocks noChangeAspect="1"/>
            </p:cNvGrpSpPr>
            <p:nvPr/>
          </p:nvGrpSpPr>
          <p:grpSpPr bwMode="auto">
            <a:xfrm>
              <a:off x="9154853" y="3236749"/>
              <a:ext cx="1933578" cy="1358901"/>
              <a:chOff x="5694" y="2072"/>
              <a:chExt cx="1218" cy="856"/>
            </a:xfrm>
          </p:grpSpPr>
          <p:sp>
            <p:nvSpPr>
              <p:cNvPr id="10" name="AutoShape 3">
                <a:extLst>
                  <a:ext uri="{FF2B5EF4-FFF2-40B4-BE49-F238E27FC236}">
                    <a16:creationId xmlns:a16="http://schemas.microsoft.com/office/drawing/2014/main" id="{A9959AB6-1843-4F31-8F22-E4365FDCEF52}"/>
                  </a:ext>
                </a:extLst>
              </p:cNvPr>
              <p:cNvSpPr>
                <a:spLocks noChangeAspect="1" noChangeArrowheads="1" noTextEdit="1"/>
              </p:cNvSpPr>
              <p:nvPr/>
            </p:nvSpPr>
            <p:spPr bwMode="auto">
              <a:xfrm>
                <a:off x="5694" y="2072"/>
                <a:ext cx="1218"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 name="Freeform 5">
                <a:extLst>
                  <a:ext uri="{FF2B5EF4-FFF2-40B4-BE49-F238E27FC236}">
                    <a16:creationId xmlns:a16="http://schemas.microsoft.com/office/drawing/2014/main" id="{F2B4D779-9A68-4C73-8E56-FCF4D2D824CA}"/>
                  </a:ext>
                </a:extLst>
              </p:cNvPr>
              <p:cNvSpPr>
                <a:spLocks noEditPoints="1"/>
              </p:cNvSpPr>
              <p:nvPr/>
            </p:nvSpPr>
            <p:spPr bwMode="auto">
              <a:xfrm>
                <a:off x="5958" y="2084"/>
                <a:ext cx="576" cy="501"/>
              </a:xfrm>
              <a:custGeom>
                <a:avLst/>
                <a:gdLst>
                  <a:gd name="T0" fmla="*/ 390 w 576"/>
                  <a:gd name="T1" fmla="*/ 359 h 501"/>
                  <a:gd name="T2" fmla="*/ 390 w 576"/>
                  <a:gd name="T3" fmla="*/ 407 h 501"/>
                  <a:gd name="T4" fmla="*/ 420 w 576"/>
                  <a:gd name="T5" fmla="*/ 407 h 501"/>
                  <a:gd name="T6" fmla="*/ 447 w 576"/>
                  <a:gd name="T7" fmla="*/ 442 h 501"/>
                  <a:gd name="T8" fmla="*/ 576 w 576"/>
                  <a:gd name="T9" fmla="*/ 442 h 501"/>
                  <a:gd name="T10" fmla="*/ 576 w 576"/>
                  <a:gd name="T11" fmla="*/ 0 h 501"/>
                  <a:gd name="T12" fmla="*/ 390 w 576"/>
                  <a:gd name="T13" fmla="*/ 0 h 501"/>
                  <a:gd name="T14" fmla="*/ 390 w 576"/>
                  <a:gd name="T15" fmla="*/ 63 h 501"/>
                  <a:gd name="T16" fmla="*/ 470 w 576"/>
                  <a:gd name="T17" fmla="*/ 63 h 501"/>
                  <a:gd name="T18" fmla="*/ 470 w 576"/>
                  <a:gd name="T19" fmla="*/ 359 h 501"/>
                  <a:gd name="T20" fmla="*/ 390 w 576"/>
                  <a:gd name="T21" fmla="*/ 359 h 501"/>
                  <a:gd name="T22" fmla="*/ 470 w 576"/>
                  <a:gd name="T23" fmla="*/ 63 h 501"/>
                  <a:gd name="T24" fmla="*/ 29 w 576"/>
                  <a:gd name="T25" fmla="*/ 63 h 501"/>
                  <a:gd name="T26" fmla="*/ 29 w 576"/>
                  <a:gd name="T27" fmla="*/ 359 h 501"/>
                  <a:gd name="T28" fmla="*/ 470 w 576"/>
                  <a:gd name="T29" fmla="*/ 359 h 501"/>
                  <a:gd name="T30" fmla="*/ 470 w 576"/>
                  <a:gd name="T31" fmla="*/ 63 h 501"/>
                  <a:gd name="T32" fmla="*/ 494 w 576"/>
                  <a:gd name="T33" fmla="*/ 501 h 501"/>
                  <a:gd name="T34" fmla="*/ 420 w 576"/>
                  <a:gd name="T35" fmla="*/ 407 h 501"/>
                  <a:gd name="T36" fmla="*/ 74 w 576"/>
                  <a:gd name="T37" fmla="*/ 407 h 501"/>
                  <a:gd name="T38" fmla="*/ 0 w 576"/>
                  <a:gd name="T39" fmla="*/ 501 h 501"/>
                  <a:gd name="T40" fmla="*/ 494 w 576"/>
                  <a:gd name="T41" fmla="*/ 501 h 501"/>
                  <a:gd name="T42" fmla="*/ 286 w 576"/>
                  <a:gd name="T43" fmla="*/ 359 h 501"/>
                  <a:gd name="T44" fmla="*/ 208 w 576"/>
                  <a:gd name="T45" fmla="*/ 359 h 501"/>
                  <a:gd name="T46" fmla="*/ 208 w 576"/>
                  <a:gd name="T47" fmla="*/ 407 h 501"/>
                  <a:gd name="T48" fmla="*/ 286 w 576"/>
                  <a:gd name="T49" fmla="*/ 407 h 501"/>
                  <a:gd name="T50" fmla="*/ 286 w 576"/>
                  <a:gd name="T51" fmla="*/ 359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6" h="501">
                    <a:moveTo>
                      <a:pt x="390" y="359"/>
                    </a:moveTo>
                    <a:lnTo>
                      <a:pt x="390" y="407"/>
                    </a:lnTo>
                    <a:lnTo>
                      <a:pt x="420" y="407"/>
                    </a:lnTo>
                    <a:lnTo>
                      <a:pt x="447" y="442"/>
                    </a:lnTo>
                    <a:lnTo>
                      <a:pt x="576" y="442"/>
                    </a:lnTo>
                    <a:lnTo>
                      <a:pt x="576" y="0"/>
                    </a:lnTo>
                    <a:lnTo>
                      <a:pt x="390" y="0"/>
                    </a:lnTo>
                    <a:lnTo>
                      <a:pt x="390" y="63"/>
                    </a:lnTo>
                    <a:lnTo>
                      <a:pt x="470" y="63"/>
                    </a:lnTo>
                    <a:lnTo>
                      <a:pt x="470" y="359"/>
                    </a:lnTo>
                    <a:lnTo>
                      <a:pt x="390" y="359"/>
                    </a:lnTo>
                    <a:close/>
                    <a:moveTo>
                      <a:pt x="470" y="63"/>
                    </a:moveTo>
                    <a:lnTo>
                      <a:pt x="29" y="63"/>
                    </a:lnTo>
                    <a:lnTo>
                      <a:pt x="29" y="359"/>
                    </a:lnTo>
                    <a:lnTo>
                      <a:pt x="470" y="359"/>
                    </a:lnTo>
                    <a:lnTo>
                      <a:pt x="470" y="63"/>
                    </a:lnTo>
                    <a:close/>
                    <a:moveTo>
                      <a:pt x="494" y="501"/>
                    </a:moveTo>
                    <a:lnTo>
                      <a:pt x="420" y="407"/>
                    </a:lnTo>
                    <a:lnTo>
                      <a:pt x="74" y="407"/>
                    </a:lnTo>
                    <a:lnTo>
                      <a:pt x="0" y="501"/>
                    </a:lnTo>
                    <a:lnTo>
                      <a:pt x="494" y="501"/>
                    </a:lnTo>
                    <a:close/>
                    <a:moveTo>
                      <a:pt x="286" y="359"/>
                    </a:moveTo>
                    <a:lnTo>
                      <a:pt x="208" y="359"/>
                    </a:lnTo>
                    <a:lnTo>
                      <a:pt x="208" y="407"/>
                    </a:lnTo>
                    <a:lnTo>
                      <a:pt x="286" y="407"/>
                    </a:lnTo>
                    <a:lnTo>
                      <a:pt x="286" y="359"/>
                    </a:lnTo>
                    <a:close/>
                  </a:path>
                </a:pathLst>
              </a:custGeom>
              <a:solidFill>
                <a:srgbClr val="1BA1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 name="Freeform 6">
                <a:extLst>
                  <a:ext uri="{FF2B5EF4-FFF2-40B4-BE49-F238E27FC236}">
                    <a16:creationId xmlns:a16="http://schemas.microsoft.com/office/drawing/2014/main" id="{83108A5A-D397-46AE-AE60-F27BC10214BC}"/>
                  </a:ext>
                </a:extLst>
              </p:cNvPr>
              <p:cNvSpPr>
                <a:spLocks/>
              </p:cNvSpPr>
              <p:nvPr/>
            </p:nvSpPr>
            <p:spPr bwMode="auto">
              <a:xfrm>
                <a:off x="6348" y="2084"/>
                <a:ext cx="186" cy="442"/>
              </a:xfrm>
              <a:custGeom>
                <a:avLst/>
                <a:gdLst>
                  <a:gd name="T0" fmla="*/ 0 w 186"/>
                  <a:gd name="T1" fmla="*/ 359 h 442"/>
                  <a:gd name="T2" fmla="*/ 0 w 186"/>
                  <a:gd name="T3" fmla="*/ 407 h 442"/>
                  <a:gd name="T4" fmla="*/ 30 w 186"/>
                  <a:gd name="T5" fmla="*/ 407 h 442"/>
                  <a:gd name="T6" fmla="*/ 57 w 186"/>
                  <a:gd name="T7" fmla="*/ 442 h 442"/>
                  <a:gd name="T8" fmla="*/ 186 w 186"/>
                  <a:gd name="T9" fmla="*/ 442 h 442"/>
                  <a:gd name="T10" fmla="*/ 186 w 186"/>
                  <a:gd name="T11" fmla="*/ 0 h 442"/>
                  <a:gd name="T12" fmla="*/ 0 w 186"/>
                  <a:gd name="T13" fmla="*/ 0 h 442"/>
                  <a:gd name="T14" fmla="*/ 0 w 186"/>
                  <a:gd name="T15" fmla="*/ 63 h 442"/>
                  <a:gd name="T16" fmla="*/ 80 w 186"/>
                  <a:gd name="T17" fmla="*/ 63 h 442"/>
                  <a:gd name="T18" fmla="*/ 80 w 186"/>
                  <a:gd name="T19" fmla="*/ 359 h 442"/>
                  <a:gd name="T20" fmla="*/ 0 w 186"/>
                  <a:gd name="T21" fmla="*/ 35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42">
                    <a:moveTo>
                      <a:pt x="0" y="359"/>
                    </a:moveTo>
                    <a:lnTo>
                      <a:pt x="0" y="407"/>
                    </a:lnTo>
                    <a:lnTo>
                      <a:pt x="30" y="407"/>
                    </a:lnTo>
                    <a:lnTo>
                      <a:pt x="57" y="442"/>
                    </a:lnTo>
                    <a:lnTo>
                      <a:pt x="186" y="442"/>
                    </a:lnTo>
                    <a:lnTo>
                      <a:pt x="186" y="0"/>
                    </a:lnTo>
                    <a:lnTo>
                      <a:pt x="0" y="0"/>
                    </a:lnTo>
                    <a:lnTo>
                      <a:pt x="0" y="63"/>
                    </a:lnTo>
                    <a:lnTo>
                      <a:pt x="80" y="63"/>
                    </a:lnTo>
                    <a:lnTo>
                      <a:pt x="80" y="359"/>
                    </a:lnTo>
                    <a:lnTo>
                      <a:pt x="0" y="359"/>
                    </a:lnTo>
                    <a:close/>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Rectangle 7">
                <a:extLst>
                  <a:ext uri="{FF2B5EF4-FFF2-40B4-BE49-F238E27FC236}">
                    <a16:creationId xmlns:a16="http://schemas.microsoft.com/office/drawing/2014/main" id="{E7419EBE-9955-4799-A6A3-DF35B5EC3081}"/>
                  </a:ext>
                </a:extLst>
              </p:cNvPr>
              <p:cNvSpPr>
                <a:spLocks noChangeArrowheads="1"/>
              </p:cNvSpPr>
              <p:nvPr/>
            </p:nvSpPr>
            <p:spPr bwMode="auto">
              <a:xfrm>
                <a:off x="5987" y="2147"/>
                <a:ext cx="441" cy="296"/>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Freeform 8">
                <a:extLst>
                  <a:ext uri="{FF2B5EF4-FFF2-40B4-BE49-F238E27FC236}">
                    <a16:creationId xmlns:a16="http://schemas.microsoft.com/office/drawing/2014/main" id="{F1BDCC4C-F9C9-49FC-9466-203A6F1CA759}"/>
                  </a:ext>
                </a:extLst>
              </p:cNvPr>
              <p:cNvSpPr>
                <a:spLocks/>
              </p:cNvSpPr>
              <p:nvPr/>
            </p:nvSpPr>
            <p:spPr bwMode="auto">
              <a:xfrm>
                <a:off x="5958" y="2491"/>
                <a:ext cx="494" cy="94"/>
              </a:xfrm>
              <a:custGeom>
                <a:avLst/>
                <a:gdLst>
                  <a:gd name="T0" fmla="*/ 494 w 494"/>
                  <a:gd name="T1" fmla="*/ 94 h 94"/>
                  <a:gd name="T2" fmla="*/ 420 w 494"/>
                  <a:gd name="T3" fmla="*/ 0 h 94"/>
                  <a:gd name="T4" fmla="*/ 74 w 494"/>
                  <a:gd name="T5" fmla="*/ 0 h 94"/>
                  <a:gd name="T6" fmla="*/ 0 w 494"/>
                  <a:gd name="T7" fmla="*/ 94 h 94"/>
                  <a:gd name="T8" fmla="*/ 494 w 494"/>
                  <a:gd name="T9" fmla="*/ 94 h 94"/>
                </a:gdLst>
                <a:ahLst/>
                <a:cxnLst>
                  <a:cxn ang="0">
                    <a:pos x="T0" y="T1"/>
                  </a:cxn>
                  <a:cxn ang="0">
                    <a:pos x="T2" y="T3"/>
                  </a:cxn>
                  <a:cxn ang="0">
                    <a:pos x="T4" y="T5"/>
                  </a:cxn>
                  <a:cxn ang="0">
                    <a:pos x="T6" y="T7"/>
                  </a:cxn>
                  <a:cxn ang="0">
                    <a:pos x="T8" y="T9"/>
                  </a:cxn>
                </a:cxnLst>
                <a:rect l="0" t="0" r="r" b="b"/>
                <a:pathLst>
                  <a:path w="494" h="94">
                    <a:moveTo>
                      <a:pt x="494" y="94"/>
                    </a:moveTo>
                    <a:lnTo>
                      <a:pt x="420" y="0"/>
                    </a:lnTo>
                    <a:lnTo>
                      <a:pt x="74" y="0"/>
                    </a:lnTo>
                    <a:lnTo>
                      <a:pt x="0" y="94"/>
                    </a:lnTo>
                    <a:lnTo>
                      <a:pt x="494" y="9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Rectangle 9">
                <a:extLst>
                  <a:ext uri="{FF2B5EF4-FFF2-40B4-BE49-F238E27FC236}">
                    <a16:creationId xmlns:a16="http://schemas.microsoft.com/office/drawing/2014/main" id="{6B2C9BA5-8C62-4E6C-8B48-ECB9255C4F65}"/>
                  </a:ext>
                </a:extLst>
              </p:cNvPr>
              <p:cNvSpPr>
                <a:spLocks noChangeArrowheads="1"/>
              </p:cNvSpPr>
              <p:nvPr/>
            </p:nvSpPr>
            <p:spPr bwMode="auto">
              <a:xfrm>
                <a:off x="6166" y="2443"/>
                <a:ext cx="78" cy="48"/>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Rectangle 11">
                <a:extLst>
                  <a:ext uri="{FF2B5EF4-FFF2-40B4-BE49-F238E27FC236}">
                    <a16:creationId xmlns:a16="http://schemas.microsoft.com/office/drawing/2014/main" id="{7B1B37C7-028E-4038-87AA-B599DC8319CA}"/>
                  </a:ext>
                </a:extLst>
              </p:cNvPr>
              <p:cNvSpPr>
                <a:spLocks noChangeArrowheads="1"/>
              </p:cNvSpPr>
              <p:nvPr/>
            </p:nvSpPr>
            <p:spPr bwMode="auto">
              <a:xfrm>
                <a:off x="6015" y="2177"/>
                <a:ext cx="385" cy="239"/>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Freeform 12">
                <a:extLst>
                  <a:ext uri="{FF2B5EF4-FFF2-40B4-BE49-F238E27FC236}">
                    <a16:creationId xmlns:a16="http://schemas.microsoft.com/office/drawing/2014/main" id="{3E829D6F-D419-451C-9B33-18E07C3B0531}"/>
                  </a:ext>
                </a:extLst>
              </p:cNvPr>
              <p:cNvSpPr>
                <a:spLocks noEditPoints="1"/>
              </p:cNvSpPr>
              <p:nvPr/>
            </p:nvSpPr>
            <p:spPr bwMode="auto">
              <a:xfrm>
                <a:off x="6025" y="2118"/>
                <a:ext cx="474" cy="448"/>
              </a:xfrm>
              <a:custGeom>
                <a:avLst/>
                <a:gdLst>
                  <a:gd name="T0" fmla="*/ 474 w 474"/>
                  <a:gd name="T1" fmla="*/ 16 h 448"/>
                  <a:gd name="T2" fmla="*/ 434 w 474"/>
                  <a:gd name="T3" fmla="*/ 0 h 448"/>
                  <a:gd name="T4" fmla="*/ 434 w 474"/>
                  <a:gd name="T5" fmla="*/ 43 h 448"/>
                  <a:gd name="T6" fmla="*/ 474 w 474"/>
                  <a:gd name="T7" fmla="*/ 28 h 448"/>
                  <a:gd name="T8" fmla="*/ 434 w 474"/>
                  <a:gd name="T9" fmla="*/ 43 h 448"/>
                  <a:gd name="T10" fmla="*/ 315 w 474"/>
                  <a:gd name="T11" fmla="*/ 412 h 448"/>
                  <a:gd name="T12" fmla="*/ 351 w 474"/>
                  <a:gd name="T13" fmla="*/ 425 h 448"/>
                  <a:gd name="T14" fmla="*/ 312 w 474"/>
                  <a:gd name="T15" fmla="*/ 387 h 448"/>
                  <a:gd name="T16" fmla="*/ 307 w 474"/>
                  <a:gd name="T17" fmla="*/ 402 h 448"/>
                  <a:gd name="T18" fmla="*/ 312 w 474"/>
                  <a:gd name="T19" fmla="*/ 387 h 448"/>
                  <a:gd name="T20" fmla="*/ 281 w 474"/>
                  <a:gd name="T21" fmla="*/ 412 h 448"/>
                  <a:gd name="T22" fmla="*/ 315 w 474"/>
                  <a:gd name="T23" fmla="*/ 425 h 448"/>
                  <a:gd name="T24" fmla="*/ 284 w 474"/>
                  <a:gd name="T25" fmla="*/ 387 h 448"/>
                  <a:gd name="T26" fmla="*/ 275 w 474"/>
                  <a:gd name="T27" fmla="*/ 402 h 448"/>
                  <a:gd name="T28" fmla="*/ 284 w 474"/>
                  <a:gd name="T29" fmla="*/ 387 h 448"/>
                  <a:gd name="T30" fmla="*/ 248 w 474"/>
                  <a:gd name="T31" fmla="*/ 412 h 448"/>
                  <a:gd name="T32" fmla="*/ 279 w 474"/>
                  <a:gd name="T33" fmla="*/ 425 h 448"/>
                  <a:gd name="T34" fmla="*/ 254 w 474"/>
                  <a:gd name="T35" fmla="*/ 387 h 448"/>
                  <a:gd name="T36" fmla="*/ 243 w 474"/>
                  <a:gd name="T37" fmla="*/ 402 h 448"/>
                  <a:gd name="T38" fmla="*/ 254 w 474"/>
                  <a:gd name="T39" fmla="*/ 387 h 448"/>
                  <a:gd name="T40" fmla="*/ 214 w 474"/>
                  <a:gd name="T41" fmla="*/ 412 h 448"/>
                  <a:gd name="T42" fmla="*/ 242 w 474"/>
                  <a:gd name="T43" fmla="*/ 425 h 448"/>
                  <a:gd name="T44" fmla="*/ 226 w 474"/>
                  <a:gd name="T45" fmla="*/ 388 h 448"/>
                  <a:gd name="T46" fmla="*/ 211 w 474"/>
                  <a:gd name="T47" fmla="*/ 402 h 448"/>
                  <a:gd name="T48" fmla="*/ 226 w 474"/>
                  <a:gd name="T49" fmla="*/ 388 h 448"/>
                  <a:gd name="T50" fmla="*/ 180 w 474"/>
                  <a:gd name="T51" fmla="*/ 412 h 448"/>
                  <a:gd name="T52" fmla="*/ 206 w 474"/>
                  <a:gd name="T53" fmla="*/ 425 h 448"/>
                  <a:gd name="T54" fmla="*/ 197 w 474"/>
                  <a:gd name="T55" fmla="*/ 389 h 448"/>
                  <a:gd name="T56" fmla="*/ 179 w 474"/>
                  <a:gd name="T57" fmla="*/ 403 h 448"/>
                  <a:gd name="T58" fmla="*/ 197 w 474"/>
                  <a:gd name="T59" fmla="*/ 389 h 448"/>
                  <a:gd name="T60" fmla="*/ 148 w 474"/>
                  <a:gd name="T61" fmla="*/ 389 h 448"/>
                  <a:gd name="T62" fmla="*/ 168 w 474"/>
                  <a:gd name="T63" fmla="*/ 403 h 448"/>
                  <a:gd name="T64" fmla="*/ 169 w 474"/>
                  <a:gd name="T65" fmla="*/ 412 h 448"/>
                  <a:gd name="T66" fmla="*/ 146 w 474"/>
                  <a:gd name="T67" fmla="*/ 425 h 448"/>
                  <a:gd name="T68" fmla="*/ 169 w 474"/>
                  <a:gd name="T69" fmla="*/ 412 h 448"/>
                  <a:gd name="T70" fmla="*/ 119 w 474"/>
                  <a:gd name="T71" fmla="*/ 389 h 448"/>
                  <a:gd name="T72" fmla="*/ 136 w 474"/>
                  <a:gd name="T73" fmla="*/ 403 h 448"/>
                  <a:gd name="T74" fmla="*/ 135 w 474"/>
                  <a:gd name="T75" fmla="*/ 412 h 448"/>
                  <a:gd name="T76" fmla="*/ 110 w 474"/>
                  <a:gd name="T77" fmla="*/ 425 h 448"/>
                  <a:gd name="T78" fmla="*/ 135 w 474"/>
                  <a:gd name="T79" fmla="*/ 412 h 448"/>
                  <a:gd name="T80" fmla="*/ 100 w 474"/>
                  <a:gd name="T81" fmla="*/ 434 h 448"/>
                  <a:gd name="T82" fmla="*/ 262 w 474"/>
                  <a:gd name="T83" fmla="*/ 448 h 448"/>
                  <a:gd name="T84" fmla="*/ 108 w 474"/>
                  <a:gd name="T85" fmla="*/ 389 h 448"/>
                  <a:gd name="T86" fmla="*/ 83 w 474"/>
                  <a:gd name="T87" fmla="*/ 403 h 448"/>
                  <a:gd name="T88" fmla="*/ 108 w 474"/>
                  <a:gd name="T89" fmla="*/ 389 h 448"/>
                  <a:gd name="T90" fmla="*/ 79 w 474"/>
                  <a:gd name="T91" fmla="*/ 412 h 448"/>
                  <a:gd name="T92" fmla="*/ 96 w 474"/>
                  <a:gd name="T93" fmla="*/ 425 h 448"/>
                  <a:gd name="T94" fmla="*/ 79 w 474"/>
                  <a:gd name="T95" fmla="*/ 389 h 448"/>
                  <a:gd name="T96" fmla="*/ 51 w 474"/>
                  <a:gd name="T97" fmla="*/ 403 h 448"/>
                  <a:gd name="T98" fmla="*/ 79 w 474"/>
                  <a:gd name="T99" fmla="*/ 389 h 448"/>
                  <a:gd name="T100" fmla="*/ 45 w 474"/>
                  <a:gd name="T101" fmla="*/ 412 h 448"/>
                  <a:gd name="T102" fmla="*/ 61 w 474"/>
                  <a:gd name="T103" fmla="*/ 425 h 448"/>
                  <a:gd name="T104" fmla="*/ 50 w 474"/>
                  <a:gd name="T105" fmla="*/ 389 h 448"/>
                  <a:gd name="T106" fmla="*/ 19 w 474"/>
                  <a:gd name="T107" fmla="*/ 403 h 448"/>
                  <a:gd name="T108" fmla="*/ 50 w 474"/>
                  <a:gd name="T109" fmla="*/ 389 h 448"/>
                  <a:gd name="T110" fmla="*/ 12 w 474"/>
                  <a:gd name="T111" fmla="*/ 412 h 448"/>
                  <a:gd name="T112" fmla="*/ 24 w 474"/>
                  <a:gd name="T113" fmla="*/ 425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4" h="448">
                    <a:moveTo>
                      <a:pt x="434" y="16"/>
                    </a:moveTo>
                    <a:lnTo>
                      <a:pt x="474" y="16"/>
                    </a:lnTo>
                    <a:lnTo>
                      <a:pt x="474" y="0"/>
                    </a:lnTo>
                    <a:lnTo>
                      <a:pt x="434" y="0"/>
                    </a:lnTo>
                    <a:lnTo>
                      <a:pt x="434" y="16"/>
                    </a:lnTo>
                    <a:close/>
                    <a:moveTo>
                      <a:pt x="434" y="43"/>
                    </a:moveTo>
                    <a:lnTo>
                      <a:pt x="474" y="43"/>
                    </a:lnTo>
                    <a:lnTo>
                      <a:pt x="474" y="28"/>
                    </a:lnTo>
                    <a:lnTo>
                      <a:pt x="434" y="28"/>
                    </a:lnTo>
                    <a:lnTo>
                      <a:pt x="434" y="43"/>
                    </a:lnTo>
                    <a:close/>
                    <a:moveTo>
                      <a:pt x="337" y="412"/>
                    </a:moveTo>
                    <a:lnTo>
                      <a:pt x="315" y="412"/>
                    </a:lnTo>
                    <a:lnTo>
                      <a:pt x="328" y="425"/>
                    </a:lnTo>
                    <a:lnTo>
                      <a:pt x="351" y="425"/>
                    </a:lnTo>
                    <a:lnTo>
                      <a:pt x="337" y="412"/>
                    </a:lnTo>
                    <a:close/>
                    <a:moveTo>
                      <a:pt x="312" y="387"/>
                    </a:moveTo>
                    <a:lnTo>
                      <a:pt x="293" y="387"/>
                    </a:lnTo>
                    <a:lnTo>
                      <a:pt x="307" y="402"/>
                    </a:lnTo>
                    <a:lnTo>
                      <a:pt x="328" y="402"/>
                    </a:lnTo>
                    <a:lnTo>
                      <a:pt x="312" y="387"/>
                    </a:lnTo>
                    <a:close/>
                    <a:moveTo>
                      <a:pt x="304" y="412"/>
                    </a:moveTo>
                    <a:lnTo>
                      <a:pt x="281" y="412"/>
                    </a:lnTo>
                    <a:lnTo>
                      <a:pt x="291" y="425"/>
                    </a:lnTo>
                    <a:lnTo>
                      <a:pt x="315" y="425"/>
                    </a:lnTo>
                    <a:lnTo>
                      <a:pt x="304" y="412"/>
                    </a:lnTo>
                    <a:close/>
                    <a:moveTo>
                      <a:pt x="284" y="387"/>
                    </a:moveTo>
                    <a:lnTo>
                      <a:pt x="265" y="387"/>
                    </a:lnTo>
                    <a:lnTo>
                      <a:pt x="275" y="402"/>
                    </a:lnTo>
                    <a:lnTo>
                      <a:pt x="296" y="402"/>
                    </a:lnTo>
                    <a:lnTo>
                      <a:pt x="284" y="387"/>
                    </a:lnTo>
                    <a:close/>
                    <a:moveTo>
                      <a:pt x="270" y="412"/>
                    </a:moveTo>
                    <a:lnTo>
                      <a:pt x="248" y="412"/>
                    </a:lnTo>
                    <a:lnTo>
                      <a:pt x="255" y="425"/>
                    </a:lnTo>
                    <a:lnTo>
                      <a:pt x="279" y="425"/>
                    </a:lnTo>
                    <a:lnTo>
                      <a:pt x="270" y="412"/>
                    </a:lnTo>
                    <a:close/>
                    <a:moveTo>
                      <a:pt x="254" y="387"/>
                    </a:moveTo>
                    <a:lnTo>
                      <a:pt x="236" y="387"/>
                    </a:lnTo>
                    <a:lnTo>
                      <a:pt x="243" y="402"/>
                    </a:lnTo>
                    <a:lnTo>
                      <a:pt x="264" y="402"/>
                    </a:lnTo>
                    <a:lnTo>
                      <a:pt x="254" y="387"/>
                    </a:lnTo>
                    <a:close/>
                    <a:moveTo>
                      <a:pt x="236" y="412"/>
                    </a:moveTo>
                    <a:lnTo>
                      <a:pt x="214" y="412"/>
                    </a:lnTo>
                    <a:lnTo>
                      <a:pt x="218" y="425"/>
                    </a:lnTo>
                    <a:lnTo>
                      <a:pt x="242" y="425"/>
                    </a:lnTo>
                    <a:lnTo>
                      <a:pt x="236" y="412"/>
                    </a:lnTo>
                    <a:close/>
                    <a:moveTo>
                      <a:pt x="226" y="388"/>
                    </a:moveTo>
                    <a:lnTo>
                      <a:pt x="207" y="388"/>
                    </a:lnTo>
                    <a:lnTo>
                      <a:pt x="211" y="402"/>
                    </a:lnTo>
                    <a:lnTo>
                      <a:pt x="232" y="402"/>
                    </a:lnTo>
                    <a:lnTo>
                      <a:pt x="226" y="388"/>
                    </a:lnTo>
                    <a:close/>
                    <a:moveTo>
                      <a:pt x="203" y="412"/>
                    </a:moveTo>
                    <a:lnTo>
                      <a:pt x="180" y="412"/>
                    </a:lnTo>
                    <a:lnTo>
                      <a:pt x="182" y="425"/>
                    </a:lnTo>
                    <a:lnTo>
                      <a:pt x="206" y="425"/>
                    </a:lnTo>
                    <a:lnTo>
                      <a:pt x="203" y="412"/>
                    </a:lnTo>
                    <a:close/>
                    <a:moveTo>
                      <a:pt x="197" y="389"/>
                    </a:moveTo>
                    <a:lnTo>
                      <a:pt x="178" y="389"/>
                    </a:lnTo>
                    <a:lnTo>
                      <a:pt x="179" y="403"/>
                    </a:lnTo>
                    <a:lnTo>
                      <a:pt x="200" y="403"/>
                    </a:lnTo>
                    <a:lnTo>
                      <a:pt x="197" y="389"/>
                    </a:lnTo>
                    <a:close/>
                    <a:moveTo>
                      <a:pt x="167" y="389"/>
                    </a:moveTo>
                    <a:lnTo>
                      <a:pt x="148" y="389"/>
                    </a:lnTo>
                    <a:lnTo>
                      <a:pt x="147" y="403"/>
                    </a:lnTo>
                    <a:lnTo>
                      <a:pt x="168" y="403"/>
                    </a:lnTo>
                    <a:lnTo>
                      <a:pt x="167" y="389"/>
                    </a:lnTo>
                    <a:close/>
                    <a:moveTo>
                      <a:pt x="169" y="412"/>
                    </a:moveTo>
                    <a:lnTo>
                      <a:pt x="147" y="412"/>
                    </a:lnTo>
                    <a:lnTo>
                      <a:pt x="146" y="425"/>
                    </a:lnTo>
                    <a:lnTo>
                      <a:pt x="169" y="425"/>
                    </a:lnTo>
                    <a:lnTo>
                      <a:pt x="169" y="412"/>
                    </a:lnTo>
                    <a:close/>
                    <a:moveTo>
                      <a:pt x="138" y="389"/>
                    </a:moveTo>
                    <a:lnTo>
                      <a:pt x="119" y="389"/>
                    </a:lnTo>
                    <a:lnTo>
                      <a:pt x="115" y="403"/>
                    </a:lnTo>
                    <a:lnTo>
                      <a:pt x="136" y="403"/>
                    </a:lnTo>
                    <a:lnTo>
                      <a:pt x="138" y="389"/>
                    </a:lnTo>
                    <a:close/>
                    <a:moveTo>
                      <a:pt x="135" y="412"/>
                    </a:moveTo>
                    <a:lnTo>
                      <a:pt x="113" y="412"/>
                    </a:lnTo>
                    <a:lnTo>
                      <a:pt x="110" y="425"/>
                    </a:lnTo>
                    <a:lnTo>
                      <a:pt x="133" y="425"/>
                    </a:lnTo>
                    <a:lnTo>
                      <a:pt x="135" y="412"/>
                    </a:lnTo>
                    <a:close/>
                    <a:moveTo>
                      <a:pt x="255" y="434"/>
                    </a:moveTo>
                    <a:lnTo>
                      <a:pt x="100" y="434"/>
                    </a:lnTo>
                    <a:lnTo>
                      <a:pt x="96" y="448"/>
                    </a:lnTo>
                    <a:lnTo>
                      <a:pt x="262" y="448"/>
                    </a:lnTo>
                    <a:lnTo>
                      <a:pt x="255" y="434"/>
                    </a:lnTo>
                    <a:close/>
                    <a:moveTo>
                      <a:pt x="108" y="389"/>
                    </a:moveTo>
                    <a:lnTo>
                      <a:pt x="89" y="389"/>
                    </a:lnTo>
                    <a:lnTo>
                      <a:pt x="83" y="403"/>
                    </a:lnTo>
                    <a:lnTo>
                      <a:pt x="104" y="403"/>
                    </a:lnTo>
                    <a:lnTo>
                      <a:pt x="108" y="389"/>
                    </a:lnTo>
                    <a:close/>
                    <a:moveTo>
                      <a:pt x="101" y="412"/>
                    </a:moveTo>
                    <a:lnTo>
                      <a:pt x="79" y="412"/>
                    </a:lnTo>
                    <a:lnTo>
                      <a:pt x="73" y="425"/>
                    </a:lnTo>
                    <a:lnTo>
                      <a:pt x="96" y="425"/>
                    </a:lnTo>
                    <a:lnTo>
                      <a:pt x="101" y="412"/>
                    </a:lnTo>
                    <a:close/>
                    <a:moveTo>
                      <a:pt x="79" y="389"/>
                    </a:moveTo>
                    <a:lnTo>
                      <a:pt x="60" y="389"/>
                    </a:lnTo>
                    <a:lnTo>
                      <a:pt x="51" y="403"/>
                    </a:lnTo>
                    <a:lnTo>
                      <a:pt x="72" y="403"/>
                    </a:lnTo>
                    <a:lnTo>
                      <a:pt x="79" y="389"/>
                    </a:lnTo>
                    <a:close/>
                    <a:moveTo>
                      <a:pt x="68" y="412"/>
                    </a:moveTo>
                    <a:lnTo>
                      <a:pt x="45" y="412"/>
                    </a:lnTo>
                    <a:lnTo>
                      <a:pt x="37" y="425"/>
                    </a:lnTo>
                    <a:lnTo>
                      <a:pt x="61" y="425"/>
                    </a:lnTo>
                    <a:lnTo>
                      <a:pt x="68" y="412"/>
                    </a:lnTo>
                    <a:close/>
                    <a:moveTo>
                      <a:pt x="50" y="389"/>
                    </a:moveTo>
                    <a:lnTo>
                      <a:pt x="30" y="389"/>
                    </a:lnTo>
                    <a:lnTo>
                      <a:pt x="19" y="403"/>
                    </a:lnTo>
                    <a:lnTo>
                      <a:pt x="40" y="403"/>
                    </a:lnTo>
                    <a:lnTo>
                      <a:pt x="50" y="389"/>
                    </a:lnTo>
                    <a:close/>
                    <a:moveTo>
                      <a:pt x="34" y="412"/>
                    </a:moveTo>
                    <a:lnTo>
                      <a:pt x="12" y="412"/>
                    </a:lnTo>
                    <a:lnTo>
                      <a:pt x="0" y="425"/>
                    </a:lnTo>
                    <a:lnTo>
                      <a:pt x="24" y="425"/>
                    </a:lnTo>
                    <a:lnTo>
                      <a:pt x="34" y="4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8" name="Rectangle 13">
                <a:extLst>
                  <a:ext uri="{FF2B5EF4-FFF2-40B4-BE49-F238E27FC236}">
                    <a16:creationId xmlns:a16="http://schemas.microsoft.com/office/drawing/2014/main" id="{B881BEBB-2756-4280-8C95-66394A08E5F4}"/>
                  </a:ext>
                </a:extLst>
              </p:cNvPr>
              <p:cNvSpPr>
                <a:spLocks noChangeArrowheads="1"/>
              </p:cNvSpPr>
              <p:nvPr/>
            </p:nvSpPr>
            <p:spPr bwMode="auto">
              <a:xfrm>
                <a:off x="5765" y="2657"/>
                <a:ext cx="97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A3C54"/>
                    </a:solidFill>
                    <a:effectLst/>
                    <a:latin typeface="Segoe UI" panose="020B0502040204020203" pitchFamily="34" charset="0"/>
                  </a:rPr>
                  <a:t>Utente </a:t>
                </a:r>
                <a:r>
                  <a:rPr kumimoji="0" lang="it-IT" altLang="it-IT" sz="1400" b="0" i="0" u="none" strike="noStrike" cap="none" normalizeH="0" baseline="0" dirty="0" err="1">
                    <a:ln>
                      <a:noFill/>
                    </a:ln>
                    <a:solidFill>
                      <a:srgbClr val="0A3C54"/>
                    </a:solidFill>
                    <a:effectLst/>
                    <a:latin typeface="Segoe UI" panose="020B0502040204020203" pitchFamily="34" charset="0"/>
                  </a:rPr>
                  <a:t>DiDOC</a:t>
                </a:r>
                <a:r>
                  <a:rPr kumimoji="0" lang="it-IT" altLang="it-IT" sz="1400" b="0" i="0" u="none" strike="noStrike" cap="none" normalizeH="0" baseline="0" dirty="0">
                    <a:ln>
                      <a:noFill/>
                    </a:ln>
                    <a:solidFill>
                      <a:srgbClr val="0A3C54"/>
                    </a:solidFill>
                    <a:effectLst/>
                    <a:latin typeface="Segoe UI" panose="020B0502040204020203"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A3C54"/>
                    </a:solidFill>
                    <a:effectLst/>
                    <a:latin typeface="Segoe UI" panose="020B0502040204020203" pitchFamily="34" charset="0"/>
                  </a:rPr>
                  <a:t>o altra applicazione</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19" name="Picture 14">
                <a:extLst>
                  <a:ext uri="{FF2B5EF4-FFF2-40B4-BE49-F238E27FC236}">
                    <a16:creationId xmlns:a16="http://schemas.microsoft.com/office/drawing/2014/main" id="{272A92D7-68DF-4F80-BAB9-DF648BC6F0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9" y="2212"/>
                <a:ext cx="374"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Immagine 8">
              <a:extLst>
                <a:ext uri="{FF2B5EF4-FFF2-40B4-BE49-F238E27FC236}">
                  <a16:creationId xmlns:a16="http://schemas.microsoft.com/office/drawing/2014/main" id="{A7A95A18-FC9E-4C83-BD09-FCCAB303F209}"/>
                </a:ext>
              </a:extLst>
            </p:cNvPr>
            <p:cNvPicPr/>
            <p:nvPr/>
          </p:nvPicPr>
          <p:blipFill rotWithShape="1">
            <a:blip r:embed="rId5">
              <a:extLst>
                <a:ext uri="{28A0092B-C50C-407E-A947-70E740481C1C}">
                  <a14:useLocalDpi xmlns:a14="http://schemas.microsoft.com/office/drawing/2010/main" val="0"/>
                </a:ext>
              </a:extLst>
            </a:blip>
            <a:srcRect r="-430"/>
            <a:stretch/>
          </p:blipFill>
          <p:spPr bwMode="auto">
            <a:xfrm>
              <a:off x="9697871" y="3405352"/>
              <a:ext cx="591758" cy="420413"/>
            </a:xfrm>
            <a:prstGeom prst="rect">
              <a:avLst/>
            </a:prstGeom>
            <a:noFill/>
            <a:ln>
              <a:noFill/>
            </a:ln>
            <a:extLst>
              <a:ext uri="{53640926-AAD7-44d8-BBD7-CCE9431645EC}">
                <a14:shadowObscured xmlns:a14="http://schemas.microsoft.com/office/drawing/2010/main" xmlns=""/>
              </a:ext>
            </a:extLst>
          </p:spPr>
        </p:pic>
      </p:grpSp>
      <p:sp>
        <p:nvSpPr>
          <p:cNvPr id="58" name="Rettangolo con angoli arrotondati 57">
            <a:extLst>
              <a:ext uri="{FF2B5EF4-FFF2-40B4-BE49-F238E27FC236}">
                <a16:creationId xmlns:a16="http://schemas.microsoft.com/office/drawing/2014/main" id="{FB6F4546-B749-4398-872C-6143BA91EB05}"/>
              </a:ext>
            </a:extLst>
          </p:cNvPr>
          <p:cNvSpPr/>
          <p:nvPr/>
        </p:nvSpPr>
        <p:spPr>
          <a:xfrm>
            <a:off x="4745730" y="1801603"/>
            <a:ext cx="3387052" cy="229706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4" name="Gruppo 33">
            <a:extLst>
              <a:ext uri="{FF2B5EF4-FFF2-40B4-BE49-F238E27FC236}">
                <a16:creationId xmlns:a16="http://schemas.microsoft.com/office/drawing/2014/main" id="{7129FA5C-56B0-471C-96D2-C42A4B8B0486}"/>
              </a:ext>
            </a:extLst>
          </p:cNvPr>
          <p:cNvGrpSpPr/>
          <p:nvPr/>
        </p:nvGrpSpPr>
        <p:grpSpPr>
          <a:xfrm>
            <a:off x="4604978" y="3613137"/>
            <a:ext cx="1419226" cy="1123950"/>
            <a:chOff x="6120199" y="2162832"/>
            <a:chExt cx="1419226" cy="1123950"/>
          </a:xfrm>
        </p:grpSpPr>
        <p:grpSp>
          <p:nvGrpSpPr>
            <p:cNvPr id="22" name="Group 4">
              <a:extLst>
                <a:ext uri="{FF2B5EF4-FFF2-40B4-BE49-F238E27FC236}">
                  <a16:creationId xmlns:a16="http://schemas.microsoft.com/office/drawing/2014/main" id="{27C787C6-0FDD-4660-BB23-B902887C0208}"/>
                </a:ext>
              </a:extLst>
            </p:cNvPr>
            <p:cNvGrpSpPr>
              <a:grpSpLocks noChangeAspect="1"/>
            </p:cNvGrpSpPr>
            <p:nvPr/>
          </p:nvGrpSpPr>
          <p:grpSpPr bwMode="auto">
            <a:xfrm>
              <a:off x="6120199" y="2162832"/>
              <a:ext cx="1419226" cy="1123950"/>
              <a:chOff x="3458" y="1806"/>
              <a:chExt cx="894" cy="708"/>
            </a:xfrm>
          </p:grpSpPr>
          <p:sp>
            <p:nvSpPr>
              <p:cNvPr id="23" name="AutoShape 3">
                <a:extLst>
                  <a:ext uri="{FF2B5EF4-FFF2-40B4-BE49-F238E27FC236}">
                    <a16:creationId xmlns:a16="http://schemas.microsoft.com/office/drawing/2014/main" id="{CDB1F351-132C-4C46-8C07-CBFC4009EEB2}"/>
                  </a:ext>
                </a:extLst>
              </p:cNvPr>
              <p:cNvSpPr>
                <a:spLocks noChangeAspect="1" noChangeArrowheads="1" noTextEdit="1"/>
              </p:cNvSpPr>
              <p:nvPr/>
            </p:nvSpPr>
            <p:spPr bwMode="auto">
              <a:xfrm>
                <a:off x="3458" y="1806"/>
                <a:ext cx="764"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4" name="Freeform 5">
                <a:extLst>
                  <a:ext uri="{FF2B5EF4-FFF2-40B4-BE49-F238E27FC236}">
                    <a16:creationId xmlns:a16="http://schemas.microsoft.com/office/drawing/2014/main" id="{53617BF1-8E8C-4011-91F2-789E25C716F8}"/>
                  </a:ext>
                </a:extLst>
              </p:cNvPr>
              <p:cNvSpPr>
                <a:spLocks noEditPoints="1"/>
              </p:cNvSpPr>
              <p:nvPr/>
            </p:nvSpPr>
            <p:spPr bwMode="auto">
              <a:xfrm>
                <a:off x="3556" y="1814"/>
                <a:ext cx="573" cy="496"/>
              </a:xfrm>
              <a:custGeom>
                <a:avLst/>
                <a:gdLst>
                  <a:gd name="T0" fmla="*/ 388 w 573"/>
                  <a:gd name="T1" fmla="*/ 356 h 496"/>
                  <a:gd name="T2" fmla="*/ 388 w 573"/>
                  <a:gd name="T3" fmla="*/ 404 h 496"/>
                  <a:gd name="T4" fmla="*/ 417 w 573"/>
                  <a:gd name="T5" fmla="*/ 404 h 496"/>
                  <a:gd name="T6" fmla="*/ 445 w 573"/>
                  <a:gd name="T7" fmla="*/ 438 h 496"/>
                  <a:gd name="T8" fmla="*/ 573 w 573"/>
                  <a:gd name="T9" fmla="*/ 438 h 496"/>
                  <a:gd name="T10" fmla="*/ 573 w 573"/>
                  <a:gd name="T11" fmla="*/ 0 h 496"/>
                  <a:gd name="T12" fmla="*/ 388 w 573"/>
                  <a:gd name="T13" fmla="*/ 0 h 496"/>
                  <a:gd name="T14" fmla="*/ 388 w 573"/>
                  <a:gd name="T15" fmla="*/ 63 h 496"/>
                  <a:gd name="T16" fmla="*/ 468 w 573"/>
                  <a:gd name="T17" fmla="*/ 63 h 496"/>
                  <a:gd name="T18" fmla="*/ 468 w 573"/>
                  <a:gd name="T19" fmla="*/ 356 h 496"/>
                  <a:gd name="T20" fmla="*/ 388 w 573"/>
                  <a:gd name="T21" fmla="*/ 356 h 496"/>
                  <a:gd name="T22" fmla="*/ 468 w 573"/>
                  <a:gd name="T23" fmla="*/ 63 h 496"/>
                  <a:gd name="T24" fmla="*/ 29 w 573"/>
                  <a:gd name="T25" fmla="*/ 63 h 496"/>
                  <a:gd name="T26" fmla="*/ 29 w 573"/>
                  <a:gd name="T27" fmla="*/ 356 h 496"/>
                  <a:gd name="T28" fmla="*/ 468 w 573"/>
                  <a:gd name="T29" fmla="*/ 356 h 496"/>
                  <a:gd name="T30" fmla="*/ 468 w 573"/>
                  <a:gd name="T31" fmla="*/ 63 h 496"/>
                  <a:gd name="T32" fmla="*/ 491 w 573"/>
                  <a:gd name="T33" fmla="*/ 496 h 496"/>
                  <a:gd name="T34" fmla="*/ 417 w 573"/>
                  <a:gd name="T35" fmla="*/ 404 h 496"/>
                  <a:gd name="T36" fmla="*/ 74 w 573"/>
                  <a:gd name="T37" fmla="*/ 404 h 496"/>
                  <a:gd name="T38" fmla="*/ 0 w 573"/>
                  <a:gd name="T39" fmla="*/ 496 h 496"/>
                  <a:gd name="T40" fmla="*/ 491 w 573"/>
                  <a:gd name="T41" fmla="*/ 496 h 496"/>
                  <a:gd name="T42" fmla="*/ 284 w 573"/>
                  <a:gd name="T43" fmla="*/ 356 h 496"/>
                  <a:gd name="T44" fmla="*/ 207 w 573"/>
                  <a:gd name="T45" fmla="*/ 356 h 496"/>
                  <a:gd name="T46" fmla="*/ 207 w 573"/>
                  <a:gd name="T47" fmla="*/ 404 h 496"/>
                  <a:gd name="T48" fmla="*/ 284 w 573"/>
                  <a:gd name="T49" fmla="*/ 404 h 496"/>
                  <a:gd name="T50" fmla="*/ 284 w 573"/>
                  <a:gd name="T51" fmla="*/ 35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3" h="496">
                    <a:moveTo>
                      <a:pt x="388" y="356"/>
                    </a:moveTo>
                    <a:lnTo>
                      <a:pt x="388" y="404"/>
                    </a:lnTo>
                    <a:lnTo>
                      <a:pt x="417" y="404"/>
                    </a:lnTo>
                    <a:lnTo>
                      <a:pt x="445" y="438"/>
                    </a:lnTo>
                    <a:lnTo>
                      <a:pt x="573" y="438"/>
                    </a:lnTo>
                    <a:lnTo>
                      <a:pt x="573" y="0"/>
                    </a:lnTo>
                    <a:lnTo>
                      <a:pt x="388" y="0"/>
                    </a:lnTo>
                    <a:lnTo>
                      <a:pt x="388" y="63"/>
                    </a:lnTo>
                    <a:lnTo>
                      <a:pt x="468" y="63"/>
                    </a:lnTo>
                    <a:lnTo>
                      <a:pt x="468" y="356"/>
                    </a:lnTo>
                    <a:lnTo>
                      <a:pt x="388" y="356"/>
                    </a:lnTo>
                    <a:close/>
                    <a:moveTo>
                      <a:pt x="468" y="63"/>
                    </a:moveTo>
                    <a:lnTo>
                      <a:pt x="29" y="63"/>
                    </a:lnTo>
                    <a:lnTo>
                      <a:pt x="29" y="356"/>
                    </a:lnTo>
                    <a:lnTo>
                      <a:pt x="468" y="356"/>
                    </a:lnTo>
                    <a:lnTo>
                      <a:pt x="468" y="63"/>
                    </a:lnTo>
                    <a:close/>
                    <a:moveTo>
                      <a:pt x="491" y="496"/>
                    </a:moveTo>
                    <a:lnTo>
                      <a:pt x="417" y="404"/>
                    </a:lnTo>
                    <a:lnTo>
                      <a:pt x="74" y="404"/>
                    </a:lnTo>
                    <a:lnTo>
                      <a:pt x="0" y="496"/>
                    </a:lnTo>
                    <a:lnTo>
                      <a:pt x="491" y="496"/>
                    </a:lnTo>
                    <a:close/>
                    <a:moveTo>
                      <a:pt x="284" y="356"/>
                    </a:moveTo>
                    <a:lnTo>
                      <a:pt x="207" y="356"/>
                    </a:lnTo>
                    <a:lnTo>
                      <a:pt x="207" y="404"/>
                    </a:lnTo>
                    <a:lnTo>
                      <a:pt x="284" y="404"/>
                    </a:lnTo>
                    <a:lnTo>
                      <a:pt x="284" y="356"/>
                    </a:lnTo>
                    <a:close/>
                  </a:path>
                </a:pathLst>
              </a:custGeom>
              <a:solidFill>
                <a:srgbClr val="1BA1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5" name="Freeform 6">
                <a:extLst>
                  <a:ext uri="{FF2B5EF4-FFF2-40B4-BE49-F238E27FC236}">
                    <a16:creationId xmlns:a16="http://schemas.microsoft.com/office/drawing/2014/main" id="{EAB3447B-F893-4972-A317-71B686A671AD}"/>
                  </a:ext>
                </a:extLst>
              </p:cNvPr>
              <p:cNvSpPr>
                <a:spLocks/>
              </p:cNvSpPr>
              <p:nvPr/>
            </p:nvSpPr>
            <p:spPr bwMode="auto">
              <a:xfrm>
                <a:off x="3944" y="1814"/>
                <a:ext cx="185" cy="438"/>
              </a:xfrm>
              <a:custGeom>
                <a:avLst/>
                <a:gdLst>
                  <a:gd name="T0" fmla="*/ 0 w 185"/>
                  <a:gd name="T1" fmla="*/ 356 h 438"/>
                  <a:gd name="T2" fmla="*/ 0 w 185"/>
                  <a:gd name="T3" fmla="*/ 404 h 438"/>
                  <a:gd name="T4" fmla="*/ 29 w 185"/>
                  <a:gd name="T5" fmla="*/ 404 h 438"/>
                  <a:gd name="T6" fmla="*/ 57 w 185"/>
                  <a:gd name="T7" fmla="*/ 438 h 438"/>
                  <a:gd name="T8" fmla="*/ 185 w 185"/>
                  <a:gd name="T9" fmla="*/ 438 h 438"/>
                  <a:gd name="T10" fmla="*/ 185 w 185"/>
                  <a:gd name="T11" fmla="*/ 0 h 438"/>
                  <a:gd name="T12" fmla="*/ 0 w 185"/>
                  <a:gd name="T13" fmla="*/ 0 h 438"/>
                  <a:gd name="T14" fmla="*/ 0 w 185"/>
                  <a:gd name="T15" fmla="*/ 63 h 438"/>
                  <a:gd name="T16" fmla="*/ 80 w 185"/>
                  <a:gd name="T17" fmla="*/ 63 h 438"/>
                  <a:gd name="T18" fmla="*/ 80 w 185"/>
                  <a:gd name="T19" fmla="*/ 356 h 438"/>
                  <a:gd name="T20" fmla="*/ 0 w 185"/>
                  <a:gd name="T21" fmla="*/ 35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 h="438">
                    <a:moveTo>
                      <a:pt x="0" y="356"/>
                    </a:moveTo>
                    <a:lnTo>
                      <a:pt x="0" y="404"/>
                    </a:lnTo>
                    <a:lnTo>
                      <a:pt x="29" y="404"/>
                    </a:lnTo>
                    <a:lnTo>
                      <a:pt x="57" y="438"/>
                    </a:lnTo>
                    <a:lnTo>
                      <a:pt x="185" y="438"/>
                    </a:lnTo>
                    <a:lnTo>
                      <a:pt x="185" y="0"/>
                    </a:lnTo>
                    <a:lnTo>
                      <a:pt x="0" y="0"/>
                    </a:lnTo>
                    <a:lnTo>
                      <a:pt x="0" y="63"/>
                    </a:lnTo>
                    <a:lnTo>
                      <a:pt x="80" y="63"/>
                    </a:lnTo>
                    <a:lnTo>
                      <a:pt x="80" y="356"/>
                    </a:lnTo>
                    <a:lnTo>
                      <a:pt x="0" y="356"/>
                    </a:lnTo>
                    <a:close/>
                  </a:path>
                </a:pathLst>
              </a:cu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Rectangle 7">
                <a:extLst>
                  <a:ext uri="{FF2B5EF4-FFF2-40B4-BE49-F238E27FC236}">
                    <a16:creationId xmlns:a16="http://schemas.microsoft.com/office/drawing/2014/main" id="{0E4CE823-6405-4A5C-9867-3AEA24A72676}"/>
                  </a:ext>
                </a:extLst>
              </p:cNvPr>
              <p:cNvSpPr>
                <a:spLocks noChangeArrowheads="1"/>
              </p:cNvSpPr>
              <p:nvPr/>
            </p:nvSpPr>
            <p:spPr bwMode="auto">
              <a:xfrm>
                <a:off x="3585" y="1877"/>
                <a:ext cx="439" cy="293"/>
              </a:xfrm>
              <a:prstGeom prst="rect">
                <a:avLst/>
              </a:pr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7" name="Freeform 8">
                <a:extLst>
                  <a:ext uri="{FF2B5EF4-FFF2-40B4-BE49-F238E27FC236}">
                    <a16:creationId xmlns:a16="http://schemas.microsoft.com/office/drawing/2014/main" id="{E75452D8-695E-4846-848F-0CC5042BAC43}"/>
                  </a:ext>
                </a:extLst>
              </p:cNvPr>
              <p:cNvSpPr>
                <a:spLocks/>
              </p:cNvSpPr>
              <p:nvPr/>
            </p:nvSpPr>
            <p:spPr bwMode="auto">
              <a:xfrm>
                <a:off x="3556" y="2218"/>
                <a:ext cx="491" cy="92"/>
              </a:xfrm>
              <a:custGeom>
                <a:avLst/>
                <a:gdLst>
                  <a:gd name="T0" fmla="*/ 491 w 491"/>
                  <a:gd name="T1" fmla="*/ 92 h 92"/>
                  <a:gd name="T2" fmla="*/ 417 w 491"/>
                  <a:gd name="T3" fmla="*/ 0 h 92"/>
                  <a:gd name="T4" fmla="*/ 74 w 491"/>
                  <a:gd name="T5" fmla="*/ 0 h 92"/>
                  <a:gd name="T6" fmla="*/ 0 w 491"/>
                  <a:gd name="T7" fmla="*/ 92 h 92"/>
                  <a:gd name="T8" fmla="*/ 491 w 491"/>
                  <a:gd name="T9" fmla="*/ 92 h 92"/>
                </a:gdLst>
                <a:ahLst/>
                <a:cxnLst>
                  <a:cxn ang="0">
                    <a:pos x="T0" y="T1"/>
                  </a:cxn>
                  <a:cxn ang="0">
                    <a:pos x="T2" y="T3"/>
                  </a:cxn>
                  <a:cxn ang="0">
                    <a:pos x="T4" y="T5"/>
                  </a:cxn>
                  <a:cxn ang="0">
                    <a:pos x="T6" y="T7"/>
                  </a:cxn>
                  <a:cxn ang="0">
                    <a:pos x="T8" y="T9"/>
                  </a:cxn>
                </a:cxnLst>
                <a:rect l="0" t="0" r="r" b="b"/>
                <a:pathLst>
                  <a:path w="491" h="92">
                    <a:moveTo>
                      <a:pt x="491" y="92"/>
                    </a:moveTo>
                    <a:lnTo>
                      <a:pt x="417" y="0"/>
                    </a:lnTo>
                    <a:lnTo>
                      <a:pt x="74" y="0"/>
                    </a:lnTo>
                    <a:lnTo>
                      <a:pt x="0" y="92"/>
                    </a:lnTo>
                    <a:lnTo>
                      <a:pt x="491" y="92"/>
                    </a:lnTo>
                  </a:path>
                </a:pathLst>
              </a:cu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8" name="Rectangle 9">
                <a:extLst>
                  <a:ext uri="{FF2B5EF4-FFF2-40B4-BE49-F238E27FC236}">
                    <a16:creationId xmlns:a16="http://schemas.microsoft.com/office/drawing/2014/main" id="{D59AF91B-C8CA-4526-9295-7CF3CEA873D6}"/>
                  </a:ext>
                </a:extLst>
              </p:cNvPr>
              <p:cNvSpPr>
                <a:spLocks noChangeArrowheads="1"/>
              </p:cNvSpPr>
              <p:nvPr/>
            </p:nvSpPr>
            <p:spPr bwMode="auto">
              <a:xfrm>
                <a:off x="3763" y="2170"/>
                <a:ext cx="77" cy="48"/>
              </a:xfrm>
              <a:prstGeom prst="rect">
                <a:avLst/>
              </a:pr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9" name="Rectangle 10">
                <a:extLst>
                  <a:ext uri="{FF2B5EF4-FFF2-40B4-BE49-F238E27FC236}">
                    <a16:creationId xmlns:a16="http://schemas.microsoft.com/office/drawing/2014/main" id="{7FE7B988-D0B0-4AB2-8158-79E689154BB3}"/>
                  </a:ext>
                </a:extLst>
              </p:cNvPr>
              <p:cNvSpPr>
                <a:spLocks noChangeArrowheads="1"/>
              </p:cNvSpPr>
              <p:nvPr/>
            </p:nvSpPr>
            <p:spPr bwMode="auto">
              <a:xfrm>
                <a:off x="3613" y="1906"/>
                <a:ext cx="383" cy="237"/>
              </a:xfrm>
              <a:prstGeom prst="rect">
                <a:avLst/>
              </a:prstGeom>
              <a:solidFill>
                <a:srgbClr val="3399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0" name="Rectangle 11">
                <a:extLst>
                  <a:ext uri="{FF2B5EF4-FFF2-40B4-BE49-F238E27FC236}">
                    <a16:creationId xmlns:a16="http://schemas.microsoft.com/office/drawing/2014/main" id="{40271773-B366-4FF6-A359-E28003183E4F}"/>
                  </a:ext>
                </a:extLst>
              </p:cNvPr>
              <p:cNvSpPr>
                <a:spLocks noChangeArrowheads="1"/>
              </p:cNvSpPr>
              <p:nvPr/>
            </p:nvSpPr>
            <p:spPr bwMode="auto">
              <a:xfrm>
                <a:off x="3613" y="1906"/>
                <a:ext cx="383" cy="237"/>
              </a:xfrm>
              <a:prstGeom prst="rect">
                <a:avLst/>
              </a:pr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1" name="Freeform 12">
                <a:extLst>
                  <a:ext uri="{FF2B5EF4-FFF2-40B4-BE49-F238E27FC236}">
                    <a16:creationId xmlns:a16="http://schemas.microsoft.com/office/drawing/2014/main" id="{07A3E08F-F190-4542-9DCA-02B37D253DE8}"/>
                  </a:ext>
                </a:extLst>
              </p:cNvPr>
              <p:cNvSpPr>
                <a:spLocks noEditPoints="1"/>
              </p:cNvSpPr>
              <p:nvPr/>
            </p:nvSpPr>
            <p:spPr bwMode="auto">
              <a:xfrm>
                <a:off x="3623" y="1848"/>
                <a:ext cx="472" cy="443"/>
              </a:xfrm>
              <a:custGeom>
                <a:avLst/>
                <a:gdLst>
                  <a:gd name="T0" fmla="*/ 472 w 472"/>
                  <a:gd name="T1" fmla="*/ 15 h 443"/>
                  <a:gd name="T2" fmla="*/ 432 w 472"/>
                  <a:gd name="T3" fmla="*/ 0 h 443"/>
                  <a:gd name="T4" fmla="*/ 432 w 472"/>
                  <a:gd name="T5" fmla="*/ 43 h 443"/>
                  <a:gd name="T6" fmla="*/ 472 w 472"/>
                  <a:gd name="T7" fmla="*/ 27 h 443"/>
                  <a:gd name="T8" fmla="*/ 432 w 472"/>
                  <a:gd name="T9" fmla="*/ 43 h 443"/>
                  <a:gd name="T10" fmla="*/ 314 w 472"/>
                  <a:gd name="T11" fmla="*/ 407 h 443"/>
                  <a:gd name="T12" fmla="*/ 349 w 472"/>
                  <a:gd name="T13" fmla="*/ 421 h 443"/>
                  <a:gd name="T14" fmla="*/ 311 w 472"/>
                  <a:gd name="T15" fmla="*/ 383 h 443"/>
                  <a:gd name="T16" fmla="*/ 305 w 472"/>
                  <a:gd name="T17" fmla="*/ 398 h 443"/>
                  <a:gd name="T18" fmla="*/ 311 w 472"/>
                  <a:gd name="T19" fmla="*/ 383 h 443"/>
                  <a:gd name="T20" fmla="*/ 280 w 472"/>
                  <a:gd name="T21" fmla="*/ 407 h 443"/>
                  <a:gd name="T22" fmla="*/ 313 w 472"/>
                  <a:gd name="T23" fmla="*/ 421 h 443"/>
                  <a:gd name="T24" fmla="*/ 282 w 472"/>
                  <a:gd name="T25" fmla="*/ 383 h 443"/>
                  <a:gd name="T26" fmla="*/ 273 w 472"/>
                  <a:gd name="T27" fmla="*/ 398 h 443"/>
                  <a:gd name="T28" fmla="*/ 282 w 472"/>
                  <a:gd name="T29" fmla="*/ 383 h 443"/>
                  <a:gd name="T30" fmla="*/ 246 w 472"/>
                  <a:gd name="T31" fmla="*/ 407 h 443"/>
                  <a:gd name="T32" fmla="*/ 277 w 472"/>
                  <a:gd name="T33" fmla="*/ 421 h 443"/>
                  <a:gd name="T34" fmla="*/ 253 w 472"/>
                  <a:gd name="T35" fmla="*/ 383 h 443"/>
                  <a:gd name="T36" fmla="*/ 242 w 472"/>
                  <a:gd name="T37" fmla="*/ 398 h 443"/>
                  <a:gd name="T38" fmla="*/ 253 w 472"/>
                  <a:gd name="T39" fmla="*/ 383 h 443"/>
                  <a:gd name="T40" fmla="*/ 213 w 472"/>
                  <a:gd name="T41" fmla="*/ 407 h 443"/>
                  <a:gd name="T42" fmla="*/ 241 w 472"/>
                  <a:gd name="T43" fmla="*/ 421 h 443"/>
                  <a:gd name="T44" fmla="*/ 224 w 472"/>
                  <a:gd name="T45" fmla="*/ 384 h 443"/>
                  <a:gd name="T46" fmla="*/ 210 w 472"/>
                  <a:gd name="T47" fmla="*/ 398 h 443"/>
                  <a:gd name="T48" fmla="*/ 224 w 472"/>
                  <a:gd name="T49" fmla="*/ 384 h 443"/>
                  <a:gd name="T50" fmla="*/ 179 w 472"/>
                  <a:gd name="T51" fmla="*/ 407 h 443"/>
                  <a:gd name="T52" fmla="*/ 205 w 472"/>
                  <a:gd name="T53" fmla="*/ 421 h 443"/>
                  <a:gd name="T54" fmla="*/ 195 w 472"/>
                  <a:gd name="T55" fmla="*/ 385 h 443"/>
                  <a:gd name="T56" fmla="*/ 178 w 472"/>
                  <a:gd name="T57" fmla="*/ 399 h 443"/>
                  <a:gd name="T58" fmla="*/ 195 w 472"/>
                  <a:gd name="T59" fmla="*/ 385 h 443"/>
                  <a:gd name="T60" fmla="*/ 147 w 472"/>
                  <a:gd name="T61" fmla="*/ 385 h 443"/>
                  <a:gd name="T62" fmla="*/ 167 w 472"/>
                  <a:gd name="T63" fmla="*/ 399 h 443"/>
                  <a:gd name="T64" fmla="*/ 167 w 472"/>
                  <a:gd name="T65" fmla="*/ 407 h 443"/>
                  <a:gd name="T66" fmla="*/ 145 w 472"/>
                  <a:gd name="T67" fmla="*/ 421 h 443"/>
                  <a:gd name="T68" fmla="*/ 167 w 472"/>
                  <a:gd name="T69" fmla="*/ 407 h 443"/>
                  <a:gd name="T70" fmla="*/ 118 w 472"/>
                  <a:gd name="T71" fmla="*/ 385 h 443"/>
                  <a:gd name="T72" fmla="*/ 135 w 472"/>
                  <a:gd name="T73" fmla="*/ 399 h 443"/>
                  <a:gd name="T74" fmla="*/ 134 w 472"/>
                  <a:gd name="T75" fmla="*/ 407 h 443"/>
                  <a:gd name="T76" fmla="*/ 109 w 472"/>
                  <a:gd name="T77" fmla="*/ 421 h 443"/>
                  <a:gd name="T78" fmla="*/ 134 w 472"/>
                  <a:gd name="T79" fmla="*/ 407 h 443"/>
                  <a:gd name="T80" fmla="*/ 100 w 472"/>
                  <a:gd name="T81" fmla="*/ 429 h 443"/>
                  <a:gd name="T82" fmla="*/ 260 w 472"/>
                  <a:gd name="T83" fmla="*/ 443 h 443"/>
                  <a:gd name="T84" fmla="*/ 108 w 472"/>
                  <a:gd name="T85" fmla="*/ 385 h 443"/>
                  <a:gd name="T86" fmla="*/ 83 w 472"/>
                  <a:gd name="T87" fmla="*/ 399 h 443"/>
                  <a:gd name="T88" fmla="*/ 108 w 472"/>
                  <a:gd name="T89" fmla="*/ 385 h 443"/>
                  <a:gd name="T90" fmla="*/ 79 w 472"/>
                  <a:gd name="T91" fmla="*/ 407 h 443"/>
                  <a:gd name="T92" fmla="*/ 96 w 472"/>
                  <a:gd name="T93" fmla="*/ 421 h 443"/>
                  <a:gd name="T94" fmla="*/ 78 w 472"/>
                  <a:gd name="T95" fmla="*/ 385 h 443"/>
                  <a:gd name="T96" fmla="*/ 50 w 472"/>
                  <a:gd name="T97" fmla="*/ 399 h 443"/>
                  <a:gd name="T98" fmla="*/ 78 w 472"/>
                  <a:gd name="T99" fmla="*/ 385 h 443"/>
                  <a:gd name="T100" fmla="*/ 45 w 472"/>
                  <a:gd name="T101" fmla="*/ 407 h 443"/>
                  <a:gd name="T102" fmla="*/ 60 w 472"/>
                  <a:gd name="T103" fmla="*/ 421 h 443"/>
                  <a:gd name="T104" fmla="*/ 49 w 472"/>
                  <a:gd name="T105" fmla="*/ 385 h 443"/>
                  <a:gd name="T106" fmla="*/ 18 w 472"/>
                  <a:gd name="T107" fmla="*/ 399 h 443"/>
                  <a:gd name="T108" fmla="*/ 49 w 472"/>
                  <a:gd name="T109" fmla="*/ 385 h 443"/>
                  <a:gd name="T110" fmla="*/ 12 w 472"/>
                  <a:gd name="T111" fmla="*/ 407 h 443"/>
                  <a:gd name="T112" fmla="*/ 24 w 472"/>
                  <a:gd name="T113" fmla="*/ 42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2" h="443">
                    <a:moveTo>
                      <a:pt x="432" y="15"/>
                    </a:moveTo>
                    <a:lnTo>
                      <a:pt x="472" y="15"/>
                    </a:lnTo>
                    <a:lnTo>
                      <a:pt x="472" y="0"/>
                    </a:lnTo>
                    <a:lnTo>
                      <a:pt x="432" y="0"/>
                    </a:lnTo>
                    <a:lnTo>
                      <a:pt x="432" y="15"/>
                    </a:lnTo>
                    <a:close/>
                    <a:moveTo>
                      <a:pt x="432" y="43"/>
                    </a:moveTo>
                    <a:lnTo>
                      <a:pt x="472" y="43"/>
                    </a:lnTo>
                    <a:lnTo>
                      <a:pt x="472" y="27"/>
                    </a:lnTo>
                    <a:lnTo>
                      <a:pt x="432" y="27"/>
                    </a:lnTo>
                    <a:lnTo>
                      <a:pt x="432" y="43"/>
                    </a:lnTo>
                    <a:close/>
                    <a:moveTo>
                      <a:pt x="335" y="407"/>
                    </a:moveTo>
                    <a:lnTo>
                      <a:pt x="314" y="407"/>
                    </a:lnTo>
                    <a:lnTo>
                      <a:pt x="326" y="421"/>
                    </a:lnTo>
                    <a:lnTo>
                      <a:pt x="349" y="421"/>
                    </a:lnTo>
                    <a:lnTo>
                      <a:pt x="335" y="407"/>
                    </a:lnTo>
                    <a:close/>
                    <a:moveTo>
                      <a:pt x="311" y="383"/>
                    </a:moveTo>
                    <a:lnTo>
                      <a:pt x="292" y="383"/>
                    </a:lnTo>
                    <a:lnTo>
                      <a:pt x="305" y="398"/>
                    </a:lnTo>
                    <a:lnTo>
                      <a:pt x="326" y="398"/>
                    </a:lnTo>
                    <a:lnTo>
                      <a:pt x="311" y="383"/>
                    </a:lnTo>
                    <a:close/>
                    <a:moveTo>
                      <a:pt x="302" y="407"/>
                    </a:moveTo>
                    <a:lnTo>
                      <a:pt x="280" y="407"/>
                    </a:lnTo>
                    <a:lnTo>
                      <a:pt x="289" y="421"/>
                    </a:lnTo>
                    <a:lnTo>
                      <a:pt x="313" y="421"/>
                    </a:lnTo>
                    <a:lnTo>
                      <a:pt x="302" y="407"/>
                    </a:lnTo>
                    <a:close/>
                    <a:moveTo>
                      <a:pt x="282" y="383"/>
                    </a:moveTo>
                    <a:lnTo>
                      <a:pt x="263" y="383"/>
                    </a:lnTo>
                    <a:lnTo>
                      <a:pt x="273" y="398"/>
                    </a:lnTo>
                    <a:lnTo>
                      <a:pt x="294" y="398"/>
                    </a:lnTo>
                    <a:lnTo>
                      <a:pt x="282" y="383"/>
                    </a:lnTo>
                    <a:close/>
                    <a:moveTo>
                      <a:pt x="268" y="407"/>
                    </a:moveTo>
                    <a:lnTo>
                      <a:pt x="246" y="407"/>
                    </a:lnTo>
                    <a:lnTo>
                      <a:pt x="253" y="421"/>
                    </a:lnTo>
                    <a:lnTo>
                      <a:pt x="277" y="421"/>
                    </a:lnTo>
                    <a:lnTo>
                      <a:pt x="268" y="407"/>
                    </a:lnTo>
                    <a:close/>
                    <a:moveTo>
                      <a:pt x="253" y="383"/>
                    </a:moveTo>
                    <a:lnTo>
                      <a:pt x="234" y="383"/>
                    </a:lnTo>
                    <a:lnTo>
                      <a:pt x="242" y="398"/>
                    </a:lnTo>
                    <a:lnTo>
                      <a:pt x="262" y="398"/>
                    </a:lnTo>
                    <a:lnTo>
                      <a:pt x="253" y="383"/>
                    </a:lnTo>
                    <a:close/>
                    <a:moveTo>
                      <a:pt x="235" y="407"/>
                    </a:moveTo>
                    <a:lnTo>
                      <a:pt x="213" y="407"/>
                    </a:lnTo>
                    <a:lnTo>
                      <a:pt x="217" y="421"/>
                    </a:lnTo>
                    <a:lnTo>
                      <a:pt x="241" y="421"/>
                    </a:lnTo>
                    <a:lnTo>
                      <a:pt x="235" y="407"/>
                    </a:lnTo>
                    <a:close/>
                    <a:moveTo>
                      <a:pt x="224" y="384"/>
                    </a:moveTo>
                    <a:lnTo>
                      <a:pt x="205" y="384"/>
                    </a:lnTo>
                    <a:lnTo>
                      <a:pt x="210" y="398"/>
                    </a:lnTo>
                    <a:lnTo>
                      <a:pt x="231" y="398"/>
                    </a:lnTo>
                    <a:lnTo>
                      <a:pt x="224" y="384"/>
                    </a:lnTo>
                    <a:close/>
                    <a:moveTo>
                      <a:pt x="201" y="407"/>
                    </a:moveTo>
                    <a:lnTo>
                      <a:pt x="179" y="407"/>
                    </a:lnTo>
                    <a:lnTo>
                      <a:pt x="181" y="421"/>
                    </a:lnTo>
                    <a:lnTo>
                      <a:pt x="205" y="421"/>
                    </a:lnTo>
                    <a:lnTo>
                      <a:pt x="201" y="407"/>
                    </a:lnTo>
                    <a:close/>
                    <a:moveTo>
                      <a:pt x="195" y="385"/>
                    </a:moveTo>
                    <a:lnTo>
                      <a:pt x="177" y="385"/>
                    </a:lnTo>
                    <a:lnTo>
                      <a:pt x="178" y="399"/>
                    </a:lnTo>
                    <a:lnTo>
                      <a:pt x="199" y="399"/>
                    </a:lnTo>
                    <a:lnTo>
                      <a:pt x="195" y="385"/>
                    </a:lnTo>
                    <a:close/>
                    <a:moveTo>
                      <a:pt x="166" y="385"/>
                    </a:moveTo>
                    <a:lnTo>
                      <a:pt x="147" y="385"/>
                    </a:lnTo>
                    <a:lnTo>
                      <a:pt x="146" y="399"/>
                    </a:lnTo>
                    <a:lnTo>
                      <a:pt x="167" y="399"/>
                    </a:lnTo>
                    <a:lnTo>
                      <a:pt x="166" y="385"/>
                    </a:lnTo>
                    <a:close/>
                    <a:moveTo>
                      <a:pt x="167" y="407"/>
                    </a:moveTo>
                    <a:lnTo>
                      <a:pt x="146" y="407"/>
                    </a:lnTo>
                    <a:lnTo>
                      <a:pt x="145" y="421"/>
                    </a:lnTo>
                    <a:lnTo>
                      <a:pt x="169" y="421"/>
                    </a:lnTo>
                    <a:lnTo>
                      <a:pt x="167" y="407"/>
                    </a:lnTo>
                    <a:close/>
                    <a:moveTo>
                      <a:pt x="137" y="385"/>
                    </a:moveTo>
                    <a:lnTo>
                      <a:pt x="118" y="385"/>
                    </a:lnTo>
                    <a:lnTo>
                      <a:pt x="114" y="399"/>
                    </a:lnTo>
                    <a:lnTo>
                      <a:pt x="135" y="399"/>
                    </a:lnTo>
                    <a:lnTo>
                      <a:pt x="137" y="385"/>
                    </a:lnTo>
                    <a:close/>
                    <a:moveTo>
                      <a:pt x="134" y="407"/>
                    </a:moveTo>
                    <a:lnTo>
                      <a:pt x="112" y="407"/>
                    </a:lnTo>
                    <a:lnTo>
                      <a:pt x="109" y="421"/>
                    </a:lnTo>
                    <a:lnTo>
                      <a:pt x="132" y="421"/>
                    </a:lnTo>
                    <a:lnTo>
                      <a:pt x="134" y="407"/>
                    </a:lnTo>
                    <a:close/>
                    <a:moveTo>
                      <a:pt x="254" y="429"/>
                    </a:moveTo>
                    <a:lnTo>
                      <a:pt x="100" y="429"/>
                    </a:lnTo>
                    <a:lnTo>
                      <a:pt x="96" y="443"/>
                    </a:lnTo>
                    <a:lnTo>
                      <a:pt x="260" y="443"/>
                    </a:lnTo>
                    <a:lnTo>
                      <a:pt x="254" y="429"/>
                    </a:lnTo>
                    <a:close/>
                    <a:moveTo>
                      <a:pt x="108" y="385"/>
                    </a:moveTo>
                    <a:lnTo>
                      <a:pt x="89" y="385"/>
                    </a:lnTo>
                    <a:lnTo>
                      <a:pt x="83" y="399"/>
                    </a:lnTo>
                    <a:lnTo>
                      <a:pt x="103" y="399"/>
                    </a:lnTo>
                    <a:lnTo>
                      <a:pt x="108" y="385"/>
                    </a:lnTo>
                    <a:close/>
                    <a:moveTo>
                      <a:pt x="100" y="407"/>
                    </a:moveTo>
                    <a:lnTo>
                      <a:pt x="79" y="407"/>
                    </a:lnTo>
                    <a:lnTo>
                      <a:pt x="72" y="421"/>
                    </a:lnTo>
                    <a:lnTo>
                      <a:pt x="96" y="421"/>
                    </a:lnTo>
                    <a:lnTo>
                      <a:pt x="100" y="407"/>
                    </a:lnTo>
                    <a:close/>
                    <a:moveTo>
                      <a:pt x="78" y="385"/>
                    </a:moveTo>
                    <a:lnTo>
                      <a:pt x="59" y="385"/>
                    </a:lnTo>
                    <a:lnTo>
                      <a:pt x="50" y="399"/>
                    </a:lnTo>
                    <a:lnTo>
                      <a:pt x="71" y="399"/>
                    </a:lnTo>
                    <a:lnTo>
                      <a:pt x="78" y="385"/>
                    </a:lnTo>
                    <a:close/>
                    <a:moveTo>
                      <a:pt x="67" y="407"/>
                    </a:moveTo>
                    <a:lnTo>
                      <a:pt x="45" y="407"/>
                    </a:lnTo>
                    <a:lnTo>
                      <a:pt x="36" y="421"/>
                    </a:lnTo>
                    <a:lnTo>
                      <a:pt x="60" y="421"/>
                    </a:lnTo>
                    <a:lnTo>
                      <a:pt x="67" y="407"/>
                    </a:lnTo>
                    <a:close/>
                    <a:moveTo>
                      <a:pt x="49" y="385"/>
                    </a:moveTo>
                    <a:lnTo>
                      <a:pt x="30" y="385"/>
                    </a:lnTo>
                    <a:lnTo>
                      <a:pt x="18" y="399"/>
                    </a:lnTo>
                    <a:lnTo>
                      <a:pt x="39" y="399"/>
                    </a:lnTo>
                    <a:lnTo>
                      <a:pt x="49" y="385"/>
                    </a:lnTo>
                    <a:close/>
                    <a:moveTo>
                      <a:pt x="33" y="407"/>
                    </a:moveTo>
                    <a:lnTo>
                      <a:pt x="12" y="407"/>
                    </a:lnTo>
                    <a:lnTo>
                      <a:pt x="0" y="421"/>
                    </a:lnTo>
                    <a:lnTo>
                      <a:pt x="24" y="421"/>
                    </a:lnTo>
                    <a:lnTo>
                      <a:pt x="33" y="4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2" name="Rectangle 13">
                <a:extLst>
                  <a:ext uri="{FF2B5EF4-FFF2-40B4-BE49-F238E27FC236}">
                    <a16:creationId xmlns:a16="http://schemas.microsoft.com/office/drawing/2014/main" id="{03723882-D64D-40F0-AB1F-78E6F870EB10}"/>
                  </a:ext>
                </a:extLst>
              </p:cNvPr>
              <p:cNvSpPr>
                <a:spLocks noChangeArrowheads="1"/>
              </p:cNvSpPr>
              <p:nvPr/>
            </p:nvSpPr>
            <p:spPr bwMode="auto">
              <a:xfrm>
                <a:off x="3508" y="2372"/>
                <a:ext cx="84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cap="none" normalizeH="0" baseline="0" dirty="0">
                    <a:ln>
                      <a:noFill/>
                    </a:ln>
                    <a:solidFill>
                      <a:srgbClr val="0A3C54"/>
                    </a:solidFill>
                    <a:effectLst/>
                    <a:latin typeface="Segoe UI" panose="020B0502040204020203" pitchFamily="34" charset="0"/>
                  </a:rPr>
                  <a:t>Digital </a:t>
                </a:r>
                <a:r>
                  <a:rPr kumimoji="0" lang="it-IT" altLang="it-IT" sz="1100" b="1" i="0" u="none" strike="noStrike" cap="none" normalizeH="0" baseline="0" dirty="0" err="1">
                    <a:ln>
                      <a:noFill/>
                    </a:ln>
                    <a:solidFill>
                      <a:srgbClr val="0A3C54"/>
                    </a:solidFill>
                    <a:effectLst/>
                    <a:latin typeface="Segoe UI" panose="020B0502040204020203" pitchFamily="34" charset="0"/>
                  </a:rPr>
                  <a:t>Signer</a:t>
                </a:r>
                <a:r>
                  <a:rPr kumimoji="0" lang="it-IT" altLang="it-IT" sz="1100" b="1" i="0" u="none" strike="noStrike" cap="none" normalizeH="0" baseline="0" dirty="0">
                    <a:ln>
                      <a:noFill/>
                    </a:ln>
                    <a:solidFill>
                      <a:srgbClr val="0A3C54"/>
                    </a:solidFill>
                    <a:effectLst/>
                    <a:latin typeface="Segoe UI" panose="020B0502040204020203" pitchFamily="34" charset="0"/>
                  </a:rPr>
                  <a:t> Portal</a:t>
                </a:r>
              </a:p>
            </p:txBody>
          </p:sp>
        </p:grpSp>
        <p:pic>
          <p:nvPicPr>
            <p:cNvPr id="33" name="Immagine 32">
              <a:extLst>
                <a:ext uri="{FF2B5EF4-FFF2-40B4-BE49-F238E27FC236}">
                  <a16:creationId xmlns:a16="http://schemas.microsoft.com/office/drawing/2014/main" id="{BC01049B-4EB9-4A83-A477-1C12A49F3EB0}"/>
                </a:ext>
              </a:extLst>
            </p:cNvPr>
            <p:cNvPicPr>
              <a:picLocks noChangeAspect="1"/>
            </p:cNvPicPr>
            <p:nvPr/>
          </p:nvPicPr>
          <p:blipFill>
            <a:blip r:embed="rId6"/>
            <a:stretch>
              <a:fillRect/>
            </a:stretch>
          </p:blipFill>
          <p:spPr>
            <a:xfrm>
              <a:off x="6200625" y="2196662"/>
              <a:ext cx="557915" cy="447141"/>
            </a:xfrm>
            <a:prstGeom prst="rect">
              <a:avLst/>
            </a:prstGeom>
          </p:spPr>
        </p:pic>
      </p:grpSp>
      <p:pic>
        <p:nvPicPr>
          <p:cNvPr id="4098" name="Picture 2" descr="Immagine correlata">
            <a:extLst>
              <a:ext uri="{FF2B5EF4-FFF2-40B4-BE49-F238E27FC236}">
                <a16:creationId xmlns:a16="http://schemas.microsoft.com/office/drawing/2014/main" id="{E95EA059-E9BC-45D1-9467-83CADD770D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0871" y="2764721"/>
            <a:ext cx="1161808" cy="124572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Risultati immagini per documento icona">
            <a:extLst>
              <a:ext uri="{FF2B5EF4-FFF2-40B4-BE49-F238E27FC236}">
                <a16:creationId xmlns:a16="http://schemas.microsoft.com/office/drawing/2014/main" id="{A56EF787-A1BC-4AFF-AD92-690EC9EF15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3893" y="2172680"/>
            <a:ext cx="828708" cy="828708"/>
          </a:xfrm>
          <a:prstGeom prst="rect">
            <a:avLst/>
          </a:prstGeom>
          <a:noFill/>
          <a:extLst>
            <a:ext uri="{909E8E84-426E-40DD-AFC4-6F175D3DCCD1}">
              <a14:hiddenFill xmlns:a14="http://schemas.microsoft.com/office/drawing/2010/main">
                <a:solidFill>
                  <a:srgbClr val="FFFFFF"/>
                </a:solidFill>
              </a14:hiddenFill>
            </a:ext>
          </a:extLst>
        </p:spPr>
      </p:pic>
      <p:sp>
        <p:nvSpPr>
          <p:cNvPr id="64" name="CasellaDiTesto 63">
            <a:extLst>
              <a:ext uri="{FF2B5EF4-FFF2-40B4-BE49-F238E27FC236}">
                <a16:creationId xmlns:a16="http://schemas.microsoft.com/office/drawing/2014/main" id="{35123BFC-3DA9-4CF3-868F-5D99C1707A0A}"/>
              </a:ext>
            </a:extLst>
          </p:cNvPr>
          <p:cNvSpPr txBox="1"/>
          <p:nvPr/>
        </p:nvSpPr>
        <p:spPr>
          <a:xfrm>
            <a:off x="2578123" y="2603602"/>
            <a:ext cx="569387" cy="369332"/>
          </a:xfrm>
          <a:prstGeom prst="rect">
            <a:avLst/>
          </a:prstGeom>
          <a:noFill/>
          <a:ln w="19050">
            <a:solidFill>
              <a:schemeClr val="tx1"/>
            </a:solidFill>
          </a:ln>
        </p:spPr>
        <p:txBody>
          <a:bodyPr wrap="none" rtlCol="0">
            <a:spAutoFit/>
          </a:bodyPr>
          <a:lstStyle/>
          <a:p>
            <a:r>
              <a:rPr lang="it-IT" dirty="0">
                <a:ln w="0"/>
                <a:solidFill>
                  <a:srgbClr val="7030A0"/>
                </a:solidFill>
                <a:effectLst>
                  <a:outerShdw blurRad="38100" dist="25400" dir="5400000" algn="ctr" rotWithShape="0">
                    <a:srgbClr val="6E747A">
                      <a:alpha val="43000"/>
                    </a:srgbClr>
                  </a:outerShdw>
                </a:effectLst>
              </a:rPr>
              <a:t>PIN</a:t>
            </a:r>
          </a:p>
        </p:txBody>
      </p:sp>
      <p:sp>
        <p:nvSpPr>
          <p:cNvPr id="65" name="Freccia a destra 64">
            <a:extLst>
              <a:ext uri="{FF2B5EF4-FFF2-40B4-BE49-F238E27FC236}">
                <a16:creationId xmlns:a16="http://schemas.microsoft.com/office/drawing/2014/main" id="{B428A821-76D1-4F24-B62C-9834CEAEBBB8}"/>
              </a:ext>
            </a:extLst>
          </p:cNvPr>
          <p:cNvSpPr/>
          <p:nvPr/>
        </p:nvSpPr>
        <p:spPr>
          <a:xfrm>
            <a:off x="1968523" y="3108101"/>
            <a:ext cx="2596055" cy="283779"/>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dirty="0"/>
          </a:p>
        </p:txBody>
      </p:sp>
      <p:sp>
        <p:nvSpPr>
          <p:cNvPr id="67" name="Rettangolo 66">
            <a:extLst>
              <a:ext uri="{FF2B5EF4-FFF2-40B4-BE49-F238E27FC236}">
                <a16:creationId xmlns:a16="http://schemas.microsoft.com/office/drawing/2014/main" id="{F8D2E096-B4D6-4F02-BD30-A0AEA9D5604F}"/>
              </a:ext>
            </a:extLst>
          </p:cNvPr>
          <p:cNvSpPr/>
          <p:nvPr/>
        </p:nvSpPr>
        <p:spPr>
          <a:xfrm>
            <a:off x="2951754" y="3297882"/>
            <a:ext cx="1018227" cy="276999"/>
          </a:xfrm>
          <a:prstGeom prst="rect">
            <a:avLst/>
          </a:prstGeom>
        </p:spPr>
        <p:txBody>
          <a:bodyPr wrap="square">
            <a:spAutoFit/>
          </a:bodyPr>
          <a:lstStyle/>
          <a:p>
            <a:r>
              <a:rPr lang="it-IT" sz="1200" dirty="0"/>
              <a:t>XWSSE</a:t>
            </a:r>
          </a:p>
        </p:txBody>
      </p:sp>
      <p:sp>
        <p:nvSpPr>
          <p:cNvPr id="68" name="Freccia a sinistra 67">
            <a:extLst>
              <a:ext uri="{FF2B5EF4-FFF2-40B4-BE49-F238E27FC236}">
                <a16:creationId xmlns:a16="http://schemas.microsoft.com/office/drawing/2014/main" id="{B45292A5-B669-4714-984C-A024C87B290D}"/>
              </a:ext>
            </a:extLst>
          </p:cNvPr>
          <p:cNvSpPr/>
          <p:nvPr/>
        </p:nvSpPr>
        <p:spPr>
          <a:xfrm>
            <a:off x="1919741" y="3462423"/>
            <a:ext cx="2596055" cy="283779"/>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it-IT"/>
          </a:p>
        </p:txBody>
      </p:sp>
      <p:pic>
        <p:nvPicPr>
          <p:cNvPr id="69" name="Immagine 68">
            <a:extLst>
              <a:ext uri="{FF2B5EF4-FFF2-40B4-BE49-F238E27FC236}">
                <a16:creationId xmlns:a16="http://schemas.microsoft.com/office/drawing/2014/main" id="{C4A59606-D2AF-4AAE-B767-4533C055076D}"/>
              </a:ext>
            </a:extLst>
          </p:cNvPr>
          <p:cNvPicPr>
            <a:picLocks noChangeAspect="1"/>
          </p:cNvPicPr>
          <p:nvPr/>
        </p:nvPicPr>
        <p:blipFill>
          <a:blip r:embed="rId9"/>
          <a:stretch>
            <a:fillRect/>
          </a:stretch>
        </p:blipFill>
        <p:spPr>
          <a:xfrm>
            <a:off x="2915320" y="3785064"/>
            <a:ext cx="614984" cy="619643"/>
          </a:xfrm>
          <a:prstGeom prst="rect">
            <a:avLst/>
          </a:prstGeom>
        </p:spPr>
      </p:pic>
      <p:pic>
        <p:nvPicPr>
          <p:cNvPr id="66" name="Immagine 65">
            <a:extLst>
              <a:ext uri="{FF2B5EF4-FFF2-40B4-BE49-F238E27FC236}">
                <a16:creationId xmlns:a16="http://schemas.microsoft.com/office/drawing/2014/main" id="{A4DECB15-1ABD-4759-88B8-56AD2A2E35AA}"/>
              </a:ext>
            </a:extLst>
          </p:cNvPr>
          <p:cNvPicPr>
            <a:picLocks noChangeAspect="1"/>
          </p:cNvPicPr>
          <p:nvPr/>
        </p:nvPicPr>
        <p:blipFill>
          <a:blip r:embed="rId10"/>
          <a:stretch>
            <a:fillRect/>
          </a:stretch>
        </p:blipFill>
        <p:spPr>
          <a:xfrm>
            <a:off x="3811099" y="3119993"/>
            <a:ext cx="567889" cy="586208"/>
          </a:xfrm>
          <a:prstGeom prst="rect">
            <a:avLst/>
          </a:prstGeom>
        </p:spPr>
      </p:pic>
      <p:pic>
        <p:nvPicPr>
          <p:cNvPr id="70" name="Picture 6" descr="Risultati immagini per impronta hash">
            <a:extLst>
              <a:ext uri="{FF2B5EF4-FFF2-40B4-BE49-F238E27FC236}">
                <a16:creationId xmlns:a16="http://schemas.microsoft.com/office/drawing/2014/main" id="{986AEEFA-4661-47AA-A97B-09431AE377A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10104" y="2170616"/>
            <a:ext cx="958689" cy="97262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descr="Risultati immagini per impronta hash">
            <a:extLst>
              <a:ext uri="{FF2B5EF4-FFF2-40B4-BE49-F238E27FC236}">
                <a16:creationId xmlns:a16="http://schemas.microsoft.com/office/drawing/2014/main" id="{1AF1E09D-4AA9-41DC-95AC-C6194BFE912A}"/>
              </a:ext>
            </a:extLst>
          </p:cNvPr>
          <p:cNvPicPr>
            <a:picLocks noChangeAspect="1" noChangeArrowheads="1"/>
          </p:cNvPicPr>
          <p:nvPr/>
        </p:nvPicPr>
        <p:blipFill>
          <a:blip r:embed="rId1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95924" y="2165611"/>
            <a:ext cx="958689" cy="972623"/>
          </a:xfrm>
          <a:prstGeom prst="rect">
            <a:avLst/>
          </a:prstGeom>
          <a:noFill/>
          <a:extLst>
            <a:ext uri="{909E8E84-426E-40DD-AFC4-6F175D3DCCD1}">
              <a14:hiddenFill xmlns:a14="http://schemas.microsoft.com/office/drawing/2010/main">
                <a:solidFill>
                  <a:srgbClr val="FFFFFF"/>
                </a:solidFill>
              </a14:hiddenFill>
            </a:ext>
          </a:extLst>
        </p:spPr>
      </p:pic>
      <p:pic>
        <p:nvPicPr>
          <p:cNvPr id="72" name="Immagine 71">
            <a:extLst>
              <a:ext uri="{FF2B5EF4-FFF2-40B4-BE49-F238E27FC236}">
                <a16:creationId xmlns:a16="http://schemas.microsoft.com/office/drawing/2014/main" id="{5EDF9F8F-C366-4F9F-8CAF-CBEBCF68CCAA}"/>
              </a:ext>
            </a:extLst>
          </p:cNvPr>
          <p:cNvPicPr>
            <a:picLocks noChangeAspect="1"/>
          </p:cNvPicPr>
          <p:nvPr/>
        </p:nvPicPr>
        <p:blipFill>
          <a:blip r:embed="rId9"/>
          <a:stretch>
            <a:fillRect/>
          </a:stretch>
        </p:blipFill>
        <p:spPr>
          <a:xfrm>
            <a:off x="7218372" y="2234836"/>
            <a:ext cx="888911" cy="895645"/>
          </a:xfrm>
          <a:prstGeom prst="rect">
            <a:avLst/>
          </a:prstGeom>
        </p:spPr>
      </p:pic>
      <p:pic>
        <p:nvPicPr>
          <p:cNvPr id="73" name="Picture 4" descr="Risultati immagini per certificato digitale">
            <a:extLst>
              <a:ext uri="{FF2B5EF4-FFF2-40B4-BE49-F238E27FC236}">
                <a16:creationId xmlns:a16="http://schemas.microsoft.com/office/drawing/2014/main" id="{F078A0A2-340D-45EB-9A67-C8B491BC0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332" y="2877368"/>
            <a:ext cx="740109" cy="616757"/>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Connettore 2 74">
            <a:extLst>
              <a:ext uri="{FF2B5EF4-FFF2-40B4-BE49-F238E27FC236}">
                <a16:creationId xmlns:a16="http://schemas.microsoft.com/office/drawing/2014/main" id="{13F5C161-7CAA-40D1-AD3A-8B4B6806468B}"/>
              </a:ext>
            </a:extLst>
          </p:cNvPr>
          <p:cNvCxnSpPr>
            <a:cxnSpLocks/>
          </p:cNvCxnSpPr>
          <p:nvPr/>
        </p:nvCxnSpPr>
        <p:spPr>
          <a:xfrm>
            <a:off x="5662972" y="2638969"/>
            <a:ext cx="5875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Connettore 2 75">
            <a:extLst>
              <a:ext uri="{FF2B5EF4-FFF2-40B4-BE49-F238E27FC236}">
                <a16:creationId xmlns:a16="http://schemas.microsoft.com/office/drawing/2014/main" id="{D65DA798-1DB9-4A12-91E3-1202F49816DA}"/>
              </a:ext>
            </a:extLst>
          </p:cNvPr>
          <p:cNvCxnSpPr>
            <a:cxnSpLocks/>
          </p:cNvCxnSpPr>
          <p:nvPr/>
        </p:nvCxnSpPr>
        <p:spPr>
          <a:xfrm>
            <a:off x="6999517" y="2671241"/>
            <a:ext cx="32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nettore diritto 76">
            <a:extLst>
              <a:ext uri="{FF2B5EF4-FFF2-40B4-BE49-F238E27FC236}">
                <a16:creationId xmlns:a16="http://schemas.microsoft.com/office/drawing/2014/main" id="{CD3D4058-3BD6-47CB-B06B-263F4932AAE7}"/>
              </a:ext>
            </a:extLst>
          </p:cNvPr>
          <p:cNvCxnSpPr>
            <a:cxnSpLocks/>
          </p:cNvCxnSpPr>
          <p:nvPr/>
        </p:nvCxnSpPr>
        <p:spPr>
          <a:xfrm flipV="1">
            <a:off x="5995241" y="2650851"/>
            <a:ext cx="0" cy="232056"/>
          </a:xfrm>
          <a:prstGeom prst="line">
            <a:avLst/>
          </a:prstGeom>
        </p:spPr>
        <p:style>
          <a:lnRef idx="1">
            <a:schemeClr val="accent1"/>
          </a:lnRef>
          <a:fillRef idx="0">
            <a:schemeClr val="accent1"/>
          </a:fillRef>
          <a:effectRef idx="0">
            <a:schemeClr val="accent1"/>
          </a:effectRef>
          <a:fontRef idx="minor">
            <a:schemeClr val="tx1"/>
          </a:fontRef>
        </p:style>
      </p:cxnSp>
      <p:sp>
        <p:nvSpPr>
          <p:cNvPr id="83" name="Freccia a destra 82">
            <a:extLst>
              <a:ext uri="{FF2B5EF4-FFF2-40B4-BE49-F238E27FC236}">
                <a16:creationId xmlns:a16="http://schemas.microsoft.com/office/drawing/2014/main" id="{9872BB95-2722-45F3-94CF-02413C2013D6}"/>
              </a:ext>
            </a:extLst>
          </p:cNvPr>
          <p:cNvSpPr/>
          <p:nvPr/>
        </p:nvSpPr>
        <p:spPr>
          <a:xfrm>
            <a:off x="8252772" y="2851710"/>
            <a:ext cx="1944000" cy="283779"/>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dirty="0"/>
          </a:p>
        </p:txBody>
      </p:sp>
      <p:sp>
        <p:nvSpPr>
          <p:cNvPr id="84" name="Rettangolo 83">
            <a:extLst>
              <a:ext uri="{FF2B5EF4-FFF2-40B4-BE49-F238E27FC236}">
                <a16:creationId xmlns:a16="http://schemas.microsoft.com/office/drawing/2014/main" id="{185061E5-893F-4E0C-A587-25C493CF1502}"/>
              </a:ext>
            </a:extLst>
          </p:cNvPr>
          <p:cNvSpPr/>
          <p:nvPr/>
        </p:nvSpPr>
        <p:spPr>
          <a:xfrm>
            <a:off x="8698120" y="3041491"/>
            <a:ext cx="1018227" cy="276999"/>
          </a:xfrm>
          <a:prstGeom prst="rect">
            <a:avLst/>
          </a:prstGeom>
        </p:spPr>
        <p:txBody>
          <a:bodyPr wrap="square">
            <a:spAutoFit/>
          </a:bodyPr>
          <a:lstStyle/>
          <a:p>
            <a:r>
              <a:rPr lang="it-IT" sz="1200" dirty="0"/>
              <a:t>XWSSE</a:t>
            </a:r>
          </a:p>
        </p:txBody>
      </p:sp>
      <p:sp>
        <p:nvSpPr>
          <p:cNvPr id="85" name="Freccia a sinistra 84">
            <a:extLst>
              <a:ext uri="{FF2B5EF4-FFF2-40B4-BE49-F238E27FC236}">
                <a16:creationId xmlns:a16="http://schemas.microsoft.com/office/drawing/2014/main" id="{6309DA43-EBF9-47BE-8B2A-0FEE0DBD87F8}"/>
              </a:ext>
            </a:extLst>
          </p:cNvPr>
          <p:cNvSpPr/>
          <p:nvPr/>
        </p:nvSpPr>
        <p:spPr>
          <a:xfrm>
            <a:off x="8203990" y="3206032"/>
            <a:ext cx="1944000" cy="283779"/>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it-IT"/>
          </a:p>
        </p:txBody>
      </p:sp>
      <p:pic>
        <p:nvPicPr>
          <p:cNvPr id="86" name="Immagine 85">
            <a:extLst>
              <a:ext uri="{FF2B5EF4-FFF2-40B4-BE49-F238E27FC236}">
                <a16:creationId xmlns:a16="http://schemas.microsoft.com/office/drawing/2014/main" id="{FDC44B76-299F-46AE-81E9-08ECCD9A0DE1}"/>
              </a:ext>
            </a:extLst>
          </p:cNvPr>
          <p:cNvPicPr>
            <a:picLocks noChangeAspect="1"/>
          </p:cNvPicPr>
          <p:nvPr/>
        </p:nvPicPr>
        <p:blipFill>
          <a:blip r:embed="rId10"/>
          <a:stretch>
            <a:fillRect/>
          </a:stretch>
        </p:blipFill>
        <p:spPr>
          <a:xfrm>
            <a:off x="9675800" y="2863602"/>
            <a:ext cx="567889" cy="586208"/>
          </a:xfrm>
          <a:prstGeom prst="rect">
            <a:avLst/>
          </a:prstGeom>
        </p:spPr>
      </p:pic>
      <p:pic>
        <p:nvPicPr>
          <p:cNvPr id="43" name="Immagine 42">
            <a:extLst>
              <a:ext uri="{FF2B5EF4-FFF2-40B4-BE49-F238E27FC236}">
                <a16:creationId xmlns:a16="http://schemas.microsoft.com/office/drawing/2014/main" id="{ACD1E6E4-29C4-4970-835A-8916A8BD20FD}"/>
              </a:ext>
            </a:extLst>
          </p:cNvPr>
          <p:cNvPicPr>
            <a:picLocks noChangeAspect="1"/>
          </p:cNvPicPr>
          <p:nvPr/>
        </p:nvPicPr>
        <p:blipFill>
          <a:blip r:embed="rId12"/>
          <a:stretch>
            <a:fillRect/>
          </a:stretch>
        </p:blipFill>
        <p:spPr>
          <a:xfrm>
            <a:off x="2322760" y="4947607"/>
            <a:ext cx="646352" cy="492162"/>
          </a:xfrm>
          <a:prstGeom prst="rect">
            <a:avLst/>
          </a:prstGeom>
        </p:spPr>
      </p:pic>
      <p:cxnSp>
        <p:nvCxnSpPr>
          <p:cNvPr id="4099" name="Connettore a gomito 4098">
            <a:extLst>
              <a:ext uri="{FF2B5EF4-FFF2-40B4-BE49-F238E27FC236}">
                <a16:creationId xmlns:a16="http://schemas.microsoft.com/office/drawing/2014/main" id="{B946478F-CEC9-435F-A4D3-B60D37787B96}"/>
              </a:ext>
            </a:extLst>
          </p:cNvPr>
          <p:cNvCxnSpPr>
            <a:stCxn id="23" idx="2"/>
          </p:cNvCxnSpPr>
          <p:nvPr/>
        </p:nvCxnSpPr>
        <p:spPr>
          <a:xfrm rot="5400000">
            <a:off x="3882345" y="3920672"/>
            <a:ext cx="512645" cy="214547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02" name="Connettore a gomito 4101">
            <a:extLst>
              <a:ext uri="{FF2B5EF4-FFF2-40B4-BE49-F238E27FC236}">
                <a16:creationId xmlns:a16="http://schemas.microsoft.com/office/drawing/2014/main" id="{E20CFC90-77AD-44B7-965D-A3E042EA132F}"/>
              </a:ext>
            </a:extLst>
          </p:cNvPr>
          <p:cNvCxnSpPr>
            <a:cxnSpLocks/>
          </p:cNvCxnSpPr>
          <p:nvPr/>
        </p:nvCxnSpPr>
        <p:spPr>
          <a:xfrm rot="10800000">
            <a:off x="1290916" y="4152454"/>
            <a:ext cx="945781" cy="108426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104" name="CasellaDiTesto 4103">
            <a:extLst>
              <a:ext uri="{FF2B5EF4-FFF2-40B4-BE49-F238E27FC236}">
                <a16:creationId xmlns:a16="http://schemas.microsoft.com/office/drawing/2014/main" id="{A6FBFD57-3916-41F8-91C6-88FBCAA5A4E6}"/>
              </a:ext>
            </a:extLst>
          </p:cNvPr>
          <p:cNvSpPr txBox="1"/>
          <p:nvPr/>
        </p:nvSpPr>
        <p:spPr>
          <a:xfrm>
            <a:off x="1818043" y="5454127"/>
            <a:ext cx="1539204" cy="276999"/>
          </a:xfrm>
          <a:prstGeom prst="rect">
            <a:avLst/>
          </a:prstGeom>
          <a:noFill/>
        </p:spPr>
        <p:txBody>
          <a:bodyPr wrap="none" rtlCol="0">
            <a:spAutoFit/>
          </a:bodyPr>
          <a:lstStyle/>
          <a:p>
            <a:r>
              <a:rPr lang="it-IT" sz="1200" dirty="0"/>
              <a:t>Certificato di delega</a:t>
            </a:r>
          </a:p>
        </p:txBody>
      </p:sp>
      <p:sp>
        <p:nvSpPr>
          <p:cNvPr id="97" name="Segnaposto piè di pagina 3">
            <a:extLst>
              <a:ext uri="{FF2B5EF4-FFF2-40B4-BE49-F238E27FC236}">
                <a16:creationId xmlns:a16="http://schemas.microsoft.com/office/drawing/2014/main" id="{2E142C46-ABC9-44F3-A927-4FADA6B87AC1}"/>
              </a:ext>
            </a:extLst>
          </p:cNvPr>
          <p:cNvSpPr>
            <a:spLocks noGrp="1"/>
          </p:cNvSpPr>
          <p:nvPr>
            <p:ph type="ftr" sz="quarter" idx="11"/>
          </p:nvPr>
        </p:nvSpPr>
        <p:spPr>
          <a:xfrm>
            <a:off x="609601" y="6289678"/>
            <a:ext cx="10982324" cy="282571"/>
          </a:xfrm>
        </p:spPr>
        <p:txBody>
          <a:bodyPr/>
          <a:lstStyle/>
          <a:p>
            <a:pPr algn="l" defTabSz="977900" rtl="0">
              <a:tabLst>
                <a:tab pos="5381625" algn="ctr"/>
                <a:tab pos="10668000" algn="r"/>
              </a:tabLst>
            </a:pPr>
            <a:r>
              <a:rPr lang="it-IT" sz="1400" b="1" dirty="0">
                <a:solidFill>
                  <a:srgbClr val="A32B27"/>
                </a:solidFill>
              </a:rPr>
              <a:t>CADAN </a:t>
            </a:r>
            <a:r>
              <a:rPr lang="it-IT" sz="1400" b="1" dirty="0" err="1">
                <a:solidFill>
                  <a:srgbClr val="A32B27"/>
                </a:solidFill>
              </a:rPr>
              <a:t>srl</a:t>
            </a:r>
            <a:r>
              <a:rPr lang="it-IT" sz="1400" b="1" dirty="0">
                <a:solidFill>
                  <a:srgbClr val="A32B27"/>
                </a:solidFill>
              </a:rPr>
              <a:t> 	</a:t>
            </a:r>
            <a:r>
              <a:rPr lang="it-IT" sz="1400" dirty="0">
                <a:solidFill>
                  <a:srgbClr val="A32B27"/>
                </a:solidFill>
              </a:rPr>
              <a:t>- DIGITAL SIGNER SOLUTION la soluzione di firma digitale integrata per supportare il Lavoro Agile - 	www.cadan.it</a:t>
            </a:r>
          </a:p>
        </p:txBody>
      </p:sp>
    </p:spTree>
    <p:custDataLst>
      <p:tags r:id="rId1"/>
    </p:custDataLst>
    <p:extLst>
      <p:ext uri="{BB962C8B-B14F-4D97-AF65-F5344CB8AC3E}">
        <p14:creationId xmlns:p14="http://schemas.microsoft.com/office/powerpoint/2010/main" val="406789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asellaDiTesto 36">
            <a:extLst>
              <a:ext uri="{FF2B5EF4-FFF2-40B4-BE49-F238E27FC236}">
                <a16:creationId xmlns:a16="http://schemas.microsoft.com/office/drawing/2014/main" id="{A386D2E6-5A1D-41E3-83B2-957BC18C83DC}"/>
              </a:ext>
            </a:extLst>
          </p:cNvPr>
          <p:cNvSpPr txBox="1"/>
          <p:nvPr/>
        </p:nvSpPr>
        <p:spPr>
          <a:xfrm>
            <a:off x="2192090" y="1262555"/>
            <a:ext cx="8066504" cy="4154984"/>
          </a:xfrm>
          <a:prstGeom prst="rect">
            <a:avLst/>
          </a:prstGeom>
          <a:noFill/>
        </p:spPr>
        <p:txBody>
          <a:bodyPr wrap="none" rtlCol="0">
            <a:spAutoFit/>
          </a:bodyPr>
          <a:lstStyle/>
          <a:p>
            <a:pPr algn="ctr"/>
            <a:r>
              <a:rPr lang="it-IT" sz="8800" dirty="0">
                <a:solidFill>
                  <a:srgbClr val="A32B27"/>
                </a:solidFill>
              </a:rPr>
              <a:t>GRAZIE </a:t>
            </a:r>
          </a:p>
          <a:p>
            <a:pPr algn="ctr"/>
            <a:r>
              <a:rPr lang="it-IT" sz="8800" dirty="0">
                <a:solidFill>
                  <a:srgbClr val="A32B27"/>
                </a:solidFill>
              </a:rPr>
              <a:t>PER </a:t>
            </a:r>
          </a:p>
          <a:p>
            <a:pPr algn="ctr"/>
            <a:r>
              <a:rPr lang="it-IT" sz="8800" dirty="0">
                <a:solidFill>
                  <a:srgbClr val="A32B27"/>
                </a:solidFill>
              </a:rPr>
              <a:t>L’ATTENZIONE</a:t>
            </a:r>
          </a:p>
        </p:txBody>
      </p:sp>
      <p:sp>
        <p:nvSpPr>
          <p:cNvPr id="39" name="Segnaposto piè di pagina 3">
            <a:extLst>
              <a:ext uri="{FF2B5EF4-FFF2-40B4-BE49-F238E27FC236}">
                <a16:creationId xmlns:a16="http://schemas.microsoft.com/office/drawing/2014/main" id="{825802BD-91DC-42CD-8629-29560561B2C2}"/>
              </a:ext>
            </a:extLst>
          </p:cNvPr>
          <p:cNvSpPr>
            <a:spLocks noGrp="1"/>
          </p:cNvSpPr>
          <p:nvPr>
            <p:ph type="ftr" sz="quarter" idx="11"/>
          </p:nvPr>
        </p:nvSpPr>
        <p:spPr>
          <a:xfrm>
            <a:off x="609601" y="6289678"/>
            <a:ext cx="10982324" cy="282571"/>
          </a:xfrm>
        </p:spPr>
        <p:txBody>
          <a:bodyPr/>
          <a:lstStyle/>
          <a:p>
            <a:pPr algn="l" defTabSz="977900" rtl="0">
              <a:tabLst>
                <a:tab pos="5381625" algn="ctr"/>
                <a:tab pos="10668000" algn="r"/>
              </a:tabLst>
            </a:pPr>
            <a:r>
              <a:rPr lang="it-IT" sz="1400" b="1" dirty="0">
                <a:solidFill>
                  <a:srgbClr val="A32B27"/>
                </a:solidFill>
              </a:rPr>
              <a:t>CADAN </a:t>
            </a:r>
            <a:r>
              <a:rPr lang="it-IT" sz="1400" b="1" dirty="0" err="1">
                <a:solidFill>
                  <a:srgbClr val="A32B27"/>
                </a:solidFill>
              </a:rPr>
              <a:t>srl</a:t>
            </a:r>
            <a:r>
              <a:rPr lang="it-IT" sz="1400" b="1" dirty="0">
                <a:solidFill>
                  <a:srgbClr val="A32B27"/>
                </a:solidFill>
              </a:rPr>
              <a:t> 	</a:t>
            </a:r>
            <a:r>
              <a:rPr lang="it-IT" sz="1400" dirty="0">
                <a:solidFill>
                  <a:srgbClr val="A32B27"/>
                </a:solidFill>
              </a:rPr>
              <a:t>- DIGITAL SIGNER SOLUTION la soluzione di firma digitale integrata per supportare il Lavoro Agile - 	www.cadan.it</a:t>
            </a:r>
          </a:p>
        </p:txBody>
      </p:sp>
    </p:spTree>
    <p:custDataLst>
      <p:tags r:id="rId1"/>
    </p:custDataLst>
    <p:extLst>
      <p:ext uri="{BB962C8B-B14F-4D97-AF65-F5344CB8AC3E}">
        <p14:creationId xmlns:p14="http://schemas.microsoft.com/office/powerpoint/2010/main" val="296142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66A816-9C80-4495-B3AA-9A0993256DAF}"/>
              </a:ext>
            </a:extLst>
          </p:cNvPr>
          <p:cNvSpPr>
            <a:spLocks noGrp="1"/>
          </p:cNvSpPr>
          <p:nvPr>
            <p:ph type="title"/>
          </p:nvPr>
        </p:nvSpPr>
        <p:spPr/>
        <p:txBody>
          <a:bodyPr/>
          <a:lstStyle/>
          <a:p>
            <a:r>
              <a:rPr lang="it-IT" dirty="0"/>
              <a:t>Smart </a:t>
            </a:r>
            <a:r>
              <a:rPr lang="it-IT" dirty="0" err="1"/>
              <a:t>Working</a:t>
            </a:r>
            <a:r>
              <a:rPr lang="it-IT" dirty="0"/>
              <a:t> nella PA - Finalità</a:t>
            </a:r>
          </a:p>
        </p:txBody>
      </p:sp>
      <p:sp>
        <p:nvSpPr>
          <p:cNvPr id="3" name="Segnaposto contenuto 2">
            <a:extLst>
              <a:ext uri="{FF2B5EF4-FFF2-40B4-BE49-F238E27FC236}">
                <a16:creationId xmlns:a16="http://schemas.microsoft.com/office/drawing/2014/main" id="{E50D7838-7950-4030-98F4-5FBBBF89A1CF}"/>
              </a:ext>
            </a:extLst>
          </p:cNvPr>
          <p:cNvSpPr>
            <a:spLocks noGrp="1"/>
          </p:cNvSpPr>
          <p:nvPr>
            <p:ph idx="1"/>
          </p:nvPr>
        </p:nvSpPr>
        <p:spPr>
          <a:xfrm>
            <a:off x="748863" y="1450428"/>
            <a:ext cx="10736316" cy="4540469"/>
          </a:xfrm>
        </p:spPr>
        <p:txBody>
          <a:bodyPr>
            <a:normAutofit/>
          </a:bodyPr>
          <a:lstStyle/>
          <a:p>
            <a:pPr marL="0" indent="0">
              <a:buNone/>
            </a:pPr>
            <a:r>
              <a:rPr lang="it-IT" b="1" dirty="0"/>
              <a:t>Direttiva n. 3 del 2017 PCM:</a:t>
            </a:r>
          </a:p>
          <a:p>
            <a:pPr marL="514350" indent="-514350">
              <a:lnSpc>
                <a:spcPct val="100000"/>
              </a:lnSpc>
              <a:buClrTx/>
              <a:buFont typeface="+mj-lt"/>
              <a:buAutoNum type="arabicPeriod"/>
            </a:pPr>
            <a:r>
              <a:rPr lang="it-IT" sz="2600" i="1" dirty="0">
                <a:solidFill>
                  <a:srgbClr val="A32B27"/>
                </a:solidFill>
              </a:rPr>
              <a:t>Introduzione di nuove modalità di organizzazione del lavoro basate sull’utilizzo della flessibilità lavorativa</a:t>
            </a:r>
            <a:r>
              <a:rPr lang="it-IT" sz="2600" i="1" dirty="0"/>
              <a:t> </a:t>
            </a:r>
            <a:r>
              <a:rPr lang="it-IT" sz="2600" i="1" dirty="0">
                <a:latin typeface="Times New Roman" panose="02020603050405020304" pitchFamily="18" charset="0"/>
                <a:cs typeface="Times New Roman" panose="02020603050405020304" pitchFamily="18" charset="0"/>
              </a:rPr>
              <a:t>→ </a:t>
            </a:r>
            <a:r>
              <a:rPr lang="it-IT" sz="2600" i="1" dirty="0"/>
              <a:t>valorizzazione delle risorse umane e razionalizzazione delle risorse strumentali disponibili nell’ottica di una maggiore produttività ed efficienza - riprogettazione dello spazio di lavoro</a:t>
            </a:r>
          </a:p>
          <a:p>
            <a:pPr marL="457200" indent="-457200">
              <a:buFont typeface="+mj-lt"/>
              <a:buAutoNum type="arabicPeriod"/>
            </a:pPr>
            <a:r>
              <a:rPr lang="it-IT" sz="2600" i="1" dirty="0">
                <a:solidFill>
                  <a:srgbClr val="A32B27"/>
                </a:solidFill>
              </a:rPr>
              <a:t>Valutazione per obiettivi </a:t>
            </a:r>
            <a:r>
              <a:rPr lang="it-IT" sz="2600" i="1" dirty="0">
                <a:latin typeface="Times New Roman" panose="02020603050405020304" pitchFamily="18" charset="0"/>
                <a:cs typeface="Times New Roman" panose="02020603050405020304" pitchFamily="18" charset="0"/>
              </a:rPr>
              <a:t>→ </a:t>
            </a:r>
            <a:r>
              <a:rPr lang="it-IT" sz="2600" i="1" dirty="0"/>
              <a:t>rafforzamento dei sistemi di misurazione e valutazione delle performance</a:t>
            </a:r>
          </a:p>
          <a:p>
            <a:pPr marL="457200" indent="-457200">
              <a:buFont typeface="+mj-lt"/>
              <a:buAutoNum type="arabicPeriod"/>
            </a:pPr>
            <a:r>
              <a:rPr lang="it-IT" sz="2600" i="1" dirty="0">
                <a:solidFill>
                  <a:srgbClr val="A32B27"/>
                </a:solidFill>
              </a:rPr>
              <a:t>Rilevazione dei bisogni del personale dipendente </a:t>
            </a:r>
            <a:r>
              <a:rPr lang="it-IT" sz="2600" i="1" dirty="0">
                <a:latin typeface="Times New Roman" panose="02020603050405020304" pitchFamily="18" charset="0"/>
                <a:cs typeface="Times New Roman" panose="02020603050405020304" pitchFamily="18" charset="0"/>
              </a:rPr>
              <a:t>→ </a:t>
            </a:r>
            <a:r>
              <a:rPr lang="it-IT" sz="2600" i="1" dirty="0"/>
              <a:t>agevolazione della conciliazione dei tempi di vita e di lavoro</a:t>
            </a:r>
          </a:p>
        </p:txBody>
      </p:sp>
      <p:sp>
        <p:nvSpPr>
          <p:cNvPr id="6" name="Segnaposto piè di pagina 3">
            <a:extLst>
              <a:ext uri="{FF2B5EF4-FFF2-40B4-BE49-F238E27FC236}">
                <a16:creationId xmlns:a16="http://schemas.microsoft.com/office/drawing/2014/main" id="{825D8290-1774-436A-9D74-28C505538A8A}"/>
              </a:ext>
            </a:extLst>
          </p:cNvPr>
          <p:cNvSpPr>
            <a:spLocks noGrp="1"/>
          </p:cNvSpPr>
          <p:nvPr>
            <p:ph type="ftr" sz="quarter" idx="11"/>
          </p:nvPr>
        </p:nvSpPr>
        <p:spPr>
          <a:xfrm>
            <a:off x="609601" y="6289678"/>
            <a:ext cx="10982324" cy="282571"/>
          </a:xfrm>
        </p:spPr>
        <p:txBody>
          <a:bodyPr/>
          <a:lstStyle/>
          <a:p>
            <a:pPr algn="l" defTabSz="977900" rtl="0">
              <a:tabLst>
                <a:tab pos="5381625" algn="ctr"/>
                <a:tab pos="10668000" algn="r"/>
              </a:tabLst>
            </a:pPr>
            <a:r>
              <a:rPr lang="it-IT" sz="1400" b="1" dirty="0">
                <a:solidFill>
                  <a:srgbClr val="A32B27"/>
                </a:solidFill>
              </a:rPr>
              <a:t>CADAN </a:t>
            </a:r>
            <a:r>
              <a:rPr lang="it-IT" sz="1400" b="1" dirty="0" err="1">
                <a:solidFill>
                  <a:srgbClr val="A32B27"/>
                </a:solidFill>
              </a:rPr>
              <a:t>srl</a:t>
            </a:r>
            <a:r>
              <a:rPr lang="it-IT" sz="1400" b="1" dirty="0">
                <a:solidFill>
                  <a:srgbClr val="A32B27"/>
                </a:solidFill>
              </a:rPr>
              <a:t> 	</a:t>
            </a:r>
            <a:r>
              <a:rPr lang="it-IT" sz="1400" dirty="0">
                <a:solidFill>
                  <a:srgbClr val="A32B27"/>
                </a:solidFill>
              </a:rPr>
              <a:t>- DIGITAL SIGNER SOLUTION la soluzione di firma digitale integrata per supportare il Lavoro Agile - 	www.cadan.it</a:t>
            </a:r>
          </a:p>
        </p:txBody>
      </p:sp>
    </p:spTree>
    <p:custDataLst>
      <p:tags r:id="rId1"/>
    </p:custDataLst>
    <p:extLst>
      <p:ext uri="{BB962C8B-B14F-4D97-AF65-F5344CB8AC3E}">
        <p14:creationId xmlns:p14="http://schemas.microsoft.com/office/powerpoint/2010/main" val="33428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64AE75-7A19-452C-8706-F5D00939757E}"/>
              </a:ext>
            </a:extLst>
          </p:cNvPr>
          <p:cNvSpPr>
            <a:spLocks noGrp="1"/>
          </p:cNvSpPr>
          <p:nvPr>
            <p:ph type="title"/>
          </p:nvPr>
        </p:nvSpPr>
        <p:spPr/>
        <p:txBody>
          <a:bodyPr/>
          <a:lstStyle/>
          <a:p>
            <a:r>
              <a:rPr lang="it-IT" dirty="0"/>
              <a:t>Smart </a:t>
            </a:r>
            <a:r>
              <a:rPr lang="it-IT" dirty="0" err="1"/>
              <a:t>Working</a:t>
            </a:r>
            <a:r>
              <a:rPr lang="it-IT" dirty="0"/>
              <a:t> nella PA </a:t>
            </a:r>
          </a:p>
        </p:txBody>
      </p:sp>
      <p:sp>
        <p:nvSpPr>
          <p:cNvPr id="3" name="Segnaposto contenuto 2">
            <a:extLst>
              <a:ext uri="{FF2B5EF4-FFF2-40B4-BE49-F238E27FC236}">
                <a16:creationId xmlns:a16="http://schemas.microsoft.com/office/drawing/2014/main" id="{7344D003-51A7-44E9-983E-91FFF27C5507}"/>
              </a:ext>
            </a:extLst>
          </p:cNvPr>
          <p:cNvSpPr>
            <a:spLocks noGrp="1"/>
          </p:cNvSpPr>
          <p:nvPr>
            <p:ph idx="1"/>
          </p:nvPr>
        </p:nvSpPr>
        <p:spPr/>
        <p:txBody>
          <a:bodyPr>
            <a:normAutofit/>
          </a:bodyPr>
          <a:lstStyle/>
          <a:p>
            <a:pPr marL="0" indent="0">
              <a:lnSpc>
                <a:spcPct val="100000"/>
              </a:lnSpc>
              <a:buNone/>
            </a:pPr>
            <a:r>
              <a:rPr lang="it-IT" sz="3200" dirty="0"/>
              <a:t>promozione e più ampia diffusione dell’utilizzo delle tecnologie digitali </a:t>
            </a:r>
          </a:p>
          <a:p>
            <a:pPr marL="0" indent="0">
              <a:lnSpc>
                <a:spcPct val="100000"/>
              </a:lnSpc>
              <a:buNone/>
            </a:pPr>
            <a:r>
              <a:rPr lang="it-IT" sz="3200" dirty="0"/>
              <a:t>ovvero </a:t>
            </a:r>
          </a:p>
          <a:p>
            <a:pPr marL="0" indent="0">
              <a:lnSpc>
                <a:spcPct val="100000"/>
              </a:lnSpc>
              <a:buNone/>
            </a:pPr>
            <a:r>
              <a:rPr lang="it-IT" sz="3200" i="1" dirty="0"/>
              <a:t>adozione del </a:t>
            </a:r>
            <a:r>
              <a:rPr lang="it-IT" sz="3200" dirty="0"/>
              <a:t>paradigma BYOD (“</a:t>
            </a:r>
            <a:r>
              <a:rPr lang="it-IT" sz="3200" dirty="0" err="1"/>
              <a:t>bring</a:t>
            </a:r>
            <a:r>
              <a:rPr lang="it-IT" sz="3200" dirty="0"/>
              <a:t> </a:t>
            </a:r>
            <a:r>
              <a:rPr lang="it-IT" sz="3200" dirty="0" err="1"/>
              <a:t>your</a:t>
            </a:r>
            <a:r>
              <a:rPr lang="it-IT" sz="3200" dirty="0"/>
              <a:t> </a:t>
            </a:r>
            <a:r>
              <a:rPr lang="it-IT" sz="3200" dirty="0" err="1"/>
              <a:t>own</a:t>
            </a:r>
            <a:r>
              <a:rPr lang="it-IT" sz="3200" dirty="0"/>
              <a:t> device”, porta con te il tuo dispositivo)</a:t>
            </a:r>
          </a:p>
        </p:txBody>
      </p:sp>
      <p:sp>
        <p:nvSpPr>
          <p:cNvPr id="4" name="Segnaposto piè di pagina 3">
            <a:extLst>
              <a:ext uri="{FF2B5EF4-FFF2-40B4-BE49-F238E27FC236}">
                <a16:creationId xmlns:a16="http://schemas.microsoft.com/office/drawing/2014/main" id="{C5353D75-01AA-4550-9617-B9D666DEBC25}"/>
              </a:ext>
            </a:extLst>
          </p:cNvPr>
          <p:cNvSpPr>
            <a:spLocks noGrp="1"/>
          </p:cNvSpPr>
          <p:nvPr>
            <p:ph type="ftr" sz="quarter" idx="11"/>
          </p:nvPr>
        </p:nvSpPr>
        <p:spPr/>
        <p:txBody>
          <a:bodyPr/>
          <a:lstStyle/>
          <a:p>
            <a:pPr algn="l" defTabSz="977900" rtl="0">
              <a:tabLst>
                <a:tab pos="5381625" algn="ctr"/>
                <a:tab pos="10668000" algn="r"/>
              </a:tabLst>
            </a:pPr>
            <a:r>
              <a:rPr lang="it-IT" sz="1400" b="1" dirty="0">
                <a:solidFill>
                  <a:srgbClr val="A32B27"/>
                </a:solidFill>
              </a:rPr>
              <a:t>CADAN </a:t>
            </a:r>
            <a:r>
              <a:rPr lang="it-IT" sz="1400" b="1" dirty="0" err="1">
                <a:solidFill>
                  <a:srgbClr val="A32B27"/>
                </a:solidFill>
              </a:rPr>
              <a:t>srl</a:t>
            </a:r>
            <a:r>
              <a:rPr lang="it-IT" sz="1400" b="1" dirty="0">
                <a:solidFill>
                  <a:srgbClr val="A32B27"/>
                </a:solidFill>
              </a:rPr>
              <a:t> 	</a:t>
            </a:r>
            <a:r>
              <a:rPr lang="it-IT" sz="1400" dirty="0">
                <a:solidFill>
                  <a:srgbClr val="A32B27"/>
                </a:solidFill>
              </a:rPr>
              <a:t>- DIGITAL SIGNER SOLUTION la soluzione di firma digitale integrata per supportare il Lavoro Agile - 	www.cadan.it</a:t>
            </a:r>
          </a:p>
        </p:txBody>
      </p:sp>
    </p:spTree>
    <p:extLst>
      <p:ext uri="{BB962C8B-B14F-4D97-AF65-F5344CB8AC3E}">
        <p14:creationId xmlns:p14="http://schemas.microsoft.com/office/powerpoint/2010/main" val="379491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09A27E-9D0B-44A2-A2DE-8E75528E07B7}"/>
              </a:ext>
            </a:extLst>
          </p:cNvPr>
          <p:cNvSpPr>
            <a:spLocks noGrp="1"/>
          </p:cNvSpPr>
          <p:nvPr>
            <p:ph type="title"/>
          </p:nvPr>
        </p:nvSpPr>
        <p:spPr/>
        <p:txBody>
          <a:bodyPr/>
          <a:lstStyle/>
          <a:p>
            <a:r>
              <a:rPr lang="it-IT" dirty="0"/>
              <a:t>Principi dell’Azione Amministrativa</a:t>
            </a:r>
          </a:p>
        </p:txBody>
      </p:sp>
      <p:sp>
        <p:nvSpPr>
          <p:cNvPr id="3" name="Segnaposto contenuto 2">
            <a:extLst>
              <a:ext uri="{FF2B5EF4-FFF2-40B4-BE49-F238E27FC236}">
                <a16:creationId xmlns:a16="http://schemas.microsoft.com/office/drawing/2014/main" id="{7C9A47B0-C461-4569-AB2C-AEBE708569E5}"/>
              </a:ext>
            </a:extLst>
          </p:cNvPr>
          <p:cNvSpPr>
            <a:spLocks noGrp="1"/>
          </p:cNvSpPr>
          <p:nvPr>
            <p:ph idx="1"/>
          </p:nvPr>
        </p:nvSpPr>
        <p:spPr>
          <a:xfrm>
            <a:off x="725214" y="1757855"/>
            <a:ext cx="10720552" cy="4233042"/>
          </a:xfrm>
        </p:spPr>
        <p:txBody>
          <a:bodyPr>
            <a:normAutofit/>
          </a:bodyPr>
          <a:lstStyle/>
          <a:p>
            <a:pPr>
              <a:lnSpc>
                <a:spcPct val="150000"/>
              </a:lnSpc>
              <a:spcAft>
                <a:spcPts val="1200"/>
              </a:spcAft>
            </a:pPr>
            <a:r>
              <a:rPr lang="it-IT" sz="2600" i="1" dirty="0"/>
              <a:t>L’attività amministrativa persegue i fini determinati dalla legge ed è retta da criteri di </a:t>
            </a:r>
            <a:r>
              <a:rPr lang="it-IT" sz="2600" b="1" i="1" dirty="0">
                <a:solidFill>
                  <a:srgbClr val="A32B27"/>
                </a:solidFill>
              </a:rPr>
              <a:t>economicità</a:t>
            </a:r>
            <a:r>
              <a:rPr lang="it-IT" sz="2600" i="1" dirty="0"/>
              <a:t>, di </a:t>
            </a:r>
            <a:r>
              <a:rPr lang="it-IT" sz="2600" b="1" i="1" dirty="0">
                <a:solidFill>
                  <a:srgbClr val="A32B27"/>
                </a:solidFill>
              </a:rPr>
              <a:t>efficacia</a:t>
            </a:r>
            <a:r>
              <a:rPr lang="it-IT" sz="2600" i="1" dirty="0"/>
              <a:t>, di </a:t>
            </a:r>
            <a:r>
              <a:rPr lang="it-IT" sz="2600" b="1" i="1" dirty="0">
                <a:solidFill>
                  <a:srgbClr val="A32B27"/>
                </a:solidFill>
              </a:rPr>
              <a:t>imparzialità</a:t>
            </a:r>
            <a:r>
              <a:rPr lang="it-IT" sz="2600" i="1" dirty="0"/>
              <a:t>, di </a:t>
            </a:r>
            <a:r>
              <a:rPr lang="it-IT" sz="2600" b="1" i="1" dirty="0">
                <a:solidFill>
                  <a:srgbClr val="A32B27"/>
                </a:solidFill>
              </a:rPr>
              <a:t>pubblicità</a:t>
            </a:r>
            <a:r>
              <a:rPr lang="it-IT" sz="2600" i="1" dirty="0"/>
              <a:t> e di </a:t>
            </a:r>
            <a:r>
              <a:rPr lang="it-IT" sz="2600" b="1" i="1" dirty="0">
                <a:solidFill>
                  <a:srgbClr val="A32B27"/>
                </a:solidFill>
              </a:rPr>
              <a:t>trasparenza</a:t>
            </a:r>
            <a:r>
              <a:rPr lang="it-IT" sz="2600" i="1" dirty="0"/>
              <a:t>, …</a:t>
            </a:r>
            <a:r>
              <a:rPr lang="it-IT" sz="2600" dirty="0"/>
              <a:t> [Legge 7 agosto 1990, n. 241]</a:t>
            </a:r>
          </a:p>
          <a:p>
            <a:pPr>
              <a:lnSpc>
                <a:spcPct val="150000"/>
              </a:lnSpc>
              <a:spcBef>
                <a:spcPts val="3000"/>
              </a:spcBef>
            </a:pPr>
            <a:r>
              <a:rPr lang="it-IT" sz="2600" dirty="0"/>
              <a:t>Il piano d'azione europeo 2016-2020 su "</a:t>
            </a:r>
            <a:r>
              <a:rPr lang="it-IT" sz="2600" b="1" i="1" dirty="0">
                <a:solidFill>
                  <a:srgbClr val="A32B27"/>
                </a:solidFill>
              </a:rPr>
              <a:t>Accelerare la trasformazione digitale della pubblica amministrazione</a:t>
            </a:r>
            <a:r>
              <a:rPr lang="it-IT" sz="2600" dirty="0"/>
              <a:t>"</a:t>
            </a:r>
          </a:p>
          <a:p>
            <a:pPr>
              <a:lnSpc>
                <a:spcPct val="150000"/>
              </a:lnSpc>
            </a:pPr>
            <a:endParaRPr lang="it-IT" sz="2600" dirty="0"/>
          </a:p>
        </p:txBody>
      </p:sp>
      <p:sp>
        <p:nvSpPr>
          <p:cNvPr id="5" name="Segnaposto piè di pagina 3">
            <a:extLst>
              <a:ext uri="{FF2B5EF4-FFF2-40B4-BE49-F238E27FC236}">
                <a16:creationId xmlns:a16="http://schemas.microsoft.com/office/drawing/2014/main" id="{922F0279-5628-4B59-826D-C90BA863B7EE}"/>
              </a:ext>
            </a:extLst>
          </p:cNvPr>
          <p:cNvSpPr>
            <a:spLocks noGrp="1"/>
          </p:cNvSpPr>
          <p:nvPr>
            <p:ph type="ftr" sz="quarter" idx="11"/>
          </p:nvPr>
        </p:nvSpPr>
        <p:spPr>
          <a:xfrm>
            <a:off x="609601" y="6289678"/>
            <a:ext cx="10982324" cy="282571"/>
          </a:xfrm>
        </p:spPr>
        <p:txBody>
          <a:bodyPr/>
          <a:lstStyle/>
          <a:p>
            <a:pPr algn="l" defTabSz="977900" rtl="0">
              <a:tabLst>
                <a:tab pos="5381625" algn="ctr"/>
                <a:tab pos="10668000" algn="r"/>
              </a:tabLst>
            </a:pPr>
            <a:r>
              <a:rPr lang="it-IT" sz="1400" b="1" dirty="0">
                <a:solidFill>
                  <a:srgbClr val="A32B27"/>
                </a:solidFill>
              </a:rPr>
              <a:t>CADAN </a:t>
            </a:r>
            <a:r>
              <a:rPr lang="it-IT" sz="1400" b="1" dirty="0" err="1">
                <a:solidFill>
                  <a:srgbClr val="A32B27"/>
                </a:solidFill>
              </a:rPr>
              <a:t>srl</a:t>
            </a:r>
            <a:r>
              <a:rPr lang="it-IT" sz="1400" b="1" dirty="0">
                <a:solidFill>
                  <a:srgbClr val="A32B27"/>
                </a:solidFill>
              </a:rPr>
              <a:t> 	</a:t>
            </a:r>
            <a:r>
              <a:rPr lang="it-IT" sz="1400" dirty="0">
                <a:solidFill>
                  <a:srgbClr val="A32B27"/>
                </a:solidFill>
              </a:rPr>
              <a:t>- DIGITAL SIGNER SOLUTION la soluzione di firma digitale integrata per supportare il Lavoro Agile - 	www.cadan.it</a:t>
            </a:r>
          </a:p>
        </p:txBody>
      </p:sp>
    </p:spTree>
    <p:custDataLst>
      <p:tags r:id="rId1"/>
    </p:custDataLst>
    <p:extLst>
      <p:ext uri="{BB962C8B-B14F-4D97-AF65-F5344CB8AC3E}">
        <p14:creationId xmlns:p14="http://schemas.microsoft.com/office/powerpoint/2010/main" val="220694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19D9C0-B671-466B-9995-73BB4A4545D2}"/>
              </a:ext>
            </a:extLst>
          </p:cNvPr>
          <p:cNvSpPr>
            <a:spLocks noGrp="1"/>
          </p:cNvSpPr>
          <p:nvPr>
            <p:ph type="title"/>
          </p:nvPr>
        </p:nvSpPr>
        <p:spPr>
          <a:xfrm>
            <a:off x="1295400" y="503855"/>
            <a:ext cx="9601200" cy="930808"/>
          </a:xfrm>
        </p:spPr>
        <p:txBody>
          <a:bodyPr anchor="t"/>
          <a:lstStyle/>
          <a:p>
            <a:r>
              <a:rPr lang="it-IT" dirty="0"/>
              <a:t>Paradigma dell’Azione Amministrativa</a:t>
            </a:r>
          </a:p>
        </p:txBody>
      </p:sp>
      <p:sp>
        <p:nvSpPr>
          <p:cNvPr id="3" name="Segnaposto contenuto 2">
            <a:extLst>
              <a:ext uri="{FF2B5EF4-FFF2-40B4-BE49-F238E27FC236}">
                <a16:creationId xmlns:a16="http://schemas.microsoft.com/office/drawing/2014/main" id="{F0497393-2798-491E-A42B-F7582EDAD763}"/>
              </a:ext>
            </a:extLst>
          </p:cNvPr>
          <p:cNvSpPr>
            <a:spLocks noGrp="1"/>
          </p:cNvSpPr>
          <p:nvPr>
            <p:ph idx="1"/>
          </p:nvPr>
        </p:nvSpPr>
        <p:spPr>
          <a:xfrm>
            <a:off x="768743" y="1464659"/>
            <a:ext cx="5670474" cy="4334634"/>
          </a:xfrm>
        </p:spPr>
        <p:txBody>
          <a:bodyPr>
            <a:normAutofit/>
          </a:bodyPr>
          <a:lstStyle/>
          <a:p>
            <a:pPr marL="0" indent="0">
              <a:lnSpc>
                <a:spcPct val="150000"/>
              </a:lnSpc>
              <a:buNone/>
            </a:pPr>
            <a:r>
              <a:rPr lang="it-IT" sz="2400" dirty="0"/>
              <a:t>L’Azione Amministrativa di una PA:</a:t>
            </a:r>
          </a:p>
          <a:p>
            <a:pPr marL="342900" indent="-342900">
              <a:lnSpc>
                <a:spcPct val="150000"/>
              </a:lnSpc>
              <a:buFont typeface="Wingdings" panose="05000000000000000000" pitchFamily="2" charset="2"/>
              <a:buChar char="q"/>
            </a:pPr>
            <a:r>
              <a:rPr lang="it-IT" sz="2400" dirty="0"/>
              <a:t>Documenti (DATI)</a:t>
            </a:r>
          </a:p>
          <a:p>
            <a:pPr marL="342900" indent="-342900">
              <a:lnSpc>
                <a:spcPct val="150000"/>
              </a:lnSpc>
              <a:buFont typeface="Wingdings" panose="05000000000000000000" pitchFamily="2" charset="2"/>
              <a:buChar char="q"/>
            </a:pPr>
            <a:r>
              <a:rPr lang="it-IT" sz="2400" dirty="0"/>
              <a:t>Classificazione (REGISTRAZIONE)</a:t>
            </a:r>
          </a:p>
          <a:p>
            <a:pPr marL="342900" indent="-342900">
              <a:lnSpc>
                <a:spcPct val="150000"/>
              </a:lnSpc>
              <a:buFont typeface="Wingdings" panose="05000000000000000000" pitchFamily="2" charset="2"/>
              <a:buChar char="q"/>
            </a:pPr>
            <a:r>
              <a:rPr lang="it-IT" sz="2400" dirty="0"/>
              <a:t>Procedimento (PROCESSO)</a:t>
            </a:r>
          </a:p>
          <a:p>
            <a:pPr marL="342900" indent="-342900">
              <a:lnSpc>
                <a:spcPct val="150000"/>
              </a:lnSpc>
              <a:buFont typeface="Wingdings" panose="05000000000000000000" pitchFamily="2" charset="2"/>
              <a:buChar char="q"/>
            </a:pPr>
            <a:r>
              <a:rPr lang="it-IT" sz="2400" dirty="0"/>
              <a:t>Competenze (RUOLO)</a:t>
            </a:r>
          </a:p>
          <a:p>
            <a:endParaRPr lang="it-IT" sz="2400" dirty="0"/>
          </a:p>
        </p:txBody>
      </p:sp>
      <p:graphicFrame>
        <p:nvGraphicFramePr>
          <p:cNvPr id="6" name="Diagramma 5">
            <a:extLst>
              <a:ext uri="{FF2B5EF4-FFF2-40B4-BE49-F238E27FC236}">
                <a16:creationId xmlns:a16="http://schemas.microsoft.com/office/drawing/2014/main" id="{45BC21BA-3D9A-478D-9331-DB3F852C2E49}"/>
              </a:ext>
            </a:extLst>
          </p:cNvPr>
          <p:cNvGraphicFramePr/>
          <p:nvPr>
            <p:extLst>
              <p:ext uri="{D42A27DB-BD31-4B8C-83A1-F6EECF244321}">
                <p14:modId xmlns:p14="http://schemas.microsoft.com/office/powerpoint/2010/main" val="1783600740"/>
              </p:ext>
            </p:extLst>
          </p:nvPr>
        </p:nvGraphicFramePr>
        <p:xfrm>
          <a:off x="6352598" y="1569506"/>
          <a:ext cx="5983013" cy="443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egnaposto piè di pagina 3">
            <a:extLst>
              <a:ext uri="{FF2B5EF4-FFF2-40B4-BE49-F238E27FC236}">
                <a16:creationId xmlns:a16="http://schemas.microsoft.com/office/drawing/2014/main" id="{FCA9602C-74A3-469A-84B2-C0128FA8F30D}"/>
              </a:ext>
            </a:extLst>
          </p:cNvPr>
          <p:cNvSpPr>
            <a:spLocks noGrp="1"/>
          </p:cNvSpPr>
          <p:nvPr>
            <p:ph type="ftr" sz="quarter" idx="11"/>
          </p:nvPr>
        </p:nvSpPr>
        <p:spPr>
          <a:xfrm>
            <a:off x="609601" y="6289678"/>
            <a:ext cx="10982324" cy="282571"/>
          </a:xfrm>
        </p:spPr>
        <p:txBody>
          <a:bodyPr/>
          <a:lstStyle/>
          <a:p>
            <a:pPr algn="l" defTabSz="977900" rtl="0">
              <a:tabLst>
                <a:tab pos="5381625" algn="ctr"/>
                <a:tab pos="10668000" algn="r"/>
              </a:tabLst>
            </a:pPr>
            <a:r>
              <a:rPr lang="it-IT" sz="1400" b="1" dirty="0">
                <a:solidFill>
                  <a:srgbClr val="A32B27"/>
                </a:solidFill>
              </a:rPr>
              <a:t>CADAN </a:t>
            </a:r>
            <a:r>
              <a:rPr lang="it-IT" sz="1400" b="1" dirty="0" err="1">
                <a:solidFill>
                  <a:srgbClr val="A32B27"/>
                </a:solidFill>
              </a:rPr>
              <a:t>srl</a:t>
            </a:r>
            <a:r>
              <a:rPr lang="it-IT" sz="1400" b="1" dirty="0">
                <a:solidFill>
                  <a:srgbClr val="A32B27"/>
                </a:solidFill>
              </a:rPr>
              <a:t> 	</a:t>
            </a:r>
            <a:r>
              <a:rPr lang="it-IT" sz="1400" dirty="0">
                <a:solidFill>
                  <a:srgbClr val="A32B27"/>
                </a:solidFill>
              </a:rPr>
              <a:t>- DIGITAL SIGNER SOLUTION la soluzione di firma digitale integrata per supportare il Lavoro Agile - 	www.cadan.it</a:t>
            </a:r>
          </a:p>
        </p:txBody>
      </p:sp>
    </p:spTree>
    <p:custDataLst>
      <p:tags r:id="rId1"/>
    </p:custDataLst>
    <p:extLst>
      <p:ext uri="{BB962C8B-B14F-4D97-AF65-F5344CB8AC3E}">
        <p14:creationId xmlns:p14="http://schemas.microsoft.com/office/powerpoint/2010/main" val="288986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E04A3F-4601-4912-9BA1-A9DB46A24C29}"/>
              </a:ext>
            </a:extLst>
          </p:cNvPr>
          <p:cNvSpPr>
            <a:spLocks noGrp="1"/>
          </p:cNvSpPr>
          <p:nvPr>
            <p:ph type="title"/>
          </p:nvPr>
        </p:nvSpPr>
        <p:spPr>
          <a:xfrm>
            <a:off x="987228" y="503853"/>
            <a:ext cx="9909372" cy="907161"/>
          </a:xfrm>
        </p:spPr>
        <p:txBody>
          <a:bodyPr>
            <a:normAutofit fontScale="90000"/>
          </a:bodyPr>
          <a:lstStyle/>
          <a:p>
            <a:pPr>
              <a:lnSpc>
                <a:spcPct val="100000"/>
              </a:lnSpc>
            </a:pPr>
            <a:r>
              <a:rPr lang="it-IT" dirty="0"/>
              <a:t>Progetto </a:t>
            </a:r>
            <a:r>
              <a:rPr lang="it-IT" dirty="0" err="1"/>
              <a:t>DiDOC</a:t>
            </a:r>
            <a:r>
              <a:rPr lang="it-IT" dirty="0"/>
              <a:t> 4.0 del Consiglio regionale della Puglia</a:t>
            </a:r>
          </a:p>
        </p:txBody>
      </p:sp>
      <p:sp>
        <p:nvSpPr>
          <p:cNvPr id="3" name="Segnaposto contenuto 2">
            <a:extLst>
              <a:ext uri="{FF2B5EF4-FFF2-40B4-BE49-F238E27FC236}">
                <a16:creationId xmlns:a16="http://schemas.microsoft.com/office/drawing/2014/main" id="{C0129545-BD34-4957-A21A-E9954F03C63B}"/>
              </a:ext>
            </a:extLst>
          </p:cNvPr>
          <p:cNvSpPr>
            <a:spLocks noGrp="1"/>
          </p:cNvSpPr>
          <p:nvPr>
            <p:ph idx="1"/>
          </p:nvPr>
        </p:nvSpPr>
        <p:spPr>
          <a:xfrm>
            <a:off x="793019" y="1757855"/>
            <a:ext cx="7137035" cy="4233042"/>
          </a:xfrm>
        </p:spPr>
        <p:txBody>
          <a:bodyPr>
            <a:normAutofit/>
          </a:bodyPr>
          <a:lstStyle/>
          <a:p>
            <a:pPr>
              <a:lnSpc>
                <a:spcPct val="150000"/>
              </a:lnSpc>
            </a:pPr>
            <a:r>
              <a:rPr lang="it-IT" sz="2600" i="1" dirty="0"/>
              <a:t>Virtualizzazione</a:t>
            </a:r>
            <a:r>
              <a:rPr lang="it-IT" sz="2600" dirty="0"/>
              <a:t> del paradigma </a:t>
            </a:r>
          </a:p>
          <a:p>
            <a:pPr marL="266700" indent="0">
              <a:spcBef>
                <a:spcPts val="0"/>
              </a:spcBef>
              <a:buNone/>
            </a:pPr>
            <a:r>
              <a:rPr lang="it-IT" sz="2600" b="1" dirty="0"/>
              <a:t>dati – registrazione – processo – ruolo</a:t>
            </a:r>
          </a:p>
          <a:p>
            <a:pPr marL="266700" indent="0">
              <a:spcBef>
                <a:spcPts val="0"/>
              </a:spcBef>
              <a:buNone/>
            </a:pPr>
            <a:endParaRPr lang="it-IT" sz="2600" b="1" dirty="0"/>
          </a:p>
          <a:p>
            <a:pPr marL="266700" indent="0">
              <a:spcBef>
                <a:spcPts val="0"/>
              </a:spcBef>
              <a:buNone/>
            </a:pPr>
            <a:endParaRPr lang="it-IT" sz="2600" b="1" dirty="0"/>
          </a:p>
          <a:p>
            <a:pPr>
              <a:lnSpc>
                <a:spcPct val="114000"/>
              </a:lnSpc>
            </a:pPr>
            <a:r>
              <a:rPr lang="it-IT" sz="2600" dirty="0"/>
              <a:t>Piattaforma WEB usabile, collaborativa, accessibile, a codice sorgente aperto, interoperabile e tecnologicamente neutrale</a:t>
            </a:r>
          </a:p>
          <a:p>
            <a:pPr marL="0" indent="0">
              <a:buNone/>
            </a:pPr>
            <a:endParaRPr lang="it-IT" sz="2600" dirty="0"/>
          </a:p>
        </p:txBody>
      </p:sp>
      <p:pic>
        <p:nvPicPr>
          <p:cNvPr id="4" name="Immagine 3">
            <a:extLst>
              <a:ext uri="{FF2B5EF4-FFF2-40B4-BE49-F238E27FC236}">
                <a16:creationId xmlns:a16="http://schemas.microsoft.com/office/drawing/2014/main" id="{5EFFFE90-84B8-4983-85A6-4A9E08C6AF1C}"/>
              </a:ext>
            </a:extLst>
          </p:cNvPr>
          <p:cNvPicPr>
            <a:picLocks noChangeAspect="1"/>
          </p:cNvPicPr>
          <p:nvPr/>
        </p:nvPicPr>
        <p:blipFill>
          <a:blip r:embed="rId3"/>
          <a:stretch>
            <a:fillRect/>
          </a:stretch>
        </p:blipFill>
        <p:spPr>
          <a:xfrm>
            <a:off x="7494039" y="2882418"/>
            <a:ext cx="4886805" cy="3257870"/>
          </a:xfrm>
          <a:prstGeom prst="rect">
            <a:avLst/>
          </a:prstGeom>
        </p:spPr>
      </p:pic>
      <p:sp>
        <p:nvSpPr>
          <p:cNvPr id="6" name="Segnaposto piè di pagina 3">
            <a:extLst>
              <a:ext uri="{FF2B5EF4-FFF2-40B4-BE49-F238E27FC236}">
                <a16:creationId xmlns:a16="http://schemas.microsoft.com/office/drawing/2014/main" id="{C94A4087-9E3B-4CB0-B1FA-5C4BD0CF925B}"/>
              </a:ext>
            </a:extLst>
          </p:cNvPr>
          <p:cNvSpPr>
            <a:spLocks noGrp="1"/>
          </p:cNvSpPr>
          <p:nvPr>
            <p:ph type="ftr" sz="quarter" idx="11"/>
          </p:nvPr>
        </p:nvSpPr>
        <p:spPr>
          <a:xfrm>
            <a:off x="609601" y="6289678"/>
            <a:ext cx="10982324" cy="282571"/>
          </a:xfrm>
        </p:spPr>
        <p:txBody>
          <a:bodyPr/>
          <a:lstStyle/>
          <a:p>
            <a:pPr algn="l" defTabSz="977900" rtl="0">
              <a:tabLst>
                <a:tab pos="5381625" algn="ctr"/>
                <a:tab pos="10668000" algn="r"/>
              </a:tabLst>
            </a:pPr>
            <a:r>
              <a:rPr lang="it-IT" sz="1400" b="1" dirty="0">
                <a:solidFill>
                  <a:srgbClr val="A32B27"/>
                </a:solidFill>
              </a:rPr>
              <a:t>CADAN </a:t>
            </a:r>
            <a:r>
              <a:rPr lang="it-IT" sz="1400" b="1" dirty="0" err="1">
                <a:solidFill>
                  <a:srgbClr val="A32B27"/>
                </a:solidFill>
              </a:rPr>
              <a:t>srl</a:t>
            </a:r>
            <a:r>
              <a:rPr lang="it-IT" sz="1400" b="1" dirty="0">
                <a:solidFill>
                  <a:srgbClr val="A32B27"/>
                </a:solidFill>
              </a:rPr>
              <a:t> 	</a:t>
            </a:r>
            <a:r>
              <a:rPr lang="it-IT" sz="1400" dirty="0">
                <a:solidFill>
                  <a:srgbClr val="A32B27"/>
                </a:solidFill>
              </a:rPr>
              <a:t>- DIGITAL SIGNER SOLUTION la soluzione di firma digitale integrata per supportare il Lavoro Agile - 	www.cadan.it</a:t>
            </a:r>
          </a:p>
        </p:txBody>
      </p:sp>
    </p:spTree>
    <p:custDataLst>
      <p:tags r:id="rId1"/>
    </p:custDataLst>
    <p:extLst>
      <p:ext uri="{BB962C8B-B14F-4D97-AF65-F5344CB8AC3E}">
        <p14:creationId xmlns:p14="http://schemas.microsoft.com/office/powerpoint/2010/main" val="268397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BCF07A-C60E-46FD-A38F-75E7F100A77A}"/>
              </a:ext>
            </a:extLst>
          </p:cNvPr>
          <p:cNvSpPr>
            <a:spLocks noGrp="1"/>
          </p:cNvSpPr>
          <p:nvPr>
            <p:ph type="title"/>
          </p:nvPr>
        </p:nvSpPr>
        <p:spPr/>
        <p:txBody>
          <a:bodyPr/>
          <a:lstStyle/>
          <a:p>
            <a:r>
              <a:rPr lang="it-IT" dirty="0"/>
              <a:t>Obiettivi del Progetto </a:t>
            </a:r>
            <a:r>
              <a:rPr lang="it-IT" dirty="0" err="1"/>
              <a:t>DiDOC</a:t>
            </a:r>
            <a:r>
              <a:rPr lang="it-IT" dirty="0"/>
              <a:t> 4.0</a:t>
            </a:r>
          </a:p>
        </p:txBody>
      </p:sp>
      <p:sp>
        <p:nvSpPr>
          <p:cNvPr id="3" name="Segnaposto contenuto 2">
            <a:extLst>
              <a:ext uri="{FF2B5EF4-FFF2-40B4-BE49-F238E27FC236}">
                <a16:creationId xmlns:a16="http://schemas.microsoft.com/office/drawing/2014/main" id="{BA1FE7A1-7665-4971-B2E8-489457A1B287}"/>
              </a:ext>
            </a:extLst>
          </p:cNvPr>
          <p:cNvSpPr>
            <a:spLocks noGrp="1"/>
          </p:cNvSpPr>
          <p:nvPr>
            <p:ph idx="1"/>
          </p:nvPr>
        </p:nvSpPr>
        <p:spPr>
          <a:xfrm>
            <a:off x="752559" y="1375646"/>
            <a:ext cx="10827144" cy="4615251"/>
          </a:xfrm>
        </p:spPr>
        <p:txBody>
          <a:bodyPr>
            <a:noAutofit/>
          </a:bodyPr>
          <a:lstStyle/>
          <a:p>
            <a:pPr lvl="0"/>
            <a:r>
              <a:rPr lang="it-IT" sz="2100" dirty="0"/>
              <a:t>La creazione </a:t>
            </a:r>
            <a:r>
              <a:rPr lang="it-IT" sz="2100" dirty="0">
                <a:solidFill>
                  <a:srgbClr val="C00000"/>
                </a:solidFill>
                <a:effectLst>
                  <a:outerShdw blurRad="38100" dist="38100" dir="2700000" algn="tl">
                    <a:srgbClr val="000000">
                      <a:alpha val="43137"/>
                    </a:srgbClr>
                  </a:outerShdw>
                </a:effectLst>
              </a:rPr>
              <a:t>facilitata</a:t>
            </a:r>
            <a:r>
              <a:rPr lang="it-IT" sz="2100" dirty="0"/>
              <a:t> e </a:t>
            </a:r>
            <a:r>
              <a:rPr lang="it-IT" sz="2100" dirty="0">
                <a:solidFill>
                  <a:srgbClr val="C00000"/>
                </a:solidFill>
                <a:effectLst>
                  <a:outerShdw blurRad="38100" dist="38100" dir="2700000" algn="tl">
                    <a:srgbClr val="000000">
                      <a:alpha val="43137"/>
                    </a:srgbClr>
                  </a:outerShdw>
                </a:effectLst>
              </a:rPr>
              <a:t>collaborativa</a:t>
            </a:r>
            <a:r>
              <a:rPr lang="it-IT" sz="2100" dirty="0"/>
              <a:t> di tutti i documenti e gli atti amministrativi</a:t>
            </a:r>
          </a:p>
          <a:p>
            <a:pPr lvl="0"/>
            <a:r>
              <a:rPr lang="it-IT" sz="2100" dirty="0"/>
              <a:t>La </a:t>
            </a:r>
            <a:r>
              <a:rPr lang="it-IT" sz="2100" dirty="0">
                <a:solidFill>
                  <a:srgbClr val="C00000"/>
                </a:solidFill>
                <a:effectLst>
                  <a:outerShdw blurRad="38100" dist="38100" dir="2700000" algn="tl">
                    <a:srgbClr val="000000">
                      <a:alpha val="43137"/>
                    </a:srgbClr>
                  </a:outerShdw>
                </a:effectLst>
              </a:rPr>
              <a:t>gestione</a:t>
            </a:r>
            <a:r>
              <a:rPr lang="it-IT" sz="2100" dirty="0"/>
              <a:t> e il </a:t>
            </a:r>
            <a:r>
              <a:rPr lang="it-IT" sz="2100" dirty="0">
                <a:solidFill>
                  <a:srgbClr val="C00000"/>
                </a:solidFill>
                <a:effectLst>
                  <a:outerShdw blurRad="38100" dist="38100" dir="2700000" algn="tl">
                    <a:srgbClr val="000000">
                      <a:alpha val="43137"/>
                    </a:srgbClr>
                  </a:outerShdw>
                </a:effectLst>
              </a:rPr>
              <a:t>monitoraggio</a:t>
            </a:r>
            <a:r>
              <a:rPr lang="it-IT" sz="2100" dirty="0"/>
              <a:t> dei flussi documentali</a:t>
            </a:r>
          </a:p>
          <a:p>
            <a:pPr lvl="0"/>
            <a:r>
              <a:rPr lang="it-IT" sz="2100" dirty="0"/>
              <a:t>L’</a:t>
            </a:r>
            <a:r>
              <a:rPr lang="it-IT" sz="2100" dirty="0">
                <a:solidFill>
                  <a:srgbClr val="C00000"/>
                </a:solidFill>
                <a:effectLst>
                  <a:outerShdw blurRad="38100" dist="38100" dir="2700000" algn="tl">
                    <a:srgbClr val="000000">
                      <a:alpha val="43137"/>
                    </a:srgbClr>
                  </a:outerShdw>
                </a:effectLst>
              </a:rPr>
              <a:t>apposizione</a:t>
            </a:r>
            <a:r>
              <a:rPr lang="it-IT" sz="2100" dirty="0"/>
              <a:t> della Firma Digitale, semplice e massiva, completamente integrata all’interno della piattaforma e atta a garantire la validità giuridica degli Atti digitali</a:t>
            </a:r>
          </a:p>
          <a:p>
            <a:pPr lvl="0"/>
            <a:r>
              <a:rPr lang="it-IT" sz="2100" dirty="0"/>
              <a:t>L’interazione automatica con gli strumenti per l’accesso civico e gli obblighi di pubblicità, trasparenza e diffusione di informazioni (</a:t>
            </a:r>
            <a:r>
              <a:rPr lang="it-IT" sz="2100" dirty="0" err="1"/>
              <a:t>Amm</a:t>
            </a:r>
            <a:r>
              <a:rPr lang="it-IT" sz="2100" dirty="0"/>
              <a:t>. Trasparente, Albo Pretorio on line, ecc.)</a:t>
            </a:r>
          </a:p>
          <a:p>
            <a:pPr lvl="0"/>
            <a:r>
              <a:rPr lang="it-IT" sz="2100" dirty="0"/>
              <a:t>La riduzione della carta e la razionalizzazione dei processi interni</a:t>
            </a:r>
          </a:p>
          <a:p>
            <a:pPr lvl="0"/>
            <a:r>
              <a:rPr lang="it-IT" sz="2100" dirty="0"/>
              <a:t>L’utilizzo di strumenti innovativi e rapidi di ricerca e di classificazione dei documenti</a:t>
            </a:r>
          </a:p>
          <a:p>
            <a:pPr lvl="0"/>
            <a:r>
              <a:rPr lang="it-IT" sz="2100" dirty="0"/>
              <a:t>L’erogazione di servizi pubblici digitali end-to-end efficienti, inclusivi, personalizzati e intuitivi per tutti i cittadini e le imprese</a:t>
            </a:r>
          </a:p>
        </p:txBody>
      </p:sp>
      <p:sp>
        <p:nvSpPr>
          <p:cNvPr id="5" name="Rettangolo con angoli arrotondati 4">
            <a:extLst>
              <a:ext uri="{FF2B5EF4-FFF2-40B4-BE49-F238E27FC236}">
                <a16:creationId xmlns:a16="http://schemas.microsoft.com/office/drawing/2014/main" id="{480D86D6-70FD-4140-AEEF-0FD682C5F752}"/>
              </a:ext>
            </a:extLst>
          </p:cNvPr>
          <p:cNvSpPr/>
          <p:nvPr/>
        </p:nvSpPr>
        <p:spPr>
          <a:xfrm>
            <a:off x="588579" y="2259724"/>
            <a:ext cx="10762593" cy="935421"/>
          </a:xfrm>
          <a:prstGeom prst="roundRect">
            <a:avLst/>
          </a:prstGeom>
          <a:noFill/>
          <a:ln w="28575">
            <a:solidFill>
              <a:srgbClr val="EE7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piè di pagina 3">
            <a:extLst>
              <a:ext uri="{FF2B5EF4-FFF2-40B4-BE49-F238E27FC236}">
                <a16:creationId xmlns:a16="http://schemas.microsoft.com/office/drawing/2014/main" id="{318C9E9B-4D68-4956-82B4-0A79D00A2A1D}"/>
              </a:ext>
            </a:extLst>
          </p:cNvPr>
          <p:cNvSpPr>
            <a:spLocks noGrp="1"/>
          </p:cNvSpPr>
          <p:nvPr>
            <p:ph type="ftr" sz="quarter" idx="11"/>
          </p:nvPr>
        </p:nvSpPr>
        <p:spPr>
          <a:xfrm>
            <a:off x="609601" y="6289678"/>
            <a:ext cx="10982324" cy="282571"/>
          </a:xfrm>
        </p:spPr>
        <p:txBody>
          <a:bodyPr/>
          <a:lstStyle/>
          <a:p>
            <a:pPr algn="l" defTabSz="977900" rtl="0">
              <a:tabLst>
                <a:tab pos="5381625" algn="ctr"/>
                <a:tab pos="10668000" algn="r"/>
              </a:tabLst>
            </a:pPr>
            <a:r>
              <a:rPr lang="it-IT" sz="1400" b="1" dirty="0">
                <a:solidFill>
                  <a:srgbClr val="A32B27"/>
                </a:solidFill>
              </a:rPr>
              <a:t>CADAN </a:t>
            </a:r>
            <a:r>
              <a:rPr lang="it-IT" sz="1400" b="1" dirty="0" err="1">
                <a:solidFill>
                  <a:srgbClr val="A32B27"/>
                </a:solidFill>
              </a:rPr>
              <a:t>srl</a:t>
            </a:r>
            <a:r>
              <a:rPr lang="it-IT" sz="1400" b="1" dirty="0">
                <a:solidFill>
                  <a:srgbClr val="A32B27"/>
                </a:solidFill>
              </a:rPr>
              <a:t> 	</a:t>
            </a:r>
            <a:r>
              <a:rPr lang="it-IT" sz="1400" dirty="0">
                <a:solidFill>
                  <a:srgbClr val="A32B27"/>
                </a:solidFill>
              </a:rPr>
              <a:t>- DIGITAL SIGNER SOLUTION la soluzione di firma digitale integrata per supportare il Lavoro Agile - 	www.cadan.it</a:t>
            </a:r>
          </a:p>
        </p:txBody>
      </p:sp>
    </p:spTree>
    <p:custDataLst>
      <p:tags r:id="rId1"/>
    </p:custDataLst>
    <p:extLst>
      <p:ext uri="{BB962C8B-B14F-4D97-AF65-F5344CB8AC3E}">
        <p14:creationId xmlns:p14="http://schemas.microsoft.com/office/powerpoint/2010/main" val="101928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CA8937-A311-444A-8CC1-C5E4F94670A3}"/>
              </a:ext>
            </a:extLst>
          </p:cNvPr>
          <p:cNvSpPr>
            <a:spLocks noGrp="1"/>
          </p:cNvSpPr>
          <p:nvPr>
            <p:ph type="title"/>
          </p:nvPr>
        </p:nvSpPr>
        <p:spPr/>
        <p:txBody>
          <a:bodyPr/>
          <a:lstStyle/>
          <a:p>
            <a:r>
              <a:rPr lang="it-IT" dirty="0"/>
              <a:t>Principali componenti di </a:t>
            </a:r>
            <a:r>
              <a:rPr lang="it-IT" dirty="0" err="1"/>
              <a:t>DiDOC</a:t>
            </a:r>
            <a:r>
              <a:rPr lang="it-IT" dirty="0"/>
              <a:t> 4.0</a:t>
            </a:r>
          </a:p>
        </p:txBody>
      </p:sp>
      <p:sp>
        <p:nvSpPr>
          <p:cNvPr id="5" name="Rettangolo 4">
            <a:extLst>
              <a:ext uri="{FF2B5EF4-FFF2-40B4-BE49-F238E27FC236}">
                <a16:creationId xmlns:a16="http://schemas.microsoft.com/office/drawing/2014/main" id="{F716DBED-FC0E-44AA-A12E-43456A24D30D}"/>
              </a:ext>
            </a:extLst>
          </p:cNvPr>
          <p:cNvSpPr/>
          <p:nvPr/>
        </p:nvSpPr>
        <p:spPr>
          <a:xfrm>
            <a:off x="2945499" y="1685773"/>
            <a:ext cx="7576303" cy="646331"/>
          </a:xfrm>
          <a:prstGeom prst="rect">
            <a:avLst/>
          </a:prstGeom>
        </p:spPr>
        <p:txBody>
          <a:bodyPr wrap="square">
            <a:spAutoFit/>
          </a:bodyPr>
          <a:lstStyle/>
          <a:p>
            <a:r>
              <a:rPr lang="it-IT" b="1" i="1" u="sng" dirty="0"/>
              <a:t>Organigramma Funzionale </a:t>
            </a:r>
            <a:r>
              <a:rPr lang="it-IT" dirty="0"/>
              <a:t> per la creazione delle relazioni gerarchiche funzionali dell’Ente nella logica del </a:t>
            </a:r>
            <a:r>
              <a:rPr lang="it-IT" i="1" dirty="0"/>
              <a:t>chi fa che cosa</a:t>
            </a:r>
          </a:p>
        </p:txBody>
      </p:sp>
      <p:sp>
        <p:nvSpPr>
          <p:cNvPr id="6" name="Rettangolo 5">
            <a:extLst>
              <a:ext uri="{FF2B5EF4-FFF2-40B4-BE49-F238E27FC236}">
                <a16:creationId xmlns:a16="http://schemas.microsoft.com/office/drawing/2014/main" id="{96CD7E93-B2DE-4987-946C-207DF70C80B2}"/>
              </a:ext>
            </a:extLst>
          </p:cNvPr>
          <p:cNvSpPr/>
          <p:nvPr/>
        </p:nvSpPr>
        <p:spPr>
          <a:xfrm>
            <a:off x="2945499" y="2731407"/>
            <a:ext cx="8595473" cy="646331"/>
          </a:xfrm>
          <a:prstGeom prst="rect">
            <a:avLst/>
          </a:prstGeom>
        </p:spPr>
        <p:txBody>
          <a:bodyPr wrap="square">
            <a:spAutoFit/>
          </a:bodyPr>
          <a:lstStyle/>
          <a:p>
            <a:r>
              <a:rPr lang="it-IT" b="1" u="sng" dirty="0">
                <a:ea typeface="Times New Roman" panose="02020603050405020304" pitchFamily="18" charset="0"/>
                <a:cs typeface="Times New Roman" panose="02020603050405020304" pitchFamily="18" charset="0"/>
              </a:rPr>
              <a:t>Aggregazione di documenti e di atti amministrativi</a:t>
            </a:r>
            <a:r>
              <a:rPr lang="it-IT" dirty="0">
                <a:ea typeface="Times New Roman" panose="02020603050405020304" pitchFamily="18" charset="0"/>
                <a:cs typeface="Times New Roman" panose="02020603050405020304" pitchFamily="18" charset="0"/>
              </a:rPr>
              <a:t>, prevedendo documenti provenienti oltre che dal protocollo, anche da altre fonti documentali</a:t>
            </a:r>
            <a:endParaRPr lang="it-IT" dirty="0"/>
          </a:p>
        </p:txBody>
      </p:sp>
      <p:sp>
        <p:nvSpPr>
          <p:cNvPr id="7" name="Rettangolo 6">
            <a:extLst>
              <a:ext uri="{FF2B5EF4-FFF2-40B4-BE49-F238E27FC236}">
                <a16:creationId xmlns:a16="http://schemas.microsoft.com/office/drawing/2014/main" id="{089B01FF-BE08-4F3D-A12D-B97054250ECA}"/>
              </a:ext>
            </a:extLst>
          </p:cNvPr>
          <p:cNvSpPr/>
          <p:nvPr/>
        </p:nvSpPr>
        <p:spPr>
          <a:xfrm>
            <a:off x="2945499" y="3824745"/>
            <a:ext cx="8541578" cy="646331"/>
          </a:xfrm>
          <a:prstGeom prst="rect">
            <a:avLst/>
          </a:prstGeom>
        </p:spPr>
        <p:txBody>
          <a:bodyPr wrap="square">
            <a:spAutoFit/>
          </a:bodyPr>
          <a:lstStyle/>
          <a:p>
            <a:r>
              <a:rPr lang="it-IT" b="1" u="sng" dirty="0">
                <a:ea typeface="Times New Roman" panose="02020603050405020304" pitchFamily="18" charset="0"/>
                <a:cs typeface="Times New Roman" panose="02020603050405020304" pitchFamily="18" charset="0"/>
              </a:rPr>
              <a:t>Business </a:t>
            </a:r>
            <a:r>
              <a:rPr lang="it-IT" b="1" u="sng" dirty="0" err="1">
                <a:ea typeface="Times New Roman" panose="02020603050405020304" pitchFamily="18" charset="0"/>
                <a:cs typeface="Times New Roman" panose="02020603050405020304" pitchFamily="18" charset="0"/>
              </a:rPr>
              <a:t>Process</a:t>
            </a:r>
            <a:r>
              <a:rPr lang="it-IT" b="1" u="sng" dirty="0">
                <a:ea typeface="Times New Roman" panose="02020603050405020304" pitchFamily="18" charset="0"/>
                <a:cs typeface="Times New Roman" panose="02020603050405020304" pitchFamily="18" charset="0"/>
              </a:rPr>
              <a:t> Management and </a:t>
            </a:r>
            <a:r>
              <a:rPr lang="it-IT" b="1" u="sng" dirty="0" err="1">
                <a:ea typeface="Times New Roman" panose="02020603050405020304" pitchFamily="18" charset="0"/>
                <a:cs typeface="Times New Roman" panose="02020603050405020304" pitchFamily="18" charset="0"/>
              </a:rPr>
              <a:t>Notation</a:t>
            </a:r>
            <a:r>
              <a:rPr lang="it-IT" b="1" u="sng" dirty="0">
                <a:ea typeface="Times New Roman" panose="02020603050405020304" pitchFamily="18" charset="0"/>
                <a:cs typeface="Times New Roman" panose="02020603050405020304" pitchFamily="18" charset="0"/>
              </a:rPr>
              <a:t> (BPMN)</a:t>
            </a:r>
            <a:r>
              <a:rPr lang="it-IT" b="1" dirty="0">
                <a:ea typeface="Times New Roman" panose="02020603050405020304" pitchFamily="18" charset="0"/>
                <a:cs typeface="Times New Roman" panose="02020603050405020304" pitchFamily="18" charset="0"/>
              </a:rPr>
              <a:t> </a:t>
            </a:r>
            <a:r>
              <a:rPr lang="it-IT" dirty="0">
                <a:ea typeface="Times New Roman" panose="02020603050405020304" pitchFamily="18" charset="0"/>
                <a:cs typeface="Times New Roman" panose="02020603050405020304" pitchFamily="18" charset="0"/>
              </a:rPr>
              <a:t>per la creazione dell’iter che ogni di documento deve seguire, l’indicazione degli attori e dei ruoli coinvolti</a:t>
            </a:r>
            <a:endParaRPr lang="it-IT" dirty="0"/>
          </a:p>
        </p:txBody>
      </p:sp>
      <p:sp>
        <p:nvSpPr>
          <p:cNvPr id="8" name="Rettangolo 7">
            <a:extLst>
              <a:ext uri="{FF2B5EF4-FFF2-40B4-BE49-F238E27FC236}">
                <a16:creationId xmlns:a16="http://schemas.microsoft.com/office/drawing/2014/main" id="{7D2F1A62-0CB7-4C00-85FF-01B8714A29CB}"/>
              </a:ext>
            </a:extLst>
          </p:cNvPr>
          <p:cNvSpPr/>
          <p:nvPr/>
        </p:nvSpPr>
        <p:spPr>
          <a:xfrm>
            <a:off x="2945499" y="5022329"/>
            <a:ext cx="8181050" cy="646331"/>
          </a:xfrm>
          <a:prstGeom prst="rect">
            <a:avLst/>
          </a:prstGeom>
        </p:spPr>
        <p:txBody>
          <a:bodyPr wrap="square">
            <a:spAutoFit/>
          </a:bodyPr>
          <a:lstStyle/>
          <a:p>
            <a:r>
              <a:rPr lang="it-IT" b="1" u="sng" dirty="0">
                <a:ea typeface="Times New Roman" panose="02020603050405020304" pitchFamily="18" charset="0"/>
                <a:cs typeface="Times New Roman" panose="02020603050405020304" pitchFamily="18" charset="0"/>
              </a:rPr>
              <a:t>Compositore informatizzato dei Documenti ammnistrativi </a:t>
            </a:r>
            <a:r>
              <a:rPr lang="it-IT" dirty="0"/>
              <a:t>completamente integrato con strumenti di </a:t>
            </a:r>
            <a:r>
              <a:rPr lang="it-IT" i="1" dirty="0"/>
              <a:t>editing</a:t>
            </a:r>
            <a:r>
              <a:rPr lang="it-IT" dirty="0"/>
              <a:t> avanzati e con il </a:t>
            </a:r>
            <a:r>
              <a:rPr lang="it-IT" b="1" i="1" dirty="0">
                <a:solidFill>
                  <a:srgbClr val="A32B27"/>
                </a:solidFill>
              </a:rPr>
              <a:t>Digital </a:t>
            </a:r>
            <a:r>
              <a:rPr lang="it-IT" b="1" i="1" dirty="0" err="1">
                <a:solidFill>
                  <a:srgbClr val="A32B27"/>
                </a:solidFill>
              </a:rPr>
              <a:t>Signer</a:t>
            </a:r>
            <a:r>
              <a:rPr lang="it-IT" b="1" i="1" dirty="0">
                <a:solidFill>
                  <a:srgbClr val="A32B27"/>
                </a:solidFill>
              </a:rPr>
              <a:t> Solutions</a:t>
            </a:r>
            <a:endParaRPr lang="it-IT" dirty="0"/>
          </a:p>
        </p:txBody>
      </p:sp>
      <p:sp>
        <p:nvSpPr>
          <p:cNvPr id="9" name="Rettangolo con angoli arrotondati 8">
            <a:extLst>
              <a:ext uri="{FF2B5EF4-FFF2-40B4-BE49-F238E27FC236}">
                <a16:creationId xmlns:a16="http://schemas.microsoft.com/office/drawing/2014/main" id="{86DF0765-A28B-484E-86AF-A1C8F8E01AEF}"/>
              </a:ext>
            </a:extLst>
          </p:cNvPr>
          <p:cNvSpPr/>
          <p:nvPr/>
        </p:nvSpPr>
        <p:spPr>
          <a:xfrm>
            <a:off x="1511885" y="1741227"/>
            <a:ext cx="1174694" cy="53542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RUOLO</a:t>
            </a:r>
          </a:p>
        </p:txBody>
      </p:sp>
      <p:sp>
        <p:nvSpPr>
          <p:cNvPr id="12" name="Rettangolo con angoli arrotondati 11">
            <a:extLst>
              <a:ext uri="{FF2B5EF4-FFF2-40B4-BE49-F238E27FC236}">
                <a16:creationId xmlns:a16="http://schemas.microsoft.com/office/drawing/2014/main" id="{006C2300-31A3-44D9-BFF0-FF1066EDF42F}"/>
              </a:ext>
            </a:extLst>
          </p:cNvPr>
          <p:cNvSpPr/>
          <p:nvPr/>
        </p:nvSpPr>
        <p:spPr>
          <a:xfrm>
            <a:off x="459899" y="2786861"/>
            <a:ext cx="2226680" cy="53542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REGISTRAZIONE</a:t>
            </a:r>
          </a:p>
        </p:txBody>
      </p:sp>
      <p:sp>
        <p:nvSpPr>
          <p:cNvPr id="13" name="Rettangolo con angoli arrotondati 12">
            <a:extLst>
              <a:ext uri="{FF2B5EF4-FFF2-40B4-BE49-F238E27FC236}">
                <a16:creationId xmlns:a16="http://schemas.microsoft.com/office/drawing/2014/main" id="{75A2C6B9-3A6D-4A1F-9C07-7688D826A1F4}"/>
              </a:ext>
            </a:extLst>
          </p:cNvPr>
          <p:cNvSpPr/>
          <p:nvPr/>
        </p:nvSpPr>
        <p:spPr>
          <a:xfrm>
            <a:off x="1005883" y="3881135"/>
            <a:ext cx="1680696" cy="53542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PROCESSO</a:t>
            </a:r>
          </a:p>
        </p:txBody>
      </p:sp>
      <p:sp>
        <p:nvSpPr>
          <p:cNvPr id="14" name="Rettangolo con angoli arrotondati 13">
            <a:extLst>
              <a:ext uri="{FF2B5EF4-FFF2-40B4-BE49-F238E27FC236}">
                <a16:creationId xmlns:a16="http://schemas.microsoft.com/office/drawing/2014/main" id="{F73B4C9C-6959-4413-AB14-4E68FCE4E237}"/>
              </a:ext>
            </a:extLst>
          </p:cNvPr>
          <p:cNvSpPr/>
          <p:nvPr/>
        </p:nvSpPr>
        <p:spPr>
          <a:xfrm>
            <a:off x="1511885" y="5080448"/>
            <a:ext cx="1174694" cy="535422"/>
          </a:xfrm>
          <a:prstGeom prst="roundRect">
            <a:avLst/>
          </a:prstGeom>
          <a:noFill/>
          <a:ln>
            <a:solidFill>
              <a:srgbClr val="EE7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DATI</a:t>
            </a:r>
          </a:p>
        </p:txBody>
      </p:sp>
      <p:sp>
        <p:nvSpPr>
          <p:cNvPr id="16" name="Segnaposto piè di pagina 3">
            <a:extLst>
              <a:ext uri="{FF2B5EF4-FFF2-40B4-BE49-F238E27FC236}">
                <a16:creationId xmlns:a16="http://schemas.microsoft.com/office/drawing/2014/main" id="{99C372D3-F60B-4997-97A5-B39EE2280795}"/>
              </a:ext>
            </a:extLst>
          </p:cNvPr>
          <p:cNvSpPr>
            <a:spLocks noGrp="1"/>
          </p:cNvSpPr>
          <p:nvPr>
            <p:ph type="ftr" sz="quarter" idx="11"/>
          </p:nvPr>
        </p:nvSpPr>
        <p:spPr>
          <a:xfrm>
            <a:off x="609601" y="6289678"/>
            <a:ext cx="10982324" cy="282571"/>
          </a:xfrm>
        </p:spPr>
        <p:txBody>
          <a:bodyPr/>
          <a:lstStyle/>
          <a:p>
            <a:pPr algn="l" defTabSz="977900" rtl="0">
              <a:tabLst>
                <a:tab pos="5381625" algn="ctr"/>
                <a:tab pos="10668000" algn="r"/>
              </a:tabLst>
            </a:pPr>
            <a:r>
              <a:rPr lang="it-IT" sz="1400" b="1" dirty="0">
                <a:solidFill>
                  <a:srgbClr val="A32B27"/>
                </a:solidFill>
              </a:rPr>
              <a:t>CADAN </a:t>
            </a:r>
            <a:r>
              <a:rPr lang="it-IT" sz="1400" b="1" dirty="0" err="1">
                <a:solidFill>
                  <a:srgbClr val="A32B27"/>
                </a:solidFill>
              </a:rPr>
              <a:t>srl</a:t>
            </a:r>
            <a:r>
              <a:rPr lang="it-IT" sz="1400" b="1" dirty="0">
                <a:solidFill>
                  <a:srgbClr val="A32B27"/>
                </a:solidFill>
              </a:rPr>
              <a:t> 	</a:t>
            </a:r>
            <a:r>
              <a:rPr lang="it-IT" sz="1400" dirty="0">
                <a:solidFill>
                  <a:srgbClr val="A32B27"/>
                </a:solidFill>
              </a:rPr>
              <a:t>- DIGITAL SIGNER SOLUTION la soluzione di firma digitale integrata per supportare il Lavoro Agile - 	www.cadan.it</a:t>
            </a:r>
          </a:p>
        </p:txBody>
      </p:sp>
    </p:spTree>
    <p:custDataLst>
      <p:tags r:id="rId1"/>
    </p:custDataLst>
    <p:extLst>
      <p:ext uri="{BB962C8B-B14F-4D97-AF65-F5344CB8AC3E}">
        <p14:creationId xmlns:p14="http://schemas.microsoft.com/office/powerpoint/2010/main" val="196269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con angoli arrotondati 20">
            <a:extLst>
              <a:ext uri="{FF2B5EF4-FFF2-40B4-BE49-F238E27FC236}">
                <a16:creationId xmlns:a16="http://schemas.microsoft.com/office/drawing/2014/main" id="{228F1922-CCA8-4481-A5B0-45DA1F90A6B1}"/>
              </a:ext>
            </a:extLst>
          </p:cNvPr>
          <p:cNvSpPr/>
          <p:nvPr/>
        </p:nvSpPr>
        <p:spPr>
          <a:xfrm>
            <a:off x="4908331" y="1187670"/>
            <a:ext cx="4067504" cy="2795752"/>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w="12700">
                <a:solidFill>
                  <a:schemeClr val="tx1"/>
                </a:solidFill>
              </a:ln>
            </a:endParaRPr>
          </a:p>
        </p:txBody>
      </p:sp>
      <p:sp>
        <p:nvSpPr>
          <p:cNvPr id="2" name="Titolo 1">
            <a:extLst>
              <a:ext uri="{FF2B5EF4-FFF2-40B4-BE49-F238E27FC236}">
                <a16:creationId xmlns:a16="http://schemas.microsoft.com/office/drawing/2014/main" id="{B4264A20-3405-4761-A115-6DC0EEA1C4CE}"/>
              </a:ext>
            </a:extLst>
          </p:cNvPr>
          <p:cNvSpPr>
            <a:spLocks noGrp="1"/>
          </p:cNvSpPr>
          <p:nvPr>
            <p:ph type="title"/>
          </p:nvPr>
        </p:nvSpPr>
        <p:spPr/>
        <p:txBody>
          <a:bodyPr/>
          <a:lstStyle/>
          <a:p>
            <a:r>
              <a:rPr lang="it-IT" dirty="0"/>
              <a:t>Firma digitale</a:t>
            </a:r>
          </a:p>
        </p:txBody>
      </p:sp>
      <p:pic>
        <p:nvPicPr>
          <p:cNvPr id="1026" name="Picture 2" descr="Risultati immagini per documento icona">
            <a:extLst>
              <a:ext uri="{FF2B5EF4-FFF2-40B4-BE49-F238E27FC236}">
                <a16:creationId xmlns:a16="http://schemas.microsoft.com/office/drawing/2014/main" id="{244234A2-1937-47B3-9384-2AEFC775A5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166" y="1516611"/>
            <a:ext cx="1260749" cy="12607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isultati immagini per impronta hash">
            <a:extLst>
              <a:ext uri="{FF2B5EF4-FFF2-40B4-BE49-F238E27FC236}">
                <a16:creationId xmlns:a16="http://schemas.microsoft.com/office/drawing/2014/main" id="{1A38F4CE-D99F-4A03-B6C4-A37B58C785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5259" y="1525151"/>
            <a:ext cx="1355996" cy="1375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isultati immagini per impronta hash">
            <a:extLst>
              <a:ext uri="{FF2B5EF4-FFF2-40B4-BE49-F238E27FC236}">
                <a16:creationId xmlns:a16="http://schemas.microsoft.com/office/drawing/2014/main" id="{CF1DB453-688B-48C9-810E-EF41D8A01E16}"/>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64114" y="1509387"/>
            <a:ext cx="1355996" cy="1375705"/>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a:extLst>
              <a:ext uri="{FF2B5EF4-FFF2-40B4-BE49-F238E27FC236}">
                <a16:creationId xmlns:a16="http://schemas.microsoft.com/office/drawing/2014/main" id="{FE289C84-3ACE-4153-872A-44AFAC0A8F35}"/>
              </a:ext>
            </a:extLst>
          </p:cNvPr>
          <p:cNvPicPr>
            <a:picLocks noChangeAspect="1"/>
          </p:cNvPicPr>
          <p:nvPr/>
        </p:nvPicPr>
        <p:blipFill>
          <a:blip r:embed="rId6"/>
          <a:stretch>
            <a:fillRect/>
          </a:stretch>
        </p:blipFill>
        <p:spPr>
          <a:xfrm>
            <a:off x="9230053" y="1481795"/>
            <a:ext cx="1257300" cy="1266825"/>
          </a:xfrm>
          <a:prstGeom prst="rect">
            <a:avLst/>
          </a:prstGeom>
        </p:spPr>
      </p:pic>
      <p:pic>
        <p:nvPicPr>
          <p:cNvPr id="1028" name="Picture 4" descr="Risultati immagini per certificato digitale">
            <a:extLst>
              <a:ext uri="{FF2B5EF4-FFF2-40B4-BE49-F238E27FC236}">
                <a16:creationId xmlns:a16="http://schemas.microsoft.com/office/drawing/2014/main" id="{64A5AD9D-3072-49E6-BE3A-BB508A3B8A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0461" y="2984938"/>
            <a:ext cx="1046830" cy="87235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2 10">
            <a:extLst>
              <a:ext uri="{FF2B5EF4-FFF2-40B4-BE49-F238E27FC236}">
                <a16:creationId xmlns:a16="http://schemas.microsoft.com/office/drawing/2014/main" id="{74203402-0DAC-416D-8E1B-877F5EDAEE18}"/>
              </a:ext>
            </a:extLst>
          </p:cNvPr>
          <p:cNvCxnSpPr>
            <a:cxnSpLocks/>
            <a:stCxn id="1026" idx="3"/>
          </p:cNvCxnSpPr>
          <p:nvPr/>
        </p:nvCxnSpPr>
        <p:spPr>
          <a:xfrm>
            <a:off x="4476915" y="2146986"/>
            <a:ext cx="6731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7E912C4C-CAFF-400A-BF1D-E24FB8F25A23}"/>
              </a:ext>
            </a:extLst>
          </p:cNvPr>
          <p:cNvCxnSpPr>
            <a:cxnSpLocks/>
          </p:cNvCxnSpPr>
          <p:nvPr/>
        </p:nvCxnSpPr>
        <p:spPr>
          <a:xfrm>
            <a:off x="6211614" y="2144111"/>
            <a:ext cx="10405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936FF89A-3376-42A6-8296-BA03B5E9102C}"/>
              </a:ext>
            </a:extLst>
          </p:cNvPr>
          <p:cNvCxnSpPr>
            <a:cxnSpLocks/>
          </p:cNvCxnSpPr>
          <p:nvPr/>
        </p:nvCxnSpPr>
        <p:spPr>
          <a:xfrm>
            <a:off x="8387255" y="2144110"/>
            <a:ext cx="86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1E8FA40F-FC9C-4C5D-9B37-C6A24A4EA970}"/>
              </a:ext>
            </a:extLst>
          </p:cNvPr>
          <p:cNvSpPr txBox="1"/>
          <p:nvPr/>
        </p:nvSpPr>
        <p:spPr>
          <a:xfrm>
            <a:off x="4456386" y="2257093"/>
            <a:ext cx="351378" cy="369332"/>
          </a:xfrm>
          <a:prstGeom prst="rect">
            <a:avLst/>
          </a:prstGeom>
          <a:noFill/>
        </p:spPr>
        <p:txBody>
          <a:bodyPr wrap="none" rtlCol="0">
            <a:spAutoFit/>
          </a:bodyPr>
          <a:lstStyle/>
          <a:p>
            <a:r>
              <a:rPr lang="it-IT" b="1" dirty="0">
                <a:solidFill>
                  <a:srgbClr val="A32B27"/>
                </a:solidFill>
              </a:rPr>
              <a:t>A</a:t>
            </a:r>
          </a:p>
        </p:txBody>
      </p:sp>
      <p:sp>
        <p:nvSpPr>
          <p:cNvPr id="24" name="CasellaDiTesto 23">
            <a:extLst>
              <a:ext uri="{FF2B5EF4-FFF2-40B4-BE49-F238E27FC236}">
                <a16:creationId xmlns:a16="http://schemas.microsoft.com/office/drawing/2014/main" id="{DDD0C67E-5BE5-4A7C-8F37-B71A6F195263}"/>
              </a:ext>
            </a:extLst>
          </p:cNvPr>
          <p:cNvSpPr txBox="1"/>
          <p:nvPr/>
        </p:nvSpPr>
        <p:spPr>
          <a:xfrm>
            <a:off x="6437587" y="2299136"/>
            <a:ext cx="351378" cy="369332"/>
          </a:xfrm>
          <a:prstGeom prst="rect">
            <a:avLst/>
          </a:prstGeom>
          <a:noFill/>
        </p:spPr>
        <p:txBody>
          <a:bodyPr wrap="none" rtlCol="0">
            <a:spAutoFit/>
          </a:bodyPr>
          <a:lstStyle/>
          <a:p>
            <a:r>
              <a:rPr lang="it-IT" b="1" dirty="0">
                <a:solidFill>
                  <a:srgbClr val="A32B27"/>
                </a:solidFill>
              </a:rPr>
              <a:t>B</a:t>
            </a:r>
          </a:p>
        </p:txBody>
      </p:sp>
      <p:sp>
        <p:nvSpPr>
          <p:cNvPr id="25" name="CasellaDiTesto 24">
            <a:extLst>
              <a:ext uri="{FF2B5EF4-FFF2-40B4-BE49-F238E27FC236}">
                <a16:creationId xmlns:a16="http://schemas.microsoft.com/office/drawing/2014/main" id="{883E6DF6-D41E-4E11-8298-A4DD59E3A841}"/>
              </a:ext>
            </a:extLst>
          </p:cNvPr>
          <p:cNvSpPr txBox="1"/>
          <p:nvPr/>
        </p:nvSpPr>
        <p:spPr>
          <a:xfrm>
            <a:off x="8613228" y="2309646"/>
            <a:ext cx="351378" cy="369332"/>
          </a:xfrm>
          <a:prstGeom prst="rect">
            <a:avLst/>
          </a:prstGeom>
          <a:noFill/>
        </p:spPr>
        <p:txBody>
          <a:bodyPr wrap="none" rtlCol="0">
            <a:spAutoFit/>
          </a:bodyPr>
          <a:lstStyle/>
          <a:p>
            <a:r>
              <a:rPr lang="it-IT" b="1" dirty="0">
                <a:solidFill>
                  <a:srgbClr val="A32B27"/>
                </a:solidFill>
              </a:rPr>
              <a:t>C</a:t>
            </a:r>
          </a:p>
        </p:txBody>
      </p:sp>
      <p:sp>
        <p:nvSpPr>
          <p:cNvPr id="27" name="Segnaposto contenuto 2">
            <a:extLst>
              <a:ext uri="{FF2B5EF4-FFF2-40B4-BE49-F238E27FC236}">
                <a16:creationId xmlns:a16="http://schemas.microsoft.com/office/drawing/2014/main" id="{B8DDD017-62F3-440E-A5E9-9643B31FB98B}"/>
              </a:ext>
            </a:extLst>
          </p:cNvPr>
          <p:cNvSpPr>
            <a:spLocks noGrp="1"/>
          </p:cNvSpPr>
          <p:nvPr>
            <p:ph idx="1"/>
          </p:nvPr>
        </p:nvSpPr>
        <p:spPr>
          <a:xfrm>
            <a:off x="1030014" y="4372303"/>
            <a:ext cx="9866586" cy="1618594"/>
          </a:xfrm>
        </p:spPr>
        <p:txBody>
          <a:bodyPr>
            <a:normAutofit/>
          </a:bodyPr>
          <a:lstStyle/>
          <a:p>
            <a:pPr marL="457200" indent="-457200">
              <a:buFont typeface="+mj-lt"/>
              <a:buAutoNum type="alphaUcPeriod"/>
            </a:pPr>
            <a:r>
              <a:rPr lang="it-IT" dirty="0"/>
              <a:t>Impronta di HASH del documento da firmare</a:t>
            </a:r>
          </a:p>
          <a:p>
            <a:pPr marL="457200" indent="-457200">
              <a:buFont typeface="+mj-lt"/>
              <a:buAutoNum type="alphaUcPeriod"/>
            </a:pPr>
            <a:r>
              <a:rPr lang="it-IT" dirty="0"/>
              <a:t>Crittografia di HASH con chiave privata del certificato di firma rilasciato dalla CA</a:t>
            </a:r>
          </a:p>
          <a:p>
            <a:pPr marL="457200" indent="-457200">
              <a:buFont typeface="+mj-lt"/>
              <a:buAutoNum type="alphaUcPeriod"/>
            </a:pPr>
            <a:r>
              <a:rPr lang="it-IT" dirty="0"/>
              <a:t>Documento firmato</a:t>
            </a:r>
          </a:p>
        </p:txBody>
      </p:sp>
      <p:pic>
        <p:nvPicPr>
          <p:cNvPr id="7" name="Immagine 6">
            <a:extLst>
              <a:ext uri="{FF2B5EF4-FFF2-40B4-BE49-F238E27FC236}">
                <a16:creationId xmlns:a16="http://schemas.microsoft.com/office/drawing/2014/main" id="{FE77B1D4-67D7-46FA-9C72-7B1F275E2C77}"/>
              </a:ext>
            </a:extLst>
          </p:cNvPr>
          <p:cNvPicPr>
            <a:picLocks noChangeAspect="1"/>
          </p:cNvPicPr>
          <p:nvPr/>
        </p:nvPicPr>
        <p:blipFill>
          <a:blip r:embed="rId8"/>
          <a:stretch>
            <a:fillRect/>
          </a:stretch>
        </p:blipFill>
        <p:spPr>
          <a:xfrm>
            <a:off x="7976912" y="3237190"/>
            <a:ext cx="1935098" cy="1261239"/>
          </a:xfrm>
          <a:prstGeom prst="rect">
            <a:avLst/>
          </a:prstGeom>
        </p:spPr>
      </p:pic>
      <p:cxnSp>
        <p:nvCxnSpPr>
          <p:cNvPr id="29" name="Connettore diritto 28">
            <a:extLst>
              <a:ext uri="{FF2B5EF4-FFF2-40B4-BE49-F238E27FC236}">
                <a16:creationId xmlns:a16="http://schemas.microsoft.com/office/drawing/2014/main" id="{8D32893E-12B0-480F-BE22-9F3A8B06E642}"/>
              </a:ext>
            </a:extLst>
          </p:cNvPr>
          <p:cNvCxnSpPr>
            <a:cxnSpLocks/>
          </p:cNvCxnSpPr>
          <p:nvPr/>
        </p:nvCxnSpPr>
        <p:spPr>
          <a:xfrm flipV="1">
            <a:off x="7006462" y="2144689"/>
            <a:ext cx="0" cy="792000"/>
          </a:xfrm>
          <a:prstGeom prst="line">
            <a:avLst/>
          </a:prstGeom>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95DFEE6F-D12C-424D-B075-9DDF27508EE3}"/>
              </a:ext>
            </a:extLst>
          </p:cNvPr>
          <p:cNvSpPr txBox="1"/>
          <p:nvPr/>
        </p:nvSpPr>
        <p:spPr>
          <a:xfrm>
            <a:off x="6106510" y="1492467"/>
            <a:ext cx="569387" cy="369332"/>
          </a:xfrm>
          <a:prstGeom prst="rect">
            <a:avLst/>
          </a:prstGeom>
          <a:noFill/>
        </p:spPr>
        <p:txBody>
          <a:bodyPr wrap="none" rtlCol="0">
            <a:spAutoFit/>
          </a:bodyPr>
          <a:lstStyle/>
          <a:p>
            <a:r>
              <a:rPr lang="it-IT" dirty="0">
                <a:ln w="0"/>
                <a:solidFill>
                  <a:srgbClr val="7030A0"/>
                </a:solidFill>
                <a:effectLst>
                  <a:outerShdw blurRad="38100" dist="25400" dir="5400000" algn="ctr" rotWithShape="0">
                    <a:srgbClr val="6E747A">
                      <a:alpha val="43000"/>
                    </a:srgbClr>
                  </a:outerShdw>
                </a:effectLst>
              </a:rPr>
              <a:t>PIN</a:t>
            </a:r>
          </a:p>
        </p:txBody>
      </p:sp>
      <p:cxnSp>
        <p:nvCxnSpPr>
          <p:cNvPr id="33" name="Connettore diritto 32">
            <a:extLst>
              <a:ext uri="{FF2B5EF4-FFF2-40B4-BE49-F238E27FC236}">
                <a16:creationId xmlns:a16="http://schemas.microsoft.com/office/drawing/2014/main" id="{B9EE75FF-3FCF-44BA-8D70-19C7187F0371}"/>
              </a:ext>
            </a:extLst>
          </p:cNvPr>
          <p:cNvCxnSpPr/>
          <p:nvPr/>
        </p:nvCxnSpPr>
        <p:spPr>
          <a:xfrm>
            <a:off x="6411310" y="1849821"/>
            <a:ext cx="0" cy="283779"/>
          </a:xfrm>
          <a:prstGeom prst="line">
            <a:avLst/>
          </a:prstGeom>
        </p:spPr>
        <p:style>
          <a:lnRef idx="1">
            <a:schemeClr val="accent1"/>
          </a:lnRef>
          <a:fillRef idx="0">
            <a:schemeClr val="accent1"/>
          </a:fillRef>
          <a:effectRef idx="0">
            <a:schemeClr val="accent1"/>
          </a:effectRef>
          <a:fontRef idx="minor">
            <a:schemeClr val="tx1"/>
          </a:fontRef>
        </p:style>
      </p:cxnSp>
      <p:sp>
        <p:nvSpPr>
          <p:cNvPr id="38" name="Segnaposto piè di pagina 3">
            <a:extLst>
              <a:ext uri="{FF2B5EF4-FFF2-40B4-BE49-F238E27FC236}">
                <a16:creationId xmlns:a16="http://schemas.microsoft.com/office/drawing/2014/main" id="{E8B602CA-3CE7-483D-B2EA-83C4400AC0DE}"/>
              </a:ext>
            </a:extLst>
          </p:cNvPr>
          <p:cNvSpPr>
            <a:spLocks noGrp="1"/>
          </p:cNvSpPr>
          <p:nvPr>
            <p:ph type="ftr" sz="quarter" idx="11"/>
          </p:nvPr>
        </p:nvSpPr>
        <p:spPr>
          <a:xfrm>
            <a:off x="609601" y="6289678"/>
            <a:ext cx="10982324" cy="282571"/>
          </a:xfrm>
        </p:spPr>
        <p:txBody>
          <a:bodyPr/>
          <a:lstStyle/>
          <a:p>
            <a:pPr algn="l" defTabSz="977900" rtl="0">
              <a:tabLst>
                <a:tab pos="5381625" algn="ctr"/>
                <a:tab pos="10668000" algn="r"/>
              </a:tabLst>
            </a:pPr>
            <a:r>
              <a:rPr lang="it-IT" sz="1400" b="1" dirty="0">
                <a:solidFill>
                  <a:srgbClr val="A32B27"/>
                </a:solidFill>
              </a:rPr>
              <a:t>CADAN </a:t>
            </a:r>
            <a:r>
              <a:rPr lang="it-IT" sz="1400" b="1" dirty="0" err="1">
                <a:solidFill>
                  <a:srgbClr val="A32B27"/>
                </a:solidFill>
              </a:rPr>
              <a:t>srl</a:t>
            </a:r>
            <a:r>
              <a:rPr lang="it-IT" sz="1400" b="1" dirty="0">
                <a:solidFill>
                  <a:srgbClr val="A32B27"/>
                </a:solidFill>
              </a:rPr>
              <a:t> 	</a:t>
            </a:r>
            <a:r>
              <a:rPr lang="it-IT" sz="1400" dirty="0">
                <a:solidFill>
                  <a:srgbClr val="A32B27"/>
                </a:solidFill>
              </a:rPr>
              <a:t>- DIGITAL SIGNER SOLUTION la soluzione di firma digitale integrata per supportare il Lavoro Agile - 	www.cadan.it</a:t>
            </a:r>
          </a:p>
        </p:txBody>
      </p:sp>
    </p:spTree>
    <p:custDataLst>
      <p:tags r:id="rId1"/>
    </p:custDataLst>
    <p:extLst>
      <p:ext uri="{BB962C8B-B14F-4D97-AF65-F5344CB8AC3E}">
        <p14:creationId xmlns:p14="http://schemas.microsoft.com/office/powerpoint/2010/main" val="102254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riglia a diamante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8533_TF03031015.potx" id="{D1CE47EB-10BF-4E12-B73A-2056D8C372D1}" vid="{D9009262-9072-4F00-9526-6416F75E2260}"/>
    </a:ext>
  </a:extLst>
</a:theme>
</file>

<file path=ppt/theme/theme2.xml><?xml version="1.0" encoding="utf-8"?>
<a:theme xmlns:a="http://schemas.openxmlformats.org/drawingml/2006/main" name="Tema di Offic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7083F7D3FF50041A63C26291D68EBCD" ma:contentTypeVersion="10" ma:contentTypeDescription="Creare un nuovo documento." ma:contentTypeScope="" ma:versionID="95b77803a06759388a1fd49a6eb00a6a">
  <xsd:schema xmlns:xsd="http://www.w3.org/2001/XMLSchema" xmlns:xs="http://www.w3.org/2001/XMLSchema" xmlns:p="http://schemas.microsoft.com/office/2006/metadata/properties" xmlns:ns2="3f02c48c-ccd1-4c81-accc-d7ad4895d10f" xmlns:ns3="e59af35e-f1ec-4f38-978f-adef03f669a8" targetNamespace="http://schemas.microsoft.com/office/2006/metadata/properties" ma:root="true" ma:fieldsID="31075333f38011abffd5da0a39fc4b24" ns2:_="" ns3:_="">
    <xsd:import namespace="3f02c48c-ccd1-4c81-accc-d7ad4895d10f"/>
    <xsd:import namespace="e59af35e-f1ec-4f38-978f-adef03f669a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02c48c-ccd1-4c81-accc-d7ad4895d1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9af35e-f1ec-4f38-978f-adef03f669a8"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AE9D48-C815-43F6-9EEA-38EB8ECE28C8}"/>
</file>

<file path=customXml/itemProps2.xml><?xml version="1.0" encoding="utf-8"?>
<ds:datastoreItem xmlns:ds="http://schemas.openxmlformats.org/officeDocument/2006/customXml" ds:itemID="{DA63DCBD-DCED-4BF5-9EF8-F5FC5610AE5C}"/>
</file>

<file path=customXml/itemProps3.xml><?xml version="1.0" encoding="utf-8"?>
<ds:datastoreItem xmlns:ds="http://schemas.openxmlformats.org/officeDocument/2006/customXml" ds:itemID="{869BADA5-EF75-47C3-975B-FF5C85A123FD}"/>
</file>

<file path=docProps/app.xml><?xml version="1.0" encoding="utf-8"?>
<Properties xmlns="http://schemas.openxmlformats.org/officeDocument/2006/extended-properties" xmlns:vt="http://schemas.openxmlformats.org/officeDocument/2006/docPropsVTypes">
  <Template>Presentazione professionale con griglia romboidale (widescreen)</Template>
  <TotalTime>4032</TotalTime>
  <Words>804</Words>
  <Application>Microsoft Office PowerPoint</Application>
  <PresentationFormat>Widescreen</PresentationFormat>
  <Paragraphs>128</Paragraphs>
  <Slides>16</Slides>
  <Notes>7</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16</vt:i4>
      </vt:variant>
    </vt:vector>
  </HeadingPairs>
  <TitlesOfParts>
    <vt:vector size="22" baseType="lpstr">
      <vt:lpstr>Arial</vt:lpstr>
      <vt:lpstr>Calibri</vt:lpstr>
      <vt:lpstr>Segoe UI</vt:lpstr>
      <vt:lpstr>Times New Roman</vt:lpstr>
      <vt:lpstr>Wingdings</vt:lpstr>
      <vt:lpstr>Griglia a diamante 16x9</vt:lpstr>
      <vt:lpstr>DIGITAL SIGNER SOLUTION  la soluzione integrata di firma digitale per supportare il Lavoro Agile nel Consiglio regionale della Puglia </vt:lpstr>
      <vt:lpstr>Smart Working nella PA - Finalità</vt:lpstr>
      <vt:lpstr>Smart Working nella PA </vt:lpstr>
      <vt:lpstr>Principi dell’Azione Amministrativa</vt:lpstr>
      <vt:lpstr>Paradigma dell’Azione Amministrativa</vt:lpstr>
      <vt:lpstr>Progetto DiDOC 4.0 del Consiglio regionale della Puglia</vt:lpstr>
      <vt:lpstr>Obiettivi del Progetto DiDOC 4.0</vt:lpstr>
      <vt:lpstr>Principali componenti di DiDOC 4.0</vt:lpstr>
      <vt:lpstr>Firma digitale</vt:lpstr>
      <vt:lpstr>Digital Signer Solution</vt:lpstr>
      <vt:lpstr>Digital Signer Solution Component</vt:lpstr>
      <vt:lpstr>Digital Signer App</vt:lpstr>
      <vt:lpstr>Digital Signer Portal</vt:lpstr>
      <vt:lpstr>Digital Signer Portal – Firma massiva</vt:lpstr>
      <vt:lpstr>Digital Signer Portal - Delega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Layout titolo</dc:title>
  <dc:creator>Carmelo Tommasi</dc:creator>
  <cp:lastModifiedBy>Carmelo Tommasi</cp:lastModifiedBy>
  <cp:revision>66</cp:revision>
  <dcterms:created xsi:type="dcterms:W3CDTF">2019-09-20T16:01:19Z</dcterms:created>
  <dcterms:modified xsi:type="dcterms:W3CDTF">2019-09-23T13:53:50Z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0x010100E7083F7D3FF50041A63C26291D68EBCD</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ArticulateGUID">
    <vt:lpwstr>FC954C2A-F54C-419A-9EE8-367480777075</vt:lpwstr>
  </property>
  <property fmtid="{D5CDD505-2E9C-101B-9397-08002B2CF9AE}" pid="9" name="ArticulatePath">
    <vt:lpwstr>2019 09 24 - WEBINAR Come il lavoro in mobilità può supportare lo Smart Working</vt:lpwstr>
  </property>
</Properties>
</file>