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96" r:id="rId2"/>
    <p:sldMasterId id="2147483818" r:id="rId3"/>
    <p:sldMasterId id="2147483822" r:id="rId4"/>
    <p:sldMasterId id="2147483842" r:id="rId5"/>
  </p:sldMasterIdLst>
  <p:notesMasterIdLst>
    <p:notesMasterId r:id="rId13"/>
  </p:notesMasterIdLst>
  <p:handoutMasterIdLst>
    <p:handoutMasterId r:id="rId14"/>
  </p:handoutMasterIdLst>
  <p:sldIdLst>
    <p:sldId id="330" r:id="rId6"/>
    <p:sldId id="323" r:id="rId7"/>
    <p:sldId id="325" r:id="rId8"/>
    <p:sldId id="327" r:id="rId9"/>
    <p:sldId id="326" r:id="rId10"/>
    <p:sldId id="328" r:id="rId11"/>
    <p:sldId id="329" r:id="rId12"/>
  </p:sldIdLst>
  <p:sldSz cx="12192000" cy="6858000"/>
  <p:notesSz cx="672465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5B7C6605-437C-4DA8-BEE8-987DB020227F}">
          <p14:sldIdLst/>
        </p14:section>
        <p14:section name="Il Piano Stazioni" id="{49AD224D-6177-4110-BF1E-020D490DDF6C}">
          <p14:sldIdLst>
            <p14:sldId id="330"/>
            <p14:sldId id="323"/>
            <p14:sldId id="325"/>
            <p14:sldId id="327"/>
            <p14:sldId id="326"/>
            <p14:sldId id="328"/>
            <p14:sldId id="329"/>
          </p14:sldIdLst>
        </p14:section>
        <p14:section name="Il processo di progettazione partecipata" id="{56261B62-F629-4B75-A7A5-7233DC8D4BD9}">
          <p14:sldIdLst/>
        </p14:section>
        <p14:section name="Progetto di riqualificazione aree esterne in asset" id="{654A19E2-BE0A-4AAD-A99E-430B661F730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865" userDrawn="1">
          <p15:clr>
            <a:srgbClr val="A4A3A4"/>
          </p15:clr>
        </p15:guide>
        <p15:guide id="4" orient="horz" pos="2568" userDrawn="1">
          <p15:clr>
            <a:srgbClr val="A4A3A4"/>
          </p15:clr>
        </p15:guide>
        <p15:guide id="5" orient="horz" pos="3226" userDrawn="1">
          <p15:clr>
            <a:srgbClr val="A4A3A4"/>
          </p15:clr>
        </p15:guide>
        <p15:guide id="6" pos="5292" userDrawn="1">
          <p15:clr>
            <a:srgbClr val="A4A3A4"/>
          </p15:clr>
        </p15:guide>
        <p15:guide id="7" pos="6992" userDrawn="1">
          <p15:clr>
            <a:srgbClr val="A4A3A4"/>
          </p15:clr>
        </p15:guide>
        <p15:guide id="8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F7FFFF"/>
    <a:srgbClr val="C9FFFF"/>
    <a:srgbClr val="FFE8ED"/>
    <a:srgbClr val="0E6B69"/>
    <a:srgbClr val="888888"/>
    <a:srgbClr val="C5FFF8"/>
    <a:srgbClr val="27D7CE"/>
    <a:srgbClr val="128E8B"/>
    <a:srgbClr val="E8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1" autoAdjust="0"/>
    <p:restoredTop sz="96433" autoAdjust="0"/>
  </p:normalViewPr>
  <p:slideViewPr>
    <p:cSldViewPr snapToGrid="0" showGuides="1">
      <p:cViewPr varScale="1">
        <p:scale>
          <a:sx n="107" d="100"/>
          <a:sy n="107" d="100"/>
        </p:scale>
        <p:origin x="846" y="114"/>
      </p:cViewPr>
      <p:guideLst>
        <p:guide orient="horz" pos="1094"/>
        <p:guide pos="3840"/>
        <p:guide orient="horz" pos="1865"/>
        <p:guide orient="horz" pos="2568"/>
        <p:guide orient="horz" pos="3226"/>
        <p:guide pos="5292"/>
        <p:guide pos="6992"/>
        <p:guide pos="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26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015" cy="49542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09079" y="1"/>
            <a:ext cx="2914015" cy="49542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620FE731-46A2-46A5-9AD2-A416FE8CEE67}" type="datetimeFigureOut">
              <a:rPr lang="en-GB" smtClean="0"/>
              <a:t>13/05/2019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914015" cy="49542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389669B9-D8F4-4B71-AFE9-98769337994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809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4015" cy="49542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9079" y="1"/>
            <a:ext cx="2914015" cy="49542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84BD0BD-8420-46F9-8257-B8F286606235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465" y="4751983"/>
            <a:ext cx="5379720" cy="3887986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14015" cy="49542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9079" y="9378824"/>
            <a:ext cx="2914015" cy="495426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BFD64B0E-3DDE-4A0E-88A9-3A41651A45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10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7" y="1577975"/>
            <a:ext cx="11176621" cy="422751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20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286" y="6537912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 smtClean="0"/>
              <a:t>Direzione</a:t>
            </a:r>
            <a:r>
              <a:rPr lang="en-GB" dirty="0" smtClean="0"/>
              <a:t> </a:t>
            </a:r>
            <a:r>
              <a:rPr lang="en-GB" dirty="0" err="1" smtClean="0"/>
              <a:t>Stazioni</a:t>
            </a:r>
            <a:r>
              <a:rPr lang="en-GB" dirty="0" smtClean="0"/>
              <a:t> – </a:t>
            </a:r>
            <a:r>
              <a:rPr lang="en-GB" dirty="0" err="1" smtClean="0"/>
              <a:t>Ingegneria</a:t>
            </a:r>
            <a:r>
              <a:rPr lang="en-GB" dirty="0" smtClean="0"/>
              <a:t> e </a:t>
            </a:r>
            <a:r>
              <a:rPr lang="en-GB" dirty="0" err="1" smtClean="0"/>
              <a:t>Investimenti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324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>
                <a:solidFill>
                  <a:srgbClr val="DC002E"/>
                </a:solidFill>
              </a:rPr>
              <a:t>Formato data GG/MM/AAAA</a:t>
            </a:r>
            <a:endParaRPr lang="en-GB" dirty="0">
              <a:solidFill>
                <a:srgbClr val="DC002E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  <a:endParaRPr lang="en-GB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7187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62" y="2027528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t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340914"/>
            <a:ext cx="1553547" cy="322467"/>
          </a:xfrm>
          <a:prstGeom prst="rect">
            <a:avLst/>
          </a:prstGeom>
        </p:spPr>
        <p:txBody>
          <a:bodyPr lIns="0" rIns="0"/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114800"/>
            <a:ext cx="20618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70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immagine 2">
            <a:extLst>
              <a:ext uri="{FF2B5EF4-FFF2-40B4-BE49-F238E27FC236}">
                <a16:creationId xmlns:a16="http://schemas.microsoft.com/office/drawing/2014/main" id="{3659AF68-753C-5E40-9289-006DB5C162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1719112" cy="68580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itolo 1"/>
          <p:cNvSpPr>
            <a:spLocks noGrp="1"/>
          </p:cNvSpPr>
          <p:nvPr>
            <p:ph type="title" hasCustomPrompt="1"/>
          </p:nvPr>
        </p:nvSpPr>
        <p:spPr>
          <a:xfrm>
            <a:off x="407988" y="1789113"/>
            <a:ext cx="5430838" cy="2511691"/>
          </a:xfrm>
          <a:prstGeom prst="rect">
            <a:avLst/>
          </a:prstGeom>
        </p:spPr>
        <p:txBody>
          <a:bodyPr anchor="ctr" anchorCtr="0"/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Copertina sezione - alt 2</a:t>
            </a:r>
          </a:p>
        </p:txBody>
      </p:sp>
      <p:sp>
        <p:nvSpPr>
          <p:cNvPr id="21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4350048"/>
            <a:ext cx="5430838" cy="585527"/>
          </a:xfrm>
          <a:prstGeom prst="rect">
            <a:avLst/>
          </a:prstGeom>
        </p:spPr>
        <p:txBody>
          <a:bodyPr anchor="ctr" anchorCtr="0"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Sottotitolo</a:t>
            </a:r>
          </a:p>
        </p:txBody>
      </p:sp>
    </p:spTree>
    <p:extLst>
      <p:ext uri="{BB962C8B-B14F-4D97-AF65-F5344CB8AC3E}">
        <p14:creationId xmlns:p14="http://schemas.microsoft.com/office/powerpoint/2010/main" val="260535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pertina Sotto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36667" y="2020033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sezione - alt 1</a:t>
            </a:r>
          </a:p>
        </p:txBody>
      </p:sp>
    </p:spTree>
    <p:extLst>
      <p:ext uri="{BB962C8B-B14F-4D97-AF65-F5344CB8AC3E}">
        <p14:creationId xmlns:p14="http://schemas.microsoft.com/office/powerpoint/2010/main" val="108212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Sott. e contenuto testo Bullet Poi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577975"/>
            <a:ext cx="11176620" cy="422751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20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 txBox="1">
            <a:spLocks/>
          </p:cNvSpPr>
          <p:nvPr userDrawn="1"/>
        </p:nvSpPr>
        <p:spPr>
          <a:xfrm>
            <a:off x="3118286" y="6537912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it-IT" sz="80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r>
              <a:rPr lang="en-GB" smtClean="0"/>
              <a:t>Direzione Stazioni – Ingegneria e Investimenti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7024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olo Sott.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3" name="CasellaDiTesto 2"/>
          <p:cNvSpPr txBox="1"/>
          <p:nvPr userDrawn="1"/>
        </p:nvSpPr>
        <p:spPr>
          <a:xfrm>
            <a:off x="6779740" y="6477796"/>
            <a:ext cx="48685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0" kern="12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Direzione</a:t>
            </a:r>
            <a:r>
              <a:rPr lang="en-GB" sz="80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800" i="0" kern="12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Stazioni</a:t>
            </a:r>
            <a:r>
              <a:rPr lang="en-GB" sz="80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800" i="0" kern="12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Ingegneria</a:t>
            </a:r>
            <a:r>
              <a:rPr lang="en-GB" sz="800" i="0" kern="12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 e </a:t>
            </a:r>
            <a:r>
              <a:rPr lang="en-GB" sz="800" i="0" kern="1200" dirty="0" err="1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investimenti</a:t>
            </a:r>
            <a:endParaRPr lang="en-GB" sz="800" i="0" kern="1200" dirty="0" smtClean="0">
              <a:solidFill>
                <a:schemeClr val="bg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286" y="6537912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 smtClean="0"/>
              <a:t>Direzione</a:t>
            </a:r>
            <a:r>
              <a:rPr lang="en-GB" dirty="0" smtClean="0"/>
              <a:t> </a:t>
            </a:r>
            <a:r>
              <a:rPr lang="en-GB" dirty="0" err="1" smtClean="0"/>
              <a:t>Stazioni</a:t>
            </a:r>
            <a:r>
              <a:rPr lang="en-GB" dirty="0" smtClean="0"/>
              <a:t> – </a:t>
            </a:r>
            <a:r>
              <a:rPr lang="en-GB" dirty="0" err="1" smtClean="0"/>
              <a:t>Ingegneria</a:t>
            </a:r>
            <a:r>
              <a:rPr lang="en-GB" dirty="0" smtClean="0"/>
              <a:t> e </a:t>
            </a:r>
            <a:r>
              <a:rPr lang="en-GB" dirty="0" err="1" smtClean="0"/>
              <a:t>Investimenti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1128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olo Sott. e contenuto 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8466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 txBox="1">
            <a:spLocks/>
          </p:cNvSpPr>
          <p:nvPr userDrawn="1"/>
        </p:nvSpPr>
        <p:spPr>
          <a:xfrm>
            <a:off x="3118286" y="6537912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it-IT" sz="80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r>
              <a:rPr lang="en-GB" smtClean="0"/>
              <a:t>Direzione Stazioni – Ingegneria e Investimenti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38714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olo Sott. e contenuto testo Bullet Point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0"/>
            <a:ext cx="11176620" cy="866367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>
              <a:defRPr lang="it-IT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07368" y="866367"/>
            <a:ext cx="11176620" cy="39093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2000" b="1" smtClean="0">
                <a:solidFill>
                  <a:schemeClr val="accent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Sottotitolo Calibri 20pt</a:t>
            </a: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E039BC0C-CF88-8949-86AB-999C6D80F1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01785"/>
            <a:ext cx="11176620" cy="4203703"/>
          </a:xfrm>
          <a:prstGeom prst="rect">
            <a:avLst/>
          </a:prstGeom>
        </p:spPr>
        <p:txBody>
          <a:bodyPr/>
          <a:lstStyle>
            <a:lvl1pPr marL="182563" indent="-18256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800"/>
            </a:lvl1pPr>
            <a:lvl2pPr marL="628650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600"/>
            </a:lvl2pPr>
            <a:lvl3pPr marL="1076325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400"/>
            </a:lvl3pPr>
            <a:lvl4pPr marL="1524000" indent="-180975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200"/>
            </a:lvl4pPr>
            <a:lvl5pPr marL="1971675" indent="-176213">
              <a:buClr>
                <a:schemeClr val="tx2"/>
              </a:buClr>
              <a:buSzPct val="140000"/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it-IT" dirty="0"/>
              <a:t>Testo Calibri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3"/>
            <a:r>
              <a:rPr lang="it-IT" dirty="0"/>
              <a:t>Quarto livello 12pt</a:t>
            </a:r>
          </a:p>
          <a:p>
            <a:pPr lvl="4"/>
            <a:r>
              <a:rPr lang="it-IT" dirty="0"/>
              <a:t>Quinto livello 11pt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/>
              <a:t>Titolo presentazione   </a:t>
            </a:r>
            <a:r>
              <a:rPr lang="en-GB">
                <a:solidFill>
                  <a:schemeClr val="tx2"/>
                </a:solidFill>
              </a:rPr>
              <a:t>I</a:t>
            </a:r>
            <a:r>
              <a:rPr lang="en-GB"/>
              <a:t>   Nome relatore</a:t>
            </a:r>
            <a:endParaRPr lang="en-GB" dirty="0"/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 txBox="1">
            <a:spLocks/>
          </p:cNvSpPr>
          <p:nvPr userDrawn="1"/>
        </p:nvSpPr>
        <p:spPr>
          <a:xfrm>
            <a:off x="3118286" y="6537912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it-IT" sz="800" i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219170"/>
            <a:r>
              <a:rPr lang="en-GB" smtClean="0"/>
              <a:t>Direzione Stazioni – Ingegneria e Investimenti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9399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SO1_COPY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dirty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>
                <a:solidFill>
                  <a:schemeClr val="tx2"/>
                </a:solidFill>
              </a:rPr>
              <a:pPr defTabSz="1219170"/>
              <a:t>‹N›</a:t>
            </a:fld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it-IT" dirty="0"/>
          </a:p>
        </p:txBody>
      </p: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  <p:sp>
        <p:nvSpPr>
          <p:cNvPr id="18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286" y="6537912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 smtClean="0"/>
              <a:t>Direzione</a:t>
            </a:r>
            <a:r>
              <a:rPr lang="en-GB" dirty="0" smtClean="0"/>
              <a:t> </a:t>
            </a:r>
            <a:r>
              <a:rPr lang="en-GB" dirty="0" err="1" smtClean="0"/>
              <a:t>Stazioni</a:t>
            </a:r>
            <a:r>
              <a:rPr lang="en-GB" dirty="0" smtClean="0"/>
              <a:t> – </a:t>
            </a:r>
            <a:r>
              <a:rPr lang="en-GB" dirty="0" err="1" smtClean="0"/>
              <a:t>Ingegneria</a:t>
            </a:r>
            <a:r>
              <a:rPr lang="en-GB" dirty="0" smtClean="0"/>
              <a:t> e </a:t>
            </a:r>
            <a:r>
              <a:rPr lang="en-GB" dirty="0" err="1" smtClean="0"/>
              <a:t>Investimenti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8901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SSO1_COPY HEAD">
    <p:bg>
      <p:bgPr>
        <a:solidFill>
          <a:srgbClr val="888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0" dirty="0">
              <a:solidFill>
                <a:srgbClr val="FFFFFF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8170" y="0"/>
            <a:ext cx="4728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6074" y="90427"/>
            <a:ext cx="346160" cy="234428"/>
            <a:chOff x="-560" y="-1287"/>
            <a:chExt cx="6379" cy="4320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0E6B6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21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>
                <a:solidFill>
                  <a:srgbClr val="DC002E"/>
                </a:solidFill>
              </a:rPr>
              <a:pPr defTabSz="1219170"/>
              <a:t>‹N›</a:t>
            </a:fld>
            <a:endParaRPr lang="it-IT" dirty="0">
              <a:solidFill>
                <a:srgbClr val="DC002E"/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901700"/>
            <a:ext cx="11176000" cy="4903789"/>
          </a:xfrm>
        </p:spPr>
        <p:txBody>
          <a:bodyPr anchor="ctr" anchorCtr="0"/>
          <a:lstStyle>
            <a:lvl1pPr algn="ctr">
              <a:defRPr sz="1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Inserire il testo</a:t>
            </a:r>
          </a:p>
        </p:txBody>
      </p:sp>
      <p:sp>
        <p:nvSpPr>
          <p:cNvPr id="16" name="Segnaposto data 3">
            <a:extLst>
              <a:ext uri="{FF2B5EF4-FFF2-40B4-BE49-F238E27FC236}">
                <a16:creationId xmlns:a16="http://schemas.microsoft.com/office/drawing/2014/main" id="{5B33189C-D6BE-4D66-A355-57BDFCA76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bg1"/>
                </a:solidFill>
                <a:effectLst/>
              </a:defRPr>
            </a:lvl1pPr>
          </a:lstStyle>
          <a:p>
            <a:pPr defTabSz="1219170"/>
            <a:r>
              <a:rPr>
                <a:solidFill>
                  <a:srgbClr val="FFFFFF"/>
                </a:solidFill>
              </a:rPr>
              <a:t>Formato data GG/MM/AAAA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7" name="Segnaposto piè di pagina 4">
            <a:extLst>
              <a:ext uri="{FF2B5EF4-FFF2-40B4-BE49-F238E27FC236}">
                <a16:creationId xmlns:a16="http://schemas.microsoft.com/office/drawing/2014/main" id="{5074485A-342B-4C89-A9CC-264412B3E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1"/>
                </a:solidFill>
              </a:defRPr>
            </a:lvl1pPr>
          </a:lstStyle>
          <a:p>
            <a:pPr algn="r" defTabSz="1219170"/>
            <a:r>
              <a:rPr lang="en-GB" dirty="0" err="1">
                <a:solidFill>
                  <a:srgbClr val="FFFFFF"/>
                </a:solidFill>
              </a:rPr>
              <a:t>Titolo</a:t>
            </a:r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err="1">
                <a:solidFill>
                  <a:srgbClr val="FFFFFF"/>
                </a:solidFill>
              </a:rPr>
              <a:t>presentazione</a:t>
            </a:r>
            <a:r>
              <a:rPr lang="en-GB" dirty="0">
                <a:solidFill>
                  <a:srgbClr val="FFFFFF"/>
                </a:solidFill>
              </a:rPr>
              <a:t>   I   Nome </a:t>
            </a:r>
            <a:r>
              <a:rPr lang="en-GB" dirty="0" err="1">
                <a:solidFill>
                  <a:srgbClr val="FFFFFF"/>
                </a:solidFill>
              </a:rPr>
              <a:t>relatore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1" name="Immagin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44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>
            <a:extLst>
              <a:ext uri="{FF2B5EF4-FFF2-40B4-BE49-F238E27FC236}">
                <a16:creationId xmlns:a16="http://schemas.microsoft.com/office/drawing/2014/main" id="{CFDCDC1C-BD6A-492B-B81D-40AAD831702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060CD7-CC5C-456C-8692-6917CA25CF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7705" y="1222782"/>
            <a:ext cx="7324451" cy="79725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b">
            <a:spAutoFit/>
          </a:bodyPr>
          <a:lstStyle>
            <a:lvl1pPr algn="r">
              <a:lnSpc>
                <a:spcPct val="80000"/>
              </a:lnSpc>
              <a:defRPr lang="it-IT" sz="4800"/>
            </a:lvl1pPr>
          </a:lstStyle>
          <a:p>
            <a:pPr lvl="0"/>
            <a:r>
              <a:rPr lang="it-IT" dirty="0"/>
              <a:t>COPERTINA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62" y="2027528"/>
            <a:ext cx="5185489" cy="634771"/>
          </a:xfrm>
          <a:prstGeom prst="rect">
            <a:avLst/>
          </a:prstGeom>
          <a:noFill/>
          <a:effectLst/>
        </p:spPr>
        <p:txBody>
          <a:bodyPr vert="horz" wrap="square" lIns="0" tIns="45720" rIns="0" bIns="144000" rtlCol="0" anchor="t">
            <a:spAutoFit/>
          </a:bodyPr>
          <a:lstStyle>
            <a:lvl1pPr algn="r">
              <a:defRPr lang="it-IT" sz="32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it-IT" dirty="0"/>
              <a:t>Sottotitolo 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5340914"/>
            <a:ext cx="1553547" cy="322467"/>
          </a:xfrm>
          <a:prstGeom prst="rect">
            <a:avLst/>
          </a:prstGeom>
        </p:spPr>
        <p:txBody>
          <a:bodyPr lIns="0" rIns="0"/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114800"/>
            <a:ext cx="206181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5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83084A23-6A9D-48F6-95F5-5090736F718A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E4737D48-B2DB-4F53-BFC9-9F18751EDFC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525F0B45-3EF6-4A9D-A83E-CDB12E55653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Rectangle 5">
              <a:extLst>
                <a:ext uri="{FF2B5EF4-FFF2-40B4-BE49-F238E27FC236}">
                  <a16:creationId xmlns:a16="http://schemas.microsoft.com/office/drawing/2014/main" id="{DB6A0205-9830-47FC-AFEF-1EA19F148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652E29C-2288-4037-A735-2C99372F7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3DEB9809-C89A-4A58-9A81-ABAF9CE31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1355289-BE5F-41B1-954C-B78211E46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8A815911-1EC8-4303-988F-6009E820B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6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72009" y="1958664"/>
            <a:ext cx="6356861" cy="346386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l">
              <a:defRPr lang="it-IT" sz="2000" baseline="0" smtClean="0">
                <a:solidFill>
                  <a:schemeClr val="bg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Indice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0778424" y="1958663"/>
            <a:ext cx="543732" cy="3463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r">
              <a:defRPr lang="it-IT" sz="2000" baseline="0" smtClean="0">
                <a:solidFill>
                  <a:schemeClr val="bg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N </a:t>
            </a:r>
          </a:p>
        </p:txBody>
      </p:sp>
      <p:sp>
        <p:nvSpPr>
          <p:cNvPr id="28" name="CasellaDiTesto 27"/>
          <p:cNvSpPr txBox="1"/>
          <p:nvPr userDrawn="1"/>
        </p:nvSpPr>
        <p:spPr>
          <a:xfrm>
            <a:off x="9506078" y="1119200"/>
            <a:ext cx="181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INDICE</a:t>
            </a:r>
          </a:p>
        </p:txBody>
      </p:sp>
      <p:sp>
        <p:nvSpPr>
          <p:cNvPr id="29" name="Segnaposto contenuto 2">
            <a:extLst>
              <a:ext uri="{FF2B5EF4-FFF2-40B4-BE49-F238E27FC236}">
                <a16:creationId xmlns:a16="http://schemas.microsoft.com/office/drawing/2014/main" id="{6D2B416D-7B49-44B1-B69F-DA365E60248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673265" y="1958663"/>
            <a:ext cx="1366560" cy="346387"/>
          </a:xfrm>
          <a:prstGeom prst="rect">
            <a:avLst/>
          </a:prstGeom>
        </p:spPr>
        <p:txBody>
          <a:bodyPr vert="horz" lIns="0" tIns="45720" rIns="91440" bIns="45720" rtlCol="0" anchor="ctr" anchorCtr="0">
            <a:normAutofit/>
          </a:bodyPr>
          <a:lstStyle>
            <a:lvl1pPr algn="r">
              <a:defRPr lang="it-IT" sz="2000" b="1" baseline="0" smtClean="0">
                <a:solidFill>
                  <a:schemeClr val="tx2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00</a:t>
            </a:r>
          </a:p>
        </p:txBody>
      </p:sp>
      <p:sp>
        <p:nvSpPr>
          <p:cNvPr id="35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3654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1"/>
          </a:xfrm>
          <a:prstGeom prst="rect">
            <a:avLst/>
          </a:prstGeom>
        </p:spPr>
      </p:pic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BA4C7BF0-B370-40A7-89B6-174E70FCE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 lang="it-IT"/>
              <a:t>Formato data GG/MM/AAAA</a:t>
            </a:r>
            <a:endParaRPr lang="en-GB" dirty="0"/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9DB73109-00E7-4936-B40D-21EB5132B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 dirty="0" err="1" smtClean="0"/>
              <a:t>Direzione</a:t>
            </a:r>
            <a:r>
              <a:rPr lang="en-GB" dirty="0" smtClean="0"/>
              <a:t> </a:t>
            </a:r>
            <a:r>
              <a:rPr lang="en-GB" dirty="0" err="1" smtClean="0"/>
              <a:t>Stazioni</a:t>
            </a:r>
            <a:r>
              <a:rPr lang="en-GB" dirty="0" smtClean="0"/>
              <a:t> – </a:t>
            </a:r>
            <a:r>
              <a:rPr lang="en-GB" dirty="0" err="1" smtClean="0"/>
              <a:t>Ingegneria</a:t>
            </a:r>
            <a:r>
              <a:rPr lang="en-GB" dirty="0" smtClean="0"/>
              <a:t> e </a:t>
            </a:r>
            <a:r>
              <a:rPr lang="en-GB" dirty="0" err="1" smtClean="0"/>
              <a:t>Investimenti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7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45" r:id="rId2"/>
    <p:sldLayoutId id="2147483790" r:id="rId3"/>
    <p:sldLayoutId id="2147483789" r:id="rId4"/>
    <p:sldLayoutId id="2147483794" r:id="rId5"/>
    <p:sldLayoutId id="2147483806" r:id="rId6"/>
    <p:sldLayoutId id="2147483841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282" y="4032501"/>
            <a:ext cx="11908093" cy="212066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5762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8282" y="4032501"/>
            <a:ext cx="11908093" cy="2120669"/>
          </a:xfrm>
          <a:prstGeom prst="rect">
            <a:avLst/>
          </a:prstGeom>
        </p:spPr>
      </p:pic>
      <p:sp>
        <p:nvSpPr>
          <p:cNvPr id="18" name="Rettangolo 17"/>
          <p:cNvSpPr/>
          <p:nvPr userDrawn="1"/>
        </p:nvSpPr>
        <p:spPr>
          <a:xfrm>
            <a:off x="-40456" y="3429000"/>
            <a:ext cx="12232455" cy="3429000"/>
          </a:xfrm>
          <a:prstGeom prst="rect">
            <a:avLst/>
          </a:prstGeom>
          <a:solidFill>
            <a:schemeClr val="bg1">
              <a:lumMod val="85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9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smtClean="0"/>
              <a:pPr defTabSz="121917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685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solidFill>
                  <a:srgbClr val="000000"/>
                </a:solidFill>
              </a:endParaRPr>
            </a:p>
          </p:txBody>
        </p:sp>
      </p:grpSp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79A77BD1-CC86-49F8-A7FD-E0EB30E9AA60}"/>
              </a:ext>
            </a:extLst>
          </p:cNvPr>
          <p:cNvSpPr txBox="1">
            <a:spLocks/>
          </p:cNvSpPr>
          <p:nvPr userDrawn="1"/>
        </p:nvSpPr>
        <p:spPr>
          <a:xfrm>
            <a:off x="11718170" y="6495906"/>
            <a:ext cx="472888" cy="231173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>
                <a:solidFill>
                  <a:srgbClr val="FFFFFF"/>
                </a:solidFill>
              </a:rPr>
              <a:pPr defTabSz="1219170"/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800" y="0"/>
            <a:ext cx="11178000" cy="8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Titolo Calibri 28pt </a:t>
            </a:r>
          </a:p>
        </p:txBody>
      </p:sp>
      <p:sp>
        <p:nvSpPr>
          <p:cNvPr id="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111" y="1270450"/>
            <a:ext cx="11164886" cy="42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Testo Calibri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</a:p>
        </p:txBody>
      </p:sp>
      <p:pic>
        <p:nvPicPr>
          <p:cNvPr id="26" name="Immagine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6300559"/>
            <a:ext cx="1745747" cy="358881"/>
          </a:xfrm>
          <a:prstGeom prst="rect">
            <a:avLst/>
          </a:prstGeom>
        </p:spPr>
      </p:pic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BA4C7BF0-B370-40A7-89B6-174E70FCE9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93469" y="6414801"/>
            <a:ext cx="490519" cy="12311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lIns="0" tIns="0" rIns="0" bIns="0" rtlCol="0" anchor="ctr">
            <a:spAutoFit/>
          </a:bodyPr>
          <a:lstStyle>
            <a:lvl1pPr algn="r">
              <a:defRPr lang="it-IT" sz="800" smtClean="0">
                <a:solidFill>
                  <a:schemeClr val="tx2"/>
                </a:solidFill>
                <a:effectLst/>
              </a:defRPr>
            </a:lvl1pPr>
          </a:lstStyle>
          <a:p>
            <a:pPr defTabSz="1219170"/>
            <a:r>
              <a:rPr>
                <a:solidFill>
                  <a:srgbClr val="DC002E"/>
                </a:solidFill>
              </a:rPr>
              <a:t>Formato data GG/MM/AAAA</a:t>
            </a:r>
            <a:endParaRPr lang="en-GB" dirty="0">
              <a:solidFill>
                <a:srgbClr val="DC002E"/>
              </a:solidFill>
            </a:endParaRP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id="{9DB73109-00E7-4936-B40D-21EB5132B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8757" y="6551995"/>
            <a:ext cx="84657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>
              <a:defRPr lang="it-IT" sz="800" i="0">
                <a:solidFill>
                  <a:schemeClr val="bg2"/>
                </a:solidFill>
              </a:defRPr>
            </a:lvl1pPr>
          </a:lstStyle>
          <a:p>
            <a:pPr algn="r" defTabSz="1219170"/>
            <a:r>
              <a:rPr lang="en-GB">
                <a:solidFill>
                  <a:srgbClr val="717073"/>
                </a:solidFill>
              </a:rPr>
              <a:t>Titolo presentazione   </a:t>
            </a:r>
            <a:r>
              <a:rPr lang="en-GB">
                <a:solidFill>
                  <a:srgbClr val="DC002E"/>
                </a:solidFill>
              </a:rPr>
              <a:t>I</a:t>
            </a:r>
            <a:r>
              <a:rPr lang="en-GB">
                <a:solidFill>
                  <a:srgbClr val="717073"/>
                </a:solidFill>
              </a:rPr>
              <a:t>   Nome relatore</a:t>
            </a:r>
            <a:endParaRPr lang="en-GB" dirty="0">
              <a:solidFill>
                <a:srgbClr val="717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1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tabLst>
          <a:tab pos="8064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82" y="4032501"/>
            <a:ext cx="11908093" cy="212066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7466584B-8BD1-48B2-BD0C-DC7DD5380BE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E93527B5-7425-47AC-89C0-2B32AE60168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787016" y="90427"/>
            <a:ext cx="346160" cy="234428"/>
            <a:chOff x="-560" y="-1287"/>
            <a:chExt cx="6379" cy="432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85DBAE22-A53B-46F6-A1C2-9F9E40807B3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B355A452-2788-4C68-9C15-CC51FD59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60" y="-1287"/>
              <a:ext cx="6379" cy="432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83AE660-1A7F-4C22-9AF1-535B2E94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-560" y="423"/>
              <a:ext cx="5536" cy="2610"/>
            </a:xfrm>
            <a:custGeom>
              <a:avLst/>
              <a:gdLst>
                <a:gd name="T0" fmla="*/ 5536 w 5536"/>
                <a:gd name="T1" fmla="*/ 0 h 2610"/>
                <a:gd name="T2" fmla="*/ 5470 w 5536"/>
                <a:gd name="T3" fmla="*/ 127 h 2610"/>
                <a:gd name="T4" fmla="*/ 5449 w 5536"/>
                <a:gd name="T5" fmla="*/ 139 h 2610"/>
                <a:gd name="T6" fmla="*/ 5061 w 5536"/>
                <a:gd name="T7" fmla="*/ 164 h 2610"/>
                <a:gd name="T8" fmla="*/ 4881 w 5536"/>
                <a:gd name="T9" fmla="*/ 189 h 2610"/>
                <a:gd name="T10" fmla="*/ 4722 w 5536"/>
                <a:gd name="T11" fmla="*/ 247 h 2610"/>
                <a:gd name="T12" fmla="*/ 4585 w 5536"/>
                <a:gd name="T13" fmla="*/ 336 h 2610"/>
                <a:gd name="T14" fmla="*/ 4471 w 5536"/>
                <a:gd name="T15" fmla="*/ 460 h 2610"/>
                <a:gd name="T16" fmla="*/ 4380 w 5536"/>
                <a:gd name="T17" fmla="*/ 618 h 2610"/>
                <a:gd name="T18" fmla="*/ 4338 w 5536"/>
                <a:gd name="T19" fmla="*/ 757 h 2610"/>
                <a:gd name="T20" fmla="*/ 4318 w 5536"/>
                <a:gd name="T21" fmla="*/ 902 h 2610"/>
                <a:gd name="T22" fmla="*/ 4305 w 5536"/>
                <a:gd name="T23" fmla="*/ 1107 h 2610"/>
                <a:gd name="T24" fmla="*/ 4278 w 5536"/>
                <a:gd name="T25" fmla="*/ 1312 h 2610"/>
                <a:gd name="T26" fmla="*/ 4208 w 5536"/>
                <a:gd name="T27" fmla="*/ 1538 h 2610"/>
                <a:gd name="T28" fmla="*/ 4100 w 5536"/>
                <a:gd name="T29" fmla="*/ 1768 h 2610"/>
                <a:gd name="T30" fmla="*/ 3963 w 5536"/>
                <a:gd name="T31" fmla="*/ 1971 h 2610"/>
                <a:gd name="T32" fmla="*/ 3800 w 5536"/>
                <a:gd name="T33" fmla="*/ 2146 h 2610"/>
                <a:gd name="T34" fmla="*/ 3609 w 5536"/>
                <a:gd name="T35" fmla="*/ 2293 h 2610"/>
                <a:gd name="T36" fmla="*/ 3391 w 5536"/>
                <a:gd name="T37" fmla="*/ 2413 h 2610"/>
                <a:gd name="T38" fmla="*/ 3145 w 5536"/>
                <a:gd name="T39" fmla="*/ 2504 h 2610"/>
                <a:gd name="T40" fmla="*/ 2911 w 5536"/>
                <a:gd name="T41" fmla="*/ 2552 h 2610"/>
                <a:gd name="T42" fmla="*/ 2671 w 5536"/>
                <a:gd name="T43" fmla="*/ 2585 h 2610"/>
                <a:gd name="T44" fmla="*/ 2378 w 5536"/>
                <a:gd name="T45" fmla="*/ 2608 h 2610"/>
                <a:gd name="T46" fmla="*/ 2084 w 5536"/>
                <a:gd name="T47" fmla="*/ 2608 h 2610"/>
                <a:gd name="T48" fmla="*/ 54 w 5536"/>
                <a:gd name="T49" fmla="*/ 2608 h 2610"/>
                <a:gd name="T50" fmla="*/ 0 w 5536"/>
                <a:gd name="T51" fmla="*/ 2608 h 2610"/>
                <a:gd name="T52" fmla="*/ 64 w 5536"/>
                <a:gd name="T53" fmla="*/ 2477 h 2610"/>
                <a:gd name="T54" fmla="*/ 93 w 5536"/>
                <a:gd name="T55" fmla="*/ 2436 h 2610"/>
                <a:gd name="T56" fmla="*/ 143 w 5536"/>
                <a:gd name="T57" fmla="*/ 2426 h 2610"/>
                <a:gd name="T58" fmla="*/ 1098 w 5536"/>
                <a:gd name="T59" fmla="*/ 2419 h 2610"/>
                <a:gd name="T60" fmla="*/ 1469 w 5536"/>
                <a:gd name="T61" fmla="*/ 2396 h 2610"/>
                <a:gd name="T62" fmla="*/ 1753 w 5536"/>
                <a:gd name="T63" fmla="*/ 2368 h 2610"/>
                <a:gd name="T64" fmla="*/ 1947 w 5536"/>
                <a:gd name="T65" fmla="*/ 2336 h 2610"/>
                <a:gd name="T66" fmla="*/ 2155 w 5536"/>
                <a:gd name="T67" fmla="*/ 2268 h 2610"/>
                <a:gd name="T68" fmla="*/ 2362 w 5536"/>
                <a:gd name="T69" fmla="*/ 2162 h 2610"/>
                <a:gd name="T70" fmla="*/ 2540 w 5536"/>
                <a:gd name="T71" fmla="*/ 2028 h 2610"/>
                <a:gd name="T72" fmla="*/ 2687 w 5536"/>
                <a:gd name="T73" fmla="*/ 1866 h 2610"/>
                <a:gd name="T74" fmla="*/ 2807 w 5536"/>
                <a:gd name="T75" fmla="*/ 1675 h 2610"/>
                <a:gd name="T76" fmla="*/ 2896 w 5536"/>
                <a:gd name="T77" fmla="*/ 1453 h 2610"/>
                <a:gd name="T78" fmla="*/ 3064 w 5536"/>
                <a:gd name="T79" fmla="*/ 881 h 2610"/>
                <a:gd name="T80" fmla="*/ 3108 w 5536"/>
                <a:gd name="T81" fmla="*/ 732 h 2610"/>
                <a:gd name="T82" fmla="*/ 3170 w 5536"/>
                <a:gd name="T83" fmla="*/ 591 h 2610"/>
                <a:gd name="T84" fmla="*/ 3290 w 5536"/>
                <a:gd name="T85" fmla="*/ 423 h 2610"/>
                <a:gd name="T86" fmla="*/ 3431 w 5536"/>
                <a:gd name="T87" fmla="*/ 288 h 2610"/>
                <a:gd name="T88" fmla="*/ 3595 w 5536"/>
                <a:gd name="T89" fmla="*/ 187 h 2610"/>
                <a:gd name="T90" fmla="*/ 3785 w 5536"/>
                <a:gd name="T91" fmla="*/ 122 h 2610"/>
                <a:gd name="T92" fmla="*/ 4003 w 5536"/>
                <a:gd name="T93" fmla="*/ 91 h 2610"/>
                <a:gd name="T94" fmla="*/ 4235 w 5536"/>
                <a:gd name="T95" fmla="*/ 79 h 2610"/>
                <a:gd name="T96" fmla="*/ 5498 w 5536"/>
                <a:gd name="T97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36" h="2610">
                  <a:moveTo>
                    <a:pt x="5515" y="0"/>
                  </a:moveTo>
                  <a:lnTo>
                    <a:pt x="5536" y="0"/>
                  </a:lnTo>
                  <a:lnTo>
                    <a:pt x="5503" y="66"/>
                  </a:lnTo>
                  <a:lnTo>
                    <a:pt x="5470" y="127"/>
                  </a:lnTo>
                  <a:lnTo>
                    <a:pt x="5463" y="135"/>
                  </a:lnTo>
                  <a:lnTo>
                    <a:pt x="5449" y="139"/>
                  </a:lnTo>
                  <a:lnTo>
                    <a:pt x="5436" y="141"/>
                  </a:lnTo>
                  <a:lnTo>
                    <a:pt x="5061" y="164"/>
                  </a:lnTo>
                  <a:lnTo>
                    <a:pt x="4968" y="172"/>
                  </a:lnTo>
                  <a:lnTo>
                    <a:pt x="4881" y="189"/>
                  </a:lnTo>
                  <a:lnTo>
                    <a:pt x="4798" y="214"/>
                  </a:lnTo>
                  <a:lnTo>
                    <a:pt x="4722" y="247"/>
                  </a:lnTo>
                  <a:lnTo>
                    <a:pt x="4651" y="288"/>
                  </a:lnTo>
                  <a:lnTo>
                    <a:pt x="4585" y="336"/>
                  </a:lnTo>
                  <a:lnTo>
                    <a:pt x="4525" y="394"/>
                  </a:lnTo>
                  <a:lnTo>
                    <a:pt x="4471" y="460"/>
                  </a:lnTo>
                  <a:lnTo>
                    <a:pt x="4423" y="535"/>
                  </a:lnTo>
                  <a:lnTo>
                    <a:pt x="4380" y="618"/>
                  </a:lnTo>
                  <a:lnTo>
                    <a:pt x="4353" y="686"/>
                  </a:lnTo>
                  <a:lnTo>
                    <a:pt x="4338" y="757"/>
                  </a:lnTo>
                  <a:lnTo>
                    <a:pt x="4326" y="829"/>
                  </a:lnTo>
                  <a:lnTo>
                    <a:pt x="4318" y="902"/>
                  </a:lnTo>
                  <a:lnTo>
                    <a:pt x="4311" y="1004"/>
                  </a:lnTo>
                  <a:lnTo>
                    <a:pt x="4305" y="1107"/>
                  </a:lnTo>
                  <a:lnTo>
                    <a:pt x="4295" y="1209"/>
                  </a:lnTo>
                  <a:lnTo>
                    <a:pt x="4278" y="1312"/>
                  </a:lnTo>
                  <a:lnTo>
                    <a:pt x="4253" y="1412"/>
                  </a:lnTo>
                  <a:lnTo>
                    <a:pt x="4208" y="1538"/>
                  </a:lnTo>
                  <a:lnTo>
                    <a:pt x="4158" y="1656"/>
                  </a:lnTo>
                  <a:lnTo>
                    <a:pt x="4100" y="1768"/>
                  </a:lnTo>
                  <a:lnTo>
                    <a:pt x="4034" y="1872"/>
                  </a:lnTo>
                  <a:lnTo>
                    <a:pt x="3963" y="1971"/>
                  </a:lnTo>
                  <a:lnTo>
                    <a:pt x="3885" y="2061"/>
                  </a:lnTo>
                  <a:lnTo>
                    <a:pt x="3800" y="2146"/>
                  </a:lnTo>
                  <a:lnTo>
                    <a:pt x="3708" y="2224"/>
                  </a:lnTo>
                  <a:lnTo>
                    <a:pt x="3609" y="2293"/>
                  </a:lnTo>
                  <a:lnTo>
                    <a:pt x="3503" y="2357"/>
                  </a:lnTo>
                  <a:lnTo>
                    <a:pt x="3391" y="2413"/>
                  </a:lnTo>
                  <a:lnTo>
                    <a:pt x="3271" y="2461"/>
                  </a:lnTo>
                  <a:lnTo>
                    <a:pt x="3145" y="2504"/>
                  </a:lnTo>
                  <a:lnTo>
                    <a:pt x="3029" y="2533"/>
                  </a:lnTo>
                  <a:lnTo>
                    <a:pt x="2911" y="2552"/>
                  </a:lnTo>
                  <a:lnTo>
                    <a:pt x="2791" y="2569"/>
                  </a:lnTo>
                  <a:lnTo>
                    <a:pt x="2671" y="2585"/>
                  </a:lnTo>
                  <a:lnTo>
                    <a:pt x="2525" y="2602"/>
                  </a:lnTo>
                  <a:lnTo>
                    <a:pt x="2378" y="2608"/>
                  </a:lnTo>
                  <a:lnTo>
                    <a:pt x="2231" y="2610"/>
                  </a:lnTo>
                  <a:lnTo>
                    <a:pt x="2084" y="2608"/>
                  </a:lnTo>
                  <a:lnTo>
                    <a:pt x="1937" y="2608"/>
                  </a:lnTo>
                  <a:lnTo>
                    <a:pt x="54" y="2608"/>
                  </a:lnTo>
                  <a:lnTo>
                    <a:pt x="0" y="2608"/>
                  </a:lnTo>
                  <a:lnTo>
                    <a:pt x="0" y="2608"/>
                  </a:lnTo>
                  <a:lnTo>
                    <a:pt x="33" y="2540"/>
                  </a:lnTo>
                  <a:lnTo>
                    <a:pt x="64" y="2477"/>
                  </a:lnTo>
                  <a:lnTo>
                    <a:pt x="75" y="2452"/>
                  </a:lnTo>
                  <a:lnTo>
                    <a:pt x="93" y="2436"/>
                  </a:lnTo>
                  <a:lnTo>
                    <a:pt x="114" y="2428"/>
                  </a:lnTo>
                  <a:lnTo>
                    <a:pt x="143" y="2426"/>
                  </a:lnTo>
                  <a:lnTo>
                    <a:pt x="621" y="2426"/>
                  </a:lnTo>
                  <a:lnTo>
                    <a:pt x="1098" y="2419"/>
                  </a:lnTo>
                  <a:lnTo>
                    <a:pt x="1284" y="2409"/>
                  </a:lnTo>
                  <a:lnTo>
                    <a:pt x="1469" y="2396"/>
                  </a:lnTo>
                  <a:lnTo>
                    <a:pt x="1655" y="2378"/>
                  </a:lnTo>
                  <a:lnTo>
                    <a:pt x="1753" y="2368"/>
                  </a:lnTo>
                  <a:lnTo>
                    <a:pt x="1850" y="2355"/>
                  </a:lnTo>
                  <a:lnTo>
                    <a:pt x="1947" y="2336"/>
                  </a:lnTo>
                  <a:lnTo>
                    <a:pt x="2043" y="2311"/>
                  </a:lnTo>
                  <a:lnTo>
                    <a:pt x="2155" y="2268"/>
                  </a:lnTo>
                  <a:lnTo>
                    <a:pt x="2264" y="2218"/>
                  </a:lnTo>
                  <a:lnTo>
                    <a:pt x="2362" y="2162"/>
                  </a:lnTo>
                  <a:lnTo>
                    <a:pt x="2455" y="2098"/>
                  </a:lnTo>
                  <a:lnTo>
                    <a:pt x="2540" y="2028"/>
                  </a:lnTo>
                  <a:lnTo>
                    <a:pt x="2617" y="1951"/>
                  </a:lnTo>
                  <a:lnTo>
                    <a:pt x="2687" y="1866"/>
                  </a:lnTo>
                  <a:lnTo>
                    <a:pt x="2751" y="1773"/>
                  </a:lnTo>
                  <a:lnTo>
                    <a:pt x="2807" y="1675"/>
                  </a:lnTo>
                  <a:lnTo>
                    <a:pt x="2855" y="1569"/>
                  </a:lnTo>
                  <a:lnTo>
                    <a:pt x="2896" y="1453"/>
                  </a:lnTo>
                  <a:lnTo>
                    <a:pt x="2983" y="1167"/>
                  </a:lnTo>
                  <a:lnTo>
                    <a:pt x="3064" y="881"/>
                  </a:lnTo>
                  <a:lnTo>
                    <a:pt x="3085" y="805"/>
                  </a:lnTo>
                  <a:lnTo>
                    <a:pt x="3108" y="732"/>
                  </a:lnTo>
                  <a:lnTo>
                    <a:pt x="3135" y="661"/>
                  </a:lnTo>
                  <a:lnTo>
                    <a:pt x="3170" y="591"/>
                  </a:lnTo>
                  <a:lnTo>
                    <a:pt x="3226" y="502"/>
                  </a:lnTo>
                  <a:lnTo>
                    <a:pt x="3290" y="423"/>
                  </a:lnTo>
                  <a:lnTo>
                    <a:pt x="3358" y="351"/>
                  </a:lnTo>
                  <a:lnTo>
                    <a:pt x="3431" y="288"/>
                  </a:lnTo>
                  <a:lnTo>
                    <a:pt x="3510" y="234"/>
                  </a:lnTo>
                  <a:lnTo>
                    <a:pt x="3595" y="187"/>
                  </a:lnTo>
                  <a:lnTo>
                    <a:pt x="3688" y="151"/>
                  </a:lnTo>
                  <a:lnTo>
                    <a:pt x="3785" y="122"/>
                  </a:lnTo>
                  <a:lnTo>
                    <a:pt x="3887" y="102"/>
                  </a:lnTo>
                  <a:lnTo>
                    <a:pt x="4003" y="91"/>
                  </a:lnTo>
                  <a:lnTo>
                    <a:pt x="4119" y="85"/>
                  </a:lnTo>
                  <a:lnTo>
                    <a:pt x="4235" y="79"/>
                  </a:lnTo>
                  <a:lnTo>
                    <a:pt x="4923" y="35"/>
                  </a:lnTo>
                  <a:lnTo>
                    <a:pt x="5498" y="0"/>
                  </a:lnTo>
                  <a:lnTo>
                    <a:pt x="551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0BE6F8E9-24BA-47B8-9CCD-E18AD0A43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" y="-1283"/>
              <a:ext cx="4960" cy="1437"/>
            </a:xfrm>
            <a:custGeom>
              <a:avLst/>
              <a:gdLst>
                <a:gd name="T0" fmla="*/ 4896 w 4960"/>
                <a:gd name="T1" fmla="*/ 0 h 1437"/>
                <a:gd name="T2" fmla="*/ 4960 w 4960"/>
                <a:gd name="T3" fmla="*/ 0 h 1437"/>
                <a:gd name="T4" fmla="*/ 4935 w 4960"/>
                <a:gd name="T5" fmla="*/ 46 h 1437"/>
                <a:gd name="T6" fmla="*/ 4912 w 4960"/>
                <a:gd name="T7" fmla="*/ 89 h 1437"/>
                <a:gd name="T8" fmla="*/ 4892 w 4960"/>
                <a:gd name="T9" fmla="*/ 131 h 1437"/>
                <a:gd name="T10" fmla="*/ 4879 w 4960"/>
                <a:gd name="T11" fmla="*/ 162 h 1437"/>
                <a:gd name="T12" fmla="*/ 4860 w 4960"/>
                <a:gd name="T13" fmla="*/ 181 h 1437"/>
                <a:gd name="T14" fmla="*/ 4838 w 4960"/>
                <a:gd name="T15" fmla="*/ 195 h 1437"/>
                <a:gd name="T16" fmla="*/ 4809 w 4960"/>
                <a:gd name="T17" fmla="*/ 201 h 1437"/>
                <a:gd name="T18" fmla="*/ 4776 w 4960"/>
                <a:gd name="T19" fmla="*/ 203 h 1437"/>
                <a:gd name="T20" fmla="*/ 4287 w 4960"/>
                <a:gd name="T21" fmla="*/ 201 h 1437"/>
                <a:gd name="T22" fmla="*/ 3798 w 4960"/>
                <a:gd name="T23" fmla="*/ 203 h 1437"/>
                <a:gd name="T24" fmla="*/ 3590 w 4960"/>
                <a:gd name="T25" fmla="*/ 207 h 1437"/>
                <a:gd name="T26" fmla="*/ 3381 w 4960"/>
                <a:gd name="T27" fmla="*/ 216 h 1437"/>
                <a:gd name="T28" fmla="*/ 3172 w 4960"/>
                <a:gd name="T29" fmla="*/ 234 h 1437"/>
                <a:gd name="T30" fmla="*/ 2965 w 4960"/>
                <a:gd name="T31" fmla="*/ 261 h 1437"/>
                <a:gd name="T32" fmla="*/ 2826 w 4960"/>
                <a:gd name="T33" fmla="*/ 284 h 1437"/>
                <a:gd name="T34" fmla="*/ 2689 w 4960"/>
                <a:gd name="T35" fmla="*/ 313 h 1437"/>
                <a:gd name="T36" fmla="*/ 2554 w 4960"/>
                <a:gd name="T37" fmla="*/ 350 h 1437"/>
                <a:gd name="T38" fmla="*/ 2420 w 4960"/>
                <a:gd name="T39" fmla="*/ 394 h 1437"/>
                <a:gd name="T40" fmla="*/ 2289 w 4960"/>
                <a:gd name="T41" fmla="*/ 446 h 1437"/>
                <a:gd name="T42" fmla="*/ 2161 w 4960"/>
                <a:gd name="T43" fmla="*/ 508 h 1437"/>
                <a:gd name="T44" fmla="*/ 2047 w 4960"/>
                <a:gd name="T45" fmla="*/ 576 h 1437"/>
                <a:gd name="T46" fmla="*/ 1941 w 4960"/>
                <a:gd name="T47" fmla="*/ 651 h 1437"/>
                <a:gd name="T48" fmla="*/ 1840 w 4960"/>
                <a:gd name="T49" fmla="*/ 734 h 1437"/>
                <a:gd name="T50" fmla="*/ 1746 w 4960"/>
                <a:gd name="T51" fmla="*/ 823 h 1437"/>
                <a:gd name="T52" fmla="*/ 1660 w 4960"/>
                <a:gd name="T53" fmla="*/ 921 h 1437"/>
                <a:gd name="T54" fmla="*/ 1579 w 4960"/>
                <a:gd name="T55" fmla="*/ 1026 h 1437"/>
                <a:gd name="T56" fmla="*/ 1496 w 4960"/>
                <a:gd name="T57" fmla="*/ 1151 h 1437"/>
                <a:gd name="T58" fmla="*/ 1417 w 4960"/>
                <a:gd name="T59" fmla="*/ 1281 h 1437"/>
                <a:gd name="T60" fmla="*/ 1338 w 4960"/>
                <a:gd name="T61" fmla="*/ 1410 h 1437"/>
                <a:gd name="T62" fmla="*/ 1326 w 4960"/>
                <a:gd name="T63" fmla="*/ 1426 h 1437"/>
                <a:gd name="T64" fmla="*/ 1313 w 4960"/>
                <a:gd name="T65" fmla="*/ 1433 h 1437"/>
                <a:gd name="T66" fmla="*/ 1295 w 4960"/>
                <a:gd name="T67" fmla="*/ 1437 h 1437"/>
                <a:gd name="T68" fmla="*/ 37 w 4960"/>
                <a:gd name="T69" fmla="*/ 1437 h 1437"/>
                <a:gd name="T70" fmla="*/ 21 w 4960"/>
                <a:gd name="T71" fmla="*/ 1435 h 1437"/>
                <a:gd name="T72" fmla="*/ 0 w 4960"/>
                <a:gd name="T73" fmla="*/ 1435 h 1437"/>
                <a:gd name="T74" fmla="*/ 64 w 4960"/>
                <a:gd name="T75" fmla="*/ 1310 h 1437"/>
                <a:gd name="T76" fmla="*/ 126 w 4960"/>
                <a:gd name="T77" fmla="*/ 1186 h 1437"/>
                <a:gd name="T78" fmla="*/ 186 w 4960"/>
                <a:gd name="T79" fmla="*/ 1061 h 1437"/>
                <a:gd name="T80" fmla="*/ 247 w 4960"/>
                <a:gd name="T81" fmla="*/ 937 h 1437"/>
                <a:gd name="T82" fmla="*/ 315 w 4960"/>
                <a:gd name="T83" fmla="*/ 817 h 1437"/>
                <a:gd name="T84" fmla="*/ 389 w 4960"/>
                <a:gd name="T85" fmla="*/ 701 h 1437"/>
                <a:gd name="T86" fmla="*/ 458 w 4960"/>
                <a:gd name="T87" fmla="*/ 607 h 1437"/>
                <a:gd name="T88" fmla="*/ 533 w 4960"/>
                <a:gd name="T89" fmla="*/ 520 h 1437"/>
                <a:gd name="T90" fmla="*/ 615 w 4960"/>
                <a:gd name="T91" fmla="*/ 440 h 1437"/>
                <a:gd name="T92" fmla="*/ 700 w 4960"/>
                <a:gd name="T93" fmla="*/ 367 h 1437"/>
                <a:gd name="T94" fmla="*/ 791 w 4960"/>
                <a:gd name="T95" fmla="*/ 301 h 1437"/>
                <a:gd name="T96" fmla="*/ 887 w 4960"/>
                <a:gd name="T97" fmla="*/ 243 h 1437"/>
                <a:gd name="T98" fmla="*/ 990 w 4960"/>
                <a:gd name="T99" fmla="*/ 191 h 1437"/>
                <a:gd name="T100" fmla="*/ 1096 w 4960"/>
                <a:gd name="T101" fmla="*/ 147 h 1437"/>
                <a:gd name="T102" fmla="*/ 1206 w 4960"/>
                <a:gd name="T103" fmla="*/ 108 h 1437"/>
                <a:gd name="T104" fmla="*/ 1351 w 4960"/>
                <a:gd name="T105" fmla="*/ 69 h 1437"/>
                <a:gd name="T106" fmla="*/ 1496 w 4960"/>
                <a:gd name="T107" fmla="*/ 40 h 1437"/>
                <a:gd name="T108" fmla="*/ 1645 w 4960"/>
                <a:gd name="T109" fmla="*/ 21 h 1437"/>
                <a:gd name="T110" fmla="*/ 1794 w 4960"/>
                <a:gd name="T111" fmla="*/ 10 h 1437"/>
                <a:gd name="T112" fmla="*/ 1954 w 4960"/>
                <a:gd name="T113" fmla="*/ 4 h 1437"/>
                <a:gd name="T114" fmla="*/ 2117 w 4960"/>
                <a:gd name="T115" fmla="*/ 2 h 1437"/>
                <a:gd name="T116" fmla="*/ 4896 w 4960"/>
                <a:gd name="T117" fmla="*/ 0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60" h="1437">
                  <a:moveTo>
                    <a:pt x="4896" y="0"/>
                  </a:moveTo>
                  <a:lnTo>
                    <a:pt x="4960" y="0"/>
                  </a:lnTo>
                  <a:lnTo>
                    <a:pt x="4935" y="46"/>
                  </a:lnTo>
                  <a:lnTo>
                    <a:pt x="4912" y="89"/>
                  </a:lnTo>
                  <a:lnTo>
                    <a:pt x="4892" y="131"/>
                  </a:lnTo>
                  <a:lnTo>
                    <a:pt x="4879" y="162"/>
                  </a:lnTo>
                  <a:lnTo>
                    <a:pt x="4860" y="181"/>
                  </a:lnTo>
                  <a:lnTo>
                    <a:pt x="4838" y="195"/>
                  </a:lnTo>
                  <a:lnTo>
                    <a:pt x="4809" y="201"/>
                  </a:lnTo>
                  <a:lnTo>
                    <a:pt x="4776" y="203"/>
                  </a:lnTo>
                  <a:lnTo>
                    <a:pt x="4287" y="201"/>
                  </a:lnTo>
                  <a:lnTo>
                    <a:pt x="3798" y="203"/>
                  </a:lnTo>
                  <a:lnTo>
                    <a:pt x="3590" y="207"/>
                  </a:lnTo>
                  <a:lnTo>
                    <a:pt x="3381" y="216"/>
                  </a:lnTo>
                  <a:lnTo>
                    <a:pt x="3172" y="234"/>
                  </a:lnTo>
                  <a:lnTo>
                    <a:pt x="2965" y="261"/>
                  </a:lnTo>
                  <a:lnTo>
                    <a:pt x="2826" y="284"/>
                  </a:lnTo>
                  <a:lnTo>
                    <a:pt x="2689" y="313"/>
                  </a:lnTo>
                  <a:lnTo>
                    <a:pt x="2554" y="350"/>
                  </a:lnTo>
                  <a:lnTo>
                    <a:pt x="2420" y="394"/>
                  </a:lnTo>
                  <a:lnTo>
                    <a:pt x="2289" y="446"/>
                  </a:lnTo>
                  <a:lnTo>
                    <a:pt x="2161" y="508"/>
                  </a:lnTo>
                  <a:lnTo>
                    <a:pt x="2047" y="576"/>
                  </a:lnTo>
                  <a:lnTo>
                    <a:pt x="1941" y="651"/>
                  </a:lnTo>
                  <a:lnTo>
                    <a:pt x="1840" y="734"/>
                  </a:lnTo>
                  <a:lnTo>
                    <a:pt x="1746" y="823"/>
                  </a:lnTo>
                  <a:lnTo>
                    <a:pt x="1660" y="921"/>
                  </a:lnTo>
                  <a:lnTo>
                    <a:pt x="1579" y="1026"/>
                  </a:lnTo>
                  <a:lnTo>
                    <a:pt x="1496" y="1151"/>
                  </a:lnTo>
                  <a:lnTo>
                    <a:pt x="1417" y="1281"/>
                  </a:lnTo>
                  <a:lnTo>
                    <a:pt x="1338" y="1410"/>
                  </a:lnTo>
                  <a:lnTo>
                    <a:pt x="1326" y="1426"/>
                  </a:lnTo>
                  <a:lnTo>
                    <a:pt x="1313" y="1433"/>
                  </a:lnTo>
                  <a:lnTo>
                    <a:pt x="1295" y="1437"/>
                  </a:lnTo>
                  <a:lnTo>
                    <a:pt x="37" y="1437"/>
                  </a:lnTo>
                  <a:lnTo>
                    <a:pt x="21" y="1435"/>
                  </a:lnTo>
                  <a:lnTo>
                    <a:pt x="0" y="1435"/>
                  </a:lnTo>
                  <a:lnTo>
                    <a:pt x="64" y="1310"/>
                  </a:lnTo>
                  <a:lnTo>
                    <a:pt x="126" y="1186"/>
                  </a:lnTo>
                  <a:lnTo>
                    <a:pt x="186" y="1061"/>
                  </a:lnTo>
                  <a:lnTo>
                    <a:pt x="247" y="937"/>
                  </a:lnTo>
                  <a:lnTo>
                    <a:pt x="315" y="817"/>
                  </a:lnTo>
                  <a:lnTo>
                    <a:pt x="389" y="701"/>
                  </a:lnTo>
                  <a:lnTo>
                    <a:pt x="458" y="607"/>
                  </a:lnTo>
                  <a:lnTo>
                    <a:pt x="533" y="520"/>
                  </a:lnTo>
                  <a:lnTo>
                    <a:pt x="615" y="440"/>
                  </a:lnTo>
                  <a:lnTo>
                    <a:pt x="700" y="367"/>
                  </a:lnTo>
                  <a:lnTo>
                    <a:pt x="791" y="301"/>
                  </a:lnTo>
                  <a:lnTo>
                    <a:pt x="887" y="243"/>
                  </a:lnTo>
                  <a:lnTo>
                    <a:pt x="990" y="191"/>
                  </a:lnTo>
                  <a:lnTo>
                    <a:pt x="1096" y="147"/>
                  </a:lnTo>
                  <a:lnTo>
                    <a:pt x="1206" y="108"/>
                  </a:lnTo>
                  <a:lnTo>
                    <a:pt x="1351" y="69"/>
                  </a:lnTo>
                  <a:lnTo>
                    <a:pt x="1496" y="40"/>
                  </a:lnTo>
                  <a:lnTo>
                    <a:pt x="1645" y="21"/>
                  </a:lnTo>
                  <a:lnTo>
                    <a:pt x="1794" y="10"/>
                  </a:lnTo>
                  <a:lnTo>
                    <a:pt x="1954" y="4"/>
                  </a:lnTo>
                  <a:lnTo>
                    <a:pt x="2117" y="2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1144228-6360-4B55-95F5-F9B22AED9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365" y="643"/>
              <a:ext cx="2316" cy="1988"/>
            </a:xfrm>
            <a:custGeom>
              <a:avLst/>
              <a:gdLst>
                <a:gd name="T0" fmla="*/ 2297 w 2316"/>
                <a:gd name="T1" fmla="*/ 0 h 1988"/>
                <a:gd name="T2" fmla="*/ 2316 w 2316"/>
                <a:gd name="T3" fmla="*/ 0 h 1988"/>
                <a:gd name="T4" fmla="*/ 2250 w 2316"/>
                <a:gd name="T5" fmla="*/ 124 h 1988"/>
                <a:gd name="T6" fmla="*/ 2185 w 2316"/>
                <a:gd name="T7" fmla="*/ 245 h 1988"/>
                <a:gd name="T8" fmla="*/ 2038 w 2316"/>
                <a:gd name="T9" fmla="*/ 510 h 1988"/>
                <a:gd name="T10" fmla="*/ 1885 w 2316"/>
                <a:gd name="T11" fmla="*/ 771 h 1988"/>
                <a:gd name="T12" fmla="*/ 1726 w 2316"/>
                <a:gd name="T13" fmla="*/ 1028 h 1988"/>
                <a:gd name="T14" fmla="*/ 1560 w 2316"/>
                <a:gd name="T15" fmla="*/ 1281 h 1988"/>
                <a:gd name="T16" fmla="*/ 1496 w 2316"/>
                <a:gd name="T17" fmla="*/ 1368 h 1988"/>
                <a:gd name="T18" fmla="*/ 1431 w 2316"/>
                <a:gd name="T19" fmla="*/ 1455 h 1988"/>
                <a:gd name="T20" fmla="*/ 1361 w 2316"/>
                <a:gd name="T21" fmla="*/ 1536 h 1988"/>
                <a:gd name="T22" fmla="*/ 1286 w 2316"/>
                <a:gd name="T23" fmla="*/ 1613 h 1988"/>
                <a:gd name="T24" fmla="*/ 1205 w 2316"/>
                <a:gd name="T25" fmla="*/ 1685 h 1988"/>
                <a:gd name="T26" fmla="*/ 1118 w 2316"/>
                <a:gd name="T27" fmla="*/ 1751 h 1988"/>
                <a:gd name="T28" fmla="*/ 1036 w 2316"/>
                <a:gd name="T29" fmla="*/ 1803 h 1988"/>
                <a:gd name="T30" fmla="*/ 951 w 2316"/>
                <a:gd name="T31" fmla="*/ 1847 h 1988"/>
                <a:gd name="T32" fmla="*/ 864 w 2316"/>
                <a:gd name="T33" fmla="*/ 1884 h 1988"/>
                <a:gd name="T34" fmla="*/ 773 w 2316"/>
                <a:gd name="T35" fmla="*/ 1913 h 1988"/>
                <a:gd name="T36" fmla="*/ 683 w 2316"/>
                <a:gd name="T37" fmla="*/ 1936 h 1988"/>
                <a:gd name="T38" fmla="*/ 586 w 2316"/>
                <a:gd name="T39" fmla="*/ 1953 h 1988"/>
                <a:gd name="T40" fmla="*/ 449 w 2316"/>
                <a:gd name="T41" fmla="*/ 1971 h 1988"/>
                <a:gd name="T42" fmla="*/ 311 w 2316"/>
                <a:gd name="T43" fmla="*/ 1980 h 1988"/>
                <a:gd name="T44" fmla="*/ 172 w 2316"/>
                <a:gd name="T45" fmla="*/ 1986 h 1988"/>
                <a:gd name="T46" fmla="*/ 33 w 2316"/>
                <a:gd name="T47" fmla="*/ 1988 h 1988"/>
                <a:gd name="T48" fmla="*/ 18 w 2316"/>
                <a:gd name="T49" fmla="*/ 1988 h 1988"/>
                <a:gd name="T50" fmla="*/ 0 w 2316"/>
                <a:gd name="T51" fmla="*/ 1988 h 1988"/>
                <a:gd name="T52" fmla="*/ 8 w 2316"/>
                <a:gd name="T53" fmla="*/ 1969 h 1988"/>
                <a:gd name="T54" fmla="*/ 14 w 2316"/>
                <a:gd name="T55" fmla="*/ 1955 h 1988"/>
                <a:gd name="T56" fmla="*/ 916 w 2316"/>
                <a:gd name="T57" fmla="*/ 168 h 1988"/>
                <a:gd name="T58" fmla="*/ 928 w 2316"/>
                <a:gd name="T59" fmla="*/ 149 h 1988"/>
                <a:gd name="T60" fmla="*/ 945 w 2316"/>
                <a:gd name="T61" fmla="*/ 137 h 1988"/>
                <a:gd name="T62" fmla="*/ 967 w 2316"/>
                <a:gd name="T63" fmla="*/ 133 h 1988"/>
                <a:gd name="T64" fmla="*/ 1753 w 2316"/>
                <a:gd name="T65" fmla="*/ 54 h 1988"/>
                <a:gd name="T66" fmla="*/ 2281 w 2316"/>
                <a:gd name="T67" fmla="*/ 0 h 1988"/>
                <a:gd name="T68" fmla="*/ 2297 w 2316"/>
                <a:gd name="T69" fmla="*/ 0 h 1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16" h="1988">
                  <a:moveTo>
                    <a:pt x="2297" y="0"/>
                  </a:moveTo>
                  <a:lnTo>
                    <a:pt x="2316" y="0"/>
                  </a:lnTo>
                  <a:lnTo>
                    <a:pt x="2250" y="124"/>
                  </a:lnTo>
                  <a:lnTo>
                    <a:pt x="2185" y="245"/>
                  </a:lnTo>
                  <a:lnTo>
                    <a:pt x="2038" y="510"/>
                  </a:lnTo>
                  <a:lnTo>
                    <a:pt x="1885" y="771"/>
                  </a:lnTo>
                  <a:lnTo>
                    <a:pt x="1726" y="1028"/>
                  </a:lnTo>
                  <a:lnTo>
                    <a:pt x="1560" y="1281"/>
                  </a:lnTo>
                  <a:lnTo>
                    <a:pt x="1496" y="1368"/>
                  </a:lnTo>
                  <a:lnTo>
                    <a:pt x="1431" y="1455"/>
                  </a:lnTo>
                  <a:lnTo>
                    <a:pt x="1361" y="1536"/>
                  </a:lnTo>
                  <a:lnTo>
                    <a:pt x="1286" y="1613"/>
                  </a:lnTo>
                  <a:lnTo>
                    <a:pt x="1205" y="1685"/>
                  </a:lnTo>
                  <a:lnTo>
                    <a:pt x="1118" y="1751"/>
                  </a:lnTo>
                  <a:lnTo>
                    <a:pt x="1036" y="1803"/>
                  </a:lnTo>
                  <a:lnTo>
                    <a:pt x="951" y="1847"/>
                  </a:lnTo>
                  <a:lnTo>
                    <a:pt x="864" y="1884"/>
                  </a:lnTo>
                  <a:lnTo>
                    <a:pt x="773" y="1913"/>
                  </a:lnTo>
                  <a:lnTo>
                    <a:pt x="683" y="1936"/>
                  </a:lnTo>
                  <a:lnTo>
                    <a:pt x="586" y="1953"/>
                  </a:lnTo>
                  <a:lnTo>
                    <a:pt x="449" y="1971"/>
                  </a:lnTo>
                  <a:lnTo>
                    <a:pt x="311" y="1980"/>
                  </a:lnTo>
                  <a:lnTo>
                    <a:pt x="172" y="1986"/>
                  </a:lnTo>
                  <a:lnTo>
                    <a:pt x="33" y="1988"/>
                  </a:lnTo>
                  <a:lnTo>
                    <a:pt x="18" y="1988"/>
                  </a:lnTo>
                  <a:lnTo>
                    <a:pt x="0" y="1988"/>
                  </a:lnTo>
                  <a:lnTo>
                    <a:pt x="8" y="1969"/>
                  </a:lnTo>
                  <a:lnTo>
                    <a:pt x="14" y="1955"/>
                  </a:lnTo>
                  <a:lnTo>
                    <a:pt x="916" y="168"/>
                  </a:lnTo>
                  <a:lnTo>
                    <a:pt x="928" y="149"/>
                  </a:lnTo>
                  <a:lnTo>
                    <a:pt x="945" y="137"/>
                  </a:lnTo>
                  <a:lnTo>
                    <a:pt x="967" y="133"/>
                  </a:lnTo>
                  <a:lnTo>
                    <a:pt x="1753" y="54"/>
                  </a:lnTo>
                  <a:lnTo>
                    <a:pt x="2281" y="0"/>
                  </a:lnTo>
                  <a:lnTo>
                    <a:pt x="2297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8DFCB77-4787-41C9-BEEE-C96E24C96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-875"/>
              <a:ext cx="2472" cy="1029"/>
            </a:xfrm>
            <a:custGeom>
              <a:avLst/>
              <a:gdLst>
                <a:gd name="T0" fmla="*/ 2451 w 2472"/>
                <a:gd name="T1" fmla="*/ 0 h 1029"/>
                <a:gd name="T2" fmla="*/ 2472 w 2472"/>
                <a:gd name="T3" fmla="*/ 0 h 1029"/>
                <a:gd name="T4" fmla="*/ 2426 w 2472"/>
                <a:gd name="T5" fmla="*/ 94 h 1029"/>
                <a:gd name="T6" fmla="*/ 2379 w 2472"/>
                <a:gd name="T7" fmla="*/ 185 h 1029"/>
                <a:gd name="T8" fmla="*/ 1977 w 2472"/>
                <a:gd name="T9" fmla="*/ 1004 h 1029"/>
                <a:gd name="T10" fmla="*/ 1967 w 2472"/>
                <a:gd name="T11" fmla="*/ 1018 h 1029"/>
                <a:gd name="T12" fmla="*/ 1956 w 2472"/>
                <a:gd name="T13" fmla="*/ 1027 h 1029"/>
                <a:gd name="T14" fmla="*/ 1937 w 2472"/>
                <a:gd name="T15" fmla="*/ 1029 h 1029"/>
                <a:gd name="T16" fmla="*/ 23 w 2472"/>
                <a:gd name="T17" fmla="*/ 1029 h 1029"/>
                <a:gd name="T18" fmla="*/ 17 w 2472"/>
                <a:gd name="T19" fmla="*/ 1027 h 1029"/>
                <a:gd name="T20" fmla="*/ 9 w 2472"/>
                <a:gd name="T21" fmla="*/ 1027 h 1029"/>
                <a:gd name="T22" fmla="*/ 0 w 2472"/>
                <a:gd name="T23" fmla="*/ 1027 h 1029"/>
                <a:gd name="T24" fmla="*/ 48 w 2472"/>
                <a:gd name="T25" fmla="*/ 938 h 1029"/>
                <a:gd name="T26" fmla="*/ 100 w 2472"/>
                <a:gd name="T27" fmla="*/ 852 h 1029"/>
                <a:gd name="T28" fmla="*/ 152 w 2472"/>
                <a:gd name="T29" fmla="*/ 767 h 1029"/>
                <a:gd name="T30" fmla="*/ 210 w 2472"/>
                <a:gd name="T31" fmla="*/ 683 h 1029"/>
                <a:gd name="T32" fmla="*/ 270 w 2472"/>
                <a:gd name="T33" fmla="*/ 606 h 1029"/>
                <a:gd name="T34" fmla="*/ 334 w 2472"/>
                <a:gd name="T35" fmla="*/ 531 h 1029"/>
                <a:gd name="T36" fmla="*/ 404 w 2472"/>
                <a:gd name="T37" fmla="*/ 461 h 1029"/>
                <a:gd name="T38" fmla="*/ 479 w 2472"/>
                <a:gd name="T39" fmla="*/ 396 h 1029"/>
                <a:gd name="T40" fmla="*/ 560 w 2472"/>
                <a:gd name="T41" fmla="*/ 336 h 1029"/>
                <a:gd name="T42" fmla="*/ 647 w 2472"/>
                <a:gd name="T43" fmla="*/ 284 h 1029"/>
                <a:gd name="T44" fmla="*/ 744 w 2472"/>
                <a:gd name="T45" fmla="*/ 235 h 1029"/>
                <a:gd name="T46" fmla="*/ 842 w 2472"/>
                <a:gd name="T47" fmla="*/ 195 h 1029"/>
                <a:gd name="T48" fmla="*/ 941 w 2472"/>
                <a:gd name="T49" fmla="*/ 162 h 1029"/>
                <a:gd name="T50" fmla="*/ 1043 w 2472"/>
                <a:gd name="T51" fmla="*/ 133 h 1029"/>
                <a:gd name="T52" fmla="*/ 1148 w 2472"/>
                <a:gd name="T53" fmla="*/ 108 h 1029"/>
                <a:gd name="T54" fmla="*/ 1320 w 2472"/>
                <a:gd name="T55" fmla="*/ 75 h 1029"/>
                <a:gd name="T56" fmla="*/ 1492 w 2472"/>
                <a:gd name="T57" fmla="*/ 50 h 1029"/>
                <a:gd name="T58" fmla="*/ 1666 w 2472"/>
                <a:gd name="T59" fmla="*/ 32 h 1029"/>
                <a:gd name="T60" fmla="*/ 1842 w 2472"/>
                <a:gd name="T61" fmla="*/ 21 h 1029"/>
                <a:gd name="T62" fmla="*/ 2138 w 2472"/>
                <a:gd name="T63" fmla="*/ 9 h 1029"/>
                <a:gd name="T64" fmla="*/ 2433 w 2472"/>
                <a:gd name="T65" fmla="*/ 0 h 1029"/>
                <a:gd name="T66" fmla="*/ 2451 w 2472"/>
                <a:gd name="T67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72" h="1029">
                  <a:moveTo>
                    <a:pt x="2451" y="0"/>
                  </a:moveTo>
                  <a:lnTo>
                    <a:pt x="2472" y="0"/>
                  </a:lnTo>
                  <a:lnTo>
                    <a:pt x="2426" y="94"/>
                  </a:lnTo>
                  <a:lnTo>
                    <a:pt x="2379" y="185"/>
                  </a:lnTo>
                  <a:lnTo>
                    <a:pt x="1977" y="1004"/>
                  </a:lnTo>
                  <a:lnTo>
                    <a:pt x="1967" y="1018"/>
                  </a:lnTo>
                  <a:lnTo>
                    <a:pt x="1956" y="1027"/>
                  </a:lnTo>
                  <a:lnTo>
                    <a:pt x="1937" y="1029"/>
                  </a:lnTo>
                  <a:lnTo>
                    <a:pt x="23" y="1029"/>
                  </a:lnTo>
                  <a:lnTo>
                    <a:pt x="17" y="1027"/>
                  </a:lnTo>
                  <a:lnTo>
                    <a:pt x="9" y="1027"/>
                  </a:lnTo>
                  <a:lnTo>
                    <a:pt x="0" y="1027"/>
                  </a:lnTo>
                  <a:lnTo>
                    <a:pt x="48" y="938"/>
                  </a:lnTo>
                  <a:lnTo>
                    <a:pt x="100" y="852"/>
                  </a:lnTo>
                  <a:lnTo>
                    <a:pt x="152" y="767"/>
                  </a:lnTo>
                  <a:lnTo>
                    <a:pt x="210" y="683"/>
                  </a:lnTo>
                  <a:lnTo>
                    <a:pt x="270" y="606"/>
                  </a:lnTo>
                  <a:lnTo>
                    <a:pt x="334" y="531"/>
                  </a:lnTo>
                  <a:lnTo>
                    <a:pt x="404" y="461"/>
                  </a:lnTo>
                  <a:lnTo>
                    <a:pt x="479" y="396"/>
                  </a:lnTo>
                  <a:lnTo>
                    <a:pt x="560" y="336"/>
                  </a:lnTo>
                  <a:lnTo>
                    <a:pt x="647" y="284"/>
                  </a:lnTo>
                  <a:lnTo>
                    <a:pt x="744" y="235"/>
                  </a:lnTo>
                  <a:lnTo>
                    <a:pt x="842" y="195"/>
                  </a:lnTo>
                  <a:lnTo>
                    <a:pt x="941" y="162"/>
                  </a:lnTo>
                  <a:lnTo>
                    <a:pt x="1043" y="133"/>
                  </a:lnTo>
                  <a:lnTo>
                    <a:pt x="1148" y="108"/>
                  </a:lnTo>
                  <a:lnTo>
                    <a:pt x="1320" y="75"/>
                  </a:lnTo>
                  <a:lnTo>
                    <a:pt x="1492" y="50"/>
                  </a:lnTo>
                  <a:lnTo>
                    <a:pt x="1666" y="32"/>
                  </a:lnTo>
                  <a:lnTo>
                    <a:pt x="1842" y="21"/>
                  </a:lnTo>
                  <a:lnTo>
                    <a:pt x="2138" y="9"/>
                  </a:lnTo>
                  <a:lnTo>
                    <a:pt x="2433" y="0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8081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4192">
          <p15:clr>
            <a:srgbClr val="F26B43"/>
          </p15:clr>
        </p15:guide>
        <p15:guide id="5" pos="7297">
          <p15:clr>
            <a:srgbClr val="F26B43"/>
          </p15:clr>
        </p15:guide>
        <p15:guide id="6" pos="257">
          <p15:clr>
            <a:srgbClr val="F26B43"/>
          </p15:clr>
        </p15:guide>
        <p15:guide id="7" orient="horz" pos="11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3533" y="241573"/>
            <a:ext cx="8078624" cy="2570044"/>
          </a:xfrm>
        </p:spPr>
        <p:txBody>
          <a:bodyPr/>
          <a:lstStyle/>
          <a:p>
            <a:r>
              <a:rPr lang="it-IT" dirty="0" smtClean="0"/>
              <a:t>FORUM PA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</a:t>
            </a:r>
            <a:r>
              <a:rPr lang="it-IT" dirty="0" smtClean="0"/>
              <a:t>e </a:t>
            </a:r>
            <a:r>
              <a:rPr lang="it-IT" dirty="0"/>
              <a:t>stazioni ferroviarie come </a:t>
            </a:r>
            <a:r>
              <a:rPr lang="it-IT" i="1" dirty="0"/>
              <a:t>hub</a:t>
            </a:r>
            <a:r>
              <a:rPr lang="it-IT" dirty="0"/>
              <a:t> della mobilità intermodale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1"/>
          </p:nvPr>
        </p:nvSpPr>
        <p:spPr>
          <a:xfrm>
            <a:off x="407988" y="5332750"/>
            <a:ext cx="1780041" cy="322467"/>
          </a:xfrm>
        </p:spPr>
        <p:txBody>
          <a:bodyPr/>
          <a:lstStyle/>
          <a:p>
            <a:r>
              <a:rPr lang="it-IT" dirty="0" smtClean="0"/>
              <a:t>14</a:t>
            </a:r>
            <a:r>
              <a:rPr lang="it-IT" dirty="0" smtClean="0"/>
              <a:t> Maggio </a:t>
            </a:r>
            <a:r>
              <a:rPr lang="it-IT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61067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stazione come nodo intermodale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 smtClean="0"/>
              <a:t>Trasporto ferroviario e mobilità urbana</a:t>
            </a:r>
          </a:p>
          <a:p>
            <a:endParaRPr lang="it-IT" dirty="0"/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3738D090-91EA-4BE9-971E-147B515BE041}"/>
              </a:ext>
            </a:extLst>
          </p:cNvPr>
          <p:cNvSpPr txBox="1"/>
          <p:nvPr/>
        </p:nvSpPr>
        <p:spPr>
          <a:xfrm>
            <a:off x="410277" y="1916674"/>
            <a:ext cx="454862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it-IT" sz="1600" b="1" dirty="0" smtClean="0">
                <a:latin typeface="+mj-lt"/>
              </a:rPr>
              <a:t>La stazione ferroviaria rappresenta l’epicentro della mobilità sostenibile </a:t>
            </a:r>
            <a:r>
              <a:rPr lang="it-IT" sz="1600" dirty="0" smtClean="0">
                <a:latin typeface="+mj-lt"/>
              </a:rPr>
              <a:t>della maggior parte delle città italiane.</a:t>
            </a:r>
            <a:endParaRPr lang="it-IT" sz="1600" dirty="0">
              <a:latin typeface="+mj-lt"/>
            </a:endParaRPr>
          </a:p>
          <a:p>
            <a:pPr algn="just">
              <a:spcBef>
                <a:spcPts val="600"/>
              </a:spcBef>
              <a:spcAft>
                <a:spcPts val="1800"/>
              </a:spcAft>
            </a:pPr>
            <a:r>
              <a:rPr lang="it-IT" sz="1600" dirty="0" smtClean="0">
                <a:latin typeface="+mj-lt"/>
              </a:rPr>
              <a:t>E’ di fondamentale importanza che il </a:t>
            </a:r>
            <a:r>
              <a:rPr lang="it-IT" sz="1600" b="1" dirty="0" smtClean="0">
                <a:latin typeface="+mj-lt"/>
              </a:rPr>
              <a:t>PUMS concentri la sua attenzione</a:t>
            </a:r>
            <a:r>
              <a:rPr lang="it-IT" sz="1600" dirty="0" smtClean="0">
                <a:latin typeface="+mj-lt"/>
              </a:rPr>
              <a:t> sulla rilevanza trasportistica dei nodi intermodali rappresentati dalle </a:t>
            </a:r>
            <a:r>
              <a:rPr lang="it-IT" sz="1600" b="1" dirty="0" smtClean="0">
                <a:latin typeface="+mj-lt"/>
              </a:rPr>
              <a:t>stazioni</a:t>
            </a:r>
            <a:r>
              <a:rPr lang="it-IT" sz="1600" dirty="0" smtClean="0">
                <a:latin typeface="+mj-lt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4800"/>
              </a:spcAft>
            </a:pPr>
            <a:r>
              <a:rPr lang="it-IT" sz="1600" dirty="0" smtClean="0">
                <a:latin typeface="+mj-lt"/>
              </a:rPr>
              <a:t>Gli investimenti effettuati sul sistema ferroviario esprimono tutta la loro potenzialità se sono supportati da un </a:t>
            </a:r>
            <a:r>
              <a:rPr lang="it-IT" sz="1600" b="1" dirty="0" smtClean="0">
                <a:latin typeface="+mj-lt"/>
              </a:rPr>
              <a:t>sistema di mobilità urbana capace di garantire una connettività veloce, comoda e intuitiva</a:t>
            </a:r>
            <a:r>
              <a:rPr lang="it-IT" sz="1600" dirty="0" smtClean="0">
                <a:latin typeface="+mj-lt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282D0A-1E5E-4334-9BA8-DCB27929E92E}"/>
              </a:ext>
            </a:extLst>
          </p:cNvPr>
          <p:cNvSpPr/>
          <p:nvPr/>
        </p:nvSpPr>
        <p:spPr>
          <a:xfrm>
            <a:off x="5662651" y="3133871"/>
            <a:ext cx="5830567" cy="1421405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 w="158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9298" tIns="64649" rIns="129298" bIns="64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CH" sz="1200">
              <a:latin typeface="+mj-lt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D5581B-CDDA-410E-9E56-8F3C626525AF}"/>
              </a:ext>
            </a:extLst>
          </p:cNvPr>
          <p:cNvCxnSpPr>
            <a:cxnSpLocks/>
          </p:cNvCxnSpPr>
          <p:nvPr/>
        </p:nvCxnSpPr>
        <p:spPr>
          <a:xfrm flipV="1">
            <a:off x="8421202" y="1974175"/>
            <a:ext cx="0" cy="3831313"/>
          </a:xfrm>
          <a:prstGeom prst="straightConnector1">
            <a:avLst/>
          </a:prstGeom>
          <a:ln w="127000"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243BF3D-B744-4CA3-918C-A2D398F9B8A7}"/>
              </a:ext>
            </a:extLst>
          </p:cNvPr>
          <p:cNvSpPr/>
          <p:nvPr/>
        </p:nvSpPr>
        <p:spPr>
          <a:xfrm>
            <a:off x="7880422" y="3203075"/>
            <a:ext cx="1285649" cy="1285649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sz="12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19BA9D-5B45-4AF5-8ADC-CBA0F4296F8C}"/>
              </a:ext>
            </a:extLst>
          </p:cNvPr>
          <p:cNvSpPr txBox="1"/>
          <p:nvPr/>
        </p:nvSpPr>
        <p:spPr>
          <a:xfrm>
            <a:off x="8609284" y="2142502"/>
            <a:ext cx="3285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+mj-lt"/>
              </a:rPr>
              <a:t>M</a:t>
            </a:r>
            <a:endParaRPr lang="it-CH" sz="1200" dirty="0">
              <a:latin typeface="+mj-lt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466651F-2CEF-44BA-AD84-96273B17B38F}"/>
              </a:ext>
            </a:extLst>
          </p:cNvPr>
          <p:cNvCxnSpPr>
            <a:cxnSpLocks/>
          </p:cNvCxnSpPr>
          <p:nvPr/>
        </p:nvCxnSpPr>
        <p:spPr>
          <a:xfrm>
            <a:off x="5813404" y="3845900"/>
            <a:ext cx="557981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7D9224D-6E9D-49D4-8CD9-9F3609FFA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683" y="2490704"/>
            <a:ext cx="214520" cy="294964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48313902-4F85-4E0C-A17C-F295D06C2F60}"/>
              </a:ext>
            </a:extLst>
          </p:cNvPr>
          <p:cNvSpPr/>
          <p:nvPr/>
        </p:nvSpPr>
        <p:spPr>
          <a:xfrm flipH="1" flipV="1">
            <a:off x="10439867" y="3563807"/>
            <a:ext cx="564186" cy="56418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sz="1200">
              <a:latin typeface="+mj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0F0C31-61A3-41B8-B508-4278A2E155C2}"/>
              </a:ext>
            </a:extLst>
          </p:cNvPr>
          <p:cNvSpPr/>
          <p:nvPr/>
        </p:nvSpPr>
        <p:spPr>
          <a:xfrm flipH="1" flipV="1">
            <a:off x="9547809" y="3625803"/>
            <a:ext cx="438811" cy="438811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sz="1200">
              <a:latin typeface="+mj-lt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D6E886E-3E71-45BE-BDE4-F96CEA0EE4A4}"/>
              </a:ext>
            </a:extLst>
          </p:cNvPr>
          <p:cNvSpPr/>
          <p:nvPr/>
        </p:nvSpPr>
        <p:spPr>
          <a:xfrm flipH="1" flipV="1">
            <a:off x="7143197" y="3682769"/>
            <a:ext cx="326260" cy="32626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sz="1200">
              <a:latin typeface="+mj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72CE10-FD93-45C6-9AF7-149068AB2692}"/>
              </a:ext>
            </a:extLst>
          </p:cNvPr>
          <p:cNvSpPr/>
          <p:nvPr/>
        </p:nvSpPr>
        <p:spPr>
          <a:xfrm flipH="1" flipV="1">
            <a:off x="6251141" y="3751191"/>
            <a:ext cx="219406" cy="219406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 sz="120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FF0B2B-0D6D-4720-8D95-4DE0BD720375}"/>
              </a:ext>
            </a:extLst>
          </p:cNvPr>
          <p:cNvSpPr txBox="1"/>
          <p:nvPr/>
        </p:nvSpPr>
        <p:spPr>
          <a:xfrm rot="16200000">
            <a:off x="4533779" y="3609446"/>
            <a:ext cx="1780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latin typeface="+mj-lt"/>
              </a:rPr>
              <a:t>Trasporto ferroviario</a:t>
            </a:r>
            <a:endParaRPr lang="it-CH" sz="1200" b="1" i="1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358695-3C22-4154-B6B7-DE551887B314}"/>
              </a:ext>
            </a:extLst>
          </p:cNvPr>
          <p:cNvSpPr txBox="1"/>
          <p:nvPr/>
        </p:nvSpPr>
        <p:spPr>
          <a:xfrm>
            <a:off x="5869401" y="3237181"/>
            <a:ext cx="901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+mj-lt"/>
              </a:rPr>
              <a:t>Suburbano</a:t>
            </a:r>
            <a:endParaRPr lang="it-CH" sz="1200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13B4F6-3812-4509-B93C-5C1E6BB47842}"/>
              </a:ext>
            </a:extLst>
          </p:cNvPr>
          <p:cNvSpPr txBox="1"/>
          <p:nvPr/>
        </p:nvSpPr>
        <p:spPr>
          <a:xfrm>
            <a:off x="6895142" y="3237181"/>
            <a:ext cx="819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+mj-lt"/>
              </a:rPr>
              <a:t>Regionale</a:t>
            </a:r>
            <a:endParaRPr lang="it-CH" sz="12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F0145C-D277-4DCA-B83E-DD3ADD66F4E9}"/>
              </a:ext>
            </a:extLst>
          </p:cNvPr>
          <p:cNvSpPr txBox="1"/>
          <p:nvPr/>
        </p:nvSpPr>
        <p:spPr>
          <a:xfrm>
            <a:off x="9207237" y="3245343"/>
            <a:ext cx="1122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+mj-lt"/>
              </a:rPr>
              <a:t>Nazionale/AV</a:t>
            </a:r>
            <a:endParaRPr lang="it-CH" sz="1200" dirty="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4AEF0B-10AD-4EDC-BE94-53B3C800CCC3}"/>
              </a:ext>
            </a:extLst>
          </p:cNvPr>
          <p:cNvSpPr txBox="1"/>
          <p:nvPr/>
        </p:nvSpPr>
        <p:spPr>
          <a:xfrm>
            <a:off x="10110072" y="3237181"/>
            <a:ext cx="1352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latin typeface="+mj-lt"/>
              </a:rPr>
              <a:t>Internazionale/AV</a:t>
            </a:r>
            <a:endParaRPr lang="it-CH" sz="1200" dirty="0">
              <a:latin typeface="+mj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839800-CE8F-42E4-9C29-EFDAA5A03731}"/>
              </a:ext>
            </a:extLst>
          </p:cNvPr>
          <p:cNvSpPr txBox="1"/>
          <p:nvPr/>
        </p:nvSpPr>
        <p:spPr>
          <a:xfrm>
            <a:off x="6096000" y="5007250"/>
            <a:ext cx="2250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latin typeface="+mj-lt"/>
              </a:rPr>
              <a:t>Mobilità Multimodale Urbana</a:t>
            </a:r>
            <a:endParaRPr lang="it-CH" sz="1200" b="1" i="1" dirty="0">
              <a:latin typeface="+mj-lt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BDF685D-90FD-4A3B-BCCC-3AEF02EC6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069" y="5264757"/>
            <a:ext cx="278159" cy="1708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78DB0E-3548-48FA-82BA-8FF1E3F69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690" y="2884356"/>
            <a:ext cx="231044" cy="2788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492101A-05A5-4954-BAAC-AFABF778AA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8893" y="4879376"/>
            <a:ext cx="207513" cy="2920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E6EFF15-7505-4721-82D7-BA24FCB49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690" y="4555092"/>
            <a:ext cx="281846" cy="23095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AAA7F8A-054B-4C4E-A066-A5B8433DA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069" y="5497631"/>
            <a:ext cx="136292" cy="292054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16D363D-70EC-431F-A28B-301363335D1C}"/>
              </a:ext>
            </a:extLst>
          </p:cNvPr>
          <p:cNvSpPr txBox="1"/>
          <p:nvPr/>
        </p:nvSpPr>
        <p:spPr>
          <a:xfrm>
            <a:off x="6280044" y="2052912"/>
            <a:ext cx="2097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>
                <a:solidFill>
                  <a:schemeClr val="accent1"/>
                </a:solidFill>
                <a:latin typeface="+mj-lt"/>
              </a:rPr>
              <a:t>MaaS: Mobility as a Service</a:t>
            </a:r>
            <a:endParaRPr lang="it-CH" sz="1200" b="1" i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AB95BD-7762-4F1A-B72F-C98881E65689}"/>
              </a:ext>
            </a:extLst>
          </p:cNvPr>
          <p:cNvCxnSpPr>
            <a:cxnSpLocks/>
          </p:cNvCxnSpPr>
          <p:nvPr/>
        </p:nvCxnSpPr>
        <p:spPr>
          <a:xfrm>
            <a:off x="8373825" y="2316681"/>
            <a:ext cx="326260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AEA0EC2-E13B-4B30-B5E7-20BF824FBB61}"/>
              </a:ext>
            </a:extLst>
          </p:cNvPr>
          <p:cNvCxnSpPr>
            <a:cxnSpLocks/>
          </p:cNvCxnSpPr>
          <p:nvPr/>
        </p:nvCxnSpPr>
        <p:spPr>
          <a:xfrm>
            <a:off x="8373825" y="2635150"/>
            <a:ext cx="326260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DC74E6F-4441-47BC-B1E5-E1CA962EF505}"/>
              </a:ext>
            </a:extLst>
          </p:cNvPr>
          <p:cNvCxnSpPr>
            <a:cxnSpLocks/>
          </p:cNvCxnSpPr>
          <p:nvPr/>
        </p:nvCxnSpPr>
        <p:spPr>
          <a:xfrm>
            <a:off x="8373825" y="3023778"/>
            <a:ext cx="326260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D43208-0635-4530-B210-E9C16B7932B3}"/>
              </a:ext>
            </a:extLst>
          </p:cNvPr>
          <p:cNvCxnSpPr>
            <a:cxnSpLocks/>
          </p:cNvCxnSpPr>
          <p:nvPr/>
        </p:nvCxnSpPr>
        <p:spPr>
          <a:xfrm>
            <a:off x="8373825" y="4670570"/>
            <a:ext cx="326260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A69C109-DEC5-4D49-B810-66A5F9B02A9E}"/>
              </a:ext>
            </a:extLst>
          </p:cNvPr>
          <p:cNvCxnSpPr>
            <a:cxnSpLocks/>
          </p:cNvCxnSpPr>
          <p:nvPr/>
        </p:nvCxnSpPr>
        <p:spPr>
          <a:xfrm>
            <a:off x="8373825" y="5025403"/>
            <a:ext cx="326260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715133B-BDEA-4BAC-BE5D-817BB37263B7}"/>
              </a:ext>
            </a:extLst>
          </p:cNvPr>
          <p:cNvCxnSpPr>
            <a:cxnSpLocks/>
          </p:cNvCxnSpPr>
          <p:nvPr/>
        </p:nvCxnSpPr>
        <p:spPr>
          <a:xfrm>
            <a:off x="8373825" y="5636463"/>
            <a:ext cx="326260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C19CED3-9E8B-4161-A129-86DB6C5D3C8A}"/>
              </a:ext>
            </a:extLst>
          </p:cNvPr>
          <p:cNvCxnSpPr>
            <a:cxnSpLocks/>
          </p:cNvCxnSpPr>
          <p:nvPr/>
        </p:nvCxnSpPr>
        <p:spPr>
          <a:xfrm>
            <a:off x="8373825" y="5360209"/>
            <a:ext cx="326260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9C19AED-6D07-49D2-BF5A-EB8B2CE51CBA}"/>
              </a:ext>
            </a:extLst>
          </p:cNvPr>
          <p:cNvCxnSpPr>
            <a:cxnSpLocks/>
          </p:cNvCxnSpPr>
          <p:nvPr/>
        </p:nvCxnSpPr>
        <p:spPr>
          <a:xfrm flipV="1">
            <a:off x="8508633" y="1974175"/>
            <a:ext cx="0" cy="3831313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DED220E-59E9-4D38-BD29-A0A7613ED2B4}"/>
              </a:ext>
            </a:extLst>
          </p:cNvPr>
          <p:cNvGrpSpPr/>
          <p:nvPr/>
        </p:nvGrpSpPr>
        <p:grpSpPr>
          <a:xfrm>
            <a:off x="7943484" y="3270623"/>
            <a:ext cx="1149171" cy="1149171"/>
            <a:chOff x="4798014" y="4044919"/>
            <a:chExt cx="1319888" cy="131988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43E0CAE-FCB8-46E2-905F-8035FB3C3BB4}"/>
                </a:ext>
              </a:extLst>
            </p:cNvPr>
            <p:cNvSpPr/>
            <p:nvPr/>
          </p:nvSpPr>
          <p:spPr>
            <a:xfrm>
              <a:off x="4798014" y="4044919"/>
              <a:ext cx="1319888" cy="131988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CH" sz="1200">
                <a:latin typeface="+mj-lt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29FD6AB-B09E-48C7-A69F-EF8C06472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85610" y="4224876"/>
              <a:ext cx="744695" cy="8724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42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stazione </a:t>
            </a:r>
            <a:r>
              <a:rPr lang="it-IT" dirty="0" smtClean="0"/>
              <a:t>come punto di riferimento della pianificazione territoriale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 smtClean="0"/>
              <a:t>Pensare la città sulla base del sistema dei trasporti</a:t>
            </a:r>
            <a:endParaRPr lang="it-IT" dirty="0"/>
          </a:p>
          <a:p>
            <a:endParaRPr lang="it-IT" dirty="0"/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A20A5498-3964-4E56-B13A-79BF1EFAC121}"/>
              </a:ext>
            </a:extLst>
          </p:cNvPr>
          <p:cNvSpPr txBox="1"/>
          <p:nvPr/>
        </p:nvSpPr>
        <p:spPr>
          <a:xfrm>
            <a:off x="417512" y="1834916"/>
            <a:ext cx="4459287" cy="376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600"/>
              </a:spcBef>
              <a:spcAft>
                <a:spcPts val="4800"/>
              </a:spcAft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 marL="0" lvl="0" indent="0" algn="just">
              <a:spcAft>
                <a:spcPts val="800"/>
              </a:spcAft>
              <a:buNone/>
            </a:pPr>
            <a:r>
              <a:rPr lang="it-IT" dirty="0"/>
              <a:t>In linea con questo approccio strategico, </a:t>
            </a:r>
            <a:r>
              <a:rPr lang="it-IT" dirty="0" smtClean="0"/>
              <a:t>è importante che </a:t>
            </a:r>
            <a:r>
              <a:rPr lang="it-IT" b="1" dirty="0" smtClean="0"/>
              <a:t>le iniziative di sviluppo urbano siano </a:t>
            </a:r>
            <a:r>
              <a:rPr lang="it-IT" b="1" dirty="0"/>
              <a:t>integrate con i sistemi di trasporto, in una logica </a:t>
            </a:r>
            <a:r>
              <a:rPr lang="it-IT" b="1" i="1" dirty="0" err="1"/>
              <a:t>Transit</a:t>
            </a:r>
            <a:r>
              <a:rPr lang="it-IT" b="1" i="1" dirty="0"/>
              <a:t> </a:t>
            </a:r>
            <a:r>
              <a:rPr lang="it-IT" b="1" i="1" dirty="0" err="1"/>
              <a:t>Oriented</a:t>
            </a:r>
            <a:r>
              <a:rPr lang="it-IT" b="1" i="1" dirty="0"/>
              <a:t> Development</a:t>
            </a:r>
            <a:r>
              <a:rPr lang="it-IT" b="1" dirty="0"/>
              <a:t> (TOD) </a:t>
            </a:r>
            <a:r>
              <a:rPr lang="it-IT" dirty="0"/>
              <a:t>finalizzata a riportare le stazioni al centro della vita delle </a:t>
            </a:r>
            <a:r>
              <a:rPr lang="it-IT" dirty="0" smtClean="0"/>
              <a:t>città.</a:t>
            </a:r>
            <a:endParaRPr lang="it-IT" dirty="0" smtClean="0">
              <a:cs typeface="Times New Roman" panose="02020603050405020304" pitchFamily="18" charset="0"/>
            </a:endParaRPr>
          </a:p>
          <a:p>
            <a:pPr marL="0" lvl="0" indent="0" algn="just">
              <a:spcAft>
                <a:spcPts val="800"/>
              </a:spcAft>
              <a:buNone/>
            </a:pPr>
            <a:r>
              <a:rPr lang="it-IT" dirty="0" smtClean="0">
                <a:cs typeface="Times New Roman" panose="02020603050405020304" pitchFamily="18" charset="0"/>
              </a:rPr>
              <a:t>Il </a:t>
            </a:r>
            <a:r>
              <a:rPr lang="it-IT" dirty="0">
                <a:cs typeface="Times New Roman" panose="02020603050405020304" pitchFamily="18" charset="0"/>
              </a:rPr>
              <a:t>miglioramento della stazione ha effetti anche sul tessuto urbano circostante. </a:t>
            </a:r>
            <a:r>
              <a:rPr lang="it-IT" dirty="0" smtClean="0">
                <a:cs typeface="Times New Roman" panose="02020603050405020304" pitchFamily="18" charset="0"/>
              </a:rPr>
              <a:t>In particolare</a:t>
            </a:r>
            <a:r>
              <a:rPr lang="it-IT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:</a:t>
            </a:r>
            <a:endParaRPr lang="it-IT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 algn="just">
              <a:spcAft>
                <a:spcPts val="800"/>
              </a:spcAft>
            </a:pPr>
            <a:r>
              <a:rPr lang="it-IT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Aumentano </a:t>
            </a:r>
            <a:r>
              <a:rPr lang="it-IT" dirty="0">
                <a:solidFill>
                  <a:srgbClr val="000000"/>
                </a:solidFill>
                <a:cs typeface="Times New Roman" panose="02020603050405020304" pitchFamily="18" charset="0"/>
              </a:rPr>
              <a:t>i valori immobiliari vicino la stazione</a:t>
            </a:r>
          </a:p>
          <a:p>
            <a:pPr lvl="0" algn="just">
              <a:spcAft>
                <a:spcPts val="800"/>
              </a:spcAft>
            </a:pPr>
            <a:r>
              <a:rPr lang="it-IT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Cresce </a:t>
            </a:r>
            <a:r>
              <a:rPr lang="it-IT" dirty="0">
                <a:solidFill>
                  <a:srgbClr val="000000"/>
                </a:solidFill>
                <a:cs typeface="Times New Roman" panose="02020603050405020304" pitchFamily="18" charset="0"/>
              </a:rPr>
              <a:t>l’occupazione per effetti diretti e indiretti</a:t>
            </a:r>
          </a:p>
          <a:p>
            <a:endParaRPr lang="it-CH" dirty="0"/>
          </a:p>
        </p:txBody>
      </p:sp>
      <p:sp>
        <p:nvSpPr>
          <p:cNvPr id="6" name="AutoShape 2" descr="Visualizzazione di image.png">
            <a:extLst>
              <a:ext uri="{FF2B5EF4-FFF2-40B4-BE49-F238E27FC236}">
                <a16:creationId xmlns:a16="http://schemas.microsoft.com/office/drawing/2014/main" id="{8354C908-2B38-4140-A345-D4615870F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15631" y="295700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956F29C-EF90-48FC-8C8B-A98201FC5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" t="3985" r="666" b="15143"/>
          <a:stretch/>
        </p:blipFill>
        <p:spPr>
          <a:xfrm>
            <a:off x="6481541" y="4069269"/>
            <a:ext cx="3883959" cy="164133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B262944-7379-4414-AC77-9F237F1C7D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" t="2915" r="1584" b="6261"/>
          <a:stretch/>
        </p:blipFill>
        <p:spPr>
          <a:xfrm>
            <a:off x="6451470" y="1604066"/>
            <a:ext cx="3914029" cy="214857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0A24339-E8D8-4936-910D-2556CF4B6C17}"/>
              </a:ext>
            </a:extLst>
          </p:cNvPr>
          <p:cNvSpPr txBox="1"/>
          <p:nvPr/>
        </p:nvSpPr>
        <p:spPr>
          <a:xfrm>
            <a:off x="6524636" y="3748925"/>
            <a:ext cx="3295728" cy="2700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55"/>
            </a:lvl1pPr>
          </a:lstStyle>
          <a:p>
            <a:r>
              <a:rPr lang="en-US" i="1" dirty="0" err="1"/>
              <a:t>Valori</a:t>
            </a:r>
            <a:r>
              <a:rPr lang="en-US" i="1" dirty="0"/>
              <a:t> </a:t>
            </a:r>
            <a:r>
              <a:rPr lang="en-US" i="1" dirty="0" err="1" smtClean="0"/>
              <a:t>immobiliari</a:t>
            </a:r>
            <a:r>
              <a:rPr lang="en-US" i="1" dirty="0" smtClean="0"/>
              <a:t> </a:t>
            </a:r>
            <a:r>
              <a:rPr lang="en-US" i="1" dirty="0"/>
              <a:t>se la </a:t>
            </a:r>
            <a:r>
              <a:rPr lang="en-US" i="1" dirty="0" err="1"/>
              <a:t>stazione</a:t>
            </a:r>
            <a:r>
              <a:rPr lang="en-US" i="1" dirty="0"/>
              <a:t> è </a:t>
            </a:r>
            <a:r>
              <a:rPr lang="en-US" i="1" dirty="0" err="1"/>
              <a:t>degradata</a:t>
            </a:r>
            <a:endParaRPr lang="en-US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8AFD39-E9DF-4B9E-9BFE-314B04C27A46}"/>
              </a:ext>
            </a:extLst>
          </p:cNvPr>
          <p:cNvSpPr txBox="1"/>
          <p:nvPr/>
        </p:nvSpPr>
        <p:spPr>
          <a:xfrm>
            <a:off x="6481541" y="5763222"/>
            <a:ext cx="5189987" cy="27007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155"/>
            </a:lvl1pPr>
          </a:lstStyle>
          <a:p>
            <a:r>
              <a:rPr lang="en-US" i="1" dirty="0" err="1"/>
              <a:t>Valori</a:t>
            </a:r>
            <a:r>
              <a:rPr lang="en-US" i="1" dirty="0"/>
              <a:t> </a:t>
            </a:r>
            <a:r>
              <a:rPr lang="en-US" i="1" dirty="0" err="1"/>
              <a:t>immobiliare</a:t>
            </a:r>
            <a:r>
              <a:rPr lang="en-US" i="1" dirty="0"/>
              <a:t> se la </a:t>
            </a:r>
            <a:r>
              <a:rPr lang="en-US" i="1" dirty="0" err="1"/>
              <a:t>stazione</a:t>
            </a:r>
            <a:r>
              <a:rPr lang="en-US" i="1" dirty="0"/>
              <a:t> è una </a:t>
            </a:r>
            <a:r>
              <a:rPr lang="en-US" i="1" dirty="0" err="1"/>
              <a:t>centralità</a:t>
            </a:r>
            <a:r>
              <a:rPr lang="en-US" i="1" dirty="0"/>
              <a:t> </a:t>
            </a:r>
            <a:r>
              <a:rPr lang="en-US" i="1" dirty="0" err="1"/>
              <a:t>attiva</a:t>
            </a:r>
            <a:r>
              <a:rPr lang="en-US" i="1" dirty="0"/>
              <a:t> </a:t>
            </a:r>
            <a:r>
              <a:rPr lang="en-US" i="1" dirty="0" err="1"/>
              <a:t>nel</a:t>
            </a:r>
            <a:r>
              <a:rPr lang="en-US" i="1" dirty="0"/>
              <a:t> </a:t>
            </a:r>
            <a:r>
              <a:rPr lang="en-US" i="1" dirty="0" err="1"/>
              <a:t>tessuto</a:t>
            </a:r>
            <a:r>
              <a:rPr lang="en-US" i="1" dirty="0"/>
              <a:t> </a:t>
            </a:r>
            <a:r>
              <a:rPr lang="en-US" i="1" dirty="0" err="1"/>
              <a:t>urbano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054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necessità di un approccio condiviso tra RFI e i Comuni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 smtClean="0"/>
              <a:t>Interventi su stazioni e aree esterne</a:t>
            </a:r>
            <a:endParaRPr lang="it-IT" dirty="0"/>
          </a:p>
          <a:p>
            <a:endParaRPr lang="it-IT" dirty="0"/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A20A5498-3964-4E56-B13A-79BF1EFAC121}"/>
              </a:ext>
            </a:extLst>
          </p:cNvPr>
          <p:cNvSpPr txBox="1"/>
          <p:nvPr/>
        </p:nvSpPr>
        <p:spPr>
          <a:xfrm>
            <a:off x="498197" y="1763196"/>
            <a:ext cx="46834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600"/>
              </a:spcBef>
              <a:spcAft>
                <a:spcPts val="4800"/>
              </a:spcAft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 marL="0" indent="0" algn="just">
              <a:spcAft>
                <a:spcPts val="1800"/>
              </a:spcAft>
              <a:buNone/>
            </a:pPr>
            <a:r>
              <a:rPr lang="it-IT" dirty="0" smtClean="0"/>
              <a:t>La stazione vive in simbiosi con la città che ospita, pertanto è necessario che </a:t>
            </a:r>
            <a:r>
              <a:rPr lang="it-IT" b="1" dirty="0" smtClean="0"/>
              <a:t>i progetti di ristrutturazione e </a:t>
            </a:r>
            <a:r>
              <a:rPr lang="it-IT" b="1" dirty="0" err="1" smtClean="0"/>
              <a:t>rifunzionalizzazione</a:t>
            </a:r>
            <a:r>
              <a:rPr lang="it-IT" b="1" dirty="0" smtClean="0"/>
              <a:t> siano condivisi con le Amministrazioni Comunali</a:t>
            </a:r>
            <a:r>
              <a:rPr lang="it-IT" dirty="0" smtClean="0"/>
              <a:t>.</a:t>
            </a:r>
          </a:p>
          <a:p>
            <a:pPr marL="0" indent="0" algn="just">
              <a:spcAft>
                <a:spcPts val="1800"/>
              </a:spcAft>
              <a:buNone/>
            </a:pPr>
            <a:r>
              <a:rPr lang="it-IT" dirty="0" smtClean="0"/>
              <a:t>In particolare, i </a:t>
            </a:r>
            <a:r>
              <a:rPr lang="it-IT" dirty="0"/>
              <a:t>progetti devono essere sviluppati </a:t>
            </a:r>
            <a:r>
              <a:rPr lang="it-IT" b="1" dirty="0"/>
              <a:t>comprendendo i piazzali antistanti la stazione ed eventuali altre aree limitrofe</a:t>
            </a:r>
            <a:r>
              <a:rPr lang="it-IT" dirty="0"/>
              <a:t>, secondo un approccio progettuale che consideri in maniera integrata ambiti ed interventi di competenza tanto di RFI quanto di </a:t>
            </a:r>
            <a:r>
              <a:rPr lang="it-IT" dirty="0" smtClean="0"/>
              <a:t>Enti </a:t>
            </a:r>
            <a:r>
              <a:rPr lang="it-IT" dirty="0"/>
              <a:t>L</a:t>
            </a:r>
            <a:r>
              <a:rPr lang="it-IT" dirty="0" smtClean="0"/>
              <a:t>ocali </a:t>
            </a:r>
            <a:r>
              <a:rPr lang="it-IT" dirty="0"/>
              <a:t>e </a:t>
            </a:r>
            <a:r>
              <a:rPr lang="it-IT" dirty="0" err="1"/>
              <a:t>S</a:t>
            </a:r>
            <a:r>
              <a:rPr lang="it-IT" dirty="0" err="1" smtClean="0"/>
              <a:t>takeholders</a:t>
            </a:r>
            <a:r>
              <a:rPr lang="it-IT" dirty="0" smtClean="0"/>
              <a:t> </a:t>
            </a:r>
            <a:r>
              <a:rPr lang="it-IT" dirty="0"/>
              <a:t>coinvolti nella gestione del territorio</a:t>
            </a:r>
            <a:r>
              <a:rPr lang="it-IT" dirty="0" smtClean="0"/>
              <a:t>.</a:t>
            </a:r>
          </a:p>
          <a:p>
            <a:pPr marL="0" indent="0" algn="just">
              <a:buNone/>
            </a:pPr>
            <a:r>
              <a:rPr lang="it-IT" b="1" dirty="0" smtClean="0"/>
              <a:t>Solo in questo modo è possibile sviluppare il pieno potenziale della stazione come nodo trasportistico e polo dei servizi.</a:t>
            </a:r>
            <a:endParaRPr lang="it-CH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814" y="1763195"/>
            <a:ext cx="6114489" cy="292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L’integrazione necessaria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 smtClean="0"/>
              <a:t>L’importanza </a:t>
            </a:r>
            <a:r>
              <a:rPr lang="it-IT" dirty="0" smtClean="0"/>
              <a:t>del PUMS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A20A5498-3964-4E56-B13A-79BF1EFAC121}"/>
              </a:ext>
            </a:extLst>
          </p:cNvPr>
          <p:cNvSpPr txBox="1"/>
          <p:nvPr/>
        </p:nvSpPr>
        <p:spPr>
          <a:xfrm>
            <a:off x="417513" y="1718371"/>
            <a:ext cx="4773052" cy="425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spcBef>
                <a:spcPts val="600"/>
              </a:spcBef>
              <a:spcAft>
                <a:spcPts val="4800"/>
              </a:spcAft>
              <a:buFont typeface="Arial" panose="020B0604020202020204" pitchFamily="34" charset="0"/>
              <a:buChar char="•"/>
              <a:defRPr sz="1600">
                <a:latin typeface="+mj-lt"/>
              </a:defRPr>
            </a:lvl1pPr>
          </a:lstStyle>
          <a:p>
            <a:pPr marL="0" indent="0" algn="just">
              <a:spcAft>
                <a:spcPts val="1800"/>
              </a:spcAft>
              <a:buNone/>
            </a:pPr>
            <a:r>
              <a:rPr lang="it-IT" b="1" dirty="0" smtClean="0"/>
              <a:t>La pianificazione dei trasporti deve mettere le stazioni al centro del sistema territoriale di mobilità sostenibile</a:t>
            </a:r>
            <a:r>
              <a:rPr lang="it-IT" dirty="0" smtClean="0"/>
              <a:t>, concentrando attorno ad esse tutte le scelte multimodali disponibili utili per un </a:t>
            </a:r>
            <a:r>
              <a:rPr lang="it-IT" b="1" dirty="0" smtClean="0"/>
              <a:t>viaggio door-to-door</a:t>
            </a:r>
            <a:r>
              <a:rPr lang="it-IT" dirty="0" smtClean="0"/>
              <a:t> che consenta di lasciare a casa (o vendere…) l’auto privata. In primis:</a:t>
            </a:r>
          </a:p>
          <a:p>
            <a:pPr algn="just">
              <a:spcAft>
                <a:spcPts val="800"/>
              </a:spcAft>
            </a:pPr>
            <a:r>
              <a:rPr lang="it-IT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TPL</a:t>
            </a:r>
          </a:p>
          <a:p>
            <a:pPr algn="just">
              <a:spcAft>
                <a:spcPts val="800"/>
              </a:spcAft>
            </a:pPr>
            <a:r>
              <a:rPr lang="it-IT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Piste ciclabili e parcheggi per bici</a:t>
            </a:r>
          </a:p>
          <a:p>
            <a:pPr algn="just">
              <a:spcAft>
                <a:spcPts val="800"/>
              </a:spcAft>
            </a:pPr>
            <a:r>
              <a:rPr lang="it-IT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Taxi</a:t>
            </a:r>
          </a:p>
          <a:p>
            <a:pPr algn="just">
              <a:spcAft>
                <a:spcPts val="800"/>
              </a:spcAft>
            </a:pPr>
            <a:r>
              <a:rPr lang="it-IT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Car/Scooter/Bike sharing</a:t>
            </a:r>
          </a:p>
          <a:p>
            <a:pPr algn="just">
              <a:spcAft>
                <a:spcPts val="800"/>
              </a:spcAft>
            </a:pPr>
            <a:r>
              <a:rPr lang="it-IT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Percorsi pedonali</a:t>
            </a:r>
          </a:p>
          <a:p>
            <a:pPr algn="just">
              <a:spcAft>
                <a:spcPts val="800"/>
              </a:spcAft>
            </a:pPr>
            <a:r>
              <a:rPr lang="it-IT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Sistemi di ricarica per mezzi elettrici</a:t>
            </a:r>
            <a:endParaRPr lang="it-IT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988" y="1818274"/>
            <a:ext cx="2774556" cy="154702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847" y="4158644"/>
            <a:ext cx="5786697" cy="18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L’integrazione necessaria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 smtClean="0"/>
              <a:t>L’importanza </a:t>
            </a:r>
            <a:r>
              <a:rPr lang="it-IT" dirty="0" smtClean="0"/>
              <a:t>del PUMS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474" y="1328886"/>
            <a:ext cx="7120745" cy="50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L’integrazione necessaria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 smtClean="0"/>
              <a:t>L’importanza </a:t>
            </a:r>
            <a:r>
              <a:rPr lang="it-IT" dirty="0" smtClean="0"/>
              <a:t>del PUMS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383614"/>
            <a:ext cx="6586982" cy="459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1 - Proiezio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dic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ster Presentazione FSI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ver 1 - Proiezione">
  <a:themeElements>
    <a:clrScheme name="FS">
      <a:dk1>
        <a:srgbClr val="000000"/>
      </a:dk1>
      <a:lt1>
        <a:srgbClr val="FFFFFF"/>
      </a:lt1>
      <a:dk2>
        <a:srgbClr val="DC002E"/>
      </a:dk2>
      <a:lt2>
        <a:srgbClr val="717073"/>
      </a:lt2>
      <a:accent1>
        <a:srgbClr val="DC002E"/>
      </a:accent1>
      <a:accent2>
        <a:srgbClr val="006666"/>
      </a:accent2>
      <a:accent3>
        <a:srgbClr val="004687"/>
      </a:accent3>
      <a:accent4>
        <a:srgbClr val="F8B322"/>
      </a:accent4>
      <a:accent5>
        <a:srgbClr val="00BE7D"/>
      </a:accent5>
      <a:accent6>
        <a:srgbClr val="5A068C"/>
      </a:accent6>
      <a:hlink>
        <a:srgbClr val="E01F38"/>
      </a:hlink>
      <a:folHlink>
        <a:srgbClr val="E01F3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6616</TotalTime>
  <Words>403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7</vt:i4>
      </vt:variant>
    </vt:vector>
  </HeadingPairs>
  <TitlesOfParts>
    <vt:vector size="15" baseType="lpstr">
      <vt:lpstr>Arial</vt:lpstr>
      <vt:lpstr>Calibri</vt:lpstr>
      <vt:lpstr>Times New Roman</vt:lpstr>
      <vt:lpstr>Master Presentazione FSI</vt:lpstr>
      <vt:lpstr>Cover 1 - Proiezione</vt:lpstr>
      <vt:lpstr>Indice</vt:lpstr>
      <vt:lpstr>1_Master Presentazione FSI</vt:lpstr>
      <vt:lpstr>1_Cover 1 - Proiezione</vt:lpstr>
      <vt:lpstr>FORUM PA  Le stazioni ferroviarie come hub della mobilità intermodale</vt:lpstr>
      <vt:lpstr>La stazione come nodo intermodale</vt:lpstr>
      <vt:lpstr>La stazione come punto di riferimento della pianificazione territoriale</vt:lpstr>
      <vt:lpstr>La necessità di un approccio condiviso tra RFI e i Comuni</vt:lpstr>
      <vt:lpstr>L’integrazione necessaria</vt:lpstr>
      <vt:lpstr>L’integrazione necessaria</vt:lpstr>
      <vt:lpstr>L’integrazione necessaria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Windows User</dc:creator>
  <cp:lastModifiedBy>CONTESTABILE LUIGI</cp:lastModifiedBy>
  <cp:revision>881</cp:revision>
  <cp:lastPrinted>2019-01-07T18:07:32Z</cp:lastPrinted>
  <dcterms:created xsi:type="dcterms:W3CDTF">2018-02-19T10:27:02Z</dcterms:created>
  <dcterms:modified xsi:type="dcterms:W3CDTF">2019-05-13T10:44:59Z</dcterms:modified>
</cp:coreProperties>
</file>