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692" r:id="rId3"/>
    <p:sldMasterId id="2147483702" r:id="rId4"/>
  </p:sldMasterIdLst>
  <p:notesMasterIdLst>
    <p:notesMasterId r:id="rId39"/>
  </p:notesMasterIdLst>
  <p:handoutMasterIdLst>
    <p:handoutMasterId r:id="rId40"/>
  </p:handoutMasterIdLst>
  <p:sldIdLst>
    <p:sldId id="259" r:id="rId5"/>
    <p:sldId id="316" r:id="rId6"/>
    <p:sldId id="1590" r:id="rId7"/>
    <p:sldId id="260" r:id="rId8"/>
    <p:sldId id="423" r:id="rId9"/>
    <p:sldId id="1591" r:id="rId10"/>
    <p:sldId id="424" r:id="rId11"/>
    <p:sldId id="425" r:id="rId12"/>
    <p:sldId id="426" r:id="rId13"/>
    <p:sldId id="1511" r:id="rId14"/>
    <p:sldId id="422" r:id="rId15"/>
    <p:sldId id="442" r:id="rId16"/>
    <p:sldId id="2414" r:id="rId17"/>
    <p:sldId id="1593" r:id="rId18"/>
    <p:sldId id="443" r:id="rId19"/>
    <p:sldId id="1592" r:id="rId20"/>
    <p:sldId id="2415" r:id="rId21"/>
    <p:sldId id="421" r:id="rId22"/>
    <p:sldId id="309" r:id="rId23"/>
    <p:sldId id="444" r:id="rId24"/>
    <p:sldId id="445" r:id="rId25"/>
    <p:sldId id="2416" r:id="rId26"/>
    <p:sldId id="446" r:id="rId27"/>
    <p:sldId id="447" r:id="rId28"/>
    <p:sldId id="448" r:id="rId29"/>
    <p:sldId id="449" r:id="rId30"/>
    <p:sldId id="369" r:id="rId31"/>
    <p:sldId id="2417" r:id="rId32"/>
    <p:sldId id="450" r:id="rId33"/>
    <p:sldId id="451" r:id="rId34"/>
    <p:sldId id="2418" r:id="rId35"/>
    <p:sldId id="452" r:id="rId36"/>
    <p:sldId id="453" r:id="rId37"/>
    <p:sldId id="158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007CBC"/>
    <a:srgbClr val="1D8900"/>
    <a:srgbClr val="5A6B86"/>
    <a:srgbClr val="DF3312"/>
    <a:srgbClr val="1E8900"/>
    <a:srgbClr val="F1623E"/>
    <a:srgbClr val="CD2264"/>
    <a:srgbClr val="D86613"/>
    <a:srgbClr val="4D27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09"/>
    <p:restoredTop sz="87558"/>
  </p:normalViewPr>
  <p:slideViewPr>
    <p:cSldViewPr snapToGrid="0" snapToObjects="1">
      <p:cViewPr varScale="1">
        <p:scale>
          <a:sx n="64" d="100"/>
          <a:sy n="64" d="100"/>
        </p:scale>
        <p:origin x="1152" y="48"/>
      </p:cViewPr>
      <p:guideLst>
        <p:guide pos="24"/>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00" b="0" i="0" u="none" strike="noStrike" kern="1200" spc="0" baseline="0">
                <a:solidFill>
                  <a:schemeClr val="tx1"/>
                </a:solidFill>
                <a:latin typeface="+mn-lt"/>
                <a:ea typeface="+mn-ea"/>
                <a:cs typeface="+mn-cs"/>
              </a:defRPr>
            </a:pPr>
            <a:r>
              <a:rPr lang="en-US" sz="1800" b="0" i="0" u="none" strike="noStrike" kern="1200" spc="0" baseline="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rPr>
              <a:t>AWS versus Azure Large* Configuration (TPM)</a:t>
            </a:r>
          </a:p>
        </c:rich>
      </c:tx>
      <c:overlay val="0"/>
      <c:spPr>
        <a:noFill/>
        <a:ln>
          <a:noFill/>
        </a:ln>
        <a:effectLst/>
      </c:spPr>
      <c:txPr>
        <a:bodyPr rot="0" spcFirstLastPara="1" vertOverflow="ellipsis" vert="horz" wrap="square" anchor="ctr" anchorCtr="1"/>
        <a:lstStyle/>
        <a:p>
          <a:pPr algn="ctr" rtl="0">
            <a:defRPr sz="1800" b="0" i="0" u="none" strike="noStrike" kern="1200" spc="0" baseline="0">
              <a:solidFill>
                <a:schemeClr val="tx1"/>
              </a:solidFill>
              <a:latin typeface="+mn-lt"/>
              <a:ea typeface="+mn-ea"/>
              <a:cs typeface="+mn-cs"/>
            </a:defRPr>
          </a:pPr>
          <a:endParaRPr lang="it-IT"/>
        </a:p>
      </c:txPr>
    </c:title>
    <c:autoTitleDeleted val="0"/>
    <c:plotArea>
      <c:layout/>
      <c:barChart>
        <c:barDir val="col"/>
        <c:grouping val="clustered"/>
        <c:varyColors val="0"/>
        <c:ser>
          <c:idx val="0"/>
          <c:order val="0"/>
          <c:tx>
            <c:strRef>
              <c:f>Sheet1!$B$1</c:f>
              <c:strCache>
                <c:ptCount val="1"/>
                <c:pt idx="0">
                  <c:v>AWS</c:v>
                </c:pt>
              </c:strCache>
            </c:strRef>
          </c:tx>
          <c:spPr>
            <a:solidFill>
              <a:schemeClr val="accent1"/>
            </a:solidFill>
            <a:ln>
              <a:noFill/>
            </a:ln>
            <a:effectLst/>
          </c:spPr>
          <c:invertIfNegative val="0"/>
          <c:cat>
            <c:numRef>
              <c:f>Sheet1!$A$2:$A$11</c:f>
              <c:numCache>
                <c:formatCode>General</c:formatCode>
                <c:ptCount val="10"/>
                <c:pt idx="0">
                  <c:v>3</c:v>
                </c:pt>
                <c:pt idx="1">
                  <c:v>5</c:v>
                </c:pt>
                <c:pt idx="2">
                  <c:v>8</c:v>
                </c:pt>
                <c:pt idx="3">
                  <c:v>13</c:v>
                </c:pt>
                <c:pt idx="4">
                  <c:v>21</c:v>
                </c:pt>
                <c:pt idx="5">
                  <c:v>34</c:v>
                </c:pt>
                <c:pt idx="6">
                  <c:v>55</c:v>
                </c:pt>
                <c:pt idx="7">
                  <c:v>89</c:v>
                </c:pt>
                <c:pt idx="8">
                  <c:v>144</c:v>
                </c:pt>
                <c:pt idx="9">
                  <c:v>233</c:v>
                </c:pt>
              </c:numCache>
            </c:numRef>
          </c:cat>
          <c:val>
            <c:numRef>
              <c:f>Sheet1!$B$2:$B$11</c:f>
              <c:numCache>
                <c:formatCode>General</c:formatCode>
                <c:ptCount val="10"/>
                <c:pt idx="0">
                  <c:v>170.37</c:v>
                </c:pt>
                <c:pt idx="1">
                  <c:v>315.75</c:v>
                </c:pt>
                <c:pt idx="2">
                  <c:v>438.62</c:v>
                </c:pt>
                <c:pt idx="3">
                  <c:v>662.23</c:v>
                </c:pt>
                <c:pt idx="4">
                  <c:v>785.97</c:v>
                </c:pt>
                <c:pt idx="5">
                  <c:v>908.55999999999983</c:v>
                </c:pt>
                <c:pt idx="6">
                  <c:v>1016.34</c:v>
                </c:pt>
                <c:pt idx="7">
                  <c:v>1066.01</c:v>
                </c:pt>
                <c:pt idx="8">
                  <c:v>1097.1099999999999</c:v>
                </c:pt>
                <c:pt idx="9">
                  <c:v>1099.6400000000001</c:v>
                </c:pt>
              </c:numCache>
            </c:numRef>
          </c:val>
          <c:extLst>
            <c:ext xmlns:c16="http://schemas.microsoft.com/office/drawing/2014/chart" uri="{C3380CC4-5D6E-409C-BE32-E72D297353CC}">
              <c16:uniqueId val="{00000000-D368-8540-8CE5-A4FE7EBA5DF6}"/>
            </c:ext>
          </c:extLst>
        </c:ser>
        <c:ser>
          <c:idx val="1"/>
          <c:order val="1"/>
          <c:tx>
            <c:strRef>
              <c:f>Sheet1!$C$1</c:f>
              <c:strCache>
                <c:ptCount val="1"/>
                <c:pt idx="0">
                  <c:v>Azure </c:v>
                </c:pt>
              </c:strCache>
            </c:strRef>
          </c:tx>
          <c:spPr>
            <a:solidFill>
              <a:schemeClr val="accent2"/>
            </a:solidFill>
            <a:ln>
              <a:noFill/>
            </a:ln>
            <a:effectLst/>
          </c:spPr>
          <c:invertIfNegative val="0"/>
          <c:cat>
            <c:numRef>
              <c:f>Sheet1!$A$2:$A$11</c:f>
              <c:numCache>
                <c:formatCode>General</c:formatCode>
                <c:ptCount val="10"/>
                <c:pt idx="0">
                  <c:v>3</c:v>
                </c:pt>
                <c:pt idx="1">
                  <c:v>5</c:v>
                </c:pt>
                <c:pt idx="2">
                  <c:v>8</c:v>
                </c:pt>
                <c:pt idx="3">
                  <c:v>13</c:v>
                </c:pt>
                <c:pt idx="4">
                  <c:v>21</c:v>
                </c:pt>
                <c:pt idx="5">
                  <c:v>34</c:v>
                </c:pt>
                <c:pt idx="6">
                  <c:v>55</c:v>
                </c:pt>
                <c:pt idx="7">
                  <c:v>89</c:v>
                </c:pt>
                <c:pt idx="8">
                  <c:v>144</c:v>
                </c:pt>
                <c:pt idx="9">
                  <c:v>233</c:v>
                </c:pt>
              </c:numCache>
            </c:numRef>
          </c:cat>
          <c:val>
            <c:numRef>
              <c:f>Sheet1!$C$2:$C$11</c:f>
              <c:numCache>
                <c:formatCode>General</c:formatCode>
                <c:ptCount val="10"/>
                <c:pt idx="0">
                  <c:v>57.39</c:v>
                </c:pt>
                <c:pt idx="1">
                  <c:v>85.93</c:v>
                </c:pt>
                <c:pt idx="2">
                  <c:v>109.49</c:v>
                </c:pt>
                <c:pt idx="3">
                  <c:v>135.34</c:v>
                </c:pt>
                <c:pt idx="4">
                  <c:v>163.04</c:v>
                </c:pt>
                <c:pt idx="5">
                  <c:v>186.35</c:v>
                </c:pt>
                <c:pt idx="6">
                  <c:v>208.18</c:v>
                </c:pt>
                <c:pt idx="7">
                  <c:v>226.11</c:v>
                </c:pt>
                <c:pt idx="8">
                  <c:v>238.94</c:v>
                </c:pt>
                <c:pt idx="9">
                  <c:v>281.85000000000002</c:v>
                </c:pt>
              </c:numCache>
            </c:numRef>
          </c:val>
          <c:extLst>
            <c:ext xmlns:c16="http://schemas.microsoft.com/office/drawing/2014/chart" uri="{C3380CC4-5D6E-409C-BE32-E72D297353CC}">
              <c16:uniqueId val="{00000001-D368-8540-8CE5-A4FE7EBA5DF6}"/>
            </c:ext>
          </c:extLst>
        </c:ser>
        <c:dLbls>
          <c:showLegendKey val="0"/>
          <c:showVal val="0"/>
          <c:showCatName val="0"/>
          <c:showSerName val="0"/>
          <c:showPercent val="0"/>
          <c:showBubbleSize val="0"/>
        </c:dLbls>
        <c:gapWidth val="219"/>
        <c:overlap val="-27"/>
        <c:axId val="-1464061088"/>
        <c:axId val="-1464058768"/>
      </c:barChart>
      <c:catAx>
        <c:axId val="-146406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pPr>
            <a:endParaRPr lang="it-IT"/>
          </a:p>
        </c:txPr>
        <c:crossAx val="-1464058768"/>
        <c:crosses val="autoZero"/>
        <c:auto val="1"/>
        <c:lblAlgn val="ctr"/>
        <c:lblOffset val="100"/>
        <c:noMultiLvlLbl val="0"/>
      </c:catAx>
      <c:valAx>
        <c:axId val="-1464058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pPr>
            <a:endParaRPr lang="it-IT"/>
          </a:p>
        </c:txPr>
        <c:crossAx val="-146406108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pPr>
            <a:endParaRPr lang="it-IT"/>
          </a:p>
        </c:txPr>
      </c:legendEntry>
      <c:legendEntry>
        <c:idx val="1"/>
        <c:txPr>
          <a:bodyPr rot="0" spcFirstLastPara="1" vertOverflow="ellipsis" vert="horz" wrap="square" anchor="ctr" anchorCtr="1"/>
          <a:lstStyle/>
          <a:p>
            <a:pPr>
              <a:defRPr sz="1400" b="0" i="0" u="none" strike="noStrike" kern="120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pPr>
            <a:endParaRPr lang="it-IT"/>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b="0" i="0" u="none" strike="noStrike" baseline="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rPr>
              <a:t>Costs per 1 Billion Transactions Per Month</a:t>
            </a:r>
            <a:endParaRPr lang="en-US" sz="1800" b="0" dirty="0">
              <a:solidFill>
                <a:schemeClr val="tx1"/>
              </a:solidFill>
              <a:latin typeface="Amazon Ember" panose="020B0603020204020204" pitchFamily="34" charset="0"/>
              <a:ea typeface="Amazon Ember" panose="020B0603020204020204" pitchFamily="34" charset="0"/>
              <a:cs typeface="Amazon Ember" panose="020B0603020204020204" pitchFamily="34" charset="0"/>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it-IT"/>
        </a:p>
      </c:txPr>
    </c:title>
    <c:autoTitleDeleted val="0"/>
    <c:plotArea>
      <c:layout/>
      <c:barChart>
        <c:barDir val="col"/>
        <c:grouping val="clustered"/>
        <c:varyColors val="0"/>
        <c:ser>
          <c:idx val="0"/>
          <c:order val="0"/>
          <c:tx>
            <c:strRef>
              <c:f>Sheet1!$G$9</c:f>
              <c:strCache>
                <c:ptCount val="1"/>
                <c:pt idx="0">
                  <c:v>AWS</c:v>
                </c:pt>
              </c:strCache>
            </c:strRef>
          </c:tx>
          <c:spPr>
            <a:solidFill>
              <a:srgbClr val="FF9900"/>
            </a:solidFill>
            <a:ln>
              <a:noFill/>
            </a:ln>
            <a:effectLst/>
          </c:spPr>
          <c:invertIfNegative val="0"/>
          <c:cat>
            <c:strRef>
              <c:f>Sheet1!$H$8:$J$8</c:f>
              <c:strCache>
                <c:ptCount val="3"/>
                <c:pt idx="0">
                  <c:v>Small</c:v>
                </c:pt>
                <c:pt idx="1">
                  <c:v>Medium</c:v>
                </c:pt>
                <c:pt idx="2">
                  <c:v>Large</c:v>
                </c:pt>
              </c:strCache>
            </c:strRef>
          </c:cat>
          <c:val>
            <c:numRef>
              <c:f>Sheet1!$H$9:$J$9</c:f>
              <c:numCache>
                <c:formatCode>"$"#,##0.00_);[Red]\("$"#,##0.00\)</c:formatCode>
                <c:ptCount val="3"/>
                <c:pt idx="0">
                  <c:v>42.82</c:v>
                </c:pt>
                <c:pt idx="1">
                  <c:v>70.98</c:v>
                </c:pt>
                <c:pt idx="2">
                  <c:v>231.61</c:v>
                </c:pt>
              </c:numCache>
            </c:numRef>
          </c:val>
          <c:extLst>
            <c:ext xmlns:c16="http://schemas.microsoft.com/office/drawing/2014/chart" uri="{C3380CC4-5D6E-409C-BE32-E72D297353CC}">
              <c16:uniqueId val="{00000000-948E-D742-884C-027E44D299A7}"/>
            </c:ext>
          </c:extLst>
        </c:ser>
        <c:ser>
          <c:idx val="1"/>
          <c:order val="1"/>
          <c:tx>
            <c:strRef>
              <c:f>Sheet1!$G$10</c:f>
              <c:strCache>
                <c:ptCount val="1"/>
                <c:pt idx="0">
                  <c:v>Azure</c:v>
                </c:pt>
              </c:strCache>
            </c:strRef>
          </c:tx>
          <c:spPr>
            <a:solidFill>
              <a:srgbClr val="00A0C8"/>
            </a:solidFill>
            <a:ln>
              <a:noFill/>
            </a:ln>
            <a:effectLst/>
          </c:spPr>
          <c:invertIfNegative val="0"/>
          <c:cat>
            <c:strRef>
              <c:f>Sheet1!$H$8:$J$8</c:f>
              <c:strCache>
                <c:ptCount val="3"/>
                <c:pt idx="0">
                  <c:v>Small</c:v>
                </c:pt>
                <c:pt idx="1">
                  <c:v>Medium</c:v>
                </c:pt>
                <c:pt idx="2">
                  <c:v>Large</c:v>
                </c:pt>
              </c:strCache>
            </c:strRef>
          </c:cat>
          <c:val>
            <c:numRef>
              <c:f>Sheet1!$H$10:$J$10</c:f>
              <c:numCache>
                <c:formatCode>"$"#,##0.00_);[Red]\("$"#,##0.00\)</c:formatCode>
                <c:ptCount val="3"/>
                <c:pt idx="0">
                  <c:v>127.53</c:v>
                </c:pt>
                <c:pt idx="1">
                  <c:v>263.12</c:v>
                </c:pt>
                <c:pt idx="2">
                  <c:v>547.58000000000004</c:v>
                </c:pt>
              </c:numCache>
            </c:numRef>
          </c:val>
          <c:extLst>
            <c:ext xmlns:c16="http://schemas.microsoft.com/office/drawing/2014/chart" uri="{C3380CC4-5D6E-409C-BE32-E72D297353CC}">
              <c16:uniqueId val="{00000001-948E-D742-884C-027E44D299A7}"/>
            </c:ext>
          </c:extLst>
        </c:ser>
        <c:dLbls>
          <c:showLegendKey val="0"/>
          <c:showVal val="0"/>
          <c:showCatName val="0"/>
          <c:showSerName val="0"/>
          <c:showPercent val="0"/>
          <c:showBubbleSize val="0"/>
        </c:dLbls>
        <c:gapWidth val="219"/>
        <c:overlap val="-27"/>
        <c:axId val="477064464"/>
        <c:axId val="477066144"/>
      </c:barChart>
      <c:catAx>
        <c:axId val="477064464"/>
        <c:scaling>
          <c:orientation val="minMax"/>
        </c:scaling>
        <c:delete val="0"/>
        <c:axPos val="b"/>
        <c:numFmt formatCode="General" sourceLinked="1"/>
        <c:majorTickMark val="none"/>
        <c:minorTickMark val="none"/>
        <c:tickLblPos val="nextTo"/>
        <c:spPr>
          <a:solidFill>
            <a:srgbClr val="FAFAFA"/>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pPr>
            <a:endParaRPr lang="it-IT"/>
          </a:p>
        </c:txPr>
        <c:crossAx val="477066144"/>
        <c:crosses val="autoZero"/>
        <c:auto val="1"/>
        <c:lblAlgn val="ctr"/>
        <c:lblOffset val="100"/>
        <c:noMultiLvlLbl val="0"/>
      </c:catAx>
      <c:valAx>
        <c:axId val="47706614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pPr>
            <a:endParaRPr lang="it-IT"/>
          </a:p>
        </c:txPr>
        <c:crossAx val="4770644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pPr>
            <a:endParaRPr lang="it-IT"/>
          </a:p>
        </c:txPr>
      </c:legendEntry>
      <c:legendEntry>
        <c:idx val="1"/>
        <c:txPr>
          <a:bodyPr rot="0" spcFirstLastPara="1" vertOverflow="ellipsis" vert="horz" wrap="square" anchor="ctr" anchorCtr="1"/>
          <a:lstStyle/>
          <a:p>
            <a:pPr>
              <a:defRPr sz="1400" b="0" i="0" u="none" strike="noStrike" kern="120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pPr>
            <a:endParaRPr lang="it-IT"/>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9945AD-C4E7-8D4E-B52E-03FA066211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277B07-F9D1-AA40-BBCF-775E74D42B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A7721D-1176-A640-AC48-B82F78C92D56}" type="datetimeFigureOut">
              <a:rPr lang="en-US" smtClean="0"/>
              <a:t>7/3/2019</a:t>
            </a:fld>
            <a:endParaRPr lang="en-US" dirty="0"/>
          </a:p>
        </p:txBody>
      </p:sp>
      <p:sp>
        <p:nvSpPr>
          <p:cNvPr id="4" name="Footer Placeholder 3">
            <a:extLst>
              <a:ext uri="{FF2B5EF4-FFF2-40B4-BE49-F238E27FC236}">
                <a16:creationId xmlns:a16="http://schemas.microsoft.com/office/drawing/2014/main" id="{1E1529E1-8FBF-B44D-9125-5A6D2BEFA6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774B474-30DF-AA46-8E95-0F42A45520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3BAB59-14AE-9844-B034-10FDF6484A79}" type="slidenum">
              <a:rPr lang="en-US" smtClean="0"/>
              <a:t>‹N›</a:t>
            </a:fld>
            <a:endParaRPr lang="en-US" dirty="0"/>
          </a:p>
        </p:txBody>
      </p:sp>
    </p:spTree>
    <p:extLst>
      <p:ext uri="{BB962C8B-B14F-4D97-AF65-F5344CB8AC3E}">
        <p14:creationId xmlns:p14="http://schemas.microsoft.com/office/powerpoint/2010/main" val="865896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4A089-FB25-6D46-9D21-F0F04A18BCA8}" type="datetimeFigureOut">
              <a:rPr lang="en-US" smtClean="0"/>
              <a:t>7/3/2019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F304BD-78E5-F743-9CDB-4BAC0F2E5AB7}" type="slidenum">
              <a:rPr lang="en-US" smtClean="0"/>
              <a:t>‹N›</a:t>
            </a:fld>
            <a:endParaRPr lang="en-US" dirty="0"/>
          </a:p>
        </p:txBody>
      </p:sp>
    </p:spTree>
    <p:extLst>
      <p:ext uri="{BB962C8B-B14F-4D97-AF65-F5344CB8AC3E}">
        <p14:creationId xmlns:p14="http://schemas.microsoft.com/office/powerpoint/2010/main" val="3160607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ws.amazon.com/ec2/dedicated-hosts/"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aws.amazon.com/windows/resources/licensemobility/" TargetMode="External"/><Relationship Id="rId4" Type="http://schemas.openxmlformats.org/officeDocument/2006/relationships/hyperlink" Target="https://aws.amazon.com/windows/resources/licensing/#Bring_existing_licenses_to_Dedicated_Host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microsoft.com/en-us/licensing/licensing-programs/software-assurance-default.aspx"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aws.amazon.com/ec2/vm-import/" TargetMode="External"/><Relationship Id="rId4" Type="http://schemas.openxmlformats.org/officeDocument/2006/relationships/hyperlink" Target="https://aws.amazon.com/windows/resources/licensemobility/"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ws.amazon.com/windows/products/ec2/"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aws.amazon.com/ec2/run-command/"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aws.amazon.com/enterprise/hybrid/" TargetMode="External"/><Relationship Id="rId7" Type="http://schemas.openxmlformats.org/officeDocument/2006/relationships/hyperlink" Target="https://aws.amazon.com/directoryservice/"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aws.amazon.com/vpc/" TargetMode="External"/><Relationship Id="rId5" Type="http://schemas.openxmlformats.org/officeDocument/2006/relationships/hyperlink" Target="https://aws.amazon.com/directconnect/" TargetMode="External"/><Relationship Id="rId4" Type="http://schemas.openxmlformats.org/officeDocument/2006/relationships/hyperlink" Target="https://aws.amazon.com/ec2/systems-manager/"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youtube.com/playlist?list=PLhr1KZpdzukdJllxulUM7pMB7aJ2_FfTP"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Durante </a:t>
            </a:r>
            <a:r>
              <a:rPr lang="en-US" dirty="0" err="1"/>
              <a:t>questa</a:t>
            </a:r>
            <a:r>
              <a:rPr lang="en-US" dirty="0"/>
              <a:t> </a:t>
            </a:r>
            <a:r>
              <a:rPr lang="en-US" dirty="0" err="1"/>
              <a:t>presentazione</a:t>
            </a:r>
            <a:r>
              <a:rPr lang="en-US" dirty="0"/>
              <a:t>, </a:t>
            </a:r>
            <a:r>
              <a:rPr lang="en-US" dirty="0" err="1"/>
              <a:t>spiegheremo</a:t>
            </a:r>
            <a:r>
              <a:rPr lang="en-US" dirty="0"/>
              <a:t> </a:t>
            </a:r>
            <a:r>
              <a:rPr lang="en-US" dirty="0" err="1"/>
              <a:t>perché</a:t>
            </a:r>
            <a:r>
              <a:rPr lang="en-US" dirty="0"/>
              <a:t> </a:t>
            </a:r>
            <a:r>
              <a:rPr lang="en-US" dirty="0" err="1"/>
              <a:t>spostare</a:t>
            </a:r>
            <a:r>
              <a:rPr lang="en-US" dirty="0"/>
              <a:t> </a:t>
            </a:r>
            <a:r>
              <a:rPr lang="en-US" dirty="0" err="1"/>
              <a:t>i</a:t>
            </a:r>
            <a:r>
              <a:rPr lang="en-US" dirty="0"/>
              <a:t> </a:t>
            </a:r>
            <a:r>
              <a:rPr lang="en-US" dirty="0" err="1"/>
              <a:t>propri</a:t>
            </a:r>
            <a:r>
              <a:rPr lang="en-US" dirty="0"/>
              <a:t> </a:t>
            </a:r>
            <a:r>
              <a:rPr lang="en-US" dirty="0" err="1"/>
              <a:t>carichi</a:t>
            </a:r>
            <a:r>
              <a:rPr lang="en-US" dirty="0"/>
              <a:t> di </a:t>
            </a:r>
            <a:r>
              <a:rPr lang="en-US" dirty="0" err="1"/>
              <a:t>lavoro</a:t>
            </a:r>
            <a:r>
              <a:rPr lang="en-US" dirty="0"/>
              <a:t> </a:t>
            </a:r>
            <a:r>
              <a:rPr lang="en-US" dirty="0" err="1"/>
              <a:t>basati</a:t>
            </a:r>
            <a:r>
              <a:rPr lang="en-US" dirty="0"/>
              <a:t> </a:t>
            </a:r>
            <a:r>
              <a:rPr lang="en-US" dirty="0" err="1"/>
              <a:t>su</a:t>
            </a:r>
            <a:r>
              <a:rPr lang="en-US" dirty="0"/>
              <a:t> Microsoft Windows in AWS </a:t>
            </a:r>
            <a:r>
              <a:rPr lang="en-US" dirty="0" err="1"/>
              <a:t>facilita</a:t>
            </a:r>
            <a:r>
              <a:rPr lang="en-US" dirty="0"/>
              <a:t> </a:t>
            </a:r>
            <a:r>
              <a:rPr lang="en-US" dirty="0" err="1"/>
              <a:t>il</a:t>
            </a:r>
            <a:r>
              <a:rPr lang="en-US" dirty="0"/>
              <a:t> </a:t>
            </a:r>
            <a:r>
              <a:rPr lang="en-US" dirty="0" err="1"/>
              <a:t>percorso</a:t>
            </a:r>
            <a:r>
              <a:rPr lang="en-US" dirty="0"/>
              <a:t> verso la </a:t>
            </a:r>
            <a:r>
              <a:rPr lang="en-US" dirty="0" err="1"/>
              <a:t>trasformazione</a:t>
            </a:r>
            <a:r>
              <a:rPr lang="en-US" dirty="0"/>
              <a:t> </a:t>
            </a:r>
            <a:r>
              <a:rPr lang="en-US" dirty="0" err="1"/>
              <a:t>digitale</a:t>
            </a:r>
            <a:r>
              <a:rPr lang="en-US" dirty="0"/>
              <a:t>.</a:t>
            </a:r>
          </a:p>
          <a:p>
            <a:r>
              <a:rPr lang="en-US" dirty="0" err="1"/>
              <a:t>Vedremo</a:t>
            </a:r>
            <a:r>
              <a:rPr lang="en-US" dirty="0"/>
              <a:t> </a:t>
            </a:r>
            <a:r>
              <a:rPr lang="en-US" dirty="0" err="1"/>
              <a:t>quali</a:t>
            </a:r>
            <a:r>
              <a:rPr lang="en-US" dirty="0"/>
              <a:t> </a:t>
            </a:r>
            <a:r>
              <a:rPr lang="en-US" dirty="0" err="1"/>
              <a:t>sono</a:t>
            </a:r>
            <a:r>
              <a:rPr lang="en-US" dirty="0"/>
              <a:t> </a:t>
            </a:r>
            <a:r>
              <a:rPr lang="en-US" dirty="0" err="1"/>
              <a:t>i</a:t>
            </a:r>
            <a:r>
              <a:rPr lang="en-US" dirty="0"/>
              <a:t> </a:t>
            </a:r>
            <a:r>
              <a:rPr lang="en-US" dirty="0" err="1"/>
              <a:t>benefici</a:t>
            </a:r>
            <a:r>
              <a:rPr lang="en-US" dirty="0"/>
              <a:t> </a:t>
            </a:r>
            <a:r>
              <a:rPr lang="en-US" dirty="0" err="1"/>
              <a:t>che</a:t>
            </a:r>
            <a:r>
              <a:rPr lang="en-US" dirty="0"/>
              <a:t> </a:t>
            </a:r>
            <a:r>
              <a:rPr lang="en-US" dirty="0" err="1"/>
              <a:t>spostare</a:t>
            </a:r>
            <a:r>
              <a:rPr lang="en-US" dirty="0"/>
              <a:t> I </a:t>
            </a:r>
            <a:r>
              <a:rPr lang="en-US" dirty="0" err="1"/>
              <a:t>propri</a:t>
            </a:r>
            <a:r>
              <a:rPr lang="en-US" dirty="0"/>
              <a:t> </a:t>
            </a:r>
            <a:r>
              <a:rPr lang="en-US" dirty="0" err="1"/>
              <a:t>carichi</a:t>
            </a:r>
            <a:r>
              <a:rPr lang="en-US" dirty="0"/>
              <a:t> di </a:t>
            </a:r>
            <a:r>
              <a:rPr lang="en-US" dirty="0" err="1"/>
              <a:t>lavoro</a:t>
            </a:r>
            <a:r>
              <a:rPr lang="en-US" dirty="0"/>
              <a:t> </a:t>
            </a:r>
            <a:r>
              <a:rPr lang="en-US" dirty="0" err="1"/>
              <a:t>anche</a:t>
            </a:r>
            <a:r>
              <a:rPr lang="en-US" dirty="0"/>
              <a:t> in termini di licensing.</a:t>
            </a:r>
          </a:p>
          <a:p>
            <a:endParaRPr lang="en-US" dirty="0"/>
          </a:p>
          <a:p>
            <a:r>
              <a:rPr lang="en-US" dirty="0" err="1"/>
              <a:t>Termineremo</a:t>
            </a:r>
            <a:r>
              <a:rPr lang="en-US" dirty="0"/>
              <a:t> con </a:t>
            </a:r>
            <a:r>
              <a:rPr lang="en-US" dirty="0" err="1"/>
              <a:t>una</a:t>
            </a:r>
            <a:r>
              <a:rPr lang="en-US" dirty="0"/>
              <a:t> </a:t>
            </a:r>
            <a:r>
              <a:rPr lang="en-US" dirty="0" err="1"/>
              <a:t>panoramica</a:t>
            </a:r>
            <a:r>
              <a:rPr lang="en-US" dirty="0"/>
              <a:t> di </a:t>
            </a:r>
            <a:r>
              <a:rPr lang="en-US" dirty="0" err="1"/>
              <a:t>quelli</a:t>
            </a:r>
            <a:r>
              <a:rPr lang="en-US" dirty="0"/>
              <a:t> </a:t>
            </a:r>
            <a:r>
              <a:rPr lang="en-US" dirty="0" err="1"/>
              <a:t>che</a:t>
            </a:r>
            <a:r>
              <a:rPr lang="en-US" dirty="0"/>
              <a:t> </a:t>
            </a:r>
            <a:r>
              <a:rPr lang="en-US" dirty="0" err="1"/>
              <a:t>sono</a:t>
            </a:r>
            <a:r>
              <a:rPr lang="en-US" dirty="0"/>
              <a:t> </a:t>
            </a:r>
            <a:r>
              <a:rPr lang="en-US" dirty="0" err="1"/>
              <a:t>gli</a:t>
            </a:r>
            <a:r>
              <a:rPr lang="en-US" dirty="0"/>
              <a:t> </a:t>
            </a:r>
            <a:r>
              <a:rPr lang="en-US" dirty="0" err="1"/>
              <a:t>strumenti</a:t>
            </a:r>
            <a:r>
              <a:rPr lang="en-US" dirty="0"/>
              <a:t> </a:t>
            </a:r>
            <a:r>
              <a:rPr lang="en-US" dirty="0" err="1"/>
              <a:t>ed</a:t>
            </a:r>
            <a:r>
              <a:rPr lang="en-US" dirty="0"/>
              <a:t> I </a:t>
            </a:r>
            <a:r>
              <a:rPr lang="en-US" dirty="0" err="1"/>
              <a:t>programmi</a:t>
            </a:r>
            <a:r>
              <a:rPr lang="en-US" dirty="0"/>
              <a:t> a </a:t>
            </a:r>
            <a:r>
              <a:rPr lang="en-US" dirty="0" err="1"/>
              <a:t>supporto</a:t>
            </a:r>
            <a:r>
              <a:rPr lang="en-US" dirty="0"/>
              <a:t> per </a:t>
            </a:r>
            <a:r>
              <a:rPr lang="en-US" dirty="0" err="1"/>
              <a:t>migrare</a:t>
            </a:r>
            <a:r>
              <a:rPr lang="en-US" dirty="0"/>
              <a:t> le </a:t>
            </a:r>
            <a:r>
              <a:rPr lang="en-US" dirty="0" err="1"/>
              <a:t>applicazioni</a:t>
            </a:r>
            <a:r>
              <a:rPr lang="en-US" dirty="0"/>
              <a:t> </a:t>
            </a:r>
            <a:r>
              <a:rPr lang="en-US" dirty="0" err="1"/>
              <a:t>qindows</a:t>
            </a:r>
            <a:r>
              <a:rPr lang="en-US" dirty="0"/>
              <a:t> based in AWS.</a:t>
            </a:r>
          </a:p>
          <a:p>
            <a:endParaRPr lang="it-IT" dirty="0"/>
          </a:p>
        </p:txBody>
      </p:sp>
      <p:sp>
        <p:nvSpPr>
          <p:cNvPr id="4" name="Slide Number Placeholder 3"/>
          <p:cNvSpPr>
            <a:spLocks noGrp="1"/>
          </p:cNvSpPr>
          <p:nvPr>
            <p:ph type="sldNum" sz="quarter" idx="5"/>
          </p:nvPr>
        </p:nvSpPr>
        <p:spPr/>
        <p:txBody>
          <a:bodyPr/>
          <a:lstStyle/>
          <a:p>
            <a:fld id="{F0F304BD-78E5-F743-9CDB-4BAC0F2E5AB7}" type="slidenum">
              <a:rPr lang="en-US" smtClean="0"/>
              <a:t>2</a:t>
            </a:fld>
            <a:endParaRPr lang="en-US" dirty="0"/>
          </a:p>
        </p:txBody>
      </p:sp>
    </p:spTree>
    <p:extLst>
      <p:ext uri="{BB962C8B-B14F-4D97-AF65-F5344CB8AC3E}">
        <p14:creationId xmlns:p14="http://schemas.microsoft.com/office/powerpoint/2010/main" val="3675900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rPr>
              <a:t>DB Best, an awesome enterprise database consulting company, just wrote two blogs – one for Azure and one for AWS – that showed how to get </a:t>
            </a:r>
            <a:r>
              <a:rPr lang="en-US" sz="1200" b="1" kern="120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rPr>
              <a:t>the best price/performance for running SQL Server in the cloud. </a:t>
            </a:r>
            <a:r>
              <a:rPr lang="en-US" sz="1200" kern="120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rPr>
              <a:t>ZK Research took these blogs and compared the results from DB Best to show an apples to apples comparison.</a:t>
            </a:r>
          </a:p>
          <a:p>
            <a:r>
              <a:rPr lang="en-US" sz="1200" kern="120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rPr>
              <a:t> </a:t>
            </a:r>
          </a:p>
          <a:p>
            <a:r>
              <a:rPr lang="en-US" sz="1200" b="1" kern="120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rPr>
              <a:t>And the results were very interesting! </a:t>
            </a:r>
            <a:r>
              <a:rPr lang="en-US" sz="1200" kern="120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rPr>
              <a:t>ZK Research points out that SQL Server on </a:t>
            </a:r>
            <a:r>
              <a:rPr lang="en-US" sz="1200" b="1" kern="120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rPr>
              <a:t>AWS consistently shows a 2X+ better price performance using </a:t>
            </a:r>
            <a:r>
              <a:rPr lang="en-US" sz="1200" b="1" kern="1200" dirty="0" err="1">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rPr>
              <a:t>HammerDB</a:t>
            </a:r>
            <a:r>
              <a:rPr lang="en-US" sz="1200" kern="120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rPr>
              <a:t>, a TPC-C-like benchmark tool compared to Azure!  This first chart shows AWS in pink, and Azure in blue, the cost of 1 billion transactions per month.  For this, SMALLER IS BETTER, AWS is cheaper!</a:t>
            </a:r>
          </a:p>
          <a:p>
            <a:r>
              <a:rPr lang="en-US" sz="1200" b="1" kern="120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rPr>
              <a:t> </a:t>
            </a:r>
            <a:endParaRPr lang="en-US" sz="1200" kern="120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endParaRPr>
          </a:p>
          <a:p>
            <a:r>
              <a:rPr lang="en-US" sz="1200" b="1" kern="120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rPr>
              <a:t>&lt;CLICK&gt; </a:t>
            </a:r>
            <a:r>
              <a:rPr lang="en-US" sz="1200" kern="120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rPr>
              <a:t>And then ZK Research dove into performance of SQL Server – and again – AWS in pink and Azure in blue -- SQL Server on AWS outperforms SQL Server on Azure.  And it’s close to 3X. In this case the bigger the bar the better. </a:t>
            </a:r>
          </a:p>
          <a:p>
            <a:r>
              <a:rPr lang="en-US" sz="1200" kern="120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rPr>
              <a:t> </a:t>
            </a:r>
          </a:p>
          <a:p>
            <a:r>
              <a:rPr lang="en-US" sz="1200" kern="120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rPr>
              <a:t>Net Net – </a:t>
            </a:r>
            <a:r>
              <a:rPr lang="en-US" sz="1200" b="1" kern="120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rPr>
              <a:t>SQL Server on EC2 consistently outperforms Azure</a:t>
            </a:r>
          </a:p>
          <a:p>
            <a:r>
              <a:rPr lang="en-US" sz="1200" b="1" kern="120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rPr>
              <a:t> </a:t>
            </a:r>
            <a:endParaRPr lang="en-US" sz="1200" kern="120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06FBA0-8958-462A-85B9-27F9B2F736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382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AWS has built security and compliance from the ground up giving customers full fine-grained control. </a:t>
            </a:r>
            <a:r>
              <a:rPr lang="en-US" sz="1200" dirty="0"/>
              <a:t>Security full fine-grained level control: a customer might restrict a user to create only a database in a specific Region, from 3-5 pm on Monday to Friday, only on a virtual private cloud, and only in an M4 instance with a maximum number of IOPs. This only can be done in AWS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indent="0">
              <a:buNone/>
            </a:pPr>
            <a:r>
              <a:rPr lang="en-US" sz="1200" dirty="0"/>
              <a:t>AWS natively built in security from the ground up. Over 1 Million active customers inform our security with security capabilities built for our most stringent customers.</a:t>
            </a:r>
            <a:endParaRPr lang="en-US" sz="120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r>
              <a:rPr lang="en-US" dirty="0"/>
              <a:t>Customers</a:t>
            </a:r>
            <a:r>
              <a:rPr lang="en-US" baseline="0" dirty="0"/>
              <a:t> have the sole authority to define where data is stored and our shared responsibility model defines  what s</a:t>
            </a:r>
            <a:r>
              <a:rPr lang="en-US" dirty="0"/>
              <a:t>ecurity measures (AWS) implements and operates (security of the cloud) and what security measures the customer implements and operates</a:t>
            </a:r>
            <a:r>
              <a:rPr lang="en-US" baseline="0" dirty="0"/>
              <a:t> (</a:t>
            </a:r>
            <a:r>
              <a:rPr lang="en-US" dirty="0"/>
              <a:t>security in the cloud).</a:t>
            </a:r>
          </a:p>
          <a:p>
            <a:endParaRPr lang="en-US" dirty="0"/>
          </a:p>
          <a:p>
            <a:r>
              <a:rPr lang="en-US" dirty="0"/>
              <a:t>AWS is the cloud provider with more compliance certifications and</a:t>
            </a:r>
            <a:r>
              <a:rPr lang="en-US" baseline="0" dirty="0"/>
              <a:t> accreditations </a:t>
            </a:r>
            <a:r>
              <a:rPr lang="en-US" dirty="0"/>
              <a:t>(+50) </a:t>
            </a:r>
            <a:r>
              <a:rPr lang="en-US" baseline="0" dirty="0"/>
              <a:t> in the market.</a:t>
            </a:r>
          </a:p>
          <a:p>
            <a:endParaRPr lang="en-US" baseline="0" dirty="0"/>
          </a:p>
          <a:p>
            <a:r>
              <a:rPr lang="en-US" baseline="0" dirty="0"/>
              <a:t>We offer value added services to monitor, detect and respond to sensitive data stored in AWS with AWS Systems Manager, our heterogeneous managed systems management service including: run command, SWAM, software/patch installation &amp; configuration management.</a:t>
            </a:r>
          </a:p>
          <a:p>
            <a:r>
              <a:rPr lang="en-US" baseline="0" dirty="0"/>
              <a:t>Customers like Capital One recognizes that operates more securely in the AWS public cloud than in their data centers.</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Arial"/>
                <a:ea typeface="+mn-ea"/>
                <a:cs typeface="+mn-cs"/>
              </a:rPr>
              <a:t>Most Comprehensive Suite of Security Capabilities</a:t>
            </a:r>
            <a:r>
              <a:rPr lang="en-US" sz="1200" kern="1200" baseline="0" dirty="0">
                <a:solidFill>
                  <a:schemeClr val="tx1"/>
                </a:solidFill>
                <a:effectLst/>
                <a:latin typeface="Arial"/>
                <a:ea typeface="+mn-ea"/>
                <a:cs typeface="+mn-cs"/>
              </a:rPr>
              <a:t> - AWS is the most trusted platform with more than twice the compliance certifications of any other vendor. We have the broadest and deepest security management functionality with services that allow you to manage every aspect of security including infrastructure security, encryption, identity, access control, configuration, compliance, and auditing. We offer 3 ways to encrypt your data including server side with services like S3, CloudHSM that let you store the encryption keys in dedicated Hardware Security Modules (HSMs) designed and validated to government standards, and our Key Management Service (KMS) which allows you to do one click creation of keys, a simple way to rotate them, and integration with CloudTrail for logging key access. We have very fine-grained Identity and Access Management where you can set identities by individual, location, and time, and you can control which API calls they can make. No other provider offers this much choice or this level of granularity and control. Our focus on security is the reason why some of the world’s most security conscious organizations like Capital One describe their AWS environment as more secure than their own datacenters. </a:t>
            </a:r>
          </a:p>
          <a:p>
            <a:endParaRPr lang="en-US" dirty="0"/>
          </a:p>
        </p:txBody>
      </p:sp>
      <p:sp>
        <p:nvSpPr>
          <p:cNvPr id="4" name="Slide Number Placeholder 3"/>
          <p:cNvSpPr>
            <a:spLocks noGrp="1"/>
          </p:cNvSpPr>
          <p:nvPr>
            <p:ph type="sldNum" sz="quarter" idx="5"/>
          </p:nvPr>
        </p:nvSpPr>
        <p:spPr/>
        <p:txBody>
          <a:bodyPr/>
          <a:lstStyle/>
          <a:p>
            <a:fld id="{69C3F2ED-74C5-7D4F-8560-0CC253E9A436}" type="slidenum">
              <a:rPr lang="en-US" smtClean="0"/>
              <a:pPr/>
              <a:t>12</a:t>
            </a:fld>
            <a:endParaRPr lang="en-US" dirty="0"/>
          </a:p>
        </p:txBody>
      </p:sp>
    </p:spTree>
    <p:extLst>
      <p:ext uri="{BB962C8B-B14F-4D97-AF65-F5344CB8AC3E}">
        <p14:creationId xmlns:p14="http://schemas.microsoft.com/office/powerpoint/2010/main" val="3444294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C3F2ED-74C5-7D4F-8560-0CC253E9A436}" type="slidenum">
              <a:rPr kumimoji="0" lang="en-US" sz="1200" b="0" i="0" u="none" strike="noStrike" kern="1200" cap="none" spc="0" normalizeH="0" baseline="0" noProof="0" smtClean="0">
                <a:ln>
                  <a:noFill/>
                </a:ln>
                <a:solidFill>
                  <a:prstClr val="black"/>
                </a:solidFill>
                <a:effectLst/>
                <a:uLnTx/>
                <a:uFillTx/>
                <a:latin typeface="Amazon Ember Regular"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mazon Ember Regular" charset="0"/>
              <a:ea typeface="+mn-ea"/>
              <a:cs typeface="+mn-cs"/>
            </a:endParaRPr>
          </a:p>
        </p:txBody>
      </p:sp>
      <p:sp>
        <p:nvSpPr>
          <p:cNvPr id="6" name="Notes Placeholder 5">
            <a:extLst>
              <a:ext uri="{FF2B5EF4-FFF2-40B4-BE49-F238E27FC236}">
                <a16:creationId xmlns:a16="http://schemas.microsoft.com/office/drawing/2014/main" id="{791D5718-71D6-0C4C-AE2F-73CC41FDD3CA}"/>
              </a:ext>
            </a:extLst>
          </p:cNvPr>
          <p:cNvSpPr>
            <a:spLocks noGrp="1"/>
          </p:cNvSpPr>
          <p:nvPr>
            <p:ph type="body" sz="quarter" idx="3"/>
          </p:nvPr>
        </p:nvSpPr>
        <p:spPr/>
        <p:txBody>
          <a:bodyPr/>
          <a:lstStyle/>
          <a:p>
            <a:r>
              <a:rPr lang="en-US" dirty="0" err="1"/>
              <a:t>Abbiamo</a:t>
            </a:r>
            <a:r>
              <a:rPr lang="en-US" dirty="0"/>
              <a:t> </a:t>
            </a:r>
            <a:r>
              <a:rPr lang="en-US" dirty="0" err="1"/>
              <a:t>effettivamente</a:t>
            </a:r>
            <a:r>
              <a:rPr lang="en-US" dirty="0"/>
              <a:t> </a:t>
            </a:r>
            <a:r>
              <a:rPr lang="en-US" dirty="0" err="1"/>
              <a:t>iniziato</a:t>
            </a:r>
            <a:r>
              <a:rPr lang="en-US" dirty="0"/>
              <a:t> </a:t>
            </a:r>
            <a:r>
              <a:rPr lang="en-US" dirty="0" err="1"/>
              <a:t>il</a:t>
            </a:r>
            <a:r>
              <a:rPr lang="en-US" dirty="0"/>
              <a:t> </a:t>
            </a:r>
            <a:r>
              <a:rPr lang="en-US" dirty="0" err="1"/>
              <a:t>viaggio</a:t>
            </a:r>
            <a:r>
              <a:rPr lang="en-US" dirty="0"/>
              <a:t> </a:t>
            </a:r>
            <a:r>
              <a:rPr lang="en-US" dirty="0" err="1"/>
              <a:t>nel</a:t>
            </a:r>
            <a:r>
              <a:rPr lang="en-US" dirty="0"/>
              <a:t> 2008. E anno </a:t>
            </a:r>
            <a:r>
              <a:rPr lang="en-US" dirty="0" err="1"/>
              <a:t>dopo</a:t>
            </a:r>
            <a:r>
              <a:rPr lang="en-US" dirty="0"/>
              <a:t> anno, </a:t>
            </a:r>
            <a:r>
              <a:rPr lang="en-US" dirty="0" err="1"/>
              <a:t>abbiamo</a:t>
            </a:r>
            <a:r>
              <a:rPr lang="en-US" dirty="0"/>
              <a:t> </a:t>
            </a:r>
            <a:r>
              <a:rPr lang="en-US" dirty="0" err="1"/>
              <a:t>rilasciato</a:t>
            </a:r>
            <a:r>
              <a:rPr lang="en-US" dirty="0"/>
              <a:t> </a:t>
            </a:r>
            <a:r>
              <a:rPr lang="en-US" dirty="0" err="1"/>
              <a:t>servizi</a:t>
            </a:r>
            <a:r>
              <a:rPr lang="en-US" dirty="0"/>
              <a:t> e </a:t>
            </a:r>
            <a:r>
              <a:rPr lang="en-US" dirty="0" err="1"/>
              <a:t>nuove</a:t>
            </a:r>
            <a:r>
              <a:rPr lang="en-US" dirty="0"/>
              <a:t> </a:t>
            </a:r>
            <a:r>
              <a:rPr lang="en-US" dirty="0" err="1"/>
              <a:t>funzionalità</a:t>
            </a:r>
            <a:r>
              <a:rPr lang="en-US" dirty="0"/>
              <a:t> </a:t>
            </a:r>
            <a:r>
              <a:rPr lang="en-US" dirty="0" err="1"/>
              <a:t>basandoci</a:t>
            </a:r>
            <a:r>
              <a:rPr lang="en-US" dirty="0"/>
              <a:t> </a:t>
            </a:r>
            <a:r>
              <a:rPr lang="en-US" dirty="0" err="1"/>
              <a:t>sul</a:t>
            </a:r>
            <a:r>
              <a:rPr lang="en-US" dirty="0"/>
              <a:t> feedback di </a:t>
            </a:r>
            <a:r>
              <a:rPr lang="en-US" dirty="0" err="1"/>
              <a:t>clienti</a:t>
            </a:r>
            <a:r>
              <a:rPr lang="en-US" dirty="0"/>
              <a:t>! Il </a:t>
            </a:r>
            <a:r>
              <a:rPr lang="en-US" dirty="0" err="1"/>
              <a:t>ritmo</a:t>
            </a:r>
            <a:r>
              <a:rPr lang="en-US" dirty="0"/>
              <a:t> e </a:t>
            </a:r>
            <a:r>
              <a:rPr lang="en-US" dirty="0" err="1"/>
              <a:t>il</a:t>
            </a:r>
            <a:r>
              <a:rPr lang="en-US" dirty="0"/>
              <a:t> </a:t>
            </a:r>
            <a:r>
              <a:rPr lang="en-US" dirty="0" err="1"/>
              <a:t>ritmo</a:t>
            </a:r>
            <a:r>
              <a:rPr lang="en-US" dirty="0"/>
              <a:t> </a:t>
            </a:r>
            <a:r>
              <a:rPr lang="en-US" dirty="0" err="1"/>
              <a:t>dell'innovazione</a:t>
            </a:r>
            <a:r>
              <a:rPr lang="en-US" dirty="0"/>
              <a:t> </a:t>
            </a:r>
            <a:r>
              <a:rPr lang="en-US" dirty="0" err="1"/>
              <a:t>sono</a:t>
            </a:r>
            <a:r>
              <a:rPr lang="en-US" dirty="0"/>
              <a:t> </a:t>
            </a:r>
            <a:r>
              <a:rPr lang="en-US" dirty="0" err="1"/>
              <a:t>strabilianti</a:t>
            </a:r>
            <a:r>
              <a:rPr lang="en-US" dirty="0"/>
              <a:t>. In </a:t>
            </a:r>
            <a:r>
              <a:rPr lang="en-US" dirty="0" err="1"/>
              <a:t>effetti</a:t>
            </a:r>
            <a:r>
              <a:rPr lang="en-US" dirty="0"/>
              <a:t>, ci </a:t>
            </a:r>
            <a:r>
              <a:rPr lang="en-US" dirty="0" err="1"/>
              <a:t>sono</a:t>
            </a:r>
            <a:r>
              <a:rPr lang="en-US" dirty="0"/>
              <a:t> </a:t>
            </a:r>
            <a:r>
              <a:rPr lang="en-US" dirty="0" err="1"/>
              <a:t>stati</a:t>
            </a:r>
            <a:r>
              <a:rPr lang="en-US" dirty="0"/>
              <a:t> 28 </a:t>
            </a:r>
            <a:r>
              <a:rPr lang="en-US" dirty="0" err="1"/>
              <a:t>lanci</a:t>
            </a:r>
            <a:r>
              <a:rPr lang="en-US" dirty="0"/>
              <a:t> </a:t>
            </a:r>
            <a:r>
              <a:rPr lang="en-US" dirty="0" err="1"/>
              <a:t>nel</a:t>
            </a:r>
            <a:r>
              <a:rPr lang="en-US" dirty="0"/>
              <a:t> 2018 </a:t>
            </a:r>
          </a:p>
          <a:p>
            <a:r>
              <a:rPr lang="en-US" dirty="0" err="1"/>
              <a:t>Oggi</a:t>
            </a:r>
            <a:r>
              <a:rPr lang="en-US" dirty="0"/>
              <a:t> le </a:t>
            </a:r>
            <a:r>
              <a:rPr lang="en-US" dirty="0" err="1"/>
              <a:t>aziende</a:t>
            </a:r>
            <a:r>
              <a:rPr lang="en-US" dirty="0"/>
              <a:t> </a:t>
            </a:r>
            <a:r>
              <a:rPr lang="en-US" dirty="0" err="1"/>
              <a:t>possono</a:t>
            </a:r>
            <a:r>
              <a:rPr lang="en-US" dirty="0"/>
              <a:t> </a:t>
            </a:r>
            <a:r>
              <a:rPr lang="en-US" dirty="0" err="1"/>
              <a:t>migrare</a:t>
            </a:r>
            <a:r>
              <a:rPr lang="en-US" dirty="0"/>
              <a:t> e </a:t>
            </a:r>
            <a:r>
              <a:rPr lang="en-US" dirty="0" err="1"/>
              <a:t>innovare</a:t>
            </a:r>
            <a:r>
              <a:rPr lang="en-US" dirty="0"/>
              <a:t> </a:t>
            </a:r>
            <a:r>
              <a:rPr lang="en-US" dirty="0" err="1"/>
              <a:t>ancora</a:t>
            </a:r>
            <a:r>
              <a:rPr lang="en-US" dirty="0"/>
              <a:t> </a:t>
            </a:r>
            <a:r>
              <a:rPr lang="en-US" dirty="0" err="1"/>
              <a:t>più</a:t>
            </a:r>
            <a:r>
              <a:rPr lang="en-US" dirty="0"/>
              <a:t> </a:t>
            </a:r>
            <a:r>
              <a:rPr lang="en-US" dirty="0" err="1"/>
              <a:t>velocemente</a:t>
            </a:r>
            <a:r>
              <a:rPr lang="en-US" dirty="0"/>
              <a:t>, </a:t>
            </a:r>
            <a:r>
              <a:rPr lang="en-US" dirty="0" err="1"/>
              <a:t>grazie</a:t>
            </a:r>
            <a:r>
              <a:rPr lang="en-US" dirty="0"/>
              <a:t> </a:t>
            </a:r>
            <a:r>
              <a:rPr lang="en-US" dirty="0" err="1"/>
              <a:t>all'innovazione</a:t>
            </a:r>
            <a:r>
              <a:rPr lang="en-US" dirty="0"/>
              <a:t> </a:t>
            </a:r>
            <a:r>
              <a:rPr lang="en-US" dirty="0" err="1"/>
              <a:t>che</a:t>
            </a:r>
            <a:r>
              <a:rPr lang="en-US" dirty="0"/>
              <a:t> </a:t>
            </a:r>
            <a:r>
              <a:rPr lang="en-US" dirty="0" err="1"/>
              <a:t>stiamo</a:t>
            </a:r>
            <a:r>
              <a:rPr lang="en-US" dirty="0"/>
              <a:t> </a:t>
            </a:r>
            <a:r>
              <a:rPr lang="en-US" dirty="0" err="1"/>
              <a:t>offrendo</a:t>
            </a:r>
            <a:r>
              <a:rPr lang="en-US" dirty="0"/>
              <a:t>:</a:t>
            </a:r>
          </a:p>
          <a:p>
            <a:endParaRPr lang="en-US" dirty="0"/>
          </a:p>
          <a:p>
            <a:r>
              <a:rPr lang="en-US" dirty="0"/>
              <a:t>&lt;CLICK&gt; Windows Server </a:t>
            </a:r>
            <a:r>
              <a:rPr lang="en-US" dirty="0" err="1"/>
              <a:t>ed</a:t>
            </a:r>
            <a:r>
              <a:rPr lang="en-US" dirty="0"/>
              <a:t> EC2, </a:t>
            </a:r>
            <a:r>
              <a:rPr lang="en-US" dirty="0" err="1"/>
              <a:t>fornendo</a:t>
            </a:r>
            <a:r>
              <a:rPr lang="en-US" dirty="0"/>
              <a:t> le </a:t>
            </a:r>
            <a:r>
              <a:rPr lang="en-US" b="1" dirty="0" err="1"/>
              <a:t>versioni</a:t>
            </a:r>
            <a:r>
              <a:rPr lang="en-US" b="1" dirty="0"/>
              <a:t> </a:t>
            </a:r>
            <a:r>
              <a:rPr lang="en-US" b="1" dirty="0" err="1"/>
              <a:t>più</a:t>
            </a:r>
            <a:r>
              <a:rPr lang="en-US" b="1" dirty="0"/>
              <a:t> </a:t>
            </a:r>
            <a:r>
              <a:rPr lang="en-US" b="1" dirty="0" err="1"/>
              <a:t>recenti</a:t>
            </a:r>
            <a:r>
              <a:rPr lang="en-US" b="1" dirty="0"/>
              <a:t> e </a:t>
            </a:r>
            <a:r>
              <a:rPr lang="en-US" b="1" dirty="0" err="1"/>
              <a:t>migliori</a:t>
            </a:r>
            <a:r>
              <a:rPr lang="en-US" b="1" dirty="0"/>
              <a:t> </a:t>
            </a:r>
            <a:r>
              <a:rPr lang="en-US" b="1" dirty="0" err="1"/>
              <a:t>mantenendo</a:t>
            </a:r>
            <a:r>
              <a:rPr lang="en-US" b="1" dirty="0"/>
              <a:t> la </a:t>
            </a:r>
            <a:r>
              <a:rPr lang="en-US" b="1" dirty="0" err="1"/>
              <a:t>compatibilità</a:t>
            </a:r>
            <a:r>
              <a:rPr lang="en-US" b="1" dirty="0"/>
              <a:t> con le </a:t>
            </a:r>
            <a:r>
              <a:rPr lang="en-US" b="1" dirty="0" err="1"/>
              <a:t>versioni</a:t>
            </a:r>
            <a:r>
              <a:rPr lang="en-US" b="1" dirty="0"/>
              <a:t> </a:t>
            </a:r>
            <a:r>
              <a:rPr lang="en-US" b="1" dirty="0" err="1"/>
              <a:t>precedenti</a:t>
            </a:r>
            <a:r>
              <a:rPr lang="en-US" dirty="0"/>
              <a:t>, &lt;CLICK&gt; SQL Server, </a:t>
            </a:r>
            <a:r>
              <a:rPr lang="en-US" dirty="0" err="1"/>
              <a:t>offrendo</a:t>
            </a:r>
            <a:r>
              <a:rPr lang="en-US" dirty="0"/>
              <a:t> </a:t>
            </a:r>
            <a:r>
              <a:rPr lang="en-US" dirty="0" err="1"/>
              <a:t>servizi</a:t>
            </a:r>
            <a:r>
              <a:rPr lang="en-US" dirty="0"/>
              <a:t> </a:t>
            </a:r>
            <a:r>
              <a:rPr lang="en-US" dirty="0" err="1"/>
              <a:t>sia</a:t>
            </a:r>
            <a:r>
              <a:rPr lang="en-US" dirty="0"/>
              <a:t> standard </a:t>
            </a:r>
            <a:r>
              <a:rPr lang="en-US" dirty="0" err="1"/>
              <a:t>che</a:t>
            </a:r>
            <a:r>
              <a:rPr lang="en-US" dirty="0"/>
              <a:t> </a:t>
            </a:r>
            <a:r>
              <a:rPr lang="en-US" dirty="0" err="1"/>
              <a:t>gestiti</a:t>
            </a:r>
            <a:r>
              <a:rPr lang="en-US" dirty="0"/>
              <a:t> </a:t>
            </a:r>
            <a:r>
              <a:rPr lang="en-US" dirty="0" err="1"/>
              <a:t>attraverso</a:t>
            </a:r>
            <a:r>
              <a:rPr lang="en-US" dirty="0"/>
              <a:t> le </a:t>
            </a:r>
            <a:r>
              <a:rPr lang="en-US" dirty="0" err="1"/>
              <a:t>ultime</a:t>
            </a:r>
            <a:r>
              <a:rPr lang="en-US" dirty="0"/>
              <a:t> </a:t>
            </a:r>
            <a:r>
              <a:rPr lang="en-US" dirty="0" err="1"/>
              <a:t>versioni</a:t>
            </a:r>
            <a:r>
              <a:rPr lang="en-US" dirty="0"/>
              <a:t> &lt;CLICK</a:t>
            </a:r>
            <a:r>
              <a:rPr lang="en-US" b="1" dirty="0"/>
              <a:t>&gt; .NET, </a:t>
            </a:r>
            <a:r>
              <a:rPr lang="en-US" b="1" dirty="0" err="1"/>
              <a:t>fornendo</a:t>
            </a:r>
            <a:r>
              <a:rPr lang="en-US" b="1" dirty="0"/>
              <a:t> </a:t>
            </a:r>
            <a:r>
              <a:rPr lang="en-US" b="1" dirty="0" err="1"/>
              <a:t>supporto</a:t>
            </a:r>
            <a:r>
              <a:rPr lang="en-US" b="1" dirty="0"/>
              <a:t> per </a:t>
            </a:r>
            <a:r>
              <a:rPr lang="en-US" b="1" dirty="0" err="1"/>
              <a:t>l'intero</a:t>
            </a:r>
            <a:r>
              <a:rPr lang="en-US" b="1" dirty="0"/>
              <a:t> </a:t>
            </a:r>
            <a:r>
              <a:rPr lang="en-US" b="1" dirty="0" err="1"/>
              <a:t>ciclo</a:t>
            </a:r>
            <a:r>
              <a:rPr lang="en-US" b="1" dirty="0"/>
              <a:t> di vita </a:t>
            </a:r>
            <a:r>
              <a:rPr lang="en-US" b="1" dirty="0" err="1"/>
              <a:t>dello</a:t>
            </a:r>
            <a:r>
              <a:rPr lang="en-US" b="1" dirty="0"/>
              <a:t> </a:t>
            </a:r>
            <a:r>
              <a:rPr lang="en-US" b="1" dirty="0" err="1"/>
              <a:t>sviluppo</a:t>
            </a:r>
            <a:r>
              <a:rPr lang="en-US" b="1" dirty="0"/>
              <a:t> </a:t>
            </a:r>
            <a:r>
              <a:rPr lang="en-US" dirty="0"/>
              <a:t>e &lt; Fare </a:t>
            </a:r>
            <a:r>
              <a:rPr lang="en-US" dirty="0" err="1"/>
              <a:t>clic</a:t>
            </a:r>
            <a:r>
              <a:rPr lang="en-US" dirty="0"/>
              <a:t> </a:t>
            </a:r>
            <a:r>
              <a:rPr lang="en-US" dirty="0" err="1"/>
              <a:t>su</a:t>
            </a:r>
            <a:r>
              <a:rPr lang="en-US" dirty="0"/>
              <a:t>&gt; </a:t>
            </a:r>
            <a:r>
              <a:rPr lang="en-US" dirty="0" err="1"/>
              <a:t>Modernizzazione</a:t>
            </a:r>
            <a:r>
              <a:rPr lang="en-US" dirty="0"/>
              <a:t> </a:t>
            </a:r>
            <a:r>
              <a:rPr lang="en-US" dirty="0" err="1"/>
              <a:t>dell'applicazione</a:t>
            </a:r>
            <a:r>
              <a:rPr lang="en-US" dirty="0"/>
              <a:t>, a </a:t>
            </a:r>
            <a:r>
              <a:rPr lang="en-US" dirty="0" err="1"/>
              <a:t>partire</a:t>
            </a:r>
            <a:r>
              <a:rPr lang="en-US" dirty="0"/>
              <a:t> da AI e ML. Ultimo ma non </a:t>
            </a:r>
            <a:r>
              <a:rPr lang="en-US" dirty="0" err="1"/>
              <a:t>meno</a:t>
            </a:r>
            <a:r>
              <a:rPr lang="en-US" dirty="0"/>
              <a:t> </a:t>
            </a:r>
            <a:r>
              <a:rPr lang="en-US" dirty="0" err="1"/>
              <a:t>importante</a:t>
            </a:r>
            <a:r>
              <a:rPr lang="en-US" dirty="0"/>
              <a:t>, la </a:t>
            </a:r>
            <a:r>
              <a:rPr lang="en-US" dirty="0" err="1"/>
              <a:t>gestione</a:t>
            </a:r>
            <a:r>
              <a:rPr lang="en-US" dirty="0"/>
              <a:t> </a:t>
            </a:r>
            <a:r>
              <a:rPr lang="en-US" dirty="0" err="1"/>
              <a:t>dei</a:t>
            </a:r>
            <a:r>
              <a:rPr lang="en-US" dirty="0"/>
              <a:t> </a:t>
            </a:r>
            <a:r>
              <a:rPr lang="en-US" dirty="0" err="1"/>
              <a:t>sistemi</a:t>
            </a:r>
            <a:r>
              <a:rPr lang="en-US" dirty="0"/>
              <a:t> </a:t>
            </a:r>
            <a:r>
              <a:rPr lang="en-US" dirty="0" err="1"/>
              <a:t>si</a:t>
            </a:r>
            <a:r>
              <a:rPr lang="en-US" dirty="0"/>
              <a:t> </a:t>
            </a:r>
            <a:r>
              <a:rPr lang="en-US" dirty="0" err="1"/>
              <a:t>estende</a:t>
            </a:r>
            <a:r>
              <a:rPr lang="en-US" dirty="0"/>
              <a:t> </a:t>
            </a:r>
            <a:r>
              <a:rPr lang="en-US" dirty="0" err="1"/>
              <a:t>su</a:t>
            </a:r>
            <a:r>
              <a:rPr lang="en-US" dirty="0"/>
              <a:t> </a:t>
            </a:r>
            <a:r>
              <a:rPr lang="en-US" dirty="0" err="1"/>
              <a:t>tutte</a:t>
            </a:r>
            <a:r>
              <a:rPr lang="en-US" dirty="0"/>
              <a:t> </a:t>
            </a:r>
            <a:r>
              <a:rPr lang="en-US" dirty="0" err="1"/>
              <a:t>queste</a:t>
            </a:r>
            <a:r>
              <a:rPr lang="en-US" dirty="0"/>
              <a:t> </a:t>
            </a:r>
            <a:r>
              <a:rPr lang="en-US" dirty="0" err="1"/>
              <a:t>categorie</a:t>
            </a:r>
            <a:r>
              <a:rPr lang="en-US" dirty="0"/>
              <a:t>. </a:t>
            </a:r>
          </a:p>
          <a:p>
            <a:r>
              <a:rPr lang="en-US" b="1" dirty="0"/>
              <a:t>Il </a:t>
            </a:r>
            <a:r>
              <a:rPr lang="en-US" b="1" dirty="0" err="1"/>
              <a:t>messaggio</a:t>
            </a:r>
            <a:r>
              <a:rPr lang="en-US" b="1" dirty="0"/>
              <a:t> </a:t>
            </a:r>
            <a:r>
              <a:rPr lang="en-US" b="1" dirty="0" err="1"/>
              <a:t>è</a:t>
            </a:r>
            <a:r>
              <a:rPr lang="en-US" b="1" dirty="0"/>
              <a:t> : la </a:t>
            </a:r>
            <a:r>
              <a:rPr lang="en-US" b="1" dirty="0" err="1"/>
              <a:t>totalità</a:t>
            </a:r>
            <a:r>
              <a:rPr lang="en-US" b="1" dirty="0"/>
              <a:t> di </a:t>
            </a:r>
            <a:r>
              <a:rPr lang="en-US" b="1" dirty="0" err="1"/>
              <a:t>ciò</a:t>
            </a:r>
            <a:r>
              <a:rPr lang="en-US" b="1" dirty="0"/>
              <a:t> </a:t>
            </a:r>
            <a:r>
              <a:rPr lang="en-US" b="1" dirty="0" err="1"/>
              <a:t>che</a:t>
            </a:r>
            <a:r>
              <a:rPr lang="en-US" b="1" dirty="0"/>
              <a:t> </a:t>
            </a:r>
            <a:r>
              <a:rPr lang="en-US" b="1" dirty="0" err="1"/>
              <a:t>offriamo</a:t>
            </a:r>
            <a:r>
              <a:rPr lang="en-US" b="1" dirty="0"/>
              <a:t>. </a:t>
            </a:r>
            <a:endParaRPr lang="en-US" b="1" baseline="0" dirty="0"/>
          </a:p>
        </p:txBody>
      </p:sp>
      <p:sp>
        <p:nvSpPr>
          <p:cNvPr id="7" name="Header Placeholder 3">
            <a:extLst>
              <a:ext uri="{FF2B5EF4-FFF2-40B4-BE49-F238E27FC236}">
                <a16:creationId xmlns:a16="http://schemas.microsoft.com/office/drawing/2014/main" id="{96F7E53F-2286-A545-A520-6FD4FE67BE8E}"/>
              </a:ext>
            </a:extLst>
          </p:cNvPr>
          <p:cNvSpPr txBox="1">
            <a:spLocks/>
          </p:cNvSpPr>
          <p:nvPr/>
        </p:nvSpPr>
        <p:spPr>
          <a:xfrm>
            <a:off x="0" y="0"/>
            <a:ext cx="2971800" cy="457200"/>
          </a:xfrm>
          <a:prstGeom prst="rect">
            <a:avLst/>
          </a:prstGeom>
        </p:spPr>
        <p:txBody>
          <a:bodyPr vert="horz" lIns="91440" tIns="45720" rIns="91440" bIns="45720" rtlCol="0"/>
          <a:lstStyle>
            <a:defPPr>
              <a:defRPr lang="en-US"/>
            </a:defPPr>
            <a:lvl1pPr marL="0" algn="l" defTabSz="1097212" rtl="0" eaLnBrk="1" latinLnBrk="0" hangingPunct="1">
              <a:defRPr sz="1200" kern="120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vl2pPr marL="548606" algn="l" defTabSz="1097212" rtl="0" eaLnBrk="1" latinLnBrk="0" hangingPunct="1">
              <a:defRPr sz="2118" kern="1200">
                <a:solidFill>
                  <a:schemeClr val="tx1"/>
                </a:solidFill>
                <a:latin typeface="+mn-lt"/>
                <a:ea typeface="+mn-ea"/>
                <a:cs typeface="+mn-cs"/>
              </a:defRPr>
            </a:lvl2pPr>
            <a:lvl3pPr marL="1097212" algn="l" defTabSz="1097212" rtl="0" eaLnBrk="1" latinLnBrk="0" hangingPunct="1">
              <a:defRPr sz="2118" kern="1200">
                <a:solidFill>
                  <a:schemeClr val="tx1"/>
                </a:solidFill>
                <a:latin typeface="+mn-lt"/>
                <a:ea typeface="+mn-ea"/>
                <a:cs typeface="+mn-cs"/>
              </a:defRPr>
            </a:lvl3pPr>
            <a:lvl4pPr marL="1645818" algn="l" defTabSz="1097212" rtl="0" eaLnBrk="1" latinLnBrk="0" hangingPunct="1">
              <a:defRPr sz="2118" kern="1200">
                <a:solidFill>
                  <a:schemeClr val="tx1"/>
                </a:solidFill>
                <a:latin typeface="+mn-lt"/>
                <a:ea typeface="+mn-ea"/>
                <a:cs typeface="+mn-cs"/>
              </a:defRPr>
            </a:lvl4pPr>
            <a:lvl5pPr marL="2194424" algn="l" defTabSz="1097212" rtl="0" eaLnBrk="1" latinLnBrk="0" hangingPunct="1">
              <a:defRPr sz="2118" kern="1200">
                <a:solidFill>
                  <a:schemeClr val="tx1"/>
                </a:solidFill>
                <a:latin typeface="+mn-lt"/>
                <a:ea typeface="+mn-ea"/>
                <a:cs typeface="+mn-cs"/>
              </a:defRPr>
            </a:lvl5pPr>
            <a:lvl6pPr marL="2743031" algn="l" defTabSz="1097212" rtl="0" eaLnBrk="1" latinLnBrk="0" hangingPunct="1">
              <a:defRPr sz="2118" kern="1200">
                <a:solidFill>
                  <a:schemeClr val="tx1"/>
                </a:solidFill>
                <a:latin typeface="+mn-lt"/>
                <a:ea typeface="+mn-ea"/>
                <a:cs typeface="+mn-cs"/>
              </a:defRPr>
            </a:lvl6pPr>
            <a:lvl7pPr marL="3291635" algn="l" defTabSz="1097212" rtl="0" eaLnBrk="1" latinLnBrk="0" hangingPunct="1">
              <a:defRPr sz="2118" kern="1200">
                <a:solidFill>
                  <a:schemeClr val="tx1"/>
                </a:solidFill>
                <a:latin typeface="+mn-lt"/>
                <a:ea typeface="+mn-ea"/>
                <a:cs typeface="+mn-cs"/>
              </a:defRPr>
            </a:lvl7pPr>
            <a:lvl8pPr marL="3840241" algn="l" defTabSz="1097212" rtl="0" eaLnBrk="1" latinLnBrk="0" hangingPunct="1">
              <a:defRPr sz="2118" kern="1200">
                <a:solidFill>
                  <a:schemeClr val="tx1"/>
                </a:solidFill>
                <a:latin typeface="+mn-lt"/>
                <a:ea typeface="+mn-ea"/>
                <a:cs typeface="+mn-cs"/>
              </a:defRPr>
            </a:lvl8pPr>
            <a:lvl9pPr marL="4388848" algn="l" defTabSz="1097212" rtl="0" eaLnBrk="1" latinLnBrk="0" hangingPunct="1">
              <a:defRPr sz="2118" kern="1200">
                <a:solidFill>
                  <a:schemeClr val="tx1"/>
                </a:solidFill>
                <a:latin typeface="+mn-lt"/>
                <a:ea typeface="+mn-ea"/>
                <a:cs typeface="+mn-cs"/>
              </a:defRPr>
            </a:lvl9pPr>
          </a:lstStyle>
          <a:p>
            <a:pPr marL="0" marR="0" lvl="0" indent="0" algn="l" defTabSz="109721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mazon Ember" panose="020B0603020204020204" pitchFamily="34" charset="0"/>
                <a:ea typeface="Amazon Ember" panose="020B0603020204020204" pitchFamily="34" charset="0"/>
                <a:cs typeface="Amazon Ember" panose="020B0603020204020204" pitchFamily="34" charset="0"/>
              </a:rPr>
              <a:t>ReInvent 2018</a:t>
            </a:r>
            <a:endParaRPr kumimoji="0" lang="en-US" sz="1200" b="0" i="0" u="none" strike="noStrike" kern="1200" cap="none" spc="0" normalizeH="0" baseline="0" noProof="0" dirty="0">
              <a:ln>
                <a:noFill/>
              </a:ln>
              <a:solidFill>
                <a:prstClr val="black"/>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sp>
        <p:nvSpPr>
          <p:cNvPr id="8" name="Footer Placeholder 4">
            <a:extLst>
              <a:ext uri="{FF2B5EF4-FFF2-40B4-BE49-F238E27FC236}">
                <a16:creationId xmlns:a16="http://schemas.microsoft.com/office/drawing/2014/main" id="{81D992CD-5AAB-1847-B05B-4B716FB2B856}"/>
              </a:ext>
            </a:extLst>
          </p:cNvPr>
          <p:cNvSpPr txBox="1">
            <a:spLocks/>
          </p:cNvSpPr>
          <p:nvPr/>
        </p:nvSpPr>
        <p:spPr>
          <a:xfrm>
            <a:off x="0" y="8686800"/>
            <a:ext cx="5920740" cy="355964"/>
          </a:xfrm>
          <a:prstGeom prst="rect">
            <a:avLst/>
          </a:prstGeom>
        </p:spPr>
        <p:txBody>
          <a:bodyPr vert="horz" lIns="91440" tIns="45720" rIns="91440" bIns="45720" rtlCol="0" anchor="b"/>
          <a:lstStyle>
            <a:defPPr>
              <a:defRPr lang="en-US"/>
            </a:defPPr>
            <a:lvl1pPr marL="0" marR="0" indent="0" algn="l" defTabSz="1097212" rtl="0" eaLnBrk="1" fontAlgn="auto" latinLnBrk="0" hangingPunct="1">
              <a:lnSpc>
                <a:spcPct val="100000"/>
              </a:lnSpc>
              <a:spcBef>
                <a:spcPts val="0"/>
              </a:spcBef>
              <a:spcAft>
                <a:spcPts val="0"/>
              </a:spcAft>
              <a:buClrTx/>
              <a:buSzTx/>
              <a:buFontTx/>
              <a:buNone/>
              <a:tabLst/>
              <a:defRPr sz="1200" kern="1200">
                <a:solidFill>
                  <a:schemeClr val="tx1"/>
                </a:solidFill>
                <a:latin typeface="+mn-lt"/>
                <a:ea typeface="+mn-ea"/>
                <a:cs typeface="Arial" panose="020B0604020202020204" pitchFamily="34" charset="0"/>
              </a:defRPr>
            </a:lvl1pPr>
            <a:lvl2pPr marL="548606" algn="l" defTabSz="1097212" rtl="0" eaLnBrk="1" latinLnBrk="0" hangingPunct="1">
              <a:defRPr sz="2118" kern="1200">
                <a:solidFill>
                  <a:schemeClr val="tx1"/>
                </a:solidFill>
                <a:latin typeface="+mn-lt"/>
                <a:ea typeface="+mn-ea"/>
                <a:cs typeface="+mn-cs"/>
              </a:defRPr>
            </a:lvl2pPr>
            <a:lvl3pPr marL="1097212" algn="l" defTabSz="1097212" rtl="0" eaLnBrk="1" latinLnBrk="0" hangingPunct="1">
              <a:defRPr sz="2118" kern="1200">
                <a:solidFill>
                  <a:schemeClr val="tx1"/>
                </a:solidFill>
                <a:latin typeface="+mn-lt"/>
                <a:ea typeface="+mn-ea"/>
                <a:cs typeface="+mn-cs"/>
              </a:defRPr>
            </a:lvl3pPr>
            <a:lvl4pPr marL="1645818" algn="l" defTabSz="1097212" rtl="0" eaLnBrk="1" latinLnBrk="0" hangingPunct="1">
              <a:defRPr sz="2118" kern="1200">
                <a:solidFill>
                  <a:schemeClr val="tx1"/>
                </a:solidFill>
                <a:latin typeface="+mn-lt"/>
                <a:ea typeface="+mn-ea"/>
                <a:cs typeface="+mn-cs"/>
              </a:defRPr>
            </a:lvl4pPr>
            <a:lvl5pPr marL="2194424" algn="l" defTabSz="1097212" rtl="0" eaLnBrk="1" latinLnBrk="0" hangingPunct="1">
              <a:defRPr sz="2118" kern="1200">
                <a:solidFill>
                  <a:schemeClr val="tx1"/>
                </a:solidFill>
                <a:latin typeface="+mn-lt"/>
                <a:ea typeface="+mn-ea"/>
                <a:cs typeface="+mn-cs"/>
              </a:defRPr>
            </a:lvl5pPr>
            <a:lvl6pPr marL="2743031" algn="l" defTabSz="1097212" rtl="0" eaLnBrk="1" latinLnBrk="0" hangingPunct="1">
              <a:defRPr sz="2118" kern="1200">
                <a:solidFill>
                  <a:schemeClr val="tx1"/>
                </a:solidFill>
                <a:latin typeface="+mn-lt"/>
                <a:ea typeface="+mn-ea"/>
                <a:cs typeface="+mn-cs"/>
              </a:defRPr>
            </a:lvl6pPr>
            <a:lvl7pPr marL="3291635" algn="l" defTabSz="1097212" rtl="0" eaLnBrk="1" latinLnBrk="0" hangingPunct="1">
              <a:defRPr sz="2118" kern="1200">
                <a:solidFill>
                  <a:schemeClr val="tx1"/>
                </a:solidFill>
                <a:latin typeface="+mn-lt"/>
                <a:ea typeface="+mn-ea"/>
                <a:cs typeface="+mn-cs"/>
              </a:defRPr>
            </a:lvl7pPr>
            <a:lvl8pPr marL="3840241" algn="l" defTabSz="1097212" rtl="0" eaLnBrk="1" latinLnBrk="0" hangingPunct="1">
              <a:defRPr sz="2118" kern="1200">
                <a:solidFill>
                  <a:schemeClr val="tx1"/>
                </a:solidFill>
                <a:latin typeface="+mn-lt"/>
                <a:ea typeface="+mn-ea"/>
                <a:cs typeface="+mn-cs"/>
              </a:defRPr>
            </a:lvl8pPr>
            <a:lvl9pPr marL="4388848" algn="l" defTabSz="1097212" rtl="0" eaLnBrk="1" latinLnBrk="0" hangingPunct="1">
              <a:defRPr sz="2118" kern="1200">
                <a:solidFill>
                  <a:schemeClr val="tx1"/>
                </a:solidFill>
                <a:latin typeface="+mn-lt"/>
                <a:ea typeface="+mn-ea"/>
                <a:cs typeface="+mn-cs"/>
              </a:defRPr>
            </a:lvl9pPr>
          </a:lstStyle>
          <a:p>
            <a:pPr marL="0" marR="0" lvl="0" indent="0" algn="l" defTabSz="1097212" rtl="0" eaLnBrk="1" fontAlgn="auto" latinLnBrk="0" hangingPunct="1">
              <a:lnSpc>
                <a:spcPct val="100000"/>
              </a:lnSpc>
              <a:spcBef>
                <a:spcPts val="0"/>
              </a:spcBef>
              <a:spcAft>
                <a:spcPts val="0"/>
              </a:spcAft>
              <a:buClrTx/>
              <a:buSzTx/>
              <a:buFontTx/>
              <a:buNone/>
              <a:tabLst/>
              <a:defRPr/>
            </a:pPr>
            <a:r>
              <a:rPr kumimoji="0" lang="en-US" altLang="x-none" sz="700" b="0" i="0" u="none" strike="noStrike" kern="1200" cap="none" spc="0" normalizeH="0" baseline="0" noProof="0">
                <a:ln>
                  <a:noFill/>
                </a:ln>
                <a:solidFill>
                  <a:srgbClr val="282828"/>
                </a:solidFill>
                <a:effectLst/>
                <a:uLnTx/>
                <a:uFillTx/>
                <a:latin typeface="Amazon Ember" charset="0"/>
                <a:ea typeface="Amazon Ember" charset="0"/>
                <a:cs typeface="Amazon Ember" charset="0"/>
              </a:rPr>
              <a:t>© 2018, Amazon Web Services, Inc. or its Affiliates. All rights reserved.</a:t>
            </a:r>
            <a:endParaRPr kumimoji="0" lang="en-US" altLang="x-none" sz="700" b="0" i="0" u="none" strike="noStrike" kern="1200" cap="none" spc="0" normalizeH="0" baseline="0" noProof="0" dirty="0">
              <a:ln>
                <a:noFill/>
              </a:ln>
              <a:solidFill>
                <a:srgbClr val="282828"/>
              </a:solidFill>
              <a:effectLst/>
              <a:uLnTx/>
              <a:uFillTx/>
              <a:latin typeface="Amazon Ember" charset="0"/>
              <a:ea typeface="Amazon Ember" charset="0"/>
              <a:cs typeface="Amazon Ember" charset="0"/>
            </a:endParaRPr>
          </a:p>
        </p:txBody>
      </p:sp>
      <p:sp>
        <p:nvSpPr>
          <p:cNvPr id="9" name="Date Placeholder 5">
            <a:extLst>
              <a:ext uri="{FF2B5EF4-FFF2-40B4-BE49-F238E27FC236}">
                <a16:creationId xmlns:a16="http://schemas.microsoft.com/office/drawing/2014/main" id="{5652C76A-8696-0C4C-A7AE-81C4557DA44D}"/>
              </a:ext>
            </a:extLst>
          </p:cNvPr>
          <p:cNvSpPr txBox="1">
            <a:spLocks/>
          </p:cNvSpPr>
          <p:nvPr/>
        </p:nvSpPr>
        <p:spPr>
          <a:xfrm>
            <a:off x="3884613" y="0"/>
            <a:ext cx="2971800" cy="457200"/>
          </a:xfrm>
          <a:prstGeom prst="rect">
            <a:avLst/>
          </a:prstGeom>
        </p:spPr>
        <p:txBody>
          <a:bodyPr vert="horz" lIns="91440" tIns="45720" rIns="91440" bIns="45720" rtlCol="0"/>
          <a:lstStyle>
            <a:defPPr>
              <a:defRPr lang="en-US"/>
            </a:defPPr>
            <a:lvl1pPr marL="0" algn="r" defTabSz="1097212" rtl="0" eaLnBrk="1" latinLnBrk="0" hangingPunct="1">
              <a:defRPr sz="1200" kern="120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vl2pPr marL="548606" algn="l" defTabSz="1097212" rtl="0" eaLnBrk="1" latinLnBrk="0" hangingPunct="1">
              <a:defRPr sz="2118" kern="1200">
                <a:solidFill>
                  <a:schemeClr val="tx1"/>
                </a:solidFill>
                <a:latin typeface="+mn-lt"/>
                <a:ea typeface="+mn-ea"/>
                <a:cs typeface="+mn-cs"/>
              </a:defRPr>
            </a:lvl2pPr>
            <a:lvl3pPr marL="1097212" algn="l" defTabSz="1097212" rtl="0" eaLnBrk="1" latinLnBrk="0" hangingPunct="1">
              <a:defRPr sz="2118" kern="1200">
                <a:solidFill>
                  <a:schemeClr val="tx1"/>
                </a:solidFill>
                <a:latin typeface="+mn-lt"/>
                <a:ea typeface="+mn-ea"/>
                <a:cs typeface="+mn-cs"/>
              </a:defRPr>
            </a:lvl3pPr>
            <a:lvl4pPr marL="1645818" algn="l" defTabSz="1097212" rtl="0" eaLnBrk="1" latinLnBrk="0" hangingPunct="1">
              <a:defRPr sz="2118" kern="1200">
                <a:solidFill>
                  <a:schemeClr val="tx1"/>
                </a:solidFill>
                <a:latin typeface="+mn-lt"/>
                <a:ea typeface="+mn-ea"/>
                <a:cs typeface="+mn-cs"/>
              </a:defRPr>
            </a:lvl4pPr>
            <a:lvl5pPr marL="2194424" algn="l" defTabSz="1097212" rtl="0" eaLnBrk="1" latinLnBrk="0" hangingPunct="1">
              <a:defRPr sz="2118" kern="1200">
                <a:solidFill>
                  <a:schemeClr val="tx1"/>
                </a:solidFill>
                <a:latin typeface="+mn-lt"/>
                <a:ea typeface="+mn-ea"/>
                <a:cs typeface="+mn-cs"/>
              </a:defRPr>
            </a:lvl5pPr>
            <a:lvl6pPr marL="2743031" algn="l" defTabSz="1097212" rtl="0" eaLnBrk="1" latinLnBrk="0" hangingPunct="1">
              <a:defRPr sz="2118" kern="1200">
                <a:solidFill>
                  <a:schemeClr val="tx1"/>
                </a:solidFill>
                <a:latin typeface="+mn-lt"/>
                <a:ea typeface="+mn-ea"/>
                <a:cs typeface="+mn-cs"/>
              </a:defRPr>
            </a:lvl6pPr>
            <a:lvl7pPr marL="3291635" algn="l" defTabSz="1097212" rtl="0" eaLnBrk="1" latinLnBrk="0" hangingPunct="1">
              <a:defRPr sz="2118" kern="1200">
                <a:solidFill>
                  <a:schemeClr val="tx1"/>
                </a:solidFill>
                <a:latin typeface="+mn-lt"/>
                <a:ea typeface="+mn-ea"/>
                <a:cs typeface="+mn-cs"/>
              </a:defRPr>
            </a:lvl7pPr>
            <a:lvl8pPr marL="3840241" algn="l" defTabSz="1097212" rtl="0" eaLnBrk="1" latinLnBrk="0" hangingPunct="1">
              <a:defRPr sz="2118" kern="1200">
                <a:solidFill>
                  <a:schemeClr val="tx1"/>
                </a:solidFill>
                <a:latin typeface="+mn-lt"/>
                <a:ea typeface="+mn-ea"/>
                <a:cs typeface="+mn-cs"/>
              </a:defRPr>
            </a:lvl8pPr>
            <a:lvl9pPr marL="4388848" algn="l" defTabSz="1097212" rtl="0" eaLnBrk="1" latinLnBrk="0" hangingPunct="1">
              <a:defRPr sz="2118" kern="1200">
                <a:solidFill>
                  <a:schemeClr val="tx1"/>
                </a:solidFill>
                <a:latin typeface="+mn-lt"/>
                <a:ea typeface="+mn-ea"/>
                <a:cs typeface="+mn-cs"/>
              </a:defRPr>
            </a:lvl9pPr>
          </a:lstStyle>
          <a:p>
            <a:pPr marL="0" marR="0" lvl="0" indent="0" algn="r" defTabSz="1097212" rtl="0" eaLnBrk="1" fontAlgn="auto" latinLnBrk="0" hangingPunct="1">
              <a:lnSpc>
                <a:spcPct val="100000"/>
              </a:lnSpc>
              <a:spcBef>
                <a:spcPts val="0"/>
              </a:spcBef>
              <a:spcAft>
                <a:spcPts val="0"/>
              </a:spcAft>
              <a:buClrTx/>
              <a:buSzTx/>
              <a:buFontTx/>
              <a:buNone/>
              <a:tabLst/>
              <a:defRPr/>
            </a:pPr>
            <a:fld id="{A6D07DDD-1986-420E-BCBD-36C028211809}" type="datetime8">
              <a:rPr kumimoji="0" lang="en-US" sz="1200" b="0" i="0" u="none" strike="noStrike" kern="1200" cap="none" spc="0" normalizeH="0" baseline="0" noProof="0" smtClean="0">
                <a:ln>
                  <a:noFill/>
                </a:ln>
                <a:solidFill>
                  <a:prstClr val="black"/>
                </a:solidFill>
                <a:effectLst/>
                <a:uLnTx/>
                <a:uFillTx/>
                <a:latin typeface="Amazon Ember" panose="020B0603020204020204" pitchFamily="34" charset="0"/>
                <a:ea typeface="Amazon Ember" panose="020B0603020204020204" pitchFamily="34" charset="0"/>
                <a:cs typeface="Amazon Ember" panose="020B0603020204020204" pitchFamily="34" charset="0"/>
              </a:rPr>
              <a:pPr marL="0" marR="0" lvl="0" indent="0" algn="r" defTabSz="1097212" rtl="0" eaLnBrk="1" fontAlgn="auto" latinLnBrk="0" hangingPunct="1">
                <a:lnSpc>
                  <a:spcPct val="100000"/>
                </a:lnSpc>
                <a:spcBef>
                  <a:spcPts val="0"/>
                </a:spcBef>
                <a:spcAft>
                  <a:spcPts val="0"/>
                </a:spcAft>
                <a:buClrTx/>
                <a:buSzTx/>
                <a:buFontTx/>
                <a:buNone/>
                <a:tabLst/>
                <a:defRPr/>
              </a:pPr>
              <a:t>7/3/2019 5:55 PM</a:t>
            </a:fld>
            <a:endParaRPr kumimoji="0" lang="en-US" sz="1200" b="0" i="0" u="none" strike="noStrike" kern="1200" cap="none" spc="0" normalizeH="0" baseline="0" noProof="0" dirty="0">
              <a:ln>
                <a:noFill/>
              </a:ln>
              <a:solidFill>
                <a:prstClr val="black"/>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2207763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[note:</a:t>
            </a:r>
            <a:r>
              <a:rPr lang="en-US" b="0" baseline="0" dirty="0"/>
              <a:t> more logos in appendix]</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Infor </a:t>
            </a:r>
            <a:r>
              <a:rPr lang="en-US" b="0" dirty="0"/>
              <a:t>–Spoke</a:t>
            </a:r>
            <a:r>
              <a:rPr lang="en-US" b="0" baseline="0" dirty="0"/>
              <a:t> on stage at </a:t>
            </a:r>
            <a:r>
              <a:rPr lang="en-US" b="0" baseline="0" dirty="0" err="1"/>
              <a:t>re:Invent</a:t>
            </a:r>
            <a:r>
              <a:rPr lang="en-US" b="0" baseline="0" dirty="0"/>
              <a:t> 2017</a:t>
            </a:r>
            <a:r>
              <a:rPr lang="en-US" sz="1200" b="0" i="1" dirty="0">
                <a:solidFill>
                  <a:schemeClr val="accent1"/>
                </a:solidFill>
                <a:latin typeface="Amazon Ember Regular" charset="0"/>
              </a:rPr>
              <a:t>”</a:t>
            </a:r>
            <a:r>
              <a:rPr lang="en-US" sz="1200" i="1" dirty="0">
                <a:solidFill>
                  <a:schemeClr val="accent1"/>
                </a:solidFill>
                <a:latin typeface="Amazon Ember Regular" charset="0"/>
              </a:rPr>
              <a:t>We’ve seen much stronger performance for our database-backup workloads and we’re also saving 75% on our monthly backup costs.”</a:t>
            </a:r>
            <a:br>
              <a:rPr lang="en-US" sz="1200" i="1" dirty="0">
                <a:solidFill>
                  <a:schemeClr val="accent1"/>
                </a:solidFill>
                <a:latin typeface="Amazon Ember Regular" charset="0"/>
              </a:rPr>
            </a:br>
            <a:r>
              <a:rPr lang="en-US" sz="1000" b="1" dirty="0">
                <a:solidFill>
                  <a:schemeClr val="bg1"/>
                </a:solidFill>
                <a:latin typeface="Amazon Ember Regular" charset="0"/>
              </a:rPr>
              <a:t>Randy Young,</a:t>
            </a:r>
            <a:br>
              <a:rPr lang="en-US" sz="1000" b="1" dirty="0">
                <a:solidFill>
                  <a:schemeClr val="bg1"/>
                </a:solidFill>
                <a:latin typeface="Amazon Ember Regular" charset="0"/>
              </a:rPr>
            </a:br>
            <a:r>
              <a:rPr lang="en-US" sz="1000" dirty="0">
                <a:solidFill>
                  <a:schemeClr val="bg1"/>
                </a:solidFill>
                <a:latin typeface="Amazon Ember Regular" charset="0"/>
              </a:rPr>
              <a:t>Director of Cloud Operations</a:t>
            </a:r>
          </a:p>
          <a:p>
            <a:endParaRPr lang="en-US" b="1" dirty="0"/>
          </a:p>
          <a:p>
            <a:r>
              <a:rPr lang="en-US" b="1" dirty="0"/>
              <a:t>Sysco</a:t>
            </a:r>
            <a:r>
              <a:rPr lang="en-US" b="1" baseline="0" dirty="0"/>
              <a:t> Foods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mazon Ember Regular" charset="0"/>
                <a:ea typeface="+mn-ea"/>
                <a:cs typeface="+mn-cs"/>
              </a:rPr>
              <a:t>Sysco Corporation is one of the many customers tell us that their Windows and SQL Server workloads run well in AWS. Sysco Corporation is the global leader in selling, marketing and distributing food products to restaurants, healthcare, hospitality, and educational facilities (you have probably seen the trucks on the road). Sysco needed to modernize and move mission critical Windows workloads running on-premise to AWS to improve reliability and stability.  </a:t>
            </a:r>
            <a:r>
              <a:rPr lang="en-US" sz="1200" b="1" i="0" kern="1200" dirty="0">
                <a:solidFill>
                  <a:schemeClr val="tx1"/>
                </a:solidFill>
                <a:effectLst/>
                <a:latin typeface="Amazon Ember Regular" charset="0"/>
                <a:ea typeface="+mn-ea"/>
                <a:cs typeface="+mn-cs"/>
              </a:rPr>
              <a:t>They upgraded from Windows Server 2003 to Windows Server 2012 and successfully migrated to AWS. </a:t>
            </a:r>
            <a:endParaRPr lang="en-US" b="1" dirty="0"/>
          </a:p>
          <a:p>
            <a:endParaRPr lang="en-US" dirty="0"/>
          </a:p>
          <a:p>
            <a:r>
              <a:rPr lang="en-US" b="1" dirty="0"/>
              <a:t>Edwards Lifesciences </a:t>
            </a:r>
            <a:r>
              <a:rPr lang="en-US" dirty="0"/>
              <a:t>- Faced with lengthy capital refresh cycle of 2+ years; disparate data center architectures globally; no DR test in more than 5 years. Rapidly growing business was demanding more of IT than “keep the lights on”. AWS selection following detailed POC to compare cloud providers on Compute, Network, Storage and Security</a:t>
            </a:r>
          </a:p>
          <a:p>
            <a:r>
              <a:rPr lang="en-US" dirty="0"/>
              <a:t>Took a “no new on-</a:t>
            </a:r>
            <a:r>
              <a:rPr lang="en-US" dirty="0" err="1"/>
              <a:t>prem</a:t>
            </a:r>
            <a:r>
              <a:rPr lang="en-US" dirty="0"/>
              <a:t> servers” approach to move 500 applications in 2016 – JD Edwards ERP, Product Lifecycle Platform, and Managed Equipment. 2,000 more workloads moving to AWS in 2017. </a:t>
            </a:r>
            <a:r>
              <a:rPr lang="en-US" dirty="0" err="1"/>
              <a:t>CorpInfo</a:t>
            </a:r>
            <a:r>
              <a:rPr lang="en-US" dirty="0"/>
              <a:t> partnered with AWS on developing migration plan.</a:t>
            </a:r>
          </a:p>
          <a:p>
            <a:r>
              <a:rPr lang="en-US" dirty="0"/>
              <a:t>Challenges: Late 2015 we did our overall IT strategy and looked at 3 year IT roadmaps. To satisfy the needs of what we had on our plate we had to pick one strategic option of the two available – on-premise or cloud. Upon analysis we realized that we would have to staff our organization with top talent, upgrade hardware in the data center, upgrade firmware, re-visit all contracts with all providers etc. Basically after working super hard for a year and a half, we might have a well functioning data center. It would still only get passing grade when it came to Growth and Speed. Cloud computing option looked more attractive, strategically. We could achieve the above Day One!... And build from there.. It was crystal clear that cloud computing was the option for us.</a:t>
            </a:r>
          </a:p>
          <a:p>
            <a:r>
              <a:rPr lang="en-US" dirty="0"/>
              <a:t>Selection Process: Once it was established that cloud was going to be the option for us, we started evaluating the leading contenders in this space – AWS and Microsoft Azure. We dug in and quickly </a:t>
            </a:r>
            <a:r>
              <a:rPr lang="en-US" dirty="0" err="1"/>
              <a:t>POC’ed</a:t>
            </a:r>
            <a:r>
              <a:rPr lang="en-US" dirty="0"/>
              <a:t> on both environments focusing specifically on the what Edwards needed. The key here is to POC on a real business application need, not theoretical. Our POCs were real and the results were for everyone to see! In 4 weeks, we arrived at our conclusion and chose AWS. Key categories evaluated were – Compute, Network, Storage, Ease of Management etc.</a:t>
            </a:r>
          </a:p>
          <a:p>
            <a:r>
              <a:rPr lang="en-US" dirty="0"/>
              <a:t>Hard line on no new data centers or servers (Story from Sal </a:t>
            </a:r>
            <a:r>
              <a:rPr lang="en-US" dirty="0" err="1"/>
              <a:t>Chiovari</a:t>
            </a:r>
            <a:r>
              <a:rPr lang="en-US" dirty="0"/>
              <a:t>. the CIO): Any new on-</a:t>
            </a:r>
            <a:r>
              <a:rPr lang="en-US" dirty="0" err="1"/>
              <a:t>prem</a:t>
            </a:r>
            <a:r>
              <a:rPr lang="en-US" dirty="0"/>
              <a:t> server, needs approval by CIO (exec sponsorship on move to cloud). Example:  had a service that was down in on-</a:t>
            </a:r>
            <a:r>
              <a:rPr lang="en-US" dirty="0" err="1"/>
              <a:t>prem</a:t>
            </a:r>
            <a:r>
              <a:rPr lang="en-US" dirty="0"/>
              <a:t> infra.  Team of 4-5 spent all weekend trying to get the service back up. CIO call on Sunday: why aren’t you doing this in Amazon? Team moved the service to Amazon and was up and running later that same day.</a:t>
            </a:r>
          </a:p>
          <a:p>
            <a:endParaRPr lang="en-US" dirty="0"/>
          </a:p>
          <a:p>
            <a:r>
              <a:rPr lang="en-US" b="1" dirty="0"/>
              <a:t>Hess</a:t>
            </a:r>
            <a:r>
              <a:rPr lang="en-US" dirty="0"/>
              <a:t> </a:t>
            </a:r>
          </a:p>
          <a:p>
            <a:pPr algn="ctr">
              <a:lnSpc>
                <a:spcPct val="120000"/>
              </a:lnSpc>
            </a:pPr>
            <a:r>
              <a:rPr lang="en-US" sz="1200" i="1" dirty="0">
                <a:solidFill>
                  <a:schemeClr val="accent1"/>
                </a:solidFill>
                <a:latin typeface="Amazon Ember Regular" charset="0"/>
              </a:rPr>
              <a:t>“We haven’t met a workload we </a:t>
            </a:r>
            <a:br>
              <a:rPr lang="en-US" sz="1200" i="1" dirty="0">
                <a:solidFill>
                  <a:schemeClr val="accent1"/>
                </a:solidFill>
                <a:latin typeface="Amazon Ember Regular" charset="0"/>
              </a:rPr>
            </a:br>
            <a:r>
              <a:rPr lang="en-US" sz="1200" i="1" dirty="0">
                <a:solidFill>
                  <a:schemeClr val="accent1"/>
                </a:solidFill>
                <a:latin typeface="Amazon Ember Regular" charset="0"/>
              </a:rPr>
              <a:t>can’t run in AWS, and run better including Windows Server. With </a:t>
            </a:r>
            <a:br>
              <a:rPr lang="en-US" sz="1200" i="1" dirty="0">
                <a:solidFill>
                  <a:schemeClr val="accent1"/>
                </a:solidFill>
                <a:latin typeface="Amazon Ember Regular" charset="0"/>
              </a:rPr>
            </a:br>
            <a:r>
              <a:rPr lang="en-US" sz="1200" i="1" dirty="0">
                <a:solidFill>
                  <a:schemeClr val="accent1"/>
                </a:solidFill>
                <a:latin typeface="Amazon Ember Regular" charset="0"/>
              </a:rPr>
              <a:t>zero downtime”</a:t>
            </a:r>
          </a:p>
          <a:p>
            <a:pPr algn="ctr">
              <a:lnSpc>
                <a:spcPct val="120000"/>
              </a:lnSpc>
            </a:pPr>
            <a:r>
              <a:rPr lang="en-US" sz="1200" b="1" i="1" dirty="0">
                <a:solidFill>
                  <a:schemeClr val="bg1"/>
                </a:solidFill>
                <a:latin typeface="Amazon Ember Regular" charset="0"/>
              </a:rPr>
              <a:t/>
            </a:r>
            <a:br>
              <a:rPr lang="en-US" sz="1200" b="1" i="1" dirty="0">
                <a:solidFill>
                  <a:schemeClr val="bg1"/>
                </a:solidFill>
                <a:latin typeface="Amazon Ember Regular" charset="0"/>
              </a:rPr>
            </a:br>
            <a:r>
              <a:rPr lang="en-US" sz="1000" b="1" dirty="0">
                <a:solidFill>
                  <a:schemeClr val="bg1"/>
                </a:solidFill>
                <a:latin typeface="Amazon Ember Regular" charset="0"/>
              </a:rPr>
              <a:t>Bill </a:t>
            </a:r>
            <a:r>
              <a:rPr lang="en-US" sz="1000" b="1" dirty="0" err="1">
                <a:solidFill>
                  <a:schemeClr val="bg1"/>
                </a:solidFill>
                <a:latin typeface="Amazon Ember Regular" charset="0"/>
              </a:rPr>
              <a:t>Rothe</a:t>
            </a:r>
            <a:r>
              <a:rPr lang="en-US" sz="1000" b="1" dirty="0">
                <a:solidFill>
                  <a:schemeClr val="bg1"/>
                </a:solidFill>
                <a:latin typeface="Amazon Ember Regular" charset="0"/>
              </a:rPr>
              <a:t>,</a:t>
            </a:r>
            <a:br>
              <a:rPr lang="en-US" sz="1000" b="1" dirty="0">
                <a:solidFill>
                  <a:schemeClr val="bg1"/>
                </a:solidFill>
                <a:latin typeface="Amazon Ember Regular" charset="0"/>
              </a:rPr>
            </a:br>
            <a:r>
              <a:rPr lang="en-US" sz="1000" dirty="0">
                <a:solidFill>
                  <a:schemeClr val="bg1"/>
                </a:solidFill>
                <a:latin typeface="Amazon Ember Regular" charset="0"/>
              </a:rPr>
              <a:t>VP Enterprise Systems</a:t>
            </a:r>
          </a:p>
          <a:p>
            <a:endParaRPr lang="en-US" dirty="0"/>
          </a:p>
          <a:p>
            <a:r>
              <a:rPr lang="en-US" dirty="0"/>
              <a:t>migration of multiple large Windows systems. Including Microsoft SQL Server, SharePoint, Exchange, Active Directory, Dynamics, and System Center with AWS MP for SCOM. Also SAP HANA, Documentum, Oracle Hyperion</a:t>
            </a:r>
          </a:p>
          <a:p>
            <a:r>
              <a:rPr lang="en-US" dirty="0"/>
              <a:t>Three phases so far: First divestiture, 170 instances, 6 months. Second divestiture, 90 instances, 3 months. Now working on migrating core business</a:t>
            </a:r>
          </a:p>
          <a:p>
            <a:r>
              <a:rPr lang="en-US" dirty="0"/>
              <a:t>Hybrid approach: Integrated networking via Direct Connect. Integrated authentication via ADFS on EC2 with AD on-premises.</a:t>
            </a:r>
          </a:p>
          <a:p>
            <a:endParaRPr lang="en-US" dirty="0"/>
          </a:p>
          <a:p>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14</a:t>
            </a:fld>
            <a:endParaRPr lang="en-US" dirty="0"/>
          </a:p>
        </p:txBody>
      </p:sp>
    </p:spTree>
    <p:extLst>
      <p:ext uri="{BB962C8B-B14F-4D97-AF65-F5344CB8AC3E}">
        <p14:creationId xmlns:p14="http://schemas.microsoft.com/office/powerpoint/2010/main" val="2869275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0" i="0" kern="1200" dirty="0">
                <a:solidFill>
                  <a:schemeClr val="tx1"/>
                </a:solidFill>
                <a:effectLst/>
                <a:latin typeface="+mn-lt"/>
                <a:ea typeface="+mn-ea"/>
                <a:cs typeface="+mn-cs"/>
              </a:rPr>
              <a:t>Il software Microsoft è supportato su AWS?</a:t>
            </a:r>
          </a:p>
          <a:p>
            <a:r>
              <a:rPr lang="it-IT" sz="1200" b="0" i="0" kern="1200" dirty="0">
                <a:solidFill>
                  <a:schemeClr val="tx1"/>
                </a:solidFill>
                <a:effectLst/>
                <a:latin typeface="+mn-lt"/>
                <a:ea typeface="+mn-ea"/>
                <a:cs typeface="+mn-cs"/>
              </a:rPr>
              <a:t>Sì. AWS </a:t>
            </a:r>
            <a:r>
              <a:rPr lang="it-IT" sz="1200" b="0" i="0" kern="1200" dirty="0" err="1">
                <a:solidFill>
                  <a:schemeClr val="tx1"/>
                </a:solidFill>
                <a:effectLst/>
                <a:latin typeface="+mn-lt"/>
                <a:ea typeface="+mn-ea"/>
                <a:cs typeface="+mn-cs"/>
              </a:rPr>
              <a:t>Support</a:t>
            </a:r>
            <a:r>
              <a:rPr lang="it-IT" sz="1200" b="0" i="0" kern="1200" dirty="0">
                <a:solidFill>
                  <a:schemeClr val="tx1"/>
                </a:solidFill>
                <a:effectLst/>
                <a:latin typeface="+mn-lt"/>
                <a:ea typeface="+mn-ea"/>
                <a:cs typeface="+mn-cs"/>
              </a:rPr>
              <a:t> sostiene i clienti che eseguono istanze EC2 basate su Microsoft Windows nel </a:t>
            </a:r>
            <a:r>
              <a:rPr lang="it-IT" sz="1200" b="0" i="0" kern="1200" dirty="0" err="1">
                <a:solidFill>
                  <a:schemeClr val="tx1"/>
                </a:solidFill>
                <a:effectLst/>
                <a:latin typeface="+mn-lt"/>
                <a:ea typeface="+mn-ea"/>
                <a:cs typeface="+mn-cs"/>
              </a:rPr>
              <a:t>cloud</a:t>
            </a:r>
            <a:r>
              <a:rPr lang="it-IT" sz="1200" b="0" i="0" kern="1200" dirty="0">
                <a:solidFill>
                  <a:schemeClr val="tx1"/>
                </a:solidFill>
                <a:effectLst/>
                <a:latin typeface="+mn-lt"/>
                <a:ea typeface="+mn-ea"/>
                <a:cs typeface="+mn-cs"/>
              </a:rPr>
              <a:t> AWS dal 2008, anno in cui è stato lanciato per la prima volta Windows Server su EC2. I nostri tecnici addetti al supporto hanno una profonda esperienza delle tecnologie Microsoft su AWS tra cui Amazon EC2, Amazon ECS, Amazon RDS, Amazon </a:t>
            </a:r>
            <a:r>
              <a:rPr lang="it-IT" sz="1200" b="0" i="0" kern="1200" dirty="0" err="1">
                <a:solidFill>
                  <a:schemeClr val="tx1"/>
                </a:solidFill>
                <a:effectLst/>
                <a:latin typeface="+mn-lt"/>
                <a:ea typeface="+mn-ea"/>
                <a:cs typeface="+mn-cs"/>
              </a:rPr>
              <a:t>Workspaces</a:t>
            </a:r>
            <a:r>
              <a:rPr lang="it-IT" sz="1200" b="0" i="0" kern="1200" dirty="0">
                <a:solidFill>
                  <a:schemeClr val="tx1"/>
                </a:solidFill>
                <a:effectLst/>
                <a:latin typeface="+mn-lt"/>
                <a:ea typeface="+mn-ea"/>
                <a:cs typeface="+mn-cs"/>
              </a:rPr>
              <a:t> e altri. </a:t>
            </a:r>
            <a:r>
              <a:rPr lang="it-IT" sz="1200" b="1" i="0" kern="1200" dirty="0">
                <a:solidFill>
                  <a:schemeClr val="tx1"/>
                </a:solidFill>
                <a:effectLst/>
                <a:latin typeface="+mn-lt"/>
                <a:ea typeface="+mn-ea"/>
                <a:cs typeface="+mn-cs"/>
              </a:rPr>
              <a:t>Oggi, AWS ha ulteriormente migliorato le nostre capacità di supporto con un nuovo impegno diretto tra AWS </a:t>
            </a:r>
            <a:r>
              <a:rPr lang="it-IT" sz="1200" b="1" i="0" kern="1200" dirty="0" err="1">
                <a:solidFill>
                  <a:schemeClr val="tx1"/>
                </a:solidFill>
                <a:effectLst/>
                <a:latin typeface="+mn-lt"/>
                <a:ea typeface="+mn-ea"/>
                <a:cs typeface="+mn-cs"/>
              </a:rPr>
              <a:t>Support</a:t>
            </a:r>
            <a:r>
              <a:rPr lang="it-IT" sz="1200" b="1" i="0" kern="1200" dirty="0">
                <a:solidFill>
                  <a:schemeClr val="tx1"/>
                </a:solidFill>
                <a:effectLst/>
                <a:latin typeface="+mn-lt"/>
                <a:ea typeface="+mn-ea"/>
                <a:cs typeface="+mn-cs"/>
              </a:rPr>
              <a:t> e Microsoft </a:t>
            </a:r>
            <a:r>
              <a:rPr lang="it-IT" sz="1200" b="1" i="0" kern="1200" dirty="0" err="1">
                <a:solidFill>
                  <a:schemeClr val="tx1"/>
                </a:solidFill>
                <a:effectLst/>
                <a:latin typeface="+mn-lt"/>
                <a:ea typeface="+mn-ea"/>
                <a:cs typeface="+mn-cs"/>
              </a:rPr>
              <a:t>Support</a:t>
            </a:r>
            <a:r>
              <a:rPr lang="it-IT" sz="1200" b="1" i="0" kern="1200" dirty="0">
                <a:solidFill>
                  <a:schemeClr val="tx1"/>
                </a:solidFill>
                <a:effectLst/>
                <a:latin typeface="+mn-lt"/>
                <a:ea typeface="+mn-ea"/>
                <a:cs typeface="+mn-cs"/>
              </a:rPr>
              <a:t>, per garantire ai nostri clienti un'assistenza di alta qualità e la risoluzione dei problemi.</a:t>
            </a:r>
          </a:p>
          <a:p>
            <a:r>
              <a:rPr lang="it-IT" sz="1200" b="0" i="0" kern="1200" dirty="0">
                <a:solidFill>
                  <a:schemeClr val="tx1"/>
                </a:solidFill>
                <a:effectLst/>
                <a:latin typeface="+mn-lt"/>
                <a:ea typeface="+mn-ea"/>
                <a:cs typeface="+mn-cs"/>
              </a:rPr>
              <a:t/>
            </a:r>
            <a:br>
              <a:rPr lang="it-IT" sz="1200" b="0" i="0" kern="1200" dirty="0">
                <a:solidFill>
                  <a:schemeClr val="tx1"/>
                </a:solidFill>
                <a:effectLst/>
                <a:latin typeface="+mn-lt"/>
                <a:ea typeface="+mn-ea"/>
                <a:cs typeface="+mn-cs"/>
              </a:rPr>
            </a:br>
            <a:r>
              <a:rPr lang="it-IT" sz="1200" b="0" i="0" kern="1200" dirty="0">
                <a:solidFill>
                  <a:schemeClr val="tx1"/>
                </a:solidFill>
                <a:effectLst/>
                <a:latin typeface="+mn-lt"/>
                <a:ea typeface="+mn-ea"/>
                <a:cs typeface="+mn-cs"/>
              </a:rPr>
              <a:t>AWS è membro di Microsoft Partner Network, autorizzato alla vendita di software Microsoft secondo il contratto Services Provider License Agreement (SPLA) e Microsoft Gold </a:t>
            </a:r>
            <a:r>
              <a:rPr lang="it-IT" sz="1200" b="0" i="0" kern="1200" dirty="0" err="1">
                <a:solidFill>
                  <a:schemeClr val="tx1"/>
                </a:solidFill>
                <a:effectLst/>
                <a:latin typeface="+mn-lt"/>
                <a:ea typeface="+mn-ea"/>
                <a:cs typeface="+mn-cs"/>
              </a:rPr>
              <a:t>Certified</a:t>
            </a:r>
            <a:r>
              <a:rPr lang="it-IT" sz="1200" b="0" i="0" kern="1200" dirty="0">
                <a:solidFill>
                  <a:schemeClr val="tx1"/>
                </a:solidFill>
                <a:effectLst/>
                <a:latin typeface="+mn-lt"/>
                <a:ea typeface="+mn-ea"/>
                <a:cs typeface="+mn-cs"/>
              </a:rPr>
              <a:t> Hosting Partner. AWS è un partner autorizzato di Microsoft License </a:t>
            </a:r>
            <a:r>
              <a:rPr lang="it-IT" sz="1200" b="0" i="0" kern="1200" dirty="0" err="1">
                <a:solidFill>
                  <a:schemeClr val="tx1"/>
                </a:solidFill>
                <a:effectLst/>
                <a:latin typeface="+mn-lt"/>
                <a:ea typeface="+mn-ea"/>
                <a:cs typeface="+mn-cs"/>
              </a:rPr>
              <a:t>Mobility</a:t>
            </a:r>
            <a:r>
              <a:rPr lang="it-IT" sz="1200" b="0" i="0" kern="1200" dirty="0">
                <a:solidFill>
                  <a:schemeClr val="tx1"/>
                </a:solidFill>
                <a:effectLst/>
                <a:latin typeface="+mn-lt"/>
                <a:ea typeface="+mn-ea"/>
                <a:cs typeface="+mn-cs"/>
              </a:rPr>
              <a:t> e ha attualmente un contratto di supporto Premier con Microsoft.</a:t>
            </a:r>
          </a:p>
          <a:p>
            <a:endParaRPr lang="it-IT" sz="1200" b="0" i="0" kern="1200" dirty="0">
              <a:solidFill>
                <a:schemeClr val="tx1"/>
              </a:solidFill>
              <a:effectLst/>
              <a:latin typeface="+mn-lt"/>
              <a:ea typeface="+mn-ea"/>
              <a:cs typeface="+mn-cs"/>
            </a:endParaRPr>
          </a:p>
          <a:p>
            <a:r>
              <a:rPr lang="it-IT" sz="1200" b="0" i="0" kern="1200" dirty="0">
                <a:solidFill>
                  <a:schemeClr val="tx1"/>
                </a:solidFill>
                <a:effectLst/>
                <a:latin typeface="+mn-lt"/>
                <a:ea typeface="+mn-ea"/>
                <a:cs typeface="+mn-cs"/>
              </a:rPr>
              <a:t>Cosa si intende per contratto di supporto esteso tra Amazon e Microsoft e quali sono i vantaggi di cui posso beneficiare?</a:t>
            </a:r>
          </a:p>
          <a:p>
            <a:r>
              <a:rPr lang="it-IT" sz="1200" b="0" i="0" kern="1200" dirty="0">
                <a:solidFill>
                  <a:schemeClr val="tx1"/>
                </a:solidFill>
                <a:effectLst/>
                <a:latin typeface="+mn-lt"/>
                <a:ea typeface="+mn-ea"/>
                <a:cs typeface="+mn-cs"/>
              </a:rPr>
              <a:t>Per i clienti che hanno acquistato </a:t>
            </a:r>
            <a:r>
              <a:rPr lang="it-IT" sz="1200" b="1" i="0" kern="1200" dirty="0">
                <a:solidFill>
                  <a:schemeClr val="tx1"/>
                </a:solidFill>
                <a:effectLst/>
                <a:latin typeface="+mn-lt"/>
                <a:ea typeface="+mn-ea"/>
                <a:cs typeface="+mn-cs"/>
              </a:rPr>
              <a:t>AWS </a:t>
            </a:r>
            <a:r>
              <a:rPr lang="it-IT" sz="1200" b="1" i="0" kern="1200" dirty="0" err="1">
                <a:solidFill>
                  <a:schemeClr val="tx1"/>
                </a:solidFill>
                <a:effectLst/>
                <a:latin typeface="+mn-lt"/>
                <a:ea typeface="+mn-ea"/>
                <a:cs typeface="+mn-cs"/>
              </a:rPr>
              <a:t>Support</a:t>
            </a:r>
            <a:r>
              <a:rPr lang="it-IT" sz="1200" b="1" i="0" kern="1200" dirty="0">
                <a:solidFill>
                  <a:schemeClr val="tx1"/>
                </a:solidFill>
                <a:effectLst/>
                <a:latin typeface="+mn-lt"/>
                <a:ea typeface="+mn-ea"/>
                <a:cs typeface="+mn-cs"/>
              </a:rPr>
              <a:t> al livello Business o Enterprise, AWS </a:t>
            </a:r>
            <a:r>
              <a:rPr lang="it-IT" sz="1200" b="1" i="0" kern="1200" dirty="0" err="1">
                <a:solidFill>
                  <a:schemeClr val="tx1"/>
                </a:solidFill>
                <a:effectLst/>
                <a:latin typeface="+mn-lt"/>
                <a:ea typeface="+mn-ea"/>
                <a:cs typeface="+mn-cs"/>
              </a:rPr>
              <a:t>Support</a:t>
            </a:r>
            <a:r>
              <a:rPr lang="it-IT" sz="1200" b="1" i="0" kern="1200" dirty="0">
                <a:solidFill>
                  <a:schemeClr val="tx1"/>
                </a:solidFill>
                <a:effectLst/>
                <a:latin typeface="+mn-lt"/>
                <a:ea typeface="+mn-ea"/>
                <a:cs typeface="+mn-cs"/>
              </a:rPr>
              <a:t> offre la possibilità di lavorare direttamente con i tecnici addetti al supporto Microsoft </a:t>
            </a:r>
            <a:r>
              <a:rPr lang="it-IT" sz="1200" b="0" i="0" kern="1200" dirty="0">
                <a:solidFill>
                  <a:schemeClr val="tx1"/>
                </a:solidFill>
                <a:effectLst/>
                <a:latin typeface="+mn-lt"/>
                <a:ea typeface="+mn-ea"/>
                <a:cs typeface="+mn-cs"/>
              </a:rPr>
              <a:t>per risolvere i problemi relativi ai clienti che eseguono Microsoft Windows Server, SQL Server o Windows Desktop (tramite Amazon </a:t>
            </a:r>
            <a:r>
              <a:rPr lang="it-IT" sz="1200" b="0" i="0" kern="1200" dirty="0" err="1">
                <a:solidFill>
                  <a:schemeClr val="tx1"/>
                </a:solidFill>
                <a:effectLst/>
                <a:latin typeface="+mn-lt"/>
                <a:ea typeface="+mn-ea"/>
                <a:cs typeface="+mn-cs"/>
              </a:rPr>
              <a:t>Workspaces</a:t>
            </a:r>
            <a:r>
              <a:rPr lang="it-IT" sz="1200" b="0" i="0" kern="1200" dirty="0">
                <a:solidFill>
                  <a:schemeClr val="tx1"/>
                </a:solidFill>
                <a:effectLst/>
                <a:latin typeface="+mn-lt"/>
                <a:ea typeface="+mn-ea"/>
                <a:cs typeface="+mn-cs"/>
              </a:rPr>
              <a:t>) su AWS. Come risultato di tale contratto di supporto esteso, AWS può impegnarsi direttamente con Microsoft per la creazione della migliore esperienza di supporto possibile. Se necessario, </a:t>
            </a:r>
            <a:r>
              <a:rPr lang="it-IT" sz="1200" b="1" i="0" kern="1200" dirty="0">
                <a:solidFill>
                  <a:schemeClr val="tx1"/>
                </a:solidFill>
                <a:effectLst/>
                <a:latin typeface="+mn-lt"/>
                <a:ea typeface="+mn-ea"/>
                <a:cs typeface="+mn-cs"/>
              </a:rPr>
              <a:t>AWS </a:t>
            </a:r>
            <a:r>
              <a:rPr lang="it-IT" sz="1200" b="1" i="0" kern="1200" dirty="0" err="1">
                <a:solidFill>
                  <a:schemeClr val="tx1"/>
                </a:solidFill>
                <a:effectLst/>
                <a:latin typeface="+mn-lt"/>
                <a:ea typeface="+mn-ea"/>
                <a:cs typeface="+mn-cs"/>
              </a:rPr>
              <a:t>Support</a:t>
            </a:r>
            <a:r>
              <a:rPr lang="it-IT" sz="1200" b="1" i="0" kern="1200" dirty="0">
                <a:solidFill>
                  <a:schemeClr val="tx1"/>
                </a:solidFill>
                <a:effectLst/>
                <a:latin typeface="+mn-lt"/>
                <a:ea typeface="+mn-ea"/>
                <a:cs typeface="+mn-cs"/>
              </a:rPr>
              <a:t> può inviare i problemi direttamente a Microsoft e collaborare con i tecnici addetti al supporto Microsoft per garantire la verifica e la risoluzione dei problemi. </a:t>
            </a:r>
            <a:r>
              <a:rPr lang="it-IT" sz="1200" b="0" i="0" kern="1200" dirty="0">
                <a:solidFill>
                  <a:schemeClr val="tx1"/>
                </a:solidFill>
                <a:effectLst/>
                <a:latin typeface="+mn-lt"/>
                <a:ea typeface="+mn-ea"/>
                <a:cs typeface="+mn-cs"/>
              </a:rPr>
              <a:t>AWS </a:t>
            </a:r>
            <a:r>
              <a:rPr lang="it-IT" sz="1200" b="0" i="0" kern="1200" dirty="0" err="1">
                <a:solidFill>
                  <a:schemeClr val="tx1"/>
                </a:solidFill>
                <a:effectLst/>
                <a:latin typeface="+mn-lt"/>
                <a:ea typeface="+mn-ea"/>
                <a:cs typeface="+mn-cs"/>
              </a:rPr>
              <a:t>Support</a:t>
            </a:r>
            <a:r>
              <a:rPr lang="it-IT" sz="1200" b="0" i="0" kern="1200" dirty="0">
                <a:solidFill>
                  <a:schemeClr val="tx1"/>
                </a:solidFill>
                <a:effectLst/>
                <a:latin typeface="+mn-lt"/>
                <a:ea typeface="+mn-ea"/>
                <a:cs typeface="+mn-cs"/>
              </a:rPr>
              <a:t> può collaborare direttamente con i tecnici addetti al supporto di Microsoft per accelerare la risoluzione di un caso di assistenza e, se necessario, per risolvere i problemi riscontrati dai clienti di AWS </a:t>
            </a:r>
            <a:r>
              <a:rPr lang="it-IT" sz="1200" b="0" i="0" kern="1200" dirty="0" err="1">
                <a:solidFill>
                  <a:schemeClr val="tx1"/>
                </a:solidFill>
                <a:effectLst/>
                <a:latin typeface="+mn-lt"/>
                <a:ea typeface="+mn-ea"/>
                <a:cs typeface="+mn-cs"/>
              </a:rPr>
              <a:t>Support</a:t>
            </a:r>
            <a:r>
              <a:rPr lang="it-IT" sz="1200" b="0" i="0" kern="1200" dirty="0">
                <a:solidFill>
                  <a:schemeClr val="tx1"/>
                </a:solidFill>
                <a:effectLst/>
                <a:latin typeface="+mn-lt"/>
                <a:ea typeface="+mn-ea"/>
                <a:cs typeface="+mn-cs"/>
              </a:rPr>
              <a:t> a livello Business o Enterprise. AWS non condividerà alcuna informazione del cliente o dettagli specifici senza il consenso di quest'ultimo.</a:t>
            </a:r>
          </a:p>
          <a:p>
            <a:r>
              <a:rPr lang="it-IT" sz="1200" b="0" i="0" kern="1200" dirty="0">
                <a:solidFill>
                  <a:schemeClr val="tx1"/>
                </a:solidFill>
                <a:effectLst/>
                <a:latin typeface="+mn-lt"/>
                <a:ea typeface="+mn-ea"/>
                <a:cs typeface="+mn-cs"/>
              </a:rPr>
              <a:t>Per i software non acquistati tramite AWS, AWS </a:t>
            </a:r>
            <a:r>
              <a:rPr lang="it-IT" sz="1200" b="0" i="0" kern="1200" dirty="0" err="1">
                <a:solidFill>
                  <a:schemeClr val="tx1"/>
                </a:solidFill>
                <a:effectLst/>
                <a:latin typeface="+mn-lt"/>
                <a:ea typeface="+mn-ea"/>
                <a:cs typeface="+mn-cs"/>
              </a:rPr>
              <a:t>Support</a:t>
            </a:r>
            <a:r>
              <a:rPr lang="it-IT" sz="1200" b="0" i="0" kern="1200" dirty="0">
                <a:solidFill>
                  <a:schemeClr val="tx1"/>
                </a:solidFill>
                <a:effectLst/>
                <a:latin typeface="+mn-lt"/>
                <a:ea typeface="+mn-ea"/>
                <a:cs typeface="+mn-cs"/>
              </a:rPr>
              <a:t> può aiutare a identificare e risolvere i problemi relativi ai servizi AWS e, con il permesso dell'utente, collaborare con Microsoft alla risoluzione dei problemi relativi ai servizi AWS.</a:t>
            </a:r>
          </a:p>
          <a:p>
            <a:r>
              <a:rPr lang="it-IT" sz="1200" b="0" i="0" kern="1200" dirty="0">
                <a:solidFill>
                  <a:schemeClr val="tx1"/>
                </a:solidFill>
                <a:effectLst/>
                <a:latin typeface="+mn-lt"/>
                <a:ea typeface="+mn-ea"/>
                <a:cs typeface="+mn-cs"/>
              </a:rPr>
              <a:t>Il contratto di supporto esteso tra AWS e Microsoft non sostituisce il contratto di supporto Microsoft</a:t>
            </a:r>
            <a:endParaRPr lang="it-IT" sz="1200" b="1" i="0" kern="1200" dirty="0">
              <a:solidFill>
                <a:schemeClr val="tx1"/>
              </a:solidFill>
              <a:effectLst/>
              <a:latin typeface="+mn-lt"/>
              <a:ea typeface="+mn-ea"/>
              <a:cs typeface="+mn-cs"/>
            </a:endParaRPr>
          </a:p>
          <a:p>
            <a:r>
              <a:rPr lang="it-IT" dirty="0"/>
              <a:t/>
            </a:r>
            <a:br>
              <a:rPr lang="it-IT" dirty="0"/>
            </a:br>
            <a:endParaRPr lang="it-IT" sz="1200" b="0" i="0" kern="1200" dirty="0">
              <a:solidFill>
                <a:schemeClr val="tx1"/>
              </a:solidFill>
              <a:effectLst/>
              <a:latin typeface="+mn-lt"/>
              <a:ea typeface="+mn-ea"/>
              <a:cs typeface="+mn-cs"/>
            </a:endParaRPr>
          </a:p>
          <a:p>
            <a:r>
              <a:rPr lang="it-IT" dirty="0"/>
              <a:t/>
            </a:r>
            <a:br>
              <a:rPr lang="it-IT" dirty="0"/>
            </a:br>
            <a:endParaRPr lang="it-IT" dirty="0"/>
          </a:p>
          <a:p>
            <a:r>
              <a:rPr lang="en-US" dirty="0"/>
              <a:t>Customers who subscribe to AWS Support at the Business or Enterprise tier can submit issues through the AWS Support Center console. If the AWS Support Engineer finds that the problem is due to a Microsoft product or driver, the AWS Support Engineer can file a case with Microsoft and proceed with joint troubleshooting. See more about this in our </a:t>
            </a:r>
            <a:r>
              <a:rPr lang="en-US" dirty="0" err="1"/>
              <a:t>faq</a:t>
            </a:r>
            <a:r>
              <a:rPr lang="en-US" dirty="0"/>
              <a:t>: https://</a:t>
            </a:r>
            <a:r>
              <a:rPr lang="en-US" dirty="0" err="1"/>
              <a:t>aws.amazon.com</a:t>
            </a:r>
            <a:r>
              <a:rPr lang="en-US" dirty="0"/>
              <a:t>/windows/</a:t>
            </a:r>
            <a:r>
              <a:rPr lang="en-US" dirty="0" err="1"/>
              <a:t>faq</a:t>
            </a:r>
            <a:r>
              <a:rPr lang="en-US" dirty="0"/>
              <a:t>/</a:t>
            </a:r>
          </a:p>
          <a:p>
            <a:endParaRPr lang="en-US" dirty="0"/>
          </a:p>
          <a:p>
            <a:endParaRPr lang="en-US" dirty="0"/>
          </a:p>
          <a:p>
            <a:r>
              <a:rPr lang="en-US" dirty="0"/>
              <a:t>[for existing customers]</a:t>
            </a:r>
          </a:p>
          <a:p>
            <a:r>
              <a:rPr lang="en-US" dirty="0"/>
              <a:t>You can also easily</a:t>
            </a:r>
            <a:r>
              <a:rPr lang="en-US" baseline="0" dirty="0"/>
              <a:t> trouble shoot issues with our </a:t>
            </a:r>
            <a:r>
              <a:rPr lang="en-US" b="1" dirty="0"/>
              <a:t>EC2Rescue</a:t>
            </a:r>
            <a:r>
              <a:rPr lang="en-US" b="1" baseline="0" dirty="0"/>
              <a:t> feature:</a:t>
            </a:r>
            <a:endParaRPr lang="en-US" b="1" dirty="0"/>
          </a:p>
          <a:p>
            <a:r>
              <a:rPr lang="en-US" dirty="0"/>
              <a:t>EC2Rescue for EC2 Windows is a convenient, straightforward, GUI-based troubleshooting tool that can be run on your Amazon EC2 Windows Server instances to troubleshoot operating system-level issues and collect advanced logs and configuration files for further analysis. EC2Rescue simplifies and expedites the troubleshooting of EC2 Windows instances.</a:t>
            </a:r>
          </a:p>
          <a:p>
            <a:r>
              <a:rPr lang="en-US" dirty="0"/>
              <a:t>https://</a:t>
            </a:r>
            <a:r>
              <a:rPr lang="en-US" dirty="0" err="1"/>
              <a:t>aws.amazon.com</a:t>
            </a:r>
            <a:r>
              <a:rPr lang="en-US" dirty="0"/>
              <a:t>/</a:t>
            </a:r>
            <a:r>
              <a:rPr lang="en-US" dirty="0" err="1"/>
              <a:t>premiumsupport</a:t>
            </a:r>
            <a:r>
              <a:rPr lang="en-US" dirty="0"/>
              <a:t>/knowledge-center/ec2rescue-windows-troubleshoot/</a:t>
            </a:r>
          </a:p>
          <a:p>
            <a:endParaRPr lang="en-US" dirty="0"/>
          </a:p>
          <a:p>
            <a:endParaRPr lang="it-IT" dirty="0"/>
          </a:p>
        </p:txBody>
      </p:sp>
      <p:sp>
        <p:nvSpPr>
          <p:cNvPr id="4" name="Slide Number Placeholder 3"/>
          <p:cNvSpPr>
            <a:spLocks noGrp="1"/>
          </p:cNvSpPr>
          <p:nvPr>
            <p:ph type="sldNum" sz="quarter" idx="5"/>
          </p:nvPr>
        </p:nvSpPr>
        <p:spPr/>
        <p:txBody>
          <a:bodyPr/>
          <a:lstStyle/>
          <a:p>
            <a:fld id="{69C3F2ED-74C5-7D4F-8560-0CC253E9A436}" type="slidenum">
              <a:rPr lang="en-US" smtClean="0"/>
              <a:pPr/>
              <a:t>15</a:t>
            </a:fld>
            <a:endParaRPr lang="en-US" dirty="0"/>
          </a:p>
        </p:txBody>
      </p:sp>
    </p:spTree>
    <p:extLst>
      <p:ext uri="{BB962C8B-B14F-4D97-AF65-F5344CB8AC3E}">
        <p14:creationId xmlns:p14="http://schemas.microsoft.com/office/powerpoint/2010/main" val="1078992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0" i="0" kern="1200" dirty="0">
                <a:solidFill>
                  <a:schemeClr val="tx1"/>
                </a:solidFill>
                <a:effectLst/>
                <a:latin typeface="+mn-lt"/>
                <a:ea typeface="+mn-ea"/>
                <a:cs typeface="+mn-cs"/>
              </a:rPr>
              <a:t>Windows </a:t>
            </a:r>
            <a:r>
              <a:rPr lang="it-IT" sz="1200" b="0" i="0" kern="1200" dirty="0" err="1">
                <a:solidFill>
                  <a:schemeClr val="tx1"/>
                </a:solidFill>
                <a:effectLst/>
                <a:latin typeface="+mn-lt"/>
                <a:ea typeface="+mn-ea"/>
                <a:cs typeface="+mn-cs"/>
              </a:rPr>
              <a:t>Rapid</a:t>
            </a:r>
            <a:r>
              <a:rPr lang="it-IT" sz="1200" b="0" i="0" kern="1200" dirty="0">
                <a:solidFill>
                  <a:schemeClr val="tx1"/>
                </a:solidFill>
                <a:effectLst/>
                <a:latin typeface="+mn-lt"/>
                <a:ea typeface="+mn-ea"/>
                <a:cs typeface="+mn-cs"/>
              </a:rPr>
              <a:t> Migration Program (WRMP) and WRMP for EOS</a:t>
            </a:r>
          </a:p>
          <a:p>
            <a:r>
              <a:rPr lang="it-IT" sz="1200" b="0" i="0" kern="1200" dirty="0" err="1">
                <a:solidFill>
                  <a:schemeClr val="tx1"/>
                </a:solidFill>
                <a:effectLst/>
                <a:latin typeface="+mn-lt"/>
                <a:ea typeface="+mn-ea"/>
                <a:cs typeface="+mn-cs"/>
              </a:rPr>
              <a:t>Enabling</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qualified</a:t>
            </a:r>
            <a:r>
              <a:rPr lang="it-IT" sz="1200" b="0" i="0" kern="1200" dirty="0">
                <a:solidFill>
                  <a:schemeClr val="tx1"/>
                </a:solidFill>
                <a:effectLst/>
                <a:latin typeface="+mn-lt"/>
                <a:ea typeface="+mn-ea"/>
                <a:cs typeface="+mn-cs"/>
              </a:rPr>
              <a:t> Microsoft </a:t>
            </a:r>
            <a:r>
              <a:rPr lang="it-IT" sz="1200" b="0" i="0" kern="1200" dirty="0" err="1">
                <a:solidFill>
                  <a:schemeClr val="tx1"/>
                </a:solidFill>
                <a:effectLst/>
                <a:latin typeface="+mn-lt"/>
                <a:ea typeface="+mn-ea"/>
                <a:cs typeface="+mn-cs"/>
              </a:rPr>
              <a:t>Workloads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partners</a:t>
            </a:r>
            <a:r>
              <a:rPr lang="it-IT" sz="1200" b="0" i="0" kern="1200" dirty="0">
                <a:solidFill>
                  <a:schemeClr val="tx1"/>
                </a:solidFill>
                <a:effectLst/>
                <a:latin typeface="+mn-lt"/>
                <a:ea typeface="+mn-ea"/>
                <a:cs typeface="+mn-cs"/>
              </a:rPr>
              <a:t> to help </a:t>
            </a:r>
            <a:r>
              <a:rPr lang="it-IT" sz="1200" b="0" i="0" kern="1200" dirty="0" err="1">
                <a:solidFill>
                  <a:schemeClr val="tx1"/>
                </a:solidFill>
                <a:effectLst/>
                <a:latin typeface="+mn-lt"/>
                <a:ea typeface="+mn-ea"/>
                <a:cs typeface="+mn-cs"/>
              </a:rPr>
              <a:t>customers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rapidly</a:t>
            </a:r>
            <a:r>
              <a:rPr lang="it-IT" sz="1200" b="0" i="0" kern="1200" dirty="0">
                <a:solidFill>
                  <a:schemeClr val="tx1"/>
                </a:solidFill>
                <a:effectLst/>
                <a:latin typeface="+mn-lt"/>
                <a:ea typeface="+mn-ea"/>
                <a:cs typeface="+mn-cs"/>
              </a:rPr>
              <a:t> migrate </a:t>
            </a:r>
            <a:r>
              <a:rPr lang="it-IT" sz="1200" b="0" i="0" kern="1200" dirty="0" err="1">
                <a:solidFill>
                  <a:schemeClr val="tx1"/>
                </a:solidFill>
                <a:effectLst/>
                <a:latin typeface="+mn-lt"/>
                <a:ea typeface="+mn-ea"/>
                <a:cs typeface="+mn-cs"/>
              </a:rPr>
              <a:t>their</a:t>
            </a:r>
            <a:r>
              <a:rPr lang="it-IT" sz="1200" b="0" i="0" kern="1200" dirty="0">
                <a:solidFill>
                  <a:schemeClr val="tx1"/>
                </a:solidFill>
                <a:effectLst/>
                <a:latin typeface="+mn-lt"/>
                <a:ea typeface="+mn-ea"/>
                <a:cs typeface="+mn-cs"/>
              </a:rPr>
              <a:t> first New Windows </a:t>
            </a:r>
            <a:r>
              <a:rPr lang="it-IT" sz="1200" b="0" i="0" kern="1200" dirty="0" err="1">
                <a:solidFill>
                  <a:schemeClr val="tx1"/>
                </a:solidFill>
                <a:effectLst/>
                <a:latin typeface="+mn-lt"/>
                <a:ea typeface="+mn-ea"/>
                <a:cs typeface="+mn-cs"/>
              </a:rPr>
              <a:t>applications</a:t>
            </a:r>
            <a:r>
              <a:rPr lang="it-IT" sz="1200" b="0" i="0" kern="1200" dirty="0">
                <a:solidFill>
                  <a:schemeClr val="tx1"/>
                </a:solidFill>
                <a:effectLst/>
                <a:latin typeface="+mn-lt"/>
                <a:ea typeface="+mn-ea"/>
                <a:cs typeface="+mn-cs"/>
              </a:rPr>
              <a:t> to AWS, or migrate and upgrade Windows/SQL Server 2008/R2 to AWS</a:t>
            </a:r>
          </a:p>
        </p:txBody>
      </p:sp>
      <p:sp>
        <p:nvSpPr>
          <p:cNvPr id="4" name="Slide Number Placeholder 3"/>
          <p:cNvSpPr>
            <a:spLocks noGrp="1"/>
          </p:cNvSpPr>
          <p:nvPr>
            <p:ph type="sldNum" sz="quarter" idx="10"/>
          </p:nvPr>
        </p:nvSpPr>
        <p:spPr/>
        <p:txBody>
          <a:bodyPr/>
          <a:lstStyle/>
          <a:p>
            <a:fld id="{69C3F2ED-74C5-7D4F-8560-0CC253E9A436}" type="slidenum">
              <a:rPr lang="en-US" smtClean="0"/>
              <a:pPr/>
              <a:t>16</a:t>
            </a:fld>
            <a:endParaRPr lang="en-US" dirty="0"/>
          </a:p>
        </p:txBody>
      </p:sp>
    </p:spTree>
    <p:extLst>
      <p:ext uri="{BB962C8B-B14F-4D97-AF65-F5344CB8AC3E}">
        <p14:creationId xmlns:p14="http://schemas.microsoft.com/office/powerpoint/2010/main" val="703684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F0F304BD-78E5-F743-9CDB-4BAC0F2E5AB7}" type="slidenum">
              <a:rPr lang="en-US" smtClean="0"/>
              <a:t>17</a:t>
            </a:fld>
            <a:endParaRPr lang="en-US" dirty="0"/>
          </a:p>
        </p:txBody>
      </p:sp>
    </p:spTree>
    <p:extLst>
      <p:ext uri="{BB962C8B-B14F-4D97-AF65-F5344CB8AC3E}">
        <p14:creationId xmlns:p14="http://schemas.microsoft.com/office/powerpoint/2010/main" val="1753112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abbiamo</a:t>
            </a:r>
            <a:r>
              <a:rPr lang="en-US" dirty="0"/>
              <a:t> </a:t>
            </a:r>
            <a:r>
              <a:rPr lang="en-US" dirty="0" err="1"/>
              <a:t>parlato</a:t>
            </a:r>
            <a:r>
              <a:rPr lang="en-US" dirty="0"/>
              <a:t> di come AWS </a:t>
            </a:r>
            <a:r>
              <a:rPr lang="en-US" dirty="0" err="1"/>
              <a:t>sia</a:t>
            </a:r>
            <a:r>
              <a:rPr lang="en-US" dirty="0"/>
              <a:t> </a:t>
            </a:r>
            <a:r>
              <a:rPr lang="en-US" dirty="0" err="1"/>
              <a:t>l'unico</a:t>
            </a:r>
            <a:r>
              <a:rPr lang="en-US" dirty="0"/>
              <a:t> </a:t>
            </a:r>
            <a:r>
              <a:rPr lang="en-US" dirty="0" err="1"/>
              <a:t>fornitore</a:t>
            </a:r>
            <a:r>
              <a:rPr lang="en-US" dirty="0"/>
              <a:t> di </a:t>
            </a:r>
            <a:r>
              <a:rPr lang="en-US" dirty="0" err="1"/>
              <a:t>servizi</a:t>
            </a:r>
            <a:r>
              <a:rPr lang="en-US" dirty="0"/>
              <a:t> cloud a </a:t>
            </a:r>
            <a:r>
              <a:rPr lang="en-US" dirty="0" err="1"/>
              <a:t>supportare</a:t>
            </a:r>
            <a:r>
              <a:rPr lang="en-US" dirty="0"/>
              <a:t> </a:t>
            </a:r>
            <a:r>
              <a:rPr lang="en-US" dirty="0" err="1"/>
              <a:t>i</a:t>
            </a:r>
            <a:r>
              <a:rPr lang="en-US" dirty="0"/>
              <a:t> </a:t>
            </a:r>
            <a:r>
              <a:rPr lang="en-US" dirty="0" err="1"/>
              <a:t>sistemi</a:t>
            </a:r>
            <a:r>
              <a:rPr lang="en-US" dirty="0"/>
              <a:t> </a:t>
            </a:r>
            <a:r>
              <a:rPr lang="en-US" dirty="0" err="1"/>
              <a:t>operativi</a:t>
            </a:r>
            <a:r>
              <a:rPr lang="en-US" dirty="0"/>
              <a:t> a 32 bit per </a:t>
            </a:r>
            <a:r>
              <a:rPr lang="en-US" dirty="0" err="1"/>
              <a:t>ridurre</a:t>
            </a:r>
            <a:r>
              <a:rPr lang="en-US" dirty="0"/>
              <a:t> al </a:t>
            </a:r>
            <a:r>
              <a:rPr lang="en-US" dirty="0" err="1"/>
              <a:t>minimo</a:t>
            </a:r>
            <a:r>
              <a:rPr lang="en-US" dirty="0"/>
              <a:t> </a:t>
            </a:r>
            <a:r>
              <a:rPr lang="en-US" dirty="0" err="1"/>
              <a:t>i</a:t>
            </a:r>
            <a:r>
              <a:rPr lang="en-US" dirty="0"/>
              <a:t> </a:t>
            </a:r>
            <a:r>
              <a:rPr lang="en-US" dirty="0" err="1"/>
              <a:t>rischi</a:t>
            </a:r>
            <a:r>
              <a:rPr lang="en-US" dirty="0"/>
              <a:t> in </a:t>
            </a:r>
            <a:r>
              <a:rPr lang="en-US" dirty="0" err="1"/>
              <a:t>modo</a:t>
            </a:r>
            <a:r>
              <a:rPr lang="en-US" dirty="0"/>
              <a:t> da </a:t>
            </a:r>
            <a:r>
              <a:rPr lang="en-US" dirty="0" err="1"/>
              <a:t>poter</a:t>
            </a:r>
            <a:r>
              <a:rPr lang="en-US" dirty="0"/>
              <a:t> </a:t>
            </a:r>
            <a:r>
              <a:rPr lang="en-US" dirty="0" err="1"/>
              <a:t>concentrarsi</a:t>
            </a:r>
            <a:r>
              <a:rPr lang="en-US" dirty="0"/>
              <a:t> </a:t>
            </a:r>
            <a:r>
              <a:rPr lang="en-US" dirty="0" err="1"/>
              <a:t>sull'innovazione</a:t>
            </a:r>
            <a:r>
              <a:rPr lang="en-US" dirty="0"/>
              <a:t>.</a:t>
            </a:r>
          </a:p>
          <a:p>
            <a:r>
              <a:rPr lang="en-US" dirty="0" err="1"/>
              <a:t>Nessun</a:t>
            </a:r>
            <a:r>
              <a:rPr lang="en-US" dirty="0"/>
              <a:t> </a:t>
            </a:r>
            <a:r>
              <a:rPr lang="en-US" dirty="0" err="1"/>
              <a:t>altro</a:t>
            </a:r>
            <a:r>
              <a:rPr lang="en-US" dirty="0"/>
              <a:t> </a:t>
            </a:r>
            <a:r>
              <a:rPr lang="en-US" dirty="0" err="1"/>
              <a:t>fornitore</a:t>
            </a:r>
            <a:r>
              <a:rPr lang="en-US" dirty="0"/>
              <a:t> di </a:t>
            </a:r>
            <a:r>
              <a:rPr lang="en-US" dirty="0" err="1"/>
              <a:t>servizi</a:t>
            </a:r>
            <a:r>
              <a:rPr lang="en-US" dirty="0"/>
              <a:t> cloud ha </a:t>
            </a:r>
            <a:r>
              <a:rPr lang="en-US" dirty="0" err="1"/>
              <a:t>aiutato</a:t>
            </a:r>
            <a:r>
              <a:rPr lang="en-US" dirty="0"/>
              <a:t> </a:t>
            </a:r>
            <a:r>
              <a:rPr lang="en-US" dirty="0" err="1"/>
              <a:t>i</a:t>
            </a:r>
            <a:r>
              <a:rPr lang="en-US" dirty="0"/>
              <a:t> </a:t>
            </a:r>
            <a:r>
              <a:rPr lang="en-US" dirty="0" err="1"/>
              <a:t>clienti</a:t>
            </a:r>
            <a:r>
              <a:rPr lang="en-US" dirty="0"/>
              <a:t> a </a:t>
            </a:r>
            <a:r>
              <a:rPr lang="en-US" dirty="0" err="1"/>
              <a:t>migrare</a:t>
            </a:r>
            <a:r>
              <a:rPr lang="en-US" dirty="0"/>
              <a:t> </a:t>
            </a:r>
            <a:r>
              <a:rPr lang="en-US" dirty="0" err="1"/>
              <a:t>all'architettura</a:t>
            </a:r>
            <a:r>
              <a:rPr lang="en-US" dirty="0"/>
              <a:t> cloud </a:t>
            </a:r>
            <a:r>
              <a:rPr lang="en-US" dirty="0" err="1"/>
              <a:t>attraverso</a:t>
            </a:r>
            <a:r>
              <a:rPr lang="en-US" dirty="0"/>
              <a:t> </a:t>
            </a:r>
            <a:r>
              <a:rPr lang="en-US" dirty="0" err="1"/>
              <a:t>una</a:t>
            </a:r>
            <a:r>
              <a:rPr lang="en-US" dirty="0"/>
              <a:t> </a:t>
            </a:r>
            <a:r>
              <a:rPr lang="en-US" dirty="0" err="1"/>
              <a:t>serie</a:t>
            </a:r>
            <a:r>
              <a:rPr lang="en-US" dirty="0"/>
              <a:t> </a:t>
            </a:r>
            <a:r>
              <a:rPr lang="en-US" dirty="0" err="1"/>
              <a:t>completa</a:t>
            </a:r>
            <a:r>
              <a:rPr lang="en-US" dirty="0"/>
              <a:t> di best practice per la </a:t>
            </a:r>
            <a:r>
              <a:rPr lang="en-US" dirty="0" err="1"/>
              <a:t>pianificazione</a:t>
            </a:r>
            <a:r>
              <a:rPr lang="en-US" dirty="0"/>
              <a:t> </a:t>
            </a:r>
            <a:r>
              <a:rPr lang="en-US" dirty="0" err="1"/>
              <a:t>della</a:t>
            </a:r>
            <a:r>
              <a:rPr lang="en-US" dirty="0"/>
              <a:t> </a:t>
            </a:r>
            <a:r>
              <a:rPr lang="en-US" dirty="0" err="1"/>
              <a:t>migrazione</a:t>
            </a:r>
            <a:r>
              <a:rPr lang="en-US" dirty="0"/>
              <a:t>.</a:t>
            </a:r>
          </a:p>
          <a:p>
            <a:r>
              <a:rPr lang="en-US" dirty="0" err="1"/>
              <a:t>Riduci</a:t>
            </a:r>
            <a:r>
              <a:rPr lang="en-US" dirty="0"/>
              <a:t> al </a:t>
            </a:r>
            <a:r>
              <a:rPr lang="en-US" dirty="0" err="1"/>
              <a:t>minimo</a:t>
            </a:r>
            <a:r>
              <a:rPr lang="en-US" dirty="0"/>
              <a:t> la </a:t>
            </a:r>
            <a:r>
              <a:rPr lang="en-US" dirty="0" err="1"/>
              <a:t>cronologia</a:t>
            </a:r>
            <a:r>
              <a:rPr lang="en-US" dirty="0"/>
              <a:t> </a:t>
            </a:r>
            <a:r>
              <a:rPr lang="en-US" dirty="0" err="1"/>
              <a:t>dei</a:t>
            </a:r>
            <a:r>
              <a:rPr lang="en-US" dirty="0"/>
              <a:t> </a:t>
            </a:r>
            <a:r>
              <a:rPr lang="en-US" dirty="0" err="1"/>
              <a:t>rischi</a:t>
            </a:r>
            <a:r>
              <a:rPr lang="en-US" dirty="0"/>
              <a:t> </a:t>
            </a:r>
            <a:r>
              <a:rPr lang="en-US" dirty="0" err="1"/>
              <a:t>più</a:t>
            </a:r>
            <a:r>
              <a:rPr lang="en-US" dirty="0"/>
              <a:t> </a:t>
            </a:r>
            <a:r>
              <a:rPr lang="en-US" dirty="0" err="1"/>
              <a:t>lunga</a:t>
            </a:r>
            <a:r>
              <a:rPr lang="en-US" dirty="0"/>
              <a:t> per </a:t>
            </a:r>
            <a:r>
              <a:rPr lang="en-US" dirty="0" err="1"/>
              <a:t>aiutare</a:t>
            </a:r>
            <a:r>
              <a:rPr lang="en-US" dirty="0"/>
              <a:t> </a:t>
            </a:r>
            <a:r>
              <a:rPr lang="en-US" dirty="0" err="1"/>
              <a:t>i</a:t>
            </a:r>
            <a:r>
              <a:rPr lang="en-US" dirty="0"/>
              <a:t> </a:t>
            </a:r>
            <a:r>
              <a:rPr lang="en-US" dirty="0" err="1"/>
              <a:t>clienti</a:t>
            </a:r>
            <a:r>
              <a:rPr lang="en-US" dirty="0"/>
              <a:t> a </a:t>
            </a:r>
            <a:r>
              <a:rPr lang="en-US" dirty="0" err="1"/>
              <a:t>navigare</a:t>
            </a:r>
            <a:r>
              <a:rPr lang="en-US" dirty="0"/>
              <a:t> </a:t>
            </a:r>
            <a:r>
              <a:rPr lang="en-US" dirty="0" err="1"/>
              <a:t>lungo</a:t>
            </a:r>
            <a:r>
              <a:rPr lang="en-US" dirty="0"/>
              <a:t> la </a:t>
            </a:r>
            <a:r>
              <a:rPr lang="en-US" dirty="0" err="1"/>
              <a:t>loro</a:t>
            </a:r>
            <a:r>
              <a:rPr lang="en-US" dirty="0"/>
              <a:t> </a:t>
            </a:r>
            <a:r>
              <a:rPr lang="en-US" dirty="0" err="1"/>
              <a:t>trasformazione</a:t>
            </a:r>
            <a:r>
              <a:rPr lang="en-US" dirty="0"/>
              <a:t> </a:t>
            </a:r>
            <a:r>
              <a:rPr lang="en-US" dirty="0" err="1"/>
              <a:t>digitale</a:t>
            </a:r>
            <a:endParaRPr lang="en-US" dirty="0"/>
          </a:p>
          <a:p>
            <a:r>
              <a:rPr lang="en-US" dirty="0" err="1"/>
              <a:t>Migliora</a:t>
            </a:r>
            <a:r>
              <a:rPr lang="en-US" dirty="0"/>
              <a:t> la </a:t>
            </a:r>
            <a:r>
              <a:rPr lang="en-US" dirty="0" err="1"/>
              <a:t>tua</a:t>
            </a:r>
            <a:r>
              <a:rPr lang="en-US" dirty="0"/>
              <a:t> </a:t>
            </a:r>
            <a:r>
              <a:rPr lang="en-US" dirty="0" err="1"/>
              <a:t>sicurezza</a:t>
            </a:r>
            <a:r>
              <a:rPr lang="en-US" dirty="0"/>
              <a:t> con EOS (Windows 2003 / SQL 2005) con le </a:t>
            </a:r>
            <a:r>
              <a:rPr lang="en-US" dirty="0" err="1"/>
              <a:t>nostre</a:t>
            </a:r>
            <a:r>
              <a:rPr lang="en-US" dirty="0"/>
              <a:t> </a:t>
            </a:r>
            <a:r>
              <a:rPr lang="en-US" dirty="0" err="1"/>
              <a:t>migliori</a:t>
            </a:r>
            <a:r>
              <a:rPr lang="en-US" dirty="0"/>
              <a:t> </a:t>
            </a:r>
            <a:r>
              <a:rPr lang="en-US" dirty="0" err="1"/>
              <a:t>soluzioni</a:t>
            </a:r>
            <a:r>
              <a:rPr lang="en-US" dirty="0"/>
              <a:t> di </a:t>
            </a:r>
            <a:r>
              <a:rPr lang="en-US" dirty="0" err="1"/>
              <a:t>sicurezza</a:t>
            </a:r>
            <a:r>
              <a:rPr lang="en-US" dirty="0"/>
              <a:t> - </a:t>
            </a:r>
            <a:r>
              <a:rPr lang="en-US" dirty="0" err="1"/>
              <a:t>oltre</a:t>
            </a:r>
            <a:r>
              <a:rPr lang="en-US" dirty="0"/>
              <a:t> 50 </a:t>
            </a:r>
            <a:r>
              <a:rPr lang="en-US" dirty="0" err="1"/>
              <a:t>certificati</a:t>
            </a:r>
            <a:r>
              <a:rPr lang="en-US" dirty="0"/>
              <a:t> di </a:t>
            </a:r>
            <a:r>
              <a:rPr lang="en-US" dirty="0" err="1"/>
              <a:t>conformità</a:t>
            </a:r>
            <a:endParaRPr lang="en-US" dirty="0"/>
          </a:p>
          <a:p>
            <a:endParaRPr lang="en-US" dirty="0"/>
          </a:p>
          <a:p>
            <a:r>
              <a:rPr lang="en-US" dirty="0"/>
              <a:t>AWS </a:t>
            </a:r>
            <a:r>
              <a:rPr lang="en-US" dirty="0" err="1"/>
              <a:t>ti</a:t>
            </a:r>
            <a:r>
              <a:rPr lang="en-US" dirty="0"/>
              <a:t> </a:t>
            </a:r>
            <a:r>
              <a:rPr lang="en-US" dirty="0" err="1"/>
              <a:t>aiuta</a:t>
            </a:r>
            <a:r>
              <a:rPr lang="en-US" dirty="0"/>
              <a:t> </a:t>
            </a:r>
            <a:r>
              <a:rPr lang="en-US" dirty="0" err="1"/>
              <a:t>anche</a:t>
            </a:r>
            <a:r>
              <a:rPr lang="en-US" dirty="0"/>
              <a:t> a </a:t>
            </a:r>
            <a:r>
              <a:rPr lang="en-US" dirty="0" err="1"/>
              <a:t>risparmiare</a:t>
            </a:r>
            <a:r>
              <a:rPr lang="en-US" dirty="0"/>
              <a:t> sui </a:t>
            </a:r>
            <a:r>
              <a:rPr lang="en-US" dirty="0" err="1"/>
              <a:t>tuoi</a:t>
            </a:r>
            <a:r>
              <a:rPr lang="en-US" dirty="0"/>
              <a:t> </a:t>
            </a:r>
            <a:r>
              <a:rPr lang="en-US" dirty="0" err="1"/>
              <a:t>investimenti</a:t>
            </a:r>
            <a:r>
              <a:rPr lang="en-US" dirty="0"/>
              <a:t> </a:t>
            </a:r>
            <a:r>
              <a:rPr lang="en-US" dirty="0" err="1"/>
              <a:t>esistenti</a:t>
            </a:r>
            <a:r>
              <a:rPr lang="en-US" dirty="0"/>
              <a:t> in </a:t>
            </a:r>
            <a:r>
              <a:rPr lang="en-US" dirty="0" err="1"/>
              <a:t>applicazioni</a:t>
            </a:r>
            <a:r>
              <a:rPr lang="en-US" dirty="0"/>
              <a:t> Microsoft con </a:t>
            </a:r>
            <a:r>
              <a:rPr lang="en-US" dirty="0" err="1"/>
              <a:t>opzioni</a:t>
            </a:r>
            <a:r>
              <a:rPr lang="en-US" dirty="0"/>
              <a:t> </a:t>
            </a:r>
            <a:r>
              <a:rPr lang="en-US" dirty="0" err="1"/>
              <a:t>che</a:t>
            </a:r>
            <a:r>
              <a:rPr lang="en-US" dirty="0"/>
              <a:t> </a:t>
            </a:r>
            <a:r>
              <a:rPr lang="en-US" dirty="0" err="1"/>
              <a:t>portano</a:t>
            </a:r>
            <a:r>
              <a:rPr lang="en-US" dirty="0"/>
              <a:t> le </a:t>
            </a:r>
            <a:r>
              <a:rPr lang="en-US" dirty="0" err="1"/>
              <a:t>tue</a:t>
            </a:r>
            <a:r>
              <a:rPr lang="en-US" dirty="0"/>
              <a:t> </a:t>
            </a:r>
            <a:r>
              <a:rPr lang="en-US" dirty="0" err="1"/>
              <a:t>licenze</a:t>
            </a:r>
            <a:r>
              <a:rPr lang="en-US" dirty="0"/>
              <a:t> (BYOL). Per </a:t>
            </a:r>
            <a:r>
              <a:rPr lang="en-US" dirty="0" err="1"/>
              <a:t>molte</a:t>
            </a:r>
            <a:r>
              <a:rPr lang="en-US" dirty="0"/>
              <a:t> </a:t>
            </a:r>
            <a:r>
              <a:rPr lang="en-US" dirty="0" err="1"/>
              <a:t>nuove</a:t>
            </a:r>
            <a:r>
              <a:rPr lang="en-US" dirty="0"/>
              <a:t> </a:t>
            </a:r>
            <a:r>
              <a:rPr lang="en-US" dirty="0" err="1"/>
              <a:t>applicazioni</a:t>
            </a:r>
            <a:r>
              <a:rPr lang="en-US" dirty="0"/>
              <a:t>, </a:t>
            </a:r>
            <a:r>
              <a:rPr lang="en-US" dirty="0" err="1"/>
              <a:t>è</a:t>
            </a:r>
            <a:r>
              <a:rPr lang="en-US" dirty="0"/>
              <a:t> </a:t>
            </a:r>
            <a:r>
              <a:rPr lang="en-US" dirty="0" err="1"/>
              <a:t>anche</a:t>
            </a:r>
            <a:r>
              <a:rPr lang="en-US" dirty="0"/>
              <a:t> </a:t>
            </a:r>
            <a:r>
              <a:rPr lang="en-US" dirty="0" err="1"/>
              <a:t>possibile</a:t>
            </a:r>
            <a:r>
              <a:rPr lang="en-US" dirty="0"/>
              <a:t> </a:t>
            </a:r>
            <a:r>
              <a:rPr lang="en-US" dirty="0" err="1"/>
              <a:t>acquistare</a:t>
            </a:r>
            <a:r>
              <a:rPr lang="en-US" dirty="0"/>
              <a:t> </a:t>
            </a:r>
            <a:r>
              <a:rPr lang="en-US" dirty="0" err="1"/>
              <a:t>licenze</a:t>
            </a:r>
            <a:r>
              <a:rPr lang="en-US" dirty="0"/>
              <a:t> Windows Server con </a:t>
            </a:r>
            <a:r>
              <a:rPr lang="en-US" dirty="0" err="1"/>
              <a:t>l'acquisto</a:t>
            </a:r>
            <a:r>
              <a:rPr lang="en-US" dirty="0"/>
              <a:t> </a:t>
            </a:r>
            <a:r>
              <a:rPr lang="en-US" dirty="0" err="1"/>
              <a:t>dell'istanza</a:t>
            </a:r>
            <a:r>
              <a:rPr lang="en-US" dirty="0"/>
              <a:t> EC2.</a:t>
            </a:r>
          </a:p>
          <a:p>
            <a:endParaRPr lang="en-US" dirty="0"/>
          </a:p>
          <a:p>
            <a:r>
              <a:rPr lang="en-US" dirty="0" err="1"/>
              <a:t>Diamo</a:t>
            </a:r>
            <a:r>
              <a:rPr lang="en-US" dirty="0"/>
              <a:t> </a:t>
            </a:r>
            <a:r>
              <a:rPr lang="en-US" dirty="0" err="1"/>
              <a:t>un'occhiata</a:t>
            </a:r>
            <a:r>
              <a:rPr lang="en-US" dirty="0"/>
              <a:t> </a:t>
            </a:r>
            <a:r>
              <a:rPr lang="en-US" dirty="0" err="1"/>
              <a:t>alla</a:t>
            </a:r>
            <a:r>
              <a:rPr lang="en-US" dirty="0"/>
              <a:t> </a:t>
            </a:r>
            <a:r>
              <a:rPr lang="en-US" dirty="0" err="1"/>
              <a:t>ripartizione</a:t>
            </a:r>
            <a:r>
              <a:rPr lang="en-US" dirty="0"/>
              <a:t> </a:t>
            </a:r>
            <a:r>
              <a:rPr lang="en-US" dirty="0" err="1"/>
              <a:t>delle</a:t>
            </a:r>
            <a:r>
              <a:rPr lang="en-US" dirty="0"/>
              <a:t> </a:t>
            </a:r>
            <a:r>
              <a:rPr lang="en-US" dirty="0" err="1"/>
              <a:t>licenze</a:t>
            </a:r>
            <a:r>
              <a:rPr lang="en-US" dirty="0"/>
              <a:t> Microsoft </a:t>
            </a:r>
            <a:r>
              <a:rPr lang="en-US" dirty="0" err="1"/>
              <a:t>su</a:t>
            </a:r>
            <a:r>
              <a:rPr lang="en-US" dirty="0"/>
              <a:t> AWS ...</a:t>
            </a:r>
          </a:p>
        </p:txBody>
      </p:sp>
      <p:sp>
        <p:nvSpPr>
          <p:cNvPr id="4" name="Slide Number Placeholder 3"/>
          <p:cNvSpPr>
            <a:spLocks noGrp="1"/>
          </p:cNvSpPr>
          <p:nvPr>
            <p:ph type="sldNum" sz="quarter" idx="5"/>
          </p:nvPr>
        </p:nvSpPr>
        <p:spPr/>
        <p:txBody>
          <a:bodyPr/>
          <a:lstStyle/>
          <a:p>
            <a:fld id="{F0F304BD-78E5-F743-9CDB-4BAC0F2E5AB7}" type="slidenum">
              <a:rPr lang="en-US" smtClean="0"/>
              <a:t>18</a:t>
            </a:fld>
            <a:endParaRPr lang="en-US" dirty="0"/>
          </a:p>
        </p:txBody>
      </p:sp>
    </p:spTree>
    <p:extLst>
      <p:ext uri="{BB962C8B-B14F-4D97-AF65-F5344CB8AC3E}">
        <p14:creationId xmlns:p14="http://schemas.microsoft.com/office/powerpoint/2010/main" val="2874312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AWS </a:t>
            </a:r>
            <a:r>
              <a:rPr lang="en-US" dirty="0" err="1"/>
              <a:t>offre</a:t>
            </a:r>
            <a:r>
              <a:rPr lang="en-US" dirty="0"/>
              <a:t> </a:t>
            </a:r>
            <a:r>
              <a:rPr lang="en-US" dirty="0" err="1"/>
              <a:t>scelte</a:t>
            </a:r>
            <a:r>
              <a:rPr lang="en-US" dirty="0"/>
              <a:t> </a:t>
            </a:r>
            <a:r>
              <a:rPr lang="en-US" dirty="0" err="1"/>
              <a:t>flessibili</a:t>
            </a:r>
            <a:r>
              <a:rPr lang="en-US" dirty="0"/>
              <a:t> di </a:t>
            </a:r>
            <a:r>
              <a:rPr lang="en-US" dirty="0" err="1"/>
              <a:t>ottimizzazione</a:t>
            </a:r>
            <a:r>
              <a:rPr lang="en-US" dirty="0"/>
              <a:t> </a:t>
            </a:r>
            <a:r>
              <a:rPr lang="en-US" dirty="0" err="1"/>
              <a:t>dei</a:t>
            </a:r>
            <a:r>
              <a:rPr lang="en-US" dirty="0"/>
              <a:t> </a:t>
            </a:r>
            <a:r>
              <a:rPr lang="en-US" dirty="0" err="1"/>
              <a:t>costi</a:t>
            </a:r>
            <a:r>
              <a:rPr lang="en-US" dirty="0"/>
              <a:t> per </a:t>
            </a:r>
            <a:r>
              <a:rPr lang="en-US" dirty="0" err="1"/>
              <a:t>i</a:t>
            </a:r>
            <a:r>
              <a:rPr lang="en-US" dirty="0"/>
              <a:t> </a:t>
            </a:r>
            <a:r>
              <a:rPr lang="en-US" dirty="0" err="1"/>
              <a:t>clienti</a:t>
            </a:r>
            <a:r>
              <a:rPr lang="en-US" dirty="0"/>
              <a:t> e </a:t>
            </a:r>
            <a:r>
              <a:rPr lang="en-US" dirty="0" err="1"/>
              <a:t>offre</a:t>
            </a:r>
            <a:r>
              <a:rPr lang="en-US" dirty="0"/>
              <a:t> </a:t>
            </a:r>
            <a:r>
              <a:rPr lang="en-US" dirty="0" err="1"/>
              <a:t>opzioni</a:t>
            </a:r>
            <a:r>
              <a:rPr lang="en-US" dirty="0"/>
              <a:t> </a:t>
            </a:r>
            <a:r>
              <a:rPr lang="en-US" dirty="0" err="1"/>
              <a:t>che</a:t>
            </a:r>
            <a:r>
              <a:rPr lang="en-US" dirty="0"/>
              <a:t> </a:t>
            </a:r>
            <a:r>
              <a:rPr lang="en-US" dirty="0" err="1"/>
              <a:t>si</a:t>
            </a:r>
            <a:r>
              <a:rPr lang="en-US" dirty="0"/>
              <a:t> </a:t>
            </a:r>
            <a:r>
              <a:rPr lang="en-US" dirty="0" err="1"/>
              <a:t>adattano</a:t>
            </a:r>
            <a:r>
              <a:rPr lang="en-US" dirty="0"/>
              <a:t> al </a:t>
            </a:r>
            <a:r>
              <a:rPr lang="en-US" dirty="0" err="1"/>
              <a:t>meglio</a:t>
            </a:r>
            <a:r>
              <a:rPr lang="en-US" dirty="0"/>
              <a:t> </a:t>
            </a:r>
            <a:r>
              <a:rPr lang="en-US" dirty="0" err="1"/>
              <a:t>alle</a:t>
            </a:r>
            <a:r>
              <a:rPr lang="en-US" dirty="0"/>
              <a:t> </a:t>
            </a:r>
            <a:r>
              <a:rPr lang="en-US" dirty="0" err="1"/>
              <a:t>tue</a:t>
            </a:r>
            <a:r>
              <a:rPr lang="en-US" dirty="0"/>
              <a:t> </a:t>
            </a:r>
            <a:r>
              <a:rPr lang="en-US" dirty="0" err="1"/>
              <a:t>esigenze</a:t>
            </a:r>
            <a:r>
              <a:rPr lang="en-US" dirty="0"/>
              <a:t>. </a:t>
            </a:r>
            <a:r>
              <a:rPr lang="en-US" dirty="0" err="1"/>
              <a:t>Classifichiamo</a:t>
            </a:r>
            <a:r>
              <a:rPr lang="en-US" dirty="0"/>
              <a:t> le </a:t>
            </a:r>
            <a:r>
              <a:rPr lang="en-US" dirty="0" err="1"/>
              <a:t>licenze</a:t>
            </a:r>
            <a:r>
              <a:rPr lang="en-US" dirty="0"/>
              <a:t> in 3 tipi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it-IT" sz="1200" b="0" i="0" kern="1200" dirty="0">
                <a:solidFill>
                  <a:schemeClr val="tx1"/>
                </a:solidFill>
                <a:effectLst/>
                <a:latin typeface="+mn-lt"/>
                <a:ea typeface="+mn-ea"/>
                <a:cs typeface="+mn-cs"/>
              </a:rPr>
              <a:t>Senza Software Assurance: utilizzando gli </a:t>
            </a:r>
            <a:r>
              <a:rPr lang="it-IT" sz="1200" b="0" i="0" u="none" strike="noStrike" kern="1200" dirty="0">
                <a:solidFill>
                  <a:schemeClr val="tx1"/>
                </a:solidFill>
                <a:effectLst/>
                <a:latin typeface="+mn-lt"/>
                <a:ea typeface="+mn-ea"/>
                <a:cs typeface="+mn-cs"/>
                <a:hlinkClick r:id="rId3"/>
              </a:rPr>
              <a:t>host dedicati di Amazon EC2</a:t>
            </a:r>
            <a:r>
              <a:rPr lang="it-IT" sz="1200" b="0" i="0" kern="1200" dirty="0">
                <a:solidFill>
                  <a:schemeClr val="tx1"/>
                </a:solidFill>
                <a:effectLst/>
                <a:latin typeface="+mn-lt"/>
                <a:ea typeface="+mn-ea"/>
                <a:cs typeface="+mn-cs"/>
              </a:rPr>
              <a:t>, puoi accedere a capacità hardware completamente dedicata, grazie alla quale puoi usare le licenze software Microsoft già in tuo possesso nel Cloud AWS, anche senza Software Assurance.</a:t>
            </a:r>
          </a:p>
          <a:p>
            <a:r>
              <a:rPr lang="it-IT" sz="1200" b="0" i="0" u="none" strike="noStrike" kern="1200" dirty="0">
                <a:solidFill>
                  <a:schemeClr val="tx1"/>
                </a:solidFill>
                <a:effectLst/>
                <a:latin typeface="+mn-lt"/>
                <a:ea typeface="+mn-ea"/>
                <a:cs typeface="+mn-cs"/>
                <a:hlinkClick r:id="rId4"/>
              </a:rPr>
              <a:t>Ulteriori informazioni »</a:t>
            </a:r>
            <a:endParaRPr lang="it-IT" sz="1200" b="0" i="0" kern="1200" dirty="0">
              <a:solidFill>
                <a:schemeClr val="tx1"/>
              </a:solidFill>
              <a:effectLst/>
              <a:latin typeface="+mn-lt"/>
              <a:ea typeface="+mn-ea"/>
              <a:cs typeface="+mn-cs"/>
            </a:endParaRPr>
          </a:p>
          <a:p>
            <a:r>
              <a:rPr lang="it-IT" sz="1200" b="0" i="0" kern="1200" dirty="0">
                <a:solidFill>
                  <a:schemeClr val="tx1"/>
                </a:solidFill>
                <a:effectLst/>
                <a:latin typeface="+mn-lt"/>
                <a:ea typeface="+mn-ea"/>
                <a:cs typeface="+mn-cs"/>
              </a:rPr>
              <a:t>Con Software Assurance: </a:t>
            </a:r>
            <a:r>
              <a:rPr lang="it-IT" sz="1200" b="0" i="0" u="none" strike="noStrike" kern="1200" dirty="0">
                <a:solidFill>
                  <a:schemeClr val="tx1"/>
                </a:solidFill>
                <a:effectLst/>
                <a:latin typeface="+mn-lt"/>
                <a:ea typeface="+mn-ea"/>
                <a:cs typeface="+mn-cs"/>
                <a:hlinkClick r:id="rId5"/>
              </a:rPr>
              <a:t>Microsoft License Mobility through Software Assurance</a:t>
            </a:r>
            <a:r>
              <a:rPr lang="it-IT" sz="1200" b="0" i="0" kern="1200" dirty="0">
                <a:solidFill>
                  <a:schemeClr val="tx1"/>
                </a:solidFill>
                <a:effectLst/>
                <a:latin typeface="+mn-lt"/>
                <a:ea typeface="+mn-ea"/>
                <a:cs typeface="+mn-cs"/>
              </a:rPr>
              <a:t> consente di importare diverse licenze software Microsoft nel Cloud AWS per l'impiego con Amazon EC2. –Es di prodotti idonei: Microsoft Exchange Server</a:t>
            </a:r>
            <a:r>
              <a:rPr lang="it-IT" dirty="0"/>
              <a:t/>
            </a:r>
            <a:br>
              <a:rPr lang="it-IT" dirty="0"/>
            </a:br>
            <a:r>
              <a:rPr lang="it-IT" sz="1200" b="0" i="0" kern="1200" dirty="0">
                <a:solidFill>
                  <a:schemeClr val="tx1"/>
                </a:solidFill>
                <a:effectLst/>
                <a:latin typeface="+mn-lt"/>
                <a:ea typeface="+mn-ea"/>
                <a:cs typeface="+mn-cs"/>
              </a:rPr>
              <a:t>• Microsoft SharePoint Server</a:t>
            </a:r>
            <a:r>
              <a:rPr lang="it-IT" dirty="0"/>
              <a:t/>
            </a:r>
            <a:br>
              <a:rPr lang="it-IT" dirty="0"/>
            </a:br>
            <a:r>
              <a:rPr lang="it-IT" sz="1200" b="0" i="0" kern="1200" dirty="0">
                <a:solidFill>
                  <a:schemeClr val="tx1"/>
                </a:solidFill>
                <a:effectLst/>
                <a:latin typeface="+mn-lt"/>
                <a:ea typeface="+mn-ea"/>
                <a:cs typeface="+mn-cs"/>
              </a:rPr>
              <a:t>• Microsoft SQL Server</a:t>
            </a:r>
            <a:r>
              <a:rPr lang="it-IT" dirty="0"/>
              <a:t/>
            </a:r>
            <a:br>
              <a:rPr lang="it-IT" dirty="0"/>
            </a:br>
            <a:r>
              <a:rPr lang="it-IT" sz="1200" b="0" i="0" kern="1200" dirty="0">
                <a:solidFill>
                  <a:schemeClr val="tx1"/>
                </a:solidFill>
                <a:effectLst/>
                <a:latin typeface="+mn-lt"/>
                <a:ea typeface="+mn-ea"/>
                <a:cs typeface="+mn-cs"/>
              </a:rPr>
              <a:t>• Microsoft System Center</a:t>
            </a:r>
            <a:r>
              <a:rPr lang="it-IT" dirty="0"/>
              <a:t/>
            </a:r>
            <a:br>
              <a:rPr lang="it-IT" dirty="0"/>
            </a:br>
            <a:r>
              <a:rPr lang="it-IT" sz="1200" b="0" i="0" kern="1200" dirty="0">
                <a:solidFill>
                  <a:schemeClr val="tx1"/>
                </a:solidFill>
                <a:effectLst/>
                <a:latin typeface="+mn-lt"/>
                <a:ea typeface="+mn-ea"/>
                <a:cs typeface="+mn-cs"/>
              </a:rPr>
              <a:t>• Microsoft Servizi Desktop remoto (CAL utente)</a:t>
            </a:r>
            <a:r>
              <a:rPr lang="it-IT" dirty="0"/>
              <a:t/>
            </a:r>
            <a:br>
              <a:rPr lang="it-IT" dirty="0"/>
            </a:br>
            <a:r>
              <a:rPr lang="it-IT" sz="1200" b="0" i="0" kern="1200" dirty="0">
                <a:solidFill>
                  <a:schemeClr val="tx1"/>
                </a:solidFill>
                <a:effectLst/>
                <a:latin typeface="+mn-lt"/>
                <a:ea typeface="+mn-ea"/>
                <a:cs typeface="+mn-cs"/>
              </a:rPr>
              <a:t>• Skype for Business Server Microsoft</a:t>
            </a:r>
            <a:r>
              <a:rPr lang="it-IT" dirty="0"/>
              <a:t/>
            </a:r>
            <a:br>
              <a:rPr lang="it-IT" dirty="0"/>
            </a:br>
            <a:r>
              <a:rPr lang="it-IT" sz="1200" b="0" i="0" kern="1200" dirty="0">
                <a:solidFill>
                  <a:schemeClr val="tx1"/>
                </a:solidFill>
                <a:effectLst/>
                <a:latin typeface="+mn-lt"/>
                <a:ea typeface="+mn-ea"/>
                <a:cs typeface="+mn-cs"/>
              </a:rPr>
              <a:t>• Prodotti Microsoft Dynamics</a:t>
            </a:r>
            <a:r>
              <a:rPr lang="it-IT" dirty="0"/>
              <a:t/>
            </a:r>
            <a:br>
              <a:rPr lang="it-IT" dirty="0"/>
            </a:br>
            <a:r>
              <a:rPr lang="it-IT" sz="1200" b="0" i="0" kern="1200" dirty="0">
                <a:solidFill>
                  <a:schemeClr val="tx1"/>
                </a:solidFill>
                <a:effectLst/>
                <a:latin typeface="+mn-lt"/>
                <a:ea typeface="+mn-ea"/>
                <a:cs typeface="+mn-cs"/>
              </a:rPr>
              <a:t>• Microsoft BizTalk Server</a:t>
            </a:r>
          </a:p>
          <a:p>
            <a:r>
              <a:rPr lang="it-IT" dirty="0"/>
              <a:t/>
            </a:r>
            <a:br>
              <a:rPr lang="it-IT" dirty="0"/>
            </a:br>
            <a:r>
              <a:rPr lang="it-IT" sz="1200" b="0" i="0" kern="1200" dirty="0">
                <a:solidFill>
                  <a:schemeClr val="tx1"/>
                </a:solidFill>
                <a:effectLst/>
                <a:latin typeface="+mn-lt"/>
                <a:ea typeface="+mn-ea"/>
                <a:cs typeface="+mn-cs"/>
              </a:rPr>
              <a:t>L'uso dei software Microsoft è soggetto ai termini di Microsoft.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06FBA0-8958-462A-85B9-27F9B2F736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237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lnSpc>
                <a:spcPct val="90000"/>
              </a:lnSpc>
              <a:spcBef>
                <a:spcPts val="306"/>
              </a:spcBef>
              <a:buClr>
                <a:schemeClr val="accent1"/>
              </a:buClr>
              <a:defRPr/>
            </a:pPr>
            <a:r>
              <a:rPr lang="en-US" b="1" dirty="0">
                <a:solidFill>
                  <a:srgbClr val="414042"/>
                </a:solidFill>
                <a:latin typeface="Arial" panose="020B0604020202020204" pitchFamily="34" charset="0"/>
                <a:cs typeface="Arial" panose="020B0604020202020204" pitchFamily="34" charset="0"/>
              </a:rPr>
              <a:t>License-included: </a:t>
            </a:r>
          </a:p>
          <a:p>
            <a:pPr defTabSz="465887">
              <a:lnSpc>
                <a:spcPct val="90000"/>
              </a:lnSpc>
              <a:spcBef>
                <a:spcPts val="306"/>
              </a:spcBef>
              <a:buClr>
                <a:schemeClr val="accent1"/>
              </a:buClr>
              <a:defRPr/>
            </a:pPr>
            <a:r>
              <a:rPr lang="en-US" dirty="0">
                <a:solidFill>
                  <a:schemeClr val="bg1">
                    <a:lumMod val="50000"/>
                  </a:schemeClr>
                </a:solidFill>
              </a:rPr>
              <a:t>You can buy Windows Server, or Windows Server + SQL Server from AWS with EC2 Instances</a:t>
            </a:r>
          </a:p>
          <a:p>
            <a:pPr marL="291173" indent="-291173" defTabSz="931750">
              <a:spcBef>
                <a:spcPts val="611"/>
              </a:spcBef>
              <a:spcAft>
                <a:spcPts val="1223"/>
              </a:spcAft>
              <a:buClr>
                <a:srgbClr val="FAA634"/>
              </a:buClr>
              <a:buFont typeface="Wingdings" panose="05000000000000000000" pitchFamily="2" charset="2"/>
              <a:buChar char="§"/>
              <a:defRPr/>
            </a:pPr>
            <a:r>
              <a:rPr lang="en-US" dirty="0">
                <a:solidFill>
                  <a:srgbClr val="414042"/>
                </a:solidFill>
                <a:latin typeface="Arial" panose="020B0604020202020204" pitchFamily="34" charset="0"/>
                <a:cs typeface="Arial" panose="020B0604020202020204" pitchFamily="34" charset="0"/>
              </a:rPr>
              <a:t>Current and legacy versions available from AWS Marketplace or AWS Management Console</a:t>
            </a:r>
          </a:p>
          <a:p>
            <a:pPr marL="291173" indent="-291173" defTabSz="931750">
              <a:spcBef>
                <a:spcPts val="611"/>
              </a:spcBef>
              <a:spcAft>
                <a:spcPts val="1223"/>
              </a:spcAft>
              <a:buClr>
                <a:srgbClr val="FAA634"/>
              </a:buClr>
              <a:buFont typeface="Wingdings" panose="05000000000000000000" pitchFamily="2" charset="2"/>
              <a:buChar char="§"/>
              <a:defRPr/>
            </a:pPr>
            <a:r>
              <a:rPr lang="en-US" dirty="0">
                <a:solidFill>
                  <a:srgbClr val="414042"/>
                </a:solidFill>
                <a:latin typeface="Arial" panose="020B0604020202020204" pitchFamily="34" charset="0"/>
                <a:cs typeface="Arial" panose="020B0604020202020204" pitchFamily="34" charset="0"/>
              </a:rPr>
              <a:t>License costs included in AWS bill</a:t>
            </a:r>
          </a:p>
          <a:p>
            <a:pPr marL="291173" indent="-291173" defTabSz="931750">
              <a:spcBef>
                <a:spcPts val="611"/>
              </a:spcBef>
              <a:spcAft>
                <a:spcPts val="1223"/>
              </a:spcAft>
              <a:buClr>
                <a:srgbClr val="FAA634"/>
              </a:buClr>
              <a:buFont typeface="Wingdings" panose="05000000000000000000" pitchFamily="2" charset="2"/>
              <a:buChar char="§"/>
              <a:defRPr/>
            </a:pPr>
            <a:r>
              <a:rPr lang="en-US" dirty="0">
                <a:solidFill>
                  <a:srgbClr val="414042"/>
                </a:solidFill>
                <a:latin typeface="Arial" panose="020B0604020202020204" pitchFamily="34" charset="0"/>
                <a:cs typeface="Arial" panose="020B0604020202020204" pitchFamily="34" charset="0"/>
              </a:rPr>
              <a:t>AWS handles license compliance</a:t>
            </a:r>
          </a:p>
          <a:p>
            <a:pPr marL="291173" indent="-291173" defTabSz="931750">
              <a:spcBef>
                <a:spcPts val="611"/>
              </a:spcBef>
              <a:spcAft>
                <a:spcPts val="1223"/>
              </a:spcAft>
              <a:buClr>
                <a:srgbClr val="FAA634"/>
              </a:buClr>
              <a:buFont typeface="Wingdings" panose="05000000000000000000" pitchFamily="2" charset="2"/>
              <a:buChar char="§"/>
              <a:defRPr/>
            </a:pPr>
            <a:endParaRPr lang="en-US" dirty="0">
              <a:solidFill>
                <a:srgbClr val="414042"/>
              </a:solidFill>
              <a:latin typeface="Arial" panose="020B0604020202020204" pitchFamily="34" charset="0"/>
              <a:cs typeface="Arial" panose="020B0604020202020204" pitchFamily="34" charset="0"/>
            </a:endParaRPr>
          </a:p>
          <a:p>
            <a:r>
              <a:rPr lang="it-IT" sz="1200" b="0" i="0" kern="1200" dirty="0">
                <a:solidFill>
                  <a:schemeClr val="tx1"/>
                </a:solidFill>
                <a:effectLst/>
                <a:latin typeface="+mn-lt"/>
                <a:ea typeface="+mn-ea"/>
                <a:cs typeface="+mn-cs"/>
              </a:rPr>
              <a:t>Acquistare licenze Microsoft tramite AWS con EC2 e RDS offre diversi vantaggi.</a:t>
            </a:r>
          </a:p>
          <a:p>
            <a:pPr marL="171450" indent="-171450">
              <a:buFontTx/>
              <a:buChar char="-"/>
            </a:pPr>
            <a:r>
              <a:rPr lang="it-IT" sz="1200" b="0" i="0" kern="1200" dirty="0">
                <a:solidFill>
                  <a:schemeClr val="tx1"/>
                </a:solidFill>
                <a:effectLst/>
                <a:latin typeface="+mn-lt"/>
                <a:ea typeface="+mn-ea"/>
                <a:cs typeface="+mn-cs"/>
              </a:rPr>
              <a:t>Gestione della conformità delle licenze gestita da AWS</a:t>
            </a:r>
          </a:p>
          <a:p>
            <a:pPr marL="171450" indent="-171450">
              <a:buFontTx/>
              <a:buChar char="-"/>
            </a:pPr>
            <a:r>
              <a:rPr lang="it-IT" sz="1200" b="0" i="0" kern="1200" dirty="0">
                <a:solidFill>
                  <a:schemeClr val="tx1"/>
                </a:solidFill>
                <a:effectLst/>
                <a:latin typeface="+mn-lt"/>
                <a:ea typeface="+mn-ea"/>
                <a:cs typeface="+mn-cs"/>
              </a:rPr>
              <a:t>Supporto per la versione più recente e per diverse versioni precedenti del software Microsoft</a:t>
            </a:r>
          </a:p>
          <a:p>
            <a:pPr marL="171450" indent="-171450">
              <a:buFontTx/>
              <a:buChar char="-"/>
            </a:pPr>
            <a:r>
              <a:rPr lang="it-IT" sz="1200" b="0" i="0" kern="1200" dirty="0">
                <a:solidFill>
                  <a:schemeClr val="tx1"/>
                </a:solidFill>
                <a:effectLst/>
                <a:latin typeface="+mn-lt"/>
                <a:ea typeface="+mn-ea"/>
                <a:cs typeface="+mn-cs"/>
              </a:rPr>
              <a:t>Licenze CAL (Client Access </a:t>
            </a:r>
            <a:r>
              <a:rPr lang="it-IT" sz="1200" b="0" i="0" kern="1200" dirty="0" err="1">
                <a:solidFill>
                  <a:schemeClr val="tx1"/>
                </a:solidFill>
                <a:effectLst/>
                <a:latin typeface="+mn-lt"/>
                <a:ea typeface="+mn-ea"/>
                <a:cs typeface="+mn-cs"/>
              </a:rPr>
              <a:t>Licenses</a:t>
            </a:r>
            <a:r>
              <a:rPr lang="it-IT" sz="1200" b="0" i="0" kern="1200" dirty="0">
                <a:solidFill>
                  <a:schemeClr val="tx1"/>
                </a:solidFill>
                <a:effectLst/>
                <a:latin typeface="+mn-lt"/>
                <a:ea typeface="+mn-ea"/>
                <a:cs typeface="+mn-cs"/>
              </a:rPr>
              <a:t>) di Windows Server non necessarie nelle AMI Amazon EC2 con Windows server – includono due licenze di servizi di desktop remoto per semplificare amministrazione.</a:t>
            </a:r>
          </a:p>
          <a:p>
            <a:pPr marL="291173" indent="-291173" defTabSz="931750">
              <a:spcBef>
                <a:spcPts val="611"/>
              </a:spcBef>
              <a:spcAft>
                <a:spcPts val="1223"/>
              </a:spcAft>
              <a:buClr>
                <a:srgbClr val="FAA634"/>
              </a:buClr>
              <a:buFont typeface="Wingdings" panose="05000000000000000000" pitchFamily="2" charset="2"/>
              <a:buChar char="§"/>
              <a:defRPr/>
            </a:pPr>
            <a:endParaRPr lang="en-US" dirty="0">
              <a:solidFill>
                <a:srgbClr val="414042"/>
              </a:solidFill>
              <a:latin typeface="Arial" panose="020B0604020202020204" pitchFamily="34" charset="0"/>
              <a:cs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06FBA0-8958-462A-85B9-27F9B2F736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42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it-IT" dirty="0"/>
          </a:p>
        </p:txBody>
      </p:sp>
      <p:sp>
        <p:nvSpPr>
          <p:cNvPr id="4" name="Slide Number Placeholder 3"/>
          <p:cNvSpPr>
            <a:spLocks noGrp="1"/>
          </p:cNvSpPr>
          <p:nvPr>
            <p:ph type="sldNum" sz="quarter" idx="5"/>
          </p:nvPr>
        </p:nvSpPr>
        <p:spPr/>
        <p:txBody>
          <a:bodyPr/>
          <a:lstStyle/>
          <a:p>
            <a:fld id="{F0F304BD-78E5-F743-9CDB-4BAC0F2E5AB7}" type="slidenum">
              <a:rPr lang="en-US" smtClean="0"/>
              <a:t>3</a:t>
            </a:fld>
            <a:endParaRPr lang="en-US" dirty="0"/>
          </a:p>
        </p:txBody>
      </p:sp>
    </p:spTree>
    <p:extLst>
      <p:ext uri="{BB962C8B-B14F-4D97-AF65-F5344CB8AC3E}">
        <p14:creationId xmlns:p14="http://schemas.microsoft.com/office/powerpoint/2010/main" val="3201335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0" i="0" kern="1200" dirty="0">
                <a:solidFill>
                  <a:schemeClr val="tx1"/>
                </a:solidFill>
                <a:effectLst/>
                <a:latin typeface="+mn-lt"/>
                <a:ea typeface="+mn-ea"/>
                <a:cs typeface="+mn-cs"/>
              </a:rPr>
              <a:t>Se hai acquistato </a:t>
            </a:r>
            <a:r>
              <a:rPr lang="it-IT" sz="1200" b="0" i="0" u="none" strike="noStrike" kern="1200" dirty="0">
                <a:solidFill>
                  <a:schemeClr val="tx1"/>
                </a:solidFill>
                <a:effectLst/>
                <a:latin typeface="+mn-lt"/>
                <a:ea typeface="+mn-ea"/>
                <a:cs typeface="+mn-cs"/>
                <a:hlinkClick r:id="rId3"/>
              </a:rPr>
              <a:t>Software Assurance</a:t>
            </a:r>
            <a:r>
              <a:rPr lang="it-IT" sz="1200" b="0" i="0" kern="1200" dirty="0">
                <a:solidFill>
                  <a:schemeClr val="tx1"/>
                </a:solidFill>
                <a:effectLst/>
                <a:latin typeface="+mn-lt"/>
                <a:ea typeface="+mn-ea"/>
                <a:cs typeface="+mn-cs"/>
              </a:rPr>
              <a:t> con il tuo software Microsoft, potresti sfruttare i tuoi investimenti in contratti multi-licenza e passare al Cloud AWS senza pagare alcuna tariffa aggiuntiva per i prodotti Microsoft. La </a:t>
            </a:r>
            <a:r>
              <a:rPr lang="it-IT" sz="1200" b="0" i="0" u="none" strike="noStrike" kern="1200" dirty="0">
                <a:solidFill>
                  <a:schemeClr val="tx1"/>
                </a:solidFill>
                <a:effectLst/>
                <a:latin typeface="+mn-lt"/>
                <a:ea typeface="+mn-ea"/>
                <a:cs typeface="+mn-cs"/>
                <a:hlinkClick r:id="rId4"/>
              </a:rPr>
              <a:t>mobilità della licenza</a:t>
            </a:r>
            <a:r>
              <a:rPr lang="it-IT" sz="1200" b="0" i="0" kern="1200" dirty="0">
                <a:solidFill>
                  <a:schemeClr val="tx1"/>
                </a:solidFill>
                <a:effectLst/>
                <a:latin typeface="+mn-lt"/>
                <a:ea typeface="+mn-ea"/>
                <a:cs typeface="+mn-cs"/>
              </a:rPr>
              <a:t> è un vantaggio disponibile per i clienti Microsoft con applicazioni server idonee e coperte da Microsoft Software Assurance. È possibile usare </a:t>
            </a:r>
            <a:r>
              <a:rPr lang="it-IT" sz="1200" b="0" i="0" u="none" strike="noStrike" kern="1200" dirty="0">
                <a:solidFill>
                  <a:schemeClr val="tx1"/>
                </a:solidFill>
                <a:effectLst/>
                <a:latin typeface="+mn-lt"/>
                <a:ea typeface="+mn-ea"/>
                <a:cs typeface="+mn-cs"/>
                <a:hlinkClick r:id="rId5"/>
              </a:rPr>
              <a:t>AWS VM Import</a:t>
            </a:r>
            <a:r>
              <a:rPr lang="it-IT" sz="1200" b="0" i="0" kern="1200" dirty="0">
                <a:solidFill>
                  <a:schemeClr val="tx1"/>
                </a:solidFill>
                <a:effectLst/>
                <a:latin typeface="+mn-lt"/>
                <a:ea typeface="+mn-ea"/>
                <a:cs typeface="+mn-cs"/>
              </a:rPr>
              <a:t> per importare immagini di macchine virtuali dall'ambiente locale nel Cloud AWS, consentendo l'utilizzo di licenze software Microsoft esistenti e configurazioni di macchine virtuali in AWS.</a:t>
            </a:r>
          </a:p>
          <a:p>
            <a:r>
              <a:rPr lang="it-IT" sz="1200" b="0" i="0" kern="1200" dirty="0">
                <a:solidFill>
                  <a:schemeClr val="tx1"/>
                </a:solidFill>
                <a:effectLst/>
                <a:latin typeface="+mn-lt"/>
                <a:ea typeface="+mn-ea"/>
                <a:cs typeface="+mn-cs"/>
              </a:rPr>
              <a:t/>
            </a:r>
            <a:br>
              <a:rPr lang="it-IT" sz="1200" b="0" i="0" kern="1200" dirty="0">
                <a:solidFill>
                  <a:schemeClr val="tx1"/>
                </a:solidFill>
                <a:effectLst/>
                <a:latin typeface="+mn-lt"/>
                <a:ea typeface="+mn-ea"/>
                <a:cs typeface="+mn-cs"/>
              </a:rPr>
            </a:br>
            <a:endParaRPr lang="it-IT" sz="1200" b="0" i="0" kern="1200" dirty="0">
              <a:solidFill>
                <a:schemeClr val="tx1"/>
              </a:solidFill>
              <a:effectLst/>
              <a:latin typeface="+mn-lt"/>
              <a:ea typeface="+mn-ea"/>
              <a:cs typeface="+mn-cs"/>
            </a:endParaRPr>
          </a:p>
          <a:p>
            <a:pPr defTabSz="465887">
              <a:lnSpc>
                <a:spcPct val="90000"/>
              </a:lnSpc>
              <a:spcBef>
                <a:spcPts val="306"/>
              </a:spcBef>
              <a:buClr>
                <a:schemeClr val="accent1"/>
              </a:buClr>
              <a:defRPr/>
            </a:pPr>
            <a:endParaRPr lang="en-US" dirty="0">
              <a:solidFill>
                <a:schemeClr val="bg1">
                  <a:lumMod val="50000"/>
                </a:schemeClr>
              </a:solidFill>
            </a:endParaRPr>
          </a:p>
          <a:p>
            <a:pPr defTabSz="465887">
              <a:lnSpc>
                <a:spcPct val="90000"/>
              </a:lnSpc>
              <a:spcBef>
                <a:spcPts val="306"/>
              </a:spcBef>
              <a:buClr>
                <a:schemeClr val="accent1"/>
              </a:buClr>
              <a:defRPr/>
            </a:pPr>
            <a:r>
              <a:rPr lang="en-US" dirty="0">
                <a:solidFill>
                  <a:schemeClr val="bg1">
                    <a:lumMod val="50000"/>
                  </a:schemeClr>
                </a:solidFill>
              </a:rPr>
              <a:t>Using License Mobility through Software Assurance or dedicated AWS infrastructure, you can save money on existing Microsoft licenses on AWS and derive a number of benefits:</a:t>
            </a:r>
          </a:p>
          <a:p>
            <a:pPr defTabSz="465887">
              <a:lnSpc>
                <a:spcPct val="90000"/>
              </a:lnSpc>
              <a:spcBef>
                <a:spcPts val="306"/>
              </a:spcBef>
              <a:buClr>
                <a:schemeClr val="accent1"/>
              </a:buClr>
              <a:defRPr/>
            </a:pPr>
            <a:endParaRPr lang="en-US" b="1" dirty="0">
              <a:solidFill>
                <a:srgbClr val="414042"/>
              </a:solidFill>
              <a:latin typeface="Arial" panose="020B0604020202020204" pitchFamily="34" charset="0"/>
              <a:cs typeface="Arial" panose="020B0604020202020204" pitchFamily="34" charset="0"/>
            </a:endParaRPr>
          </a:p>
          <a:p>
            <a:pPr defTabSz="465887">
              <a:lnSpc>
                <a:spcPct val="90000"/>
              </a:lnSpc>
              <a:spcBef>
                <a:spcPts val="306"/>
              </a:spcBef>
              <a:buClr>
                <a:schemeClr val="accent1"/>
              </a:buClr>
              <a:defRPr/>
            </a:pPr>
            <a:r>
              <a:rPr lang="en-US" b="1" dirty="0">
                <a:solidFill>
                  <a:srgbClr val="414042"/>
                </a:solidFill>
                <a:latin typeface="Arial" panose="020B0604020202020204" pitchFamily="34" charset="0"/>
                <a:cs typeface="Arial" panose="020B0604020202020204" pitchFamily="34" charset="0"/>
              </a:rPr>
              <a:t>Bring your own licenses:</a:t>
            </a:r>
          </a:p>
          <a:p>
            <a:pPr marL="291173" indent="-291173" defTabSz="931750">
              <a:spcBef>
                <a:spcPts val="611"/>
              </a:spcBef>
              <a:spcAft>
                <a:spcPts val="1223"/>
              </a:spcAft>
              <a:buClr>
                <a:srgbClr val="FAA634"/>
              </a:buClr>
              <a:buFont typeface="Wingdings" panose="05000000000000000000" pitchFamily="2" charset="2"/>
              <a:buChar char="§"/>
              <a:defRPr/>
            </a:pPr>
            <a:r>
              <a:rPr lang="en-US" dirty="0">
                <a:solidFill>
                  <a:srgbClr val="414042"/>
                </a:solidFill>
                <a:latin typeface="Arial" panose="020B0604020202020204" pitchFamily="34" charset="0"/>
                <a:cs typeface="Arial" panose="020B0604020202020204" pitchFamily="34" charset="0"/>
              </a:rPr>
              <a:t>Can use License Mobility through Software Assurance or Amazon EC2 Dedicated Hosts</a:t>
            </a:r>
          </a:p>
          <a:p>
            <a:pPr marL="291173" indent="-291173" defTabSz="931750">
              <a:spcBef>
                <a:spcPts val="611"/>
              </a:spcBef>
              <a:spcAft>
                <a:spcPts val="1223"/>
              </a:spcAft>
              <a:buClr>
                <a:srgbClr val="FAA634"/>
              </a:buClr>
              <a:buFont typeface="Wingdings" panose="05000000000000000000" pitchFamily="2" charset="2"/>
              <a:buChar char="§"/>
              <a:defRPr/>
            </a:pPr>
            <a:r>
              <a:rPr lang="en-US" dirty="0">
                <a:solidFill>
                  <a:srgbClr val="414042"/>
                </a:solidFill>
                <a:latin typeface="Arial" panose="020B0604020202020204" pitchFamily="34" charset="0"/>
                <a:cs typeface="Arial" panose="020B0604020202020204" pitchFamily="34" charset="0"/>
              </a:rPr>
              <a:t>Extend license investments to the cloud and </a:t>
            </a:r>
            <a:r>
              <a:rPr lang="en-US" u="sng" dirty="0">
                <a:solidFill>
                  <a:srgbClr val="414042"/>
                </a:solidFill>
                <a:latin typeface="Arial" panose="020B0604020202020204" pitchFamily="34" charset="0"/>
                <a:cs typeface="Arial" panose="020B0604020202020204" pitchFamily="34" charset="0"/>
              </a:rPr>
              <a:t>pay only for AWS services you use</a:t>
            </a:r>
          </a:p>
          <a:p>
            <a:pPr marL="291173" indent="-291173" defTabSz="931750">
              <a:spcBef>
                <a:spcPts val="611"/>
              </a:spcBef>
              <a:spcAft>
                <a:spcPts val="1223"/>
              </a:spcAft>
              <a:buClr>
                <a:srgbClr val="FAA634"/>
              </a:buClr>
              <a:buFont typeface="Wingdings" panose="05000000000000000000" pitchFamily="2" charset="2"/>
              <a:buChar char="§"/>
              <a:defRPr/>
            </a:pPr>
            <a:r>
              <a:rPr lang="en-US" b="1" dirty="0">
                <a:solidFill>
                  <a:srgbClr val="414042"/>
                </a:solidFill>
                <a:latin typeface="Arial" panose="020B0604020202020204" pitchFamily="34" charset="0"/>
                <a:cs typeface="Arial" panose="020B0604020202020204" pitchFamily="34" charset="0"/>
              </a:rPr>
              <a:t>You are responsible for license compliance</a:t>
            </a:r>
          </a:p>
          <a:p>
            <a:pPr marL="291173" indent="-291173" defTabSz="931750">
              <a:spcBef>
                <a:spcPts val="611"/>
              </a:spcBef>
              <a:spcAft>
                <a:spcPts val="1223"/>
              </a:spcAft>
              <a:buClr>
                <a:srgbClr val="FAA634"/>
              </a:buClr>
              <a:buFont typeface="Wingdings" panose="05000000000000000000" pitchFamily="2" charset="2"/>
              <a:buChar char="§"/>
              <a:defRPr/>
            </a:pPr>
            <a:endParaRPr lang="en-US" b="1" dirty="0">
              <a:solidFill>
                <a:srgbClr val="414042"/>
              </a:solidFill>
              <a:latin typeface="Arial" panose="020B0604020202020204" pitchFamily="34" charset="0"/>
              <a:cs typeface="Arial" panose="020B0604020202020204" pitchFamily="34" charset="0"/>
            </a:endParaRPr>
          </a:p>
          <a:p>
            <a:pPr defTabSz="465887">
              <a:lnSpc>
                <a:spcPct val="90000"/>
              </a:lnSpc>
              <a:spcBef>
                <a:spcPts val="306"/>
              </a:spcBef>
              <a:buClr>
                <a:schemeClr val="accent1"/>
              </a:buClr>
              <a:defRPr/>
            </a:pPr>
            <a:r>
              <a:rPr lang="en-US" dirty="0"/>
              <a:t>Using AWS Config as the data source you can track configuration changes against physical resources such as sockets and cores. Before you begin launching BYOL instances onto AWS, ensure AWS Config has been enabled to record any changes</a:t>
            </a:r>
            <a:r>
              <a:rPr lang="en-US" b="1" dirty="0"/>
              <a:t>. AWS Config keeps track of the changes that occur, including the instances and corresponding AMI IDs that ran. These changes are paired with Host level data, such as the Host ID and the number of sockets and physical cores installed</a:t>
            </a:r>
            <a:r>
              <a:rPr lang="en-US" dirty="0"/>
              <a:t>. AWS Config will also keep track of instance tags. We recommend that you tag your instances with a meaningful identifier if you would like a human-readable way to identify BYOL instances in your AWS Config logs. </a:t>
            </a:r>
            <a:r>
              <a:rPr lang="en-US" u="sng" dirty="0"/>
              <a:t>Visit: https://</a:t>
            </a:r>
            <a:r>
              <a:rPr lang="en-US" u="sng" dirty="0" err="1"/>
              <a:t>aws.amazon.com</a:t>
            </a:r>
            <a:r>
              <a:rPr lang="en-US" u="sng" dirty="0"/>
              <a:t>/config/ </a:t>
            </a:r>
            <a:r>
              <a:rPr lang="en-US" dirty="0"/>
              <a:t>for more information on AWS Config.</a:t>
            </a:r>
          </a:p>
          <a:p>
            <a:pPr>
              <a:lnSpc>
                <a:spcPct val="90000"/>
              </a:lnSpc>
              <a:spcBef>
                <a:spcPts val="306"/>
              </a:spcBef>
              <a:buClr>
                <a:schemeClr val="accent1"/>
              </a:buClr>
            </a:pPr>
            <a:endParaRPr lang="en-US"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006FBA0-8958-462A-85B9-27F9B2F736B3}" type="slidenum">
              <a:rPr lang="en-US" smtClean="0"/>
              <a:t>21</a:t>
            </a:fld>
            <a:endParaRPr lang="en-US"/>
          </a:p>
        </p:txBody>
      </p:sp>
    </p:spTree>
    <p:extLst>
      <p:ext uri="{BB962C8B-B14F-4D97-AF65-F5344CB8AC3E}">
        <p14:creationId xmlns:p14="http://schemas.microsoft.com/office/powerpoint/2010/main" val="625514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Moving</a:t>
            </a:r>
            <a:r>
              <a:rPr lang="en-US" b="0" baseline="0" dirty="0"/>
              <a:t> your Microsoft workloads to the cloud can help ignite your digital transformation and help you start reducing technical debt very quickly and go beyond lift and shift…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I’ll quickly introduce running your Microsoft workloads on AWS and the migration tools &amp; programs we offer to help you along your cloud journey.</a:t>
            </a:r>
            <a:endParaRPr lang="en-US" b="0" dirty="0"/>
          </a:p>
          <a:p>
            <a:endParaRPr lang="en-US" b="0" dirty="0"/>
          </a:p>
          <a:p>
            <a:r>
              <a:rPr lang="en-US" dirty="0"/>
              <a:t>AWS provides a comprehensive set of management tools for your Microsoft </a:t>
            </a:r>
            <a:r>
              <a:rPr lang="en-US" dirty="0">
                <a:hlinkClick r:id="rId3"/>
              </a:rPr>
              <a:t>Windows Server</a:t>
            </a:r>
            <a:r>
              <a:rPr lang="en-US" dirty="0"/>
              <a:t> workloads. </a:t>
            </a:r>
            <a:r>
              <a:rPr lang="en-US" dirty="0">
                <a:hlinkClick r:id="rId4"/>
              </a:rPr>
              <a:t>EC2 Run Command</a:t>
            </a:r>
            <a:r>
              <a:rPr lang="en-US" dirty="0"/>
              <a:t> helps you automate administrative tasks across a large fleet of instances.</a:t>
            </a:r>
          </a:p>
          <a:p>
            <a:endParaRPr lang="it-IT" dirty="0"/>
          </a:p>
        </p:txBody>
      </p:sp>
      <p:sp>
        <p:nvSpPr>
          <p:cNvPr id="4" name="Slide Number Placeholder 3"/>
          <p:cNvSpPr>
            <a:spLocks noGrp="1"/>
          </p:cNvSpPr>
          <p:nvPr>
            <p:ph type="sldNum" sz="quarter" idx="5"/>
          </p:nvPr>
        </p:nvSpPr>
        <p:spPr/>
        <p:txBody>
          <a:bodyPr/>
          <a:lstStyle/>
          <a:p>
            <a:fld id="{F0F304BD-78E5-F743-9CDB-4BAC0F2E5AB7}" type="slidenum">
              <a:rPr lang="en-US" smtClean="0"/>
              <a:t>22</a:t>
            </a:fld>
            <a:endParaRPr lang="en-US" dirty="0"/>
          </a:p>
        </p:txBody>
      </p:sp>
    </p:spTree>
    <p:extLst>
      <p:ext uri="{BB962C8B-B14F-4D97-AF65-F5344CB8AC3E}">
        <p14:creationId xmlns:p14="http://schemas.microsoft.com/office/powerpoint/2010/main" val="998087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EC2 Windows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Per le </a:t>
            </a:r>
            <a:r>
              <a:rPr lang="en-US" b="0" dirty="0" err="1"/>
              <a:t>applicazioni</a:t>
            </a:r>
            <a:r>
              <a:rPr lang="en-US" b="0" dirty="0"/>
              <a:t> </a:t>
            </a:r>
            <a:r>
              <a:rPr lang="en-US" b="0" dirty="0" err="1"/>
              <a:t>aziendali</a:t>
            </a:r>
            <a:r>
              <a:rPr lang="en-US" b="0" dirty="0"/>
              <a:t> o di </a:t>
            </a:r>
            <a:r>
              <a:rPr lang="en-US" b="0" dirty="0" err="1"/>
              <a:t>terze</a:t>
            </a:r>
            <a:r>
              <a:rPr lang="en-US" b="0" dirty="0"/>
              <a:t> </a:t>
            </a:r>
            <a:r>
              <a:rPr lang="en-US" b="0" dirty="0" err="1"/>
              <a:t>parti</a:t>
            </a:r>
            <a:r>
              <a:rPr lang="en-US" b="0" dirty="0"/>
              <a:t> legacy e </a:t>
            </a:r>
            <a:r>
              <a:rPr lang="en-US" b="0" dirty="0" err="1"/>
              <a:t>personalizzate</a:t>
            </a:r>
            <a:r>
              <a:rPr lang="en-US" b="0" dirty="0"/>
              <a:t>, </a:t>
            </a:r>
            <a:r>
              <a:rPr lang="en-US" b="0" dirty="0" err="1"/>
              <a:t>incluse</a:t>
            </a:r>
            <a:r>
              <a:rPr lang="en-US" b="0" dirty="0"/>
              <a:t> le </a:t>
            </a:r>
            <a:r>
              <a:rPr lang="en-US" b="0" dirty="0" err="1"/>
              <a:t>applicazioni</a:t>
            </a:r>
            <a:r>
              <a:rPr lang="en-US" b="0" dirty="0"/>
              <a:t> line-of-business, </a:t>
            </a:r>
            <a:r>
              <a:rPr lang="en-US" b="0" dirty="0" err="1"/>
              <a:t>è</a:t>
            </a:r>
            <a:r>
              <a:rPr lang="en-US" b="0" dirty="0"/>
              <a:t> </a:t>
            </a:r>
            <a:r>
              <a:rPr lang="en-US" b="0" dirty="0" err="1"/>
              <a:t>possibile</a:t>
            </a:r>
            <a:r>
              <a:rPr lang="en-US" b="0" dirty="0"/>
              <a:t> </a:t>
            </a:r>
            <a:r>
              <a:rPr lang="en-US" b="0" dirty="0" err="1"/>
              <a:t>avviare</a:t>
            </a:r>
            <a:r>
              <a:rPr lang="en-US" b="0" dirty="0"/>
              <a:t> un database per </a:t>
            </a:r>
            <a:r>
              <a:rPr lang="en-US" b="0" dirty="0" err="1"/>
              <a:t>supportare</a:t>
            </a:r>
            <a:r>
              <a:rPr lang="en-US" b="0" dirty="0"/>
              <a:t> </a:t>
            </a:r>
            <a:r>
              <a:rPr lang="en-US" b="0" dirty="0" err="1"/>
              <a:t>queste</a:t>
            </a:r>
            <a:r>
              <a:rPr lang="en-US" b="0" dirty="0"/>
              <a:t> app </a:t>
            </a:r>
            <a:r>
              <a:rPr lang="en-US" b="0" dirty="0" err="1"/>
              <a:t>utilizzando</a:t>
            </a:r>
            <a:r>
              <a:rPr lang="en-US" b="0" dirty="0"/>
              <a:t> </a:t>
            </a:r>
            <a:r>
              <a:rPr lang="en-US" b="1" dirty="0"/>
              <a:t>Amazon EC2 e Amazon EBS</a:t>
            </a:r>
            <a:r>
              <a:rPr lang="en-US" b="0" dirty="0"/>
              <a:t>. Le app di Corp </a:t>
            </a:r>
            <a:r>
              <a:rPr lang="en-US" b="0" dirty="0" err="1"/>
              <a:t>possono</a:t>
            </a:r>
            <a:r>
              <a:rPr lang="en-US" b="0" dirty="0"/>
              <a:t> </a:t>
            </a:r>
            <a:r>
              <a:rPr lang="en-US" b="0" dirty="0" err="1"/>
              <a:t>includere</a:t>
            </a:r>
            <a:r>
              <a:rPr lang="en-US" b="0" dirty="0"/>
              <a:t>: MS SharePoint, Exchange, Skype for Business o </a:t>
            </a:r>
            <a:r>
              <a:rPr lang="en-US" b="0" dirty="0" err="1"/>
              <a:t>sviluppate</a:t>
            </a:r>
            <a:r>
              <a:rPr lang="en-US" b="0" dirty="0"/>
              <a:t> da un ISV </a:t>
            </a:r>
            <a:r>
              <a:rPr lang="en-US" b="0" dirty="0" err="1"/>
              <a:t>che</a:t>
            </a:r>
            <a:r>
              <a:rPr lang="en-US" b="0" dirty="0"/>
              <a:t> </a:t>
            </a:r>
            <a:r>
              <a:rPr lang="en-US" b="0" dirty="0" err="1"/>
              <a:t>vengono</a:t>
            </a:r>
            <a:r>
              <a:rPr lang="en-US" b="0" dirty="0"/>
              <a:t> </a:t>
            </a:r>
            <a:r>
              <a:rPr lang="en-US" b="0" dirty="0" err="1"/>
              <a:t>utilizzate</a:t>
            </a:r>
            <a:r>
              <a:rPr lang="en-US" b="0" dirty="0"/>
              <a:t> per la </a:t>
            </a:r>
            <a:r>
              <a:rPr lang="en-US" b="0" dirty="0" err="1"/>
              <a:t>collaborazione</a:t>
            </a:r>
            <a:r>
              <a:rPr lang="en-US" b="0" dirty="0"/>
              <a:t> e / o la </a:t>
            </a:r>
            <a:r>
              <a:rPr lang="en-US" b="0" dirty="0" err="1"/>
              <a:t>produttività</a:t>
            </a:r>
            <a:r>
              <a:rPr lang="en-US" b="0" dirty="0"/>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AWS </a:t>
            </a:r>
            <a:r>
              <a:rPr lang="en-US" b="0" dirty="0" err="1"/>
              <a:t>consente</a:t>
            </a:r>
            <a:r>
              <a:rPr lang="en-US" b="0" dirty="0"/>
              <a:t> di </a:t>
            </a:r>
            <a:r>
              <a:rPr lang="en-US" b="0" dirty="0" err="1"/>
              <a:t>eseguire</a:t>
            </a:r>
            <a:r>
              <a:rPr lang="en-US" b="0" dirty="0"/>
              <a:t> </a:t>
            </a:r>
            <a:r>
              <a:rPr lang="en-US" b="0" dirty="0" err="1"/>
              <a:t>applicazioni</a:t>
            </a:r>
            <a:r>
              <a:rPr lang="en-US" b="0" dirty="0"/>
              <a:t> </a:t>
            </a:r>
            <a:r>
              <a:rPr lang="en-US" b="0" dirty="0" err="1"/>
              <a:t>aziendali</a:t>
            </a:r>
            <a:r>
              <a:rPr lang="en-US" b="0" dirty="0"/>
              <a:t> in </a:t>
            </a:r>
            <a:r>
              <a:rPr lang="en-US" b="0" dirty="0" err="1"/>
              <a:t>modo</a:t>
            </a:r>
            <a:r>
              <a:rPr lang="en-US" b="0" dirty="0"/>
              <a:t> </a:t>
            </a:r>
            <a:r>
              <a:rPr lang="en-US" b="0" dirty="0" err="1"/>
              <a:t>più</a:t>
            </a:r>
            <a:r>
              <a:rPr lang="en-US" b="0" dirty="0"/>
              <a:t> </a:t>
            </a:r>
            <a:r>
              <a:rPr lang="en-US" b="0" dirty="0" err="1"/>
              <a:t>efficiente</a:t>
            </a:r>
            <a:r>
              <a:rPr lang="en-US" b="0" dirty="0"/>
              <a:t> e </a:t>
            </a:r>
            <a:r>
              <a:rPr lang="en-US" b="0" dirty="0" err="1"/>
              <a:t>flessibile</a:t>
            </a:r>
            <a:r>
              <a:rPr lang="en-US" b="0" dirty="0"/>
              <a:t>, </a:t>
            </a:r>
            <a:r>
              <a:rPr lang="en-US" b="0" dirty="0" err="1"/>
              <a:t>mantenendo</a:t>
            </a:r>
            <a:r>
              <a:rPr lang="en-US" b="0" dirty="0"/>
              <a:t> la </a:t>
            </a:r>
            <a:r>
              <a:rPr lang="en-US" b="0" dirty="0" err="1"/>
              <a:t>gestione</a:t>
            </a:r>
            <a:r>
              <a:rPr lang="en-US" b="0" dirty="0"/>
              <a:t> e </a:t>
            </a:r>
            <a:r>
              <a:rPr lang="en-US" b="0" dirty="0" err="1"/>
              <a:t>il</a:t>
            </a:r>
            <a:r>
              <a:rPr lang="en-US" b="0" dirty="0"/>
              <a:t> </a:t>
            </a:r>
            <a:r>
              <a:rPr lang="en-US" b="0" dirty="0" err="1"/>
              <a:t>controllo</a:t>
            </a:r>
            <a:r>
              <a:rPr lang="en-US" b="0" dirty="0"/>
              <a:t> </a:t>
            </a:r>
            <a:r>
              <a:rPr lang="en-US" b="0" dirty="0" err="1"/>
              <a:t>dei</a:t>
            </a:r>
            <a:r>
              <a:rPr lang="en-US" b="0" dirty="0"/>
              <a:t> </a:t>
            </a:r>
            <a:r>
              <a:rPr lang="en-US" b="0" dirty="0" err="1"/>
              <a:t>locali</a:t>
            </a:r>
            <a:r>
              <a:rPr lang="en-US" b="0"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err="1"/>
              <a:t>Opzione</a:t>
            </a:r>
            <a:r>
              <a:rPr lang="en-US" b="1" dirty="0"/>
              <a:t> </a:t>
            </a:r>
            <a:r>
              <a:rPr lang="en-US" b="1" dirty="0" err="1"/>
              <a:t>più</a:t>
            </a:r>
            <a:r>
              <a:rPr lang="en-US" b="1" dirty="0"/>
              <a:t> </a:t>
            </a:r>
            <a:r>
              <a:rPr lang="en-US" b="1" dirty="0" err="1"/>
              <a:t>conveniente</a:t>
            </a:r>
            <a:r>
              <a:rPr lang="en-US" b="1" dirty="0"/>
              <a:t> per </a:t>
            </a:r>
            <a:r>
              <a:rPr lang="en-US" b="1" dirty="0" err="1"/>
              <a:t>l'hosting</a:t>
            </a:r>
            <a:r>
              <a:rPr lang="en-US" b="1" dirty="0"/>
              <a:t> di app </a:t>
            </a:r>
            <a:r>
              <a:rPr lang="en-US" b="1" dirty="0" err="1"/>
              <a:t>LoB</a:t>
            </a:r>
            <a:r>
              <a:rPr lang="en-US" b="1" dirty="0"/>
              <a:t> </a:t>
            </a:r>
            <a:r>
              <a:rPr lang="en-US" b="1" dirty="0" err="1"/>
              <a:t>su</a:t>
            </a:r>
            <a:r>
              <a:rPr lang="en-US" b="1" dirty="0"/>
              <a:t> AWS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err="1"/>
              <a:t>Gestisci</a:t>
            </a:r>
            <a:r>
              <a:rPr lang="en-US" b="0" dirty="0"/>
              <a:t> </a:t>
            </a:r>
            <a:r>
              <a:rPr lang="en-US" b="0" dirty="0" err="1"/>
              <a:t>il</a:t>
            </a:r>
            <a:r>
              <a:rPr lang="en-US" b="0" dirty="0"/>
              <a:t> software, </a:t>
            </a:r>
            <a:r>
              <a:rPr lang="en-US" b="0" dirty="0" err="1"/>
              <a:t>l'elaborazione</a:t>
            </a:r>
            <a:r>
              <a:rPr lang="en-US" b="0" dirty="0"/>
              <a:t> e le </a:t>
            </a:r>
            <a:r>
              <a:rPr lang="en-US" b="0" dirty="0" err="1"/>
              <a:t>risorse</a:t>
            </a:r>
            <a:r>
              <a:rPr lang="en-US" b="0" dirty="0"/>
              <a:t> di </a:t>
            </a:r>
            <a:r>
              <a:rPr lang="en-US" b="0" dirty="0" err="1"/>
              <a:t>archiviazione</a:t>
            </a:r>
            <a:r>
              <a:rPr lang="en-US" b="0" dirty="0"/>
              <a:t> con </a:t>
            </a:r>
            <a:r>
              <a:rPr lang="en-US" b="0" dirty="0" err="1"/>
              <a:t>il</a:t>
            </a:r>
            <a:r>
              <a:rPr lang="en-US" b="0" dirty="0"/>
              <a:t> </a:t>
            </a:r>
            <a:r>
              <a:rPr lang="en-US" b="0" dirty="0" err="1"/>
              <a:t>controllo</a:t>
            </a:r>
            <a:r>
              <a:rPr lang="en-US" b="0" dirty="0"/>
              <a:t> </a:t>
            </a:r>
            <a:r>
              <a:rPr lang="en-US" b="0" dirty="0" err="1"/>
              <a:t>completo</a:t>
            </a: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err="1"/>
              <a:t>Gli</a:t>
            </a:r>
            <a:r>
              <a:rPr lang="en-US" b="0" dirty="0"/>
              <a:t> AMI del database </a:t>
            </a:r>
            <a:r>
              <a:rPr lang="en-US" b="0" dirty="0" err="1"/>
              <a:t>relazionale</a:t>
            </a:r>
            <a:r>
              <a:rPr lang="en-US" b="0" dirty="0"/>
              <a:t> </a:t>
            </a:r>
            <a:r>
              <a:rPr lang="en-US" b="0" dirty="0" err="1"/>
              <a:t>consentono</a:t>
            </a:r>
            <a:r>
              <a:rPr lang="en-US" b="0" dirty="0"/>
              <a:t> di </a:t>
            </a:r>
            <a:r>
              <a:rPr lang="en-US" b="0" dirty="0" err="1"/>
              <a:t>archiviare</a:t>
            </a:r>
            <a:r>
              <a:rPr lang="en-US" b="0" dirty="0"/>
              <a:t> le </a:t>
            </a:r>
            <a:r>
              <a:rPr lang="en-US" b="0" dirty="0" err="1"/>
              <a:t>immagini</a:t>
            </a:r>
            <a:r>
              <a:rPr lang="en-US" b="0" dirty="0"/>
              <a:t> </a:t>
            </a:r>
            <a:r>
              <a:rPr lang="en-US" b="0" dirty="0" err="1"/>
              <a:t>delle</a:t>
            </a:r>
            <a:r>
              <a:rPr lang="en-US" b="0" dirty="0"/>
              <a:t> </a:t>
            </a:r>
            <a:r>
              <a:rPr lang="en-US" b="0" dirty="0" err="1"/>
              <a:t>macchine</a:t>
            </a:r>
            <a:r>
              <a:rPr lang="en-US" b="0" dirty="0"/>
              <a:t> del database per </a:t>
            </a:r>
            <a:r>
              <a:rPr lang="en-US" b="0" dirty="0" err="1"/>
              <a:t>il</a:t>
            </a:r>
            <a:r>
              <a:rPr lang="en-US" b="0" dirty="0"/>
              <a:t> provisioning </a:t>
            </a:r>
            <a:r>
              <a:rPr lang="en-US" b="0" dirty="0" err="1"/>
              <a:t>rapido</a:t>
            </a: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Amazon Web Services </a:t>
            </a:r>
            <a:r>
              <a:rPr lang="en-US" b="0" dirty="0" err="1"/>
              <a:t>ti</a:t>
            </a:r>
            <a:r>
              <a:rPr lang="en-US" b="0" dirty="0"/>
              <a:t> </a:t>
            </a:r>
            <a:r>
              <a:rPr lang="en-US" b="0" dirty="0" err="1"/>
              <a:t>aiuta</a:t>
            </a:r>
            <a:r>
              <a:rPr lang="en-US" b="0" dirty="0"/>
              <a:t> a </a:t>
            </a:r>
            <a:r>
              <a:rPr lang="en-US" b="0" dirty="0" err="1"/>
              <a:t>creare</a:t>
            </a:r>
            <a:r>
              <a:rPr lang="en-US" b="0" dirty="0"/>
              <a:t>, </a:t>
            </a:r>
            <a:r>
              <a:rPr lang="en-US" b="0" dirty="0" err="1"/>
              <a:t>distribuire</a:t>
            </a:r>
            <a:r>
              <a:rPr lang="en-US" b="0" dirty="0"/>
              <a:t>, </a:t>
            </a:r>
            <a:r>
              <a:rPr lang="en-US" b="0" dirty="0" err="1"/>
              <a:t>scalare</a:t>
            </a:r>
            <a:r>
              <a:rPr lang="en-US" b="0" dirty="0"/>
              <a:t> e </a:t>
            </a:r>
            <a:r>
              <a:rPr lang="en-US" b="0" dirty="0" err="1"/>
              <a:t>gestire</a:t>
            </a:r>
            <a:r>
              <a:rPr lang="en-US" b="0" dirty="0"/>
              <a:t> le </a:t>
            </a:r>
            <a:r>
              <a:rPr lang="en-US" b="0" dirty="0" err="1"/>
              <a:t>applicazioni</a:t>
            </a:r>
            <a:r>
              <a:rPr lang="en-US" b="0" dirty="0"/>
              <a:t> Microsoft in </a:t>
            </a:r>
            <a:r>
              <a:rPr lang="en-US" b="0" dirty="0" err="1"/>
              <a:t>modo</a:t>
            </a:r>
            <a:r>
              <a:rPr lang="en-US" b="0" dirty="0"/>
              <a:t> </a:t>
            </a:r>
            <a:r>
              <a:rPr lang="en-US" b="0" dirty="0" err="1"/>
              <a:t>rapido</a:t>
            </a:r>
            <a:r>
              <a:rPr lang="en-US" b="0" dirty="0"/>
              <a:t>, </a:t>
            </a:r>
            <a:r>
              <a:rPr lang="en-US" b="0" dirty="0" err="1"/>
              <a:t>semplice</a:t>
            </a:r>
            <a:r>
              <a:rPr lang="en-US" b="0" dirty="0"/>
              <a:t>, </a:t>
            </a:r>
            <a:r>
              <a:rPr lang="en-US" b="0" dirty="0" err="1"/>
              <a:t>sicuro</a:t>
            </a:r>
            <a:r>
              <a:rPr lang="en-US" b="0" dirty="0"/>
              <a:t> e </a:t>
            </a:r>
            <a:r>
              <a:rPr lang="en-US" b="0" dirty="0" err="1"/>
              <a:t>conveniente</a:t>
            </a:r>
            <a:r>
              <a:rPr lang="en-US" b="0" dirty="0"/>
              <a:t>. Per le </a:t>
            </a:r>
            <a:r>
              <a:rPr lang="en-US" b="0" dirty="0" err="1"/>
              <a:t>applicazioni</a:t>
            </a:r>
            <a:r>
              <a:rPr lang="en-US" b="0" dirty="0"/>
              <a:t> IT </a:t>
            </a:r>
            <a:r>
              <a:rPr lang="en-US" b="0" dirty="0" err="1"/>
              <a:t>aziendali</a:t>
            </a:r>
            <a:r>
              <a:rPr lang="en-US" b="0" dirty="0"/>
              <a:t>, AWS </a:t>
            </a:r>
            <a:r>
              <a:rPr lang="en-US" b="0" dirty="0" err="1"/>
              <a:t>offre</a:t>
            </a:r>
            <a:r>
              <a:rPr lang="en-US" b="0" dirty="0"/>
              <a:t> </a:t>
            </a:r>
            <a:r>
              <a:rPr lang="en-US" b="0" dirty="0" err="1"/>
              <a:t>una</a:t>
            </a:r>
            <a:r>
              <a:rPr lang="en-US" b="0" dirty="0"/>
              <a:t> </a:t>
            </a:r>
            <a:r>
              <a:rPr lang="en-US" b="0" dirty="0" err="1"/>
              <a:t>piattaforma</a:t>
            </a:r>
            <a:r>
              <a:rPr lang="en-US" b="0" dirty="0"/>
              <a:t> cloud </a:t>
            </a:r>
            <a:r>
              <a:rPr lang="en-US" b="0" dirty="0" err="1"/>
              <a:t>che</a:t>
            </a:r>
            <a:r>
              <a:rPr lang="en-US" b="0" dirty="0"/>
              <a:t> </a:t>
            </a:r>
            <a:r>
              <a:rPr lang="en-US" b="0" dirty="0" err="1"/>
              <a:t>consente</a:t>
            </a:r>
            <a:r>
              <a:rPr lang="en-US" b="0" dirty="0"/>
              <a:t> di </a:t>
            </a:r>
            <a:r>
              <a:rPr lang="en-US" b="0" dirty="0" err="1"/>
              <a:t>eseguire</a:t>
            </a:r>
            <a:r>
              <a:rPr lang="en-US" b="0" dirty="0"/>
              <a:t> </a:t>
            </a:r>
            <a:r>
              <a:rPr lang="en-US" b="0" dirty="0" err="1"/>
              <a:t>applicazioni</a:t>
            </a:r>
            <a:r>
              <a:rPr lang="en-US" b="0" dirty="0"/>
              <a:t> Microsoft come SharePoint, Dynamics </a:t>
            </a:r>
            <a:r>
              <a:rPr lang="en-US" b="0" dirty="0" err="1"/>
              <a:t>ed</a:t>
            </a:r>
            <a:r>
              <a:rPr lang="en-US" b="0" dirty="0"/>
              <a:t> Exchange in un </a:t>
            </a:r>
            <a:r>
              <a:rPr lang="en-US" b="0" dirty="0" err="1"/>
              <a:t>approccio</a:t>
            </a:r>
            <a:r>
              <a:rPr lang="en-US" b="0" dirty="0"/>
              <a:t> </a:t>
            </a:r>
            <a:r>
              <a:rPr lang="en-US" b="0" dirty="0" err="1"/>
              <a:t>più</a:t>
            </a:r>
            <a:r>
              <a:rPr lang="en-US" b="0" dirty="0"/>
              <a:t> </a:t>
            </a:r>
            <a:r>
              <a:rPr lang="en-US" b="0" dirty="0" err="1"/>
              <a:t>sicuro</a:t>
            </a:r>
            <a:r>
              <a:rPr lang="en-US" b="0" dirty="0"/>
              <a:t>, </a:t>
            </a:r>
            <a:r>
              <a:rPr lang="en-US" b="0" dirty="0" err="1"/>
              <a:t>facilmente</a:t>
            </a:r>
            <a:r>
              <a:rPr lang="en-US" b="0" dirty="0"/>
              <a:t> </a:t>
            </a:r>
            <a:r>
              <a:rPr lang="en-US" b="0" dirty="0" err="1"/>
              <a:t>gestibile</a:t>
            </a:r>
            <a:r>
              <a:rPr lang="en-US" b="0" dirty="0"/>
              <a:t> e ad </a:t>
            </a:r>
            <a:r>
              <a:rPr lang="en-US" b="0" dirty="0" err="1"/>
              <a:t>alte</a:t>
            </a:r>
            <a:r>
              <a:rPr lang="en-US" b="0" dirty="0"/>
              <a:t> </a:t>
            </a:r>
            <a:r>
              <a:rPr lang="en-US" b="0" dirty="0" err="1"/>
              <a:t>prestazioni</a:t>
            </a:r>
            <a:r>
              <a:rPr lang="en-US" b="0" dirty="0"/>
              <a:t>. Per </a:t>
            </a:r>
            <a:r>
              <a:rPr lang="en-US" b="0" dirty="0" err="1"/>
              <a:t>i</a:t>
            </a:r>
            <a:r>
              <a:rPr lang="en-US" b="0" dirty="0"/>
              <a:t> </a:t>
            </a:r>
            <a:r>
              <a:rPr lang="en-US" b="0" dirty="0" err="1"/>
              <a:t>proprietari</a:t>
            </a:r>
            <a:r>
              <a:rPr lang="en-US" b="0" dirty="0"/>
              <a:t> di </a:t>
            </a:r>
            <a:r>
              <a:rPr lang="en-US" b="0" dirty="0" err="1"/>
              <a:t>attività</a:t>
            </a:r>
            <a:r>
              <a:rPr lang="en-US" b="0" dirty="0"/>
              <a:t> </a:t>
            </a:r>
            <a:r>
              <a:rPr lang="en-US" b="0" dirty="0" err="1"/>
              <a:t>commerciali</a:t>
            </a:r>
            <a:r>
              <a:rPr lang="en-US" b="0" dirty="0"/>
              <a:t>, AWS </a:t>
            </a:r>
            <a:r>
              <a:rPr lang="en-US" b="0" dirty="0" err="1"/>
              <a:t>offre</a:t>
            </a:r>
            <a:r>
              <a:rPr lang="en-US" b="0" dirty="0"/>
              <a:t> un </a:t>
            </a:r>
            <a:r>
              <a:rPr lang="en-US" b="0" dirty="0" err="1"/>
              <a:t>servizio</a:t>
            </a:r>
            <a:r>
              <a:rPr lang="en-US" b="0" dirty="0"/>
              <a:t> di database </a:t>
            </a:r>
            <a:r>
              <a:rPr lang="en-US" b="0" dirty="0" err="1"/>
              <a:t>completamente</a:t>
            </a:r>
            <a:r>
              <a:rPr lang="en-US" b="0" dirty="0"/>
              <a:t> </a:t>
            </a:r>
            <a:r>
              <a:rPr lang="en-US" b="0" dirty="0" err="1"/>
              <a:t>gestito</a:t>
            </a:r>
            <a:r>
              <a:rPr lang="en-US" b="0" dirty="0"/>
              <a:t> per </a:t>
            </a:r>
            <a:r>
              <a:rPr lang="en-US" b="0" dirty="0" err="1"/>
              <a:t>l'esecuzione</a:t>
            </a:r>
            <a:r>
              <a:rPr lang="en-US" b="0" dirty="0"/>
              <a:t> di Microsoft SQL Server, </a:t>
            </a:r>
            <a:r>
              <a:rPr lang="en-US" b="0" dirty="0" err="1"/>
              <a:t>che</a:t>
            </a:r>
            <a:r>
              <a:rPr lang="en-US" b="0" dirty="0"/>
              <a:t> </a:t>
            </a:r>
            <a:r>
              <a:rPr lang="en-US" b="0" dirty="0" err="1"/>
              <a:t>consente</a:t>
            </a:r>
            <a:r>
              <a:rPr lang="en-US" b="0" dirty="0"/>
              <a:t> di </a:t>
            </a:r>
            <a:r>
              <a:rPr lang="en-US" b="0" dirty="0" err="1"/>
              <a:t>creare</a:t>
            </a:r>
            <a:r>
              <a:rPr lang="en-US" b="0" dirty="0"/>
              <a:t> </a:t>
            </a:r>
            <a:r>
              <a:rPr lang="en-US" b="0" dirty="0" err="1"/>
              <a:t>applicazioni</a:t>
            </a:r>
            <a:r>
              <a:rPr lang="en-US" b="0" dirty="0"/>
              <a:t> </a:t>
            </a:r>
            <a:r>
              <a:rPr lang="en-US" b="0" dirty="0" err="1"/>
              <a:t>aziendali</a:t>
            </a:r>
            <a:r>
              <a:rPr lang="en-US" b="0" dirty="0"/>
              <a:t> web, </a:t>
            </a:r>
            <a:r>
              <a:rPr lang="en-US" b="0" dirty="0" err="1"/>
              <a:t>mobili</a:t>
            </a:r>
            <a:r>
              <a:rPr lang="en-US" b="0" dirty="0"/>
              <a:t> e </a:t>
            </a:r>
            <a:r>
              <a:rPr lang="en-US" b="0" dirty="0" err="1"/>
              <a:t>personalizzate</a:t>
            </a:r>
            <a:r>
              <a:rPr lang="en-US" b="0" dirty="0"/>
              <a:t>. Per </a:t>
            </a:r>
            <a:r>
              <a:rPr lang="en-US" b="0" dirty="0" err="1"/>
              <a:t>gli</a:t>
            </a:r>
            <a:r>
              <a:rPr lang="en-US" b="0" dirty="0"/>
              <a:t> </a:t>
            </a:r>
            <a:r>
              <a:rPr lang="en-US" b="0" dirty="0" err="1"/>
              <a:t>sviluppatori</a:t>
            </a:r>
            <a:r>
              <a:rPr lang="en-US" b="0" dirty="0"/>
              <a:t> Microsoft, Amazon EC2 per Windows Server </a:t>
            </a:r>
            <a:r>
              <a:rPr lang="en-US" b="0" dirty="0" err="1"/>
              <a:t>offre</a:t>
            </a:r>
            <a:r>
              <a:rPr lang="en-US" b="0" dirty="0"/>
              <a:t> </a:t>
            </a:r>
            <a:r>
              <a:rPr lang="en-US" b="0" dirty="0" err="1"/>
              <a:t>una</a:t>
            </a:r>
            <a:r>
              <a:rPr lang="en-US" b="0" dirty="0"/>
              <a:t> </a:t>
            </a:r>
            <a:r>
              <a:rPr lang="en-US" b="0" dirty="0" err="1"/>
              <a:t>piattaforma</a:t>
            </a:r>
            <a:r>
              <a:rPr lang="en-US" b="0" dirty="0"/>
              <a:t> di </a:t>
            </a:r>
            <a:r>
              <a:rPr lang="en-US" b="0" dirty="0" err="1"/>
              <a:t>sviluppo</a:t>
            </a:r>
            <a:r>
              <a:rPr lang="en-US" b="0" dirty="0"/>
              <a:t> </a:t>
            </a:r>
            <a:r>
              <a:rPr lang="en-US" b="0" dirty="0" err="1"/>
              <a:t>flessibile</a:t>
            </a:r>
            <a:r>
              <a:rPr lang="en-US" b="0" dirty="0"/>
              <a:t> e agile, </a:t>
            </a:r>
            <a:r>
              <a:rPr lang="en-US" b="0" dirty="0" err="1"/>
              <a:t>profondamente</a:t>
            </a:r>
            <a:r>
              <a:rPr lang="en-US" b="0" dirty="0"/>
              <a:t> </a:t>
            </a:r>
            <a:r>
              <a:rPr lang="en-US" b="0" dirty="0" err="1"/>
              <a:t>integrata</a:t>
            </a:r>
            <a:r>
              <a:rPr lang="en-US" b="0" dirty="0"/>
              <a:t> con Visual Studio e .NET per </a:t>
            </a:r>
            <a:r>
              <a:rPr lang="en-US" b="0" dirty="0" err="1"/>
              <a:t>accelerare</a:t>
            </a:r>
            <a:r>
              <a:rPr lang="en-US" b="0" dirty="0"/>
              <a:t> </a:t>
            </a:r>
            <a:r>
              <a:rPr lang="en-US" b="0" dirty="0" err="1"/>
              <a:t>i</a:t>
            </a:r>
            <a:r>
              <a:rPr lang="en-US" b="0" dirty="0"/>
              <a:t> </a:t>
            </a:r>
            <a:r>
              <a:rPr lang="en-US" b="0" dirty="0" err="1"/>
              <a:t>cicli</a:t>
            </a:r>
            <a:r>
              <a:rPr lang="en-US" b="0" dirty="0"/>
              <a:t> di </a:t>
            </a:r>
            <a:r>
              <a:rPr lang="en-US" b="0" dirty="0" err="1"/>
              <a:t>sviluppo</a:t>
            </a:r>
            <a:r>
              <a:rPr lang="en-US" b="0"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Amazon RDS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Amazon Relational Database Service (RDS) </a:t>
            </a:r>
            <a:r>
              <a:rPr lang="en-US" b="0" dirty="0" err="1"/>
              <a:t>è</a:t>
            </a:r>
            <a:r>
              <a:rPr lang="en-US" b="0" dirty="0"/>
              <a:t> un </a:t>
            </a:r>
            <a:r>
              <a:rPr lang="en-US" b="0" dirty="0" err="1"/>
              <a:t>servizio</a:t>
            </a:r>
            <a:r>
              <a:rPr lang="en-US" b="0" dirty="0"/>
              <a:t> </a:t>
            </a:r>
            <a:r>
              <a:rPr lang="en-US" b="0" dirty="0" err="1"/>
              <a:t>gestito</a:t>
            </a:r>
            <a:r>
              <a:rPr lang="en-US" b="0" dirty="0"/>
              <a:t> </a:t>
            </a:r>
            <a:r>
              <a:rPr lang="en-US" b="0" dirty="0" err="1"/>
              <a:t>che</a:t>
            </a:r>
            <a:r>
              <a:rPr lang="en-US" b="0" dirty="0"/>
              <a:t> </a:t>
            </a:r>
            <a:r>
              <a:rPr lang="en-US" b="0" dirty="0" err="1"/>
              <a:t>semplifica</a:t>
            </a:r>
            <a:r>
              <a:rPr lang="en-US" b="0" dirty="0"/>
              <a:t> la </a:t>
            </a:r>
            <a:r>
              <a:rPr lang="en-US" b="0" dirty="0" err="1"/>
              <a:t>distribuzione</a:t>
            </a:r>
            <a:r>
              <a:rPr lang="en-US" b="0" dirty="0"/>
              <a:t> di un database </a:t>
            </a:r>
            <a:r>
              <a:rPr lang="en-US" b="0" dirty="0" err="1"/>
              <a:t>relazionale</a:t>
            </a:r>
            <a:r>
              <a:rPr lang="en-US" b="0" dirty="0"/>
              <a:t> per </a:t>
            </a:r>
            <a:r>
              <a:rPr lang="en-US" b="0" dirty="0" err="1"/>
              <a:t>supportare</a:t>
            </a:r>
            <a:r>
              <a:rPr lang="en-US" b="0" dirty="0"/>
              <a:t> le app </a:t>
            </a:r>
            <a:r>
              <a:rPr lang="en-US" b="0" dirty="0" err="1"/>
              <a:t>LoB</a:t>
            </a:r>
            <a:r>
              <a:rPr lang="en-US" b="0" dirty="0"/>
              <a:t> in </a:t>
            </a:r>
            <a:r>
              <a:rPr lang="en-US" b="0" dirty="0" err="1"/>
              <a:t>esecuzione</a:t>
            </a:r>
            <a:r>
              <a:rPr lang="en-US" b="0" dirty="0"/>
              <a:t> </a:t>
            </a:r>
            <a:r>
              <a:rPr lang="en-US" b="0" dirty="0" err="1"/>
              <a:t>su</a:t>
            </a:r>
            <a:r>
              <a:rPr lang="en-US" b="0" dirty="0"/>
              <a:t> AWS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err="1"/>
              <a:t>Automatizza</a:t>
            </a:r>
            <a:r>
              <a:rPr lang="en-US" b="0" dirty="0"/>
              <a:t> le </a:t>
            </a:r>
            <a:r>
              <a:rPr lang="en-US" b="0" dirty="0" err="1"/>
              <a:t>attività</a:t>
            </a:r>
            <a:r>
              <a:rPr lang="en-US" b="0" dirty="0"/>
              <a:t> di </a:t>
            </a:r>
            <a:r>
              <a:rPr lang="en-US" b="0" dirty="0" err="1"/>
              <a:t>amministrazione</a:t>
            </a:r>
            <a:r>
              <a:rPr lang="en-US" b="0" dirty="0"/>
              <a:t> del database </a:t>
            </a:r>
            <a:r>
              <a:rPr lang="en-US" b="0" dirty="0" err="1"/>
              <a:t>quali</a:t>
            </a:r>
            <a:r>
              <a:rPr lang="en-US" b="0" dirty="0"/>
              <a:t> provisioning, patching, backup, </a:t>
            </a:r>
            <a:r>
              <a:rPr lang="en-US" b="0" dirty="0" err="1"/>
              <a:t>ripristino</a:t>
            </a:r>
            <a:r>
              <a:rPr lang="en-US" b="0" dirty="0"/>
              <a:t>, </a:t>
            </a:r>
            <a:r>
              <a:rPr lang="en-US" b="0" dirty="0" err="1"/>
              <a:t>rilevamento</a:t>
            </a:r>
            <a:r>
              <a:rPr lang="en-US" b="0" dirty="0"/>
              <a:t> </a:t>
            </a:r>
            <a:r>
              <a:rPr lang="en-US" b="0" dirty="0" err="1"/>
              <a:t>guasti</a:t>
            </a:r>
            <a:r>
              <a:rPr lang="en-US" b="0" dirty="0"/>
              <a:t> e </a:t>
            </a:r>
            <a:r>
              <a:rPr lang="en-US" b="0" dirty="0" err="1"/>
              <a:t>riparazione</a:t>
            </a: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Le </a:t>
            </a:r>
            <a:r>
              <a:rPr lang="en-US" b="0" dirty="0" err="1"/>
              <a:t>distribuzioni</a:t>
            </a:r>
            <a:r>
              <a:rPr lang="en-US" b="0" dirty="0"/>
              <a:t> Multi-AZ </a:t>
            </a:r>
            <a:r>
              <a:rPr lang="en-US" b="0" dirty="0" err="1"/>
              <a:t>forniscono</a:t>
            </a:r>
            <a:r>
              <a:rPr lang="en-US" b="0" dirty="0"/>
              <a:t> </a:t>
            </a:r>
            <a:r>
              <a:rPr lang="en-US" b="0" dirty="0" err="1"/>
              <a:t>il</a:t>
            </a:r>
            <a:r>
              <a:rPr lang="en-US" b="0" dirty="0"/>
              <a:t> failover </a:t>
            </a:r>
            <a:r>
              <a:rPr lang="en-US" b="0" dirty="0" err="1"/>
              <a:t>automatico</a:t>
            </a: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err="1"/>
              <a:t>Integrazione</a:t>
            </a:r>
            <a:r>
              <a:rPr lang="en-US" b="0" dirty="0"/>
              <a:t> con AWS Identity and Access Management per </a:t>
            </a:r>
            <a:r>
              <a:rPr lang="en-US" b="0" dirty="0" err="1"/>
              <a:t>controlli</a:t>
            </a:r>
            <a:r>
              <a:rPr lang="en-US" b="0" dirty="0"/>
              <a:t> </a:t>
            </a:r>
            <a:r>
              <a:rPr lang="en-US" b="0" dirty="0" err="1"/>
              <a:t>granulari</a:t>
            </a:r>
            <a:r>
              <a:rPr lang="en-US" b="0" dirty="0"/>
              <a:t> </a:t>
            </a:r>
            <a:r>
              <a:rPr lang="en-US" b="0" dirty="0" err="1"/>
              <a:t>delle</a:t>
            </a:r>
            <a:r>
              <a:rPr lang="en-US" b="0" dirty="0"/>
              <a:t> </a:t>
            </a:r>
            <a:r>
              <a:rPr lang="en-US" b="0" dirty="0" err="1"/>
              <a:t>autorizzazioni</a:t>
            </a:r>
            <a:r>
              <a:rPr lang="en-US" b="0" dirty="0"/>
              <a:t> </a:t>
            </a:r>
            <a:r>
              <a:rPr lang="en-US" b="0" dirty="0" err="1"/>
              <a:t>delle</a:t>
            </a:r>
            <a:r>
              <a:rPr lang="en-US" b="0" dirty="0"/>
              <a:t> </a:t>
            </a:r>
            <a:r>
              <a:rPr lang="en-US" b="0" dirty="0" err="1"/>
              <a:t>risorse</a:t>
            </a:r>
            <a:endParaRPr lang="en-US" sz="1200" b="0" dirty="0">
              <a:solidFill>
                <a:srgbClr val="414042"/>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414042"/>
              </a:solidFill>
            </a:endParaRPr>
          </a:p>
          <a:p>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3F2ED-74C5-7D4F-8560-0CC253E9A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655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900"/>
              </a:spcBef>
              <a:buClr>
                <a:schemeClr val="accent1"/>
              </a:buClr>
              <a:buFont typeface="Wingdings" panose="05000000000000000000" pitchFamily="2" charset="2"/>
              <a:buNone/>
            </a:pPr>
            <a:r>
              <a:rPr lang="en-US" sz="1200" b="1" dirty="0">
                <a:ln/>
                <a:solidFill>
                  <a:srgbClr val="414042"/>
                </a:solidFill>
                <a:cs typeface="Arial"/>
              </a:rPr>
              <a:t>FSx</a:t>
            </a:r>
            <a:r>
              <a:rPr lang="en-US" sz="1200" b="1" baseline="0" dirty="0">
                <a:ln/>
                <a:solidFill>
                  <a:srgbClr val="414042"/>
                </a:solidFill>
                <a:cs typeface="Arial"/>
              </a:rPr>
              <a:t> for Windows</a:t>
            </a:r>
          </a:p>
          <a:p>
            <a:pPr marL="0" marR="0" lvl="0" indent="0" algn="l" defTabSz="3119323"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Amazon Ember Regular" charset="0"/>
                <a:ea typeface="+mn-ea"/>
                <a:cs typeface="+mn-cs"/>
              </a:rPr>
              <a:t>For customers looking to lift and shift Windows file systems – FSx is built on fully managed </a:t>
            </a:r>
            <a:r>
              <a:rPr lang="en-US" sz="1200" b="0" i="0" kern="1200" dirty="0">
                <a:solidFill>
                  <a:schemeClr val="tx1"/>
                </a:solidFill>
                <a:effectLst/>
                <a:latin typeface="Amazon Ember Regular" charset="0"/>
                <a:ea typeface="+mn-ea"/>
                <a:cs typeface="+mn-cs"/>
              </a:rPr>
              <a:t>Windows Servers</a:t>
            </a:r>
            <a:r>
              <a:rPr lang="en-US" sz="1200" b="0" i="0" kern="1200" baseline="0" dirty="0">
                <a:solidFill>
                  <a:schemeClr val="tx1"/>
                </a:solidFill>
                <a:effectLst/>
                <a:latin typeface="Amazon Ember Regular" charset="0"/>
                <a:ea typeface="+mn-ea"/>
                <a:cs typeface="+mn-cs"/>
              </a:rPr>
              <a:t> a</a:t>
            </a:r>
            <a:r>
              <a:rPr lang="en-US" sz="1200" b="0" i="0" kern="1200" dirty="0">
                <a:solidFill>
                  <a:schemeClr val="tx1"/>
                </a:solidFill>
                <a:effectLst/>
                <a:latin typeface="Amazon Ember Regular" charset="0"/>
                <a:ea typeface="+mn-ea"/>
                <a:cs typeface="+mn-cs"/>
              </a:rPr>
              <a:t>nd</a:t>
            </a:r>
            <a:r>
              <a:rPr lang="en-US" sz="1200" b="0" i="0" kern="1200" baseline="0" dirty="0">
                <a:solidFill>
                  <a:schemeClr val="tx1"/>
                </a:solidFill>
                <a:effectLst/>
                <a:latin typeface="Amazon Ember Regular" charset="0"/>
                <a:ea typeface="+mn-ea"/>
                <a:cs typeface="+mn-cs"/>
              </a:rPr>
              <a:t> integrated richly with other AWS services.</a:t>
            </a:r>
            <a:r>
              <a:rPr lang="en-US" dirty="0"/>
              <a:t> This compatibility and performance is particularly important when moving workloads that require Windows shared file storage, like CRM, ERP, and .NET applications, as well as home directories. </a:t>
            </a:r>
            <a:endParaRPr lang="en-US" sz="1200" b="0" i="0" kern="1200" baseline="0" dirty="0">
              <a:solidFill>
                <a:schemeClr val="tx1"/>
              </a:solidFill>
              <a:effectLst/>
              <a:latin typeface="Amazon Ember Regular" charset="0"/>
              <a:ea typeface="+mn-ea"/>
              <a:cs typeface="+mn-cs"/>
            </a:endParaRPr>
          </a:p>
          <a:p>
            <a:pPr marL="214313" indent="-214313" defTabSz="685730">
              <a:lnSpc>
                <a:spcPct val="150000"/>
              </a:lnSpc>
              <a:spcBef>
                <a:spcPts val="0"/>
              </a:spcBef>
              <a:buFont typeface="Arial" panose="020B0604020202020204" pitchFamily="34" charset="0"/>
              <a:buChar char="•"/>
            </a:pPr>
            <a:r>
              <a:rPr lang="en-US" sz="1200" b="0" i="0" kern="1200" dirty="0">
                <a:solidFill>
                  <a:schemeClr val="tx1"/>
                </a:solidFill>
                <a:effectLst/>
                <a:latin typeface="Amazon Ember Regular" charset="0"/>
                <a:ea typeface="+mn-ea"/>
                <a:cs typeface="+mn-cs"/>
              </a:rPr>
              <a:t>Built on Windows Server, you get native Windows file storage, delivering the compatibility, features, and performance needed to run Windows applications.</a:t>
            </a:r>
          </a:p>
          <a:p>
            <a:pPr marL="214313" indent="-214313" defTabSz="685730">
              <a:lnSpc>
                <a:spcPct val="150000"/>
              </a:lnSpc>
              <a:spcBef>
                <a:spcPts val="0"/>
              </a:spcBef>
              <a:buFont typeface="Arial" panose="020B0604020202020204" pitchFamily="34" charset="0"/>
              <a:buChar char="•"/>
            </a:pPr>
            <a:r>
              <a:rPr lang="en-US" sz="1200" b="0" i="0" kern="1200" dirty="0">
                <a:solidFill>
                  <a:schemeClr val="tx1"/>
                </a:solidFill>
                <a:effectLst/>
                <a:latin typeface="Amazon Ember Regular" charset="0"/>
                <a:ea typeface="+mn-ea"/>
                <a:cs typeface="+mn-cs"/>
              </a:rPr>
              <a:t>Provides NTFS file systems that can be accessed from up to thousands of compute instances using the SMB protocol.</a:t>
            </a:r>
          </a:p>
          <a:p>
            <a:pPr marL="214313" marR="0" lvl="0" indent="-214313" algn="l" defTabSz="68573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Amazon Ember Regular" charset="0"/>
                <a:ea typeface="+mn-ea"/>
                <a:cs typeface="+mn-cs"/>
              </a:rPr>
              <a:t>Fully supports key</a:t>
            </a:r>
            <a:r>
              <a:rPr lang="en-US" sz="1200" b="0" i="0" kern="1200" baseline="0" dirty="0">
                <a:solidFill>
                  <a:schemeClr val="tx1"/>
                </a:solidFill>
                <a:effectLst/>
                <a:latin typeface="Amazon Ember Regular" charset="0"/>
                <a:ea typeface="+mn-ea"/>
                <a:cs typeface="+mn-cs"/>
              </a:rPr>
              <a:t> NTFS file system features, including what other solutions commonly don’t support, like </a:t>
            </a:r>
            <a:r>
              <a:rPr lang="en-US" sz="1200" b="0" i="0" kern="1200" dirty="0">
                <a:solidFill>
                  <a:schemeClr val="tx1"/>
                </a:solidFill>
                <a:effectLst/>
                <a:latin typeface="Amazon Ember Regular" charset="0"/>
                <a:ea typeface="+mn-ea"/>
                <a:cs typeface="+mn-cs"/>
              </a:rPr>
              <a:t>extended attributes, file change notifications, alternate data streams, hard links, soft links</a:t>
            </a:r>
          </a:p>
          <a:p>
            <a:pPr marL="214313" marR="0" lvl="0" indent="-214313" algn="l" defTabSz="68573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latin typeface="Amazon Ember" panose="020B0603020204020204" pitchFamily="34" charset="0"/>
                <a:ea typeface="Amazon Ember" panose="020B0603020204020204" pitchFamily="34" charset="0"/>
                <a:cs typeface="Amazon Ember" panose="020B0603020204020204" pitchFamily="34" charset="0"/>
              </a:rPr>
              <a:t>Fully supports SMB 3.1.1</a:t>
            </a:r>
            <a:r>
              <a:rPr lang="en-US" sz="1600" baseline="0" dirty="0">
                <a:latin typeface="Amazon Ember" panose="020B0603020204020204" pitchFamily="34" charset="0"/>
                <a:ea typeface="Amazon Ember" panose="020B0603020204020204" pitchFamily="34" charset="0"/>
                <a:cs typeface="Amazon Ember" panose="020B0603020204020204" pitchFamily="34" charset="0"/>
              </a:rPr>
              <a:t> </a:t>
            </a:r>
            <a:r>
              <a:rPr lang="en-US" sz="1200" dirty="0">
                <a:latin typeface="Amazon Ember" panose="020B0603020204020204" pitchFamily="34" charset="0"/>
                <a:ea typeface="Amazon Ember" panose="020B0603020204020204" pitchFamily="34" charset="0"/>
                <a:cs typeface="Amazon Ember" panose="020B0603020204020204" pitchFamily="34" charset="0"/>
              </a:rPr>
              <a:t>(backwards compatible with all SMB 2.0+ clients)</a:t>
            </a:r>
            <a:endParaRPr lang="en-US" sz="1200" b="0" i="0" kern="1200" dirty="0">
              <a:solidFill>
                <a:schemeClr val="tx1"/>
              </a:solidFill>
              <a:effectLst/>
              <a:latin typeface="Amazon Ember Regular" charset="0"/>
              <a:ea typeface="+mn-ea"/>
              <a:cs typeface="+mn-cs"/>
            </a:endParaRPr>
          </a:p>
          <a:p>
            <a:pPr marL="214313" indent="-214313" defTabSz="685730">
              <a:lnSpc>
                <a:spcPct val="150000"/>
              </a:lnSpc>
              <a:spcBef>
                <a:spcPts val="0"/>
              </a:spcBef>
              <a:buFont typeface="Arial" panose="020B0604020202020204" pitchFamily="34" charset="0"/>
              <a:buChar char="•"/>
            </a:pPr>
            <a:r>
              <a:rPr lang="en-US" sz="1200" b="0" i="0" kern="1200" dirty="0">
                <a:solidFill>
                  <a:schemeClr val="tx1"/>
                </a:solidFill>
                <a:effectLst/>
                <a:latin typeface="Amazon Ember Regular" charset="0"/>
                <a:ea typeface="+mn-ea"/>
                <a:cs typeface="+mn-cs"/>
              </a:rPr>
              <a:t>SMB performance features like SMB multichannel (a single client can establish multiple TCP connections to drive higher throughput) and SMB directory leasing (a client can own the cache for a particular directory)</a:t>
            </a:r>
          </a:p>
          <a:p>
            <a:pPr marL="214313" marR="0" lvl="0" indent="-214313" algn="l" defTabSz="68573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Amazon Ember Regular" charset="0"/>
                <a:ea typeface="+mn-ea"/>
                <a:cs typeface="+mn-cs"/>
              </a:rPr>
              <a:t>Amazon FSx works with Microsoft Active Directory (AD) to integrate your file system with your Windows environments, including trust relationships with on-</a:t>
            </a:r>
            <a:r>
              <a:rPr lang="en-US" sz="1200" b="0" i="0" kern="1200" dirty="0" err="1">
                <a:solidFill>
                  <a:schemeClr val="tx1"/>
                </a:solidFill>
                <a:effectLst/>
                <a:latin typeface="Amazon Ember Regular" charset="0"/>
                <a:ea typeface="+mn-ea"/>
                <a:cs typeface="+mn-cs"/>
              </a:rPr>
              <a:t>prem</a:t>
            </a:r>
            <a:r>
              <a:rPr lang="en-US" sz="1200" b="0" i="0" kern="1200" dirty="0">
                <a:solidFill>
                  <a:schemeClr val="tx1"/>
                </a:solidFill>
                <a:effectLst/>
                <a:latin typeface="Amazon Ember Regular" charset="0"/>
                <a:ea typeface="+mn-ea"/>
                <a:cs typeface="+mn-cs"/>
              </a:rPr>
              <a:t> ADs</a:t>
            </a:r>
          </a:p>
          <a:p>
            <a:pPr marL="214313" indent="-214313" defTabSz="685730">
              <a:lnSpc>
                <a:spcPct val="150000"/>
              </a:lnSpc>
              <a:spcBef>
                <a:spcPts val="0"/>
              </a:spcBef>
              <a:buFont typeface="Arial" panose="020B0604020202020204" pitchFamily="34" charset="0"/>
              <a:buChar char="•"/>
            </a:pPr>
            <a:r>
              <a:rPr lang="en-US" sz="1200" b="0" i="0" kern="1200" dirty="0">
                <a:solidFill>
                  <a:schemeClr val="tx1"/>
                </a:solidFill>
                <a:effectLst/>
                <a:latin typeface="Amazon Ember Regular" charset="0"/>
                <a:ea typeface="+mn-ea"/>
                <a:cs typeface="+mn-cs"/>
              </a:rPr>
              <a:t>It supports the use of Distributed File System (DFS) Replication to enable multi-AZ deployments,</a:t>
            </a:r>
            <a:r>
              <a:rPr lang="en-US" sz="1200" b="0" i="0" kern="1200" baseline="0" dirty="0">
                <a:solidFill>
                  <a:schemeClr val="tx1"/>
                </a:solidFill>
                <a:effectLst/>
                <a:latin typeface="Amazon Ember Regular" charset="0"/>
                <a:ea typeface="+mn-ea"/>
                <a:cs typeface="+mn-cs"/>
              </a:rPr>
              <a:t> and DFS Namespaces to enable namespaces that can span across many file servers</a:t>
            </a:r>
            <a:endParaRPr lang="en-US" sz="1200" dirty="0">
              <a:latin typeface="Amazon Ember" panose="020B0603020204020204" pitchFamily="34" charset="0"/>
              <a:ea typeface="Amazon Ember" panose="020B0603020204020204" pitchFamily="34" charset="0"/>
              <a:cs typeface="Amazon Ember" panose="020B0603020204020204" pitchFamily="34" charset="0"/>
            </a:endParaRPr>
          </a:p>
          <a:p>
            <a:pPr marL="0" marR="0" lvl="0" indent="0" algn="l" defTabSz="3119323"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mazon Ember Regular"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ln/>
                <a:solidFill>
                  <a:srgbClr val="414042"/>
                </a:solidFill>
                <a:cs typeface="Arial"/>
              </a:rPr>
              <a:t>Find</a:t>
            </a:r>
            <a:r>
              <a:rPr lang="en-US" sz="1200" b="0" baseline="0" dirty="0">
                <a:ln/>
                <a:solidFill>
                  <a:srgbClr val="414042"/>
                </a:solidFill>
                <a:cs typeface="Arial"/>
              </a:rPr>
              <a:t> other FSx for Windows sales material in the BD wiki:</a:t>
            </a:r>
            <a:endParaRPr lang="en-US" sz="1200" b="1" dirty="0">
              <a:solidFill>
                <a:srgbClr val="414042"/>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414042"/>
                </a:solidFill>
              </a:rPr>
              <a:t>https://</a:t>
            </a:r>
            <a:r>
              <a:rPr lang="en-US" sz="1200" dirty="0" err="1">
                <a:solidFill>
                  <a:srgbClr val="414042"/>
                </a:solidFill>
              </a:rPr>
              <a:t>w.amazon.com</a:t>
            </a:r>
            <a:r>
              <a:rPr lang="en-US" sz="1200" dirty="0">
                <a:solidFill>
                  <a:srgbClr val="414042"/>
                </a:solidFill>
              </a:rPr>
              <a:t>/bin/view/AWS/Teams/Sales-BD/AWS-Services-BD/</a:t>
            </a:r>
            <a:r>
              <a:rPr lang="en-US" sz="1200" dirty="0" err="1">
                <a:solidFill>
                  <a:srgbClr val="414042"/>
                </a:solidFill>
              </a:rPr>
              <a:t>Storage_Service</a:t>
            </a:r>
            <a:r>
              <a:rPr lang="en-US" sz="1200" dirty="0">
                <a:solidFill>
                  <a:srgbClr val="414042"/>
                </a:solidFill>
              </a:rPr>
              <a:t>/</a:t>
            </a:r>
            <a:r>
              <a:rPr lang="en-US" sz="1200" dirty="0" err="1">
                <a:solidFill>
                  <a:srgbClr val="414042"/>
                </a:solidFill>
              </a:rPr>
              <a:t>FSxWindows</a:t>
            </a:r>
            <a:r>
              <a:rPr lang="en-US" sz="1200" dirty="0">
                <a:solidFill>
                  <a:srgbClr val="414042"/>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Amazon Ember Regular"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Amazon Ember Regular"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Amazon Ember Regular"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Amazon Ember Regular"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Amazon Ember Regular"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Amazon Ember Regular"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Amazon Ember Regular"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Amazon Ember Regular"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Amazon Ember Regular"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Amazon Ember Regular"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Amazon Ember Regular" charset="0"/>
                <a:ea typeface="+mn-ea"/>
                <a:cs typeface="+mn-cs"/>
              </a:rPr>
              <a:t>We’re confident that it’s the best solution out there for lifting and shifting your Windows file storage to the cloud</a:t>
            </a:r>
            <a:endParaRPr lang="en-US" sz="1200" b="0" i="0" kern="1200" dirty="0">
              <a:solidFill>
                <a:schemeClr val="tx1"/>
              </a:solidFill>
              <a:effectLst/>
              <a:latin typeface="Amazon Ember Regular" charset="0"/>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06FBA0-8958-462A-85B9-27F9B2F736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9508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[internal note: see intro</a:t>
            </a:r>
            <a:r>
              <a:rPr lang="en-US" baseline="0" dirty="0"/>
              <a:t> internal-only slide up front on positioning guidance on when to pitch VMware Cloud on AWS for Microsoft Workloads. If not a fit – prequalify to determine if you should remove this slide]. See Windows on AWS Sales Battlecard and playbook before pitching </a:t>
            </a:r>
            <a:r>
              <a:rPr lang="en-US" baseline="0" dirty="0" err="1"/>
              <a:t>Vmware</a:t>
            </a:r>
            <a:r>
              <a:rPr lang="en-US" baseline="0" dirty="0"/>
              <a:t> Cloud on AWS for Microsoft Workloads.</a:t>
            </a:r>
          </a:p>
          <a:p>
            <a:endParaRPr lang="en-US" baseline="0" dirty="0"/>
          </a:p>
          <a:p>
            <a:r>
              <a:rPr lang="en-US" dirty="0"/>
              <a:t>You can use AWS as a natural extension of your data center as part of your </a:t>
            </a:r>
            <a:r>
              <a:rPr lang="en-US" dirty="0">
                <a:hlinkClick r:id="rId3"/>
              </a:rPr>
              <a:t>hybrid cloud strategy</a:t>
            </a:r>
            <a:r>
              <a:rPr lang="en-US" dirty="0"/>
              <a:t>. </a:t>
            </a:r>
            <a:r>
              <a:rPr lang="en-US" dirty="0">
                <a:hlinkClick r:id="rId4"/>
              </a:rPr>
              <a:t>Amazon EC2 Systems Manager</a:t>
            </a:r>
            <a:r>
              <a:rPr lang="en-US" dirty="0"/>
              <a:t> helps you automatically collect software inventory, apply OS patches, create system images, and configure across your Windows and Linux operating systems. By providing a management approach that is designed for the scale and agility of the cloud but extends into your on-premises data center, EC2 Systems Manager makes it easier for you to seamlessly bridge your existing infrastructure with AWS. </a:t>
            </a:r>
            <a:r>
              <a:rPr lang="en-US" dirty="0">
                <a:hlinkClick r:id="rId5"/>
              </a:rPr>
              <a:t>AWS Direct Connect</a:t>
            </a:r>
            <a:r>
              <a:rPr lang="en-US" dirty="0"/>
              <a:t> and </a:t>
            </a:r>
            <a:r>
              <a:rPr lang="en-US" dirty="0">
                <a:hlinkClick r:id="rId6"/>
              </a:rPr>
              <a:t>Amazon VPC</a:t>
            </a:r>
            <a:r>
              <a:rPr lang="en-US" dirty="0"/>
              <a:t> help provide the networking foundation to create a dedicated, private connection between your data center and AWS that is isolated and secure. </a:t>
            </a:r>
            <a:r>
              <a:rPr lang="en-US" dirty="0">
                <a:hlinkClick r:id="rId7"/>
              </a:rPr>
              <a:t>AWS Directory Service</a:t>
            </a:r>
            <a:r>
              <a:rPr lang="en-US" dirty="0"/>
              <a:t> lets you extend your Active Directory policies to your AWS solution. </a:t>
            </a:r>
          </a:p>
          <a:p>
            <a:endParaRPr lang="en-US" dirty="0"/>
          </a:p>
          <a:p>
            <a:r>
              <a:rPr lang="en-US" dirty="0"/>
              <a:t>VMware Cloud on AWS supports 3 scenarios:</a:t>
            </a:r>
          </a:p>
          <a:p>
            <a:pPr marL="171450" indent="-171450">
              <a:buFont typeface="Arial" panose="020B0604020202020204" pitchFamily="34" charset="0"/>
              <a:buChar char="•"/>
            </a:pPr>
            <a:r>
              <a:rPr lang="en-US" dirty="0"/>
              <a:t>Maintain</a:t>
            </a:r>
            <a:r>
              <a:rPr lang="en-US" baseline="0" dirty="0"/>
              <a:t> &amp; expand – enhance your on-prem. workloads with cloud capacity for backup/archive and to launch new apps</a:t>
            </a:r>
          </a:p>
          <a:p>
            <a:pPr marL="171450" indent="-171450">
              <a:buFont typeface="Arial" panose="020B0604020202020204" pitchFamily="34" charset="0"/>
              <a:buChar char="•"/>
            </a:pPr>
            <a:r>
              <a:rPr lang="en-US" baseline="0" dirty="0"/>
              <a:t>Consolidate &amp; migrate – reduce costs by migrating workloads to the cloud – </a:t>
            </a:r>
            <a:r>
              <a:rPr lang="en-US" b="1" baseline="0" dirty="0"/>
              <a:t>for fast move to the cloud, this scenario may be the best fit</a:t>
            </a:r>
          </a:p>
          <a:p>
            <a:pPr marL="171450" indent="-171450">
              <a:buFont typeface="Arial" panose="020B0604020202020204" pitchFamily="34" charset="0"/>
              <a:buChar char="•"/>
            </a:pPr>
            <a:r>
              <a:rPr lang="en-US" baseline="0" dirty="0"/>
              <a:t>Workload flexibility – Enhance DevOps and support major events with additional cloud “</a:t>
            </a:r>
            <a:r>
              <a:rPr lang="en-US" baseline="0" dirty="0" err="1"/>
              <a:t>burstability</a:t>
            </a:r>
            <a:r>
              <a:rPr lang="en-US" baseline="0" dirty="0"/>
              <a:t>”</a:t>
            </a:r>
            <a:endParaRPr lang="en-US" dirty="0"/>
          </a:p>
          <a:p>
            <a:endParaRPr lang="en-US" dirty="0"/>
          </a:p>
          <a:p>
            <a:r>
              <a:rPr lang="en-US" sz="1200" b="0" i="0" kern="1200" dirty="0">
                <a:solidFill>
                  <a:schemeClr val="tx1"/>
                </a:solidFill>
                <a:effectLst/>
                <a:latin typeface="Amazon Ember Regular" charset="0"/>
                <a:ea typeface="+mn-ea"/>
                <a:cs typeface="+mn-cs"/>
              </a:rPr>
              <a:t>For current VMware customers who want to accelerate cloud migration without change to their already virtualized legacy applications, VMware Cloud on AWS offers consistent operations and live migrations from on-premises to the AWS Cloud. Customers can move Windows applications to VMware Cloud on AWS without any change to the MS licensing and do not require Software assurance contracts with Microsoft.</a:t>
            </a:r>
          </a:p>
          <a:p>
            <a:r>
              <a:rPr lang="en-US" sz="1200" b="0" i="0" kern="1200" dirty="0">
                <a:solidFill>
                  <a:schemeClr val="tx1"/>
                </a:solidFill>
                <a:effectLst/>
                <a:latin typeface="Amazon Ember Regular" charset="0"/>
                <a:ea typeface="+mn-ea"/>
                <a:cs typeface="+mn-cs"/>
              </a:rPr>
              <a:t> </a:t>
            </a:r>
          </a:p>
          <a:p>
            <a:r>
              <a:rPr lang="en-US" sz="1200" b="0" i="0" kern="1200" dirty="0">
                <a:solidFill>
                  <a:schemeClr val="tx1"/>
                </a:solidFill>
                <a:effectLst/>
                <a:latin typeface="Amazon Ember Regular" charset="0"/>
                <a:ea typeface="+mn-ea"/>
                <a:cs typeface="+mn-cs"/>
              </a:rPr>
              <a:t>For customers who plan to re-platform or re-architect applications soon after moving to the cloud, they can start that journey with running Windows-based applications on EC2, using their existing licensing or with flexible pay-as-you-go licenses from AWS. </a:t>
            </a:r>
          </a:p>
          <a:p>
            <a:r>
              <a:rPr lang="en-US" sz="1200" b="0" i="0" kern="1200" dirty="0">
                <a:solidFill>
                  <a:schemeClr val="tx1"/>
                </a:solidFill>
                <a:effectLst/>
                <a:latin typeface="Amazon Ember Regular" charset="0"/>
                <a:ea typeface="+mn-ea"/>
                <a:cs typeface="+mn-cs"/>
              </a:rPr>
              <a:t> </a:t>
            </a:r>
          </a:p>
          <a:p>
            <a:endParaRPr lang="en-US" dirty="0"/>
          </a:p>
          <a:p>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25</a:t>
            </a:fld>
            <a:endParaRPr lang="en-US" dirty="0"/>
          </a:p>
        </p:txBody>
      </p:sp>
    </p:spTree>
    <p:extLst>
      <p:ext uri="{BB962C8B-B14F-4D97-AF65-F5344CB8AC3E}">
        <p14:creationId xmlns:p14="http://schemas.microsoft.com/office/powerpoint/2010/main" val="3295644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0" kern="120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rPr>
              <a:t>Once on AWS, </a:t>
            </a:r>
            <a:r>
              <a:rPr lang="en-US" sz="1000" i="0" kern="1200" baseline="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rPr>
              <a:t> we have a</a:t>
            </a:r>
            <a:r>
              <a:rPr lang="en-US" sz="1000" i="0" kern="120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rPr>
              <a:t> new service that is integrated</a:t>
            </a:r>
            <a:r>
              <a:rPr lang="en-US" sz="1000" i="0" kern="1200" baseline="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rPr>
              <a:t> with AWS Systems Manager</a:t>
            </a:r>
            <a:r>
              <a:rPr lang="en-US" sz="1000" i="0" kern="120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rPr>
              <a:t> that simplifies software license management for</a:t>
            </a:r>
            <a:r>
              <a:rPr lang="en-US" sz="1000" i="0" kern="1200" baseline="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rPr>
              <a:t> hybrid use cases </a:t>
            </a:r>
            <a:r>
              <a:rPr lang="en-US" sz="1000" i="0" kern="120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rPr>
              <a:t>across both cloud and on-premises. With License Manager, you get flexibility and control to track compliant</a:t>
            </a:r>
            <a:r>
              <a:rPr lang="en-US" sz="1000" i="0" kern="1200" baseline="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rPr>
              <a:t> </a:t>
            </a:r>
            <a:r>
              <a:rPr lang="en-US" sz="1000" i="0" kern="120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rPr>
              <a:t>license</a:t>
            </a:r>
            <a:r>
              <a:rPr lang="en-US" sz="1000" i="0" kern="1200" baseline="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rPr>
              <a:t> usage and </a:t>
            </a:r>
            <a:r>
              <a:rPr lang="en-US" sz="1000" i="0" kern="120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rPr>
              <a:t>proactively prevent overage, #1 concern with win.</a:t>
            </a:r>
            <a:r>
              <a:rPr lang="en-US" sz="1000" i="0" kern="1200" baseline="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rPr>
              <a:t> </a:t>
            </a:r>
            <a:r>
              <a:rPr lang="en-US" sz="1000" i="0" kern="120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rPr>
              <a:t>You no longer need to worry about expensive penalties from vendor audits.</a:t>
            </a:r>
          </a:p>
          <a:p>
            <a:endParaRPr lang="en-US" sz="1000" i="0" kern="1200" dirty="0">
              <a:solidFill>
                <a:schemeClr val="tx1"/>
              </a:solidFill>
              <a:effectLst/>
              <a:latin typeface="Amazon Ember" panose="020B0603020204020204" pitchFamily="34" charset="0"/>
              <a:ea typeface="Amazon Ember" panose="020B0603020204020204" pitchFamily="34" charset="0"/>
              <a:cs typeface="Amazon Ember" panose="020B0603020204020204" pitchFamily="34" charset="0"/>
            </a:endParaRPr>
          </a:p>
          <a:p>
            <a:pPr marL="0" indent="0">
              <a:buNone/>
            </a:pPr>
            <a:r>
              <a:rPr lang="en-US" dirty="0"/>
              <a:t>We understand</a:t>
            </a:r>
            <a:r>
              <a:rPr lang="en-US" baseline="0" dirty="0"/>
              <a:t> that each organization is different. Therefore, </a:t>
            </a:r>
            <a:r>
              <a:rPr lang="en-US" dirty="0"/>
              <a:t>License Manager is designed to give you flexibility and control in administrating license usage according to your organizational structure and needs. It is not tied to any </a:t>
            </a:r>
            <a:r>
              <a:rPr lang="en-US" b="1" dirty="0"/>
              <a:t>particular vendor</a:t>
            </a:r>
            <a:r>
              <a:rPr lang="en-US" b="0" dirty="0"/>
              <a:t>—you can bring software license from Microsoft, Oracle,</a:t>
            </a:r>
            <a:r>
              <a:rPr lang="en-US" b="0" baseline="0" dirty="0"/>
              <a:t> SAP, IBM, and many others</a:t>
            </a:r>
            <a:r>
              <a:rPr lang="en-US" dirty="0"/>
              <a:t>. It helps you maintain complete visibility into license consumption regardless of whether you enforce licensing policies centrally or give more control to individual application teams.</a:t>
            </a:r>
          </a:p>
          <a:p>
            <a:pPr marL="0" indent="0">
              <a:buNone/>
            </a:pPr>
            <a:endParaRPr lang="en-US" dirty="0"/>
          </a:p>
          <a:p>
            <a:pPr marL="0" indent="0">
              <a:buNone/>
            </a:pPr>
            <a:r>
              <a:rPr lang="en-US" dirty="0"/>
              <a:t>AWS License Manager includes</a:t>
            </a:r>
            <a:r>
              <a:rPr lang="en-US" baseline="0" dirty="0"/>
              <a:t> </a:t>
            </a:r>
            <a:r>
              <a:rPr lang="en-US" dirty="0"/>
              <a:t>built-in integration with EC2, Systems</a:t>
            </a:r>
            <a:r>
              <a:rPr lang="en-US" baseline="0" dirty="0"/>
              <a:t> Manager, </a:t>
            </a:r>
            <a:r>
              <a:rPr lang="en-US" dirty="0"/>
              <a:t>CloudFormation, Service Catalog, and AWS Organizations. License Manager enables you to seamlessly track license usage across </a:t>
            </a:r>
            <a:r>
              <a:rPr lang="en-US" b="1" dirty="0"/>
              <a:t>ALL</a:t>
            </a:r>
            <a:r>
              <a:rPr lang="en-US" baseline="0" dirty="0"/>
              <a:t> your AWS accounts</a:t>
            </a:r>
            <a:r>
              <a:rPr lang="en-US" dirty="0"/>
              <a:t>, enabling you to evaluate licensing policies and ensure compliance even before resources are launched.</a:t>
            </a:r>
          </a:p>
          <a:p>
            <a:endParaRPr lang="en-US" dirty="0"/>
          </a:p>
          <a:p>
            <a:r>
              <a:rPr lang="en-US" b="1" dirty="0"/>
              <a:t>Transition:</a:t>
            </a:r>
            <a:r>
              <a:rPr lang="en-US" dirty="0"/>
              <a:t> If you’re a Enterprise customer, you know how time consuming it is to manage your licenses. And it’s not much fun, is it? Well we think you’ll love this new capability. Let’s take a look at how it works!</a:t>
            </a:r>
          </a:p>
          <a:p>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26</a:t>
            </a:fld>
            <a:endParaRPr lang="en-US" dirty="0"/>
          </a:p>
        </p:txBody>
      </p:sp>
    </p:spTree>
    <p:extLst>
      <p:ext uri="{BB962C8B-B14F-4D97-AF65-F5344CB8AC3E}">
        <p14:creationId xmlns:p14="http://schemas.microsoft.com/office/powerpoint/2010/main" val="721014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started with AppInsights is easy. </a:t>
            </a:r>
          </a:p>
          <a:p>
            <a:endParaRPr lang="en-US" dirty="0"/>
          </a:p>
          <a:p>
            <a:r>
              <a:rPr lang="en-US" dirty="0"/>
              <a:t>It takes a few clicks in AWS CloudWatch console to onboard applications to AppInsights. Once onboarded, AppInsights identifies metrics, logs and events across application stack and immediately begins analyzing large amount of monitoring data and detects actionable problems with application.</a:t>
            </a:r>
          </a:p>
          <a:p>
            <a:endParaRPr lang="en-US" dirty="0"/>
          </a:p>
          <a:p>
            <a:r>
              <a:rPr lang="en-US" dirty="0"/>
              <a:t>Application owners can then drill down for further details for each problem and take quick remediation actions using Systems Manager Automation Runbooks to shorten their resolution time. </a:t>
            </a:r>
          </a:p>
          <a:p>
            <a:endParaRPr lang="en-US" dirty="0"/>
          </a:p>
          <a:p>
            <a:r>
              <a:rPr lang="en-US" dirty="0"/>
              <a:t>All of this leveraging machine learning to ultimately deliver a vastly improved customer experience!</a:t>
            </a:r>
          </a:p>
          <a:p>
            <a:endParaRPr lang="en-US" dirty="0"/>
          </a:p>
          <a:p>
            <a:r>
              <a:rPr lang="it-IT" sz="1200" b="0" i="0" kern="1200" dirty="0" err="1">
                <a:solidFill>
                  <a:schemeClr val="tx1"/>
                </a:solidFill>
                <a:effectLst/>
                <a:latin typeface="+mn-lt"/>
                <a:ea typeface="+mn-ea"/>
                <a:cs typeface="+mn-cs"/>
              </a:rPr>
              <a:t>CloudWatch</a:t>
            </a:r>
            <a:r>
              <a:rPr lang="it-IT" sz="1200" b="0" i="0" kern="1200" dirty="0">
                <a:solidFill>
                  <a:schemeClr val="tx1"/>
                </a:solidFill>
                <a:effectLst/>
                <a:latin typeface="+mn-lt"/>
                <a:ea typeface="+mn-ea"/>
                <a:cs typeface="+mn-cs"/>
              </a:rPr>
              <a:t> Application </a:t>
            </a:r>
            <a:r>
              <a:rPr lang="it-IT" sz="1200" b="0" i="0" kern="1200" dirty="0" err="1">
                <a:solidFill>
                  <a:schemeClr val="tx1"/>
                </a:solidFill>
                <a:effectLst/>
                <a:latin typeface="+mn-lt"/>
                <a:ea typeface="+mn-ea"/>
                <a:cs typeface="+mn-cs"/>
              </a:rPr>
              <a:t>Insights</a:t>
            </a:r>
            <a:r>
              <a:rPr lang="it-IT" sz="1200" b="0" i="0" kern="1200" dirty="0">
                <a:solidFill>
                  <a:schemeClr val="tx1"/>
                </a:solidFill>
                <a:effectLst/>
                <a:latin typeface="+mn-lt"/>
                <a:ea typeface="+mn-ea"/>
                <a:cs typeface="+mn-cs"/>
              </a:rPr>
              <a:t> per .NET e SQL Server analizza costantemente i log e i parametri metrici di diverse applicazioni, per individuare automaticamente problemi comuni, come errori di backup di SQL, che posso avere un impatto sulle tue applicazioni. Una volta eseguito l’</a:t>
            </a:r>
            <a:r>
              <a:rPr lang="it-IT" sz="1200" b="0" i="0" kern="1200" dirty="0" err="1">
                <a:solidFill>
                  <a:schemeClr val="tx1"/>
                </a:solidFill>
                <a:effectLst/>
                <a:latin typeface="+mn-lt"/>
                <a:ea typeface="+mn-ea"/>
                <a:cs typeface="+mn-cs"/>
              </a:rPr>
              <a:t>onboarding</a:t>
            </a:r>
            <a:r>
              <a:rPr lang="it-IT" sz="1200" b="0" i="0" kern="1200" dirty="0">
                <a:solidFill>
                  <a:schemeClr val="tx1"/>
                </a:solidFill>
                <a:effectLst/>
                <a:latin typeface="+mn-lt"/>
                <a:ea typeface="+mn-ea"/>
                <a:cs typeface="+mn-cs"/>
              </a:rPr>
              <a:t> delle applicazioni .NET, puoi facilmente identificare gli errori di risoluzione dei problemi attraverso informazioni generate dal sistema. È inoltre possibile approfondire questioni specifiche con i pannelli di controllo di </a:t>
            </a:r>
            <a:r>
              <a:rPr lang="it-IT" sz="1200" b="0" i="0" kern="1200" dirty="0" err="1">
                <a:solidFill>
                  <a:schemeClr val="tx1"/>
                </a:solidFill>
                <a:effectLst/>
                <a:latin typeface="+mn-lt"/>
                <a:ea typeface="+mn-ea"/>
                <a:cs typeface="+mn-cs"/>
              </a:rPr>
              <a:t>CloudWatch</a:t>
            </a:r>
            <a:r>
              <a:rPr lang="it-IT" sz="1200" b="0" i="0" kern="1200" dirty="0">
                <a:solidFill>
                  <a:schemeClr val="tx1"/>
                </a:solidFill>
                <a:effectLst/>
                <a:latin typeface="+mn-lt"/>
                <a:ea typeface="+mn-ea"/>
                <a:cs typeface="+mn-cs"/>
              </a:rPr>
              <a:t> generati dinamicamente.</a:t>
            </a:r>
            <a:endParaRPr lang="en-US" dirty="0"/>
          </a:p>
          <a:p>
            <a:endParaRPr lang="en-US" b="1" dirty="0"/>
          </a:p>
          <a:p>
            <a:r>
              <a:rPr lang="en-US" b="1" dirty="0"/>
              <a:t>Transition: </a:t>
            </a:r>
            <a:r>
              <a:rPr lang="en-US" b="0" dirty="0"/>
              <a:t>so how do you get started?</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06FBA0-8958-462A-85B9-27F9B2F736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893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F0F304BD-78E5-F743-9CDB-4BAC0F2E5AB7}" type="slidenum">
              <a:rPr lang="en-US" smtClean="0"/>
              <a:t>28</a:t>
            </a:fld>
            <a:endParaRPr lang="en-US" dirty="0"/>
          </a:p>
        </p:txBody>
      </p:sp>
    </p:spTree>
    <p:extLst>
      <p:ext uri="{BB962C8B-B14F-4D97-AF65-F5344CB8AC3E}">
        <p14:creationId xmlns:p14="http://schemas.microsoft.com/office/powerpoint/2010/main" val="87467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Previously, customers who wanted to switch from Azure to AWS needed to develop complex scripts, which can be a laborious process. That was 1 year ago. </a:t>
            </a:r>
          </a:p>
          <a:p>
            <a:endParaRPr lang="en-US" dirty="0"/>
          </a:p>
          <a:p>
            <a:r>
              <a:rPr lang="en-US" dirty="0"/>
              <a:t>Now it’s simpler than ever with a scripted way to perform migration. Easily export a </a:t>
            </a:r>
            <a:r>
              <a:rPr lang="en-US" b="1" dirty="0"/>
              <a:t>VM from Azure and import into AWS into an EC2 AMI, </a:t>
            </a:r>
            <a:r>
              <a:rPr lang="en-US" dirty="0"/>
              <a:t>which supports both Windows and Linux, using VM import export tool.</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https://</a:t>
            </a:r>
            <a:r>
              <a:rPr lang="en-US" dirty="0" err="1"/>
              <a:t>aws.amazon.com</a:t>
            </a:r>
            <a:r>
              <a:rPr lang="en-US" dirty="0"/>
              <a:t>/ec2/</a:t>
            </a:r>
            <a:r>
              <a:rPr lang="en-US" dirty="0" err="1"/>
              <a:t>vm</a:t>
            </a:r>
            <a:r>
              <a:rPr lang="en-US" dirty="0"/>
              <a:t>-import/</a:t>
            </a:r>
          </a:p>
          <a:p>
            <a:pPr marL="0" indent="0">
              <a:buFont typeface="Arial" panose="020B0604020202020204" pitchFamily="34" charset="0"/>
              <a:buNone/>
            </a:pPr>
            <a:r>
              <a:rPr lang="en-US" dirty="0"/>
              <a:t>https://</a:t>
            </a:r>
            <a:r>
              <a:rPr lang="en-US" dirty="0" err="1"/>
              <a:t>aws.amazon.com</a:t>
            </a:r>
            <a:r>
              <a:rPr lang="en-US" dirty="0"/>
              <a:t>/server-migration-service/</a:t>
            </a:r>
            <a:r>
              <a:rPr lang="en-US" dirty="0" err="1"/>
              <a:t>faqs</a:t>
            </a:r>
            <a:r>
              <a:rPr lang="en-US" dirty="0"/>
              <a:t>/</a:t>
            </a:r>
          </a:p>
          <a:p>
            <a:pPr marL="0" indent="0">
              <a:buFont typeface="Arial" panose="020B0604020202020204" pitchFamily="34" charset="0"/>
              <a:buNone/>
            </a:pPr>
            <a:endParaRPr lang="en-US" dirty="0"/>
          </a:p>
          <a:p>
            <a:pPr marL="0" indent="0">
              <a:buFont typeface="Arial" panose="020B0604020202020204" pitchFamily="34" charset="0"/>
              <a:buNone/>
            </a:pPr>
            <a:r>
              <a:rPr lang="it-IT" sz="1200" b="0" i="0" kern="1200" dirty="0">
                <a:solidFill>
                  <a:schemeClr val="tx1"/>
                </a:solidFill>
                <a:effectLst/>
                <a:latin typeface="+mn-lt"/>
                <a:ea typeface="+mn-ea"/>
                <a:cs typeface="+mn-cs"/>
              </a:rPr>
              <a:t>VM </a:t>
            </a:r>
            <a:r>
              <a:rPr lang="it-IT" sz="1200" b="0" i="0" kern="1200" dirty="0" err="1">
                <a:solidFill>
                  <a:schemeClr val="tx1"/>
                </a:solidFill>
                <a:effectLst/>
                <a:latin typeface="+mn-lt"/>
                <a:ea typeface="+mn-ea"/>
                <a:cs typeface="+mn-cs"/>
              </a:rPr>
              <a:t>Import/Export</a:t>
            </a:r>
            <a:r>
              <a:rPr lang="it-IT" sz="1200" b="0" i="0" kern="1200" dirty="0">
                <a:solidFill>
                  <a:schemeClr val="tx1"/>
                </a:solidFill>
                <a:effectLst/>
                <a:latin typeface="+mn-lt"/>
                <a:ea typeface="+mn-ea"/>
                <a:cs typeface="+mn-cs"/>
              </a:rPr>
              <a:t> è incluso gratuitamente nelle tariffe standard di utilizzo di Amazon EC2 e di Amazon S3.</a:t>
            </a:r>
          </a:p>
          <a:p>
            <a:pPr marL="0" indent="0">
              <a:buFont typeface="Arial" panose="020B0604020202020204" pitchFamily="34" charset="0"/>
              <a:buNone/>
            </a:pPr>
            <a:r>
              <a:rPr lang="it-IT" sz="1200" b="0" i="0" kern="1200" dirty="0">
                <a:solidFill>
                  <a:schemeClr val="tx1"/>
                </a:solidFill>
                <a:effectLst/>
                <a:latin typeface="+mn-lt"/>
                <a:ea typeface="+mn-ea"/>
                <a:cs typeface="+mn-cs"/>
              </a:rPr>
              <a:t>Puoi importare VM Windows e Linux che impiegano i formati di virtualizzazione </a:t>
            </a:r>
            <a:r>
              <a:rPr lang="it-IT" sz="1200" b="0" i="0" kern="1200" dirty="0" err="1">
                <a:solidFill>
                  <a:schemeClr val="tx1"/>
                </a:solidFill>
                <a:effectLst/>
                <a:latin typeface="+mn-lt"/>
                <a:ea typeface="+mn-ea"/>
                <a:cs typeface="+mn-cs"/>
              </a:rPr>
              <a:t>VMware</a:t>
            </a:r>
            <a:r>
              <a:rPr lang="it-IT" sz="1200" b="0" i="0" kern="1200" dirty="0">
                <a:solidFill>
                  <a:schemeClr val="tx1"/>
                </a:solidFill>
                <a:effectLst/>
                <a:latin typeface="+mn-lt"/>
                <a:ea typeface="+mn-ea"/>
                <a:cs typeface="+mn-cs"/>
              </a:rPr>
              <a:t> ESX o Workstation, Microsoft </a:t>
            </a:r>
            <a:r>
              <a:rPr lang="it-IT" sz="1200" b="0" i="0" kern="1200" dirty="0" err="1">
                <a:solidFill>
                  <a:schemeClr val="tx1"/>
                </a:solidFill>
                <a:effectLst/>
                <a:latin typeface="+mn-lt"/>
                <a:ea typeface="+mn-ea"/>
                <a:cs typeface="+mn-cs"/>
              </a:rPr>
              <a:t>Hyper</a:t>
            </a:r>
            <a:r>
              <a:rPr lang="it-IT" sz="1200" b="0" i="0" kern="1200" dirty="0">
                <a:solidFill>
                  <a:schemeClr val="tx1"/>
                </a:solidFill>
                <a:effectLst/>
                <a:latin typeface="+mn-lt"/>
                <a:ea typeface="+mn-ea"/>
                <a:cs typeface="+mn-cs"/>
              </a:rPr>
              <a:t>-V e Citrix </a:t>
            </a:r>
            <a:r>
              <a:rPr lang="it-IT" sz="1200" b="0" i="0" kern="1200" dirty="0" err="1">
                <a:solidFill>
                  <a:schemeClr val="tx1"/>
                </a:solidFill>
                <a:effectLst/>
                <a:latin typeface="+mn-lt"/>
                <a:ea typeface="+mn-ea"/>
                <a:cs typeface="+mn-cs"/>
              </a:rPr>
              <a:t>Xen</a:t>
            </a:r>
            <a:r>
              <a:rPr lang="it-IT" sz="1200" b="0" i="0" kern="1200" dirty="0">
                <a:solidFill>
                  <a:schemeClr val="tx1"/>
                </a:solidFill>
                <a:effectLst/>
                <a:latin typeface="+mn-lt"/>
                <a:ea typeface="+mn-ea"/>
                <a:cs typeface="+mn-cs"/>
              </a:rPr>
              <a:t>.</a:t>
            </a:r>
          </a:p>
          <a:p>
            <a:pPr marL="0" indent="0">
              <a:buFont typeface="Arial" panose="020B0604020202020204" pitchFamily="34" charset="0"/>
              <a:buNone/>
            </a:pPr>
            <a:r>
              <a:rPr lang="it-IT" sz="1200" b="0" i="0" kern="1200" dirty="0">
                <a:solidFill>
                  <a:schemeClr val="tx1"/>
                </a:solidFill>
                <a:effectLst/>
                <a:latin typeface="+mn-lt"/>
                <a:ea typeface="+mn-ea"/>
                <a:cs typeface="+mn-cs"/>
              </a:rPr>
              <a:t>Le istanze EC2 importate potranno inoltre essere esportate in un secondo momento nei formati </a:t>
            </a:r>
            <a:r>
              <a:rPr lang="it-IT" sz="1200" b="0" i="0" kern="1200" dirty="0" err="1">
                <a:solidFill>
                  <a:schemeClr val="tx1"/>
                </a:solidFill>
                <a:effectLst/>
                <a:latin typeface="+mn-lt"/>
                <a:ea typeface="+mn-ea"/>
                <a:cs typeface="+mn-cs"/>
              </a:rPr>
              <a:t>VMware</a:t>
            </a:r>
            <a:r>
              <a:rPr lang="it-IT" sz="1200" b="0" i="0" kern="1200" dirty="0">
                <a:solidFill>
                  <a:schemeClr val="tx1"/>
                </a:solidFill>
                <a:effectLst/>
                <a:latin typeface="+mn-lt"/>
                <a:ea typeface="+mn-ea"/>
                <a:cs typeface="+mn-cs"/>
              </a:rPr>
              <a:t> ESX, Microsoft </a:t>
            </a:r>
            <a:r>
              <a:rPr lang="it-IT" sz="1200" b="0" i="0" kern="1200" dirty="0" err="1">
                <a:solidFill>
                  <a:schemeClr val="tx1"/>
                </a:solidFill>
                <a:effectLst/>
                <a:latin typeface="+mn-lt"/>
                <a:ea typeface="+mn-ea"/>
                <a:cs typeface="+mn-cs"/>
              </a:rPr>
              <a:t>Hyper</a:t>
            </a:r>
            <a:r>
              <a:rPr lang="it-IT" sz="1200" b="0" i="0" kern="1200" dirty="0">
                <a:solidFill>
                  <a:schemeClr val="tx1"/>
                </a:solidFill>
                <a:effectLst/>
                <a:latin typeface="+mn-lt"/>
                <a:ea typeface="+mn-ea"/>
                <a:cs typeface="+mn-cs"/>
              </a:rPr>
              <a:t>-V o Citrix </a:t>
            </a:r>
            <a:r>
              <a:rPr lang="it-IT" sz="1200" b="0" i="0" kern="1200" dirty="0" err="1">
                <a:solidFill>
                  <a:schemeClr val="tx1"/>
                </a:solidFill>
                <a:effectLst/>
                <a:latin typeface="+mn-lt"/>
                <a:ea typeface="+mn-ea"/>
                <a:cs typeface="+mn-cs"/>
              </a:rPr>
              <a:t>Xen</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29</a:t>
            </a:fld>
            <a:endParaRPr lang="en-US" dirty="0"/>
          </a:p>
        </p:txBody>
      </p:sp>
    </p:spTree>
    <p:extLst>
      <p:ext uri="{BB962C8B-B14F-4D97-AF65-F5344CB8AC3E}">
        <p14:creationId xmlns:p14="http://schemas.microsoft.com/office/powerpoint/2010/main" val="85047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learn more about </a:t>
            </a:r>
            <a:r>
              <a:rPr lang="en-US" dirty="0" err="1"/>
              <a:t>Re:Think</a:t>
            </a:r>
            <a:r>
              <a:rPr lang="en-US" dirty="0"/>
              <a:t> contact:</a:t>
            </a:r>
          </a:p>
          <a:p>
            <a:r>
              <a:rPr lang="en-US" dirty="0" err="1"/>
              <a:t>rethinkforwindows@amazon.com</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AWS </a:t>
            </a:r>
            <a:r>
              <a:rPr lang="en-US" sz="1200" b="1" dirty="0" err="1"/>
              <a:t>re:Think</a:t>
            </a:r>
            <a:r>
              <a:rPr lang="en-US" sz="1200" b="1" dirty="0"/>
              <a:t> for Windows is a program designed to encourage AWS customers to adopt EC2 Windows/EBS services. </a:t>
            </a:r>
          </a:p>
          <a:p>
            <a:pPr marL="0" marR="0" lvl="0" indent="0" algn="l" defTabSz="457200" rtl="0" eaLnBrk="1" fontAlgn="auto" latinLnBrk="0" hangingPunct="1">
              <a:lnSpc>
                <a:spcPct val="100000"/>
              </a:lnSpc>
              <a:spcBef>
                <a:spcPts val="0"/>
              </a:spcBef>
              <a:spcAft>
                <a:spcPts val="0"/>
              </a:spcAft>
              <a:buClrTx/>
              <a:buSzTx/>
              <a:buFontTx/>
              <a:buNone/>
              <a:tabLst/>
              <a:defRPr/>
            </a:pPr>
            <a:r>
              <a:rPr lang="it-IT" sz="1200" b="0" i="0" kern="1200" dirty="0">
                <a:solidFill>
                  <a:schemeClr val="tx1"/>
                </a:solidFill>
                <a:effectLst/>
                <a:latin typeface="+mn-lt"/>
                <a:ea typeface="+mn-ea"/>
                <a:cs typeface="+mn-cs"/>
              </a:rPr>
              <a:t>Help to migrate </a:t>
            </a:r>
            <a:r>
              <a:rPr lang="it-IT" sz="1200" b="0" i="0" kern="1200" dirty="0" err="1">
                <a:solidFill>
                  <a:schemeClr val="tx1"/>
                </a:solidFill>
                <a:effectLst/>
                <a:latin typeface="+mn-lt"/>
                <a:ea typeface="+mn-ea"/>
                <a:cs typeface="+mn-cs"/>
              </a:rPr>
              <a:t>significant</a:t>
            </a:r>
            <a:r>
              <a:rPr lang="it-IT" sz="1200" b="0" i="0" kern="1200" dirty="0">
                <a:solidFill>
                  <a:schemeClr val="tx1"/>
                </a:solidFill>
                <a:effectLst/>
                <a:latin typeface="+mn-lt"/>
                <a:ea typeface="+mn-ea"/>
                <a:cs typeface="+mn-cs"/>
              </a:rPr>
              <a:t> Windows Server, SQL Server, and .NET </a:t>
            </a:r>
            <a:r>
              <a:rPr lang="it-IT" sz="1200" b="0" i="0" kern="1200" dirty="0" err="1">
                <a:solidFill>
                  <a:schemeClr val="tx1"/>
                </a:solidFill>
                <a:effectLst/>
                <a:latin typeface="+mn-lt"/>
                <a:ea typeface="+mn-ea"/>
                <a:cs typeface="+mn-cs"/>
              </a:rPr>
              <a:t>workloads</a:t>
            </a:r>
            <a:r>
              <a:rPr lang="it-IT" sz="1200" b="0" i="0" kern="1200" dirty="0">
                <a:solidFill>
                  <a:schemeClr val="tx1"/>
                </a:solidFill>
                <a:effectLst/>
                <a:latin typeface="+mn-lt"/>
                <a:ea typeface="+mn-ea"/>
                <a:cs typeface="+mn-cs"/>
              </a:rPr>
              <a:t> on AWS.</a:t>
            </a:r>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30</a:t>
            </a:fld>
            <a:endParaRPr lang="en-US" dirty="0"/>
          </a:p>
        </p:txBody>
      </p:sp>
    </p:spTree>
    <p:extLst>
      <p:ext uri="{BB962C8B-B14F-4D97-AF65-F5344CB8AC3E}">
        <p14:creationId xmlns:p14="http://schemas.microsoft.com/office/powerpoint/2010/main" val="3652820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ea typeface=""/>
              </a:rPr>
              <a:t>Customers are modernizing their corporate and 3</a:t>
            </a:r>
            <a:r>
              <a:rPr lang="en-US" b="1" baseline="30000" dirty="0">
                <a:ea typeface=""/>
              </a:rPr>
              <a:t>rd</a:t>
            </a:r>
            <a:r>
              <a:rPr lang="en-US" b="1" dirty="0">
                <a:ea typeface=""/>
              </a:rPr>
              <a:t> party applications to the cloud in record numbers</a:t>
            </a:r>
            <a:r>
              <a:rPr lang="en-US" b="1" dirty="0">
                <a:solidFill>
                  <a:srgbClr val="595A5D"/>
                </a:solidFill>
                <a:ea typeface=""/>
              </a:rPr>
              <a:t/>
            </a:r>
            <a:br>
              <a:rPr lang="en-US" b="1" dirty="0">
                <a:solidFill>
                  <a:srgbClr val="595A5D"/>
                </a:solidFill>
                <a:ea typeface=""/>
              </a:rPr>
            </a:br>
            <a:r>
              <a:rPr lang="en-US" dirty="0">
                <a:solidFill>
                  <a:srgbClr val="FF9D00"/>
                </a:solidFill>
                <a:ea typeface=""/>
              </a:rPr>
              <a:t>The cloud market will reach </a:t>
            </a:r>
            <a:r>
              <a:rPr lang="en-US" b="1" dirty="0">
                <a:solidFill>
                  <a:srgbClr val="FF9D00"/>
                </a:solidFill>
                <a:ea typeface=""/>
              </a:rPr>
              <a:t>$1.25T</a:t>
            </a:r>
            <a:r>
              <a:rPr lang="en-US" dirty="0">
                <a:solidFill>
                  <a:srgbClr val="FF9D00"/>
                </a:solidFill>
                <a:ea typeface=""/>
              </a:rPr>
              <a:t> by 2025</a:t>
            </a:r>
            <a:r>
              <a:rPr lang="en-US" baseline="30000" dirty="0">
                <a:solidFill>
                  <a:srgbClr val="FF9D00"/>
                </a:solidFill>
                <a:ea typeface=""/>
              </a:rPr>
              <a:t>1</a:t>
            </a:r>
            <a:r>
              <a:rPr lang="en-US" dirty="0">
                <a:solidFill>
                  <a:srgbClr val="FF9D00"/>
                </a:solidFill>
                <a:ea typeface=""/>
              </a:rPr>
              <a:t> </a:t>
            </a:r>
          </a:p>
          <a:p>
            <a:endParaRPr lang="en-US" dirty="0"/>
          </a:p>
          <a:p>
            <a:pPr>
              <a:defRPr sz="2800"/>
            </a:pPr>
            <a:r>
              <a:rPr lang="en-US" dirty="0"/>
              <a:t>Ci </a:t>
            </a:r>
            <a:r>
              <a:rPr lang="en-US" dirty="0" err="1"/>
              <a:t>sono</a:t>
            </a:r>
            <a:r>
              <a:rPr lang="en-US" dirty="0"/>
              <a:t>  </a:t>
            </a:r>
            <a:r>
              <a:rPr lang="en-US" dirty="0" err="1"/>
              <a:t>una</a:t>
            </a:r>
            <a:r>
              <a:rPr lang="en-US" dirty="0"/>
              <a:t> </a:t>
            </a:r>
            <a:r>
              <a:rPr lang="en-US" dirty="0" err="1"/>
              <a:t>serie</a:t>
            </a:r>
            <a:r>
              <a:rPr lang="en-US" dirty="0"/>
              <a:t> di </a:t>
            </a:r>
            <a:r>
              <a:rPr lang="en-US" dirty="0" err="1"/>
              <a:t>diversi</a:t>
            </a:r>
            <a:r>
              <a:rPr lang="en-US" dirty="0"/>
              <a:t> </a:t>
            </a:r>
            <a:r>
              <a:rPr lang="en-US" dirty="0" err="1"/>
              <a:t>fattori</a:t>
            </a:r>
            <a:r>
              <a:rPr lang="en-US" dirty="0"/>
              <a:t> di business </a:t>
            </a:r>
            <a:r>
              <a:rPr lang="en-US" dirty="0" err="1"/>
              <a:t>che</a:t>
            </a:r>
            <a:r>
              <a:rPr lang="en-US" dirty="0"/>
              <a:t> </a:t>
            </a:r>
            <a:r>
              <a:rPr lang="en-US" dirty="0" err="1"/>
              <a:t>guidano</a:t>
            </a:r>
            <a:r>
              <a:rPr lang="en-US" dirty="0"/>
              <a:t> le </a:t>
            </a:r>
            <a:r>
              <a:rPr lang="en-US" dirty="0" err="1"/>
              <a:t>organizzazioni</a:t>
            </a:r>
            <a:r>
              <a:rPr lang="en-US" dirty="0"/>
              <a:t> a </a:t>
            </a:r>
            <a:r>
              <a:rPr lang="en-US" dirty="0" err="1"/>
              <a:t>migrare</a:t>
            </a:r>
            <a:r>
              <a:rPr lang="en-US" dirty="0"/>
              <a:t> verso </a:t>
            </a:r>
            <a:r>
              <a:rPr lang="en-US" dirty="0" err="1"/>
              <a:t>il</a:t>
            </a:r>
            <a:r>
              <a:rPr lang="en-US" dirty="0"/>
              <a:t> cloud.</a:t>
            </a:r>
          </a:p>
          <a:p>
            <a:pPr>
              <a:defRPr sz="2800"/>
            </a:pPr>
            <a:r>
              <a:rPr lang="en-US" dirty="0"/>
              <a:t>Anni fa </a:t>
            </a:r>
            <a:r>
              <a:rPr lang="en-US" dirty="0" err="1"/>
              <a:t>utilizzare</a:t>
            </a:r>
            <a:r>
              <a:rPr lang="en-US" dirty="0"/>
              <a:t> </a:t>
            </a:r>
            <a:r>
              <a:rPr lang="en-US" dirty="0" err="1"/>
              <a:t>il</a:t>
            </a:r>
            <a:r>
              <a:rPr lang="en-US" dirty="0"/>
              <a:t> cloud era </a:t>
            </a:r>
            <a:r>
              <a:rPr lang="en-US" dirty="0" err="1"/>
              <a:t>percepito</a:t>
            </a:r>
            <a:r>
              <a:rPr lang="en-US" dirty="0"/>
              <a:t> come </a:t>
            </a:r>
            <a:r>
              <a:rPr lang="en-US" dirty="0" err="1"/>
              <a:t>utilizzare</a:t>
            </a:r>
            <a:r>
              <a:rPr lang="en-US" dirty="0"/>
              <a:t> </a:t>
            </a:r>
            <a:r>
              <a:rPr lang="en-US" dirty="0" err="1"/>
              <a:t>nuove</a:t>
            </a:r>
            <a:r>
              <a:rPr lang="en-US" dirty="0"/>
              <a:t> </a:t>
            </a:r>
            <a:r>
              <a:rPr lang="en-US" dirty="0" err="1"/>
              <a:t>tecnologie</a:t>
            </a:r>
            <a:r>
              <a:rPr lang="en-US" dirty="0"/>
              <a:t> </a:t>
            </a:r>
            <a:r>
              <a:rPr lang="en-US" dirty="0" err="1"/>
              <a:t>nell’ottica</a:t>
            </a:r>
            <a:r>
              <a:rPr lang="en-US" dirty="0"/>
              <a:t> di un </a:t>
            </a:r>
            <a:r>
              <a:rPr lang="en-US" dirty="0" err="1"/>
              <a:t>risparmio</a:t>
            </a:r>
            <a:r>
              <a:rPr lang="en-US" dirty="0"/>
              <a:t> </a:t>
            </a:r>
            <a:r>
              <a:rPr lang="en-US" dirty="0" err="1"/>
              <a:t>costi</a:t>
            </a:r>
            <a:r>
              <a:rPr lang="en-US" dirty="0"/>
              <a:t>.</a:t>
            </a:r>
          </a:p>
          <a:p>
            <a:pPr>
              <a:defRPr sz="2800"/>
            </a:pPr>
            <a:r>
              <a:rPr lang="en-US" dirty="0" err="1"/>
              <a:t>Assistiamo</a:t>
            </a:r>
            <a:r>
              <a:rPr lang="en-US" dirty="0"/>
              <a:t> a </a:t>
            </a:r>
            <a:r>
              <a:rPr lang="en-US" dirty="0" err="1"/>
              <a:t>numerosi</a:t>
            </a:r>
            <a:r>
              <a:rPr lang="en-US" dirty="0"/>
              <a:t> </a:t>
            </a:r>
            <a:r>
              <a:rPr lang="en-US" dirty="0" err="1"/>
              <a:t>progetti</a:t>
            </a:r>
            <a:r>
              <a:rPr lang="en-US" dirty="0"/>
              <a:t> di </a:t>
            </a:r>
            <a:r>
              <a:rPr lang="en-US" dirty="0" err="1"/>
              <a:t>consolidamento</a:t>
            </a:r>
            <a:r>
              <a:rPr lang="en-US" dirty="0"/>
              <a:t> di data center, in </a:t>
            </a:r>
            <a:r>
              <a:rPr lang="en-US" dirty="0" err="1"/>
              <a:t>particolare</a:t>
            </a:r>
            <a:r>
              <a:rPr lang="en-US" dirty="0"/>
              <a:t> </a:t>
            </a:r>
            <a:r>
              <a:rPr lang="en-US" dirty="0" err="1"/>
              <a:t>nelle</a:t>
            </a:r>
            <a:r>
              <a:rPr lang="en-US" dirty="0"/>
              <a:t> </a:t>
            </a:r>
            <a:r>
              <a:rPr lang="en-US" dirty="0" err="1"/>
              <a:t>organizzazioni</a:t>
            </a:r>
            <a:r>
              <a:rPr lang="en-US" dirty="0"/>
              <a:t> </a:t>
            </a:r>
            <a:r>
              <a:rPr lang="en-US" dirty="0" err="1"/>
              <a:t>che</a:t>
            </a:r>
            <a:r>
              <a:rPr lang="en-US" dirty="0"/>
              <a:t> </a:t>
            </a:r>
            <a:r>
              <a:rPr lang="en-US" dirty="0" err="1"/>
              <a:t>sono</a:t>
            </a:r>
            <a:r>
              <a:rPr lang="en-US" dirty="0"/>
              <a:t> state </a:t>
            </a:r>
            <a:r>
              <a:rPr lang="en-US" dirty="0" err="1"/>
              <a:t>coinvolte</a:t>
            </a:r>
            <a:r>
              <a:rPr lang="en-US" dirty="0"/>
              <a:t> in  </a:t>
            </a:r>
            <a:r>
              <a:rPr lang="en-US" dirty="0" err="1"/>
              <a:t>acquisizioni</a:t>
            </a:r>
            <a:r>
              <a:rPr lang="en-US" dirty="0"/>
              <a:t> o </a:t>
            </a:r>
            <a:r>
              <a:rPr lang="en-US" dirty="0" err="1"/>
              <a:t>che</a:t>
            </a:r>
            <a:r>
              <a:rPr lang="en-US" dirty="0"/>
              <a:t> </a:t>
            </a:r>
            <a:r>
              <a:rPr lang="en-US" dirty="0" err="1"/>
              <a:t>hanno</a:t>
            </a:r>
            <a:r>
              <a:rPr lang="en-US" dirty="0"/>
              <a:t> </a:t>
            </a:r>
            <a:r>
              <a:rPr lang="en-US" dirty="0" err="1"/>
              <a:t>sperimentato</a:t>
            </a:r>
            <a:r>
              <a:rPr lang="en-US" dirty="0"/>
              <a:t> </a:t>
            </a:r>
            <a:r>
              <a:rPr lang="en-US" dirty="0" err="1"/>
              <a:t>l'espansione</a:t>
            </a:r>
            <a:r>
              <a:rPr lang="en-US" dirty="0"/>
              <a:t> </a:t>
            </a:r>
            <a:r>
              <a:rPr lang="en-US" dirty="0" err="1"/>
              <a:t>delle</a:t>
            </a:r>
            <a:r>
              <a:rPr lang="en-US" dirty="0"/>
              <a:t> </a:t>
            </a:r>
            <a:r>
              <a:rPr lang="en-US" dirty="0" err="1"/>
              <a:t>infrastrutture</a:t>
            </a:r>
            <a:r>
              <a:rPr lang="en-US" dirty="0"/>
              <a:t> </a:t>
            </a:r>
            <a:r>
              <a:rPr lang="en-US" dirty="0" err="1"/>
              <a:t>nel</a:t>
            </a:r>
            <a:r>
              <a:rPr lang="en-US" dirty="0"/>
              <a:t> </a:t>
            </a:r>
            <a:r>
              <a:rPr lang="en-US" dirty="0" err="1"/>
              <a:t>corso</a:t>
            </a:r>
            <a:r>
              <a:rPr lang="en-US" dirty="0"/>
              <a:t> </a:t>
            </a:r>
            <a:r>
              <a:rPr lang="en-US" dirty="0" err="1"/>
              <a:t>degli</a:t>
            </a:r>
            <a:r>
              <a:rPr lang="en-US" dirty="0"/>
              <a:t> </a:t>
            </a:r>
            <a:r>
              <a:rPr lang="en-US" dirty="0" err="1"/>
              <a:t>anni</a:t>
            </a:r>
            <a:r>
              <a:rPr lang="en-US" dirty="0"/>
              <a:t>. </a:t>
            </a:r>
            <a:r>
              <a:rPr lang="en-US" dirty="0" err="1"/>
              <a:t>Qualsiasi</a:t>
            </a:r>
            <a:r>
              <a:rPr lang="en-US" dirty="0"/>
              <a:t> </a:t>
            </a:r>
            <a:r>
              <a:rPr lang="en-US" dirty="0" err="1"/>
              <a:t>organizzazione</a:t>
            </a:r>
            <a:r>
              <a:rPr lang="en-US" dirty="0"/>
              <a:t> </a:t>
            </a:r>
            <a:r>
              <a:rPr lang="en-US" dirty="0" err="1"/>
              <a:t>attenta</a:t>
            </a:r>
            <a:r>
              <a:rPr lang="en-US" dirty="0"/>
              <a:t> </a:t>
            </a:r>
            <a:r>
              <a:rPr lang="en-US" dirty="0" err="1"/>
              <a:t>ai</a:t>
            </a:r>
            <a:r>
              <a:rPr lang="en-US" dirty="0"/>
              <a:t> </a:t>
            </a:r>
            <a:r>
              <a:rPr lang="en-US" dirty="0" err="1"/>
              <a:t>costi</a:t>
            </a:r>
            <a:r>
              <a:rPr lang="en-US" dirty="0"/>
              <a:t> </a:t>
            </a:r>
            <a:r>
              <a:rPr lang="en-US" dirty="0" err="1"/>
              <a:t>sta</a:t>
            </a:r>
            <a:r>
              <a:rPr lang="en-US" dirty="0"/>
              <a:t> </a:t>
            </a:r>
            <a:r>
              <a:rPr lang="en-US" dirty="0" err="1"/>
              <a:t>cercando</a:t>
            </a:r>
            <a:r>
              <a:rPr lang="en-US" dirty="0"/>
              <a:t> </a:t>
            </a:r>
            <a:r>
              <a:rPr lang="en-US" dirty="0" err="1"/>
              <a:t>modi</a:t>
            </a:r>
            <a:r>
              <a:rPr lang="en-US" dirty="0"/>
              <a:t> per </a:t>
            </a:r>
            <a:r>
              <a:rPr lang="en-US" dirty="0" err="1"/>
              <a:t>migliorare</a:t>
            </a:r>
            <a:r>
              <a:rPr lang="en-US" dirty="0"/>
              <a:t> </a:t>
            </a:r>
            <a:r>
              <a:rPr lang="en-US" dirty="0" err="1"/>
              <a:t>il</a:t>
            </a:r>
            <a:r>
              <a:rPr lang="en-US" dirty="0"/>
              <a:t> </a:t>
            </a:r>
            <a:r>
              <a:rPr lang="en-US" dirty="0" err="1"/>
              <a:t>proprio</a:t>
            </a:r>
            <a:r>
              <a:rPr lang="en-US" dirty="0"/>
              <a:t> </a:t>
            </a:r>
            <a:r>
              <a:rPr lang="en-US" dirty="0" err="1"/>
              <a:t>assetto</a:t>
            </a:r>
            <a:r>
              <a:rPr lang="en-US" dirty="0"/>
              <a:t> </a:t>
            </a:r>
            <a:r>
              <a:rPr lang="en-US" dirty="0" err="1"/>
              <a:t>interno</a:t>
            </a:r>
            <a:r>
              <a:rPr lang="en-US" dirty="0"/>
              <a:t> </a:t>
            </a:r>
            <a:r>
              <a:rPr lang="en-US" dirty="0" err="1"/>
              <a:t>nell’ottica</a:t>
            </a:r>
            <a:r>
              <a:rPr lang="en-US" dirty="0"/>
              <a:t> di </a:t>
            </a:r>
            <a:r>
              <a:rPr lang="en-US" dirty="0" err="1"/>
              <a:t>risparmio</a:t>
            </a:r>
            <a:r>
              <a:rPr lang="en-US" dirty="0"/>
              <a:t> </a:t>
            </a:r>
            <a:r>
              <a:rPr lang="en-US" dirty="0" err="1"/>
              <a:t>costi</a:t>
            </a:r>
            <a:r>
              <a:rPr lang="en-US" dirty="0"/>
              <a:t>.</a:t>
            </a:r>
          </a:p>
          <a:p>
            <a:pPr>
              <a:defRPr sz="2800"/>
            </a:pPr>
            <a:endParaRPr lang="en-US" dirty="0"/>
          </a:p>
          <a:p>
            <a:pPr>
              <a:defRPr sz="2800"/>
            </a:pPr>
            <a:r>
              <a:rPr lang="en-US" dirty="0"/>
              <a:t>Un </a:t>
            </a:r>
            <a:r>
              <a:rPr lang="en-US" dirty="0" err="1"/>
              <a:t>altro</a:t>
            </a:r>
            <a:r>
              <a:rPr lang="en-US" dirty="0"/>
              <a:t> </a:t>
            </a:r>
            <a:r>
              <a:rPr lang="en-US" dirty="0" err="1"/>
              <a:t>fattore</a:t>
            </a:r>
            <a:r>
              <a:rPr lang="en-US" dirty="0"/>
              <a:t> </a:t>
            </a:r>
            <a:r>
              <a:rPr lang="en-US" dirty="0" err="1"/>
              <a:t>abilitante</a:t>
            </a:r>
            <a:r>
              <a:rPr lang="en-US" dirty="0"/>
              <a:t> per </a:t>
            </a:r>
            <a:r>
              <a:rPr lang="en-US" dirty="0" err="1"/>
              <a:t>l’adozione</a:t>
            </a:r>
            <a:r>
              <a:rPr lang="en-US" dirty="0"/>
              <a:t> del </a:t>
            </a:r>
            <a:r>
              <a:rPr lang="en-US" dirty="0" err="1"/>
              <a:t>coud</a:t>
            </a:r>
            <a:r>
              <a:rPr lang="en-US" dirty="0"/>
              <a:t> </a:t>
            </a:r>
            <a:r>
              <a:rPr lang="en-US" dirty="0" err="1"/>
              <a:t>è</a:t>
            </a:r>
            <a:r>
              <a:rPr lang="en-US" dirty="0"/>
              <a:t> </a:t>
            </a:r>
            <a:r>
              <a:rPr lang="en-US" dirty="0" err="1"/>
              <a:t>il</a:t>
            </a:r>
            <a:r>
              <a:rPr lang="en-US" dirty="0"/>
              <a:t> </a:t>
            </a:r>
            <a:r>
              <a:rPr lang="en-US" dirty="0" err="1"/>
              <a:t>fatto</a:t>
            </a:r>
            <a:r>
              <a:rPr lang="en-US" dirty="0"/>
              <a:t> di </a:t>
            </a:r>
            <a:r>
              <a:rPr lang="en-US" dirty="0" err="1"/>
              <a:t>poter</a:t>
            </a:r>
            <a:r>
              <a:rPr lang="en-US" dirty="0"/>
              <a:t> </a:t>
            </a:r>
            <a:r>
              <a:rPr lang="en-US" dirty="0" err="1"/>
              <a:t>disporre</a:t>
            </a:r>
            <a:r>
              <a:rPr lang="en-US" dirty="0"/>
              <a:t> di </a:t>
            </a:r>
            <a:r>
              <a:rPr lang="en-US" dirty="0" err="1"/>
              <a:t>risorse</a:t>
            </a:r>
            <a:r>
              <a:rPr lang="en-US" dirty="0"/>
              <a:t> </a:t>
            </a:r>
            <a:r>
              <a:rPr lang="en-US" dirty="0" err="1"/>
              <a:t>più</a:t>
            </a:r>
            <a:r>
              <a:rPr lang="en-US" dirty="0"/>
              <a:t> </a:t>
            </a:r>
            <a:r>
              <a:rPr lang="en-US" dirty="0" err="1"/>
              <a:t>efficienti</a:t>
            </a:r>
            <a:r>
              <a:rPr lang="en-US" dirty="0"/>
              <a:t> e di </a:t>
            </a:r>
            <a:r>
              <a:rPr lang="en-US" dirty="0" err="1"/>
              <a:t>poter</a:t>
            </a:r>
            <a:r>
              <a:rPr lang="en-US" dirty="0"/>
              <a:t> </a:t>
            </a:r>
            <a:r>
              <a:rPr lang="en-US" dirty="0" err="1"/>
              <a:t>mettere</a:t>
            </a:r>
            <a:r>
              <a:rPr lang="en-US" dirty="0"/>
              <a:t> in campo </a:t>
            </a:r>
            <a:r>
              <a:rPr lang="en-US" dirty="0" err="1"/>
              <a:t>attività</a:t>
            </a:r>
            <a:r>
              <a:rPr lang="en-US" dirty="0"/>
              <a:t> </a:t>
            </a:r>
            <a:r>
              <a:rPr lang="en-US" dirty="0" err="1"/>
              <a:t>che</a:t>
            </a:r>
            <a:r>
              <a:rPr lang="en-US" dirty="0"/>
              <a:t> </a:t>
            </a:r>
            <a:r>
              <a:rPr lang="en-US" dirty="0" err="1"/>
              <a:t>mirano</a:t>
            </a:r>
            <a:r>
              <a:rPr lang="en-US" dirty="0"/>
              <a:t> </a:t>
            </a:r>
            <a:r>
              <a:rPr lang="en-US" dirty="0" err="1"/>
              <a:t>all’automazione</a:t>
            </a:r>
            <a:r>
              <a:rPr lang="en-US" dirty="0"/>
              <a:t> in </a:t>
            </a:r>
            <a:r>
              <a:rPr lang="en-US" dirty="0" err="1"/>
              <a:t>modo</a:t>
            </a:r>
            <a:r>
              <a:rPr lang="en-US" dirty="0"/>
              <a:t> da </a:t>
            </a:r>
            <a:r>
              <a:rPr lang="en-US" dirty="0" err="1"/>
              <a:t>migliorare</a:t>
            </a:r>
            <a:r>
              <a:rPr lang="en-US" dirty="0"/>
              <a:t> </a:t>
            </a:r>
            <a:r>
              <a:rPr lang="en-US" dirty="0" err="1"/>
              <a:t>anche</a:t>
            </a:r>
            <a:r>
              <a:rPr lang="en-US" dirty="0"/>
              <a:t> </a:t>
            </a:r>
            <a:r>
              <a:rPr lang="en-US" dirty="0" err="1"/>
              <a:t>l’operatività</a:t>
            </a:r>
            <a:r>
              <a:rPr lang="en-US" dirty="0"/>
              <a:t> </a:t>
            </a:r>
            <a:r>
              <a:rPr lang="en-US" dirty="0" err="1"/>
              <a:t>delle</a:t>
            </a:r>
            <a:r>
              <a:rPr lang="en-US" dirty="0"/>
              <a:t> </a:t>
            </a:r>
            <a:r>
              <a:rPr lang="en-US" dirty="0" err="1"/>
              <a:t>loro</a:t>
            </a:r>
            <a:r>
              <a:rPr lang="en-US" dirty="0"/>
              <a:t> </a:t>
            </a:r>
            <a:r>
              <a:rPr lang="en-US" dirty="0" err="1"/>
              <a:t>organizzazioni</a:t>
            </a:r>
            <a:r>
              <a:rPr lang="en-US" dirty="0"/>
              <a:t>.</a:t>
            </a:r>
          </a:p>
          <a:p>
            <a:pPr>
              <a:defRPr sz="2800"/>
            </a:pPr>
            <a:endParaRPr lang="en-US" dirty="0"/>
          </a:p>
          <a:p>
            <a:pPr>
              <a:defRPr sz="2800"/>
            </a:pPr>
            <a:r>
              <a:rPr lang="en-US" dirty="0"/>
              <a:t>E </a:t>
            </a:r>
            <a:r>
              <a:rPr lang="en-US" dirty="0" err="1"/>
              <a:t>mentre</a:t>
            </a:r>
            <a:r>
              <a:rPr lang="en-US" dirty="0"/>
              <a:t> ci </a:t>
            </a:r>
            <a:r>
              <a:rPr lang="en-US" dirty="0" err="1"/>
              <a:t>sono</a:t>
            </a:r>
            <a:r>
              <a:rPr lang="en-US" dirty="0"/>
              <a:t> </a:t>
            </a:r>
            <a:r>
              <a:rPr lang="en-US" dirty="0" err="1"/>
              <a:t>molte</a:t>
            </a:r>
            <a:r>
              <a:rPr lang="en-US" dirty="0"/>
              <a:t> </a:t>
            </a:r>
            <a:r>
              <a:rPr lang="en-US" dirty="0" err="1"/>
              <a:t>ragioni</a:t>
            </a:r>
            <a:r>
              <a:rPr lang="en-US" dirty="0"/>
              <a:t> per cui le </a:t>
            </a:r>
            <a:r>
              <a:rPr lang="en-US" dirty="0" err="1"/>
              <a:t>aziende</a:t>
            </a:r>
            <a:r>
              <a:rPr lang="en-US" dirty="0"/>
              <a:t> </a:t>
            </a:r>
            <a:r>
              <a:rPr lang="en-US" dirty="0" err="1"/>
              <a:t>sono</a:t>
            </a:r>
            <a:r>
              <a:rPr lang="en-US" dirty="0"/>
              <a:t> motivate a </a:t>
            </a:r>
            <a:r>
              <a:rPr lang="en-US" dirty="0" err="1"/>
              <a:t>migrare</a:t>
            </a:r>
            <a:r>
              <a:rPr lang="en-US" dirty="0"/>
              <a:t> </a:t>
            </a:r>
            <a:r>
              <a:rPr lang="en-US" dirty="0" err="1"/>
              <a:t>i</a:t>
            </a:r>
            <a:r>
              <a:rPr lang="en-US" dirty="0"/>
              <a:t> </a:t>
            </a:r>
            <a:r>
              <a:rPr lang="en-US" dirty="0" err="1"/>
              <a:t>loro</a:t>
            </a:r>
            <a:r>
              <a:rPr lang="en-US" dirty="0"/>
              <a:t> </a:t>
            </a:r>
            <a:r>
              <a:rPr lang="en-US" dirty="0" err="1"/>
              <a:t>sistemi</a:t>
            </a:r>
            <a:r>
              <a:rPr lang="en-US" dirty="0"/>
              <a:t> legacy </a:t>
            </a:r>
            <a:r>
              <a:rPr lang="en-US" dirty="0" err="1"/>
              <a:t>nel</a:t>
            </a:r>
            <a:r>
              <a:rPr lang="en-US" dirty="0"/>
              <a:t> cloud, </a:t>
            </a:r>
            <a:r>
              <a:rPr lang="en-US" dirty="0" err="1"/>
              <a:t>spesso</a:t>
            </a:r>
            <a:r>
              <a:rPr lang="en-US" dirty="0"/>
              <a:t> </a:t>
            </a:r>
            <a:r>
              <a:rPr lang="en-US" dirty="0" err="1"/>
              <a:t>comprendendo</a:t>
            </a:r>
            <a:r>
              <a:rPr lang="en-US" dirty="0"/>
              <a:t> </a:t>
            </a:r>
            <a:r>
              <a:rPr lang="en-US" dirty="0" err="1"/>
              <a:t>decine</a:t>
            </a:r>
            <a:r>
              <a:rPr lang="en-US" dirty="0"/>
              <a:t> di </a:t>
            </a:r>
            <a:r>
              <a:rPr lang="en-US" dirty="0" err="1"/>
              <a:t>migliaia</a:t>
            </a:r>
            <a:r>
              <a:rPr lang="en-US" dirty="0"/>
              <a:t> di server o </a:t>
            </a:r>
            <a:r>
              <a:rPr lang="en-US" dirty="0" err="1"/>
              <a:t>dozzine</a:t>
            </a:r>
            <a:r>
              <a:rPr lang="en-US" dirty="0"/>
              <a:t> di data center, </a:t>
            </a:r>
            <a:r>
              <a:rPr lang="en-US" dirty="0" err="1"/>
              <a:t>stanno</a:t>
            </a:r>
            <a:r>
              <a:rPr lang="en-US" dirty="0"/>
              <a:t> </a:t>
            </a:r>
            <a:r>
              <a:rPr lang="en-US" dirty="0" err="1"/>
              <a:t>anche</a:t>
            </a:r>
            <a:r>
              <a:rPr lang="en-US" dirty="0"/>
              <a:t> </a:t>
            </a:r>
            <a:r>
              <a:rPr lang="en-US" dirty="0" err="1"/>
              <a:t>facendo</a:t>
            </a:r>
            <a:r>
              <a:rPr lang="en-US" dirty="0"/>
              <a:t> </a:t>
            </a:r>
            <a:r>
              <a:rPr lang="en-US" dirty="0" err="1"/>
              <a:t>molte</a:t>
            </a:r>
            <a:r>
              <a:rPr lang="en-US" dirty="0"/>
              <a:t> </a:t>
            </a:r>
            <a:r>
              <a:rPr lang="en-US" dirty="0" err="1"/>
              <a:t>domande</a:t>
            </a:r>
            <a:r>
              <a:rPr lang="en-US" dirty="0"/>
              <a:t> </a:t>
            </a:r>
            <a:r>
              <a:rPr lang="en-US" dirty="0" err="1"/>
              <a:t>su</a:t>
            </a:r>
            <a:r>
              <a:rPr lang="en-US" dirty="0"/>
              <a:t> come </a:t>
            </a:r>
            <a:r>
              <a:rPr lang="en-US" dirty="0" err="1"/>
              <a:t>possono</a:t>
            </a:r>
            <a:r>
              <a:rPr lang="en-US" dirty="0"/>
              <a:t> </a:t>
            </a:r>
            <a:r>
              <a:rPr lang="en-US" dirty="0" err="1"/>
              <a:t>farlo</a:t>
            </a:r>
            <a:r>
              <a:rPr lang="en-US" dirty="0"/>
              <a:t> </a:t>
            </a:r>
            <a:r>
              <a:rPr lang="en-US" dirty="0" err="1"/>
              <a:t>velocemente</a:t>
            </a:r>
            <a:r>
              <a:rPr lang="en-US" dirty="0"/>
              <a:t> .</a:t>
            </a:r>
          </a:p>
          <a:p>
            <a:endParaRPr lang="en-US" dirty="0"/>
          </a:p>
          <a:p>
            <a:r>
              <a:rPr lang="en-US" dirty="0" err="1"/>
              <a:t>Recentemente</a:t>
            </a:r>
            <a:r>
              <a:rPr lang="en-US" dirty="0"/>
              <a:t> </a:t>
            </a:r>
            <a:r>
              <a:rPr lang="en-US" dirty="0" err="1"/>
              <a:t>si</a:t>
            </a:r>
            <a:r>
              <a:rPr lang="en-US" dirty="0"/>
              <a:t> </a:t>
            </a:r>
            <a:r>
              <a:rPr lang="en-US" dirty="0" err="1"/>
              <a:t>è</a:t>
            </a:r>
            <a:r>
              <a:rPr lang="en-US" dirty="0"/>
              <a:t> </a:t>
            </a:r>
            <a:r>
              <a:rPr lang="en-US" dirty="0" err="1"/>
              <a:t>compreso</a:t>
            </a:r>
            <a:r>
              <a:rPr lang="en-US" dirty="0"/>
              <a:t> </a:t>
            </a:r>
            <a:r>
              <a:rPr lang="en-US" dirty="0" err="1"/>
              <a:t>che</a:t>
            </a:r>
            <a:r>
              <a:rPr lang="en-US" dirty="0"/>
              <a:t> </a:t>
            </a:r>
            <a:r>
              <a:rPr lang="en-US" dirty="0" err="1"/>
              <a:t>utilizzare</a:t>
            </a:r>
            <a:r>
              <a:rPr lang="en-US" dirty="0"/>
              <a:t> </a:t>
            </a:r>
            <a:r>
              <a:rPr lang="en-US" dirty="0" err="1"/>
              <a:t>strumenti</a:t>
            </a:r>
            <a:r>
              <a:rPr lang="en-US" dirty="0"/>
              <a:t> in cloud </a:t>
            </a:r>
            <a:r>
              <a:rPr lang="en-US" dirty="0" err="1"/>
              <a:t>migliora</a:t>
            </a:r>
            <a:r>
              <a:rPr lang="en-US" dirty="0"/>
              <a:t> </a:t>
            </a:r>
            <a:r>
              <a:rPr lang="en-US" dirty="0" err="1"/>
              <a:t>l’agilità</a:t>
            </a:r>
            <a:r>
              <a:rPr lang="en-US" dirty="0"/>
              <a:t> del </a:t>
            </a:r>
            <a:r>
              <a:rPr lang="en-US" dirty="0" err="1"/>
              <a:t>proprio</a:t>
            </a:r>
            <a:r>
              <a:rPr lang="en-US" dirty="0"/>
              <a:t> business </a:t>
            </a:r>
            <a:r>
              <a:rPr lang="en-US" dirty="0" err="1"/>
              <a:t>oltre</a:t>
            </a:r>
            <a:r>
              <a:rPr lang="en-US" dirty="0"/>
              <a:t> al </a:t>
            </a:r>
            <a:r>
              <a:rPr lang="en-US" dirty="0" err="1"/>
              <a:t>fatto</a:t>
            </a:r>
            <a:r>
              <a:rPr lang="en-US" dirty="0"/>
              <a:t> </a:t>
            </a:r>
            <a:r>
              <a:rPr lang="en-US" dirty="0" err="1"/>
              <a:t>che</a:t>
            </a:r>
            <a:r>
              <a:rPr lang="en-US" dirty="0"/>
              <a:t> </a:t>
            </a:r>
            <a:r>
              <a:rPr lang="en-US" dirty="0" err="1"/>
              <a:t>consente</a:t>
            </a:r>
            <a:r>
              <a:rPr lang="en-US" dirty="0"/>
              <a:t> di </a:t>
            </a:r>
            <a:r>
              <a:rPr lang="en-US" dirty="0" err="1"/>
              <a:t>sperimentare</a:t>
            </a:r>
            <a:r>
              <a:rPr lang="en-US" dirty="0"/>
              <a:t> </a:t>
            </a:r>
            <a:r>
              <a:rPr lang="en-US" dirty="0" err="1"/>
              <a:t>correndo</a:t>
            </a:r>
            <a:r>
              <a:rPr lang="en-US" dirty="0"/>
              <a:t> </a:t>
            </a:r>
            <a:r>
              <a:rPr lang="en-US" dirty="0" err="1"/>
              <a:t>rischi</a:t>
            </a:r>
            <a:r>
              <a:rPr lang="en-US" dirty="0"/>
              <a:t> </a:t>
            </a:r>
            <a:r>
              <a:rPr lang="en-US" dirty="0" err="1"/>
              <a:t>notevolmente</a:t>
            </a:r>
            <a:r>
              <a:rPr lang="en-US" dirty="0"/>
              <a:t> </a:t>
            </a:r>
            <a:r>
              <a:rPr lang="en-US" dirty="0" err="1"/>
              <a:t>ridotti</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F0F304BD-78E5-F743-9CDB-4BAC0F2E5AB7}" type="slidenum">
              <a:rPr lang="en-US" smtClean="0"/>
              <a:t>4</a:t>
            </a:fld>
            <a:endParaRPr lang="en-US" dirty="0"/>
          </a:p>
        </p:txBody>
      </p:sp>
    </p:spTree>
    <p:extLst>
      <p:ext uri="{BB962C8B-B14F-4D97-AF65-F5344CB8AC3E}">
        <p14:creationId xmlns:p14="http://schemas.microsoft.com/office/powerpoint/2010/main" val="2996259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0" i="0" kern="1200" dirty="0">
                <a:solidFill>
                  <a:schemeClr val="tx1"/>
                </a:solidFill>
                <a:effectLst/>
                <a:latin typeface="+mn-lt"/>
                <a:ea typeface="+mn-ea"/>
                <a:cs typeface="+mn-cs"/>
              </a:rPr>
              <a:t>Windows </a:t>
            </a:r>
            <a:r>
              <a:rPr lang="it-IT" sz="1200" b="0" i="0" kern="1200" dirty="0" err="1">
                <a:solidFill>
                  <a:schemeClr val="tx1"/>
                </a:solidFill>
                <a:effectLst/>
                <a:latin typeface="+mn-lt"/>
                <a:ea typeface="+mn-ea"/>
                <a:cs typeface="+mn-cs"/>
              </a:rPr>
              <a:t>Rapid</a:t>
            </a:r>
            <a:r>
              <a:rPr lang="it-IT" sz="1200" b="0" i="0" kern="1200" dirty="0">
                <a:solidFill>
                  <a:schemeClr val="tx1"/>
                </a:solidFill>
                <a:effectLst/>
                <a:latin typeface="+mn-lt"/>
                <a:ea typeface="+mn-ea"/>
                <a:cs typeface="+mn-cs"/>
              </a:rPr>
              <a:t> Migration Program (WRMP) and WRMP for EOS</a:t>
            </a:r>
          </a:p>
          <a:p>
            <a:r>
              <a:rPr lang="it-IT" sz="1200" b="0" i="0" kern="1200" dirty="0" err="1">
                <a:solidFill>
                  <a:schemeClr val="tx1"/>
                </a:solidFill>
                <a:effectLst/>
                <a:latin typeface="+mn-lt"/>
                <a:ea typeface="+mn-ea"/>
                <a:cs typeface="+mn-cs"/>
              </a:rPr>
              <a:t>Enabling</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qualified</a:t>
            </a:r>
            <a:r>
              <a:rPr lang="it-IT" sz="1200" b="0" i="0" kern="1200" dirty="0">
                <a:solidFill>
                  <a:schemeClr val="tx1"/>
                </a:solidFill>
                <a:effectLst/>
                <a:latin typeface="+mn-lt"/>
                <a:ea typeface="+mn-ea"/>
                <a:cs typeface="+mn-cs"/>
              </a:rPr>
              <a:t> Microsoft </a:t>
            </a:r>
            <a:r>
              <a:rPr lang="it-IT" sz="1200" b="0" i="0" kern="1200" dirty="0" err="1">
                <a:solidFill>
                  <a:schemeClr val="tx1"/>
                </a:solidFill>
                <a:effectLst/>
                <a:latin typeface="+mn-lt"/>
                <a:ea typeface="+mn-ea"/>
                <a:cs typeface="+mn-cs"/>
              </a:rPr>
              <a:t>Workloads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partners</a:t>
            </a:r>
            <a:r>
              <a:rPr lang="it-IT" sz="1200" b="0" i="0" kern="1200" dirty="0">
                <a:solidFill>
                  <a:schemeClr val="tx1"/>
                </a:solidFill>
                <a:effectLst/>
                <a:latin typeface="+mn-lt"/>
                <a:ea typeface="+mn-ea"/>
                <a:cs typeface="+mn-cs"/>
              </a:rPr>
              <a:t> to help </a:t>
            </a:r>
            <a:r>
              <a:rPr lang="it-IT" sz="1200" b="0" i="0" kern="1200" dirty="0" err="1">
                <a:solidFill>
                  <a:schemeClr val="tx1"/>
                </a:solidFill>
                <a:effectLst/>
                <a:latin typeface="+mn-lt"/>
                <a:ea typeface="+mn-ea"/>
                <a:cs typeface="+mn-cs"/>
              </a:rPr>
              <a:t>customers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rapidly</a:t>
            </a:r>
            <a:r>
              <a:rPr lang="it-IT" sz="1200" b="0" i="0" kern="1200" dirty="0">
                <a:solidFill>
                  <a:schemeClr val="tx1"/>
                </a:solidFill>
                <a:effectLst/>
                <a:latin typeface="+mn-lt"/>
                <a:ea typeface="+mn-ea"/>
                <a:cs typeface="+mn-cs"/>
              </a:rPr>
              <a:t> migrate </a:t>
            </a:r>
            <a:r>
              <a:rPr lang="it-IT" sz="1200" b="0" i="0" kern="1200" dirty="0" err="1">
                <a:solidFill>
                  <a:schemeClr val="tx1"/>
                </a:solidFill>
                <a:effectLst/>
                <a:latin typeface="+mn-lt"/>
                <a:ea typeface="+mn-ea"/>
                <a:cs typeface="+mn-cs"/>
              </a:rPr>
              <a:t>their</a:t>
            </a:r>
            <a:r>
              <a:rPr lang="it-IT" sz="1200" b="0" i="0" kern="1200" dirty="0">
                <a:solidFill>
                  <a:schemeClr val="tx1"/>
                </a:solidFill>
                <a:effectLst/>
                <a:latin typeface="+mn-lt"/>
                <a:ea typeface="+mn-ea"/>
                <a:cs typeface="+mn-cs"/>
              </a:rPr>
              <a:t> first New Windows </a:t>
            </a:r>
            <a:r>
              <a:rPr lang="it-IT" sz="1200" b="0" i="0" kern="1200" dirty="0" err="1">
                <a:solidFill>
                  <a:schemeClr val="tx1"/>
                </a:solidFill>
                <a:effectLst/>
                <a:latin typeface="+mn-lt"/>
                <a:ea typeface="+mn-ea"/>
                <a:cs typeface="+mn-cs"/>
              </a:rPr>
              <a:t>applications</a:t>
            </a:r>
            <a:r>
              <a:rPr lang="it-IT" sz="1200" b="0" i="0" kern="1200" dirty="0">
                <a:solidFill>
                  <a:schemeClr val="tx1"/>
                </a:solidFill>
                <a:effectLst/>
                <a:latin typeface="+mn-lt"/>
                <a:ea typeface="+mn-ea"/>
                <a:cs typeface="+mn-cs"/>
              </a:rPr>
              <a:t> to AWS, or migrate and upgrade Windows/SQL Server 2008/R2 to AWS</a:t>
            </a:r>
          </a:p>
        </p:txBody>
      </p:sp>
      <p:sp>
        <p:nvSpPr>
          <p:cNvPr id="4" name="Slide Number Placeholder 3"/>
          <p:cNvSpPr>
            <a:spLocks noGrp="1"/>
          </p:cNvSpPr>
          <p:nvPr>
            <p:ph type="sldNum" sz="quarter" idx="10"/>
          </p:nvPr>
        </p:nvSpPr>
        <p:spPr/>
        <p:txBody>
          <a:bodyPr/>
          <a:lstStyle/>
          <a:p>
            <a:fld id="{69C3F2ED-74C5-7D4F-8560-0CC253E9A436}" type="slidenum">
              <a:rPr lang="en-US" smtClean="0"/>
              <a:pPr/>
              <a:t>31</a:t>
            </a:fld>
            <a:endParaRPr lang="en-US" dirty="0"/>
          </a:p>
        </p:txBody>
      </p:sp>
    </p:spTree>
    <p:extLst>
      <p:ext uri="{BB962C8B-B14F-4D97-AF65-F5344CB8AC3E}">
        <p14:creationId xmlns:p14="http://schemas.microsoft.com/office/powerpoint/2010/main" val="16258408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latin typeface="Arial"/>
              </a:rPr>
              <a:t>To learn more about what AWS can do for your business, talk to me about scheduling a follow-up assessment, where we can discuss how to help you achieve the outcomes that are most critical to your business with AWS.</a:t>
            </a:r>
          </a:p>
          <a:p>
            <a:pPr defTabSz="465887">
              <a:defRPr/>
            </a:pPr>
            <a:endParaRPr lang="en-US" dirty="0">
              <a:latin typeface="Arial"/>
            </a:endParaRPr>
          </a:p>
          <a:p>
            <a:pPr defTabSz="465887">
              <a:defRPr/>
            </a:pPr>
            <a:r>
              <a:rPr lang="en-US" dirty="0">
                <a:latin typeface="Arial"/>
              </a:rPr>
              <a:t>You can also visit the AWS Marketplace to see what software that your organization is currently running is available for immediate deployment in the AWS Cloud.</a:t>
            </a:r>
          </a:p>
          <a:p>
            <a:pPr defTabSz="465887">
              <a:defRPr/>
            </a:pPr>
            <a:endParaRPr lang="en-US" dirty="0">
              <a:latin typeface="Arial"/>
            </a:endParaRPr>
          </a:p>
          <a:p>
            <a:pPr marL="0" marR="0" lvl="0" indent="0" algn="l" defTabSz="465887" rtl="0" eaLnBrk="1" fontAlgn="auto" latinLnBrk="0" hangingPunct="1">
              <a:lnSpc>
                <a:spcPct val="100000"/>
              </a:lnSpc>
              <a:spcBef>
                <a:spcPts val="0"/>
              </a:spcBef>
              <a:spcAft>
                <a:spcPts val="0"/>
              </a:spcAft>
              <a:buClrTx/>
              <a:buSzTx/>
              <a:buFontTx/>
              <a:buNone/>
              <a:tabLst/>
              <a:defRPr/>
            </a:pPr>
            <a:r>
              <a:rPr lang="en-US" dirty="0">
                <a:latin typeface="Arial"/>
              </a:rPr>
              <a:t>AWS for Microsoft YouTube channel for technical demos</a:t>
            </a:r>
            <a:r>
              <a:rPr lang="en-US" baseline="0" dirty="0">
                <a:latin typeface="Arial"/>
              </a:rPr>
              <a:t> and tips: </a:t>
            </a:r>
            <a:r>
              <a:rPr lang="en-US" sz="1200" dirty="0">
                <a:hlinkClick r:id="rId3"/>
              </a:rPr>
              <a:t>https://www.youtube.com/playlist?list=PLhr1KZpdzukdJllxulUM7pMB7aJ2_FfTP</a:t>
            </a:r>
            <a:endParaRPr lang="en-US" sz="1200" dirty="0"/>
          </a:p>
          <a:p>
            <a:pPr defTabSz="465887">
              <a:defRPr/>
            </a:pPr>
            <a:endParaRPr lang="en-US" dirty="0">
              <a:latin typeface="Arial"/>
            </a:endParaRPr>
          </a:p>
          <a:p>
            <a:pPr defTabSz="465887">
              <a:defRPr/>
            </a:pPr>
            <a:endParaRPr lang="en-US" dirty="0">
              <a:latin typeface="Arial"/>
            </a:endParaRPr>
          </a:p>
          <a:p>
            <a:pPr defTabSz="465887">
              <a:defRPr/>
            </a:pPr>
            <a:r>
              <a:rPr lang="en-US" dirty="0">
                <a:latin typeface="Arial"/>
              </a:rPr>
              <a:t>To learn more or try out the AWS cloud for free, contact us at </a:t>
            </a:r>
            <a:r>
              <a:rPr lang="en-US" dirty="0" err="1">
                <a:latin typeface="Arial"/>
              </a:rPr>
              <a:t>Microsoft@Amazon.com</a:t>
            </a:r>
            <a:r>
              <a:rPr lang="en-US" dirty="0">
                <a:latin typeface="Arial"/>
              </a:rPr>
              <a:t>,  or visit any of the links on-screen.</a:t>
            </a:r>
          </a:p>
          <a:p>
            <a:endParaRPr lang="en-US" dirty="0"/>
          </a:p>
          <a:p>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639206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068114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65887" rtl="0" eaLnBrk="1" fontAlgn="auto" latinLnBrk="0" hangingPunct="1">
              <a:lnSpc>
                <a:spcPct val="100000"/>
              </a:lnSpc>
              <a:spcBef>
                <a:spcPts val="0"/>
              </a:spcBef>
              <a:spcAft>
                <a:spcPts val="0"/>
              </a:spcAft>
              <a:buClrTx/>
              <a:buSzTx/>
              <a:buFontTx/>
              <a:buNone/>
              <a:tabLst/>
              <a:defRPr/>
            </a:pPr>
            <a:r>
              <a:rPr lang="en-US" dirty="0" err="1"/>
              <a:t>Oggi</a:t>
            </a:r>
            <a:r>
              <a:rPr lang="en-US" dirty="0"/>
              <a:t> circa </a:t>
            </a:r>
            <a:r>
              <a:rPr lang="en-US" dirty="0" err="1"/>
              <a:t>il</a:t>
            </a:r>
            <a:r>
              <a:rPr lang="en-US" dirty="0"/>
              <a:t> 70% del business </a:t>
            </a:r>
            <a:r>
              <a:rPr lang="en-US" dirty="0" err="1"/>
              <a:t>delle</a:t>
            </a:r>
            <a:r>
              <a:rPr lang="en-US" dirty="0"/>
              <a:t> </a:t>
            </a:r>
            <a:r>
              <a:rPr lang="en-US" dirty="0" err="1"/>
              <a:t>applicazioni</a:t>
            </a:r>
            <a:r>
              <a:rPr lang="en-US" dirty="0"/>
              <a:t> </a:t>
            </a:r>
            <a:r>
              <a:rPr lang="en-US" dirty="0" err="1"/>
              <a:t>locali</a:t>
            </a:r>
            <a:r>
              <a:rPr lang="en-US" dirty="0"/>
              <a:t> </a:t>
            </a:r>
            <a:r>
              <a:rPr lang="en-US" dirty="0" err="1"/>
              <a:t>delle</a:t>
            </a:r>
            <a:r>
              <a:rPr lang="en-US" dirty="0"/>
              <a:t> </a:t>
            </a:r>
            <a:r>
              <a:rPr lang="en-US" dirty="0" err="1"/>
              <a:t>aziende</a:t>
            </a:r>
            <a:r>
              <a:rPr lang="en-US" dirty="0"/>
              <a:t> </a:t>
            </a:r>
            <a:r>
              <a:rPr lang="en-US" dirty="0" err="1"/>
              <a:t>è</a:t>
            </a:r>
            <a:r>
              <a:rPr lang="en-US" dirty="0"/>
              <a:t> </a:t>
            </a:r>
            <a:r>
              <a:rPr lang="en-US" dirty="0" err="1"/>
              <a:t>basato</a:t>
            </a:r>
            <a:r>
              <a:rPr lang="en-US" dirty="0"/>
              <a:t> </a:t>
            </a:r>
            <a:r>
              <a:rPr lang="en-US" dirty="0" err="1"/>
              <a:t>su</a:t>
            </a:r>
            <a:r>
              <a:rPr lang="en-US" dirty="0"/>
              <a:t> Windows Server (IDC di </a:t>
            </a:r>
            <a:r>
              <a:rPr lang="en-US" dirty="0" err="1"/>
              <a:t>origine</a:t>
            </a:r>
            <a:r>
              <a:rPr lang="en-US" dirty="0"/>
              <a:t>). Un </a:t>
            </a:r>
            <a:r>
              <a:rPr lang="en-US" dirty="0" err="1"/>
              <a:t>numero</a:t>
            </a:r>
            <a:r>
              <a:rPr lang="en-US" dirty="0"/>
              <a:t> </a:t>
            </a:r>
            <a:r>
              <a:rPr lang="en-US" dirty="0" err="1"/>
              <a:t>significativo</a:t>
            </a:r>
            <a:r>
              <a:rPr lang="en-US" dirty="0"/>
              <a:t> di </a:t>
            </a:r>
            <a:r>
              <a:rPr lang="en-US" dirty="0" err="1"/>
              <a:t>applicazioni</a:t>
            </a:r>
            <a:r>
              <a:rPr lang="en-US" dirty="0"/>
              <a:t> </a:t>
            </a:r>
            <a:r>
              <a:rPr lang="en-US" dirty="0" err="1"/>
              <a:t>aziendali</a:t>
            </a:r>
            <a:r>
              <a:rPr lang="en-US" dirty="0"/>
              <a:t> </a:t>
            </a:r>
            <a:r>
              <a:rPr lang="en-US" dirty="0" err="1"/>
              <a:t>locali</a:t>
            </a:r>
            <a:r>
              <a:rPr lang="en-US" dirty="0"/>
              <a:t> ha un software EOL o </a:t>
            </a:r>
            <a:r>
              <a:rPr lang="en-US" dirty="0" err="1"/>
              <a:t>è</a:t>
            </a:r>
            <a:r>
              <a:rPr lang="en-US" dirty="0"/>
              <a:t> </a:t>
            </a:r>
            <a:r>
              <a:rPr lang="en-US" dirty="0" err="1"/>
              <a:t>fuori</a:t>
            </a:r>
            <a:r>
              <a:rPr lang="en-US" dirty="0"/>
              <a:t> </a:t>
            </a:r>
            <a:r>
              <a:rPr lang="en-US" dirty="0" err="1"/>
              <a:t>supporto</a:t>
            </a:r>
            <a:r>
              <a:rPr lang="en-US" dirty="0"/>
              <a:t>, </a:t>
            </a:r>
            <a:r>
              <a:rPr lang="en-US" dirty="0" err="1"/>
              <a:t>il</a:t>
            </a:r>
            <a:r>
              <a:rPr lang="en-US" dirty="0"/>
              <a:t> </a:t>
            </a:r>
            <a:r>
              <a:rPr lang="en-US" dirty="0" err="1"/>
              <a:t>che</a:t>
            </a:r>
            <a:r>
              <a:rPr lang="en-US" dirty="0"/>
              <a:t> </a:t>
            </a:r>
            <a:r>
              <a:rPr lang="en-US" dirty="0" err="1"/>
              <a:t>può</a:t>
            </a:r>
            <a:r>
              <a:rPr lang="en-US" dirty="0"/>
              <a:t> </a:t>
            </a:r>
            <a:r>
              <a:rPr lang="en-US" dirty="0" err="1"/>
              <a:t>rappresentare</a:t>
            </a:r>
            <a:r>
              <a:rPr lang="en-US" dirty="0"/>
              <a:t> un </a:t>
            </a:r>
            <a:r>
              <a:rPr lang="en-US" dirty="0" err="1"/>
              <a:t>grosso</a:t>
            </a:r>
            <a:r>
              <a:rPr lang="en-US" dirty="0"/>
              <a:t> </a:t>
            </a:r>
            <a:r>
              <a:rPr lang="en-US" dirty="0" err="1"/>
              <a:t>rischio</a:t>
            </a:r>
            <a:r>
              <a:rPr lang="en-US" dirty="0"/>
              <a:t> per la </a:t>
            </a:r>
            <a:r>
              <a:rPr lang="en-US" dirty="0" err="1"/>
              <a:t>sicurezza</a:t>
            </a:r>
            <a:r>
              <a:rPr lang="en-US" dirty="0"/>
              <a:t>.</a:t>
            </a:r>
          </a:p>
          <a:p>
            <a:pPr marL="0" marR="0" lvl="0" indent="0" algn="l" defTabSz="465887" rtl="0" eaLnBrk="1" fontAlgn="auto" latinLnBrk="0" hangingPunct="1">
              <a:lnSpc>
                <a:spcPct val="100000"/>
              </a:lnSpc>
              <a:spcBef>
                <a:spcPts val="0"/>
              </a:spcBef>
              <a:spcAft>
                <a:spcPts val="0"/>
              </a:spcAft>
              <a:buClrTx/>
              <a:buSzTx/>
              <a:buFontTx/>
              <a:buNone/>
              <a:tabLst/>
              <a:defRPr/>
            </a:pPr>
            <a:r>
              <a:rPr lang="en-US" dirty="0"/>
              <a:t>Ad </a:t>
            </a:r>
            <a:r>
              <a:rPr lang="en-US" dirty="0" err="1"/>
              <a:t>esempio</a:t>
            </a:r>
            <a:r>
              <a:rPr lang="en-US" dirty="0"/>
              <a:t>, </a:t>
            </a:r>
            <a:r>
              <a:rPr lang="en-US" dirty="0" err="1"/>
              <a:t>è</a:t>
            </a:r>
            <a:r>
              <a:rPr lang="en-US" dirty="0"/>
              <a:t> </a:t>
            </a:r>
            <a:r>
              <a:rPr lang="en-US" dirty="0" err="1"/>
              <a:t>stata</a:t>
            </a:r>
            <a:r>
              <a:rPr lang="en-US" dirty="0"/>
              <a:t> </a:t>
            </a:r>
            <a:r>
              <a:rPr lang="en-US" dirty="0" err="1"/>
              <a:t>annunciato</a:t>
            </a:r>
            <a:r>
              <a:rPr lang="en-US" dirty="0"/>
              <a:t> </a:t>
            </a:r>
            <a:r>
              <a:rPr lang="en-US" dirty="0" err="1"/>
              <a:t>che</a:t>
            </a:r>
            <a:r>
              <a:rPr lang="en-US" dirty="0"/>
              <a:t> a </a:t>
            </a:r>
            <a:r>
              <a:rPr lang="en-US" dirty="0" err="1"/>
              <a:t>Luglio</a:t>
            </a:r>
            <a:r>
              <a:rPr lang="en-US" dirty="0"/>
              <a:t> 2019 </a:t>
            </a:r>
            <a:r>
              <a:rPr lang="en-US" dirty="0" err="1"/>
              <a:t>il</a:t>
            </a:r>
            <a:r>
              <a:rPr lang="en-US" dirty="0"/>
              <a:t> support di Microsoft SQL Server 2008 e 2008 R2 </a:t>
            </a:r>
            <a:r>
              <a:rPr lang="en-US" dirty="0" err="1"/>
              <a:t>terminerà</a:t>
            </a:r>
            <a:r>
              <a:rPr lang="en-US" dirty="0"/>
              <a:t>- </a:t>
            </a:r>
            <a:r>
              <a:rPr lang="en-US" dirty="0" err="1"/>
              <a:t>questo</a:t>
            </a:r>
            <a:r>
              <a:rPr lang="en-US" dirty="0"/>
              <a:t> </a:t>
            </a:r>
            <a:r>
              <a:rPr lang="en-US" dirty="0" err="1"/>
              <a:t>vuol</a:t>
            </a:r>
            <a:r>
              <a:rPr lang="en-US" dirty="0"/>
              <a:t> dire </a:t>
            </a:r>
            <a:r>
              <a:rPr lang="en-US" dirty="0" err="1"/>
              <a:t>che</a:t>
            </a:r>
            <a:r>
              <a:rPr lang="en-US" dirty="0"/>
              <a:t> non ci </a:t>
            </a:r>
            <a:r>
              <a:rPr lang="en-US" dirty="0" err="1"/>
              <a:t>saranno</a:t>
            </a:r>
            <a:r>
              <a:rPr lang="en-US" dirty="0"/>
              <a:t> </a:t>
            </a:r>
            <a:r>
              <a:rPr lang="en-US" dirty="0" err="1"/>
              <a:t>più</a:t>
            </a:r>
            <a:r>
              <a:rPr lang="en-US" dirty="0"/>
              <a:t> security update </a:t>
            </a:r>
            <a:r>
              <a:rPr lang="en-US" dirty="0" err="1"/>
              <a:t>periodici</a:t>
            </a:r>
            <a:r>
              <a:rPr lang="en-US" dirty="0"/>
              <a:t> per </a:t>
            </a:r>
            <a:r>
              <a:rPr lang="en-US" dirty="0" err="1"/>
              <a:t>questi</a:t>
            </a:r>
            <a:r>
              <a:rPr lang="en-US" dirty="0"/>
              <a:t> software.</a:t>
            </a:r>
          </a:p>
          <a:p>
            <a:pPr marL="0" marR="0" lvl="0" indent="0" algn="l" defTabSz="465887" rtl="0" eaLnBrk="1" fontAlgn="auto" latinLnBrk="0" hangingPunct="1">
              <a:lnSpc>
                <a:spcPct val="100000"/>
              </a:lnSpc>
              <a:spcBef>
                <a:spcPts val="0"/>
              </a:spcBef>
              <a:spcAft>
                <a:spcPts val="0"/>
              </a:spcAft>
              <a:buClrTx/>
              <a:buSzTx/>
              <a:buFontTx/>
              <a:buNone/>
              <a:tabLst/>
              <a:defRPr/>
            </a:pPr>
            <a:r>
              <a:rPr lang="en-US" dirty="0" err="1"/>
              <a:t>Questi</a:t>
            </a:r>
            <a:r>
              <a:rPr lang="en-US" dirty="0"/>
              <a:t> </a:t>
            </a:r>
            <a:r>
              <a:rPr lang="en-US" dirty="0" err="1"/>
              <a:t>potranno</a:t>
            </a:r>
            <a:r>
              <a:rPr lang="en-US" dirty="0"/>
              <a:t> </a:t>
            </a:r>
            <a:r>
              <a:rPr lang="en-US" dirty="0" err="1"/>
              <a:t>continuare</a:t>
            </a:r>
            <a:r>
              <a:rPr lang="en-US" dirty="0"/>
              <a:t> a </a:t>
            </a:r>
            <a:r>
              <a:rPr lang="en-US" dirty="0" err="1"/>
              <a:t>girare</a:t>
            </a:r>
            <a:r>
              <a:rPr lang="en-US" dirty="0"/>
              <a:t> </a:t>
            </a:r>
            <a:r>
              <a:rPr lang="en-US" dirty="0" err="1"/>
              <a:t>su</a:t>
            </a:r>
            <a:r>
              <a:rPr lang="en-US" dirty="0"/>
              <a:t> AWS ma </a:t>
            </a:r>
            <a:r>
              <a:rPr lang="en-US" dirty="0" err="1"/>
              <a:t>chiaramente</a:t>
            </a:r>
            <a:r>
              <a:rPr lang="en-US" dirty="0"/>
              <a:t> non </a:t>
            </a:r>
            <a:r>
              <a:rPr lang="en-US" dirty="0" err="1"/>
              <a:t>saranno</a:t>
            </a:r>
            <a:r>
              <a:rPr lang="en-US" dirty="0"/>
              <a:t> </a:t>
            </a:r>
            <a:r>
              <a:rPr lang="en-US" dirty="0" err="1"/>
              <a:t>più</a:t>
            </a:r>
            <a:r>
              <a:rPr lang="en-US" dirty="0"/>
              <a:t> </a:t>
            </a:r>
            <a:r>
              <a:rPr lang="en-US" dirty="0" err="1"/>
              <a:t>disponibili</a:t>
            </a:r>
            <a:r>
              <a:rPr lang="en-US" dirty="0"/>
              <a:t> hot fixes e patches di </a:t>
            </a:r>
            <a:r>
              <a:rPr lang="en-US" dirty="0" err="1"/>
              <a:t>sicurezza</a:t>
            </a:r>
            <a:r>
              <a:rPr lang="en-US" dirty="0"/>
              <a:t>.</a:t>
            </a:r>
          </a:p>
          <a:p>
            <a:pPr marL="0" marR="0" lvl="0" indent="0" algn="l" defTabSz="465887" rtl="0" eaLnBrk="1" fontAlgn="auto" latinLnBrk="0" hangingPunct="1">
              <a:lnSpc>
                <a:spcPct val="100000"/>
              </a:lnSpc>
              <a:spcBef>
                <a:spcPts val="0"/>
              </a:spcBef>
              <a:spcAft>
                <a:spcPts val="0"/>
              </a:spcAft>
              <a:buClrTx/>
              <a:buSzTx/>
              <a:buFontTx/>
              <a:buNone/>
              <a:tabLst/>
              <a:defRPr/>
            </a:pPr>
            <a:r>
              <a:rPr lang="en-US" dirty="0" err="1"/>
              <a:t>Questi</a:t>
            </a:r>
            <a:r>
              <a:rPr lang="en-US" dirty="0"/>
              <a:t> </a:t>
            </a:r>
            <a:r>
              <a:rPr lang="en-US" dirty="0" err="1"/>
              <a:t>clienti</a:t>
            </a:r>
            <a:r>
              <a:rPr lang="en-US" dirty="0"/>
              <a:t> non </a:t>
            </a:r>
            <a:r>
              <a:rPr lang="en-US" dirty="0" err="1"/>
              <a:t>sono</a:t>
            </a:r>
            <a:r>
              <a:rPr lang="en-US" dirty="0"/>
              <a:t> </a:t>
            </a:r>
            <a:r>
              <a:rPr lang="en-US" dirty="0" err="1"/>
              <a:t>supportati</a:t>
            </a:r>
            <a:r>
              <a:rPr lang="en-US" dirty="0"/>
              <a:t> da Azure e </a:t>
            </a:r>
            <a:r>
              <a:rPr lang="en-US" dirty="0" err="1"/>
              <a:t>sono</a:t>
            </a:r>
            <a:r>
              <a:rPr lang="en-US" dirty="0"/>
              <a:t> </a:t>
            </a:r>
            <a:r>
              <a:rPr lang="en-US" dirty="0" err="1"/>
              <a:t>alla</a:t>
            </a:r>
            <a:r>
              <a:rPr lang="en-US" dirty="0"/>
              <a:t> </a:t>
            </a:r>
            <a:r>
              <a:rPr lang="en-US" dirty="0" err="1"/>
              <a:t>ricerca</a:t>
            </a:r>
            <a:r>
              <a:rPr lang="en-US" dirty="0"/>
              <a:t> di un </a:t>
            </a:r>
            <a:r>
              <a:rPr lang="en-US" dirty="0" err="1"/>
              <a:t>approccio</a:t>
            </a:r>
            <a:r>
              <a:rPr lang="en-US" dirty="0"/>
              <a:t> per </a:t>
            </a:r>
            <a:r>
              <a:rPr lang="en-US" dirty="0" err="1"/>
              <a:t>migrare</a:t>
            </a:r>
            <a:r>
              <a:rPr lang="en-US" dirty="0"/>
              <a:t> al cloud con </a:t>
            </a:r>
            <a:r>
              <a:rPr lang="en-US" dirty="0" err="1"/>
              <a:t>il</a:t>
            </a:r>
            <a:r>
              <a:rPr lang="en-US" dirty="0"/>
              <a:t> minor </a:t>
            </a:r>
            <a:r>
              <a:rPr lang="en-US" dirty="0" err="1"/>
              <a:t>numero</a:t>
            </a:r>
            <a:r>
              <a:rPr lang="en-US" dirty="0"/>
              <a:t> di </a:t>
            </a:r>
            <a:r>
              <a:rPr lang="en-US" dirty="0" err="1"/>
              <a:t>piattaforme</a:t>
            </a:r>
            <a:r>
              <a:rPr lang="en-US" dirty="0"/>
              <a:t> e senza un </a:t>
            </a:r>
            <a:r>
              <a:rPr lang="en-US" dirty="0" err="1"/>
              <a:t>aumento</a:t>
            </a:r>
            <a:r>
              <a:rPr lang="en-US" dirty="0"/>
              <a:t> del </a:t>
            </a:r>
            <a:r>
              <a:rPr lang="en-US" dirty="0" err="1"/>
              <a:t>debito</a:t>
            </a:r>
            <a:r>
              <a:rPr lang="en-US" dirty="0"/>
              <a:t> </a:t>
            </a:r>
            <a:r>
              <a:rPr lang="en-US" dirty="0" err="1"/>
              <a:t>tecnico</a:t>
            </a:r>
            <a:r>
              <a:rPr lang="en-US" dirty="0"/>
              <a:t>.</a:t>
            </a:r>
          </a:p>
          <a:p>
            <a:pPr marL="0" marR="0" lvl="0" indent="0" algn="l" defTabSz="465887" rtl="0" eaLnBrk="1" fontAlgn="auto" latinLnBrk="0" hangingPunct="1">
              <a:lnSpc>
                <a:spcPct val="100000"/>
              </a:lnSpc>
              <a:spcBef>
                <a:spcPts val="0"/>
              </a:spcBef>
              <a:spcAft>
                <a:spcPts val="0"/>
              </a:spcAft>
              <a:buClrTx/>
              <a:buSzTx/>
              <a:buFontTx/>
              <a:buNone/>
              <a:tabLst/>
              <a:defRPr/>
            </a:pPr>
            <a:endParaRPr lang="en-US" dirty="0"/>
          </a:p>
          <a:p>
            <a:pPr marL="0" marR="0" lvl="0" indent="0" algn="l" defTabSz="465887" rtl="0" eaLnBrk="1" fontAlgn="auto" latinLnBrk="0" hangingPunct="1">
              <a:lnSpc>
                <a:spcPct val="100000"/>
              </a:lnSpc>
              <a:spcBef>
                <a:spcPts val="0"/>
              </a:spcBef>
              <a:spcAft>
                <a:spcPts val="0"/>
              </a:spcAft>
              <a:buClrTx/>
              <a:buSzTx/>
              <a:buFontTx/>
              <a:buNone/>
              <a:tabLst/>
              <a:defRPr/>
            </a:pPr>
            <a:r>
              <a:rPr lang="en-US" dirty="0"/>
              <a:t>AWS </a:t>
            </a:r>
            <a:r>
              <a:rPr lang="en-US" dirty="0" err="1"/>
              <a:t>può</a:t>
            </a:r>
            <a:r>
              <a:rPr lang="en-US" dirty="0"/>
              <a:t> </a:t>
            </a:r>
            <a:r>
              <a:rPr lang="en-US" dirty="0" err="1"/>
              <a:t>aiutarti</a:t>
            </a:r>
            <a:r>
              <a:rPr lang="en-US" dirty="0"/>
              <a:t> a </a:t>
            </a:r>
            <a:r>
              <a:rPr lang="en-US" dirty="0" err="1"/>
              <a:t>migrare</a:t>
            </a:r>
            <a:r>
              <a:rPr lang="en-US" dirty="0"/>
              <a:t> da </a:t>
            </a:r>
            <a:r>
              <a:rPr lang="en-US" dirty="0" err="1"/>
              <a:t>piattaforme</a:t>
            </a:r>
            <a:r>
              <a:rPr lang="en-US" dirty="0"/>
              <a:t> non </a:t>
            </a:r>
            <a:r>
              <a:rPr lang="en-US" dirty="0" err="1"/>
              <a:t>sicure</a:t>
            </a:r>
            <a:r>
              <a:rPr lang="en-US" dirty="0"/>
              <a:t>. </a:t>
            </a:r>
          </a:p>
          <a:p>
            <a:pPr marL="0" marR="0" lvl="0" indent="0" algn="l" defTabSz="46588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06FBA0-8958-462A-85B9-27F9B2F736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40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sz="1400" b="0" dirty="0"/>
              <a:t>AWS </a:t>
            </a:r>
            <a:r>
              <a:rPr lang="en-US" sz="1400" b="0" dirty="0" err="1"/>
              <a:t>ti</a:t>
            </a:r>
            <a:r>
              <a:rPr lang="en-US" sz="1400" b="0" dirty="0"/>
              <a:t> </a:t>
            </a:r>
            <a:r>
              <a:rPr lang="en-US" sz="1400" b="0" dirty="0" err="1"/>
              <a:t>aiuta</a:t>
            </a:r>
            <a:r>
              <a:rPr lang="en-US" sz="1400" b="0" dirty="0"/>
              <a:t> a </a:t>
            </a:r>
            <a:r>
              <a:rPr lang="en-US" sz="1400" b="0" dirty="0" err="1"/>
              <a:t>risparmiare</a:t>
            </a:r>
            <a:r>
              <a:rPr lang="en-US" sz="1400" b="0" dirty="0"/>
              <a:t> sui </a:t>
            </a:r>
            <a:r>
              <a:rPr lang="en-US" sz="1400" b="0" dirty="0" err="1"/>
              <a:t>tuoi</a:t>
            </a:r>
            <a:r>
              <a:rPr lang="en-US" sz="1400" b="0" dirty="0"/>
              <a:t> </a:t>
            </a:r>
            <a:r>
              <a:rPr lang="en-US" sz="1400" b="0" dirty="0" err="1"/>
              <a:t>investimenti</a:t>
            </a:r>
            <a:r>
              <a:rPr lang="en-US" sz="1400" b="0" dirty="0"/>
              <a:t> </a:t>
            </a:r>
            <a:r>
              <a:rPr lang="en-US" sz="1400" b="0" dirty="0" err="1"/>
              <a:t>esistenti</a:t>
            </a:r>
            <a:r>
              <a:rPr lang="en-US" sz="1400" b="0" dirty="0"/>
              <a:t> in </a:t>
            </a:r>
            <a:r>
              <a:rPr lang="en-US" sz="1400" b="0" dirty="0" err="1"/>
              <a:t>applicazioni</a:t>
            </a:r>
            <a:r>
              <a:rPr lang="en-US" sz="1400" b="0" dirty="0"/>
              <a:t> Microsoft con </a:t>
            </a:r>
            <a:r>
              <a:rPr lang="en-US" sz="1400" b="0" dirty="0" err="1"/>
              <a:t>opzioni</a:t>
            </a:r>
            <a:r>
              <a:rPr lang="en-US" sz="1400" b="0" dirty="0"/>
              <a:t> </a:t>
            </a:r>
            <a:r>
              <a:rPr lang="en-US" sz="1400" b="0" dirty="0" err="1"/>
              <a:t>che</a:t>
            </a:r>
            <a:r>
              <a:rPr lang="en-US" sz="1400" b="0" dirty="0"/>
              <a:t> </a:t>
            </a:r>
            <a:r>
              <a:rPr lang="en-US" sz="1400" b="0" dirty="0" err="1"/>
              <a:t>portano</a:t>
            </a:r>
            <a:r>
              <a:rPr lang="en-US" sz="1400" b="0" dirty="0"/>
              <a:t> le </a:t>
            </a:r>
            <a:r>
              <a:rPr lang="en-US" sz="1400" b="0" dirty="0" err="1"/>
              <a:t>tue</a:t>
            </a:r>
            <a:r>
              <a:rPr lang="en-US" sz="1400" b="0" dirty="0"/>
              <a:t> </a:t>
            </a:r>
            <a:r>
              <a:rPr lang="en-US" sz="1400" b="0" dirty="0" err="1"/>
              <a:t>licenze</a:t>
            </a:r>
            <a:r>
              <a:rPr lang="en-US" sz="1400" b="0" dirty="0"/>
              <a:t> (BYOL). Per </a:t>
            </a:r>
            <a:r>
              <a:rPr lang="en-US" sz="1400" b="0" dirty="0" err="1"/>
              <a:t>molte</a:t>
            </a:r>
            <a:r>
              <a:rPr lang="en-US" sz="1400" b="0" dirty="0"/>
              <a:t> </a:t>
            </a:r>
            <a:r>
              <a:rPr lang="en-US" sz="1400" b="0" dirty="0" err="1"/>
              <a:t>nuove</a:t>
            </a:r>
            <a:r>
              <a:rPr lang="en-US" sz="1400" b="0" dirty="0"/>
              <a:t> </a:t>
            </a:r>
            <a:r>
              <a:rPr lang="en-US" sz="1400" b="0" dirty="0" err="1"/>
              <a:t>applicazioni</a:t>
            </a:r>
            <a:r>
              <a:rPr lang="en-US" sz="1400" b="0" dirty="0"/>
              <a:t>, </a:t>
            </a:r>
            <a:r>
              <a:rPr lang="en-US" sz="1400" b="0" dirty="0" err="1"/>
              <a:t>è</a:t>
            </a:r>
            <a:r>
              <a:rPr lang="en-US" sz="1400" b="0" dirty="0"/>
              <a:t> </a:t>
            </a:r>
            <a:r>
              <a:rPr lang="en-US" sz="1400" b="0" dirty="0" err="1"/>
              <a:t>anche</a:t>
            </a:r>
            <a:r>
              <a:rPr lang="en-US" sz="1400" b="0" dirty="0"/>
              <a:t> </a:t>
            </a:r>
            <a:r>
              <a:rPr lang="en-US" sz="1400" b="0" dirty="0" err="1"/>
              <a:t>possibile</a:t>
            </a:r>
            <a:r>
              <a:rPr lang="en-US" sz="1400" b="0" dirty="0"/>
              <a:t> </a:t>
            </a:r>
            <a:r>
              <a:rPr lang="en-US" sz="1400" b="0" dirty="0" err="1"/>
              <a:t>acquistare</a:t>
            </a:r>
            <a:r>
              <a:rPr lang="en-US" sz="1400" b="0" dirty="0"/>
              <a:t> </a:t>
            </a:r>
            <a:r>
              <a:rPr lang="en-US" sz="1400" b="0" dirty="0" err="1"/>
              <a:t>licenze</a:t>
            </a:r>
            <a:r>
              <a:rPr lang="en-US" sz="1400" b="0" dirty="0"/>
              <a:t> Windows Server con </a:t>
            </a:r>
            <a:r>
              <a:rPr lang="en-US" sz="1400" b="0" dirty="0" err="1"/>
              <a:t>l'acquisto</a:t>
            </a:r>
            <a:r>
              <a:rPr lang="en-US" sz="1400" b="0" dirty="0"/>
              <a:t> </a:t>
            </a:r>
            <a:r>
              <a:rPr lang="en-US" sz="1400" b="0" dirty="0" err="1"/>
              <a:t>dell'istanza</a:t>
            </a:r>
            <a:r>
              <a:rPr lang="en-US" sz="1400" b="0" dirty="0"/>
              <a:t> EC2.</a:t>
            </a:r>
          </a:p>
          <a:p>
            <a:pPr defTabSz="465887">
              <a:defRPr/>
            </a:pPr>
            <a:endParaRPr lang="en-US" sz="1400" b="0" dirty="0"/>
          </a:p>
          <a:p>
            <a:pPr defTabSz="465887">
              <a:defRPr/>
            </a:pPr>
            <a:r>
              <a:rPr lang="en-US" sz="1400" b="0" dirty="0"/>
              <a:t>Una </a:t>
            </a:r>
            <a:r>
              <a:rPr lang="en-US" sz="1400" b="0" dirty="0" err="1"/>
              <a:t>volta</a:t>
            </a:r>
            <a:r>
              <a:rPr lang="en-US" sz="1400" b="0" dirty="0"/>
              <a:t> </a:t>
            </a:r>
            <a:r>
              <a:rPr lang="en-US" sz="1400" b="0" dirty="0" err="1"/>
              <a:t>su</a:t>
            </a:r>
            <a:r>
              <a:rPr lang="en-US" sz="1400" b="0" dirty="0"/>
              <a:t> AWS, </a:t>
            </a:r>
            <a:r>
              <a:rPr lang="en-US" sz="1400" b="0" dirty="0" err="1"/>
              <a:t>ti</a:t>
            </a:r>
            <a:r>
              <a:rPr lang="en-US" sz="1400" b="0" dirty="0"/>
              <a:t> </a:t>
            </a:r>
            <a:r>
              <a:rPr lang="en-US" sz="1400" b="0" dirty="0" err="1"/>
              <a:t>aiutiamo</a:t>
            </a:r>
            <a:r>
              <a:rPr lang="en-US" sz="1400" b="0" dirty="0"/>
              <a:t> ad </a:t>
            </a:r>
            <a:r>
              <a:rPr lang="en-US" sz="1400" b="0" dirty="0" err="1"/>
              <a:t>abilitare</a:t>
            </a:r>
            <a:r>
              <a:rPr lang="en-US" sz="1400" b="0" dirty="0"/>
              <a:t> la </a:t>
            </a:r>
            <a:r>
              <a:rPr lang="en-US" sz="1400" b="0" dirty="0" err="1"/>
              <a:t>trasformazione</a:t>
            </a:r>
            <a:r>
              <a:rPr lang="en-US" sz="1400" b="0" dirty="0"/>
              <a:t> </a:t>
            </a:r>
            <a:r>
              <a:rPr lang="en-US" sz="1400" b="0" dirty="0" err="1"/>
              <a:t>digitale</a:t>
            </a:r>
            <a:r>
              <a:rPr lang="en-US" sz="1400" b="0" dirty="0"/>
              <a:t> sui </a:t>
            </a:r>
            <a:r>
              <a:rPr lang="en-US" sz="1400" b="0" dirty="0" err="1"/>
              <a:t>tuoi</a:t>
            </a:r>
            <a:r>
              <a:rPr lang="en-US" sz="1400" b="0" dirty="0"/>
              <a:t> </a:t>
            </a:r>
            <a:r>
              <a:rPr lang="en-US" sz="1400" b="0" dirty="0" err="1"/>
              <a:t>carichi</a:t>
            </a:r>
            <a:r>
              <a:rPr lang="en-US" sz="1400" b="0" dirty="0"/>
              <a:t> di </a:t>
            </a:r>
            <a:r>
              <a:rPr lang="en-US" sz="1400" b="0" dirty="0" err="1"/>
              <a:t>lavoro</a:t>
            </a:r>
            <a:r>
              <a:rPr lang="en-US" sz="1400" b="0" dirty="0"/>
              <a:t> Windows in </a:t>
            </a:r>
            <a:r>
              <a:rPr lang="en-US" sz="1400" b="0" dirty="0" err="1"/>
              <a:t>esecuzione</a:t>
            </a:r>
            <a:r>
              <a:rPr lang="en-US" sz="1400" b="0" dirty="0"/>
              <a:t> </a:t>
            </a:r>
            <a:r>
              <a:rPr lang="en-US" sz="1400" b="0" dirty="0" err="1"/>
              <a:t>su</a:t>
            </a:r>
            <a:r>
              <a:rPr lang="en-US" sz="1400" b="0" dirty="0"/>
              <a:t> AWS e </a:t>
            </a:r>
            <a:r>
              <a:rPr lang="en-US" sz="1400" b="0" dirty="0" err="1"/>
              <a:t>ti</a:t>
            </a:r>
            <a:r>
              <a:rPr lang="en-US" sz="1400" b="0" dirty="0"/>
              <a:t> </a:t>
            </a:r>
            <a:r>
              <a:rPr lang="en-US" sz="1400" b="0" dirty="0" err="1"/>
              <a:t>aiuta</a:t>
            </a:r>
            <a:r>
              <a:rPr lang="en-US" sz="1400" b="0" dirty="0"/>
              <a:t> a </a:t>
            </a:r>
            <a:r>
              <a:rPr lang="en-US" sz="1400" b="0" dirty="0" err="1"/>
              <a:t>risparmiare</a:t>
            </a:r>
            <a:r>
              <a:rPr lang="en-US" sz="1400" b="0" dirty="0"/>
              <a:t> </a:t>
            </a:r>
            <a:r>
              <a:rPr lang="en-US" sz="1400" b="0" dirty="0" err="1"/>
              <a:t>denaro</a:t>
            </a:r>
            <a:r>
              <a:rPr lang="en-US" sz="1400" b="0" dirty="0"/>
              <a:t> </a:t>
            </a:r>
            <a:r>
              <a:rPr lang="en-US" sz="1400" b="0" dirty="0" err="1"/>
              <a:t>riducendo</a:t>
            </a:r>
            <a:r>
              <a:rPr lang="en-US" sz="1400" b="0" dirty="0"/>
              <a:t> la </a:t>
            </a:r>
            <a:r>
              <a:rPr lang="en-US" sz="1400" b="0" dirty="0" err="1"/>
              <a:t>tua</a:t>
            </a:r>
            <a:r>
              <a:rPr lang="en-US" sz="1400" b="0" dirty="0"/>
              <a:t> </a:t>
            </a:r>
            <a:r>
              <a:rPr lang="en-US" sz="1400" b="0" dirty="0" err="1"/>
              <a:t>dipendenza</a:t>
            </a:r>
            <a:r>
              <a:rPr lang="en-US" sz="1400" b="0" dirty="0"/>
              <a:t> </a:t>
            </a:r>
            <a:r>
              <a:rPr lang="en-US" sz="1400" b="0" dirty="0" err="1"/>
              <a:t>dalle</a:t>
            </a:r>
            <a:r>
              <a:rPr lang="en-US" sz="1400" b="0" dirty="0"/>
              <a:t> </a:t>
            </a:r>
            <a:r>
              <a:rPr lang="en-US" sz="1400" b="0" dirty="0" err="1"/>
              <a:t>licenze</a:t>
            </a:r>
            <a:r>
              <a:rPr lang="en-US" sz="1400" b="0" dirty="0"/>
              <a:t> Microsoft.</a:t>
            </a:r>
          </a:p>
          <a:p>
            <a:pPr defTabSz="465887">
              <a:defRPr/>
            </a:pPr>
            <a:endParaRPr lang="en-US" sz="1400" b="0" dirty="0"/>
          </a:p>
          <a:p>
            <a:pPr defTabSz="465887">
              <a:defRPr/>
            </a:pPr>
            <a:r>
              <a:rPr lang="en-US" sz="1400" b="0" dirty="0"/>
              <a:t>In </a:t>
            </a:r>
            <a:r>
              <a:rPr lang="en-US" sz="1400" b="0" dirty="0" err="1"/>
              <a:t>effetti</a:t>
            </a:r>
            <a:r>
              <a:rPr lang="en-US" sz="1400" b="0" dirty="0"/>
              <a:t>, ci </a:t>
            </a:r>
            <a:r>
              <a:rPr lang="en-US" sz="1400" b="0" dirty="0" err="1"/>
              <a:t>sono</a:t>
            </a:r>
            <a:r>
              <a:rPr lang="en-US" sz="1400" b="0" dirty="0"/>
              <a:t> </a:t>
            </a:r>
            <a:r>
              <a:rPr lang="en-US" sz="1400" b="0" dirty="0" err="1"/>
              <a:t>molti</a:t>
            </a:r>
            <a:r>
              <a:rPr lang="en-US" sz="1400" b="0" dirty="0"/>
              <a:t> </a:t>
            </a:r>
            <a:r>
              <a:rPr lang="en-US" sz="1400" b="0" dirty="0" err="1"/>
              <a:t>vantaggi</a:t>
            </a:r>
            <a:r>
              <a:rPr lang="en-US" sz="1400" b="0" dirty="0"/>
              <a:t> </a:t>
            </a:r>
            <a:r>
              <a:rPr lang="en-US" sz="1400" b="0" dirty="0" err="1"/>
              <a:t>nell'eseguire</a:t>
            </a:r>
            <a:r>
              <a:rPr lang="en-US" sz="1400" b="0" dirty="0"/>
              <a:t> </a:t>
            </a:r>
            <a:r>
              <a:rPr lang="en-US" sz="1400" b="0" dirty="0" err="1"/>
              <a:t>i</a:t>
            </a:r>
            <a:r>
              <a:rPr lang="en-US" sz="1400" b="0" dirty="0"/>
              <a:t> </a:t>
            </a:r>
            <a:r>
              <a:rPr lang="en-US" sz="1400" b="0" dirty="0" err="1"/>
              <a:t>carichi</a:t>
            </a:r>
            <a:r>
              <a:rPr lang="en-US" sz="1400" b="0" dirty="0"/>
              <a:t> di </a:t>
            </a:r>
            <a:r>
              <a:rPr lang="en-US" sz="1400" b="0" dirty="0" err="1"/>
              <a:t>lavoro</a:t>
            </a:r>
            <a:r>
              <a:rPr lang="en-US" sz="1400" b="0" dirty="0"/>
              <a:t> Microsoft Windows </a:t>
            </a:r>
            <a:r>
              <a:rPr lang="en-US" sz="1400" b="0" dirty="0" err="1"/>
              <a:t>su</a:t>
            </a:r>
            <a:r>
              <a:rPr lang="en-US" sz="1400" b="0" dirty="0"/>
              <a:t> AWS </a:t>
            </a:r>
            <a:r>
              <a:rPr lang="en-US" sz="1400" b="0" dirty="0" err="1"/>
              <a:t>che</a:t>
            </a:r>
            <a:r>
              <a:rPr lang="en-US" sz="1400" b="0" dirty="0"/>
              <a:t> </a:t>
            </a:r>
            <a:r>
              <a:rPr lang="en-US" sz="1400" b="0" dirty="0" err="1"/>
              <a:t>esploreremo</a:t>
            </a:r>
            <a:r>
              <a:rPr lang="en-US" sz="1400" b="0" dirty="0"/>
              <a:t> </a:t>
            </a:r>
            <a:r>
              <a:rPr lang="en-US" sz="1400" b="0" dirty="0" err="1"/>
              <a:t>oggi</a:t>
            </a:r>
            <a:r>
              <a:rPr lang="en-US" sz="1400" b="0" dirty="0"/>
              <a:t> e </a:t>
            </a:r>
            <a:r>
              <a:rPr lang="en-US" sz="1400" b="0" dirty="0" err="1"/>
              <a:t>che</a:t>
            </a:r>
            <a:r>
              <a:rPr lang="en-US" sz="1400" b="0" dirty="0"/>
              <a:t> </a:t>
            </a:r>
            <a:r>
              <a:rPr lang="en-US" sz="1400" b="0" dirty="0" err="1"/>
              <a:t>contribuiranno</a:t>
            </a:r>
            <a:r>
              <a:rPr lang="en-US" sz="1400" b="0" dirty="0"/>
              <a:t> a </a:t>
            </a:r>
            <a:r>
              <a:rPr lang="en-US" sz="1400" b="0" dirty="0" err="1"/>
              <a:t>fornire</a:t>
            </a:r>
            <a:r>
              <a:rPr lang="en-US" sz="1400" b="0" dirty="0"/>
              <a:t> </a:t>
            </a:r>
            <a:r>
              <a:rPr lang="en-US" sz="1400" b="0" dirty="0" err="1"/>
              <a:t>una</a:t>
            </a:r>
            <a:r>
              <a:rPr lang="en-US" sz="1400" b="0" dirty="0"/>
              <a:t> </a:t>
            </a:r>
            <a:r>
              <a:rPr lang="en-US" sz="1400" b="0" dirty="0" err="1"/>
              <a:t>rapida</a:t>
            </a:r>
            <a:r>
              <a:rPr lang="en-US" sz="1400" b="0" dirty="0"/>
              <a:t> </a:t>
            </a:r>
            <a:r>
              <a:rPr lang="en-US" sz="1400" b="0" dirty="0" err="1"/>
              <a:t>accelerazione</a:t>
            </a:r>
            <a:r>
              <a:rPr lang="en-US" sz="1400" b="0" dirty="0"/>
              <a:t> verso la </a:t>
            </a:r>
            <a:r>
              <a:rPr lang="en-US" sz="1400" b="0" dirty="0" err="1"/>
              <a:t>trasformazione</a:t>
            </a:r>
            <a:r>
              <a:rPr lang="en-US" sz="1400" b="0" dirty="0"/>
              <a:t> </a:t>
            </a:r>
            <a:r>
              <a:rPr lang="en-US" sz="1400" b="0" dirty="0" err="1"/>
              <a:t>digitale</a:t>
            </a:r>
            <a:r>
              <a:rPr lang="en-US" sz="1400" b="0" dirty="0"/>
              <a:t>.</a:t>
            </a:r>
            <a:endParaRPr lang="en-US" b="0" dirty="0"/>
          </a:p>
        </p:txBody>
      </p:sp>
      <p:sp>
        <p:nvSpPr>
          <p:cNvPr id="4" name="Slide Number Placeholder 3"/>
          <p:cNvSpPr>
            <a:spLocks noGrp="1"/>
          </p:cNvSpPr>
          <p:nvPr>
            <p:ph type="sldNum" sz="quarter" idx="5"/>
          </p:nvPr>
        </p:nvSpPr>
        <p:spPr/>
        <p:txBody>
          <a:bodyPr/>
          <a:lstStyle/>
          <a:p>
            <a:fld id="{F0F304BD-78E5-F743-9CDB-4BAC0F2E5AB7}" type="slidenum">
              <a:rPr lang="en-US" smtClean="0"/>
              <a:t>6</a:t>
            </a:fld>
            <a:endParaRPr lang="en-US" dirty="0"/>
          </a:p>
        </p:txBody>
      </p:sp>
    </p:spTree>
    <p:extLst>
      <p:ext uri="{BB962C8B-B14F-4D97-AF65-F5344CB8AC3E}">
        <p14:creationId xmlns:p14="http://schemas.microsoft.com/office/powerpoint/2010/main" val="2212406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Windows workloads that rings true as we have the </a:t>
            </a:r>
            <a:r>
              <a:rPr lang="en-US" b="1" baseline="0" dirty="0"/>
              <a:t>most experience </a:t>
            </a:r>
            <a:r>
              <a:rPr lang="en-US" baseline="0" dirty="0"/>
              <a:t>customers successfully migrate and scale their Windows workloads on AWS since 2008 –  </a:t>
            </a:r>
            <a:r>
              <a:rPr lang="en-US" b="1" baseline="0" dirty="0"/>
              <a:t>four years longer than Azure</a:t>
            </a:r>
            <a:r>
              <a:rPr lang="en-US" baseline="0" dirty="0"/>
              <a:t>. </a:t>
            </a:r>
          </a:p>
          <a:p>
            <a:pPr marL="0" marR="0" lvl="0" indent="0" algn="l" defTabSz="465887" rtl="0" eaLnBrk="1" fontAlgn="auto" latinLnBrk="0" hangingPunct="1">
              <a:lnSpc>
                <a:spcPct val="100000"/>
              </a:lnSpc>
              <a:spcBef>
                <a:spcPts val="0"/>
              </a:spcBef>
              <a:spcAft>
                <a:spcPts val="0"/>
              </a:spcAft>
              <a:buClrTx/>
              <a:buSzTx/>
              <a:buFontTx/>
              <a:buNone/>
              <a:tabLst/>
              <a:defRPr/>
            </a:pPr>
            <a:r>
              <a:rPr lang="en-US" dirty="0"/>
              <a:t>[Amazon Web Services </a:t>
            </a:r>
            <a:r>
              <a:rPr lang="en-US" dirty="0" err="1"/>
              <a:t>è</a:t>
            </a:r>
            <a:r>
              <a:rPr lang="en-US" dirty="0"/>
              <a:t> </a:t>
            </a:r>
            <a:r>
              <a:rPr lang="en-US" dirty="0" err="1"/>
              <a:t>il</a:t>
            </a:r>
            <a:r>
              <a:rPr lang="en-US" dirty="0"/>
              <a:t> cloud </a:t>
            </a:r>
            <a:r>
              <a:rPr lang="en-US" dirty="0" err="1"/>
              <a:t>più</a:t>
            </a:r>
            <a:r>
              <a:rPr lang="en-US" dirty="0"/>
              <a:t> </a:t>
            </a:r>
            <a:r>
              <a:rPr lang="en-US" dirty="0" err="1"/>
              <a:t>utilizzato</a:t>
            </a:r>
            <a:r>
              <a:rPr lang="en-US" dirty="0"/>
              <a:t> </a:t>
            </a:r>
            <a:r>
              <a:rPr lang="en-US" dirty="0" err="1"/>
              <a:t>dagli</a:t>
            </a:r>
            <a:r>
              <a:rPr lang="en-US" dirty="0"/>
              <a:t> </a:t>
            </a:r>
            <a:r>
              <a:rPr lang="en-US" dirty="0" err="1"/>
              <a:t>utenti</a:t>
            </a:r>
            <a:r>
              <a:rPr lang="en-US" dirty="0"/>
              <a:t> Windows, </a:t>
            </a:r>
            <a:r>
              <a:rPr lang="en-US" dirty="0" err="1"/>
              <a:t>superando</a:t>
            </a:r>
            <a:r>
              <a:rPr lang="en-US" dirty="0"/>
              <a:t> Microsoft Azure per </a:t>
            </a:r>
            <a:r>
              <a:rPr lang="en-US" dirty="0" err="1"/>
              <a:t>il</a:t>
            </a:r>
            <a:r>
              <a:rPr lang="en-US" dirty="0"/>
              <a:t> </a:t>
            </a:r>
            <a:r>
              <a:rPr lang="en-US" dirty="0" err="1"/>
              <a:t>numero</a:t>
            </a:r>
            <a:r>
              <a:rPr lang="en-US" dirty="0"/>
              <a:t> di </a:t>
            </a:r>
            <a:r>
              <a:rPr lang="en-US" dirty="0" err="1"/>
              <a:t>utenti</a:t>
            </a:r>
            <a:r>
              <a:rPr lang="en-US" dirty="0"/>
              <a:t> e </a:t>
            </a:r>
            <a:r>
              <a:rPr lang="en-US" dirty="0" err="1"/>
              <a:t>l'ampiezza</a:t>
            </a:r>
            <a:r>
              <a:rPr lang="en-US" dirty="0"/>
              <a:t> </a:t>
            </a:r>
            <a:r>
              <a:rPr lang="en-US" dirty="0" err="1"/>
              <a:t>dell'offerta</a:t>
            </a:r>
            <a:r>
              <a:rPr lang="en-US" dirty="0"/>
              <a:t>.</a:t>
            </a:r>
          </a:p>
          <a:p>
            <a:pPr marL="0" marR="0" lvl="0" indent="0" algn="l" defTabSz="465887"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rial" panose="020B0604020202020204"/>
              </a:rPr>
              <a:t>Su AWS </a:t>
            </a:r>
            <a:r>
              <a:rPr lang="en-US" dirty="0" err="1">
                <a:solidFill>
                  <a:schemeClr val="bg1"/>
                </a:solidFill>
                <a:latin typeface="Arial" panose="020B0604020202020204"/>
              </a:rPr>
              <a:t>sono</a:t>
            </a:r>
            <a:r>
              <a:rPr lang="en-US" dirty="0">
                <a:solidFill>
                  <a:schemeClr val="bg1"/>
                </a:solidFill>
                <a:latin typeface="Arial" panose="020B0604020202020204"/>
              </a:rPr>
              <a:t> </a:t>
            </a:r>
            <a:r>
              <a:rPr lang="en-US" dirty="0" err="1">
                <a:solidFill>
                  <a:schemeClr val="bg1"/>
                </a:solidFill>
                <a:latin typeface="Arial" panose="020B0604020202020204"/>
              </a:rPr>
              <a:t>supportate</a:t>
            </a:r>
            <a:r>
              <a:rPr lang="en-US" dirty="0">
                <a:solidFill>
                  <a:schemeClr val="bg1"/>
                </a:solidFill>
                <a:latin typeface="Arial" panose="020B0604020202020204"/>
              </a:rPr>
              <a:t> </a:t>
            </a:r>
            <a:r>
              <a:rPr lang="en-US" dirty="0" err="1">
                <a:solidFill>
                  <a:schemeClr val="bg1"/>
                </a:solidFill>
                <a:latin typeface="Arial" panose="020B0604020202020204"/>
              </a:rPr>
              <a:t>tecnologie</a:t>
            </a:r>
            <a:r>
              <a:rPr lang="en-US" dirty="0">
                <a:solidFill>
                  <a:schemeClr val="bg1"/>
                </a:solidFill>
                <a:latin typeface="Arial" panose="020B0604020202020204"/>
              </a:rPr>
              <a:t> core di Windows come power shell core, </a:t>
            </a:r>
            <a:r>
              <a:rPr lang="en-US" dirty="0" err="1">
                <a:solidFill>
                  <a:schemeClr val="bg1"/>
                </a:solidFill>
                <a:latin typeface="Arial" panose="020B0604020202020204"/>
              </a:rPr>
              <a:t>.net</a:t>
            </a:r>
            <a:r>
              <a:rPr lang="en-US" dirty="0">
                <a:solidFill>
                  <a:schemeClr val="bg1"/>
                </a:solidFill>
                <a:latin typeface="Arial" panose="020B0604020202020204"/>
              </a:rPr>
              <a:t>, windows containers, serverless.</a:t>
            </a:r>
          </a:p>
          <a:p>
            <a:endParaRPr lang="en-US" baseline="0" dirty="0"/>
          </a:p>
          <a:p>
            <a:endParaRPr lang="en-US" baseline="0" dirty="0"/>
          </a:p>
          <a:p>
            <a:pPr defTabSz="465887">
              <a:defRPr/>
            </a:pPr>
            <a:r>
              <a:rPr lang="en-US" b="1" dirty="0">
                <a:latin typeface="Arial"/>
              </a:rPr>
              <a:t>More Experience Running Windows Server Workloads in the Cloud</a:t>
            </a:r>
            <a:r>
              <a:rPr lang="en-US" dirty="0">
                <a:latin typeface="Arial"/>
              </a:rPr>
              <a:t> - AWS was the first major cloud platform to offer Windows Server instances in 2008 and, today, hundreds of thousands of customers across all industries including Adobe, Autodesk, Capital One, General Electric, Hess, Kaplan, Pitney Bowes, Riot Games, and Siemens trust AWS to run business-critical Windows workloads such as Exchange, SharePoint, SQL Server, Active Directory, and Dynamics.</a:t>
            </a:r>
          </a:p>
          <a:p>
            <a:endParaRPr lang="en-US" baseline="0" dirty="0"/>
          </a:p>
          <a:p>
            <a:r>
              <a:rPr lang="en-US" b="1" dirty="0">
                <a:latin typeface="Arial"/>
              </a:rPr>
              <a:t>La </a:t>
            </a:r>
            <a:r>
              <a:rPr lang="en-US" b="1" dirty="0" err="1">
                <a:latin typeface="Arial"/>
              </a:rPr>
              <a:t>più</a:t>
            </a:r>
            <a:r>
              <a:rPr lang="en-US" b="1" dirty="0">
                <a:latin typeface="Arial"/>
              </a:rPr>
              <a:t> </a:t>
            </a:r>
            <a:r>
              <a:rPr lang="en-US" b="1" dirty="0" err="1">
                <a:latin typeface="Arial"/>
              </a:rPr>
              <a:t>ampia</a:t>
            </a:r>
            <a:r>
              <a:rPr lang="en-US" b="1" dirty="0">
                <a:latin typeface="Arial"/>
              </a:rPr>
              <a:t> </a:t>
            </a:r>
            <a:r>
              <a:rPr lang="en-US" b="1" dirty="0" err="1">
                <a:latin typeface="Arial"/>
              </a:rPr>
              <a:t>struttura</a:t>
            </a:r>
            <a:r>
              <a:rPr lang="en-US" b="1" dirty="0">
                <a:latin typeface="Arial"/>
              </a:rPr>
              <a:t> </a:t>
            </a:r>
            <a:r>
              <a:rPr lang="en-US" b="1" dirty="0" err="1">
                <a:latin typeface="Arial"/>
              </a:rPr>
              <a:t>globale</a:t>
            </a:r>
            <a:r>
              <a:rPr lang="en-US" b="1" dirty="0">
                <a:latin typeface="Arial"/>
              </a:rPr>
              <a:t> e </a:t>
            </a:r>
            <a:r>
              <a:rPr lang="en-US" b="1" dirty="0" err="1">
                <a:latin typeface="Arial"/>
              </a:rPr>
              <a:t>l'architettura</a:t>
            </a:r>
            <a:r>
              <a:rPr lang="en-US" b="1" dirty="0">
                <a:latin typeface="Arial"/>
              </a:rPr>
              <a:t> </a:t>
            </a:r>
            <a:r>
              <a:rPr lang="en-US" b="1" dirty="0" err="1">
                <a:latin typeface="Arial"/>
              </a:rPr>
              <a:t>più</a:t>
            </a:r>
            <a:r>
              <a:rPr lang="en-US" b="1" dirty="0">
                <a:latin typeface="Arial"/>
              </a:rPr>
              <a:t> </a:t>
            </a:r>
            <a:r>
              <a:rPr lang="en-US" b="1" dirty="0" err="1">
                <a:latin typeface="Arial"/>
              </a:rPr>
              <a:t>disponibile</a:t>
            </a:r>
            <a:r>
              <a:rPr lang="en-US" b="1" dirty="0">
                <a:latin typeface="Arial"/>
              </a:rPr>
              <a:t>: </a:t>
            </a:r>
            <a:r>
              <a:rPr lang="en-US" b="0" dirty="0" err="1">
                <a:latin typeface="Arial"/>
              </a:rPr>
              <a:t>una</a:t>
            </a:r>
            <a:r>
              <a:rPr lang="en-US" b="0" dirty="0">
                <a:latin typeface="Arial"/>
              </a:rPr>
              <a:t> </a:t>
            </a:r>
            <a:r>
              <a:rPr lang="en-US" b="0" dirty="0" err="1">
                <a:latin typeface="Arial"/>
              </a:rPr>
              <a:t>regione</a:t>
            </a:r>
            <a:r>
              <a:rPr lang="en-US" b="0" dirty="0">
                <a:latin typeface="Arial"/>
              </a:rPr>
              <a:t> AWS </a:t>
            </a:r>
            <a:r>
              <a:rPr lang="en-US" b="0" dirty="0" err="1">
                <a:latin typeface="Arial"/>
              </a:rPr>
              <a:t>è</a:t>
            </a:r>
            <a:r>
              <a:rPr lang="en-US" b="0" dirty="0">
                <a:latin typeface="Arial"/>
              </a:rPr>
              <a:t> </a:t>
            </a:r>
            <a:r>
              <a:rPr lang="en-US" b="0" dirty="0" err="1">
                <a:latin typeface="Arial"/>
              </a:rPr>
              <a:t>composta</a:t>
            </a:r>
            <a:r>
              <a:rPr lang="en-US" b="0" dirty="0">
                <a:latin typeface="Arial"/>
              </a:rPr>
              <a:t> da </a:t>
            </a:r>
            <a:r>
              <a:rPr lang="en-US" b="0" dirty="0" err="1">
                <a:latin typeface="Arial"/>
              </a:rPr>
              <a:t>più</a:t>
            </a:r>
            <a:r>
              <a:rPr lang="en-US" b="0" dirty="0">
                <a:latin typeface="Arial"/>
              </a:rPr>
              <a:t> zone di data center </a:t>
            </a:r>
            <a:r>
              <a:rPr lang="en-US" b="0" dirty="0" err="1">
                <a:latin typeface="Arial"/>
              </a:rPr>
              <a:t>fisicamente</a:t>
            </a:r>
            <a:r>
              <a:rPr lang="en-US" b="0" dirty="0">
                <a:latin typeface="Arial"/>
              </a:rPr>
              <a:t> separate (AZ) </a:t>
            </a:r>
            <a:r>
              <a:rPr lang="en-US" b="0" dirty="0" err="1">
                <a:latin typeface="Arial"/>
              </a:rPr>
              <a:t>che</a:t>
            </a:r>
            <a:r>
              <a:rPr lang="en-US" b="0" dirty="0">
                <a:latin typeface="Arial"/>
              </a:rPr>
              <a:t> </a:t>
            </a:r>
            <a:r>
              <a:rPr lang="en-US" b="0" dirty="0" err="1">
                <a:latin typeface="Arial"/>
              </a:rPr>
              <a:t>funzionano</a:t>
            </a:r>
            <a:r>
              <a:rPr lang="en-US" b="0" dirty="0">
                <a:latin typeface="Arial"/>
              </a:rPr>
              <a:t> </a:t>
            </a:r>
            <a:r>
              <a:rPr lang="en-US" b="0" dirty="0" err="1">
                <a:latin typeface="Arial"/>
              </a:rPr>
              <a:t>su</a:t>
            </a:r>
            <a:r>
              <a:rPr lang="en-US" b="0" dirty="0">
                <a:latin typeface="Arial"/>
              </a:rPr>
              <a:t> </a:t>
            </a:r>
            <a:r>
              <a:rPr lang="en-US" b="0" dirty="0" err="1">
                <a:latin typeface="Arial"/>
              </a:rPr>
              <a:t>reti</a:t>
            </a:r>
            <a:r>
              <a:rPr lang="en-US" b="0" dirty="0">
                <a:latin typeface="Arial"/>
              </a:rPr>
              <a:t> </a:t>
            </a:r>
            <a:r>
              <a:rPr lang="en-US" b="0" dirty="0" err="1">
                <a:latin typeface="Arial"/>
              </a:rPr>
              <a:t>elettriche</a:t>
            </a:r>
            <a:r>
              <a:rPr lang="en-US" b="0" dirty="0">
                <a:latin typeface="Arial"/>
              </a:rPr>
              <a:t> </a:t>
            </a:r>
            <a:r>
              <a:rPr lang="en-US" b="0" dirty="0" err="1">
                <a:latin typeface="Arial"/>
              </a:rPr>
              <a:t>distinte</a:t>
            </a:r>
            <a:r>
              <a:rPr lang="en-US" b="0" dirty="0">
                <a:latin typeface="Arial"/>
              </a:rPr>
              <a:t> per </a:t>
            </a:r>
            <a:r>
              <a:rPr lang="en-US" b="0" dirty="0" err="1">
                <a:latin typeface="Arial"/>
              </a:rPr>
              <a:t>fornire</a:t>
            </a:r>
            <a:r>
              <a:rPr lang="en-US" b="0" dirty="0">
                <a:latin typeface="Arial"/>
              </a:rPr>
              <a:t> un </a:t>
            </a:r>
            <a:r>
              <a:rPr lang="en-US" b="0" dirty="0" err="1">
                <a:latin typeface="Arial"/>
              </a:rPr>
              <a:t>livello</a:t>
            </a:r>
            <a:r>
              <a:rPr lang="en-US" b="0" dirty="0">
                <a:latin typeface="Arial"/>
              </a:rPr>
              <a:t> </a:t>
            </a:r>
            <a:r>
              <a:rPr lang="en-US" b="0" dirty="0" err="1">
                <a:latin typeface="Arial"/>
              </a:rPr>
              <a:t>elevato</a:t>
            </a:r>
            <a:r>
              <a:rPr lang="en-US" b="0" dirty="0">
                <a:latin typeface="Arial"/>
              </a:rPr>
              <a:t> di </a:t>
            </a:r>
            <a:r>
              <a:rPr lang="en-US" b="0" dirty="0" err="1">
                <a:latin typeface="Arial"/>
              </a:rPr>
              <a:t>protezione</a:t>
            </a:r>
            <a:r>
              <a:rPr lang="en-US" b="0" dirty="0">
                <a:latin typeface="Arial"/>
              </a:rPr>
              <a:t> da </a:t>
            </a:r>
            <a:r>
              <a:rPr lang="en-US" b="0" dirty="0" err="1">
                <a:latin typeface="Arial"/>
              </a:rPr>
              <a:t>disastri</a:t>
            </a:r>
            <a:r>
              <a:rPr lang="en-US" b="0" dirty="0">
                <a:latin typeface="Arial"/>
              </a:rPr>
              <a:t> per </a:t>
            </a:r>
            <a:r>
              <a:rPr lang="en-US" b="0" dirty="0" err="1">
                <a:latin typeface="Arial"/>
              </a:rPr>
              <a:t>l'alta</a:t>
            </a:r>
            <a:r>
              <a:rPr lang="en-US" b="0" dirty="0">
                <a:latin typeface="Arial"/>
              </a:rPr>
              <a:t> </a:t>
            </a:r>
            <a:r>
              <a:rPr lang="en-US" b="0" dirty="0" err="1">
                <a:latin typeface="Arial"/>
              </a:rPr>
              <a:t>disponibilità</a:t>
            </a:r>
            <a:r>
              <a:rPr lang="en-US" b="0" dirty="0">
                <a:latin typeface="Arial"/>
              </a:rPr>
              <a:t>. </a:t>
            </a:r>
            <a:r>
              <a:rPr lang="en-US" b="0" dirty="0" err="1">
                <a:latin typeface="Arial"/>
              </a:rPr>
              <a:t>Abbiamo</a:t>
            </a:r>
            <a:r>
              <a:rPr lang="en-US" b="0" dirty="0">
                <a:latin typeface="Arial"/>
              </a:rPr>
              <a:t> 18 </a:t>
            </a:r>
            <a:r>
              <a:rPr lang="en-US" b="0" dirty="0" err="1">
                <a:latin typeface="Arial"/>
              </a:rPr>
              <a:t>regioni</a:t>
            </a:r>
            <a:r>
              <a:rPr lang="en-US" b="0" dirty="0">
                <a:latin typeface="Arial"/>
              </a:rPr>
              <a:t> </a:t>
            </a:r>
            <a:r>
              <a:rPr lang="en-US" b="0" dirty="0" err="1">
                <a:latin typeface="Arial"/>
              </a:rPr>
              <a:t>composte</a:t>
            </a:r>
            <a:r>
              <a:rPr lang="en-US" b="0" dirty="0">
                <a:latin typeface="Arial"/>
              </a:rPr>
              <a:t> da 55 AZ.</a:t>
            </a:r>
          </a:p>
          <a:p>
            <a:r>
              <a:rPr lang="en-US" b="0" dirty="0" err="1">
                <a:latin typeface="Arial"/>
              </a:rPr>
              <a:t>Ognoi</a:t>
            </a:r>
            <a:r>
              <a:rPr lang="en-US" b="0" dirty="0">
                <a:latin typeface="Arial"/>
              </a:rPr>
              <a:t> AZ </a:t>
            </a:r>
            <a:r>
              <a:rPr lang="en-US" b="0" dirty="0" err="1">
                <a:latin typeface="Arial"/>
              </a:rPr>
              <a:t>è</a:t>
            </a:r>
            <a:r>
              <a:rPr lang="en-US" b="0" dirty="0">
                <a:latin typeface="Arial"/>
              </a:rPr>
              <a:t> </a:t>
            </a:r>
            <a:r>
              <a:rPr lang="en-US" b="0" dirty="0" err="1">
                <a:latin typeface="Arial"/>
              </a:rPr>
              <a:t>composta</a:t>
            </a:r>
            <a:r>
              <a:rPr lang="en-US" b="0" dirty="0">
                <a:latin typeface="Arial"/>
              </a:rPr>
              <a:t> da </a:t>
            </a:r>
            <a:r>
              <a:rPr lang="en-US" b="0" dirty="0" err="1">
                <a:latin typeface="Arial"/>
              </a:rPr>
              <a:t>più</a:t>
            </a:r>
            <a:r>
              <a:rPr lang="en-US" b="0" dirty="0">
                <a:latin typeface="Arial"/>
              </a:rPr>
              <a:t> data centers </a:t>
            </a:r>
            <a:r>
              <a:rPr lang="en-US" b="0" dirty="0" err="1">
                <a:latin typeface="Arial"/>
              </a:rPr>
              <a:t>che</a:t>
            </a:r>
            <a:r>
              <a:rPr lang="en-US" b="0" dirty="0">
                <a:latin typeface="Arial"/>
              </a:rPr>
              <a:t> </a:t>
            </a:r>
            <a:r>
              <a:rPr lang="en-US" b="0" dirty="0" err="1">
                <a:latin typeface="Arial"/>
              </a:rPr>
              <a:t>consentono</a:t>
            </a:r>
            <a:r>
              <a:rPr lang="en-US" b="0" dirty="0">
                <a:latin typeface="Arial"/>
              </a:rPr>
              <a:t> di </a:t>
            </a:r>
            <a:r>
              <a:rPr lang="en-US" b="0" dirty="0" err="1">
                <a:latin typeface="Arial"/>
              </a:rPr>
              <a:t>disporre</a:t>
            </a:r>
            <a:r>
              <a:rPr lang="en-US" b="0" dirty="0">
                <a:latin typeface="Arial"/>
              </a:rPr>
              <a:t> di </a:t>
            </a:r>
            <a:r>
              <a:rPr lang="en-US" b="0" dirty="0" err="1">
                <a:latin typeface="Arial"/>
              </a:rPr>
              <a:t>centinaia</a:t>
            </a:r>
            <a:r>
              <a:rPr lang="en-US" b="0" dirty="0">
                <a:latin typeface="Arial"/>
              </a:rPr>
              <a:t> di server in </a:t>
            </a:r>
            <a:r>
              <a:rPr lang="en-US" b="0" dirty="0" err="1">
                <a:latin typeface="Arial"/>
              </a:rPr>
              <a:t>ogni</a:t>
            </a:r>
            <a:r>
              <a:rPr lang="en-US" b="0" dirty="0">
                <a:latin typeface="Arial"/>
              </a:rPr>
              <a:t> AZ</a:t>
            </a:r>
          </a:p>
          <a:p>
            <a:r>
              <a:rPr lang="en-US" b="1" dirty="0">
                <a:latin typeface="Arial"/>
              </a:rPr>
              <a:t>(per Azure un Availability set </a:t>
            </a:r>
            <a:r>
              <a:rPr lang="en-US" b="1" dirty="0" err="1">
                <a:latin typeface="Arial"/>
              </a:rPr>
              <a:t>è</a:t>
            </a:r>
            <a:r>
              <a:rPr lang="en-US" b="1" dirty="0">
                <a:latin typeface="Arial"/>
              </a:rPr>
              <a:t> un Gruppo </a:t>
            </a:r>
            <a:r>
              <a:rPr lang="en-US" b="1" dirty="0" err="1">
                <a:latin typeface="Arial"/>
              </a:rPr>
              <a:t>logico</a:t>
            </a:r>
            <a:r>
              <a:rPr lang="en-US" b="1" dirty="0">
                <a:latin typeface="Arial"/>
              </a:rPr>
              <a:t> di VM </a:t>
            </a:r>
            <a:r>
              <a:rPr lang="en-US" b="1" dirty="0" err="1">
                <a:latin typeface="Arial"/>
              </a:rPr>
              <a:t>all’interno</a:t>
            </a:r>
            <a:r>
              <a:rPr lang="en-US" b="1" dirty="0">
                <a:latin typeface="Arial"/>
              </a:rPr>
              <a:t> di un datacenter)</a:t>
            </a:r>
          </a:p>
          <a:p>
            <a:endParaRPr lang="en-US" baseline="0" dirty="0"/>
          </a:p>
          <a:p>
            <a:r>
              <a:rPr lang="en-US" baseline="0" dirty="0"/>
              <a:t>https://</a:t>
            </a:r>
            <a:r>
              <a:rPr lang="en-US" baseline="0" dirty="0" err="1"/>
              <a:t>docs.aws.amazon.com</a:t>
            </a:r>
            <a:r>
              <a:rPr lang="en-US" baseline="0" dirty="0"/>
              <a:t>/AWSEC2/latest/</a:t>
            </a:r>
            <a:r>
              <a:rPr lang="en-US" baseline="0" dirty="0" err="1"/>
              <a:t>UserGuide</a:t>
            </a:r>
            <a:r>
              <a:rPr lang="en-US" baseline="0" dirty="0"/>
              <a:t>/</a:t>
            </a:r>
            <a:r>
              <a:rPr lang="en-US" baseline="0" dirty="0" err="1"/>
              <a:t>EBSOptimized.html</a:t>
            </a:r>
            <a:endParaRPr lang="en-US" baseline="0" dirty="0"/>
          </a:p>
          <a:p>
            <a:r>
              <a:rPr lang="en-US" baseline="0" dirty="0"/>
              <a:t>https://</a:t>
            </a:r>
            <a:r>
              <a:rPr lang="en-US" baseline="0" dirty="0" err="1"/>
              <a:t>docs.aws.amazon.com</a:t>
            </a:r>
            <a:r>
              <a:rPr lang="en-US" baseline="0" dirty="0"/>
              <a:t>/AWSEC2/latest/</a:t>
            </a:r>
            <a:r>
              <a:rPr lang="en-US" baseline="0" dirty="0" err="1"/>
              <a:t>UserGuide</a:t>
            </a:r>
            <a:r>
              <a:rPr lang="en-US" baseline="0" dirty="0"/>
              <a:t>/</a:t>
            </a:r>
            <a:r>
              <a:rPr lang="en-US" baseline="0" dirty="0" err="1"/>
              <a:t>EBSVolumeTypes.html</a:t>
            </a:r>
            <a:endParaRPr lang="en-US" baseline="0" dirty="0"/>
          </a:p>
          <a:p>
            <a:endParaRPr lang="en-US" baseline="0" dirty="0"/>
          </a:p>
          <a:p>
            <a:r>
              <a:rPr lang="en-US" b="1" dirty="0"/>
              <a:t>Most Secure </a:t>
            </a:r>
            <a:r>
              <a:rPr lang="en-US" dirty="0"/>
              <a:t>- AWS leads in the number of Certifications –25%</a:t>
            </a:r>
            <a:r>
              <a:rPr lang="en-US" baseline="0" dirty="0"/>
              <a:t> more certifications that Azure</a:t>
            </a:r>
            <a:r>
              <a:rPr lang="en-US" dirty="0"/>
              <a:t> (54) vs Microsoft (46) (as of </a:t>
            </a:r>
            <a:r>
              <a:rPr lang="en-US" dirty="0" err="1"/>
              <a:t>re:Invent</a:t>
            </a:r>
            <a:r>
              <a:rPr lang="en-US" dirty="0"/>
              <a:t> 2017)</a:t>
            </a:r>
            <a:r>
              <a:rPr lang="en-US" baseline="0" dirty="0"/>
              <a:t> </a:t>
            </a:r>
            <a:r>
              <a:rPr lang="en-US" dirty="0"/>
              <a:t>that enable customers to reduce both the scope and cost of audits they undertake to comply with applicable laws and regulations.  Azure also double-counts for SQL Server and Windows Server for the same certification</a:t>
            </a:r>
            <a:r>
              <a:rPr lang="en-US" baseline="0" dirty="0"/>
              <a:t> in a lot of areas. All services are GDPR ready as well.   [INTERNAL NOTE: # of certifications may not be available on AR wiki: https://</a:t>
            </a:r>
            <a:r>
              <a:rPr lang="en-US" baseline="0" dirty="0" err="1"/>
              <a:t>w.amazon.com</a:t>
            </a:r>
            <a:r>
              <a:rPr lang="en-US" baseline="0" dirty="0"/>
              <a:t>/</a:t>
            </a:r>
            <a:r>
              <a:rPr lang="en-US" baseline="0" dirty="0" err="1"/>
              <a:t>index.php</a:t>
            </a:r>
            <a:r>
              <a:rPr lang="en-US" baseline="0" dirty="0"/>
              <a:t>/AWS%20Communications%20Portal#HPublicAWSStats]</a:t>
            </a:r>
            <a:endParaRPr lang="en-US" dirty="0"/>
          </a:p>
          <a:p>
            <a:endParaRPr lang="en-US" dirty="0"/>
          </a:p>
          <a:p>
            <a:pPr defTabSz="465887">
              <a:defRPr/>
            </a:pPr>
            <a:r>
              <a:rPr lang="en-US" b="1" dirty="0">
                <a:latin typeface="Arial"/>
              </a:rPr>
              <a:t>Broadest and Deepest Platform</a:t>
            </a:r>
            <a:r>
              <a:rPr lang="en-US" dirty="0">
                <a:latin typeface="Arial"/>
              </a:rPr>
              <a:t> - AWS is continually expanding our services to support virtually any cloud workload and enterprise applications. We launched SQL Server 2017 on Linux and</a:t>
            </a:r>
            <a:r>
              <a:rPr lang="en-US" baseline="0" dirty="0">
                <a:latin typeface="Arial"/>
              </a:rPr>
              <a:t> .NET Core on Linux earlier this year to help make it easier for customers begin their open source journey. </a:t>
            </a:r>
            <a:r>
              <a:rPr lang="en-US" b="1" dirty="0">
                <a:latin typeface="Arial"/>
              </a:rPr>
              <a:t>Customers have already used DMS to migrate more than 45,000 databases since it launched in March 2016</a:t>
            </a:r>
            <a:r>
              <a:rPr lang="en-US" b="1" baseline="0" dirty="0">
                <a:latin typeface="Arial"/>
              </a:rPr>
              <a:t> to move from SQL to </a:t>
            </a:r>
            <a:r>
              <a:rPr lang="en-US" b="1" baseline="0" dirty="0" err="1">
                <a:latin typeface="Arial"/>
              </a:rPr>
              <a:t>PostGres</a:t>
            </a:r>
            <a:r>
              <a:rPr lang="en-US" b="1" baseline="0" dirty="0">
                <a:latin typeface="Arial"/>
              </a:rPr>
              <a:t> on Aurora</a:t>
            </a:r>
            <a:endParaRPr lang="en-US" b="1" dirty="0">
              <a:latin typeface="Arial"/>
            </a:endParaRPr>
          </a:p>
          <a:p>
            <a:endParaRPr lang="en-US" dirty="0"/>
          </a:p>
          <a:p>
            <a:r>
              <a:rPr lang="en-US" dirty="0"/>
              <a:t>We continue to bring value to our customers with 67 price reductions including the SQL STD reducing last year</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06FBA0-8958-462A-85B9-27F9B2F736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3952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Abbiamo</a:t>
            </a:r>
            <a:r>
              <a:rPr lang="en-US" b="1" dirty="0"/>
              <a:t> </a:t>
            </a:r>
            <a:r>
              <a:rPr lang="en-US" b="1" dirty="0" err="1"/>
              <a:t>un'ampia</a:t>
            </a:r>
            <a:r>
              <a:rPr lang="en-US" b="1" dirty="0"/>
              <a:t> base di </a:t>
            </a:r>
            <a:r>
              <a:rPr lang="en-US" b="1" dirty="0" err="1"/>
              <a:t>clienti</a:t>
            </a:r>
            <a:r>
              <a:rPr lang="en-US" b="1" dirty="0"/>
              <a:t> </a:t>
            </a:r>
            <a:r>
              <a:rPr lang="en-US" b="1" dirty="0" err="1"/>
              <a:t>che</a:t>
            </a:r>
            <a:r>
              <a:rPr lang="en-US" b="1" dirty="0"/>
              <a:t> </a:t>
            </a:r>
            <a:r>
              <a:rPr lang="en-US" b="1" dirty="0" err="1"/>
              <a:t>eseguono</a:t>
            </a:r>
            <a:r>
              <a:rPr lang="en-US" b="1" dirty="0"/>
              <a:t> </a:t>
            </a:r>
            <a:r>
              <a:rPr lang="en-US" b="1" dirty="0" err="1"/>
              <a:t>applicazioni</a:t>
            </a:r>
            <a:r>
              <a:rPr lang="en-US" b="1" dirty="0"/>
              <a:t> Microsoft mission-critical </a:t>
            </a:r>
            <a:r>
              <a:rPr lang="en-US" b="1" dirty="0" err="1"/>
              <a:t>su</a:t>
            </a:r>
            <a:r>
              <a:rPr lang="en-US" b="1" dirty="0"/>
              <a:t> AWS </a:t>
            </a:r>
            <a:r>
              <a:rPr lang="en-US" b="1" dirty="0" err="1"/>
              <a:t>guidate</a:t>
            </a:r>
            <a:r>
              <a:rPr lang="en-US" b="1" dirty="0"/>
              <a:t> da </a:t>
            </a:r>
            <a:r>
              <a:rPr lang="en-US" b="1" dirty="0" err="1"/>
              <a:t>clienti</a:t>
            </a:r>
            <a:r>
              <a:rPr lang="en-US" b="1" dirty="0"/>
              <a:t> </a:t>
            </a:r>
            <a:r>
              <a:rPr lang="en-US" b="1" dirty="0" err="1"/>
              <a:t>aziendali</a:t>
            </a:r>
            <a:r>
              <a:rPr lang="en-US" b="1" dirty="0"/>
              <a:t>. </a:t>
            </a:r>
            <a:r>
              <a:rPr lang="en-US" b="1" dirty="0" err="1"/>
              <a:t>Tra</a:t>
            </a:r>
            <a:r>
              <a:rPr lang="en-US" b="1" dirty="0"/>
              <a:t> </a:t>
            </a:r>
            <a:r>
              <a:rPr lang="en-US" b="1" dirty="0" err="1"/>
              <a:t>il</a:t>
            </a:r>
            <a:r>
              <a:rPr lang="en-US" b="1" dirty="0"/>
              <a:t> 2015 e </a:t>
            </a:r>
            <a:r>
              <a:rPr lang="en-US" b="1" dirty="0" err="1"/>
              <a:t>il</a:t>
            </a:r>
            <a:r>
              <a:rPr lang="en-US" b="1" dirty="0"/>
              <a:t> 2018, </a:t>
            </a:r>
            <a:r>
              <a:rPr lang="en-US" b="1" dirty="0" err="1"/>
              <a:t>il</a:t>
            </a:r>
            <a:r>
              <a:rPr lang="en-US" b="1" dirty="0"/>
              <a:t> </a:t>
            </a:r>
            <a:r>
              <a:rPr lang="en-US" b="1" dirty="0" err="1"/>
              <a:t>numero</a:t>
            </a:r>
            <a:r>
              <a:rPr lang="en-US" b="1" dirty="0"/>
              <a:t> di </a:t>
            </a:r>
            <a:r>
              <a:rPr lang="en-US" b="1" dirty="0" err="1"/>
              <a:t>clienti</a:t>
            </a:r>
            <a:r>
              <a:rPr lang="en-US" b="1" dirty="0"/>
              <a:t> </a:t>
            </a:r>
            <a:r>
              <a:rPr lang="en-US" b="1" dirty="0" err="1"/>
              <a:t>aziendali</a:t>
            </a:r>
            <a:r>
              <a:rPr lang="en-US" b="1" dirty="0"/>
              <a:t> AWS </a:t>
            </a:r>
            <a:r>
              <a:rPr lang="en-US" b="1" dirty="0" err="1"/>
              <a:t>che</a:t>
            </a:r>
            <a:r>
              <a:rPr lang="en-US" b="1" dirty="0"/>
              <a:t> </a:t>
            </a:r>
            <a:r>
              <a:rPr lang="en-US" b="1" dirty="0" err="1"/>
              <a:t>utilizzano</a:t>
            </a:r>
            <a:r>
              <a:rPr lang="en-US" b="1" dirty="0"/>
              <a:t> Amazon EC2 per Microsoft Windows Server </a:t>
            </a:r>
            <a:r>
              <a:rPr lang="en-US" b="1" dirty="0" err="1"/>
              <a:t>è</a:t>
            </a:r>
            <a:r>
              <a:rPr lang="en-US" b="1" dirty="0"/>
              <a:t> </a:t>
            </a:r>
            <a:r>
              <a:rPr lang="en-US" b="1" dirty="0" err="1"/>
              <a:t>cresciuto</a:t>
            </a:r>
            <a:r>
              <a:rPr lang="en-US" b="1" dirty="0"/>
              <a:t> di </a:t>
            </a:r>
            <a:r>
              <a:rPr lang="en-US" b="1" dirty="0" err="1"/>
              <a:t>oltre</a:t>
            </a:r>
            <a:r>
              <a:rPr lang="en-US" b="1" dirty="0"/>
              <a:t> </a:t>
            </a:r>
            <a:r>
              <a:rPr lang="en-US" b="1" dirty="0" err="1"/>
              <a:t>il</a:t>
            </a:r>
            <a:r>
              <a:rPr lang="en-US" b="1" dirty="0"/>
              <a:t> 400%. Questa </a:t>
            </a:r>
            <a:r>
              <a:rPr lang="en-US" b="1" dirty="0" err="1"/>
              <a:t>straordinaria</a:t>
            </a:r>
            <a:r>
              <a:rPr lang="en-US" b="1" dirty="0"/>
              <a:t> </a:t>
            </a:r>
            <a:r>
              <a:rPr lang="en-US" b="1" dirty="0" err="1"/>
              <a:t>crescita</a:t>
            </a:r>
            <a:r>
              <a:rPr lang="en-US" b="1" dirty="0"/>
              <a:t> </a:t>
            </a:r>
            <a:r>
              <a:rPr lang="en-US" b="1" dirty="0" err="1"/>
              <a:t>mostra</a:t>
            </a:r>
            <a:r>
              <a:rPr lang="en-US" b="1" dirty="0"/>
              <a:t> come </a:t>
            </a:r>
            <a:r>
              <a:rPr lang="en-US" b="1" dirty="0" err="1"/>
              <a:t>i</a:t>
            </a:r>
            <a:r>
              <a:rPr lang="en-US" b="1" dirty="0"/>
              <a:t> </a:t>
            </a:r>
            <a:r>
              <a:rPr lang="en-US" b="1" dirty="0" err="1"/>
              <a:t>clienti</a:t>
            </a:r>
            <a:r>
              <a:rPr lang="en-US" b="1" dirty="0"/>
              <a:t> </a:t>
            </a:r>
            <a:r>
              <a:rPr lang="en-US" b="1" dirty="0" err="1"/>
              <a:t>si</a:t>
            </a:r>
            <a:r>
              <a:rPr lang="en-US" b="1" dirty="0"/>
              <a:t> </a:t>
            </a:r>
            <a:r>
              <a:rPr lang="en-US" b="1" dirty="0" err="1"/>
              <a:t>fidino</a:t>
            </a:r>
            <a:r>
              <a:rPr lang="en-US" b="1" dirty="0"/>
              <a:t> di AWS per </a:t>
            </a:r>
            <a:r>
              <a:rPr lang="en-US" b="1" dirty="0" err="1"/>
              <a:t>i</a:t>
            </a:r>
            <a:r>
              <a:rPr lang="en-US" b="1" dirty="0"/>
              <a:t> </a:t>
            </a:r>
            <a:r>
              <a:rPr lang="en-US" b="1" dirty="0" err="1"/>
              <a:t>loro</a:t>
            </a:r>
            <a:r>
              <a:rPr lang="en-US" b="1" dirty="0"/>
              <a:t> </a:t>
            </a:r>
            <a:r>
              <a:rPr lang="en-US" b="1" dirty="0" err="1"/>
              <a:t>carichi</a:t>
            </a:r>
            <a:r>
              <a:rPr lang="en-US" b="1" dirty="0"/>
              <a:t> di </a:t>
            </a:r>
            <a:r>
              <a:rPr lang="en-US" b="1" dirty="0" err="1"/>
              <a:t>lavoro</a:t>
            </a:r>
            <a:r>
              <a:rPr lang="en-US" b="1" dirty="0"/>
              <a:t> </a:t>
            </a:r>
            <a:r>
              <a:rPr lang="en-US" b="1" dirty="0" err="1"/>
              <a:t>critici</a:t>
            </a:r>
            <a:r>
              <a:rPr lang="en-US" b="1" dirty="0"/>
              <a:t> per </a:t>
            </a:r>
            <a:r>
              <a:rPr lang="en-US" b="1" dirty="0" err="1"/>
              <a:t>l'azienda</a:t>
            </a:r>
            <a:r>
              <a:rPr lang="en-US" b="1" dirty="0"/>
              <a:t>.</a:t>
            </a:r>
          </a:p>
          <a:p>
            <a:endParaRPr lang="en-US" b="1" dirty="0"/>
          </a:p>
          <a:p>
            <a:r>
              <a:rPr lang="en-US" b="1" dirty="0" err="1"/>
              <a:t>Oggi</a:t>
            </a:r>
            <a:r>
              <a:rPr lang="en-US" b="1" dirty="0"/>
              <a:t> </a:t>
            </a:r>
            <a:r>
              <a:rPr lang="en-US" b="1" dirty="0" err="1"/>
              <a:t>centinaia</a:t>
            </a:r>
            <a:r>
              <a:rPr lang="en-US" b="1" dirty="0"/>
              <a:t> di </a:t>
            </a:r>
            <a:r>
              <a:rPr lang="en-US" b="1" dirty="0" err="1"/>
              <a:t>migliaia</a:t>
            </a:r>
            <a:r>
              <a:rPr lang="en-US" b="1" dirty="0"/>
              <a:t> di </a:t>
            </a:r>
            <a:r>
              <a:rPr lang="en-US" b="1" dirty="0" err="1"/>
              <a:t>clienti</a:t>
            </a:r>
            <a:r>
              <a:rPr lang="en-US" b="1" dirty="0"/>
              <a:t> in </a:t>
            </a:r>
            <a:r>
              <a:rPr lang="en-US" b="1" dirty="0" err="1"/>
              <a:t>tutti</a:t>
            </a:r>
            <a:r>
              <a:rPr lang="en-US" b="1" dirty="0"/>
              <a:t> </a:t>
            </a:r>
            <a:r>
              <a:rPr lang="en-US" b="1" dirty="0" err="1"/>
              <a:t>i</a:t>
            </a:r>
            <a:r>
              <a:rPr lang="en-US" b="1" dirty="0"/>
              <a:t> </a:t>
            </a:r>
            <a:r>
              <a:rPr lang="en-US" b="1" dirty="0" err="1"/>
              <a:t>settori</a:t>
            </a:r>
            <a:r>
              <a:rPr lang="en-US" b="1" dirty="0"/>
              <a:t>, </a:t>
            </a:r>
            <a:r>
              <a:rPr lang="en-US" b="1" dirty="0" err="1"/>
              <a:t>tra</a:t>
            </a:r>
            <a:r>
              <a:rPr lang="en-US" b="1" dirty="0"/>
              <a:t> cui Coca-Cola, Adobe, Autodesk, Capital One, General Electric, Hess, Kaplan, Pitney Bowes, Riot Games, Sysco e Siemens, </a:t>
            </a:r>
            <a:r>
              <a:rPr lang="en-US" b="1" dirty="0" err="1"/>
              <a:t>si</a:t>
            </a:r>
            <a:r>
              <a:rPr lang="en-US" b="1" dirty="0"/>
              <a:t> </a:t>
            </a:r>
            <a:r>
              <a:rPr lang="en-US" b="1" dirty="0" err="1"/>
              <a:t>fidano</a:t>
            </a:r>
            <a:r>
              <a:rPr lang="en-US" b="1" dirty="0"/>
              <a:t> di AWS per </a:t>
            </a:r>
            <a:r>
              <a:rPr lang="en-US" b="1" dirty="0" err="1"/>
              <a:t>eseguire</a:t>
            </a:r>
            <a:r>
              <a:rPr lang="en-US" b="1" dirty="0"/>
              <a:t> </a:t>
            </a:r>
            <a:r>
              <a:rPr lang="en-US" b="1" dirty="0" err="1"/>
              <a:t>carichi</a:t>
            </a:r>
            <a:r>
              <a:rPr lang="en-US" b="1" dirty="0"/>
              <a:t> di </a:t>
            </a:r>
            <a:r>
              <a:rPr lang="en-US" b="1" dirty="0" err="1"/>
              <a:t>lavoro</a:t>
            </a:r>
            <a:r>
              <a:rPr lang="en-US" b="1" dirty="0"/>
              <a:t> </a:t>
            </a:r>
            <a:r>
              <a:rPr lang="en-US" b="1" dirty="0" err="1"/>
              <a:t>aziendali</a:t>
            </a:r>
            <a:r>
              <a:rPr lang="en-US" b="1" dirty="0"/>
              <a:t> </a:t>
            </a:r>
            <a:r>
              <a:rPr lang="en-US" b="1" dirty="0" err="1"/>
              <a:t>critici</a:t>
            </a:r>
            <a:r>
              <a:rPr lang="en-US" b="1" dirty="0"/>
              <a:t> come Exchange , SharePoint, SQL Server, Active Directory e Dynamics.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06FBA0-8958-462A-85B9-27F9B2F736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389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Based on data from IDC, we know that 2x of the market segment share of Windows Workloads are on AWS. In fact, 57.7% of market segment share is done on AWS of all Windows in the Cloud!</a:t>
            </a:r>
          </a:p>
          <a:p>
            <a:endParaRPr lang="en-US" dirty="0"/>
          </a:p>
          <a:p>
            <a:r>
              <a:rPr lang="en-US" dirty="0"/>
              <a:t>This innovation is one of the main reasons customers choose AWS.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06FBA0-8958-462A-85B9-27F9B2F736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581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a:t>
            </a:r>
            <a:r>
              <a:rPr lang="en-US" baseline="0" dirty="0"/>
              <a:t> a company, we are truly focused on the customer. It’s in our DNA. In this chart, you’ll see AWS leads in the 5-star and 4-star review categories overall (point to the delta)</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Scores</a:t>
            </a:r>
            <a:r>
              <a:rPr lang="en-US" baseline="0" dirty="0"/>
              <a:t> from Gartner Peer Insights, highly reputable, shows (as of 3/19/18) AWS led in more 4-star rated reviews across 10+ categories…IT Ops categories: compute, security, customer service, innovation…</a:t>
            </a:r>
            <a:r>
              <a:rPr lang="en-US" sz="1200" dirty="0"/>
              <a:t>Reviews are rigorously vetted by Gartner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We’re focused on customer needs not locking you into a long term licensing agreement.</a:t>
            </a:r>
          </a:p>
          <a:p>
            <a:endParaRPr lang="en-US" dirty="0"/>
          </a:p>
          <a:p>
            <a:endParaRPr lang="en-US" dirty="0"/>
          </a:p>
          <a:p>
            <a:r>
              <a:rPr lang="en-US" dirty="0"/>
              <a:t>https://</a:t>
            </a:r>
            <a:r>
              <a:rPr lang="en-US" dirty="0" err="1"/>
              <a:t>blog.aboutamazon.com</a:t>
            </a:r>
            <a:r>
              <a:rPr lang="en-US" dirty="0"/>
              <a:t>/innovation/amazon-thanks-customers-for-1-ranking-in-harris-poll-on-corporate-reputation</a:t>
            </a:r>
          </a:p>
          <a:p>
            <a:endParaRPr lang="it-IT" dirty="0"/>
          </a:p>
        </p:txBody>
      </p:sp>
      <p:sp>
        <p:nvSpPr>
          <p:cNvPr id="4" name="Slide Number Placeholder 3"/>
          <p:cNvSpPr>
            <a:spLocks noGrp="1"/>
          </p:cNvSpPr>
          <p:nvPr>
            <p:ph type="sldNum" sz="quarter" idx="5"/>
          </p:nvPr>
        </p:nvSpPr>
        <p:spPr/>
        <p:txBody>
          <a:bodyPr/>
          <a:lstStyle/>
          <a:p>
            <a:fld id="{F0F304BD-78E5-F743-9CDB-4BAC0F2E5AB7}" type="slidenum">
              <a:rPr lang="en-US" smtClean="0"/>
              <a:t>10</a:t>
            </a:fld>
            <a:endParaRPr lang="en-US" dirty="0"/>
          </a:p>
        </p:txBody>
      </p:sp>
    </p:spTree>
    <p:extLst>
      <p:ext uri="{BB962C8B-B14F-4D97-AF65-F5344CB8AC3E}">
        <p14:creationId xmlns:p14="http://schemas.microsoft.com/office/powerpoint/2010/main" val="4117970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B3C3A-331B-3F4A-823D-66E06957C2C6}"/>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599C4E38-C2CC-3746-B1C9-86ED8D5CFEBF}"/>
              </a:ext>
            </a:extLst>
          </p:cNvPr>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2363CEC6-9D78-AE4D-A0B1-294C8995DDA0}"/>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E0192-C642-4D4F-AE82-A0D0DC02E26B}" type="slidenum">
              <a:rPr lang="en-US" smtClean="0"/>
              <a:t>‹N›</a:t>
            </a:fld>
            <a:endParaRPr lang="en-US" dirty="0"/>
          </a:p>
        </p:txBody>
      </p:sp>
    </p:spTree>
    <p:extLst>
      <p:ext uri="{BB962C8B-B14F-4D97-AF65-F5344CB8AC3E}">
        <p14:creationId xmlns:p14="http://schemas.microsoft.com/office/powerpoint/2010/main" val="9164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_and_Bulleted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ACC7F-A1B5-49B5-821A-D9FB8D49F7B5}"/>
              </a:ext>
            </a:extLst>
          </p:cNvPr>
          <p:cNvSpPr>
            <a:spLocks noGrp="1"/>
          </p:cNvSpPr>
          <p:nvPr>
            <p:ph type="title"/>
          </p:nvPr>
        </p:nvSpPr>
        <p:spPr/>
        <p:txBody>
          <a:bodyPr lIns="182880" tIns="146304" rIns="182880" bIns="146304"/>
          <a:lstStyle/>
          <a:p>
            <a:r>
              <a:rPr lang="en-US"/>
              <a:t>Click to edit Master title style</a:t>
            </a:r>
            <a:endParaRPr lang="en-US" dirty="0"/>
          </a:p>
        </p:txBody>
      </p:sp>
      <p:sp>
        <p:nvSpPr>
          <p:cNvPr id="3" name="Text Placeholder 3">
            <a:extLst>
              <a:ext uri="{FF2B5EF4-FFF2-40B4-BE49-F238E27FC236}">
                <a16:creationId xmlns:a16="http://schemas.microsoft.com/office/drawing/2014/main" id="{236A5EB2-5876-4EAF-8AE0-2E40E818628D}"/>
              </a:ext>
            </a:extLst>
          </p:cNvPr>
          <p:cNvSpPr>
            <a:spLocks noGrp="1"/>
          </p:cNvSpPr>
          <p:nvPr>
            <p:ph idx="1" hasCustomPrompt="1"/>
          </p:nvPr>
        </p:nvSpPr>
        <p:spPr>
          <a:xfrm>
            <a:off x="269241" y="1189179"/>
            <a:ext cx="11653521" cy="1887697"/>
          </a:xfrm>
          <a:prstGeom prst="rect">
            <a:avLst/>
          </a:prstGeom>
        </p:spPr>
        <p:txBody>
          <a:bodyPr vert="horz" wrap="square" lIns="182880" tIns="146304" rIns="182880" bIns="146304" rtlCol="0">
            <a:spAutoFit/>
          </a:bodyPr>
          <a:lstStyle>
            <a:lvl1pPr marL="380985" indent="-380985">
              <a:buFont typeface="Arial" panose="020B0604020202020204" pitchFamily="34" charset="0"/>
              <a:buChar char="•"/>
              <a:defRPr/>
            </a:lvl1pPr>
            <a:lvl2pPr marL="621882" indent="-285739">
              <a:buFont typeface="Arial" panose="020B0604020202020204" pitchFamily="34" charset="0"/>
              <a:buChar char="•"/>
              <a:defRPr/>
            </a:lvl2pPr>
            <a:lvl3pPr marL="845977" indent="-285739">
              <a:buFont typeface="Arial" panose="020B0604020202020204" pitchFamily="34" charset="0"/>
              <a:buChar char="•"/>
              <a:defRPr/>
            </a:lvl3pPr>
            <a:lvl4pPr marL="1070072" indent="-285739">
              <a:buFont typeface="Arial" panose="020B0604020202020204" pitchFamily="34" charset="0"/>
              <a:buChar char="•"/>
              <a:defRPr/>
            </a:lvl4pPr>
            <a:lvl5pPr marL="1294167" indent="-285739">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445505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p:bg>
      <p:bgPr>
        <a:solidFill>
          <a:srgbClr val="232F3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5CCB7-4CE9-9546-B323-A083F7AC6E66}"/>
              </a:ext>
            </a:extLst>
          </p:cNvPr>
          <p:cNvSpPr>
            <a:spLocks noGrp="1"/>
          </p:cNvSpPr>
          <p:nvPr>
            <p:ph type="ctrTitle"/>
          </p:nvPr>
        </p:nvSpPr>
        <p:spPr>
          <a:xfrm>
            <a:off x="266700" y="1951038"/>
            <a:ext cx="9144000" cy="2387600"/>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F061569F-9D7F-8144-93C2-2CD6628B3413}"/>
              </a:ext>
            </a:extLst>
          </p:cNvPr>
          <p:cNvSpPr>
            <a:spLocks noGrp="1"/>
          </p:cNvSpPr>
          <p:nvPr>
            <p:ph type="subTitle" idx="1"/>
          </p:nvPr>
        </p:nvSpPr>
        <p:spPr>
          <a:xfrm>
            <a:off x="266700" y="4430713"/>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lide Number Placeholder 5">
            <a:extLst>
              <a:ext uri="{FF2B5EF4-FFF2-40B4-BE49-F238E27FC236}">
                <a16:creationId xmlns:a16="http://schemas.microsoft.com/office/drawing/2014/main" id="{029209A4-3D08-3B4C-8D4D-669D7F80D13F}"/>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bg1"/>
                </a:solidFill>
              </a:defRPr>
            </a:lvl1pPr>
          </a:lstStyle>
          <a:p>
            <a:fld id="{0E0E0192-C642-4D4F-AE82-A0D0DC02E26B}" type="slidenum">
              <a:rPr lang="en-US" smtClean="0"/>
              <a:pPr/>
              <a:t>‹N›</a:t>
            </a:fld>
            <a:endParaRPr lang="en-US" dirty="0"/>
          </a:p>
        </p:txBody>
      </p:sp>
      <p:sp>
        <p:nvSpPr>
          <p:cNvPr id="4" name="TextBox 3">
            <a:extLst>
              <a:ext uri="{FF2B5EF4-FFF2-40B4-BE49-F238E27FC236}">
                <a16:creationId xmlns:a16="http://schemas.microsoft.com/office/drawing/2014/main" id="{EEF51555-BA95-2A4D-A834-CE772273A3B5}"/>
              </a:ext>
            </a:extLst>
          </p:cNvPr>
          <p:cNvSpPr txBox="1"/>
          <p:nvPr userDrawn="1"/>
        </p:nvSpPr>
        <p:spPr>
          <a:xfrm>
            <a:off x="386366" y="660686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33412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only_Dark-BG">
    <p:bg>
      <p:bgPr>
        <a:solidFill>
          <a:srgbClr val="232F3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C477-4EE8-2F47-AFB0-A9815F63860B}"/>
              </a:ext>
            </a:extLst>
          </p:cNvPr>
          <p:cNvSpPr>
            <a:spLocks noGrp="1"/>
          </p:cNvSpPr>
          <p:nvPr>
            <p:ph type="title"/>
          </p:nvPr>
        </p:nvSpPr>
        <p:spPr/>
        <p:txBody>
          <a:bodyPr/>
          <a:lstStyle>
            <a:lvl1pPr>
              <a:defRPr b="0">
                <a:solidFill>
                  <a:schemeClr val="bg1"/>
                </a:solidFill>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D742D7E2-4B43-C845-8ED5-3C8B0009C335}"/>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bg1"/>
                </a:solidFill>
              </a:defRPr>
            </a:lvl1pPr>
          </a:lstStyle>
          <a:p>
            <a:fld id="{0E0E0192-C642-4D4F-AE82-A0D0DC02E26B}" type="slidenum">
              <a:rPr lang="en-US" smtClean="0"/>
              <a:pPr/>
              <a:t>‹N›</a:t>
            </a:fld>
            <a:endParaRPr lang="en-US" dirty="0"/>
          </a:p>
        </p:txBody>
      </p:sp>
    </p:spTree>
    <p:extLst>
      <p:ext uri="{BB962C8B-B14F-4D97-AF65-F5344CB8AC3E}">
        <p14:creationId xmlns:p14="http://schemas.microsoft.com/office/powerpoint/2010/main" val="3318622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_Dark-BG">
    <p:bg>
      <p:bgPr>
        <a:solidFill>
          <a:srgbClr val="232F3E"/>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742D7E2-4B43-C845-8ED5-3C8B0009C335}"/>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bg1"/>
                </a:solidFill>
              </a:defRPr>
            </a:lvl1pPr>
          </a:lstStyle>
          <a:p>
            <a:fld id="{0E0E0192-C642-4D4F-AE82-A0D0DC02E26B}" type="slidenum">
              <a:rPr lang="en-US" smtClean="0"/>
              <a:pPr/>
              <a:t>‹N›</a:t>
            </a:fld>
            <a:endParaRPr lang="en-US" dirty="0"/>
          </a:p>
        </p:txBody>
      </p:sp>
      <p:sp>
        <p:nvSpPr>
          <p:cNvPr id="4" name="Rectangle 3">
            <a:extLst>
              <a:ext uri="{FF2B5EF4-FFF2-40B4-BE49-F238E27FC236}">
                <a16:creationId xmlns:a16="http://schemas.microsoft.com/office/drawing/2014/main" id="{35F41E84-44DC-F244-8DE9-EFC57271A029}"/>
              </a:ext>
            </a:extLst>
          </p:cNvPr>
          <p:cNvSpPr/>
          <p:nvPr userDrawn="1"/>
        </p:nvSpPr>
        <p:spPr>
          <a:xfrm>
            <a:off x="1025892" y="6420078"/>
            <a:ext cx="7625615" cy="215444"/>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0" i="0" dirty="0">
                <a:solidFill>
                  <a:srgbClr val="FFFFFF"/>
                </a:solidFill>
                <a:latin typeface="Arial" panose="020B0604020202020204" pitchFamily="34" charset="0"/>
                <a:ea typeface="Amazon Ember" panose="020B0603020204020204" pitchFamily="34" charset="0"/>
                <a:cs typeface="Arial" panose="020B0604020202020204" pitchFamily="34" charset="0"/>
              </a:rPr>
              <a:t>© 2018, Amazon Web Services, Inc. or its affiliates. All rights reserved.</a:t>
            </a:r>
          </a:p>
        </p:txBody>
      </p:sp>
    </p:spTree>
    <p:extLst>
      <p:ext uri="{BB962C8B-B14F-4D97-AF65-F5344CB8AC3E}">
        <p14:creationId xmlns:p14="http://schemas.microsoft.com/office/powerpoint/2010/main" val="3361084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tegory_oran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750146" y="2280621"/>
            <a:ext cx="6683388" cy="2205577"/>
          </a:xfrm>
        </p:spPr>
        <p:txBody>
          <a:bodyPr/>
          <a:lstStyle>
            <a:lvl1pPr>
              <a:defRPr sz="4800" b="1"/>
            </a:lvl1pPr>
          </a:lstStyle>
          <a:p>
            <a:r>
              <a:rPr lang="en-US" dirty="0"/>
              <a:t>Click to edit Master title style</a:t>
            </a:r>
          </a:p>
        </p:txBody>
      </p:sp>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‹N›</a:t>
            </a:fld>
            <a:endParaRPr lang="en-US" dirty="0"/>
          </a:p>
        </p:txBody>
      </p:sp>
      <p:sp>
        <p:nvSpPr>
          <p:cNvPr id="4" name="Rectangle 3">
            <a:extLst>
              <a:ext uri="{FF2B5EF4-FFF2-40B4-BE49-F238E27FC236}">
                <a16:creationId xmlns:a16="http://schemas.microsoft.com/office/drawing/2014/main" id="{41686DA6-5576-8E4C-86C2-9136037059D8}"/>
              </a:ext>
            </a:extLst>
          </p:cNvPr>
          <p:cNvSpPr/>
          <p:nvPr userDrawn="1"/>
        </p:nvSpPr>
        <p:spPr>
          <a:xfrm>
            <a:off x="0" y="1"/>
            <a:ext cx="12192000" cy="290456"/>
          </a:xfrm>
          <a:prstGeom prst="rect">
            <a:avLst/>
          </a:prstGeom>
          <a:gradFill>
            <a:gsLst>
              <a:gs pos="0">
                <a:srgbClr val="C8511B"/>
              </a:gs>
              <a:gs pos="100000">
                <a:srgbClr val="FF9900"/>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grpSp>
        <p:nvGrpSpPr>
          <p:cNvPr id="11" name="Group 10">
            <a:extLst>
              <a:ext uri="{FF2B5EF4-FFF2-40B4-BE49-F238E27FC236}">
                <a16:creationId xmlns:a16="http://schemas.microsoft.com/office/drawing/2014/main" id="{865917A5-13BF-2543-A3CF-07A7873AD657}"/>
              </a:ext>
            </a:extLst>
          </p:cNvPr>
          <p:cNvGrpSpPr/>
          <p:nvPr userDrawn="1"/>
        </p:nvGrpSpPr>
        <p:grpSpPr>
          <a:xfrm>
            <a:off x="8093935" y="2094472"/>
            <a:ext cx="3374166" cy="2607561"/>
            <a:chOff x="7433535" y="1519841"/>
            <a:chExt cx="3374166" cy="2607561"/>
          </a:xfrm>
        </p:grpSpPr>
        <p:sp>
          <p:nvSpPr>
            <p:cNvPr id="12" name="Rectangle 11">
              <a:extLst>
                <a:ext uri="{FF2B5EF4-FFF2-40B4-BE49-F238E27FC236}">
                  <a16:creationId xmlns:a16="http://schemas.microsoft.com/office/drawing/2014/main" id="{692222B2-A7C9-134B-8B79-DF3311459D77}"/>
                </a:ext>
              </a:extLst>
            </p:cNvPr>
            <p:cNvSpPr/>
            <p:nvPr/>
          </p:nvSpPr>
          <p:spPr>
            <a:xfrm>
              <a:off x="7433535" y="1519841"/>
              <a:ext cx="3374166" cy="130810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3" name="TextBox 12">
              <a:extLst>
                <a:ext uri="{FF2B5EF4-FFF2-40B4-BE49-F238E27FC236}">
                  <a16:creationId xmlns:a16="http://schemas.microsoft.com/office/drawing/2014/main" id="{AF610D02-2436-1D46-8F6F-12FB5EC7B441}"/>
                </a:ext>
              </a:extLst>
            </p:cNvPr>
            <p:cNvSpPr txBox="1"/>
            <p:nvPr/>
          </p:nvSpPr>
          <p:spPr>
            <a:xfrm>
              <a:off x="7589408" y="1935613"/>
              <a:ext cx="1518223" cy="461665"/>
            </a:xfrm>
            <a:prstGeom prst="rect">
              <a:avLst/>
            </a:prstGeom>
            <a:noFill/>
          </p:spPr>
          <p:txBody>
            <a:bodyPr wrap="square" rtlCol="0">
              <a:spAutoFit/>
            </a:bodyPr>
            <a:lstStyle/>
            <a:p>
              <a:r>
                <a:rPr lang="en-US" sz="1200" b="1" dirty="0"/>
                <a:t>STANDARD CATEGORY ICON</a:t>
              </a:r>
            </a:p>
          </p:txBody>
        </p:sp>
        <p:cxnSp>
          <p:nvCxnSpPr>
            <p:cNvPr id="14" name="Straight Connector 13">
              <a:extLst>
                <a:ext uri="{FF2B5EF4-FFF2-40B4-BE49-F238E27FC236}">
                  <a16:creationId xmlns:a16="http://schemas.microsoft.com/office/drawing/2014/main" id="{2C56930B-F437-A94B-8770-6E0CCC9259D0}"/>
                </a:ext>
              </a:extLst>
            </p:cNvPr>
            <p:cNvCxnSpPr>
              <a:cxnSpLocks/>
            </p:cNvCxnSpPr>
            <p:nvPr/>
          </p:nvCxnSpPr>
          <p:spPr>
            <a:xfrm>
              <a:off x="9220200" y="1519841"/>
              <a:ext cx="0" cy="2577873"/>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20DE1A6-096F-5E42-A32D-7533E66DBEAA}"/>
                </a:ext>
              </a:extLst>
            </p:cNvPr>
            <p:cNvSpPr/>
            <p:nvPr/>
          </p:nvSpPr>
          <p:spPr>
            <a:xfrm>
              <a:off x="7433535" y="1519841"/>
              <a:ext cx="3374166" cy="2607561"/>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6" name="TextBox 15">
              <a:extLst>
                <a:ext uri="{FF2B5EF4-FFF2-40B4-BE49-F238E27FC236}">
                  <a16:creationId xmlns:a16="http://schemas.microsoft.com/office/drawing/2014/main" id="{F00B3F9F-D051-9D4C-A9BF-5D714CE4AEB5}"/>
                </a:ext>
              </a:extLst>
            </p:cNvPr>
            <p:cNvSpPr txBox="1"/>
            <p:nvPr/>
          </p:nvSpPr>
          <p:spPr>
            <a:xfrm>
              <a:off x="7589408" y="3192913"/>
              <a:ext cx="1518223" cy="461665"/>
            </a:xfrm>
            <a:prstGeom prst="rect">
              <a:avLst/>
            </a:prstGeom>
            <a:noFill/>
          </p:spPr>
          <p:txBody>
            <a:bodyPr wrap="square" rtlCol="0">
              <a:spAutoFit/>
            </a:bodyPr>
            <a:lstStyle/>
            <a:p>
              <a:r>
                <a:rPr lang="en-US" sz="1200" b="1" dirty="0"/>
                <a:t>ALTERNATE CATEGORY ICON</a:t>
              </a:r>
            </a:p>
          </p:txBody>
        </p:sp>
      </p:grpSp>
    </p:spTree>
    <p:extLst>
      <p:ext uri="{BB962C8B-B14F-4D97-AF65-F5344CB8AC3E}">
        <p14:creationId xmlns:p14="http://schemas.microsoft.com/office/powerpoint/2010/main" val="2001219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s_oran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‹N›</a:t>
            </a:fld>
            <a:endParaRPr lang="en-US" dirty="0"/>
          </a:p>
        </p:txBody>
      </p:sp>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202294" y="390334"/>
            <a:ext cx="6532780" cy="559397"/>
          </a:xfrm>
        </p:spPr>
        <p:txBody>
          <a:bodyPr/>
          <a:lstStyle>
            <a:lvl1pPr>
              <a:defRPr sz="2800" b="1">
                <a:solidFill>
                  <a:srgbClr val="141B23"/>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395810F0-A12B-4244-83E4-E56D588C21D6}"/>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rgbClr val="141B23"/>
                </a:solidFill>
              </a:defRPr>
            </a:lvl1pPr>
          </a:lstStyle>
          <a:p>
            <a:pPr lvl="0"/>
            <a:r>
              <a:rPr lang="en-US" dirty="0"/>
              <a:t>#/#</a:t>
            </a:r>
          </a:p>
        </p:txBody>
      </p:sp>
      <p:sp>
        <p:nvSpPr>
          <p:cNvPr id="6" name="Rectangle 5">
            <a:extLst>
              <a:ext uri="{FF2B5EF4-FFF2-40B4-BE49-F238E27FC236}">
                <a16:creationId xmlns:a16="http://schemas.microsoft.com/office/drawing/2014/main" id="{11A2198C-90CA-F14F-9DF5-4C68D566BE2F}"/>
              </a:ext>
            </a:extLst>
          </p:cNvPr>
          <p:cNvSpPr/>
          <p:nvPr userDrawn="1"/>
        </p:nvSpPr>
        <p:spPr>
          <a:xfrm>
            <a:off x="0" y="1"/>
            <a:ext cx="12192000" cy="290456"/>
          </a:xfrm>
          <a:prstGeom prst="rect">
            <a:avLst/>
          </a:prstGeom>
          <a:gradFill>
            <a:gsLst>
              <a:gs pos="0">
                <a:srgbClr val="C8511B"/>
              </a:gs>
              <a:gs pos="100000">
                <a:srgbClr val="FF9900"/>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7" name="Rectangle 6">
            <a:extLst>
              <a:ext uri="{FF2B5EF4-FFF2-40B4-BE49-F238E27FC236}">
                <a16:creationId xmlns:a16="http://schemas.microsoft.com/office/drawing/2014/main" id="{7A3D3C0B-B758-D045-97B0-AE49BFAA27A9}"/>
              </a:ext>
            </a:extLst>
          </p:cNvPr>
          <p:cNvSpPr/>
          <p:nvPr userDrawn="1"/>
        </p:nvSpPr>
        <p:spPr>
          <a:xfrm>
            <a:off x="1" y="3751600"/>
            <a:ext cx="12192000" cy="231281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9" name="Rectangle 8">
            <a:extLst>
              <a:ext uri="{FF2B5EF4-FFF2-40B4-BE49-F238E27FC236}">
                <a16:creationId xmlns:a16="http://schemas.microsoft.com/office/drawing/2014/main" id="{7911D560-C950-C943-A040-12839EB3649A}"/>
              </a:ext>
            </a:extLst>
          </p:cNvPr>
          <p:cNvSpPr/>
          <p:nvPr userDrawn="1"/>
        </p:nvSpPr>
        <p:spPr>
          <a:xfrm>
            <a:off x="1" y="1050090"/>
            <a:ext cx="12192000" cy="129320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0" name="TextBox 9">
            <a:extLst>
              <a:ext uri="{FF2B5EF4-FFF2-40B4-BE49-F238E27FC236}">
                <a16:creationId xmlns:a16="http://schemas.microsoft.com/office/drawing/2014/main" id="{94C85CD3-B392-1543-9405-634794EF606D}"/>
              </a:ext>
            </a:extLst>
          </p:cNvPr>
          <p:cNvSpPr txBox="1"/>
          <p:nvPr userDrawn="1"/>
        </p:nvSpPr>
        <p:spPr>
          <a:xfrm>
            <a:off x="202294" y="1470762"/>
            <a:ext cx="1518223" cy="461665"/>
          </a:xfrm>
          <a:prstGeom prst="rect">
            <a:avLst/>
          </a:prstGeom>
          <a:noFill/>
        </p:spPr>
        <p:txBody>
          <a:bodyPr wrap="square" rtlCol="0">
            <a:spAutoFit/>
          </a:bodyPr>
          <a:lstStyle/>
          <a:p>
            <a:r>
              <a:rPr lang="en-US" sz="1200" b="1" dirty="0"/>
              <a:t>STANDARD PRODUCT ICON</a:t>
            </a:r>
          </a:p>
        </p:txBody>
      </p:sp>
      <p:sp>
        <p:nvSpPr>
          <p:cNvPr id="11" name="TextBox 10">
            <a:extLst>
              <a:ext uri="{FF2B5EF4-FFF2-40B4-BE49-F238E27FC236}">
                <a16:creationId xmlns:a16="http://schemas.microsoft.com/office/drawing/2014/main" id="{6AF2713F-950C-3146-B9CA-013557C25BDD}"/>
              </a:ext>
            </a:extLst>
          </p:cNvPr>
          <p:cNvSpPr txBox="1"/>
          <p:nvPr userDrawn="1"/>
        </p:nvSpPr>
        <p:spPr>
          <a:xfrm>
            <a:off x="202293" y="2857283"/>
            <a:ext cx="1518223" cy="461665"/>
          </a:xfrm>
          <a:prstGeom prst="rect">
            <a:avLst/>
          </a:prstGeom>
          <a:noFill/>
        </p:spPr>
        <p:txBody>
          <a:bodyPr wrap="square" rtlCol="0">
            <a:spAutoFit/>
          </a:bodyPr>
          <a:lstStyle/>
          <a:p>
            <a:r>
              <a:rPr lang="en-US" sz="1200" b="1" dirty="0"/>
              <a:t>ALTERNATE PRODUCT ICON</a:t>
            </a:r>
          </a:p>
        </p:txBody>
      </p:sp>
      <p:sp>
        <p:nvSpPr>
          <p:cNvPr id="12" name="TextBox 11">
            <a:extLst>
              <a:ext uri="{FF2B5EF4-FFF2-40B4-BE49-F238E27FC236}">
                <a16:creationId xmlns:a16="http://schemas.microsoft.com/office/drawing/2014/main" id="{1F6E6F33-9777-F84F-A69D-D20C3E6598F6}"/>
              </a:ext>
            </a:extLst>
          </p:cNvPr>
          <p:cNvSpPr txBox="1"/>
          <p:nvPr userDrawn="1"/>
        </p:nvSpPr>
        <p:spPr>
          <a:xfrm>
            <a:off x="202293" y="4048386"/>
            <a:ext cx="1518223" cy="276999"/>
          </a:xfrm>
          <a:prstGeom prst="rect">
            <a:avLst/>
          </a:prstGeom>
          <a:noFill/>
        </p:spPr>
        <p:txBody>
          <a:bodyPr wrap="square" rtlCol="0">
            <a:spAutoFit/>
          </a:bodyPr>
          <a:lstStyle/>
          <a:p>
            <a:r>
              <a:rPr lang="en-US" sz="1200" b="1" dirty="0"/>
              <a:t>RESOURCES</a:t>
            </a:r>
          </a:p>
        </p:txBody>
      </p:sp>
      <p:cxnSp>
        <p:nvCxnSpPr>
          <p:cNvPr id="13" name="Straight Connector 12">
            <a:extLst>
              <a:ext uri="{FF2B5EF4-FFF2-40B4-BE49-F238E27FC236}">
                <a16:creationId xmlns:a16="http://schemas.microsoft.com/office/drawing/2014/main" id="{BC728DBC-77F9-9941-BE0C-647B9B63CC02}"/>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42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stances_oran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‹N›</a:t>
            </a:fld>
            <a:endParaRPr lang="en-US" dirty="0"/>
          </a:p>
        </p:txBody>
      </p:sp>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202294" y="390334"/>
            <a:ext cx="6532780" cy="559397"/>
          </a:xfrm>
        </p:spPr>
        <p:txBody>
          <a:bodyPr/>
          <a:lstStyle>
            <a:lvl1pPr>
              <a:defRPr sz="2800" b="1">
                <a:solidFill>
                  <a:srgbClr val="141B23"/>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395810F0-A12B-4244-83E4-E56D588C21D6}"/>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rgbClr val="141B23"/>
                </a:solidFill>
              </a:defRPr>
            </a:lvl1pPr>
          </a:lstStyle>
          <a:p>
            <a:pPr lvl="0"/>
            <a:r>
              <a:rPr lang="en-US" dirty="0"/>
              <a:t>#/#</a:t>
            </a:r>
          </a:p>
        </p:txBody>
      </p:sp>
      <p:sp>
        <p:nvSpPr>
          <p:cNvPr id="6" name="Rectangle 5">
            <a:extLst>
              <a:ext uri="{FF2B5EF4-FFF2-40B4-BE49-F238E27FC236}">
                <a16:creationId xmlns:a16="http://schemas.microsoft.com/office/drawing/2014/main" id="{11A2198C-90CA-F14F-9DF5-4C68D566BE2F}"/>
              </a:ext>
            </a:extLst>
          </p:cNvPr>
          <p:cNvSpPr/>
          <p:nvPr userDrawn="1"/>
        </p:nvSpPr>
        <p:spPr>
          <a:xfrm>
            <a:off x="0" y="1"/>
            <a:ext cx="12192000" cy="290456"/>
          </a:xfrm>
          <a:prstGeom prst="rect">
            <a:avLst/>
          </a:prstGeom>
          <a:gradFill>
            <a:gsLst>
              <a:gs pos="0">
                <a:srgbClr val="C8511B"/>
              </a:gs>
              <a:gs pos="100000">
                <a:srgbClr val="FF9900"/>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9" name="Rectangle 8">
            <a:extLst>
              <a:ext uri="{FF2B5EF4-FFF2-40B4-BE49-F238E27FC236}">
                <a16:creationId xmlns:a16="http://schemas.microsoft.com/office/drawing/2014/main" id="{7911D560-C950-C943-A040-12839EB3649A}"/>
              </a:ext>
            </a:extLst>
          </p:cNvPr>
          <p:cNvSpPr/>
          <p:nvPr userDrawn="1"/>
        </p:nvSpPr>
        <p:spPr>
          <a:xfrm>
            <a:off x="1" y="1050090"/>
            <a:ext cx="12192000" cy="129320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0" name="TextBox 9">
            <a:extLst>
              <a:ext uri="{FF2B5EF4-FFF2-40B4-BE49-F238E27FC236}">
                <a16:creationId xmlns:a16="http://schemas.microsoft.com/office/drawing/2014/main" id="{94C85CD3-B392-1543-9405-634794EF606D}"/>
              </a:ext>
            </a:extLst>
          </p:cNvPr>
          <p:cNvSpPr txBox="1"/>
          <p:nvPr userDrawn="1"/>
        </p:nvSpPr>
        <p:spPr>
          <a:xfrm>
            <a:off x="202294" y="1470762"/>
            <a:ext cx="1518223" cy="461665"/>
          </a:xfrm>
          <a:prstGeom prst="rect">
            <a:avLst/>
          </a:prstGeom>
          <a:noFill/>
        </p:spPr>
        <p:txBody>
          <a:bodyPr wrap="square" rtlCol="0">
            <a:spAutoFit/>
          </a:bodyPr>
          <a:lstStyle/>
          <a:p>
            <a:r>
              <a:rPr lang="en-US" sz="1200" b="1" dirty="0"/>
              <a:t>STANDARD PRODUCT ICON</a:t>
            </a:r>
          </a:p>
        </p:txBody>
      </p:sp>
      <p:sp>
        <p:nvSpPr>
          <p:cNvPr id="11" name="TextBox 10">
            <a:extLst>
              <a:ext uri="{FF2B5EF4-FFF2-40B4-BE49-F238E27FC236}">
                <a16:creationId xmlns:a16="http://schemas.microsoft.com/office/drawing/2014/main" id="{6AF2713F-950C-3146-B9CA-013557C25BDD}"/>
              </a:ext>
            </a:extLst>
          </p:cNvPr>
          <p:cNvSpPr txBox="1"/>
          <p:nvPr userDrawn="1"/>
        </p:nvSpPr>
        <p:spPr>
          <a:xfrm>
            <a:off x="202293" y="2857283"/>
            <a:ext cx="1518223" cy="461665"/>
          </a:xfrm>
          <a:prstGeom prst="rect">
            <a:avLst/>
          </a:prstGeom>
          <a:noFill/>
        </p:spPr>
        <p:txBody>
          <a:bodyPr wrap="square" rtlCol="0">
            <a:spAutoFit/>
          </a:bodyPr>
          <a:lstStyle/>
          <a:p>
            <a:r>
              <a:rPr lang="en-US" sz="1200" b="1" dirty="0"/>
              <a:t>ALTERNATE PRODUCT ICON</a:t>
            </a:r>
          </a:p>
        </p:txBody>
      </p:sp>
      <p:sp>
        <p:nvSpPr>
          <p:cNvPr id="12" name="TextBox 11">
            <a:extLst>
              <a:ext uri="{FF2B5EF4-FFF2-40B4-BE49-F238E27FC236}">
                <a16:creationId xmlns:a16="http://schemas.microsoft.com/office/drawing/2014/main" id="{1F6E6F33-9777-F84F-A69D-D20C3E6598F6}"/>
              </a:ext>
            </a:extLst>
          </p:cNvPr>
          <p:cNvSpPr txBox="1"/>
          <p:nvPr userDrawn="1"/>
        </p:nvSpPr>
        <p:spPr>
          <a:xfrm>
            <a:off x="3719938" y="1570864"/>
            <a:ext cx="1518223" cy="276999"/>
          </a:xfrm>
          <a:prstGeom prst="rect">
            <a:avLst/>
          </a:prstGeom>
          <a:noFill/>
        </p:spPr>
        <p:txBody>
          <a:bodyPr wrap="square" rtlCol="0">
            <a:spAutoFit/>
          </a:bodyPr>
          <a:lstStyle/>
          <a:p>
            <a:r>
              <a:rPr lang="en-US" sz="1200" b="1" dirty="0"/>
              <a:t>RESOURCES</a:t>
            </a:r>
          </a:p>
        </p:txBody>
      </p:sp>
      <p:cxnSp>
        <p:nvCxnSpPr>
          <p:cNvPr id="13" name="Straight Connector 12">
            <a:extLst>
              <a:ext uri="{FF2B5EF4-FFF2-40B4-BE49-F238E27FC236}">
                <a16:creationId xmlns:a16="http://schemas.microsoft.com/office/drawing/2014/main" id="{BC728DBC-77F9-9941-BE0C-647B9B63CC02}"/>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6CA6F2-EB70-F046-8E4D-B08748BA6259}"/>
              </a:ext>
            </a:extLst>
          </p:cNvPr>
          <p:cNvCxnSpPr>
            <a:cxnSpLocks/>
          </p:cNvCxnSpPr>
          <p:nvPr userDrawn="1"/>
        </p:nvCxnSpPr>
        <p:spPr>
          <a:xfrm>
            <a:off x="3553904"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D37447-F18C-7C48-9E5C-12A0A2B59677}"/>
              </a:ext>
            </a:extLst>
          </p:cNvPr>
          <p:cNvCxnSpPr>
            <a:cxnSpLocks/>
          </p:cNvCxnSpPr>
          <p:nvPr userDrawn="1"/>
        </p:nvCxnSpPr>
        <p:spPr>
          <a:xfrm>
            <a:off x="507161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B944106-7943-B245-B31B-579310091ABB}"/>
              </a:ext>
            </a:extLst>
          </p:cNvPr>
          <p:cNvSpPr txBox="1"/>
          <p:nvPr userDrawn="1"/>
        </p:nvSpPr>
        <p:spPr>
          <a:xfrm>
            <a:off x="3719938" y="2918897"/>
            <a:ext cx="1518223" cy="276999"/>
          </a:xfrm>
          <a:prstGeom prst="rect">
            <a:avLst/>
          </a:prstGeom>
          <a:noFill/>
        </p:spPr>
        <p:txBody>
          <a:bodyPr wrap="square" rtlCol="0">
            <a:spAutoFit/>
          </a:bodyPr>
          <a:lstStyle/>
          <a:p>
            <a:r>
              <a:rPr lang="en-US" sz="1200" b="1" dirty="0"/>
              <a:t>INSTANCES</a:t>
            </a:r>
          </a:p>
        </p:txBody>
      </p:sp>
    </p:spTree>
    <p:extLst>
      <p:ext uri="{BB962C8B-B14F-4D97-AF65-F5344CB8AC3E}">
        <p14:creationId xmlns:p14="http://schemas.microsoft.com/office/powerpoint/2010/main" val="2497781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tegory_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750146" y="2280621"/>
            <a:ext cx="6683388" cy="2205577"/>
          </a:xfrm>
        </p:spPr>
        <p:txBody>
          <a:bodyPr/>
          <a:lstStyle>
            <a:lvl1pPr>
              <a:defRPr sz="4800" b="1"/>
            </a:lvl1pPr>
          </a:lstStyle>
          <a:p>
            <a:r>
              <a:rPr lang="en-US" dirty="0"/>
              <a:t>Click to edit Master title style</a:t>
            </a:r>
          </a:p>
        </p:txBody>
      </p:sp>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‹N›</a:t>
            </a:fld>
            <a:endParaRPr lang="en-US" dirty="0"/>
          </a:p>
        </p:txBody>
      </p:sp>
      <p:sp>
        <p:nvSpPr>
          <p:cNvPr id="4" name="Rectangle 3">
            <a:extLst>
              <a:ext uri="{FF2B5EF4-FFF2-40B4-BE49-F238E27FC236}">
                <a16:creationId xmlns:a16="http://schemas.microsoft.com/office/drawing/2014/main" id="{41686DA6-5576-8E4C-86C2-9136037059D8}"/>
              </a:ext>
            </a:extLst>
          </p:cNvPr>
          <p:cNvSpPr/>
          <p:nvPr userDrawn="1"/>
        </p:nvSpPr>
        <p:spPr>
          <a:xfrm>
            <a:off x="0" y="1"/>
            <a:ext cx="12192000" cy="290456"/>
          </a:xfrm>
          <a:prstGeom prst="rect">
            <a:avLst/>
          </a:prstGeom>
          <a:gradFill>
            <a:gsLst>
              <a:gs pos="0">
                <a:srgbClr val="BD0816"/>
              </a:gs>
              <a:gs pos="100000">
                <a:srgbClr val="FF5252"/>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grpSp>
        <p:nvGrpSpPr>
          <p:cNvPr id="5" name="Group 4">
            <a:extLst>
              <a:ext uri="{FF2B5EF4-FFF2-40B4-BE49-F238E27FC236}">
                <a16:creationId xmlns:a16="http://schemas.microsoft.com/office/drawing/2014/main" id="{EADA4FB6-5ABF-264A-A888-543571D9C369}"/>
              </a:ext>
            </a:extLst>
          </p:cNvPr>
          <p:cNvGrpSpPr/>
          <p:nvPr userDrawn="1"/>
        </p:nvGrpSpPr>
        <p:grpSpPr>
          <a:xfrm>
            <a:off x="8093935" y="2094472"/>
            <a:ext cx="3374166" cy="2607561"/>
            <a:chOff x="7433535" y="1519841"/>
            <a:chExt cx="3374166" cy="2607561"/>
          </a:xfrm>
        </p:grpSpPr>
        <p:sp>
          <p:nvSpPr>
            <p:cNvPr id="6" name="Rectangle 5">
              <a:extLst>
                <a:ext uri="{FF2B5EF4-FFF2-40B4-BE49-F238E27FC236}">
                  <a16:creationId xmlns:a16="http://schemas.microsoft.com/office/drawing/2014/main" id="{4C949272-2F41-EF42-BEA3-E6615F89F2E1}"/>
                </a:ext>
              </a:extLst>
            </p:cNvPr>
            <p:cNvSpPr/>
            <p:nvPr/>
          </p:nvSpPr>
          <p:spPr>
            <a:xfrm>
              <a:off x="7433535" y="1519841"/>
              <a:ext cx="3374166" cy="130810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7" name="TextBox 6">
              <a:extLst>
                <a:ext uri="{FF2B5EF4-FFF2-40B4-BE49-F238E27FC236}">
                  <a16:creationId xmlns:a16="http://schemas.microsoft.com/office/drawing/2014/main" id="{ADC151C8-0228-5F47-810C-8989C6332456}"/>
                </a:ext>
              </a:extLst>
            </p:cNvPr>
            <p:cNvSpPr txBox="1"/>
            <p:nvPr/>
          </p:nvSpPr>
          <p:spPr>
            <a:xfrm>
              <a:off x="7589408" y="1935613"/>
              <a:ext cx="1518223" cy="461665"/>
            </a:xfrm>
            <a:prstGeom prst="rect">
              <a:avLst/>
            </a:prstGeom>
            <a:noFill/>
          </p:spPr>
          <p:txBody>
            <a:bodyPr wrap="square" rtlCol="0">
              <a:spAutoFit/>
            </a:bodyPr>
            <a:lstStyle/>
            <a:p>
              <a:r>
                <a:rPr lang="en-US" sz="1200" b="1" dirty="0"/>
                <a:t>STANDARD CATEGORY ICON</a:t>
              </a:r>
            </a:p>
          </p:txBody>
        </p:sp>
        <p:cxnSp>
          <p:nvCxnSpPr>
            <p:cNvPr id="8" name="Straight Connector 7">
              <a:extLst>
                <a:ext uri="{FF2B5EF4-FFF2-40B4-BE49-F238E27FC236}">
                  <a16:creationId xmlns:a16="http://schemas.microsoft.com/office/drawing/2014/main" id="{D2B4ED6E-714A-1A47-9254-0C6A329670B9}"/>
                </a:ext>
              </a:extLst>
            </p:cNvPr>
            <p:cNvCxnSpPr>
              <a:cxnSpLocks/>
            </p:cNvCxnSpPr>
            <p:nvPr/>
          </p:nvCxnSpPr>
          <p:spPr>
            <a:xfrm>
              <a:off x="9220200" y="1519841"/>
              <a:ext cx="0" cy="2577873"/>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670DBC0-0DF3-944E-AB85-E2B61871D669}"/>
                </a:ext>
              </a:extLst>
            </p:cNvPr>
            <p:cNvSpPr/>
            <p:nvPr/>
          </p:nvSpPr>
          <p:spPr>
            <a:xfrm>
              <a:off x="7433535" y="1519841"/>
              <a:ext cx="3374166" cy="2607561"/>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0" name="TextBox 9">
              <a:extLst>
                <a:ext uri="{FF2B5EF4-FFF2-40B4-BE49-F238E27FC236}">
                  <a16:creationId xmlns:a16="http://schemas.microsoft.com/office/drawing/2014/main" id="{F119B3D8-E1DF-864A-9012-4A8D401A92F6}"/>
                </a:ext>
              </a:extLst>
            </p:cNvPr>
            <p:cNvSpPr txBox="1"/>
            <p:nvPr/>
          </p:nvSpPr>
          <p:spPr>
            <a:xfrm>
              <a:off x="7589408" y="3192913"/>
              <a:ext cx="1518223" cy="461665"/>
            </a:xfrm>
            <a:prstGeom prst="rect">
              <a:avLst/>
            </a:prstGeom>
            <a:noFill/>
          </p:spPr>
          <p:txBody>
            <a:bodyPr wrap="square" rtlCol="0">
              <a:spAutoFit/>
            </a:bodyPr>
            <a:lstStyle/>
            <a:p>
              <a:r>
                <a:rPr lang="en-US" sz="1200" b="1" dirty="0"/>
                <a:t>ALTERNATE CATEGORY ICON</a:t>
              </a:r>
            </a:p>
          </p:txBody>
        </p:sp>
      </p:grpSp>
    </p:spTree>
    <p:extLst>
      <p:ext uri="{BB962C8B-B14F-4D97-AF65-F5344CB8AC3E}">
        <p14:creationId xmlns:p14="http://schemas.microsoft.com/office/powerpoint/2010/main" val="1711805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s_r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‹N›</a:t>
            </a:fld>
            <a:endParaRPr lang="en-US" dirty="0"/>
          </a:p>
        </p:txBody>
      </p:sp>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202294" y="390334"/>
            <a:ext cx="6532780" cy="559397"/>
          </a:xfrm>
        </p:spPr>
        <p:txBody>
          <a:bodyPr/>
          <a:lstStyle>
            <a:lvl1pPr>
              <a:defRPr sz="2800" b="1">
                <a:solidFill>
                  <a:srgbClr val="141B23"/>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395810F0-A12B-4244-83E4-E56D588C21D6}"/>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rgbClr val="141B23"/>
                </a:solidFill>
              </a:defRPr>
            </a:lvl1pPr>
          </a:lstStyle>
          <a:p>
            <a:pPr lvl="0"/>
            <a:r>
              <a:rPr lang="en-US" dirty="0"/>
              <a:t>#/#</a:t>
            </a:r>
          </a:p>
        </p:txBody>
      </p:sp>
      <p:sp>
        <p:nvSpPr>
          <p:cNvPr id="7" name="Rectangle 6">
            <a:extLst>
              <a:ext uri="{FF2B5EF4-FFF2-40B4-BE49-F238E27FC236}">
                <a16:creationId xmlns:a16="http://schemas.microsoft.com/office/drawing/2014/main" id="{7A3D3C0B-B758-D045-97B0-AE49BFAA27A9}"/>
              </a:ext>
            </a:extLst>
          </p:cNvPr>
          <p:cNvSpPr/>
          <p:nvPr userDrawn="1"/>
        </p:nvSpPr>
        <p:spPr>
          <a:xfrm>
            <a:off x="1" y="3751600"/>
            <a:ext cx="12192000" cy="231281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9" name="Rectangle 8">
            <a:extLst>
              <a:ext uri="{FF2B5EF4-FFF2-40B4-BE49-F238E27FC236}">
                <a16:creationId xmlns:a16="http://schemas.microsoft.com/office/drawing/2014/main" id="{7911D560-C950-C943-A040-12839EB3649A}"/>
              </a:ext>
            </a:extLst>
          </p:cNvPr>
          <p:cNvSpPr/>
          <p:nvPr userDrawn="1"/>
        </p:nvSpPr>
        <p:spPr>
          <a:xfrm>
            <a:off x="1" y="1050090"/>
            <a:ext cx="12192000" cy="129320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0" name="TextBox 9">
            <a:extLst>
              <a:ext uri="{FF2B5EF4-FFF2-40B4-BE49-F238E27FC236}">
                <a16:creationId xmlns:a16="http://schemas.microsoft.com/office/drawing/2014/main" id="{94C85CD3-B392-1543-9405-634794EF606D}"/>
              </a:ext>
            </a:extLst>
          </p:cNvPr>
          <p:cNvSpPr txBox="1"/>
          <p:nvPr userDrawn="1"/>
        </p:nvSpPr>
        <p:spPr>
          <a:xfrm>
            <a:off x="202294" y="1470762"/>
            <a:ext cx="1518223" cy="461665"/>
          </a:xfrm>
          <a:prstGeom prst="rect">
            <a:avLst/>
          </a:prstGeom>
          <a:noFill/>
        </p:spPr>
        <p:txBody>
          <a:bodyPr wrap="square" rtlCol="0">
            <a:spAutoFit/>
          </a:bodyPr>
          <a:lstStyle/>
          <a:p>
            <a:r>
              <a:rPr lang="en-US" sz="1200" b="1" dirty="0"/>
              <a:t>STANDARD PRODUCT ICON</a:t>
            </a:r>
          </a:p>
        </p:txBody>
      </p:sp>
      <p:sp>
        <p:nvSpPr>
          <p:cNvPr id="11" name="TextBox 10">
            <a:extLst>
              <a:ext uri="{FF2B5EF4-FFF2-40B4-BE49-F238E27FC236}">
                <a16:creationId xmlns:a16="http://schemas.microsoft.com/office/drawing/2014/main" id="{6AF2713F-950C-3146-B9CA-013557C25BDD}"/>
              </a:ext>
            </a:extLst>
          </p:cNvPr>
          <p:cNvSpPr txBox="1"/>
          <p:nvPr userDrawn="1"/>
        </p:nvSpPr>
        <p:spPr>
          <a:xfrm>
            <a:off x="202293" y="2857283"/>
            <a:ext cx="1518223" cy="461665"/>
          </a:xfrm>
          <a:prstGeom prst="rect">
            <a:avLst/>
          </a:prstGeom>
          <a:noFill/>
        </p:spPr>
        <p:txBody>
          <a:bodyPr wrap="square" rtlCol="0">
            <a:spAutoFit/>
          </a:bodyPr>
          <a:lstStyle/>
          <a:p>
            <a:r>
              <a:rPr lang="en-US" sz="1200" b="1" dirty="0"/>
              <a:t>ALTERNATE PRODUCT ICON</a:t>
            </a:r>
          </a:p>
        </p:txBody>
      </p:sp>
      <p:sp>
        <p:nvSpPr>
          <p:cNvPr id="12" name="TextBox 11">
            <a:extLst>
              <a:ext uri="{FF2B5EF4-FFF2-40B4-BE49-F238E27FC236}">
                <a16:creationId xmlns:a16="http://schemas.microsoft.com/office/drawing/2014/main" id="{1F6E6F33-9777-F84F-A69D-D20C3E6598F6}"/>
              </a:ext>
            </a:extLst>
          </p:cNvPr>
          <p:cNvSpPr txBox="1"/>
          <p:nvPr userDrawn="1"/>
        </p:nvSpPr>
        <p:spPr>
          <a:xfrm>
            <a:off x="202293" y="4048386"/>
            <a:ext cx="1518223" cy="276999"/>
          </a:xfrm>
          <a:prstGeom prst="rect">
            <a:avLst/>
          </a:prstGeom>
          <a:noFill/>
        </p:spPr>
        <p:txBody>
          <a:bodyPr wrap="square" rtlCol="0">
            <a:spAutoFit/>
          </a:bodyPr>
          <a:lstStyle/>
          <a:p>
            <a:r>
              <a:rPr lang="en-US" sz="1200" b="1" dirty="0"/>
              <a:t>RESOURCES</a:t>
            </a:r>
          </a:p>
        </p:txBody>
      </p:sp>
      <p:cxnSp>
        <p:nvCxnSpPr>
          <p:cNvPr id="13" name="Straight Connector 12">
            <a:extLst>
              <a:ext uri="{FF2B5EF4-FFF2-40B4-BE49-F238E27FC236}">
                <a16:creationId xmlns:a16="http://schemas.microsoft.com/office/drawing/2014/main" id="{BC728DBC-77F9-9941-BE0C-647B9B63CC02}"/>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B596362-8FAB-4341-BFF6-961ECC354982}"/>
              </a:ext>
            </a:extLst>
          </p:cNvPr>
          <p:cNvSpPr/>
          <p:nvPr userDrawn="1"/>
        </p:nvSpPr>
        <p:spPr>
          <a:xfrm>
            <a:off x="0" y="1"/>
            <a:ext cx="12192000" cy="290456"/>
          </a:xfrm>
          <a:prstGeom prst="rect">
            <a:avLst/>
          </a:prstGeom>
          <a:gradFill>
            <a:gsLst>
              <a:gs pos="0">
                <a:srgbClr val="BD0816"/>
              </a:gs>
              <a:gs pos="100000">
                <a:srgbClr val="FF5252"/>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Tree>
    <p:extLst>
      <p:ext uri="{BB962C8B-B14F-4D97-AF65-F5344CB8AC3E}">
        <p14:creationId xmlns:p14="http://schemas.microsoft.com/office/powerpoint/2010/main" val="1286985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tegory_turquoi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750146" y="2280621"/>
            <a:ext cx="6683388" cy="2205577"/>
          </a:xfrm>
        </p:spPr>
        <p:txBody>
          <a:bodyPr/>
          <a:lstStyle>
            <a:lvl1pPr>
              <a:defRPr sz="4800" b="1"/>
            </a:lvl1pPr>
          </a:lstStyle>
          <a:p>
            <a:r>
              <a:rPr lang="en-US" dirty="0"/>
              <a:t>Click to edit Master title style</a:t>
            </a:r>
          </a:p>
        </p:txBody>
      </p:sp>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‹N›</a:t>
            </a:fld>
            <a:endParaRPr lang="en-US" dirty="0"/>
          </a:p>
        </p:txBody>
      </p:sp>
      <p:sp>
        <p:nvSpPr>
          <p:cNvPr id="4" name="Rectangle 3">
            <a:extLst>
              <a:ext uri="{FF2B5EF4-FFF2-40B4-BE49-F238E27FC236}">
                <a16:creationId xmlns:a16="http://schemas.microsoft.com/office/drawing/2014/main" id="{41686DA6-5576-8E4C-86C2-9136037059D8}"/>
              </a:ext>
            </a:extLst>
          </p:cNvPr>
          <p:cNvSpPr/>
          <p:nvPr userDrawn="1"/>
        </p:nvSpPr>
        <p:spPr>
          <a:xfrm>
            <a:off x="0" y="1"/>
            <a:ext cx="12192000" cy="290456"/>
          </a:xfrm>
          <a:prstGeom prst="rect">
            <a:avLst/>
          </a:prstGeom>
          <a:gradFill>
            <a:gsLst>
              <a:gs pos="0">
                <a:srgbClr val="055F4E"/>
              </a:gs>
              <a:gs pos="100000">
                <a:srgbClr val="56C0A7"/>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grpSp>
        <p:nvGrpSpPr>
          <p:cNvPr id="11" name="Group 10">
            <a:extLst>
              <a:ext uri="{FF2B5EF4-FFF2-40B4-BE49-F238E27FC236}">
                <a16:creationId xmlns:a16="http://schemas.microsoft.com/office/drawing/2014/main" id="{224BD99F-938B-FE45-AB79-D0B3D4B2522B}"/>
              </a:ext>
            </a:extLst>
          </p:cNvPr>
          <p:cNvGrpSpPr/>
          <p:nvPr userDrawn="1"/>
        </p:nvGrpSpPr>
        <p:grpSpPr>
          <a:xfrm>
            <a:off x="8093935" y="2094472"/>
            <a:ext cx="3374166" cy="2607561"/>
            <a:chOff x="7433535" y="1519841"/>
            <a:chExt cx="3374166" cy="2607561"/>
          </a:xfrm>
        </p:grpSpPr>
        <p:sp>
          <p:nvSpPr>
            <p:cNvPr id="12" name="Rectangle 11">
              <a:extLst>
                <a:ext uri="{FF2B5EF4-FFF2-40B4-BE49-F238E27FC236}">
                  <a16:creationId xmlns:a16="http://schemas.microsoft.com/office/drawing/2014/main" id="{FF78D7BC-1516-F749-B1A3-BD2EB867A03B}"/>
                </a:ext>
              </a:extLst>
            </p:cNvPr>
            <p:cNvSpPr/>
            <p:nvPr/>
          </p:nvSpPr>
          <p:spPr>
            <a:xfrm>
              <a:off x="7433535" y="1519841"/>
              <a:ext cx="3374166" cy="130810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3" name="TextBox 12">
              <a:extLst>
                <a:ext uri="{FF2B5EF4-FFF2-40B4-BE49-F238E27FC236}">
                  <a16:creationId xmlns:a16="http://schemas.microsoft.com/office/drawing/2014/main" id="{22A0E1B7-9C53-B948-84B0-85CD118C8548}"/>
                </a:ext>
              </a:extLst>
            </p:cNvPr>
            <p:cNvSpPr txBox="1"/>
            <p:nvPr/>
          </p:nvSpPr>
          <p:spPr>
            <a:xfrm>
              <a:off x="7589408" y="1935613"/>
              <a:ext cx="1518223" cy="461665"/>
            </a:xfrm>
            <a:prstGeom prst="rect">
              <a:avLst/>
            </a:prstGeom>
            <a:noFill/>
          </p:spPr>
          <p:txBody>
            <a:bodyPr wrap="square" rtlCol="0">
              <a:spAutoFit/>
            </a:bodyPr>
            <a:lstStyle/>
            <a:p>
              <a:r>
                <a:rPr lang="en-US" sz="1200" b="1" dirty="0"/>
                <a:t>STANDARD CATEGORY ICON</a:t>
              </a:r>
            </a:p>
          </p:txBody>
        </p:sp>
        <p:cxnSp>
          <p:nvCxnSpPr>
            <p:cNvPr id="14" name="Straight Connector 13">
              <a:extLst>
                <a:ext uri="{FF2B5EF4-FFF2-40B4-BE49-F238E27FC236}">
                  <a16:creationId xmlns:a16="http://schemas.microsoft.com/office/drawing/2014/main" id="{852F161E-6462-214F-B7CB-EF0726F3888E}"/>
                </a:ext>
              </a:extLst>
            </p:cNvPr>
            <p:cNvCxnSpPr>
              <a:cxnSpLocks/>
            </p:cNvCxnSpPr>
            <p:nvPr/>
          </p:nvCxnSpPr>
          <p:spPr>
            <a:xfrm>
              <a:off x="9220200" y="1519841"/>
              <a:ext cx="0" cy="2577873"/>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302121D-92C3-3440-91D2-29B2A2C89EFF}"/>
                </a:ext>
              </a:extLst>
            </p:cNvPr>
            <p:cNvSpPr/>
            <p:nvPr/>
          </p:nvSpPr>
          <p:spPr>
            <a:xfrm>
              <a:off x="7433535" y="1519841"/>
              <a:ext cx="3374166" cy="2607561"/>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6" name="TextBox 15">
              <a:extLst>
                <a:ext uri="{FF2B5EF4-FFF2-40B4-BE49-F238E27FC236}">
                  <a16:creationId xmlns:a16="http://schemas.microsoft.com/office/drawing/2014/main" id="{B6E32EFE-4ED7-2741-AFAD-25F3C01EA3DF}"/>
                </a:ext>
              </a:extLst>
            </p:cNvPr>
            <p:cNvSpPr txBox="1"/>
            <p:nvPr/>
          </p:nvSpPr>
          <p:spPr>
            <a:xfrm>
              <a:off x="7589408" y="3192913"/>
              <a:ext cx="1518223" cy="461665"/>
            </a:xfrm>
            <a:prstGeom prst="rect">
              <a:avLst/>
            </a:prstGeom>
            <a:noFill/>
          </p:spPr>
          <p:txBody>
            <a:bodyPr wrap="square" rtlCol="0">
              <a:spAutoFit/>
            </a:bodyPr>
            <a:lstStyle/>
            <a:p>
              <a:r>
                <a:rPr lang="en-US" sz="1200" b="1" dirty="0"/>
                <a:t>ALTERNATE CATEGORY ICON</a:t>
              </a:r>
            </a:p>
          </p:txBody>
        </p:sp>
      </p:grpSp>
    </p:spTree>
    <p:extLst>
      <p:ext uri="{BB962C8B-B14F-4D97-AF65-F5344CB8AC3E}">
        <p14:creationId xmlns:p14="http://schemas.microsoft.com/office/powerpoint/2010/main" val="3123310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only_Light-BG">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C477-4EE8-2F47-AFB0-A9815F63860B}"/>
              </a:ext>
            </a:extLst>
          </p:cNvPr>
          <p:cNvSpPr>
            <a:spLocks noGrp="1"/>
          </p:cNvSpPr>
          <p:nvPr>
            <p:ph type="title"/>
          </p:nvPr>
        </p:nvSpPr>
        <p:spPr/>
        <p:txBody>
          <a:bodyPr/>
          <a:lstStyle>
            <a:lvl1pPr>
              <a:defRPr b="1"/>
            </a:lvl1pPr>
          </a:lstStyle>
          <a:p>
            <a:r>
              <a:rPr lang="en-US" dirty="0"/>
              <a:t>Click to edit Master title style</a:t>
            </a:r>
          </a:p>
        </p:txBody>
      </p:sp>
      <p:sp>
        <p:nvSpPr>
          <p:cNvPr id="7" name="Slide Number Placeholder 5">
            <a:extLst>
              <a:ext uri="{FF2B5EF4-FFF2-40B4-BE49-F238E27FC236}">
                <a16:creationId xmlns:a16="http://schemas.microsoft.com/office/drawing/2014/main" id="{D742D7E2-4B43-C845-8ED5-3C8B0009C335}"/>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E0192-C642-4D4F-AE82-A0D0DC02E26B}" type="slidenum">
              <a:rPr lang="en-US" smtClean="0"/>
              <a:t>‹N›</a:t>
            </a:fld>
            <a:endParaRPr lang="en-US" dirty="0"/>
          </a:p>
        </p:txBody>
      </p:sp>
    </p:spTree>
    <p:extLst>
      <p:ext uri="{BB962C8B-B14F-4D97-AF65-F5344CB8AC3E}">
        <p14:creationId xmlns:p14="http://schemas.microsoft.com/office/powerpoint/2010/main" val="2301371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s_turquois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‹N›</a:t>
            </a:fld>
            <a:endParaRPr lang="en-US" dirty="0"/>
          </a:p>
        </p:txBody>
      </p:sp>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202294" y="390334"/>
            <a:ext cx="6532780" cy="559397"/>
          </a:xfrm>
        </p:spPr>
        <p:txBody>
          <a:bodyPr/>
          <a:lstStyle>
            <a:lvl1pPr>
              <a:defRPr sz="2800" b="1">
                <a:solidFill>
                  <a:srgbClr val="141B23"/>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395810F0-A12B-4244-83E4-E56D588C21D6}"/>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rgbClr val="141B23"/>
                </a:solidFill>
              </a:defRPr>
            </a:lvl1pPr>
          </a:lstStyle>
          <a:p>
            <a:pPr lvl="0"/>
            <a:r>
              <a:rPr lang="en-US" dirty="0"/>
              <a:t>#/#</a:t>
            </a:r>
          </a:p>
        </p:txBody>
      </p:sp>
      <p:sp>
        <p:nvSpPr>
          <p:cNvPr id="7" name="Rectangle 6">
            <a:extLst>
              <a:ext uri="{FF2B5EF4-FFF2-40B4-BE49-F238E27FC236}">
                <a16:creationId xmlns:a16="http://schemas.microsoft.com/office/drawing/2014/main" id="{7A3D3C0B-B758-D045-97B0-AE49BFAA27A9}"/>
              </a:ext>
            </a:extLst>
          </p:cNvPr>
          <p:cNvSpPr/>
          <p:nvPr userDrawn="1"/>
        </p:nvSpPr>
        <p:spPr>
          <a:xfrm>
            <a:off x="1" y="3751600"/>
            <a:ext cx="12192000" cy="231281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9" name="Rectangle 8">
            <a:extLst>
              <a:ext uri="{FF2B5EF4-FFF2-40B4-BE49-F238E27FC236}">
                <a16:creationId xmlns:a16="http://schemas.microsoft.com/office/drawing/2014/main" id="{7911D560-C950-C943-A040-12839EB3649A}"/>
              </a:ext>
            </a:extLst>
          </p:cNvPr>
          <p:cNvSpPr/>
          <p:nvPr userDrawn="1"/>
        </p:nvSpPr>
        <p:spPr>
          <a:xfrm>
            <a:off x="1" y="1050090"/>
            <a:ext cx="12192000" cy="129320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0" name="TextBox 9">
            <a:extLst>
              <a:ext uri="{FF2B5EF4-FFF2-40B4-BE49-F238E27FC236}">
                <a16:creationId xmlns:a16="http://schemas.microsoft.com/office/drawing/2014/main" id="{94C85CD3-B392-1543-9405-634794EF606D}"/>
              </a:ext>
            </a:extLst>
          </p:cNvPr>
          <p:cNvSpPr txBox="1"/>
          <p:nvPr userDrawn="1"/>
        </p:nvSpPr>
        <p:spPr>
          <a:xfrm>
            <a:off x="202294" y="1470762"/>
            <a:ext cx="1518223" cy="461665"/>
          </a:xfrm>
          <a:prstGeom prst="rect">
            <a:avLst/>
          </a:prstGeom>
          <a:noFill/>
        </p:spPr>
        <p:txBody>
          <a:bodyPr wrap="square" rtlCol="0">
            <a:spAutoFit/>
          </a:bodyPr>
          <a:lstStyle/>
          <a:p>
            <a:r>
              <a:rPr lang="en-US" sz="1200" b="1" dirty="0"/>
              <a:t>STANDARD PRODUCT ICON</a:t>
            </a:r>
          </a:p>
        </p:txBody>
      </p:sp>
      <p:sp>
        <p:nvSpPr>
          <p:cNvPr id="11" name="TextBox 10">
            <a:extLst>
              <a:ext uri="{FF2B5EF4-FFF2-40B4-BE49-F238E27FC236}">
                <a16:creationId xmlns:a16="http://schemas.microsoft.com/office/drawing/2014/main" id="{6AF2713F-950C-3146-B9CA-013557C25BDD}"/>
              </a:ext>
            </a:extLst>
          </p:cNvPr>
          <p:cNvSpPr txBox="1"/>
          <p:nvPr userDrawn="1"/>
        </p:nvSpPr>
        <p:spPr>
          <a:xfrm>
            <a:off x="202293" y="2857283"/>
            <a:ext cx="1518223" cy="461665"/>
          </a:xfrm>
          <a:prstGeom prst="rect">
            <a:avLst/>
          </a:prstGeom>
          <a:noFill/>
        </p:spPr>
        <p:txBody>
          <a:bodyPr wrap="square" rtlCol="0">
            <a:spAutoFit/>
          </a:bodyPr>
          <a:lstStyle/>
          <a:p>
            <a:r>
              <a:rPr lang="en-US" sz="1200" b="1" dirty="0"/>
              <a:t>ALTERNATE PRODUCT ICON</a:t>
            </a:r>
          </a:p>
        </p:txBody>
      </p:sp>
      <p:sp>
        <p:nvSpPr>
          <p:cNvPr id="12" name="TextBox 11">
            <a:extLst>
              <a:ext uri="{FF2B5EF4-FFF2-40B4-BE49-F238E27FC236}">
                <a16:creationId xmlns:a16="http://schemas.microsoft.com/office/drawing/2014/main" id="{1F6E6F33-9777-F84F-A69D-D20C3E6598F6}"/>
              </a:ext>
            </a:extLst>
          </p:cNvPr>
          <p:cNvSpPr txBox="1"/>
          <p:nvPr userDrawn="1"/>
        </p:nvSpPr>
        <p:spPr>
          <a:xfrm>
            <a:off x="202293" y="4048386"/>
            <a:ext cx="1518223" cy="276999"/>
          </a:xfrm>
          <a:prstGeom prst="rect">
            <a:avLst/>
          </a:prstGeom>
          <a:noFill/>
        </p:spPr>
        <p:txBody>
          <a:bodyPr wrap="square" rtlCol="0">
            <a:spAutoFit/>
          </a:bodyPr>
          <a:lstStyle/>
          <a:p>
            <a:r>
              <a:rPr lang="en-US" sz="1200" b="1" dirty="0"/>
              <a:t>RESOURCES</a:t>
            </a:r>
          </a:p>
        </p:txBody>
      </p:sp>
      <p:cxnSp>
        <p:nvCxnSpPr>
          <p:cNvPr id="13" name="Straight Connector 12">
            <a:extLst>
              <a:ext uri="{FF2B5EF4-FFF2-40B4-BE49-F238E27FC236}">
                <a16:creationId xmlns:a16="http://schemas.microsoft.com/office/drawing/2014/main" id="{BC728DBC-77F9-9941-BE0C-647B9B63CC02}"/>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A60719C-3338-7640-9A54-16E797FE260F}"/>
              </a:ext>
            </a:extLst>
          </p:cNvPr>
          <p:cNvSpPr/>
          <p:nvPr userDrawn="1"/>
        </p:nvSpPr>
        <p:spPr>
          <a:xfrm>
            <a:off x="0" y="1"/>
            <a:ext cx="12192000" cy="290456"/>
          </a:xfrm>
          <a:prstGeom prst="rect">
            <a:avLst/>
          </a:prstGeom>
          <a:gradFill>
            <a:gsLst>
              <a:gs pos="0">
                <a:srgbClr val="055F4E"/>
              </a:gs>
              <a:gs pos="100000">
                <a:srgbClr val="56C0A7"/>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Tree>
    <p:extLst>
      <p:ext uri="{BB962C8B-B14F-4D97-AF65-F5344CB8AC3E}">
        <p14:creationId xmlns:p14="http://schemas.microsoft.com/office/powerpoint/2010/main" val="4233771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tegory_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750146" y="2280621"/>
            <a:ext cx="6683388" cy="2205577"/>
          </a:xfrm>
        </p:spPr>
        <p:txBody>
          <a:bodyPr/>
          <a:lstStyle>
            <a:lvl1pPr>
              <a:defRPr sz="4800" b="1"/>
            </a:lvl1pPr>
          </a:lstStyle>
          <a:p>
            <a:r>
              <a:rPr lang="en-US" dirty="0"/>
              <a:t>Click to edit Master title style</a:t>
            </a:r>
          </a:p>
        </p:txBody>
      </p:sp>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‹N›</a:t>
            </a:fld>
            <a:endParaRPr lang="en-US" dirty="0"/>
          </a:p>
        </p:txBody>
      </p:sp>
      <p:sp>
        <p:nvSpPr>
          <p:cNvPr id="4" name="Rectangle 3">
            <a:extLst>
              <a:ext uri="{FF2B5EF4-FFF2-40B4-BE49-F238E27FC236}">
                <a16:creationId xmlns:a16="http://schemas.microsoft.com/office/drawing/2014/main" id="{41686DA6-5576-8E4C-86C2-9136037059D8}"/>
              </a:ext>
            </a:extLst>
          </p:cNvPr>
          <p:cNvSpPr/>
          <p:nvPr userDrawn="1"/>
        </p:nvSpPr>
        <p:spPr>
          <a:xfrm>
            <a:off x="0" y="1"/>
            <a:ext cx="12192000" cy="290456"/>
          </a:xfrm>
          <a:prstGeom prst="rect">
            <a:avLst/>
          </a:prstGeom>
          <a:gradFill>
            <a:gsLst>
              <a:gs pos="0">
                <a:srgbClr val="B0084D"/>
              </a:gs>
              <a:gs pos="100000">
                <a:srgbClr val="FF4F8B"/>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grpSp>
        <p:nvGrpSpPr>
          <p:cNvPr id="11" name="Group 10">
            <a:extLst>
              <a:ext uri="{FF2B5EF4-FFF2-40B4-BE49-F238E27FC236}">
                <a16:creationId xmlns:a16="http://schemas.microsoft.com/office/drawing/2014/main" id="{B073B762-4498-CE4F-9952-A2801A8EA424}"/>
              </a:ext>
            </a:extLst>
          </p:cNvPr>
          <p:cNvGrpSpPr/>
          <p:nvPr userDrawn="1"/>
        </p:nvGrpSpPr>
        <p:grpSpPr>
          <a:xfrm>
            <a:off x="8093935" y="2094472"/>
            <a:ext cx="3374166" cy="2607561"/>
            <a:chOff x="7433535" y="1519841"/>
            <a:chExt cx="3374166" cy="2607561"/>
          </a:xfrm>
        </p:grpSpPr>
        <p:sp>
          <p:nvSpPr>
            <p:cNvPr id="12" name="Rectangle 11">
              <a:extLst>
                <a:ext uri="{FF2B5EF4-FFF2-40B4-BE49-F238E27FC236}">
                  <a16:creationId xmlns:a16="http://schemas.microsoft.com/office/drawing/2014/main" id="{999E1AB3-4B72-CA4B-BA54-CA6EB737021D}"/>
                </a:ext>
              </a:extLst>
            </p:cNvPr>
            <p:cNvSpPr/>
            <p:nvPr/>
          </p:nvSpPr>
          <p:spPr>
            <a:xfrm>
              <a:off x="7433535" y="1519841"/>
              <a:ext cx="3374166" cy="130810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3" name="TextBox 12">
              <a:extLst>
                <a:ext uri="{FF2B5EF4-FFF2-40B4-BE49-F238E27FC236}">
                  <a16:creationId xmlns:a16="http://schemas.microsoft.com/office/drawing/2014/main" id="{2FB050C3-3C3E-4142-B4BB-6C54117A4EF1}"/>
                </a:ext>
              </a:extLst>
            </p:cNvPr>
            <p:cNvSpPr txBox="1"/>
            <p:nvPr/>
          </p:nvSpPr>
          <p:spPr>
            <a:xfrm>
              <a:off x="7589408" y="1935613"/>
              <a:ext cx="1518223" cy="461665"/>
            </a:xfrm>
            <a:prstGeom prst="rect">
              <a:avLst/>
            </a:prstGeom>
            <a:noFill/>
          </p:spPr>
          <p:txBody>
            <a:bodyPr wrap="square" rtlCol="0">
              <a:spAutoFit/>
            </a:bodyPr>
            <a:lstStyle/>
            <a:p>
              <a:r>
                <a:rPr lang="en-US" sz="1200" b="1" dirty="0"/>
                <a:t>STANDARD CATEGORY ICON</a:t>
              </a:r>
            </a:p>
          </p:txBody>
        </p:sp>
        <p:cxnSp>
          <p:nvCxnSpPr>
            <p:cNvPr id="14" name="Straight Connector 13">
              <a:extLst>
                <a:ext uri="{FF2B5EF4-FFF2-40B4-BE49-F238E27FC236}">
                  <a16:creationId xmlns:a16="http://schemas.microsoft.com/office/drawing/2014/main" id="{B7FACD58-C696-364B-8E49-0A2451F7C764}"/>
                </a:ext>
              </a:extLst>
            </p:cNvPr>
            <p:cNvCxnSpPr>
              <a:cxnSpLocks/>
            </p:cNvCxnSpPr>
            <p:nvPr/>
          </p:nvCxnSpPr>
          <p:spPr>
            <a:xfrm>
              <a:off x="9220200" y="1519841"/>
              <a:ext cx="0" cy="2577873"/>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1D1FE5B-A07D-CF4D-A5B1-277BCB56743D}"/>
                </a:ext>
              </a:extLst>
            </p:cNvPr>
            <p:cNvSpPr/>
            <p:nvPr/>
          </p:nvSpPr>
          <p:spPr>
            <a:xfrm>
              <a:off x="7433535" y="1519841"/>
              <a:ext cx="3374166" cy="2607561"/>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6" name="TextBox 15">
              <a:extLst>
                <a:ext uri="{FF2B5EF4-FFF2-40B4-BE49-F238E27FC236}">
                  <a16:creationId xmlns:a16="http://schemas.microsoft.com/office/drawing/2014/main" id="{D0079027-474F-D143-82EE-7F7AFEC4B9B7}"/>
                </a:ext>
              </a:extLst>
            </p:cNvPr>
            <p:cNvSpPr txBox="1"/>
            <p:nvPr/>
          </p:nvSpPr>
          <p:spPr>
            <a:xfrm>
              <a:off x="7589408" y="3192913"/>
              <a:ext cx="1518223" cy="461665"/>
            </a:xfrm>
            <a:prstGeom prst="rect">
              <a:avLst/>
            </a:prstGeom>
            <a:noFill/>
          </p:spPr>
          <p:txBody>
            <a:bodyPr wrap="square" rtlCol="0">
              <a:spAutoFit/>
            </a:bodyPr>
            <a:lstStyle/>
            <a:p>
              <a:r>
                <a:rPr lang="en-US" sz="1200" b="1" dirty="0"/>
                <a:t>ALTERNATE CATEGORY ICON</a:t>
              </a:r>
            </a:p>
          </p:txBody>
        </p:sp>
      </p:grpSp>
    </p:spTree>
    <p:extLst>
      <p:ext uri="{BB962C8B-B14F-4D97-AF65-F5344CB8AC3E}">
        <p14:creationId xmlns:p14="http://schemas.microsoft.com/office/powerpoint/2010/main" val="339366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_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‹N›</a:t>
            </a:fld>
            <a:endParaRPr lang="en-US" dirty="0"/>
          </a:p>
        </p:txBody>
      </p:sp>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202294" y="390334"/>
            <a:ext cx="6532780" cy="559397"/>
          </a:xfrm>
        </p:spPr>
        <p:txBody>
          <a:bodyPr/>
          <a:lstStyle>
            <a:lvl1pPr>
              <a:defRPr sz="2800" b="1">
                <a:solidFill>
                  <a:srgbClr val="141B23"/>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395810F0-A12B-4244-83E4-E56D588C21D6}"/>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rgbClr val="141B23"/>
                </a:solidFill>
              </a:defRPr>
            </a:lvl1pPr>
          </a:lstStyle>
          <a:p>
            <a:pPr lvl="0"/>
            <a:r>
              <a:rPr lang="en-US" dirty="0"/>
              <a:t>#/#</a:t>
            </a:r>
          </a:p>
        </p:txBody>
      </p:sp>
      <p:sp>
        <p:nvSpPr>
          <p:cNvPr id="7" name="Rectangle 6">
            <a:extLst>
              <a:ext uri="{FF2B5EF4-FFF2-40B4-BE49-F238E27FC236}">
                <a16:creationId xmlns:a16="http://schemas.microsoft.com/office/drawing/2014/main" id="{7A3D3C0B-B758-D045-97B0-AE49BFAA27A9}"/>
              </a:ext>
            </a:extLst>
          </p:cNvPr>
          <p:cNvSpPr/>
          <p:nvPr userDrawn="1"/>
        </p:nvSpPr>
        <p:spPr>
          <a:xfrm>
            <a:off x="1" y="3751600"/>
            <a:ext cx="12192000" cy="231281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9" name="Rectangle 8">
            <a:extLst>
              <a:ext uri="{FF2B5EF4-FFF2-40B4-BE49-F238E27FC236}">
                <a16:creationId xmlns:a16="http://schemas.microsoft.com/office/drawing/2014/main" id="{7911D560-C950-C943-A040-12839EB3649A}"/>
              </a:ext>
            </a:extLst>
          </p:cNvPr>
          <p:cNvSpPr/>
          <p:nvPr userDrawn="1"/>
        </p:nvSpPr>
        <p:spPr>
          <a:xfrm>
            <a:off x="1" y="1050090"/>
            <a:ext cx="12192000" cy="129320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0" name="TextBox 9">
            <a:extLst>
              <a:ext uri="{FF2B5EF4-FFF2-40B4-BE49-F238E27FC236}">
                <a16:creationId xmlns:a16="http://schemas.microsoft.com/office/drawing/2014/main" id="{94C85CD3-B392-1543-9405-634794EF606D}"/>
              </a:ext>
            </a:extLst>
          </p:cNvPr>
          <p:cNvSpPr txBox="1"/>
          <p:nvPr userDrawn="1"/>
        </p:nvSpPr>
        <p:spPr>
          <a:xfrm>
            <a:off x="202294" y="1470762"/>
            <a:ext cx="1518223" cy="461665"/>
          </a:xfrm>
          <a:prstGeom prst="rect">
            <a:avLst/>
          </a:prstGeom>
          <a:noFill/>
        </p:spPr>
        <p:txBody>
          <a:bodyPr wrap="square" rtlCol="0">
            <a:spAutoFit/>
          </a:bodyPr>
          <a:lstStyle/>
          <a:p>
            <a:r>
              <a:rPr lang="en-US" sz="1200" b="1" dirty="0"/>
              <a:t>STANDARD PRODUCT ICON</a:t>
            </a:r>
          </a:p>
        </p:txBody>
      </p:sp>
      <p:sp>
        <p:nvSpPr>
          <p:cNvPr id="11" name="TextBox 10">
            <a:extLst>
              <a:ext uri="{FF2B5EF4-FFF2-40B4-BE49-F238E27FC236}">
                <a16:creationId xmlns:a16="http://schemas.microsoft.com/office/drawing/2014/main" id="{6AF2713F-950C-3146-B9CA-013557C25BDD}"/>
              </a:ext>
            </a:extLst>
          </p:cNvPr>
          <p:cNvSpPr txBox="1"/>
          <p:nvPr userDrawn="1"/>
        </p:nvSpPr>
        <p:spPr>
          <a:xfrm>
            <a:off x="202293" y="2857283"/>
            <a:ext cx="1518223" cy="461665"/>
          </a:xfrm>
          <a:prstGeom prst="rect">
            <a:avLst/>
          </a:prstGeom>
          <a:noFill/>
        </p:spPr>
        <p:txBody>
          <a:bodyPr wrap="square" rtlCol="0">
            <a:spAutoFit/>
          </a:bodyPr>
          <a:lstStyle/>
          <a:p>
            <a:r>
              <a:rPr lang="en-US" sz="1200" b="1" dirty="0"/>
              <a:t>ALTERNATE PRODUCT ICON</a:t>
            </a:r>
          </a:p>
        </p:txBody>
      </p:sp>
      <p:sp>
        <p:nvSpPr>
          <p:cNvPr id="12" name="TextBox 11">
            <a:extLst>
              <a:ext uri="{FF2B5EF4-FFF2-40B4-BE49-F238E27FC236}">
                <a16:creationId xmlns:a16="http://schemas.microsoft.com/office/drawing/2014/main" id="{1F6E6F33-9777-F84F-A69D-D20C3E6598F6}"/>
              </a:ext>
            </a:extLst>
          </p:cNvPr>
          <p:cNvSpPr txBox="1"/>
          <p:nvPr userDrawn="1"/>
        </p:nvSpPr>
        <p:spPr>
          <a:xfrm>
            <a:off x="202293" y="4048386"/>
            <a:ext cx="1518223" cy="276999"/>
          </a:xfrm>
          <a:prstGeom prst="rect">
            <a:avLst/>
          </a:prstGeom>
          <a:noFill/>
        </p:spPr>
        <p:txBody>
          <a:bodyPr wrap="square" rtlCol="0">
            <a:spAutoFit/>
          </a:bodyPr>
          <a:lstStyle/>
          <a:p>
            <a:r>
              <a:rPr lang="en-US" sz="1200" b="1" dirty="0"/>
              <a:t>RESOURCES</a:t>
            </a:r>
          </a:p>
        </p:txBody>
      </p:sp>
      <p:cxnSp>
        <p:nvCxnSpPr>
          <p:cNvPr id="13" name="Straight Connector 12">
            <a:extLst>
              <a:ext uri="{FF2B5EF4-FFF2-40B4-BE49-F238E27FC236}">
                <a16:creationId xmlns:a16="http://schemas.microsoft.com/office/drawing/2014/main" id="{BC728DBC-77F9-9941-BE0C-647B9B63CC02}"/>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34D6E76-E580-564F-96D3-7B2B984B31A9}"/>
              </a:ext>
            </a:extLst>
          </p:cNvPr>
          <p:cNvSpPr/>
          <p:nvPr userDrawn="1"/>
        </p:nvSpPr>
        <p:spPr>
          <a:xfrm>
            <a:off x="0" y="1"/>
            <a:ext cx="12192000" cy="290456"/>
          </a:xfrm>
          <a:prstGeom prst="rect">
            <a:avLst/>
          </a:prstGeom>
          <a:gradFill>
            <a:gsLst>
              <a:gs pos="0">
                <a:srgbClr val="B0084D"/>
              </a:gs>
              <a:gs pos="100000">
                <a:srgbClr val="FF4F8B"/>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Tree>
    <p:extLst>
      <p:ext uri="{BB962C8B-B14F-4D97-AF65-F5344CB8AC3E}">
        <p14:creationId xmlns:p14="http://schemas.microsoft.com/office/powerpoint/2010/main" val="3379685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tegory_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750146" y="2280621"/>
            <a:ext cx="6683388" cy="2205577"/>
          </a:xfrm>
        </p:spPr>
        <p:txBody>
          <a:bodyPr/>
          <a:lstStyle>
            <a:lvl1pPr>
              <a:defRPr sz="4800" b="1"/>
            </a:lvl1pPr>
          </a:lstStyle>
          <a:p>
            <a:r>
              <a:rPr lang="en-US" dirty="0"/>
              <a:t>Click to edit Master title style</a:t>
            </a:r>
          </a:p>
        </p:txBody>
      </p:sp>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‹N›</a:t>
            </a:fld>
            <a:endParaRPr lang="en-US" dirty="0"/>
          </a:p>
        </p:txBody>
      </p:sp>
      <p:sp>
        <p:nvSpPr>
          <p:cNvPr id="4" name="Rectangle 3">
            <a:extLst>
              <a:ext uri="{FF2B5EF4-FFF2-40B4-BE49-F238E27FC236}">
                <a16:creationId xmlns:a16="http://schemas.microsoft.com/office/drawing/2014/main" id="{41686DA6-5576-8E4C-86C2-9136037059D8}"/>
              </a:ext>
            </a:extLst>
          </p:cNvPr>
          <p:cNvSpPr/>
          <p:nvPr userDrawn="1"/>
        </p:nvSpPr>
        <p:spPr>
          <a:xfrm>
            <a:off x="0" y="1"/>
            <a:ext cx="12192000" cy="290456"/>
          </a:xfrm>
          <a:prstGeom prst="rect">
            <a:avLst/>
          </a:prstGeom>
          <a:gradFill>
            <a:gsLst>
              <a:gs pos="0">
                <a:srgbClr val="2E27AD"/>
              </a:gs>
              <a:gs pos="100000">
                <a:srgbClr val="527FFF"/>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grpSp>
        <p:nvGrpSpPr>
          <p:cNvPr id="11" name="Group 10">
            <a:extLst>
              <a:ext uri="{FF2B5EF4-FFF2-40B4-BE49-F238E27FC236}">
                <a16:creationId xmlns:a16="http://schemas.microsoft.com/office/drawing/2014/main" id="{912DA7A2-FBDD-9545-9F45-CEDD95CE3CC0}"/>
              </a:ext>
            </a:extLst>
          </p:cNvPr>
          <p:cNvGrpSpPr/>
          <p:nvPr userDrawn="1"/>
        </p:nvGrpSpPr>
        <p:grpSpPr>
          <a:xfrm>
            <a:off x="8093935" y="2094472"/>
            <a:ext cx="3374166" cy="2607561"/>
            <a:chOff x="7433535" y="1519841"/>
            <a:chExt cx="3374166" cy="2607561"/>
          </a:xfrm>
        </p:grpSpPr>
        <p:sp>
          <p:nvSpPr>
            <p:cNvPr id="12" name="Rectangle 11">
              <a:extLst>
                <a:ext uri="{FF2B5EF4-FFF2-40B4-BE49-F238E27FC236}">
                  <a16:creationId xmlns:a16="http://schemas.microsoft.com/office/drawing/2014/main" id="{34B51314-3277-D944-AE11-8BF935B526BD}"/>
                </a:ext>
              </a:extLst>
            </p:cNvPr>
            <p:cNvSpPr/>
            <p:nvPr/>
          </p:nvSpPr>
          <p:spPr>
            <a:xfrm>
              <a:off x="7433535" y="1519841"/>
              <a:ext cx="3374166" cy="130810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3" name="TextBox 12">
              <a:extLst>
                <a:ext uri="{FF2B5EF4-FFF2-40B4-BE49-F238E27FC236}">
                  <a16:creationId xmlns:a16="http://schemas.microsoft.com/office/drawing/2014/main" id="{A4592101-DC26-C744-82AE-C2CD194801C5}"/>
                </a:ext>
              </a:extLst>
            </p:cNvPr>
            <p:cNvSpPr txBox="1"/>
            <p:nvPr/>
          </p:nvSpPr>
          <p:spPr>
            <a:xfrm>
              <a:off x="7589408" y="1935613"/>
              <a:ext cx="1518223" cy="461665"/>
            </a:xfrm>
            <a:prstGeom prst="rect">
              <a:avLst/>
            </a:prstGeom>
            <a:noFill/>
          </p:spPr>
          <p:txBody>
            <a:bodyPr wrap="square" rtlCol="0">
              <a:spAutoFit/>
            </a:bodyPr>
            <a:lstStyle/>
            <a:p>
              <a:r>
                <a:rPr lang="en-US" sz="1200" b="1" dirty="0"/>
                <a:t>STANDARD CATEGORY ICON</a:t>
              </a:r>
            </a:p>
          </p:txBody>
        </p:sp>
        <p:cxnSp>
          <p:nvCxnSpPr>
            <p:cNvPr id="14" name="Straight Connector 13">
              <a:extLst>
                <a:ext uri="{FF2B5EF4-FFF2-40B4-BE49-F238E27FC236}">
                  <a16:creationId xmlns:a16="http://schemas.microsoft.com/office/drawing/2014/main" id="{B8265181-0522-764E-BF2A-4B1DC12C5D86}"/>
                </a:ext>
              </a:extLst>
            </p:cNvPr>
            <p:cNvCxnSpPr>
              <a:cxnSpLocks/>
            </p:cNvCxnSpPr>
            <p:nvPr/>
          </p:nvCxnSpPr>
          <p:spPr>
            <a:xfrm>
              <a:off x="9220200" y="1519841"/>
              <a:ext cx="0" cy="2577873"/>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15F6CEE-EB14-2244-82C9-5CD17E3A6EAD}"/>
                </a:ext>
              </a:extLst>
            </p:cNvPr>
            <p:cNvSpPr/>
            <p:nvPr/>
          </p:nvSpPr>
          <p:spPr>
            <a:xfrm>
              <a:off x="7433535" y="1519841"/>
              <a:ext cx="3374166" cy="2607561"/>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6" name="TextBox 15">
              <a:extLst>
                <a:ext uri="{FF2B5EF4-FFF2-40B4-BE49-F238E27FC236}">
                  <a16:creationId xmlns:a16="http://schemas.microsoft.com/office/drawing/2014/main" id="{94021B88-E2F8-9441-8C05-44F956E73601}"/>
                </a:ext>
              </a:extLst>
            </p:cNvPr>
            <p:cNvSpPr txBox="1"/>
            <p:nvPr/>
          </p:nvSpPr>
          <p:spPr>
            <a:xfrm>
              <a:off x="7589408" y="3192913"/>
              <a:ext cx="1518223" cy="461665"/>
            </a:xfrm>
            <a:prstGeom prst="rect">
              <a:avLst/>
            </a:prstGeom>
            <a:noFill/>
          </p:spPr>
          <p:txBody>
            <a:bodyPr wrap="square" rtlCol="0">
              <a:spAutoFit/>
            </a:bodyPr>
            <a:lstStyle/>
            <a:p>
              <a:r>
                <a:rPr lang="en-US" sz="1200" b="1" dirty="0"/>
                <a:t>ALTERNATE CATEGORY ICON</a:t>
              </a:r>
            </a:p>
          </p:txBody>
        </p:sp>
      </p:grpSp>
    </p:spTree>
    <p:extLst>
      <p:ext uri="{BB962C8B-B14F-4D97-AF65-F5344CB8AC3E}">
        <p14:creationId xmlns:p14="http://schemas.microsoft.com/office/powerpoint/2010/main" val="2070104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_blu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‹N›</a:t>
            </a:fld>
            <a:endParaRPr lang="en-US" dirty="0"/>
          </a:p>
        </p:txBody>
      </p:sp>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202294" y="390334"/>
            <a:ext cx="6532780" cy="559397"/>
          </a:xfrm>
        </p:spPr>
        <p:txBody>
          <a:bodyPr/>
          <a:lstStyle>
            <a:lvl1pPr>
              <a:defRPr sz="2800" b="1">
                <a:solidFill>
                  <a:srgbClr val="141B23"/>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395810F0-A12B-4244-83E4-E56D588C21D6}"/>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rgbClr val="141B23"/>
                </a:solidFill>
              </a:defRPr>
            </a:lvl1pPr>
          </a:lstStyle>
          <a:p>
            <a:pPr lvl="0"/>
            <a:r>
              <a:rPr lang="en-US" dirty="0"/>
              <a:t>#/#</a:t>
            </a:r>
          </a:p>
        </p:txBody>
      </p:sp>
      <p:sp>
        <p:nvSpPr>
          <p:cNvPr id="7" name="Rectangle 6">
            <a:extLst>
              <a:ext uri="{FF2B5EF4-FFF2-40B4-BE49-F238E27FC236}">
                <a16:creationId xmlns:a16="http://schemas.microsoft.com/office/drawing/2014/main" id="{7A3D3C0B-B758-D045-97B0-AE49BFAA27A9}"/>
              </a:ext>
            </a:extLst>
          </p:cNvPr>
          <p:cNvSpPr/>
          <p:nvPr userDrawn="1"/>
        </p:nvSpPr>
        <p:spPr>
          <a:xfrm>
            <a:off x="1" y="3751600"/>
            <a:ext cx="12192000" cy="231281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9" name="Rectangle 8">
            <a:extLst>
              <a:ext uri="{FF2B5EF4-FFF2-40B4-BE49-F238E27FC236}">
                <a16:creationId xmlns:a16="http://schemas.microsoft.com/office/drawing/2014/main" id="{7911D560-C950-C943-A040-12839EB3649A}"/>
              </a:ext>
            </a:extLst>
          </p:cNvPr>
          <p:cNvSpPr/>
          <p:nvPr userDrawn="1"/>
        </p:nvSpPr>
        <p:spPr>
          <a:xfrm>
            <a:off x="1" y="1050090"/>
            <a:ext cx="12192000" cy="129320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0" name="TextBox 9">
            <a:extLst>
              <a:ext uri="{FF2B5EF4-FFF2-40B4-BE49-F238E27FC236}">
                <a16:creationId xmlns:a16="http://schemas.microsoft.com/office/drawing/2014/main" id="{94C85CD3-B392-1543-9405-634794EF606D}"/>
              </a:ext>
            </a:extLst>
          </p:cNvPr>
          <p:cNvSpPr txBox="1"/>
          <p:nvPr userDrawn="1"/>
        </p:nvSpPr>
        <p:spPr>
          <a:xfrm>
            <a:off x="202294" y="1470762"/>
            <a:ext cx="1518223" cy="461665"/>
          </a:xfrm>
          <a:prstGeom prst="rect">
            <a:avLst/>
          </a:prstGeom>
          <a:noFill/>
        </p:spPr>
        <p:txBody>
          <a:bodyPr wrap="square" rtlCol="0">
            <a:spAutoFit/>
          </a:bodyPr>
          <a:lstStyle/>
          <a:p>
            <a:r>
              <a:rPr lang="en-US" sz="1200" b="1" dirty="0"/>
              <a:t>STANDARD PRODUCT ICON</a:t>
            </a:r>
          </a:p>
        </p:txBody>
      </p:sp>
      <p:sp>
        <p:nvSpPr>
          <p:cNvPr id="11" name="TextBox 10">
            <a:extLst>
              <a:ext uri="{FF2B5EF4-FFF2-40B4-BE49-F238E27FC236}">
                <a16:creationId xmlns:a16="http://schemas.microsoft.com/office/drawing/2014/main" id="{6AF2713F-950C-3146-B9CA-013557C25BDD}"/>
              </a:ext>
            </a:extLst>
          </p:cNvPr>
          <p:cNvSpPr txBox="1"/>
          <p:nvPr userDrawn="1"/>
        </p:nvSpPr>
        <p:spPr>
          <a:xfrm>
            <a:off x="202293" y="2857283"/>
            <a:ext cx="1518223" cy="461665"/>
          </a:xfrm>
          <a:prstGeom prst="rect">
            <a:avLst/>
          </a:prstGeom>
          <a:noFill/>
        </p:spPr>
        <p:txBody>
          <a:bodyPr wrap="square" rtlCol="0">
            <a:spAutoFit/>
          </a:bodyPr>
          <a:lstStyle/>
          <a:p>
            <a:r>
              <a:rPr lang="en-US" sz="1200" b="1" dirty="0"/>
              <a:t>ALTERNATE PRODUCT ICON</a:t>
            </a:r>
          </a:p>
        </p:txBody>
      </p:sp>
      <p:sp>
        <p:nvSpPr>
          <p:cNvPr id="12" name="TextBox 11">
            <a:extLst>
              <a:ext uri="{FF2B5EF4-FFF2-40B4-BE49-F238E27FC236}">
                <a16:creationId xmlns:a16="http://schemas.microsoft.com/office/drawing/2014/main" id="{1F6E6F33-9777-F84F-A69D-D20C3E6598F6}"/>
              </a:ext>
            </a:extLst>
          </p:cNvPr>
          <p:cNvSpPr txBox="1"/>
          <p:nvPr userDrawn="1"/>
        </p:nvSpPr>
        <p:spPr>
          <a:xfrm>
            <a:off x="202293" y="4048386"/>
            <a:ext cx="1518223" cy="276999"/>
          </a:xfrm>
          <a:prstGeom prst="rect">
            <a:avLst/>
          </a:prstGeom>
          <a:noFill/>
        </p:spPr>
        <p:txBody>
          <a:bodyPr wrap="square" rtlCol="0">
            <a:spAutoFit/>
          </a:bodyPr>
          <a:lstStyle/>
          <a:p>
            <a:r>
              <a:rPr lang="en-US" sz="1200" b="1" dirty="0"/>
              <a:t>RESOURCES</a:t>
            </a:r>
          </a:p>
        </p:txBody>
      </p:sp>
      <p:cxnSp>
        <p:nvCxnSpPr>
          <p:cNvPr id="13" name="Straight Connector 12">
            <a:extLst>
              <a:ext uri="{FF2B5EF4-FFF2-40B4-BE49-F238E27FC236}">
                <a16:creationId xmlns:a16="http://schemas.microsoft.com/office/drawing/2014/main" id="{BC728DBC-77F9-9941-BE0C-647B9B63CC02}"/>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096A9F1-71D3-C347-AE6E-48B6DDB0F7F6}"/>
              </a:ext>
            </a:extLst>
          </p:cNvPr>
          <p:cNvSpPr/>
          <p:nvPr userDrawn="1"/>
        </p:nvSpPr>
        <p:spPr>
          <a:xfrm>
            <a:off x="0" y="1"/>
            <a:ext cx="12192000" cy="290456"/>
          </a:xfrm>
          <a:prstGeom prst="rect">
            <a:avLst/>
          </a:prstGeom>
          <a:gradFill>
            <a:gsLst>
              <a:gs pos="0">
                <a:srgbClr val="2E27AD"/>
              </a:gs>
              <a:gs pos="100000">
                <a:srgbClr val="527FFF"/>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Tree>
    <p:extLst>
      <p:ext uri="{BB962C8B-B14F-4D97-AF65-F5344CB8AC3E}">
        <p14:creationId xmlns:p14="http://schemas.microsoft.com/office/powerpoint/2010/main" val="35703500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tegory_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750146" y="2280621"/>
            <a:ext cx="6683388" cy="2205577"/>
          </a:xfrm>
        </p:spPr>
        <p:txBody>
          <a:bodyPr/>
          <a:lstStyle>
            <a:lvl1pPr>
              <a:defRPr sz="4800" b="1"/>
            </a:lvl1pPr>
          </a:lstStyle>
          <a:p>
            <a:r>
              <a:rPr lang="en-US" dirty="0"/>
              <a:t>Click to edit Master title style</a:t>
            </a:r>
          </a:p>
        </p:txBody>
      </p:sp>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‹N›</a:t>
            </a:fld>
            <a:endParaRPr lang="en-US" dirty="0"/>
          </a:p>
        </p:txBody>
      </p:sp>
      <p:sp>
        <p:nvSpPr>
          <p:cNvPr id="4" name="Rectangle 3">
            <a:extLst>
              <a:ext uri="{FF2B5EF4-FFF2-40B4-BE49-F238E27FC236}">
                <a16:creationId xmlns:a16="http://schemas.microsoft.com/office/drawing/2014/main" id="{41686DA6-5576-8E4C-86C2-9136037059D8}"/>
              </a:ext>
            </a:extLst>
          </p:cNvPr>
          <p:cNvSpPr/>
          <p:nvPr userDrawn="1"/>
        </p:nvSpPr>
        <p:spPr>
          <a:xfrm>
            <a:off x="0" y="1"/>
            <a:ext cx="12192000" cy="290456"/>
          </a:xfrm>
          <a:prstGeom prst="rect">
            <a:avLst/>
          </a:prstGeom>
          <a:gradFill>
            <a:gsLst>
              <a:gs pos="0">
                <a:srgbClr val="1B660F"/>
              </a:gs>
              <a:gs pos="100000">
                <a:srgbClr val="6CAE3E"/>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grpSp>
        <p:nvGrpSpPr>
          <p:cNvPr id="11" name="Group 10">
            <a:extLst>
              <a:ext uri="{FF2B5EF4-FFF2-40B4-BE49-F238E27FC236}">
                <a16:creationId xmlns:a16="http://schemas.microsoft.com/office/drawing/2014/main" id="{671AF929-3620-1A44-BF9B-45438235DA50}"/>
              </a:ext>
            </a:extLst>
          </p:cNvPr>
          <p:cNvGrpSpPr/>
          <p:nvPr userDrawn="1"/>
        </p:nvGrpSpPr>
        <p:grpSpPr>
          <a:xfrm>
            <a:off x="8093935" y="2094472"/>
            <a:ext cx="3374166" cy="2607561"/>
            <a:chOff x="7433535" y="1519841"/>
            <a:chExt cx="3374166" cy="2607561"/>
          </a:xfrm>
        </p:grpSpPr>
        <p:sp>
          <p:nvSpPr>
            <p:cNvPr id="12" name="Rectangle 11">
              <a:extLst>
                <a:ext uri="{FF2B5EF4-FFF2-40B4-BE49-F238E27FC236}">
                  <a16:creationId xmlns:a16="http://schemas.microsoft.com/office/drawing/2014/main" id="{E10EF8B9-029F-EB46-9D5B-F42EBCE56135}"/>
                </a:ext>
              </a:extLst>
            </p:cNvPr>
            <p:cNvSpPr/>
            <p:nvPr/>
          </p:nvSpPr>
          <p:spPr>
            <a:xfrm>
              <a:off x="7433535" y="1519841"/>
              <a:ext cx="3374166" cy="130810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3" name="TextBox 12">
              <a:extLst>
                <a:ext uri="{FF2B5EF4-FFF2-40B4-BE49-F238E27FC236}">
                  <a16:creationId xmlns:a16="http://schemas.microsoft.com/office/drawing/2014/main" id="{D8A0EE0C-4E0F-B04E-99F4-6E759F862440}"/>
                </a:ext>
              </a:extLst>
            </p:cNvPr>
            <p:cNvSpPr txBox="1"/>
            <p:nvPr/>
          </p:nvSpPr>
          <p:spPr>
            <a:xfrm>
              <a:off x="7589408" y="1935613"/>
              <a:ext cx="1518223" cy="461665"/>
            </a:xfrm>
            <a:prstGeom prst="rect">
              <a:avLst/>
            </a:prstGeom>
            <a:noFill/>
          </p:spPr>
          <p:txBody>
            <a:bodyPr wrap="square" rtlCol="0">
              <a:spAutoFit/>
            </a:bodyPr>
            <a:lstStyle/>
            <a:p>
              <a:r>
                <a:rPr lang="en-US" sz="1200" b="1" dirty="0"/>
                <a:t>STANDARD CATEGORY ICON</a:t>
              </a:r>
            </a:p>
          </p:txBody>
        </p:sp>
        <p:cxnSp>
          <p:nvCxnSpPr>
            <p:cNvPr id="14" name="Straight Connector 13">
              <a:extLst>
                <a:ext uri="{FF2B5EF4-FFF2-40B4-BE49-F238E27FC236}">
                  <a16:creationId xmlns:a16="http://schemas.microsoft.com/office/drawing/2014/main" id="{B88FF7E5-153A-FF48-A7F9-7C309F060326}"/>
                </a:ext>
              </a:extLst>
            </p:cNvPr>
            <p:cNvCxnSpPr>
              <a:cxnSpLocks/>
            </p:cNvCxnSpPr>
            <p:nvPr/>
          </p:nvCxnSpPr>
          <p:spPr>
            <a:xfrm>
              <a:off x="9220200" y="1519841"/>
              <a:ext cx="0" cy="2577873"/>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F371A21-D1A0-0D41-B054-DDF4B2F889EC}"/>
                </a:ext>
              </a:extLst>
            </p:cNvPr>
            <p:cNvSpPr/>
            <p:nvPr/>
          </p:nvSpPr>
          <p:spPr>
            <a:xfrm>
              <a:off x="7433535" y="1519841"/>
              <a:ext cx="3374166" cy="2607561"/>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6" name="TextBox 15">
              <a:extLst>
                <a:ext uri="{FF2B5EF4-FFF2-40B4-BE49-F238E27FC236}">
                  <a16:creationId xmlns:a16="http://schemas.microsoft.com/office/drawing/2014/main" id="{017AAD2B-0DFB-8549-9D47-DB576992D9D8}"/>
                </a:ext>
              </a:extLst>
            </p:cNvPr>
            <p:cNvSpPr txBox="1"/>
            <p:nvPr/>
          </p:nvSpPr>
          <p:spPr>
            <a:xfrm>
              <a:off x="7589408" y="3192913"/>
              <a:ext cx="1518223" cy="461665"/>
            </a:xfrm>
            <a:prstGeom prst="rect">
              <a:avLst/>
            </a:prstGeom>
            <a:noFill/>
          </p:spPr>
          <p:txBody>
            <a:bodyPr wrap="square" rtlCol="0">
              <a:spAutoFit/>
            </a:bodyPr>
            <a:lstStyle/>
            <a:p>
              <a:r>
                <a:rPr lang="en-US" sz="1200" b="1" dirty="0"/>
                <a:t>ALTERNATE CATEGORY ICON</a:t>
              </a:r>
            </a:p>
          </p:txBody>
        </p:sp>
      </p:grpSp>
    </p:spTree>
    <p:extLst>
      <p:ext uri="{BB962C8B-B14F-4D97-AF65-F5344CB8AC3E}">
        <p14:creationId xmlns:p14="http://schemas.microsoft.com/office/powerpoint/2010/main" val="703484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s_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‹N›</a:t>
            </a:fld>
            <a:endParaRPr lang="en-US" dirty="0"/>
          </a:p>
        </p:txBody>
      </p:sp>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202294" y="390334"/>
            <a:ext cx="6532780" cy="559397"/>
          </a:xfrm>
        </p:spPr>
        <p:txBody>
          <a:bodyPr/>
          <a:lstStyle>
            <a:lvl1pPr>
              <a:defRPr sz="2800" b="1">
                <a:solidFill>
                  <a:srgbClr val="141B23"/>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395810F0-A12B-4244-83E4-E56D588C21D6}"/>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rgbClr val="141B23"/>
                </a:solidFill>
              </a:defRPr>
            </a:lvl1pPr>
          </a:lstStyle>
          <a:p>
            <a:pPr lvl="0"/>
            <a:r>
              <a:rPr lang="en-US" dirty="0"/>
              <a:t>#/#</a:t>
            </a:r>
          </a:p>
        </p:txBody>
      </p:sp>
      <p:sp>
        <p:nvSpPr>
          <p:cNvPr id="7" name="Rectangle 6">
            <a:extLst>
              <a:ext uri="{FF2B5EF4-FFF2-40B4-BE49-F238E27FC236}">
                <a16:creationId xmlns:a16="http://schemas.microsoft.com/office/drawing/2014/main" id="{7A3D3C0B-B758-D045-97B0-AE49BFAA27A9}"/>
              </a:ext>
            </a:extLst>
          </p:cNvPr>
          <p:cNvSpPr/>
          <p:nvPr userDrawn="1"/>
        </p:nvSpPr>
        <p:spPr>
          <a:xfrm>
            <a:off x="1" y="3751600"/>
            <a:ext cx="12192000" cy="231281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9" name="Rectangle 8">
            <a:extLst>
              <a:ext uri="{FF2B5EF4-FFF2-40B4-BE49-F238E27FC236}">
                <a16:creationId xmlns:a16="http://schemas.microsoft.com/office/drawing/2014/main" id="{7911D560-C950-C943-A040-12839EB3649A}"/>
              </a:ext>
            </a:extLst>
          </p:cNvPr>
          <p:cNvSpPr/>
          <p:nvPr userDrawn="1"/>
        </p:nvSpPr>
        <p:spPr>
          <a:xfrm>
            <a:off x="1" y="1050090"/>
            <a:ext cx="12192000" cy="129320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0" name="TextBox 9">
            <a:extLst>
              <a:ext uri="{FF2B5EF4-FFF2-40B4-BE49-F238E27FC236}">
                <a16:creationId xmlns:a16="http://schemas.microsoft.com/office/drawing/2014/main" id="{94C85CD3-B392-1543-9405-634794EF606D}"/>
              </a:ext>
            </a:extLst>
          </p:cNvPr>
          <p:cNvSpPr txBox="1"/>
          <p:nvPr userDrawn="1"/>
        </p:nvSpPr>
        <p:spPr>
          <a:xfrm>
            <a:off x="202294" y="1470762"/>
            <a:ext cx="1518223" cy="461665"/>
          </a:xfrm>
          <a:prstGeom prst="rect">
            <a:avLst/>
          </a:prstGeom>
          <a:noFill/>
        </p:spPr>
        <p:txBody>
          <a:bodyPr wrap="square" rtlCol="0">
            <a:spAutoFit/>
          </a:bodyPr>
          <a:lstStyle/>
          <a:p>
            <a:r>
              <a:rPr lang="en-US" sz="1200" b="1" dirty="0"/>
              <a:t>STANDARD PRODUCT ICON</a:t>
            </a:r>
          </a:p>
        </p:txBody>
      </p:sp>
      <p:sp>
        <p:nvSpPr>
          <p:cNvPr id="11" name="TextBox 10">
            <a:extLst>
              <a:ext uri="{FF2B5EF4-FFF2-40B4-BE49-F238E27FC236}">
                <a16:creationId xmlns:a16="http://schemas.microsoft.com/office/drawing/2014/main" id="{6AF2713F-950C-3146-B9CA-013557C25BDD}"/>
              </a:ext>
            </a:extLst>
          </p:cNvPr>
          <p:cNvSpPr txBox="1"/>
          <p:nvPr userDrawn="1"/>
        </p:nvSpPr>
        <p:spPr>
          <a:xfrm>
            <a:off x="202293" y="2857283"/>
            <a:ext cx="1518223" cy="461665"/>
          </a:xfrm>
          <a:prstGeom prst="rect">
            <a:avLst/>
          </a:prstGeom>
          <a:noFill/>
        </p:spPr>
        <p:txBody>
          <a:bodyPr wrap="square" rtlCol="0">
            <a:spAutoFit/>
          </a:bodyPr>
          <a:lstStyle/>
          <a:p>
            <a:r>
              <a:rPr lang="en-US" sz="1200" b="1" dirty="0"/>
              <a:t>ALTERNATE PRODUCT ICON</a:t>
            </a:r>
          </a:p>
        </p:txBody>
      </p:sp>
      <p:sp>
        <p:nvSpPr>
          <p:cNvPr id="12" name="TextBox 11">
            <a:extLst>
              <a:ext uri="{FF2B5EF4-FFF2-40B4-BE49-F238E27FC236}">
                <a16:creationId xmlns:a16="http://schemas.microsoft.com/office/drawing/2014/main" id="{1F6E6F33-9777-F84F-A69D-D20C3E6598F6}"/>
              </a:ext>
            </a:extLst>
          </p:cNvPr>
          <p:cNvSpPr txBox="1"/>
          <p:nvPr userDrawn="1"/>
        </p:nvSpPr>
        <p:spPr>
          <a:xfrm>
            <a:off x="202293" y="4048386"/>
            <a:ext cx="1518223" cy="276999"/>
          </a:xfrm>
          <a:prstGeom prst="rect">
            <a:avLst/>
          </a:prstGeom>
          <a:noFill/>
        </p:spPr>
        <p:txBody>
          <a:bodyPr wrap="square" rtlCol="0">
            <a:spAutoFit/>
          </a:bodyPr>
          <a:lstStyle/>
          <a:p>
            <a:r>
              <a:rPr lang="en-US" sz="1200" b="1" dirty="0"/>
              <a:t>RESOURCES</a:t>
            </a:r>
          </a:p>
        </p:txBody>
      </p:sp>
      <p:cxnSp>
        <p:nvCxnSpPr>
          <p:cNvPr id="13" name="Straight Connector 12">
            <a:extLst>
              <a:ext uri="{FF2B5EF4-FFF2-40B4-BE49-F238E27FC236}">
                <a16:creationId xmlns:a16="http://schemas.microsoft.com/office/drawing/2014/main" id="{BC728DBC-77F9-9941-BE0C-647B9B63CC02}"/>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2940971-1265-1646-8567-C1B30B681834}"/>
              </a:ext>
            </a:extLst>
          </p:cNvPr>
          <p:cNvSpPr/>
          <p:nvPr userDrawn="1"/>
        </p:nvSpPr>
        <p:spPr>
          <a:xfrm>
            <a:off x="0" y="1"/>
            <a:ext cx="12192000" cy="290456"/>
          </a:xfrm>
          <a:prstGeom prst="rect">
            <a:avLst/>
          </a:prstGeom>
          <a:gradFill>
            <a:gsLst>
              <a:gs pos="0">
                <a:srgbClr val="1B660F"/>
              </a:gs>
              <a:gs pos="100000">
                <a:srgbClr val="6CAE3E"/>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Tree>
    <p:extLst>
      <p:ext uri="{BB962C8B-B14F-4D97-AF65-F5344CB8AC3E}">
        <p14:creationId xmlns:p14="http://schemas.microsoft.com/office/powerpoint/2010/main" val="398142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sources_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‹N›</a:t>
            </a:fld>
            <a:endParaRPr lang="en-US" dirty="0"/>
          </a:p>
        </p:txBody>
      </p:sp>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202294" y="390334"/>
            <a:ext cx="6532780" cy="559397"/>
          </a:xfrm>
        </p:spPr>
        <p:txBody>
          <a:bodyPr/>
          <a:lstStyle>
            <a:lvl1pPr>
              <a:defRPr sz="2800" b="1">
                <a:solidFill>
                  <a:srgbClr val="141B23"/>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395810F0-A12B-4244-83E4-E56D588C21D6}"/>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rgbClr val="141B23"/>
                </a:solidFill>
              </a:defRPr>
            </a:lvl1pPr>
          </a:lstStyle>
          <a:p>
            <a:pPr lvl="0"/>
            <a:r>
              <a:rPr lang="en-US" dirty="0"/>
              <a:t>#/#</a:t>
            </a:r>
          </a:p>
        </p:txBody>
      </p:sp>
      <p:sp>
        <p:nvSpPr>
          <p:cNvPr id="9" name="Rectangle 8">
            <a:extLst>
              <a:ext uri="{FF2B5EF4-FFF2-40B4-BE49-F238E27FC236}">
                <a16:creationId xmlns:a16="http://schemas.microsoft.com/office/drawing/2014/main" id="{7911D560-C950-C943-A040-12839EB3649A}"/>
              </a:ext>
            </a:extLst>
          </p:cNvPr>
          <p:cNvSpPr/>
          <p:nvPr userDrawn="1"/>
        </p:nvSpPr>
        <p:spPr>
          <a:xfrm>
            <a:off x="1" y="1050089"/>
            <a:ext cx="12192000" cy="247553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0" name="TextBox 9">
            <a:extLst>
              <a:ext uri="{FF2B5EF4-FFF2-40B4-BE49-F238E27FC236}">
                <a16:creationId xmlns:a16="http://schemas.microsoft.com/office/drawing/2014/main" id="{94C85CD3-B392-1543-9405-634794EF606D}"/>
              </a:ext>
            </a:extLst>
          </p:cNvPr>
          <p:cNvSpPr txBox="1"/>
          <p:nvPr userDrawn="1"/>
        </p:nvSpPr>
        <p:spPr>
          <a:xfrm>
            <a:off x="202294" y="1470762"/>
            <a:ext cx="1518223" cy="276999"/>
          </a:xfrm>
          <a:prstGeom prst="rect">
            <a:avLst/>
          </a:prstGeom>
          <a:noFill/>
        </p:spPr>
        <p:txBody>
          <a:bodyPr wrap="square" rtlCol="0">
            <a:spAutoFit/>
          </a:bodyPr>
          <a:lstStyle/>
          <a:p>
            <a:r>
              <a:rPr lang="en-US" sz="1200" b="1" dirty="0"/>
              <a:t>IOT RESOURCES</a:t>
            </a:r>
          </a:p>
        </p:txBody>
      </p:sp>
      <p:cxnSp>
        <p:nvCxnSpPr>
          <p:cNvPr id="13" name="Straight Connector 12">
            <a:extLst>
              <a:ext uri="{FF2B5EF4-FFF2-40B4-BE49-F238E27FC236}">
                <a16:creationId xmlns:a16="http://schemas.microsoft.com/office/drawing/2014/main" id="{BC728DBC-77F9-9941-BE0C-647B9B63CC02}"/>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2940971-1265-1646-8567-C1B30B681834}"/>
              </a:ext>
            </a:extLst>
          </p:cNvPr>
          <p:cNvSpPr/>
          <p:nvPr userDrawn="1"/>
        </p:nvSpPr>
        <p:spPr>
          <a:xfrm>
            <a:off x="0" y="1"/>
            <a:ext cx="12192000" cy="290456"/>
          </a:xfrm>
          <a:prstGeom prst="rect">
            <a:avLst/>
          </a:prstGeom>
          <a:gradFill>
            <a:gsLst>
              <a:gs pos="0">
                <a:srgbClr val="1B660F"/>
              </a:gs>
              <a:gs pos="100000">
                <a:srgbClr val="6CAE3E"/>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5" name="TextBox 14">
            <a:extLst>
              <a:ext uri="{FF2B5EF4-FFF2-40B4-BE49-F238E27FC236}">
                <a16:creationId xmlns:a16="http://schemas.microsoft.com/office/drawing/2014/main" id="{A7D368D7-6940-2C44-A303-50927A80C75F}"/>
              </a:ext>
            </a:extLst>
          </p:cNvPr>
          <p:cNvSpPr txBox="1"/>
          <p:nvPr userDrawn="1"/>
        </p:nvSpPr>
        <p:spPr>
          <a:xfrm>
            <a:off x="202294" y="3788356"/>
            <a:ext cx="1518223" cy="276999"/>
          </a:xfrm>
          <a:prstGeom prst="rect">
            <a:avLst/>
          </a:prstGeom>
          <a:noFill/>
        </p:spPr>
        <p:txBody>
          <a:bodyPr wrap="square" rtlCol="0">
            <a:spAutoFit/>
          </a:bodyPr>
          <a:lstStyle/>
          <a:p>
            <a:r>
              <a:rPr lang="en-US" sz="1200" b="1" dirty="0"/>
              <a:t>IOT THINGS</a:t>
            </a:r>
          </a:p>
        </p:txBody>
      </p:sp>
    </p:spTree>
    <p:extLst>
      <p:ext uri="{BB962C8B-B14F-4D97-AF65-F5344CB8AC3E}">
        <p14:creationId xmlns:p14="http://schemas.microsoft.com/office/powerpoint/2010/main" val="725812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tegory_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750146" y="2280621"/>
            <a:ext cx="6683388" cy="2205577"/>
          </a:xfrm>
        </p:spPr>
        <p:txBody>
          <a:bodyPr/>
          <a:lstStyle>
            <a:lvl1pPr>
              <a:defRPr sz="4800" b="1"/>
            </a:lvl1pPr>
          </a:lstStyle>
          <a:p>
            <a:r>
              <a:rPr lang="en-US" dirty="0"/>
              <a:t>Click to edit Master title style</a:t>
            </a:r>
          </a:p>
        </p:txBody>
      </p:sp>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‹N›</a:t>
            </a:fld>
            <a:endParaRPr lang="en-US" dirty="0"/>
          </a:p>
        </p:txBody>
      </p:sp>
      <p:sp>
        <p:nvSpPr>
          <p:cNvPr id="4" name="Rectangle 3">
            <a:extLst>
              <a:ext uri="{FF2B5EF4-FFF2-40B4-BE49-F238E27FC236}">
                <a16:creationId xmlns:a16="http://schemas.microsoft.com/office/drawing/2014/main" id="{41686DA6-5576-8E4C-86C2-9136037059D8}"/>
              </a:ext>
            </a:extLst>
          </p:cNvPr>
          <p:cNvSpPr/>
          <p:nvPr userDrawn="1"/>
        </p:nvSpPr>
        <p:spPr>
          <a:xfrm>
            <a:off x="0" y="1"/>
            <a:ext cx="12192000" cy="290456"/>
          </a:xfrm>
          <a:prstGeom prst="rect">
            <a:avLst/>
          </a:prstGeom>
          <a:gradFill>
            <a:gsLst>
              <a:gs pos="0">
                <a:srgbClr val="4D27A8"/>
              </a:gs>
              <a:gs pos="100000">
                <a:srgbClr val="A166FF"/>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grpSp>
        <p:nvGrpSpPr>
          <p:cNvPr id="11" name="Group 10">
            <a:extLst>
              <a:ext uri="{FF2B5EF4-FFF2-40B4-BE49-F238E27FC236}">
                <a16:creationId xmlns:a16="http://schemas.microsoft.com/office/drawing/2014/main" id="{7219078F-F63B-B84D-AC73-B48AD66AC658}"/>
              </a:ext>
            </a:extLst>
          </p:cNvPr>
          <p:cNvGrpSpPr/>
          <p:nvPr userDrawn="1"/>
        </p:nvGrpSpPr>
        <p:grpSpPr>
          <a:xfrm>
            <a:off x="8093935" y="2094472"/>
            <a:ext cx="3374166" cy="2607561"/>
            <a:chOff x="7433535" y="1519841"/>
            <a:chExt cx="3374166" cy="2607561"/>
          </a:xfrm>
        </p:grpSpPr>
        <p:sp>
          <p:nvSpPr>
            <p:cNvPr id="12" name="Rectangle 11">
              <a:extLst>
                <a:ext uri="{FF2B5EF4-FFF2-40B4-BE49-F238E27FC236}">
                  <a16:creationId xmlns:a16="http://schemas.microsoft.com/office/drawing/2014/main" id="{54025802-9C6E-B247-A077-41860BA210B8}"/>
                </a:ext>
              </a:extLst>
            </p:cNvPr>
            <p:cNvSpPr/>
            <p:nvPr/>
          </p:nvSpPr>
          <p:spPr>
            <a:xfrm>
              <a:off x="7433535" y="1519841"/>
              <a:ext cx="3374166" cy="130810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3" name="TextBox 12">
              <a:extLst>
                <a:ext uri="{FF2B5EF4-FFF2-40B4-BE49-F238E27FC236}">
                  <a16:creationId xmlns:a16="http://schemas.microsoft.com/office/drawing/2014/main" id="{210947BE-C49E-DC49-97BE-B1A75B545188}"/>
                </a:ext>
              </a:extLst>
            </p:cNvPr>
            <p:cNvSpPr txBox="1"/>
            <p:nvPr/>
          </p:nvSpPr>
          <p:spPr>
            <a:xfrm>
              <a:off x="7589408" y="1935613"/>
              <a:ext cx="1518223" cy="461665"/>
            </a:xfrm>
            <a:prstGeom prst="rect">
              <a:avLst/>
            </a:prstGeom>
            <a:noFill/>
          </p:spPr>
          <p:txBody>
            <a:bodyPr wrap="square" rtlCol="0">
              <a:spAutoFit/>
            </a:bodyPr>
            <a:lstStyle/>
            <a:p>
              <a:r>
                <a:rPr lang="en-US" sz="1200" b="1" dirty="0"/>
                <a:t>STANDARD CATEGORY ICON</a:t>
              </a:r>
            </a:p>
          </p:txBody>
        </p:sp>
        <p:cxnSp>
          <p:nvCxnSpPr>
            <p:cNvPr id="14" name="Straight Connector 13">
              <a:extLst>
                <a:ext uri="{FF2B5EF4-FFF2-40B4-BE49-F238E27FC236}">
                  <a16:creationId xmlns:a16="http://schemas.microsoft.com/office/drawing/2014/main" id="{BB2002F6-D247-5946-8ACA-DF0DAD7A6E70}"/>
                </a:ext>
              </a:extLst>
            </p:cNvPr>
            <p:cNvCxnSpPr>
              <a:cxnSpLocks/>
            </p:cNvCxnSpPr>
            <p:nvPr/>
          </p:nvCxnSpPr>
          <p:spPr>
            <a:xfrm>
              <a:off x="9220200" y="1519841"/>
              <a:ext cx="0" cy="2577873"/>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12774E3-253F-294E-9752-F80A4C389923}"/>
                </a:ext>
              </a:extLst>
            </p:cNvPr>
            <p:cNvSpPr/>
            <p:nvPr/>
          </p:nvSpPr>
          <p:spPr>
            <a:xfrm>
              <a:off x="7433535" y="1519841"/>
              <a:ext cx="3374166" cy="2607561"/>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6" name="TextBox 15">
              <a:extLst>
                <a:ext uri="{FF2B5EF4-FFF2-40B4-BE49-F238E27FC236}">
                  <a16:creationId xmlns:a16="http://schemas.microsoft.com/office/drawing/2014/main" id="{2C723C0C-D4D0-0C41-ADE6-D172AC876B57}"/>
                </a:ext>
              </a:extLst>
            </p:cNvPr>
            <p:cNvSpPr txBox="1"/>
            <p:nvPr/>
          </p:nvSpPr>
          <p:spPr>
            <a:xfrm>
              <a:off x="7589408" y="3192913"/>
              <a:ext cx="1518223" cy="461665"/>
            </a:xfrm>
            <a:prstGeom prst="rect">
              <a:avLst/>
            </a:prstGeom>
            <a:noFill/>
          </p:spPr>
          <p:txBody>
            <a:bodyPr wrap="square" rtlCol="0">
              <a:spAutoFit/>
            </a:bodyPr>
            <a:lstStyle/>
            <a:p>
              <a:r>
                <a:rPr lang="en-US" sz="1200" b="1" dirty="0"/>
                <a:t>ALTERNATE CATEGORY ICON</a:t>
              </a:r>
            </a:p>
          </p:txBody>
        </p:sp>
      </p:grpSp>
    </p:spTree>
    <p:extLst>
      <p:ext uri="{BB962C8B-B14F-4D97-AF65-F5344CB8AC3E}">
        <p14:creationId xmlns:p14="http://schemas.microsoft.com/office/powerpoint/2010/main" val="2313951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cons_purp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‹N›</a:t>
            </a:fld>
            <a:endParaRPr lang="en-US" dirty="0"/>
          </a:p>
        </p:txBody>
      </p:sp>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202294" y="390334"/>
            <a:ext cx="6532780" cy="559397"/>
          </a:xfrm>
        </p:spPr>
        <p:txBody>
          <a:bodyPr/>
          <a:lstStyle>
            <a:lvl1pPr>
              <a:defRPr sz="2800" b="1">
                <a:solidFill>
                  <a:srgbClr val="141B23"/>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395810F0-A12B-4244-83E4-E56D588C21D6}"/>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rgbClr val="141B23"/>
                </a:solidFill>
              </a:defRPr>
            </a:lvl1pPr>
          </a:lstStyle>
          <a:p>
            <a:pPr lvl="0"/>
            <a:r>
              <a:rPr lang="en-US" dirty="0"/>
              <a:t>#/#</a:t>
            </a:r>
          </a:p>
        </p:txBody>
      </p:sp>
      <p:sp>
        <p:nvSpPr>
          <p:cNvPr id="7" name="Rectangle 6">
            <a:extLst>
              <a:ext uri="{FF2B5EF4-FFF2-40B4-BE49-F238E27FC236}">
                <a16:creationId xmlns:a16="http://schemas.microsoft.com/office/drawing/2014/main" id="{7A3D3C0B-B758-D045-97B0-AE49BFAA27A9}"/>
              </a:ext>
            </a:extLst>
          </p:cNvPr>
          <p:cNvSpPr/>
          <p:nvPr userDrawn="1"/>
        </p:nvSpPr>
        <p:spPr>
          <a:xfrm>
            <a:off x="1" y="3751600"/>
            <a:ext cx="12192000" cy="231281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9" name="Rectangle 8">
            <a:extLst>
              <a:ext uri="{FF2B5EF4-FFF2-40B4-BE49-F238E27FC236}">
                <a16:creationId xmlns:a16="http://schemas.microsoft.com/office/drawing/2014/main" id="{7911D560-C950-C943-A040-12839EB3649A}"/>
              </a:ext>
            </a:extLst>
          </p:cNvPr>
          <p:cNvSpPr/>
          <p:nvPr userDrawn="1"/>
        </p:nvSpPr>
        <p:spPr>
          <a:xfrm>
            <a:off x="1" y="1050090"/>
            <a:ext cx="12192000" cy="129320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0" name="TextBox 9">
            <a:extLst>
              <a:ext uri="{FF2B5EF4-FFF2-40B4-BE49-F238E27FC236}">
                <a16:creationId xmlns:a16="http://schemas.microsoft.com/office/drawing/2014/main" id="{94C85CD3-B392-1543-9405-634794EF606D}"/>
              </a:ext>
            </a:extLst>
          </p:cNvPr>
          <p:cNvSpPr txBox="1"/>
          <p:nvPr userDrawn="1"/>
        </p:nvSpPr>
        <p:spPr>
          <a:xfrm>
            <a:off x="202294" y="1470762"/>
            <a:ext cx="1518223" cy="461665"/>
          </a:xfrm>
          <a:prstGeom prst="rect">
            <a:avLst/>
          </a:prstGeom>
          <a:noFill/>
        </p:spPr>
        <p:txBody>
          <a:bodyPr wrap="square" rtlCol="0">
            <a:spAutoFit/>
          </a:bodyPr>
          <a:lstStyle/>
          <a:p>
            <a:r>
              <a:rPr lang="en-US" sz="1200" b="1" dirty="0"/>
              <a:t>STANDARD PRODUCT ICON</a:t>
            </a:r>
          </a:p>
        </p:txBody>
      </p:sp>
      <p:sp>
        <p:nvSpPr>
          <p:cNvPr id="11" name="TextBox 10">
            <a:extLst>
              <a:ext uri="{FF2B5EF4-FFF2-40B4-BE49-F238E27FC236}">
                <a16:creationId xmlns:a16="http://schemas.microsoft.com/office/drawing/2014/main" id="{6AF2713F-950C-3146-B9CA-013557C25BDD}"/>
              </a:ext>
            </a:extLst>
          </p:cNvPr>
          <p:cNvSpPr txBox="1"/>
          <p:nvPr userDrawn="1"/>
        </p:nvSpPr>
        <p:spPr>
          <a:xfrm>
            <a:off x="202293" y="2857283"/>
            <a:ext cx="1518223" cy="461665"/>
          </a:xfrm>
          <a:prstGeom prst="rect">
            <a:avLst/>
          </a:prstGeom>
          <a:noFill/>
        </p:spPr>
        <p:txBody>
          <a:bodyPr wrap="square" rtlCol="0">
            <a:spAutoFit/>
          </a:bodyPr>
          <a:lstStyle/>
          <a:p>
            <a:r>
              <a:rPr lang="en-US" sz="1200" b="1" dirty="0"/>
              <a:t>ALTERNATE PRODUCT ICON</a:t>
            </a:r>
          </a:p>
        </p:txBody>
      </p:sp>
      <p:sp>
        <p:nvSpPr>
          <p:cNvPr id="12" name="TextBox 11">
            <a:extLst>
              <a:ext uri="{FF2B5EF4-FFF2-40B4-BE49-F238E27FC236}">
                <a16:creationId xmlns:a16="http://schemas.microsoft.com/office/drawing/2014/main" id="{1F6E6F33-9777-F84F-A69D-D20C3E6598F6}"/>
              </a:ext>
            </a:extLst>
          </p:cNvPr>
          <p:cNvSpPr txBox="1"/>
          <p:nvPr userDrawn="1"/>
        </p:nvSpPr>
        <p:spPr>
          <a:xfrm>
            <a:off x="202293" y="4048386"/>
            <a:ext cx="1518223" cy="276999"/>
          </a:xfrm>
          <a:prstGeom prst="rect">
            <a:avLst/>
          </a:prstGeom>
          <a:noFill/>
        </p:spPr>
        <p:txBody>
          <a:bodyPr wrap="square" rtlCol="0">
            <a:spAutoFit/>
          </a:bodyPr>
          <a:lstStyle/>
          <a:p>
            <a:r>
              <a:rPr lang="en-US" sz="1200" b="1" dirty="0"/>
              <a:t>RESOURCES</a:t>
            </a:r>
          </a:p>
        </p:txBody>
      </p:sp>
      <p:cxnSp>
        <p:nvCxnSpPr>
          <p:cNvPr id="13" name="Straight Connector 12">
            <a:extLst>
              <a:ext uri="{FF2B5EF4-FFF2-40B4-BE49-F238E27FC236}">
                <a16:creationId xmlns:a16="http://schemas.microsoft.com/office/drawing/2014/main" id="{BC728DBC-77F9-9941-BE0C-647B9B63CC02}"/>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C8F0117-A5A6-5D45-A5CE-3C36B3344D1F}"/>
              </a:ext>
            </a:extLst>
          </p:cNvPr>
          <p:cNvSpPr/>
          <p:nvPr userDrawn="1"/>
        </p:nvSpPr>
        <p:spPr>
          <a:xfrm>
            <a:off x="0" y="1"/>
            <a:ext cx="12192000" cy="290456"/>
          </a:xfrm>
          <a:prstGeom prst="rect">
            <a:avLst/>
          </a:prstGeom>
          <a:gradFill>
            <a:gsLst>
              <a:gs pos="0">
                <a:srgbClr val="4D27A8"/>
              </a:gs>
              <a:gs pos="100000">
                <a:srgbClr val="A166FF"/>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Tree>
    <p:extLst>
      <p:ext uri="{BB962C8B-B14F-4D97-AF65-F5344CB8AC3E}">
        <p14:creationId xmlns:p14="http://schemas.microsoft.com/office/powerpoint/2010/main" val="12461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header">
    <p:bg>
      <p:bgPr>
        <a:blipFill dpi="0" rotWithShape="1">
          <a:blip r:embed="rId2" cstate="hqprint">
            <a:alphaModFix amt="59000"/>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A5CBEA-95EF-FE40-AAA0-8F2665E720A4}"/>
              </a:ext>
            </a:extLst>
          </p:cNvPr>
          <p:cNvPicPr>
            <a:picLocks noChangeAspect="1"/>
          </p:cNvPicPr>
          <p:nvPr userDrawn="1"/>
        </p:nvPicPr>
        <p:blipFill>
          <a:blip r:embed="rId3"/>
          <a:stretch>
            <a:fillRect/>
          </a:stretch>
        </p:blipFill>
        <p:spPr>
          <a:xfrm>
            <a:off x="-6999111" y="0"/>
            <a:ext cx="20192152" cy="7211483"/>
          </a:xfrm>
          <a:prstGeom prst="rect">
            <a:avLst/>
          </a:prstGeom>
        </p:spPr>
      </p:pic>
      <p:sp>
        <p:nvSpPr>
          <p:cNvPr id="2" name="Title 1">
            <a:extLst>
              <a:ext uri="{FF2B5EF4-FFF2-40B4-BE49-F238E27FC236}">
                <a16:creationId xmlns:a16="http://schemas.microsoft.com/office/drawing/2014/main" id="{BC1B2771-227D-7142-A871-69FBD9C41171}"/>
              </a:ext>
            </a:extLst>
          </p:cNvPr>
          <p:cNvSpPr>
            <a:spLocks noGrp="1"/>
          </p:cNvSpPr>
          <p:nvPr>
            <p:ph type="title"/>
          </p:nvPr>
        </p:nvSpPr>
        <p:spPr>
          <a:xfrm>
            <a:off x="26670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84B11D6-E3E6-2A43-8E6D-9EC438E46A17}"/>
              </a:ext>
            </a:extLst>
          </p:cNvPr>
          <p:cNvSpPr>
            <a:spLocks noGrp="1"/>
          </p:cNvSpPr>
          <p:nvPr>
            <p:ph type="body" idx="1"/>
          </p:nvPr>
        </p:nvSpPr>
        <p:spPr>
          <a:xfrm>
            <a:off x="26670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Slide Number Placeholder 5">
            <a:extLst>
              <a:ext uri="{FF2B5EF4-FFF2-40B4-BE49-F238E27FC236}">
                <a16:creationId xmlns:a16="http://schemas.microsoft.com/office/drawing/2014/main" id="{897CAC57-21B3-E54E-99D4-7D5EC3379C57}"/>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E0192-C642-4D4F-AE82-A0D0DC02E26B}" type="slidenum">
              <a:rPr lang="en-US" smtClean="0"/>
              <a:t>‹N›</a:t>
            </a:fld>
            <a:endParaRPr lang="en-US" dirty="0"/>
          </a:p>
        </p:txBody>
      </p:sp>
    </p:spTree>
    <p:extLst>
      <p:ext uri="{BB962C8B-B14F-4D97-AF65-F5344CB8AC3E}">
        <p14:creationId xmlns:p14="http://schemas.microsoft.com/office/powerpoint/2010/main" val="78057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tegory_gr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750146" y="2280621"/>
            <a:ext cx="6683388" cy="2205577"/>
          </a:xfrm>
        </p:spPr>
        <p:txBody>
          <a:bodyPr/>
          <a:lstStyle>
            <a:lvl1pPr>
              <a:defRPr sz="4800" b="1"/>
            </a:lvl1pPr>
          </a:lstStyle>
          <a:p>
            <a:r>
              <a:rPr lang="en-US" dirty="0"/>
              <a:t>Click to edit Master title style</a:t>
            </a:r>
          </a:p>
        </p:txBody>
      </p:sp>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‹N›</a:t>
            </a:fld>
            <a:endParaRPr lang="en-US" dirty="0"/>
          </a:p>
        </p:txBody>
      </p:sp>
      <p:sp>
        <p:nvSpPr>
          <p:cNvPr id="4" name="Rectangle 3">
            <a:extLst>
              <a:ext uri="{FF2B5EF4-FFF2-40B4-BE49-F238E27FC236}">
                <a16:creationId xmlns:a16="http://schemas.microsoft.com/office/drawing/2014/main" id="{41686DA6-5576-8E4C-86C2-9136037059D8}"/>
              </a:ext>
            </a:extLst>
          </p:cNvPr>
          <p:cNvSpPr/>
          <p:nvPr userDrawn="1"/>
        </p:nvSpPr>
        <p:spPr>
          <a:xfrm>
            <a:off x="0" y="1"/>
            <a:ext cx="12192000" cy="290456"/>
          </a:xfrm>
          <a:prstGeom prst="rect">
            <a:avLst/>
          </a:prstGeom>
          <a:gradFill>
            <a:gsLst>
              <a:gs pos="0">
                <a:srgbClr val="3D4D65"/>
              </a:gs>
              <a:gs pos="100000">
                <a:srgbClr val="8FA7C4"/>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Tree>
    <p:extLst>
      <p:ext uri="{BB962C8B-B14F-4D97-AF65-F5344CB8AC3E}">
        <p14:creationId xmlns:p14="http://schemas.microsoft.com/office/powerpoint/2010/main" val="2166803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s_gra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‹N›</a:t>
            </a:fld>
            <a:endParaRPr lang="en-US" dirty="0"/>
          </a:p>
        </p:txBody>
      </p:sp>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202294" y="390334"/>
            <a:ext cx="6532780" cy="559397"/>
          </a:xfrm>
        </p:spPr>
        <p:txBody>
          <a:bodyPr/>
          <a:lstStyle>
            <a:lvl1pPr>
              <a:defRPr sz="2800" b="1">
                <a:solidFill>
                  <a:srgbClr val="141B23"/>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395810F0-A12B-4244-83E4-E56D588C21D6}"/>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rgbClr val="141B23"/>
                </a:solidFill>
              </a:defRPr>
            </a:lvl1pPr>
          </a:lstStyle>
          <a:p>
            <a:pPr lvl="0"/>
            <a:r>
              <a:rPr lang="en-US" dirty="0"/>
              <a:t>#/#</a:t>
            </a:r>
          </a:p>
        </p:txBody>
      </p:sp>
      <p:sp>
        <p:nvSpPr>
          <p:cNvPr id="14" name="Rectangle 13">
            <a:extLst>
              <a:ext uri="{FF2B5EF4-FFF2-40B4-BE49-F238E27FC236}">
                <a16:creationId xmlns:a16="http://schemas.microsoft.com/office/drawing/2014/main" id="{748D108A-944C-C749-AB72-B5CD31775E0E}"/>
              </a:ext>
            </a:extLst>
          </p:cNvPr>
          <p:cNvSpPr/>
          <p:nvPr userDrawn="1"/>
        </p:nvSpPr>
        <p:spPr>
          <a:xfrm>
            <a:off x="0" y="1"/>
            <a:ext cx="12192000" cy="290456"/>
          </a:xfrm>
          <a:prstGeom prst="rect">
            <a:avLst/>
          </a:prstGeom>
          <a:gradFill>
            <a:gsLst>
              <a:gs pos="0">
                <a:srgbClr val="3D4D65"/>
              </a:gs>
              <a:gs pos="100000">
                <a:srgbClr val="8FA7C4"/>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6" name="Rectangle 5">
            <a:extLst>
              <a:ext uri="{FF2B5EF4-FFF2-40B4-BE49-F238E27FC236}">
                <a16:creationId xmlns:a16="http://schemas.microsoft.com/office/drawing/2014/main" id="{08C9D968-33F3-C040-8BD6-77431C9594E3}"/>
              </a:ext>
            </a:extLst>
          </p:cNvPr>
          <p:cNvSpPr/>
          <p:nvPr userDrawn="1"/>
        </p:nvSpPr>
        <p:spPr>
          <a:xfrm>
            <a:off x="1" y="1050089"/>
            <a:ext cx="12192000" cy="5014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7" name="TextBox 6">
            <a:extLst>
              <a:ext uri="{FF2B5EF4-FFF2-40B4-BE49-F238E27FC236}">
                <a16:creationId xmlns:a16="http://schemas.microsoft.com/office/drawing/2014/main" id="{E9261CFA-3FCE-994F-BF4C-4DFFE2C5B66B}"/>
              </a:ext>
            </a:extLst>
          </p:cNvPr>
          <p:cNvSpPr txBox="1"/>
          <p:nvPr userDrawn="1"/>
        </p:nvSpPr>
        <p:spPr>
          <a:xfrm>
            <a:off x="202294" y="1470762"/>
            <a:ext cx="1518223" cy="276999"/>
          </a:xfrm>
          <a:prstGeom prst="rect">
            <a:avLst/>
          </a:prstGeom>
          <a:noFill/>
        </p:spPr>
        <p:txBody>
          <a:bodyPr wrap="square" rtlCol="0">
            <a:spAutoFit/>
          </a:bodyPr>
          <a:lstStyle/>
          <a:p>
            <a:r>
              <a:rPr lang="en-US" sz="1200" b="1" dirty="0"/>
              <a:t>RESOURCES</a:t>
            </a:r>
          </a:p>
        </p:txBody>
      </p:sp>
      <p:cxnSp>
        <p:nvCxnSpPr>
          <p:cNvPr id="9" name="Straight Connector 8">
            <a:extLst>
              <a:ext uri="{FF2B5EF4-FFF2-40B4-BE49-F238E27FC236}">
                <a16:creationId xmlns:a16="http://schemas.microsoft.com/office/drawing/2014/main" id="{DD42C842-2991-5A42-91DF-5A7F86F22433}"/>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6640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tegory_squid-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750146" y="2280621"/>
            <a:ext cx="6683388" cy="2205577"/>
          </a:xfrm>
        </p:spPr>
        <p:txBody>
          <a:bodyPr/>
          <a:lstStyle>
            <a:lvl1pPr>
              <a:defRPr sz="4800" b="1"/>
            </a:lvl1pPr>
          </a:lstStyle>
          <a:p>
            <a:r>
              <a:rPr lang="en-US" dirty="0"/>
              <a:t>Click to edit Master title style</a:t>
            </a:r>
          </a:p>
        </p:txBody>
      </p:sp>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‹N›</a:t>
            </a:fld>
            <a:endParaRPr lang="en-US" dirty="0"/>
          </a:p>
        </p:txBody>
      </p:sp>
      <p:sp>
        <p:nvSpPr>
          <p:cNvPr id="4" name="Rectangle 3">
            <a:extLst>
              <a:ext uri="{FF2B5EF4-FFF2-40B4-BE49-F238E27FC236}">
                <a16:creationId xmlns:a16="http://schemas.microsoft.com/office/drawing/2014/main" id="{41686DA6-5576-8E4C-86C2-9136037059D8}"/>
              </a:ext>
            </a:extLst>
          </p:cNvPr>
          <p:cNvSpPr/>
          <p:nvPr userDrawn="1"/>
        </p:nvSpPr>
        <p:spPr>
          <a:xfrm>
            <a:off x="0" y="1"/>
            <a:ext cx="12192000" cy="290456"/>
          </a:xfrm>
          <a:prstGeom prst="rect">
            <a:avLst/>
          </a:prstGeom>
          <a:gradFill>
            <a:gsLst>
              <a:gs pos="0">
                <a:srgbClr val="141B23"/>
              </a:gs>
              <a:gs pos="100000">
                <a:srgbClr val="5A636E"/>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Tree>
    <p:extLst>
      <p:ext uri="{BB962C8B-B14F-4D97-AF65-F5344CB8AC3E}">
        <p14:creationId xmlns:p14="http://schemas.microsoft.com/office/powerpoint/2010/main" val="34740805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s_squid-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‹N›</a:t>
            </a:fld>
            <a:endParaRPr lang="en-US" dirty="0"/>
          </a:p>
        </p:txBody>
      </p:sp>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202294" y="390334"/>
            <a:ext cx="6532780" cy="559397"/>
          </a:xfrm>
        </p:spPr>
        <p:txBody>
          <a:bodyPr/>
          <a:lstStyle>
            <a:lvl1pPr>
              <a:defRPr sz="2800" b="1">
                <a:solidFill>
                  <a:srgbClr val="141B23"/>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395810F0-A12B-4244-83E4-E56D588C21D6}"/>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rgbClr val="141B23"/>
                </a:solidFill>
              </a:defRPr>
            </a:lvl1pPr>
          </a:lstStyle>
          <a:p>
            <a:pPr lvl="0"/>
            <a:r>
              <a:rPr lang="en-US" dirty="0"/>
              <a:t>#/#</a:t>
            </a:r>
          </a:p>
        </p:txBody>
      </p:sp>
      <p:sp>
        <p:nvSpPr>
          <p:cNvPr id="14" name="Rectangle 13">
            <a:extLst>
              <a:ext uri="{FF2B5EF4-FFF2-40B4-BE49-F238E27FC236}">
                <a16:creationId xmlns:a16="http://schemas.microsoft.com/office/drawing/2014/main" id="{3E6FAAB8-4302-7E4E-9986-CA0860066F72}"/>
              </a:ext>
            </a:extLst>
          </p:cNvPr>
          <p:cNvSpPr/>
          <p:nvPr userDrawn="1"/>
        </p:nvSpPr>
        <p:spPr>
          <a:xfrm>
            <a:off x="0" y="1"/>
            <a:ext cx="12192000" cy="290456"/>
          </a:xfrm>
          <a:prstGeom prst="rect">
            <a:avLst/>
          </a:prstGeom>
          <a:gradFill>
            <a:gsLst>
              <a:gs pos="0">
                <a:srgbClr val="141B23"/>
              </a:gs>
              <a:gs pos="100000">
                <a:srgbClr val="5A636E"/>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6" name="Rectangle 5">
            <a:extLst>
              <a:ext uri="{FF2B5EF4-FFF2-40B4-BE49-F238E27FC236}">
                <a16:creationId xmlns:a16="http://schemas.microsoft.com/office/drawing/2014/main" id="{19452E1E-41CC-5A4E-BDCF-023BA0BD7461}"/>
              </a:ext>
            </a:extLst>
          </p:cNvPr>
          <p:cNvSpPr/>
          <p:nvPr userDrawn="1"/>
        </p:nvSpPr>
        <p:spPr>
          <a:xfrm>
            <a:off x="1" y="1050090"/>
            <a:ext cx="12192000" cy="132546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7" name="TextBox 6">
            <a:extLst>
              <a:ext uri="{FF2B5EF4-FFF2-40B4-BE49-F238E27FC236}">
                <a16:creationId xmlns:a16="http://schemas.microsoft.com/office/drawing/2014/main" id="{7769B7B4-1455-E741-8934-8EED75D58D98}"/>
              </a:ext>
            </a:extLst>
          </p:cNvPr>
          <p:cNvSpPr txBox="1"/>
          <p:nvPr userDrawn="1"/>
        </p:nvSpPr>
        <p:spPr>
          <a:xfrm>
            <a:off x="202294" y="1470762"/>
            <a:ext cx="1518223" cy="461665"/>
          </a:xfrm>
          <a:prstGeom prst="rect">
            <a:avLst/>
          </a:prstGeom>
          <a:noFill/>
        </p:spPr>
        <p:txBody>
          <a:bodyPr wrap="square" rtlCol="0">
            <a:spAutoFit/>
          </a:bodyPr>
          <a:lstStyle/>
          <a:p>
            <a:r>
              <a:rPr lang="en-US" sz="1200" b="1" dirty="0"/>
              <a:t>GENERAL PRODUCTS</a:t>
            </a:r>
          </a:p>
        </p:txBody>
      </p:sp>
      <p:cxnSp>
        <p:nvCxnSpPr>
          <p:cNvPr id="9" name="Straight Connector 8">
            <a:extLst>
              <a:ext uri="{FF2B5EF4-FFF2-40B4-BE49-F238E27FC236}">
                <a16:creationId xmlns:a16="http://schemas.microsoft.com/office/drawing/2014/main" id="{517F1DE7-B0BA-C248-8C7B-DFA11D10A235}"/>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49F1EFC-8C12-C543-A374-664525507050}"/>
              </a:ext>
            </a:extLst>
          </p:cNvPr>
          <p:cNvSpPr txBox="1"/>
          <p:nvPr userDrawn="1"/>
        </p:nvSpPr>
        <p:spPr>
          <a:xfrm>
            <a:off x="202294" y="2724527"/>
            <a:ext cx="1518223" cy="276999"/>
          </a:xfrm>
          <a:prstGeom prst="rect">
            <a:avLst/>
          </a:prstGeom>
          <a:noFill/>
        </p:spPr>
        <p:txBody>
          <a:bodyPr wrap="square" rtlCol="0">
            <a:spAutoFit/>
          </a:bodyPr>
          <a:lstStyle/>
          <a:p>
            <a:r>
              <a:rPr lang="en-US" sz="1200" b="1" dirty="0"/>
              <a:t>RESOURCES</a:t>
            </a:r>
          </a:p>
        </p:txBody>
      </p:sp>
    </p:spTree>
    <p:extLst>
      <p:ext uri="{BB962C8B-B14F-4D97-AF65-F5344CB8AC3E}">
        <p14:creationId xmlns:p14="http://schemas.microsoft.com/office/powerpoint/2010/main" val="5979470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_squid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‹N›</a:t>
            </a:fld>
            <a:endParaRPr lang="en-US" dirty="0"/>
          </a:p>
        </p:txBody>
      </p:sp>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202294" y="390334"/>
            <a:ext cx="6532780" cy="559397"/>
          </a:xfrm>
        </p:spPr>
        <p:txBody>
          <a:bodyPr/>
          <a:lstStyle>
            <a:lvl1pPr>
              <a:defRPr sz="2800" b="1">
                <a:solidFill>
                  <a:srgbClr val="141B23"/>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395810F0-A12B-4244-83E4-E56D588C21D6}"/>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rgbClr val="141B23"/>
                </a:solidFill>
              </a:defRPr>
            </a:lvl1pPr>
          </a:lstStyle>
          <a:p>
            <a:pPr lvl="0"/>
            <a:r>
              <a:rPr lang="en-US" dirty="0"/>
              <a:t>#/#</a:t>
            </a:r>
          </a:p>
        </p:txBody>
      </p:sp>
      <p:sp>
        <p:nvSpPr>
          <p:cNvPr id="14" name="Rectangle 13">
            <a:extLst>
              <a:ext uri="{FF2B5EF4-FFF2-40B4-BE49-F238E27FC236}">
                <a16:creationId xmlns:a16="http://schemas.microsoft.com/office/drawing/2014/main" id="{3E6FAAB8-4302-7E4E-9986-CA0860066F72}"/>
              </a:ext>
            </a:extLst>
          </p:cNvPr>
          <p:cNvSpPr/>
          <p:nvPr userDrawn="1"/>
        </p:nvSpPr>
        <p:spPr>
          <a:xfrm>
            <a:off x="0" y="1"/>
            <a:ext cx="12192000" cy="290456"/>
          </a:xfrm>
          <a:prstGeom prst="rect">
            <a:avLst/>
          </a:prstGeom>
          <a:gradFill>
            <a:gsLst>
              <a:gs pos="0">
                <a:srgbClr val="141B23"/>
              </a:gs>
              <a:gs pos="100000">
                <a:srgbClr val="5A636E"/>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Tree>
    <p:extLst>
      <p:ext uri="{BB962C8B-B14F-4D97-AF65-F5344CB8AC3E}">
        <p14:creationId xmlns:p14="http://schemas.microsoft.com/office/powerpoint/2010/main" val="39353737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lumMod val="75000"/>
          </a:schemeClr>
        </a:solidFill>
        <a:effectLst/>
      </p:bgPr>
    </p:bg>
    <p:spTree>
      <p:nvGrpSpPr>
        <p:cNvPr id="1" name=""/>
        <p:cNvGrpSpPr/>
        <p:nvPr/>
      </p:nvGrpSpPr>
      <p:grpSpPr>
        <a:xfrm>
          <a:off x="0" y="0"/>
          <a:ext cx="0" cy="0"/>
          <a:chOff x="0" y="0"/>
          <a:chExt cx="0" cy="0"/>
        </a:xfrm>
      </p:grpSpPr>
      <p:sp>
        <p:nvSpPr>
          <p:cNvPr id="6" name="Text Placeholder 11"/>
          <p:cNvSpPr>
            <a:spLocks noGrp="1"/>
          </p:cNvSpPr>
          <p:nvPr>
            <p:ph type="body" sz="quarter" idx="10" hasCustomPrompt="1"/>
          </p:nvPr>
        </p:nvSpPr>
        <p:spPr>
          <a:xfrm>
            <a:off x="650532" y="5274697"/>
            <a:ext cx="4910667" cy="577849"/>
          </a:xfrm>
        </p:spPr>
        <p:txBody>
          <a:bodyPr>
            <a:normAutofit/>
          </a:bodyPr>
          <a:lstStyle>
            <a:lvl1pPr marL="0" indent="0" algn="l">
              <a:buNone/>
              <a:defRPr sz="2133" baseline="0"/>
            </a:lvl1pPr>
          </a:lstStyle>
          <a:p>
            <a:pPr lvl="0"/>
            <a:r>
              <a:rPr lang="en-US" dirty="0"/>
              <a:t>Click to edit Presenter, Team</a:t>
            </a:r>
          </a:p>
        </p:txBody>
      </p:sp>
      <p:sp>
        <p:nvSpPr>
          <p:cNvPr id="7" name="Text Placeholder 11"/>
          <p:cNvSpPr>
            <a:spLocks noGrp="1"/>
          </p:cNvSpPr>
          <p:nvPr>
            <p:ph type="body" sz="quarter" idx="11" hasCustomPrompt="1"/>
          </p:nvPr>
        </p:nvSpPr>
        <p:spPr>
          <a:xfrm>
            <a:off x="650532" y="5782697"/>
            <a:ext cx="4910667" cy="493184"/>
          </a:xfrm>
        </p:spPr>
        <p:txBody>
          <a:bodyPr>
            <a:normAutofit/>
          </a:bodyPr>
          <a:lstStyle>
            <a:lvl1pPr marL="0" indent="0" algn="l">
              <a:buNone/>
              <a:defRPr sz="2133" baseline="0">
                <a:solidFill>
                  <a:schemeClr val="accent6"/>
                </a:solidFill>
              </a:defRPr>
            </a:lvl1pPr>
          </a:lstStyle>
          <a:p>
            <a:pPr lvl="0"/>
            <a:r>
              <a:rPr lang="en-US" dirty="0"/>
              <a:t>Click to edit Date</a:t>
            </a:r>
          </a:p>
        </p:txBody>
      </p:sp>
      <p:sp>
        <p:nvSpPr>
          <p:cNvPr id="10" name="Text Placeholder 8"/>
          <p:cNvSpPr>
            <a:spLocks noGrp="1"/>
          </p:cNvSpPr>
          <p:nvPr>
            <p:ph type="body" sz="quarter" idx="12" hasCustomPrompt="1"/>
          </p:nvPr>
        </p:nvSpPr>
        <p:spPr>
          <a:xfrm>
            <a:off x="650532" y="2544305"/>
            <a:ext cx="9766651" cy="992716"/>
          </a:xfrm>
        </p:spPr>
        <p:txBody>
          <a:bodyPr>
            <a:noAutofit/>
          </a:bodyPr>
          <a:lstStyle>
            <a:lvl1pPr marL="0" indent="0" algn="l">
              <a:buNone/>
              <a:defRPr sz="5333" b="1" baseline="0"/>
            </a:lvl1pPr>
          </a:lstStyle>
          <a:p>
            <a:pPr lvl="0"/>
            <a:r>
              <a:rPr lang="en-US" dirty="0"/>
              <a:t>Click to edit Master title style</a:t>
            </a:r>
          </a:p>
        </p:txBody>
      </p:sp>
      <p:sp>
        <p:nvSpPr>
          <p:cNvPr id="12" name="Text Placeholder 11"/>
          <p:cNvSpPr>
            <a:spLocks noGrp="1"/>
          </p:cNvSpPr>
          <p:nvPr>
            <p:ph type="body" sz="quarter" idx="13"/>
          </p:nvPr>
        </p:nvSpPr>
        <p:spPr>
          <a:xfrm>
            <a:off x="650532" y="3544768"/>
            <a:ext cx="8055443" cy="650465"/>
          </a:xfrm>
        </p:spPr>
        <p:txBody>
          <a:bodyPr/>
          <a:lstStyle>
            <a:lvl1pPr marL="0" indent="0" algn="l">
              <a:buNone/>
              <a:defRPr/>
            </a:lvl1pPr>
          </a:lstStyle>
          <a:p>
            <a:pPr lvl="0"/>
            <a:r>
              <a:rPr lang="en-US" dirty="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849" y="582741"/>
            <a:ext cx="1305859" cy="780705"/>
          </a:xfrm>
          <a:prstGeom prst="rect">
            <a:avLst/>
          </a:prstGeom>
        </p:spPr>
      </p:pic>
    </p:spTree>
    <p:extLst>
      <p:ext uri="{BB962C8B-B14F-4D97-AF65-F5344CB8AC3E}">
        <p14:creationId xmlns:p14="http://schemas.microsoft.com/office/powerpoint/2010/main" val="73840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052" y="153249"/>
            <a:ext cx="10940405" cy="727655"/>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a:solidFill>
                  <a:schemeClr val="bg1"/>
                </a:solidFill>
              </a:defRPr>
            </a:lvl1pPr>
            <a:lvl2pPr marL="990575" indent="-380990">
              <a:buFont typeface="Arial"/>
              <a:buChar char="•"/>
              <a:defRPr>
                <a:solidFill>
                  <a:schemeClr val="bg1"/>
                </a:solidFill>
              </a:defRPr>
            </a:lvl2pPr>
            <a:lvl3pPr marL="1523962" indent="-304792">
              <a:buFont typeface="Arial"/>
              <a:buChar cha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92837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de Snippet">
    <p:spTree>
      <p:nvGrpSpPr>
        <p:cNvPr id="1" name=""/>
        <p:cNvGrpSpPr/>
        <p:nvPr/>
      </p:nvGrpSpPr>
      <p:grpSpPr>
        <a:xfrm>
          <a:off x="0" y="0"/>
          <a:ext cx="0" cy="0"/>
          <a:chOff x="0" y="0"/>
          <a:chExt cx="0" cy="0"/>
        </a:xfrm>
      </p:grpSpPr>
      <p:sp>
        <p:nvSpPr>
          <p:cNvPr id="2" name="Title 1"/>
          <p:cNvSpPr>
            <a:spLocks noGrp="1"/>
          </p:cNvSpPr>
          <p:nvPr>
            <p:ph type="title"/>
          </p:nvPr>
        </p:nvSpPr>
        <p:spPr>
          <a:xfrm>
            <a:off x="449052" y="153249"/>
            <a:ext cx="10940405" cy="727655"/>
          </a:xfrm>
        </p:spPr>
        <p:txBody>
          <a:bodyPr/>
          <a:lstStyle>
            <a:lvl1pPr>
              <a:defRPr>
                <a:solidFill>
                  <a:schemeClr val="bg1"/>
                </a:solidFill>
              </a:defRPr>
            </a:lvl1pPr>
          </a:lstStyle>
          <a:p>
            <a:r>
              <a:rPr lang="en-US" dirty="0"/>
              <a:t>Click to edit Master title style</a:t>
            </a:r>
          </a:p>
        </p:txBody>
      </p:sp>
      <p:sp>
        <p:nvSpPr>
          <p:cNvPr id="6" name="Content Placeholder 3"/>
          <p:cNvSpPr>
            <a:spLocks noGrp="1"/>
          </p:cNvSpPr>
          <p:nvPr>
            <p:ph sz="quarter" idx="11" hasCustomPrompt="1"/>
          </p:nvPr>
        </p:nvSpPr>
        <p:spPr>
          <a:xfrm>
            <a:off x="448817" y="1347211"/>
            <a:ext cx="10943656" cy="4855901"/>
          </a:xfrm>
          <a:noFill/>
        </p:spPr>
        <p:txBody>
          <a:bodyPr/>
          <a:lstStyle>
            <a:lvl1pPr marL="0" indent="0">
              <a:buNone/>
              <a:defRPr lang="en-US" sz="1467">
                <a:solidFill>
                  <a:srgbClr val="3366FF"/>
                </a:solidFill>
                <a:effectLst/>
                <a:latin typeface="Lucida Console" panose="020B0609040504020204" pitchFamily="49" charset="0"/>
              </a:defRPr>
            </a:lvl1pPr>
            <a:lvl2pPr marL="609585" indent="0">
              <a:buNone/>
              <a:defRPr>
                <a:latin typeface="Lucida Console" panose="020B0609040504020204" pitchFamily="49" charset="0"/>
              </a:defRPr>
            </a:lvl2pPr>
            <a:lvl3pPr marL="1219170" indent="0">
              <a:buNone/>
              <a:defRPr>
                <a:latin typeface="Lucida Console" panose="020B0609040504020204" pitchFamily="49" charset="0"/>
              </a:defRPr>
            </a:lvl3pPr>
            <a:lvl4pPr marL="1828754" indent="0">
              <a:buNone/>
              <a:defRPr>
                <a:latin typeface="Lucida Console" panose="020B0609040504020204" pitchFamily="49" charset="0"/>
              </a:defRPr>
            </a:lvl4pPr>
            <a:lvl5pPr marL="2438339" indent="0">
              <a:buNone/>
              <a:defRPr>
                <a:latin typeface="Lucida Console" panose="020B0609040504020204" pitchFamily="49" charset="0"/>
              </a:defRPr>
            </a:lvl5pPr>
          </a:lstStyle>
          <a:p>
            <a:r>
              <a:rPr lang="en-US" sz="1867" dirty="0">
                <a:effectLst/>
                <a:latin typeface="Lucida Console" panose="020B0609040504020204" pitchFamily="49" charset="0"/>
                <a:ea typeface="Calibri" panose="020F0502020204030204" pitchFamily="34" charset="0"/>
                <a:cs typeface="Consolas" panose="020B0609020204030204" pitchFamily="49" charset="0"/>
              </a:rPr>
              <a:t>; Syntax Test file for 68k Assembly code</a:t>
            </a:r>
            <a:endParaRPr lang="en-US" sz="1467" dirty="0">
              <a:effectLst/>
              <a:latin typeface="Calibri" panose="020F0502020204030204" pitchFamily="34" charset="0"/>
              <a:ea typeface="Calibri" panose="020F0502020204030204" pitchFamily="34" charset="0"/>
              <a:cs typeface="Times New Roman" panose="02020603050405020304" pitchFamily="18" charset="0"/>
            </a:endParaRPr>
          </a:p>
          <a:p>
            <a:r>
              <a:rPr lang="en-US" sz="1867" dirty="0">
                <a:effectLst/>
                <a:latin typeface="Lucida Console" panose="020B0609040504020204" pitchFamily="49" charset="0"/>
                <a:ea typeface="Calibri" panose="020F0502020204030204" pitchFamily="34" charset="0"/>
                <a:cs typeface="Consolas" panose="020B0609020204030204" pitchFamily="49" charset="0"/>
              </a:rPr>
              <a:t>; Some comments about this file</a:t>
            </a:r>
            <a:endParaRPr lang="en-US" sz="1467" dirty="0">
              <a:effectLst/>
              <a:latin typeface="Calibri" panose="020F0502020204030204" pitchFamily="34" charset="0"/>
              <a:ea typeface="Calibri" panose="020F0502020204030204" pitchFamily="34" charset="0"/>
              <a:cs typeface="Times New Roman" panose="02020603050405020304" pitchFamily="18" charset="0"/>
            </a:endParaRPr>
          </a:p>
          <a:p>
            <a:r>
              <a:rPr lang="en-US" sz="1867" dirty="0">
                <a:effectLst/>
                <a:latin typeface="Lucida Console" panose="020B0609040504020204" pitchFamily="49" charset="0"/>
                <a:ea typeface="Calibri" panose="020F0502020204030204" pitchFamily="34" charset="0"/>
                <a:cs typeface="Consolas" panose="020B0609020204030204" pitchFamily="49" charset="0"/>
              </a:rPr>
              <a:t>.D0 00000000</a:t>
            </a:r>
            <a:endParaRPr lang="en-US" sz="1467" dirty="0">
              <a:effectLst/>
              <a:latin typeface="Calibri" panose="020F0502020204030204" pitchFamily="34" charset="0"/>
              <a:ea typeface="Calibri" panose="020F0502020204030204" pitchFamily="34" charset="0"/>
              <a:cs typeface="Times New Roman" panose="02020603050405020304" pitchFamily="18" charset="0"/>
            </a:endParaRPr>
          </a:p>
          <a:p>
            <a:r>
              <a:rPr lang="en-US" sz="1867" dirty="0">
                <a:effectLst/>
                <a:latin typeface="Lucida Console" panose="020B0609040504020204" pitchFamily="49" charset="0"/>
                <a:ea typeface="Calibri" panose="020F0502020204030204" pitchFamily="34" charset="0"/>
                <a:cs typeface="Consolas" panose="020B0609020204030204" pitchFamily="49" charset="0"/>
              </a:rPr>
              <a:t>MS 2100 00000002</a:t>
            </a:r>
            <a:endParaRPr lang="en-US" sz="1467" dirty="0">
              <a:effectLst/>
              <a:latin typeface="Calibri" panose="020F0502020204030204" pitchFamily="34" charset="0"/>
              <a:ea typeface="Calibri" panose="020F0502020204030204" pitchFamily="34" charset="0"/>
              <a:cs typeface="Times New Roman" panose="02020603050405020304" pitchFamily="18" charset="0"/>
            </a:endParaRPr>
          </a:p>
          <a:p>
            <a:r>
              <a:rPr lang="en-US" sz="1867" dirty="0">
                <a:effectLst/>
                <a:latin typeface="Lucida Console" panose="020B0609040504020204" pitchFamily="49" charset="0"/>
                <a:ea typeface="Calibri" panose="020F0502020204030204" pitchFamily="34" charset="0"/>
                <a:cs typeface="Consolas" panose="020B0609020204030204" pitchFamily="49" charset="0"/>
              </a:rPr>
              <a:t>MM 2000;DI</a:t>
            </a:r>
            <a:endParaRPr lang="en-US" sz="1467" dirty="0">
              <a:effectLst/>
              <a:latin typeface="Calibri" panose="020F0502020204030204" pitchFamily="34" charset="0"/>
              <a:ea typeface="Calibri" panose="020F0502020204030204" pitchFamily="34" charset="0"/>
              <a:cs typeface="Times New Roman" panose="02020603050405020304" pitchFamily="18" charset="0"/>
            </a:endParaRPr>
          </a:p>
          <a:p>
            <a:r>
              <a:rPr lang="en-US" sz="1867" dirty="0">
                <a:effectLst/>
                <a:latin typeface="Lucida Console" panose="020B0609040504020204" pitchFamily="49" charset="0"/>
                <a:ea typeface="Calibri" panose="020F0502020204030204" pitchFamily="34" charset="0"/>
                <a:cs typeface="Consolas" panose="020B0609020204030204" pitchFamily="49" charset="0"/>
              </a:rPr>
              <a:t> LEA.L $002100,A1</a:t>
            </a:r>
            <a:endParaRPr lang="en-US" sz="1467" dirty="0">
              <a:effectLst/>
              <a:latin typeface="Calibri" panose="020F0502020204030204" pitchFamily="34" charset="0"/>
              <a:ea typeface="Calibri" panose="020F0502020204030204" pitchFamily="34" charset="0"/>
              <a:cs typeface="Times New Roman" panose="02020603050405020304" pitchFamily="18" charset="0"/>
            </a:endParaRPr>
          </a:p>
          <a:p>
            <a:r>
              <a:rPr lang="en-US" sz="1867" dirty="0">
                <a:effectLst/>
                <a:latin typeface="Lucida Console" panose="020B0609040504020204" pitchFamily="49" charset="0"/>
                <a:ea typeface="Calibri" panose="020F0502020204030204" pitchFamily="34" charset="0"/>
                <a:cs typeface="Consolas" panose="020B0609020204030204" pitchFamily="49" charset="0"/>
              </a:rPr>
              <a:t> MOVE.L #2,-(A1)</a:t>
            </a:r>
            <a:endParaRPr lang="en-US" sz="1467" dirty="0">
              <a:effectLst/>
              <a:latin typeface="Calibri" panose="020F0502020204030204" pitchFamily="34" charset="0"/>
              <a:ea typeface="Calibri" panose="020F0502020204030204" pitchFamily="34" charset="0"/>
              <a:cs typeface="Times New Roman" panose="02020603050405020304" pitchFamily="18" charset="0"/>
            </a:endParaRPr>
          </a:p>
          <a:p>
            <a:r>
              <a:rPr lang="sk-SK" sz="1867" dirty="0">
                <a:effectLst/>
                <a:latin typeface="Lucida Console" panose="020B0609040504020204" pitchFamily="49" charset="0"/>
                <a:ea typeface="Calibri" panose="020F0502020204030204" pitchFamily="34" charset="0"/>
                <a:cs typeface="Consolas" panose="020B0609020204030204" pitchFamily="49" charset="0"/>
              </a:rPr>
              <a:t> BSR $00002050</a:t>
            </a:r>
            <a:endParaRPr lang="en-US" sz="1467" dirty="0">
              <a:effectLst/>
              <a:latin typeface="Calibri" panose="020F0502020204030204" pitchFamily="34" charset="0"/>
              <a:ea typeface="Calibri" panose="020F0502020204030204" pitchFamily="34" charset="0"/>
              <a:cs typeface="Times New Roman" panose="02020603050405020304" pitchFamily="18" charset="0"/>
            </a:endParaRPr>
          </a:p>
          <a:p>
            <a:r>
              <a:rPr lang="sk-SK" sz="1867" dirty="0">
                <a:effectLst/>
                <a:latin typeface="Lucida Console" panose="020B0609040504020204" pitchFamily="49" charset="0"/>
                <a:ea typeface="Calibri" panose="020F0502020204030204" pitchFamily="34" charset="0"/>
                <a:cs typeface="Consolas" panose="020B0609020204030204" pitchFamily="49" charset="0"/>
              </a:rPr>
              <a:t>MM 2050;DI</a:t>
            </a:r>
            <a:endParaRPr lang="en-US" sz="1467" dirty="0">
              <a:effectLst/>
              <a:latin typeface="Calibri" panose="020F0502020204030204" pitchFamily="34" charset="0"/>
              <a:ea typeface="Calibri" panose="020F0502020204030204" pitchFamily="34" charset="0"/>
              <a:cs typeface="Times New Roman" panose="02020603050405020304" pitchFamily="18" charset="0"/>
            </a:endParaRPr>
          </a:p>
          <a:p>
            <a:r>
              <a:rPr lang="sk-SK" sz="1867" dirty="0">
                <a:effectLst/>
                <a:latin typeface="Lucida Console" panose="020B0609040504020204" pitchFamily="49" charset="0"/>
                <a:ea typeface="Calibri" panose="020F0502020204030204" pitchFamily="34" charset="0"/>
                <a:cs typeface="Consolas" panose="020B0609020204030204" pitchFamily="49" charset="0"/>
              </a:rPr>
              <a:t> MOVE.L (A1)+,D1</a:t>
            </a:r>
            <a:endParaRPr lang="en-US" sz="1467" dirty="0">
              <a:effectLst/>
              <a:latin typeface="Calibri" panose="020F0502020204030204" pitchFamily="34" charset="0"/>
              <a:ea typeface="Calibri" panose="020F0502020204030204" pitchFamily="34" charset="0"/>
              <a:cs typeface="Times New Roman" panose="02020603050405020304" pitchFamily="18" charset="0"/>
            </a:endParaRPr>
          </a:p>
          <a:p>
            <a:r>
              <a:rPr lang="sk-SK" sz="1867" dirty="0">
                <a:effectLst/>
                <a:latin typeface="Lucida Console" panose="020B0609040504020204" pitchFamily="49" charset="0"/>
                <a:ea typeface="Calibri" panose="020F0502020204030204" pitchFamily="34" charset="0"/>
                <a:cs typeface="Consolas" panose="020B0609020204030204" pitchFamily="49" charset="0"/>
              </a:rPr>
              <a:t> MOVE.L (A1),D2</a:t>
            </a:r>
            <a:endParaRPr lang="en-US" sz="1467" dirty="0">
              <a:effectLst/>
              <a:latin typeface="Calibri" panose="020F0502020204030204" pitchFamily="34" charset="0"/>
              <a:ea typeface="Calibri" panose="020F0502020204030204" pitchFamily="34" charset="0"/>
              <a:cs typeface="Times New Roman" panose="02020603050405020304" pitchFamily="18" charset="0"/>
            </a:endParaRPr>
          </a:p>
          <a:p>
            <a:r>
              <a:rPr lang="sk-SK" sz="1867" dirty="0">
                <a:effectLst/>
                <a:latin typeface="Lucida Console" panose="020B0609040504020204" pitchFamily="49" charset="0"/>
                <a:ea typeface="Calibri" panose="020F0502020204030204" pitchFamily="34" charset="0"/>
                <a:cs typeface="Consolas" panose="020B0609020204030204" pitchFamily="49" charset="0"/>
              </a:rPr>
              <a:t> ADD.L D1,D2</a:t>
            </a:r>
            <a:endParaRPr lang="en-US" sz="1467" dirty="0">
              <a:effectLst/>
              <a:latin typeface="Calibri" panose="020F0502020204030204" pitchFamily="34" charset="0"/>
              <a:ea typeface="Calibri" panose="020F0502020204030204" pitchFamily="34" charset="0"/>
              <a:cs typeface="Times New Roman" panose="02020603050405020304" pitchFamily="18" charset="0"/>
            </a:endParaRPr>
          </a:p>
          <a:p>
            <a:r>
              <a:rPr lang="sk-SK" sz="1867" dirty="0">
                <a:effectLst/>
                <a:latin typeface="Lucida Console" panose="020B0609040504020204" pitchFamily="49" charset="0"/>
                <a:ea typeface="Calibri" panose="020F0502020204030204" pitchFamily="34" charset="0"/>
                <a:cs typeface="Consolas" panose="020B0609020204030204" pitchFamily="49" charset="0"/>
              </a:rPr>
              <a:t> MOVE.L D2,D0</a:t>
            </a:r>
            <a:endParaRPr lang="en-US" sz="1467" dirty="0">
              <a:effectLst/>
              <a:latin typeface="Calibri" panose="020F0502020204030204" pitchFamily="34" charset="0"/>
              <a:ea typeface="Calibri" panose="020F0502020204030204" pitchFamily="34" charset="0"/>
              <a:cs typeface="Times New Roman" panose="02020603050405020304" pitchFamily="18" charset="0"/>
            </a:endParaRPr>
          </a:p>
          <a:p>
            <a:r>
              <a:rPr lang="sk-SK" sz="1867" dirty="0">
                <a:effectLst/>
                <a:latin typeface="Lucida Console" panose="020B0609040504020204" pitchFamily="49" charset="0"/>
                <a:ea typeface="Calibri" panose="020F0502020204030204" pitchFamily="34" charset="0"/>
                <a:cs typeface="Consolas" panose="020B0609020204030204" pitchFamily="49" charset="0"/>
              </a:rPr>
              <a:t> RTS</a:t>
            </a:r>
            <a:endParaRPr lang="en-US" sz="1467"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4183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sp>
        <p:nvSpPr>
          <p:cNvPr id="2" name="Title 1"/>
          <p:cNvSpPr>
            <a:spLocks noGrp="1"/>
          </p:cNvSpPr>
          <p:nvPr>
            <p:ph type="title"/>
          </p:nvPr>
        </p:nvSpPr>
        <p:spPr>
          <a:xfrm>
            <a:off x="528525" y="2625603"/>
            <a:ext cx="10363200" cy="1240140"/>
          </a:xfrm>
        </p:spPr>
        <p:txBody>
          <a:bodyPr anchor="ctr">
            <a:noAutofit/>
          </a:bodyPr>
          <a:lstStyle>
            <a:lvl1pPr algn="l">
              <a:defRPr sz="5333" b="1"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532092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9052" y="153249"/>
            <a:ext cx="10940405" cy="727655"/>
          </a:xfrm>
        </p:spPr>
        <p:txBody>
          <a:bodyPr>
            <a:normAutofit/>
          </a:bodyPr>
          <a:lstStyle>
            <a:lvl1pPr>
              <a:defRPr sz="3733">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44767" y="1350010"/>
            <a:ext cx="5384800" cy="4629431"/>
          </a:xfrm>
        </p:spPr>
        <p:txBody>
          <a:bodyPr/>
          <a:lstStyle>
            <a:lvl1pPr>
              <a:defRPr sz="2933">
                <a:solidFill>
                  <a:schemeClr val="bg1"/>
                </a:solidFill>
              </a:defRPr>
            </a:lvl1pPr>
            <a:lvl2pPr>
              <a:defRPr sz="2667">
                <a:solidFill>
                  <a:schemeClr val="bg1"/>
                </a:solidFill>
              </a:defRPr>
            </a:lvl2pPr>
            <a:lvl3pPr>
              <a:defRPr sz="2133">
                <a:solidFill>
                  <a:schemeClr val="bg1"/>
                </a:solidFill>
              </a:defRPr>
            </a:lvl3pPr>
            <a:lvl4pPr>
              <a:defRPr sz="2133">
                <a:solidFill>
                  <a:schemeClr val="bg1"/>
                </a:solidFill>
              </a:defRPr>
            </a:lvl4pPr>
            <a:lvl5pPr>
              <a:defRPr sz="2133">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32767" y="1350010"/>
            <a:ext cx="5384800" cy="4629431"/>
          </a:xfrm>
        </p:spPr>
        <p:txBody>
          <a:bodyPr/>
          <a:lstStyle>
            <a:lvl1pPr>
              <a:defRPr sz="2933">
                <a:solidFill>
                  <a:schemeClr val="bg1"/>
                </a:solidFill>
              </a:defRPr>
            </a:lvl1pPr>
            <a:lvl2pPr>
              <a:defRPr sz="2667">
                <a:solidFill>
                  <a:schemeClr val="bg1"/>
                </a:solidFill>
              </a:defRPr>
            </a:lvl2pPr>
            <a:lvl3pPr>
              <a:defRPr sz="2133">
                <a:solidFill>
                  <a:schemeClr val="bg1"/>
                </a:solidFill>
              </a:defRPr>
            </a:lvl3pPr>
            <a:lvl4pPr>
              <a:defRPr sz="2133">
                <a:solidFill>
                  <a:schemeClr val="bg1"/>
                </a:solidFill>
              </a:defRPr>
            </a:lvl4pPr>
            <a:lvl5pPr>
              <a:defRPr sz="2133">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2810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col-conten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62200-14F4-F541-9B55-3B076E853357}"/>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B3B017BA-14E8-F946-B36F-6E39E9342A54}"/>
              </a:ext>
            </a:extLst>
          </p:cNvPr>
          <p:cNvSpPr>
            <a:spLocks noGrp="1"/>
          </p:cNvSpPr>
          <p:nvPr>
            <p:ph sz="half" idx="1"/>
          </p:nvPr>
        </p:nvSpPr>
        <p:spPr>
          <a:xfrm>
            <a:off x="266700" y="1093787"/>
            <a:ext cx="5753100" cy="50831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EA49A9-5000-FA4E-A502-65621B590BE7}"/>
              </a:ext>
            </a:extLst>
          </p:cNvPr>
          <p:cNvSpPr>
            <a:spLocks noGrp="1"/>
          </p:cNvSpPr>
          <p:nvPr>
            <p:ph sz="half" idx="2"/>
          </p:nvPr>
        </p:nvSpPr>
        <p:spPr>
          <a:xfrm>
            <a:off x="6172200" y="1093787"/>
            <a:ext cx="5791200" cy="50831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5EF53733-C8FC-034A-9C77-3D47A4C6D8C2}"/>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E0192-C642-4D4F-AE82-A0D0DC02E26B}" type="slidenum">
              <a:rPr lang="en-US" smtClean="0"/>
              <a:t>‹N›</a:t>
            </a:fld>
            <a:endParaRPr lang="en-US" dirty="0"/>
          </a:p>
        </p:txBody>
      </p:sp>
    </p:spTree>
    <p:extLst>
      <p:ext uri="{BB962C8B-B14F-4D97-AF65-F5344CB8AC3E}">
        <p14:creationId xmlns:p14="http://schemas.microsoft.com/office/powerpoint/2010/main" val="13844702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0324" y="1344071"/>
            <a:ext cx="5386917" cy="639763"/>
          </a:xfrm>
        </p:spPr>
        <p:txBody>
          <a:bodyPr anchor="b">
            <a:no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450324" y="1983832"/>
            <a:ext cx="5386917" cy="3951288"/>
          </a:xfrm>
        </p:spPr>
        <p:txBody>
          <a:bodyPr/>
          <a:lstStyle>
            <a:lvl1pPr>
              <a:defRPr sz="2667"/>
            </a:lvl1pPr>
            <a:lvl2pPr>
              <a:defRPr sz="2400"/>
            </a:lvl2pPr>
            <a:lvl3pPr>
              <a:defRPr sz="2400"/>
            </a:lvl3pPr>
            <a:lvl4pPr>
              <a:defRPr sz="2400"/>
            </a:lvl4pPr>
            <a:lvl5pPr>
              <a:defRPr sz="24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49052" y="153249"/>
            <a:ext cx="10940405" cy="727655"/>
          </a:xfrm>
        </p:spPr>
        <p:txBody>
          <a:bodyPr>
            <a:normAutofit/>
          </a:bodyPr>
          <a:lstStyle>
            <a:lvl1pPr>
              <a:defRPr sz="3733">
                <a:solidFill>
                  <a:schemeClr val="bg1"/>
                </a:solidFill>
              </a:defRPr>
            </a:lvl1pPr>
          </a:lstStyle>
          <a:p>
            <a:r>
              <a:rPr lang="en-US" dirty="0"/>
              <a:t>Click to edit Master title style</a:t>
            </a:r>
          </a:p>
        </p:txBody>
      </p:sp>
      <p:sp>
        <p:nvSpPr>
          <p:cNvPr id="15" name="Text Placeholder 4"/>
          <p:cNvSpPr>
            <a:spLocks noGrp="1"/>
          </p:cNvSpPr>
          <p:nvPr>
            <p:ph type="body" sz="quarter" idx="3"/>
          </p:nvPr>
        </p:nvSpPr>
        <p:spPr>
          <a:xfrm>
            <a:off x="6034093" y="1344071"/>
            <a:ext cx="5389033"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6" name="Content Placeholder 5"/>
          <p:cNvSpPr>
            <a:spLocks noGrp="1"/>
          </p:cNvSpPr>
          <p:nvPr>
            <p:ph sz="quarter" idx="4"/>
          </p:nvPr>
        </p:nvSpPr>
        <p:spPr>
          <a:xfrm>
            <a:off x="6034093" y="1983832"/>
            <a:ext cx="5389033" cy="3951288"/>
          </a:xfrm>
        </p:spPr>
        <p:txBody>
          <a:bodyPr/>
          <a:lstStyle>
            <a:lvl1pPr>
              <a:defRPr sz="2667"/>
            </a:lvl1pPr>
            <a:lvl2pPr>
              <a:defRPr sz="2400"/>
            </a:lvl2pPr>
            <a:lvl3pPr>
              <a:defRPr sz="2400"/>
            </a:lvl3pPr>
            <a:lvl4pPr>
              <a:defRPr sz="2400"/>
            </a:lvl4pPr>
            <a:lvl5pPr>
              <a:defRPr sz="24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77546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449052" y="153249"/>
            <a:ext cx="10940405" cy="72765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0025" y="1348723"/>
            <a:ext cx="3256844" cy="4525963"/>
          </a:xfrm>
        </p:spPr>
        <p:txBody>
          <a:bodyPr>
            <a:normAutofit/>
          </a:bodyPr>
          <a:lstStyle>
            <a:lvl1pPr>
              <a:defRPr sz="2667"/>
            </a:lvl1pPr>
            <a:lvl2pPr>
              <a:defRPr sz="2400"/>
            </a:lvl2pPr>
            <a:lvl3pPr>
              <a:defRPr sz="2133"/>
            </a:lvl3pPr>
            <a:lvl4pPr marL="1828754" indent="0">
              <a:buNone/>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2"/>
          <p:cNvSpPr>
            <a:spLocks noGrp="1"/>
          </p:cNvSpPr>
          <p:nvPr>
            <p:ph sz="half" idx="10"/>
          </p:nvPr>
        </p:nvSpPr>
        <p:spPr>
          <a:xfrm>
            <a:off x="4308002" y="1348723"/>
            <a:ext cx="3256844" cy="4525963"/>
          </a:xfrm>
        </p:spPr>
        <p:txBody>
          <a:bodyPr>
            <a:normAutofit/>
          </a:bodyPr>
          <a:lstStyle>
            <a:lvl1pPr>
              <a:defRPr sz="2667"/>
            </a:lvl1pPr>
            <a:lvl2pPr>
              <a:defRPr sz="2400"/>
            </a:lvl2pPr>
            <a:lvl3pPr>
              <a:defRPr sz="2133"/>
            </a:lvl3pPr>
            <a:lvl4pPr marL="1828754" indent="0">
              <a:buNone/>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sz="half" idx="11"/>
          </p:nvPr>
        </p:nvSpPr>
        <p:spPr>
          <a:xfrm>
            <a:off x="8165981" y="1348723"/>
            <a:ext cx="3256844" cy="4525963"/>
          </a:xfrm>
        </p:spPr>
        <p:txBody>
          <a:bodyPr>
            <a:normAutofit/>
          </a:bodyPr>
          <a:lstStyle>
            <a:lvl1pPr>
              <a:defRPr sz="2667"/>
            </a:lvl1pPr>
            <a:lvl2pPr>
              <a:defRPr sz="2400"/>
            </a:lvl2pPr>
            <a:lvl3pPr>
              <a:defRPr sz="2133"/>
            </a:lvl3pPr>
            <a:lvl4pPr marL="1828754" indent="0">
              <a:buNone/>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678187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Content - Graphics">
    <p:spTree>
      <p:nvGrpSpPr>
        <p:cNvPr id="1" name=""/>
        <p:cNvGrpSpPr/>
        <p:nvPr/>
      </p:nvGrpSpPr>
      <p:grpSpPr>
        <a:xfrm>
          <a:off x="0" y="0"/>
          <a:ext cx="0" cy="0"/>
          <a:chOff x="0" y="0"/>
          <a:chExt cx="0" cy="0"/>
        </a:xfrm>
      </p:grpSpPr>
      <p:sp>
        <p:nvSpPr>
          <p:cNvPr id="2" name="Title 1"/>
          <p:cNvSpPr>
            <a:spLocks noGrp="1"/>
          </p:cNvSpPr>
          <p:nvPr>
            <p:ph type="title"/>
          </p:nvPr>
        </p:nvSpPr>
        <p:spPr>
          <a:xfrm>
            <a:off x="449052" y="153248"/>
            <a:ext cx="10940405" cy="726923"/>
          </a:xfrm>
        </p:spPr>
        <p:txBody>
          <a:bodyPr/>
          <a:lstStyle/>
          <a:p>
            <a:r>
              <a:rPr lang="en-US"/>
              <a:t>Click to edit Master title style</a:t>
            </a:r>
            <a:endParaRPr lang="en-US" dirty="0"/>
          </a:p>
        </p:txBody>
      </p:sp>
      <p:sp>
        <p:nvSpPr>
          <p:cNvPr id="11" name="Text Placeholder 3"/>
          <p:cNvSpPr>
            <a:spLocks noGrp="1"/>
          </p:cNvSpPr>
          <p:nvPr>
            <p:ph type="body" sz="half" idx="2"/>
          </p:nvPr>
        </p:nvSpPr>
        <p:spPr>
          <a:xfrm>
            <a:off x="450323" y="4169445"/>
            <a:ext cx="2396067" cy="454587"/>
          </a:xfrm>
        </p:spPr>
        <p:txBody>
          <a:bodyPr>
            <a:noAutofit/>
          </a:bodyPr>
          <a:lstStyle>
            <a:lvl1pPr marL="0" indent="0" algn="ctr">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2" name="Text Placeholder 3"/>
          <p:cNvSpPr>
            <a:spLocks noGrp="1"/>
          </p:cNvSpPr>
          <p:nvPr>
            <p:ph type="body" sz="half" idx="11"/>
          </p:nvPr>
        </p:nvSpPr>
        <p:spPr>
          <a:xfrm>
            <a:off x="3328996" y="4169445"/>
            <a:ext cx="2396067" cy="454587"/>
          </a:xfrm>
        </p:spPr>
        <p:txBody>
          <a:bodyPr>
            <a:noAutofit/>
          </a:bodyPr>
          <a:lstStyle>
            <a:lvl1pPr marL="0" indent="0" algn="ctr">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3" name="Text Placeholder 3"/>
          <p:cNvSpPr>
            <a:spLocks noGrp="1"/>
          </p:cNvSpPr>
          <p:nvPr>
            <p:ph type="body" sz="half" idx="13"/>
          </p:nvPr>
        </p:nvSpPr>
        <p:spPr>
          <a:xfrm>
            <a:off x="6179447" y="4169445"/>
            <a:ext cx="2396067" cy="454587"/>
          </a:xfrm>
        </p:spPr>
        <p:txBody>
          <a:bodyPr>
            <a:noAutofit/>
          </a:bodyPr>
          <a:lstStyle>
            <a:lvl1pPr marL="0" indent="0" algn="ctr">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4" name="Text Placeholder 3"/>
          <p:cNvSpPr>
            <a:spLocks noGrp="1"/>
          </p:cNvSpPr>
          <p:nvPr>
            <p:ph type="body" sz="half" idx="15"/>
          </p:nvPr>
        </p:nvSpPr>
        <p:spPr>
          <a:xfrm>
            <a:off x="9320460" y="4169445"/>
            <a:ext cx="2396067" cy="454587"/>
          </a:xfrm>
        </p:spPr>
        <p:txBody>
          <a:bodyPr>
            <a:noAutofit/>
          </a:bodyPr>
          <a:lstStyle>
            <a:lvl1pPr marL="0" indent="0" algn="ctr">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5" name="Picture Placeholder 2"/>
          <p:cNvSpPr>
            <a:spLocks noGrp="1"/>
          </p:cNvSpPr>
          <p:nvPr>
            <p:ph type="pic" sz="quarter" idx="16"/>
          </p:nvPr>
        </p:nvSpPr>
        <p:spPr>
          <a:xfrm>
            <a:off x="450323" y="2139139"/>
            <a:ext cx="2396067" cy="1792816"/>
          </a:xfrm>
        </p:spPr>
        <p:txBody>
          <a:bodyPr>
            <a:normAutofit/>
          </a:bodyPr>
          <a:lstStyle>
            <a:lvl1pPr>
              <a:defRPr sz="1867">
                <a:solidFill>
                  <a:schemeClr val="bg1"/>
                </a:solidFill>
              </a:defRPr>
            </a:lvl1pPr>
          </a:lstStyle>
          <a:p>
            <a:r>
              <a:rPr lang="en-US"/>
              <a:t>Drag picture to placeholder or click icon to add</a:t>
            </a:r>
            <a:endParaRPr lang="en-US" dirty="0"/>
          </a:p>
        </p:txBody>
      </p:sp>
      <p:sp>
        <p:nvSpPr>
          <p:cNvPr id="16" name="Picture Placeholder 2"/>
          <p:cNvSpPr>
            <a:spLocks noGrp="1"/>
          </p:cNvSpPr>
          <p:nvPr>
            <p:ph type="pic" sz="quarter" idx="17"/>
          </p:nvPr>
        </p:nvSpPr>
        <p:spPr>
          <a:xfrm>
            <a:off x="3328996" y="2139139"/>
            <a:ext cx="2396067" cy="1792816"/>
          </a:xfrm>
        </p:spPr>
        <p:txBody>
          <a:bodyPr>
            <a:normAutofit/>
          </a:bodyPr>
          <a:lstStyle>
            <a:lvl1pPr>
              <a:defRPr sz="1867">
                <a:solidFill>
                  <a:schemeClr val="bg1"/>
                </a:solidFill>
              </a:defRPr>
            </a:lvl1pPr>
          </a:lstStyle>
          <a:p>
            <a:r>
              <a:rPr lang="en-US"/>
              <a:t>Drag picture to placeholder or click icon to add</a:t>
            </a:r>
            <a:endParaRPr lang="en-US" dirty="0"/>
          </a:p>
        </p:txBody>
      </p:sp>
      <p:sp>
        <p:nvSpPr>
          <p:cNvPr id="17" name="Picture Placeholder 2"/>
          <p:cNvSpPr>
            <a:spLocks noGrp="1"/>
          </p:cNvSpPr>
          <p:nvPr>
            <p:ph type="pic" sz="quarter" idx="18"/>
          </p:nvPr>
        </p:nvSpPr>
        <p:spPr>
          <a:xfrm>
            <a:off x="6179447" y="2139139"/>
            <a:ext cx="2396067" cy="1792816"/>
          </a:xfrm>
        </p:spPr>
        <p:txBody>
          <a:bodyPr>
            <a:normAutofit/>
          </a:bodyPr>
          <a:lstStyle>
            <a:lvl1pPr>
              <a:defRPr sz="1867">
                <a:solidFill>
                  <a:schemeClr val="bg1"/>
                </a:solidFill>
              </a:defRPr>
            </a:lvl1pPr>
          </a:lstStyle>
          <a:p>
            <a:r>
              <a:rPr lang="en-US"/>
              <a:t>Drag picture to placeholder or click icon to add</a:t>
            </a:r>
            <a:endParaRPr lang="en-US" dirty="0"/>
          </a:p>
        </p:txBody>
      </p:sp>
      <p:sp>
        <p:nvSpPr>
          <p:cNvPr id="18" name="Picture Placeholder 2"/>
          <p:cNvSpPr>
            <a:spLocks noGrp="1"/>
          </p:cNvSpPr>
          <p:nvPr>
            <p:ph type="pic" sz="quarter" idx="19"/>
          </p:nvPr>
        </p:nvSpPr>
        <p:spPr>
          <a:xfrm>
            <a:off x="9320460" y="2139139"/>
            <a:ext cx="2396067" cy="1792816"/>
          </a:xfrm>
        </p:spPr>
        <p:txBody>
          <a:bodyPr>
            <a:normAutofit/>
          </a:bodyPr>
          <a:lstStyle>
            <a:lvl1pPr>
              <a:defRPr sz="1867">
                <a:solidFill>
                  <a:schemeClr val="bg1"/>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10844351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x Content - Graphics">
    <p:spTree>
      <p:nvGrpSpPr>
        <p:cNvPr id="1" name=""/>
        <p:cNvGrpSpPr/>
        <p:nvPr/>
      </p:nvGrpSpPr>
      <p:grpSpPr>
        <a:xfrm>
          <a:off x="0" y="0"/>
          <a:ext cx="0" cy="0"/>
          <a:chOff x="0" y="0"/>
          <a:chExt cx="0" cy="0"/>
        </a:xfrm>
      </p:grpSpPr>
      <p:sp>
        <p:nvSpPr>
          <p:cNvPr id="2" name="Title 1"/>
          <p:cNvSpPr>
            <a:spLocks noGrp="1"/>
          </p:cNvSpPr>
          <p:nvPr>
            <p:ph type="title"/>
          </p:nvPr>
        </p:nvSpPr>
        <p:spPr>
          <a:xfrm>
            <a:off x="449052" y="153248"/>
            <a:ext cx="10940405" cy="726923"/>
          </a:xfrm>
        </p:spPr>
        <p:txBody>
          <a:bodyPr/>
          <a:lstStyle/>
          <a:p>
            <a:r>
              <a:rPr lang="en-US"/>
              <a:t>Click to edit Master title style</a:t>
            </a:r>
          </a:p>
        </p:txBody>
      </p:sp>
      <p:sp>
        <p:nvSpPr>
          <p:cNvPr id="3" name="Text Placeholder 3"/>
          <p:cNvSpPr>
            <a:spLocks noGrp="1"/>
          </p:cNvSpPr>
          <p:nvPr>
            <p:ph type="body" sz="half" idx="2"/>
          </p:nvPr>
        </p:nvSpPr>
        <p:spPr>
          <a:xfrm>
            <a:off x="453252" y="2869196"/>
            <a:ext cx="2565400" cy="454587"/>
          </a:xfrm>
        </p:spPr>
        <p:txBody>
          <a:bodyPr>
            <a:noAutofit/>
          </a:bodyPr>
          <a:lstStyle>
            <a:lvl1pPr marL="0" indent="0" algn="ctr">
              <a:buNone/>
              <a:defRPr sz="1467" b="0" i="0">
                <a:solidFill>
                  <a:schemeClr val="bg1"/>
                </a:solidFill>
                <a:latin typeface="Amazon Ember Light" charset="0"/>
                <a:ea typeface="Amazon Ember Light" charset="0"/>
                <a:cs typeface="Amazon Ember Light"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4" name="Text Placeholder 3"/>
          <p:cNvSpPr>
            <a:spLocks noGrp="1"/>
          </p:cNvSpPr>
          <p:nvPr>
            <p:ph type="body" sz="half" idx="11"/>
          </p:nvPr>
        </p:nvSpPr>
        <p:spPr>
          <a:xfrm>
            <a:off x="4639085" y="2869196"/>
            <a:ext cx="2565400" cy="454587"/>
          </a:xfrm>
        </p:spPr>
        <p:txBody>
          <a:bodyPr>
            <a:noAutofit/>
          </a:bodyPr>
          <a:lstStyle>
            <a:lvl1pPr marL="0" indent="0" algn="ctr">
              <a:buNone/>
              <a:defRPr sz="1467" b="0" i="0">
                <a:solidFill>
                  <a:schemeClr val="bg1"/>
                </a:solidFill>
                <a:latin typeface="Amazon Ember Light" charset="0"/>
                <a:ea typeface="Amazon Ember Light" charset="0"/>
                <a:cs typeface="Amazon Ember Light"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Text Placeholder 3"/>
          <p:cNvSpPr>
            <a:spLocks noGrp="1"/>
          </p:cNvSpPr>
          <p:nvPr>
            <p:ph type="body" sz="half" idx="13"/>
          </p:nvPr>
        </p:nvSpPr>
        <p:spPr>
          <a:xfrm>
            <a:off x="8833307" y="2869196"/>
            <a:ext cx="2565400" cy="454587"/>
          </a:xfrm>
        </p:spPr>
        <p:txBody>
          <a:bodyPr>
            <a:noAutofit/>
          </a:bodyPr>
          <a:lstStyle>
            <a:lvl1pPr marL="0" indent="0" algn="ctr">
              <a:buNone/>
              <a:defRPr sz="1467" b="0" i="0">
                <a:solidFill>
                  <a:schemeClr val="bg1"/>
                </a:solidFill>
                <a:latin typeface="Amazon Ember Light" charset="0"/>
                <a:ea typeface="Amazon Ember Light" charset="0"/>
                <a:cs typeface="Amazon Ember Light"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6" name="Text Placeholder 3"/>
          <p:cNvSpPr>
            <a:spLocks noGrp="1"/>
          </p:cNvSpPr>
          <p:nvPr>
            <p:ph type="body" sz="half" idx="15"/>
          </p:nvPr>
        </p:nvSpPr>
        <p:spPr>
          <a:xfrm>
            <a:off x="453252" y="5284853"/>
            <a:ext cx="2565400" cy="454587"/>
          </a:xfrm>
        </p:spPr>
        <p:txBody>
          <a:bodyPr>
            <a:noAutofit/>
          </a:bodyPr>
          <a:lstStyle>
            <a:lvl1pPr marL="0" indent="0" algn="ctr">
              <a:buNone/>
              <a:defRPr sz="1467" b="0" i="0">
                <a:solidFill>
                  <a:schemeClr val="bg1"/>
                </a:solidFill>
                <a:latin typeface="Amazon Ember Light" charset="0"/>
                <a:ea typeface="Amazon Ember Light" charset="0"/>
                <a:cs typeface="Amazon Ember Light"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Text Placeholder 3"/>
          <p:cNvSpPr>
            <a:spLocks noGrp="1"/>
          </p:cNvSpPr>
          <p:nvPr>
            <p:ph type="body" sz="half" idx="17"/>
          </p:nvPr>
        </p:nvSpPr>
        <p:spPr>
          <a:xfrm>
            <a:off x="4639077" y="5284853"/>
            <a:ext cx="2565400" cy="454587"/>
          </a:xfrm>
        </p:spPr>
        <p:txBody>
          <a:bodyPr>
            <a:noAutofit/>
          </a:bodyPr>
          <a:lstStyle>
            <a:lvl1pPr marL="0" indent="0" algn="ctr">
              <a:buNone/>
              <a:defRPr sz="1467" b="0" i="0">
                <a:solidFill>
                  <a:schemeClr val="bg1"/>
                </a:solidFill>
                <a:latin typeface="Amazon Ember Light" charset="0"/>
                <a:ea typeface="Amazon Ember Light" charset="0"/>
                <a:cs typeface="Amazon Ember Light"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8" name="Text Placeholder 3"/>
          <p:cNvSpPr>
            <a:spLocks noGrp="1"/>
          </p:cNvSpPr>
          <p:nvPr>
            <p:ph type="body" sz="half" idx="19"/>
          </p:nvPr>
        </p:nvSpPr>
        <p:spPr>
          <a:xfrm>
            <a:off x="8833299" y="5284853"/>
            <a:ext cx="2565400" cy="454587"/>
          </a:xfrm>
        </p:spPr>
        <p:txBody>
          <a:bodyPr>
            <a:noAutofit/>
          </a:bodyPr>
          <a:lstStyle>
            <a:lvl1pPr marL="0" indent="0" algn="ctr">
              <a:buNone/>
              <a:defRPr sz="1467" b="0" i="0">
                <a:solidFill>
                  <a:schemeClr val="bg1"/>
                </a:solidFill>
                <a:latin typeface="Amazon Ember Light" charset="0"/>
                <a:ea typeface="Amazon Ember Light" charset="0"/>
                <a:cs typeface="Amazon Ember Light"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9" name="Picture Placeholder 2"/>
          <p:cNvSpPr>
            <a:spLocks noGrp="1"/>
          </p:cNvSpPr>
          <p:nvPr>
            <p:ph type="pic" sz="quarter" idx="20"/>
          </p:nvPr>
        </p:nvSpPr>
        <p:spPr>
          <a:xfrm>
            <a:off x="453252" y="1237731"/>
            <a:ext cx="2565400" cy="1467556"/>
          </a:xfrm>
        </p:spPr>
        <p:txBody>
          <a:bodyPr>
            <a:normAutofit/>
          </a:bodyPr>
          <a:lstStyle>
            <a:lvl1pPr>
              <a:defRPr sz="1867">
                <a:solidFill>
                  <a:srgbClr val="C2C2C1"/>
                </a:solidFill>
              </a:defRPr>
            </a:lvl1pPr>
          </a:lstStyle>
          <a:p>
            <a:r>
              <a:rPr lang="en-US"/>
              <a:t>Drag picture to placeholder or click icon to add</a:t>
            </a:r>
            <a:endParaRPr lang="en-US" dirty="0"/>
          </a:p>
        </p:txBody>
      </p:sp>
      <p:sp>
        <p:nvSpPr>
          <p:cNvPr id="10" name="Picture Placeholder 2"/>
          <p:cNvSpPr>
            <a:spLocks noGrp="1"/>
          </p:cNvSpPr>
          <p:nvPr>
            <p:ph type="pic" sz="quarter" idx="21"/>
          </p:nvPr>
        </p:nvSpPr>
        <p:spPr>
          <a:xfrm>
            <a:off x="4639077" y="1237731"/>
            <a:ext cx="2565400" cy="1467556"/>
          </a:xfrm>
        </p:spPr>
        <p:txBody>
          <a:bodyPr>
            <a:normAutofit/>
          </a:bodyPr>
          <a:lstStyle>
            <a:lvl1pPr>
              <a:defRPr sz="1867">
                <a:solidFill>
                  <a:srgbClr val="C2C2C1"/>
                </a:solidFill>
              </a:defRPr>
            </a:lvl1pPr>
          </a:lstStyle>
          <a:p>
            <a:r>
              <a:rPr lang="en-US"/>
              <a:t>Drag picture to placeholder or click icon to add</a:t>
            </a:r>
            <a:endParaRPr lang="en-US" dirty="0"/>
          </a:p>
        </p:txBody>
      </p:sp>
      <p:sp>
        <p:nvSpPr>
          <p:cNvPr id="11" name="Picture Placeholder 2"/>
          <p:cNvSpPr>
            <a:spLocks noGrp="1"/>
          </p:cNvSpPr>
          <p:nvPr>
            <p:ph type="pic" sz="quarter" idx="22"/>
          </p:nvPr>
        </p:nvSpPr>
        <p:spPr>
          <a:xfrm>
            <a:off x="8833299" y="1237731"/>
            <a:ext cx="2565400" cy="1467556"/>
          </a:xfrm>
        </p:spPr>
        <p:txBody>
          <a:bodyPr>
            <a:normAutofit/>
          </a:bodyPr>
          <a:lstStyle>
            <a:lvl1pPr>
              <a:defRPr sz="1867">
                <a:solidFill>
                  <a:srgbClr val="C2C2C1"/>
                </a:solidFill>
              </a:defRPr>
            </a:lvl1pPr>
          </a:lstStyle>
          <a:p>
            <a:r>
              <a:rPr lang="en-US"/>
              <a:t>Drag picture to placeholder or click icon to add</a:t>
            </a:r>
            <a:endParaRPr lang="en-US" dirty="0"/>
          </a:p>
        </p:txBody>
      </p:sp>
      <p:sp>
        <p:nvSpPr>
          <p:cNvPr id="12" name="Picture Placeholder 2"/>
          <p:cNvSpPr>
            <a:spLocks noGrp="1"/>
          </p:cNvSpPr>
          <p:nvPr>
            <p:ph type="pic" sz="quarter" idx="23"/>
          </p:nvPr>
        </p:nvSpPr>
        <p:spPr>
          <a:xfrm>
            <a:off x="453252" y="3709830"/>
            <a:ext cx="2565400" cy="1467556"/>
          </a:xfrm>
        </p:spPr>
        <p:txBody>
          <a:bodyPr>
            <a:normAutofit/>
          </a:bodyPr>
          <a:lstStyle>
            <a:lvl1pPr>
              <a:defRPr sz="1867">
                <a:solidFill>
                  <a:srgbClr val="C2C2C1"/>
                </a:solidFill>
              </a:defRPr>
            </a:lvl1pPr>
          </a:lstStyle>
          <a:p>
            <a:r>
              <a:rPr lang="en-US"/>
              <a:t>Drag picture to placeholder or click icon to add</a:t>
            </a:r>
            <a:endParaRPr lang="en-US" dirty="0"/>
          </a:p>
        </p:txBody>
      </p:sp>
      <p:sp>
        <p:nvSpPr>
          <p:cNvPr id="13" name="Picture Placeholder 2"/>
          <p:cNvSpPr>
            <a:spLocks noGrp="1"/>
          </p:cNvSpPr>
          <p:nvPr>
            <p:ph type="pic" sz="quarter" idx="24"/>
          </p:nvPr>
        </p:nvSpPr>
        <p:spPr>
          <a:xfrm>
            <a:off x="4639077" y="3709830"/>
            <a:ext cx="2565400" cy="1467556"/>
          </a:xfrm>
        </p:spPr>
        <p:txBody>
          <a:bodyPr>
            <a:normAutofit/>
          </a:bodyPr>
          <a:lstStyle>
            <a:lvl1pPr>
              <a:defRPr sz="1867">
                <a:solidFill>
                  <a:srgbClr val="C2C2C1"/>
                </a:solidFill>
              </a:defRPr>
            </a:lvl1pPr>
          </a:lstStyle>
          <a:p>
            <a:r>
              <a:rPr lang="en-US"/>
              <a:t>Drag picture to placeholder or click icon to add</a:t>
            </a:r>
            <a:endParaRPr lang="en-US" dirty="0"/>
          </a:p>
        </p:txBody>
      </p:sp>
      <p:sp>
        <p:nvSpPr>
          <p:cNvPr id="14" name="Picture Placeholder 2"/>
          <p:cNvSpPr>
            <a:spLocks noGrp="1"/>
          </p:cNvSpPr>
          <p:nvPr>
            <p:ph type="pic" sz="quarter" idx="25"/>
          </p:nvPr>
        </p:nvSpPr>
        <p:spPr>
          <a:xfrm>
            <a:off x="8833299" y="3709830"/>
            <a:ext cx="2565400" cy="1467556"/>
          </a:xfrm>
        </p:spPr>
        <p:txBody>
          <a:bodyPr>
            <a:normAutofit/>
          </a:bodyPr>
          <a:lstStyle>
            <a:lvl1pPr>
              <a:defRPr sz="1867">
                <a:solidFill>
                  <a:srgbClr val="C2C2C1"/>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21447566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9052" y="153248"/>
            <a:ext cx="10940405" cy="726923"/>
          </a:xfrm>
        </p:spPr>
        <p:txBody>
          <a:bodyPr/>
          <a:lstStyle/>
          <a:p>
            <a:r>
              <a:rPr lang="en-US"/>
              <a:t>Click to edit Master title style</a:t>
            </a:r>
            <a:endParaRPr lang="en-US" dirty="0"/>
          </a:p>
        </p:txBody>
      </p:sp>
    </p:spTree>
    <p:extLst>
      <p:ext uri="{BB962C8B-B14F-4D97-AF65-F5344CB8AC3E}">
        <p14:creationId xmlns:p14="http://schemas.microsoft.com/office/powerpoint/2010/main" val="1220681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7314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3025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ank - No Logo">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540" t="265" r="1" b="-1674"/>
          <a:stretch/>
        </p:blipFill>
        <p:spPr>
          <a:xfrm>
            <a:off x="0" y="1"/>
            <a:ext cx="12192000" cy="6990316"/>
          </a:xfrm>
          <a:prstGeom prst="rect">
            <a:avLst/>
          </a:prstGeom>
        </p:spPr>
      </p:pic>
      <p:sp>
        <p:nvSpPr>
          <p:cNvPr id="4" name="TextBox 3"/>
          <p:cNvSpPr txBox="1"/>
          <p:nvPr userDrawn="1"/>
        </p:nvSpPr>
        <p:spPr>
          <a:xfrm>
            <a:off x="3763618" y="-3790120"/>
            <a:ext cx="184731" cy="461665"/>
          </a:xfrm>
          <a:prstGeom prst="rect">
            <a:avLst/>
          </a:prstGeom>
          <a:noFill/>
        </p:spPr>
        <p:txBody>
          <a:bodyPr wrap="none" rtlCol="0">
            <a:spAutoFit/>
          </a:bodyPr>
          <a:lstStyle/>
          <a:p>
            <a:endParaRPr lang="en-US" sz="2400" dirty="0"/>
          </a:p>
        </p:txBody>
      </p:sp>
      <p:sp>
        <p:nvSpPr>
          <p:cNvPr id="6" name="TextBox 5"/>
          <p:cNvSpPr txBox="1"/>
          <p:nvPr userDrawn="1"/>
        </p:nvSpPr>
        <p:spPr>
          <a:xfrm>
            <a:off x="9914966" y="8139954"/>
            <a:ext cx="184731" cy="461665"/>
          </a:xfrm>
          <a:prstGeom prst="rect">
            <a:avLst/>
          </a:prstGeom>
          <a:noFill/>
        </p:spPr>
        <p:txBody>
          <a:bodyPr wrap="none" rtlCol="0">
            <a:spAutoFit/>
          </a:bodyPr>
          <a:lstStyle/>
          <a:p>
            <a:endParaRPr lang="en-US" sz="2400"/>
          </a:p>
        </p:txBody>
      </p:sp>
      <p:sp>
        <p:nvSpPr>
          <p:cNvPr id="9" name="TextBox 8"/>
          <p:cNvSpPr txBox="1"/>
          <p:nvPr userDrawn="1"/>
        </p:nvSpPr>
        <p:spPr>
          <a:xfrm>
            <a:off x="652200" y="6403251"/>
            <a:ext cx="4037032" cy="143565"/>
          </a:xfrm>
          <a:prstGeom prst="rect">
            <a:avLst/>
          </a:prstGeom>
          <a:noFill/>
        </p:spPr>
        <p:txBody>
          <a:bodyPr wrap="square" lIns="0" tIns="0" rIns="0" bIns="0" rtlCol="0">
            <a:spAutoFit/>
          </a:bodyPr>
          <a:lstStyle/>
          <a:p>
            <a:r>
              <a:rPr lang="en-US" sz="933" b="0" i="0" dirty="0">
                <a:solidFill>
                  <a:schemeClr val="bg1"/>
                </a:solidFill>
                <a:latin typeface="Amazon Ember Regular" charset="0"/>
              </a:rPr>
              <a:t>© 2018, Amazon Web Services, Inc. or its Affiliates. All rights reserved.</a:t>
            </a:r>
          </a:p>
        </p:txBody>
      </p:sp>
      <p:sp>
        <p:nvSpPr>
          <p:cNvPr id="10" name="Title 1"/>
          <p:cNvSpPr>
            <a:spLocks noGrp="1"/>
          </p:cNvSpPr>
          <p:nvPr>
            <p:ph type="title"/>
          </p:nvPr>
        </p:nvSpPr>
        <p:spPr>
          <a:xfrm>
            <a:off x="548864" y="2232571"/>
            <a:ext cx="8092721" cy="1667557"/>
          </a:xfrm>
        </p:spPr>
        <p:txBody>
          <a:bodyPr anchor="ctr" anchorCtr="0">
            <a:noAutofit/>
          </a:bodyPr>
          <a:lstStyle>
            <a:lvl1pPr algn="l">
              <a:defRPr sz="4000"/>
            </a:lvl1pPr>
          </a:lstStyle>
          <a:p>
            <a:r>
              <a:rPr lang="en-US"/>
              <a:t>Click to edit Master title style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1918" y="6275881"/>
            <a:ext cx="591151" cy="353419"/>
          </a:xfrm>
          <a:prstGeom prst="rect">
            <a:avLst/>
          </a:prstGeom>
        </p:spPr>
      </p:pic>
    </p:spTree>
    <p:extLst>
      <p:ext uri="{BB962C8B-B14F-4D97-AF65-F5344CB8AC3E}">
        <p14:creationId xmlns:p14="http://schemas.microsoft.com/office/powerpoint/2010/main" val="4170370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Blank - No Logo">
    <p:spTree>
      <p:nvGrpSpPr>
        <p:cNvPr id="1" name=""/>
        <p:cNvGrpSpPr/>
        <p:nvPr/>
      </p:nvGrpSpPr>
      <p:grpSpPr>
        <a:xfrm>
          <a:off x="0" y="0"/>
          <a:ext cx="0" cy="0"/>
          <a:chOff x="0" y="0"/>
          <a:chExt cx="0" cy="0"/>
        </a:xfrm>
      </p:grpSpPr>
      <p:sp>
        <p:nvSpPr>
          <p:cNvPr id="4" name="TextBox 3"/>
          <p:cNvSpPr txBox="1"/>
          <p:nvPr userDrawn="1"/>
        </p:nvSpPr>
        <p:spPr>
          <a:xfrm>
            <a:off x="3763618" y="-3790120"/>
            <a:ext cx="184731" cy="461665"/>
          </a:xfrm>
          <a:prstGeom prst="rect">
            <a:avLst/>
          </a:prstGeom>
          <a:noFill/>
        </p:spPr>
        <p:txBody>
          <a:bodyPr wrap="none" rtlCol="0">
            <a:spAutoFit/>
          </a:bodyPr>
          <a:lstStyle/>
          <a:p>
            <a:endParaRPr lang="en-US" sz="2400" dirty="0"/>
          </a:p>
        </p:txBody>
      </p:sp>
      <p:sp>
        <p:nvSpPr>
          <p:cNvPr id="6" name="TextBox 5"/>
          <p:cNvSpPr txBox="1"/>
          <p:nvPr userDrawn="1"/>
        </p:nvSpPr>
        <p:spPr>
          <a:xfrm>
            <a:off x="9914966" y="8139954"/>
            <a:ext cx="184731" cy="461665"/>
          </a:xfrm>
          <a:prstGeom prst="rect">
            <a:avLst/>
          </a:prstGeom>
          <a:noFill/>
        </p:spPr>
        <p:txBody>
          <a:bodyPr wrap="none" rtlCol="0">
            <a:spAutoFit/>
          </a:bodyPr>
          <a:lstStyle/>
          <a:p>
            <a:endParaRPr lang="en-US" sz="2400"/>
          </a:p>
        </p:txBody>
      </p:sp>
      <p:sp>
        <p:nvSpPr>
          <p:cNvPr id="10" name="Title 1"/>
          <p:cNvSpPr>
            <a:spLocks noGrp="1"/>
          </p:cNvSpPr>
          <p:nvPr>
            <p:ph type="title"/>
          </p:nvPr>
        </p:nvSpPr>
        <p:spPr>
          <a:xfrm>
            <a:off x="3300348" y="1240199"/>
            <a:ext cx="8092721" cy="1667557"/>
          </a:xfrm>
        </p:spPr>
        <p:txBody>
          <a:bodyPr anchor="ctr" anchorCtr="0">
            <a:noAutofit/>
          </a:bodyPr>
          <a:lstStyle>
            <a:lvl1pPr algn="r">
              <a:defRPr sz="4000"/>
            </a:lvl1pPr>
          </a:lstStyle>
          <a:p>
            <a:r>
              <a:rPr lang="en-US" dirty="0"/>
              <a:t>Click to edit Master title style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1918" y="6275881"/>
            <a:ext cx="591151" cy="353419"/>
          </a:xfrm>
          <a:prstGeom prst="rect">
            <a:avLst/>
          </a:prstGeom>
        </p:spPr>
      </p:pic>
    </p:spTree>
    <p:extLst>
      <p:ext uri="{BB962C8B-B14F-4D97-AF65-F5344CB8AC3E}">
        <p14:creationId xmlns:p14="http://schemas.microsoft.com/office/powerpoint/2010/main" val="39161863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Blank - No Logo">
    <p:spTree>
      <p:nvGrpSpPr>
        <p:cNvPr id="1" name=""/>
        <p:cNvGrpSpPr/>
        <p:nvPr/>
      </p:nvGrpSpPr>
      <p:grpSpPr>
        <a:xfrm>
          <a:off x="0" y="0"/>
          <a:ext cx="0" cy="0"/>
          <a:chOff x="0" y="0"/>
          <a:chExt cx="0" cy="0"/>
        </a:xfrm>
      </p:grpSpPr>
      <p:sp>
        <p:nvSpPr>
          <p:cNvPr id="4" name="TextBox 3"/>
          <p:cNvSpPr txBox="1"/>
          <p:nvPr userDrawn="1"/>
        </p:nvSpPr>
        <p:spPr>
          <a:xfrm>
            <a:off x="3763618" y="-3790120"/>
            <a:ext cx="184731" cy="461665"/>
          </a:xfrm>
          <a:prstGeom prst="rect">
            <a:avLst/>
          </a:prstGeom>
          <a:noFill/>
        </p:spPr>
        <p:txBody>
          <a:bodyPr wrap="none" rtlCol="0">
            <a:spAutoFit/>
          </a:bodyPr>
          <a:lstStyle/>
          <a:p>
            <a:endParaRPr lang="en-US" sz="2400" dirty="0"/>
          </a:p>
        </p:txBody>
      </p:sp>
      <p:sp>
        <p:nvSpPr>
          <p:cNvPr id="6" name="TextBox 5"/>
          <p:cNvSpPr txBox="1"/>
          <p:nvPr userDrawn="1"/>
        </p:nvSpPr>
        <p:spPr>
          <a:xfrm>
            <a:off x="9914966" y="8139954"/>
            <a:ext cx="184731" cy="461665"/>
          </a:xfrm>
          <a:prstGeom prst="rect">
            <a:avLst/>
          </a:prstGeom>
          <a:noFill/>
        </p:spPr>
        <p:txBody>
          <a:bodyPr wrap="none" rtlCol="0">
            <a:spAutoFit/>
          </a:bodyPr>
          <a:lstStyle/>
          <a:p>
            <a:endParaRPr lang="en-US" sz="2400"/>
          </a:p>
        </p:txBody>
      </p:sp>
      <p:sp>
        <p:nvSpPr>
          <p:cNvPr id="10" name="Title 1"/>
          <p:cNvSpPr>
            <a:spLocks noGrp="1"/>
          </p:cNvSpPr>
          <p:nvPr>
            <p:ph type="title"/>
          </p:nvPr>
        </p:nvSpPr>
        <p:spPr>
          <a:xfrm>
            <a:off x="548864" y="2232571"/>
            <a:ext cx="8092721" cy="1667557"/>
          </a:xfrm>
        </p:spPr>
        <p:txBody>
          <a:bodyPr anchor="ctr" anchorCtr="0">
            <a:noAutofit/>
          </a:bodyPr>
          <a:lstStyle>
            <a:lvl1pPr algn="l">
              <a:defRPr sz="4000"/>
            </a:lvl1pPr>
          </a:lstStyle>
          <a:p>
            <a:r>
              <a:rPr lang="en-US"/>
              <a:t>Click to edit Master title style</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1918" y="6275881"/>
            <a:ext cx="591151" cy="353419"/>
          </a:xfrm>
          <a:prstGeom prst="rect">
            <a:avLst/>
          </a:prstGeom>
        </p:spPr>
      </p:pic>
    </p:spTree>
    <p:extLst>
      <p:ext uri="{BB962C8B-B14F-4D97-AF65-F5344CB8AC3E}">
        <p14:creationId xmlns:p14="http://schemas.microsoft.com/office/powerpoint/2010/main" val="1256452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C-page">
    <p:bg>
      <p:bgPr>
        <a:solidFill>
          <a:srgbClr val="FFFFFF"/>
        </a:solidFill>
        <a:effectLst/>
      </p:bgPr>
    </p:bg>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DDC9893E-A6E1-4A48-B35E-4A9DB4DCAB0C}"/>
              </a:ext>
            </a:extLst>
          </p:cNvPr>
          <p:cNvSpPr>
            <a:spLocks noGrp="1"/>
          </p:cNvSpPr>
          <p:nvPr>
            <p:ph type="sldNum" sz="quarter" idx="11"/>
          </p:nvPr>
        </p:nvSpPr>
        <p:spPr>
          <a:xfrm>
            <a:off x="9220200" y="63452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E0192-C642-4D4F-AE82-A0D0DC02E26B}" type="slidenum">
              <a:rPr lang="en-US" smtClean="0"/>
              <a:t>‹N›</a:t>
            </a:fld>
            <a:endParaRPr lang="en-US" dirty="0"/>
          </a:p>
        </p:txBody>
      </p:sp>
      <p:sp>
        <p:nvSpPr>
          <p:cNvPr id="9" name="Title 1">
            <a:extLst>
              <a:ext uri="{FF2B5EF4-FFF2-40B4-BE49-F238E27FC236}">
                <a16:creationId xmlns:a16="http://schemas.microsoft.com/office/drawing/2014/main" id="{CEB6FE43-E832-914E-BF63-E0362E17C13F}"/>
              </a:ext>
            </a:extLst>
          </p:cNvPr>
          <p:cNvSpPr>
            <a:spLocks noGrp="1"/>
          </p:cNvSpPr>
          <p:nvPr>
            <p:ph type="title"/>
          </p:nvPr>
        </p:nvSpPr>
        <p:spPr>
          <a:xfrm>
            <a:off x="266699" y="537401"/>
            <a:ext cx="11696700" cy="1299990"/>
          </a:xfrm>
        </p:spPr>
        <p:txBody>
          <a:bodyPr anchor="b"/>
          <a:lstStyle>
            <a:lvl1pPr>
              <a:defRPr b="1"/>
            </a:lvl1pPr>
          </a:lstStyle>
          <a:p>
            <a:r>
              <a:rPr lang="en-US" dirty="0"/>
              <a:t>Click to edit Master title style</a:t>
            </a:r>
          </a:p>
        </p:txBody>
      </p:sp>
      <p:sp>
        <p:nvSpPr>
          <p:cNvPr id="8" name="Content Placeholder 7">
            <a:extLst>
              <a:ext uri="{FF2B5EF4-FFF2-40B4-BE49-F238E27FC236}">
                <a16:creationId xmlns:a16="http://schemas.microsoft.com/office/drawing/2014/main" id="{3CA05A88-C388-144D-9EA6-1C9DE1E1C171}"/>
              </a:ext>
            </a:extLst>
          </p:cNvPr>
          <p:cNvSpPr>
            <a:spLocks noGrp="1"/>
          </p:cNvSpPr>
          <p:nvPr>
            <p:ph sz="quarter" idx="12"/>
          </p:nvPr>
        </p:nvSpPr>
        <p:spPr>
          <a:xfrm>
            <a:off x="266700" y="1925142"/>
            <a:ext cx="11696699" cy="3918446"/>
          </a:xfrm>
        </p:spPr>
        <p:txBody>
          <a:bodyPr anchor="t"/>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8306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269" y="2067775"/>
            <a:ext cx="10363200" cy="1362075"/>
          </a:xfrm>
        </p:spPr>
        <p:txBody>
          <a:bodyPr anchor="ctr">
            <a:noAutofit/>
          </a:bodyPr>
          <a:lstStyle>
            <a:lvl1pPr algn="l">
              <a:defRPr sz="5333" b="1" cap="none"/>
            </a:lvl1pPr>
          </a:lstStyle>
          <a:p>
            <a:r>
              <a:rPr lang="en-US" dirty="0"/>
              <a:t>Thank you!</a:t>
            </a:r>
          </a:p>
        </p:txBody>
      </p:sp>
      <p:sp>
        <p:nvSpPr>
          <p:cNvPr id="3" name="Text Placeholder 11"/>
          <p:cNvSpPr>
            <a:spLocks noGrp="1"/>
          </p:cNvSpPr>
          <p:nvPr>
            <p:ph type="body" sz="quarter" idx="10"/>
          </p:nvPr>
        </p:nvSpPr>
        <p:spPr>
          <a:xfrm>
            <a:off x="650532" y="3429850"/>
            <a:ext cx="4910667" cy="577849"/>
          </a:xfrm>
        </p:spPr>
        <p:txBody>
          <a:bodyPr>
            <a:normAutofit/>
          </a:bodyPr>
          <a:lstStyle>
            <a:lvl1pPr marL="0" indent="0" algn="l">
              <a:buNone/>
              <a:defRPr sz="2133" baseline="0"/>
            </a:lvl1pPr>
          </a:lstStyle>
          <a:p>
            <a:pPr lvl="0"/>
            <a:r>
              <a:rPr lang="en-US"/>
              <a:t>Click to edit Master text styles</a:t>
            </a:r>
          </a:p>
        </p:txBody>
      </p:sp>
    </p:spTree>
    <p:extLst>
      <p:ext uri="{BB962C8B-B14F-4D97-AF65-F5344CB8AC3E}">
        <p14:creationId xmlns:p14="http://schemas.microsoft.com/office/powerpoint/2010/main" val="40240000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0CA0-5CE7-1A4B-ACE6-C7A15B82CC8C}"/>
              </a:ext>
            </a:extLst>
          </p:cNvPr>
          <p:cNvSpPr>
            <a:spLocks noGrp="1"/>
          </p:cNvSpPr>
          <p:nvPr>
            <p:ph type="title"/>
          </p:nvPr>
        </p:nvSpPr>
        <p:spPr>
          <a:xfrm>
            <a:off x="449052" y="153248"/>
            <a:ext cx="10940405" cy="827827"/>
          </a:xfrm>
        </p:spPr>
        <p:txBody>
          <a:bodyPr/>
          <a:lstStyle/>
          <a:p>
            <a:r>
              <a:rPr lang="en-US" dirty="0"/>
              <a:t>Click to edit Master title style</a:t>
            </a:r>
          </a:p>
        </p:txBody>
      </p:sp>
      <p:sp>
        <p:nvSpPr>
          <p:cNvPr id="5" name="Text Placeholder 4">
            <a:extLst>
              <a:ext uri="{FF2B5EF4-FFF2-40B4-BE49-F238E27FC236}">
                <a16:creationId xmlns:a16="http://schemas.microsoft.com/office/drawing/2014/main" id="{F7710D4E-8635-D746-9FE7-1EE20F49E45F}"/>
              </a:ext>
            </a:extLst>
          </p:cNvPr>
          <p:cNvSpPr>
            <a:spLocks noGrp="1"/>
          </p:cNvSpPr>
          <p:nvPr>
            <p:ph type="body" sz="quarter" idx="10"/>
          </p:nvPr>
        </p:nvSpPr>
        <p:spPr>
          <a:xfrm>
            <a:off x="448733" y="1419225"/>
            <a:ext cx="10941051" cy="390525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28027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647E4-E7F7-9646-880C-2CDC95018CB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79209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_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0132827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ub-title">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C477-4EE8-2F47-AFB0-A9815F63860B}"/>
              </a:ext>
            </a:extLst>
          </p:cNvPr>
          <p:cNvSpPr>
            <a:spLocks noGrp="1"/>
          </p:cNvSpPr>
          <p:nvPr>
            <p:ph type="title"/>
          </p:nvPr>
        </p:nvSpPr>
        <p:spPr>
          <a:xfrm>
            <a:off x="266700" y="320675"/>
            <a:ext cx="11696700" cy="593725"/>
          </a:xfrm>
        </p:spPr>
        <p:txBody>
          <a:bodyPr/>
          <a:lstStyle>
            <a:lvl1pPr>
              <a:defRPr sz="2800" b="1"/>
            </a:lvl1pPr>
          </a:lstStyle>
          <a:p>
            <a:r>
              <a:rPr lang="en-US" dirty="0"/>
              <a:t>Click to edit Master title style</a:t>
            </a:r>
          </a:p>
        </p:txBody>
      </p:sp>
      <p:sp>
        <p:nvSpPr>
          <p:cNvPr id="7" name="Slide Number Placeholder 5">
            <a:extLst>
              <a:ext uri="{FF2B5EF4-FFF2-40B4-BE49-F238E27FC236}">
                <a16:creationId xmlns:a16="http://schemas.microsoft.com/office/drawing/2014/main" id="{D742D7E2-4B43-C845-8ED5-3C8B0009C335}"/>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E0192-C642-4D4F-AE82-A0D0DC02E26B}" type="slidenum">
              <a:rPr lang="en-US" smtClean="0"/>
              <a:t>‹N›</a:t>
            </a:fld>
            <a:endParaRPr lang="en-US" dirty="0"/>
          </a:p>
        </p:txBody>
      </p:sp>
    </p:spTree>
    <p:extLst>
      <p:ext uri="{BB962C8B-B14F-4D97-AF65-F5344CB8AC3E}">
        <p14:creationId xmlns:p14="http://schemas.microsoft.com/office/powerpoint/2010/main" val="1496887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_Light-BG">
    <p:bg>
      <p:bgPr>
        <a:solidFill>
          <a:srgbClr val="FFFFFF"/>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75BA94-B578-5D41-B485-160BD75BC4CB}"/>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E0192-C642-4D4F-AE82-A0D0DC02E26B}" type="slidenum">
              <a:rPr lang="en-US" smtClean="0"/>
              <a:t>‹N›</a:t>
            </a:fld>
            <a:endParaRPr lang="en-US" dirty="0"/>
          </a:p>
        </p:txBody>
      </p:sp>
    </p:spTree>
    <p:extLst>
      <p:ext uri="{BB962C8B-B14F-4D97-AF65-F5344CB8AC3E}">
        <p14:creationId xmlns:p14="http://schemas.microsoft.com/office/powerpoint/2010/main" val="271095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0889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One bullet section">
    <p:spTree>
      <p:nvGrpSpPr>
        <p:cNvPr id="1" name=""/>
        <p:cNvGrpSpPr/>
        <p:nvPr/>
      </p:nvGrpSpPr>
      <p:grpSpPr>
        <a:xfrm>
          <a:off x="0" y="0"/>
          <a:ext cx="0" cy="0"/>
          <a:chOff x="0" y="0"/>
          <a:chExt cx="0" cy="0"/>
        </a:xfrm>
      </p:grpSpPr>
      <p:sp>
        <p:nvSpPr>
          <p:cNvPr id="2" name="Title 1"/>
          <p:cNvSpPr>
            <a:spLocks noGrp="1"/>
          </p:cNvSpPr>
          <p:nvPr>
            <p:ph type="title"/>
          </p:nvPr>
        </p:nvSpPr>
        <p:spPr>
          <a:xfrm>
            <a:off x="449052" y="153249"/>
            <a:ext cx="10940405" cy="72765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0024" y="1348723"/>
            <a:ext cx="10939433" cy="4525963"/>
          </a:xfrm>
          <a:prstGeom prst="rect">
            <a:avLst/>
          </a:prstGeom>
        </p:spPr>
        <p:txBody>
          <a:bodyPr>
            <a:normAutofit/>
          </a:bodyPr>
          <a:lstStyle>
            <a:lvl1pPr>
              <a:defRPr sz="2667"/>
            </a:lvl1pPr>
            <a:lvl2pPr>
              <a:defRPr sz="2400"/>
            </a:lvl2pPr>
            <a:lvl3pPr>
              <a:defRPr sz="2133"/>
            </a:lvl3pPr>
            <a:lvl4pPr marL="1828754" indent="0">
              <a:buNone/>
              <a:defRPr sz="2133"/>
            </a:lvl4pPr>
            <a:lvl5pPr>
              <a:defRPr sz="2133"/>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36230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2.sv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image" Target="../media/image1.png"/><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theme" Target="../theme/theme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A81820-DA45-EC42-9130-C304D278DCBC}"/>
              </a:ext>
            </a:extLst>
          </p:cNvPr>
          <p:cNvSpPr>
            <a:spLocks noGrp="1"/>
          </p:cNvSpPr>
          <p:nvPr>
            <p:ph type="title"/>
          </p:nvPr>
        </p:nvSpPr>
        <p:spPr>
          <a:xfrm>
            <a:off x="266700" y="413812"/>
            <a:ext cx="11696700" cy="59372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847FDBD1-D699-D743-8753-E66FBA6C0A74}"/>
              </a:ext>
            </a:extLst>
          </p:cNvPr>
          <p:cNvSpPr>
            <a:spLocks noGrp="1"/>
          </p:cNvSpPr>
          <p:nvPr>
            <p:ph type="body" idx="1"/>
          </p:nvPr>
        </p:nvSpPr>
        <p:spPr>
          <a:xfrm>
            <a:off x="266700" y="1130300"/>
            <a:ext cx="11696700" cy="50466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EB079D3-638C-D340-A6D4-8AAF3166E0A5}"/>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E0192-C642-4D4F-AE82-A0D0DC02E26B}" type="slidenum">
              <a:rPr lang="en-US" smtClean="0"/>
              <a:t>‹N›</a:t>
            </a:fld>
            <a:endParaRPr lang="en-US" dirty="0"/>
          </a:p>
        </p:txBody>
      </p:sp>
      <p:pic>
        <p:nvPicPr>
          <p:cNvPr id="9" name="Graphic 8">
            <a:extLst>
              <a:ext uri="{FF2B5EF4-FFF2-40B4-BE49-F238E27FC236}">
                <a16:creationId xmlns:a16="http://schemas.microsoft.com/office/drawing/2014/main" id="{06DC5F64-97F6-3C41-AEB3-0D8DA752FE6B}"/>
              </a:ext>
            </a:extLst>
          </p:cNvPr>
          <p:cNvPicPr>
            <a:picLocks noChangeAspect="1"/>
          </p:cNvPicPr>
          <p:nvPr userDrawn="1"/>
        </p:nvPicPr>
        <p:blipFill>
          <a:blip r:embed="rId12">
            <a:extLst>
              <a:ext uri="{96DAC541-7B7A-43D3-8B79-37D633B846F1}">
                <asvg:svgBlip xmlns="" xmlns:asvg="http://schemas.microsoft.com/office/drawing/2016/SVG/main" r:embed="rId13"/>
              </a:ext>
            </a:extLst>
          </a:blip>
          <a:stretch>
            <a:fillRect/>
          </a:stretch>
        </p:blipFill>
        <p:spPr>
          <a:xfrm>
            <a:off x="240942" y="6345238"/>
            <a:ext cx="585391" cy="348070"/>
          </a:xfrm>
          <a:prstGeom prst="rect">
            <a:avLst/>
          </a:prstGeom>
        </p:spPr>
      </p:pic>
      <p:sp>
        <p:nvSpPr>
          <p:cNvPr id="7" name="Rectangle 6">
            <a:extLst>
              <a:ext uri="{FF2B5EF4-FFF2-40B4-BE49-F238E27FC236}">
                <a16:creationId xmlns:a16="http://schemas.microsoft.com/office/drawing/2014/main" id="{78991AAC-FB69-6248-8D75-CEB578BF2ED8}"/>
              </a:ext>
            </a:extLst>
          </p:cNvPr>
          <p:cNvSpPr/>
          <p:nvPr userDrawn="1"/>
        </p:nvSpPr>
        <p:spPr>
          <a:xfrm>
            <a:off x="1025892" y="6420078"/>
            <a:ext cx="7625615" cy="215444"/>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0" i="0" dirty="0">
                <a:solidFill>
                  <a:srgbClr val="B6BABF"/>
                </a:solidFill>
                <a:latin typeface="Arial" panose="020B0604020202020204" pitchFamily="34" charset="0"/>
                <a:ea typeface="Amazon Ember" panose="020B0603020204020204" pitchFamily="34" charset="0"/>
                <a:cs typeface="Arial" panose="020B0604020202020204" pitchFamily="34" charset="0"/>
              </a:rPr>
              <a:t>© 2019, Amazon Web Services, Inc. or its affiliates. All rights reserved.</a:t>
            </a:r>
          </a:p>
        </p:txBody>
      </p:sp>
      <p:pic>
        <p:nvPicPr>
          <p:cNvPr id="5" name="Picture 4">
            <a:extLst>
              <a:ext uri="{FF2B5EF4-FFF2-40B4-BE49-F238E27FC236}">
                <a16:creationId xmlns:a16="http://schemas.microsoft.com/office/drawing/2014/main" id="{4A1063D4-96AA-1F4B-9E50-C237314CE4BD}"/>
              </a:ext>
            </a:extLst>
          </p:cNvPr>
          <p:cNvPicPr>
            <a:picLocks/>
          </p:cNvPicPr>
          <p:nvPr userDrawn="1"/>
        </p:nvPicPr>
        <p:blipFill rotWithShape="1">
          <a:blip r:embed="rId14" cstate="hqprint">
            <a:extLst>
              <a:ext uri="{28A0092B-C50C-407E-A947-70E740481C1C}">
                <a14:useLocalDpi xmlns:a14="http://schemas.microsoft.com/office/drawing/2010/main"/>
              </a:ext>
            </a:extLst>
          </a:blip>
          <a:srcRect/>
          <a:stretch/>
        </p:blipFill>
        <p:spPr>
          <a:xfrm>
            <a:off x="0" y="0"/>
            <a:ext cx="12188952" cy="292608"/>
          </a:xfrm>
          <a:prstGeom prst="rect">
            <a:avLst/>
          </a:prstGeom>
        </p:spPr>
      </p:pic>
    </p:spTree>
    <p:extLst>
      <p:ext uri="{BB962C8B-B14F-4D97-AF65-F5344CB8AC3E}">
        <p14:creationId xmlns:p14="http://schemas.microsoft.com/office/powerpoint/2010/main" val="1926288688"/>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51" r:id="rId3"/>
    <p:sldLayoutId id="2147483652" r:id="rId4"/>
    <p:sldLayoutId id="2147483653" r:id="rId5"/>
    <p:sldLayoutId id="2147483662" r:id="rId6"/>
    <p:sldLayoutId id="2147483655" r:id="rId7"/>
    <p:sldLayoutId id="2147483698" r:id="rId8"/>
    <p:sldLayoutId id="2147483699" r:id="rId9"/>
    <p:sldLayoutId id="2147483700" r:id="rId10"/>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32F3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A81820-DA45-EC42-9130-C304D278DCBC}"/>
              </a:ext>
            </a:extLst>
          </p:cNvPr>
          <p:cNvSpPr>
            <a:spLocks noGrp="1"/>
          </p:cNvSpPr>
          <p:nvPr>
            <p:ph type="title"/>
          </p:nvPr>
        </p:nvSpPr>
        <p:spPr>
          <a:xfrm>
            <a:off x="266700" y="320675"/>
            <a:ext cx="11696700" cy="59372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847FDBD1-D699-D743-8753-E66FBA6C0A74}"/>
              </a:ext>
            </a:extLst>
          </p:cNvPr>
          <p:cNvSpPr>
            <a:spLocks noGrp="1"/>
          </p:cNvSpPr>
          <p:nvPr>
            <p:ph type="body" idx="1"/>
          </p:nvPr>
        </p:nvSpPr>
        <p:spPr>
          <a:xfrm>
            <a:off x="266700" y="1130300"/>
            <a:ext cx="11696700" cy="50466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EB079D3-638C-D340-A6D4-8AAF3166E0A5}"/>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bg1"/>
                </a:solidFill>
              </a:defRPr>
            </a:lvl1pPr>
          </a:lstStyle>
          <a:p>
            <a:fld id="{0E0E0192-C642-4D4F-AE82-A0D0DC02E26B}" type="slidenum">
              <a:rPr lang="en-US" smtClean="0"/>
              <a:pPr/>
              <a:t>‹N›</a:t>
            </a:fld>
            <a:endParaRPr lang="en-US" dirty="0"/>
          </a:p>
        </p:txBody>
      </p:sp>
      <p:pic>
        <p:nvPicPr>
          <p:cNvPr id="8" name="Graphic 7">
            <a:extLst>
              <a:ext uri="{FF2B5EF4-FFF2-40B4-BE49-F238E27FC236}">
                <a16:creationId xmlns:a16="http://schemas.microsoft.com/office/drawing/2014/main" id="{90F29361-9F3B-3A41-963A-6A499FBB101D}"/>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240942" y="6345238"/>
            <a:ext cx="584385" cy="347472"/>
          </a:xfrm>
          <a:prstGeom prst="rect">
            <a:avLst/>
          </a:prstGeom>
        </p:spPr>
      </p:pic>
      <p:sp>
        <p:nvSpPr>
          <p:cNvPr id="7" name="Rectangle 6">
            <a:extLst>
              <a:ext uri="{FF2B5EF4-FFF2-40B4-BE49-F238E27FC236}">
                <a16:creationId xmlns:a16="http://schemas.microsoft.com/office/drawing/2014/main" id="{047DF675-E89B-194E-B8E1-DB50A06223CF}"/>
              </a:ext>
            </a:extLst>
          </p:cNvPr>
          <p:cNvSpPr/>
          <p:nvPr userDrawn="1"/>
        </p:nvSpPr>
        <p:spPr>
          <a:xfrm>
            <a:off x="1025892" y="6420078"/>
            <a:ext cx="7625615" cy="215444"/>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0" i="0" dirty="0">
                <a:solidFill>
                  <a:srgbClr val="B6BABF"/>
                </a:solidFill>
                <a:latin typeface="Arial" panose="020B0604020202020204" pitchFamily="34" charset="0"/>
                <a:ea typeface="Amazon Ember" panose="020B0603020204020204" pitchFamily="34" charset="0"/>
                <a:cs typeface="Arial" panose="020B0604020202020204" pitchFamily="34" charset="0"/>
              </a:rPr>
              <a:t>© 2019, Amazon Web Services, Inc. or its affiliates. All rights reserved.</a:t>
            </a:r>
          </a:p>
        </p:txBody>
      </p:sp>
    </p:spTree>
    <p:extLst>
      <p:ext uri="{BB962C8B-B14F-4D97-AF65-F5344CB8AC3E}">
        <p14:creationId xmlns:p14="http://schemas.microsoft.com/office/powerpoint/2010/main" val="3181110022"/>
      </p:ext>
    </p:extLst>
  </p:cSld>
  <p:clrMap bg1="lt1" tx1="dk1" bg2="lt2" tx2="dk2" accent1="accent1" accent2="accent2" accent3="accent3" accent4="accent4" accent5="accent5" accent6="accent6" hlink="hlink" folHlink="folHlink"/>
  <p:sldLayoutIdLst>
    <p:sldLayoutId id="2147483664" r:id="rId1"/>
    <p:sldLayoutId id="2147483667" r:id="rId2"/>
    <p:sldLayoutId id="2147483673" r:id="rId3"/>
  </p:sldLayoutIdLst>
  <p:hf hd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A81820-DA45-EC42-9130-C304D278DCBC}"/>
              </a:ext>
            </a:extLst>
          </p:cNvPr>
          <p:cNvSpPr>
            <a:spLocks noGrp="1"/>
          </p:cNvSpPr>
          <p:nvPr>
            <p:ph type="title"/>
          </p:nvPr>
        </p:nvSpPr>
        <p:spPr>
          <a:xfrm>
            <a:off x="266700" y="413812"/>
            <a:ext cx="11696700" cy="59372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847FDBD1-D699-D743-8753-E66FBA6C0A74}"/>
              </a:ext>
            </a:extLst>
          </p:cNvPr>
          <p:cNvSpPr>
            <a:spLocks noGrp="1"/>
          </p:cNvSpPr>
          <p:nvPr>
            <p:ph type="body" idx="1"/>
          </p:nvPr>
        </p:nvSpPr>
        <p:spPr>
          <a:xfrm>
            <a:off x="266700" y="1130300"/>
            <a:ext cx="11696700" cy="50466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EB079D3-638C-D340-A6D4-8AAF3166E0A5}"/>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E0192-C642-4D4F-AE82-A0D0DC02E26B}" type="slidenum">
              <a:rPr lang="en-US" smtClean="0"/>
              <a:t>‹N›</a:t>
            </a:fld>
            <a:endParaRPr lang="en-US" dirty="0"/>
          </a:p>
        </p:txBody>
      </p:sp>
      <p:pic>
        <p:nvPicPr>
          <p:cNvPr id="9" name="Graphic 8">
            <a:extLst>
              <a:ext uri="{FF2B5EF4-FFF2-40B4-BE49-F238E27FC236}">
                <a16:creationId xmlns:a16="http://schemas.microsoft.com/office/drawing/2014/main" id="{06DC5F64-97F6-3C41-AEB3-0D8DA752FE6B}"/>
              </a:ext>
            </a:extLst>
          </p:cNvPr>
          <p:cNvPicPr>
            <a:picLocks noChangeAspect="1"/>
          </p:cNvPicPr>
          <p:nvPr userDrawn="1"/>
        </p:nvPicPr>
        <p:blipFill>
          <a:blip r:embed="rId23">
            <a:extLst>
              <a:ext uri="{96DAC541-7B7A-43D3-8B79-37D633B846F1}">
                <asvg:svgBlip xmlns="" xmlns:asvg="http://schemas.microsoft.com/office/drawing/2016/SVG/main" r:embed="rId24"/>
              </a:ext>
            </a:extLst>
          </a:blip>
          <a:stretch>
            <a:fillRect/>
          </a:stretch>
        </p:blipFill>
        <p:spPr>
          <a:xfrm>
            <a:off x="240942" y="6345238"/>
            <a:ext cx="585391" cy="348070"/>
          </a:xfrm>
          <a:prstGeom prst="rect">
            <a:avLst/>
          </a:prstGeom>
        </p:spPr>
      </p:pic>
      <p:sp>
        <p:nvSpPr>
          <p:cNvPr id="7" name="Rectangle 6">
            <a:extLst>
              <a:ext uri="{FF2B5EF4-FFF2-40B4-BE49-F238E27FC236}">
                <a16:creationId xmlns:a16="http://schemas.microsoft.com/office/drawing/2014/main" id="{78991AAC-FB69-6248-8D75-CEB578BF2ED8}"/>
              </a:ext>
            </a:extLst>
          </p:cNvPr>
          <p:cNvSpPr/>
          <p:nvPr userDrawn="1"/>
        </p:nvSpPr>
        <p:spPr>
          <a:xfrm>
            <a:off x="1025892" y="6420078"/>
            <a:ext cx="7625615" cy="215444"/>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0" i="0" dirty="0">
                <a:solidFill>
                  <a:srgbClr val="B6BABF"/>
                </a:solidFill>
                <a:latin typeface="Arial" panose="020B0604020202020204" pitchFamily="34" charset="0"/>
                <a:ea typeface="Amazon Ember" panose="020B0603020204020204" pitchFamily="34" charset="0"/>
                <a:cs typeface="Arial" panose="020B0604020202020204" pitchFamily="34" charset="0"/>
              </a:rPr>
              <a:t>© 2019, Amazon Web Services, Inc. or its affiliates. All rights reserved.</a:t>
            </a:r>
          </a:p>
        </p:txBody>
      </p:sp>
    </p:spTree>
    <p:extLst>
      <p:ext uri="{BB962C8B-B14F-4D97-AF65-F5344CB8AC3E}">
        <p14:creationId xmlns:p14="http://schemas.microsoft.com/office/powerpoint/2010/main" val="2175275141"/>
      </p:ext>
    </p:extLst>
  </p:cSld>
  <p:clrMap bg1="lt1" tx1="dk1" bg2="lt2" tx2="dk2" accent1="accent1" accent2="accent2" accent3="accent3" accent4="accent4" accent5="accent5" accent6="accent6" hlink="hlink" folHlink="folHlink"/>
  <p:sldLayoutIdLst>
    <p:sldLayoutId id="2147483674" r:id="rId1"/>
    <p:sldLayoutId id="2147483683" r:id="rId2"/>
    <p:sldLayoutId id="2147483693" r:id="rId3"/>
    <p:sldLayoutId id="2147483675" r:id="rId4"/>
    <p:sldLayoutId id="2147483684" r:id="rId5"/>
    <p:sldLayoutId id="2147483676" r:id="rId6"/>
    <p:sldLayoutId id="2147483685" r:id="rId7"/>
    <p:sldLayoutId id="2147483677" r:id="rId8"/>
    <p:sldLayoutId id="2147483686" r:id="rId9"/>
    <p:sldLayoutId id="2147483678" r:id="rId10"/>
    <p:sldLayoutId id="2147483689" r:id="rId11"/>
    <p:sldLayoutId id="2147483680" r:id="rId12"/>
    <p:sldLayoutId id="2147483687" r:id="rId13"/>
    <p:sldLayoutId id="2147483694" r:id="rId14"/>
    <p:sldLayoutId id="2147483681" r:id="rId15"/>
    <p:sldLayoutId id="2147483688" r:id="rId16"/>
    <p:sldLayoutId id="2147483679" r:id="rId17"/>
    <p:sldLayoutId id="2147483690" r:id="rId18"/>
    <p:sldLayoutId id="2147483682" r:id="rId19"/>
    <p:sldLayoutId id="2147483691" r:id="rId20"/>
    <p:sldLayoutId id="2147483695" r:id="rId21"/>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Placeholder 1"/>
          <p:cNvSpPr>
            <a:spLocks noGrp="1"/>
          </p:cNvSpPr>
          <p:nvPr>
            <p:ph type="title"/>
          </p:nvPr>
        </p:nvSpPr>
        <p:spPr>
          <a:xfrm>
            <a:off x="449052" y="153248"/>
            <a:ext cx="10940405" cy="114300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454123" y="1345776"/>
            <a:ext cx="10940405" cy="47385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147845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Lst>
  <p:txStyles>
    <p:titleStyle>
      <a:lvl1pPr algn="l" defTabSz="609585" rtl="0" eaLnBrk="1" latinLnBrk="0" hangingPunct="1">
        <a:spcBef>
          <a:spcPct val="0"/>
        </a:spcBef>
        <a:buNone/>
        <a:defRPr sz="3733" b="0" i="0" kern="1200">
          <a:solidFill>
            <a:schemeClr val="bg1"/>
          </a:solidFill>
          <a:latin typeface="Amazon Ember Regular" charset="0"/>
          <a:ea typeface="+mj-ea"/>
          <a:cs typeface="Amazon Ember Regular" charset="0"/>
        </a:defRPr>
      </a:lvl1pPr>
    </p:titleStyle>
    <p:bodyStyle>
      <a:lvl1pPr marL="0" indent="0" algn="l" defTabSz="609585" rtl="0" eaLnBrk="1" latinLnBrk="0" hangingPunct="1">
        <a:spcBef>
          <a:spcPct val="20000"/>
        </a:spcBef>
        <a:buFontTx/>
        <a:buNone/>
        <a:defRPr sz="3200" b="0" i="0" kern="1200">
          <a:solidFill>
            <a:schemeClr val="bg1"/>
          </a:solidFill>
          <a:latin typeface="Amazon Ember Regular" charset="0"/>
          <a:ea typeface="+mn-ea"/>
          <a:cs typeface="Amazon Ember Regular" charset="0"/>
        </a:defRPr>
      </a:lvl1pPr>
      <a:lvl2pPr marL="990575" indent="-380990" algn="l" defTabSz="609585" rtl="0" eaLnBrk="1" latinLnBrk="0" hangingPunct="1">
        <a:spcBef>
          <a:spcPct val="20000"/>
        </a:spcBef>
        <a:buFont typeface="Arial"/>
        <a:buChar char="•"/>
        <a:defRPr sz="2667" b="0" i="0" kern="1200">
          <a:solidFill>
            <a:schemeClr val="bg1"/>
          </a:solidFill>
          <a:latin typeface="Amazon Ember Regular" charset="0"/>
          <a:ea typeface="+mn-ea"/>
          <a:cs typeface="Amazon Ember Regular" charset="0"/>
        </a:defRPr>
      </a:lvl2pPr>
      <a:lvl3pPr marL="1523962" indent="-304792" algn="l" defTabSz="609585" rtl="0" eaLnBrk="1" latinLnBrk="0" hangingPunct="1">
        <a:spcBef>
          <a:spcPct val="20000"/>
        </a:spcBef>
        <a:buFont typeface="Arial"/>
        <a:buChar char="•"/>
        <a:defRPr sz="2400" b="0" i="0" kern="1200">
          <a:solidFill>
            <a:schemeClr val="bg1"/>
          </a:solidFill>
          <a:latin typeface="Amazon Ember Regular" charset="0"/>
          <a:ea typeface="+mn-ea"/>
          <a:cs typeface="Amazon Ember Regular" charset="0"/>
        </a:defRPr>
      </a:lvl3pPr>
      <a:lvl4pPr marL="2133547" indent="-304792" algn="l" defTabSz="609585" rtl="0" eaLnBrk="1" latinLnBrk="0" hangingPunct="1">
        <a:spcBef>
          <a:spcPct val="20000"/>
        </a:spcBef>
        <a:buFont typeface="Arial"/>
        <a:buChar char="–"/>
        <a:defRPr sz="2133" b="0" i="0" kern="1200">
          <a:solidFill>
            <a:schemeClr val="bg1"/>
          </a:solidFill>
          <a:latin typeface="Amazon Ember Regular" charset="0"/>
          <a:ea typeface="+mn-ea"/>
          <a:cs typeface="Amazon Ember Regular" charset="0"/>
        </a:defRPr>
      </a:lvl4pPr>
      <a:lvl5pPr marL="2743131" indent="-304792" algn="l" defTabSz="609585" rtl="0" eaLnBrk="1" latinLnBrk="0" hangingPunct="1">
        <a:spcBef>
          <a:spcPct val="20000"/>
        </a:spcBef>
        <a:buFont typeface="Arial"/>
        <a:buChar char="»"/>
        <a:defRPr sz="2133" b="0" i="0" kern="1200">
          <a:solidFill>
            <a:schemeClr val="bg1"/>
          </a:solidFill>
          <a:latin typeface="Amazon Ember Regular" charset="0"/>
          <a:ea typeface="+mn-ea"/>
          <a:cs typeface="Amazon Ember Regular"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https://zkresearch.com/" TargetMode="External"/><Relationship Id="rId5" Type="http://schemas.openxmlformats.org/officeDocument/2006/relationships/hyperlink" Target="https://zkresearch.com/blog/2018/11/comparing-sql-server-deployments-on-microsoft-azure-and-amazon-web-services" TargetMode="Externa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2.svg"/><Relationship Id="rId5" Type="http://schemas.openxmlformats.org/officeDocument/2006/relationships/image" Target="../media/image18.png"/><Relationship Id="rId4" Type="http://schemas.openxmlformats.org/officeDocument/2006/relationships/image" Target="../media/image20.sv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9.sv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3.sv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5.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40.sv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4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14.png"/><Relationship Id="rId7"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jp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hyperlink" Target="https://aws.amazon.com/it/windows/resources/licensing/#Launch_licensed_Amazon_Machine_Images"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s://www.youtube.com/playlist?list=PLhr1KZpdzukdJllxulUM7pMB7aJ2_FfTP" TargetMode="External"/><Relationship Id="rId5" Type="http://schemas.openxmlformats.org/officeDocument/2006/relationships/hyperlink" Target="http://aws.amazon.com/testdrive/" TargetMode="External"/><Relationship Id="rId4" Type="http://schemas.openxmlformats.org/officeDocument/2006/relationships/hyperlink" Target="http://aws.amazon.com/window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d1.awsstatic.com/analyst-reports/IDC_Slide_WindowsonAWS_JM181015.pdf"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302A-3DBC-DC4E-AF85-3FA4A8392DBC}"/>
              </a:ext>
            </a:extLst>
          </p:cNvPr>
          <p:cNvSpPr>
            <a:spLocks noGrp="1"/>
          </p:cNvSpPr>
          <p:nvPr>
            <p:ph type="ctrTitle"/>
          </p:nvPr>
        </p:nvSpPr>
        <p:spPr>
          <a:xfrm>
            <a:off x="965947" y="2779052"/>
            <a:ext cx="9144000" cy="1122495"/>
          </a:xfrm>
        </p:spPr>
        <p:txBody>
          <a:bodyPr/>
          <a:lstStyle/>
          <a:p>
            <a:r>
              <a:rPr lang="en-US" dirty="0">
                <a:latin typeface="Amazon Ember Regular"/>
              </a:rPr>
              <a:t>Microsoft Workloads on</a:t>
            </a:r>
            <a:br>
              <a:rPr lang="en-US" dirty="0">
                <a:latin typeface="Amazon Ember Regular"/>
              </a:rPr>
            </a:br>
            <a:r>
              <a:rPr lang="en-US" dirty="0">
                <a:latin typeface="Amazon Ember Regular"/>
              </a:rPr>
              <a:t>Amazon Web Services </a:t>
            </a:r>
          </a:p>
        </p:txBody>
      </p:sp>
      <p:sp>
        <p:nvSpPr>
          <p:cNvPr id="3" name="Subtitle 2">
            <a:extLst>
              <a:ext uri="{FF2B5EF4-FFF2-40B4-BE49-F238E27FC236}">
                <a16:creationId xmlns:a16="http://schemas.microsoft.com/office/drawing/2014/main" id="{FF07374B-CBF4-F040-B6F4-FF2E6B266A2D}"/>
              </a:ext>
            </a:extLst>
          </p:cNvPr>
          <p:cNvSpPr>
            <a:spLocks noGrp="1"/>
          </p:cNvSpPr>
          <p:nvPr>
            <p:ph type="subTitle" idx="1"/>
          </p:nvPr>
        </p:nvSpPr>
        <p:spPr>
          <a:xfrm>
            <a:off x="965947" y="4014888"/>
            <a:ext cx="9144000" cy="1655762"/>
          </a:xfrm>
        </p:spPr>
        <p:txBody>
          <a:bodyPr/>
          <a:lstStyle/>
          <a:p>
            <a:r>
              <a:rPr lang="en-US" b="1" dirty="0"/>
              <a:t>Carmela Gambardella</a:t>
            </a:r>
          </a:p>
          <a:p>
            <a:r>
              <a:rPr lang="en-US" b="1" dirty="0"/>
              <a:t>AWS Solutions Architect</a:t>
            </a:r>
          </a:p>
        </p:txBody>
      </p:sp>
      <p:sp>
        <p:nvSpPr>
          <p:cNvPr id="6" name="Slide Number Placeholder 5">
            <a:extLst>
              <a:ext uri="{FF2B5EF4-FFF2-40B4-BE49-F238E27FC236}">
                <a16:creationId xmlns:a16="http://schemas.microsoft.com/office/drawing/2014/main" id="{60C65A19-44B5-7244-897E-1A57E34DBFA1}"/>
              </a:ext>
            </a:extLst>
          </p:cNvPr>
          <p:cNvSpPr>
            <a:spLocks noGrp="1"/>
          </p:cNvSpPr>
          <p:nvPr>
            <p:ph type="sldNum" sz="quarter" idx="4"/>
          </p:nvPr>
        </p:nvSpPr>
        <p:spPr/>
        <p:txBody>
          <a:bodyPr/>
          <a:lstStyle/>
          <a:p>
            <a:fld id="{0E0E0192-C642-4D4F-AE82-A0D0DC02E26B}" type="slidenum">
              <a:rPr lang="en-US" smtClean="0"/>
              <a:pPr/>
              <a:t>1</a:t>
            </a:fld>
            <a:endParaRPr lang="en-US" dirty="0"/>
          </a:p>
        </p:txBody>
      </p:sp>
    </p:spTree>
    <p:extLst>
      <p:ext uri="{BB962C8B-B14F-4D97-AF65-F5344CB8AC3E}">
        <p14:creationId xmlns:p14="http://schemas.microsoft.com/office/powerpoint/2010/main" val="1376367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35" y="523687"/>
            <a:ext cx="11823368" cy="899665"/>
          </a:xfrm>
        </p:spPr>
        <p:txBody>
          <a:bodyPr/>
          <a:lstStyle/>
          <a:p>
            <a:r>
              <a:rPr lang="en-US" dirty="0"/>
              <a:t>Customer obsession drives our migration solutions</a:t>
            </a:r>
            <a:br>
              <a:rPr lang="en-US" dirty="0"/>
            </a:br>
            <a:r>
              <a:rPr lang="en-US" dirty="0"/>
              <a:t/>
            </a:r>
            <a:br>
              <a:rPr lang="en-US" dirty="0"/>
            </a:br>
            <a:r>
              <a:rPr lang="en-US" sz="2400" dirty="0">
                <a:solidFill>
                  <a:schemeClr val="accent1"/>
                </a:solidFill>
              </a:rPr>
              <a:t>AWS led in more 4-star rated reviews across 10+ categories</a:t>
            </a:r>
            <a:br>
              <a:rPr lang="en-US" sz="2400" dirty="0">
                <a:solidFill>
                  <a:schemeClr val="accent1"/>
                </a:solidFill>
              </a:rPr>
            </a:br>
            <a:r>
              <a:rPr lang="en-US" sz="2400" dirty="0">
                <a:solidFill>
                  <a:schemeClr val="accent1"/>
                </a:solidFill>
              </a:rPr>
              <a:t>(</a:t>
            </a:r>
            <a:r>
              <a:rPr lang="en-US" sz="1800" dirty="0">
                <a:solidFill>
                  <a:schemeClr val="accent1"/>
                </a:solidFill>
              </a:rPr>
              <a:t>compute, security, customer service, innovation..)</a:t>
            </a:r>
          </a:p>
        </p:txBody>
      </p:sp>
      <p:sp>
        <p:nvSpPr>
          <p:cNvPr id="6" name="Content Placeholder 2">
            <a:extLst>
              <a:ext uri="{FF2B5EF4-FFF2-40B4-BE49-F238E27FC236}">
                <a16:creationId xmlns:a16="http://schemas.microsoft.com/office/drawing/2014/main" id="{83BBAB78-3607-6E4F-A082-976F2B3A989A}"/>
              </a:ext>
            </a:extLst>
          </p:cNvPr>
          <p:cNvSpPr>
            <a:spLocks noGrp="1"/>
          </p:cNvSpPr>
          <p:nvPr>
            <p:ph idx="1"/>
          </p:nvPr>
        </p:nvSpPr>
        <p:spPr>
          <a:xfrm>
            <a:off x="1634134" y="3031804"/>
            <a:ext cx="2288308" cy="1071062"/>
          </a:xfrm>
        </p:spPr>
        <p:txBody>
          <a:bodyPr/>
          <a:lstStyle/>
          <a:p>
            <a:pPr marL="0" indent="0">
              <a:spcBef>
                <a:spcPts val="600"/>
              </a:spcBef>
              <a:buNone/>
            </a:pPr>
            <a:r>
              <a:rPr lang="en-US" sz="1400" dirty="0"/>
              <a:t>Insight and real-world experience of more than 23,000 peers at enterprises</a:t>
            </a:r>
          </a:p>
        </p:txBody>
      </p:sp>
      <p:sp>
        <p:nvSpPr>
          <p:cNvPr id="7" name="TextBox 6">
            <a:extLst>
              <a:ext uri="{FF2B5EF4-FFF2-40B4-BE49-F238E27FC236}">
                <a16:creationId xmlns:a16="http://schemas.microsoft.com/office/drawing/2014/main" id="{2D8238C2-57A6-014F-A795-657B74E6BD97}"/>
              </a:ext>
            </a:extLst>
          </p:cNvPr>
          <p:cNvSpPr txBox="1"/>
          <p:nvPr/>
        </p:nvSpPr>
        <p:spPr>
          <a:xfrm>
            <a:off x="5122755" y="1790747"/>
            <a:ext cx="3504032" cy="307777"/>
          </a:xfrm>
          <a:prstGeom prst="rect">
            <a:avLst/>
          </a:prstGeom>
          <a:noFill/>
        </p:spPr>
        <p:txBody>
          <a:bodyPr wrap="square" rtlCol="0">
            <a:spAutoFit/>
          </a:bodyPr>
          <a:lstStyle/>
          <a:p>
            <a:pPr algn="ctr">
              <a:spcBef>
                <a:spcPct val="0"/>
              </a:spcBef>
            </a:pPr>
            <a:r>
              <a:rPr lang="en-US" sz="1400" b="1" dirty="0">
                <a:solidFill>
                  <a:schemeClr val="accent1"/>
                </a:solidFill>
                <a:latin typeface="Amazon Ember Regular" charset="0"/>
                <a:ea typeface="+mj-ea"/>
              </a:rPr>
              <a:t>Gartner Peer Insights ratings</a:t>
            </a:r>
          </a:p>
        </p:txBody>
      </p:sp>
      <p:grpSp>
        <p:nvGrpSpPr>
          <p:cNvPr id="8" name="Group 7">
            <a:extLst>
              <a:ext uri="{FF2B5EF4-FFF2-40B4-BE49-F238E27FC236}">
                <a16:creationId xmlns:a16="http://schemas.microsoft.com/office/drawing/2014/main" id="{E2B89E55-6CF9-A244-BE3A-ECDD2F65DB65}"/>
              </a:ext>
            </a:extLst>
          </p:cNvPr>
          <p:cNvGrpSpPr/>
          <p:nvPr/>
        </p:nvGrpSpPr>
        <p:grpSpPr>
          <a:xfrm>
            <a:off x="3901312" y="2282785"/>
            <a:ext cx="6114198" cy="3427398"/>
            <a:chOff x="2607770" y="1074126"/>
            <a:chExt cx="6114198" cy="3073260"/>
          </a:xfrm>
        </p:grpSpPr>
        <p:grpSp>
          <p:nvGrpSpPr>
            <p:cNvPr id="9" name="Group 8">
              <a:extLst>
                <a:ext uri="{FF2B5EF4-FFF2-40B4-BE49-F238E27FC236}">
                  <a16:creationId xmlns:a16="http://schemas.microsoft.com/office/drawing/2014/main" id="{96D3AC45-DCD5-9B48-8805-ACDB96A15A4B}"/>
                </a:ext>
              </a:extLst>
            </p:cNvPr>
            <p:cNvGrpSpPr/>
            <p:nvPr/>
          </p:nvGrpSpPr>
          <p:grpSpPr>
            <a:xfrm rot="16200000" flipV="1">
              <a:off x="4452846" y="-224662"/>
              <a:ext cx="2875997" cy="5662246"/>
              <a:chOff x="3009168" y="1197951"/>
              <a:chExt cx="5229224" cy="3000375"/>
            </a:xfrm>
          </p:grpSpPr>
          <p:sp>
            <p:nvSpPr>
              <p:cNvPr id="18" name="Freeform 17">
                <a:extLst>
                  <a:ext uri="{FF2B5EF4-FFF2-40B4-BE49-F238E27FC236}">
                    <a16:creationId xmlns:a16="http://schemas.microsoft.com/office/drawing/2014/main" id="{213E3A3D-861A-944F-BE9A-BD2068C318CD}"/>
                  </a:ext>
                </a:extLst>
              </p:cNvPr>
              <p:cNvSpPr/>
              <p:nvPr/>
            </p:nvSpPr>
            <p:spPr>
              <a:xfrm>
                <a:off x="3009168" y="1197951"/>
                <a:ext cx="0" cy="3000375"/>
              </a:xfrm>
              <a:custGeom>
                <a:avLst/>
                <a:gdLst>
                  <a:gd name="connsiteX0" fmla="*/ 0 w 5314950"/>
                  <a:gd name="connsiteY0" fmla="*/ 0 h 3000375"/>
                  <a:gd name="connsiteX1" fmla="*/ 0 w 5314950"/>
                  <a:gd name="connsiteY1" fmla="*/ 3000375 h 3000375"/>
                  <a:gd name="connsiteX2" fmla="*/ 5314950 w 5314950"/>
                  <a:gd name="connsiteY2" fmla="*/ 3000375 h 3000375"/>
                  <a:gd name="connsiteX0" fmla="*/ 0 w 0"/>
                  <a:gd name="connsiteY0" fmla="*/ 0 h 3000375"/>
                  <a:gd name="connsiteX1" fmla="*/ 0 w 0"/>
                  <a:gd name="connsiteY1" fmla="*/ 3000375 h 3000375"/>
                </a:gdLst>
                <a:ahLst/>
                <a:cxnLst>
                  <a:cxn ang="0">
                    <a:pos x="connsiteX0" y="connsiteY0"/>
                  </a:cxn>
                  <a:cxn ang="0">
                    <a:pos x="connsiteX1" y="connsiteY1"/>
                  </a:cxn>
                </a:cxnLst>
                <a:rect l="l" t="t" r="r" b="b"/>
                <a:pathLst>
                  <a:path h="3000375">
                    <a:moveTo>
                      <a:pt x="0" y="0"/>
                    </a:moveTo>
                    <a:lnTo>
                      <a:pt x="0" y="3000375"/>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Freeform 18">
                <a:extLst>
                  <a:ext uri="{FF2B5EF4-FFF2-40B4-BE49-F238E27FC236}">
                    <a16:creationId xmlns:a16="http://schemas.microsoft.com/office/drawing/2014/main" id="{0293168C-43C1-4541-9A6C-7DF503ECA579}"/>
                  </a:ext>
                </a:extLst>
              </p:cNvPr>
              <p:cNvSpPr/>
              <p:nvPr/>
            </p:nvSpPr>
            <p:spPr>
              <a:xfrm>
                <a:off x="3756200" y="1197951"/>
                <a:ext cx="0" cy="3000375"/>
              </a:xfrm>
              <a:custGeom>
                <a:avLst/>
                <a:gdLst>
                  <a:gd name="connsiteX0" fmla="*/ 0 w 5314950"/>
                  <a:gd name="connsiteY0" fmla="*/ 0 h 3000375"/>
                  <a:gd name="connsiteX1" fmla="*/ 0 w 5314950"/>
                  <a:gd name="connsiteY1" fmla="*/ 3000375 h 3000375"/>
                  <a:gd name="connsiteX2" fmla="*/ 5314950 w 5314950"/>
                  <a:gd name="connsiteY2" fmla="*/ 3000375 h 3000375"/>
                  <a:gd name="connsiteX0" fmla="*/ 0 w 0"/>
                  <a:gd name="connsiteY0" fmla="*/ 0 h 3000375"/>
                  <a:gd name="connsiteX1" fmla="*/ 0 w 0"/>
                  <a:gd name="connsiteY1" fmla="*/ 3000375 h 3000375"/>
                </a:gdLst>
                <a:ahLst/>
                <a:cxnLst>
                  <a:cxn ang="0">
                    <a:pos x="connsiteX0" y="connsiteY0"/>
                  </a:cxn>
                  <a:cxn ang="0">
                    <a:pos x="connsiteX1" y="connsiteY1"/>
                  </a:cxn>
                </a:cxnLst>
                <a:rect l="l" t="t" r="r" b="b"/>
                <a:pathLst>
                  <a:path h="3000375">
                    <a:moveTo>
                      <a:pt x="0" y="0"/>
                    </a:moveTo>
                    <a:lnTo>
                      <a:pt x="0" y="3000375"/>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Freeform 19">
                <a:extLst>
                  <a:ext uri="{FF2B5EF4-FFF2-40B4-BE49-F238E27FC236}">
                    <a16:creationId xmlns:a16="http://schemas.microsoft.com/office/drawing/2014/main" id="{20714410-8D7D-B34D-A5AF-143F7245920F}"/>
                  </a:ext>
                </a:extLst>
              </p:cNvPr>
              <p:cNvSpPr/>
              <p:nvPr/>
            </p:nvSpPr>
            <p:spPr>
              <a:xfrm>
                <a:off x="4503232" y="1197951"/>
                <a:ext cx="0" cy="3000375"/>
              </a:xfrm>
              <a:custGeom>
                <a:avLst/>
                <a:gdLst>
                  <a:gd name="connsiteX0" fmla="*/ 0 w 5314950"/>
                  <a:gd name="connsiteY0" fmla="*/ 0 h 3000375"/>
                  <a:gd name="connsiteX1" fmla="*/ 0 w 5314950"/>
                  <a:gd name="connsiteY1" fmla="*/ 3000375 h 3000375"/>
                  <a:gd name="connsiteX2" fmla="*/ 5314950 w 5314950"/>
                  <a:gd name="connsiteY2" fmla="*/ 3000375 h 3000375"/>
                  <a:gd name="connsiteX0" fmla="*/ 0 w 0"/>
                  <a:gd name="connsiteY0" fmla="*/ 0 h 3000375"/>
                  <a:gd name="connsiteX1" fmla="*/ 0 w 0"/>
                  <a:gd name="connsiteY1" fmla="*/ 3000375 h 3000375"/>
                </a:gdLst>
                <a:ahLst/>
                <a:cxnLst>
                  <a:cxn ang="0">
                    <a:pos x="connsiteX0" y="connsiteY0"/>
                  </a:cxn>
                  <a:cxn ang="0">
                    <a:pos x="connsiteX1" y="connsiteY1"/>
                  </a:cxn>
                </a:cxnLst>
                <a:rect l="l" t="t" r="r" b="b"/>
                <a:pathLst>
                  <a:path h="3000375">
                    <a:moveTo>
                      <a:pt x="0" y="0"/>
                    </a:moveTo>
                    <a:lnTo>
                      <a:pt x="0" y="3000375"/>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Freeform 20">
                <a:extLst>
                  <a:ext uri="{FF2B5EF4-FFF2-40B4-BE49-F238E27FC236}">
                    <a16:creationId xmlns:a16="http://schemas.microsoft.com/office/drawing/2014/main" id="{317E44E6-746C-BD4A-9E95-9B7ABEF5EE9F}"/>
                  </a:ext>
                </a:extLst>
              </p:cNvPr>
              <p:cNvSpPr/>
              <p:nvPr/>
            </p:nvSpPr>
            <p:spPr>
              <a:xfrm>
                <a:off x="5250264" y="1197951"/>
                <a:ext cx="0" cy="3000375"/>
              </a:xfrm>
              <a:custGeom>
                <a:avLst/>
                <a:gdLst>
                  <a:gd name="connsiteX0" fmla="*/ 0 w 5314950"/>
                  <a:gd name="connsiteY0" fmla="*/ 0 h 3000375"/>
                  <a:gd name="connsiteX1" fmla="*/ 0 w 5314950"/>
                  <a:gd name="connsiteY1" fmla="*/ 3000375 h 3000375"/>
                  <a:gd name="connsiteX2" fmla="*/ 5314950 w 5314950"/>
                  <a:gd name="connsiteY2" fmla="*/ 3000375 h 3000375"/>
                  <a:gd name="connsiteX0" fmla="*/ 0 w 0"/>
                  <a:gd name="connsiteY0" fmla="*/ 0 h 3000375"/>
                  <a:gd name="connsiteX1" fmla="*/ 0 w 0"/>
                  <a:gd name="connsiteY1" fmla="*/ 3000375 h 3000375"/>
                </a:gdLst>
                <a:ahLst/>
                <a:cxnLst>
                  <a:cxn ang="0">
                    <a:pos x="connsiteX0" y="connsiteY0"/>
                  </a:cxn>
                  <a:cxn ang="0">
                    <a:pos x="connsiteX1" y="connsiteY1"/>
                  </a:cxn>
                </a:cxnLst>
                <a:rect l="l" t="t" r="r" b="b"/>
                <a:pathLst>
                  <a:path h="3000375">
                    <a:moveTo>
                      <a:pt x="0" y="0"/>
                    </a:moveTo>
                    <a:lnTo>
                      <a:pt x="0" y="3000375"/>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Freeform 21">
                <a:extLst>
                  <a:ext uri="{FF2B5EF4-FFF2-40B4-BE49-F238E27FC236}">
                    <a16:creationId xmlns:a16="http://schemas.microsoft.com/office/drawing/2014/main" id="{FF4C0325-4079-724C-8FAE-4213DC5CEFF7}"/>
                  </a:ext>
                </a:extLst>
              </p:cNvPr>
              <p:cNvSpPr/>
              <p:nvPr/>
            </p:nvSpPr>
            <p:spPr>
              <a:xfrm>
                <a:off x="5997296" y="1197951"/>
                <a:ext cx="0" cy="3000375"/>
              </a:xfrm>
              <a:custGeom>
                <a:avLst/>
                <a:gdLst>
                  <a:gd name="connsiteX0" fmla="*/ 0 w 5314950"/>
                  <a:gd name="connsiteY0" fmla="*/ 0 h 3000375"/>
                  <a:gd name="connsiteX1" fmla="*/ 0 w 5314950"/>
                  <a:gd name="connsiteY1" fmla="*/ 3000375 h 3000375"/>
                  <a:gd name="connsiteX2" fmla="*/ 5314950 w 5314950"/>
                  <a:gd name="connsiteY2" fmla="*/ 3000375 h 3000375"/>
                  <a:gd name="connsiteX0" fmla="*/ 0 w 0"/>
                  <a:gd name="connsiteY0" fmla="*/ 0 h 3000375"/>
                  <a:gd name="connsiteX1" fmla="*/ 0 w 0"/>
                  <a:gd name="connsiteY1" fmla="*/ 3000375 h 3000375"/>
                </a:gdLst>
                <a:ahLst/>
                <a:cxnLst>
                  <a:cxn ang="0">
                    <a:pos x="connsiteX0" y="connsiteY0"/>
                  </a:cxn>
                  <a:cxn ang="0">
                    <a:pos x="connsiteX1" y="connsiteY1"/>
                  </a:cxn>
                </a:cxnLst>
                <a:rect l="l" t="t" r="r" b="b"/>
                <a:pathLst>
                  <a:path h="3000375">
                    <a:moveTo>
                      <a:pt x="0" y="0"/>
                    </a:moveTo>
                    <a:lnTo>
                      <a:pt x="0" y="3000375"/>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Freeform 22">
                <a:extLst>
                  <a:ext uri="{FF2B5EF4-FFF2-40B4-BE49-F238E27FC236}">
                    <a16:creationId xmlns:a16="http://schemas.microsoft.com/office/drawing/2014/main" id="{D6300254-5C05-F444-B198-4DDF50847C65}"/>
                  </a:ext>
                </a:extLst>
              </p:cNvPr>
              <p:cNvSpPr/>
              <p:nvPr/>
            </p:nvSpPr>
            <p:spPr>
              <a:xfrm>
                <a:off x="6744328" y="1197951"/>
                <a:ext cx="0" cy="3000375"/>
              </a:xfrm>
              <a:custGeom>
                <a:avLst/>
                <a:gdLst>
                  <a:gd name="connsiteX0" fmla="*/ 0 w 5314950"/>
                  <a:gd name="connsiteY0" fmla="*/ 0 h 3000375"/>
                  <a:gd name="connsiteX1" fmla="*/ 0 w 5314950"/>
                  <a:gd name="connsiteY1" fmla="*/ 3000375 h 3000375"/>
                  <a:gd name="connsiteX2" fmla="*/ 5314950 w 5314950"/>
                  <a:gd name="connsiteY2" fmla="*/ 3000375 h 3000375"/>
                  <a:gd name="connsiteX0" fmla="*/ 0 w 0"/>
                  <a:gd name="connsiteY0" fmla="*/ 0 h 3000375"/>
                  <a:gd name="connsiteX1" fmla="*/ 0 w 0"/>
                  <a:gd name="connsiteY1" fmla="*/ 3000375 h 3000375"/>
                </a:gdLst>
                <a:ahLst/>
                <a:cxnLst>
                  <a:cxn ang="0">
                    <a:pos x="connsiteX0" y="connsiteY0"/>
                  </a:cxn>
                  <a:cxn ang="0">
                    <a:pos x="connsiteX1" y="connsiteY1"/>
                  </a:cxn>
                </a:cxnLst>
                <a:rect l="l" t="t" r="r" b="b"/>
                <a:pathLst>
                  <a:path h="3000375">
                    <a:moveTo>
                      <a:pt x="0" y="0"/>
                    </a:moveTo>
                    <a:lnTo>
                      <a:pt x="0" y="3000375"/>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Freeform 23">
                <a:extLst>
                  <a:ext uri="{FF2B5EF4-FFF2-40B4-BE49-F238E27FC236}">
                    <a16:creationId xmlns:a16="http://schemas.microsoft.com/office/drawing/2014/main" id="{8C94C991-75D1-BD45-B36A-7432B9E7023D}"/>
                  </a:ext>
                </a:extLst>
              </p:cNvPr>
              <p:cNvSpPr/>
              <p:nvPr/>
            </p:nvSpPr>
            <p:spPr>
              <a:xfrm>
                <a:off x="7491360" y="1197951"/>
                <a:ext cx="0" cy="3000375"/>
              </a:xfrm>
              <a:custGeom>
                <a:avLst/>
                <a:gdLst>
                  <a:gd name="connsiteX0" fmla="*/ 0 w 5314950"/>
                  <a:gd name="connsiteY0" fmla="*/ 0 h 3000375"/>
                  <a:gd name="connsiteX1" fmla="*/ 0 w 5314950"/>
                  <a:gd name="connsiteY1" fmla="*/ 3000375 h 3000375"/>
                  <a:gd name="connsiteX2" fmla="*/ 5314950 w 5314950"/>
                  <a:gd name="connsiteY2" fmla="*/ 3000375 h 3000375"/>
                  <a:gd name="connsiteX0" fmla="*/ 0 w 0"/>
                  <a:gd name="connsiteY0" fmla="*/ 0 h 3000375"/>
                  <a:gd name="connsiteX1" fmla="*/ 0 w 0"/>
                  <a:gd name="connsiteY1" fmla="*/ 3000375 h 3000375"/>
                </a:gdLst>
                <a:ahLst/>
                <a:cxnLst>
                  <a:cxn ang="0">
                    <a:pos x="connsiteX0" y="connsiteY0"/>
                  </a:cxn>
                  <a:cxn ang="0">
                    <a:pos x="connsiteX1" y="connsiteY1"/>
                  </a:cxn>
                </a:cxnLst>
                <a:rect l="l" t="t" r="r" b="b"/>
                <a:pathLst>
                  <a:path h="3000375">
                    <a:moveTo>
                      <a:pt x="0" y="0"/>
                    </a:moveTo>
                    <a:lnTo>
                      <a:pt x="0" y="3000375"/>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Freeform 24">
                <a:extLst>
                  <a:ext uri="{FF2B5EF4-FFF2-40B4-BE49-F238E27FC236}">
                    <a16:creationId xmlns:a16="http://schemas.microsoft.com/office/drawing/2014/main" id="{3CCC1CEA-A6E6-D640-9576-DA5E45A7C9CC}"/>
                  </a:ext>
                </a:extLst>
              </p:cNvPr>
              <p:cNvSpPr/>
              <p:nvPr/>
            </p:nvSpPr>
            <p:spPr>
              <a:xfrm>
                <a:off x="8238392" y="1197951"/>
                <a:ext cx="0" cy="3000375"/>
              </a:xfrm>
              <a:custGeom>
                <a:avLst/>
                <a:gdLst>
                  <a:gd name="connsiteX0" fmla="*/ 0 w 5314950"/>
                  <a:gd name="connsiteY0" fmla="*/ 0 h 3000375"/>
                  <a:gd name="connsiteX1" fmla="*/ 0 w 5314950"/>
                  <a:gd name="connsiteY1" fmla="*/ 3000375 h 3000375"/>
                  <a:gd name="connsiteX2" fmla="*/ 5314950 w 5314950"/>
                  <a:gd name="connsiteY2" fmla="*/ 3000375 h 3000375"/>
                  <a:gd name="connsiteX0" fmla="*/ 0 w 0"/>
                  <a:gd name="connsiteY0" fmla="*/ 0 h 3000375"/>
                  <a:gd name="connsiteX1" fmla="*/ 0 w 0"/>
                  <a:gd name="connsiteY1" fmla="*/ 3000375 h 3000375"/>
                </a:gdLst>
                <a:ahLst/>
                <a:cxnLst>
                  <a:cxn ang="0">
                    <a:pos x="connsiteX0" y="connsiteY0"/>
                  </a:cxn>
                  <a:cxn ang="0">
                    <a:pos x="connsiteX1" y="connsiteY1"/>
                  </a:cxn>
                </a:cxnLst>
                <a:rect l="l" t="t" r="r" b="b"/>
                <a:pathLst>
                  <a:path h="3000375">
                    <a:moveTo>
                      <a:pt x="0" y="0"/>
                    </a:moveTo>
                    <a:lnTo>
                      <a:pt x="0" y="3000375"/>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0" name="TextBox 9">
              <a:extLst>
                <a:ext uri="{FF2B5EF4-FFF2-40B4-BE49-F238E27FC236}">
                  <a16:creationId xmlns:a16="http://schemas.microsoft.com/office/drawing/2014/main" id="{A8CD0441-0F28-6546-8CFC-6B07538DED70}"/>
                </a:ext>
              </a:extLst>
            </p:cNvPr>
            <p:cNvSpPr txBox="1"/>
            <p:nvPr/>
          </p:nvSpPr>
          <p:spPr>
            <a:xfrm>
              <a:off x="2879934" y="3954203"/>
              <a:ext cx="216694" cy="193183"/>
            </a:xfrm>
            <a:prstGeom prst="rect">
              <a:avLst/>
            </a:prstGeom>
            <a:noFill/>
          </p:spPr>
          <p:txBody>
            <a:bodyPr wrap="square" rtlCol="0">
              <a:spAutoFit/>
            </a:bodyPr>
            <a:lstStyle/>
            <a:p>
              <a:pPr algn="r"/>
              <a:r>
                <a:rPr lang="en-US" sz="800" dirty="0">
                  <a:latin typeface="Amazon Ember Regular" charset="0"/>
                  <a:ea typeface="+mj-ea"/>
                </a:rPr>
                <a:t>0</a:t>
              </a:r>
            </a:p>
          </p:txBody>
        </p:sp>
        <p:sp>
          <p:nvSpPr>
            <p:cNvPr id="11" name="TextBox 10">
              <a:extLst>
                <a:ext uri="{FF2B5EF4-FFF2-40B4-BE49-F238E27FC236}">
                  <a16:creationId xmlns:a16="http://schemas.microsoft.com/office/drawing/2014/main" id="{0F373C09-40C0-0F4D-91A4-787250F54FF6}"/>
                </a:ext>
              </a:extLst>
            </p:cNvPr>
            <p:cNvSpPr txBox="1"/>
            <p:nvPr/>
          </p:nvSpPr>
          <p:spPr>
            <a:xfrm>
              <a:off x="2607770" y="3540964"/>
              <a:ext cx="488858" cy="193183"/>
            </a:xfrm>
            <a:prstGeom prst="rect">
              <a:avLst/>
            </a:prstGeom>
            <a:noFill/>
          </p:spPr>
          <p:txBody>
            <a:bodyPr wrap="square" rtlCol="0">
              <a:spAutoFit/>
            </a:bodyPr>
            <a:lstStyle/>
            <a:p>
              <a:pPr algn="r"/>
              <a:r>
                <a:rPr lang="en-US" sz="800" dirty="0">
                  <a:latin typeface="Amazon Ember Regular" charset="0"/>
                  <a:ea typeface="+mj-ea"/>
                </a:rPr>
                <a:t>50</a:t>
              </a:r>
            </a:p>
          </p:txBody>
        </p:sp>
        <p:sp>
          <p:nvSpPr>
            <p:cNvPr id="12" name="TextBox 11">
              <a:extLst>
                <a:ext uri="{FF2B5EF4-FFF2-40B4-BE49-F238E27FC236}">
                  <a16:creationId xmlns:a16="http://schemas.microsoft.com/office/drawing/2014/main" id="{50669C7A-ECE6-8344-91A8-D3F5931D7B9B}"/>
                </a:ext>
              </a:extLst>
            </p:cNvPr>
            <p:cNvSpPr txBox="1"/>
            <p:nvPr/>
          </p:nvSpPr>
          <p:spPr>
            <a:xfrm>
              <a:off x="2607770" y="3131526"/>
              <a:ext cx="488858" cy="193183"/>
            </a:xfrm>
            <a:prstGeom prst="rect">
              <a:avLst/>
            </a:prstGeom>
            <a:noFill/>
          </p:spPr>
          <p:txBody>
            <a:bodyPr wrap="square" rtlCol="0">
              <a:spAutoFit/>
            </a:bodyPr>
            <a:lstStyle/>
            <a:p>
              <a:pPr algn="r"/>
              <a:r>
                <a:rPr lang="en-US" sz="800" dirty="0">
                  <a:latin typeface="Amazon Ember Regular" charset="0"/>
                  <a:ea typeface="+mj-ea"/>
                </a:rPr>
                <a:t>100</a:t>
              </a:r>
            </a:p>
          </p:txBody>
        </p:sp>
        <p:sp>
          <p:nvSpPr>
            <p:cNvPr id="13" name="TextBox 12">
              <a:extLst>
                <a:ext uri="{FF2B5EF4-FFF2-40B4-BE49-F238E27FC236}">
                  <a16:creationId xmlns:a16="http://schemas.microsoft.com/office/drawing/2014/main" id="{100C600A-4544-CF4C-8A70-97FF834FBF35}"/>
                </a:ext>
              </a:extLst>
            </p:cNvPr>
            <p:cNvSpPr txBox="1"/>
            <p:nvPr/>
          </p:nvSpPr>
          <p:spPr>
            <a:xfrm>
              <a:off x="2607770" y="2724150"/>
              <a:ext cx="488858" cy="193183"/>
            </a:xfrm>
            <a:prstGeom prst="rect">
              <a:avLst/>
            </a:prstGeom>
            <a:noFill/>
          </p:spPr>
          <p:txBody>
            <a:bodyPr wrap="square" rtlCol="0">
              <a:spAutoFit/>
            </a:bodyPr>
            <a:lstStyle/>
            <a:p>
              <a:pPr algn="r"/>
              <a:r>
                <a:rPr lang="en-US" sz="800" dirty="0">
                  <a:latin typeface="Amazon Ember Regular" charset="0"/>
                  <a:ea typeface="+mj-ea"/>
                </a:rPr>
                <a:t>150</a:t>
              </a:r>
            </a:p>
          </p:txBody>
        </p:sp>
        <p:sp>
          <p:nvSpPr>
            <p:cNvPr id="14" name="TextBox 13">
              <a:extLst>
                <a:ext uri="{FF2B5EF4-FFF2-40B4-BE49-F238E27FC236}">
                  <a16:creationId xmlns:a16="http://schemas.microsoft.com/office/drawing/2014/main" id="{CA1E7CA4-28AA-584B-8BC5-E519E6235437}"/>
                </a:ext>
              </a:extLst>
            </p:cNvPr>
            <p:cNvSpPr txBox="1"/>
            <p:nvPr/>
          </p:nvSpPr>
          <p:spPr>
            <a:xfrm>
              <a:off x="2607770" y="2302118"/>
              <a:ext cx="488858" cy="193183"/>
            </a:xfrm>
            <a:prstGeom prst="rect">
              <a:avLst/>
            </a:prstGeom>
            <a:noFill/>
          </p:spPr>
          <p:txBody>
            <a:bodyPr wrap="square" rtlCol="0">
              <a:spAutoFit/>
            </a:bodyPr>
            <a:lstStyle/>
            <a:p>
              <a:pPr algn="r"/>
              <a:r>
                <a:rPr lang="en-US" sz="800" dirty="0">
                  <a:latin typeface="Amazon Ember Regular" charset="0"/>
                  <a:ea typeface="+mj-ea"/>
                </a:rPr>
                <a:t>200</a:t>
              </a:r>
            </a:p>
          </p:txBody>
        </p:sp>
        <p:sp>
          <p:nvSpPr>
            <p:cNvPr id="15" name="TextBox 14">
              <a:extLst>
                <a:ext uri="{FF2B5EF4-FFF2-40B4-BE49-F238E27FC236}">
                  <a16:creationId xmlns:a16="http://schemas.microsoft.com/office/drawing/2014/main" id="{AC4B803A-1483-C342-B3AB-F96B89AA8405}"/>
                </a:ext>
              </a:extLst>
            </p:cNvPr>
            <p:cNvSpPr txBox="1"/>
            <p:nvPr/>
          </p:nvSpPr>
          <p:spPr>
            <a:xfrm>
              <a:off x="2607770" y="1894742"/>
              <a:ext cx="488858" cy="193183"/>
            </a:xfrm>
            <a:prstGeom prst="rect">
              <a:avLst/>
            </a:prstGeom>
            <a:noFill/>
          </p:spPr>
          <p:txBody>
            <a:bodyPr wrap="square" rtlCol="0">
              <a:spAutoFit/>
            </a:bodyPr>
            <a:lstStyle/>
            <a:p>
              <a:pPr algn="r"/>
              <a:r>
                <a:rPr lang="en-US" sz="800" dirty="0">
                  <a:latin typeface="Amazon Ember Regular" charset="0"/>
                  <a:ea typeface="+mj-ea"/>
                </a:rPr>
                <a:t>250</a:t>
              </a:r>
            </a:p>
          </p:txBody>
        </p:sp>
        <p:sp>
          <p:nvSpPr>
            <p:cNvPr id="16" name="TextBox 15">
              <a:extLst>
                <a:ext uri="{FF2B5EF4-FFF2-40B4-BE49-F238E27FC236}">
                  <a16:creationId xmlns:a16="http://schemas.microsoft.com/office/drawing/2014/main" id="{72447CA2-14FE-D44C-AEF2-B257C1815080}"/>
                </a:ext>
              </a:extLst>
            </p:cNvPr>
            <p:cNvSpPr txBox="1"/>
            <p:nvPr/>
          </p:nvSpPr>
          <p:spPr>
            <a:xfrm>
              <a:off x="2607770" y="1487366"/>
              <a:ext cx="488858" cy="193183"/>
            </a:xfrm>
            <a:prstGeom prst="rect">
              <a:avLst/>
            </a:prstGeom>
            <a:noFill/>
          </p:spPr>
          <p:txBody>
            <a:bodyPr wrap="square" rtlCol="0">
              <a:spAutoFit/>
            </a:bodyPr>
            <a:lstStyle/>
            <a:p>
              <a:pPr algn="r"/>
              <a:r>
                <a:rPr lang="en-US" sz="800" dirty="0">
                  <a:latin typeface="Amazon Ember Regular" charset="0"/>
                  <a:ea typeface="+mj-ea"/>
                </a:rPr>
                <a:t>300</a:t>
              </a:r>
            </a:p>
          </p:txBody>
        </p:sp>
        <p:sp>
          <p:nvSpPr>
            <p:cNvPr id="17" name="TextBox 16">
              <a:extLst>
                <a:ext uri="{FF2B5EF4-FFF2-40B4-BE49-F238E27FC236}">
                  <a16:creationId xmlns:a16="http://schemas.microsoft.com/office/drawing/2014/main" id="{1BE595AA-9658-2044-B184-2703A43C821F}"/>
                </a:ext>
              </a:extLst>
            </p:cNvPr>
            <p:cNvSpPr txBox="1"/>
            <p:nvPr/>
          </p:nvSpPr>
          <p:spPr>
            <a:xfrm>
              <a:off x="2607770" y="1074126"/>
              <a:ext cx="488858" cy="193183"/>
            </a:xfrm>
            <a:prstGeom prst="rect">
              <a:avLst/>
            </a:prstGeom>
            <a:noFill/>
          </p:spPr>
          <p:txBody>
            <a:bodyPr wrap="square" rtlCol="0">
              <a:spAutoFit/>
            </a:bodyPr>
            <a:lstStyle/>
            <a:p>
              <a:pPr algn="r"/>
              <a:r>
                <a:rPr lang="en-US" sz="800" dirty="0">
                  <a:latin typeface="Amazon Ember Regular" charset="0"/>
                  <a:ea typeface="+mj-ea"/>
                </a:rPr>
                <a:t>350</a:t>
              </a:r>
            </a:p>
          </p:txBody>
        </p:sp>
      </p:grpSp>
      <p:grpSp>
        <p:nvGrpSpPr>
          <p:cNvPr id="26" name="Group 25">
            <a:extLst>
              <a:ext uri="{FF2B5EF4-FFF2-40B4-BE49-F238E27FC236}">
                <a16:creationId xmlns:a16="http://schemas.microsoft.com/office/drawing/2014/main" id="{9783FE07-C71D-6649-8814-B0A817DD6B2A}"/>
              </a:ext>
            </a:extLst>
          </p:cNvPr>
          <p:cNvGrpSpPr/>
          <p:nvPr/>
        </p:nvGrpSpPr>
        <p:grpSpPr>
          <a:xfrm>
            <a:off x="4414812" y="5659029"/>
            <a:ext cx="647426" cy="111096"/>
            <a:chOff x="3121270" y="4510453"/>
            <a:chExt cx="647426" cy="111096"/>
          </a:xfrm>
        </p:grpSpPr>
        <p:sp>
          <p:nvSpPr>
            <p:cNvPr id="27" name="5-Point Star 26">
              <a:extLst>
                <a:ext uri="{FF2B5EF4-FFF2-40B4-BE49-F238E27FC236}">
                  <a16:creationId xmlns:a16="http://schemas.microsoft.com/office/drawing/2014/main" id="{0D436576-4D52-EB4C-9BEA-135464A407DA}"/>
                </a:ext>
              </a:extLst>
            </p:cNvPr>
            <p:cNvSpPr/>
            <p:nvPr/>
          </p:nvSpPr>
          <p:spPr>
            <a:xfrm>
              <a:off x="3121270" y="4510453"/>
              <a:ext cx="111096" cy="111096"/>
            </a:xfrm>
            <a:prstGeom prst="star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5-Point Star 27">
              <a:extLst>
                <a:ext uri="{FF2B5EF4-FFF2-40B4-BE49-F238E27FC236}">
                  <a16:creationId xmlns:a16="http://schemas.microsoft.com/office/drawing/2014/main" id="{1D28CD40-3769-6945-91E2-EA42F5455062}"/>
                </a:ext>
              </a:extLst>
            </p:cNvPr>
            <p:cNvSpPr/>
            <p:nvPr/>
          </p:nvSpPr>
          <p:spPr>
            <a:xfrm>
              <a:off x="3255352" y="4510453"/>
              <a:ext cx="111096" cy="111096"/>
            </a:xfrm>
            <a:prstGeom prst="star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5-Point Star 28">
              <a:extLst>
                <a:ext uri="{FF2B5EF4-FFF2-40B4-BE49-F238E27FC236}">
                  <a16:creationId xmlns:a16="http://schemas.microsoft.com/office/drawing/2014/main" id="{69F0B6DA-DC8E-6A42-9B57-4DE31A6CD51C}"/>
                </a:ext>
              </a:extLst>
            </p:cNvPr>
            <p:cNvSpPr/>
            <p:nvPr/>
          </p:nvSpPr>
          <p:spPr>
            <a:xfrm>
              <a:off x="3389434" y="4510453"/>
              <a:ext cx="111096" cy="111096"/>
            </a:xfrm>
            <a:prstGeom prst="star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5-Point Star 29">
              <a:extLst>
                <a:ext uri="{FF2B5EF4-FFF2-40B4-BE49-F238E27FC236}">
                  <a16:creationId xmlns:a16="http://schemas.microsoft.com/office/drawing/2014/main" id="{1E65A6A7-A8CD-EC48-B2E2-FE79DCB17690}"/>
                </a:ext>
              </a:extLst>
            </p:cNvPr>
            <p:cNvSpPr/>
            <p:nvPr/>
          </p:nvSpPr>
          <p:spPr>
            <a:xfrm>
              <a:off x="3523517" y="4510453"/>
              <a:ext cx="111096" cy="111096"/>
            </a:xfrm>
            <a:prstGeom prst="star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5-Point Star 30">
              <a:extLst>
                <a:ext uri="{FF2B5EF4-FFF2-40B4-BE49-F238E27FC236}">
                  <a16:creationId xmlns:a16="http://schemas.microsoft.com/office/drawing/2014/main" id="{BCA0667D-8CF6-E84A-9FE7-6090A55E17FB}"/>
                </a:ext>
              </a:extLst>
            </p:cNvPr>
            <p:cNvSpPr/>
            <p:nvPr/>
          </p:nvSpPr>
          <p:spPr>
            <a:xfrm>
              <a:off x="3657600" y="4510453"/>
              <a:ext cx="111096" cy="111096"/>
            </a:xfrm>
            <a:prstGeom prst="star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A0DA1FDE-3C5F-574F-BB09-199B463D343B}"/>
              </a:ext>
            </a:extLst>
          </p:cNvPr>
          <p:cNvGrpSpPr/>
          <p:nvPr/>
        </p:nvGrpSpPr>
        <p:grpSpPr>
          <a:xfrm>
            <a:off x="5602995" y="5659029"/>
            <a:ext cx="647426" cy="111096"/>
            <a:chOff x="3121270" y="4510453"/>
            <a:chExt cx="647426" cy="111096"/>
          </a:xfrm>
        </p:grpSpPr>
        <p:sp>
          <p:nvSpPr>
            <p:cNvPr id="33" name="5-Point Star 32">
              <a:extLst>
                <a:ext uri="{FF2B5EF4-FFF2-40B4-BE49-F238E27FC236}">
                  <a16:creationId xmlns:a16="http://schemas.microsoft.com/office/drawing/2014/main" id="{B866AF4B-7C3B-BD45-BF86-AFF4E79C4CFE}"/>
                </a:ext>
              </a:extLst>
            </p:cNvPr>
            <p:cNvSpPr/>
            <p:nvPr/>
          </p:nvSpPr>
          <p:spPr>
            <a:xfrm>
              <a:off x="3121270" y="4510453"/>
              <a:ext cx="111096" cy="111096"/>
            </a:xfrm>
            <a:prstGeom prst="star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5-Point Star 33">
              <a:extLst>
                <a:ext uri="{FF2B5EF4-FFF2-40B4-BE49-F238E27FC236}">
                  <a16:creationId xmlns:a16="http://schemas.microsoft.com/office/drawing/2014/main" id="{6F3B7CAD-3A1C-6D49-9994-1A663C40A258}"/>
                </a:ext>
              </a:extLst>
            </p:cNvPr>
            <p:cNvSpPr/>
            <p:nvPr/>
          </p:nvSpPr>
          <p:spPr>
            <a:xfrm>
              <a:off x="3255352" y="4510453"/>
              <a:ext cx="111096" cy="111096"/>
            </a:xfrm>
            <a:prstGeom prst="star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5-Point Star 34">
              <a:extLst>
                <a:ext uri="{FF2B5EF4-FFF2-40B4-BE49-F238E27FC236}">
                  <a16:creationId xmlns:a16="http://schemas.microsoft.com/office/drawing/2014/main" id="{47E5119A-6B1B-D74E-A2F5-F7C902C14CEF}"/>
                </a:ext>
              </a:extLst>
            </p:cNvPr>
            <p:cNvSpPr/>
            <p:nvPr/>
          </p:nvSpPr>
          <p:spPr>
            <a:xfrm>
              <a:off x="3389434" y="4510453"/>
              <a:ext cx="111096" cy="111096"/>
            </a:xfrm>
            <a:prstGeom prst="star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5-Point Star 35">
              <a:extLst>
                <a:ext uri="{FF2B5EF4-FFF2-40B4-BE49-F238E27FC236}">
                  <a16:creationId xmlns:a16="http://schemas.microsoft.com/office/drawing/2014/main" id="{EC32CA22-603A-7944-AC78-C49A185729EE}"/>
                </a:ext>
              </a:extLst>
            </p:cNvPr>
            <p:cNvSpPr/>
            <p:nvPr/>
          </p:nvSpPr>
          <p:spPr>
            <a:xfrm>
              <a:off x="3523517" y="4510453"/>
              <a:ext cx="111096" cy="111096"/>
            </a:xfrm>
            <a:prstGeom prst="star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5-Point Star 36">
              <a:extLst>
                <a:ext uri="{FF2B5EF4-FFF2-40B4-BE49-F238E27FC236}">
                  <a16:creationId xmlns:a16="http://schemas.microsoft.com/office/drawing/2014/main" id="{7D0C6C1C-90F5-F847-B6BE-0E7CFE85122C}"/>
                </a:ext>
              </a:extLst>
            </p:cNvPr>
            <p:cNvSpPr/>
            <p:nvPr/>
          </p:nvSpPr>
          <p:spPr>
            <a:xfrm>
              <a:off x="3657600" y="4510453"/>
              <a:ext cx="111096" cy="111096"/>
            </a:xfrm>
            <a:prstGeom prst="star5">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0B38DCFD-C6FA-0549-9B70-83501B388693}"/>
              </a:ext>
            </a:extLst>
          </p:cNvPr>
          <p:cNvGrpSpPr/>
          <p:nvPr/>
        </p:nvGrpSpPr>
        <p:grpSpPr>
          <a:xfrm>
            <a:off x="6791178" y="5659029"/>
            <a:ext cx="647426" cy="111096"/>
            <a:chOff x="3121270" y="4510453"/>
            <a:chExt cx="647426" cy="111096"/>
          </a:xfrm>
        </p:grpSpPr>
        <p:sp>
          <p:nvSpPr>
            <p:cNvPr id="39" name="5-Point Star 38">
              <a:extLst>
                <a:ext uri="{FF2B5EF4-FFF2-40B4-BE49-F238E27FC236}">
                  <a16:creationId xmlns:a16="http://schemas.microsoft.com/office/drawing/2014/main" id="{FCAD0BBF-60AA-E645-97E6-8A535AAEDA63}"/>
                </a:ext>
              </a:extLst>
            </p:cNvPr>
            <p:cNvSpPr/>
            <p:nvPr/>
          </p:nvSpPr>
          <p:spPr>
            <a:xfrm>
              <a:off x="3121270" y="4510453"/>
              <a:ext cx="111096" cy="111096"/>
            </a:xfrm>
            <a:prstGeom prst="star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5-Point Star 39">
              <a:extLst>
                <a:ext uri="{FF2B5EF4-FFF2-40B4-BE49-F238E27FC236}">
                  <a16:creationId xmlns:a16="http://schemas.microsoft.com/office/drawing/2014/main" id="{39C0934E-EFFE-894D-9E13-D1C75E977D22}"/>
                </a:ext>
              </a:extLst>
            </p:cNvPr>
            <p:cNvSpPr/>
            <p:nvPr/>
          </p:nvSpPr>
          <p:spPr>
            <a:xfrm>
              <a:off x="3255352" y="4510453"/>
              <a:ext cx="111096" cy="111096"/>
            </a:xfrm>
            <a:prstGeom prst="star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5-Point Star 40">
              <a:extLst>
                <a:ext uri="{FF2B5EF4-FFF2-40B4-BE49-F238E27FC236}">
                  <a16:creationId xmlns:a16="http://schemas.microsoft.com/office/drawing/2014/main" id="{662E77EC-74A2-934B-865F-37D862490847}"/>
                </a:ext>
              </a:extLst>
            </p:cNvPr>
            <p:cNvSpPr/>
            <p:nvPr/>
          </p:nvSpPr>
          <p:spPr>
            <a:xfrm>
              <a:off x="3389434" y="4510453"/>
              <a:ext cx="111096" cy="111096"/>
            </a:xfrm>
            <a:prstGeom prst="star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5-Point Star 41">
              <a:extLst>
                <a:ext uri="{FF2B5EF4-FFF2-40B4-BE49-F238E27FC236}">
                  <a16:creationId xmlns:a16="http://schemas.microsoft.com/office/drawing/2014/main" id="{D2464379-CEC8-8749-A066-5140B8485B35}"/>
                </a:ext>
              </a:extLst>
            </p:cNvPr>
            <p:cNvSpPr/>
            <p:nvPr/>
          </p:nvSpPr>
          <p:spPr>
            <a:xfrm>
              <a:off x="3523517" y="4510453"/>
              <a:ext cx="111096" cy="111096"/>
            </a:xfrm>
            <a:prstGeom prst="star5">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5-Point Star 42">
              <a:extLst>
                <a:ext uri="{FF2B5EF4-FFF2-40B4-BE49-F238E27FC236}">
                  <a16:creationId xmlns:a16="http://schemas.microsoft.com/office/drawing/2014/main" id="{31D0BEA5-8383-2A46-9AB2-E791C9FC2AE5}"/>
                </a:ext>
              </a:extLst>
            </p:cNvPr>
            <p:cNvSpPr/>
            <p:nvPr/>
          </p:nvSpPr>
          <p:spPr>
            <a:xfrm>
              <a:off x="3657600" y="4510453"/>
              <a:ext cx="111096" cy="111096"/>
            </a:xfrm>
            <a:prstGeom prst="star5">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FEB8FD78-DF12-6848-B67F-5EA4584E2E4C}"/>
              </a:ext>
            </a:extLst>
          </p:cNvPr>
          <p:cNvGrpSpPr/>
          <p:nvPr/>
        </p:nvGrpSpPr>
        <p:grpSpPr>
          <a:xfrm>
            <a:off x="7979361" y="5659029"/>
            <a:ext cx="647426" cy="111096"/>
            <a:chOff x="3121270" y="4510453"/>
            <a:chExt cx="647426" cy="111096"/>
          </a:xfrm>
        </p:grpSpPr>
        <p:sp>
          <p:nvSpPr>
            <p:cNvPr id="45" name="5-Point Star 44">
              <a:extLst>
                <a:ext uri="{FF2B5EF4-FFF2-40B4-BE49-F238E27FC236}">
                  <a16:creationId xmlns:a16="http://schemas.microsoft.com/office/drawing/2014/main" id="{BCFC9013-ADED-B24C-B40D-FD5CA19DD471}"/>
                </a:ext>
              </a:extLst>
            </p:cNvPr>
            <p:cNvSpPr/>
            <p:nvPr/>
          </p:nvSpPr>
          <p:spPr>
            <a:xfrm>
              <a:off x="3121270" y="4510453"/>
              <a:ext cx="111096" cy="111096"/>
            </a:xfrm>
            <a:prstGeom prst="star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5-Point Star 45">
              <a:extLst>
                <a:ext uri="{FF2B5EF4-FFF2-40B4-BE49-F238E27FC236}">
                  <a16:creationId xmlns:a16="http://schemas.microsoft.com/office/drawing/2014/main" id="{1A924146-75F9-AD48-9D15-2BEA2907D783}"/>
                </a:ext>
              </a:extLst>
            </p:cNvPr>
            <p:cNvSpPr/>
            <p:nvPr/>
          </p:nvSpPr>
          <p:spPr>
            <a:xfrm>
              <a:off x="3255352" y="4510453"/>
              <a:ext cx="111096" cy="111096"/>
            </a:xfrm>
            <a:prstGeom prst="star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5-Point Star 46">
              <a:extLst>
                <a:ext uri="{FF2B5EF4-FFF2-40B4-BE49-F238E27FC236}">
                  <a16:creationId xmlns:a16="http://schemas.microsoft.com/office/drawing/2014/main" id="{E1BC8BC7-BF24-DD45-A624-BE014536382E}"/>
                </a:ext>
              </a:extLst>
            </p:cNvPr>
            <p:cNvSpPr/>
            <p:nvPr/>
          </p:nvSpPr>
          <p:spPr>
            <a:xfrm>
              <a:off x="3389434" y="4510453"/>
              <a:ext cx="111096" cy="111096"/>
            </a:xfrm>
            <a:prstGeom prst="star5">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5-Point Star 47">
              <a:extLst>
                <a:ext uri="{FF2B5EF4-FFF2-40B4-BE49-F238E27FC236}">
                  <a16:creationId xmlns:a16="http://schemas.microsoft.com/office/drawing/2014/main" id="{CC83FD84-43AB-B840-BCA8-3424D3EB77D1}"/>
                </a:ext>
              </a:extLst>
            </p:cNvPr>
            <p:cNvSpPr/>
            <p:nvPr/>
          </p:nvSpPr>
          <p:spPr>
            <a:xfrm>
              <a:off x="3523517" y="4510453"/>
              <a:ext cx="111096" cy="111096"/>
            </a:xfrm>
            <a:prstGeom prst="star5">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5-Point Star 48">
              <a:extLst>
                <a:ext uri="{FF2B5EF4-FFF2-40B4-BE49-F238E27FC236}">
                  <a16:creationId xmlns:a16="http://schemas.microsoft.com/office/drawing/2014/main" id="{869FF279-0CB6-C045-9913-42E4CEA6B480}"/>
                </a:ext>
              </a:extLst>
            </p:cNvPr>
            <p:cNvSpPr/>
            <p:nvPr/>
          </p:nvSpPr>
          <p:spPr>
            <a:xfrm>
              <a:off x="3657600" y="4510453"/>
              <a:ext cx="111096" cy="111096"/>
            </a:xfrm>
            <a:prstGeom prst="star5">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A86AC1B-94D8-7441-9992-8325926CB46D}"/>
              </a:ext>
            </a:extLst>
          </p:cNvPr>
          <p:cNvGrpSpPr/>
          <p:nvPr/>
        </p:nvGrpSpPr>
        <p:grpSpPr>
          <a:xfrm>
            <a:off x="9167542" y="5659029"/>
            <a:ext cx="647426" cy="111096"/>
            <a:chOff x="3121270" y="4510453"/>
            <a:chExt cx="647426" cy="111096"/>
          </a:xfrm>
        </p:grpSpPr>
        <p:sp>
          <p:nvSpPr>
            <p:cNvPr id="51" name="5-Point Star 50">
              <a:extLst>
                <a:ext uri="{FF2B5EF4-FFF2-40B4-BE49-F238E27FC236}">
                  <a16:creationId xmlns:a16="http://schemas.microsoft.com/office/drawing/2014/main" id="{38A14F25-A39B-FE4A-998B-56EC8C6950A4}"/>
                </a:ext>
              </a:extLst>
            </p:cNvPr>
            <p:cNvSpPr/>
            <p:nvPr/>
          </p:nvSpPr>
          <p:spPr>
            <a:xfrm>
              <a:off x="3121270" y="4510453"/>
              <a:ext cx="111096" cy="111096"/>
            </a:xfrm>
            <a:prstGeom prst="star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5-Point Star 51">
              <a:extLst>
                <a:ext uri="{FF2B5EF4-FFF2-40B4-BE49-F238E27FC236}">
                  <a16:creationId xmlns:a16="http://schemas.microsoft.com/office/drawing/2014/main" id="{5B9EFAE2-15A6-8141-BF0F-253A91AA46CB}"/>
                </a:ext>
              </a:extLst>
            </p:cNvPr>
            <p:cNvSpPr/>
            <p:nvPr/>
          </p:nvSpPr>
          <p:spPr>
            <a:xfrm>
              <a:off x="3255352" y="4510453"/>
              <a:ext cx="111096" cy="111096"/>
            </a:xfrm>
            <a:prstGeom prst="star5">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5-Point Star 52">
              <a:extLst>
                <a:ext uri="{FF2B5EF4-FFF2-40B4-BE49-F238E27FC236}">
                  <a16:creationId xmlns:a16="http://schemas.microsoft.com/office/drawing/2014/main" id="{A692F129-920E-E64C-9250-CB81BE26B3E0}"/>
                </a:ext>
              </a:extLst>
            </p:cNvPr>
            <p:cNvSpPr/>
            <p:nvPr/>
          </p:nvSpPr>
          <p:spPr>
            <a:xfrm>
              <a:off x="3389434" y="4510453"/>
              <a:ext cx="111096" cy="111096"/>
            </a:xfrm>
            <a:prstGeom prst="star5">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5-Point Star 53">
              <a:extLst>
                <a:ext uri="{FF2B5EF4-FFF2-40B4-BE49-F238E27FC236}">
                  <a16:creationId xmlns:a16="http://schemas.microsoft.com/office/drawing/2014/main" id="{BE8B342A-7CC0-7D4B-929E-F429858DB850}"/>
                </a:ext>
              </a:extLst>
            </p:cNvPr>
            <p:cNvSpPr/>
            <p:nvPr/>
          </p:nvSpPr>
          <p:spPr>
            <a:xfrm>
              <a:off x="3523517" y="4510453"/>
              <a:ext cx="111096" cy="111096"/>
            </a:xfrm>
            <a:prstGeom prst="star5">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5-Point Star 54">
              <a:extLst>
                <a:ext uri="{FF2B5EF4-FFF2-40B4-BE49-F238E27FC236}">
                  <a16:creationId xmlns:a16="http://schemas.microsoft.com/office/drawing/2014/main" id="{CD83A5CE-B09E-4E41-BBDA-9ED4A63CBC06}"/>
                </a:ext>
              </a:extLst>
            </p:cNvPr>
            <p:cNvSpPr/>
            <p:nvPr/>
          </p:nvSpPr>
          <p:spPr>
            <a:xfrm>
              <a:off x="3657600" y="4510453"/>
              <a:ext cx="111096" cy="111096"/>
            </a:xfrm>
            <a:prstGeom prst="star5">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6" name="Freeform 55">
            <a:extLst>
              <a:ext uri="{FF2B5EF4-FFF2-40B4-BE49-F238E27FC236}">
                <a16:creationId xmlns:a16="http://schemas.microsoft.com/office/drawing/2014/main" id="{85F6621B-69A6-F843-91D8-92076C7937DF}"/>
              </a:ext>
            </a:extLst>
          </p:cNvPr>
          <p:cNvSpPr/>
          <p:nvPr/>
        </p:nvSpPr>
        <p:spPr>
          <a:xfrm>
            <a:off x="4379642" y="2850376"/>
            <a:ext cx="5118100" cy="2717800"/>
          </a:xfrm>
          <a:custGeom>
            <a:avLst/>
            <a:gdLst>
              <a:gd name="connsiteX0" fmla="*/ 0 w 5118100"/>
              <a:gd name="connsiteY0" fmla="*/ 0 h 2717800"/>
              <a:gd name="connsiteX1" fmla="*/ 1409700 w 5118100"/>
              <a:gd name="connsiteY1" fmla="*/ 0 h 2717800"/>
              <a:gd name="connsiteX2" fmla="*/ 2717800 w 5118100"/>
              <a:gd name="connsiteY2" fmla="*/ 2451100 h 2717800"/>
              <a:gd name="connsiteX3" fmla="*/ 3924300 w 5118100"/>
              <a:gd name="connsiteY3" fmla="*/ 2705100 h 2717800"/>
              <a:gd name="connsiteX4" fmla="*/ 5118100 w 5118100"/>
              <a:gd name="connsiteY4" fmla="*/ 271780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8100" h="2717800">
                <a:moveTo>
                  <a:pt x="0" y="0"/>
                </a:moveTo>
                <a:lnTo>
                  <a:pt x="1409700" y="0"/>
                </a:lnTo>
                <a:lnTo>
                  <a:pt x="2717800" y="2451100"/>
                </a:lnTo>
                <a:lnTo>
                  <a:pt x="3924300" y="2705100"/>
                </a:lnTo>
                <a:lnTo>
                  <a:pt x="5118100" y="2717800"/>
                </a:lnTo>
              </a:path>
            </a:pathLst>
          </a:cu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7" name="TextBox 56">
            <a:extLst>
              <a:ext uri="{FF2B5EF4-FFF2-40B4-BE49-F238E27FC236}">
                <a16:creationId xmlns:a16="http://schemas.microsoft.com/office/drawing/2014/main" id="{758ABD0D-3555-C944-B2A9-0F1344456A70}"/>
              </a:ext>
            </a:extLst>
          </p:cNvPr>
          <p:cNvSpPr txBox="1"/>
          <p:nvPr/>
        </p:nvSpPr>
        <p:spPr>
          <a:xfrm>
            <a:off x="4325855" y="2598472"/>
            <a:ext cx="488858" cy="246221"/>
          </a:xfrm>
          <a:prstGeom prst="rect">
            <a:avLst/>
          </a:prstGeom>
          <a:noFill/>
        </p:spPr>
        <p:txBody>
          <a:bodyPr wrap="square" rtlCol="0">
            <a:spAutoFit/>
          </a:bodyPr>
          <a:lstStyle/>
          <a:p>
            <a:r>
              <a:rPr lang="en-US" sz="1000" b="1" dirty="0">
                <a:latin typeface="Amazon Ember Regular" charset="0"/>
                <a:ea typeface="+mj-ea"/>
              </a:rPr>
              <a:t>AWS</a:t>
            </a:r>
          </a:p>
        </p:txBody>
      </p:sp>
      <p:sp>
        <p:nvSpPr>
          <p:cNvPr id="58" name="Freeform 57">
            <a:extLst>
              <a:ext uri="{FF2B5EF4-FFF2-40B4-BE49-F238E27FC236}">
                <a16:creationId xmlns:a16="http://schemas.microsoft.com/office/drawing/2014/main" id="{66087712-7297-B741-AAB5-F7DC7F3989D3}"/>
              </a:ext>
            </a:extLst>
          </p:cNvPr>
          <p:cNvSpPr/>
          <p:nvPr/>
        </p:nvSpPr>
        <p:spPr>
          <a:xfrm>
            <a:off x="4395971" y="3891776"/>
            <a:ext cx="5116285" cy="1676400"/>
          </a:xfrm>
          <a:custGeom>
            <a:avLst/>
            <a:gdLst>
              <a:gd name="connsiteX0" fmla="*/ 0 w 5116285"/>
              <a:gd name="connsiteY0" fmla="*/ 925286 h 1676400"/>
              <a:gd name="connsiteX1" fmla="*/ 1447800 w 5116285"/>
              <a:gd name="connsiteY1" fmla="*/ 0 h 1676400"/>
              <a:gd name="connsiteX2" fmla="*/ 2710542 w 5116285"/>
              <a:gd name="connsiteY2" fmla="*/ 1382486 h 1676400"/>
              <a:gd name="connsiteX3" fmla="*/ 3918857 w 5116285"/>
              <a:gd name="connsiteY3" fmla="*/ 1643743 h 1676400"/>
              <a:gd name="connsiteX4" fmla="*/ 5116285 w 5116285"/>
              <a:gd name="connsiteY4" fmla="*/ 1676400 h 167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6285" h="1676400">
                <a:moveTo>
                  <a:pt x="0" y="925286"/>
                </a:moveTo>
                <a:lnTo>
                  <a:pt x="1447800" y="0"/>
                </a:lnTo>
                <a:lnTo>
                  <a:pt x="2710542" y="1382486"/>
                </a:lnTo>
                <a:lnTo>
                  <a:pt x="3918857" y="1643743"/>
                </a:lnTo>
                <a:lnTo>
                  <a:pt x="5116285" y="1676400"/>
                </a:lnTo>
              </a:path>
            </a:pathLst>
          </a:custGeom>
          <a:noFill/>
          <a:ln w="34925">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TextBox 58">
            <a:extLst>
              <a:ext uri="{FF2B5EF4-FFF2-40B4-BE49-F238E27FC236}">
                <a16:creationId xmlns:a16="http://schemas.microsoft.com/office/drawing/2014/main" id="{52B2DC7C-E29B-7A42-8735-F01648134329}"/>
              </a:ext>
            </a:extLst>
          </p:cNvPr>
          <p:cNvSpPr txBox="1"/>
          <p:nvPr/>
        </p:nvSpPr>
        <p:spPr>
          <a:xfrm>
            <a:off x="4902797" y="4406126"/>
            <a:ext cx="919201" cy="246221"/>
          </a:xfrm>
          <a:prstGeom prst="rect">
            <a:avLst/>
          </a:prstGeom>
          <a:noFill/>
        </p:spPr>
        <p:txBody>
          <a:bodyPr wrap="square" rtlCol="0">
            <a:spAutoFit/>
          </a:bodyPr>
          <a:lstStyle/>
          <a:p>
            <a:r>
              <a:rPr lang="en-US" sz="1000" b="1" dirty="0">
                <a:latin typeface="Amazon Ember Regular" charset="0"/>
                <a:ea typeface="+mj-ea"/>
              </a:rPr>
              <a:t>Azure</a:t>
            </a:r>
          </a:p>
        </p:txBody>
      </p:sp>
      <p:sp>
        <p:nvSpPr>
          <p:cNvPr id="60" name="Freeform 59">
            <a:extLst>
              <a:ext uri="{FF2B5EF4-FFF2-40B4-BE49-F238E27FC236}">
                <a16:creationId xmlns:a16="http://schemas.microsoft.com/office/drawing/2014/main" id="{ECA224FB-28F5-8643-8C8B-04179F6BD8CD}"/>
              </a:ext>
            </a:extLst>
          </p:cNvPr>
          <p:cNvSpPr/>
          <p:nvPr/>
        </p:nvSpPr>
        <p:spPr>
          <a:xfrm>
            <a:off x="4374200" y="5426662"/>
            <a:ext cx="5139418" cy="152400"/>
          </a:xfrm>
          <a:custGeom>
            <a:avLst/>
            <a:gdLst>
              <a:gd name="connsiteX0" fmla="*/ 0 w 5148943"/>
              <a:gd name="connsiteY0" fmla="*/ 43543 h 152400"/>
              <a:gd name="connsiteX1" fmla="*/ 1556657 w 5148943"/>
              <a:gd name="connsiteY1" fmla="*/ 0 h 152400"/>
              <a:gd name="connsiteX2" fmla="*/ 2743200 w 5148943"/>
              <a:gd name="connsiteY2" fmla="*/ 141514 h 152400"/>
              <a:gd name="connsiteX3" fmla="*/ 5148943 w 514894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148943" h="152400">
                <a:moveTo>
                  <a:pt x="0" y="43543"/>
                </a:moveTo>
                <a:lnTo>
                  <a:pt x="1556657" y="0"/>
                </a:lnTo>
                <a:lnTo>
                  <a:pt x="2743200" y="141514"/>
                </a:lnTo>
                <a:lnTo>
                  <a:pt x="5148943" y="152400"/>
                </a:lnTo>
              </a:path>
            </a:pathLst>
          </a:custGeom>
          <a:noFill/>
          <a:ln w="349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1" name="TextBox 60">
            <a:extLst>
              <a:ext uri="{FF2B5EF4-FFF2-40B4-BE49-F238E27FC236}">
                <a16:creationId xmlns:a16="http://schemas.microsoft.com/office/drawing/2014/main" id="{B3187E84-23F0-A043-A703-AF48F07E7694}"/>
              </a:ext>
            </a:extLst>
          </p:cNvPr>
          <p:cNvSpPr txBox="1"/>
          <p:nvPr/>
        </p:nvSpPr>
        <p:spPr>
          <a:xfrm>
            <a:off x="4417742" y="5244326"/>
            <a:ext cx="919201" cy="246221"/>
          </a:xfrm>
          <a:prstGeom prst="rect">
            <a:avLst/>
          </a:prstGeom>
          <a:noFill/>
        </p:spPr>
        <p:txBody>
          <a:bodyPr wrap="square" rtlCol="0">
            <a:spAutoFit/>
          </a:bodyPr>
          <a:lstStyle/>
          <a:p>
            <a:r>
              <a:rPr lang="en-US" sz="1000" b="1" dirty="0">
                <a:latin typeface="Amazon Ember Regular" charset="0"/>
                <a:ea typeface="+mj-ea"/>
              </a:rPr>
              <a:t>Google</a:t>
            </a:r>
          </a:p>
        </p:txBody>
      </p:sp>
      <p:sp>
        <p:nvSpPr>
          <p:cNvPr id="62" name="TextBox 61">
            <a:extLst>
              <a:ext uri="{FF2B5EF4-FFF2-40B4-BE49-F238E27FC236}">
                <a16:creationId xmlns:a16="http://schemas.microsoft.com/office/drawing/2014/main" id="{48335413-0BC5-5D4F-B046-6CC1295D60D1}"/>
              </a:ext>
            </a:extLst>
          </p:cNvPr>
          <p:cNvSpPr txBox="1"/>
          <p:nvPr/>
        </p:nvSpPr>
        <p:spPr>
          <a:xfrm>
            <a:off x="3105244" y="5475944"/>
            <a:ext cx="1171058" cy="261610"/>
          </a:xfrm>
          <a:prstGeom prst="rect">
            <a:avLst/>
          </a:prstGeom>
          <a:noFill/>
        </p:spPr>
        <p:txBody>
          <a:bodyPr wrap="square" rtlCol="0">
            <a:spAutoFit/>
          </a:bodyPr>
          <a:lstStyle/>
          <a:p>
            <a:r>
              <a:rPr lang="en-US" sz="1100" dirty="0">
                <a:latin typeface="Amazon Ember Regular"/>
              </a:rPr>
              <a:t>Respondents</a:t>
            </a:r>
          </a:p>
        </p:txBody>
      </p:sp>
    </p:spTree>
    <p:extLst>
      <p:ext uri="{BB962C8B-B14F-4D97-AF65-F5344CB8AC3E}">
        <p14:creationId xmlns:p14="http://schemas.microsoft.com/office/powerpoint/2010/main" val="308128433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395" y="300661"/>
            <a:ext cx="11993205" cy="523220"/>
          </a:xfrm>
          <a:prstGeom prst="rect">
            <a:avLst/>
          </a:prstGeom>
          <a:noFill/>
        </p:spPr>
        <p:txBody>
          <a:bodyPr wrap="square" rtlCol="0">
            <a:spAutoFit/>
          </a:bodyPr>
          <a:lstStyle/>
          <a:p>
            <a:pPr defTabSz="914377"/>
            <a:r>
              <a:rPr lang="en-US" sz="2800" dirty="0"/>
              <a:t>SQL Server on AWS exhibited </a:t>
            </a:r>
            <a:r>
              <a:rPr lang="en-US" altLang="zh-CN" sz="2800" dirty="0"/>
              <a:t>2X+</a:t>
            </a:r>
            <a:r>
              <a:rPr lang="en-US" sz="2800" dirty="0"/>
              <a:t> better price/ performance than Azure</a:t>
            </a:r>
            <a:endParaRPr lang="en-US" sz="2800" b="1" dirty="0">
              <a:solidFill>
                <a:schemeClr val="bg1">
                  <a:lumMod val="10000"/>
                </a:schemeClr>
              </a:solidFill>
              <a:latin typeface="Amazon Ember Regular" charset="0"/>
              <a:ea typeface="+mj-ea"/>
              <a:cs typeface="Amazon Ember Regular" charset="0"/>
            </a:endParaRPr>
          </a:p>
        </p:txBody>
      </p:sp>
      <p:sp>
        <p:nvSpPr>
          <p:cNvPr id="31" name="Content Placeholder 4">
            <a:extLst>
              <a:ext uri="{FF2B5EF4-FFF2-40B4-BE49-F238E27FC236}">
                <a16:creationId xmlns:a16="http://schemas.microsoft.com/office/drawing/2014/main" id="{9C1E9771-7E4F-794D-959A-960AF1AB35E4}"/>
              </a:ext>
            </a:extLst>
          </p:cNvPr>
          <p:cNvSpPr txBox="1">
            <a:spLocks/>
          </p:cNvSpPr>
          <p:nvPr/>
        </p:nvSpPr>
        <p:spPr>
          <a:xfrm>
            <a:off x="1670811" y="4708324"/>
            <a:ext cx="8395470" cy="674749"/>
          </a:xfrm>
          <a:prstGeom prst="rect">
            <a:avLst/>
          </a:prstGeom>
        </p:spPr>
        <p:txBody>
          <a:bodyPr anchor="ctr"/>
          <a:lstStyle>
            <a:lvl1pPr marL="309026" indent="-309026" algn="l" defTabSz="609585" rtl="0" eaLnBrk="1" latinLnBrk="0" hangingPunct="1">
              <a:spcBef>
                <a:spcPct val="20000"/>
              </a:spcBef>
              <a:buClr>
                <a:schemeClr val="accent1"/>
              </a:buClr>
              <a:buFont typeface="Wingdings" panose="05000000000000000000" pitchFamily="2" charset="2"/>
              <a:buChar char="§"/>
              <a:defRPr sz="2667" b="0" i="0" kern="1200">
                <a:solidFill>
                  <a:schemeClr val="tx1"/>
                </a:solidFill>
                <a:latin typeface="+mn-lt"/>
                <a:ea typeface="+mn-ea"/>
                <a:cs typeface="Arial"/>
              </a:defRPr>
            </a:lvl1pPr>
            <a:lvl2pPr marL="609585" indent="-300559" algn="l" defTabSz="609585" rtl="0" eaLnBrk="1" latinLnBrk="0" hangingPunct="1">
              <a:spcBef>
                <a:spcPct val="20000"/>
              </a:spcBef>
              <a:buClr>
                <a:schemeClr val="accent1"/>
              </a:buClr>
              <a:buFont typeface="Arial"/>
              <a:buChar char="–"/>
              <a:defRPr sz="2400" b="0" i="0" kern="1200">
                <a:solidFill>
                  <a:schemeClr val="tx1"/>
                </a:solidFill>
                <a:latin typeface="+mn-lt"/>
                <a:ea typeface="+mn-ea"/>
                <a:cs typeface="Arial"/>
              </a:defRPr>
            </a:lvl2pPr>
            <a:lvl3pPr marL="918610" indent="-309026" algn="l" defTabSz="609585" rtl="0" eaLnBrk="1" latinLnBrk="0" hangingPunct="1">
              <a:spcBef>
                <a:spcPct val="20000"/>
              </a:spcBef>
              <a:buClr>
                <a:schemeClr val="accent1"/>
              </a:buClr>
              <a:buFont typeface="Wingdings" panose="05000000000000000000" pitchFamily="2" charset="2"/>
              <a:buChar char="§"/>
              <a:tabLst/>
              <a:defRPr sz="2133" b="0" i="0" kern="1200">
                <a:solidFill>
                  <a:schemeClr val="tx1"/>
                </a:solidFill>
                <a:latin typeface="+mn-lt"/>
                <a:ea typeface="+mn-ea"/>
                <a:cs typeface="Arial"/>
              </a:defRPr>
            </a:lvl3pPr>
            <a:lvl4pPr marL="1219170" indent="-300559" algn="l" defTabSz="609585" rtl="0" eaLnBrk="1" latinLnBrk="0" hangingPunct="1">
              <a:spcBef>
                <a:spcPct val="20000"/>
              </a:spcBef>
              <a:buClr>
                <a:schemeClr val="accent1"/>
              </a:buClr>
              <a:buFont typeface="Arial"/>
              <a:buChar char="–"/>
              <a:defRPr sz="1867" b="0" i="0" kern="1200">
                <a:solidFill>
                  <a:schemeClr val="tx1"/>
                </a:solidFill>
                <a:latin typeface="+mn-lt"/>
                <a:ea typeface="+mn-ea"/>
                <a:cs typeface="Arial"/>
              </a:defRPr>
            </a:lvl4pPr>
            <a:lvl5pPr marL="1528195" indent="-309026" algn="l" defTabSz="609585" rtl="0" eaLnBrk="1" latinLnBrk="0" hangingPunct="1">
              <a:spcBef>
                <a:spcPct val="20000"/>
              </a:spcBef>
              <a:buClr>
                <a:schemeClr val="accent1"/>
              </a:buClr>
              <a:buFont typeface="Arial"/>
              <a:buChar char="»"/>
              <a:defRPr sz="1600" b="0" i="0" kern="1200">
                <a:solidFill>
                  <a:schemeClr val="tx1"/>
                </a:solidFill>
                <a:latin typeface="+mn-lt"/>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defTabSz="285739">
              <a:spcBef>
                <a:spcPts val="844"/>
              </a:spcBef>
              <a:buClr>
                <a:srgbClr val="D232AA"/>
              </a:buClr>
              <a:buNone/>
            </a:pPr>
            <a:r>
              <a:rPr lang="en-US" sz="1350" b="1" dirty="0">
                <a:latin typeface="Amazon Ember"/>
              </a:rPr>
              <a:t>SQL Server on Amazon EC2 consistently outperforms Azure across a variety of machine types</a:t>
            </a:r>
          </a:p>
        </p:txBody>
      </p:sp>
      <p:graphicFrame>
        <p:nvGraphicFramePr>
          <p:cNvPr id="32" name="Chart 31">
            <a:extLst>
              <a:ext uri="{FF2B5EF4-FFF2-40B4-BE49-F238E27FC236}">
                <a16:creationId xmlns:a16="http://schemas.microsoft.com/office/drawing/2014/main" id="{D41DED9D-9416-AC45-AD80-BDA3E1E34F67}"/>
              </a:ext>
            </a:extLst>
          </p:cNvPr>
          <p:cNvGraphicFramePr/>
          <p:nvPr>
            <p:extLst>
              <p:ext uri="{D42A27DB-BD31-4B8C-83A1-F6EECF244321}">
                <p14:modId xmlns:p14="http://schemas.microsoft.com/office/powerpoint/2010/main" val="2497348162"/>
              </p:ext>
            </p:extLst>
          </p:nvPr>
        </p:nvGraphicFramePr>
        <p:xfrm>
          <a:off x="5853686" y="2428425"/>
          <a:ext cx="4071668" cy="23041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Chart 32">
            <a:extLst>
              <a:ext uri="{FF2B5EF4-FFF2-40B4-BE49-F238E27FC236}">
                <a16:creationId xmlns:a16="http://schemas.microsoft.com/office/drawing/2014/main" id="{E19BF6AB-D24A-4944-9CE0-4AB9569E9AE0}"/>
              </a:ext>
            </a:extLst>
          </p:cNvPr>
          <p:cNvGraphicFramePr>
            <a:graphicFrameLocks/>
          </p:cNvGraphicFramePr>
          <p:nvPr>
            <p:extLst>
              <p:ext uri="{D42A27DB-BD31-4B8C-83A1-F6EECF244321}">
                <p14:modId xmlns:p14="http://schemas.microsoft.com/office/powerpoint/2010/main" val="46242847"/>
              </p:ext>
            </p:extLst>
          </p:nvPr>
        </p:nvGraphicFramePr>
        <p:xfrm>
          <a:off x="1844257" y="2424740"/>
          <a:ext cx="3835984" cy="2301590"/>
        </p:xfrm>
        <a:graphic>
          <a:graphicData uri="http://schemas.openxmlformats.org/drawingml/2006/chart">
            <c:chart xmlns:c="http://schemas.openxmlformats.org/drawingml/2006/chart" xmlns:r="http://schemas.openxmlformats.org/officeDocument/2006/relationships" r:id="rId4"/>
          </a:graphicData>
        </a:graphic>
      </p:graphicFrame>
      <p:sp>
        <p:nvSpPr>
          <p:cNvPr id="34" name="Rectangle 33">
            <a:extLst>
              <a:ext uri="{FF2B5EF4-FFF2-40B4-BE49-F238E27FC236}">
                <a16:creationId xmlns:a16="http://schemas.microsoft.com/office/drawing/2014/main" id="{8A90B98C-9202-7F47-BFFC-B80ED52DFEFE}"/>
              </a:ext>
            </a:extLst>
          </p:cNvPr>
          <p:cNvSpPr/>
          <p:nvPr/>
        </p:nvSpPr>
        <p:spPr>
          <a:xfrm>
            <a:off x="3537206" y="5961492"/>
            <a:ext cx="8704627" cy="276999"/>
          </a:xfrm>
          <a:prstGeom prst="rect">
            <a:avLst/>
          </a:prstGeom>
        </p:spPr>
        <p:txBody>
          <a:bodyPr wrap="none">
            <a:spAutoFit/>
          </a:bodyPr>
          <a:lstStyle/>
          <a:p>
            <a:pPr defTabSz="685758"/>
            <a:r>
              <a:rPr lang="en-US" sz="1200" dirty="0">
                <a:latin typeface="Amazon Ember"/>
                <a:hlinkClick r:id="rId5">
                  <a:extLst>
                    <a:ext uri="{A12FA001-AC4F-418D-AE19-62706E023703}">
                      <ahyp:hlinkClr xmlns="" xmlns:ahyp="http://schemas.microsoft.com/office/drawing/2018/hyperlinkcolor" val="tx"/>
                    </a:ext>
                  </a:extLst>
                </a:hlinkClick>
              </a:rPr>
              <a:t>https://zkresearch.com/blog/2018/11/comparing-sql-server-deployments-on-microsoft-azure-and-amazon-web-services</a:t>
            </a:r>
            <a:endParaRPr lang="en-US" sz="1200" dirty="0">
              <a:latin typeface="Amazon Ember"/>
            </a:endParaRPr>
          </a:p>
        </p:txBody>
      </p:sp>
      <p:sp>
        <p:nvSpPr>
          <p:cNvPr id="35" name="TextBox 34">
            <a:extLst>
              <a:ext uri="{FF2B5EF4-FFF2-40B4-BE49-F238E27FC236}">
                <a16:creationId xmlns:a16="http://schemas.microsoft.com/office/drawing/2014/main" id="{2CF22BD7-B3E6-B242-9D63-025C98DD1E77}"/>
              </a:ext>
            </a:extLst>
          </p:cNvPr>
          <p:cNvSpPr txBox="1"/>
          <p:nvPr/>
        </p:nvSpPr>
        <p:spPr>
          <a:xfrm>
            <a:off x="4440198" y="6238491"/>
            <a:ext cx="7751802" cy="387798"/>
          </a:xfrm>
          <a:prstGeom prst="rect">
            <a:avLst/>
          </a:prstGeom>
          <a:noFill/>
        </p:spPr>
        <p:txBody>
          <a:bodyPr wrap="none" lIns="137160" tIns="109728" rIns="137160" bIns="109728" rtlCol="0">
            <a:spAutoFit/>
          </a:bodyPr>
          <a:lstStyle/>
          <a:p>
            <a:pPr defTabSz="685758">
              <a:lnSpc>
                <a:spcPct val="90000"/>
              </a:lnSpc>
              <a:spcAft>
                <a:spcPts val="1350"/>
              </a:spcAft>
            </a:pPr>
            <a:r>
              <a:rPr lang="en-US" sz="1200" dirty="0">
                <a:latin typeface="Amazon Ember"/>
              </a:rPr>
              <a:t>*Results for Small and Medium configuration available on </a:t>
            </a:r>
            <a:r>
              <a:rPr lang="en-US" sz="1200" dirty="0">
                <a:latin typeface="Amazon Ember"/>
                <a:hlinkClick r:id="rId6">
                  <a:extLst>
                    <a:ext uri="{A12FA001-AC4F-418D-AE19-62706E023703}">
                      <ahyp:hlinkClr xmlns="" xmlns:ahyp="http://schemas.microsoft.com/office/drawing/2018/hyperlinkcolor" val="tx"/>
                    </a:ext>
                  </a:extLst>
                </a:hlinkClick>
              </a:rPr>
              <a:t>https://zkresearch.com</a:t>
            </a:r>
            <a:r>
              <a:rPr lang="en-US" sz="1200" dirty="0">
                <a:latin typeface="Amazon Ember"/>
              </a:rPr>
              <a:t>, a 3</a:t>
            </a:r>
            <a:r>
              <a:rPr lang="en-US" sz="1200" baseline="30000" dirty="0">
                <a:latin typeface="Amazon Ember"/>
              </a:rPr>
              <a:t>rd</a:t>
            </a:r>
            <a:r>
              <a:rPr lang="en-US" sz="1200" dirty="0">
                <a:latin typeface="Amazon Ember"/>
              </a:rPr>
              <a:t> party research firm </a:t>
            </a:r>
          </a:p>
        </p:txBody>
      </p:sp>
    </p:spTree>
    <p:extLst>
      <p:ext uri="{BB962C8B-B14F-4D97-AF65-F5344CB8AC3E}">
        <p14:creationId xmlns:p14="http://schemas.microsoft.com/office/powerpoint/2010/main" val="339369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Graphic spid="32" grpId="0">
        <p:bldAsOne/>
      </p:bldGraphic>
      <p:bldGraphic spid="33" grpId="0">
        <p:bldAsOne/>
      </p:bldGraphic>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4A71-D437-E045-8791-C7C61D284ECB}"/>
              </a:ext>
            </a:extLst>
          </p:cNvPr>
          <p:cNvSpPr>
            <a:spLocks noGrp="1"/>
          </p:cNvSpPr>
          <p:nvPr>
            <p:ph type="title"/>
          </p:nvPr>
        </p:nvSpPr>
        <p:spPr/>
        <p:txBody>
          <a:bodyPr/>
          <a:lstStyle/>
          <a:p>
            <a:r>
              <a:rPr lang="en-US" dirty="0"/>
              <a:t>Enterprise-Grade Security</a:t>
            </a:r>
            <a:endParaRPr lang="it-IT" dirty="0">
              <a:solidFill>
                <a:schemeClr val="bg1">
                  <a:lumMod val="1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2" name="Content Placeholder 2">
            <a:extLst>
              <a:ext uri="{FF2B5EF4-FFF2-40B4-BE49-F238E27FC236}">
                <a16:creationId xmlns:a16="http://schemas.microsoft.com/office/drawing/2014/main" id="{C1CED479-5FAA-EE4B-8F60-B3BA603E03A2}"/>
              </a:ext>
            </a:extLst>
          </p:cNvPr>
          <p:cNvSpPr txBox="1">
            <a:spLocks/>
          </p:cNvSpPr>
          <p:nvPr/>
        </p:nvSpPr>
        <p:spPr>
          <a:xfrm>
            <a:off x="2076243" y="2052944"/>
            <a:ext cx="8672836" cy="27394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FFC000"/>
              </a:buClr>
            </a:pPr>
            <a:r>
              <a:rPr lang="en-US" sz="1700" dirty="0"/>
              <a:t>Security </a:t>
            </a:r>
            <a:r>
              <a:rPr lang="en-US" sz="1700" b="1" dirty="0"/>
              <a:t>full fine-grained level control</a:t>
            </a:r>
            <a:endParaRPr lang="en-US" sz="1700" dirty="0"/>
          </a:p>
          <a:p>
            <a:pPr marL="285750" indent="-285750">
              <a:buClr>
                <a:srgbClr val="FFC000"/>
              </a:buClr>
            </a:pPr>
            <a:r>
              <a:rPr lang="en-US" sz="1700" dirty="0"/>
              <a:t>AWS natively built in security from the ground up</a:t>
            </a:r>
          </a:p>
          <a:p>
            <a:pPr marL="285750" indent="-285750">
              <a:buClr>
                <a:srgbClr val="FFC000"/>
              </a:buClr>
            </a:pPr>
            <a:r>
              <a:rPr lang="en-US" sz="1700" dirty="0"/>
              <a:t>Have millions of active customers every month that inform our security </a:t>
            </a:r>
          </a:p>
          <a:p>
            <a:pPr marL="285750" indent="-285750">
              <a:buClr>
                <a:srgbClr val="FFC000"/>
              </a:buClr>
            </a:pPr>
            <a:r>
              <a:rPr lang="en-US" sz="1700" dirty="0"/>
              <a:t>More than 50 compliance certifications and accreditations</a:t>
            </a:r>
          </a:p>
          <a:p>
            <a:pPr marL="0" indent="0">
              <a:buFont typeface="Arial" panose="020B0604020202020204" pitchFamily="34" charset="0"/>
              <a:buNone/>
            </a:pPr>
            <a:endParaRPr lang="en-US" sz="1700" dirty="0"/>
          </a:p>
        </p:txBody>
      </p:sp>
      <p:sp>
        <p:nvSpPr>
          <p:cNvPr id="44" name="Rectangle 43">
            <a:extLst>
              <a:ext uri="{FF2B5EF4-FFF2-40B4-BE49-F238E27FC236}">
                <a16:creationId xmlns:a16="http://schemas.microsoft.com/office/drawing/2014/main" id="{548E7D28-7428-4D4D-B6FC-AF3801488DDA}"/>
              </a:ext>
            </a:extLst>
          </p:cNvPr>
          <p:cNvSpPr/>
          <p:nvPr/>
        </p:nvSpPr>
        <p:spPr>
          <a:xfrm>
            <a:off x="5919254" y="4391213"/>
            <a:ext cx="5832784" cy="1200329"/>
          </a:xfrm>
          <a:prstGeom prst="rect">
            <a:avLst/>
          </a:prstGeom>
        </p:spPr>
        <p:txBody>
          <a:bodyPr wrap="square">
            <a:spAutoFit/>
          </a:bodyPr>
          <a:lstStyle/>
          <a:p>
            <a:pPr marR="0" lvl="1">
              <a:spcBef>
                <a:spcPts val="0"/>
              </a:spcBef>
              <a:spcAft>
                <a:spcPts val="800"/>
              </a:spcAft>
            </a:pPr>
            <a:r>
              <a:rPr lang="en-US" b="1" i="1" dirty="0">
                <a:latin typeface="Calibri" charset="0"/>
                <a:ea typeface="Calibri" charset="0"/>
                <a:cs typeface="Times New Roman" charset="0"/>
              </a:rPr>
              <a:t>“We worked closely with the Amazon team to develop a security model, which we believe enables us to operate more securely in the public cloud than we can even in our data centers.” Capital One</a:t>
            </a:r>
            <a:endParaRPr lang="en-US" i="1" dirty="0">
              <a:effectLst/>
              <a:latin typeface="Calibri" charset="0"/>
              <a:ea typeface="Calibri" charset="0"/>
              <a:cs typeface="Times New Roman" charset="0"/>
            </a:endParaRPr>
          </a:p>
        </p:txBody>
      </p:sp>
      <p:sp>
        <p:nvSpPr>
          <p:cNvPr id="45" name="Oval 1156">
            <a:extLst>
              <a:ext uri="{FF2B5EF4-FFF2-40B4-BE49-F238E27FC236}">
                <a16:creationId xmlns:a16="http://schemas.microsoft.com/office/drawing/2014/main" id="{5D1344C7-7D38-A34C-A76E-76A50126E033}"/>
              </a:ext>
            </a:extLst>
          </p:cNvPr>
          <p:cNvSpPr>
            <a:spLocks noChangeArrowheads="1"/>
          </p:cNvSpPr>
          <p:nvPr/>
        </p:nvSpPr>
        <p:spPr bwMode="auto">
          <a:xfrm>
            <a:off x="9799299" y="880904"/>
            <a:ext cx="973084" cy="973098"/>
          </a:xfrm>
          <a:prstGeom prst="ellipse">
            <a:avLst/>
          </a:prstGeom>
          <a:solidFill>
            <a:srgbClr val="0D2736"/>
          </a:solidFill>
          <a:ln w="1079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158">
            <a:extLst>
              <a:ext uri="{FF2B5EF4-FFF2-40B4-BE49-F238E27FC236}">
                <a16:creationId xmlns:a16="http://schemas.microsoft.com/office/drawing/2014/main" id="{256A7DEB-D1A3-4044-B174-DF31B3BCC780}"/>
              </a:ext>
            </a:extLst>
          </p:cNvPr>
          <p:cNvSpPr>
            <a:spLocks noEditPoints="1"/>
          </p:cNvSpPr>
          <p:nvPr/>
        </p:nvSpPr>
        <p:spPr bwMode="auto">
          <a:xfrm>
            <a:off x="10086798" y="960519"/>
            <a:ext cx="389237" cy="406934"/>
          </a:xfrm>
          <a:custGeom>
            <a:avLst/>
            <a:gdLst>
              <a:gd name="T0" fmla="*/ 20 w 41"/>
              <a:gd name="T1" fmla="*/ 0 h 43"/>
              <a:gd name="T2" fmla="*/ 0 w 41"/>
              <a:gd name="T3" fmla="*/ 21 h 43"/>
              <a:gd name="T4" fmla="*/ 0 w 41"/>
              <a:gd name="T5" fmla="*/ 38 h 43"/>
              <a:gd name="T6" fmla="*/ 5 w 41"/>
              <a:gd name="T7" fmla="*/ 43 h 43"/>
              <a:gd name="T8" fmla="*/ 36 w 41"/>
              <a:gd name="T9" fmla="*/ 43 h 43"/>
              <a:gd name="T10" fmla="*/ 41 w 41"/>
              <a:gd name="T11" fmla="*/ 38 h 43"/>
              <a:gd name="T12" fmla="*/ 41 w 41"/>
              <a:gd name="T13" fmla="*/ 21 h 43"/>
              <a:gd name="T14" fmla="*/ 20 w 41"/>
              <a:gd name="T15" fmla="*/ 0 h 43"/>
              <a:gd name="T16" fmla="*/ 20 w 41"/>
              <a:gd name="T17" fmla="*/ 11 h 43"/>
              <a:gd name="T18" fmla="*/ 30 w 41"/>
              <a:gd name="T19" fmla="*/ 21 h 43"/>
              <a:gd name="T20" fmla="*/ 30 w 41"/>
              <a:gd name="T21" fmla="*/ 32 h 43"/>
              <a:gd name="T22" fmla="*/ 11 w 41"/>
              <a:gd name="T23" fmla="*/ 32 h 43"/>
              <a:gd name="T24" fmla="*/ 11 w 41"/>
              <a:gd name="T25" fmla="*/ 21 h 43"/>
              <a:gd name="T26" fmla="*/ 20 w 41"/>
              <a:gd name="T27"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3">
                <a:moveTo>
                  <a:pt x="20" y="0"/>
                </a:moveTo>
                <a:cubicBezTo>
                  <a:pt x="9" y="0"/>
                  <a:pt x="0" y="10"/>
                  <a:pt x="0" y="21"/>
                </a:cubicBezTo>
                <a:cubicBezTo>
                  <a:pt x="0" y="38"/>
                  <a:pt x="0" y="38"/>
                  <a:pt x="0" y="38"/>
                </a:cubicBezTo>
                <a:cubicBezTo>
                  <a:pt x="0" y="41"/>
                  <a:pt x="2" y="43"/>
                  <a:pt x="5" y="43"/>
                </a:cubicBezTo>
                <a:cubicBezTo>
                  <a:pt x="36" y="43"/>
                  <a:pt x="36" y="43"/>
                  <a:pt x="36" y="43"/>
                </a:cubicBezTo>
                <a:cubicBezTo>
                  <a:pt x="39" y="43"/>
                  <a:pt x="41" y="41"/>
                  <a:pt x="41" y="38"/>
                </a:cubicBezTo>
                <a:cubicBezTo>
                  <a:pt x="41" y="21"/>
                  <a:pt x="41" y="21"/>
                  <a:pt x="41" y="21"/>
                </a:cubicBezTo>
                <a:cubicBezTo>
                  <a:pt x="41" y="10"/>
                  <a:pt x="32" y="0"/>
                  <a:pt x="20" y="0"/>
                </a:cubicBezTo>
                <a:close/>
                <a:moveTo>
                  <a:pt x="20" y="11"/>
                </a:moveTo>
                <a:cubicBezTo>
                  <a:pt x="26" y="11"/>
                  <a:pt x="30" y="16"/>
                  <a:pt x="30" y="21"/>
                </a:cubicBezTo>
                <a:cubicBezTo>
                  <a:pt x="30" y="32"/>
                  <a:pt x="30" y="32"/>
                  <a:pt x="30" y="32"/>
                </a:cubicBezTo>
                <a:cubicBezTo>
                  <a:pt x="11" y="32"/>
                  <a:pt x="11" y="32"/>
                  <a:pt x="11" y="32"/>
                </a:cubicBezTo>
                <a:cubicBezTo>
                  <a:pt x="11" y="21"/>
                  <a:pt x="11" y="21"/>
                  <a:pt x="11" y="21"/>
                </a:cubicBezTo>
                <a:cubicBezTo>
                  <a:pt x="11" y="16"/>
                  <a:pt x="15" y="11"/>
                  <a:pt x="20" y="11"/>
                </a:cubicBezTo>
                <a:close/>
              </a:path>
            </a:pathLst>
          </a:custGeom>
          <a:solidFill>
            <a:schemeClr val="accent1"/>
          </a:solidFill>
          <a:ln w="1079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1160">
            <a:extLst>
              <a:ext uri="{FF2B5EF4-FFF2-40B4-BE49-F238E27FC236}">
                <a16:creationId xmlns:a16="http://schemas.microsoft.com/office/drawing/2014/main" id="{B8666112-A449-7743-9454-045F9D40F119}"/>
              </a:ext>
            </a:extLst>
          </p:cNvPr>
          <p:cNvSpPr>
            <a:spLocks noChangeArrowheads="1"/>
          </p:cNvSpPr>
          <p:nvPr/>
        </p:nvSpPr>
        <p:spPr bwMode="auto">
          <a:xfrm>
            <a:off x="10002758" y="1367453"/>
            <a:ext cx="566165" cy="336166"/>
          </a:xfrm>
          <a:prstGeom prst="rect">
            <a:avLst/>
          </a:prstGeom>
          <a:solidFill>
            <a:schemeClr val="accent1"/>
          </a:solidFill>
          <a:ln w="1079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04746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reeform 6">
            <a:extLst>
              <a:ext uri="{FF2B5EF4-FFF2-40B4-BE49-F238E27FC236}">
                <a16:creationId xmlns:a16="http://schemas.microsoft.com/office/drawing/2014/main" id="{07C12DD9-66F7-CF40-BFD2-2A9A8122F8D4}"/>
              </a:ext>
            </a:extLst>
          </p:cNvPr>
          <p:cNvSpPr/>
          <p:nvPr/>
        </p:nvSpPr>
        <p:spPr>
          <a:xfrm>
            <a:off x="1047600" y="691191"/>
            <a:ext cx="9320803" cy="4810956"/>
          </a:xfrm>
          <a:custGeom>
            <a:avLst/>
            <a:gdLst>
              <a:gd name="connsiteX0" fmla="*/ 0 w 7215625"/>
              <a:gd name="connsiteY0" fmla="*/ 3463879 h 3489697"/>
              <a:gd name="connsiteX1" fmla="*/ 2309000 w 7215625"/>
              <a:gd name="connsiteY1" fmla="*/ 3406148 h 3489697"/>
              <a:gd name="connsiteX2" fmla="*/ 4257219 w 7215625"/>
              <a:gd name="connsiteY2" fmla="*/ 2771103 h 3489697"/>
              <a:gd name="connsiteX3" fmla="*/ 6075556 w 7215625"/>
              <a:gd name="connsiteY3" fmla="*/ 1327820 h 3489697"/>
              <a:gd name="connsiteX4" fmla="*/ 7215625 w 7215625"/>
              <a:gd name="connsiteY4" fmla="*/ 0 h 3489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625" h="3489697">
                <a:moveTo>
                  <a:pt x="0" y="3463879"/>
                </a:moveTo>
                <a:cubicBezTo>
                  <a:pt x="799732" y="3492745"/>
                  <a:pt x="1599464" y="3521611"/>
                  <a:pt x="2309000" y="3406148"/>
                </a:cubicBezTo>
                <a:cubicBezTo>
                  <a:pt x="3018537" y="3290685"/>
                  <a:pt x="3629460" y="3117491"/>
                  <a:pt x="4257219" y="2771103"/>
                </a:cubicBezTo>
                <a:cubicBezTo>
                  <a:pt x="4884978" y="2424715"/>
                  <a:pt x="5582488" y="1789670"/>
                  <a:pt x="6075556" y="1327820"/>
                </a:cubicBezTo>
                <a:cubicBezTo>
                  <a:pt x="6568624" y="865970"/>
                  <a:pt x="7003967" y="252574"/>
                  <a:pt x="7215625" y="0"/>
                </a:cubicBezTo>
              </a:path>
            </a:pathLst>
          </a:custGeom>
          <a:ln w="25400" cmpd="sng">
            <a:solidFill>
              <a:schemeClr val="bg1"/>
            </a:solidFill>
            <a:prstDash val="solid"/>
            <a:miter lim="800000"/>
            <a:tailEnd type="arrow" w="lg" len="sm"/>
          </a:ln>
          <a:effectLst/>
        </p:spPr>
        <p:style>
          <a:lnRef idx="2">
            <a:schemeClr val="accent1"/>
          </a:lnRef>
          <a:fillRef idx="0">
            <a:schemeClr val="accent1"/>
          </a:fillRef>
          <a:effectRef idx="1">
            <a:schemeClr val="accent1"/>
          </a:effectRef>
          <a:fontRef idx="minor">
            <a:schemeClr val="tx1"/>
          </a:fontRef>
        </p:style>
        <p:txBody>
          <a:bodyPr lIns="60960" tIns="30480" rIns="60960" bIns="30480" rtlCol="0" anchor="ctr"/>
          <a:lstStyle/>
          <a:p>
            <a:pPr algn="ctr" defTabSz="914377">
              <a:defRPr/>
            </a:pPr>
            <a:endParaRPr lang="en-US" sz="1400" dirty="0">
              <a:solidFill>
                <a:srgbClr val="1D516C"/>
              </a:solidFill>
              <a:latin typeface="Arial"/>
            </a:endParaRPr>
          </a:p>
        </p:txBody>
      </p:sp>
      <p:sp>
        <p:nvSpPr>
          <p:cNvPr id="95" name="Oval 94">
            <a:extLst>
              <a:ext uri="{FF2B5EF4-FFF2-40B4-BE49-F238E27FC236}">
                <a16:creationId xmlns:a16="http://schemas.microsoft.com/office/drawing/2014/main" id="{0F613017-4187-2D49-8755-8F69915FB095}"/>
              </a:ext>
            </a:extLst>
          </p:cNvPr>
          <p:cNvSpPr/>
          <p:nvPr/>
        </p:nvSpPr>
        <p:spPr>
          <a:xfrm flipH="1">
            <a:off x="6327429" y="4427088"/>
            <a:ext cx="90344" cy="340340"/>
          </a:xfrm>
          <a:prstGeom prst="ellipse">
            <a:avLst/>
          </a:prstGeom>
          <a:noFill/>
          <a:ln w="952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76" tIns="18276" rIns="18276" bIns="18276" numCol="1" spcCol="14288" rtlCol="0" anchor="ctr">
            <a:spAutoFit/>
          </a:bodyPr>
          <a:lstStyle/>
          <a:p>
            <a:pPr algn="ctr" defTabSz="550293" latinLnBrk="1" hangingPunct="0">
              <a:defRPr/>
            </a:pPr>
            <a:endParaRPr lang="en-US" sz="1333">
              <a:solidFill>
                <a:srgbClr val="1D516C"/>
              </a:solidFill>
              <a:latin typeface="Arial"/>
              <a:sym typeface="Helvetica Light"/>
            </a:endParaRPr>
          </a:p>
        </p:txBody>
      </p:sp>
      <p:sp>
        <p:nvSpPr>
          <p:cNvPr id="108" name="TextBox 107">
            <a:extLst>
              <a:ext uri="{FF2B5EF4-FFF2-40B4-BE49-F238E27FC236}">
                <a16:creationId xmlns:a16="http://schemas.microsoft.com/office/drawing/2014/main" id="{3EC51439-3452-DC45-95C2-6F801707BC76}"/>
              </a:ext>
            </a:extLst>
          </p:cNvPr>
          <p:cNvSpPr txBox="1"/>
          <p:nvPr/>
        </p:nvSpPr>
        <p:spPr>
          <a:xfrm rot="16200000">
            <a:off x="-265931" y="3179223"/>
            <a:ext cx="1241147" cy="461190"/>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13703" tIns="13703" rIns="13703" bIns="13703" numCol="1" spcCol="14288" rtlCol="0" anchor="ctr">
            <a:spAutoFit/>
          </a:bodyPr>
          <a:lstStyle/>
          <a:p>
            <a:pPr defTabSz="914377">
              <a:spcBef>
                <a:spcPts val="2133"/>
              </a:spcBef>
              <a:defRPr/>
            </a:pPr>
            <a:r>
              <a:rPr lang="en-US" sz="1067" dirty="0">
                <a:solidFill>
                  <a:srgbClr val="FFFFFF"/>
                </a:solidFill>
                <a:latin typeface="Amazon Ember Regular"/>
                <a:sym typeface="Helvetica Light"/>
              </a:rPr>
              <a:t>Customer Adoption</a:t>
            </a:r>
          </a:p>
        </p:txBody>
      </p:sp>
      <p:sp>
        <p:nvSpPr>
          <p:cNvPr id="109" name="TextBox 108">
            <a:extLst>
              <a:ext uri="{FF2B5EF4-FFF2-40B4-BE49-F238E27FC236}">
                <a16:creationId xmlns:a16="http://schemas.microsoft.com/office/drawing/2014/main" id="{D43D092C-DC30-BB4C-A64E-808AB292D43C}"/>
              </a:ext>
            </a:extLst>
          </p:cNvPr>
          <p:cNvSpPr txBox="1"/>
          <p:nvPr/>
        </p:nvSpPr>
        <p:spPr>
          <a:xfrm>
            <a:off x="733508" y="5879551"/>
            <a:ext cx="642205" cy="256545"/>
          </a:xfrm>
          <a:prstGeom prst="rect">
            <a:avLst/>
          </a:prstGeom>
          <a:noFill/>
        </p:spPr>
        <p:txBody>
          <a:bodyPr wrap="square" rtlCol="0">
            <a:spAutoFit/>
          </a:bodyPr>
          <a:lstStyle/>
          <a:p>
            <a:pPr defTabSz="609585">
              <a:defRPr/>
            </a:pPr>
            <a:r>
              <a:rPr lang="en-US" sz="1067" dirty="0">
                <a:solidFill>
                  <a:srgbClr val="FFFFFF"/>
                </a:solidFill>
                <a:latin typeface="Amazon Ember Regular" charset="0"/>
              </a:rPr>
              <a:t>2008</a:t>
            </a:r>
          </a:p>
        </p:txBody>
      </p:sp>
      <p:grpSp>
        <p:nvGrpSpPr>
          <p:cNvPr id="7" name="Group 6">
            <a:extLst>
              <a:ext uri="{FF2B5EF4-FFF2-40B4-BE49-F238E27FC236}">
                <a16:creationId xmlns:a16="http://schemas.microsoft.com/office/drawing/2014/main" id="{4633D75B-3523-5C4D-B561-91E244D1D3F2}"/>
              </a:ext>
            </a:extLst>
          </p:cNvPr>
          <p:cNvGrpSpPr/>
          <p:nvPr/>
        </p:nvGrpSpPr>
        <p:grpSpPr>
          <a:xfrm>
            <a:off x="797391" y="996112"/>
            <a:ext cx="10765784" cy="4822676"/>
            <a:chOff x="956868" y="1268911"/>
            <a:chExt cx="12918940" cy="5787204"/>
          </a:xfrm>
        </p:grpSpPr>
        <p:sp>
          <p:nvSpPr>
            <p:cNvPr id="240" name="Oval 239">
              <a:extLst>
                <a:ext uri="{FF2B5EF4-FFF2-40B4-BE49-F238E27FC236}">
                  <a16:creationId xmlns:a16="http://schemas.microsoft.com/office/drawing/2014/main" id="{B15DA917-3E9E-4245-8CA6-173B42625CE3}"/>
                </a:ext>
              </a:extLst>
            </p:cNvPr>
            <p:cNvSpPr/>
            <p:nvPr/>
          </p:nvSpPr>
          <p:spPr>
            <a:xfrm flipH="1">
              <a:off x="7010316" y="5686923"/>
              <a:ext cx="105059" cy="408408"/>
            </a:xfrm>
            <a:prstGeom prst="ellipse">
              <a:avLst/>
            </a:prstGeom>
            <a:solidFill>
              <a:schemeClr val="bg1"/>
            </a:solidFill>
            <a:ln w="952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76" tIns="18276" rIns="18276" bIns="18276" numCol="1" spcCol="14288" rtlCol="0" anchor="ctr">
              <a:spAutoFit/>
            </a:bodyPr>
            <a:lstStyle/>
            <a:p>
              <a:pPr algn="ctr" defTabSz="550293" latinLnBrk="1" hangingPunct="0">
                <a:defRPr/>
              </a:pPr>
              <a:endParaRPr lang="en-US" sz="1333">
                <a:solidFill>
                  <a:srgbClr val="1D516C"/>
                </a:solidFill>
                <a:latin typeface="Arial"/>
                <a:sym typeface="Helvetica Light"/>
              </a:endParaRPr>
            </a:p>
          </p:txBody>
        </p:sp>
        <p:sp>
          <p:nvSpPr>
            <p:cNvPr id="230" name="Oval 229">
              <a:extLst>
                <a:ext uri="{FF2B5EF4-FFF2-40B4-BE49-F238E27FC236}">
                  <a16:creationId xmlns:a16="http://schemas.microsoft.com/office/drawing/2014/main" id="{D8FDB433-599D-6445-A37E-56AAFC438245}"/>
                </a:ext>
              </a:extLst>
            </p:cNvPr>
            <p:cNvSpPr/>
            <p:nvPr/>
          </p:nvSpPr>
          <p:spPr>
            <a:xfrm flipH="1">
              <a:off x="10075328" y="3433461"/>
              <a:ext cx="105059" cy="408408"/>
            </a:xfrm>
            <a:prstGeom prst="ellipse">
              <a:avLst/>
            </a:prstGeom>
            <a:solidFill>
              <a:schemeClr val="bg1"/>
            </a:solidFill>
            <a:ln w="952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76" tIns="18276" rIns="18276" bIns="18276" numCol="1" spcCol="14288" rtlCol="0" anchor="ctr">
              <a:spAutoFit/>
            </a:bodyPr>
            <a:lstStyle/>
            <a:p>
              <a:pPr algn="ctr" defTabSz="550293" latinLnBrk="1" hangingPunct="0">
                <a:defRPr/>
              </a:pPr>
              <a:endParaRPr lang="en-US" sz="1333">
                <a:solidFill>
                  <a:srgbClr val="1D516C"/>
                </a:solidFill>
                <a:latin typeface="Arial"/>
                <a:sym typeface="Helvetica Light"/>
              </a:endParaRPr>
            </a:p>
          </p:txBody>
        </p:sp>
        <p:grpSp>
          <p:nvGrpSpPr>
            <p:cNvPr id="11" name="Group 10">
              <a:extLst>
                <a:ext uri="{FF2B5EF4-FFF2-40B4-BE49-F238E27FC236}">
                  <a16:creationId xmlns:a16="http://schemas.microsoft.com/office/drawing/2014/main" id="{199519FF-FFD7-C848-8690-669E858E4CBD}"/>
                </a:ext>
              </a:extLst>
            </p:cNvPr>
            <p:cNvGrpSpPr/>
            <p:nvPr/>
          </p:nvGrpSpPr>
          <p:grpSpPr>
            <a:xfrm>
              <a:off x="956868" y="1268911"/>
              <a:ext cx="12918940" cy="5787204"/>
              <a:chOff x="962592" y="1268911"/>
              <a:chExt cx="12918940" cy="5787204"/>
            </a:xfrm>
          </p:grpSpPr>
          <p:grpSp>
            <p:nvGrpSpPr>
              <p:cNvPr id="96" name="Group 95">
                <a:extLst>
                  <a:ext uri="{FF2B5EF4-FFF2-40B4-BE49-F238E27FC236}">
                    <a16:creationId xmlns:a16="http://schemas.microsoft.com/office/drawing/2014/main" id="{94E422ED-FDFE-8744-9C67-7427B64FA511}"/>
                  </a:ext>
                </a:extLst>
              </p:cNvPr>
              <p:cNvGrpSpPr/>
              <p:nvPr/>
            </p:nvGrpSpPr>
            <p:grpSpPr>
              <a:xfrm>
                <a:off x="4215747" y="3889927"/>
                <a:ext cx="8377897" cy="3110993"/>
                <a:chOff x="4215747" y="3889927"/>
                <a:chExt cx="8377897" cy="3110993"/>
              </a:xfrm>
            </p:grpSpPr>
            <p:sp>
              <p:nvSpPr>
                <p:cNvPr id="97" name="TextBox 96">
                  <a:extLst>
                    <a:ext uri="{FF2B5EF4-FFF2-40B4-BE49-F238E27FC236}">
                      <a16:creationId xmlns:a16="http://schemas.microsoft.com/office/drawing/2014/main" id="{76F6D9F5-8D46-7E4E-882B-0520A346466A}"/>
                    </a:ext>
                  </a:extLst>
                </p:cNvPr>
                <p:cNvSpPr txBox="1"/>
                <p:nvPr/>
              </p:nvSpPr>
              <p:spPr>
                <a:xfrm>
                  <a:off x="4215747" y="6795739"/>
                  <a:ext cx="2440321" cy="205181"/>
                </a:xfrm>
                <a:prstGeom prst="rect">
                  <a:avLst/>
                </a:prstGeom>
                <a:noFill/>
              </p:spPr>
              <p:txBody>
                <a:bodyPr wrap="none" rtlCol="0" anchor="ctr">
                  <a:noAutofit/>
                </a:bodyPr>
                <a:lstStyle/>
                <a:p>
                  <a:pPr defTabSz="914377">
                    <a:defRPr/>
                  </a:pPr>
                  <a:r>
                    <a:rPr lang="en-US" sz="10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Visual Studio Toolkit</a:t>
                  </a:r>
                </a:p>
              </p:txBody>
            </p:sp>
            <p:sp>
              <p:nvSpPr>
                <p:cNvPr id="98" name="TextBox 97">
                  <a:extLst>
                    <a:ext uri="{FF2B5EF4-FFF2-40B4-BE49-F238E27FC236}">
                      <a16:creationId xmlns:a16="http://schemas.microsoft.com/office/drawing/2014/main" id="{4F02ECA3-D469-6340-B7D3-5BBFDCAA539A}"/>
                    </a:ext>
                  </a:extLst>
                </p:cNvPr>
                <p:cNvSpPr txBox="1"/>
                <p:nvPr/>
              </p:nvSpPr>
              <p:spPr>
                <a:xfrm>
                  <a:off x="5289698" y="6504727"/>
                  <a:ext cx="2136103" cy="205181"/>
                </a:xfrm>
                <a:prstGeom prst="rect">
                  <a:avLst/>
                </a:prstGeom>
                <a:noFill/>
              </p:spPr>
              <p:txBody>
                <a:bodyPr wrap="none" rtlCol="0">
                  <a:noAutofit/>
                </a:bodyPr>
                <a:lstStyle/>
                <a:p>
                  <a:pPr defTabSz="914377">
                    <a:defRPr/>
                  </a:pPr>
                  <a:r>
                    <a:rPr lang="en-US" sz="10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Microsoft SCOM plug-in release.</a:t>
                  </a:r>
                </a:p>
              </p:txBody>
            </p:sp>
            <p:sp>
              <p:nvSpPr>
                <p:cNvPr id="99" name="TextBox 98">
                  <a:extLst>
                    <a:ext uri="{FF2B5EF4-FFF2-40B4-BE49-F238E27FC236}">
                      <a16:creationId xmlns:a16="http://schemas.microsoft.com/office/drawing/2014/main" id="{3257A9C2-869E-5949-B25C-6CD7DD4A82B6}"/>
                    </a:ext>
                  </a:extLst>
                </p:cNvPr>
                <p:cNvSpPr txBox="1"/>
                <p:nvPr/>
              </p:nvSpPr>
              <p:spPr>
                <a:xfrm>
                  <a:off x="5631201" y="4583514"/>
                  <a:ext cx="2565190" cy="288468"/>
                </a:xfrm>
                <a:prstGeom prst="rect">
                  <a:avLst/>
                </a:prstGeom>
                <a:noFill/>
              </p:spPr>
              <p:txBody>
                <a:bodyPr wrap="none" rtlCol="0">
                  <a:noAutofit/>
                </a:bodyPr>
                <a:lstStyle/>
                <a:p>
                  <a:pPr defTabSz="914377">
                    <a:defRPr/>
                  </a:pPr>
                  <a:r>
                    <a:rPr lang="en-US" sz="10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Microsoft SharePoint 2016 (Marketplace)</a:t>
                  </a:r>
                </a:p>
              </p:txBody>
            </p:sp>
            <p:sp>
              <p:nvSpPr>
                <p:cNvPr id="100" name="Rectangle 99">
                  <a:extLst>
                    <a:ext uri="{FF2B5EF4-FFF2-40B4-BE49-F238E27FC236}">
                      <a16:creationId xmlns:a16="http://schemas.microsoft.com/office/drawing/2014/main" id="{F05A5ECF-D720-B847-BCF3-E184452BFBB7}"/>
                    </a:ext>
                  </a:extLst>
                </p:cNvPr>
                <p:cNvSpPr/>
                <p:nvPr/>
              </p:nvSpPr>
              <p:spPr>
                <a:xfrm>
                  <a:off x="7793216" y="5579980"/>
                  <a:ext cx="2338451" cy="295465"/>
                </a:xfrm>
                <a:prstGeom prst="rect">
                  <a:avLst/>
                </a:prstGeom>
              </p:spPr>
              <p:txBody>
                <a:bodyPr wrap="square">
                  <a:spAutoFit/>
                </a:bodyPr>
                <a:lstStyle/>
                <a:p>
                  <a:pPr defTabSz="914377">
                    <a:defRPr/>
                  </a:pPr>
                  <a:r>
                    <a:rPr lang="en-US" sz="10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Microsoft SCVMM Plug-in</a:t>
                  </a:r>
                </a:p>
              </p:txBody>
            </p:sp>
            <p:sp>
              <p:nvSpPr>
                <p:cNvPr id="101" name="Rectangle 100">
                  <a:extLst>
                    <a:ext uri="{FF2B5EF4-FFF2-40B4-BE49-F238E27FC236}">
                      <a16:creationId xmlns:a16="http://schemas.microsoft.com/office/drawing/2014/main" id="{B85825D6-191F-2146-841F-3B6C58F97900}"/>
                    </a:ext>
                  </a:extLst>
                </p:cNvPr>
                <p:cNvSpPr/>
                <p:nvPr/>
              </p:nvSpPr>
              <p:spPr>
                <a:xfrm>
                  <a:off x="5446627" y="5367485"/>
                  <a:ext cx="2110578" cy="295465"/>
                </a:xfrm>
                <a:prstGeom prst="rect">
                  <a:avLst/>
                </a:prstGeom>
              </p:spPr>
              <p:txBody>
                <a:bodyPr wrap="none">
                  <a:spAutoFit/>
                </a:bodyPr>
                <a:lstStyle/>
                <a:p>
                  <a:pPr defTabSz="914377">
                    <a:defRPr/>
                  </a:pPr>
                  <a:r>
                    <a:rPr lang="en-US" sz="10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SAP instance on AWS 2012</a:t>
                  </a:r>
                </a:p>
              </p:txBody>
            </p:sp>
            <p:sp>
              <p:nvSpPr>
                <p:cNvPr id="102" name="Oval 101">
                  <a:extLst>
                    <a:ext uri="{FF2B5EF4-FFF2-40B4-BE49-F238E27FC236}">
                      <a16:creationId xmlns:a16="http://schemas.microsoft.com/office/drawing/2014/main" id="{69A3AABF-87CC-E04D-81F1-67C9CF658961}"/>
                    </a:ext>
                  </a:extLst>
                </p:cNvPr>
                <p:cNvSpPr/>
                <p:nvPr/>
              </p:nvSpPr>
              <p:spPr>
                <a:xfrm flipH="1">
                  <a:off x="4218661" y="6403113"/>
                  <a:ext cx="105059" cy="408407"/>
                </a:xfrm>
                <a:prstGeom prst="ellipse">
                  <a:avLst/>
                </a:prstGeom>
                <a:solidFill>
                  <a:schemeClr val="bg1"/>
                </a:solidFill>
                <a:ln w="952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76" tIns="18276" rIns="18276" bIns="18276" numCol="1" spcCol="14288" rtlCol="0" anchor="ctr">
                  <a:spAutoFit/>
                </a:bodyPr>
                <a:lstStyle/>
                <a:p>
                  <a:pPr algn="ctr" defTabSz="550293" latinLnBrk="1" hangingPunct="0">
                    <a:defRPr/>
                  </a:pPr>
                  <a:endParaRPr lang="en-US" sz="1333">
                    <a:solidFill>
                      <a:srgbClr val="1D516C"/>
                    </a:solidFill>
                    <a:latin typeface="Arial"/>
                    <a:sym typeface="Helvetica Light"/>
                  </a:endParaRPr>
                </a:p>
              </p:txBody>
            </p:sp>
            <p:sp>
              <p:nvSpPr>
                <p:cNvPr id="103" name="Oval 102">
                  <a:extLst>
                    <a:ext uri="{FF2B5EF4-FFF2-40B4-BE49-F238E27FC236}">
                      <a16:creationId xmlns:a16="http://schemas.microsoft.com/office/drawing/2014/main" id="{0B70C125-A2EC-594B-B47B-C6B99C0F25A5}"/>
                    </a:ext>
                  </a:extLst>
                </p:cNvPr>
                <p:cNvSpPr/>
                <p:nvPr/>
              </p:nvSpPr>
              <p:spPr>
                <a:xfrm flipH="1">
                  <a:off x="5702857" y="6131203"/>
                  <a:ext cx="105059" cy="408407"/>
                </a:xfrm>
                <a:prstGeom prst="ellipse">
                  <a:avLst/>
                </a:prstGeom>
                <a:solidFill>
                  <a:schemeClr val="bg1"/>
                </a:solidFill>
                <a:ln w="952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76" tIns="18276" rIns="18276" bIns="18276" numCol="1" spcCol="14288" rtlCol="0" anchor="ctr">
                  <a:spAutoFit/>
                </a:bodyPr>
                <a:lstStyle/>
                <a:p>
                  <a:pPr algn="ctr" defTabSz="550293" latinLnBrk="1" hangingPunct="0">
                    <a:defRPr/>
                  </a:pPr>
                  <a:endParaRPr lang="en-US" sz="1333">
                    <a:solidFill>
                      <a:srgbClr val="1D516C"/>
                    </a:solidFill>
                    <a:latin typeface="Arial"/>
                    <a:sym typeface="Helvetica Light"/>
                  </a:endParaRPr>
                </a:p>
              </p:txBody>
            </p:sp>
            <p:sp>
              <p:nvSpPr>
                <p:cNvPr id="104" name="Oval 103">
                  <a:extLst>
                    <a:ext uri="{FF2B5EF4-FFF2-40B4-BE49-F238E27FC236}">
                      <a16:creationId xmlns:a16="http://schemas.microsoft.com/office/drawing/2014/main" id="{B953C404-25BA-6946-93BA-B122B4ACE26A}"/>
                    </a:ext>
                  </a:extLst>
                </p:cNvPr>
                <p:cNvSpPr/>
                <p:nvPr/>
              </p:nvSpPr>
              <p:spPr>
                <a:xfrm flipH="1">
                  <a:off x="7520339" y="5447569"/>
                  <a:ext cx="105059" cy="408407"/>
                </a:xfrm>
                <a:prstGeom prst="ellipse">
                  <a:avLst/>
                </a:prstGeom>
                <a:solidFill>
                  <a:schemeClr val="bg1"/>
                </a:solidFill>
                <a:ln w="952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76" tIns="18276" rIns="18276" bIns="18276" numCol="1" spcCol="14288" rtlCol="0" anchor="ctr">
                  <a:spAutoFit/>
                </a:bodyPr>
                <a:lstStyle/>
                <a:p>
                  <a:pPr algn="ctr" defTabSz="550293" latinLnBrk="1" hangingPunct="0">
                    <a:defRPr/>
                  </a:pPr>
                  <a:endParaRPr lang="en-US" sz="1333">
                    <a:solidFill>
                      <a:srgbClr val="1D516C"/>
                    </a:solidFill>
                    <a:latin typeface="Arial"/>
                    <a:sym typeface="Helvetica Light"/>
                  </a:endParaRPr>
                </a:p>
              </p:txBody>
            </p:sp>
            <p:sp>
              <p:nvSpPr>
                <p:cNvPr id="105" name="Oval 104">
                  <a:extLst>
                    <a:ext uri="{FF2B5EF4-FFF2-40B4-BE49-F238E27FC236}">
                      <a16:creationId xmlns:a16="http://schemas.microsoft.com/office/drawing/2014/main" id="{C7403F11-11A6-6D49-A804-EEB66D6DBD69}"/>
                    </a:ext>
                  </a:extLst>
                </p:cNvPr>
                <p:cNvSpPr/>
                <p:nvPr/>
              </p:nvSpPr>
              <p:spPr>
                <a:xfrm flipH="1">
                  <a:off x="8687308" y="4676738"/>
                  <a:ext cx="105059" cy="408407"/>
                </a:xfrm>
                <a:prstGeom prst="ellipse">
                  <a:avLst/>
                </a:prstGeom>
                <a:solidFill>
                  <a:schemeClr val="bg1"/>
                </a:solidFill>
                <a:ln w="952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76" tIns="18276" rIns="18276" bIns="18276" numCol="1" spcCol="14288" rtlCol="0" anchor="ctr">
                  <a:spAutoFit/>
                </a:bodyPr>
                <a:lstStyle/>
                <a:p>
                  <a:pPr algn="ctr" defTabSz="550293" latinLnBrk="1" hangingPunct="0">
                    <a:defRPr/>
                  </a:pPr>
                  <a:endParaRPr lang="en-US" sz="1333">
                    <a:solidFill>
                      <a:srgbClr val="1D516C"/>
                    </a:solidFill>
                    <a:latin typeface="Arial"/>
                    <a:sym typeface="Helvetica Light"/>
                  </a:endParaRPr>
                </a:p>
              </p:txBody>
            </p:sp>
            <p:sp>
              <p:nvSpPr>
                <p:cNvPr id="106" name="Oval 105">
                  <a:extLst>
                    <a:ext uri="{FF2B5EF4-FFF2-40B4-BE49-F238E27FC236}">
                      <a16:creationId xmlns:a16="http://schemas.microsoft.com/office/drawing/2014/main" id="{AFC07B54-0F65-A644-B0D3-C12FCAE11D55}"/>
                    </a:ext>
                  </a:extLst>
                </p:cNvPr>
                <p:cNvSpPr/>
                <p:nvPr/>
              </p:nvSpPr>
              <p:spPr>
                <a:xfrm flipH="1">
                  <a:off x="9602980" y="3889927"/>
                  <a:ext cx="105059" cy="408407"/>
                </a:xfrm>
                <a:prstGeom prst="ellipse">
                  <a:avLst/>
                </a:prstGeom>
                <a:solidFill>
                  <a:schemeClr val="bg1"/>
                </a:solidFill>
                <a:ln w="952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76" tIns="18276" rIns="18276" bIns="18276" numCol="1" spcCol="14288" rtlCol="0" anchor="ctr">
                  <a:spAutoFit/>
                </a:bodyPr>
                <a:lstStyle/>
                <a:p>
                  <a:pPr algn="ctr" defTabSz="550293" latinLnBrk="1" hangingPunct="0">
                    <a:defRPr/>
                  </a:pPr>
                  <a:endParaRPr lang="en-US" sz="1333">
                    <a:solidFill>
                      <a:srgbClr val="1D516C"/>
                    </a:solidFill>
                    <a:latin typeface="Arial"/>
                    <a:sym typeface="Helvetica Light"/>
                  </a:endParaRPr>
                </a:p>
              </p:txBody>
            </p:sp>
            <p:sp>
              <p:nvSpPr>
                <p:cNvPr id="107" name="Rectangle 106">
                  <a:extLst>
                    <a:ext uri="{FF2B5EF4-FFF2-40B4-BE49-F238E27FC236}">
                      <a16:creationId xmlns:a16="http://schemas.microsoft.com/office/drawing/2014/main" id="{C6058ECA-63F2-4F48-9C6E-B0DED892059F}"/>
                    </a:ext>
                  </a:extLst>
                </p:cNvPr>
                <p:cNvSpPr/>
                <p:nvPr/>
              </p:nvSpPr>
              <p:spPr>
                <a:xfrm>
                  <a:off x="9626016" y="4093164"/>
                  <a:ext cx="2967628" cy="295465"/>
                </a:xfrm>
                <a:prstGeom prst="rect">
                  <a:avLst/>
                </a:prstGeom>
              </p:spPr>
              <p:txBody>
                <a:bodyPr wrap="square">
                  <a:spAutoFit/>
                </a:bodyPr>
                <a:lstStyle/>
                <a:p>
                  <a:pPr defTabSz="914377">
                    <a:defRPr/>
                  </a:pPr>
                  <a:r>
                    <a:rPr lang="en-US" sz="10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Trusted Advisor checks for Windows</a:t>
                  </a:r>
                </a:p>
              </p:txBody>
            </p:sp>
          </p:grpSp>
          <p:grpSp>
            <p:nvGrpSpPr>
              <p:cNvPr id="10" name="Group 9">
                <a:extLst>
                  <a:ext uri="{FF2B5EF4-FFF2-40B4-BE49-F238E27FC236}">
                    <a16:creationId xmlns:a16="http://schemas.microsoft.com/office/drawing/2014/main" id="{DE0BED29-F569-9D40-BDC3-FFC6949244E5}"/>
                  </a:ext>
                </a:extLst>
              </p:cNvPr>
              <p:cNvGrpSpPr/>
              <p:nvPr/>
            </p:nvGrpSpPr>
            <p:grpSpPr>
              <a:xfrm>
                <a:off x="962592" y="1268911"/>
                <a:ext cx="12918940" cy="5787204"/>
                <a:chOff x="962592" y="1268911"/>
                <a:chExt cx="12918940" cy="5787204"/>
              </a:xfrm>
            </p:grpSpPr>
            <p:sp>
              <p:nvSpPr>
                <p:cNvPr id="129" name="Oval 128">
                  <a:extLst>
                    <a:ext uri="{FF2B5EF4-FFF2-40B4-BE49-F238E27FC236}">
                      <a16:creationId xmlns:a16="http://schemas.microsoft.com/office/drawing/2014/main" id="{4F45458B-A9F3-8F4E-AB38-2989F6E72F97}"/>
                    </a:ext>
                  </a:extLst>
                </p:cNvPr>
                <p:cNvSpPr/>
                <p:nvPr/>
              </p:nvSpPr>
              <p:spPr>
                <a:xfrm flipH="1">
                  <a:off x="11980111" y="1268911"/>
                  <a:ext cx="105059" cy="408408"/>
                </a:xfrm>
                <a:prstGeom prst="ellipse">
                  <a:avLst/>
                </a:prstGeom>
                <a:solidFill>
                  <a:schemeClr val="bg1"/>
                </a:solidFill>
                <a:ln w="952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76" tIns="18276" rIns="18276" bIns="18276" numCol="1" spcCol="14288" rtlCol="0" anchor="ctr">
                  <a:spAutoFit/>
                </a:bodyPr>
                <a:lstStyle/>
                <a:p>
                  <a:pPr algn="ctr" defTabSz="550293" latinLnBrk="1" hangingPunct="0">
                    <a:defRPr/>
                  </a:pPr>
                  <a:endParaRPr lang="en-US" sz="1333">
                    <a:solidFill>
                      <a:srgbClr val="1D516C"/>
                    </a:solidFill>
                    <a:latin typeface="Arial"/>
                    <a:sym typeface="Helvetica Light"/>
                  </a:endParaRPr>
                </a:p>
              </p:txBody>
            </p:sp>
            <p:grpSp>
              <p:nvGrpSpPr>
                <p:cNvPr id="9" name="Group 8">
                  <a:extLst>
                    <a:ext uri="{FF2B5EF4-FFF2-40B4-BE49-F238E27FC236}">
                      <a16:creationId xmlns:a16="http://schemas.microsoft.com/office/drawing/2014/main" id="{812B46AD-39C0-A948-8F24-84D38EDA917F}"/>
                    </a:ext>
                  </a:extLst>
                </p:cNvPr>
                <p:cNvGrpSpPr/>
                <p:nvPr/>
              </p:nvGrpSpPr>
              <p:grpSpPr>
                <a:xfrm>
                  <a:off x="962592" y="1491183"/>
                  <a:ext cx="12918940" cy="5564932"/>
                  <a:chOff x="962592" y="1491183"/>
                  <a:chExt cx="12918940" cy="5564932"/>
                </a:xfrm>
              </p:grpSpPr>
              <p:grpSp>
                <p:nvGrpSpPr>
                  <p:cNvPr id="188" name="Group 187">
                    <a:extLst>
                      <a:ext uri="{FF2B5EF4-FFF2-40B4-BE49-F238E27FC236}">
                        <a16:creationId xmlns:a16="http://schemas.microsoft.com/office/drawing/2014/main" id="{A7A5BCBC-DF35-9445-BF56-A4BB484FB2D7}"/>
                      </a:ext>
                    </a:extLst>
                  </p:cNvPr>
                  <p:cNvGrpSpPr/>
                  <p:nvPr/>
                </p:nvGrpSpPr>
                <p:grpSpPr>
                  <a:xfrm>
                    <a:off x="6168147" y="1748608"/>
                    <a:ext cx="5695528" cy="3577479"/>
                    <a:chOff x="6168147" y="1748608"/>
                    <a:chExt cx="5695528" cy="3577479"/>
                  </a:xfrm>
                </p:grpSpPr>
                <p:sp>
                  <p:nvSpPr>
                    <p:cNvPr id="215" name="Rectangle 214">
                      <a:extLst>
                        <a:ext uri="{FF2B5EF4-FFF2-40B4-BE49-F238E27FC236}">
                          <a16:creationId xmlns:a16="http://schemas.microsoft.com/office/drawing/2014/main" id="{D272E11C-2203-254C-8A0C-A56FD0F65DF8}"/>
                        </a:ext>
                      </a:extLst>
                    </p:cNvPr>
                    <p:cNvSpPr/>
                    <p:nvPr/>
                  </p:nvSpPr>
                  <p:spPr>
                    <a:xfrm>
                      <a:off x="8941296" y="2652013"/>
                      <a:ext cx="1895133" cy="295465"/>
                    </a:xfrm>
                    <a:prstGeom prst="rect">
                      <a:avLst/>
                    </a:prstGeom>
                  </p:spPr>
                  <p:txBody>
                    <a:bodyPr wrap="none">
                      <a:spAutoFit/>
                    </a:bodyPr>
                    <a:lstStyle/>
                    <a:p>
                      <a:pPr defTabSz="914377">
                        <a:defRPr/>
                      </a:pPr>
                      <a:r>
                        <a:rPr lang="en-US" sz="10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Hyper-V support in SMS</a:t>
                      </a:r>
                    </a:p>
                  </p:txBody>
                </p:sp>
                <p:sp>
                  <p:nvSpPr>
                    <p:cNvPr id="222" name="Rectangle 221">
                      <a:extLst>
                        <a:ext uri="{FF2B5EF4-FFF2-40B4-BE49-F238E27FC236}">
                          <a16:creationId xmlns:a16="http://schemas.microsoft.com/office/drawing/2014/main" id="{736BA2CC-2909-B443-B30B-0A9754B71756}"/>
                        </a:ext>
                      </a:extLst>
                    </p:cNvPr>
                    <p:cNvSpPr/>
                    <p:nvPr/>
                  </p:nvSpPr>
                  <p:spPr>
                    <a:xfrm>
                      <a:off x="9964610" y="3831428"/>
                      <a:ext cx="1899065" cy="295465"/>
                    </a:xfrm>
                    <a:prstGeom prst="rect">
                      <a:avLst/>
                    </a:prstGeom>
                  </p:spPr>
                  <p:txBody>
                    <a:bodyPr wrap="square">
                      <a:spAutoFit/>
                    </a:bodyPr>
                    <a:lstStyle/>
                    <a:p>
                      <a:pPr defTabSz="914377">
                        <a:defRPr/>
                      </a:pPr>
                      <a:r>
                        <a:rPr lang="en-US" sz="10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Windows for </a:t>
                      </a:r>
                      <a:r>
                        <a:rPr lang="en-US" sz="1000" dirty="0" err="1">
                          <a:solidFill>
                            <a:srgbClr val="FF9900"/>
                          </a:solidFill>
                          <a:latin typeface="Amazon Ember" panose="020B0603020204020204" pitchFamily="34" charset="0"/>
                          <a:ea typeface="Amazon Ember" panose="020B0603020204020204" pitchFamily="34" charset="0"/>
                          <a:cs typeface="Amazon Ember" panose="020B0603020204020204" pitchFamily="34" charset="0"/>
                        </a:rPr>
                        <a:t>Lightsail</a:t>
                      </a:r>
                      <a:endParaRPr lang="en-US" sz="10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endParaRPr>
                    </a:p>
                  </p:txBody>
                </p:sp>
                <p:grpSp>
                  <p:nvGrpSpPr>
                    <p:cNvPr id="223" name="Group 222">
                      <a:extLst>
                        <a:ext uri="{FF2B5EF4-FFF2-40B4-BE49-F238E27FC236}">
                          <a16:creationId xmlns:a16="http://schemas.microsoft.com/office/drawing/2014/main" id="{907D8346-32FA-0044-9BB9-28A5C161DC8A}"/>
                        </a:ext>
                      </a:extLst>
                    </p:cNvPr>
                    <p:cNvGrpSpPr/>
                    <p:nvPr/>
                  </p:nvGrpSpPr>
                  <p:grpSpPr>
                    <a:xfrm>
                      <a:off x="6168147" y="1748608"/>
                      <a:ext cx="5359491" cy="3577479"/>
                      <a:chOff x="6168147" y="1748608"/>
                      <a:chExt cx="5359491" cy="3577479"/>
                    </a:xfrm>
                  </p:grpSpPr>
                  <p:sp>
                    <p:nvSpPr>
                      <p:cNvPr id="224" name="Rectangle 223">
                        <a:extLst>
                          <a:ext uri="{FF2B5EF4-FFF2-40B4-BE49-F238E27FC236}">
                            <a16:creationId xmlns:a16="http://schemas.microsoft.com/office/drawing/2014/main" id="{86AEC213-A006-A94D-B722-1959DB92C0C1}"/>
                          </a:ext>
                        </a:extLst>
                      </p:cNvPr>
                      <p:cNvSpPr/>
                      <p:nvPr/>
                    </p:nvSpPr>
                    <p:spPr>
                      <a:xfrm>
                        <a:off x="7910825" y="3199945"/>
                        <a:ext cx="2138864" cy="480131"/>
                      </a:xfrm>
                      <a:prstGeom prst="rect">
                        <a:avLst/>
                      </a:prstGeom>
                    </p:spPr>
                    <p:txBody>
                      <a:bodyPr wrap="square">
                        <a:spAutoFit/>
                      </a:bodyPr>
                      <a:lstStyle/>
                      <a:p>
                        <a:pPr algn="r" defTabSz="914377">
                          <a:defRPr/>
                        </a:pPr>
                        <a:r>
                          <a:rPr lang="en-US" sz="10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Application-consistent Snapshots through VSS</a:t>
                        </a:r>
                      </a:p>
                    </p:txBody>
                  </p:sp>
                  <p:sp>
                    <p:nvSpPr>
                      <p:cNvPr id="225" name="Oval 224">
                        <a:extLst>
                          <a:ext uri="{FF2B5EF4-FFF2-40B4-BE49-F238E27FC236}">
                            <a16:creationId xmlns:a16="http://schemas.microsoft.com/office/drawing/2014/main" id="{1314D2ED-7E6A-FC4D-ACC5-D64F21F2FADA}"/>
                          </a:ext>
                        </a:extLst>
                      </p:cNvPr>
                      <p:cNvSpPr/>
                      <p:nvPr/>
                    </p:nvSpPr>
                    <p:spPr>
                      <a:xfrm flipH="1">
                        <a:off x="10291777" y="3229698"/>
                        <a:ext cx="105059" cy="408408"/>
                      </a:xfrm>
                      <a:prstGeom prst="ellipse">
                        <a:avLst/>
                      </a:prstGeom>
                      <a:solidFill>
                        <a:schemeClr val="bg1"/>
                      </a:solidFill>
                      <a:ln w="952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76" tIns="18276" rIns="18276" bIns="18276" numCol="1" spcCol="14288" rtlCol="0" anchor="ctr">
                        <a:spAutoFit/>
                      </a:bodyPr>
                      <a:lstStyle/>
                      <a:p>
                        <a:pPr algn="ctr" defTabSz="550293" latinLnBrk="1" hangingPunct="0">
                          <a:defRPr/>
                        </a:pPr>
                        <a:endParaRPr lang="en-US" sz="1333">
                          <a:solidFill>
                            <a:srgbClr val="1D516C"/>
                          </a:solidFill>
                          <a:latin typeface="Arial"/>
                          <a:sym typeface="Helvetica Light"/>
                        </a:endParaRPr>
                      </a:p>
                    </p:txBody>
                  </p:sp>
                  <p:grpSp>
                    <p:nvGrpSpPr>
                      <p:cNvPr id="226" name="Group 225">
                        <a:extLst>
                          <a:ext uri="{FF2B5EF4-FFF2-40B4-BE49-F238E27FC236}">
                            <a16:creationId xmlns:a16="http://schemas.microsoft.com/office/drawing/2014/main" id="{4263E5A9-8B84-EA43-A951-F96A1A7C3059}"/>
                          </a:ext>
                        </a:extLst>
                      </p:cNvPr>
                      <p:cNvGrpSpPr/>
                      <p:nvPr/>
                    </p:nvGrpSpPr>
                    <p:grpSpPr>
                      <a:xfrm>
                        <a:off x="6168147" y="1748608"/>
                        <a:ext cx="5359491" cy="3577479"/>
                        <a:chOff x="6168147" y="1748608"/>
                        <a:chExt cx="5359491" cy="3577479"/>
                      </a:xfrm>
                    </p:grpSpPr>
                    <p:sp>
                      <p:nvSpPr>
                        <p:cNvPr id="227" name="TextBox 226">
                          <a:extLst>
                            <a:ext uri="{FF2B5EF4-FFF2-40B4-BE49-F238E27FC236}">
                              <a16:creationId xmlns:a16="http://schemas.microsoft.com/office/drawing/2014/main" id="{7B4E4124-A5DB-1F49-95CE-5030CE4A27EC}"/>
                            </a:ext>
                          </a:extLst>
                        </p:cNvPr>
                        <p:cNvSpPr txBox="1"/>
                        <p:nvPr/>
                      </p:nvSpPr>
                      <p:spPr>
                        <a:xfrm>
                          <a:off x="6168147" y="5120906"/>
                          <a:ext cx="1580861" cy="205181"/>
                        </a:xfrm>
                        <a:prstGeom prst="rect">
                          <a:avLst/>
                        </a:prstGeom>
                        <a:noFill/>
                      </p:spPr>
                      <p:txBody>
                        <a:bodyPr wrap="none" rtlCol="0">
                          <a:noAutofit/>
                        </a:bodyPr>
                        <a:lstStyle/>
                        <a:p>
                          <a:pPr defTabSz="914377">
                            <a:defRPr/>
                          </a:pPr>
                          <a:r>
                            <a:rPr lang="en-US" sz="10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AWS Directory Service</a:t>
                          </a:r>
                        </a:p>
                      </p:txBody>
                    </p:sp>
                    <p:sp>
                      <p:nvSpPr>
                        <p:cNvPr id="228" name="Rectangle 227">
                          <a:extLst>
                            <a:ext uri="{FF2B5EF4-FFF2-40B4-BE49-F238E27FC236}">
                              <a16:creationId xmlns:a16="http://schemas.microsoft.com/office/drawing/2014/main" id="{1399618E-CCE7-E940-8995-85A34C4BFC70}"/>
                            </a:ext>
                          </a:extLst>
                        </p:cNvPr>
                        <p:cNvSpPr/>
                        <p:nvPr/>
                      </p:nvSpPr>
                      <p:spPr>
                        <a:xfrm>
                          <a:off x="9957862" y="1748608"/>
                          <a:ext cx="1569776" cy="295465"/>
                        </a:xfrm>
                        <a:prstGeom prst="rect">
                          <a:avLst/>
                        </a:prstGeom>
                      </p:spPr>
                      <p:txBody>
                        <a:bodyPr wrap="square">
                          <a:spAutoFit/>
                        </a:bodyPr>
                        <a:lstStyle/>
                        <a:p>
                          <a:pPr defTabSz="914377">
                            <a:defRPr/>
                          </a:pPr>
                          <a:r>
                            <a:rPr lang="en-US" sz="10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Sessions Manager </a:t>
                          </a:r>
                        </a:p>
                      </p:txBody>
                    </p:sp>
                  </p:grpSp>
                </p:grpSp>
              </p:grpSp>
              <p:sp>
                <p:nvSpPr>
                  <p:cNvPr id="189" name="Rectangle 188">
                    <a:extLst>
                      <a:ext uri="{FF2B5EF4-FFF2-40B4-BE49-F238E27FC236}">
                        <a16:creationId xmlns:a16="http://schemas.microsoft.com/office/drawing/2014/main" id="{15D598EC-E2A1-1D4A-9D7B-12845FF82ABA}"/>
                      </a:ext>
                    </a:extLst>
                  </p:cNvPr>
                  <p:cNvSpPr/>
                  <p:nvPr/>
                </p:nvSpPr>
                <p:spPr>
                  <a:xfrm>
                    <a:off x="11994099" y="1522300"/>
                    <a:ext cx="1887433" cy="480131"/>
                  </a:xfrm>
                  <a:prstGeom prst="rect">
                    <a:avLst/>
                  </a:prstGeom>
                </p:spPr>
                <p:txBody>
                  <a:bodyPr wrap="square">
                    <a:spAutoFit/>
                  </a:bodyPr>
                  <a:lstStyle/>
                  <a:p>
                    <a:pPr defTabSz="914377">
                      <a:defRPr/>
                    </a:pPr>
                    <a:r>
                      <a:rPr lang="en-US" sz="10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Dedicated Host Enhancement Tag-On</a:t>
                    </a:r>
                  </a:p>
                </p:txBody>
              </p:sp>
              <p:grpSp>
                <p:nvGrpSpPr>
                  <p:cNvPr id="8" name="Group 7">
                    <a:extLst>
                      <a:ext uri="{FF2B5EF4-FFF2-40B4-BE49-F238E27FC236}">
                        <a16:creationId xmlns:a16="http://schemas.microsoft.com/office/drawing/2014/main" id="{1571216E-8895-9646-B47B-415310A13337}"/>
                      </a:ext>
                    </a:extLst>
                  </p:cNvPr>
                  <p:cNvGrpSpPr/>
                  <p:nvPr/>
                </p:nvGrpSpPr>
                <p:grpSpPr>
                  <a:xfrm>
                    <a:off x="962592" y="1491183"/>
                    <a:ext cx="10939670" cy="5564932"/>
                    <a:chOff x="962592" y="1491183"/>
                    <a:chExt cx="10939670" cy="5564932"/>
                  </a:xfrm>
                </p:grpSpPr>
                <p:grpSp>
                  <p:nvGrpSpPr>
                    <p:cNvPr id="111" name="Group 110">
                      <a:extLst>
                        <a:ext uri="{FF2B5EF4-FFF2-40B4-BE49-F238E27FC236}">
                          <a16:creationId xmlns:a16="http://schemas.microsoft.com/office/drawing/2014/main" id="{28E3601B-EF17-FA42-8A18-5C7DC25BF389}"/>
                        </a:ext>
                      </a:extLst>
                    </p:cNvPr>
                    <p:cNvGrpSpPr/>
                    <p:nvPr/>
                  </p:nvGrpSpPr>
                  <p:grpSpPr>
                    <a:xfrm>
                      <a:off x="4225198" y="2384009"/>
                      <a:ext cx="6845657" cy="4320503"/>
                      <a:chOff x="4225198" y="2384009"/>
                      <a:chExt cx="6845657" cy="4320503"/>
                    </a:xfrm>
                  </p:grpSpPr>
                  <p:sp>
                    <p:nvSpPr>
                      <p:cNvPr id="112" name="TextBox 111">
                        <a:extLst>
                          <a:ext uri="{FF2B5EF4-FFF2-40B4-BE49-F238E27FC236}">
                            <a16:creationId xmlns:a16="http://schemas.microsoft.com/office/drawing/2014/main" id="{CC9818DB-0AC0-4B41-8593-E8D1B1F3004B}"/>
                          </a:ext>
                        </a:extLst>
                      </p:cNvPr>
                      <p:cNvSpPr txBox="1"/>
                      <p:nvPr/>
                    </p:nvSpPr>
                    <p:spPr>
                      <a:xfrm>
                        <a:off x="6199235" y="4834308"/>
                        <a:ext cx="2185433" cy="414369"/>
                      </a:xfrm>
                      <a:prstGeom prst="rect">
                        <a:avLst/>
                      </a:prstGeom>
                      <a:noFill/>
                    </p:spPr>
                    <p:txBody>
                      <a:bodyPr wrap="none" rtlCol="0">
                        <a:noAutofit/>
                      </a:bodyPr>
                      <a:lstStyle/>
                      <a:p>
                        <a:pPr defTabSz="914377">
                          <a:defRPr/>
                        </a:pPr>
                        <a:r>
                          <a:rPr lang="en-US" sz="10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EC2 Dedicated Hosts (BYOL)</a:t>
                        </a:r>
                      </a:p>
                    </p:txBody>
                  </p:sp>
                  <p:sp>
                    <p:nvSpPr>
                      <p:cNvPr id="113" name="Rectangle 112">
                        <a:extLst>
                          <a:ext uri="{FF2B5EF4-FFF2-40B4-BE49-F238E27FC236}">
                            <a16:creationId xmlns:a16="http://schemas.microsoft.com/office/drawing/2014/main" id="{EDFE9C62-509D-E043-A3BF-074B98581467}"/>
                          </a:ext>
                        </a:extLst>
                      </p:cNvPr>
                      <p:cNvSpPr/>
                      <p:nvPr/>
                    </p:nvSpPr>
                    <p:spPr>
                      <a:xfrm>
                        <a:off x="8102785" y="5312205"/>
                        <a:ext cx="1564274" cy="295465"/>
                      </a:xfrm>
                      <a:prstGeom prst="rect">
                        <a:avLst/>
                      </a:prstGeom>
                    </p:spPr>
                    <p:txBody>
                      <a:bodyPr wrap="none">
                        <a:spAutoFit/>
                      </a:bodyPr>
                      <a:lstStyle/>
                      <a:p>
                        <a:pPr defTabSz="914377">
                          <a:defRPr/>
                        </a:pPr>
                        <a:r>
                          <a:rPr lang="en-US" sz="10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EC2 Run Command</a:t>
                        </a:r>
                      </a:p>
                    </p:txBody>
                  </p:sp>
                  <p:sp>
                    <p:nvSpPr>
                      <p:cNvPr id="114" name="Rectangle 113">
                        <a:extLst>
                          <a:ext uri="{FF2B5EF4-FFF2-40B4-BE49-F238E27FC236}">
                            <a16:creationId xmlns:a16="http://schemas.microsoft.com/office/drawing/2014/main" id="{10221F1B-971A-9E4C-BF06-19FE0127D221}"/>
                          </a:ext>
                        </a:extLst>
                      </p:cNvPr>
                      <p:cNvSpPr/>
                      <p:nvPr/>
                    </p:nvSpPr>
                    <p:spPr>
                      <a:xfrm>
                        <a:off x="7186686" y="4321931"/>
                        <a:ext cx="1760482" cy="295465"/>
                      </a:xfrm>
                      <a:prstGeom prst="rect">
                        <a:avLst/>
                      </a:prstGeom>
                    </p:spPr>
                    <p:txBody>
                      <a:bodyPr wrap="none">
                        <a:spAutoFit/>
                      </a:bodyPr>
                      <a:lstStyle/>
                      <a:p>
                        <a:pPr defTabSz="914377">
                          <a:defRPr/>
                        </a:pPr>
                        <a:r>
                          <a:rPr lang="en-US" sz="10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EC2 Systems Manager</a:t>
                        </a:r>
                      </a:p>
                    </p:txBody>
                  </p:sp>
                  <p:sp>
                    <p:nvSpPr>
                      <p:cNvPr id="115" name="Rectangle 114">
                        <a:extLst>
                          <a:ext uri="{FF2B5EF4-FFF2-40B4-BE49-F238E27FC236}">
                            <a16:creationId xmlns:a16="http://schemas.microsoft.com/office/drawing/2014/main" id="{5229A5C1-2801-1449-82C2-3AA7990C89A7}"/>
                          </a:ext>
                        </a:extLst>
                      </p:cNvPr>
                      <p:cNvSpPr/>
                      <p:nvPr/>
                    </p:nvSpPr>
                    <p:spPr>
                      <a:xfrm>
                        <a:off x="4225198" y="5776832"/>
                        <a:ext cx="1403509" cy="480132"/>
                      </a:xfrm>
                      <a:prstGeom prst="rect">
                        <a:avLst/>
                      </a:prstGeom>
                    </p:spPr>
                    <p:txBody>
                      <a:bodyPr wrap="square">
                        <a:spAutoFit/>
                      </a:bodyPr>
                      <a:lstStyle/>
                      <a:p>
                        <a:pPr defTabSz="914377">
                          <a:defRPr/>
                        </a:pPr>
                        <a:r>
                          <a:rPr lang="en-US" sz="10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EC2 Dedicated Instances (BYOL)</a:t>
                        </a:r>
                      </a:p>
                    </p:txBody>
                  </p:sp>
                  <p:sp>
                    <p:nvSpPr>
                      <p:cNvPr id="116" name="Oval 115">
                        <a:extLst>
                          <a:ext uri="{FF2B5EF4-FFF2-40B4-BE49-F238E27FC236}">
                            <a16:creationId xmlns:a16="http://schemas.microsoft.com/office/drawing/2014/main" id="{955E6A41-4B36-4B4B-B5B4-603D3F9344BA}"/>
                          </a:ext>
                        </a:extLst>
                      </p:cNvPr>
                      <p:cNvSpPr/>
                      <p:nvPr/>
                    </p:nvSpPr>
                    <p:spPr>
                      <a:xfrm flipH="1">
                        <a:off x="4992339" y="6296105"/>
                        <a:ext cx="105059" cy="408407"/>
                      </a:xfrm>
                      <a:prstGeom prst="ellipse">
                        <a:avLst/>
                      </a:prstGeom>
                      <a:solidFill>
                        <a:schemeClr val="bg1"/>
                      </a:solidFill>
                      <a:ln w="952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76" tIns="18276" rIns="18276" bIns="18276" numCol="1" spcCol="14288" rtlCol="0" anchor="ctr">
                        <a:spAutoFit/>
                      </a:bodyPr>
                      <a:lstStyle/>
                      <a:p>
                        <a:pPr algn="ctr" defTabSz="550293" latinLnBrk="1" hangingPunct="0">
                          <a:defRPr/>
                        </a:pPr>
                        <a:endParaRPr lang="en-US" sz="1333">
                          <a:solidFill>
                            <a:srgbClr val="1D516C"/>
                          </a:solidFill>
                          <a:latin typeface="Arial"/>
                          <a:sym typeface="Helvetica Light"/>
                        </a:endParaRPr>
                      </a:p>
                    </p:txBody>
                  </p:sp>
                  <p:sp>
                    <p:nvSpPr>
                      <p:cNvPr id="117" name="Oval 116">
                        <a:extLst>
                          <a:ext uri="{FF2B5EF4-FFF2-40B4-BE49-F238E27FC236}">
                            <a16:creationId xmlns:a16="http://schemas.microsoft.com/office/drawing/2014/main" id="{2A02F61A-41E7-984C-A5C9-FCC64B4D4E3F}"/>
                          </a:ext>
                        </a:extLst>
                      </p:cNvPr>
                      <p:cNvSpPr/>
                      <p:nvPr/>
                    </p:nvSpPr>
                    <p:spPr>
                      <a:xfrm flipH="1">
                        <a:off x="7951118" y="5193842"/>
                        <a:ext cx="105059" cy="408408"/>
                      </a:xfrm>
                      <a:prstGeom prst="ellipse">
                        <a:avLst/>
                      </a:prstGeom>
                      <a:solidFill>
                        <a:schemeClr val="bg1"/>
                      </a:solidFill>
                      <a:ln w="952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76" tIns="18276" rIns="18276" bIns="18276" numCol="1" spcCol="14288" rtlCol="0" anchor="ctr">
                        <a:spAutoFit/>
                      </a:bodyPr>
                      <a:lstStyle/>
                      <a:p>
                        <a:pPr algn="ctr" defTabSz="550293" latinLnBrk="1" hangingPunct="0">
                          <a:defRPr/>
                        </a:pPr>
                        <a:endParaRPr lang="en-US" sz="1333">
                          <a:solidFill>
                            <a:srgbClr val="1D516C"/>
                          </a:solidFill>
                          <a:latin typeface="Arial"/>
                          <a:sym typeface="Helvetica Light"/>
                        </a:endParaRPr>
                      </a:p>
                    </p:txBody>
                  </p:sp>
                  <p:sp>
                    <p:nvSpPr>
                      <p:cNvPr id="118" name="Oval 117">
                        <a:extLst>
                          <a:ext uri="{FF2B5EF4-FFF2-40B4-BE49-F238E27FC236}">
                            <a16:creationId xmlns:a16="http://schemas.microsoft.com/office/drawing/2014/main" id="{53B527AF-81B8-C74E-B4F9-884C6263B68D}"/>
                          </a:ext>
                        </a:extLst>
                      </p:cNvPr>
                      <p:cNvSpPr/>
                      <p:nvPr/>
                    </p:nvSpPr>
                    <p:spPr>
                      <a:xfrm flipH="1">
                        <a:off x="8407257" y="4893294"/>
                        <a:ext cx="105059" cy="408408"/>
                      </a:xfrm>
                      <a:prstGeom prst="ellipse">
                        <a:avLst/>
                      </a:prstGeom>
                      <a:solidFill>
                        <a:schemeClr val="bg1"/>
                      </a:solidFill>
                      <a:ln w="952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76" tIns="18276" rIns="18276" bIns="18276" numCol="1" spcCol="14288" rtlCol="0" anchor="ctr">
                        <a:spAutoFit/>
                      </a:bodyPr>
                      <a:lstStyle/>
                      <a:p>
                        <a:pPr algn="ctr" defTabSz="550293" latinLnBrk="1" hangingPunct="0">
                          <a:defRPr/>
                        </a:pPr>
                        <a:endParaRPr lang="en-US" sz="1333">
                          <a:solidFill>
                            <a:srgbClr val="1D516C"/>
                          </a:solidFill>
                          <a:latin typeface="Arial"/>
                          <a:sym typeface="Helvetica Light"/>
                        </a:endParaRPr>
                      </a:p>
                    </p:txBody>
                  </p:sp>
                  <p:sp>
                    <p:nvSpPr>
                      <p:cNvPr id="119" name="Oval 118">
                        <a:extLst>
                          <a:ext uri="{FF2B5EF4-FFF2-40B4-BE49-F238E27FC236}">
                            <a16:creationId xmlns:a16="http://schemas.microsoft.com/office/drawing/2014/main" id="{32B26241-AD4B-904F-B5E0-9FFA0ED072F5}"/>
                          </a:ext>
                        </a:extLst>
                      </p:cNvPr>
                      <p:cNvSpPr/>
                      <p:nvPr/>
                    </p:nvSpPr>
                    <p:spPr>
                      <a:xfrm flipH="1">
                        <a:off x="10967546" y="2537219"/>
                        <a:ext cx="103309" cy="408408"/>
                      </a:xfrm>
                      <a:prstGeom prst="ellipse">
                        <a:avLst/>
                      </a:prstGeom>
                      <a:solidFill>
                        <a:schemeClr val="bg1"/>
                      </a:solidFill>
                      <a:ln w="952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76" tIns="18276" rIns="18276" bIns="18276" numCol="1" spcCol="14288" rtlCol="0" anchor="ctr">
                        <a:spAutoFit/>
                      </a:bodyPr>
                      <a:lstStyle/>
                      <a:p>
                        <a:pPr algn="ctr" defTabSz="550293" latinLnBrk="1" hangingPunct="0">
                          <a:defRPr/>
                        </a:pPr>
                        <a:endParaRPr lang="en-US" sz="1333" dirty="0">
                          <a:solidFill>
                            <a:srgbClr val="1D516C"/>
                          </a:solidFill>
                          <a:latin typeface="Arial"/>
                          <a:sym typeface="Helvetica Light"/>
                        </a:endParaRPr>
                      </a:p>
                    </p:txBody>
                  </p:sp>
                  <p:sp>
                    <p:nvSpPr>
                      <p:cNvPr id="120" name="Rectangle 119">
                        <a:extLst>
                          <a:ext uri="{FF2B5EF4-FFF2-40B4-BE49-F238E27FC236}">
                            <a16:creationId xmlns:a16="http://schemas.microsoft.com/office/drawing/2014/main" id="{E246E8D6-9024-4A46-A91B-C37EF04C048D}"/>
                          </a:ext>
                        </a:extLst>
                      </p:cNvPr>
                      <p:cNvSpPr/>
                      <p:nvPr/>
                    </p:nvSpPr>
                    <p:spPr>
                      <a:xfrm>
                        <a:off x="7121099" y="2384009"/>
                        <a:ext cx="3945940" cy="295465"/>
                      </a:xfrm>
                      <a:prstGeom prst="rect">
                        <a:avLst/>
                      </a:prstGeom>
                    </p:spPr>
                    <p:txBody>
                      <a:bodyPr wrap="square">
                        <a:spAutoFit/>
                      </a:bodyPr>
                      <a:lstStyle/>
                      <a:p>
                        <a:pPr defTabSz="914377">
                          <a:defRPr/>
                        </a:pPr>
                        <a:r>
                          <a:rPr lang="en-US" sz="10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                 EC2 Windows on Bare Metal/Hyper-V AMI</a:t>
                        </a:r>
                      </a:p>
                    </p:txBody>
                  </p:sp>
                </p:grpSp>
                <p:grpSp>
                  <p:nvGrpSpPr>
                    <p:cNvPr id="264" name="Group 263">
                      <a:extLst>
                        <a:ext uri="{FF2B5EF4-FFF2-40B4-BE49-F238E27FC236}">
                          <a16:creationId xmlns:a16="http://schemas.microsoft.com/office/drawing/2014/main" id="{2BC64D21-F09A-A346-9B36-70BBB55F85DF}"/>
                        </a:ext>
                      </a:extLst>
                    </p:cNvPr>
                    <p:cNvGrpSpPr/>
                    <p:nvPr/>
                  </p:nvGrpSpPr>
                  <p:grpSpPr>
                    <a:xfrm>
                      <a:off x="962592" y="1491183"/>
                      <a:ext cx="10939670" cy="5564932"/>
                      <a:chOff x="962592" y="1491183"/>
                      <a:chExt cx="10939670" cy="5564932"/>
                    </a:xfrm>
                  </p:grpSpPr>
                  <p:sp>
                    <p:nvSpPr>
                      <p:cNvPr id="265" name="Oval 264">
                        <a:extLst>
                          <a:ext uri="{FF2B5EF4-FFF2-40B4-BE49-F238E27FC236}">
                            <a16:creationId xmlns:a16="http://schemas.microsoft.com/office/drawing/2014/main" id="{5ED9BFB7-829E-FF4E-AF7C-7E1BBDA7E725}"/>
                          </a:ext>
                        </a:extLst>
                      </p:cNvPr>
                      <p:cNvSpPr/>
                      <p:nvPr/>
                    </p:nvSpPr>
                    <p:spPr>
                      <a:xfrm flipH="1">
                        <a:off x="1217026" y="6429567"/>
                        <a:ext cx="105059" cy="408408"/>
                      </a:xfrm>
                      <a:prstGeom prst="ellipse">
                        <a:avLst/>
                      </a:prstGeom>
                      <a:solidFill>
                        <a:schemeClr val="bg1"/>
                      </a:solidFill>
                      <a:ln w="952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76" tIns="18276" rIns="18276" bIns="18276" numCol="1" spcCol="14288" rtlCol="0" anchor="ctr">
                        <a:spAutoFit/>
                      </a:bodyPr>
                      <a:lstStyle/>
                      <a:p>
                        <a:pPr algn="ctr" defTabSz="550293" latinLnBrk="1" hangingPunct="0">
                          <a:defRPr/>
                        </a:pPr>
                        <a:endParaRPr lang="en-US" sz="1333">
                          <a:solidFill>
                            <a:srgbClr val="1D516C"/>
                          </a:solidFill>
                          <a:latin typeface="Arial"/>
                          <a:sym typeface="Helvetica Light"/>
                        </a:endParaRPr>
                      </a:p>
                    </p:txBody>
                  </p:sp>
                  <p:sp>
                    <p:nvSpPr>
                      <p:cNvPr id="266" name="TextBox 265">
                        <a:extLst>
                          <a:ext uri="{FF2B5EF4-FFF2-40B4-BE49-F238E27FC236}">
                            <a16:creationId xmlns:a16="http://schemas.microsoft.com/office/drawing/2014/main" id="{37750D5F-6ABA-5344-9093-D04FF2680E94}"/>
                          </a:ext>
                        </a:extLst>
                      </p:cNvPr>
                      <p:cNvSpPr txBox="1"/>
                      <p:nvPr/>
                    </p:nvSpPr>
                    <p:spPr>
                      <a:xfrm>
                        <a:off x="2086622" y="6797136"/>
                        <a:ext cx="2177002" cy="258979"/>
                      </a:xfrm>
                      <a:prstGeom prst="rect">
                        <a:avLst/>
                      </a:prstGeom>
                      <a:noFill/>
                    </p:spPr>
                    <p:txBody>
                      <a:bodyPr wrap="none" rtlCol="0">
                        <a:noAutofit/>
                      </a:bodyPr>
                      <a:lstStyle/>
                      <a:p>
                        <a:pPr defTabSz="914377">
                          <a:defRPr/>
                        </a:pPr>
                        <a:r>
                          <a:rPr lang="en-US" sz="10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WS 2008 &amp; SQL Server 2008</a:t>
                        </a:r>
                      </a:p>
                    </p:txBody>
                  </p:sp>
                  <p:sp>
                    <p:nvSpPr>
                      <p:cNvPr id="267" name="TextBox 266">
                        <a:extLst>
                          <a:ext uri="{FF2B5EF4-FFF2-40B4-BE49-F238E27FC236}">
                            <a16:creationId xmlns:a16="http://schemas.microsoft.com/office/drawing/2014/main" id="{B7F69134-E5BD-2D4A-AE91-0087D4CE3999}"/>
                          </a:ext>
                        </a:extLst>
                      </p:cNvPr>
                      <p:cNvSpPr txBox="1"/>
                      <p:nvPr/>
                    </p:nvSpPr>
                    <p:spPr>
                      <a:xfrm>
                        <a:off x="1704880" y="5960603"/>
                        <a:ext cx="3372793" cy="205181"/>
                      </a:xfrm>
                      <a:prstGeom prst="rect">
                        <a:avLst/>
                      </a:prstGeom>
                      <a:noFill/>
                    </p:spPr>
                    <p:txBody>
                      <a:bodyPr wrap="none" rtlCol="0">
                        <a:noAutofit/>
                      </a:bodyPr>
                      <a:lstStyle/>
                      <a:p>
                        <a:pPr algn="ctr" defTabSz="914377">
                          <a:defRPr/>
                        </a:pPr>
                        <a:r>
                          <a:rPr lang="en-US" sz="10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Windows Server 2008 R2 </a:t>
                        </a:r>
                      </a:p>
                    </p:txBody>
                  </p:sp>
                  <p:sp>
                    <p:nvSpPr>
                      <p:cNvPr id="268" name="Rectangle 267">
                        <a:extLst>
                          <a:ext uri="{FF2B5EF4-FFF2-40B4-BE49-F238E27FC236}">
                            <a16:creationId xmlns:a16="http://schemas.microsoft.com/office/drawing/2014/main" id="{ACB7985F-E068-2A41-8348-EE6D818FE902}"/>
                          </a:ext>
                        </a:extLst>
                      </p:cNvPr>
                      <p:cNvSpPr/>
                      <p:nvPr/>
                    </p:nvSpPr>
                    <p:spPr>
                      <a:xfrm>
                        <a:off x="5324129" y="5534813"/>
                        <a:ext cx="1785490" cy="295465"/>
                      </a:xfrm>
                      <a:prstGeom prst="rect">
                        <a:avLst/>
                      </a:prstGeom>
                    </p:spPr>
                    <p:txBody>
                      <a:bodyPr wrap="none">
                        <a:spAutoFit/>
                      </a:bodyPr>
                      <a:lstStyle/>
                      <a:p>
                        <a:pPr algn="ctr" defTabSz="914377">
                          <a:defRPr/>
                        </a:pPr>
                        <a:r>
                          <a:rPr lang="en-US" sz="10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Windows Server 2012 </a:t>
                        </a:r>
                      </a:p>
                    </p:txBody>
                  </p:sp>
                  <p:sp>
                    <p:nvSpPr>
                      <p:cNvPr id="269" name="Rectangle 268">
                        <a:extLst>
                          <a:ext uri="{FF2B5EF4-FFF2-40B4-BE49-F238E27FC236}">
                            <a16:creationId xmlns:a16="http://schemas.microsoft.com/office/drawing/2014/main" id="{E947ABD2-E35B-D44C-93F7-1F8B033F75E9}"/>
                          </a:ext>
                        </a:extLst>
                      </p:cNvPr>
                      <p:cNvSpPr/>
                      <p:nvPr/>
                    </p:nvSpPr>
                    <p:spPr>
                      <a:xfrm>
                        <a:off x="8906713" y="4743900"/>
                        <a:ext cx="1745093" cy="295465"/>
                      </a:xfrm>
                      <a:prstGeom prst="rect">
                        <a:avLst/>
                      </a:prstGeom>
                    </p:spPr>
                    <p:txBody>
                      <a:bodyPr wrap="none">
                        <a:spAutoFit/>
                      </a:bodyPr>
                      <a:lstStyle/>
                      <a:p>
                        <a:pPr defTabSz="914377">
                          <a:defRPr/>
                        </a:pPr>
                        <a:r>
                          <a:rPr lang="en-US" sz="10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Windows Server 2016</a:t>
                        </a:r>
                      </a:p>
                    </p:txBody>
                  </p:sp>
                  <p:sp>
                    <p:nvSpPr>
                      <p:cNvPr id="270" name="Oval 269">
                        <a:extLst>
                          <a:ext uri="{FF2B5EF4-FFF2-40B4-BE49-F238E27FC236}">
                            <a16:creationId xmlns:a16="http://schemas.microsoft.com/office/drawing/2014/main" id="{500F70B0-AF40-4041-926B-ACB99488D32F}"/>
                          </a:ext>
                        </a:extLst>
                      </p:cNvPr>
                      <p:cNvSpPr/>
                      <p:nvPr/>
                    </p:nvSpPr>
                    <p:spPr>
                      <a:xfrm flipH="1">
                        <a:off x="2546914" y="6472024"/>
                        <a:ext cx="105059" cy="408408"/>
                      </a:xfrm>
                      <a:prstGeom prst="ellipse">
                        <a:avLst/>
                      </a:prstGeom>
                      <a:solidFill>
                        <a:schemeClr val="bg1"/>
                      </a:solidFill>
                      <a:ln w="952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76" tIns="18276" rIns="18276" bIns="18276" numCol="1" spcCol="14288" rtlCol="0" anchor="ctr">
                        <a:spAutoFit/>
                      </a:bodyPr>
                      <a:lstStyle/>
                      <a:p>
                        <a:pPr algn="ctr" defTabSz="550293" latinLnBrk="1" hangingPunct="0">
                          <a:defRPr/>
                        </a:pPr>
                        <a:endParaRPr lang="en-US" sz="1333" dirty="0">
                          <a:solidFill>
                            <a:srgbClr val="1D516C"/>
                          </a:solidFill>
                          <a:latin typeface="Arial"/>
                          <a:sym typeface="Helvetica Light"/>
                        </a:endParaRPr>
                      </a:p>
                    </p:txBody>
                  </p:sp>
                  <p:sp>
                    <p:nvSpPr>
                      <p:cNvPr id="271" name="Oval 270">
                        <a:extLst>
                          <a:ext uri="{FF2B5EF4-FFF2-40B4-BE49-F238E27FC236}">
                            <a16:creationId xmlns:a16="http://schemas.microsoft.com/office/drawing/2014/main" id="{1D802BCF-B837-6B44-9A50-B7E9891242D6}"/>
                          </a:ext>
                        </a:extLst>
                      </p:cNvPr>
                      <p:cNvSpPr/>
                      <p:nvPr/>
                    </p:nvSpPr>
                    <p:spPr>
                      <a:xfrm flipH="1">
                        <a:off x="3319424" y="6472023"/>
                        <a:ext cx="105059" cy="408408"/>
                      </a:xfrm>
                      <a:prstGeom prst="ellipse">
                        <a:avLst/>
                      </a:prstGeom>
                      <a:solidFill>
                        <a:schemeClr val="bg1"/>
                      </a:solidFill>
                      <a:ln w="952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76" tIns="18276" rIns="18276" bIns="18276" numCol="1" spcCol="14288" rtlCol="0" anchor="ctr">
                        <a:spAutoFit/>
                      </a:bodyPr>
                      <a:lstStyle/>
                      <a:p>
                        <a:pPr algn="ctr" defTabSz="550293" latinLnBrk="1" hangingPunct="0">
                          <a:defRPr/>
                        </a:pPr>
                        <a:endParaRPr lang="en-US" sz="1333">
                          <a:solidFill>
                            <a:srgbClr val="1D516C"/>
                          </a:solidFill>
                          <a:latin typeface="Arial"/>
                          <a:sym typeface="Helvetica Light"/>
                        </a:endParaRPr>
                      </a:p>
                    </p:txBody>
                  </p:sp>
                  <p:sp>
                    <p:nvSpPr>
                      <p:cNvPr id="272" name="Oval 271">
                        <a:extLst>
                          <a:ext uri="{FF2B5EF4-FFF2-40B4-BE49-F238E27FC236}">
                            <a16:creationId xmlns:a16="http://schemas.microsoft.com/office/drawing/2014/main" id="{D413556B-965E-F742-97AE-494D20B2C81B}"/>
                          </a:ext>
                        </a:extLst>
                      </p:cNvPr>
                      <p:cNvSpPr/>
                      <p:nvPr/>
                    </p:nvSpPr>
                    <p:spPr>
                      <a:xfrm flipH="1">
                        <a:off x="6671245" y="5825244"/>
                        <a:ext cx="105059" cy="408408"/>
                      </a:xfrm>
                      <a:prstGeom prst="ellipse">
                        <a:avLst/>
                      </a:prstGeom>
                      <a:solidFill>
                        <a:schemeClr val="bg1"/>
                      </a:solidFill>
                      <a:ln w="952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76" tIns="18276" rIns="18276" bIns="18276" numCol="1" spcCol="14288" rtlCol="0" anchor="ctr">
                        <a:spAutoFit/>
                      </a:bodyPr>
                      <a:lstStyle/>
                      <a:p>
                        <a:pPr algn="ctr" defTabSz="550293" latinLnBrk="1" hangingPunct="0">
                          <a:defRPr/>
                        </a:pPr>
                        <a:endParaRPr lang="en-US" sz="1333">
                          <a:solidFill>
                            <a:srgbClr val="1D516C"/>
                          </a:solidFill>
                          <a:latin typeface="Arial"/>
                          <a:sym typeface="Helvetica Light"/>
                        </a:endParaRPr>
                      </a:p>
                    </p:txBody>
                  </p:sp>
                  <p:sp>
                    <p:nvSpPr>
                      <p:cNvPr id="273" name="Oval 272">
                        <a:extLst>
                          <a:ext uri="{FF2B5EF4-FFF2-40B4-BE49-F238E27FC236}">
                            <a16:creationId xmlns:a16="http://schemas.microsoft.com/office/drawing/2014/main" id="{F1B82963-24A0-8044-874D-EF5498868952}"/>
                          </a:ext>
                        </a:extLst>
                      </p:cNvPr>
                      <p:cNvSpPr/>
                      <p:nvPr/>
                    </p:nvSpPr>
                    <p:spPr>
                      <a:xfrm flipH="1">
                        <a:off x="8918541" y="4494010"/>
                        <a:ext cx="105059" cy="408408"/>
                      </a:xfrm>
                      <a:prstGeom prst="ellipse">
                        <a:avLst/>
                      </a:prstGeom>
                      <a:solidFill>
                        <a:schemeClr val="bg1"/>
                      </a:solidFill>
                      <a:ln w="952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76" tIns="18276" rIns="18276" bIns="18276" numCol="1" spcCol="14288" rtlCol="0" anchor="ctr">
                        <a:spAutoFit/>
                      </a:bodyPr>
                      <a:lstStyle/>
                      <a:p>
                        <a:pPr algn="ctr" defTabSz="550293" latinLnBrk="1" hangingPunct="0">
                          <a:defRPr/>
                        </a:pPr>
                        <a:endParaRPr lang="en-US" sz="1333">
                          <a:solidFill>
                            <a:srgbClr val="1D516C"/>
                          </a:solidFill>
                          <a:latin typeface="Arial"/>
                          <a:sym typeface="Helvetica Light"/>
                        </a:endParaRPr>
                      </a:p>
                    </p:txBody>
                  </p:sp>
                  <p:sp>
                    <p:nvSpPr>
                      <p:cNvPr id="274" name="Oval 273">
                        <a:extLst>
                          <a:ext uri="{FF2B5EF4-FFF2-40B4-BE49-F238E27FC236}">
                            <a16:creationId xmlns:a16="http://schemas.microsoft.com/office/drawing/2014/main" id="{1B3D2618-7081-5C4B-B010-7590CDC11194}"/>
                          </a:ext>
                        </a:extLst>
                      </p:cNvPr>
                      <p:cNvSpPr/>
                      <p:nvPr/>
                    </p:nvSpPr>
                    <p:spPr>
                      <a:xfrm flipH="1">
                        <a:off x="11797203" y="1520359"/>
                        <a:ext cx="105059" cy="408408"/>
                      </a:xfrm>
                      <a:prstGeom prst="ellipse">
                        <a:avLst/>
                      </a:prstGeom>
                      <a:solidFill>
                        <a:schemeClr val="bg1"/>
                      </a:solidFill>
                      <a:ln w="952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76" tIns="18276" rIns="18276" bIns="18276" numCol="1" spcCol="14288" rtlCol="0" anchor="ctr">
                        <a:spAutoFit/>
                      </a:bodyPr>
                      <a:lstStyle/>
                      <a:p>
                        <a:pPr algn="ctr" defTabSz="550293" latinLnBrk="1" hangingPunct="0">
                          <a:defRPr/>
                        </a:pPr>
                        <a:endParaRPr lang="en-US" sz="1333" dirty="0">
                          <a:solidFill>
                            <a:srgbClr val="1D516C"/>
                          </a:solidFill>
                          <a:latin typeface="Arial"/>
                          <a:sym typeface="Helvetica Light"/>
                        </a:endParaRPr>
                      </a:p>
                    </p:txBody>
                  </p:sp>
                  <p:sp>
                    <p:nvSpPr>
                      <p:cNvPr id="275" name="Rectangle 274">
                        <a:extLst>
                          <a:ext uri="{FF2B5EF4-FFF2-40B4-BE49-F238E27FC236}">
                            <a16:creationId xmlns:a16="http://schemas.microsoft.com/office/drawing/2014/main" id="{B04D1E42-83FA-574D-937B-A3C55504022A}"/>
                          </a:ext>
                        </a:extLst>
                      </p:cNvPr>
                      <p:cNvSpPr/>
                      <p:nvPr/>
                    </p:nvSpPr>
                    <p:spPr>
                      <a:xfrm>
                        <a:off x="9842572" y="1491183"/>
                        <a:ext cx="1872707" cy="295465"/>
                      </a:xfrm>
                      <a:prstGeom prst="rect">
                        <a:avLst/>
                      </a:prstGeom>
                    </p:spPr>
                    <p:txBody>
                      <a:bodyPr wrap="square">
                        <a:spAutoFit/>
                      </a:bodyPr>
                      <a:lstStyle/>
                      <a:p>
                        <a:pPr defTabSz="914377">
                          <a:defRPr/>
                        </a:pPr>
                        <a:r>
                          <a:rPr lang="en-US" sz="10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Windows Server 1803</a:t>
                        </a:r>
                      </a:p>
                    </p:txBody>
                  </p:sp>
                  <p:sp>
                    <p:nvSpPr>
                      <p:cNvPr id="276" name="TextBox 275">
                        <a:extLst>
                          <a:ext uri="{FF2B5EF4-FFF2-40B4-BE49-F238E27FC236}">
                            <a16:creationId xmlns:a16="http://schemas.microsoft.com/office/drawing/2014/main" id="{E89F82FA-6053-394E-A2E0-22869FB979F0}"/>
                          </a:ext>
                        </a:extLst>
                      </p:cNvPr>
                      <p:cNvSpPr txBox="1"/>
                      <p:nvPr/>
                    </p:nvSpPr>
                    <p:spPr>
                      <a:xfrm>
                        <a:off x="962592" y="5958133"/>
                        <a:ext cx="1515498" cy="436569"/>
                      </a:xfrm>
                      <a:prstGeom prst="rect">
                        <a:avLst/>
                      </a:prstGeom>
                      <a:noFill/>
                    </p:spPr>
                    <p:txBody>
                      <a:bodyPr wrap="none" lIns="0" rIns="0" rtlCol="0">
                        <a:noAutofit/>
                      </a:bodyPr>
                      <a:lstStyle/>
                      <a:p>
                        <a:pPr algn="ctr" defTabSz="914377">
                          <a:defRPr/>
                        </a:pPr>
                        <a:r>
                          <a:rPr lang="en-US" sz="10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Windows Server 2003 </a:t>
                        </a:r>
                      </a:p>
                    </p:txBody>
                  </p:sp>
                </p:grpSp>
              </p:grpSp>
            </p:grpSp>
          </p:grpSp>
        </p:grpSp>
      </p:grpSp>
      <p:sp>
        <p:nvSpPr>
          <p:cNvPr id="277" name="Freeform 85">
            <a:extLst>
              <a:ext uri="{FF2B5EF4-FFF2-40B4-BE49-F238E27FC236}">
                <a16:creationId xmlns:a16="http://schemas.microsoft.com/office/drawing/2014/main" id="{5321F316-F0CD-834B-8E84-F95DA4E004E9}"/>
              </a:ext>
            </a:extLst>
          </p:cNvPr>
          <p:cNvSpPr/>
          <p:nvPr/>
        </p:nvSpPr>
        <p:spPr>
          <a:xfrm>
            <a:off x="733508" y="1143123"/>
            <a:ext cx="10976339" cy="4701419"/>
          </a:xfrm>
          <a:custGeom>
            <a:avLst/>
            <a:gdLst>
              <a:gd name="connsiteX0" fmla="*/ 0 w 5314950"/>
              <a:gd name="connsiteY0" fmla="*/ 0 h 3000375"/>
              <a:gd name="connsiteX1" fmla="*/ 0 w 5314950"/>
              <a:gd name="connsiteY1" fmla="*/ 3000375 h 3000375"/>
              <a:gd name="connsiteX2" fmla="*/ 5314950 w 5314950"/>
              <a:gd name="connsiteY2" fmla="*/ 3000375 h 3000375"/>
            </a:gdLst>
            <a:ahLst/>
            <a:cxnLst>
              <a:cxn ang="0">
                <a:pos x="connsiteX0" y="connsiteY0"/>
              </a:cxn>
              <a:cxn ang="0">
                <a:pos x="connsiteX1" y="connsiteY1"/>
              </a:cxn>
              <a:cxn ang="0">
                <a:pos x="connsiteX2" y="connsiteY2"/>
              </a:cxn>
            </a:cxnLst>
            <a:rect l="l" t="t" r="r" b="b"/>
            <a:pathLst>
              <a:path w="5314950" h="3000375">
                <a:moveTo>
                  <a:pt x="0" y="0"/>
                </a:moveTo>
                <a:lnTo>
                  <a:pt x="0" y="3000375"/>
                </a:lnTo>
                <a:lnTo>
                  <a:pt x="5314950" y="3000375"/>
                </a:lnTo>
              </a:path>
            </a:pathLst>
          </a:custGeom>
          <a:noFill/>
          <a:ln w="25400">
            <a:solidFill>
              <a:schemeClr val="bg1"/>
            </a:solidFill>
            <a:headEnd type="arrow" w="med"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Arial"/>
            </a:endParaRPr>
          </a:p>
        </p:txBody>
      </p:sp>
      <p:grpSp>
        <p:nvGrpSpPr>
          <p:cNvPr id="6" name="Group 5">
            <a:extLst>
              <a:ext uri="{FF2B5EF4-FFF2-40B4-BE49-F238E27FC236}">
                <a16:creationId xmlns:a16="http://schemas.microsoft.com/office/drawing/2014/main" id="{7AD35659-D464-A148-8CE2-7F67A5F9C7FF}"/>
              </a:ext>
            </a:extLst>
          </p:cNvPr>
          <p:cNvGrpSpPr/>
          <p:nvPr/>
        </p:nvGrpSpPr>
        <p:grpSpPr>
          <a:xfrm>
            <a:off x="778099" y="2225113"/>
            <a:ext cx="10738045" cy="3129805"/>
            <a:chOff x="933718" y="2743709"/>
            <a:chExt cx="12885654" cy="3755761"/>
          </a:xfrm>
        </p:grpSpPr>
        <p:sp>
          <p:nvSpPr>
            <p:cNvPr id="126" name="Oval 125">
              <a:extLst>
                <a:ext uri="{FF2B5EF4-FFF2-40B4-BE49-F238E27FC236}">
                  <a16:creationId xmlns:a16="http://schemas.microsoft.com/office/drawing/2014/main" id="{5AED704F-1343-A449-8A2A-3BA357CA1E01}"/>
                </a:ext>
              </a:extLst>
            </p:cNvPr>
            <p:cNvSpPr/>
            <p:nvPr/>
          </p:nvSpPr>
          <p:spPr>
            <a:xfrm flipH="1">
              <a:off x="10763806" y="2755399"/>
              <a:ext cx="109728" cy="408407"/>
            </a:xfrm>
            <a:prstGeom prst="ellipse">
              <a:avLst/>
            </a:prstGeom>
            <a:solidFill>
              <a:schemeClr val="bg1"/>
            </a:solidFill>
            <a:ln w="952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76" tIns="18276" rIns="18276" bIns="18276" numCol="1" spcCol="14288" rtlCol="0" anchor="ctr">
              <a:spAutoFit/>
            </a:bodyPr>
            <a:lstStyle/>
            <a:p>
              <a:pPr algn="ctr" defTabSz="550293" latinLnBrk="1" hangingPunct="0">
                <a:defRPr/>
              </a:pPr>
              <a:endParaRPr lang="en-US" sz="1333">
                <a:solidFill>
                  <a:srgbClr val="1D516C"/>
                </a:solidFill>
                <a:latin typeface="Arial"/>
                <a:sym typeface="Helvetica Light"/>
              </a:endParaRPr>
            </a:p>
          </p:txBody>
        </p:sp>
        <p:grpSp>
          <p:nvGrpSpPr>
            <p:cNvPr id="5" name="Group 4">
              <a:extLst>
                <a:ext uri="{FF2B5EF4-FFF2-40B4-BE49-F238E27FC236}">
                  <a16:creationId xmlns:a16="http://schemas.microsoft.com/office/drawing/2014/main" id="{01339095-FAEB-2A42-A9D5-AF08AD90126B}"/>
                </a:ext>
              </a:extLst>
            </p:cNvPr>
            <p:cNvGrpSpPr/>
            <p:nvPr/>
          </p:nvGrpSpPr>
          <p:grpSpPr>
            <a:xfrm>
              <a:off x="933718" y="2743709"/>
              <a:ext cx="12885654" cy="3755761"/>
              <a:chOff x="933718" y="2743709"/>
              <a:chExt cx="12885654" cy="3755761"/>
            </a:xfrm>
          </p:grpSpPr>
          <p:sp>
            <p:nvSpPr>
              <p:cNvPr id="127" name="Rectangle 126">
                <a:extLst>
                  <a:ext uri="{FF2B5EF4-FFF2-40B4-BE49-F238E27FC236}">
                    <a16:creationId xmlns:a16="http://schemas.microsoft.com/office/drawing/2014/main" id="{15D34812-706D-AD4B-869E-B6B9F596921D}"/>
                  </a:ext>
                </a:extLst>
              </p:cNvPr>
              <p:cNvSpPr/>
              <p:nvPr/>
            </p:nvSpPr>
            <p:spPr>
              <a:xfrm>
                <a:off x="11025230" y="2743709"/>
                <a:ext cx="2794142" cy="295465"/>
              </a:xfrm>
              <a:prstGeom prst="rect">
                <a:avLst/>
              </a:prstGeom>
            </p:spPr>
            <p:txBody>
              <a:bodyPr wrap="square">
                <a:spAutoFit/>
              </a:bodyPr>
              <a:lstStyle/>
              <a:p>
                <a:pPr defTabSz="914321">
                  <a:defRPr/>
                </a:pPr>
                <a:r>
                  <a:rPr lang="en-US" sz="1000" dirty="0">
                    <a:solidFill>
                      <a:srgbClr val="00A1C9"/>
                    </a:solidFill>
                    <a:latin typeface="Amazon Ember" panose="020B0603020204020204" pitchFamily="34" charset="0"/>
                    <a:ea typeface="Amazon Ember" panose="020B0603020204020204" pitchFamily="34" charset="0"/>
                    <a:cs typeface="Amazon Ember" panose="020B0603020204020204" pitchFamily="34" charset="0"/>
                  </a:rPr>
                  <a:t>SQL 2017 AMI AL2/Ubuntu</a:t>
                </a:r>
              </a:p>
            </p:txBody>
          </p:sp>
          <p:grpSp>
            <p:nvGrpSpPr>
              <p:cNvPr id="17" name="Group 16">
                <a:extLst>
                  <a:ext uri="{FF2B5EF4-FFF2-40B4-BE49-F238E27FC236}">
                    <a16:creationId xmlns:a16="http://schemas.microsoft.com/office/drawing/2014/main" id="{73F84869-A506-7E4D-AEE3-48F87E7E09EA}"/>
                  </a:ext>
                </a:extLst>
              </p:cNvPr>
              <p:cNvGrpSpPr/>
              <p:nvPr/>
            </p:nvGrpSpPr>
            <p:grpSpPr>
              <a:xfrm>
                <a:off x="933718" y="3672396"/>
                <a:ext cx="9020767" cy="2827074"/>
                <a:chOff x="933718" y="3672396"/>
                <a:chExt cx="9020767" cy="2827074"/>
              </a:xfrm>
            </p:grpSpPr>
            <p:grpSp>
              <p:nvGrpSpPr>
                <p:cNvPr id="13" name="Group 12">
                  <a:extLst>
                    <a:ext uri="{FF2B5EF4-FFF2-40B4-BE49-F238E27FC236}">
                      <a16:creationId xmlns:a16="http://schemas.microsoft.com/office/drawing/2014/main" id="{6E613546-8D6C-914A-BA2A-05C075D5511E}"/>
                    </a:ext>
                  </a:extLst>
                </p:cNvPr>
                <p:cNvGrpSpPr/>
                <p:nvPr/>
              </p:nvGrpSpPr>
              <p:grpSpPr>
                <a:xfrm>
                  <a:off x="2565748" y="3672396"/>
                  <a:ext cx="7388737" cy="2827074"/>
                  <a:chOff x="2565748" y="3672396"/>
                  <a:chExt cx="7388737" cy="2827074"/>
                </a:xfrm>
              </p:grpSpPr>
              <p:sp>
                <p:nvSpPr>
                  <p:cNvPr id="122" name="Rectangle 121">
                    <a:extLst>
                      <a:ext uri="{FF2B5EF4-FFF2-40B4-BE49-F238E27FC236}">
                        <a16:creationId xmlns:a16="http://schemas.microsoft.com/office/drawing/2014/main" id="{CEAE742C-BAF2-7544-B16A-8C9977B691EF}"/>
                      </a:ext>
                    </a:extLst>
                  </p:cNvPr>
                  <p:cNvSpPr/>
                  <p:nvPr/>
                </p:nvSpPr>
                <p:spPr>
                  <a:xfrm>
                    <a:off x="6362306" y="6204005"/>
                    <a:ext cx="2472550" cy="295465"/>
                  </a:xfrm>
                  <a:prstGeom prst="rect">
                    <a:avLst/>
                  </a:prstGeom>
                </p:spPr>
                <p:txBody>
                  <a:bodyPr wrap="square">
                    <a:spAutoFit/>
                  </a:bodyPr>
                  <a:lstStyle/>
                  <a:p>
                    <a:pPr defTabSz="914321">
                      <a:defRPr/>
                    </a:pPr>
                    <a:r>
                      <a:rPr lang="en-US" sz="1000" dirty="0">
                        <a:solidFill>
                          <a:srgbClr val="00A1C9"/>
                        </a:solidFill>
                        <a:latin typeface="Amazon Ember" panose="020B0603020204020204" pitchFamily="34" charset="0"/>
                        <a:ea typeface="Amazon Ember" panose="020B0603020204020204" pitchFamily="34" charset="0"/>
                        <a:cs typeface="Amazon Ember" panose="020B0603020204020204" pitchFamily="34" charset="0"/>
                      </a:rPr>
                      <a:t>Amazon RDS adds SQL Server</a:t>
                    </a:r>
                  </a:p>
                </p:txBody>
              </p:sp>
              <p:sp>
                <p:nvSpPr>
                  <p:cNvPr id="123" name="Oval 122">
                    <a:extLst>
                      <a:ext uri="{FF2B5EF4-FFF2-40B4-BE49-F238E27FC236}">
                        <a16:creationId xmlns:a16="http://schemas.microsoft.com/office/drawing/2014/main" id="{C2654C1C-6BC4-2D45-BD18-9176638FDE5A}"/>
                      </a:ext>
                    </a:extLst>
                  </p:cNvPr>
                  <p:cNvSpPr/>
                  <p:nvPr/>
                </p:nvSpPr>
                <p:spPr>
                  <a:xfrm flipH="1">
                    <a:off x="6216177" y="5975418"/>
                    <a:ext cx="105059" cy="408407"/>
                  </a:xfrm>
                  <a:prstGeom prst="ellipse">
                    <a:avLst/>
                  </a:prstGeom>
                  <a:solidFill>
                    <a:schemeClr val="bg1"/>
                  </a:solidFill>
                  <a:ln w="952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76" tIns="18276" rIns="18276" bIns="18276" numCol="1" spcCol="14288" rtlCol="0" anchor="ctr">
                    <a:spAutoFit/>
                  </a:bodyPr>
                  <a:lstStyle/>
                  <a:p>
                    <a:pPr algn="ctr" defTabSz="550293" latinLnBrk="1" hangingPunct="0">
                      <a:defRPr/>
                    </a:pPr>
                    <a:endParaRPr lang="en-US" sz="1333">
                      <a:solidFill>
                        <a:srgbClr val="1D516C"/>
                      </a:solidFill>
                      <a:latin typeface="Arial"/>
                      <a:sym typeface="Helvetica Light"/>
                    </a:endParaRPr>
                  </a:p>
                </p:txBody>
              </p:sp>
              <p:sp>
                <p:nvSpPr>
                  <p:cNvPr id="124" name="Oval 123">
                    <a:extLst>
                      <a:ext uri="{FF2B5EF4-FFF2-40B4-BE49-F238E27FC236}">
                        <a16:creationId xmlns:a16="http://schemas.microsoft.com/office/drawing/2014/main" id="{7F08E1C0-B42F-6947-9175-72D6BA98D72D}"/>
                      </a:ext>
                    </a:extLst>
                  </p:cNvPr>
                  <p:cNvSpPr/>
                  <p:nvPr/>
                </p:nvSpPr>
                <p:spPr>
                  <a:xfrm flipH="1">
                    <a:off x="9825420" y="3672396"/>
                    <a:ext cx="105059" cy="408407"/>
                  </a:xfrm>
                  <a:prstGeom prst="ellipse">
                    <a:avLst/>
                  </a:prstGeom>
                  <a:solidFill>
                    <a:schemeClr val="bg1"/>
                  </a:solidFill>
                  <a:ln w="952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76" tIns="18276" rIns="18276" bIns="18276" numCol="1" spcCol="14288" rtlCol="0" anchor="ctr">
                    <a:spAutoFit/>
                  </a:bodyPr>
                  <a:lstStyle/>
                  <a:p>
                    <a:pPr algn="ctr" defTabSz="550293" latinLnBrk="1" hangingPunct="0">
                      <a:defRPr/>
                    </a:pPr>
                    <a:endParaRPr lang="en-US" sz="1333">
                      <a:solidFill>
                        <a:srgbClr val="1D516C"/>
                      </a:solidFill>
                      <a:latin typeface="Arial"/>
                      <a:sym typeface="Helvetica Light"/>
                    </a:endParaRPr>
                  </a:p>
                </p:txBody>
              </p:sp>
              <p:sp>
                <p:nvSpPr>
                  <p:cNvPr id="125" name="Rectangle 124">
                    <a:extLst>
                      <a:ext uri="{FF2B5EF4-FFF2-40B4-BE49-F238E27FC236}">
                        <a16:creationId xmlns:a16="http://schemas.microsoft.com/office/drawing/2014/main" id="{FB06BD1B-2DD5-4348-8E3F-573758A7814C}"/>
                      </a:ext>
                    </a:extLst>
                  </p:cNvPr>
                  <p:cNvSpPr/>
                  <p:nvPr/>
                </p:nvSpPr>
                <p:spPr>
                  <a:xfrm>
                    <a:off x="8236516" y="3746221"/>
                    <a:ext cx="1396921" cy="295465"/>
                  </a:xfrm>
                  <a:prstGeom prst="rect">
                    <a:avLst/>
                  </a:prstGeom>
                </p:spPr>
                <p:txBody>
                  <a:bodyPr wrap="none">
                    <a:spAutoFit/>
                  </a:bodyPr>
                  <a:lstStyle/>
                  <a:p>
                    <a:pPr defTabSz="914321">
                      <a:defRPr/>
                    </a:pPr>
                    <a:r>
                      <a:rPr lang="en-US" sz="1000" dirty="0">
                        <a:solidFill>
                          <a:srgbClr val="00A1C9"/>
                        </a:solidFill>
                        <a:latin typeface="Amazon Ember" panose="020B0603020204020204" pitchFamily="34" charset="0"/>
                        <a:ea typeface="Amazon Ember" panose="020B0603020204020204" pitchFamily="34" charset="0"/>
                        <a:cs typeface="Amazon Ember" panose="020B0603020204020204" pitchFamily="34" charset="0"/>
                      </a:rPr>
                      <a:t>SQL Server 2017</a:t>
                    </a:r>
                  </a:p>
                </p:txBody>
              </p:sp>
              <p:sp>
                <p:nvSpPr>
                  <p:cNvPr id="304" name="Rectangle 303">
                    <a:extLst>
                      <a:ext uri="{FF2B5EF4-FFF2-40B4-BE49-F238E27FC236}">
                        <a16:creationId xmlns:a16="http://schemas.microsoft.com/office/drawing/2014/main" id="{F9255B9B-2040-9D46-BCF4-BBC35E49353D}"/>
                      </a:ext>
                    </a:extLst>
                  </p:cNvPr>
                  <p:cNvSpPr/>
                  <p:nvPr/>
                </p:nvSpPr>
                <p:spPr>
                  <a:xfrm>
                    <a:off x="5317569" y="5723959"/>
                    <a:ext cx="1396921" cy="295465"/>
                  </a:xfrm>
                  <a:prstGeom prst="rect">
                    <a:avLst/>
                  </a:prstGeom>
                </p:spPr>
                <p:txBody>
                  <a:bodyPr wrap="none">
                    <a:spAutoFit/>
                  </a:bodyPr>
                  <a:lstStyle/>
                  <a:p>
                    <a:pPr defTabSz="914321">
                      <a:defRPr/>
                    </a:pPr>
                    <a:r>
                      <a:rPr lang="en-US" sz="1000" dirty="0">
                        <a:solidFill>
                          <a:srgbClr val="00A1C9"/>
                        </a:solidFill>
                        <a:latin typeface="Amazon Ember" panose="020B0603020204020204" pitchFamily="34" charset="0"/>
                        <a:ea typeface="Amazon Ember" panose="020B0603020204020204" pitchFamily="34" charset="0"/>
                        <a:cs typeface="Amazon Ember" panose="020B0603020204020204" pitchFamily="34" charset="0"/>
                      </a:rPr>
                      <a:t>SQL Server 2012</a:t>
                    </a:r>
                  </a:p>
                </p:txBody>
              </p:sp>
              <p:sp>
                <p:nvSpPr>
                  <p:cNvPr id="12" name="Rectangle 11">
                    <a:extLst>
                      <a:ext uri="{FF2B5EF4-FFF2-40B4-BE49-F238E27FC236}">
                        <a16:creationId xmlns:a16="http://schemas.microsoft.com/office/drawing/2014/main" id="{AE71EA43-468B-EC48-AFC2-CAD773FFDBCE}"/>
                      </a:ext>
                    </a:extLst>
                  </p:cNvPr>
                  <p:cNvSpPr/>
                  <p:nvPr/>
                </p:nvSpPr>
                <p:spPr>
                  <a:xfrm>
                    <a:off x="2565748" y="6148422"/>
                    <a:ext cx="1621982" cy="295465"/>
                  </a:xfrm>
                  <a:prstGeom prst="rect">
                    <a:avLst/>
                  </a:prstGeom>
                </p:spPr>
                <p:txBody>
                  <a:bodyPr wrap="none">
                    <a:spAutoFit/>
                  </a:bodyPr>
                  <a:lstStyle/>
                  <a:p>
                    <a:pPr defTabSz="914321"/>
                    <a:r>
                      <a:rPr lang="en-US" sz="1000" dirty="0">
                        <a:solidFill>
                          <a:srgbClr val="00A1C9"/>
                        </a:solidFill>
                        <a:latin typeface="Amazon Ember" panose="020B0603020204020204" pitchFamily="34" charset="0"/>
                        <a:ea typeface="Amazon Ember" panose="020B0603020204020204" pitchFamily="34" charset="0"/>
                        <a:cs typeface="Amazon Ember" panose="020B0603020204020204" pitchFamily="34" charset="0"/>
                      </a:rPr>
                      <a:t>SQL Server 2008 R2</a:t>
                    </a:r>
                  </a:p>
                </p:txBody>
              </p:sp>
              <p:sp>
                <p:nvSpPr>
                  <p:cNvPr id="306" name="Rectangle 305">
                    <a:extLst>
                      <a:ext uri="{FF2B5EF4-FFF2-40B4-BE49-F238E27FC236}">
                        <a16:creationId xmlns:a16="http://schemas.microsoft.com/office/drawing/2014/main" id="{9F4FA036-7F5F-F842-BD4D-721DEF2B69CC}"/>
                      </a:ext>
                    </a:extLst>
                  </p:cNvPr>
                  <p:cNvSpPr/>
                  <p:nvPr/>
                </p:nvSpPr>
                <p:spPr>
                  <a:xfrm>
                    <a:off x="8557564" y="5068885"/>
                    <a:ext cx="1396921" cy="295465"/>
                  </a:xfrm>
                  <a:prstGeom prst="rect">
                    <a:avLst/>
                  </a:prstGeom>
                </p:spPr>
                <p:txBody>
                  <a:bodyPr wrap="none">
                    <a:spAutoFit/>
                  </a:bodyPr>
                  <a:lstStyle/>
                  <a:p>
                    <a:pPr defTabSz="914321">
                      <a:defRPr/>
                    </a:pPr>
                    <a:r>
                      <a:rPr lang="en-US" sz="1000" dirty="0">
                        <a:solidFill>
                          <a:srgbClr val="00A1C9"/>
                        </a:solidFill>
                        <a:latin typeface="Amazon Ember" panose="020B0603020204020204" pitchFamily="34" charset="0"/>
                        <a:ea typeface="Amazon Ember" panose="020B0603020204020204" pitchFamily="34" charset="0"/>
                        <a:cs typeface="Amazon Ember" panose="020B0603020204020204" pitchFamily="34" charset="0"/>
                      </a:rPr>
                      <a:t>SQL Server 2016</a:t>
                    </a:r>
                  </a:p>
                </p:txBody>
              </p:sp>
            </p:grpSp>
            <p:sp>
              <p:nvSpPr>
                <p:cNvPr id="305" name="Rectangle 304">
                  <a:extLst>
                    <a:ext uri="{FF2B5EF4-FFF2-40B4-BE49-F238E27FC236}">
                      <a16:creationId xmlns:a16="http://schemas.microsoft.com/office/drawing/2014/main" id="{379D67A2-3646-C64F-AA63-F729E5216C57}"/>
                    </a:ext>
                  </a:extLst>
                </p:cNvPr>
                <p:cNvSpPr/>
                <p:nvPr/>
              </p:nvSpPr>
              <p:spPr>
                <a:xfrm>
                  <a:off x="933718" y="6148422"/>
                  <a:ext cx="1621982" cy="295465"/>
                </a:xfrm>
                <a:prstGeom prst="rect">
                  <a:avLst/>
                </a:prstGeom>
              </p:spPr>
              <p:txBody>
                <a:bodyPr wrap="none">
                  <a:spAutoFit/>
                </a:bodyPr>
                <a:lstStyle/>
                <a:p>
                  <a:pPr defTabSz="914321"/>
                  <a:r>
                    <a:rPr lang="en-US" sz="1000" dirty="0">
                      <a:solidFill>
                        <a:srgbClr val="00A1C9"/>
                      </a:solidFill>
                      <a:latin typeface="Amazon Ember" panose="020B0603020204020204" pitchFamily="34" charset="0"/>
                      <a:ea typeface="Amazon Ember" panose="020B0603020204020204" pitchFamily="34" charset="0"/>
                      <a:cs typeface="Amazon Ember" panose="020B0603020204020204" pitchFamily="34" charset="0"/>
                    </a:rPr>
                    <a:t>SQL Server 2008 R2</a:t>
                  </a:r>
                  <a:endParaRPr lang="en-US" sz="1000" dirty="0">
                    <a:solidFill>
                      <a:srgbClr val="00A1C9"/>
                    </a:solidFill>
                    <a:latin typeface="Amazon Ember"/>
                  </a:endParaRPr>
                </a:p>
              </p:txBody>
            </p:sp>
          </p:grpSp>
        </p:grpSp>
      </p:grpSp>
      <p:sp>
        <p:nvSpPr>
          <p:cNvPr id="307" name="TextBox 306">
            <a:extLst>
              <a:ext uri="{FF2B5EF4-FFF2-40B4-BE49-F238E27FC236}">
                <a16:creationId xmlns:a16="http://schemas.microsoft.com/office/drawing/2014/main" id="{CF3D5082-D3FD-3A40-9076-3550A5C80EFD}"/>
              </a:ext>
            </a:extLst>
          </p:cNvPr>
          <p:cNvSpPr txBox="1"/>
          <p:nvPr/>
        </p:nvSpPr>
        <p:spPr>
          <a:xfrm>
            <a:off x="2641167" y="5879551"/>
            <a:ext cx="717983" cy="256545"/>
          </a:xfrm>
          <a:prstGeom prst="rect">
            <a:avLst/>
          </a:prstGeom>
          <a:noFill/>
        </p:spPr>
        <p:txBody>
          <a:bodyPr wrap="square" rtlCol="0">
            <a:spAutoFit/>
          </a:bodyPr>
          <a:lstStyle/>
          <a:p>
            <a:pPr defTabSz="609585">
              <a:defRPr/>
            </a:pPr>
            <a:r>
              <a:rPr lang="en-US" sz="1067" dirty="0">
                <a:solidFill>
                  <a:srgbClr val="FFFFFF"/>
                </a:solidFill>
                <a:latin typeface="Amazon Ember Regular" charset="0"/>
              </a:rPr>
              <a:t>2010</a:t>
            </a:r>
          </a:p>
        </p:txBody>
      </p:sp>
      <p:sp>
        <p:nvSpPr>
          <p:cNvPr id="309" name="TextBox 308">
            <a:extLst>
              <a:ext uri="{FF2B5EF4-FFF2-40B4-BE49-F238E27FC236}">
                <a16:creationId xmlns:a16="http://schemas.microsoft.com/office/drawing/2014/main" id="{6D4DBD43-569E-6940-AA95-6B0D5F4D8521}"/>
              </a:ext>
            </a:extLst>
          </p:cNvPr>
          <p:cNvSpPr txBox="1"/>
          <p:nvPr/>
        </p:nvSpPr>
        <p:spPr>
          <a:xfrm>
            <a:off x="4403311" y="5879551"/>
            <a:ext cx="642204" cy="256545"/>
          </a:xfrm>
          <a:prstGeom prst="rect">
            <a:avLst/>
          </a:prstGeom>
          <a:noFill/>
        </p:spPr>
        <p:txBody>
          <a:bodyPr wrap="square" rtlCol="0">
            <a:spAutoFit/>
          </a:bodyPr>
          <a:lstStyle/>
          <a:p>
            <a:pPr defTabSz="609585">
              <a:defRPr/>
            </a:pPr>
            <a:r>
              <a:rPr lang="en-US" sz="1067" dirty="0">
                <a:solidFill>
                  <a:srgbClr val="FFFFFF"/>
                </a:solidFill>
                <a:latin typeface="Amazon Ember Regular" charset="0"/>
              </a:rPr>
              <a:t>2012</a:t>
            </a:r>
          </a:p>
        </p:txBody>
      </p:sp>
      <p:sp>
        <p:nvSpPr>
          <p:cNvPr id="310" name="TextBox 309">
            <a:extLst>
              <a:ext uri="{FF2B5EF4-FFF2-40B4-BE49-F238E27FC236}">
                <a16:creationId xmlns:a16="http://schemas.microsoft.com/office/drawing/2014/main" id="{CECCD041-DBEF-664F-834F-F73699D3D639}"/>
              </a:ext>
            </a:extLst>
          </p:cNvPr>
          <p:cNvSpPr txBox="1"/>
          <p:nvPr/>
        </p:nvSpPr>
        <p:spPr>
          <a:xfrm>
            <a:off x="6165457" y="5879551"/>
            <a:ext cx="642204" cy="256545"/>
          </a:xfrm>
          <a:prstGeom prst="rect">
            <a:avLst/>
          </a:prstGeom>
          <a:noFill/>
        </p:spPr>
        <p:txBody>
          <a:bodyPr wrap="square" rtlCol="0">
            <a:spAutoFit/>
          </a:bodyPr>
          <a:lstStyle/>
          <a:p>
            <a:pPr defTabSz="609585">
              <a:defRPr/>
            </a:pPr>
            <a:r>
              <a:rPr lang="en-US" sz="1067" dirty="0">
                <a:solidFill>
                  <a:srgbClr val="FFFFFF"/>
                </a:solidFill>
                <a:latin typeface="Amazon Ember Regular" charset="0"/>
              </a:rPr>
              <a:t>2014</a:t>
            </a:r>
          </a:p>
        </p:txBody>
      </p:sp>
      <p:sp>
        <p:nvSpPr>
          <p:cNvPr id="311" name="TextBox 310">
            <a:extLst>
              <a:ext uri="{FF2B5EF4-FFF2-40B4-BE49-F238E27FC236}">
                <a16:creationId xmlns:a16="http://schemas.microsoft.com/office/drawing/2014/main" id="{6B49CBD4-EDAE-1747-B47F-0A264EAF4E2A}"/>
              </a:ext>
            </a:extLst>
          </p:cNvPr>
          <p:cNvSpPr txBox="1"/>
          <p:nvPr/>
        </p:nvSpPr>
        <p:spPr>
          <a:xfrm>
            <a:off x="7927174" y="5879551"/>
            <a:ext cx="635497" cy="256545"/>
          </a:xfrm>
          <a:prstGeom prst="rect">
            <a:avLst/>
          </a:prstGeom>
          <a:noFill/>
        </p:spPr>
        <p:txBody>
          <a:bodyPr wrap="square" rtlCol="0">
            <a:spAutoFit/>
          </a:bodyPr>
          <a:lstStyle/>
          <a:p>
            <a:pPr defTabSz="609585">
              <a:defRPr/>
            </a:pPr>
            <a:r>
              <a:rPr lang="en-US" sz="1067" dirty="0">
                <a:solidFill>
                  <a:srgbClr val="FFFFFF"/>
                </a:solidFill>
                <a:latin typeface="Amazon Ember Regular" charset="0"/>
              </a:rPr>
              <a:t>2016</a:t>
            </a:r>
          </a:p>
        </p:txBody>
      </p:sp>
      <p:sp>
        <p:nvSpPr>
          <p:cNvPr id="312" name="TextBox 311">
            <a:extLst>
              <a:ext uri="{FF2B5EF4-FFF2-40B4-BE49-F238E27FC236}">
                <a16:creationId xmlns:a16="http://schemas.microsoft.com/office/drawing/2014/main" id="{2DB3DB3D-489D-A446-B5DF-D3BF8331FF15}"/>
              </a:ext>
            </a:extLst>
          </p:cNvPr>
          <p:cNvSpPr txBox="1"/>
          <p:nvPr/>
        </p:nvSpPr>
        <p:spPr>
          <a:xfrm>
            <a:off x="9688892" y="5879551"/>
            <a:ext cx="635497" cy="256545"/>
          </a:xfrm>
          <a:prstGeom prst="rect">
            <a:avLst/>
          </a:prstGeom>
          <a:noFill/>
        </p:spPr>
        <p:txBody>
          <a:bodyPr wrap="square" rtlCol="0">
            <a:spAutoFit/>
          </a:bodyPr>
          <a:lstStyle/>
          <a:p>
            <a:pPr defTabSz="609585">
              <a:defRPr/>
            </a:pPr>
            <a:r>
              <a:rPr lang="en-US" sz="1067" dirty="0">
                <a:solidFill>
                  <a:srgbClr val="FFFFFF"/>
                </a:solidFill>
                <a:latin typeface="Amazon Ember Regular" charset="0"/>
              </a:rPr>
              <a:t>2018</a:t>
            </a:r>
          </a:p>
        </p:txBody>
      </p:sp>
      <p:sp>
        <p:nvSpPr>
          <p:cNvPr id="313" name="TextBox 312">
            <a:extLst>
              <a:ext uri="{FF2B5EF4-FFF2-40B4-BE49-F238E27FC236}">
                <a16:creationId xmlns:a16="http://schemas.microsoft.com/office/drawing/2014/main" id="{8711F3CF-F274-DB47-BC01-1D75E1FF8701}"/>
              </a:ext>
            </a:extLst>
          </p:cNvPr>
          <p:cNvSpPr txBox="1"/>
          <p:nvPr/>
        </p:nvSpPr>
        <p:spPr>
          <a:xfrm>
            <a:off x="11074347" y="5879551"/>
            <a:ext cx="635499" cy="256545"/>
          </a:xfrm>
          <a:prstGeom prst="rect">
            <a:avLst/>
          </a:prstGeom>
          <a:noFill/>
        </p:spPr>
        <p:txBody>
          <a:bodyPr wrap="square" rtlCol="0">
            <a:spAutoFit/>
          </a:bodyPr>
          <a:lstStyle/>
          <a:p>
            <a:pPr defTabSz="609585">
              <a:defRPr/>
            </a:pPr>
            <a:r>
              <a:rPr lang="en-US" sz="1067" dirty="0">
                <a:solidFill>
                  <a:srgbClr val="FFFFFF"/>
                </a:solidFill>
                <a:latin typeface="Amazon Ember Regular" charset="0"/>
              </a:rPr>
              <a:t>Today</a:t>
            </a:r>
          </a:p>
        </p:txBody>
      </p:sp>
      <p:grpSp>
        <p:nvGrpSpPr>
          <p:cNvPr id="24" name="Group 23">
            <a:extLst>
              <a:ext uri="{FF2B5EF4-FFF2-40B4-BE49-F238E27FC236}">
                <a16:creationId xmlns:a16="http://schemas.microsoft.com/office/drawing/2014/main" id="{531E266E-2666-5946-9B10-ADC0494B9C46}"/>
              </a:ext>
            </a:extLst>
          </p:cNvPr>
          <p:cNvGrpSpPr/>
          <p:nvPr/>
        </p:nvGrpSpPr>
        <p:grpSpPr>
          <a:xfrm>
            <a:off x="9674056" y="4338479"/>
            <a:ext cx="1982714" cy="407869"/>
            <a:chOff x="11608866" y="5279747"/>
            <a:chExt cx="2379257" cy="489443"/>
          </a:xfrm>
        </p:grpSpPr>
        <p:sp>
          <p:nvSpPr>
            <p:cNvPr id="21" name="Rectangle 20">
              <a:extLst>
                <a:ext uri="{FF2B5EF4-FFF2-40B4-BE49-F238E27FC236}">
                  <a16:creationId xmlns:a16="http://schemas.microsoft.com/office/drawing/2014/main" id="{1820F3DB-AF06-D84B-BC60-188A87E6E9BD}"/>
                </a:ext>
              </a:extLst>
            </p:cNvPr>
            <p:cNvSpPr/>
            <p:nvPr/>
          </p:nvSpPr>
          <p:spPr bwMode="auto">
            <a:xfrm>
              <a:off x="11608866" y="5402624"/>
              <a:ext cx="214526" cy="21452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41" fontAlgn="base">
                <a:lnSpc>
                  <a:spcPct val="90000"/>
                </a:lnSpc>
                <a:spcBef>
                  <a:spcPct val="0"/>
                </a:spcBef>
                <a:spcAft>
                  <a:spcPct val="0"/>
                </a:spcAft>
              </a:pPr>
              <a:endParaRPr lang="en-US" sz="2000" dirty="0">
                <a:gradFill>
                  <a:gsLst>
                    <a:gs pos="0">
                      <a:srgbClr val="FFFFFF"/>
                    </a:gs>
                    <a:gs pos="100000">
                      <a:srgbClr val="FFFFFF"/>
                    </a:gs>
                  </a:gsLst>
                  <a:lin ang="5400000" scaled="0"/>
                </a:gradFill>
                <a:latin typeface="Amazon Ember"/>
                <a:ea typeface="Segoe UI" pitchFamily="34" charset="0"/>
                <a:cs typeface="Segoe UI" pitchFamily="34" charset="0"/>
              </a:endParaRPr>
            </a:p>
          </p:txBody>
        </p:sp>
        <p:sp>
          <p:nvSpPr>
            <p:cNvPr id="22" name="TextBox 21">
              <a:extLst>
                <a:ext uri="{FF2B5EF4-FFF2-40B4-BE49-F238E27FC236}">
                  <a16:creationId xmlns:a16="http://schemas.microsoft.com/office/drawing/2014/main" id="{38000E4E-FB93-5E4A-86BF-2AF97125367F}"/>
                </a:ext>
              </a:extLst>
            </p:cNvPr>
            <p:cNvSpPr txBox="1"/>
            <p:nvPr/>
          </p:nvSpPr>
          <p:spPr>
            <a:xfrm>
              <a:off x="11770208" y="5279747"/>
              <a:ext cx="2217915" cy="489443"/>
            </a:xfrm>
            <a:prstGeom prst="rect">
              <a:avLst/>
            </a:prstGeom>
            <a:noFill/>
          </p:spPr>
          <p:txBody>
            <a:bodyPr wrap="none" lIns="152400" tIns="121920" rIns="152400" bIns="121920" rtlCol="0">
              <a:spAutoFit/>
            </a:bodyPr>
            <a:lstStyle/>
            <a:p>
              <a:pPr defTabSz="914321">
                <a:lnSpc>
                  <a:spcPct val="90000"/>
                </a:lnSpc>
                <a:spcAft>
                  <a:spcPts val="1500"/>
                </a:spcAft>
              </a:pPr>
              <a:r>
                <a:rPr lang="en-US" sz="1167" dirty="0">
                  <a:gradFill>
                    <a:gsLst>
                      <a:gs pos="2917">
                        <a:srgbClr val="FFFFFF"/>
                      </a:gs>
                      <a:gs pos="30000">
                        <a:srgbClr val="FFFFFF"/>
                      </a:gs>
                    </a:gsLst>
                    <a:lin ang="5400000" scaled="0"/>
                  </a:gradFill>
                  <a:latin typeface="Amazon Ember"/>
                </a:rPr>
                <a:t>Windows Server &amp; EC2</a:t>
              </a:r>
            </a:p>
          </p:txBody>
        </p:sp>
      </p:grpSp>
      <p:grpSp>
        <p:nvGrpSpPr>
          <p:cNvPr id="25" name="Group 24">
            <a:extLst>
              <a:ext uri="{FF2B5EF4-FFF2-40B4-BE49-F238E27FC236}">
                <a16:creationId xmlns:a16="http://schemas.microsoft.com/office/drawing/2014/main" id="{D7207F7E-E76C-434C-AF20-10B3C2ABD541}"/>
              </a:ext>
            </a:extLst>
          </p:cNvPr>
          <p:cNvGrpSpPr/>
          <p:nvPr/>
        </p:nvGrpSpPr>
        <p:grpSpPr>
          <a:xfrm>
            <a:off x="9674060" y="4614419"/>
            <a:ext cx="1192434" cy="407869"/>
            <a:chOff x="11608866" y="5610876"/>
            <a:chExt cx="1430919" cy="489443"/>
          </a:xfrm>
        </p:grpSpPr>
        <p:sp>
          <p:nvSpPr>
            <p:cNvPr id="335" name="TextBox 334">
              <a:extLst>
                <a:ext uri="{FF2B5EF4-FFF2-40B4-BE49-F238E27FC236}">
                  <a16:creationId xmlns:a16="http://schemas.microsoft.com/office/drawing/2014/main" id="{C42A0A0C-1AAB-3540-9375-82A7EED47DCA}"/>
                </a:ext>
              </a:extLst>
            </p:cNvPr>
            <p:cNvSpPr txBox="1"/>
            <p:nvPr/>
          </p:nvSpPr>
          <p:spPr>
            <a:xfrm>
              <a:off x="11770208" y="5610876"/>
              <a:ext cx="1269577" cy="489443"/>
            </a:xfrm>
            <a:prstGeom prst="rect">
              <a:avLst/>
            </a:prstGeom>
            <a:noFill/>
          </p:spPr>
          <p:txBody>
            <a:bodyPr wrap="none" lIns="152400" tIns="121920" rIns="152400" bIns="121920" rtlCol="0">
              <a:spAutoFit/>
            </a:bodyPr>
            <a:lstStyle/>
            <a:p>
              <a:pPr defTabSz="914321">
                <a:lnSpc>
                  <a:spcPct val="90000"/>
                </a:lnSpc>
                <a:spcAft>
                  <a:spcPts val="1500"/>
                </a:spcAft>
              </a:pPr>
              <a:r>
                <a:rPr lang="en-US" sz="1167" dirty="0">
                  <a:gradFill>
                    <a:gsLst>
                      <a:gs pos="2917">
                        <a:srgbClr val="FFFFFF"/>
                      </a:gs>
                      <a:gs pos="30000">
                        <a:srgbClr val="FFFFFF"/>
                      </a:gs>
                    </a:gsLst>
                    <a:lin ang="5400000" scaled="0"/>
                  </a:gradFill>
                  <a:latin typeface="Amazon Ember"/>
                </a:rPr>
                <a:t>SQL Server</a:t>
              </a:r>
            </a:p>
          </p:txBody>
        </p:sp>
        <p:sp>
          <p:nvSpPr>
            <p:cNvPr id="338" name="Rectangle 337">
              <a:extLst>
                <a:ext uri="{FF2B5EF4-FFF2-40B4-BE49-F238E27FC236}">
                  <a16:creationId xmlns:a16="http://schemas.microsoft.com/office/drawing/2014/main" id="{04D3D681-3ADB-584C-9373-9295566EAC41}"/>
                </a:ext>
              </a:extLst>
            </p:cNvPr>
            <p:cNvSpPr/>
            <p:nvPr/>
          </p:nvSpPr>
          <p:spPr bwMode="auto">
            <a:xfrm>
              <a:off x="11608866" y="5735213"/>
              <a:ext cx="214526" cy="21452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41" fontAlgn="base">
                <a:lnSpc>
                  <a:spcPct val="90000"/>
                </a:lnSpc>
                <a:spcBef>
                  <a:spcPct val="0"/>
                </a:spcBef>
                <a:spcAft>
                  <a:spcPct val="0"/>
                </a:spcAft>
              </a:pPr>
              <a:endParaRPr lang="en-US" sz="2000" dirty="0">
                <a:gradFill>
                  <a:gsLst>
                    <a:gs pos="0">
                      <a:srgbClr val="FFFFFF"/>
                    </a:gs>
                    <a:gs pos="100000">
                      <a:srgbClr val="FFFFFF"/>
                    </a:gs>
                  </a:gsLst>
                  <a:lin ang="5400000" scaled="0"/>
                </a:gradFill>
                <a:latin typeface="Amazon Ember"/>
                <a:ea typeface="Segoe UI" pitchFamily="34" charset="0"/>
                <a:cs typeface="Segoe UI" pitchFamily="34" charset="0"/>
              </a:endParaRPr>
            </a:p>
          </p:txBody>
        </p:sp>
      </p:grpSp>
      <p:grpSp>
        <p:nvGrpSpPr>
          <p:cNvPr id="26" name="Group 25">
            <a:extLst>
              <a:ext uri="{FF2B5EF4-FFF2-40B4-BE49-F238E27FC236}">
                <a16:creationId xmlns:a16="http://schemas.microsoft.com/office/drawing/2014/main" id="{675B4057-F878-BC47-8EC9-9836C385490E}"/>
              </a:ext>
            </a:extLst>
          </p:cNvPr>
          <p:cNvGrpSpPr/>
          <p:nvPr/>
        </p:nvGrpSpPr>
        <p:grpSpPr>
          <a:xfrm>
            <a:off x="9674067" y="4893345"/>
            <a:ext cx="794889" cy="407869"/>
            <a:chOff x="11608866" y="5945587"/>
            <a:chExt cx="953866" cy="489443"/>
          </a:xfrm>
        </p:grpSpPr>
        <p:sp>
          <p:nvSpPr>
            <p:cNvPr id="336" name="TextBox 335">
              <a:extLst>
                <a:ext uri="{FF2B5EF4-FFF2-40B4-BE49-F238E27FC236}">
                  <a16:creationId xmlns:a16="http://schemas.microsoft.com/office/drawing/2014/main" id="{9C75603E-AD95-EC44-8276-32CA16F09B8C}"/>
                </a:ext>
              </a:extLst>
            </p:cNvPr>
            <p:cNvSpPr txBox="1"/>
            <p:nvPr/>
          </p:nvSpPr>
          <p:spPr>
            <a:xfrm>
              <a:off x="11770208" y="5945587"/>
              <a:ext cx="792524" cy="489443"/>
            </a:xfrm>
            <a:prstGeom prst="rect">
              <a:avLst/>
            </a:prstGeom>
            <a:noFill/>
          </p:spPr>
          <p:txBody>
            <a:bodyPr wrap="none" lIns="152400" tIns="121920" rIns="152400" bIns="121920" rtlCol="0">
              <a:spAutoFit/>
            </a:bodyPr>
            <a:lstStyle/>
            <a:p>
              <a:pPr defTabSz="914321">
                <a:lnSpc>
                  <a:spcPct val="90000"/>
                </a:lnSpc>
                <a:spcAft>
                  <a:spcPts val="1500"/>
                </a:spcAft>
              </a:pPr>
              <a:r>
                <a:rPr lang="en-US" sz="1167" dirty="0">
                  <a:gradFill>
                    <a:gsLst>
                      <a:gs pos="2917">
                        <a:srgbClr val="FFFFFF"/>
                      </a:gs>
                      <a:gs pos="30000">
                        <a:srgbClr val="FFFFFF"/>
                      </a:gs>
                    </a:gsLst>
                    <a:lin ang="5400000" scaled="0"/>
                  </a:gradFill>
                  <a:latin typeface="Amazon Ember"/>
                </a:rPr>
                <a:t>.NET </a:t>
              </a:r>
            </a:p>
          </p:txBody>
        </p:sp>
        <p:sp>
          <p:nvSpPr>
            <p:cNvPr id="339" name="Rectangle 338">
              <a:extLst>
                <a:ext uri="{FF2B5EF4-FFF2-40B4-BE49-F238E27FC236}">
                  <a16:creationId xmlns:a16="http://schemas.microsoft.com/office/drawing/2014/main" id="{6E04391E-888F-2649-8B62-1660A4CB85E3}"/>
                </a:ext>
              </a:extLst>
            </p:cNvPr>
            <p:cNvSpPr/>
            <p:nvPr/>
          </p:nvSpPr>
          <p:spPr bwMode="auto">
            <a:xfrm>
              <a:off x="11608866" y="6072461"/>
              <a:ext cx="214526" cy="21452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41" fontAlgn="base">
                <a:lnSpc>
                  <a:spcPct val="90000"/>
                </a:lnSpc>
                <a:spcBef>
                  <a:spcPct val="0"/>
                </a:spcBef>
                <a:spcAft>
                  <a:spcPct val="0"/>
                </a:spcAft>
              </a:pPr>
              <a:endParaRPr lang="en-US" sz="2000" dirty="0">
                <a:gradFill>
                  <a:gsLst>
                    <a:gs pos="0">
                      <a:srgbClr val="FFFFFF"/>
                    </a:gs>
                    <a:gs pos="100000">
                      <a:srgbClr val="FFFFFF"/>
                    </a:gs>
                  </a:gsLst>
                  <a:lin ang="5400000" scaled="0"/>
                </a:gradFill>
                <a:latin typeface="Amazon Ember"/>
                <a:ea typeface="Segoe UI" pitchFamily="34" charset="0"/>
                <a:cs typeface="Segoe UI" pitchFamily="34" charset="0"/>
              </a:endParaRPr>
            </a:p>
          </p:txBody>
        </p:sp>
      </p:grpSp>
      <p:grpSp>
        <p:nvGrpSpPr>
          <p:cNvPr id="27" name="Group 26">
            <a:extLst>
              <a:ext uri="{FF2B5EF4-FFF2-40B4-BE49-F238E27FC236}">
                <a16:creationId xmlns:a16="http://schemas.microsoft.com/office/drawing/2014/main" id="{F2864B23-CA0C-9D45-B360-BA824EEF99B6}"/>
              </a:ext>
            </a:extLst>
          </p:cNvPr>
          <p:cNvGrpSpPr/>
          <p:nvPr/>
        </p:nvGrpSpPr>
        <p:grpSpPr>
          <a:xfrm>
            <a:off x="9674055" y="5180177"/>
            <a:ext cx="1734248" cy="407869"/>
            <a:chOff x="11608866" y="6289785"/>
            <a:chExt cx="2081096" cy="489443"/>
          </a:xfrm>
        </p:grpSpPr>
        <p:sp>
          <p:nvSpPr>
            <p:cNvPr id="337" name="TextBox 336">
              <a:extLst>
                <a:ext uri="{FF2B5EF4-FFF2-40B4-BE49-F238E27FC236}">
                  <a16:creationId xmlns:a16="http://schemas.microsoft.com/office/drawing/2014/main" id="{7E8C1FD6-444C-5B4E-A271-24A5A4A7F577}"/>
                </a:ext>
              </a:extLst>
            </p:cNvPr>
            <p:cNvSpPr txBox="1"/>
            <p:nvPr/>
          </p:nvSpPr>
          <p:spPr>
            <a:xfrm>
              <a:off x="11770208" y="6289785"/>
              <a:ext cx="1919754" cy="489443"/>
            </a:xfrm>
            <a:prstGeom prst="rect">
              <a:avLst/>
            </a:prstGeom>
            <a:noFill/>
          </p:spPr>
          <p:txBody>
            <a:bodyPr wrap="none" lIns="152400" tIns="121920" rIns="152400" bIns="121920" rtlCol="0">
              <a:spAutoFit/>
            </a:bodyPr>
            <a:lstStyle/>
            <a:p>
              <a:pPr defTabSz="914321">
                <a:lnSpc>
                  <a:spcPct val="90000"/>
                </a:lnSpc>
                <a:spcAft>
                  <a:spcPts val="1500"/>
                </a:spcAft>
              </a:pPr>
              <a:r>
                <a:rPr lang="en-US" sz="1167" dirty="0">
                  <a:gradFill>
                    <a:gsLst>
                      <a:gs pos="2917">
                        <a:srgbClr val="FFFFFF"/>
                      </a:gs>
                      <a:gs pos="30000">
                        <a:srgbClr val="FFFFFF"/>
                      </a:gs>
                    </a:gsLst>
                    <a:lin ang="5400000" scaled="0"/>
                  </a:gradFill>
                  <a:latin typeface="Amazon Ember"/>
                </a:rPr>
                <a:t>App Modernization</a:t>
              </a:r>
            </a:p>
          </p:txBody>
        </p:sp>
        <p:sp>
          <p:nvSpPr>
            <p:cNvPr id="340" name="Rectangle 339">
              <a:extLst>
                <a:ext uri="{FF2B5EF4-FFF2-40B4-BE49-F238E27FC236}">
                  <a16:creationId xmlns:a16="http://schemas.microsoft.com/office/drawing/2014/main" id="{C85C782F-0083-C74B-AF88-FE0143AC35C6}"/>
                </a:ext>
              </a:extLst>
            </p:cNvPr>
            <p:cNvSpPr/>
            <p:nvPr/>
          </p:nvSpPr>
          <p:spPr bwMode="auto">
            <a:xfrm>
              <a:off x="11608866" y="6408307"/>
              <a:ext cx="214526" cy="21452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41" fontAlgn="base">
                <a:lnSpc>
                  <a:spcPct val="90000"/>
                </a:lnSpc>
                <a:spcBef>
                  <a:spcPct val="0"/>
                </a:spcBef>
                <a:spcAft>
                  <a:spcPct val="0"/>
                </a:spcAft>
              </a:pPr>
              <a:endParaRPr lang="en-US" sz="2000" dirty="0">
                <a:gradFill>
                  <a:gsLst>
                    <a:gs pos="0">
                      <a:srgbClr val="FFFFFF"/>
                    </a:gs>
                    <a:gs pos="100000">
                      <a:srgbClr val="FFFFFF"/>
                    </a:gs>
                  </a:gsLst>
                  <a:lin ang="5400000" scaled="0"/>
                </a:gradFill>
                <a:latin typeface="Amazon Ember"/>
                <a:ea typeface="Segoe UI" pitchFamily="34" charset="0"/>
                <a:cs typeface="Segoe UI" pitchFamily="34" charset="0"/>
              </a:endParaRPr>
            </a:p>
          </p:txBody>
        </p:sp>
      </p:grpSp>
      <p:sp>
        <p:nvSpPr>
          <p:cNvPr id="128" name="Rectangle 127">
            <a:extLst>
              <a:ext uri="{FF2B5EF4-FFF2-40B4-BE49-F238E27FC236}">
                <a16:creationId xmlns:a16="http://schemas.microsoft.com/office/drawing/2014/main" id="{432D2515-4835-4629-ABCC-1C3046A16D80}"/>
              </a:ext>
            </a:extLst>
          </p:cNvPr>
          <p:cNvSpPr/>
          <p:nvPr/>
        </p:nvSpPr>
        <p:spPr>
          <a:xfrm>
            <a:off x="886187" y="1181346"/>
            <a:ext cx="6565932" cy="931012"/>
          </a:xfrm>
          <a:prstGeom prst="rect">
            <a:avLst/>
          </a:prstGeom>
        </p:spPr>
        <p:txBody>
          <a:bodyPr wrap="square" anchor="ctr" anchorCtr="0">
            <a:noAutofit/>
          </a:bodyPr>
          <a:lstStyle/>
          <a:p>
            <a:pPr defTabSz="914377">
              <a:lnSpc>
                <a:spcPct val="90000"/>
              </a:lnSpc>
              <a:spcBef>
                <a:spcPts val="2133"/>
              </a:spcBef>
              <a:defRPr/>
            </a:pPr>
            <a:r>
              <a:rPr lang="en-US" sz="3333" dirty="0">
                <a:solidFill>
                  <a:schemeClr val="accent1"/>
                </a:solidFill>
                <a:latin typeface="Amazon Ember Regular"/>
                <a:ea typeface="Amazon Ember" panose="020B0603020204020204" pitchFamily="34" charset="0"/>
                <a:cs typeface="Amazon Ember" panose="020B0603020204020204" pitchFamily="34" charset="0"/>
              </a:rPr>
              <a:t>143</a:t>
            </a:r>
            <a:r>
              <a:rPr lang="en-US" sz="2000" dirty="0">
                <a:solidFill>
                  <a:srgbClr val="545B64"/>
                </a:solidFill>
                <a:latin typeface="Amazon Ember Regular"/>
                <a:ea typeface="Amazon Ember" panose="020B0603020204020204" pitchFamily="34" charset="0"/>
                <a:cs typeface="Amazon Ember" panose="020B0603020204020204" pitchFamily="34" charset="0"/>
              </a:rPr>
              <a:t> </a:t>
            </a:r>
            <a:r>
              <a:rPr lang="en-US" sz="2000" dirty="0">
                <a:solidFill>
                  <a:srgbClr val="FFFFFF"/>
                </a:solidFill>
                <a:latin typeface="Amazon Ember Regular"/>
                <a:ea typeface="Amazon Ember Light" panose="020B0403020204020204" pitchFamily="34" charset="0"/>
                <a:cs typeface="Amazon Ember Light" panose="020B0403020204020204" pitchFamily="34" charset="0"/>
              </a:rPr>
              <a:t>instance types, 37 instance families</a:t>
            </a:r>
            <a:endParaRPr lang="en-US" sz="2167" dirty="0">
              <a:solidFill>
                <a:srgbClr val="FFFFFF"/>
              </a:solidFill>
              <a:latin typeface="Amazon Ember Regular"/>
              <a:ea typeface="Amazon Ember Light" panose="020B0403020204020204" pitchFamily="34" charset="0"/>
              <a:cs typeface="Amazon Ember Light" panose="020B0403020204020204" pitchFamily="34" charset="0"/>
            </a:endParaRPr>
          </a:p>
        </p:txBody>
      </p:sp>
      <p:sp>
        <p:nvSpPr>
          <p:cNvPr id="130" name="Rectangle 129">
            <a:extLst>
              <a:ext uri="{FF2B5EF4-FFF2-40B4-BE49-F238E27FC236}">
                <a16:creationId xmlns:a16="http://schemas.microsoft.com/office/drawing/2014/main" id="{9B6688CC-0F9E-4100-BEEB-274C5BA135B8}"/>
              </a:ext>
            </a:extLst>
          </p:cNvPr>
          <p:cNvSpPr/>
          <p:nvPr/>
        </p:nvSpPr>
        <p:spPr>
          <a:xfrm>
            <a:off x="886187" y="1764475"/>
            <a:ext cx="6565932" cy="931012"/>
          </a:xfrm>
          <a:prstGeom prst="rect">
            <a:avLst/>
          </a:prstGeom>
        </p:spPr>
        <p:txBody>
          <a:bodyPr wrap="square" anchor="ctr" anchorCtr="0">
            <a:noAutofit/>
          </a:bodyPr>
          <a:lstStyle/>
          <a:p>
            <a:pPr defTabSz="914377">
              <a:lnSpc>
                <a:spcPct val="90000"/>
              </a:lnSpc>
              <a:spcBef>
                <a:spcPts val="2133"/>
              </a:spcBef>
              <a:defRPr/>
            </a:pPr>
            <a:r>
              <a:rPr lang="en-US" sz="3333" dirty="0">
                <a:solidFill>
                  <a:schemeClr val="accent1"/>
                </a:solidFill>
                <a:latin typeface="Amazon Ember Regular"/>
                <a:ea typeface="Amazon Ember" panose="020B0603020204020204" pitchFamily="34" charset="0"/>
                <a:cs typeface="Amazon Ember" panose="020B0603020204020204" pitchFamily="34" charset="0"/>
              </a:rPr>
              <a:t>60</a:t>
            </a:r>
            <a:r>
              <a:rPr lang="en-US" sz="2000" dirty="0">
                <a:solidFill>
                  <a:srgbClr val="D232AA"/>
                </a:solidFill>
                <a:latin typeface="Amazon Ember Regular"/>
                <a:ea typeface="Amazon Ember" panose="020B0603020204020204" pitchFamily="34" charset="0"/>
                <a:cs typeface="Amazon Ember" panose="020B0603020204020204" pitchFamily="34" charset="0"/>
              </a:rPr>
              <a:t> </a:t>
            </a:r>
            <a:r>
              <a:rPr lang="en-US" sz="2000" dirty="0">
                <a:solidFill>
                  <a:srgbClr val="FFFFFF"/>
                </a:solidFill>
                <a:latin typeface="Amazon Ember Regular"/>
                <a:ea typeface="Amazon Ember Light" panose="020B0403020204020204" pitchFamily="34" charset="0"/>
                <a:cs typeface="Amazon Ember Light" panose="020B0403020204020204" pitchFamily="34" charset="0"/>
              </a:rPr>
              <a:t>different AMIs for Windows workloads</a:t>
            </a:r>
            <a:endParaRPr lang="en-US" sz="2167" dirty="0">
              <a:solidFill>
                <a:srgbClr val="FFFFFF"/>
              </a:solidFill>
              <a:latin typeface="Amazon Ember Regular"/>
              <a:ea typeface="Amazon Ember Light" panose="020B0403020204020204" pitchFamily="34" charset="0"/>
              <a:cs typeface="Amazon Ember Light" panose="020B0403020204020204" pitchFamily="34" charset="0"/>
            </a:endParaRPr>
          </a:p>
        </p:txBody>
      </p:sp>
      <p:grpSp>
        <p:nvGrpSpPr>
          <p:cNvPr id="4" name="Group 3">
            <a:extLst>
              <a:ext uri="{FF2B5EF4-FFF2-40B4-BE49-F238E27FC236}">
                <a16:creationId xmlns:a16="http://schemas.microsoft.com/office/drawing/2014/main" id="{00E4702D-8D4A-724D-B4B6-1298C0F419F5}"/>
              </a:ext>
            </a:extLst>
          </p:cNvPr>
          <p:cNvGrpSpPr/>
          <p:nvPr/>
        </p:nvGrpSpPr>
        <p:grpSpPr>
          <a:xfrm>
            <a:off x="6925264" y="785522"/>
            <a:ext cx="4721979" cy="3158634"/>
            <a:chOff x="8310316" y="1016198"/>
            <a:chExt cx="5666375" cy="3790358"/>
          </a:xfrm>
        </p:grpSpPr>
        <p:sp>
          <p:nvSpPr>
            <p:cNvPr id="249" name="Rectangle 248">
              <a:extLst>
                <a:ext uri="{FF2B5EF4-FFF2-40B4-BE49-F238E27FC236}">
                  <a16:creationId xmlns:a16="http://schemas.microsoft.com/office/drawing/2014/main" id="{F3936A38-7AE4-A04F-B55B-28CF5EEA95F3}"/>
                </a:ext>
              </a:extLst>
            </p:cNvPr>
            <p:cNvSpPr/>
            <p:nvPr/>
          </p:nvSpPr>
          <p:spPr>
            <a:xfrm>
              <a:off x="10598920" y="3103856"/>
              <a:ext cx="3257099" cy="295465"/>
            </a:xfrm>
            <a:prstGeom prst="rect">
              <a:avLst/>
            </a:prstGeom>
          </p:spPr>
          <p:txBody>
            <a:bodyPr wrap="square">
              <a:spAutoFit/>
            </a:bodyPr>
            <a:lstStyle/>
            <a:p>
              <a:pPr defTabSz="914377">
                <a:defRPr/>
              </a:pPr>
              <a:r>
                <a:rPr lang="en-US" sz="1000" dirty="0">
                  <a:solidFill>
                    <a:srgbClr val="50AA4B"/>
                  </a:solidFill>
                  <a:latin typeface="Amazon Ember" panose="020B0603020204020204" pitchFamily="34" charset="0"/>
                  <a:ea typeface="Amazon Ember" panose="020B0603020204020204" pitchFamily="34" charset="0"/>
                  <a:cs typeface="Amazon Ember" panose="020B0603020204020204" pitchFamily="34" charset="0"/>
                </a:rPr>
                <a:t>.NET Core &amp; </a:t>
              </a:r>
              <a:r>
                <a:rPr lang="en-US" sz="1000" dirty="0" err="1">
                  <a:solidFill>
                    <a:srgbClr val="50AA4B"/>
                  </a:solidFill>
                  <a:latin typeface="Amazon Ember" panose="020B0603020204020204" pitchFamily="34" charset="0"/>
                  <a:ea typeface="Amazon Ember" panose="020B0603020204020204" pitchFamily="34" charset="0"/>
                  <a:cs typeface="Amazon Ember" panose="020B0603020204020204" pitchFamily="34" charset="0"/>
                </a:rPr>
                <a:t>Powershell</a:t>
              </a:r>
              <a:r>
                <a:rPr lang="en-US" sz="1000" dirty="0">
                  <a:solidFill>
                    <a:srgbClr val="50AA4B"/>
                  </a:solidFill>
                  <a:latin typeface="Amazon Ember" panose="020B0603020204020204" pitchFamily="34" charset="0"/>
                  <a:ea typeface="Amazon Ember" panose="020B0603020204020204" pitchFamily="34" charset="0"/>
                  <a:cs typeface="Amazon Ember" panose="020B0603020204020204" pitchFamily="34" charset="0"/>
                </a:rPr>
                <a:t> on AL2/Ubuntu</a:t>
              </a:r>
            </a:p>
          </p:txBody>
        </p:sp>
        <p:sp>
          <p:nvSpPr>
            <p:cNvPr id="131" name="Rectangle 130">
              <a:extLst>
                <a:ext uri="{FF2B5EF4-FFF2-40B4-BE49-F238E27FC236}">
                  <a16:creationId xmlns:a16="http://schemas.microsoft.com/office/drawing/2014/main" id="{529A6089-2FF3-2A4F-8026-EED1AF719975}"/>
                </a:ext>
              </a:extLst>
            </p:cNvPr>
            <p:cNvSpPr/>
            <p:nvPr/>
          </p:nvSpPr>
          <p:spPr>
            <a:xfrm>
              <a:off x="8310316" y="2912963"/>
              <a:ext cx="2214452" cy="295465"/>
            </a:xfrm>
            <a:prstGeom prst="rect">
              <a:avLst/>
            </a:prstGeom>
          </p:spPr>
          <p:txBody>
            <a:bodyPr wrap="none">
              <a:spAutoFit/>
            </a:bodyPr>
            <a:lstStyle/>
            <a:p>
              <a:pPr algn="r" defTabSz="914377">
                <a:defRPr/>
              </a:pPr>
              <a:r>
                <a:rPr lang="en-US" sz="1000" dirty="0">
                  <a:solidFill>
                    <a:srgbClr val="50AA4B"/>
                  </a:solidFill>
                  <a:latin typeface="Amazon Ember" panose="020B0603020204020204" pitchFamily="34" charset="0"/>
                  <a:ea typeface="Amazon Ember" panose="020B0603020204020204" pitchFamily="34" charset="0"/>
                  <a:cs typeface="Amazon Ember" panose="020B0603020204020204" pitchFamily="34" charset="0"/>
                </a:rPr>
                <a:t>Windows Deep Learning AMI</a:t>
              </a:r>
            </a:p>
          </p:txBody>
        </p:sp>
        <p:sp>
          <p:nvSpPr>
            <p:cNvPr id="248" name="Oval 247">
              <a:extLst>
                <a:ext uri="{FF2B5EF4-FFF2-40B4-BE49-F238E27FC236}">
                  <a16:creationId xmlns:a16="http://schemas.microsoft.com/office/drawing/2014/main" id="{EB9AF18F-ED62-904C-8FAA-98DAF93E36E7}"/>
                </a:ext>
              </a:extLst>
            </p:cNvPr>
            <p:cNvSpPr/>
            <p:nvPr/>
          </p:nvSpPr>
          <p:spPr>
            <a:xfrm flipH="1">
              <a:off x="10549998" y="2962305"/>
              <a:ext cx="103309" cy="408408"/>
            </a:xfrm>
            <a:prstGeom prst="ellipse">
              <a:avLst/>
            </a:prstGeom>
            <a:solidFill>
              <a:schemeClr val="bg1"/>
            </a:solidFill>
            <a:ln w="952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76" tIns="18276" rIns="18276" bIns="18276" numCol="1" spcCol="14288" rtlCol="0" anchor="ctr">
              <a:spAutoFit/>
            </a:bodyPr>
            <a:lstStyle/>
            <a:p>
              <a:pPr algn="ctr" defTabSz="550293" latinLnBrk="1" hangingPunct="0">
                <a:defRPr/>
              </a:pPr>
              <a:endParaRPr lang="en-US" sz="1333" dirty="0">
                <a:solidFill>
                  <a:srgbClr val="1D516C"/>
                </a:solidFill>
                <a:latin typeface="Arial"/>
                <a:sym typeface="Helvetica Light"/>
              </a:endParaRPr>
            </a:p>
          </p:txBody>
        </p:sp>
        <p:sp>
          <p:nvSpPr>
            <p:cNvPr id="256" name="Rectangle 255">
              <a:extLst>
                <a:ext uri="{FF2B5EF4-FFF2-40B4-BE49-F238E27FC236}">
                  <a16:creationId xmlns:a16="http://schemas.microsoft.com/office/drawing/2014/main" id="{F58BCDC0-1059-0B4B-91C9-27655AFE1F2A}"/>
                </a:ext>
              </a:extLst>
            </p:cNvPr>
            <p:cNvSpPr/>
            <p:nvPr/>
          </p:nvSpPr>
          <p:spPr>
            <a:xfrm>
              <a:off x="11238801" y="2454703"/>
              <a:ext cx="2368850" cy="295465"/>
            </a:xfrm>
            <a:prstGeom prst="rect">
              <a:avLst/>
            </a:prstGeom>
          </p:spPr>
          <p:txBody>
            <a:bodyPr wrap="square">
              <a:spAutoFit/>
            </a:bodyPr>
            <a:lstStyle/>
            <a:p>
              <a:pPr defTabSz="914377">
                <a:defRPr/>
              </a:pPr>
              <a:r>
                <a:rPr lang="en-US" sz="1000" dirty="0">
                  <a:solidFill>
                    <a:srgbClr val="92D050"/>
                  </a:solidFill>
                  <a:latin typeface="Amazon Ember" panose="020B0603020204020204" pitchFamily="34" charset="0"/>
                  <a:ea typeface="Amazon Ember" panose="020B0603020204020204" pitchFamily="34" charset="0"/>
                  <a:cs typeface="Amazon Ember" panose="020B0603020204020204" pitchFamily="34" charset="0"/>
                </a:rPr>
                <a:t>.</a:t>
              </a:r>
              <a:r>
                <a:rPr lang="en-US" sz="1000" dirty="0">
                  <a:solidFill>
                    <a:srgbClr val="50AA4B"/>
                  </a:solidFill>
                  <a:latin typeface="Amazon Ember" panose="020B0603020204020204" pitchFamily="34" charset="0"/>
                  <a:ea typeface="Amazon Ember" panose="020B0603020204020204" pitchFamily="34" charset="0"/>
                  <a:cs typeface="Amazon Ember" panose="020B0603020204020204" pitchFamily="34" charset="0"/>
                </a:rPr>
                <a:t>NET Core 2.1 on Linux AMIs</a:t>
              </a:r>
            </a:p>
          </p:txBody>
        </p:sp>
        <p:sp>
          <p:nvSpPr>
            <p:cNvPr id="246" name="Rectangle 245">
              <a:extLst>
                <a:ext uri="{FF2B5EF4-FFF2-40B4-BE49-F238E27FC236}">
                  <a16:creationId xmlns:a16="http://schemas.microsoft.com/office/drawing/2014/main" id="{A699D452-1030-CD43-8313-3795F32A614D}"/>
                </a:ext>
              </a:extLst>
            </p:cNvPr>
            <p:cNvSpPr/>
            <p:nvPr/>
          </p:nvSpPr>
          <p:spPr>
            <a:xfrm>
              <a:off x="12252559" y="1109075"/>
              <a:ext cx="1724132" cy="480132"/>
            </a:xfrm>
            <a:prstGeom prst="rect">
              <a:avLst/>
            </a:prstGeom>
          </p:spPr>
          <p:txBody>
            <a:bodyPr wrap="square">
              <a:spAutoFit/>
            </a:bodyPr>
            <a:lstStyle/>
            <a:p>
              <a:pPr defTabSz="914377">
                <a:defRPr/>
              </a:pPr>
              <a:r>
                <a:rPr lang="en-US" sz="1000" dirty="0">
                  <a:solidFill>
                    <a:srgbClr val="50AA4B"/>
                  </a:solidFill>
                  <a:latin typeface="Amazon Ember" panose="020B0603020204020204" pitchFamily="34" charset="0"/>
                  <a:ea typeface="Amazon Ember" panose="020B0603020204020204" pitchFamily="34" charset="0"/>
                  <a:cs typeface="Amazon Ember" panose="020B0603020204020204" pitchFamily="34" charset="0"/>
                </a:rPr>
                <a:t>Lambda Support </a:t>
              </a:r>
              <a:br>
                <a:rPr lang="en-US" sz="1000" dirty="0">
                  <a:solidFill>
                    <a:srgbClr val="50AA4B"/>
                  </a:solidFill>
                  <a:latin typeface="Amazon Ember" panose="020B0603020204020204" pitchFamily="34" charset="0"/>
                  <a:ea typeface="Amazon Ember" panose="020B0603020204020204" pitchFamily="34" charset="0"/>
                  <a:cs typeface="Amazon Ember" panose="020B0603020204020204" pitchFamily="34" charset="0"/>
                </a:rPr>
              </a:br>
              <a:r>
                <a:rPr lang="en-US" sz="1000" dirty="0">
                  <a:solidFill>
                    <a:srgbClr val="50AA4B"/>
                  </a:solidFill>
                  <a:latin typeface="Amazon Ember" panose="020B0603020204020204" pitchFamily="34" charset="0"/>
                  <a:ea typeface="Amazon Ember" panose="020B0603020204020204" pitchFamily="34" charset="0"/>
                  <a:cs typeface="Amazon Ember" panose="020B0603020204020204" pitchFamily="34" charset="0"/>
                </a:rPr>
                <a:t>for PowerShell Core</a:t>
              </a:r>
            </a:p>
          </p:txBody>
        </p:sp>
        <p:sp>
          <p:nvSpPr>
            <p:cNvPr id="247" name="Oval 246">
              <a:extLst>
                <a:ext uri="{FF2B5EF4-FFF2-40B4-BE49-F238E27FC236}">
                  <a16:creationId xmlns:a16="http://schemas.microsoft.com/office/drawing/2014/main" id="{3938C27E-DB4C-2F4D-A9F0-08EEB8185C7C}"/>
                </a:ext>
              </a:extLst>
            </p:cNvPr>
            <p:cNvSpPr/>
            <p:nvPr/>
          </p:nvSpPr>
          <p:spPr>
            <a:xfrm flipH="1">
              <a:off x="12164725" y="1016198"/>
              <a:ext cx="105059" cy="408408"/>
            </a:xfrm>
            <a:prstGeom prst="ellipse">
              <a:avLst/>
            </a:prstGeom>
            <a:solidFill>
              <a:schemeClr val="bg1"/>
            </a:solidFill>
            <a:ln w="952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76" tIns="18276" rIns="18276" bIns="18276" numCol="1" spcCol="14288" rtlCol="0" anchor="ctr">
              <a:spAutoFit/>
            </a:bodyPr>
            <a:lstStyle/>
            <a:p>
              <a:pPr algn="ctr" defTabSz="550293" latinLnBrk="1" hangingPunct="0">
                <a:defRPr/>
              </a:pPr>
              <a:endParaRPr lang="en-US" sz="1333">
                <a:solidFill>
                  <a:srgbClr val="1D516C"/>
                </a:solidFill>
                <a:latin typeface="Arial"/>
                <a:sym typeface="Helvetica Light"/>
              </a:endParaRPr>
            </a:p>
          </p:txBody>
        </p:sp>
        <p:sp>
          <p:nvSpPr>
            <p:cNvPr id="121" name="Rectangle 120">
              <a:extLst>
                <a:ext uri="{FF2B5EF4-FFF2-40B4-BE49-F238E27FC236}">
                  <a16:creationId xmlns:a16="http://schemas.microsoft.com/office/drawing/2014/main" id="{41BDC687-CD06-7A4D-9921-56583519B939}"/>
                </a:ext>
              </a:extLst>
            </p:cNvPr>
            <p:cNvSpPr/>
            <p:nvPr/>
          </p:nvSpPr>
          <p:spPr>
            <a:xfrm>
              <a:off x="9184980" y="4511091"/>
              <a:ext cx="3257101" cy="295465"/>
            </a:xfrm>
            <a:prstGeom prst="rect">
              <a:avLst/>
            </a:prstGeom>
          </p:spPr>
          <p:txBody>
            <a:bodyPr wrap="square">
              <a:spAutoFit/>
            </a:bodyPr>
            <a:lstStyle/>
            <a:p>
              <a:pPr defTabSz="914377">
                <a:defRPr/>
              </a:pPr>
              <a:r>
                <a:rPr lang="en-US" sz="1000" dirty="0">
                  <a:solidFill>
                    <a:srgbClr val="50AA4B"/>
                  </a:solidFill>
                  <a:latin typeface="Amazon Ember" panose="020B0603020204020204" pitchFamily="34" charset="0"/>
                  <a:ea typeface="Amazon Ember" panose="020B0603020204020204" pitchFamily="34" charset="0"/>
                  <a:cs typeface="Amazon Ember" panose="020B0603020204020204" pitchFamily="34" charset="0"/>
                </a:rPr>
                <a:t>Amazon ECS for Windows Containers</a:t>
              </a:r>
            </a:p>
          </p:txBody>
        </p:sp>
      </p:grpSp>
      <p:grpSp>
        <p:nvGrpSpPr>
          <p:cNvPr id="2" name="Group 1">
            <a:extLst>
              <a:ext uri="{FF2B5EF4-FFF2-40B4-BE49-F238E27FC236}">
                <a16:creationId xmlns:a16="http://schemas.microsoft.com/office/drawing/2014/main" id="{BE88513D-C274-D141-86C8-C31E3A992502}"/>
              </a:ext>
            </a:extLst>
          </p:cNvPr>
          <p:cNvGrpSpPr/>
          <p:nvPr/>
        </p:nvGrpSpPr>
        <p:grpSpPr>
          <a:xfrm>
            <a:off x="1040279" y="899583"/>
            <a:ext cx="10954024" cy="4926704"/>
            <a:chOff x="1248334" y="1153069"/>
            <a:chExt cx="13144829" cy="5912044"/>
          </a:xfrm>
        </p:grpSpPr>
        <p:grpSp>
          <p:nvGrpSpPr>
            <p:cNvPr id="3" name="Group 2">
              <a:extLst>
                <a:ext uri="{FF2B5EF4-FFF2-40B4-BE49-F238E27FC236}">
                  <a16:creationId xmlns:a16="http://schemas.microsoft.com/office/drawing/2014/main" id="{B35E4921-6FE0-F74F-BD0C-7F6013F6ED55}"/>
                </a:ext>
              </a:extLst>
            </p:cNvPr>
            <p:cNvGrpSpPr/>
            <p:nvPr/>
          </p:nvGrpSpPr>
          <p:grpSpPr>
            <a:xfrm>
              <a:off x="1248334" y="1746208"/>
              <a:ext cx="13144829" cy="5318905"/>
              <a:chOff x="1248334" y="1746208"/>
              <a:chExt cx="13144829" cy="5318905"/>
            </a:xfrm>
          </p:grpSpPr>
          <p:sp>
            <p:nvSpPr>
              <p:cNvPr id="239" name="TextBox 238">
                <a:extLst>
                  <a:ext uri="{FF2B5EF4-FFF2-40B4-BE49-F238E27FC236}">
                    <a16:creationId xmlns:a16="http://schemas.microsoft.com/office/drawing/2014/main" id="{492C4876-E5D2-0B48-AA57-3DC51CB508F0}"/>
                  </a:ext>
                </a:extLst>
              </p:cNvPr>
              <p:cNvSpPr txBox="1"/>
              <p:nvPr/>
            </p:nvSpPr>
            <p:spPr>
              <a:xfrm>
                <a:off x="7282785" y="5845307"/>
                <a:ext cx="2662317" cy="290157"/>
              </a:xfrm>
              <a:prstGeom prst="rect">
                <a:avLst/>
              </a:prstGeom>
              <a:noFill/>
            </p:spPr>
            <p:txBody>
              <a:bodyPr wrap="none" rtlCol="0">
                <a:noAutofit/>
              </a:bodyPr>
              <a:lstStyle/>
              <a:p>
                <a:pPr defTabSz="914377">
                  <a:defRPr/>
                </a:pPr>
                <a:r>
                  <a:rPr lang="en-US" sz="1000" dirty="0">
                    <a:solidFill>
                      <a:srgbClr val="545B64"/>
                    </a:solidFill>
                    <a:latin typeface="Amazon Ember" panose="020B0603020204020204" pitchFamily="34" charset="0"/>
                    <a:ea typeface="Amazon Ember" panose="020B0603020204020204" pitchFamily="34" charset="0"/>
                    <a:cs typeface="Amazon Ember" panose="020B0603020204020204" pitchFamily="34" charset="0"/>
                  </a:rPr>
                  <a:t>AWS Tools for Windows PowerShell </a:t>
                </a:r>
              </a:p>
            </p:txBody>
          </p:sp>
          <p:sp>
            <p:nvSpPr>
              <p:cNvPr id="233" name="TextBox 232">
                <a:extLst>
                  <a:ext uri="{FF2B5EF4-FFF2-40B4-BE49-F238E27FC236}">
                    <a16:creationId xmlns:a16="http://schemas.microsoft.com/office/drawing/2014/main" id="{9BB4E8AD-0A3B-F348-9C1B-9547C328B173}"/>
                  </a:ext>
                </a:extLst>
              </p:cNvPr>
              <p:cNvSpPr txBox="1"/>
              <p:nvPr/>
            </p:nvSpPr>
            <p:spPr>
              <a:xfrm>
                <a:off x="1248334" y="6859932"/>
                <a:ext cx="913090" cy="205181"/>
              </a:xfrm>
              <a:prstGeom prst="rect">
                <a:avLst/>
              </a:prstGeom>
              <a:noFill/>
            </p:spPr>
            <p:txBody>
              <a:bodyPr wrap="none" rtlCol="0" anchor="ctr">
                <a:noAutofit/>
              </a:bodyPr>
              <a:lstStyle/>
              <a:p>
                <a:pPr defTabSz="914377">
                  <a:defRPr/>
                </a:pPr>
                <a:r>
                  <a:rPr lang="en-US" sz="1000" dirty="0">
                    <a:solidFill>
                      <a:srgbClr val="545B64"/>
                    </a:solidFill>
                    <a:latin typeface="Amazon Ember" panose="020B0603020204020204" pitchFamily="34" charset="0"/>
                    <a:ea typeface="Amazon Ember" panose="020B0603020204020204" pitchFamily="34" charset="0"/>
                    <a:cs typeface="Amazon Ember" panose="020B0603020204020204" pitchFamily="34" charset="0"/>
                  </a:rPr>
                  <a:t>.NET SDK</a:t>
                </a:r>
              </a:p>
            </p:txBody>
          </p:sp>
          <p:sp>
            <p:nvSpPr>
              <p:cNvPr id="234" name="Oval 233">
                <a:extLst>
                  <a:ext uri="{FF2B5EF4-FFF2-40B4-BE49-F238E27FC236}">
                    <a16:creationId xmlns:a16="http://schemas.microsoft.com/office/drawing/2014/main" id="{1809BCAF-2E68-4349-99B0-9ABD9CBC2FFE}"/>
                  </a:ext>
                </a:extLst>
              </p:cNvPr>
              <p:cNvSpPr/>
              <p:nvPr/>
            </p:nvSpPr>
            <p:spPr>
              <a:xfrm flipH="1">
                <a:off x="1633337" y="6440992"/>
                <a:ext cx="105059" cy="408408"/>
              </a:xfrm>
              <a:prstGeom prst="ellipse">
                <a:avLst/>
              </a:prstGeom>
              <a:solidFill>
                <a:schemeClr val="bg1"/>
              </a:solidFill>
              <a:ln w="952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76" tIns="18276" rIns="18276" bIns="18276" numCol="1" spcCol="14288" rtlCol="0" anchor="ctr">
                <a:spAutoFit/>
              </a:bodyPr>
              <a:lstStyle/>
              <a:p>
                <a:pPr algn="ctr" defTabSz="550293" latinLnBrk="1" hangingPunct="0">
                  <a:defRPr/>
                </a:pPr>
                <a:endParaRPr lang="en-US" sz="1333">
                  <a:solidFill>
                    <a:srgbClr val="1D516C"/>
                  </a:solidFill>
                  <a:latin typeface="Arial"/>
                  <a:sym typeface="Helvetica Light"/>
                </a:endParaRPr>
              </a:p>
            </p:txBody>
          </p:sp>
          <p:sp>
            <p:nvSpPr>
              <p:cNvPr id="236" name="Oval 235">
                <a:extLst>
                  <a:ext uri="{FF2B5EF4-FFF2-40B4-BE49-F238E27FC236}">
                    <a16:creationId xmlns:a16="http://schemas.microsoft.com/office/drawing/2014/main" id="{EAA31F91-8DA9-9C4E-B6E8-A3583A336DD1}"/>
                  </a:ext>
                </a:extLst>
              </p:cNvPr>
              <p:cNvSpPr/>
              <p:nvPr/>
            </p:nvSpPr>
            <p:spPr>
              <a:xfrm flipH="1">
                <a:off x="11415747" y="1997162"/>
                <a:ext cx="105059" cy="408408"/>
              </a:xfrm>
              <a:prstGeom prst="ellipse">
                <a:avLst/>
              </a:prstGeom>
              <a:solidFill>
                <a:schemeClr val="bg1"/>
              </a:solidFill>
              <a:ln w="952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76" tIns="18276" rIns="18276" bIns="18276" numCol="1" spcCol="14288" rtlCol="0" anchor="ctr">
                <a:spAutoFit/>
              </a:bodyPr>
              <a:lstStyle/>
              <a:p>
                <a:pPr algn="ctr" defTabSz="550293" latinLnBrk="1" hangingPunct="0">
                  <a:defRPr/>
                </a:pPr>
                <a:endParaRPr lang="en-US" sz="1333">
                  <a:solidFill>
                    <a:srgbClr val="1D516C"/>
                  </a:solidFill>
                  <a:latin typeface="Arial"/>
                  <a:sym typeface="Helvetica Light"/>
                </a:endParaRPr>
              </a:p>
            </p:txBody>
          </p:sp>
          <p:sp>
            <p:nvSpPr>
              <p:cNvPr id="237" name="Rectangle 236">
                <a:extLst>
                  <a:ext uri="{FF2B5EF4-FFF2-40B4-BE49-F238E27FC236}">
                    <a16:creationId xmlns:a16="http://schemas.microsoft.com/office/drawing/2014/main" id="{BCAF0353-7096-5B45-ADF0-ADEA9C4932C3}"/>
                  </a:ext>
                </a:extLst>
              </p:cNvPr>
              <p:cNvSpPr/>
              <p:nvPr/>
            </p:nvSpPr>
            <p:spPr>
              <a:xfrm>
                <a:off x="11505944" y="2181741"/>
                <a:ext cx="2887219" cy="295465"/>
              </a:xfrm>
              <a:prstGeom prst="rect">
                <a:avLst/>
              </a:prstGeom>
            </p:spPr>
            <p:txBody>
              <a:bodyPr wrap="square">
                <a:spAutoFit/>
              </a:bodyPr>
              <a:lstStyle/>
              <a:p>
                <a:pPr defTabSz="914377">
                  <a:defRPr/>
                </a:pPr>
                <a:r>
                  <a:rPr lang="en-US" sz="1000" dirty="0" err="1">
                    <a:solidFill>
                      <a:srgbClr val="545B64"/>
                    </a:solidFill>
                    <a:latin typeface="Amazon Ember" panose="020B0603020204020204" pitchFamily="34" charset="0"/>
                    <a:ea typeface="Amazon Ember" panose="020B0603020204020204" pitchFamily="34" charset="0"/>
                    <a:cs typeface="Amazon Ember" panose="020B0603020204020204" pitchFamily="34" charset="0"/>
                  </a:rPr>
                  <a:t>DynamoDB</a:t>
                </a:r>
                <a:r>
                  <a:rPr lang="en-US" sz="1000" dirty="0">
                    <a:solidFill>
                      <a:srgbClr val="545B64"/>
                    </a:solidFill>
                    <a:latin typeface="Amazon Ember" panose="020B0603020204020204" pitchFamily="34" charset="0"/>
                    <a:ea typeface="Amazon Ember" panose="020B0603020204020204" pitchFamily="34" charset="0"/>
                    <a:cs typeface="Amazon Ember" panose="020B0603020204020204" pitchFamily="34" charset="0"/>
                  </a:rPr>
                  <a:t> Accelerator SDK for .NET</a:t>
                </a:r>
              </a:p>
            </p:txBody>
          </p:sp>
          <p:sp>
            <p:nvSpPr>
              <p:cNvPr id="242" name="Rectangle 241">
                <a:extLst>
                  <a:ext uri="{FF2B5EF4-FFF2-40B4-BE49-F238E27FC236}">
                    <a16:creationId xmlns:a16="http://schemas.microsoft.com/office/drawing/2014/main" id="{F301647D-4347-2648-AF94-87D9428C3F3C}"/>
                  </a:ext>
                </a:extLst>
              </p:cNvPr>
              <p:cNvSpPr/>
              <p:nvPr/>
            </p:nvSpPr>
            <p:spPr>
              <a:xfrm>
                <a:off x="6559804" y="4076498"/>
                <a:ext cx="2760472" cy="295465"/>
              </a:xfrm>
              <a:prstGeom prst="rect">
                <a:avLst/>
              </a:prstGeom>
            </p:spPr>
            <p:txBody>
              <a:bodyPr wrap="square">
                <a:spAutoFit/>
              </a:bodyPr>
              <a:lstStyle/>
              <a:p>
                <a:pPr defTabSz="914377">
                  <a:defRPr/>
                </a:pPr>
                <a:r>
                  <a:rPr lang="en-US" sz="1000" dirty="0">
                    <a:solidFill>
                      <a:srgbClr val="545B64"/>
                    </a:solidFill>
                    <a:latin typeface="Amazon Ember" panose="020B0603020204020204" pitchFamily="34" charset="0"/>
                    <a:ea typeface="Amazon Ember" panose="020B0603020204020204" pitchFamily="34" charset="0"/>
                    <a:cs typeface="Amazon Ember" panose="020B0603020204020204" pitchFamily="34" charset="0"/>
                  </a:rPr>
                  <a:t>.NET on Lambda &amp; AWS </a:t>
                </a:r>
                <a:r>
                  <a:rPr lang="en-US" sz="1000" dirty="0" err="1">
                    <a:solidFill>
                      <a:srgbClr val="545B64"/>
                    </a:solidFill>
                    <a:latin typeface="Amazon Ember" panose="020B0603020204020204" pitchFamily="34" charset="0"/>
                    <a:ea typeface="Amazon Ember" panose="020B0603020204020204" pitchFamily="34" charset="0"/>
                    <a:cs typeface="Amazon Ember" panose="020B0603020204020204" pitchFamily="34" charset="0"/>
                  </a:rPr>
                  <a:t>CodeBuild</a:t>
                </a:r>
                <a:endParaRPr lang="en-US" sz="1000" dirty="0">
                  <a:solidFill>
                    <a:srgbClr val="545B64"/>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43" name="Oval 242">
                <a:extLst>
                  <a:ext uri="{FF2B5EF4-FFF2-40B4-BE49-F238E27FC236}">
                    <a16:creationId xmlns:a16="http://schemas.microsoft.com/office/drawing/2014/main" id="{8964A197-A2B3-4B4C-9F63-217DA258EE6A}"/>
                  </a:ext>
                </a:extLst>
              </p:cNvPr>
              <p:cNvSpPr/>
              <p:nvPr/>
            </p:nvSpPr>
            <p:spPr>
              <a:xfrm flipH="1">
                <a:off x="9410755" y="4066137"/>
                <a:ext cx="105059" cy="408408"/>
              </a:xfrm>
              <a:prstGeom prst="ellipse">
                <a:avLst/>
              </a:prstGeom>
              <a:solidFill>
                <a:schemeClr val="bg1"/>
              </a:solidFill>
              <a:ln w="952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76" tIns="18276" rIns="18276" bIns="18276" numCol="1" spcCol="14288" rtlCol="0" anchor="ctr">
                <a:spAutoFit/>
              </a:bodyPr>
              <a:lstStyle/>
              <a:p>
                <a:pPr algn="ctr" defTabSz="550293" latinLnBrk="1" hangingPunct="0">
                  <a:defRPr/>
                </a:pPr>
                <a:endParaRPr lang="en-US" sz="1333">
                  <a:solidFill>
                    <a:srgbClr val="1D516C"/>
                  </a:solidFill>
                  <a:latin typeface="Arial"/>
                  <a:sym typeface="Helvetica Light"/>
                </a:endParaRPr>
              </a:p>
            </p:txBody>
          </p:sp>
          <p:sp>
            <p:nvSpPr>
              <p:cNvPr id="231" name="Rectangle 230">
                <a:extLst>
                  <a:ext uri="{FF2B5EF4-FFF2-40B4-BE49-F238E27FC236}">
                    <a16:creationId xmlns:a16="http://schemas.microsoft.com/office/drawing/2014/main" id="{3ADD635A-ED44-3942-8A50-1CBD66841CE5}"/>
                  </a:ext>
                </a:extLst>
              </p:cNvPr>
              <p:cNvSpPr/>
              <p:nvPr/>
            </p:nvSpPr>
            <p:spPr>
              <a:xfrm>
                <a:off x="10286054" y="3462533"/>
                <a:ext cx="3612587" cy="295465"/>
              </a:xfrm>
              <a:prstGeom prst="rect">
                <a:avLst/>
              </a:prstGeom>
            </p:spPr>
            <p:txBody>
              <a:bodyPr wrap="square">
                <a:spAutoFit/>
              </a:bodyPr>
              <a:lstStyle/>
              <a:p>
                <a:pPr defTabSz="914377">
                  <a:defRPr/>
                </a:pPr>
                <a:r>
                  <a:rPr lang="en-US" sz="1000" dirty="0">
                    <a:solidFill>
                      <a:srgbClr val="545B64"/>
                    </a:solidFill>
                    <a:latin typeface="Amazon Ember" panose="020B0603020204020204" pitchFamily="34" charset="0"/>
                    <a:ea typeface="Amazon Ember" panose="020B0603020204020204" pitchFamily="34" charset="0"/>
                    <a:cs typeface="Amazon Ember" panose="020B0603020204020204" pitchFamily="34" charset="0"/>
                  </a:rPr>
                  <a:t>.NET Core 2.1 Support with Lambda  &amp; X-Ray</a:t>
                </a:r>
              </a:p>
            </p:txBody>
          </p:sp>
          <p:sp>
            <p:nvSpPr>
              <p:cNvPr id="251" name="Oval 250">
                <a:extLst>
                  <a:ext uri="{FF2B5EF4-FFF2-40B4-BE49-F238E27FC236}">
                    <a16:creationId xmlns:a16="http://schemas.microsoft.com/office/drawing/2014/main" id="{1F699A4C-05B0-374F-94B1-615BB1E4E0B8}"/>
                  </a:ext>
                </a:extLst>
              </p:cNvPr>
              <p:cNvSpPr/>
              <p:nvPr/>
            </p:nvSpPr>
            <p:spPr>
              <a:xfrm flipH="1">
                <a:off x="9175096" y="4272209"/>
                <a:ext cx="105059" cy="408408"/>
              </a:xfrm>
              <a:prstGeom prst="ellipse">
                <a:avLst/>
              </a:prstGeom>
              <a:solidFill>
                <a:schemeClr val="bg1"/>
              </a:solidFill>
              <a:ln w="952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76" tIns="18276" rIns="18276" bIns="18276" numCol="1" spcCol="14288" rtlCol="0" anchor="ctr">
                <a:spAutoFit/>
              </a:bodyPr>
              <a:lstStyle/>
              <a:p>
                <a:pPr algn="ctr" defTabSz="550293" latinLnBrk="1" hangingPunct="0">
                  <a:defRPr/>
                </a:pPr>
                <a:endParaRPr lang="en-US" sz="1333" dirty="0">
                  <a:solidFill>
                    <a:srgbClr val="1D516C"/>
                  </a:solidFill>
                  <a:latin typeface="Arial"/>
                  <a:sym typeface="Helvetica Light"/>
                </a:endParaRPr>
              </a:p>
            </p:txBody>
          </p:sp>
          <p:sp>
            <p:nvSpPr>
              <p:cNvPr id="252" name="Rectangle 251">
                <a:extLst>
                  <a:ext uri="{FF2B5EF4-FFF2-40B4-BE49-F238E27FC236}">
                    <a16:creationId xmlns:a16="http://schemas.microsoft.com/office/drawing/2014/main" id="{DEE36061-46A3-684D-8C1D-9790106662D2}"/>
                  </a:ext>
                </a:extLst>
              </p:cNvPr>
              <p:cNvSpPr/>
              <p:nvPr/>
            </p:nvSpPr>
            <p:spPr>
              <a:xfrm>
                <a:off x="9466115" y="4315605"/>
                <a:ext cx="1462178" cy="295465"/>
              </a:xfrm>
              <a:prstGeom prst="rect">
                <a:avLst/>
              </a:prstGeom>
            </p:spPr>
            <p:txBody>
              <a:bodyPr wrap="square">
                <a:spAutoFit/>
              </a:bodyPr>
              <a:lstStyle/>
              <a:p>
                <a:pPr defTabSz="914377">
                  <a:defRPr/>
                </a:pPr>
                <a:r>
                  <a:rPr lang="en-US" sz="1000" dirty="0">
                    <a:solidFill>
                      <a:srgbClr val="545B64"/>
                    </a:solidFill>
                    <a:latin typeface="Amazon Ember" panose="020B0603020204020204" pitchFamily="34" charset="0"/>
                    <a:ea typeface="Amazon Ember" panose="020B0603020204020204" pitchFamily="34" charset="0"/>
                    <a:cs typeface="Amazon Ember" panose="020B0603020204020204" pitchFamily="34" charset="0"/>
                  </a:rPr>
                  <a:t>X-Ray .NET SDK</a:t>
                </a:r>
              </a:p>
            </p:txBody>
          </p:sp>
          <p:sp>
            <p:nvSpPr>
              <p:cNvPr id="253" name="Rectangle 252">
                <a:extLst>
                  <a:ext uri="{FF2B5EF4-FFF2-40B4-BE49-F238E27FC236}">
                    <a16:creationId xmlns:a16="http://schemas.microsoft.com/office/drawing/2014/main" id="{D616A276-52A3-8348-80D0-E372CB89FBE8}"/>
                  </a:ext>
                </a:extLst>
              </p:cNvPr>
              <p:cNvSpPr/>
              <p:nvPr/>
            </p:nvSpPr>
            <p:spPr>
              <a:xfrm>
                <a:off x="8925535" y="2110662"/>
                <a:ext cx="3380766" cy="295465"/>
              </a:xfrm>
              <a:prstGeom prst="rect">
                <a:avLst/>
              </a:prstGeom>
            </p:spPr>
            <p:txBody>
              <a:bodyPr wrap="square">
                <a:spAutoFit/>
              </a:bodyPr>
              <a:lstStyle/>
              <a:p>
                <a:pPr defTabSz="914377">
                  <a:defRPr/>
                </a:pPr>
                <a:r>
                  <a:rPr lang="en-US" sz="1000" dirty="0">
                    <a:solidFill>
                      <a:srgbClr val="545B64"/>
                    </a:solidFill>
                    <a:latin typeface="Amazon Ember" panose="020B0603020204020204" pitchFamily="34" charset="0"/>
                    <a:ea typeface="Amazon Ember" panose="020B0603020204020204" pitchFamily="34" charset="0"/>
                    <a:cs typeface="Amazon Ember" panose="020B0603020204020204" pitchFamily="34" charset="0"/>
                  </a:rPr>
                  <a:t>                 .NET Developer Hub</a:t>
                </a:r>
              </a:p>
            </p:txBody>
          </p:sp>
          <p:sp>
            <p:nvSpPr>
              <p:cNvPr id="254" name="Oval 253">
                <a:extLst>
                  <a:ext uri="{FF2B5EF4-FFF2-40B4-BE49-F238E27FC236}">
                    <a16:creationId xmlns:a16="http://schemas.microsoft.com/office/drawing/2014/main" id="{3889E329-0E12-8D4E-8E03-66D046A48C0F}"/>
                  </a:ext>
                </a:extLst>
              </p:cNvPr>
              <p:cNvSpPr/>
              <p:nvPr/>
            </p:nvSpPr>
            <p:spPr>
              <a:xfrm flipH="1">
                <a:off x="11616837" y="1746208"/>
                <a:ext cx="105059" cy="408408"/>
              </a:xfrm>
              <a:prstGeom prst="ellipse">
                <a:avLst/>
              </a:prstGeom>
              <a:solidFill>
                <a:schemeClr val="bg1"/>
              </a:solidFill>
              <a:ln w="952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76" tIns="18276" rIns="18276" bIns="18276" numCol="1" spcCol="14288" rtlCol="0" anchor="ctr">
                <a:spAutoFit/>
              </a:bodyPr>
              <a:lstStyle/>
              <a:p>
                <a:pPr algn="ctr" defTabSz="550293" latinLnBrk="1" hangingPunct="0">
                  <a:defRPr/>
                </a:pPr>
                <a:endParaRPr lang="en-US" sz="1333">
                  <a:solidFill>
                    <a:srgbClr val="1D516C"/>
                  </a:solidFill>
                  <a:latin typeface="Arial"/>
                  <a:sym typeface="Helvetica Light"/>
                </a:endParaRPr>
              </a:p>
            </p:txBody>
          </p:sp>
          <p:sp>
            <p:nvSpPr>
              <p:cNvPr id="255" name="Oval 254">
                <a:extLst>
                  <a:ext uri="{FF2B5EF4-FFF2-40B4-BE49-F238E27FC236}">
                    <a16:creationId xmlns:a16="http://schemas.microsoft.com/office/drawing/2014/main" id="{53A7D5BB-94D9-8F42-9ADC-87193E45E0C3}"/>
                  </a:ext>
                </a:extLst>
              </p:cNvPr>
              <p:cNvSpPr/>
              <p:nvPr/>
            </p:nvSpPr>
            <p:spPr>
              <a:xfrm flipH="1">
                <a:off x="11183881" y="2280474"/>
                <a:ext cx="105059" cy="408408"/>
              </a:xfrm>
              <a:prstGeom prst="ellipse">
                <a:avLst/>
              </a:prstGeom>
              <a:solidFill>
                <a:schemeClr val="bg1"/>
              </a:solidFill>
              <a:ln w="952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76" tIns="18276" rIns="18276" bIns="18276" numCol="1" spcCol="14288" rtlCol="0" anchor="ctr">
                <a:spAutoFit/>
              </a:bodyPr>
              <a:lstStyle/>
              <a:p>
                <a:pPr algn="ctr" defTabSz="550293" latinLnBrk="1" hangingPunct="0">
                  <a:defRPr/>
                </a:pPr>
                <a:endParaRPr lang="en-US" sz="1333">
                  <a:solidFill>
                    <a:srgbClr val="1D516C"/>
                  </a:solidFill>
                  <a:latin typeface="Arial"/>
                  <a:sym typeface="Helvetica Light"/>
                </a:endParaRPr>
              </a:p>
            </p:txBody>
          </p:sp>
          <p:sp>
            <p:nvSpPr>
              <p:cNvPr id="257" name="Rectangle 256">
                <a:extLst>
                  <a:ext uri="{FF2B5EF4-FFF2-40B4-BE49-F238E27FC236}">
                    <a16:creationId xmlns:a16="http://schemas.microsoft.com/office/drawing/2014/main" id="{28CEB734-AB4A-FE48-9E3C-06E5EB4CB2C9}"/>
                  </a:ext>
                </a:extLst>
              </p:cNvPr>
              <p:cNvSpPr/>
              <p:nvPr/>
            </p:nvSpPr>
            <p:spPr>
              <a:xfrm>
                <a:off x="11700653" y="1936770"/>
                <a:ext cx="2651414" cy="295465"/>
              </a:xfrm>
              <a:prstGeom prst="rect">
                <a:avLst/>
              </a:prstGeom>
            </p:spPr>
            <p:txBody>
              <a:bodyPr wrap="square">
                <a:spAutoFit/>
              </a:bodyPr>
              <a:lstStyle/>
              <a:p>
                <a:pPr defTabSz="914377">
                  <a:defRPr/>
                </a:pPr>
                <a:r>
                  <a:rPr lang="en-US" sz="1000" dirty="0">
                    <a:solidFill>
                      <a:srgbClr val="545B64"/>
                    </a:solidFill>
                    <a:latin typeface="Amazon Ember" panose="020B0603020204020204" pitchFamily="34" charset="0"/>
                    <a:ea typeface="Amazon Ember" panose="020B0603020204020204" pitchFamily="34" charset="0"/>
                    <a:cs typeface="Amazon Ember" panose="020B0603020204020204" pitchFamily="34" charset="0"/>
                  </a:rPr>
                  <a:t>AWS X-Ray .NET Core Support</a:t>
                </a:r>
              </a:p>
            </p:txBody>
          </p:sp>
        </p:grpSp>
        <p:sp>
          <p:nvSpPr>
            <p:cNvPr id="132" name="Rectangle 131">
              <a:extLst>
                <a:ext uri="{FF2B5EF4-FFF2-40B4-BE49-F238E27FC236}">
                  <a16:creationId xmlns:a16="http://schemas.microsoft.com/office/drawing/2014/main" id="{59701770-2F71-FC41-87C8-7BFDE3B1C7E1}"/>
                </a:ext>
              </a:extLst>
            </p:cNvPr>
            <p:cNvSpPr/>
            <p:nvPr/>
          </p:nvSpPr>
          <p:spPr>
            <a:xfrm>
              <a:off x="9659275" y="1153069"/>
              <a:ext cx="3380766" cy="295465"/>
            </a:xfrm>
            <a:prstGeom prst="rect">
              <a:avLst/>
            </a:prstGeom>
          </p:spPr>
          <p:txBody>
            <a:bodyPr wrap="square">
              <a:spAutoFit/>
            </a:bodyPr>
            <a:lstStyle/>
            <a:p>
              <a:pPr defTabSz="914377">
                <a:defRPr/>
              </a:pPr>
              <a:r>
                <a:rPr lang="en-US" sz="1000" dirty="0">
                  <a:solidFill>
                    <a:srgbClr val="545B64"/>
                  </a:solidFill>
                  <a:latin typeface="Amazon Ember" panose="020B0603020204020204" pitchFamily="34" charset="0"/>
                  <a:ea typeface="Amazon Ember" panose="020B0603020204020204" pitchFamily="34" charset="0"/>
                  <a:cs typeface="Amazon Ember" panose="020B0603020204020204" pitchFamily="34" charset="0"/>
                </a:rPr>
                <a:t>                 .NET Developer Hub</a:t>
              </a:r>
            </a:p>
          </p:txBody>
        </p:sp>
      </p:grpSp>
      <p:sp>
        <p:nvSpPr>
          <p:cNvPr id="133" name="Rectangle 132">
            <a:extLst>
              <a:ext uri="{FF2B5EF4-FFF2-40B4-BE49-F238E27FC236}">
                <a16:creationId xmlns:a16="http://schemas.microsoft.com/office/drawing/2014/main" id="{1399618E-CCE7-E940-8995-85A34C4BFC70}"/>
              </a:ext>
            </a:extLst>
          </p:cNvPr>
          <p:cNvSpPr/>
          <p:nvPr/>
        </p:nvSpPr>
        <p:spPr>
          <a:xfrm>
            <a:off x="10344884" y="670572"/>
            <a:ext cx="1308147" cy="246221"/>
          </a:xfrm>
          <a:prstGeom prst="rect">
            <a:avLst/>
          </a:prstGeom>
        </p:spPr>
        <p:txBody>
          <a:bodyPr wrap="square">
            <a:spAutoFit/>
          </a:bodyPr>
          <a:lstStyle/>
          <a:p>
            <a:pPr defTabSz="914377">
              <a:defRPr/>
            </a:pPr>
            <a:r>
              <a:rPr lang="en-US" sz="10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License Manager </a:t>
            </a:r>
          </a:p>
        </p:txBody>
      </p:sp>
      <p:sp>
        <p:nvSpPr>
          <p:cNvPr id="134" name="Title 6">
            <a:extLst>
              <a:ext uri="{FF2B5EF4-FFF2-40B4-BE49-F238E27FC236}">
                <a16:creationId xmlns:a16="http://schemas.microsoft.com/office/drawing/2014/main" id="{D8D90580-ECAD-004A-A5AA-6E8815AC04A3}"/>
              </a:ext>
            </a:extLst>
          </p:cNvPr>
          <p:cNvSpPr>
            <a:spLocks noGrp="1"/>
          </p:cNvSpPr>
          <p:nvPr>
            <p:ph type="title"/>
          </p:nvPr>
        </p:nvSpPr>
        <p:spPr>
          <a:xfrm>
            <a:off x="336789" y="114936"/>
            <a:ext cx="10737558" cy="857250"/>
          </a:xfrm>
        </p:spPr>
        <p:txBody>
          <a:bodyPr/>
          <a:lstStyle/>
          <a:p>
            <a:r>
              <a:rPr lang="en-US" dirty="0"/>
              <a:t>10 years of innovation for Windows on AWS</a:t>
            </a:r>
          </a:p>
        </p:txBody>
      </p:sp>
    </p:spTree>
    <p:extLst>
      <p:ext uri="{BB962C8B-B14F-4D97-AF65-F5344CB8AC3E}">
        <p14:creationId xmlns:p14="http://schemas.microsoft.com/office/powerpoint/2010/main" val="86645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down)">
                                      <p:cBhvr>
                                        <p:cTn id="7" dur="1500"/>
                                        <p:tgtEl>
                                          <p:spTgt spid="9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33"/>
                                        </p:tgtEl>
                                        <p:attrNameLst>
                                          <p:attrName>style.visibility</p:attrName>
                                        </p:attrNameLst>
                                      </p:cBhvr>
                                      <p:to>
                                        <p:strVal val="visible"/>
                                      </p:to>
                                    </p:set>
                                    <p:anim calcmode="lin" valueType="num">
                                      <p:cBhvr additive="base">
                                        <p:cTn id="10" dur="500" fill="hold"/>
                                        <p:tgtEl>
                                          <p:spTgt spid="133"/>
                                        </p:tgtEl>
                                        <p:attrNameLst>
                                          <p:attrName>ppt_x</p:attrName>
                                        </p:attrNameLst>
                                      </p:cBhvr>
                                      <p:tavLst>
                                        <p:tav tm="0">
                                          <p:val>
                                            <p:strVal val="#ppt_x"/>
                                          </p:val>
                                        </p:tav>
                                        <p:tav tm="100000">
                                          <p:val>
                                            <p:strVal val="#ppt_x"/>
                                          </p:val>
                                        </p:tav>
                                      </p:tavLst>
                                    </p:anim>
                                    <p:anim calcmode="lin" valueType="num">
                                      <p:cBhvr additive="base">
                                        <p:cTn id="11"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35" presetClass="path" presetSubtype="0" decel="100000" fill="hold" nodeType="withEffect">
                                  <p:stCondLst>
                                    <p:cond delay="0"/>
                                  </p:stCondLst>
                                  <p:childTnLst>
                                    <p:animMotion origin="layout" path="M -4.44444E-6 -3.58025E-6 L -0.00729 -3.58025E-6 " pathEditMode="relative" rAng="0" ptsTypes="AA">
                                      <p:cBhvr>
                                        <p:cTn id="18" dur="500" spd="-100000" fill="hold"/>
                                        <p:tgtEl>
                                          <p:spTgt spid="7"/>
                                        </p:tgtEl>
                                        <p:attrNameLst>
                                          <p:attrName>ppt_x</p:attrName>
                                          <p:attrName>ppt_y</p:attrName>
                                        </p:attrNameLst>
                                      </p:cBhvr>
                                      <p:rCtr x="-365" y="0"/>
                                    </p:animMotion>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35" presetClass="path" presetSubtype="0" decel="100000" fill="hold" nodeType="withEffect">
                                  <p:stCondLst>
                                    <p:cond delay="0"/>
                                  </p:stCondLst>
                                  <p:childTnLst>
                                    <p:animMotion origin="layout" path="M -1.14583E-6 4.19753E-6 L -0.00727 4.19753E-6 " pathEditMode="relative" rAng="0" ptsTypes="AA">
                                      <p:cBhvr>
                                        <p:cTn id="23" dur="500" spd="-100000" fill="hold"/>
                                        <p:tgtEl>
                                          <p:spTgt spid="24"/>
                                        </p:tgtEl>
                                        <p:attrNameLst>
                                          <p:attrName>ppt_x</p:attrName>
                                          <p:attrName>ppt_y</p:attrName>
                                        </p:attrNameLst>
                                      </p:cBhvr>
                                      <p:rCtr x="-369" y="0"/>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35" presetClass="path" presetSubtype="0" decel="100000" fill="hold" nodeType="withEffect">
                                  <p:stCondLst>
                                    <p:cond delay="0"/>
                                  </p:stCondLst>
                                  <p:childTnLst>
                                    <p:animMotion origin="layout" path="M -1.77083E-6 3.95062E-6 L -0.00727 3.95062E-6 " pathEditMode="relative" rAng="0" ptsTypes="AA">
                                      <p:cBhvr>
                                        <p:cTn id="30" dur="500" spd="-100000" fill="hold"/>
                                        <p:tgtEl>
                                          <p:spTgt spid="6"/>
                                        </p:tgtEl>
                                        <p:attrNameLst>
                                          <p:attrName>ppt_x</p:attrName>
                                          <p:attrName>ppt_y</p:attrName>
                                        </p:attrNameLst>
                                      </p:cBhvr>
                                      <p:rCtr x="-369" y="0"/>
                                    </p:animMotion>
                                  </p:childTnLst>
                                </p:cTn>
                              </p:par>
                              <p:par>
                                <p:cTn id="31" presetID="10"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35" presetClass="path" presetSubtype="0" decel="100000" fill="hold" nodeType="withEffect">
                                  <p:stCondLst>
                                    <p:cond delay="0"/>
                                  </p:stCondLst>
                                  <p:childTnLst>
                                    <p:animMotion origin="layout" path="M -1.14583E-6 4.19753E-6 L -0.00727 4.19753E-6 " pathEditMode="relative" rAng="0" ptsTypes="AA">
                                      <p:cBhvr>
                                        <p:cTn id="35" dur="500" spd="-100000" fill="hold"/>
                                        <p:tgtEl>
                                          <p:spTgt spid="25"/>
                                        </p:tgtEl>
                                        <p:attrNameLst>
                                          <p:attrName>ppt_x</p:attrName>
                                          <p:attrName>ppt_y</p:attrName>
                                        </p:attrNameLst>
                                      </p:cBhvr>
                                      <p:rCtr x="-369" y="0"/>
                                    </p:animMotion>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par>
                                <p:cTn id="41" presetID="35" presetClass="path" presetSubtype="0" decel="100000" fill="hold" nodeType="withEffect">
                                  <p:stCondLst>
                                    <p:cond delay="0"/>
                                  </p:stCondLst>
                                  <p:childTnLst>
                                    <p:animMotion origin="layout" path="M 1.38889E-6 -2.09877E-6 L -0.00729 -2.09877E-6 " pathEditMode="relative" rAng="0" ptsTypes="AA">
                                      <p:cBhvr>
                                        <p:cTn id="42" dur="500" spd="-100000" fill="hold"/>
                                        <p:tgtEl>
                                          <p:spTgt spid="2"/>
                                        </p:tgtEl>
                                        <p:attrNameLst>
                                          <p:attrName>ppt_x</p:attrName>
                                          <p:attrName>ppt_y</p:attrName>
                                        </p:attrNameLst>
                                      </p:cBhvr>
                                      <p:rCtr x="-365" y="0"/>
                                    </p:animMotion>
                                  </p:childTnLst>
                                </p:cTn>
                              </p:par>
                              <p:par>
                                <p:cTn id="43" presetID="10"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35" presetClass="path" presetSubtype="0" decel="100000" fill="hold" nodeType="withEffect">
                                  <p:stCondLst>
                                    <p:cond delay="0"/>
                                  </p:stCondLst>
                                  <p:childTnLst>
                                    <p:animMotion origin="layout" path="M -1.14583E-6 4.19753E-6 L -0.00727 4.19753E-6 " pathEditMode="relative" rAng="0" ptsTypes="AA">
                                      <p:cBhvr>
                                        <p:cTn id="47" dur="500" spd="-100000" fill="hold"/>
                                        <p:tgtEl>
                                          <p:spTgt spid="26"/>
                                        </p:tgtEl>
                                        <p:attrNameLst>
                                          <p:attrName>ppt_x</p:attrName>
                                          <p:attrName>ppt_y</p:attrName>
                                        </p:attrNameLst>
                                      </p:cBhvr>
                                      <p:rCtr x="-369" y="0"/>
                                    </p:animMotion>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par>
                                <p:cTn id="53" presetID="35" presetClass="path" presetSubtype="0" decel="100000" fill="hold" nodeType="withEffect">
                                  <p:stCondLst>
                                    <p:cond delay="0"/>
                                  </p:stCondLst>
                                  <p:childTnLst>
                                    <p:animMotion origin="layout" path="M -4.16667E-6 -3.58025E-6 L -0.00729 -3.58025E-6 " pathEditMode="relative" rAng="0" ptsTypes="AA">
                                      <p:cBhvr>
                                        <p:cTn id="54" dur="500" spd="-100000" fill="hold"/>
                                        <p:tgtEl>
                                          <p:spTgt spid="4"/>
                                        </p:tgtEl>
                                        <p:attrNameLst>
                                          <p:attrName>ppt_x</p:attrName>
                                          <p:attrName>ppt_y</p:attrName>
                                        </p:attrNameLst>
                                      </p:cBhvr>
                                      <p:rCtr x="-365" y="0"/>
                                    </p:animMotion>
                                  </p:childTnLst>
                                </p:cTn>
                              </p:par>
                              <p:par>
                                <p:cTn id="55" presetID="10"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par>
                                <p:cTn id="58" presetID="35" presetClass="path" presetSubtype="0" decel="100000" fill="hold" nodeType="withEffect">
                                  <p:stCondLst>
                                    <p:cond delay="0"/>
                                  </p:stCondLst>
                                  <p:childTnLst>
                                    <p:animMotion origin="layout" path="M -1.14583E-6 4.19753E-6 L -0.00727 4.19753E-6 " pathEditMode="relative" rAng="0" ptsTypes="AA">
                                      <p:cBhvr>
                                        <p:cTn id="59" dur="500" spd="-100000" fill="hold"/>
                                        <p:tgtEl>
                                          <p:spTgt spid="27"/>
                                        </p:tgtEl>
                                        <p:attrNameLst>
                                          <p:attrName>ppt_x</p:attrName>
                                          <p:attrName>ppt_y</p:attrName>
                                        </p:attrNameLst>
                                      </p:cBhvr>
                                      <p:rCtr x="-369" y="0"/>
                                    </p:animMotion>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128"/>
                                        </p:tgtEl>
                                        <p:attrNameLst>
                                          <p:attrName>style.visibility</p:attrName>
                                        </p:attrNameLst>
                                      </p:cBhvr>
                                      <p:to>
                                        <p:strVal val="visible"/>
                                      </p:to>
                                    </p:set>
                                    <p:animEffect transition="in" filter="fade">
                                      <p:cBhvr>
                                        <p:cTn id="63" dur="500"/>
                                        <p:tgtEl>
                                          <p:spTgt spid="128"/>
                                        </p:tgtEl>
                                      </p:cBhvr>
                                    </p:animEffect>
                                  </p:childTnLst>
                                </p:cTn>
                              </p:par>
                              <p:par>
                                <p:cTn id="64" presetID="35" presetClass="path" presetSubtype="0" decel="100000" fill="hold" grpId="1" nodeType="withEffect">
                                  <p:stCondLst>
                                    <p:cond delay="0"/>
                                  </p:stCondLst>
                                  <p:childTnLst>
                                    <p:animMotion origin="layout" path="M 4.61806E-6 4.50617E-6 L -0.00727 4.50617E-6 " pathEditMode="relative" rAng="0" ptsTypes="AA">
                                      <p:cBhvr>
                                        <p:cTn id="65" dur="500" spd="-100000" fill="hold"/>
                                        <p:tgtEl>
                                          <p:spTgt spid="128"/>
                                        </p:tgtEl>
                                        <p:attrNameLst>
                                          <p:attrName>ppt_x</p:attrName>
                                          <p:attrName>ppt_y</p:attrName>
                                        </p:attrNameLst>
                                      </p:cBhvr>
                                      <p:rCtr x="-369" y="0"/>
                                    </p:animMotion>
                                  </p:childTnLst>
                                </p:cTn>
                              </p:par>
                              <p:par>
                                <p:cTn id="66" presetID="10" presetClass="entr" presetSubtype="0" fill="hold" grpId="0" nodeType="withEffect">
                                  <p:stCondLst>
                                    <p:cond delay="500"/>
                                  </p:stCondLst>
                                  <p:childTnLst>
                                    <p:set>
                                      <p:cBhvr>
                                        <p:cTn id="67" dur="1" fill="hold">
                                          <p:stCondLst>
                                            <p:cond delay="0"/>
                                          </p:stCondLst>
                                        </p:cTn>
                                        <p:tgtEl>
                                          <p:spTgt spid="130"/>
                                        </p:tgtEl>
                                        <p:attrNameLst>
                                          <p:attrName>style.visibility</p:attrName>
                                        </p:attrNameLst>
                                      </p:cBhvr>
                                      <p:to>
                                        <p:strVal val="visible"/>
                                      </p:to>
                                    </p:set>
                                    <p:animEffect transition="in" filter="fade">
                                      <p:cBhvr>
                                        <p:cTn id="68" dur="500"/>
                                        <p:tgtEl>
                                          <p:spTgt spid="130"/>
                                        </p:tgtEl>
                                      </p:cBhvr>
                                    </p:animEffect>
                                  </p:childTnLst>
                                </p:cTn>
                              </p:par>
                              <p:par>
                                <p:cTn id="69" presetID="35" presetClass="path" presetSubtype="0" decel="100000" fill="hold" grpId="1" nodeType="withEffect">
                                  <p:stCondLst>
                                    <p:cond delay="500"/>
                                  </p:stCondLst>
                                  <p:childTnLst>
                                    <p:animMotion origin="layout" path="M 4.61806E-6 -4.93827E-6 L -0.00727 -4.93827E-6 " pathEditMode="relative" rAng="0" ptsTypes="AA">
                                      <p:cBhvr>
                                        <p:cTn id="70" dur="500" spd="-100000" fill="hold"/>
                                        <p:tgtEl>
                                          <p:spTgt spid="130"/>
                                        </p:tgtEl>
                                        <p:attrNameLst>
                                          <p:attrName>ppt_x</p:attrName>
                                          <p:attrName>ppt_y</p:attrName>
                                        </p:attrNameLst>
                                      </p:cBhvr>
                                      <p:rCtr x="-36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28" grpId="0"/>
      <p:bldP spid="128" grpId="1"/>
      <p:bldP spid="130" grpId="0"/>
      <p:bldP spid="130" grpId="1"/>
      <p:bldP spid="1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6B973D-F317-004C-9F60-A08C3532B0E7}"/>
              </a:ext>
            </a:extLst>
          </p:cNvPr>
          <p:cNvSpPr>
            <a:spLocks noGrp="1"/>
          </p:cNvSpPr>
          <p:nvPr>
            <p:ph type="title"/>
          </p:nvPr>
        </p:nvSpPr>
        <p:spPr/>
        <p:txBody>
          <a:bodyPr/>
          <a:lstStyle/>
          <a:p>
            <a:r>
              <a:rPr lang="en-US" dirty="0"/>
              <a:t>Customer success running Windows on AWS</a:t>
            </a:r>
          </a:p>
        </p:txBody>
      </p:sp>
      <p:sp>
        <p:nvSpPr>
          <p:cNvPr id="121" name="Rectangle 120">
            <a:extLst>
              <a:ext uri="{FF2B5EF4-FFF2-40B4-BE49-F238E27FC236}">
                <a16:creationId xmlns:a16="http://schemas.microsoft.com/office/drawing/2014/main" id="{C33E1CB4-9405-0047-85B6-E430B654314B}"/>
              </a:ext>
            </a:extLst>
          </p:cNvPr>
          <p:cNvSpPr/>
          <p:nvPr/>
        </p:nvSpPr>
        <p:spPr>
          <a:xfrm>
            <a:off x="1513778" y="3292738"/>
            <a:ext cx="2538483" cy="1776512"/>
          </a:xfrm>
          <a:prstGeom prst="rect">
            <a:avLst/>
          </a:prstGeom>
        </p:spPr>
        <p:txBody>
          <a:bodyPr wrap="square">
            <a:spAutoFit/>
          </a:bodyPr>
          <a:lstStyle/>
          <a:p>
            <a:pPr algn="ctr">
              <a:lnSpc>
                <a:spcPct val="120000"/>
              </a:lnSpc>
            </a:pPr>
            <a:r>
              <a:rPr lang="en-US" sz="1200" i="1" dirty="0">
                <a:solidFill>
                  <a:schemeClr val="accent1"/>
                </a:solidFill>
                <a:latin typeface="Amazon Ember Regular" charset="0"/>
              </a:rPr>
              <a:t>”We’ve seen much stronger performance for our database-backup workloads and we’re also saving 75% on our monthly backup costs.”</a:t>
            </a:r>
            <a:br>
              <a:rPr lang="en-US" sz="1200" i="1" dirty="0">
                <a:solidFill>
                  <a:schemeClr val="accent1"/>
                </a:solidFill>
                <a:latin typeface="Amazon Ember Regular" charset="0"/>
              </a:rPr>
            </a:br>
            <a:r>
              <a:rPr lang="en-US" sz="1200" i="1" dirty="0">
                <a:solidFill>
                  <a:schemeClr val="accent1"/>
                </a:solidFill>
                <a:latin typeface="Amazon Ember Regular" charset="0"/>
              </a:rPr>
              <a:t/>
            </a:r>
            <a:br>
              <a:rPr lang="en-US" sz="1200" i="1" dirty="0">
                <a:solidFill>
                  <a:schemeClr val="accent1"/>
                </a:solidFill>
                <a:latin typeface="Amazon Ember Regular" charset="0"/>
              </a:rPr>
            </a:br>
            <a:r>
              <a:rPr lang="en-US" sz="1000" b="1" dirty="0">
                <a:latin typeface="Amazon Ember Regular" charset="0"/>
              </a:rPr>
              <a:t>Richard Sharp,</a:t>
            </a:r>
          </a:p>
          <a:p>
            <a:pPr algn="ctr">
              <a:lnSpc>
                <a:spcPct val="120000"/>
              </a:lnSpc>
            </a:pPr>
            <a:r>
              <a:rPr lang="en-US" sz="1000" dirty="0">
                <a:latin typeface="Amazon Ember Regular" charset="0"/>
              </a:rPr>
              <a:t>Director of Databases</a:t>
            </a:r>
          </a:p>
          <a:p>
            <a:pPr algn="ctr">
              <a:lnSpc>
                <a:spcPct val="120000"/>
              </a:lnSpc>
            </a:pPr>
            <a:endParaRPr lang="en-US" sz="1200" i="1" dirty="0">
              <a:solidFill>
                <a:schemeClr val="bg1"/>
              </a:solidFill>
              <a:latin typeface="Amazon Ember Regular" charset="0"/>
            </a:endParaRPr>
          </a:p>
        </p:txBody>
      </p:sp>
      <p:cxnSp>
        <p:nvCxnSpPr>
          <p:cNvPr id="122" name="Straight Connector 121">
            <a:extLst>
              <a:ext uri="{FF2B5EF4-FFF2-40B4-BE49-F238E27FC236}">
                <a16:creationId xmlns:a16="http://schemas.microsoft.com/office/drawing/2014/main" id="{15EBA62E-F884-B34A-ADAE-F618D36BAE8B}"/>
              </a:ext>
            </a:extLst>
          </p:cNvPr>
          <p:cNvCxnSpPr/>
          <p:nvPr/>
        </p:nvCxnSpPr>
        <p:spPr>
          <a:xfrm flipH="1">
            <a:off x="1513778" y="3172006"/>
            <a:ext cx="2544097" cy="0"/>
          </a:xfrm>
          <a:prstGeom prst="line">
            <a:avLst/>
          </a:prstGeom>
          <a:ln w="6350">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973BE65D-980E-5248-9712-D82187EB46D6}"/>
              </a:ext>
            </a:extLst>
          </p:cNvPr>
          <p:cNvSpPr/>
          <p:nvPr/>
        </p:nvSpPr>
        <p:spPr>
          <a:xfrm>
            <a:off x="4411837" y="3292740"/>
            <a:ext cx="2538483" cy="1791260"/>
          </a:xfrm>
          <a:prstGeom prst="rect">
            <a:avLst/>
          </a:prstGeom>
        </p:spPr>
        <p:txBody>
          <a:bodyPr wrap="square">
            <a:spAutoFit/>
          </a:bodyPr>
          <a:lstStyle/>
          <a:p>
            <a:pPr algn="ctr">
              <a:lnSpc>
                <a:spcPct val="120000"/>
              </a:lnSpc>
            </a:pPr>
            <a:r>
              <a:rPr lang="en-US" sz="1200" i="1" dirty="0">
                <a:solidFill>
                  <a:schemeClr val="accent1"/>
                </a:solidFill>
                <a:latin typeface="Amazon Ember Regular" charset="0"/>
              </a:rPr>
              <a:t>“The entire AWS team and Partner community was instrumental in the success of our Windows Server migration and made it a real smooth transition.”</a:t>
            </a:r>
            <a:r>
              <a:rPr lang="en-US" sz="1200" b="1" i="1" dirty="0">
                <a:solidFill>
                  <a:schemeClr val="bg1"/>
                </a:solidFill>
                <a:latin typeface="Amazon Ember Regular" charset="0"/>
              </a:rPr>
              <a:t/>
            </a:r>
            <a:br>
              <a:rPr lang="en-US" sz="1200" b="1" i="1" dirty="0">
                <a:solidFill>
                  <a:schemeClr val="bg1"/>
                </a:solidFill>
                <a:latin typeface="Amazon Ember Regular" charset="0"/>
              </a:rPr>
            </a:br>
            <a:endParaRPr lang="en-US" sz="1200" b="1" i="1" dirty="0">
              <a:solidFill>
                <a:schemeClr val="bg1"/>
              </a:solidFill>
              <a:latin typeface="Amazon Ember Regular" charset="0"/>
            </a:endParaRPr>
          </a:p>
          <a:p>
            <a:pPr algn="ctr">
              <a:lnSpc>
                <a:spcPct val="120000"/>
              </a:lnSpc>
            </a:pPr>
            <a:r>
              <a:rPr lang="en-US" sz="1000" b="1" dirty="0">
                <a:latin typeface="Amazon Ember Regular" charset="0"/>
              </a:rPr>
              <a:t>Frank </a:t>
            </a:r>
            <a:r>
              <a:rPr lang="en-US" sz="1000" b="1" dirty="0" err="1">
                <a:latin typeface="Amazon Ember Regular" charset="0"/>
              </a:rPr>
              <a:t>Merli</a:t>
            </a:r>
            <a:r>
              <a:rPr lang="en-US" sz="1000" b="1" dirty="0">
                <a:latin typeface="Amazon Ember Regular" charset="0"/>
              </a:rPr>
              <a:t>,</a:t>
            </a:r>
            <a:br>
              <a:rPr lang="en-US" sz="1000" b="1" dirty="0">
                <a:latin typeface="Amazon Ember Regular" charset="0"/>
              </a:rPr>
            </a:br>
            <a:r>
              <a:rPr lang="en-US" sz="1000" dirty="0">
                <a:latin typeface="Amazon Ember Regular" charset="0"/>
              </a:rPr>
              <a:t>VP Infrastructure</a:t>
            </a:r>
          </a:p>
        </p:txBody>
      </p:sp>
      <p:cxnSp>
        <p:nvCxnSpPr>
          <p:cNvPr id="124" name="Straight Connector 123">
            <a:extLst>
              <a:ext uri="{FF2B5EF4-FFF2-40B4-BE49-F238E27FC236}">
                <a16:creationId xmlns:a16="http://schemas.microsoft.com/office/drawing/2014/main" id="{B908CD1E-9656-2342-94FA-042BD619DAB9}"/>
              </a:ext>
            </a:extLst>
          </p:cNvPr>
          <p:cNvCxnSpPr/>
          <p:nvPr/>
        </p:nvCxnSpPr>
        <p:spPr>
          <a:xfrm flipH="1">
            <a:off x="4411837" y="3172008"/>
            <a:ext cx="2544097" cy="0"/>
          </a:xfrm>
          <a:prstGeom prst="line">
            <a:avLst/>
          </a:prstGeom>
          <a:ln w="6350">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grpSp>
        <p:nvGrpSpPr>
          <p:cNvPr id="125" name="Group 124">
            <a:extLst>
              <a:ext uri="{FF2B5EF4-FFF2-40B4-BE49-F238E27FC236}">
                <a16:creationId xmlns:a16="http://schemas.microsoft.com/office/drawing/2014/main" id="{4D9D1EB5-D672-4749-845F-FC660796A39A}"/>
              </a:ext>
            </a:extLst>
          </p:cNvPr>
          <p:cNvGrpSpPr/>
          <p:nvPr/>
        </p:nvGrpSpPr>
        <p:grpSpPr>
          <a:xfrm>
            <a:off x="7213643" y="3172007"/>
            <a:ext cx="2812478" cy="1678081"/>
            <a:chOff x="377978" y="2520044"/>
            <a:chExt cx="2314873" cy="2237442"/>
          </a:xfrm>
        </p:grpSpPr>
        <p:sp>
          <p:nvSpPr>
            <p:cNvPr id="126" name="Rectangle 125">
              <a:extLst>
                <a:ext uri="{FF2B5EF4-FFF2-40B4-BE49-F238E27FC236}">
                  <a16:creationId xmlns:a16="http://schemas.microsoft.com/office/drawing/2014/main" id="{9D8AC97A-2ABD-DD49-BF9E-14BAECB59F18}"/>
                </a:ext>
              </a:extLst>
            </p:cNvPr>
            <p:cNvSpPr/>
            <p:nvPr/>
          </p:nvSpPr>
          <p:spPr>
            <a:xfrm>
              <a:off x="377978" y="2681020"/>
              <a:ext cx="2314873" cy="2076466"/>
            </a:xfrm>
            <a:prstGeom prst="rect">
              <a:avLst/>
            </a:prstGeom>
          </p:spPr>
          <p:txBody>
            <a:bodyPr wrap="square">
              <a:spAutoFit/>
            </a:bodyPr>
            <a:lstStyle/>
            <a:p>
              <a:pPr algn="ctr">
                <a:lnSpc>
                  <a:spcPct val="120000"/>
                </a:lnSpc>
              </a:pPr>
              <a:r>
                <a:rPr lang="en-US" sz="1200" i="1" dirty="0">
                  <a:solidFill>
                    <a:schemeClr val="accent1"/>
                  </a:solidFill>
                  <a:latin typeface="Amazon Ember Regular" charset="0"/>
                </a:rPr>
                <a:t>“We chose AWS for our data center workloads, including Windows, based on our assessment of the security, availability and performance of the platform.”</a:t>
              </a:r>
              <a:r>
                <a:rPr lang="en-US" sz="1200" i="1" dirty="0">
                  <a:solidFill>
                    <a:schemeClr val="bg1"/>
                  </a:solidFill>
                  <a:latin typeface="Amazon Ember Regular" charset="0"/>
                </a:rPr>
                <a:t/>
              </a:r>
              <a:br>
                <a:rPr lang="en-US" sz="1200" i="1" dirty="0">
                  <a:solidFill>
                    <a:schemeClr val="bg1"/>
                  </a:solidFill>
                  <a:latin typeface="Amazon Ember Regular" charset="0"/>
                </a:rPr>
              </a:br>
              <a:endParaRPr lang="en-US" sz="1200" i="1" dirty="0">
                <a:solidFill>
                  <a:schemeClr val="bg1"/>
                </a:solidFill>
                <a:latin typeface="Amazon Ember Regular" charset="0"/>
              </a:endParaRPr>
            </a:p>
            <a:p>
              <a:pPr algn="ctr">
                <a:lnSpc>
                  <a:spcPct val="120000"/>
                </a:lnSpc>
              </a:pPr>
              <a:r>
                <a:rPr lang="en-US" sz="1000" b="1" dirty="0">
                  <a:latin typeface="Amazon Ember Regular" charset="0"/>
                </a:rPr>
                <a:t>Rajeev </a:t>
              </a:r>
              <a:r>
                <a:rPr lang="en-US" sz="1000" b="1" dirty="0" err="1">
                  <a:latin typeface="Amazon Ember Regular" charset="0"/>
                </a:rPr>
                <a:t>Bhajwardi</a:t>
              </a:r>
              <a:r>
                <a:rPr lang="en-US" sz="1000" b="1" dirty="0">
                  <a:latin typeface="Amazon Ember Regular" charset="0"/>
                </a:rPr>
                <a:t>,</a:t>
              </a:r>
            </a:p>
            <a:p>
              <a:pPr algn="ctr">
                <a:lnSpc>
                  <a:spcPct val="120000"/>
                </a:lnSpc>
              </a:pPr>
              <a:r>
                <a:rPr lang="en-US" sz="1000" dirty="0">
                  <a:latin typeface="Amazon Ember Regular" charset="0"/>
                </a:rPr>
                <a:t>Sr. Director Enterprise Technology</a:t>
              </a:r>
            </a:p>
          </p:txBody>
        </p:sp>
        <p:cxnSp>
          <p:nvCxnSpPr>
            <p:cNvPr id="127" name="Straight Connector 126">
              <a:extLst>
                <a:ext uri="{FF2B5EF4-FFF2-40B4-BE49-F238E27FC236}">
                  <a16:creationId xmlns:a16="http://schemas.microsoft.com/office/drawing/2014/main" id="{7A97E98D-306D-7347-9602-E2D8B1A7ACA6}"/>
                </a:ext>
              </a:extLst>
            </p:cNvPr>
            <p:cNvCxnSpPr/>
            <p:nvPr/>
          </p:nvCxnSpPr>
          <p:spPr>
            <a:xfrm flipH="1">
              <a:off x="457200" y="2520044"/>
              <a:ext cx="2093976" cy="0"/>
            </a:xfrm>
            <a:prstGeom prst="line">
              <a:avLst/>
            </a:prstGeom>
            <a:ln w="6350">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grpSp>
      <p:pic>
        <p:nvPicPr>
          <p:cNvPr id="128" name="Picture 127">
            <a:extLst>
              <a:ext uri="{FF2B5EF4-FFF2-40B4-BE49-F238E27FC236}">
                <a16:creationId xmlns:a16="http://schemas.microsoft.com/office/drawing/2014/main" id="{5CC727A8-35A0-0F47-ADDA-32771EF3896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2047221" y="1579679"/>
            <a:ext cx="1471596" cy="1471596"/>
          </a:xfrm>
          <a:prstGeom prst="rect">
            <a:avLst/>
          </a:prstGeom>
          <a:solidFill>
            <a:schemeClr val="tx1"/>
          </a:solidFill>
        </p:spPr>
      </p:pic>
      <p:pic>
        <p:nvPicPr>
          <p:cNvPr id="129" name="Picture 128">
            <a:extLst>
              <a:ext uri="{FF2B5EF4-FFF2-40B4-BE49-F238E27FC236}">
                <a16:creationId xmlns:a16="http://schemas.microsoft.com/office/drawing/2014/main" id="{9FA3BD10-D41F-5F41-BDAA-5C0750BB0E0A}"/>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8383460" y="2190582"/>
            <a:ext cx="603132" cy="779045"/>
          </a:xfrm>
          <a:prstGeom prst="rect">
            <a:avLst/>
          </a:prstGeom>
          <a:solidFill>
            <a:schemeClr val="tx1"/>
          </a:solidFill>
        </p:spPr>
      </p:pic>
      <p:pic>
        <p:nvPicPr>
          <p:cNvPr id="130" name="Picture 129" descr="Image result for sysco logo">
            <a:extLst>
              <a:ext uri="{FF2B5EF4-FFF2-40B4-BE49-F238E27FC236}">
                <a16:creationId xmlns:a16="http://schemas.microsoft.com/office/drawing/2014/main" id="{C04DB91F-25EA-D14A-B025-107404D18713}"/>
              </a:ext>
            </a:extLst>
          </p:cNvPr>
          <p:cNvPicPr>
            <a:picLocks noChangeAspect="1" noChangeArrowheads="1"/>
          </p:cNvPicPr>
          <p:nvPr/>
        </p:nvPicPr>
        <p:blipFill>
          <a:blip r:embed="rId7" cstate="print">
            <a:biLevel thresh="25000"/>
            <a:extLst>
              <a:ext uri="{28A0092B-C50C-407E-A947-70E740481C1C}">
                <a14:useLocalDpi xmlns:a14="http://schemas.microsoft.com/office/drawing/2010/main" val="0"/>
              </a:ext>
            </a:extLst>
          </a:blip>
          <a:srcRect/>
          <a:stretch>
            <a:fillRect/>
          </a:stretch>
        </p:blipFill>
        <p:spPr bwMode="auto">
          <a:xfrm>
            <a:off x="5118038" y="2388554"/>
            <a:ext cx="1111769" cy="581073"/>
          </a:xfrm>
          <a:prstGeom prst="rect">
            <a:avLst/>
          </a:prstGeom>
          <a:solidFill>
            <a:schemeClr val="tx1"/>
          </a:solidFill>
          <a:extLst/>
        </p:spPr>
      </p:pic>
    </p:spTree>
    <p:extLst>
      <p:ext uri="{BB962C8B-B14F-4D97-AF65-F5344CB8AC3E}">
        <p14:creationId xmlns:p14="http://schemas.microsoft.com/office/powerpoint/2010/main" val="232512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682D256-96D0-9849-A863-75C0EB592AA7}"/>
              </a:ext>
            </a:extLst>
          </p:cNvPr>
          <p:cNvSpPr/>
          <p:nvPr/>
        </p:nvSpPr>
        <p:spPr>
          <a:xfrm>
            <a:off x="7128593" y="4641142"/>
            <a:ext cx="1092443" cy="63917"/>
          </a:xfrm>
          <a:prstGeom prst="rect">
            <a:avLst/>
          </a:prstGeom>
          <a:solidFill>
            <a:schemeClr val="bg2">
              <a:lumMod val="10000"/>
            </a:schemeClr>
          </a:solidFill>
          <a:ln>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6">
            <a:extLst>
              <a:ext uri="{FF2B5EF4-FFF2-40B4-BE49-F238E27FC236}">
                <a16:creationId xmlns:a16="http://schemas.microsoft.com/office/drawing/2014/main" id="{E11A9D7A-FFB3-6F46-B6DB-74510C8611C0}"/>
              </a:ext>
            </a:extLst>
          </p:cNvPr>
          <p:cNvSpPr/>
          <p:nvPr/>
        </p:nvSpPr>
        <p:spPr>
          <a:xfrm>
            <a:off x="2079051" y="2819099"/>
            <a:ext cx="4106364" cy="1643527"/>
          </a:xfrm>
          <a:prstGeom prst="rect">
            <a:avLst/>
          </a:prstGeom>
        </p:spPr>
        <p:txBody>
          <a:bodyPr wrap="square">
            <a:spAutoFit/>
          </a:bodyPr>
          <a:lstStyle/>
          <a:p>
            <a:pPr marL="285750" lvl="0" indent="-285750" defTabSz="666750">
              <a:lnSpc>
                <a:spcPct val="90000"/>
              </a:lnSpc>
              <a:spcBef>
                <a:spcPct val="0"/>
              </a:spcBef>
              <a:buClr>
                <a:schemeClr val="accent1"/>
              </a:buClr>
              <a:buFont typeface="Arial" panose="020B0604020202020204" pitchFamily="34" charset="0"/>
              <a:buChar char="•"/>
              <a:defRPr/>
            </a:pPr>
            <a:r>
              <a:rPr lang="en-US" sz="1600" dirty="0">
                <a:latin typeface="Amazon Ember Regular"/>
              </a:rPr>
              <a:t>New support integration to improve customer experience</a:t>
            </a:r>
          </a:p>
          <a:p>
            <a:pPr lvl="0" defTabSz="666750">
              <a:lnSpc>
                <a:spcPct val="90000"/>
              </a:lnSpc>
              <a:spcBef>
                <a:spcPct val="0"/>
              </a:spcBef>
              <a:buClr>
                <a:schemeClr val="accent1"/>
              </a:buClr>
              <a:defRPr/>
            </a:pPr>
            <a:endParaRPr lang="en-US" sz="1600" dirty="0">
              <a:latin typeface="Amazon Ember Regular"/>
            </a:endParaRPr>
          </a:p>
          <a:p>
            <a:pPr lvl="0" defTabSz="666750">
              <a:lnSpc>
                <a:spcPct val="90000"/>
              </a:lnSpc>
              <a:spcBef>
                <a:spcPct val="0"/>
              </a:spcBef>
              <a:buClr>
                <a:schemeClr val="accent1"/>
              </a:buClr>
              <a:defRPr/>
            </a:pPr>
            <a:endParaRPr lang="en-US" sz="1600" dirty="0">
              <a:latin typeface="Amazon Ember Regular"/>
            </a:endParaRPr>
          </a:p>
          <a:p>
            <a:pPr marL="285750" lvl="0" indent="-285750" defTabSz="666750">
              <a:lnSpc>
                <a:spcPct val="90000"/>
              </a:lnSpc>
              <a:spcBef>
                <a:spcPct val="0"/>
              </a:spcBef>
              <a:buClr>
                <a:schemeClr val="accent1"/>
              </a:buClr>
              <a:buFont typeface="Arial" panose="020B0604020202020204" pitchFamily="34" charset="0"/>
              <a:buChar char="•"/>
              <a:defRPr/>
            </a:pPr>
            <a:r>
              <a:rPr lang="en-US" sz="1600" dirty="0">
                <a:latin typeface="Amazon Ember Regular"/>
              </a:rPr>
              <a:t>AWS Support engineers can escalate directly to Microsoft Support on behalf of AWS customers</a:t>
            </a:r>
          </a:p>
        </p:txBody>
      </p:sp>
      <p:sp>
        <p:nvSpPr>
          <p:cNvPr id="18" name="Title 1">
            <a:extLst>
              <a:ext uri="{FF2B5EF4-FFF2-40B4-BE49-F238E27FC236}">
                <a16:creationId xmlns:a16="http://schemas.microsoft.com/office/drawing/2014/main" id="{C7BD8242-FDFC-344A-BE12-EC21DE775156}"/>
              </a:ext>
            </a:extLst>
          </p:cNvPr>
          <p:cNvSpPr txBox="1">
            <a:spLocks/>
          </p:cNvSpPr>
          <p:nvPr/>
        </p:nvSpPr>
        <p:spPr>
          <a:xfrm>
            <a:off x="430169" y="377137"/>
            <a:ext cx="11511683" cy="898701"/>
          </a:xfrm>
          <a:prstGeom prst="rect">
            <a:avLst/>
          </a:prstGeom>
        </p:spPr>
        <p:txBody>
          <a:bodyPr/>
          <a:lstStyle>
            <a:lvl1pPr algn="l" defTabSz="457200" rtl="0" eaLnBrk="1" latinLnBrk="0" hangingPunct="1">
              <a:spcBef>
                <a:spcPct val="0"/>
              </a:spcBef>
              <a:buNone/>
              <a:defRPr sz="2800" b="0" i="0" kern="1200">
                <a:solidFill>
                  <a:schemeClr val="bg1"/>
                </a:solidFill>
                <a:latin typeface="Amazon Ember Regular" charset="0"/>
                <a:ea typeface="+mj-ea"/>
                <a:cs typeface="Amazon Ember Regular" charset="0"/>
              </a:defRPr>
            </a:lvl1pPr>
          </a:lstStyle>
          <a:p>
            <a:pPr defTabSz="685783">
              <a:defRPr/>
            </a:pPr>
            <a:r>
              <a:rPr lang="en-US" dirty="0">
                <a:solidFill>
                  <a:schemeClr val="tx1"/>
                </a:solidFill>
              </a:rPr>
              <a:t>Premier support for AWS customers running Microsoft workloads</a:t>
            </a:r>
          </a:p>
        </p:txBody>
      </p:sp>
      <p:grpSp>
        <p:nvGrpSpPr>
          <p:cNvPr id="19" name="Group 18">
            <a:extLst>
              <a:ext uri="{FF2B5EF4-FFF2-40B4-BE49-F238E27FC236}">
                <a16:creationId xmlns:a16="http://schemas.microsoft.com/office/drawing/2014/main" id="{272ADC2F-0A21-F249-BE91-FE3F9BB0C2EE}"/>
              </a:ext>
            </a:extLst>
          </p:cNvPr>
          <p:cNvGrpSpPr/>
          <p:nvPr/>
        </p:nvGrpSpPr>
        <p:grpSpPr>
          <a:xfrm>
            <a:off x="6296745" y="2308740"/>
            <a:ext cx="3009774" cy="2602940"/>
            <a:chOff x="3790156" y="3021290"/>
            <a:chExt cx="1343184" cy="1210093"/>
          </a:xfrm>
          <a:solidFill>
            <a:srgbClr val="0D2736"/>
          </a:solidFill>
        </p:grpSpPr>
        <p:sp>
          <p:nvSpPr>
            <p:cNvPr id="20" name="Oval 11">
              <a:extLst>
                <a:ext uri="{FF2B5EF4-FFF2-40B4-BE49-F238E27FC236}">
                  <a16:creationId xmlns:a16="http://schemas.microsoft.com/office/drawing/2014/main" id="{4A837E7B-9B25-1147-A487-3FA5A53D5283}"/>
                </a:ext>
              </a:extLst>
            </p:cNvPr>
            <p:cNvSpPr>
              <a:spLocks noChangeArrowheads="1"/>
            </p:cNvSpPr>
            <p:nvPr/>
          </p:nvSpPr>
          <p:spPr bwMode="auto">
            <a:xfrm>
              <a:off x="4552653" y="3656906"/>
              <a:ext cx="580687" cy="574477"/>
            </a:xfrm>
            <a:prstGeom prst="ellipse">
              <a:avLst/>
            </a:prstGeom>
            <a:solidFill>
              <a:schemeClr val="bg2">
                <a:lumMod val="10000"/>
              </a:schemeClr>
            </a:solidFill>
            <a:ln w="9525">
              <a:solidFill>
                <a:schemeClr val="bg2">
                  <a:lumMod val="10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 name="Rectangle 149">
              <a:extLst>
                <a:ext uri="{FF2B5EF4-FFF2-40B4-BE49-F238E27FC236}">
                  <a16:creationId xmlns:a16="http://schemas.microsoft.com/office/drawing/2014/main" id="{221B0435-77D6-354D-8B4F-40DD6C7DB750}"/>
                </a:ext>
              </a:extLst>
            </p:cNvPr>
            <p:cNvSpPr>
              <a:spLocks noChangeArrowheads="1"/>
            </p:cNvSpPr>
            <p:nvPr/>
          </p:nvSpPr>
          <p:spPr bwMode="auto">
            <a:xfrm>
              <a:off x="4195547" y="3021290"/>
              <a:ext cx="552739" cy="1040268"/>
            </a:xfrm>
            <a:prstGeom prst="rect">
              <a:avLst/>
            </a:prstGeom>
            <a:solidFill>
              <a:schemeClr val="accent1"/>
            </a:solidFill>
            <a:ln w="1079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Rectangle 150">
              <a:extLst>
                <a:ext uri="{FF2B5EF4-FFF2-40B4-BE49-F238E27FC236}">
                  <a16:creationId xmlns:a16="http://schemas.microsoft.com/office/drawing/2014/main" id="{AE1AB2D8-9A7A-A24D-A654-7B40F8EB2B1D}"/>
                </a:ext>
              </a:extLst>
            </p:cNvPr>
            <p:cNvSpPr>
              <a:spLocks noChangeArrowheads="1"/>
            </p:cNvSpPr>
            <p:nvPr/>
          </p:nvSpPr>
          <p:spPr bwMode="auto">
            <a:xfrm>
              <a:off x="4279389" y="3126869"/>
              <a:ext cx="388160" cy="71422"/>
            </a:xfrm>
            <a:prstGeom prst="rect">
              <a:avLst/>
            </a:prstGeom>
            <a:grpFill/>
            <a:ln w="1079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51">
              <a:extLst>
                <a:ext uri="{FF2B5EF4-FFF2-40B4-BE49-F238E27FC236}">
                  <a16:creationId xmlns:a16="http://schemas.microsoft.com/office/drawing/2014/main" id="{67709F8A-F001-ED41-9F0C-FE60760934DC}"/>
                </a:ext>
              </a:extLst>
            </p:cNvPr>
            <p:cNvSpPr>
              <a:spLocks noChangeArrowheads="1"/>
            </p:cNvSpPr>
            <p:nvPr/>
          </p:nvSpPr>
          <p:spPr bwMode="auto">
            <a:xfrm>
              <a:off x="4279389" y="3198291"/>
              <a:ext cx="388160" cy="68316"/>
            </a:xfrm>
            <a:prstGeom prst="rect">
              <a:avLst/>
            </a:prstGeom>
            <a:grpFill/>
            <a:ln w="1079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52">
              <a:extLst>
                <a:ext uri="{FF2B5EF4-FFF2-40B4-BE49-F238E27FC236}">
                  <a16:creationId xmlns:a16="http://schemas.microsoft.com/office/drawing/2014/main" id="{2DE9DC22-3346-714A-8679-EAEAB880CD47}"/>
                </a:ext>
              </a:extLst>
            </p:cNvPr>
            <p:cNvSpPr>
              <a:spLocks noChangeArrowheads="1"/>
            </p:cNvSpPr>
            <p:nvPr/>
          </p:nvSpPr>
          <p:spPr bwMode="auto">
            <a:xfrm>
              <a:off x="4279389" y="3266607"/>
              <a:ext cx="388160" cy="68316"/>
            </a:xfrm>
            <a:prstGeom prst="rect">
              <a:avLst/>
            </a:prstGeom>
            <a:grpFill/>
            <a:ln w="1079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153">
              <a:extLst>
                <a:ext uri="{FF2B5EF4-FFF2-40B4-BE49-F238E27FC236}">
                  <a16:creationId xmlns:a16="http://schemas.microsoft.com/office/drawing/2014/main" id="{A3CCCEE6-BB78-CE49-A978-086AD9F7C6AA}"/>
                </a:ext>
              </a:extLst>
            </p:cNvPr>
            <p:cNvSpPr>
              <a:spLocks noChangeArrowheads="1"/>
            </p:cNvSpPr>
            <p:nvPr/>
          </p:nvSpPr>
          <p:spPr bwMode="auto">
            <a:xfrm>
              <a:off x="4279389" y="3334923"/>
              <a:ext cx="388160" cy="68316"/>
            </a:xfrm>
            <a:prstGeom prst="rect">
              <a:avLst/>
            </a:prstGeom>
            <a:grpFill/>
            <a:ln w="1079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154">
              <a:extLst>
                <a:ext uri="{FF2B5EF4-FFF2-40B4-BE49-F238E27FC236}">
                  <a16:creationId xmlns:a16="http://schemas.microsoft.com/office/drawing/2014/main" id="{79283EB1-59A4-4D46-B791-37B1B0E1BB24}"/>
                </a:ext>
              </a:extLst>
            </p:cNvPr>
            <p:cNvSpPr>
              <a:spLocks noChangeArrowheads="1"/>
            </p:cNvSpPr>
            <p:nvPr/>
          </p:nvSpPr>
          <p:spPr bwMode="auto">
            <a:xfrm>
              <a:off x="4279389" y="3403240"/>
              <a:ext cx="388160" cy="68316"/>
            </a:xfrm>
            <a:prstGeom prst="rect">
              <a:avLst/>
            </a:prstGeom>
            <a:grpFill/>
            <a:ln w="1079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155">
              <a:extLst>
                <a:ext uri="{FF2B5EF4-FFF2-40B4-BE49-F238E27FC236}">
                  <a16:creationId xmlns:a16="http://schemas.microsoft.com/office/drawing/2014/main" id="{85A43590-BA7D-7543-8546-BA380A0DEE5A}"/>
                </a:ext>
              </a:extLst>
            </p:cNvPr>
            <p:cNvSpPr>
              <a:spLocks noChangeArrowheads="1"/>
            </p:cNvSpPr>
            <p:nvPr/>
          </p:nvSpPr>
          <p:spPr bwMode="auto">
            <a:xfrm>
              <a:off x="4279389" y="3471556"/>
              <a:ext cx="388160" cy="68316"/>
            </a:xfrm>
            <a:prstGeom prst="rect">
              <a:avLst/>
            </a:prstGeom>
            <a:grpFill/>
            <a:ln w="1079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156">
              <a:extLst>
                <a:ext uri="{FF2B5EF4-FFF2-40B4-BE49-F238E27FC236}">
                  <a16:creationId xmlns:a16="http://schemas.microsoft.com/office/drawing/2014/main" id="{6FE57A7C-0714-F042-AF0A-19104AB00B49}"/>
                </a:ext>
              </a:extLst>
            </p:cNvPr>
            <p:cNvSpPr>
              <a:spLocks noChangeArrowheads="1"/>
            </p:cNvSpPr>
            <p:nvPr/>
          </p:nvSpPr>
          <p:spPr bwMode="auto">
            <a:xfrm>
              <a:off x="4279389" y="3539872"/>
              <a:ext cx="388160" cy="68316"/>
            </a:xfrm>
            <a:prstGeom prst="rect">
              <a:avLst/>
            </a:prstGeom>
            <a:grpFill/>
            <a:ln w="1079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157">
              <a:extLst>
                <a:ext uri="{FF2B5EF4-FFF2-40B4-BE49-F238E27FC236}">
                  <a16:creationId xmlns:a16="http://schemas.microsoft.com/office/drawing/2014/main" id="{98F1A092-885F-9E45-92C3-A77968D64377}"/>
                </a:ext>
              </a:extLst>
            </p:cNvPr>
            <p:cNvSpPr>
              <a:spLocks noChangeArrowheads="1"/>
            </p:cNvSpPr>
            <p:nvPr/>
          </p:nvSpPr>
          <p:spPr bwMode="auto">
            <a:xfrm>
              <a:off x="4279389" y="3608188"/>
              <a:ext cx="388160" cy="68316"/>
            </a:xfrm>
            <a:prstGeom prst="rect">
              <a:avLst/>
            </a:prstGeom>
            <a:grpFill/>
            <a:ln w="1079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158">
              <a:extLst>
                <a:ext uri="{FF2B5EF4-FFF2-40B4-BE49-F238E27FC236}">
                  <a16:creationId xmlns:a16="http://schemas.microsoft.com/office/drawing/2014/main" id="{3EA887E1-EEBE-584E-9DEC-8942D0F698EA}"/>
                </a:ext>
              </a:extLst>
            </p:cNvPr>
            <p:cNvSpPr>
              <a:spLocks noChangeArrowheads="1"/>
            </p:cNvSpPr>
            <p:nvPr/>
          </p:nvSpPr>
          <p:spPr bwMode="auto">
            <a:xfrm>
              <a:off x="4279389" y="3676504"/>
              <a:ext cx="388160" cy="68316"/>
            </a:xfrm>
            <a:prstGeom prst="rect">
              <a:avLst/>
            </a:prstGeom>
            <a:grpFill/>
            <a:ln w="1079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159">
              <a:extLst>
                <a:ext uri="{FF2B5EF4-FFF2-40B4-BE49-F238E27FC236}">
                  <a16:creationId xmlns:a16="http://schemas.microsoft.com/office/drawing/2014/main" id="{EA132080-C712-1F4E-8DAA-80847EFBC448}"/>
                </a:ext>
              </a:extLst>
            </p:cNvPr>
            <p:cNvSpPr>
              <a:spLocks noChangeArrowheads="1"/>
            </p:cNvSpPr>
            <p:nvPr/>
          </p:nvSpPr>
          <p:spPr bwMode="auto">
            <a:xfrm>
              <a:off x="4279389" y="3744820"/>
              <a:ext cx="388160" cy="68316"/>
            </a:xfrm>
            <a:prstGeom prst="rect">
              <a:avLst/>
            </a:prstGeom>
            <a:grpFill/>
            <a:ln w="1079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160">
              <a:extLst>
                <a:ext uri="{FF2B5EF4-FFF2-40B4-BE49-F238E27FC236}">
                  <a16:creationId xmlns:a16="http://schemas.microsoft.com/office/drawing/2014/main" id="{FCE67DA9-EE19-D34F-BE7B-5AE0069E4EFD}"/>
                </a:ext>
              </a:extLst>
            </p:cNvPr>
            <p:cNvSpPr>
              <a:spLocks noChangeArrowheads="1"/>
            </p:cNvSpPr>
            <p:nvPr/>
          </p:nvSpPr>
          <p:spPr bwMode="auto">
            <a:xfrm>
              <a:off x="4279389" y="3813136"/>
              <a:ext cx="388160" cy="68316"/>
            </a:xfrm>
            <a:prstGeom prst="rect">
              <a:avLst/>
            </a:prstGeom>
            <a:grpFill/>
            <a:ln w="1079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161">
              <a:extLst>
                <a:ext uri="{FF2B5EF4-FFF2-40B4-BE49-F238E27FC236}">
                  <a16:creationId xmlns:a16="http://schemas.microsoft.com/office/drawing/2014/main" id="{C7CAD5C1-249D-C34C-8C68-7F96024F60FB}"/>
                </a:ext>
              </a:extLst>
            </p:cNvPr>
            <p:cNvSpPr>
              <a:spLocks noChangeArrowheads="1"/>
            </p:cNvSpPr>
            <p:nvPr/>
          </p:nvSpPr>
          <p:spPr bwMode="auto">
            <a:xfrm>
              <a:off x="4279389" y="3881452"/>
              <a:ext cx="388160" cy="68316"/>
            </a:xfrm>
            <a:prstGeom prst="rect">
              <a:avLst/>
            </a:prstGeom>
            <a:grpFill/>
            <a:ln w="1079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162">
              <a:extLst>
                <a:ext uri="{FF2B5EF4-FFF2-40B4-BE49-F238E27FC236}">
                  <a16:creationId xmlns:a16="http://schemas.microsoft.com/office/drawing/2014/main" id="{4F1E0821-B299-014B-AFC5-2C0DA1A3663C}"/>
                </a:ext>
              </a:extLst>
            </p:cNvPr>
            <p:cNvSpPr>
              <a:spLocks noChangeArrowheads="1"/>
            </p:cNvSpPr>
            <p:nvPr/>
          </p:nvSpPr>
          <p:spPr bwMode="auto">
            <a:xfrm>
              <a:off x="4043388" y="3719978"/>
              <a:ext cx="624161" cy="161474"/>
            </a:xfrm>
            <a:prstGeom prst="rect">
              <a:avLst/>
            </a:prstGeom>
            <a:grpFill/>
            <a:ln w="1079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163">
              <a:extLst>
                <a:ext uri="{FF2B5EF4-FFF2-40B4-BE49-F238E27FC236}">
                  <a16:creationId xmlns:a16="http://schemas.microsoft.com/office/drawing/2014/main" id="{592E73F2-B6A6-2B4D-8D23-5E0D786130B6}"/>
                </a:ext>
              </a:extLst>
            </p:cNvPr>
            <p:cNvSpPr>
              <a:spLocks noChangeArrowheads="1"/>
            </p:cNvSpPr>
            <p:nvPr/>
          </p:nvSpPr>
          <p:spPr bwMode="auto">
            <a:xfrm>
              <a:off x="4161388" y="3949768"/>
              <a:ext cx="621055" cy="161474"/>
            </a:xfrm>
            <a:prstGeom prst="rect">
              <a:avLst/>
            </a:prstGeom>
            <a:grpFill/>
            <a:ln w="1079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Oval 164">
              <a:extLst>
                <a:ext uri="{FF2B5EF4-FFF2-40B4-BE49-F238E27FC236}">
                  <a16:creationId xmlns:a16="http://schemas.microsoft.com/office/drawing/2014/main" id="{E20F7882-5B5E-C642-A8D9-3F533BA7E187}"/>
                </a:ext>
              </a:extLst>
            </p:cNvPr>
            <p:cNvSpPr>
              <a:spLocks noChangeArrowheads="1"/>
            </p:cNvSpPr>
            <p:nvPr/>
          </p:nvSpPr>
          <p:spPr bwMode="auto">
            <a:xfrm>
              <a:off x="4552653" y="3626819"/>
              <a:ext cx="580687" cy="577581"/>
            </a:xfrm>
            <a:prstGeom prst="ellipse">
              <a:avLst/>
            </a:prstGeom>
            <a:solidFill>
              <a:srgbClr val="0D2736"/>
            </a:solidFill>
            <a:ln w="1079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65">
              <a:extLst>
                <a:ext uri="{FF2B5EF4-FFF2-40B4-BE49-F238E27FC236}">
                  <a16:creationId xmlns:a16="http://schemas.microsoft.com/office/drawing/2014/main" id="{105B1344-13D7-7B4A-B52F-CC0AF328176B}"/>
                </a:ext>
              </a:extLst>
            </p:cNvPr>
            <p:cNvSpPr>
              <a:spLocks noEditPoints="1"/>
            </p:cNvSpPr>
            <p:nvPr/>
          </p:nvSpPr>
          <p:spPr bwMode="auto">
            <a:xfrm>
              <a:off x="4648917" y="3719978"/>
              <a:ext cx="394371" cy="391265"/>
            </a:xfrm>
            <a:custGeom>
              <a:avLst/>
              <a:gdLst>
                <a:gd name="T0" fmla="*/ 207 w 207"/>
                <a:gd name="T1" fmla="*/ 119 h 206"/>
                <a:gd name="T2" fmla="*/ 207 w 207"/>
                <a:gd name="T3" fmla="*/ 84 h 206"/>
                <a:gd name="T4" fmla="*/ 178 w 207"/>
                <a:gd name="T5" fmla="*/ 84 h 206"/>
                <a:gd name="T6" fmla="*/ 167 w 207"/>
                <a:gd name="T7" fmla="*/ 61 h 206"/>
                <a:gd name="T8" fmla="*/ 188 w 207"/>
                <a:gd name="T9" fmla="*/ 41 h 206"/>
                <a:gd name="T10" fmla="*/ 163 w 207"/>
                <a:gd name="T11" fmla="*/ 16 h 206"/>
                <a:gd name="T12" fmla="*/ 142 w 207"/>
                <a:gd name="T13" fmla="*/ 38 h 206"/>
                <a:gd name="T14" fmla="*/ 121 w 207"/>
                <a:gd name="T15" fmla="*/ 30 h 206"/>
                <a:gd name="T16" fmla="*/ 121 w 207"/>
                <a:gd name="T17" fmla="*/ 0 h 206"/>
                <a:gd name="T18" fmla="*/ 86 w 207"/>
                <a:gd name="T19" fmla="*/ 0 h 206"/>
                <a:gd name="T20" fmla="*/ 86 w 207"/>
                <a:gd name="T21" fmla="*/ 30 h 206"/>
                <a:gd name="T22" fmla="*/ 65 w 207"/>
                <a:gd name="T23" fmla="*/ 39 h 206"/>
                <a:gd name="T24" fmla="*/ 43 w 207"/>
                <a:gd name="T25" fmla="*/ 17 h 206"/>
                <a:gd name="T26" fmla="*/ 18 w 207"/>
                <a:gd name="T27" fmla="*/ 42 h 206"/>
                <a:gd name="T28" fmla="*/ 39 w 207"/>
                <a:gd name="T29" fmla="*/ 63 h 206"/>
                <a:gd name="T30" fmla="*/ 29 w 207"/>
                <a:gd name="T31" fmla="*/ 84 h 206"/>
                <a:gd name="T32" fmla="*/ 0 w 207"/>
                <a:gd name="T33" fmla="*/ 84 h 206"/>
                <a:gd name="T34" fmla="*/ 0 w 207"/>
                <a:gd name="T35" fmla="*/ 119 h 206"/>
                <a:gd name="T36" fmla="*/ 28 w 207"/>
                <a:gd name="T37" fmla="*/ 119 h 206"/>
                <a:gd name="T38" fmla="*/ 36 w 207"/>
                <a:gd name="T39" fmla="*/ 143 h 206"/>
                <a:gd name="T40" fmla="*/ 18 w 207"/>
                <a:gd name="T41" fmla="*/ 162 h 206"/>
                <a:gd name="T42" fmla="*/ 42 w 207"/>
                <a:gd name="T43" fmla="*/ 187 h 206"/>
                <a:gd name="T44" fmla="*/ 60 w 207"/>
                <a:gd name="T45" fmla="*/ 169 h 206"/>
                <a:gd name="T46" fmla="*/ 86 w 207"/>
                <a:gd name="T47" fmla="*/ 181 h 206"/>
                <a:gd name="T48" fmla="*/ 86 w 207"/>
                <a:gd name="T49" fmla="*/ 206 h 206"/>
                <a:gd name="T50" fmla="*/ 121 w 207"/>
                <a:gd name="T51" fmla="*/ 206 h 206"/>
                <a:gd name="T52" fmla="*/ 121 w 207"/>
                <a:gd name="T53" fmla="*/ 181 h 206"/>
                <a:gd name="T54" fmla="*/ 147 w 207"/>
                <a:gd name="T55" fmla="*/ 170 h 206"/>
                <a:gd name="T56" fmla="*/ 164 w 207"/>
                <a:gd name="T57" fmla="*/ 187 h 206"/>
                <a:gd name="T58" fmla="*/ 189 w 207"/>
                <a:gd name="T59" fmla="*/ 163 h 206"/>
                <a:gd name="T60" fmla="*/ 170 w 207"/>
                <a:gd name="T61" fmla="*/ 145 h 206"/>
                <a:gd name="T62" fmla="*/ 180 w 207"/>
                <a:gd name="T63" fmla="*/ 119 h 206"/>
                <a:gd name="T64" fmla="*/ 207 w 207"/>
                <a:gd name="T65" fmla="*/ 119 h 206"/>
                <a:gd name="T66" fmla="*/ 53 w 207"/>
                <a:gd name="T67" fmla="*/ 106 h 206"/>
                <a:gd name="T68" fmla="*/ 104 w 207"/>
                <a:gd name="T69" fmla="*/ 55 h 206"/>
                <a:gd name="T70" fmla="*/ 155 w 207"/>
                <a:gd name="T71" fmla="*/ 106 h 206"/>
                <a:gd name="T72" fmla="*/ 104 w 207"/>
                <a:gd name="T73" fmla="*/ 156 h 206"/>
                <a:gd name="T74" fmla="*/ 53 w 207"/>
                <a:gd name="T75" fmla="*/ 1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7" h="206">
                  <a:moveTo>
                    <a:pt x="207" y="119"/>
                  </a:moveTo>
                  <a:cubicBezTo>
                    <a:pt x="207" y="84"/>
                    <a:pt x="207" y="84"/>
                    <a:pt x="207" y="84"/>
                  </a:cubicBezTo>
                  <a:cubicBezTo>
                    <a:pt x="178" y="84"/>
                    <a:pt x="178" y="84"/>
                    <a:pt x="178" y="84"/>
                  </a:cubicBezTo>
                  <a:cubicBezTo>
                    <a:pt x="176" y="76"/>
                    <a:pt x="172" y="68"/>
                    <a:pt x="167" y="61"/>
                  </a:cubicBezTo>
                  <a:cubicBezTo>
                    <a:pt x="188" y="41"/>
                    <a:pt x="188" y="41"/>
                    <a:pt x="188" y="41"/>
                  </a:cubicBezTo>
                  <a:cubicBezTo>
                    <a:pt x="163" y="16"/>
                    <a:pt x="163" y="16"/>
                    <a:pt x="163" y="16"/>
                  </a:cubicBezTo>
                  <a:cubicBezTo>
                    <a:pt x="142" y="38"/>
                    <a:pt x="142" y="38"/>
                    <a:pt x="142" y="38"/>
                  </a:cubicBezTo>
                  <a:cubicBezTo>
                    <a:pt x="135" y="34"/>
                    <a:pt x="128" y="32"/>
                    <a:pt x="121" y="30"/>
                  </a:cubicBezTo>
                  <a:cubicBezTo>
                    <a:pt x="121" y="0"/>
                    <a:pt x="121" y="0"/>
                    <a:pt x="121" y="0"/>
                  </a:cubicBezTo>
                  <a:cubicBezTo>
                    <a:pt x="86" y="0"/>
                    <a:pt x="86" y="0"/>
                    <a:pt x="86" y="0"/>
                  </a:cubicBezTo>
                  <a:cubicBezTo>
                    <a:pt x="86" y="30"/>
                    <a:pt x="86" y="30"/>
                    <a:pt x="86" y="30"/>
                  </a:cubicBezTo>
                  <a:cubicBezTo>
                    <a:pt x="78" y="32"/>
                    <a:pt x="71" y="35"/>
                    <a:pt x="65" y="39"/>
                  </a:cubicBezTo>
                  <a:cubicBezTo>
                    <a:pt x="43" y="17"/>
                    <a:pt x="43" y="17"/>
                    <a:pt x="43" y="17"/>
                  </a:cubicBezTo>
                  <a:cubicBezTo>
                    <a:pt x="18" y="42"/>
                    <a:pt x="18" y="42"/>
                    <a:pt x="18" y="42"/>
                  </a:cubicBezTo>
                  <a:cubicBezTo>
                    <a:pt x="39" y="63"/>
                    <a:pt x="39" y="63"/>
                    <a:pt x="39" y="63"/>
                  </a:cubicBezTo>
                  <a:cubicBezTo>
                    <a:pt x="35" y="69"/>
                    <a:pt x="32" y="77"/>
                    <a:pt x="29" y="84"/>
                  </a:cubicBezTo>
                  <a:cubicBezTo>
                    <a:pt x="0" y="84"/>
                    <a:pt x="0" y="84"/>
                    <a:pt x="0" y="84"/>
                  </a:cubicBezTo>
                  <a:cubicBezTo>
                    <a:pt x="0" y="119"/>
                    <a:pt x="0" y="119"/>
                    <a:pt x="0" y="119"/>
                  </a:cubicBezTo>
                  <a:cubicBezTo>
                    <a:pt x="28" y="119"/>
                    <a:pt x="28" y="119"/>
                    <a:pt x="28" y="119"/>
                  </a:cubicBezTo>
                  <a:cubicBezTo>
                    <a:pt x="29" y="128"/>
                    <a:pt x="32" y="136"/>
                    <a:pt x="36" y="143"/>
                  </a:cubicBezTo>
                  <a:cubicBezTo>
                    <a:pt x="18" y="162"/>
                    <a:pt x="18" y="162"/>
                    <a:pt x="18" y="162"/>
                  </a:cubicBezTo>
                  <a:cubicBezTo>
                    <a:pt x="42" y="187"/>
                    <a:pt x="42" y="187"/>
                    <a:pt x="42" y="187"/>
                  </a:cubicBezTo>
                  <a:cubicBezTo>
                    <a:pt x="60" y="169"/>
                    <a:pt x="60" y="169"/>
                    <a:pt x="60" y="169"/>
                  </a:cubicBezTo>
                  <a:cubicBezTo>
                    <a:pt x="68" y="175"/>
                    <a:pt x="77" y="179"/>
                    <a:pt x="86" y="181"/>
                  </a:cubicBezTo>
                  <a:cubicBezTo>
                    <a:pt x="86" y="206"/>
                    <a:pt x="86" y="206"/>
                    <a:pt x="86" y="206"/>
                  </a:cubicBezTo>
                  <a:cubicBezTo>
                    <a:pt x="121" y="206"/>
                    <a:pt x="121" y="206"/>
                    <a:pt x="121" y="206"/>
                  </a:cubicBezTo>
                  <a:cubicBezTo>
                    <a:pt x="121" y="181"/>
                    <a:pt x="121" y="181"/>
                    <a:pt x="121" y="181"/>
                  </a:cubicBezTo>
                  <a:cubicBezTo>
                    <a:pt x="130" y="179"/>
                    <a:pt x="139" y="175"/>
                    <a:pt x="147" y="170"/>
                  </a:cubicBezTo>
                  <a:cubicBezTo>
                    <a:pt x="164" y="187"/>
                    <a:pt x="164" y="187"/>
                    <a:pt x="164" y="187"/>
                  </a:cubicBezTo>
                  <a:cubicBezTo>
                    <a:pt x="189" y="163"/>
                    <a:pt x="189" y="163"/>
                    <a:pt x="189" y="163"/>
                  </a:cubicBezTo>
                  <a:cubicBezTo>
                    <a:pt x="170" y="145"/>
                    <a:pt x="170" y="145"/>
                    <a:pt x="170" y="145"/>
                  </a:cubicBezTo>
                  <a:cubicBezTo>
                    <a:pt x="175" y="137"/>
                    <a:pt x="178" y="128"/>
                    <a:pt x="180" y="119"/>
                  </a:cubicBezTo>
                  <a:lnTo>
                    <a:pt x="207" y="119"/>
                  </a:lnTo>
                  <a:close/>
                  <a:moveTo>
                    <a:pt x="53" y="106"/>
                  </a:moveTo>
                  <a:cubicBezTo>
                    <a:pt x="53" y="77"/>
                    <a:pt x="76" y="55"/>
                    <a:pt x="104" y="55"/>
                  </a:cubicBezTo>
                  <a:cubicBezTo>
                    <a:pt x="132" y="55"/>
                    <a:pt x="155" y="77"/>
                    <a:pt x="155" y="106"/>
                  </a:cubicBezTo>
                  <a:cubicBezTo>
                    <a:pt x="155" y="134"/>
                    <a:pt x="132" y="156"/>
                    <a:pt x="104" y="156"/>
                  </a:cubicBezTo>
                  <a:cubicBezTo>
                    <a:pt x="76" y="156"/>
                    <a:pt x="53" y="134"/>
                    <a:pt x="53" y="106"/>
                  </a:cubicBezTo>
                  <a:close/>
                </a:path>
              </a:pathLst>
            </a:custGeom>
            <a:solidFill>
              <a:schemeClr val="accent1"/>
            </a:solidFill>
            <a:ln w="1079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166">
              <a:extLst>
                <a:ext uri="{FF2B5EF4-FFF2-40B4-BE49-F238E27FC236}">
                  <a16:creationId xmlns:a16="http://schemas.microsoft.com/office/drawing/2014/main" id="{2B0577CE-84A1-1044-A121-22CFEC671345}"/>
                </a:ext>
              </a:extLst>
            </p:cNvPr>
            <p:cNvSpPr>
              <a:spLocks/>
            </p:cNvSpPr>
            <p:nvPr/>
          </p:nvSpPr>
          <p:spPr bwMode="auto">
            <a:xfrm>
              <a:off x="4279389" y="3949768"/>
              <a:ext cx="0" cy="161474"/>
            </a:xfrm>
            <a:custGeom>
              <a:avLst/>
              <a:gdLst>
                <a:gd name="T0" fmla="*/ 0 h 52"/>
                <a:gd name="T1" fmla="*/ 52 h 52"/>
                <a:gd name="T2" fmla="*/ 0 h 52"/>
              </a:gdLst>
              <a:ahLst/>
              <a:cxnLst>
                <a:cxn ang="0">
                  <a:pos x="0" y="T0"/>
                </a:cxn>
                <a:cxn ang="0">
                  <a:pos x="0" y="T1"/>
                </a:cxn>
                <a:cxn ang="0">
                  <a:pos x="0" y="T2"/>
                </a:cxn>
              </a:cxnLst>
              <a:rect l="0" t="0" r="r" b="b"/>
              <a:pathLst>
                <a:path h="52">
                  <a:moveTo>
                    <a:pt x="0" y="0"/>
                  </a:moveTo>
                  <a:lnTo>
                    <a:pt x="0" y="52"/>
                  </a:lnTo>
                  <a:lnTo>
                    <a:pt x="0" y="0"/>
                  </a:lnTo>
                  <a:close/>
                </a:path>
              </a:pathLst>
            </a:custGeom>
            <a:grpFill/>
            <a:ln w="1079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Line 167">
              <a:extLst>
                <a:ext uri="{FF2B5EF4-FFF2-40B4-BE49-F238E27FC236}">
                  <a16:creationId xmlns:a16="http://schemas.microsoft.com/office/drawing/2014/main" id="{6916DEE4-0C3D-B346-B4E7-8774F182B87E}"/>
                </a:ext>
              </a:extLst>
            </p:cNvPr>
            <p:cNvSpPr>
              <a:spLocks noChangeShapeType="1"/>
            </p:cNvSpPr>
            <p:nvPr/>
          </p:nvSpPr>
          <p:spPr bwMode="auto">
            <a:xfrm>
              <a:off x="4279389" y="3949768"/>
              <a:ext cx="0" cy="161474"/>
            </a:xfrm>
            <a:prstGeom prst="line">
              <a:avLst/>
            </a:prstGeom>
            <a:grpFill/>
            <a:ln w="1079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0" name="Freeform 168">
              <a:extLst>
                <a:ext uri="{FF2B5EF4-FFF2-40B4-BE49-F238E27FC236}">
                  <a16:creationId xmlns:a16="http://schemas.microsoft.com/office/drawing/2014/main" id="{2C0E477A-FF19-BE48-9381-98E5A759525A}"/>
                </a:ext>
              </a:extLst>
            </p:cNvPr>
            <p:cNvSpPr>
              <a:spLocks/>
            </p:cNvSpPr>
            <p:nvPr/>
          </p:nvSpPr>
          <p:spPr bwMode="auto">
            <a:xfrm>
              <a:off x="4158284" y="3719978"/>
              <a:ext cx="0" cy="161474"/>
            </a:xfrm>
            <a:custGeom>
              <a:avLst/>
              <a:gdLst>
                <a:gd name="T0" fmla="*/ 0 h 52"/>
                <a:gd name="T1" fmla="*/ 52 h 52"/>
                <a:gd name="T2" fmla="*/ 0 h 52"/>
              </a:gdLst>
              <a:ahLst/>
              <a:cxnLst>
                <a:cxn ang="0">
                  <a:pos x="0" y="T0"/>
                </a:cxn>
                <a:cxn ang="0">
                  <a:pos x="0" y="T1"/>
                </a:cxn>
                <a:cxn ang="0">
                  <a:pos x="0" y="T2"/>
                </a:cxn>
              </a:cxnLst>
              <a:rect l="0" t="0" r="r" b="b"/>
              <a:pathLst>
                <a:path h="52">
                  <a:moveTo>
                    <a:pt x="0" y="0"/>
                  </a:moveTo>
                  <a:lnTo>
                    <a:pt x="0" y="52"/>
                  </a:lnTo>
                  <a:lnTo>
                    <a:pt x="0" y="0"/>
                  </a:lnTo>
                  <a:close/>
                </a:path>
              </a:pathLst>
            </a:custGeom>
            <a:grpFill/>
            <a:ln w="1079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Line 169">
              <a:extLst>
                <a:ext uri="{FF2B5EF4-FFF2-40B4-BE49-F238E27FC236}">
                  <a16:creationId xmlns:a16="http://schemas.microsoft.com/office/drawing/2014/main" id="{07F8099F-31E6-E044-8CF8-367B3F6E7BAD}"/>
                </a:ext>
              </a:extLst>
            </p:cNvPr>
            <p:cNvSpPr>
              <a:spLocks noChangeShapeType="1"/>
            </p:cNvSpPr>
            <p:nvPr/>
          </p:nvSpPr>
          <p:spPr bwMode="auto">
            <a:xfrm>
              <a:off x="4158284" y="3719978"/>
              <a:ext cx="0" cy="161474"/>
            </a:xfrm>
            <a:prstGeom prst="line">
              <a:avLst/>
            </a:prstGeom>
            <a:grpFill/>
            <a:ln w="1079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3" name="Oval 170">
              <a:extLst>
                <a:ext uri="{FF2B5EF4-FFF2-40B4-BE49-F238E27FC236}">
                  <a16:creationId xmlns:a16="http://schemas.microsoft.com/office/drawing/2014/main" id="{BF9F781B-BF5A-1441-B8A0-1BF6EF8B18CD}"/>
                </a:ext>
              </a:extLst>
            </p:cNvPr>
            <p:cNvSpPr>
              <a:spLocks noChangeArrowheads="1"/>
            </p:cNvSpPr>
            <p:nvPr/>
          </p:nvSpPr>
          <p:spPr bwMode="auto">
            <a:xfrm>
              <a:off x="4071336" y="3769662"/>
              <a:ext cx="62105" cy="62105"/>
            </a:xfrm>
            <a:prstGeom prst="ellipse">
              <a:avLst/>
            </a:prstGeom>
            <a:grpFill/>
            <a:ln w="1079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Oval 171">
              <a:extLst>
                <a:ext uri="{FF2B5EF4-FFF2-40B4-BE49-F238E27FC236}">
                  <a16:creationId xmlns:a16="http://schemas.microsoft.com/office/drawing/2014/main" id="{DF3DB792-9DD8-D540-8C30-08530B29BB14}"/>
                </a:ext>
              </a:extLst>
            </p:cNvPr>
            <p:cNvSpPr>
              <a:spLocks noChangeArrowheads="1"/>
            </p:cNvSpPr>
            <p:nvPr/>
          </p:nvSpPr>
          <p:spPr bwMode="auto">
            <a:xfrm>
              <a:off x="4192441" y="3999452"/>
              <a:ext cx="59001" cy="62105"/>
            </a:xfrm>
            <a:prstGeom prst="ellipse">
              <a:avLst/>
            </a:prstGeom>
            <a:grpFill/>
            <a:ln w="1079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72">
              <a:extLst>
                <a:ext uri="{FF2B5EF4-FFF2-40B4-BE49-F238E27FC236}">
                  <a16:creationId xmlns:a16="http://schemas.microsoft.com/office/drawing/2014/main" id="{12F17037-6848-4B47-A897-DEC172BC4B0D}"/>
                </a:ext>
              </a:extLst>
            </p:cNvPr>
            <p:cNvSpPr>
              <a:spLocks/>
            </p:cNvSpPr>
            <p:nvPr/>
          </p:nvSpPr>
          <p:spPr bwMode="auto">
            <a:xfrm>
              <a:off x="4214179" y="3800715"/>
              <a:ext cx="142843" cy="0"/>
            </a:xfrm>
            <a:custGeom>
              <a:avLst/>
              <a:gdLst>
                <a:gd name="T0" fmla="*/ 0 w 46"/>
                <a:gd name="T1" fmla="*/ 46 w 46"/>
                <a:gd name="T2" fmla="*/ 0 w 46"/>
              </a:gdLst>
              <a:ahLst/>
              <a:cxnLst>
                <a:cxn ang="0">
                  <a:pos x="T0" y="0"/>
                </a:cxn>
                <a:cxn ang="0">
                  <a:pos x="T1" y="0"/>
                </a:cxn>
                <a:cxn ang="0">
                  <a:pos x="T2" y="0"/>
                </a:cxn>
              </a:cxnLst>
              <a:rect l="0" t="0" r="r" b="b"/>
              <a:pathLst>
                <a:path w="46">
                  <a:moveTo>
                    <a:pt x="0" y="0"/>
                  </a:moveTo>
                  <a:lnTo>
                    <a:pt x="46" y="0"/>
                  </a:lnTo>
                  <a:lnTo>
                    <a:pt x="0" y="0"/>
                  </a:lnTo>
                  <a:close/>
                </a:path>
              </a:pathLst>
            </a:custGeom>
            <a:grpFill/>
            <a:ln w="1079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Line 173">
              <a:extLst>
                <a:ext uri="{FF2B5EF4-FFF2-40B4-BE49-F238E27FC236}">
                  <a16:creationId xmlns:a16="http://schemas.microsoft.com/office/drawing/2014/main" id="{B5332FD3-C7F2-FE4A-8733-02AED1234FFB}"/>
                </a:ext>
              </a:extLst>
            </p:cNvPr>
            <p:cNvSpPr>
              <a:spLocks noChangeShapeType="1"/>
            </p:cNvSpPr>
            <p:nvPr/>
          </p:nvSpPr>
          <p:spPr bwMode="auto">
            <a:xfrm>
              <a:off x="4214179" y="3800715"/>
              <a:ext cx="142843" cy="0"/>
            </a:xfrm>
            <a:prstGeom prst="line">
              <a:avLst/>
            </a:prstGeom>
            <a:grpFill/>
            <a:ln w="1079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3" name="Freeform 174">
              <a:extLst>
                <a:ext uri="{FF2B5EF4-FFF2-40B4-BE49-F238E27FC236}">
                  <a16:creationId xmlns:a16="http://schemas.microsoft.com/office/drawing/2014/main" id="{56DB34E4-2776-F949-A9C4-51FFD9FBCF06}"/>
                </a:ext>
              </a:extLst>
            </p:cNvPr>
            <p:cNvSpPr>
              <a:spLocks/>
            </p:cNvSpPr>
            <p:nvPr/>
          </p:nvSpPr>
          <p:spPr bwMode="auto">
            <a:xfrm>
              <a:off x="4329073" y="4030505"/>
              <a:ext cx="142843" cy="0"/>
            </a:xfrm>
            <a:custGeom>
              <a:avLst/>
              <a:gdLst>
                <a:gd name="T0" fmla="*/ 0 w 46"/>
                <a:gd name="T1" fmla="*/ 46 w 46"/>
                <a:gd name="T2" fmla="*/ 0 w 46"/>
              </a:gdLst>
              <a:ahLst/>
              <a:cxnLst>
                <a:cxn ang="0">
                  <a:pos x="T0" y="0"/>
                </a:cxn>
                <a:cxn ang="0">
                  <a:pos x="T1" y="0"/>
                </a:cxn>
                <a:cxn ang="0">
                  <a:pos x="T2" y="0"/>
                </a:cxn>
              </a:cxnLst>
              <a:rect l="0" t="0" r="r" b="b"/>
              <a:pathLst>
                <a:path w="46">
                  <a:moveTo>
                    <a:pt x="0" y="0"/>
                  </a:moveTo>
                  <a:lnTo>
                    <a:pt x="46" y="0"/>
                  </a:lnTo>
                  <a:lnTo>
                    <a:pt x="0" y="0"/>
                  </a:lnTo>
                  <a:close/>
                </a:path>
              </a:pathLst>
            </a:custGeom>
            <a:grpFill/>
            <a:ln w="1079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Line 175">
              <a:extLst>
                <a:ext uri="{FF2B5EF4-FFF2-40B4-BE49-F238E27FC236}">
                  <a16:creationId xmlns:a16="http://schemas.microsoft.com/office/drawing/2014/main" id="{F34CBDEA-2959-D245-84F4-5F689CF52C0A}"/>
                </a:ext>
              </a:extLst>
            </p:cNvPr>
            <p:cNvSpPr>
              <a:spLocks noChangeShapeType="1"/>
            </p:cNvSpPr>
            <p:nvPr/>
          </p:nvSpPr>
          <p:spPr bwMode="auto">
            <a:xfrm>
              <a:off x="4329073" y="4030505"/>
              <a:ext cx="142843" cy="0"/>
            </a:xfrm>
            <a:prstGeom prst="line">
              <a:avLst/>
            </a:prstGeom>
            <a:grpFill/>
            <a:ln w="1079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5" name="Freeform 176">
              <a:extLst>
                <a:ext uri="{FF2B5EF4-FFF2-40B4-BE49-F238E27FC236}">
                  <a16:creationId xmlns:a16="http://schemas.microsoft.com/office/drawing/2014/main" id="{1C6A8C6D-57A6-434E-B7DD-00E7EC018639}"/>
                </a:ext>
              </a:extLst>
            </p:cNvPr>
            <p:cNvSpPr>
              <a:spLocks noEditPoints="1"/>
            </p:cNvSpPr>
            <p:nvPr/>
          </p:nvSpPr>
          <p:spPr bwMode="auto">
            <a:xfrm flipH="1">
              <a:off x="3790156" y="3303871"/>
              <a:ext cx="552739" cy="552739"/>
            </a:xfrm>
            <a:custGeom>
              <a:avLst/>
              <a:gdLst>
                <a:gd name="T0" fmla="*/ 30 w 291"/>
                <a:gd name="T1" fmla="*/ 15 h 291"/>
                <a:gd name="T2" fmla="*/ 74 w 291"/>
                <a:gd name="T3" fmla="*/ 59 h 291"/>
                <a:gd name="T4" fmla="*/ 74 w 291"/>
                <a:gd name="T5" fmla="*/ 74 h 291"/>
                <a:gd name="T6" fmla="*/ 74 w 291"/>
                <a:gd name="T7" fmla="*/ 74 h 291"/>
                <a:gd name="T8" fmla="*/ 58 w 291"/>
                <a:gd name="T9" fmla="*/ 74 h 291"/>
                <a:gd name="T10" fmla="*/ 15 w 291"/>
                <a:gd name="T11" fmla="*/ 30 h 291"/>
                <a:gd name="T12" fmla="*/ 22 w 291"/>
                <a:gd name="T13" fmla="*/ 101 h 291"/>
                <a:gd name="T14" fmla="*/ 67 w 291"/>
                <a:gd name="T15" fmla="*/ 117 h 291"/>
                <a:gd name="T16" fmla="*/ 91 w 291"/>
                <a:gd name="T17" fmla="*/ 126 h 291"/>
                <a:gd name="T18" fmla="*/ 247 w 291"/>
                <a:gd name="T19" fmla="*/ 282 h 291"/>
                <a:gd name="T20" fmla="*/ 281 w 291"/>
                <a:gd name="T21" fmla="*/ 282 h 291"/>
                <a:gd name="T22" fmla="*/ 281 w 291"/>
                <a:gd name="T23" fmla="*/ 282 h 291"/>
                <a:gd name="T24" fmla="*/ 281 w 291"/>
                <a:gd name="T25" fmla="*/ 247 h 291"/>
                <a:gd name="T26" fmla="*/ 125 w 291"/>
                <a:gd name="T27" fmla="*/ 91 h 291"/>
                <a:gd name="T28" fmla="*/ 117 w 291"/>
                <a:gd name="T29" fmla="*/ 68 h 291"/>
                <a:gd name="T30" fmla="*/ 101 w 291"/>
                <a:gd name="T31" fmla="*/ 22 h 291"/>
                <a:gd name="T32" fmla="*/ 30 w 291"/>
                <a:gd name="T33" fmla="*/ 15 h 291"/>
                <a:gd name="T34" fmla="*/ 98 w 291"/>
                <a:gd name="T35" fmla="*/ 98 h 291"/>
                <a:gd name="T36" fmla="*/ 82 w 291"/>
                <a:gd name="T37" fmla="*/ 98 h 291"/>
                <a:gd name="T38" fmla="*/ 82 w 291"/>
                <a:gd name="T39" fmla="*/ 82 h 291"/>
                <a:gd name="T40" fmla="*/ 98 w 291"/>
                <a:gd name="T41" fmla="*/ 82 h 291"/>
                <a:gd name="T42" fmla="*/ 98 w 291"/>
                <a:gd name="T43" fmla="*/ 9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1" h="291">
                  <a:moveTo>
                    <a:pt x="30" y="15"/>
                  </a:moveTo>
                  <a:cubicBezTo>
                    <a:pt x="74" y="59"/>
                    <a:pt x="74" y="59"/>
                    <a:pt x="74" y="59"/>
                  </a:cubicBezTo>
                  <a:cubicBezTo>
                    <a:pt x="78" y="63"/>
                    <a:pt x="78" y="70"/>
                    <a:pt x="74" y="74"/>
                  </a:cubicBezTo>
                  <a:cubicBezTo>
                    <a:pt x="74" y="74"/>
                    <a:pt x="74" y="74"/>
                    <a:pt x="74" y="74"/>
                  </a:cubicBezTo>
                  <a:cubicBezTo>
                    <a:pt x="69" y="78"/>
                    <a:pt x="63" y="78"/>
                    <a:pt x="58" y="74"/>
                  </a:cubicBezTo>
                  <a:cubicBezTo>
                    <a:pt x="15" y="30"/>
                    <a:pt x="15" y="30"/>
                    <a:pt x="15" y="30"/>
                  </a:cubicBezTo>
                  <a:cubicBezTo>
                    <a:pt x="0" y="52"/>
                    <a:pt x="2" y="82"/>
                    <a:pt x="22" y="101"/>
                  </a:cubicBezTo>
                  <a:cubicBezTo>
                    <a:pt x="34" y="114"/>
                    <a:pt x="51" y="119"/>
                    <a:pt x="67" y="117"/>
                  </a:cubicBezTo>
                  <a:cubicBezTo>
                    <a:pt x="76" y="116"/>
                    <a:pt x="85" y="119"/>
                    <a:pt x="91" y="126"/>
                  </a:cubicBezTo>
                  <a:cubicBezTo>
                    <a:pt x="247" y="282"/>
                    <a:pt x="247" y="282"/>
                    <a:pt x="247" y="282"/>
                  </a:cubicBezTo>
                  <a:cubicBezTo>
                    <a:pt x="256" y="291"/>
                    <a:pt x="272" y="291"/>
                    <a:pt x="281" y="282"/>
                  </a:cubicBezTo>
                  <a:cubicBezTo>
                    <a:pt x="281" y="282"/>
                    <a:pt x="281" y="282"/>
                    <a:pt x="281" y="282"/>
                  </a:cubicBezTo>
                  <a:cubicBezTo>
                    <a:pt x="291" y="272"/>
                    <a:pt x="291" y="257"/>
                    <a:pt x="281" y="247"/>
                  </a:cubicBezTo>
                  <a:cubicBezTo>
                    <a:pt x="125" y="91"/>
                    <a:pt x="125" y="91"/>
                    <a:pt x="125" y="91"/>
                  </a:cubicBezTo>
                  <a:cubicBezTo>
                    <a:pt x="119" y="85"/>
                    <a:pt x="116" y="76"/>
                    <a:pt x="117" y="68"/>
                  </a:cubicBezTo>
                  <a:cubicBezTo>
                    <a:pt x="119" y="51"/>
                    <a:pt x="114" y="34"/>
                    <a:pt x="101" y="22"/>
                  </a:cubicBezTo>
                  <a:cubicBezTo>
                    <a:pt x="82" y="3"/>
                    <a:pt x="52" y="0"/>
                    <a:pt x="30" y="15"/>
                  </a:cubicBezTo>
                  <a:close/>
                  <a:moveTo>
                    <a:pt x="98" y="98"/>
                  </a:moveTo>
                  <a:cubicBezTo>
                    <a:pt x="94" y="102"/>
                    <a:pt x="86" y="102"/>
                    <a:pt x="82" y="98"/>
                  </a:cubicBezTo>
                  <a:cubicBezTo>
                    <a:pt x="78" y="94"/>
                    <a:pt x="78" y="87"/>
                    <a:pt x="82" y="82"/>
                  </a:cubicBezTo>
                  <a:cubicBezTo>
                    <a:pt x="86" y="78"/>
                    <a:pt x="94" y="78"/>
                    <a:pt x="98" y="82"/>
                  </a:cubicBezTo>
                  <a:cubicBezTo>
                    <a:pt x="102" y="87"/>
                    <a:pt x="102" y="94"/>
                    <a:pt x="98" y="98"/>
                  </a:cubicBezTo>
                  <a:close/>
                </a:path>
              </a:pathLst>
            </a:custGeom>
            <a:grpFill/>
            <a:ln w="1079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79212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 name="Title 25">
            <a:extLst>
              <a:ext uri="{FF2B5EF4-FFF2-40B4-BE49-F238E27FC236}">
                <a16:creationId xmlns:a16="http://schemas.microsoft.com/office/drawing/2014/main" id="{761389DE-F9FF-2D47-9FAC-5FD3B1DFA7DA}"/>
              </a:ext>
            </a:extLst>
          </p:cNvPr>
          <p:cNvSpPr>
            <a:spLocks noGrp="1"/>
          </p:cNvSpPr>
          <p:nvPr>
            <p:ph type="title"/>
          </p:nvPr>
        </p:nvSpPr>
        <p:spPr>
          <a:xfrm>
            <a:off x="214126" y="382565"/>
            <a:ext cx="8205304" cy="545192"/>
          </a:xfrm>
          <a:solidFill>
            <a:srgbClr val="FFFFFF"/>
          </a:solidFill>
        </p:spPr>
        <p:txBody>
          <a:bodyPr/>
          <a:lstStyle/>
          <a:p>
            <a:r>
              <a:rPr lang="en-US" dirty="0"/>
              <a:t>Learn from experienced partners</a:t>
            </a:r>
          </a:p>
        </p:txBody>
      </p:sp>
      <p:pic>
        <p:nvPicPr>
          <p:cNvPr id="50" name="Picture 49">
            <a:extLst>
              <a:ext uri="{FF2B5EF4-FFF2-40B4-BE49-F238E27FC236}">
                <a16:creationId xmlns:a16="http://schemas.microsoft.com/office/drawing/2014/main" id="{4F47F867-4968-A044-A766-7242F3544846}"/>
              </a:ext>
            </a:extLst>
          </p:cNvPr>
          <p:cNvPicPr>
            <a:picLocks noChangeAspect="1"/>
          </p:cNvPicPr>
          <p:nvPr/>
        </p:nvPicPr>
        <p:blipFill>
          <a:blip r:embed="rId3"/>
          <a:stretch>
            <a:fillRect/>
          </a:stretch>
        </p:blipFill>
        <p:spPr>
          <a:xfrm>
            <a:off x="1656266" y="1701955"/>
            <a:ext cx="9169400" cy="4457700"/>
          </a:xfrm>
          <a:prstGeom prst="rect">
            <a:avLst/>
          </a:prstGeom>
        </p:spPr>
      </p:pic>
    </p:spTree>
    <p:extLst>
      <p:ext uri="{BB962C8B-B14F-4D97-AF65-F5344CB8AC3E}">
        <p14:creationId xmlns:p14="http://schemas.microsoft.com/office/powerpoint/2010/main" val="284939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p:txBody>
          <a:bodyPr/>
          <a:lstStyle/>
          <a:p>
            <a:r>
              <a:rPr lang="en-US" dirty="0"/>
              <a:t>Agenda</a:t>
            </a:r>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a:xfrm>
            <a:off x="9220200" y="6815138"/>
            <a:ext cx="2743200" cy="365125"/>
          </a:xfrm>
        </p:spPr>
        <p:txBody>
          <a:bodyPr/>
          <a:lstStyle/>
          <a:p>
            <a:fld id="{0E0E0192-C642-4D4F-AE82-A0D0DC02E26B}" type="slidenum">
              <a:rPr lang="en-US" smtClean="0"/>
              <a:pPr/>
              <a:t>17</a:t>
            </a:fld>
            <a:endParaRPr lang="en-US" dirty="0"/>
          </a:p>
        </p:txBody>
      </p:sp>
      <p:sp>
        <p:nvSpPr>
          <p:cNvPr id="8" name="Rectangle 7">
            <a:extLst>
              <a:ext uri="{FF2B5EF4-FFF2-40B4-BE49-F238E27FC236}">
                <a16:creationId xmlns:a16="http://schemas.microsoft.com/office/drawing/2014/main" id="{08FF8D1A-D6DD-C84E-88DF-82740123DB3D}"/>
              </a:ext>
            </a:extLst>
          </p:cNvPr>
          <p:cNvSpPr/>
          <p:nvPr/>
        </p:nvSpPr>
        <p:spPr>
          <a:xfrm>
            <a:off x="390647" y="1250800"/>
            <a:ext cx="8222456" cy="400110"/>
          </a:xfrm>
          <a:prstGeom prst="rect">
            <a:avLst/>
          </a:prstGeom>
        </p:spPr>
        <p:txBody>
          <a:bodyPr wrap="square">
            <a:spAutoFit/>
          </a:bodyPr>
          <a:lstStyle/>
          <a:p>
            <a:pPr marL="6350">
              <a:spcBef>
                <a:spcPts val="3600"/>
              </a:spcBef>
            </a:pPr>
            <a:r>
              <a:rPr lang="en-US" sz="2000" dirty="0">
                <a:solidFill>
                  <a:schemeClr val="bg1">
                    <a:lumMod val="75000"/>
                  </a:schemeClr>
                </a:solidFill>
                <a:latin typeface="Amazon Ember Regular"/>
              </a:rPr>
              <a:t>1. Why migrate to the cloud</a:t>
            </a:r>
          </a:p>
        </p:txBody>
      </p:sp>
      <p:sp>
        <p:nvSpPr>
          <p:cNvPr id="9" name="Rectangle 8">
            <a:extLst>
              <a:ext uri="{FF2B5EF4-FFF2-40B4-BE49-F238E27FC236}">
                <a16:creationId xmlns:a16="http://schemas.microsoft.com/office/drawing/2014/main" id="{E01871B0-D002-EF42-B48A-78D14A34107A}"/>
              </a:ext>
            </a:extLst>
          </p:cNvPr>
          <p:cNvSpPr/>
          <p:nvPr/>
        </p:nvSpPr>
        <p:spPr>
          <a:xfrm>
            <a:off x="390647" y="1993192"/>
            <a:ext cx="8222456" cy="400110"/>
          </a:xfrm>
          <a:prstGeom prst="rect">
            <a:avLst/>
          </a:prstGeom>
        </p:spPr>
        <p:txBody>
          <a:bodyPr wrap="square">
            <a:spAutoFit/>
          </a:bodyPr>
          <a:lstStyle/>
          <a:p>
            <a:pPr marL="6350" lvl="0">
              <a:spcBef>
                <a:spcPts val="3600"/>
              </a:spcBef>
            </a:pPr>
            <a:r>
              <a:rPr lang="en-US" sz="2000" b="1" dirty="0">
                <a:solidFill>
                  <a:schemeClr val="bg1">
                    <a:lumMod val="75000"/>
                  </a:schemeClr>
                </a:solidFill>
                <a:latin typeface="Amazon Ember Regular"/>
              </a:rPr>
              <a:t>2. </a:t>
            </a:r>
            <a:r>
              <a:rPr lang="en-US" sz="2000" dirty="0">
                <a:solidFill>
                  <a:schemeClr val="bg1">
                    <a:lumMod val="75000"/>
                  </a:schemeClr>
                </a:solidFill>
                <a:latin typeface="Amazon Ember Regular"/>
              </a:rPr>
              <a:t>Benefits of AWS for Windows workloads</a:t>
            </a:r>
          </a:p>
        </p:txBody>
      </p:sp>
      <p:sp>
        <p:nvSpPr>
          <p:cNvPr id="10" name="Rectangle 9">
            <a:extLst>
              <a:ext uri="{FF2B5EF4-FFF2-40B4-BE49-F238E27FC236}">
                <a16:creationId xmlns:a16="http://schemas.microsoft.com/office/drawing/2014/main" id="{20677D64-44EA-8B40-BE20-99D09741F4B1}"/>
              </a:ext>
            </a:extLst>
          </p:cNvPr>
          <p:cNvSpPr/>
          <p:nvPr/>
        </p:nvSpPr>
        <p:spPr>
          <a:xfrm>
            <a:off x="390647" y="2735584"/>
            <a:ext cx="8222456" cy="400110"/>
          </a:xfrm>
          <a:prstGeom prst="rect">
            <a:avLst/>
          </a:prstGeom>
        </p:spPr>
        <p:txBody>
          <a:bodyPr wrap="square">
            <a:spAutoFit/>
          </a:bodyPr>
          <a:lstStyle/>
          <a:p>
            <a:pPr marL="6350" lvl="0">
              <a:spcBef>
                <a:spcPts val="3600"/>
              </a:spcBef>
            </a:pPr>
            <a:r>
              <a:rPr lang="en-US" sz="2000" b="1" dirty="0">
                <a:solidFill>
                  <a:schemeClr val="accent1"/>
                </a:solidFill>
                <a:latin typeface="Amazon Ember Regular"/>
              </a:rPr>
              <a:t>3.</a:t>
            </a:r>
            <a:r>
              <a:rPr lang="en-US" sz="2000" dirty="0">
                <a:solidFill>
                  <a:schemeClr val="bg1">
                    <a:lumMod val="75000"/>
                  </a:schemeClr>
                </a:solidFill>
                <a:latin typeface="Amazon Ember Regular"/>
              </a:rPr>
              <a:t> </a:t>
            </a:r>
            <a:r>
              <a:rPr lang="en-US" sz="2000" dirty="0">
                <a:latin typeface="Amazon Ember Regular"/>
              </a:rPr>
              <a:t>Flexible licensing options</a:t>
            </a:r>
          </a:p>
        </p:txBody>
      </p:sp>
      <p:sp>
        <p:nvSpPr>
          <p:cNvPr id="11" name="Rectangle 10">
            <a:extLst>
              <a:ext uri="{FF2B5EF4-FFF2-40B4-BE49-F238E27FC236}">
                <a16:creationId xmlns:a16="http://schemas.microsoft.com/office/drawing/2014/main" id="{F44A1BA2-EF8B-DC41-B237-D837F55905AC}"/>
              </a:ext>
            </a:extLst>
          </p:cNvPr>
          <p:cNvSpPr/>
          <p:nvPr/>
        </p:nvSpPr>
        <p:spPr>
          <a:xfrm>
            <a:off x="390647" y="3477976"/>
            <a:ext cx="8222456" cy="400110"/>
          </a:xfrm>
          <a:prstGeom prst="rect">
            <a:avLst/>
          </a:prstGeom>
        </p:spPr>
        <p:txBody>
          <a:bodyPr wrap="square">
            <a:spAutoFit/>
          </a:bodyPr>
          <a:lstStyle/>
          <a:p>
            <a:pPr marL="6350" lvl="0">
              <a:spcBef>
                <a:spcPts val="3600"/>
              </a:spcBef>
            </a:pPr>
            <a:r>
              <a:rPr lang="en-US" sz="2000" dirty="0">
                <a:solidFill>
                  <a:schemeClr val="bg1">
                    <a:lumMod val="75000"/>
                  </a:schemeClr>
                </a:solidFill>
                <a:latin typeface="Amazon Ember Regular"/>
              </a:rPr>
              <a:t>4. Jumpstart cloud migration</a:t>
            </a:r>
          </a:p>
        </p:txBody>
      </p:sp>
      <p:sp>
        <p:nvSpPr>
          <p:cNvPr id="12" name="Rectangle 11">
            <a:extLst>
              <a:ext uri="{FF2B5EF4-FFF2-40B4-BE49-F238E27FC236}">
                <a16:creationId xmlns:a16="http://schemas.microsoft.com/office/drawing/2014/main" id="{7A84855B-A69D-6741-A518-B2CCFD1A86A1}"/>
              </a:ext>
            </a:extLst>
          </p:cNvPr>
          <p:cNvSpPr/>
          <p:nvPr/>
        </p:nvSpPr>
        <p:spPr>
          <a:xfrm>
            <a:off x="390647" y="4220369"/>
            <a:ext cx="8222456" cy="400110"/>
          </a:xfrm>
          <a:prstGeom prst="rect">
            <a:avLst/>
          </a:prstGeom>
        </p:spPr>
        <p:txBody>
          <a:bodyPr wrap="square">
            <a:spAutoFit/>
          </a:bodyPr>
          <a:lstStyle/>
          <a:p>
            <a:pPr marL="6350" lvl="0">
              <a:spcBef>
                <a:spcPts val="3600"/>
              </a:spcBef>
            </a:pPr>
            <a:r>
              <a:rPr lang="en-US" sz="2000" dirty="0">
                <a:solidFill>
                  <a:schemeClr val="bg1">
                    <a:lumMod val="75000"/>
                  </a:schemeClr>
                </a:solidFill>
                <a:latin typeface="Amazon Ember Regular"/>
              </a:rPr>
              <a:t>5. Migration tools &amp; programs</a:t>
            </a:r>
          </a:p>
        </p:txBody>
      </p:sp>
    </p:spTree>
    <p:extLst>
      <p:ext uri="{BB962C8B-B14F-4D97-AF65-F5344CB8AC3E}">
        <p14:creationId xmlns:p14="http://schemas.microsoft.com/office/powerpoint/2010/main" val="3886772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36925CB-081C-0B4E-A464-D3ADC90304D7}"/>
              </a:ext>
            </a:extLst>
          </p:cNvPr>
          <p:cNvSpPr>
            <a:spLocks noGrp="1"/>
          </p:cNvSpPr>
          <p:nvPr>
            <p:ph type="title"/>
          </p:nvPr>
        </p:nvSpPr>
        <p:spPr>
          <a:xfrm>
            <a:off x="225128" y="0"/>
            <a:ext cx="11364892" cy="914967"/>
          </a:xfrm>
        </p:spPr>
        <p:txBody>
          <a:bodyPr/>
          <a:lstStyle/>
          <a:p>
            <a:r>
              <a:rPr lang="en-US" dirty="0"/>
              <a:t>Reduce costs by leveraging existing Microsoft investments</a:t>
            </a:r>
          </a:p>
        </p:txBody>
      </p:sp>
      <p:sp>
        <p:nvSpPr>
          <p:cNvPr id="10" name="Content Placeholder 2">
            <a:extLst>
              <a:ext uri="{FF2B5EF4-FFF2-40B4-BE49-F238E27FC236}">
                <a16:creationId xmlns:a16="http://schemas.microsoft.com/office/drawing/2014/main" id="{6703F3E9-FFD5-7D4D-A6AA-F136C657FF1D}"/>
              </a:ext>
            </a:extLst>
          </p:cNvPr>
          <p:cNvSpPr txBox="1">
            <a:spLocks/>
          </p:cNvSpPr>
          <p:nvPr/>
        </p:nvSpPr>
        <p:spPr>
          <a:xfrm>
            <a:off x="828279" y="2442100"/>
            <a:ext cx="8205304" cy="35539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accent1"/>
              </a:buClr>
            </a:pPr>
            <a:r>
              <a:rPr lang="en-US" sz="2000"/>
              <a:t>Minimize risk with your digital transformation</a:t>
            </a:r>
          </a:p>
          <a:p>
            <a:pPr>
              <a:buClr>
                <a:schemeClr val="accent1"/>
              </a:buClr>
            </a:pPr>
            <a:endParaRPr lang="en-US" sz="2000"/>
          </a:p>
          <a:p>
            <a:pPr marL="342900" indent="-342900">
              <a:buClr>
                <a:schemeClr val="accent1"/>
              </a:buClr>
            </a:pPr>
            <a:r>
              <a:rPr lang="en-US" sz="2000"/>
              <a:t>Improve your security posture with end-of-support workloads (EOS)</a:t>
            </a:r>
          </a:p>
          <a:p>
            <a:pPr>
              <a:buClr>
                <a:schemeClr val="accent1"/>
              </a:buClr>
            </a:pPr>
            <a:endParaRPr lang="en-US" sz="2000"/>
          </a:p>
          <a:p>
            <a:pPr marL="342900" indent="-342900">
              <a:buClr>
                <a:schemeClr val="accent1"/>
              </a:buClr>
            </a:pPr>
            <a:r>
              <a:rPr lang="en-US" sz="2000"/>
              <a:t>Extend your existing Microsoft investments with bring-your-own-licenses (BYOL)</a:t>
            </a:r>
          </a:p>
          <a:p>
            <a:endParaRPr lang="en-US"/>
          </a:p>
          <a:p>
            <a:pPr marL="342900" indent="-342900"/>
            <a:endParaRPr lang="en-US"/>
          </a:p>
          <a:p>
            <a:pPr marL="342900" indent="-342900"/>
            <a:endParaRPr lang="en-US" dirty="0"/>
          </a:p>
        </p:txBody>
      </p:sp>
      <p:pic>
        <p:nvPicPr>
          <p:cNvPr id="11" name="Picture 10">
            <a:extLst>
              <a:ext uri="{FF2B5EF4-FFF2-40B4-BE49-F238E27FC236}">
                <a16:creationId xmlns:a16="http://schemas.microsoft.com/office/drawing/2014/main" id="{3D872E4C-4775-6B49-A320-C3B6185501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3378" y="1896696"/>
            <a:ext cx="1282540" cy="1282540"/>
          </a:xfrm>
          <a:prstGeom prst="rect">
            <a:avLst/>
          </a:prstGeom>
        </p:spPr>
      </p:pic>
    </p:spTree>
    <p:extLst>
      <p:ext uri="{BB962C8B-B14F-4D97-AF65-F5344CB8AC3E}">
        <p14:creationId xmlns:p14="http://schemas.microsoft.com/office/powerpoint/2010/main" val="1211901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F38DA877-1D66-3E46-9E5D-FF7DAA0A1BC3}"/>
              </a:ext>
            </a:extLst>
          </p:cNvPr>
          <p:cNvSpPr txBox="1">
            <a:spLocks/>
          </p:cNvSpPr>
          <p:nvPr/>
        </p:nvSpPr>
        <p:spPr>
          <a:xfrm>
            <a:off x="218698" y="434976"/>
            <a:ext cx="12388592" cy="545192"/>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dirty="0"/>
              <a:t>Flexible options for Microsoft licenses in the AWS cloud</a:t>
            </a:r>
          </a:p>
        </p:txBody>
      </p:sp>
      <p:sp>
        <p:nvSpPr>
          <p:cNvPr id="72" name="TextBox 71">
            <a:extLst>
              <a:ext uri="{FF2B5EF4-FFF2-40B4-BE49-F238E27FC236}">
                <a16:creationId xmlns:a16="http://schemas.microsoft.com/office/drawing/2014/main" id="{A67285E8-12D4-174C-9F69-FE9F473B1DF1}"/>
              </a:ext>
            </a:extLst>
          </p:cNvPr>
          <p:cNvSpPr txBox="1"/>
          <p:nvPr/>
        </p:nvSpPr>
        <p:spPr>
          <a:xfrm>
            <a:off x="600075" y="2565782"/>
            <a:ext cx="4752420" cy="2092881"/>
          </a:xfrm>
          <a:prstGeom prst="rect">
            <a:avLst/>
          </a:prstGeom>
          <a:noFill/>
        </p:spPr>
        <p:txBody>
          <a:bodyPr wrap="square" rtlCol="0">
            <a:spAutoFit/>
          </a:bodyPr>
          <a:lstStyle/>
          <a:p>
            <a:pPr marL="342900" indent="-342900" defTabSz="666750">
              <a:spcBef>
                <a:spcPct val="0"/>
              </a:spcBef>
              <a:spcAft>
                <a:spcPts val="600"/>
              </a:spcAft>
              <a:buClr>
                <a:schemeClr val="accent1"/>
              </a:buClr>
              <a:buFont typeface="+mj-lt"/>
              <a:buAutoNum type="arabicPeriod"/>
              <a:defRPr/>
            </a:pPr>
            <a:r>
              <a:rPr lang="en-US" sz="2000" dirty="0">
                <a:latin typeface="Amazon Ember Regular"/>
              </a:rPr>
              <a:t>Flexible </a:t>
            </a:r>
            <a:r>
              <a:rPr lang="en-US" sz="2000" b="1" dirty="0">
                <a:latin typeface="Amazon Ember Regular"/>
              </a:rPr>
              <a:t>pay-as-you-go</a:t>
            </a:r>
            <a:r>
              <a:rPr lang="en-US" sz="2000" dirty="0">
                <a:latin typeface="Amazon Ember Regular"/>
              </a:rPr>
              <a:t> licensing choices</a:t>
            </a:r>
          </a:p>
          <a:p>
            <a:pPr marL="342900" indent="-342900" defTabSz="666750">
              <a:spcBef>
                <a:spcPct val="0"/>
              </a:spcBef>
              <a:spcAft>
                <a:spcPts val="600"/>
              </a:spcAft>
              <a:buClr>
                <a:schemeClr val="accent1"/>
              </a:buClr>
              <a:buFont typeface="+mj-lt"/>
              <a:buAutoNum type="arabicPeriod"/>
              <a:defRPr/>
            </a:pPr>
            <a:r>
              <a:rPr lang="en-US" sz="2000" dirty="0">
                <a:latin typeface="Amazon Ember Regular"/>
              </a:rPr>
              <a:t>Bring your </a:t>
            </a:r>
            <a:r>
              <a:rPr lang="en-US" sz="2000" b="1" dirty="0">
                <a:latin typeface="Amazon Ember Regular"/>
              </a:rPr>
              <a:t>license mobility </a:t>
            </a:r>
            <a:r>
              <a:rPr lang="en-US" sz="2000" dirty="0">
                <a:latin typeface="Amazon Ember Regular"/>
              </a:rPr>
              <a:t>benefits to AWS</a:t>
            </a:r>
          </a:p>
          <a:p>
            <a:pPr marL="342900" indent="-342900" defTabSz="666750">
              <a:spcBef>
                <a:spcPct val="0"/>
              </a:spcBef>
              <a:spcAft>
                <a:spcPts val="600"/>
              </a:spcAft>
              <a:buClr>
                <a:schemeClr val="accent1"/>
              </a:buClr>
              <a:buFont typeface="+mj-lt"/>
              <a:buAutoNum type="arabicPeriod"/>
              <a:defRPr/>
            </a:pPr>
            <a:r>
              <a:rPr lang="en-US" sz="2000" dirty="0">
                <a:latin typeface="Amazon Ember Regular"/>
              </a:rPr>
              <a:t>Bring licenses to AWS </a:t>
            </a:r>
            <a:r>
              <a:rPr lang="en-US" sz="2000" b="1" dirty="0">
                <a:latin typeface="Amazon Ember Regular"/>
              </a:rPr>
              <a:t>without paying software assurance</a:t>
            </a:r>
          </a:p>
        </p:txBody>
      </p:sp>
      <p:grpSp>
        <p:nvGrpSpPr>
          <p:cNvPr id="73" name="Group 72">
            <a:extLst>
              <a:ext uri="{FF2B5EF4-FFF2-40B4-BE49-F238E27FC236}">
                <a16:creationId xmlns:a16="http://schemas.microsoft.com/office/drawing/2014/main" id="{EA63A583-EB4C-684B-97C3-4AAC299D64A9}"/>
              </a:ext>
            </a:extLst>
          </p:cNvPr>
          <p:cNvGrpSpPr/>
          <p:nvPr/>
        </p:nvGrpSpPr>
        <p:grpSpPr>
          <a:xfrm>
            <a:off x="5905953" y="2204898"/>
            <a:ext cx="4080742" cy="2949731"/>
            <a:chOff x="441078" y="858492"/>
            <a:chExt cx="5028018" cy="2949731"/>
          </a:xfrm>
        </p:grpSpPr>
        <p:sp>
          <p:nvSpPr>
            <p:cNvPr id="74" name="Rectangle 73">
              <a:extLst>
                <a:ext uri="{FF2B5EF4-FFF2-40B4-BE49-F238E27FC236}">
                  <a16:creationId xmlns:a16="http://schemas.microsoft.com/office/drawing/2014/main" id="{AEE644D6-7698-5149-A455-015ECB91A9B9}"/>
                </a:ext>
              </a:extLst>
            </p:cNvPr>
            <p:cNvSpPr/>
            <p:nvPr/>
          </p:nvSpPr>
          <p:spPr>
            <a:xfrm>
              <a:off x="1496279" y="2944736"/>
              <a:ext cx="1907401" cy="863487"/>
            </a:xfrm>
            <a:prstGeom prst="rect">
              <a:avLst/>
            </a:prstGeom>
            <a:solidFill>
              <a:srgbClr val="0D2736"/>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09"/>
              <a:r>
                <a:rPr lang="en-IN" sz="105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Dedicated options for </a:t>
              </a:r>
            </a:p>
            <a:p>
              <a:pPr algn="ctr" defTabSz="914309"/>
              <a:r>
                <a:rPr lang="en-IN" sz="105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licenses not eligible for </a:t>
              </a:r>
            </a:p>
            <a:p>
              <a:pPr algn="ctr" defTabSz="914309"/>
              <a:r>
                <a:rPr lang="en-IN" sz="105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License Mobility</a:t>
              </a:r>
            </a:p>
          </p:txBody>
        </p:sp>
        <p:sp>
          <p:nvSpPr>
            <p:cNvPr id="75" name="Rectangle 74">
              <a:extLst>
                <a:ext uri="{FF2B5EF4-FFF2-40B4-BE49-F238E27FC236}">
                  <a16:creationId xmlns:a16="http://schemas.microsoft.com/office/drawing/2014/main" id="{7FC65207-F4DC-FC4B-9BB2-C912200FD81F}"/>
                </a:ext>
              </a:extLst>
            </p:cNvPr>
            <p:cNvSpPr/>
            <p:nvPr/>
          </p:nvSpPr>
          <p:spPr>
            <a:xfrm>
              <a:off x="3561694" y="2944736"/>
              <a:ext cx="1907402" cy="863487"/>
            </a:xfrm>
            <a:prstGeom prst="rect">
              <a:avLst/>
            </a:prstGeom>
            <a:solidFill>
              <a:srgbClr val="0D2736"/>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09"/>
              <a:r>
                <a:rPr lang="en-IN" sz="1050" dirty="0">
                  <a:solidFill>
                    <a:schemeClr val="bg1"/>
                  </a:solidFill>
                  <a:latin typeface="Amazon Ember Light" panose="020B0403020204020204" pitchFamily="34" charset="0"/>
                </a:rPr>
                <a:t>Default tenancy </a:t>
              </a:r>
              <a:br>
                <a:rPr lang="en-IN" sz="1050" dirty="0">
                  <a:solidFill>
                    <a:schemeClr val="bg1"/>
                  </a:solidFill>
                  <a:latin typeface="Amazon Ember Light" panose="020B0403020204020204" pitchFamily="34" charset="0"/>
                </a:rPr>
              </a:br>
              <a:r>
                <a:rPr lang="en-IN" sz="1050" dirty="0">
                  <a:solidFill>
                    <a:schemeClr val="bg1"/>
                  </a:solidFill>
                  <a:latin typeface="Amazon Ember Light" panose="020B0403020204020204" pitchFamily="34" charset="0"/>
                </a:rPr>
                <a:t>for License Mobility eligible products with </a:t>
              </a:r>
              <a:br>
                <a:rPr lang="en-IN" sz="1050" dirty="0">
                  <a:solidFill>
                    <a:schemeClr val="bg1"/>
                  </a:solidFill>
                  <a:latin typeface="Amazon Ember Light" panose="020B0403020204020204" pitchFamily="34" charset="0"/>
                </a:rPr>
              </a:br>
              <a:r>
                <a:rPr lang="en-IN" sz="1050" dirty="0">
                  <a:solidFill>
                    <a:schemeClr val="bg1"/>
                  </a:solidFill>
                  <a:latin typeface="Amazon Ember Light" panose="020B0403020204020204" pitchFamily="34" charset="0"/>
                </a:rPr>
                <a:t>Software Assurance</a:t>
              </a:r>
            </a:p>
          </p:txBody>
        </p:sp>
        <p:cxnSp>
          <p:nvCxnSpPr>
            <p:cNvPr id="76" name="Connector: Elbow 23">
              <a:extLst>
                <a:ext uri="{FF2B5EF4-FFF2-40B4-BE49-F238E27FC236}">
                  <a16:creationId xmlns:a16="http://schemas.microsoft.com/office/drawing/2014/main" id="{26486E5B-5BED-D74E-8E45-831AE369497B}"/>
                </a:ext>
              </a:extLst>
            </p:cNvPr>
            <p:cNvCxnSpPr>
              <a:cxnSpLocks/>
              <a:stCxn id="80" idx="2"/>
              <a:endCxn id="83" idx="0"/>
            </p:cNvCxnSpPr>
            <p:nvPr/>
          </p:nvCxnSpPr>
          <p:spPr>
            <a:xfrm rot="16200000" flipH="1">
              <a:off x="2728071" y="1003397"/>
              <a:ext cx="478663" cy="1035466"/>
            </a:xfrm>
            <a:prstGeom prst="bentConnector3">
              <a:avLst>
                <a:gd name="adj1" fmla="val 50000"/>
              </a:avLst>
            </a:prstGeom>
            <a:solidFill>
              <a:schemeClr val="bg1">
                <a:lumMod val="50000"/>
              </a:schemeClr>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77" name="Connector: Elbow 25">
              <a:extLst>
                <a:ext uri="{FF2B5EF4-FFF2-40B4-BE49-F238E27FC236}">
                  <a16:creationId xmlns:a16="http://schemas.microsoft.com/office/drawing/2014/main" id="{44B8D335-334C-DD41-A55B-84D464185268}"/>
                </a:ext>
              </a:extLst>
            </p:cNvPr>
            <p:cNvCxnSpPr>
              <a:cxnSpLocks/>
              <a:stCxn id="80" idx="2"/>
              <a:endCxn id="82" idx="0"/>
            </p:cNvCxnSpPr>
            <p:nvPr/>
          </p:nvCxnSpPr>
          <p:spPr>
            <a:xfrm rot="5400000">
              <a:off x="1682841" y="993737"/>
              <a:ext cx="478767" cy="1054890"/>
            </a:xfrm>
            <a:prstGeom prst="bentConnector3">
              <a:avLst/>
            </a:prstGeom>
            <a:solidFill>
              <a:schemeClr val="bg1">
                <a:lumMod val="50000"/>
              </a:schemeClr>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78" name="Connector: Elbow 27">
              <a:extLst>
                <a:ext uri="{FF2B5EF4-FFF2-40B4-BE49-F238E27FC236}">
                  <a16:creationId xmlns:a16="http://schemas.microsoft.com/office/drawing/2014/main" id="{B481A303-946B-F34B-A9F4-CD59F483979C}"/>
                </a:ext>
              </a:extLst>
            </p:cNvPr>
            <p:cNvCxnSpPr>
              <a:cxnSpLocks/>
              <a:stCxn id="83" idx="2"/>
              <a:endCxn id="75" idx="0"/>
            </p:cNvCxnSpPr>
            <p:nvPr/>
          </p:nvCxnSpPr>
          <p:spPr>
            <a:xfrm rot="16200000" flipH="1">
              <a:off x="3781212" y="2210551"/>
              <a:ext cx="438107" cy="1030262"/>
            </a:xfrm>
            <a:prstGeom prst="bentConnector3">
              <a:avLst/>
            </a:prstGeom>
            <a:solidFill>
              <a:schemeClr val="bg1">
                <a:lumMod val="50000"/>
              </a:schemeClr>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79" name="Connector: Elbow 29">
              <a:extLst>
                <a:ext uri="{FF2B5EF4-FFF2-40B4-BE49-F238E27FC236}">
                  <a16:creationId xmlns:a16="http://schemas.microsoft.com/office/drawing/2014/main" id="{56B7C17D-A14E-AD40-9D5F-C7899929752A}"/>
                </a:ext>
              </a:extLst>
            </p:cNvPr>
            <p:cNvCxnSpPr>
              <a:cxnSpLocks/>
              <a:stCxn id="83" idx="2"/>
              <a:endCxn id="74" idx="0"/>
            </p:cNvCxnSpPr>
            <p:nvPr/>
          </p:nvCxnSpPr>
          <p:spPr>
            <a:xfrm rot="5400000">
              <a:off x="2748504" y="2208105"/>
              <a:ext cx="438107" cy="1035154"/>
            </a:xfrm>
            <a:prstGeom prst="bentConnector3">
              <a:avLst/>
            </a:prstGeom>
            <a:solidFill>
              <a:schemeClr val="bg1">
                <a:lumMod val="50000"/>
              </a:schemeClr>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80" name="Rectangle 79">
              <a:extLst>
                <a:ext uri="{FF2B5EF4-FFF2-40B4-BE49-F238E27FC236}">
                  <a16:creationId xmlns:a16="http://schemas.microsoft.com/office/drawing/2014/main" id="{0FC2CE9A-1B41-564C-92BA-FBF2648249CC}"/>
                </a:ext>
              </a:extLst>
            </p:cNvPr>
            <p:cNvSpPr/>
            <p:nvPr/>
          </p:nvSpPr>
          <p:spPr>
            <a:xfrm>
              <a:off x="460503" y="858492"/>
              <a:ext cx="3978332" cy="423307"/>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914309"/>
              <a:r>
                <a:rPr lang="en-US" sz="14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AWS licensing</a:t>
              </a:r>
              <a:endParaRPr lang="en-IN" sz="1400"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p:grpSp>
          <p:nvGrpSpPr>
            <p:cNvPr id="81" name="Group 80">
              <a:extLst>
                <a:ext uri="{FF2B5EF4-FFF2-40B4-BE49-F238E27FC236}">
                  <a16:creationId xmlns:a16="http://schemas.microsoft.com/office/drawing/2014/main" id="{C0BC6874-2639-6244-99A8-037CD2C2B131}"/>
                </a:ext>
              </a:extLst>
            </p:cNvPr>
            <p:cNvGrpSpPr/>
            <p:nvPr/>
          </p:nvGrpSpPr>
          <p:grpSpPr>
            <a:xfrm>
              <a:off x="441078" y="1760462"/>
              <a:ext cx="3997757" cy="746271"/>
              <a:chOff x="798687" y="2040012"/>
              <a:chExt cx="6403920" cy="759566"/>
            </a:xfrm>
          </p:grpSpPr>
          <p:sp>
            <p:nvSpPr>
              <p:cNvPr id="82" name="Rectangle 81">
                <a:extLst>
                  <a:ext uri="{FF2B5EF4-FFF2-40B4-BE49-F238E27FC236}">
                    <a16:creationId xmlns:a16="http://schemas.microsoft.com/office/drawing/2014/main" id="{3364C7E7-D93F-9745-8EC7-E4A8CEA809D1}"/>
                  </a:ext>
                </a:extLst>
              </p:cNvPr>
              <p:cNvSpPr/>
              <p:nvPr/>
            </p:nvSpPr>
            <p:spPr>
              <a:xfrm>
                <a:off x="798687" y="2040118"/>
                <a:ext cx="3055424" cy="759460"/>
              </a:xfrm>
              <a:prstGeom prst="rect">
                <a:avLst/>
              </a:prstGeom>
              <a:solidFill>
                <a:srgbClr val="0D2736"/>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09"/>
                <a:r>
                  <a:rPr lang="en-US" sz="1050" dirty="0">
                    <a:solidFill>
                      <a:schemeClr val="bg1"/>
                    </a:solidFill>
                    <a:latin typeface="Amazon Ember Light" panose="020B0403020204020204" pitchFamily="34" charset="0"/>
                  </a:rPr>
                  <a:t>Buy license-included instances from AWS (Windows Server, SQL Server)</a:t>
                </a:r>
                <a:endParaRPr lang="en-IN" sz="1050" dirty="0">
                  <a:solidFill>
                    <a:schemeClr val="bg1"/>
                  </a:solidFill>
                  <a:latin typeface="Amazon Ember Light" panose="020B0403020204020204" pitchFamily="34" charset="0"/>
                </a:endParaRPr>
              </a:p>
            </p:txBody>
          </p:sp>
          <p:sp>
            <p:nvSpPr>
              <p:cNvPr id="83" name="Rectangle 82">
                <a:extLst>
                  <a:ext uri="{FF2B5EF4-FFF2-40B4-BE49-F238E27FC236}">
                    <a16:creationId xmlns:a16="http://schemas.microsoft.com/office/drawing/2014/main" id="{DDF8E25F-9571-D640-9490-19862A23F0FB}"/>
                  </a:ext>
                </a:extLst>
              </p:cNvPr>
              <p:cNvSpPr/>
              <p:nvPr/>
            </p:nvSpPr>
            <p:spPr>
              <a:xfrm>
                <a:off x="4147183" y="2040012"/>
                <a:ext cx="3055424" cy="759460"/>
              </a:xfrm>
              <a:prstGeom prst="rect">
                <a:avLst/>
              </a:prstGeom>
              <a:solidFill>
                <a:srgbClr val="0D2736"/>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09"/>
                <a:r>
                  <a:rPr lang="en-US" sz="1050" dirty="0">
                    <a:solidFill>
                      <a:schemeClr val="bg1"/>
                    </a:solidFill>
                    <a:latin typeface="Amazon Ember Light" panose="020B0403020204020204" pitchFamily="34" charset="0"/>
                  </a:rPr>
                  <a:t>Bring licenses to AWS</a:t>
                </a:r>
                <a:endParaRPr lang="en-IN" sz="1050" dirty="0">
                  <a:solidFill>
                    <a:schemeClr val="bg1"/>
                  </a:solidFill>
                  <a:latin typeface="Amazon Ember Light" panose="020B0403020204020204" pitchFamily="34" charset="0"/>
                </a:endParaRPr>
              </a:p>
            </p:txBody>
          </p:sp>
        </p:grpSp>
      </p:grpSp>
    </p:spTree>
    <p:extLst>
      <p:ext uri="{BB962C8B-B14F-4D97-AF65-F5344CB8AC3E}">
        <p14:creationId xmlns:p14="http://schemas.microsoft.com/office/powerpoint/2010/main" val="2079794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p:txBody>
          <a:bodyPr/>
          <a:lstStyle/>
          <a:p>
            <a:r>
              <a:rPr lang="en-US" dirty="0"/>
              <a:t>Agenda</a:t>
            </a:r>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a:xfrm>
            <a:off x="9220200" y="6815138"/>
            <a:ext cx="2743200" cy="365125"/>
          </a:xfrm>
        </p:spPr>
        <p:txBody>
          <a:bodyPr/>
          <a:lstStyle/>
          <a:p>
            <a:fld id="{0E0E0192-C642-4D4F-AE82-A0D0DC02E26B}" type="slidenum">
              <a:rPr lang="en-US" smtClean="0"/>
              <a:pPr/>
              <a:t>2</a:t>
            </a:fld>
            <a:endParaRPr lang="en-US" dirty="0"/>
          </a:p>
        </p:txBody>
      </p:sp>
      <p:sp>
        <p:nvSpPr>
          <p:cNvPr id="8" name="Rectangle 7">
            <a:extLst>
              <a:ext uri="{FF2B5EF4-FFF2-40B4-BE49-F238E27FC236}">
                <a16:creationId xmlns:a16="http://schemas.microsoft.com/office/drawing/2014/main" id="{08FF8D1A-D6DD-C84E-88DF-82740123DB3D}"/>
              </a:ext>
            </a:extLst>
          </p:cNvPr>
          <p:cNvSpPr/>
          <p:nvPr/>
        </p:nvSpPr>
        <p:spPr>
          <a:xfrm>
            <a:off x="390647" y="1250800"/>
            <a:ext cx="8222456" cy="400110"/>
          </a:xfrm>
          <a:prstGeom prst="rect">
            <a:avLst/>
          </a:prstGeom>
        </p:spPr>
        <p:txBody>
          <a:bodyPr wrap="square">
            <a:spAutoFit/>
          </a:bodyPr>
          <a:lstStyle/>
          <a:p>
            <a:pPr marL="6350">
              <a:spcBef>
                <a:spcPts val="3600"/>
              </a:spcBef>
            </a:pPr>
            <a:r>
              <a:rPr lang="en-US" sz="2000" b="1" dirty="0">
                <a:solidFill>
                  <a:schemeClr val="accent1"/>
                </a:solidFill>
                <a:latin typeface="Amazon Ember Regular"/>
              </a:rPr>
              <a:t>1. </a:t>
            </a:r>
            <a:r>
              <a:rPr lang="en-US" sz="2000" dirty="0">
                <a:latin typeface="Amazon Ember Regular"/>
              </a:rPr>
              <a:t>Why migrate to the cloud</a:t>
            </a:r>
          </a:p>
        </p:txBody>
      </p:sp>
      <p:sp>
        <p:nvSpPr>
          <p:cNvPr id="9" name="Rectangle 8">
            <a:extLst>
              <a:ext uri="{FF2B5EF4-FFF2-40B4-BE49-F238E27FC236}">
                <a16:creationId xmlns:a16="http://schemas.microsoft.com/office/drawing/2014/main" id="{E01871B0-D002-EF42-B48A-78D14A34107A}"/>
              </a:ext>
            </a:extLst>
          </p:cNvPr>
          <p:cNvSpPr/>
          <p:nvPr/>
        </p:nvSpPr>
        <p:spPr>
          <a:xfrm>
            <a:off x="390647" y="1993192"/>
            <a:ext cx="8222456" cy="400110"/>
          </a:xfrm>
          <a:prstGeom prst="rect">
            <a:avLst/>
          </a:prstGeom>
        </p:spPr>
        <p:txBody>
          <a:bodyPr wrap="square">
            <a:spAutoFit/>
          </a:bodyPr>
          <a:lstStyle/>
          <a:p>
            <a:pPr marL="6350" lvl="0">
              <a:spcBef>
                <a:spcPts val="3600"/>
              </a:spcBef>
            </a:pPr>
            <a:r>
              <a:rPr lang="en-US" sz="2000" b="1" dirty="0">
                <a:solidFill>
                  <a:srgbClr val="FF9900"/>
                </a:solidFill>
                <a:latin typeface="Amazon Ember Regular"/>
              </a:rPr>
              <a:t>2. </a:t>
            </a:r>
            <a:r>
              <a:rPr lang="en-US" sz="2000" dirty="0">
                <a:latin typeface="Amazon Ember Regular"/>
              </a:rPr>
              <a:t>Benefits of AWS for Windows workloads</a:t>
            </a:r>
          </a:p>
        </p:txBody>
      </p:sp>
      <p:sp>
        <p:nvSpPr>
          <p:cNvPr id="10" name="Rectangle 9">
            <a:extLst>
              <a:ext uri="{FF2B5EF4-FFF2-40B4-BE49-F238E27FC236}">
                <a16:creationId xmlns:a16="http://schemas.microsoft.com/office/drawing/2014/main" id="{20677D64-44EA-8B40-BE20-99D09741F4B1}"/>
              </a:ext>
            </a:extLst>
          </p:cNvPr>
          <p:cNvSpPr/>
          <p:nvPr/>
        </p:nvSpPr>
        <p:spPr>
          <a:xfrm>
            <a:off x="390647" y="2735584"/>
            <a:ext cx="8222456" cy="400110"/>
          </a:xfrm>
          <a:prstGeom prst="rect">
            <a:avLst/>
          </a:prstGeom>
        </p:spPr>
        <p:txBody>
          <a:bodyPr wrap="square">
            <a:spAutoFit/>
          </a:bodyPr>
          <a:lstStyle/>
          <a:p>
            <a:pPr marL="6350" lvl="0">
              <a:spcBef>
                <a:spcPts val="3600"/>
              </a:spcBef>
            </a:pPr>
            <a:r>
              <a:rPr lang="en-US" sz="2000" b="1" dirty="0">
                <a:solidFill>
                  <a:srgbClr val="FF9900"/>
                </a:solidFill>
                <a:latin typeface="Amazon Ember Regular"/>
              </a:rPr>
              <a:t>3. </a:t>
            </a:r>
            <a:r>
              <a:rPr lang="en-US" sz="2000" dirty="0">
                <a:latin typeface="Amazon Ember Regular"/>
              </a:rPr>
              <a:t>Flexible licensing options</a:t>
            </a:r>
          </a:p>
        </p:txBody>
      </p:sp>
      <p:sp>
        <p:nvSpPr>
          <p:cNvPr id="11" name="Rectangle 10">
            <a:extLst>
              <a:ext uri="{FF2B5EF4-FFF2-40B4-BE49-F238E27FC236}">
                <a16:creationId xmlns:a16="http://schemas.microsoft.com/office/drawing/2014/main" id="{F44A1BA2-EF8B-DC41-B237-D837F55905AC}"/>
              </a:ext>
            </a:extLst>
          </p:cNvPr>
          <p:cNvSpPr/>
          <p:nvPr/>
        </p:nvSpPr>
        <p:spPr>
          <a:xfrm>
            <a:off x="390647" y="3477976"/>
            <a:ext cx="8222456" cy="400110"/>
          </a:xfrm>
          <a:prstGeom prst="rect">
            <a:avLst/>
          </a:prstGeom>
        </p:spPr>
        <p:txBody>
          <a:bodyPr wrap="square">
            <a:spAutoFit/>
          </a:bodyPr>
          <a:lstStyle/>
          <a:p>
            <a:pPr marL="6350" lvl="0">
              <a:spcBef>
                <a:spcPts val="3600"/>
              </a:spcBef>
            </a:pPr>
            <a:r>
              <a:rPr lang="en-US" sz="2000" b="1" dirty="0">
                <a:solidFill>
                  <a:srgbClr val="FF9900"/>
                </a:solidFill>
                <a:latin typeface="Amazon Ember Regular"/>
              </a:rPr>
              <a:t>4. </a:t>
            </a:r>
            <a:r>
              <a:rPr lang="en-US" sz="2000" dirty="0">
                <a:latin typeface="Amazon Ember Regular"/>
              </a:rPr>
              <a:t>Jumpstart cloud migration</a:t>
            </a:r>
          </a:p>
        </p:txBody>
      </p:sp>
      <p:sp>
        <p:nvSpPr>
          <p:cNvPr id="12" name="Rectangle 11">
            <a:extLst>
              <a:ext uri="{FF2B5EF4-FFF2-40B4-BE49-F238E27FC236}">
                <a16:creationId xmlns:a16="http://schemas.microsoft.com/office/drawing/2014/main" id="{7A84855B-A69D-6741-A518-B2CCFD1A86A1}"/>
              </a:ext>
            </a:extLst>
          </p:cNvPr>
          <p:cNvSpPr/>
          <p:nvPr/>
        </p:nvSpPr>
        <p:spPr>
          <a:xfrm>
            <a:off x="390647" y="4220369"/>
            <a:ext cx="8222456" cy="400110"/>
          </a:xfrm>
          <a:prstGeom prst="rect">
            <a:avLst/>
          </a:prstGeom>
        </p:spPr>
        <p:txBody>
          <a:bodyPr wrap="square">
            <a:spAutoFit/>
          </a:bodyPr>
          <a:lstStyle/>
          <a:p>
            <a:pPr marL="6350" lvl="0">
              <a:spcBef>
                <a:spcPts val="3600"/>
              </a:spcBef>
            </a:pPr>
            <a:r>
              <a:rPr lang="en-US" sz="2000" b="1" dirty="0">
                <a:solidFill>
                  <a:srgbClr val="FF9900"/>
                </a:solidFill>
                <a:latin typeface="Amazon Ember Regular"/>
              </a:rPr>
              <a:t>5. </a:t>
            </a:r>
            <a:r>
              <a:rPr lang="en-US" sz="2000" dirty="0">
                <a:latin typeface="Amazon Ember Regular"/>
              </a:rPr>
              <a:t>Migration tools &amp; programs</a:t>
            </a:r>
          </a:p>
        </p:txBody>
      </p:sp>
    </p:spTree>
    <p:extLst>
      <p:ext uri="{BB962C8B-B14F-4D97-AF65-F5344CB8AC3E}">
        <p14:creationId xmlns:p14="http://schemas.microsoft.com/office/powerpoint/2010/main" val="3047189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3B4E53-5FE8-A549-B96B-77A80DCBBD51}"/>
              </a:ext>
            </a:extLst>
          </p:cNvPr>
          <p:cNvSpPr txBox="1"/>
          <p:nvPr/>
        </p:nvSpPr>
        <p:spPr>
          <a:xfrm>
            <a:off x="2946272" y="2597964"/>
            <a:ext cx="1989498" cy="2893316"/>
          </a:xfrm>
          <a:prstGeom prst="rect">
            <a:avLst/>
          </a:prstGeom>
          <a:noFill/>
        </p:spPr>
        <p:txBody>
          <a:bodyPr wrap="square" rtlCol="0" anchor="t">
            <a:noAutofit/>
          </a:bodyPr>
          <a:lstStyle/>
          <a:p>
            <a:pPr>
              <a:spcBef>
                <a:spcPts val="2550"/>
              </a:spcBef>
            </a:pPr>
            <a:endParaRPr lang="en-US" sz="1200" b="1" dirty="0"/>
          </a:p>
        </p:txBody>
      </p:sp>
      <p:sp>
        <p:nvSpPr>
          <p:cNvPr id="9" name="Content Placeholder 4">
            <a:extLst>
              <a:ext uri="{FF2B5EF4-FFF2-40B4-BE49-F238E27FC236}">
                <a16:creationId xmlns:a16="http://schemas.microsoft.com/office/drawing/2014/main" id="{527B5F25-BB8D-054A-A51E-76E137F35B3D}"/>
              </a:ext>
            </a:extLst>
          </p:cNvPr>
          <p:cNvSpPr txBox="1">
            <a:spLocks/>
          </p:cNvSpPr>
          <p:nvPr/>
        </p:nvSpPr>
        <p:spPr>
          <a:xfrm>
            <a:off x="842964" y="2638784"/>
            <a:ext cx="5207464" cy="2127011"/>
          </a:xfrm>
          <a:prstGeom prst="rect">
            <a:avLst/>
          </a:prstGeom>
        </p:spPr>
        <p:txBody>
          <a:bodyPr anchor="ctr"/>
          <a:lstStyle>
            <a:lvl1pPr marL="309026" indent="-309026" algn="l" defTabSz="609585" rtl="0" eaLnBrk="1" latinLnBrk="0" hangingPunct="1">
              <a:spcBef>
                <a:spcPct val="20000"/>
              </a:spcBef>
              <a:buClr>
                <a:schemeClr val="accent1"/>
              </a:buClr>
              <a:buFont typeface="Wingdings" panose="05000000000000000000" pitchFamily="2" charset="2"/>
              <a:buChar char="§"/>
              <a:defRPr sz="2667" b="0" i="0" kern="1200">
                <a:solidFill>
                  <a:schemeClr val="tx1"/>
                </a:solidFill>
                <a:latin typeface="+mn-lt"/>
                <a:ea typeface="+mn-ea"/>
                <a:cs typeface="Arial"/>
              </a:defRPr>
            </a:lvl1pPr>
            <a:lvl2pPr marL="609585" indent="-300559" algn="l" defTabSz="609585" rtl="0" eaLnBrk="1" latinLnBrk="0" hangingPunct="1">
              <a:spcBef>
                <a:spcPct val="20000"/>
              </a:spcBef>
              <a:buClr>
                <a:schemeClr val="accent1"/>
              </a:buClr>
              <a:buFont typeface="Arial"/>
              <a:buChar char="–"/>
              <a:defRPr sz="2400" b="0" i="0" kern="1200">
                <a:solidFill>
                  <a:schemeClr val="tx1"/>
                </a:solidFill>
                <a:latin typeface="+mn-lt"/>
                <a:ea typeface="+mn-ea"/>
                <a:cs typeface="Arial"/>
              </a:defRPr>
            </a:lvl2pPr>
            <a:lvl3pPr marL="918610" indent="-309026" algn="l" defTabSz="609585" rtl="0" eaLnBrk="1" latinLnBrk="0" hangingPunct="1">
              <a:spcBef>
                <a:spcPct val="20000"/>
              </a:spcBef>
              <a:buClr>
                <a:schemeClr val="accent1"/>
              </a:buClr>
              <a:buFont typeface="Wingdings" panose="05000000000000000000" pitchFamily="2" charset="2"/>
              <a:buChar char="§"/>
              <a:tabLst/>
              <a:defRPr sz="2133" b="0" i="0" kern="1200">
                <a:solidFill>
                  <a:schemeClr val="tx1"/>
                </a:solidFill>
                <a:latin typeface="+mn-lt"/>
                <a:ea typeface="+mn-ea"/>
                <a:cs typeface="Arial"/>
              </a:defRPr>
            </a:lvl3pPr>
            <a:lvl4pPr marL="1219170" indent="-300559" algn="l" defTabSz="609585" rtl="0" eaLnBrk="1" latinLnBrk="0" hangingPunct="1">
              <a:spcBef>
                <a:spcPct val="20000"/>
              </a:spcBef>
              <a:buClr>
                <a:schemeClr val="accent1"/>
              </a:buClr>
              <a:buFont typeface="Arial"/>
              <a:buChar char="–"/>
              <a:defRPr sz="1867" b="0" i="0" kern="1200">
                <a:solidFill>
                  <a:schemeClr val="tx1"/>
                </a:solidFill>
                <a:latin typeface="+mn-lt"/>
                <a:ea typeface="+mn-ea"/>
                <a:cs typeface="Arial"/>
              </a:defRPr>
            </a:lvl4pPr>
            <a:lvl5pPr marL="1528195" indent="-309026" algn="l" defTabSz="609585" rtl="0" eaLnBrk="1" latinLnBrk="0" hangingPunct="1">
              <a:spcBef>
                <a:spcPct val="20000"/>
              </a:spcBef>
              <a:buClr>
                <a:schemeClr val="accent1"/>
              </a:buClr>
              <a:buFont typeface="Arial"/>
              <a:buChar char="»"/>
              <a:defRPr sz="1600" b="0" i="0" kern="1200">
                <a:solidFill>
                  <a:schemeClr val="tx1"/>
                </a:solidFill>
                <a:latin typeface="+mn-lt"/>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defTabSz="666750">
              <a:lnSpc>
                <a:spcPct val="90000"/>
              </a:lnSpc>
              <a:spcBef>
                <a:spcPct val="0"/>
              </a:spcBef>
              <a:buFont typeface="Arial" panose="020B0604020202020204" pitchFamily="34" charset="0"/>
              <a:buChar char="•"/>
              <a:defRPr/>
            </a:pPr>
            <a:r>
              <a:rPr lang="en-US" sz="2000" dirty="0">
                <a:latin typeface="Amazon Ember Regular"/>
                <a:cs typeface="+mn-cs"/>
              </a:rPr>
              <a:t>AWS </a:t>
            </a:r>
            <a:r>
              <a:rPr lang="en-US" sz="2000" b="1" dirty="0">
                <a:latin typeface="Amazon Ember Regular"/>
                <a:cs typeface="+mn-cs"/>
              </a:rPr>
              <a:t>manages</a:t>
            </a:r>
            <a:r>
              <a:rPr lang="en-US" sz="2000" dirty="0">
                <a:latin typeface="Amazon Ember Regular"/>
                <a:cs typeface="+mn-cs"/>
              </a:rPr>
              <a:t> licensing compliance</a:t>
            </a:r>
          </a:p>
          <a:p>
            <a:pPr defTabSz="666750">
              <a:lnSpc>
                <a:spcPct val="90000"/>
              </a:lnSpc>
              <a:spcBef>
                <a:spcPct val="0"/>
              </a:spcBef>
              <a:buFont typeface="Arial" panose="020B0604020202020204" pitchFamily="34" charset="0"/>
              <a:buChar char="•"/>
              <a:defRPr/>
            </a:pPr>
            <a:endParaRPr lang="en-US" sz="2000" dirty="0">
              <a:latin typeface="Amazon Ember Regular"/>
              <a:cs typeface="+mn-cs"/>
            </a:endParaRPr>
          </a:p>
          <a:p>
            <a:pPr defTabSz="666750">
              <a:lnSpc>
                <a:spcPct val="90000"/>
              </a:lnSpc>
              <a:spcBef>
                <a:spcPct val="0"/>
              </a:spcBef>
              <a:buFont typeface="Arial" panose="020B0604020202020204" pitchFamily="34" charset="0"/>
              <a:buChar char="•"/>
              <a:defRPr/>
            </a:pPr>
            <a:r>
              <a:rPr lang="en-US" sz="2000" b="1" dirty="0">
                <a:latin typeface="Amazon Ember Regular"/>
                <a:cs typeface="+mn-cs"/>
              </a:rPr>
              <a:t>Supports</a:t>
            </a:r>
            <a:r>
              <a:rPr lang="en-US" sz="2000" dirty="0">
                <a:latin typeface="Amazon Ember Regular"/>
                <a:cs typeface="+mn-cs"/>
              </a:rPr>
              <a:t> current and many legacy versions</a:t>
            </a:r>
          </a:p>
          <a:p>
            <a:pPr defTabSz="666750">
              <a:lnSpc>
                <a:spcPct val="90000"/>
              </a:lnSpc>
              <a:spcBef>
                <a:spcPct val="0"/>
              </a:spcBef>
              <a:buFont typeface="Arial" panose="020B0604020202020204" pitchFamily="34" charset="0"/>
              <a:buChar char="•"/>
              <a:defRPr/>
            </a:pPr>
            <a:endParaRPr lang="en-US" sz="2000" dirty="0">
              <a:latin typeface="Amazon Ember Regular"/>
              <a:cs typeface="+mn-cs"/>
            </a:endParaRPr>
          </a:p>
          <a:p>
            <a:pPr defTabSz="666750">
              <a:lnSpc>
                <a:spcPct val="90000"/>
              </a:lnSpc>
              <a:spcBef>
                <a:spcPct val="0"/>
              </a:spcBef>
              <a:buFont typeface="Arial" panose="020B0604020202020204" pitchFamily="34" charset="0"/>
              <a:buChar char="•"/>
              <a:defRPr/>
            </a:pPr>
            <a:r>
              <a:rPr lang="en-US" sz="2000" dirty="0">
                <a:latin typeface="Amazon Ember Regular"/>
                <a:cs typeface="+mn-cs"/>
              </a:rPr>
              <a:t>Windows Server Client Access Licenses (</a:t>
            </a:r>
            <a:r>
              <a:rPr lang="en-US" sz="2000" b="1" dirty="0">
                <a:latin typeface="Amazon Ember Regular"/>
                <a:cs typeface="+mn-cs"/>
              </a:rPr>
              <a:t>CALs</a:t>
            </a:r>
            <a:r>
              <a:rPr lang="en-US" sz="2000" dirty="0">
                <a:latin typeface="Amazon Ember Regular"/>
                <a:cs typeface="+mn-cs"/>
              </a:rPr>
              <a:t>) are </a:t>
            </a:r>
            <a:r>
              <a:rPr lang="en-US" sz="2000" b="1" dirty="0">
                <a:latin typeface="Amazon Ember Regular"/>
                <a:cs typeface="+mn-cs"/>
              </a:rPr>
              <a:t>not required</a:t>
            </a:r>
          </a:p>
        </p:txBody>
      </p:sp>
      <p:sp>
        <p:nvSpPr>
          <p:cNvPr id="10" name="Title 2">
            <a:extLst>
              <a:ext uri="{FF2B5EF4-FFF2-40B4-BE49-F238E27FC236}">
                <a16:creationId xmlns:a16="http://schemas.microsoft.com/office/drawing/2014/main" id="{470ABACF-43E2-EB49-8FDD-2DBA7F550F77}"/>
              </a:ext>
            </a:extLst>
          </p:cNvPr>
          <p:cNvSpPr>
            <a:spLocks noGrp="1"/>
          </p:cNvSpPr>
          <p:nvPr>
            <p:ph type="title"/>
          </p:nvPr>
        </p:nvSpPr>
        <p:spPr>
          <a:xfrm>
            <a:off x="382509" y="480696"/>
            <a:ext cx="8205304" cy="545192"/>
          </a:xfrm>
        </p:spPr>
        <p:txBody>
          <a:bodyPr/>
          <a:lstStyle/>
          <a:p>
            <a:r>
              <a:rPr lang="en-US" dirty="0"/>
              <a:t>Buy license included instances from AWS</a:t>
            </a:r>
          </a:p>
        </p:txBody>
      </p:sp>
      <p:pic>
        <p:nvPicPr>
          <p:cNvPr id="11" name="Picture 10">
            <a:extLst>
              <a:ext uri="{FF2B5EF4-FFF2-40B4-BE49-F238E27FC236}">
                <a16:creationId xmlns:a16="http://schemas.microsoft.com/office/drawing/2014/main" id="{E6F05D3F-F898-E746-BA32-0BB199A48014}"/>
              </a:ext>
            </a:extLst>
          </p:cNvPr>
          <p:cNvPicPr>
            <a:picLocks noChangeAspect="1"/>
          </p:cNvPicPr>
          <p:nvPr/>
        </p:nvPicPr>
        <p:blipFill>
          <a:blip r:embed="rId3"/>
          <a:stretch>
            <a:fillRect/>
          </a:stretch>
        </p:blipFill>
        <p:spPr>
          <a:xfrm>
            <a:off x="7982195" y="2840912"/>
            <a:ext cx="1672475" cy="2099804"/>
          </a:xfrm>
          <a:prstGeom prst="rect">
            <a:avLst/>
          </a:prstGeom>
        </p:spPr>
      </p:pic>
      <p:sp>
        <p:nvSpPr>
          <p:cNvPr id="12" name="Oval 1156">
            <a:extLst>
              <a:ext uri="{FF2B5EF4-FFF2-40B4-BE49-F238E27FC236}">
                <a16:creationId xmlns:a16="http://schemas.microsoft.com/office/drawing/2014/main" id="{104AA12B-ED97-DE42-BE94-A0EF1F3D6850}"/>
              </a:ext>
            </a:extLst>
          </p:cNvPr>
          <p:cNvSpPr>
            <a:spLocks noChangeArrowheads="1"/>
          </p:cNvSpPr>
          <p:nvPr/>
        </p:nvSpPr>
        <p:spPr bwMode="auto">
          <a:xfrm>
            <a:off x="9393690" y="3938274"/>
            <a:ext cx="973084" cy="973098"/>
          </a:xfrm>
          <a:prstGeom prst="ellipse">
            <a:avLst/>
          </a:prstGeom>
          <a:solidFill>
            <a:srgbClr val="0D2736"/>
          </a:solidFill>
          <a:ln w="1079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158">
            <a:extLst>
              <a:ext uri="{FF2B5EF4-FFF2-40B4-BE49-F238E27FC236}">
                <a16:creationId xmlns:a16="http://schemas.microsoft.com/office/drawing/2014/main" id="{757B7D91-C751-014E-9697-A303CAE8A796}"/>
              </a:ext>
            </a:extLst>
          </p:cNvPr>
          <p:cNvSpPr>
            <a:spLocks noEditPoints="1"/>
          </p:cNvSpPr>
          <p:nvPr/>
        </p:nvSpPr>
        <p:spPr bwMode="auto">
          <a:xfrm>
            <a:off x="9676775" y="4044430"/>
            <a:ext cx="389237" cy="406934"/>
          </a:xfrm>
          <a:custGeom>
            <a:avLst/>
            <a:gdLst>
              <a:gd name="T0" fmla="*/ 20 w 41"/>
              <a:gd name="T1" fmla="*/ 0 h 43"/>
              <a:gd name="T2" fmla="*/ 0 w 41"/>
              <a:gd name="T3" fmla="*/ 21 h 43"/>
              <a:gd name="T4" fmla="*/ 0 w 41"/>
              <a:gd name="T5" fmla="*/ 38 h 43"/>
              <a:gd name="T6" fmla="*/ 5 w 41"/>
              <a:gd name="T7" fmla="*/ 43 h 43"/>
              <a:gd name="T8" fmla="*/ 36 w 41"/>
              <a:gd name="T9" fmla="*/ 43 h 43"/>
              <a:gd name="T10" fmla="*/ 41 w 41"/>
              <a:gd name="T11" fmla="*/ 38 h 43"/>
              <a:gd name="T12" fmla="*/ 41 w 41"/>
              <a:gd name="T13" fmla="*/ 21 h 43"/>
              <a:gd name="T14" fmla="*/ 20 w 41"/>
              <a:gd name="T15" fmla="*/ 0 h 43"/>
              <a:gd name="T16" fmla="*/ 20 w 41"/>
              <a:gd name="T17" fmla="*/ 11 h 43"/>
              <a:gd name="T18" fmla="*/ 30 w 41"/>
              <a:gd name="T19" fmla="*/ 21 h 43"/>
              <a:gd name="T20" fmla="*/ 30 w 41"/>
              <a:gd name="T21" fmla="*/ 32 h 43"/>
              <a:gd name="T22" fmla="*/ 11 w 41"/>
              <a:gd name="T23" fmla="*/ 32 h 43"/>
              <a:gd name="T24" fmla="*/ 11 w 41"/>
              <a:gd name="T25" fmla="*/ 21 h 43"/>
              <a:gd name="T26" fmla="*/ 20 w 41"/>
              <a:gd name="T27"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3">
                <a:moveTo>
                  <a:pt x="20" y="0"/>
                </a:moveTo>
                <a:cubicBezTo>
                  <a:pt x="9" y="0"/>
                  <a:pt x="0" y="10"/>
                  <a:pt x="0" y="21"/>
                </a:cubicBezTo>
                <a:cubicBezTo>
                  <a:pt x="0" y="38"/>
                  <a:pt x="0" y="38"/>
                  <a:pt x="0" y="38"/>
                </a:cubicBezTo>
                <a:cubicBezTo>
                  <a:pt x="0" y="41"/>
                  <a:pt x="2" y="43"/>
                  <a:pt x="5" y="43"/>
                </a:cubicBezTo>
                <a:cubicBezTo>
                  <a:pt x="36" y="43"/>
                  <a:pt x="36" y="43"/>
                  <a:pt x="36" y="43"/>
                </a:cubicBezTo>
                <a:cubicBezTo>
                  <a:pt x="39" y="43"/>
                  <a:pt x="41" y="41"/>
                  <a:pt x="41" y="38"/>
                </a:cubicBezTo>
                <a:cubicBezTo>
                  <a:pt x="41" y="21"/>
                  <a:pt x="41" y="21"/>
                  <a:pt x="41" y="21"/>
                </a:cubicBezTo>
                <a:cubicBezTo>
                  <a:pt x="41" y="10"/>
                  <a:pt x="32" y="0"/>
                  <a:pt x="20" y="0"/>
                </a:cubicBezTo>
                <a:close/>
                <a:moveTo>
                  <a:pt x="20" y="11"/>
                </a:moveTo>
                <a:cubicBezTo>
                  <a:pt x="26" y="11"/>
                  <a:pt x="30" y="16"/>
                  <a:pt x="30" y="21"/>
                </a:cubicBezTo>
                <a:cubicBezTo>
                  <a:pt x="30" y="32"/>
                  <a:pt x="30" y="32"/>
                  <a:pt x="30" y="32"/>
                </a:cubicBezTo>
                <a:cubicBezTo>
                  <a:pt x="11" y="32"/>
                  <a:pt x="11" y="32"/>
                  <a:pt x="11" y="32"/>
                </a:cubicBezTo>
                <a:cubicBezTo>
                  <a:pt x="11" y="21"/>
                  <a:pt x="11" y="21"/>
                  <a:pt x="11" y="21"/>
                </a:cubicBezTo>
                <a:cubicBezTo>
                  <a:pt x="11" y="16"/>
                  <a:pt x="15" y="11"/>
                  <a:pt x="20" y="11"/>
                </a:cubicBezTo>
                <a:close/>
              </a:path>
            </a:pathLst>
          </a:custGeom>
          <a:solidFill>
            <a:schemeClr val="accent1"/>
          </a:solidFill>
          <a:ln w="1079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160">
            <a:extLst>
              <a:ext uri="{FF2B5EF4-FFF2-40B4-BE49-F238E27FC236}">
                <a16:creationId xmlns:a16="http://schemas.microsoft.com/office/drawing/2014/main" id="{8DA06299-4E6D-3344-861D-BBA111626789}"/>
              </a:ext>
            </a:extLst>
          </p:cNvPr>
          <p:cNvSpPr>
            <a:spLocks noChangeArrowheads="1"/>
          </p:cNvSpPr>
          <p:nvPr/>
        </p:nvSpPr>
        <p:spPr bwMode="auto">
          <a:xfrm>
            <a:off x="9588301" y="4327510"/>
            <a:ext cx="566165" cy="336166"/>
          </a:xfrm>
          <a:prstGeom prst="rect">
            <a:avLst/>
          </a:prstGeom>
          <a:solidFill>
            <a:schemeClr val="accent1"/>
          </a:solidFill>
          <a:ln w="1079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86120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3CF64F3-A04B-074A-8D2A-D72A96C91EBB}"/>
              </a:ext>
            </a:extLst>
          </p:cNvPr>
          <p:cNvSpPr txBox="1"/>
          <p:nvPr/>
        </p:nvSpPr>
        <p:spPr>
          <a:xfrm>
            <a:off x="2424179" y="2448055"/>
            <a:ext cx="1989498" cy="2893316"/>
          </a:xfrm>
          <a:prstGeom prst="rect">
            <a:avLst/>
          </a:prstGeom>
          <a:noFill/>
        </p:spPr>
        <p:txBody>
          <a:bodyPr wrap="square" rtlCol="0" anchor="t">
            <a:noAutofit/>
          </a:bodyPr>
          <a:lstStyle/>
          <a:p>
            <a:pPr>
              <a:spcBef>
                <a:spcPts val="2550"/>
              </a:spcBef>
            </a:pPr>
            <a:endParaRPr lang="en-US" sz="1200" b="1" dirty="0"/>
          </a:p>
        </p:txBody>
      </p:sp>
      <p:sp>
        <p:nvSpPr>
          <p:cNvPr id="17" name="Title 1">
            <a:extLst>
              <a:ext uri="{FF2B5EF4-FFF2-40B4-BE49-F238E27FC236}">
                <a16:creationId xmlns:a16="http://schemas.microsoft.com/office/drawing/2014/main" id="{81F700A7-A6D3-2344-8192-179824030CAC}"/>
              </a:ext>
            </a:extLst>
          </p:cNvPr>
          <p:cNvSpPr txBox="1">
            <a:spLocks/>
          </p:cNvSpPr>
          <p:nvPr/>
        </p:nvSpPr>
        <p:spPr>
          <a:xfrm>
            <a:off x="311025" y="366396"/>
            <a:ext cx="8205304" cy="754494"/>
          </a:xfrm>
          <a:prstGeom prst="rect">
            <a:avLst/>
          </a:prstGeom>
        </p:spPr>
        <p:txBody>
          <a:bodyPr/>
          <a:lstStyle>
            <a:lvl1pPr algn="l" defTabSz="457200" rtl="0" eaLnBrk="1" latinLnBrk="0" hangingPunct="1">
              <a:spcBef>
                <a:spcPct val="0"/>
              </a:spcBef>
              <a:buNone/>
              <a:defRPr sz="2800" b="0" i="0" kern="1200">
                <a:solidFill>
                  <a:srgbClr val="0E2735"/>
                </a:solidFill>
                <a:latin typeface="Amazon Ember Regular" charset="0"/>
                <a:ea typeface="+mj-ea"/>
                <a:cs typeface="Amazon Ember Regular" charset="0"/>
              </a:defRPr>
            </a:lvl1pPr>
          </a:lstStyle>
          <a:p>
            <a:pPr defTabSz="685783">
              <a:defRPr/>
            </a:pPr>
            <a:r>
              <a:rPr lang="en-US" dirty="0">
                <a:solidFill>
                  <a:schemeClr val="tx1"/>
                </a:solidFill>
              </a:rPr>
              <a:t>Bring your own licenses to AWS (BYOL)</a:t>
            </a:r>
            <a:endParaRPr lang="en-US" b="1" dirty="0">
              <a:solidFill>
                <a:schemeClr val="tx1"/>
              </a:solidFill>
              <a:latin typeface="Amazon Ember Regular"/>
            </a:endParaRPr>
          </a:p>
        </p:txBody>
      </p:sp>
      <p:sp>
        <p:nvSpPr>
          <p:cNvPr id="18" name="Content Placeholder 4">
            <a:extLst>
              <a:ext uri="{FF2B5EF4-FFF2-40B4-BE49-F238E27FC236}">
                <a16:creationId xmlns:a16="http://schemas.microsoft.com/office/drawing/2014/main" id="{A723218C-BF22-7C4C-9825-A25288E06E50}"/>
              </a:ext>
            </a:extLst>
          </p:cNvPr>
          <p:cNvSpPr txBox="1">
            <a:spLocks/>
          </p:cNvSpPr>
          <p:nvPr/>
        </p:nvSpPr>
        <p:spPr>
          <a:xfrm>
            <a:off x="848624" y="2360271"/>
            <a:ext cx="5547959" cy="2893316"/>
          </a:xfrm>
          <a:prstGeom prst="rect">
            <a:avLst/>
          </a:prstGeom>
        </p:spPr>
        <p:txBody>
          <a:bodyPr anchor="ctr"/>
          <a:lstStyle>
            <a:lvl1pPr marL="309026" indent="-309026" algn="l" defTabSz="609585" rtl="0" eaLnBrk="1" latinLnBrk="0" hangingPunct="1">
              <a:spcBef>
                <a:spcPct val="20000"/>
              </a:spcBef>
              <a:buClr>
                <a:schemeClr val="accent1"/>
              </a:buClr>
              <a:buFont typeface="Wingdings" panose="05000000000000000000" pitchFamily="2" charset="2"/>
              <a:buChar char="§"/>
              <a:defRPr sz="2667" b="0" i="0" kern="1200">
                <a:solidFill>
                  <a:schemeClr val="tx1"/>
                </a:solidFill>
                <a:latin typeface="+mn-lt"/>
                <a:ea typeface="+mn-ea"/>
                <a:cs typeface="Arial"/>
              </a:defRPr>
            </a:lvl1pPr>
            <a:lvl2pPr marL="609585" indent="-300559" algn="l" defTabSz="609585" rtl="0" eaLnBrk="1" latinLnBrk="0" hangingPunct="1">
              <a:spcBef>
                <a:spcPct val="20000"/>
              </a:spcBef>
              <a:buClr>
                <a:schemeClr val="accent1"/>
              </a:buClr>
              <a:buFont typeface="Arial"/>
              <a:buChar char="–"/>
              <a:defRPr sz="2400" b="0" i="0" kern="1200">
                <a:solidFill>
                  <a:schemeClr val="tx1"/>
                </a:solidFill>
                <a:latin typeface="+mn-lt"/>
                <a:ea typeface="+mn-ea"/>
                <a:cs typeface="Arial"/>
              </a:defRPr>
            </a:lvl2pPr>
            <a:lvl3pPr marL="918610" indent="-309026" algn="l" defTabSz="609585" rtl="0" eaLnBrk="1" latinLnBrk="0" hangingPunct="1">
              <a:spcBef>
                <a:spcPct val="20000"/>
              </a:spcBef>
              <a:buClr>
                <a:schemeClr val="accent1"/>
              </a:buClr>
              <a:buFont typeface="Wingdings" panose="05000000000000000000" pitchFamily="2" charset="2"/>
              <a:buChar char="§"/>
              <a:tabLst/>
              <a:defRPr sz="2133" b="0" i="0" kern="1200">
                <a:solidFill>
                  <a:schemeClr val="tx1"/>
                </a:solidFill>
                <a:latin typeface="+mn-lt"/>
                <a:ea typeface="+mn-ea"/>
                <a:cs typeface="Arial"/>
              </a:defRPr>
            </a:lvl3pPr>
            <a:lvl4pPr marL="1219170" indent="-300559" algn="l" defTabSz="609585" rtl="0" eaLnBrk="1" latinLnBrk="0" hangingPunct="1">
              <a:spcBef>
                <a:spcPct val="20000"/>
              </a:spcBef>
              <a:buClr>
                <a:schemeClr val="accent1"/>
              </a:buClr>
              <a:buFont typeface="Arial"/>
              <a:buChar char="–"/>
              <a:defRPr sz="1867" b="0" i="0" kern="1200">
                <a:solidFill>
                  <a:schemeClr val="tx1"/>
                </a:solidFill>
                <a:latin typeface="+mn-lt"/>
                <a:ea typeface="+mn-ea"/>
                <a:cs typeface="Arial"/>
              </a:defRPr>
            </a:lvl4pPr>
            <a:lvl5pPr marL="1528195" indent="-309026" algn="l" defTabSz="609585" rtl="0" eaLnBrk="1" latinLnBrk="0" hangingPunct="1">
              <a:spcBef>
                <a:spcPct val="20000"/>
              </a:spcBef>
              <a:buClr>
                <a:schemeClr val="accent1"/>
              </a:buClr>
              <a:buFont typeface="Arial"/>
              <a:buChar char="»"/>
              <a:defRPr sz="1600" b="0" i="0" kern="1200">
                <a:solidFill>
                  <a:schemeClr val="tx1"/>
                </a:solidFill>
                <a:latin typeface="+mn-lt"/>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defTabSz="666750">
              <a:lnSpc>
                <a:spcPct val="90000"/>
              </a:lnSpc>
              <a:spcBef>
                <a:spcPct val="0"/>
              </a:spcBef>
              <a:buFont typeface="Arial" panose="020B0604020202020204" pitchFamily="34" charset="0"/>
              <a:buChar char="•"/>
              <a:defRPr/>
            </a:pPr>
            <a:r>
              <a:rPr lang="en-US" sz="2000" b="1" dirty="0">
                <a:latin typeface="Amazon Ember Regular"/>
                <a:cs typeface="+mn-cs"/>
              </a:rPr>
              <a:t>Take advantage of the efficiencies of the cloud</a:t>
            </a:r>
            <a:r>
              <a:rPr lang="en-US" sz="2000" dirty="0">
                <a:latin typeface="Amazon Ember Regular"/>
                <a:cs typeface="+mn-cs"/>
              </a:rPr>
              <a:t> while still purchasing perpetual licenses</a:t>
            </a:r>
          </a:p>
          <a:p>
            <a:pPr defTabSz="666750">
              <a:lnSpc>
                <a:spcPct val="90000"/>
              </a:lnSpc>
              <a:spcBef>
                <a:spcPct val="0"/>
              </a:spcBef>
              <a:buFont typeface="Arial" panose="020B0604020202020204" pitchFamily="34" charset="0"/>
              <a:buChar char="•"/>
              <a:defRPr/>
            </a:pPr>
            <a:endParaRPr lang="en-US" sz="2000" dirty="0">
              <a:latin typeface="Amazon Ember Regular"/>
              <a:cs typeface="+mn-cs"/>
            </a:endParaRPr>
          </a:p>
          <a:p>
            <a:pPr defTabSz="666750">
              <a:lnSpc>
                <a:spcPct val="90000"/>
              </a:lnSpc>
              <a:spcBef>
                <a:spcPct val="0"/>
              </a:spcBef>
              <a:buFont typeface="Arial" panose="020B0604020202020204" pitchFamily="34" charset="0"/>
              <a:buChar char="•"/>
              <a:defRPr/>
            </a:pPr>
            <a:r>
              <a:rPr lang="en-US" sz="2000" b="1" dirty="0">
                <a:latin typeface="Amazon Ember Regular"/>
                <a:cs typeface="+mn-cs"/>
              </a:rPr>
              <a:t>Extend the lifecycle </a:t>
            </a:r>
            <a:r>
              <a:rPr lang="en-US" sz="2000" dirty="0">
                <a:latin typeface="Amazon Ember Regular"/>
                <a:cs typeface="+mn-cs"/>
              </a:rPr>
              <a:t>of your investments without additional hardware costs</a:t>
            </a:r>
          </a:p>
          <a:p>
            <a:pPr defTabSz="666750">
              <a:lnSpc>
                <a:spcPct val="90000"/>
              </a:lnSpc>
              <a:spcBef>
                <a:spcPct val="0"/>
              </a:spcBef>
              <a:buFont typeface="Arial" panose="020B0604020202020204" pitchFamily="34" charset="0"/>
              <a:buChar char="•"/>
              <a:defRPr/>
            </a:pPr>
            <a:endParaRPr lang="en-US" sz="2000" dirty="0">
              <a:latin typeface="Amazon Ember Regular"/>
              <a:cs typeface="+mn-cs"/>
            </a:endParaRPr>
          </a:p>
          <a:p>
            <a:pPr defTabSz="666750">
              <a:lnSpc>
                <a:spcPct val="90000"/>
              </a:lnSpc>
              <a:spcBef>
                <a:spcPct val="0"/>
              </a:spcBef>
              <a:buFont typeface="Arial" panose="020B0604020202020204" pitchFamily="34" charset="0"/>
              <a:buChar char="•"/>
              <a:defRPr/>
            </a:pPr>
            <a:r>
              <a:rPr lang="en-US" sz="2000" b="1" dirty="0">
                <a:latin typeface="Amazon Ember Regular"/>
                <a:cs typeface="+mn-cs"/>
              </a:rPr>
              <a:t>Expedite your migration </a:t>
            </a:r>
            <a:r>
              <a:rPr lang="en-US" sz="2000" dirty="0">
                <a:latin typeface="Amazon Ember Regular"/>
                <a:cs typeface="+mn-cs"/>
              </a:rPr>
              <a:t>to the cloud with existing VMs</a:t>
            </a:r>
          </a:p>
        </p:txBody>
      </p:sp>
      <p:grpSp>
        <p:nvGrpSpPr>
          <p:cNvPr id="19" name="Group 18">
            <a:extLst>
              <a:ext uri="{FF2B5EF4-FFF2-40B4-BE49-F238E27FC236}">
                <a16:creationId xmlns:a16="http://schemas.microsoft.com/office/drawing/2014/main" id="{CB878023-296F-7C4E-8416-F799A51423C0}"/>
              </a:ext>
            </a:extLst>
          </p:cNvPr>
          <p:cNvGrpSpPr/>
          <p:nvPr/>
        </p:nvGrpSpPr>
        <p:grpSpPr>
          <a:xfrm>
            <a:off x="7069433" y="2448055"/>
            <a:ext cx="2374871" cy="2612702"/>
            <a:chOff x="5671810" y="1357896"/>
            <a:chExt cx="2031258" cy="2234678"/>
          </a:xfrm>
        </p:grpSpPr>
        <p:sp>
          <p:nvSpPr>
            <p:cNvPr id="20" name="Freeform 75">
              <a:extLst>
                <a:ext uri="{FF2B5EF4-FFF2-40B4-BE49-F238E27FC236}">
                  <a16:creationId xmlns:a16="http://schemas.microsoft.com/office/drawing/2014/main" id="{C3CBA9F4-1D56-3741-BBBC-B176B8C40B1F}"/>
                </a:ext>
              </a:extLst>
            </p:cNvPr>
            <p:cNvSpPr>
              <a:spLocks/>
            </p:cNvSpPr>
            <p:nvPr/>
          </p:nvSpPr>
          <p:spPr bwMode="auto">
            <a:xfrm>
              <a:off x="5678436" y="2235404"/>
              <a:ext cx="2024632" cy="1357170"/>
            </a:xfrm>
            <a:custGeom>
              <a:avLst/>
              <a:gdLst>
                <a:gd name="T0" fmla="*/ 496 w 592"/>
                <a:gd name="T1" fmla="*/ 183 h 399"/>
                <a:gd name="T2" fmla="*/ 496 w 592"/>
                <a:gd name="T3" fmla="*/ 182 h 399"/>
                <a:gd name="T4" fmla="*/ 380 w 592"/>
                <a:gd name="T5" fmla="*/ 130 h 399"/>
                <a:gd name="T6" fmla="*/ 380 w 592"/>
                <a:gd name="T7" fmla="*/ 130 h 399"/>
                <a:gd name="T8" fmla="*/ 338 w 592"/>
                <a:gd name="T9" fmla="*/ 62 h 399"/>
                <a:gd name="T10" fmla="*/ 170 w 592"/>
                <a:gd name="T11" fmla="*/ 29 h 399"/>
                <a:gd name="T12" fmla="*/ 81 w 592"/>
                <a:gd name="T13" fmla="*/ 167 h 399"/>
                <a:gd name="T14" fmla="*/ 81 w 592"/>
                <a:gd name="T15" fmla="*/ 172 h 399"/>
                <a:gd name="T16" fmla="*/ 212 w 592"/>
                <a:gd name="T17" fmla="*/ 172 h 399"/>
                <a:gd name="T18" fmla="*/ 152 w 592"/>
                <a:gd name="T19" fmla="*/ 112 h 399"/>
                <a:gd name="T20" fmla="*/ 205 w 592"/>
                <a:gd name="T21" fmla="*/ 59 h 399"/>
                <a:gd name="T22" fmla="*/ 356 w 592"/>
                <a:gd name="T23" fmla="*/ 210 h 399"/>
                <a:gd name="T24" fmla="*/ 198 w 592"/>
                <a:gd name="T25" fmla="*/ 367 h 399"/>
                <a:gd name="T26" fmla="*/ 145 w 592"/>
                <a:gd name="T27" fmla="*/ 314 h 399"/>
                <a:gd name="T28" fmla="*/ 212 w 592"/>
                <a:gd name="T29" fmla="*/ 247 h 399"/>
                <a:gd name="T30" fmla="*/ 8 w 592"/>
                <a:gd name="T31" fmla="*/ 247 h 399"/>
                <a:gd name="T32" fmla="*/ 0 w 592"/>
                <a:gd name="T33" fmla="*/ 290 h 399"/>
                <a:gd name="T34" fmla="*/ 1 w 592"/>
                <a:gd name="T35" fmla="*/ 295 h 399"/>
                <a:gd name="T36" fmla="*/ 109 w 592"/>
                <a:gd name="T37" fmla="*/ 398 h 399"/>
                <a:gd name="T38" fmla="*/ 493 w 592"/>
                <a:gd name="T39" fmla="*/ 399 h 399"/>
                <a:gd name="T40" fmla="*/ 592 w 592"/>
                <a:gd name="T41" fmla="*/ 291 h 399"/>
                <a:gd name="T42" fmla="*/ 496 w 592"/>
                <a:gd name="T43" fmla="*/ 183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2" h="399">
                  <a:moveTo>
                    <a:pt x="496" y="183"/>
                  </a:moveTo>
                  <a:cubicBezTo>
                    <a:pt x="496" y="182"/>
                    <a:pt x="496" y="182"/>
                    <a:pt x="496" y="182"/>
                  </a:cubicBezTo>
                  <a:cubicBezTo>
                    <a:pt x="491" y="98"/>
                    <a:pt x="414" y="84"/>
                    <a:pt x="380" y="130"/>
                  </a:cubicBezTo>
                  <a:cubicBezTo>
                    <a:pt x="380" y="130"/>
                    <a:pt x="380" y="130"/>
                    <a:pt x="380" y="130"/>
                  </a:cubicBezTo>
                  <a:cubicBezTo>
                    <a:pt x="371" y="104"/>
                    <a:pt x="357" y="81"/>
                    <a:pt x="338" y="62"/>
                  </a:cubicBezTo>
                  <a:cubicBezTo>
                    <a:pt x="298" y="22"/>
                    <a:pt x="237" y="0"/>
                    <a:pt x="170" y="29"/>
                  </a:cubicBezTo>
                  <a:cubicBezTo>
                    <a:pt x="117" y="51"/>
                    <a:pt x="81" y="113"/>
                    <a:pt x="81" y="167"/>
                  </a:cubicBezTo>
                  <a:cubicBezTo>
                    <a:pt x="81" y="168"/>
                    <a:pt x="81" y="170"/>
                    <a:pt x="81" y="172"/>
                  </a:cubicBezTo>
                  <a:cubicBezTo>
                    <a:pt x="212" y="172"/>
                    <a:pt x="212" y="172"/>
                    <a:pt x="212" y="172"/>
                  </a:cubicBezTo>
                  <a:cubicBezTo>
                    <a:pt x="152" y="112"/>
                    <a:pt x="152" y="112"/>
                    <a:pt x="152" y="112"/>
                  </a:cubicBezTo>
                  <a:cubicBezTo>
                    <a:pt x="205" y="59"/>
                    <a:pt x="205" y="59"/>
                    <a:pt x="205" y="59"/>
                  </a:cubicBezTo>
                  <a:cubicBezTo>
                    <a:pt x="356" y="210"/>
                    <a:pt x="356" y="210"/>
                    <a:pt x="356" y="210"/>
                  </a:cubicBezTo>
                  <a:cubicBezTo>
                    <a:pt x="198" y="367"/>
                    <a:pt x="198" y="367"/>
                    <a:pt x="198" y="367"/>
                  </a:cubicBezTo>
                  <a:cubicBezTo>
                    <a:pt x="145" y="314"/>
                    <a:pt x="145" y="314"/>
                    <a:pt x="145" y="314"/>
                  </a:cubicBezTo>
                  <a:cubicBezTo>
                    <a:pt x="212" y="247"/>
                    <a:pt x="212" y="247"/>
                    <a:pt x="212" y="247"/>
                  </a:cubicBezTo>
                  <a:cubicBezTo>
                    <a:pt x="8" y="247"/>
                    <a:pt x="8" y="247"/>
                    <a:pt x="8" y="247"/>
                  </a:cubicBezTo>
                  <a:cubicBezTo>
                    <a:pt x="3" y="259"/>
                    <a:pt x="0" y="273"/>
                    <a:pt x="0" y="290"/>
                  </a:cubicBezTo>
                  <a:cubicBezTo>
                    <a:pt x="0" y="292"/>
                    <a:pt x="1" y="294"/>
                    <a:pt x="1" y="295"/>
                  </a:cubicBezTo>
                  <a:cubicBezTo>
                    <a:pt x="3" y="353"/>
                    <a:pt x="51" y="398"/>
                    <a:pt x="109" y="398"/>
                  </a:cubicBezTo>
                  <a:cubicBezTo>
                    <a:pt x="493" y="399"/>
                    <a:pt x="493" y="399"/>
                    <a:pt x="493" y="399"/>
                  </a:cubicBezTo>
                  <a:cubicBezTo>
                    <a:pt x="493" y="399"/>
                    <a:pt x="592" y="390"/>
                    <a:pt x="592" y="291"/>
                  </a:cubicBezTo>
                  <a:cubicBezTo>
                    <a:pt x="592" y="214"/>
                    <a:pt x="531" y="189"/>
                    <a:pt x="496" y="183"/>
                  </a:cubicBezTo>
                  <a:close/>
                </a:path>
              </a:pathLst>
            </a:custGeom>
            <a:solidFill>
              <a:schemeClr val="bg2">
                <a:lumMod val="10000"/>
              </a:schemeClr>
            </a:solidFill>
            <a:ln w="9525">
              <a:solidFill>
                <a:schemeClr val="bg2">
                  <a:lumMod val="10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 name="Rectangle 76">
              <a:extLst>
                <a:ext uri="{FF2B5EF4-FFF2-40B4-BE49-F238E27FC236}">
                  <a16:creationId xmlns:a16="http://schemas.microsoft.com/office/drawing/2014/main" id="{10D6214E-3FCF-3E41-81DD-ADD8A918C035}"/>
                </a:ext>
              </a:extLst>
            </p:cNvPr>
            <p:cNvSpPr>
              <a:spLocks noChangeArrowheads="1"/>
            </p:cNvSpPr>
            <p:nvPr/>
          </p:nvSpPr>
          <p:spPr bwMode="auto">
            <a:xfrm>
              <a:off x="6253757" y="1357896"/>
              <a:ext cx="1034412" cy="1946789"/>
            </a:xfrm>
            <a:prstGeom prst="rect">
              <a:avLst/>
            </a:prstGeom>
            <a:solidFill>
              <a:schemeClr val="accent1"/>
            </a:solidFill>
            <a:ln w="10795" cap="rnd">
              <a:solidFill>
                <a:srgbClr val="403F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77">
              <a:extLst>
                <a:ext uri="{FF2B5EF4-FFF2-40B4-BE49-F238E27FC236}">
                  <a16:creationId xmlns:a16="http://schemas.microsoft.com/office/drawing/2014/main" id="{BF4875E4-7F7C-9949-8D8A-41B96BF96E19}"/>
                </a:ext>
              </a:extLst>
            </p:cNvPr>
            <p:cNvSpPr>
              <a:spLocks noChangeArrowheads="1"/>
            </p:cNvSpPr>
            <p:nvPr/>
          </p:nvSpPr>
          <p:spPr bwMode="auto">
            <a:xfrm>
              <a:off x="6410659" y="1561294"/>
              <a:ext cx="726414" cy="127849"/>
            </a:xfrm>
            <a:prstGeom prst="rect">
              <a:avLst/>
            </a:prstGeom>
            <a:solidFill>
              <a:srgbClr val="0D2736"/>
            </a:solidFill>
            <a:ln w="1079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78">
              <a:extLst>
                <a:ext uri="{FF2B5EF4-FFF2-40B4-BE49-F238E27FC236}">
                  <a16:creationId xmlns:a16="http://schemas.microsoft.com/office/drawing/2014/main" id="{1284B222-832B-554A-86DF-F0B9E8A6058B}"/>
                </a:ext>
              </a:extLst>
            </p:cNvPr>
            <p:cNvSpPr>
              <a:spLocks noChangeArrowheads="1"/>
            </p:cNvSpPr>
            <p:nvPr/>
          </p:nvSpPr>
          <p:spPr bwMode="auto">
            <a:xfrm>
              <a:off x="6410659" y="1689143"/>
              <a:ext cx="726414" cy="127849"/>
            </a:xfrm>
            <a:prstGeom prst="rect">
              <a:avLst/>
            </a:prstGeom>
            <a:solidFill>
              <a:srgbClr val="0D2736"/>
            </a:solidFill>
            <a:ln w="1079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79">
              <a:extLst>
                <a:ext uri="{FF2B5EF4-FFF2-40B4-BE49-F238E27FC236}">
                  <a16:creationId xmlns:a16="http://schemas.microsoft.com/office/drawing/2014/main" id="{19C30F86-CACF-5941-8DF6-D27BCDDE0D38}"/>
                </a:ext>
              </a:extLst>
            </p:cNvPr>
            <p:cNvSpPr>
              <a:spLocks noChangeArrowheads="1"/>
            </p:cNvSpPr>
            <p:nvPr/>
          </p:nvSpPr>
          <p:spPr bwMode="auto">
            <a:xfrm>
              <a:off x="6410659" y="1816991"/>
              <a:ext cx="726414" cy="127849"/>
            </a:xfrm>
            <a:prstGeom prst="rect">
              <a:avLst/>
            </a:prstGeom>
            <a:solidFill>
              <a:srgbClr val="0D2736"/>
            </a:solidFill>
            <a:ln w="1079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80">
              <a:extLst>
                <a:ext uri="{FF2B5EF4-FFF2-40B4-BE49-F238E27FC236}">
                  <a16:creationId xmlns:a16="http://schemas.microsoft.com/office/drawing/2014/main" id="{A3B71017-67C1-7142-9BEB-E70D76E12FA6}"/>
                </a:ext>
              </a:extLst>
            </p:cNvPr>
            <p:cNvSpPr>
              <a:spLocks noChangeArrowheads="1"/>
            </p:cNvSpPr>
            <p:nvPr/>
          </p:nvSpPr>
          <p:spPr bwMode="auto">
            <a:xfrm>
              <a:off x="6410659" y="1944840"/>
              <a:ext cx="726414" cy="127849"/>
            </a:xfrm>
            <a:prstGeom prst="rect">
              <a:avLst/>
            </a:prstGeom>
            <a:solidFill>
              <a:srgbClr val="0D2736"/>
            </a:solidFill>
            <a:ln w="1079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81">
              <a:extLst>
                <a:ext uri="{FF2B5EF4-FFF2-40B4-BE49-F238E27FC236}">
                  <a16:creationId xmlns:a16="http://schemas.microsoft.com/office/drawing/2014/main" id="{C27DEBE4-5B99-9142-8264-E93231965148}"/>
                </a:ext>
              </a:extLst>
            </p:cNvPr>
            <p:cNvSpPr>
              <a:spLocks noChangeArrowheads="1"/>
            </p:cNvSpPr>
            <p:nvPr/>
          </p:nvSpPr>
          <p:spPr bwMode="auto">
            <a:xfrm>
              <a:off x="6410659" y="2072689"/>
              <a:ext cx="726414" cy="127849"/>
            </a:xfrm>
            <a:prstGeom prst="rect">
              <a:avLst/>
            </a:prstGeom>
            <a:solidFill>
              <a:srgbClr val="0D2736"/>
            </a:solidFill>
            <a:ln w="1079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82">
              <a:extLst>
                <a:ext uri="{FF2B5EF4-FFF2-40B4-BE49-F238E27FC236}">
                  <a16:creationId xmlns:a16="http://schemas.microsoft.com/office/drawing/2014/main" id="{5151441C-F7D2-B846-BB29-F43DEF80F751}"/>
                </a:ext>
              </a:extLst>
            </p:cNvPr>
            <p:cNvSpPr>
              <a:spLocks noChangeArrowheads="1"/>
            </p:cNvSpPr>
            <p:nvPr/>
          </p:nvSpPr>
          <p:spPr bwMode="auto">
            <a:xfrm>
              <a:off x="6410659" y="2200537"/>
              <a:ext cx="726414" cy="127849"/>
            </a:xfrm>
            <a:prstGeom prst="rect">
              <a:avLst/>
            </a:prstGeom>
            <a:solidFill>
              <a:srgbClr val="0D2736"/>
            </a:solidFill>
            <a:ln w="1079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83">
              <a:extLst>
                <a:ext uri="{FF2B5EF4-FFF2-40B4-BE49-F238E27FC236}">
                  <a16:creationId xmlns:a16="http://schemas.microsoft.com/office/drawing/2014/main" id="{53053175-4726-A645-B6CC-EDEF6813BD0E}"/>
                </a:ext>
              </a:extLst>
            </p:cNvPr>
            <p:cNvSpPr>
              <a:spLocks noChangeArrowheads="1"/>
            </p:cNvSpPr>
            <p:nvPr/>
          </p:nvSpPr>
          <p:spPr bwMode="auto">
            <a:xfrm>
              <a:off x="6410659" y="2328386"/>
              <a:ext cx="726414" cy="127849"/>
            </a:xfrm>
            <a:prstGeom prst="rect">
              <a:avLst/>
            </a:prstGeom>
            <a:solidFill>
              <a:srgbClr val="0D2736"/>
            </a:solidFill>
            <a:ln w="1079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84">
              <a:extLst>
                <a:ext uri="{FF2B5EF4-FFF2-40B4-BE49-F238E27FC236}">
                  <a16:creationId xmlns:a16="http://schemas.microsoft.com/office/drawing/2014/main" id="{AFA8404D-D7FE-6B48-B48B-F16A4BC08E5E}"/>
                </a:ext>
              </a:extLst>
            </p:cNvPr>
            <p:cNvSpPr>
              <a:spLocks noChangeArrowheads="1"/>
            </p:cNvSpPr>
            <p:nvPr/>
          </p:nvSpPr>
          <p:spPr bwMode="auto">
            <a:xfrm>
              <a:off x="6410659" y="2456234"/>
              <a:ext cx="726414" cy="127849"/>
            </a:xfrm>
            <a:prstGeom prst="rect">
              <a:avLst/>
            </a:prstGeom>
            <a:solidFill>
              <a:srgbClr val="0D2736"/>
            </a:solidFill>
            <a:ln w="1079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85">
              <a:extLst>
                <a:ext uri="{FF2B5EF4-FFF2-40B4-BE49-F238E27FC236}">
                  <a16:creationId xmlns:a16="http://schemas.microsoft.com/office/drawing/2014/main" id="{F00979E6-7861-A04E-9AD3-B390F6220242}"/>
                </a:ext>
              </a:extLst>
            </p:cNvPr>
            <p:cNvSpPr>
              <a:spLocks noChangeArrowheads="1"/>
            </p:cNvSpPr>
            <p:nvPr/>
          </p:nvSpPr>
          <p:spPr bwMode="auto">
            <a:xfrm>
              <a:off x="6410659" y="2584083"/>
              <a:ext cx="726414" cy="127849"/>
            </a:xfrm>
            <a:prstGeom prst="rect">
              <a:avLst/>
            </a:prstGeom>
            <a:solidFill>
              <a:srgbClr val="0D2736"/>
            </a:solidFill>
            <a:ln w="1079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86">
              <a:extLst>
                <a:ext uri="{FF2B5EF4-FFF2-40B4-BE49-F238E27FC236}">
                  <a16:creationId xmlns:a16="http://schemas.microsoft.com/office/drawing/2014/main" id="{C0D7CD12-E9B7-CF4C-83AC-C95B0C502930}"/>
                </a:ext>
              </a:extLst>
            </p:cNvPr>
            <p:cNvSpPr>
              <a:spLocks noChangeArrowheads="1"/>
            </p:cNvSpPr>
            <p:nvPr/>
          </p:nvSpPr>
          <p:spPr bwMode="auto">
            <a:xfrm>
              <a:off x="6410659" y="2711932"/>
              <a:ext cx="726414" cy="127849"/>
            </a:xfrm>
            <a:prstGeom prst="rect">
              <a:avLst/>
            </a:prstGeom>
            <a:solidFill>
              <a:srgbClr val="FFFFFF"/>
            </a:solidFill>
            <a:ln w="10795" cap="rnd">
              <a:solidFill>
                <a:srgbClr val="403F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87">
              <a:extLst>
                <a:ext uri="{FF2B5EF4-FFF2-40B4-BE49-F238E27FC236}">
                  <a16:creationId xmlns:a16="http://schemas.microsoft.com/office/drawing/2014/main" id="{C869D122-F70E-6345-A5FE-31698C13886D}"/>
                </a:ext>
              </a:extLst>
            </p:cNvPr>
            <p:cNvSpPr>
              <a:spLocks noChangeArrowheads="1"/>
            </p:cNvSpPr>
            <p:nvPr/>
          </p:nvSpPr>
          <p:spPr bwMode="auto">
            <a:xfrm>
              <a:off x="6410659" y="2839780"/>
              <a:ext cx="726414" cy="127849"/>
            </a:xfrm>
            <a:prstGeom prst="rect">
              <a:avLst/>
            </a:prstGeom>
            <a:solidFill>
              <a:srgbClr val="FFFFFF"/>
            </a:solidFill>
            <a:ln w="10795" cap="rnd">
              <a:solidFill>
                <a:srgbClr val="403F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Rectangle 88">
              <a:extLst>
                <a:ext uri="{FF2B5EF4-FFF2-40B4-BE49-F238E27FC236}">
                  <a16:creationId xmlns:a16="http://schemas.microsoft.com/office/drawing/2014/main" id="{977E6D9B-7F47-3C4A-8BE4-CFCEAE5D4529}"/>
                </a:ext>
              </a:extLst>
            </p:cNvPr>
            <p:cNvSpPr>
              <a:spLocks noChangeArrowheads="1"/>
            </p:cNvSpPr>
            <p:nvPr/>
          </p:nvSpPr>
          <p:spPr bwMode="auto">
            <a:xfrm>
              <a:off x="6410659" y="2967629"/>
              <a:ext cx="726414" cy="127849"/>
            </a:xfrm>
            <a:prstGeom prst="rect">
              <a:avLst/>
            </a:prstGeom>
            <a:solidFill>
              <a:srgbClr val="FFFFFF"/>
            </a:solidFill>
            <a:ln w="10795" cap="rnd">
              <a:solidFill>
                <a:srgbClr val="403F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08">
              <a:extLst>
                <a:ext uri="{FF2B5EF4-FFF2-40B4-BE49-F238E27FC236}">
                  <a16:creationId xmlns:a16="http://schemas.microsoft.com/office/drawing/2014/main" id="{78D1CF98-0EDB-9B42-BD7C-915A83C0B2CF}"/>
                </a:ext>
              </a:extLst>
            </p:cNvPr>
            <p:cNvSpPr>
              <a:spLocks/>
            </p:cNvSpPr>
            <p:nvPr/>
          </p:nvSpPr>
          <p:spPr bwMode="auto">
            <a:xfrm>
              <a:off x="5678268" y="2214603"/>
              <a:ext cx="1971429" cy="1318681"/>
            </a:xfrm>
            <a:custGeom>
              <a:avLst/>
              <a:gdLst>
                <a:gd name="T0" fmla="*/ 67 w 486"/>
                <a:gd name="T1" fmla="*/ 152 h 328"/>
                <a:gd name="T2" fmla="*/ 66 w 486"/>
                <a:gd name="T3" fmla="*/ 137 h 328"/>
                <a:gd name="T4" fmla="*/ 139 w 486"/>
                <a:gd name="T5" fmla="*/ 23 h 328"/>
                <a:gd name="T6" fmla="*/ 278 w 486"/>
                <a:gd name="T7" fmla="*/ 51 h 328"/>
                <a:gd name="T8" fmla="*/ 312 w 486"/>
                <a:gd name="T9" fmla="*/ 107 h 328"/>
                <a:gd name="T10" fmla="*/ 312 w 486"/>
                <a:gd name="T11" fmla="*/ 107 h 328"/>
                <a:gd name="T12" fmla="*/ 408 w 486"/>
                <a:gd name="T13" fmla="*/ 150 h 328"/>
                <a:gd name="T14" fmla="*/ 407 w 486"/>
                <a:gd name="T15" fmla="*/ 151 h 328"/>
                <a:gd name="T16" fmla="*/ 486 w 486"/>
                <a:gd name="T17" fmla="*/ 239 h 328"/>
                <a:gd name="T18" fmla="*/ 405 w 486"/>
                <a:gd name="T19" fmla="*/ 328 h 328"/>
                <a:gd name="T20" fmla="*/ 89 w 486"/>
                <a:gd name="T21" fmla="*/ 327 h 328"/>
                <a:gd name="T22" fmla="*/ 0 w 486"/>
                <a:gd name="T23" fmla="*/ 243 h 328"/>
                <a:gd name="T24" fmla="*/ 0 w 486"/>
                <a:gd name="T25" fmla="*/ 238 h 328"/>
                <a:gd name="T26" fmla="*/ 67 w 486"/>
                <a:gd name="T27" fmla="*/ 15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328">
                  <a:moveTo>
                    <a:pt x="67" y="152"/>
                  </a:moveTo>
                  <a:cubicBezTo>
                    <a:pt x="66" y="147"/>
                    <a:pt x="66" y="142"/>
                    <a:pt x="66" y="137"/>
                  </a:cubicBezTo>
                  <a:cubicBezTo>
                    <a:pt x="66" y="92"/>
                    <a:pt x="96" y="41"/>
                    <a:pt x="139" y="23"/>
                  </a:cubicBezTo>
                  <a:cubicBezTo>
                    <a:pt x="194" y="0"/>
                    <a:pt x="244" y="18"/>
                    <a:pt x="278" y="51"/>
                  </a:cubicBezTo>
                  <a:cubicBezTo>
                    <a:pt x="293" y="66"/>
                    <a:pt x="304" y="86"/>
                    <a:pt x="312" y="107"/>
                  </a:cubicBezTo>
                  <a:cubicBezTo>
                    <a:pt x="312" y="107"/>
                    <a:pt x="312" y="107"/>
                    <a:pt x="312" y="107"/>
                  </a:cubicBezTo>
                  <a:cubicBezTo>
                    <a:pt x="340" y="69"/>
                    <a:pt x="403" y="81"/>
                    <a:pt x="408" y="150"/>
                  </a:cubicBezTo>
                  <a:cubicBezTo>
                    <a:pt x="407" y="151"/>
                    <a:pt x="407" y="151"/>
                    <a:pt x="407" y="151"/>
                  </a:cubicBezTo>
                  <a:cubicBezTo>
                    <a:pt x="436" y="156"/>
                    <a:pt x="486" y="176"/>
                    <a:pt x="486" y="239"/>
                  </a:cubicBezTo>
                  <a:cubicBezTo>
                    <a:pt x="486" y="321"/>
                    <a:pt x="405" y="328"/>
                    <a:pt x="405" y="328"/>
                  </a:cubicBezTo>
                  <a:cubicBezTo>
                    <a:pt x="89" y="327"/>
                    <a:pt x="89" y="327"/>
                    <a:pt x="89" y="327"/>
                  </a:cubicBezTo>
                  <a:cubicBezTo>
                    <a:pt x="42" y="327"/>
                    <a:pt x="1" y="290"/>
                    <a:pt x="0" y="243"/>
                  </a:cubicBezTo>
                  <a:cubicBezTo>
                    <a:pt x="0" y="241"/>
                    <a:pt x="0" y="240"/>
                    <a:pt x="0" y="238"/>
                  </a:cubicBezTo>
                  <a:cubicBezTo>
                    <a:pt x="0" y="184"/>
                    <a:pt x="35" y="160"/>
                    <a:pt x="67" y="152"/>
                  </a:cubicBezTo>
                  <a:close/>
                </a:path>
              </a:pathLst>
            </a:custGeom>
            <a:solidFill>
              <a:srgbClr val="0D273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3" name="Freeform 109">
              <a:extLst>
                <a:ext uri="{FF2B5EF4-FFF2-40B4-BE49-F238E27FC236}">
                  <a16:creationId xmlns:a16="http://schemas.microsoft.com/office/drawing/2014/main" id="{147474B0-0352-C24B-84EF-F0A4C6F9B7F4}"/>
                </a:ext>
              </a:extLst>
            </p:cNvPr>
            <p:cNvSpPr>
              <a:spLocks/>
            </p:cNvSpPr>
            <p:nvPr/>
          </p:nvSpPr>
          <p:spPr bwMode="auto">
            <a:xfrm>
              <a:off x="5671810" y="2201651"/>
              <a:ext cx="1988144" cy="1332712"/>
            </a:xfrm>
            <a:custGeom>
              <a:avLst/>
              <a:gdLst>
                <a:gd name="T0" fmla="*/ 496 w 592"/>
                <a:gd name="T1" fmla="*/ 183 h 399"/>
                <a:gd name="T2" fmla="*/ 496 w 592"/>
                <a:gd name="T3" fmla="*/ 182 h 399"/>
                <a:gd name="T4" fmla="*/ 380 w 592"/>
                <a:gd name="T5" fmla="*/ 130 h 399"/>
                <a:gd name="T6" fmla="*/ 380 w 592"/>
                <a:gd name="T7" fmla="*/ 130 h 399"/>
                <a:gd name="T8" fmla="*/ 338 w 592"/>
                <a:gd name="T9" fmla="*/ 62 h 399"/>
                <a:gd name="T10" fmla="*/ 170 w 592"/>
                <a:gd name="T11" fmla="*/ 29 h 399"/>
                <a:gd name="T12" fmla="*/ 81 w 592"/>
                <a:gd name="T13" fmla="*/ 167 h 399"/>
                <a:gd name="T14" fmla="*/ 81 w 592"/>
                <a:gd name="T15" fmla="*/ 172 h 399"/>
                <a:gd name="T16" fmla="*/ 212 w 592"/>
                <a:gd name="T17" fmla="*/ 172 h 399"/>
                <a:gd name="T18" fmla="*/ 152 w 592"/>
                <a:gd name="T19" fmla="*/ 112 h 399"/>
                <a:gd name="T20" fmla="*/ 205 w 592"/>
                <a:gd name="T21" fmla="*/ 59 h 399"/>
                <a:gd name="T22" fmla="*/ 356 w 592"/>
                <a:gd name="T23" fmla="*/ 210 h 399"/>
                <a:gd name="T24" fmla="*/ 198 w 592"/>
                <a:gd name="T25" fmla="*/ 367 h 399"/>
                <a:gd name="T26" fmla="*/ 145 w 592"/>
                <a:gd name="T27" fmla="*/ 314 h 399"/>
                <a:gd name="T28" fmla="*/ 212 w 592"/>
                <a:gd name="T29" fmla="*/ 247 h 399"/>
                <a:gd name="T30" fmla="*/ 8 w 592"/>
                <a:gd name="T31" fmla="*/ 247 h 399"/>
                <a:gd name="T32" fmla="*/ 0 w 592"/>
                <a:gd name="T33" fmla="*/ 290 h 399"/>
                <a:gd name="T34" fmla="*/ 1 w 592"/>
                <a:gd name="T35" fmla="*/ 295 h 399"/>
                <a:gd name="T36" fmla="*/ 109 w 592"/>
                <a:gd name="T37" fmla="*/ 398 h 399"/>
                <a:gd name="T38" fmla="*/ 493 w 592"/>
                <a:gd name="T39" fmla="*/ 399 h 399"/>
                <a:gd name="T40" fmla="*/ 592 w 592"/>
                <a:gd name="T41" fmla="*/ 291 h 399"/>
                <a:gd name="T42" fmla="*/ 496 w 592"/>
                <a:gd name="T43" fmla="*/ 183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2" h="399">
                  <a:moveTo>
                    <a:pt x="496" y="183"/>
                  </a:moveTo>
                  <a:cubicBezTo>
                    <a:pt x="496" y="182"/>
                    <a:pt x="496" y="182"/>
                    <a:pt x="496" y="182"/>
                  </a:cubicBezTo>
                  <a:cubicBezTo>
                    <a:pt x="491" y="98"/>
                    <a:pt x="414" y="84"/>
                    <a:pt x="380" y="130"/>
                  </a:cubicBezTo>
                  <a:cubicBezTo>
                    <a:pt x="380" y="130"/>
                    <a:pt x="380" y="130"/>
                    <a:pt x="380" y="130"/>
                  </a:cubicBezTo>
                  <a:cubicBezTo>
                    <a:pt x="371" y="105"/>
                    <a:pt x="357" y="81"/>
                    <a:pt x="338" y="62"/>
                  </a:cubicBezTo>
                  <a:cubicBezTo>
                    <a:pt x="298" y="22"/>
                    <a:pt x="237" y="0"/>
                    <a:pt x="170" y="29"/>
                  </a:cubicBezTo>
                  <a:cubicBezTo>
                    <a:pt x="117" y="51"/>
                    <a:pt x="81" y="113"/>
                    <a:pt x="81" y="167"/>
                  </a:cubicBezTo>
                  <a:cubicBezTo>
                    <a:pt x="81" y="169"/>
                    <a:pt x="81" y="170"/>
                    <a:pt x="81" y="172"/>
                  </a:cubicBezTo>
                  <a:cubicBezTo>
                    <a:pt x="212" y="172"/>
                    <a:pt x="212" y="172"/>
                    <a:pt x="212" y="172"/>
                  </a:cubicBezTo>
                  <a:cubicBezTo>
                    <a:pt x="152" y="112"/>
                    <a:pt x="152" y="112"/>
                    <a:pt x="152" y="112"/>
                  </a:cubicBezTo>
                  <a:cubicBezTo>
                    <a:pt x="205" y="59"/>
                    <a:pt x="205" y="59"/>
                    <a:pt x="205" y="59"/>
                  </a:cubicBezTo>
                  <a:cubicBezTo>
                    <a:pt x="356" y="210"/>
                    <a:pt x="356" y="210"/>
                    <a:pt x="356" y="210"/>
                  </a:cubicBezTo>
                  <a:cubicBezTo>
                    <a:pt x="198" y="367"/>
                    <a:pt x="198" y="367"/>
                    <a:pt x="198" y="367"/>
                  </a:cubicBezTo>
                  <a:cubicBezTo>
                    <a:pt x="145" y="314"/>
                    <a:pt x="145" y="314"/>
                    <a:pt x="145" y="314"/>
                  </a:cubicBezTo>
                  <a:cubicBezTo>
                    <a:pt x="212" y="247"/>
                    <a:pt x="212" y="247"/>
                    <a:pt x="212" y="247"/>
                  </a:cubicBezTo>
                  <a:cubicBezTo>
                    <a:pt x="8" y="247"/>
                    <a:pt x="8" y="247"/>
                    <a:pt x="8" y="247"/>
                  </a:cubicBezTo>
                  <a:cubicBezTo>
                    <a:pt x="3" y="259"/>
                    <a:pt x="0" y="273"/>
                    <a:pt x="0" y="290"/>
                  </a:cubicBezTo>
                  <a:cubicBezTo>
                    <a:pt x="0" y="292"/>
                    <a:pt x="1" y="294"/>
                    <a:pt x="1" y="295"/>
                  </a:cubicBezTo>
                  <a:cubicBezTo>
                    <a:pt x="3" y="353"/>
                    <a:pt x="51" y="398"/>
                    <a:pt x="109" y="398"/>
                  </a:cubicBezTo>
                  <a:cubicBezTo>
                    <a:pt x="493" y="399"/>
                    <a:pt x="493" y="399"/>
                    <a:pt x="493" y="399"/>
                  </a:cubicBezTo>
                  <a:cubicBezTo>
                    <a:pt x="493" y="399"/>
                    <a:pt x="592" y="390"/>
                    <a:pt x="592" y="291"/>
                  </a:cubicBezTo>
                  <a:cubicBezTo>
                    <a:pt x="592" y="214"/>
                    <a:pt x="531" y="189"/>
                    <a:pt x="496" y="183"/>
                  </a:cubicBezTo>
                  <a:close/>
                </a:path>
              </a:pathLst>
            </a:custGeom>
            <a:solidFill>
              <a:srgbClr val="0D2736"/>
            </a:solidFill>
            <a:ln w="1079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986232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p:txBody>
          <a:bodyPr/>
          <a:lstStyle/>
          <a:p>
            <a:r>
              <a:rPr lang="en-US" dirty="0"/>
              <a:t>Agenda</a:t>
            </a:r>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a:xfrm>
            <a:off x="9220200" y="6815138"/>
            <a:ext cx="2743200" cy="365125"/>
          </a:xfrm>
        </p:spPr>
        <p:txBody>
          <a:bodyPr/>
          <a:lstStyle/>
          <a:p>
            <a:fld id="{0E0E0192-C642-4D4F-AE82-A0D0DC02E26B}" type="slidenum">
              <a:rPr lang="en-US" smtClean="0"/>
              <a:pPr/>
              <a:t>22</a:t>
            </a:fld>
            <a:endParaRPr lang="en-US" dirty="0"/>
          </a:p>
        </p:txBody>
      </p:sp>
      <p:sp>
        <p:nvSpPr>
          <p:cNvPr id="8" name="Rectangle 7">
            <a:extLst>
              <a:ext uri="{FF2B5EF4-FFF2-40B4-BE49-F238E27FC236}">
                <a16:creationId xmlns:a16="http://schemas.microsoft.com/office/drawing/2014/main" id="{08FF8D1A-D6DD-C84E-88DF-82740123DB3D}"/>
              </a:ext>
            </a:extLst>
          </p:cNvPr>
          <p:cNvSpPr/>
          <p:nvPr/>
        </p:nvSpPr>
        <p:spPr>
          <a:xfrm>
            <a:off x="390647" y="1250800"/>
            <a:ext cx="8222456" cy="400110"/>
          </a:xfrm>
          <a:prstGeom prst="rect">
            <a:avLst/>
          </a:prstGeom>
        </p:spPr>
        <p:txBody>
          <a:bodyPr wrap="square">
            <a:spAutoFit/>
          </a:bodyPr>
          <a:lstStyle/>
          <a:p>
            <a:pPr marL="6350">
              <a:spcBef>
                <a:spcPts val="3600"/>
              </a:spcBef>
            </a:pPr>
            <a:r>
              <a:rPr lang="en-US" sz="2000" dirty="0">
                <a:solidFill>
                  <a:schemeClr val="bg1">
                    <a:lumMod val="75000"/>
                  </a:schemeClr>
                </a:solidFill>
                <a:latin typeface="Amazon Ember Regular"/>
              </a:rPr>
              <a:t>1. Why migrate to the cloud</a:t>
            </a:r>
          </a:p>
        </p:txBody>
      </p:sp>
      <p:sp>
        <p:nvSpPr>
          <p:cNvPr id="9" name="Rectangle 8">
            <a:extLst>
              <a:ext uri="{FF2B5EF4-FFF2-40B4-BE49-F238E27FC236}">
                <a16:creationId xmlns:a16="http://schemas.microsoft.com/office/drawing/2014/main" id="{E01871B0-D002-EF42-B48A-78D14A34107A}"/>
              </a:ext>
            </a:extLst>
          </p:cNvPr>
          <p:cNvSpPr/>
          <p:nvPr/>
        </p:nvSpPr>
        <p:spPr>
          <a:xfrm>
            <a:off x="390647" y="1993192"/>
            <a:ext cx="8222456" cy="400110"/>
          </a:xfrm>
          <a:prstGeom prst="rect">
            <a:avLst/>
          </a:prstGeom>
        </p:spPr>
        <p:txBody>
          <a:bodyPr wrap="square">
            <a:spAutoFit/>
          </a:bodyPr>
          <a:lstStyle/>
          <a:p>
            <a:pPr marL="6350" lvl="0">
              <a:spcBef>
                <a:spcPts val="3600"/>
              </a:spcBef>
            </a:pPr>
            <a:r>
              <a:rPr lang="en-US" sz="2000" b="1" dirty="0">
                <a:solidFill>
                  <a:schemeClr val="bg1">
                    <a:lumMod val="75000"/>
                  </a:schemeClr>
                </a:solidFill>
                <a:latin typeface="Amazon Ember Regular"/>
              </a:rPr>
              <a:t>2. </a:t>
            </a:r>
            <a:r>
              <a:rPr lang="en-US" sz="2000" dirty="0">
                <a:solidFill>
                  <a:schemeClr val="bg1">
                    <a:lumMod val="75000"/>
                  </a:schemeClr>
                </a:solidFill>
                <a:latin typeface="Amazon Ember Regular"/>
              </a:rPr>
              <a:t>Benefits of AWS for Windows workloads</a:t>
            </a:r>
          </a:p>
        </p:txBody>
      </p:sp>
      <p:sp>
        <p:nvSpPr>
          <p:cNvPr id="10" name="Rectangle 9">
            <a:extLst>
              <a:ext uri="{FF2B5EF4-FFF2-40B4-BE49-F238E27FC236}">
                <a16:creationId xmlns:a16="http://schemas.microsoft.com/office/drawing/2014/main" id="{20677D64-44EA-8B40-BE20-99D09741F4B1}"/>
              </a:ext>
            </a:extLst>
          </p:cNvPr>
          <p:cNvSpPr/>
          <p:nvPr/>
        </p:nvSpPr>
        <p:spPr>
          <a:xfrm>
            <a:off x="390647" y="2735584"/>
            <a:ext cx="8222456" cy="400110"/>
          </a:xfrm>
          <a:prstGeom prst="rect">
            <a:avLst/>
          </a:prstGeom>
        </p:spPr>
        <p:txBody>
          <a:bodyPr wrap="square">
            <a:spAutoFit/>
          </a:bodyPr>
          <a:lstStyle/>
          <a:p>
            <a:pPr marL="6350" lvl="0">
              <a:spcBef>
                <a:spcPts val="3600"/>
              </a:spcBef>
            </a:pPr>
            <a:r>
              <a:rPr lang="en-US" sz="2000" dirty="0">
                <a:solidFill>
                  <a:schemeClr val="bg1">
                    <a:lumMod val="75000"/>
                  </a:schemeClr>
                </a:solidFill>
                <a:latin typeface="Amazon Ember Regular"/>
              </a:rPr>
              <a:t>3. Flexible licensing options</a:t>
            </a:r>
          </a:p>
        </p:txBody>
      </p:sp>
      <p:sp>
        <p:nvSpPr>
          <p:cNvPr id="11" name="Rectangle 10">
            <a:extLst>
              <a:ext uri="{FF2B5EF4-FFF2-40B4-BE49-F238E27FC236}">
                <a16:creationId xmlns:a16="http://schemas.microsoft.com/office/drawing/2014/main" id="{F44A1BA2-EF8B-DC41-B237-D837F55905AC}"/>
              </a:ext>
            </a:extLst>
          </p:cNvPr>
          <p:cNvSpPr/>
          <p:nvPr/>
        </p:nvSpPr>
        <p:spPr>
          <a:xfrm>
            <a:off x="390647" y="3477976"/>
            <a:ext cx="8222456" cy="400110"/>
          </a:xfrm>
          <a:prstGeom prst="rect">
            <a:avLst/>
          </a:prstGeom>
        </p:spPr>
        <p:txBody>
          <a:bodyPr wrap="square">
            <a:spAutoFit/>
          </a:bodyPr>
          <a:lstStyle/>
          <a:p>
            <a:pPr marL="6350" lvl="0">
              <a:spcBef>
                <a:spcPts val="3600"/>
              </a:spcBef>
            </a:pPr>
            <a:r>
              <a:rPr lang="en-US" sz="2000" b="1" dirty="0">
                <a:solidFill>
                  <a:schemeClr val="accent1"/>
                </a:solidFill>
                <a:latin typeface="Amazon Ember Regular"/>
              </a:rPr>
              <a:t>4. </a:t>
            </a:r>
            <a:r>
              <a:rPr lang="en-US" sz="2000" dirty="0">
                <a:latin typeface="Amazon Ember Regular"/>
              </a:rPr>
              <a:t>Jumpstart cloud migration</a:t>
            </a:r>
          </a:p>
        </p:txBody>
      </p:sp>
      <p:sp>
        <p:nvSpPr>
          <p:cNvPr id="12" name="Rectangle 11">
            <a:extLst>
              <a:ext uri="{FF2B5EF4-FFF2-40B4-BE49-F238E27FC236}">
                <a16:creationId xmlns:a16="http://schemas.microsoft.com/office/drawing/2014/main" id="{7A84855B-A69D-6741-A518-B2CCFD1A86A1}"/>
              </a:ext>
            </a:extLst>
          </p:cNvPr>
          <p:cNvSpPr/>
          <p:nvPr/>
        </p:nvSpPr>
        <p:spPr>
          <a:xfrm>
            <a:off x="390647" y="4220369"/>
            <a:ext cx="8222456" cy="400110"/>
          </a:xfrm>
          <a:prstGeom prst="rect">
            <a:avLst/>
          </a:prstGeom>
        </p:spPr>
        <p:txBody>
          <a:bodyPr wrap="square">
            <a:spAutoFit/>
          </a:bodyPr>
          <a:lstStyle/>
          <a:p>
            <a:pPr marL="6350" lvl="0">
              <a:spcBef>
                <a:spcPts val="3600"/>
              </a:spcBef>
            </a:pPr>
            <a:r>
              <a:rPr lang="en-US" sz="2000" dirty="0">
                <a:solidFill>
                  <a:schemeClr val="bg1">
                    <a:lumMod val="75000"/>
                  </a:schemeClr>
                </a:solidFill>
                <a:latin typeface="Amazon Ember Regular"/>
              </a:rPr>
              <a:t>5. Migration tools &amp; programs</a:t>
            </a:r>
          </a:p>
        </p:txBody>
      </p:sp>
    </p:spTree>
    <p:extLst>
      <p:ext uri="{BB962C8B-B14F-4D97-AF65-F5344CB8AC3E}">
        <p14:creationId xmlns:p14="http://schemas.microsoft.com/office/powerpoint/2010/main" val="2212526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D3701316-0738-A841-B360-C3DC7831F58B}"/>
              </a:ext>
            </a:extLst>
          </p:cNvPr>
          <p:cNvSpPr txBox="1"/>
          <p:nvPr/>
        </p:nvSpPr>
        <p:spPr>
          <a:xfrm>
            <a:off x="4141165" y="3438967"/>
            <a:ext cx="3223260" cy="646331"/>
          </a:xfrm>
          <a:prstGeom prst="rect">
            <a:avLst/>
          </a:prstGeom>
          <a:noFill/>
        </p:spPr>
        <p:txBody>
          <a:bodyPr wrap="square" rtlCol="0">
            <a:spAutoFit/>
          </a:bodyPr>
          <a:lstStyle/>
          <a:p>
            <a:pPr algn="ctr"/>
            <a:r>
              <a:rPr lang="en-US" b="1" dirty="0">
                <a:latin typeface="Amazon Ember Regular"/>
              </a:rPr>
              <a:t>As a managed service using Amazon RDS</a:t>
            </a:r>
          </a:p>
        </p:txBody>
      </p:sp>
      <p:sp>
        <p:nvSpPr>
          <p:cNvPr id="37" name="TextBox 36">
            <a:extLst>
              <a:ext uri="{FF2B5EF4-FFF2-40B4-BE49-F238E27FC236}">
                <a16:creationId xmlns:a16="http://schemas.microsoft.com/office/drawing/2014/main" id="{A30A40CE-0B2C-6747-B993-EBCB40CCC04F}"/>
              </a:ext>
            </a:extLst>
          </p:cNvPr>
          <p:cNvSpPr txBox="1"/>
          <p:nvPr/>
        </p:nvSpPr>
        <p:spPr>
          <a:xfrm>
            <a:off x="4365622" y="4323828"/>
            <a:ext cx="3223260" cy="584775"/>
          </a:xfrm>
          <a:prstGeom prst="rect">
            <a:avLst/>
          </a:prstGeom>
          <a:noFill/>
        </p:spPr>
        <p:txBody>
          <a:bodyPr wrap="square" rtlCol="0">
            <a:spAutoFit/>
          </a:bodyPr>
          <a:lstStyle/>
          <a:p>
            <a:pPr marL="171450" indent="-171450">
              <a:spcBef>
                <a:spcPts val="450"/>
              </a:spcBef>
              <a:buClr>
                <a:schemeClr val="accent1"/>
              </a:buClr>
              <a:buFont typeface="Arial" panose="020B0604020202020204" pitchFamily="34" charset="0"/>
              <a:buChar char="•"/>
            </a:pPr>
            <a:r>
              <a:rPr lang="en-US" sz="1600" dirty="0">
                <a:ln/>
                <a:latin typeface="Amazon Ember Regular"/>
                <a:cs typeface="Arial"/>
              </a:rPr>
              <a:t>RDS for SQL Server </a:t>
            </a:r>
            <a:r>
              <a:rPr lang="it-IT" sz="1600" dirty="0">
                <a:ln/>
                <a:latin typeface="Amazon Ember Regular"/>
                <a:cs typeface="Arial"/>
              </a:rPr>
              <a:t>2008 R2, 2012 e 2014</a:t>
            </a:r>
            <a:endParaRPr lang="en-US" sz="1600" dirty="0">
              <a:ln/>
              <a:latin typeface="Amazon Ember Regular"/>
              <a:cs typeface="Arial"/>
            </a:endParaRPr>
          </a:p>
        </p:txBody>
      </p:sp>
      <p:sp>
        <p:nvSpPr>
          <p:cNvPr id="38" name="TextBox 37">
            <a:extLst>
              <a:ext uri="{FF2B5EF4-FFF2-40B4-BE49-F238E27FC236}">
                <a16:creationId xmlns:a16="http://schemas.microsoft.com/office/drawing/2014/main" id="{1678B0B9-236A-BE41-A3A7-420D94884264}"/>
              </a:ext>
            </a:extLst>
          </p:cNvPr>
          <p:cNvSpPr txBox="1"/>
          <p:nvPr/>
        </p:nvSpPr>
        <p:spPr>
          <a:xfrm>
            <a:off x="336789" y="3472523"/>
            <a:ext cx="3223260" cy="646331"/>
          </a:xfrm>
          <a:prstGeom prst="rect">
            <a:avLst/>
          </a:prstGeom>
          <a:noFill/>
        </p:spPr>
        <p:txBody>
          <a:bodyPr wrap="square" rtlCol="0">
            <a:spAutoFit/>
          </a:bodyPr>
          <a:lstStyle/>
          <a:p>
            <a:pPr algn="ctr"/>
            <a:r>
              <a:rPr lang="en-US" b="1" dirty="0">
                <a:latin typeface="Amazon Ember Regular"/>
              </a:rPr>
              <a:t>Self-managed using Amazon EC2</a:t>
            </a:r>
          </a:p>
        </p:txBody>
      </p:sp>
      <p:sp>
        <p:nvSpPr>
          <p:cNvPr id="39" name="TextBox 38">
            <a:extLst>
              <a:ext uri="{FF2B5EF4-FFF2-40B4-BE49-F238E27FC236}">
                <a16:creationId xmlns:a16="http://schemas.microsoft.com/office/drawing/2014/main" id="{076A31D9-B238-0646-BB2A-1223025908C2}"/>
              </a:ext>
            </a:extLst>
          </p:cNvPr>
          <p:cNvSpPr txBox="1"/>
          <p:nvPr/>
        </p:nvSpPr>
        <p:spPr>
          <a:xfrm>
            <a:off x="336789" y="4323828"/>
            <a:ext cx="3804376" cy="959237"/>
          </a:xfrm>
          <a:prstGeom prst="rect">
            <a:avLst/>
          </a:prstGeom>
          <a:noFill/>
        </p:spPr>
        <p:txBody>
          <a:bodyPr wrap="square" rtlCol="0">
            <a:spAutoFit/>
          </a:bodyPr>
          <a:lstStyle/>
          <a:p>
            <a:pPr marL="171446" indent="-171446">
              <a:spcBef>
                <a:spcPts val="450"/>
              </a:spcBef>
              <a:buClr>
                <a:schemeClr val="accent1"/>
              </a:buClr>
              <a:buFont typeface="Wingdings" panose="05000000000000000000" pitchFamily="2" charset="2"/>
              <a:buChar char="§"/>
            </a:pPr>
            <a:r>
              <a:rPr lang="en-US" sz="1600" dirty="0">
                <a:ln/>
                <a:latin typeface="Amazon Ember Regular"/>
                <a:cs typeface="Arial"/>
              </a:rPr>
              <a:t>BYOL Windows &amp; SQL</a:t>
            </a:r>
          </a:p>
          <a:p>
            <a:pPr marL="171446" indent="-171446">
              <a:spcBef>
                <a:spcPts val="450"/>
              </a:spcBef>
              <a:buClr>
                <a:schemeClr val="accent1"/>
              </a:buClr>
              <a:buFont typeface="Wingdings" panose="05000000000000000000" pitchFamily="2" charset="2"/>
              <a:buChar char="§"/>
            </a:pPr>
            <a:r>
              <a:rPr lang="en-US" sz="1600" dirty="0">
                <a:ln/>
                <a:latin typeface="Amazon Ember Regular"/>
                <a:cs typeface="Arial"/>
              </a:rPr>
              <a:t>Purchase EC2 Windows + BYOL SQL</a:t>
            </a:r>
          </a:p>
          <a:p>
            <a:pPr marL="171446" indent="-171446">
              <a:spcBef>
                <a:spcPts val="450"/>
              </a:spcBef>
              <a:buClr>
                <a:schemeClr val="accent1"/>
              </a:buClr>
              <a:buFont typeface="Wingdings" panose="05000000000000000000" pitchFamily="2" charset="2"/>
              <a:buChar char="§"/>
            </a:pPr>
            <a:r>
              <a:rPr lang="en-US" sz="1600" dirty="0">
                <a:ln/>
                <a:latin typeface="Amazon Ember Regular"/>
                <a:cs typeface="Arial"/>
              </a:rPr>
              <a:t>Purchase EC2 Windows + SQL</a:t>
            </a:r>
          </a:p>
        </p:txBody>
      </p:sp>
      <p:cxnSp>
        <p:nvCxnSpPr>
          <p:cNvPr id="41" name="Straight Connector 40">
            <a:extLst>
              <a:ext uri="{FF2B5EF4-FFF2-40B4-BE49-F238E27FC236}">
                <a16:creationId xmlns:a16="http://schemas.microsoft.com/office/drawing/2014/main" id="{F7B1CA5A-F821-924F-A005-93BB8881266B}"/>
              </a:ext>
            </a:extLst>
          </p:cNvPr>
          <p:cNvCxnSpPr/>
          <p:nvPr/>
        </p:nvCxnSpPr>
        <p:spPr>
          <a:xfrm rot="16200000">
            <a:off x="1994275" y="2594714"/>
            <a:ext cx="0" cy="3163078"/>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F186B941-41C8-6746-B231-CC6D23ADE741}"/>
              </a:ext>
            </a:extLst>
          </p:cNvPr>
          <p:cNvCxnSpPr/>
          <p:nvPr/>
        </p:nvCxnSpPr>
        <p:spPr>
          <a:xfrm rot="16200000">
            <a:off x="5977252" y="2594714"/>
            <a:ext cx="0" cy="3163078"/>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47" name="Title 2">
            <a:extLst>
              <a:ext uri="{FF2B5EF4-FFF2-40B4-BE49-F238E27FC236}">
                <a16:creationId xmlns:a16="http://schemas.microsoft.com/office/drawing/2014/main" id="{03E686DB-2D0C-CA48-B2DF-D460D60BC6F6}"/>
              </a:ext>
            </a:extLst>
          </p:cNvPr>
          <p:cNvSpPr>
            <a:spLocks noGrp="1"/>
          </p:cNvSpPr>
          <p:nvPr>
            <p:ph type="title"/>
          </p:nvPr>
        </p:nvSpPr>
        <p:spPr>
          <a:xfrm>
            <a:off x="336789" y="480696"/>
            <a:ext cx="8205304" cy="545192"/>
          </a:xfrm>
        </p:spPr>
        <p:txBody>
          <a:bodyPr/>
          <a:lstStyle/>
          <a:p>
            <a:r>
              <a:rPr lang="en-US" dirty="0"/>
              <a:t>Running Microsoft Applications on AWS</a:t>
            </a:r>
          </a:p>
        </p:txBody>
      </p:sp>
      <p:pic>
        <p:nvPicPr>
          <p:cNvPr id="11" name="Graphic 10">
            <a:extLst>
              <a:ext uri="{FF2B5EF4-FFF2-40B4-BE49-F238E27FC236}">
                <a16:creationId xmlns:a16="http://schemas.microsoft.com/office/drawing/2014/main" id="{0D856E9F-915A-0B43-B5A1-8F533CCB53B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30708" y="1912379"/>
            <a:ext cx="1208577" cy="1208577"/>
          </a:xfrm>
          <a:prstGeom prst="rect">
            <a:avLst/>
          </a:prstGeom>
        </p:spPr>
      </p:pic>
      <p:pic>
        <p:nvPicPr>
          <p:cNvPr id="12" name="Graphic 11">
            <a:extLst>
              <a:ext uri="{FF2B5EF4-FFF2-40B4-BE49-F238E27FC236}">
                <a16:creationId xmlns:a16="http://schemas.microsoft.com/office/drawing/2014/main" id="{9B9E8AFF-FD19-2E41-9653-04E0099502DB}"/>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148506" y="1876827"/>
            <a:ext cx="1208577" cy="1208577"/>
          </a:xfrm>
          <a:prstGeom prst="rect">
            <a:avLst/>
          </a:prstGeom>
        </p:spPr>
      </p:pic>
      <p:pic>
        <p:nvPicPr>
          <p:cNvPr id="13" name="Graphic 12">
            <a:extLst>
              <a:ext uri="{FF2B5EF4-FFF2-40B4-BE49-F238E27FC236}">
                <a16:creationId xmlns:a16="http://schemas.microsoft.com/office/drawing/2014/main" id="{C9958B00-76DB-7948-B01F-C4A8D8AF7E30}"/>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9266304" y="1876826"/>
            <a:ext cx="1208577" cy="1208577"/>
          </a:xfrm>
          <a:prstGeom prst="rect">
            <a:avLst/>
          </a:prstGeom>
        </p:spPr>
      </p:pic>
      <p:sp>
        <p:nvSpPr>
          <p:cNvPr id="14" name="TextBox 13">
            <a:extLst>
              <a:ext uri="{FF2B5EF4-FFF2-40B4-BE49-F238E27FC236}">
                <a16:creationId xmlns:a16="http://schemas.microsoft.com/office/drawing/2014/main" id="{FD79B039-711C-6748-803F-2C30BC323157}"/>
              </a:ext>
            </a:extLst>
          </p:cNvPr>
          <p:cNvSpPr txBox="1"/>
          <p:nvPr/>
        </p:nvSpPr>
        <p:spPr>
          <a:xfrm>
            <a:off x="8108327" y="3367405"/>
            <a:ext cx="4043362" cy="646331"/>
          </a:xfrm>
          <a:prstGeom prst="rect">
            <a:avLst/>
          </a:prstGeom>
          <a:noFill/>
        </p:spPr>
        <p:txBody>
          <a:bodyPr wrap="square" rtlCol="0">
            <a:spAutoFit/>
          </a:bodyPr>
          <a:lstStyle/>
          <a:p>
            <a:pPr algn="ctr"/>
            <a:r>
              <a:rPr lang="it-IT" b="1" dirty="0" err="1">
                <a:latin typeface="Amazon Ember Regular"/>
              </a:rPr>
              <a:t>Relying</a:t>
            </a:r>
            <a:r>
              <a:rPr lang="it-IT" b="1" dirty="0">
                <a:latin typeface="Amazon Ember Regular"/>
              </a:rPr>
              <a:t> on Active Directory for </a:t>
            </a:r>
            <a:r>
              <a:rPr lang="it-IT" b="1" dirty="0" err="1">
                <a:latin typeface="Amazon Ember Regular"/>
              </a:rPr>
              <a:t>identity</a:t>
            </a:r>
            <a:r>
              <a:rPr lang="it-IT" b="1" dirty="0">
                <a:latin typeface="Amazon Ember Regular"/>
              </a:rPr>
              <a:t> and </a:t>
            </a:r>
            <a:r>
              <a:rPr lang="it-IT" b="1" dirty="0" err="1">
                <a:latin typeface="Amazon Ember Regular"/>
              </a:rPr>
              <a:t>access</a:t>
            </a:r>
            <a:r>
              <a:rPr lang="it-IT" b="1" dirty="0">
                <a:latin typeface="Amazon Ember Regular"/>
              </a:rPr>
              <a:t> management</a:t>
            </a:r>
            <a:endParaRPr lang="en-US" b="1" dirty="0">
              <a:latin typeface="Amazon Ember Regular"/>
            </a:endParaRPr>
          </a:p>
        </p:txBody>
      </p:sp>
      <p:cxnSp>
        <p:nvCxnSpPr>
          <p:cNvPr id="15" name="Straight Connector 14">
            <a:extLst>
              <a:ext uri="{FF2B5EF4-FFF2-40B4-BE49-F238E27FC236}">
                <a16:creationId xmlns:a16="http://schemas.microsoft.com/office/drawing/2014/main" id="{1D3EB3E8-C798-D741-87A3-7B7436871D6A}"/>
              </a:ext>
            </a:extLst>
          </p:cNvPr>
          <p:cNvCxnSpPr/>
          <p:nvPr/>
        </p:nvCxnSpPr>
        <p:spPr>
          <a:xfrm rot="16200000">
            <a:off x="9689866" y="2579966"/>
            <a:ext cx="0" cy="3163078"/>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E9FA1692-1B65-DB45-BAD9-C0CDAF9822B8}"/>
              </a:ext>
            </a:extLst>
          </p:cNvPr>
          <p:cNvSpPr txBox="1"/>
          <p:nvPr/>
        </p:nvSpPr>
        <p:spPr>
          <a:xfrm>
            <a:off x="8258962" y="4276899"/>
            <a:ext cx="3223260" cy="584775"/>
          </a:xfrm>
          <a:prstGeom prst="rect">
            <a:avLst/>
          </a:prstGeom>
          <a:noFill/>
        </p:spPr>
        <p:txBody>
          <a:bodyPr wrap="square" rtlCol="0">
            <a:spAutoFit/>
          </a:bodyPr>
          <a:lstStyle/>
          <a:p>
            <a:pPr marL="171450" indent="-171450">
              <a:spcBef>
                <a:spcPts val="450"/>
              </a:spcBef>
              <a:buClr>
                <a:schemeClr val="accent1"/>
              </a:buClr>
              <a:buFont typeface="Arial" panose="020B0604020202020204" pitchFamily="34" charset="0"/>
              <a:buChar char="•"/>
            </a:pPr>
            <a:r>
              <a:rPr lang="it-IT" sz="1600" dirty="0">
                <a:ln/>
                <a:latin typeface="Amazon Ember Regular"/>
                <a:cs typeface="Arial"/>
              </a:rPr>
              <a:t>Close </a:t>
            </a:r>
            <a:r>
              <a:rPr lang="it-IT" sz="1600" dirty="0" err="1">
                <a:ln/>
                <a:latin typeface="Amazon Ember Regular"/>
                <a:cs typeface="Arial"/>
              </a:rPr>
              <a:t>integration</a:t>
            </a:r>
            <a:r>
              <a:rPr lang="it-IT" sz="1600" dirty="0">
                <a:ln/>
                <a:latin typeface="Amazon Ember Regular"/>
                <a:cs typeface="Arial"/>
              </a:rPr>
              <a:t> with </a:t>
            </a:r>
            <a:r>
              <a:rPr lang="it-IT" sz="1600" dirty="0" err="1">
                <a:ln/>
                <a:latin typeface="Amazon Ember Regular"/>
                <a:cs typeface="Arial"/>
              </a:rPr>
              <a:t>your</a:t>
            </a:r>
            <a:r>
              <a:rPr lang="it-IT" sz="1600" dirty="0">
                <a:ln/>
                <a:latin typeface="Amazon Ember Regular"/>
                <a:cs typeface="Arial"/>
              </a:rPr>
              <a:t> </a:t>
            </a:r>
            <a:r>
              <a:rPr lang="it-IT" sz="1600" dirty="0" err="1">
                <a:ln/>
                <a:latin typeface="Amazon Ember Regular"/>
                <a:cs typeface="Arial"/>
              </a:rPr>
              <a:t>existing</a:t>
            </a:r>
            <a:r>
              <a:rPr lang="it-IT" sz="1600" dirty="0">
                <a:ln/>
                <a:latin typeface="Amazon Ember Regular"/>
                <a:cs typeface="Arial"/>
              </a:rPr>
              <a:t> </a:t>
            </a:r>
            <a:r>
              <a:rPr lang="it-IT" sz="1600" dirty="0" err="1">
                <a:ln/>
                <a:latin typeface="Amazon Ember Regular"/>
                <a:cs typeface="Arial"/>
              </a:rPr>
              <a:t>infrastructure</a:t>
            </a:r>
            <a:endParaRPr lang="en-US" sz="1600" dirty="0">
              <a:ln/>
              <a:latin typeface="Amazon Ember Regular"/>
              <a:cs typeface="Arial"/>
            </a:endParaRPr>
          </a:p>
        </p:txBody>
      </p:sp>
    </p:spTree>
    <p:extLst>
      <p:ext uri="{BB962C8B-B14F-4D97-AF65-F5344CB8AC3E}">
        <p14:creationId xmlns:p14="http://schemas.microsoft.com/office/powerpoint/2010/main" val="1525469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C97DDDE8-8FBC-6E41-832E-6A39C3088EE2}"/>
              </a:ext>
            </a:extLst>
          </p:cNvPr>
          <p:cNvSpPr>
            <a:spLocks noGrp="1"/>
          </p:cNvSpPr>
          <p:nvPr>
            <p:ph type="title"/>
          </p:nvPr>
        </p:nvSpPr>
        <p:spPr>
          <a:xfrm>
            <a:off x="336789" y="114936"/>
            <a:ext cx="8205304" cy="857250"/>
          </a:xfrm>
        </p:spPr>
        <p:txBody>
          <a:bodyPr/>
          <a:lstStyle/>
          <a:p>
            <a:r>
              <a:rPr lang="en-US" dirty="0"/>
              <a:t>Amazon FSx for Windows File Server</a:t>
            </a:r>
          </a:p>
        </p:txBody>
      </p:sp>
      <p:sp>
        <p:nvSpPr>
          <p:cNvPr id="14" name="Rectangle 13">
            <a:extLst>
              <a:ext uri="{FF2B5EF4-FFF2-40B4-BE49-F238E27FC236}">
                <a16:creationId xmlns:a16="http://schemas.microsoft.com/office/drawing/2014/main" id="{1E9765DB-A6E6-7546-8350-601FDE026E47}"/>
              </a:ext>
            </a:extLst>
          </p:cNvPr>
          <p:cNvSpPr/>
          <p:nvPr/>
        </p:nvSpPr>
        <p:spPr>
          <a:xfrm>
            <a:off x="1172680" y="1942830"/>
            <a:ext cx="8490280" cy="342401"/>
          </a:xfrm>
          <a:prstGeom prst="rect">
            <a:avLst/>
          </a:prstGeom>
        </p:spPr>
        <p:txBody>
          <a:bodyPr wrap="square">
            <a:spAutoFit/>
          </a:bodyPr>
          <a:lstStyle/>
          <a:p>
            <a:pPr algn="ctr" defTabSz="342873">
              <a:defRPr/>
            </a:pPr>
            <a:r>
              <a:rPr lang="en-US" sz="1625" spc="75" dirty="0">
                <a:latin typeface="Amazon Ember" panose="020B0603020204020204" pitchFamily="34" charset="0"/>
                <a:ea typeface="Amazon Ember" panose="020B0603020204020204" pitchFamily="34" charset="0"/>
                <a:cs typeface="Amazon Ember" panose="020B0603020204020204" pitchFamily="34" charset="0"/>
              </a:rPr>
              <a:t>Lift and shift your Windows file storage with fully managed windows file servers</a:t>
            </a:r>
          </a:p>
        </p:txBody>
      </p:sp>
      <p:sp>
        <p:nvSpPr>
          <p:cNvPr id="15" name="Rectangle 14">
            <a:extLst>
              <a:ext uri="{FF2B5EF4-FFF2-40B4-BE49-F238E27FC236}">
                <a16:creationId xmlns:a16="http://schemas.microsoft.com/office/drawing/2014/main" id="{CD5670CF-FF7D-664F-A0EF-6FF45D688D27}"/>
              </a:ext>
            </a:extLst>
          </p:cNvPr>
          <p:cNvSpPr/>
          <p:nvPr/>
        </p:nvSpPr>
        <p:spPr>
          <a:xfrm>
            <a:off x="4517977" y="3477295"/>
            <a:ext cx="1799688" cy="461665"/>
          </a:xfrm>
          <a:prstGeom prst="rect">
            <a:avLst/>
          </a:prstGeom>
        </p:spPr>
        <p:txBody>
          <a:bodyPr wrap="square" tIns="0" bIns="0">
            <a:spAutoFit/>
          </a:bodyPr>
          <a:lstStyle/>
          <a:p>
            <a:pPr algn="ctr" defTabSz="342873">
              <a:defRPr/>
            </a:pPr>
            <a:r>
              <a:rPr lang="en-US" sz="1500" spc="75" dirty="0">
                <a:latin typeface="Amazon Ember" panose="020B0603020204020204" pitchFamily="34" charset="0"/>
                <a:ea typeface="Amazon Ember" panose="020B0603020204020204" pitchFamily="34" charset="0"/>
                <a:cs typeface="Amazon Ember" panose="020B0603020204020204" pitchFamily="34" charset="0"/>
              </a:rPr>
              <a:t>Fast and flexible performance</a:t>
            </a:r>
          </a:p>
        </p:txBody>
      </p:sp>
      <p:sp>
        <p:nvSpPr>
          <p:cNvPr id="16" name="Rectangle 15">
            <a:extLst>
              <a:ext uri="{FF2B5EF4-FFF2-40B4-BE49-F238E27FC236}">
                <a16:creationId xmlns:a16="http://schemas.microsoft.com/office/drawing/2014/main" id="{F67A88C4-33AB-FD4F-85C2-70DC1B56A481}"/>
              </a:ext>
            </a:extLst>
          </p:cNvPr>
          <p:cNvSpPr/>
          <p:nvPr/>
        </p:nvSpPr>
        <p:spPr>
          <a:xfrm>
            <a:off x="1568921" y="3477295"/>
            <a:ext cx="1961803" cy="461665"/>
          </a:xfrm>
          <a:prstGeom prst="rect">
            <a:avLst/>
          </a:prstGeom>
        </p:spPr>
        <p:txBody>
          <a:bodyPr wrap="square" tIns="0" bIns="0">
            <a:spAutoFit/>
          </a:bodyPr>
          <a:lstStyle/>
          <a:p>
            <a:pPr algn="ctr" defTabSz="342873">
              <a:defRPr/>
            </a:pPr>
            <a:r>
              <a:rPr lang="en-US" sz="1500" spc="75" dirty="0">
                <a:latin typeface="Amazon Ember" panose="020B0603020204020204" pitchFamily="34" charset="0"/>
                <a:ea typeface="Amazon Ember" panose="020B0603020204020204" pitchFamily="34" charset="0"/>
                <a:cs typeface="Amazon Ember" panose="020B0603020204020204" pitchFamily="34" charset="0"/>
              </a:rPr>
              <a:t>Native Windows compatibility</a:t>
            </a:r>
            <a:endParaRPr lang="en-US" sz="1500" b="1" spc="75" dirty="0">
              <a:latin typeface="Amazon Ember Light" panose="020B0403020204020204" pitchFamily="34" charset="0"/>
              <a:ea typeface="Amazon Ember Light" panose="020B0403020204020204" pitchFamily="34" charset="0"/>
            </a:endParaRPr>
          </a:p>
        </p:txBody>
      </p:sp>
      <p:sp>
        <p:nvSpPr>
          <p:cNvPr id="17" name="Rectangle 16">
            <a:extLst>
              <a:ext uri="{FF2B5EF4-FFF2-40B4-BE49-F238E27FC236}">
                <a16:creationId xmlns:a16="http://schemas.microsoft.com/office/drawing/2014/main" id="{6AE1FE68-DD73-D542-A87D-5C6EEC830EF0}"/>
              </a:ext>
            </a:extLst>
          </p:cNvPr>
          <p:cNvSpPr/>
          <p:nvPr/>
        </p:nvSpPr>
        <p:spPr>
          <a:xfrm>
            <a:off x="7281407" y="3477295"/>
            <a:ext cx="2279788" cy="230832"/>
          </a:xfrm>
          <a:prstGeom prst="rect">
            <a:avLst/>
          </a:prstGeom>
        </p:spPr>
        <p:txBody>
          <a:bodyPr wrap="square" tIns="0" bIns="0">
            <a:spAutoFit/>
          </a:bodyPr>
          <a:lstStyle/>
          <a:p>
            <a:pPr algn="ctr" defTabSz="342873">
              <a:defRPr/>
            </a:pPr>
            <a:r>
              <a:rPr lang="en-US" sz="1500" spc="75" dirty="0">
                <a:latin typeface="Amazon Ember" panose="020B0603020204020204" pitchFamily="34" charset="0"/>
                <a:ea typeface="Amazon Ember" panose="020B0603020204020204" pitchFamily="34" charset="0"/>
                <a:cs typeface="Amazon Ember" panose="020B0603020204020204" pitchFamily="34" charset="0"/>
              </a:rPr>
              <a:t>Enterprise-ready</a:t>
            </a:r>
            <a:endParaRPr lang="en-US" sz="1500" spc="75" dirty="0">
              <a:latin typeface="Amazon Ember Light" panose="020B0403020204020204" pitchFamily="34" charset="0"/>
              <a:ea typeface="Amazon Ember Light" panose="020B0403020204020204" pitchFamily="34" charset="0"/>
            </a:endParaRPr>
          </a:p>
        </p:txBody>
      </p:sp>
      <p:grpSp>
        <p:nvGrpSpPr>
          <p:cNvPr id="18" name="Group 17">
            <a:extLst>
              <a:ext uri="{FF2B5EF4-FFF2-40B4-BE49-F238E27FC236}">
                <a16:creationId xmlns:a16="http://schemas.microsoft.com/office/drawing/2014/main" id="{664D6942-2FF5-5D4B-812D-9ED8AA3593ED}"/>
              </a:ext>
            </a:extLst>
          </p:cNvPr>
          <p:cNvGrpSpPr/>
          <p:nvPr/>
        </p:nvGrpSpPr>
        <p:grpSpPr>
          <a:xfrm>
            <a:off x="5042911" y="2531816"/>
            <a:ext cx="749818" cy="747815"/>
            <a:chOff x="6417285" y="3103460"/>
            <a:chExt cx="1913518" cy="1908408"/>
          </a:xfrm>
        </p:grpSpPr>
        <p:grpSp>
          <p:nvGrpSpPr>
            <p:cNvPr id="19" name="Group 152">
              <a:extLst>
                <a:ext uri="{FF2B5EF4-FFF2-40B4-BE49-F238E27FC236}">
                  <a16:creationId xmlns:a16="http://schemas.microsoft.com/office/drawing/2014/main" id="{DBC452E7-67AA-F340-9D21-1818EB5B12BD}"/>
                </a:ext>
              </a:extLst>
            </p:cNvPr>
            <p:cNvGrpSpPr>
              <a:grpSpLocks noChangeAspect="1"/>
            </p:cNvGrpSpPr>
            <p:nvPr/>
          </p:nvGrpSpPr>
          <p:grpSpPr bwMode="auto">
            <a:xfrm rot="2700000">
              <a:off x="6419840" y="3100905"/>
              <a:ext cx="1908408" cy="1913518"/>
              <a:chOff x="2691" y="1437"/>
              <a:chExt cx="374" cy="375"/>
            </a:xfrm>
          </p:grpSpPr>
          <p:sp>
            <p:nvSpPr>
              <p:cNvPr id="21" name="Line 154">
                <a:extLst>
                  <a:ext uri="{FF2B5EF4-FFF2-40B4-BE49-F238E27FC236}">
                    <a16:creationId xmlns:a16="http://schemas.microsoft.com/office/drawing/2014/main" id="{1BCCAF37-E2BD-F14E-960E-DA486A7DF202}"/>
                  </a:ext>
                </a:extLst>
              </p:cNvPr>
              <p:cNvSpPr>
                <a:spLocks noChangeShapeType="1"/>
              </p:cNvSpPr>
              <p:nvPr/>
            </p:nvSpPr>
            <p:spPr bwMode="auto">
              <a:xfrm>
                <a:off x="2706" y="1649"/>
                <a:ext cx="147" cy="146"/>
              </a:xfrm>
              <a:prstGeom prst="line">
                <a:avLst/>
              </a:prstGeom>
              <a:noFill/>
              <a:ln w="19050" cap="rnd">
                <a:solidFill>
                  <a:schemeClr val="bg1">
                    <a:lumMod val="85000"/>
                  </a:schemeClr>
                </a:solidFill>
                <a:prstDash val="solid"/>
                <a:round/>
                <a:headEnd type="none" w="med" len="sm"/>
                <a:tailEnd/>
              </a:ln>
              <a:extLst>
                <a:ext uri="{909E8E84-426E-40DD-AFC4-6F175D3DCCD1}">
                  <a14:hiddenFill xmlns:a14="http://schemas.microsoft.com/office/drawing/2010/main">
                    <a:solidFill>
                      <a:srgbClr val="FFFFFF"/>
                    </a:solidFill>
                  </a14:hiddenFill>
                </a:ext>
              </a:extLst>
            </p:spPr>
            <p:txBody>
              <a:bodyPr vert="horz" wrap="square" lIns="57150" tIns="28575" rIns="57150" bIns="28575" numCol="1" anchor="t" anchorCtr="0" compatLnSpc="1">
                <a:prstTxWarp prst="textNoShape">
                  <a:avLst/>
                </a:prstTxWarp>
              </a:bodyPr>
              <a:lstStyle/>
              <a:p>
                <a:endParaRPr lang="en-US" sz="1125"/>
              </a:p>
            </p:txBody>
          </p:sp>
          <p:sp>
            <p:nvSpPr>
              <p:cNvPr id="22" name="Line 155">
                <a:extLst>
                  <a:ext uri="{FF2B5EF4-FFF2-40B4-BE49-F238E27FC236}">
                    <a16:creationId xmlns:a16="http://schemas.microsoft.com/office/drawing/2014/main" id="{3C975E59-0EEC-F648-B059-A123B6A53496}"/>
                  </a:ext>
                </a:extLst>
              </p:cNvPr>
              <p:cNvSpPr>
                <a:spLocks noChangeShapeType="1"/>
              </p:cNvSpPr>
              <p:nvPr/>
            </p:nvSpPr>
            <p:spPr bwMode="auto">
              <a:xfrm>
                <a:off x="2691" y="1727"/>
                <a:ext cx="82" cy="85"/>
              </a:xfrm>
              <a:prstGeom prst="line">
                <a:avLst/>
              </a:prstGeom>
              <a:noFill/>
              <a:ln w="19050" cap="rnd">
                <a:solidFill>
                  <a:schemeClr val="bg1">
                    <a:lumMod val="85000"/>
                  </a:schemeClr>
                </a:solidFill>
                <a:prstDash val="solid"/>
                <a:round/>
                <a:headEnd type="none" w="med" len="sm"/>
                <a:tailEnd/>
              </a:ln>
              <a:extLst>
                <a:ext uri="{909E8E84-426E-40DD-AFC4-6F175D3DCCD1}">
                  <a14:hiddenFill xmlns:a14="http://schemas.microsoft.com/office/drawing/2010/main">
                    <a:solidFill>
                      <a:srgbClr val="FFFFFF"/>
                    </a:solidFill>
                  </a14:hiddenFill>
                </a:ext>
              </a:extLst>
            </p:spPr>
            <p:txBody>
              <a:bodyPr vert="horz" wrap="square" lIns="57150" tIns="28575" rIns="57150" bIns="28575" numCol="1" anchor="t" anchorCtr="0" compatLnSpc="1">
                <a:prstTxWarp prst="textNoShape">
                  <a:avLst/>
                </a:prstTxWarp>
              </a:bodyPr>
              <a:lstStyle/>
              <a:p>
                <a:endParaRPr lang="en-US" sz="1125"/>
              </a:p>
            </p:txBody>
          </p:sp>
          <p:sp>
            <p:nvSpPr>
              <p:cNvPr id="23" name="Line 156">
                <a:extLst>
                  <a:ext uri="{FF2B5EF4-FFF2-40B4-BE49-F238E27FC236}">
                    <a16:creationId xmlns:a16="http://schemas.microsoft.com/office/drawing/2014/main" id="{E98653FB-D8BC-EA4E-900B-735A1A0EB027}"/>
                  </a:ext>
                </a:extLst>
              </p:cNvPr>
              <p:cNvSpPr>
                <a:spLocks noChangeShapeType="1"/>
              </p:cNvSpPr>
              <p:nvPr/>
            </p:nvSpPr>
            <p:spPr bwMode="auto">
              <a:xfrm flipH="1" flipV="1">
                <a:off x="2909" y="1447"/>
                <a:ext cx="145" cy="146"/>
              </a:xfrm>
              <a:prstGeom prst="line">
                <a:avLst/>
              </a:prstGeom>
              <a:noFill/>
              <a:ln w="19050" cap="rnd">
                <a:solidFill>
                  <a:schemeClr val="bg1">
                    <a:lumMod val="85000"/>
                  </a:schemeClr>
                </a:solidFill>
                <a:prstDash val="solid"/>
                <a:round/>
                <a:headEnd type="none" w="med" len="sm"/>
                <a:tailEnd/>
              </a:ln>
              <a:extLst>
                <a:ext uri="{909E8E84-426E-40DD-AFC4-6F175D3DCCD1}">
                  <a14:hiddenFill xmlns:a14="http://schemas.microsoft.com/office/drawing/2010/main">
                    <a:solidFill>
                      <a:srgbClr val="FFFFFF"/>
                    </a:solidFill>
                  </a14:hiddenFill>
                </a:ext>
              </a:extLst>
            </p:spPr>
            <p:txBody>
              <a:bodyPr vert="horz" wrap="square" lIns="57150" tIns="28575" rIns="57150" bIns="28575" numCol="1" anchor="t" anchorCtr="0" compatLnSpc="1">
                <a:prstTxWarp prst="textNoShape">
                  <a:avLst/>
                </a:prstTxWarp>
              </a:bodyPr>
              <a:lstStyle/>
              <a:p>
                <a:endParaRPr lang="en-US" sz="1125"/>
              </a:p>
            </p:txBody>
          </p:sp>
          <p:sp>
            <p:nvSpPr>
              <p:cNvPr id="24" name="Line 157">
                <a:extLst>
                  <a:ext uri="{FF2B5EF4-FFF2-40B4-BE49-F238E27FC236}">
                    <a16:creationId xmlns:a16="http://schemas.microsoft.com/office/drawing/2014/main" id="{2E65AF26-7F18-0D46-AD38-8BFD4800B027}"/>
                  </a:ext>
                </a:extLst>
              </p:cNvPr>
              <p:cNvSpPr>
                <a:spLocks noChangeShapeType="1"/>
              </p:cNvSpPr>
              <p:nvPr/>
            </p:nvSpPr>
            <p:spPr bwMode="auto">
              <a:xfrm flipH="1" flipV="1">
                <a:off x="2981" y="1437"/>
                <a:ext cx="84" cy="84"/>
              </a:xfrm>
              <a:prstGeom prst="line">
                <a:avLst/>
              </a:prstGeom>
              <a:noFill/>
              <a:ln w="19050" cap="rnd">
                <a:solidFill>
                  <a:schemeClr val="bg1">
                    <a:lumMod val="85000"/>
                  </a:schemeClr>
                </a:solidFill>
                <a:prstDash val="solid"/>
                <a:round/>
                <a:headEnd type="none" w="med" len="sm"/>
                <a:tailEnd/>
              </a:ln>
              <a:extLst>
                <a:ext uri="{909E8E84-426E-40DD-AFC4-6F175D3DCCD1}">
                  <a14:hiddenFill xmlns:a14="http://schemas.microsoft.com/office/drawing/2010/main">
                    <a:solidFill>
                      <a:srgbClr val="FFFFFF"/>
                    </a:solidFill>
                  </a14:hiddenFill>
                </a:ext>
              </a:extLst>
            </p:spPr>
            <p:txBody>
              <a:bodyPr vert="horz" wrap="square" lIns="57150" tIns="28575" rIns="57150" bIns="28575" numCol="1" anchor="t" anchorCtr="0" compatLnSpc="1">
                <a:prstTxWarp prst="textNoShape">
                  <a:avLst/>
                </a:prstTxWarp>
              </a:bodyPr>
              <a:lstStyle/>
              <a:p>
                <a:endParaRPr lang="en-US" sz="1125"/>
              </a:p>
            </p:txBody>
          </p:sp>
        </p:grpSp>
        <p:sp>
          <p:nvSpPr>
            <p:cNvPr id="20" name="Freeform 64">
              <a:extLst>
                <a:ext uri="{FF2B5EF4-FFF2-40B4-BE49-F238E27FC236}">
                  <a16:creationId xmlns:a16="http://schemas.microsoft.com/office/drawing/2014/main" id="{1D06DE1A-E25F-FB41-A5E9-2CCDC8271643}"/>
                </a:ext>
              </a:extLst>
            </p:cNvPr>
            <p:cNvSpPr>
              <a:spLocks/>
            </p:cNvSpPr>
            <p:nvPr/>
          </p:nvSpPr>
          <p:spPr bwMode="auto">
            <a:xfrm>
              <a:off x="6942539" y="3183645"/>
              <a:ext cx="863011" cy="1748037"/>
            </a:xfrm>
            <a:custGeom>
              <a:avLst/>
              <a:gdLst>
                <a:gd name="T0" fmla="*/ 139 w 196"/>
                <a:gd name="T1" fmla="*/ 0 h 397"/>
                <a:gd name="T2" fmla="*/ 0 w 196"/>
                <a:gd name="T3" fmla="*/ 226 h 397"/>
                <a:gd name="T4" fmla="*/ 83 w 196"/>
                <a:gd name="T5" fmla="*/ 226 h 397"/>
                <a:gd name="T6" fmla="*/ 66 w 196"/>
                <a:gd name="T7" fmla="*/ 397 h 397"/>
                <a:gd name="T8" fmla="*/ 196 w 196"/>
                <a:gd name="T9" fmla="*/ 154 h 397"/>
                <a:gd name="T10" fmla="*/ 111 w 196"/>
                <a:gd name="T11" fmla="*/ 154 h 397"/>
                <a:gd name="T12" fmla="*/ 139 w 196"/>
                <a:gd name="T13" fmla="*/ 0 h 397"/>
              </a:gdLst>
              <a:ahLst/>
              <a:cxnLst>
                <a:cxn ang="0">
                  <a:pos x="T0" y="T1"/>
                </a:cxn>
                <a:cxn ang="0">
                  <a:pos x="T2" y="T3"/>
                </a:cxn>
                <a:cxn ang="0">
                  <a:pos x="T4" y="T5"/>
                </a:cxn>
                <a:cxn ang="0">
                  <a:pos x="T6" y="T7"/>
                </a:cxn>
                <a:cxn ang="0">
                  <a:pos x="T8" y="T9"/>
                </a:cxn>
                <a:cxn ang="0">
                  <a:pos x="T10" y="T11"/>
                </a:cxn>
                <a:cxn ang="0">
                  <a:pos x="T12" y="T13"/>
                </a:cxn>
              </a:cxnLst>
              <a:rect l="0" t="0" r="r" b="b"/>
              <a:pathLst>
                <a:path w="196" h="397">
                  <a:moveTo>
                    <a:pt x="139" y="0"/>
                  </a:moveTo>
                  <a:lnTo>
                    <a:pt x="0" y="226"/>
                  </a:lnTo>
                  <a:lnTo>
                    <a:pt x="83" y="226"/>
                  </a:lnTo>
                  <a:lnTo>
                    <a:pt x="66" y="397"/>
                  </a:lnTo>
                  <a:lnTo>
                    <a:pt x="196" y="154"/>
                  </a:lnTo>
                  <a:lnTo>
                    <a:pt x="111" y="154"/>
                  </a:lnTo>
                  <a:lnTo>
                    <a:pt x="139" y="0"/>
                  </a:lnTo>
                  <a:close/>
                </a:path>
              </a:pathLst>
            </a:custGeom>
            <a:noFill/>
            <a:ln w="1905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7150" tIns="28575" rIns="57150" bIns="28575" numCol="1" anchor="t" anchorCtr="0" compatLnSpc="1">
              <a:prstTxWarp prst="textNoShape">
                <a:avLst/>
              </a:prstTxWarp>
            </a:bodyPr>
            <a:lstStyle/>
            <a:p>
              <a:endParaRPr lang="en-US" sz="1125"/>
            </a:p>
          </p:txBody>
        </p:sp>
      </p:grpSp>
      <p:grpSp>
        <p:nvGrpSpPr>
          <p:cNvPr id="25" name="Group 24">
            <a:extLst>
              <a:ext uri="{FF2B5EF4-FFF2-40B4-BE49-F238E27FC236}">
                <a16:creationId xmlns:a16="http://schemas.microsoft.com/office/drawing/2014/main" id="{DD66149B-F2F4-BB49-B8F8-07B124AF53F6}"/>
              </a:ext>
            </a:extLst>
          </p:cNvPr>
          <p:cNvGrpSpPr/>
          <p:nvPr/>
        </p:nvGrpSpPr>
        <p:grpSpPr>
          <a:xfrm>
            <a:off x="8063214" y="2599409"/>
            <a:ext cx="716175" cy="612630"/>
            <a:chOff x="11049007" y="3275957"/>
            <a:chExt cx="1827662" cy="1563418"/>
          </a:xfrm>
        </p:grpSpPr>
        <p:sp>
          <p:nvSpPr>
            <p:cNvPr id="26" name="Rectangle 7">
              <a:extLst>
                <a:ext uri="{FF2B5EF4-FFF2-40B4-BE49-F238E27FC236}">
                  <a16:creationId xmlns:a16="http://schemas.microsoft.com/office/drawing/2014/main" id="{48BCE442-9DC7-9941-A08E-ABE63F0193E0}"/>
                </a:ext>
              </a:extLst>
            </p:cNvPr>
            <p:cNvSpPr>
              <a:spLocks noChangeArrowheads="1"/>
            </p:cNvSpPr>
            <p:nvPr/>
          </p:nvSpPr>
          <p:spPr bwMode="auto">
            <a:xfrm>
              <a:off x="11863748" y="3485147"/>
              <a:ext cx="198180" cy="260570"/>
            </a:xfrm>
            <a:prstGeom prst="rect">
              <a:avLst/>
            </a:prstGeom>
            <a:noFill/>
            <a:ln w="19050" cap="rnd">
              <a:solidFill>
                <a:schemeClr val="bg1">
                  <a:lumMod val="85000"/>
                </a:schemeClr>
              </a:solidFill>
              <a:prstDash val="solid"/>
              <a:round/>
              <a:headEnd type="none" w="med" len="sm"/>
              <a:tailEnd/>
            </a:ln>
            <a:extLst>
              <a:ext uri="{909E8E84-426E-40DD-AFC4-6F175D3DCCD1}">
                <a14:hiddenFill xmlns:a14="http://schemas.microsoft.com/office/drawing/2010/main">
                  <a:solidFill>
                    <a:srgbClr val="FFFFFF"/>
                  </a:solidFill>
                </a14:hiddenFill>
              </a:ext>
            </a:extLst>
          </p:spPr>
          <p:txBody>
            <a:bodyPr vert="horz" wrap="square" lIns="57150" tIns="28575" rIns="57150" bIns="28575" numCol="1" anchor="t" anchorCtr="0" compatLnSpc="1">
              <a:prstTxWarp prst="textNoShape">
                <a:avLst/>
              </a:prstTxWarp>
            </a:bodyPr>
            <a:lstStyle/>
            <a:p>
              <a:endParaRPr lang="en-US" sz="1125"/>
            </a:p>
          </p:txBody>
        </p:sp>
        <p:sp>
          <p:nvSpPr>
            <p:cNvPr id="27" name="Rectangle 8">
              <a:extLst>
                <a:ext uri="{FF2B5EF4-FFF2-40B4-BE49-F238E27FC236}">
                  <a16:creationId xmlns:a16="http://schemas.microsoft.com/office/drawing/2014/main" id="{EFB909C7-7D53-AC46-8965-253BC8368CC8}"/>
                </a:ext>
              </a:extLst>
            </p:cNvPr>
            <p:cNvSpPr>
              <a:spLocks noChangeArrowheads="1"/>
            </p:cNvSpPr>
            <p:nvPr/>
          </p:nvSpPr>
          <p:spPr bwMode="auto">
            <a:xfrm>
              <a:off x="12241758" y="3485147"/>
              <a:ext cx="205520" cy="260570"/>
            </a:xfrm>
            <a:prstGeom prst="rect">
              <a:avLst/>
            </a:prstGeom>
            <a:noFill/>
            <a:ln w="19050" cap="rnd">
              <a:solidFill>
                <a:schemeClr val="bg1">
                  <a:lumMod val="85000"/>
                </a:schemeClr>
              </a:solidFill>
              <a:prstDash val="solid"/>
              <a:round/>
              <a:headEnd type="none" w="med" len="sm"/>
              <a:tailEnd/>
            </a:ln>
            <a:extLst>
              <a:ext uri="{909E8E84-426E-40DD-AFC4-6F175D3DCCD1}">
                <a14:hiddenFill xmlns:a14="http://schemas.microsoft.com/office/drawing/2010/main">
                  <a:solidFill>
                    <a:srgbClr val="FFFFFF"/>
                  </a:solidFill>
                </a14:hiddenFill>
              </a:ext>
            </a:extLst>
          </p:spPr>
          <p:txBody>
            <a:bodyPr vert="horz" wrap="square" lIns="57150" tIns="28575" rIns="57150" bIns="28575" numCol="1" anchor="t" anchorCtr="0" compatLnSpc="1">
              <a:prstTxWarp prst="textNoShape">
                <a:avLst/>
              </a:prstTxWarp>
            </a:bodyPr>
            <a:lstStyle/>
            <a:p>
              <a:endParaRPr lang="en-US" sz="1125"/>
            </a:p>
          </p:txBody>
        </p:sp>
        <p:sp>
          <p:nvSpPr>
            <p:cNvPr id="28" name="Rectangle 9">
              <a:extLst>
                <a:ext uri="{FF2B5EF4-FFF2-40B4-BE49-F238E27FC236}">
                  <a16:creationId xmlns:a16="http://schemas.microsoft.com/office/drawing/2014/main" id="{05F23228-5968-3843-8A4F-00D11808533E}"/>
                </a:ext>
              </a:extLst>
            </p:cNvPr>
            <p:cNvSpPr>
              <a:spLocks noChangeArrowheads="1"/>
            </p:cNvSpPr>
            <p:nvPr/>
          </p:nvSpPr>
          <p:spPr bwMode="auto">
            <a:xfrm>
              <a:off x="11863748" y="3925546"/>
              <a:ext cx="198180" cy="264240"/>
            </a:xfrm>
            <a:prstGeom prst="rect">
              <a:avLst/>
            </a:prstGeom>
            <a:noFill/>
            <a:ln w="19050" cap="rnd">
              <a:solidFill>
                <a:schemeClr val="bg1">
                  <a:lumMod val="85000"/>
                </a:schemeClr>
              </a:solidFill>
              <a:prstDash val="solid"/>
              <a:round/>
              <a:headEnd type="none" w="med" len="sm"/>
              <a:tailEnd/>
            </a:ln>
            <a:extLst>
              <a:ext uri="{909E8E84-426E-40DD-AFC4-6F175D3DCCD1}">
                <a14:hiddenFill xmlns:a14="http://schemas.microsoft.com/office/drawing/2010/main">
                  <a:solidFill>
                    <a:srgbClr val="FFFFFF"/>
                  </a:solidFill>
                </a14:hiddenFill>
              </a:ext>
            </a:extLst>
          </p:spPr>
          <p:txBody>
            <a:bodyPr vert="horz" wrap="square" lIns="57150" tIns="28575" rIns="57150" bIns="28575" numCol="1" anchor="t" anchorCtr="0" compatLnSpc="1">
              <a:prstTxWarp prst="textNoShape">
                <a:avLst/>
              </a:prstTxWarp>
            </a:bodyPr>
            <a:lstStyle/>
            <a:p>
              <a:endParaRPr lang="en-US" sz="1125"/>
            </a:p>
          </p:txBody>
        </p:sp>
        <p:sp>
          <p:nvSpPr>
            <p:cNvPr id="29" name="Rectangle 10">
              <a:extLst>
                <a:ext uri="{FF2B5EF4-FFF2-40B4-BE49-F238E27FC236}">
                  <a16:creationId xmlns:a16="http://schemas.microsoft.com/office/drawing/2014/main" id="{CEF79CA8-DF2C-5F45-A285-31D0438EE0D8}"/>
                </a:ext>
              </a:extLst>
            </p:cNvPr>
            <p:cNvSpPr>
              <a:spLocks noChangeArrowheads="1"/>
            </p:cNvSpPr>
            <p:nvPr/>
          </p:nvSpPr>
          <p:spPr bwMode="auto">
            <a:xfrm>
              <a:off x="12241758" y="3925546"/>
              <a:ext cx="205520" cy="264240"/>
            </a:xfrm>
            <a:prstGeom prst="rect">
              <a:avLst/>
            </a:prstGeom>
            <a:noFill/>
            <a:ln w="19050" cap="rnd">
              <a:solidFill>
                <a:schemeClr val="bg1">
                  <a:lumMod val="85000"/>
                </a:schemeClr>
              </a:solidFill>
              <a:prstDash val="solid"/>
              <a:round/>
              <a:headEnd type="none" w="med" len="sm"/>
              <a:tailEnd/>
            </a:ln>
            <a:extLst>
              <a:ext uri="{909E8E84-426E-40DD-AFC4-6F175D3DCCD1}">
                <a14:hiddenFill xmlns:a14="http://schemas.microsoft.com/office/drawing/2010/main">
                  <a:solidFill>
                    <a:srgbClr val="FFFFFF"/>
                  </a:solidFill>
                </a14:hiddenFill>
              </a:ext>
            </a:extLst>
          </p:spPr>
          <p:txBody>
            <a:bodyPr vert="horz" wrap="square" lIns="57150" tIns="28575" rIns="57150" bIns="28575" numCol="1" anchor="t" anchorCtr="0" compatLnSpc="1">
              <a:prstTxWarp prst="textNoShape">
                <a:avLst/>
              </a:prstTxWarp>
            </a:bodyPr>
            <a:lstStyle/>
            <a:p>
              <a:endParaRPr lang="en-US" sz="1125"/>
            </a:p>
          </p:txBody>
        </p:sp>
        <p:sp>
          <p:nvSpPr>
            <p:cNvPr id="30" name="Rectangle 11">
              <a:extLst>
                <a:ext uri="{FF2B5EF4-FFF2-40B4-BE49-F238E27FC236}">
                  <a16:creationId xmlns:a16="http://schemas.microsoft.com/office/drawing/2014/main" id="{27EE220F-F52F-3747-890A-71FB7D5892DC}"/>
                </a:ext>
              </a:extLst>
            </p:cNvPr>
            <p:cNvSpPr>
              <a:spLocks noChangeArrowheads="1"/>
            </p:cNvSpPr>
            <p:nvPr/>
          </p:nvSpPr>
          <p:spPr bwMode="auto">
            <a:xfrm>
              <a:off x="11863748" y="4365946"/>
              <a:ext cx="198180" cy="264240"/>
            </a:xfrm>
            <a:prstGeom prst="rect">
              <a:avLst/>
            </a:prstGeom>
            <a:noFill/>
            <a:ln w="19050" cap="rnd">
              <a:solidFill>
                <a:schemeClr val="bg1">
                  <a:lumMod val="85000"/>
                </a:schemeClr>
              </a:solidFill>
              <a:prstDash val="solid"/>
              <a:round/>
              <a:headEnd type="none" w="med" len="sm"/>
              <a:tailEnd/>
            </a:ln>
            <a:extLst>
              <a:ext uri="{909E8E84-426E-40DD-AFC4-6F175D3DCCD1}">
                <a14:hiddenFill xmlns:a14="http://schemas.microsoft.com/office/drawing/2010/main">
                  <a:solidFill>
                    <a:srgbClr val="FFFFFF"/>
                  </a:solidFill>
                </a14:hiddenFill>
              </a:ext>
            </a:extLst>
          </p:spPr>
          <p:txBody>
            <a:bodyPr vert="horz" wrap="square" lIns="57150" tIns="28575" rIns="57150" bIns="28575" numCol="1" anchor="t" anchorCtr="0" compatLnSpc="1">
              <a:prstTxWarp prst="textNoShape">
                <a:avLst/>
              </a:prstTxWarp>
            </a:bodyPr>
            <a:lstStyle/>
            <a:p>
              <a:endParaRPr lang="en-US" sz="1125"/>
            </a:p>
          </p:txBody>
        </p:sp>
        <p:sp>
          <p:nvSpPr>
            <p:cNvPr id="31" name="Rectangle 12">
              <a:extLst>
                <a:ext uri="{FF2B5EF4-FFF2-40B4-BE49-F238E27FC236}">
                  <a16:creationId xmlns:a16="http://schemas.microsoft.com/office/drawing/2014/main" id="{3C8B5C09-C78E-2D44-B39A-4A9A365EF5E9}"/>
                </a:ext>
              </a:extLst>
            </p:cNvPr>
            <p:cNvSpPr>
              <a:spLocks noChangeArrowheads="1"/>
            </p:cNvSpPr>
            <p:nvPr/>
          </p:nvSpPr>
          <p:spPr bwMode="auto">
            <a:xfrm>
              <a:off x="12241758" y="4365946"/>
              <a:ext cx="205520" cy="264240"/>
            </a:xfrm>
            <a:prstGeom prst="rect">
              <a:avLst/>
            </a:prstGeom>
            <a:noFill/>
            <a:ln w="19050" cap="rnd">
              <a:solidFill>
                <a:schemeClr val="bg1">
                  <a:lumMod val="85000"/>
                </a:schemeClr>
              </a:solidFill>
              <a:prstDash val="solid"/>
              <a:round/>
              <a:headEnd type="none" w="med" len="sm"/>
              <a:tailEnd/>
            </a:ln>
            <a:extLst>
              <a:ext uri="{909E8E84-426E-40DD-AFC4-6F175D3DCCD1}">
                <a14:hiddenFill xmlns:a14="http://schemas.microsoft.com/office/drawing/2010/main">
                  <a:solidFill>
                    <a:srgbClr val="FFFFFF"/>
                  </a:solidFill>
                </a14:hiddenFill>
              </a:ext>
            </a:extLst>
          </p:spPr>
          <p:txBody>
            <a:bodyPr vert="horz" wrap="square" lIns="57150" tIns="28575" rIns="57150" bIns="28575" numCol="1" anchor="t" anchorCtr="0" compatLnSpc="1">
              <a:prstTxWarp prst="textNoShape">
                <a:avLst/>
              </a:prstTxWarp>
            </a:bodyPr>
            <a:lstStyle/>
            <a:p>
              <a:endParaRPr lang="en-US" sz="1125"/>
            </a:p>
          </p:txBody>
        </p:sp>
        <p:sp>
          <p:nvSpPr>
            <p:cNvPr id="32" name="Rectangle 13">
              <a:extLst>
                <a:ext uri="{FF2B5EF4-FFF2-40B4-BE49-F238E27FC236}">
                  <a16:creationId xmlns:a16="http://schemas.microsoft.com/office/drawing/2014/main" id="{F050FBC9-4AC0-8440-8198-4E3339A2D7C6}"/>
                </a:ext>
              </a:extLst>
            </p:cNvPr>
            <p:cNvSpPr>
              <a:spLocks noChangeArrowheads="1"/>
            </p:cNvSpPr>
            <p:nvPr/>
          </p:nvSpPr>
          <p:spPr bwMode="auto">
            <a:xfrm>
              <a:off x="11276547" y="3709016"/>
              <a:ext cx="378010" cy="1130359"/>
            </a:xfrm>
            <a:prstGeom prst="rect">
              <a:avLst/>
            </a:prstGeom>
            <a:noFill/>
            <a:ln w="19050" cap="rnd">
              <a:solidFill>
                <a:schemeClr val="bg1">
                  <a:lumMod val="85000"/>
                </a:schemeClr>
              </a:solidFill>
              <a:prstDash val="solid"/>
              <a:round/>
              <a:headEnd type="none" w="med" len="sm"/>
              <a:tailEnd/>
            </a:ln>
            <a:extLst>
              <a:ext uri="{909E8E84-426E-40DD-AFC4-6F175D3DCCD1}">
                <a14:hiddenFill xmlns:a14="http://schemas.microsoft.com/office/drawing/2010/main">
                  <a:solidFill>
                    <a:srgbClr val="FFFFFF"/>
                  </a:solidFill>
                </a14:hiddenFill>
              </a:ext>
            </a:extLst>
          </p:spPr>
          <p:txBody>
            <a:bodyPr vert="horz" wrap="square" lIns="57150" tIns="28575" rIns="57150" bIns="28575" numCol="1" anchor="t" anchorCtr="0" compatLnSpc="1">
              <a:prstTxWarp prst="textNoShape">
                <a:avLst/>
              </a:prstTxWarp>
            </a:bodyPr>
            <a:lstStyle/>
            <a:p>
              <a:endParaRPr lang="en-US" sz="1125"/>
            </a:p>
          </p:txBody>
        </p:sp>
        <p:sp>
          <p:nvSpPr>
            <p:cNvPr id="33" name="Line 5">
              <a:extLst>
                <a:ext uri="{FF2B5EF4-FFF2-40B4-BE49-F238E27FC236}">
                  <a16:creationId xmlns:a16="http://schemas.microsoft.com/office/drawing/2014/main" id="{FDAC338E-147C-9A4B-887F-2F7E6CB6B76A}"/>
                </a:ext>
              </a:extLst>
            </p:cNvPr>
            <p:cNvSpPr>
              <a:spLocks noChangeShapeType="1"/>
            </p:cNvSpPr>
            <p:nvPr/>
          </p:nvSpPr>
          <p:spPr bwMode="auto">
            <a:xfrm flipH="1">
              <a:off x="11049007" y="4839375"/>
              <a:ext cx="1827662" cy="0"/>
            </a:xfrm>
            <a:prstGeom prst="line">
              <a:avLst/>
            </a:prstGeom>
            <a:noFill/>
            <a:ln w="19050" cap="rnd">
              <a:solidFill>
                <a:schemeClr val="bg1">
                  <a:lumMod val="50000"/>
                </a:schemeClr>
              </a:solidFill>
              <a:prstDash val="solid"/>
              <a:round/>
              <a:headEnd type="none" w="med" len="sm"/>
              <a:tailEnd/>
            </a:ln>
            <a:extLst>
              <a:ext uri="{909E8E84-426E-40DD-AFC4-6F175D3DCCD1}">
                <a14:hiddenFill xmlns:a14="http://schemas.microsoft.com/office/drawing/2010/main">
                  <a:solidFill>
                    <a:srgbClr val="FFFFFF"/>
                  </a:solidFill>
                </a14:hiddenFill>
              </a:ext>
            </a:extLst>
          </p:spPr>
          <p:txBody>
            <a:bodyPr vert="horz" wrap="square" lIns="57150" tIns="28575" rIns="57150" bIns="28575" numCol="1" anchor="t" anchorCtr="0" compatLnSpc="1">
              <a:prstTxWarp prst="textNoShape">
                <a:avLst/>
              </a:prstTxWarp>
            </a:bodyPr>
            <a:lstStyle/>
            <a:p>
              <a:endParaRPr lang="en-US" sz="1125"/>
            </a:p>
          </p:txBody>
        </p:sp>
        <p:sp>
          <p:nvSpPr>
            <p:cNvPr id="34" name="Rectangle 6">
              <a:extLst>
                <a:ext uri="{FF2B5EF4-FFF2-40B4-BE49-F238E27FC236}">
                  <a16:creationId xmlns:a16="http://schemas.microsoft.com/office/drawing/2014/main" id="{A9CDB77A-C608-2945-A3B4-8959550AB47F}"/>
                </a:ext>
              </a:extLst>
            </p:cNvPr>
            <p:cNvSpPr>
              <a:spLocks noChangeArrowheads="1"/>
            </p:cNvSpPr>
            <p:nvPr/>
          </p:nvSpPr>
          <p:spPr bwMode="auto">
            <a:xfrm>
              <a:off x="11654558" y="3275957"/>
              <a:ext cx="994571" cy="1563418"/>
            </a:xfrm>
            <a:prstGeom prst="rect">
              <a:avLst/>
            </a:prstGeom>
            <a:noFill/>
            <a:ln w="19050" cap="rnd">
              <a:solidFill>
                <a:schemeClr val="bg1">
                  <a:lumMod val="50000"/>
                </a:schemeClr>
              </a:solidFill>
              <a:prstDash val="solid"/>
              <a:round/>
              <a:headEnd type="none" w="med" len="sm"/>
              <a:tailEnd/>
            </a:ln>
            <a:extLst>
              <a:ext uri="{909E8E84-426E-40DD-AFC4-6F175D3DCCD1}">
                <a14:hiddenFill xmlns:a14="http://schemas.microsoft.com/office/drawing/2010/main">
                  <a:solidFill>
                    <a:srgbClr val="FFFFFF"/>
                  </a:solidFill>
                </a14:hiddenFill>
              </a:ext>
            </a:extLst>
          </p:spPr>
          <p:txBody>
            <a:bodyPr vert="horz" wrap="square" lIns="57150" tIns="28575" rIns="57150" bIns="28575" numCol="1" anchor="t" anchorCtr="0" compatLnSpc="1">
              <a:prstTxWarp prst="textNoShape">
                <a:avLst/>
              </a:prstTxWarp>
            </a:bodyPr>
            <a:lstStyle/>
            <a:p>
              <a:endParaRPr lang="en-US" sz="1125"/>
            </a:p>
          </p:txBody>
        </p:sp>
      </p:grpSp>
      <p:cxnSp>
        <p:nvCxnSpPr>
          <p:cNvPr id="35" name="Straight Connector 34">
            <a:extLst>
              <a:ext uri="{FF2B5EF4-FFF2-40B4-BE49-F238E27FC236}">
                <a16:creationId xmlns:a16="http://schemas.microsoft.com/office/drawing/2014/main" id="{456F45A9-6F02-4E4C-862B-F72B846A6C5F}"/>
              </a:ext>
            </a:extLst>
          </p:cNvPr>
          <p:cNvCxnSpPr>
            <a:cxnSpLocks/>
          </p:cNvCxnSpPr>
          <p:nvPr/>
        </p:nvCxnSpPr>
        <p:spPr>
          <a:xfrm>
            <a:off x="1182172" y="4102634"/>
            <a:ext cx="8473171" cy="0"/>
          </a:xfrm>
          <a:prstGeom prst="line">
            <a:avLst/>
          </a:prstGeom>
          <a:ln w="15875">
            <a:solidFill>
              <a:srgbClr val="067DBB"/>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EC713039-A4AD-D949-AE66-7DB891A19824}"/>
              </a:ext>
            </a:extLst>
          </p:cNvPr>
          <p:cNvGrpSpPr/>
          <p:nvPr/>
        </p:nvGrpSpPr>
        <p:grpSpPr>
          <a:xfrm>
            <a:off x="6470460" y="4342468"/>
            <a:ext cx="658151" cy="660535"/>
            <a:chOff x="2025060" y="4484479"/>
            <a:chExt cx="1147240" cy="1151397"/>
          </a:xfrm>
        </p:grpSpPr>
        <p:grpSp>
          <p:nvGrpSpPr>
            <p:cNvPr id="37" name="Group 36">
              <a:extLst>
                <a:ext uri="{FF2B5EF4-FFF2-40B4-BE49-F238E27FC236}">
                  <a16:creationId xmlns:a16="http://schemas.microsoft.com/office/drawing/2014/main" id="{A7024F78-86A4-9848-856A-81C2EEB257A8}"/>
                </a:ext>
              </a:extLst>
            </p:cNvPr>
            <p:cNvGrpSpPr/>
            <p:nvPr/>
          </p:nvGrpSpPr>
          <p:grpSpPr>
            <a:xfrm>
              <a:off x="2025060" y="4484479"/>
              <a:ext cx="1147240" cy="1151397"/>
              <a:chOff x="5686412" y="4415187"/>
              <a:chExt cx="593927" cy="596079"/>
            </a:xfrm>
          </p:grpSpPr>
          <p:sp>
            <p:nvSpPr>
              <p:cNvPr id="48" name="Freeform 33">
                <a:extLst>
                  <a:ext uri="{FF2B5EF4-FFF2-40B4-BE49-F238E27FC236}">
                    <a16:creationId xmlns:a16="http://schemas.microsoft.com/office/drawing/2014/main" id="{FE14B00C-AA65-4143-B0E2-C8F99B25E3A9}"/>
                  </a:ext>
                </a:extLst>
              </p:cNvPr>
              <p:cNvSpPr>
                <a:spLocks/>
              </p:cNvSpPr>
              <p:nvPr/>
            </p:nvSpPr>
            <p:spPr bwMode="auto">
              <a:xfrm>
                <a:off x="6172744" y="4843417"/>
                <a:ext cx="94684" cy="94684"/>
              </a:xfrm>
              <a:custGeom>
                <a:avLst/>
                <a:gdLst>
                  <a:gd name="T0" fmla="*/ 0 w 44"/>
                  <a:gd name="T1" fmla="*/ 0 h 44"/>
                  <a:gd name="T2" fmla="*/ 0 w 44"/>
                  <a:gd name="T3" fmla="*/ 44 h 44"/>
                  <a:gd name="T4" fmla="*/ 44 w 44"/>
                  <a:gd name="T5" fmla="*/ 44 h 44"/>
                </a:gdLst>
                <a:ahLst/>
                <a:cxnLst>
                  <a:cxn ang="0">
                    <a:pos x="T0" y="T1"/>
                  </a:cxn>
                  <a:cxn ang="0">
                    <a:pos x="T2" y="T3"/>
                  </a:cxn>
                  <a:cxn ang="0">
                    <a:pos x="T4" y="T5"/>
                  </a:cxn>
                </a:cxnLst>
                <a:rect l="0" t="0" r="r" b="b"/>
                <a:pathLst>
                  <a:path w="44" h="44">
                    <a:moveTo>
                      <a:pt x="0" y="0"/>
                    </a:moveTo>
                    <a:lnTo>
                      <a:pt x="0" y="44"/>
                    </a:lnTo>
                    <a:lnTo>
                      <a:pt x="44" y="44"/>
                    </a:lnTo>
                  </a:path>
                </a:pathLst>
              </a:custGeom>
              <a:noFill/>
              <a:ln w="19050" cap="rnd">
                <a:solidFill>
                  <a:schemeClr val="bg1">
                    <a:lumMod val="50000"/>
                  </a:schemeClr>
                </a:solidFill>
                <a:prstDash val="solid"/>
                <a:round/>
                <a:headEnd type="none" w="med" len="sm"/>
                <a:tailEnd/>
              </a:ln>
              <a:extLst>
                <a:ext uri="{909E8E84-426E-40DD-AFC4-6F175D3DCCD1}">
                  <a14:hiddenFill xmlns:a14="http://schemas.microsoft.com/office/drawing/2010/main">
                    <a:solidFill>
                      <a:srgbClr val="FFFFFF"/>
                    </a:solidFill>
                  </a14:hiddenFill>
                </a:ext>
              </a:extLst>
            </p:spPr>
            <p:txBody>
              <a:bodyPr vert="horz" wrap="square" lIns="57150" tIns="28575" rIns="57150" bIns="28575" numCol="1" anchor="t" anchorCtr="0" compatLnSpc="1">
                <a:prstTxWarp prst="textNoShape">
                  <a:avLst/>
                </a:prstTxWarp>
              </a:bodyPr>
              <a:lstStyle/>
              <a:p>
                <a:endParaRPr lang="en-US" sz="1125"/>
              </a:p>
            </p:txBody>
          </p:sp>
          <p:sp>
            <p:nvSpPr>
              <p:cNvPr id="49" name="Freeform 34">
                <a:extLst>
                  <a:ext uri="{FF2B5EF4-FFF2-40B4-BE49-F238E27FC236}">
                    <a16:creationId xmlns:a16="http://schemas.microsoft.com/office/drawing/2014/main" id="{4178816D-7506-BE43-A445-4C888DA35F56}"/>
                  </a:ext>
                </a:extLst>
              </p:cNvPr>
              <p:cNvSpPr>
                <a:spLocks/>
              </p:cNvSpPr>
              <p:nvPr/>
            </p:nvSpPr>
            <p:spPr bwMode="auto">
              <a:xfrm>
                <a:off x="5697172" y="4486200"/>
                <a:ext cx="94684" cy="96836"/>
              </a:xfrm>
              <a:custGeom>
                <a:avLst/>
                <a:gdLst>
                  <a:gd name="T0" fmla="*/ 0 w 44"/>
                  <a:gd name="T1" fmla="*/ 0 h 45"/>
                  <a:gd name="T2" fmla="*/ 44 w 44"/>
                  <a:gd name="T3" fmla="*/ 0 h 45"/>
                  <a:gd name="T4" fmla="*/ 44 w 44"/>
                  <a:gd name="T5" fmla="*/ 45 h 45"/>
                </a:gdLst>
                <a:ahLst/>
                <a:cxnLst>
                  <a:cxn ang="0">
                    <a:pos x="T0" y="T1"/>
                  </a:cxn>
                  <a:cxn ang="0">
                    <a:pos x="T2" y="T3"/>
                  </a:cxn>
                  <a:cxn ang="0">
                    <a:pos x="T4" y="T5"/>
                  </a:cxn>
                </a:cxnLst>
                <a:rect l="0" t="0" r="r" b="b"/>
                <a:pathLst>
                  <a:path w="44" h="45">
                    <a:moveTo>
                      <a:pt x="0" y="0"/>
                    </a:moveTo>
                    <a:lnTo>
                      <a:pt x="44" y="0"/>
                    </a:lnTo>
                    <a:lnTo>
                      <a:pt x="44" y="45"/>
                    </a:lnTo>
                  </a:path>
                </a:pathLst>
              </a:custGeom>
              <a:noFill/>
              <a:ln w="19050" cap="rnd">
                <a:solidFill>
                  <a:schemeClr val="bg1">
                    <a:lumMod val="50000"/>
                  </a:schemeClr>
                </a:solidFill>
                <a:prstDash val="solid"/>
                <a:round/>
                <a:headEnd type="none" w="med" len="sm"/>
                <a:tailEnd/>
              </a:ln>
              <a:extLst>
                <a:ext uri="{909E8E84-426E-40DD-AFC4-6F175D3DCCD1}">
                  <a14:hiddenFill xmlns:a14="http://schemas.microsoft.com/office/drawing/2010/main">
                    <a:solidFill>
                      <a:srgbClr val="FFFFFF"/>
                    </a:solidFill>
                  </a14:hiddenFill>
                </a:ext>
              </a:extLst>
            </p:spPr>
            <p:txBody>
              <a:bodyPr vert="horz" wrap="square" lIns="57150" tIns="28575" rIns="57150" bIns="28575" numCol="1" anchor="t" anchorCtr="0" compatLnSpc="1">
                <a:prstTxWarp prst="textNoShape">
                  <a:avLst/>
                </a:prstTxWarp>
              </a:bodyPr>
              <a:lstStyle/>
              <a:p>
                <a:endParaRPr lang="en-US" sz="1125"/>
              </a:p>
            </p:txBody>
          </p:sp>
          <p:sp>
            <p:nvSpPr>
              <p:cNvPr id="50" name="Freeform 35">
                <a:extLst>
                  <a:ext uri="{FF2B5EF4-FFF2-40B4-BE49-F238E27FC236}">
                    <a16:creationId xmlns:a16="http://schemas.microsoft.com/office/drawing/2014/main" id="{8E214E66-923F-A640-9307-A97D3AD13910}"/>
                  </a:ext>
                </a:extLst>
              </p:cNvPr>
              <p:cNvSpPr>
                <a:spLocks/>
              </p:cNvSpPr>
              <p:nvPr/>
            </p:nvSpPr>
            <p:spPr bwMode="auto">
              <a:xfrm>
                <a:off x="5867172" y="4415187"/>
                <a:ext cx="413167" cy="522914"/>
              </a:xfrm>
              <a:custGeom>
                <a:avLst/>
                <a:gdLst>
                  <a:gd name="T0" fmla="*/ 104 w 139"/>
                  <a:gd name="T1" fmla="*/ 176 h 176"/>
                  <a:gd name="T2" fmla="*/ 139 w 139"/>
                  <a:gd name="T3" fmla="*/ 100 h 176"/>
                  <a:gd name="T4" fmla="*/ 39 w 139"/>
                  <a:gd name="T5" fmla="*/ 0 h 176"/>
                  <a:gd name="T6" fmla="*/ 0 w 139"/>
                  <a:gd name="T7" fmla="*/ 8 h 176"/>
                </a:gdLst>
                <a:ahLst/>
                <a:cxnLst>
                  <a:cxn ang="0">
                    <a:pos x="T0" y="T1"/>
                  </a:cxn>
                  <a:cxn ang="0">
                    <a:pos x="T2" y="T3"/>
                  </a:cxn>
                  <a:cxn ang="0">
                    <a:pos x="T4" y="T5"/>
                  </a:cxn>
                  <a:cxn ang="0">
                    <a:pos x="T6" y="T7"/>
                  </a:cxn>
                </a:cxnLst>
                <a:rect l="0" t="0" r="r" b="b"/>
                <a:pathLst>
                  <a:path w="139" h="176">
                    <a:moveTo>
                      <a:pt x="104" y="176"/>
                    </a:moveTo>
                    <a:cubicBezTo>
                      <a:pt x="125" y="158"/>
                      <a:pt x="139" y="130"/>
                      <a:pt x="139" y="100"/>
                    </a:cubicBezTo>
                    <a:cubicBezTo>
                      <a:pt x="139" y="45"/>
                      <a:pt x="94" y="0"/>
                      <a:pt x="39" y="0"/>
                    </a:cubicBezTo>
                    <a:cubicBezTo>
                      <a:pt x="25" y="0"/>
                      <a:pt x="12" y="3"/>
                      <a:pt x="0" y="8"/>
                    </a:cubicBezTo>
                  </a:path>
                </a:pathLst>
              </a:custGeom>
              <a:noFill/>
              <a:ln w="19050" cap="rnd">
                <a:solidFill>
                  <a:schemeClr val="bg1">
                    <a:lumMod val="50000"/>
                  </a:schemeClr>
                </a:solidFill>
                <a:prstDash val="solid"/>
                <a:round/>
                <a:headEnd type="none" w="med" len="sm"/>
                <a:tailEnd/>
              </a:ln>
              <a:extLst>
                <a:ext uri="{909E8E84-426E-40DD-AFC4-6F175D3DCCD1}">
                  <a14:hiddenFill xmlns:a14="http://schemas.microsoft.com/office/drawing/2010/main">
                    <a:solidFill>
                      <a:srgbClr val="FFFFFF"/>
                    </a:solidFill>
                  </a14:hiddenFill>
                </a:ext>
              </a:extLst>
            </p:spPr>
            <p:txBody>
              <a:bodyPr vert="horz" wrap="square" lIns="57150" tIns="28575" rIns="57150" bIns="28575" numCol="1" anchor="t" anchorCtr="0" compatLnSpc="1">
                <a:prstTxWarp prst="textNoShape">
                  <a:avLst/>
                </a:prstTxWarp>
              </a:bodyPr>
              <a:lstStyle/>
              <a:p>
                <a:endParaRPr lang="en-US" sz="1125"/>
              </a:p>
            </p:txBody>
          </p:sp>
          <p:sp>
            <p:nvSpPr>
              <p:cNvPr id="51" name="Freeform 36">
                <a:extLst>
                  <a:ext uri="{FF2B5EF4-FFF2-40B4-BE49-F238E27FC236}">
                    <a16:creationId xmlns:a16="http://schemas.microsoft.com/office/drawing/2014/main" id="{3E0A4188-8AF8-1C4E-BC2B-DE71A69AB0EA}"/>
                  </a:ext>
                </a:extLst>
              </p:cNvPr>
              <p:cNvSpPr>
                <a:spLocks/>
              </p:cNvSpPr>
              <p:nvPr/>
            </p:nvSpPr>
            <p:spPr bwMode="auto">
              <a:xfrm>
                <a:off x="5686412" y="4486200"/>
                <a:ext cx="413167" cy="525066"/>
              </a:xfrm>
              <a:custGeom>
                <a:avLst/>
                <a:gdLst>
                  <a:gd name="T0" fmla="*/ 35 w 139"/>
                  <a:gd name="T1" fmla="*/ 0 h 176"/>
                  <a:gd name="T2" fmla="*/ 0 w 139"/>
                  <a:gd name="T3" fmla="*/ 76 h 176"/>
                  <a:gd name="T4" fmla="*/ 100 w 139"/>
                  <a:gd name="T5" fmla="*/ 176 h 176"/>
                  <a:gd name="T6" fmla="*/ 139 w 139"/>
                  <a:gd name="T7" fmla="*/ 168 h 176"/>
                </a:gdLst>
                <a:ahLst/>
                <a:cxnLst>
                  <a:cxn ang="0">
                    <a:pos x="T0" y="T1"/>
                  </a:cxn>
                  <a:cxn ang="0">
                    <a:pos x="T2" y="T3"/>
                  </a:cxn>
                  <a:cxn ang="0">
                    <a:pos x="T4" y="T5"/>
                  </a:cxn>
                  <a:cxn ang="0">
                    <a:pos x="T6" y="T7"/>
                  </a:cxn>
                </a:cxnLst>
                <a:rect l="0" t="0" r="r" b="b"/>
                <a:pathLst>
                  <a:path w="139" h="176">
                    <a:moveTo>
                      <a:pt x="35" y="0"/>
                    </a:moveTo>
                    <a:cubicBezTo>
                      <a:pt x="14" y="18"/>
                      <a:pt x="0" y="46"/>
                      <a:pt x="0" y="76"/>
                    </a:cubicBezTo>
                    <a:cubicBezTo>
                      <a:pt x="0" y="131"/>
                      <a:pt x="45" y="176"/>
                      <a:pt x="100" y="176"/>
                    </a:cubicBezTo>
                    <a:cubicBezTo>
                      <a:pt x="114" y="176"/>
                      <a:pt x="127" y="173"/>
                      <a:pt x="139" y="168"/>
                    </a:cubicBezTo>
                  </a:path>
                </a:pathLst>
              </a:custGeom>
              <a:noFill/>
              <a:ln w="19050" cap="rnd">
                <a:solidFill>
                  <a:schemeClr val="bg1">
                    <a:lumMod val="50000"/>
                  </a:schemeClr>
                </a:solidFill>
                <a:prstDash val="solid"/>
                <a:round/>
                <a:headEnd type="none" w="med" len="sm"/>
                <a:tailEnd/>
              </a:ln>
              <a:extLst>
                <a:ext uri="{909E8E84-426E-40DD-AFC4-6F175D3DCCD1}">
                  <a14:hiddenFill xmlns:a14="http://schemas.microsoft.com/office/drawing/2010/main">
                    <a:solidFill>
                      <a:srgbClr val="FFFFFF"/>
                    </a:solidFill>
                  </a14:hiddenFill>
                </a:ext>
              </a:extLst>
            </p:spPr>
            <p:txBody>
              <a:bodyPr vert="horz" wrap="square" lIns="57150" tIns="28575" rIns="57150" bIns="28575" numCol="1" anchor="t" anchorCtr="0" compatLnSpc="1">
                <a:prstTxWarp prst="textNoShape">
                  <a:avLst/>
                </a:prstTxWarp>
              </a:bodyPr>
              <a:lstStyle/>
              <a:p>
                <a:endParaRPr lang="en-US" sz="1125"/>
              </a:p>
            </p:txBody>
          </p:sp>
        </p:grpSp>
        <p:grpSp>
          <p:nvGrpSpPr>
            <p:cNvPr id="38" name="Group 37">
              <a:extLst>
                <a:ext uri="{FF2B5EF4-FFF2-40B4-BE49-F238E27FC236}">
                  <a16:creationId xmlns:a16="http://schemas.microsoft.com/office/drawing/2014/main" id="{0AC046F1-8C43-7A4D-8F64-8428806FE214}"/>
                </a:ext>
              </a:extLst>
            </p:cNvPr>
            <p:cNvGrpSpPr/>
            <p:nvPr/>
          </p:nvGrpSpPr>
          <p:grpSpPr>
            <a:xfrm>
              <a:off x="2384351" y="4773721"/>
              <a:ext cx="428658" cy="572912"/>
              <a:chOff x="5583981" y="3236976"/>
              <a:chExt cx="337520" cy="451104"/>
            </a:xfrm>
          </p:grpSpPr>
          <p:grpSp>
            <p:nvGrpSpPr>
              <p:cNvPr id="39" name="Group 38">
                <a:extLst>
                  <a:ext uri="{FF2B5EF4-FFF2-40B4-BE49-F238E27FC236}">
                    <a16:creationId xmlns:a16="http://schemas.microsoft.com/office/drawing/2014/main" id="{4E4368DA-5F33-BA48-AA02-377B9217E978}"/>
                  </a:ext>
                </a:extLst>
              </p:cNvPr>
              <p:cNvGrpSpPr/>
              <p:nvPr/>
            </p:nvGrpSpPr>
            <p:grpSpPr>
              <a:xfrm>
                <a:off x="5830062" y="3236976"/>
                <a:ext cx="91439" cy="451104"/>
                <a:chOff x="5765292" y="3236976"/>
                <a:chExt cx="91439" cy="451104"/>
              </a:xfrm>
            </p:grpSpPr>
            <p:cxnSp>
              <p:nvCxnSpPr>
                <p:cNvPr id="46" name="Straight Connector 45">
                  <a:extLst>
                    <a:ext uri="{FF2B5EF4-FFF2-40B4-BE49-F238E27FC236}">
                      <a16:creationId xmlns:a16="http://schemas.microsoft.com/office/drawing/2014/main" id="{86B9D24C-94BC-6946-A772-76DE5AA3DE1D}"/>
                    </a:ext>
                  </a:extLst>
                </p:cNvPr>
                <p:cNvCxnSpPr/>
                <p:nvPr/>
              </p:nvCxnSpPr>
              <p:spPr>
                <a:xfrm>
                  <a:off x="5811011" y="3236976"/>
                  <a:ext cx="0" cy="451104"/>
                </a:xfrm>
                <a:prstGeom prst="line">
                  <a:avLst/>
                </a:prstGeom>
                <a:solidFill>
                  <a:schemeClr val="bg1"/>
                </a:solidFill>
                <a:ln w="19050" cap="rnd">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cxnSp>
            <p:sp>
              <p:nvSpPr>
                <p:cNvPr id="47" name="Oval 46">
                  <a:extLst>
                    <a:ext uri="{FF2B5EF4-FFF2-40B4-BE49-F238E27FC236}">
                      <a16:creationId xmlns:a16="http://schemas.microsoft.com/office/drawing/2014/main" id="{C4ECF0AA-C5BD-1B42-910D-F3F0856A8B52}"/>
                    </a:ext>
                  </a:extLst>
                </p:cNvPr>
                <p:cNvSpPr/>
                <p:nvPr/>
              </p:nvSpPr>
              <p:spPr>
                <a:xfrm>
                  <a:off x="5765292" y="3329202"/>
                  <a:ext cx="91439" cy="91439"/>
                </a:xfrm>
                <a:prstGeom prst="ellipse">
                  <a:avLst/>
                </a:prstGeom>
                <a:solidFill>
                  <a:schemeClr val="bg1">
                    <a:lumMod val="50000"/>
                  </a:schemeClr>
                </a:solidFill>
                <a:ln w="19050" cap="rnd">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5" dirty="0">
                    <a:solidFill>
                      <a:schemeClr val="tx1"/>
                    </a:solidFill>
                  </a:endParaRPr>
                </a:p>
              </p:txBody>
            </p:sp>
          </p:grpSp>
          <p:grpSp>
            <p:nvGrpSpPr>
              <p:cNvPr id="40" name="Group 39">
                <a:extLst>
                  <a:ext uri="{FF2B5EF4-FFF2-40B4-BE49-F238E27FC236}">
                    <a16:creationId xmlns:a16="http://schemas.microsoft.com/office/drawing/2014/main" id="{81FD1140-412A-6F47-AFBA-D7155093E1B6}"/>
                  </a:ext>
                </a:extLst>
              </p:cNvPr>
              <p:cNvGrpSpPr/>
              <p:nvPr/>
            </p:nvGrpSpPr>
            <p:grpSpPr>
              <a:xfrm>
                <a:off x="5707021" y="3236976"/>
                <a:ext cx="91439" cy="451104"/>
                <a:chOff x="5677326" y="3236976"/>
                <a:chExt cx="91439" cy="451104"/>
              </a:xfrm>
            </p:grpSpPr>
            <p:cxnSp>
              <p:nvCxnSpPr>
                <p:cNvPr id="44" name="Straight Connector 43">
                  <a:extLst>
                    <a:ext uri="{FF2B5EF4-FFF2-40B4-BE49-F238E27FC236}">
                      <a16:creationId xmlns:a16="http://schemas.microsoft.com/office/drawing/2014/main" id="{703275E5-4FD9-5B49-84A4-A5F7E5040E47}"/>
                    </a:ext>
                  </a:extLst>
                </p:cNvPr>
                <p:cNvCxnSpPr/>
                <p:nvPr/>
              </p:nvCxnSpPr>
              <p:spPr>
                <a:xfrm>
                  <a:off x="5723045" y="3236976"/>
                  <a:ext cx="0" cy="451104"/>
                </a:xfrm>
                <a:prstGeom prst="line">
                  <a:avLst/>
                </a:prstGeom>
                <a:solidFill>
                  <a:schemeClr val="bg1"/>
                </a:solidFill>
                <a:ln w="19050" cap="rnd">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cxnSp>
            <p:sp>
              <p:nvSpPr>
                <p:cNvPr id="45" name="Oval 44">
                  <a:extLst>
                    <a:ext uri="{FF2B5EF4-FFF2-40B4-BE49-F238E27FC236}">
                      <a16:creationId xmlns:a16="http://schemas.microsoft.com/office/drawing/2014/main" id="{5E35C211-DF45-A449-90F5-E5E37C68D484}"/>
                    </a:ext>
                  </a:extLst>
                </p:cNvPr>
                <p:cNvSpPr/>
                <p:nvPr/>
              </p:nvSpPr>
              <p:spPr>
                <a:xfrm>
                  <a:off x="5677326" y="3436611"/>
                  <a:ext cx="91439" cy="91439"/>
                </a:xfrm>
                <a:prstGeom prst="ellipse">
                  <a:avLst/>
                </a:prstGeom>
                <a:solidFill>
                  <a:schemeClr val="bg1">
                    <a:lumMod val="50000"/>
                  </a:schemeClr>
                </a:solidFill>
                <a:ln w="19050" cap="rnd">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5" dirty="0">
                    <a:solidFill>
                      <a:schemeClr val="tx1"/>
                    </a:solidFill>
                  </a:endParaRPr>
                </a:p>
              </p:txBody>
            </p:sp>
          </p:grpSp>
          <p:grpSp>
            <p:nvGrpSpPr>
              <p:cNvPr id="41" name="Group 40">
                <a:extLst>
                  <a:ext uri="{FF2B5EF4-FFF2-40B4-BE49-F238E27FC236}">
                    <a16:creationId xmlns:a16="http://schemas.microsoft.com/office/drawing/2014/main" id="{42AE2688-73B6-7F4F-A5A4-BEC9F2CD40D5}"/>
                  </a:ext>
                </a:extLst>
              </p:cNvPr>
              <p:cNvGrpSpPr/>
              <p:nvPr/>
            </p:nvGrpSpPr>
            <p:grpSpPr>
              <a:xfrm>
                <a:off x="5583981" y="3236976"/>
                <a:ext cx="91439" cy="451104"/>
                <a:chOff x="5583981" y="3236976"/>
                <a:chExt cx="91439" cy="451104"/>
              </a:xfrm>
            </p:grpSpPr>
            <p:cxnSp>
              <p:nvCxnSpPr>
                <p:cNvPr id="42" name="Straight Connector 41">
                  <a:extLst>
                    <a:ext uri="{FF2B5EF4-FFF2-40B4-BE49-F238E27FC236}">
                      <a16:creationId xmlns:a16="http://schemas.microsoft.com/office/drawing/2014/main" id="{527AF523-391D-0B42-AECB-91AA87C11ADD}"/>
                    </a:ext>
                  </a:extLst>
                </p:cNvPr>
                <p:cNvCxnSpPr/>
                <p:nvPr/>
              </p:nvCxnSpPr>
              <p:spPr>
                <a:xfrm>
                  <a:off x="5629700" y="3236976"/>
                  <a:ext cx="0" cy="451104"/>
                </a:xfrm>
                <a:prstGeom prst="line">
                  <a:avLst/>
                </a:prstGeom>
                <a:solidFill>
                  <a:schemeClr val="bg1"/>
                </a:solidFill>
                <a:ln w="19050" cap="rnd">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cxnSp>
            <p:sp>
              <p:nvSpPr>
                <p:cNvPr id="43" name="Oval 42">
                  <a:extLst>
                    <a:ext uri="{FF2B5EF4-FFF2-40B4-BE49-F238E27FC236}">
                      <a16:creationId xmlns:a16="http://schemas.microsoft.com/office/drawing/2014/main" id="{67AE1531-F699-A444-AF3E-401966824A5A}"/>
                    </a:ext>
                  </a:extLst>
                </p:cNvPr>
                <p:cNvSpPr/>
                <p:nvPr/>
              </p:nvSpPr>
              <p:spPr>
                <a:xfrm>
                  <a:off x="5583981" y="3547101"/>
                  <a:ext cx="91439" cy="91439"/>
                </a:xfrm>
                <a:prstGeom prst="ellipse">
                  <a:avLst/>
                </a:prstGeom>
                <a:solidFill>
                  <a:schemeClr val="bg1">
                    <a:lumMod val="50000"/>
                  </a:schemeClr>
                </a:solidFill>
                <a:ln w="19050" cap="rnd">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5" dirty="0">
                    <a:solidFill>
                      <a:schemeClr val="tx1"/>
                    </a:solidFill>
                  </a:endParaRPr>
                </a:p>
              </p:txBody>
            </p:sp>
          </p:grpSp>
        </p:grpSp>
      </p:grpSp>
      <p:grpSp>
        <p:nvGrpSpPr>
          <p:cNvPr id="52" name="Group 51">
            <a:extLst>
              <a:ext uri="{FF2B5EF4-FFF2-40B4-BE49-F238E27FC236}">
                <a16:creationId xmlns:a16="http://schemas.microsoft.com/office/drawing/2014/main" id="{209D4B31-ABC1-7A43-B091-9E61CE8FFD7E}"/>
              </a:ext>
            </a:extLst>
          </p:cNvPr>
          <p:cNvGrpSpPr/>
          <p:nvPr/>
        </p:nvGrpSpPr>
        <p:grpSpPr>
          <a:xfrm>
            <a:off x="3600302" y="4343674"/>
            <a:ext cx="661016" cy="658123"/>
            <a:chOff x="1523193" y="1744822"/>
            <a:chExt cx="680487" cy="677510"/>
          </a:xfrm>
        </p:grpSpPr>
        <p:cxnSp>
          <p:nvCxnSpPr>
            <p:cNvPr id="53" name="Straight Connector 52">
              <a:extLst>
                <a:ext uri="{FF2B5EF4-FFF2-40B4-BE49-F238E27FC236}">
                  <a16:creationId xmlns:a16="http://schemas.microsoft.com/office/drawing/2014/main" id="{40745DBB-DE0A-BE4F-9B63-902640D5AC09}"/>
                </a:ext>
              </a:extLst>
            </p:cNvPr>
            <p:cNvCxnSpPr/>
            <p:nvPr/>
          </p:nvCxnSpPr>
          <p:spPr>
            <a:xfrm>
              <a:off x="1888441" y="1824065"/>
              <a:ext cx="0" cy="527715"/>
            </a:xfrm>
            <a:prstGeom prst="line">
              <a:avLst/>
            </a:prstGeom>
            <a:noFill/>
            <a:ln w="19050" cap="rnd">
              <a:solidFill>
                <a:schemeClr val="bg1">
                  <a:lumMod val="85000"/>
                </a:schemeClr>
              </a:solidFill>
              <a:prstDash val="solid"/>
              <a:round/>
              <a:headEnd/>
              <a:tailEnd/>
            </a:ln>
          </p:spPr>
        </p:cxnSp>
        <p:cxnSp>
          <p:nvCxnSpPr>
            <p:cNvPr id="54" name="Straight Connector 53">
              <a:extLst>
                <a:ext uri="{FF2B5EF4-FFF2-40B4-BE49-F238E27FC236}">
                  <a16:creationId xmlns:a16="http://schemas.microsoft.com/office/drawing/2014/main" id="{41F203A0-CBE2-4A4C-B108-6434DB35DBF8}"/>
                </a:ext>
              </a:extLst>
            </p:cNvPr>
            <p:cNvCxnSpPr>
              <a:cxnSpLocks/>
            </p:cNvCxnSpPr>
            <p:nvPr/>
          </p:nvCxnSpPr>
          <p:spPr>
            <a:xfrm flipH="1">
              <a:off x="1736228" y="2079682"/>
              <a:ext cx="253475" cy="0"/>
            </a:xfrm>
            <a:prstGeom prst="line">
              <a:avLst/>
            </a:prstGeom>
            <a:noFill/>
            <a:ln w="19050" cap="rnd">
              <a:solidFill>
                <a:schemeClr val="bg1">
                  <a:lumMod val="85000"/>
                </a:schemeClr>
              </a:solidFill>
              <a:prstDash val="solid"/>
              <a:round/>
              <a:headEnd/>
              <a:tailEnd/>
            </a:ln>
          </p:spPr>
        </p:cxnSp>
        <p:cxnSp>
          <p:nvCxnSpPr>
            <p:cNvPr id="55" name="Straight Connector 54">
              <a:extLst>
                <a:ext uri="{FF2B5EF4-FFF2-40B4-BE49-F238E27FC236}">
                  <a16:creationId xmlns:a16="http://schemas.microsoft.com/office/drawing/2014/main" id="{1A737238-18F3-4D4D-94B3-030466597AAE}"/>
                </a:ext>
              </a:extLst>
            </p:cNvPr>
            <p:cNvCxnSpPr>
              <a:cxnSpLocks/>
            </p:cNvCxnSpPr>
            <p:nvPr/>
          </p:nvCxnSpPr>
          <p:spPr>
            <a:xfrm flipH="1">
              <a:off x="1888444" y="1823092"/>
              <a:ext cx="106452" cy="0"/>
            </a:xfrm>
            <a:prstGeom prst="line">
              <a:avLst/>
            </a:prstGeom>
            <a:noFill/>
            <a:ln w="19050" cap="rnd">
              <a:solidFill>
                <a:schemeClr val="bg1">
                  <a:lumMod val="85000"/>
                </a:schemeClr>
              </a:solidFill>
              <a:prstDash val="solid"/>
              <a:round/>
              <a:headEnd/>
              <a:tailEnd/>
            </a:ln>
          </p:spPr>
        </p:cxnSp>
        <p:cxnSp>
          <p:nvCxnSpPr>
            <p:cNvPr id="56" name="Straight Connector 55">
              <a:extLst>
                <a:ext uri="{FF2B5EF4-FFF2-40B4-BE49-F238E27FC236}">
                  <a16:creationId xmlns:a16="http://schemas.microsoft.com/office/drawing/2014/main" id="{14E57FDB-12D7-2848-9A31-6085B71CBF0C}"/>
                </a:ext>
              </a:extLst>
            </p:cNvPr>
            <p:cNvCxnSpPr>
              <a:cxnSpLocks/>
            </p:cNvCxnSpPr>
            <p:nvPr/>
          </p:nvCxnSpPr>
          <p:spPr>
            <a:xfrm flipH="1">
              <a:off x="1888444" y="2352753"/>
              <a:ext cx="106452" cy="0"/>
            </a:xfrm>
            <a:prstGeom prst="line">
              <a:avLst/>
            </a:prstGeom>
            <a:noFill/>
            <a:ln w="19050" cap="rnd">
              <a:solidFill>
                <a:schemeClr val="bg1">
                  <a:lumMod val="85000"/>
                </a:schemeClr>
              </a:solidFill>
              <a:prstDash val="solid"/>
              <a:round/>
              <a:headEnd/>
              <a:tailEnd/>
            </a:ln>
          </p:spPr>
        </p:cxnSp>
        <p:sp>
          <p:nvSpPr>
            <p:cNvPr id="57" name="Rectangle 56">
              <a:extLst>
                <a:ext uri="{FF2B5EF4-FFF2-40B4-BE49-F238E27FC236}">
                  <a16:creationId xmlns:a16="http://schemas.microsoft.com/office/drawing/2014/main" id="{0A43F3A9-6488-1642-8B99-9C56E8FB667C}"/>
                </a:ext>
              </a:extLst>
            </p:cNvPr>
            <p:cNvSpPr/>
            <p:nvPr/>
          </p:nvSpPr>
          <p:spPr>
            <a:xfrm>
              <a:off x="1994896" y="1744822"/>
              <a:ext cx="208784" cy="145253"/>
            </a:xfrm>
            <a:prstGeom prst="rect">
              <a:avLst/>
            </a:prstGeom>
            <a:noFill/>
            <a:ln w="19050" cap="rnd">
              <a:solidFill>
                <a:schemeClr val="bg1">
                  <a:lumMod val="50000"/>
                </a:schemeClr>
              </a:solidFill>
              <a:prstDash val="solid"/>
              <a:round/>
              <a:headEnd/>
              <a:tailEnd/>
            </a:ln>
          </p:spPr>
          <p:txBody>
            <a:bodyPr rtlCol="0" anchor="ctr"/>
            <a:lstStyle/>
            <a:p>
              <a:pPr algn="ctr"/>
              <a:endParaRPr lang="en-US" sz="1125" dirty="0"/>
            </a:p>
          </p:txBody>
        </p:sp>
        <p:sp>
          <p:nvSpPr>
            <p:cNvPr id="58" name="Rectangle 57">
              <a:extLst>
                <a:ext uri="{FF2B5EF4-FFF2-40B4-BE49-F238E27FC236}">
                  <a16:creationId xmlns:a16="http://schemas.microsoft.com/office/drawing/2014/main" id="{A6009DE3-21B7-C94B-9103-C449E34B1C6A}"/>
                </a:ext>
              </a:extLst>
            </p:cNvPr>
            <p:cNvSpPr/>
            <p:nvPr/>
          </p:nvSpPr>
          <p:spPr>
            <a:xfrm>
              <a:off x="1992299" y="2007056"/>
              <a:ext cx="208784" cy="145253"/>
            </a:xfrm>
            <a:prstGeom prst="rect">
              <a:avLst/>
            </a:prstGeom>
            <a:noFill/>
            <a:ln w="19050" cap="rnd">
              <a:solidFill>
                <a:schemeClr val="bg1">
                  <a:lumMod val="50000"/>
                </a:schemeClr>
              </a:solidFill>
              <a:prstDash val="solid"/>
              <a:round/>
              <a:headEnd/>
              <a:tailEnd/>
            </a:ln>
          </p:spPr>
          <p:txBody>
            <a:bodyPr rtlCol="0" anchor="ctr"/>
            <a:lstStyle/>
            <a:p>
              <a:pPr algn="ctr"/>
              <a:endParaRPr lang="en-US" sz="1125" dirty="0"/>
            </a:p>
          </p:txBody>
        </p:sp>
        <p:sp>
          <p:nvSpPr>
            <p:cNvPr id="59" name="Rectangle 58">
              <a:extLst>
                <a:ext uri="{FF2B5EF4-FFF2-40B4-BE49-F238E27FC236}">
                  <a16:creationId xmlns:a16="http://schemas.microsoft.com/office/drawing/2014/main" id="{CC31A872-A7B5-794A-9B2A-CF133772D19E}"/>
                </a:ext>
              </a:extLst>
            </p:cNvPr>
            <p:cNvSpPr/>
            <p:nvPr/>
          </p:nvSpPr>
          <p:spPr>
            <a:xfrm>
              <a:off x="1994896" y="2277079"/>
              <a:ext cx="208784" cy="145253"/>
            </a:xfrm>
            <a:prstGeom prst="rect">
              <a:avLst/>
            </a:prstGeom>
            <a:noFill/>
            <a:ln w="19050" cap="rnd">
              <a:solidFill>
                <a:schemeClr val="bg1">
                  <a:lumMod val="50000"/>
                </a:schemeClr>
              </a:solidFill>
              <a:prstDash val="solid"/>
              <a:round/>
              <a:headEnd/>
              <a:tailEnd/>
            </a:ln>
          </p:spPr>
          <p:txBody>
            <a:bodyPr rtlCol="0" anchor="ctr"/>
            <a:lstStyle/>
            <a:p>
              <a:pPr algn="ctr"/>
              <a:endParaRPr lang="en-US" sz="1125" dirty="0"/>
            </a:p>
          </p:txBody>
        </p:sp>
        <p:sp>
          <p:nvSpPr>
            <p:cNvPr id="60" name="Rectangle 59">
              <a:extLst>
                <a:ext uri="{FF2B5EF4-FFF2-40B4-BE49-F238E27FC236}">
                  <a16:creationId xmlns:a16="http://schemas.microsoft.com/office/drawing/2014/main" id="{9F1A4EC0-5A1F-7F46-B40F-8928486A1E6B}"/>
                </a:ext>
              </a:extLst>
            </p:cNvPr>
            <p:cNvSpPr/>
            <p:nvPr/>
          </p:nvSpPr>
          <p:spPr>
            <a:xfrm>
              <a:off x="1523193" y="2007056"/>
              <a:ext cx="208784" cy="145253"/>
            </a:xfrm>
            <a:prstGeom prst="rect">
              <a:avLst/>
            </a:prstGeom>
            <a:noFill/>
            <a:ln w="19050" cap="rnd">
              <a:solidFill>
                <a:schemeClr val="bg1">
                  <a:lumMod val="50000"/>
                </a:schemeClr>
              </a:solidFill>
              <a:prstDash val="solid"/>
              <a:round/>
              <a:headEnd/>
              <a:tailEnd/>
            </a:ln>
          </p:spPr>
          <p:txBody>
            <a:bodyPr rtlCol="0" anchor="ctr"/>
            <a:lstStyle/>
            <a:p>
              <a:pPr algn="ctr"/>
              <a:endParaRPr lang="en-US" sz="1125" dirty="0"/>
            </a:p>
          </p:txBody>
        </p:sp>
      </p:grpSp>
      <p:sp>
        <p:nvSpPr>
          <p:cNvPr id="61" name="Rectangle 60">
            <a:extLst>
              <a:ext uri="{FF2B5EF4-FFF2-40B4-BE49-F238E27FC236}">
                <a16:creationId xmlns:a16="http://schemas.microsoft.com/office/drawing/2014/main" id="{EBCBE6D0-9A14-B44A-B6E5-6693BA4D49A0}"/>
              </a:ext>
            </a:extLst>
          </p:cNvPr>
          <p:cNvSpPr/>
          <p:nvPr/>
        </p:nvSpPr>
        <p:spPr bwMode="auto">
          <a:xfrm>
            <a:off x="1182173" y="2413308"/>
            <a:ext cx="8473171" cy="1622130"/>
          </a:xfrm>
          <a:prstGeom prst="rect">
            <a:avLst/>
          </a:prstGeom>
          <a:noFill/>
          <a:ln w="57150">
            <a:solidFill>
              <a:srgbClr val="067DB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4300" tIns="91440" rIns="114300" bIns="91440"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solidFill>
                <a:schemeClr val="tx1"/>
              </a:solidFill>
              <a:ea typeface="Segoe UI" pitchFamily="34" charset="0"/>
              <a:cs typeface="Segoe UI" pitchFamily="34" charset="0"/>
            </a:endParaRPr>
          </a:p>
        </p:txBody>
      </p:sp>
      <p:sp>
        <p:nvSpPr>
          <p:cNvPr id="62" name="Rectangle 61">
            <a:extLst>
              <a:ext uri="{FF2B5EF4-FFF2-40B4-BE49-F238E27FC236}">
                <a16:creationId xmlns:a16="http://schemas.microsoft.com/office/drawing/2014/main" id="{B10CD72A-1E28-8D41-B5E2-1211F94A82FD}"/>
              </a:ext>
            </a:extLst>
          </p:cNvPr>
          <p:cNvSpPr/>
          <p:nvPr/>
        </p:nvSpPr>
        <p:spPr>
          <a:xfrm>
            <a:off x="5628085" y="5152430"/>
            <a:ext cx="2342902" cy="276999"/>
          </a:xfrm>
          <a:prstGeom prst="rect">
            <a:avLst/>
          </a:prstGeom>
        </p:spPr>
        <p:txBody>
          <a:bodyPr wrap="square" tIns="0">
            <a:spAutoFit/>
          </a:bodyPr>
          <a:lstStyle/>
          <a:p>
            <a:pPr algn="ctr" defTabSz="342873">
              <a:defRPr/>
            </a:pPr>
            <a:r>
              <a:rPr lang="en-US" sz="1500" spc="75" dirty="0">
                <a:latin typeface="Amazon Ember" panose="020B0603020204020204" pitchFamily="34" charset="0"/>
                <a:ea typeface="Amazon Ember" panose="020B0603020204020204" pitchFamily="34" charset="0"/>
                <a:cs typeface="Amazon Ember" panose="020B0603020204020204" pitchFamily="34" charset="0"/>
              </a:rPr>
              <a:t>Fully managed</a:t>
            </a:r>
            <a:endParaRPr lang="en-US" sz="1500" b="1" spc="75" dirty="0">
              <a:latin typeface="Amazon Ember Light" panose="020B0403020204020204" pitchFamily="34" charset="0"/>
              <a:ea typeface="Amazon Ember Light" panose="020B0403020204020204" pitchFamily="34" charset="0"/>
            </a:endParaRPr>
          </a:p>
        </p:txBody>
      </p:sp>
      <p:sp>
        <p:nvSpPr>
          <p:cNvPr id="63" name="Rectangle 62">
            <a:extLst>
              <a:ext uri="{FF2B5EF4-FFF2-40B4-BE49-F238E27FC236}">
                <a16:creationId xmlns:a16="http://schemas.microsoft.com/office/drawing/2014/main" id="{28C8C984-3041-2646-99D5-215E37914C45}"/>
              </a:ext>
            </a:extLst>
          </p:cNvPr>
          <p:cNvSpPr/>
          <p:nvPr/>
        </p:nvSpPr>
        <p:spPr>
          <a:xfrm>
            <a:off x="2904741" y="5152430"/>
            <a:ext cx="2124469" cy="276999"/>
          </a:xfrm>
          <a:prstGeom prst="rect">
            <a:avLst/>
          </a:prstGeom>
        </p:spPr>
        <p:txBody>
          <a:bodyPr wrap="square" tIns="0">
            <a:spAutoFit/>
          </a:bodyPr>
          <a:lstStyle/>
          <a:p>
            <a:pPr algn="ctr" defTabSz="342873">
              <a:spcBef>
                <a:spcPts val="450"/>
              </a:spcBef>
              <a:spcAft>
                <a:spcPts val="225"/>
              </a:spcAft>
              <a:defRPr/>
            </a:pPr>
            <a:r>
              <a:rPr lang="en-US" sz="1500" spc="75" dirty="0">
                <a:latin typeface="Amazon Ember" panose="020B0603020204020204" pitchFamily="34" charset="0"/>
                <a:ea typeface="Amazon Ember" panose="020B0603020204020204" pitchFamily="34" charset="0"/>
                <a:cs typeface="Amazon Ember" panose="020B0603020204020204" pitchFamily="34" charset="0"/>
              </a:rPr>
              <a:t>Broad accessibility</a:t>
            </a:r>
            <a:endParaRPr lang="en-US" sz="1500" b="1" spc="75" dirty="0">
              <a:latin typeface="Amazon Ember Light" panose="020B0403020204020204" pitchFamily="34" charset="0"/>
              <a:ea typeface="Amazon Ember Light" panose="020B0403020204020204" pitchFamily="34" charset="0"/>
            </a:endParaRPr>
          </a:p>
        </p:txBody>
      </p:sp>
      <p:grpSp>
        <p:nvGrpSpPr>
          <p:cNvPr id="64" name="Group 63">
            <a:extLst>
              <a:ext uri="{FF2B5EF4-FFF2-40B4-BE49-F238E27FC236}">
                <a16:creationId xmlns:a16="http://schemas.microsoft.com/office/drawing/2014/main" id="{E94D78A5-3FFB-E740-A774-66B5DBAC4A58}"/>
              </a:ext>
            </a:extLst>
          </p:cNvPr>
          <p:cNvGrpSpPr/>
          <p:nvPr/>
        </p:nvGrpSpPr>
        <p:grpSpPr>
          <a:xfrm>
            <a:off x="2217763" y="2584463"/>
            <a:ext cx="624528" cy="636644"/>
            <a:chOff x="835914" y="1927223"/>
            <a:chExt cx="834073" cy="850255"/>
          </a:xfrm>
        </p:grpSpPr>
        <p:cxnSp>
          <p:nvCxnSpPr>
            <p:cNvPr id="65" name="Straight Connector 64">
              <a:extLst>
                <a:ext uri="{FF2B5EF4-FFF2-40B4-BE49-F238E27FC236}">
                  <a16:creationId xmlns:a16="http://schemas.microsoft.com/office/drawing/2014/main" id="{771E787E-8854-9545-818C-E6EB7B0B5CF5}"/>
                </a:ext>
              </a:extLst>
            </p:cNvPr>
            <p:cNvCxnSpPr>
              <a:cxnSpLocks/>
              <a:stCxn id="67" idx="0"/>
              <a:endCxn id="67" idx="2"/>
            </p:cNvCxnSpPr>
            <p:nvPr/>
          </p:nvCxnSpPr>
          <p:spPr>
            <a:xfrm>
              <a:off x="835914" y="2352350"/>
              <a:ext cx="834073" cy="0"/>
            </a:xfrm>
            <a:prstGeom prst="line">
              <a:avLst/>
            </a:prstGeom>
            <a:ln w="190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A80BE87A-5C82-2B4E-B21E-0A63D603B589}"/>
                </a:ext>
              </a:extLst>
            </p:cNvPr>
            <p:cNvCxnSpPr>
              <a:cxnSpLocks/>
            </p:cNvCxnSpPr>
            <p:nvPr/>
          </p:nvCxnSpPr>
          <p:spPr>
            <a:xfrm flipH="1">
              <a:off x="1193740" y="1993799"/>
              <a:ext cx="5236" cy="704088"/>
            </a:xfrm>
            <a:prstGeom prst="line">
              <a:avLst/>
            </a:prstGeom>
            <a:ln w="190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67" name="Trapezoid 66">
              <a:extLst>
                <a:ext uri="{FF2B5EF4-FFF2-40B4-BE49-F238E27FC236}">
                  <a16:creationId xmlns:a16="http://schemas.microsoft.com/office/drawing/2014/main" id="{806384F6-23CA-EF49-ADD6-BCA6D43F4554}"/>
                </a:ext>
              </a:extLst>
            </p:cNvPr>
            <p:cNvSpPr/>
            <p:nvPr/>
          </p:nvSpPr>
          <p:spPr>
            <a:xfrm rot="16200000">
              <a:off x="827823" y="1935314"/>
              <a:ext cx="850255" cy="834073"/>
            </a:xfrm>
            <a:prstGeom prst="trapezoid">
              <a:avLst>
                <a:gd name="adj" fmla="val 15964"/>
              </a:avLst>
            </a:prstGeom>
            <a:no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pic>
        <p:nvPicPr>
          <p:cNvPr id="68" name="Graphic 67">
            <a:extLst>
              <a:ext uri="{FF2B5EF4-FFF2-40B4-BE49-F238E27FC236}">
                <a16:creationId xmlns:a16="http://schemas.microsoft.com/office/drawing/2014/main" id="{EF9FC883-76D0-6C4C-AC7B-E730ED59558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911436" y="355110"/>
            <a:ext cx="959339" cy="959339"/>
          </a:xfrm>
          <a:prstGeom prst="rect">
            <a:avLst/>
          </a:prstGeom>
        </p:spPr>
      </p:pic>
    </p:spTree>
    <p:extLst>
      <p:ext uri="{BB962C8B-B14F-4D97-AF65-F5344CB8AC3E}">
        <p14:creationId xmlns:p14="http://schemas.microsoft.com/office/powerpoint/2010/main" val="15661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659AE7C-542B-CC47-B161-3550F2A253E6}"/>
              </a:ext>
            </a:extLst>
          </p:cNvPr>
          <p:cNvSpPr>
            <a:spLocks noGrp="1"/>
          </p:cNvSpPr>
          <p:nvPr>
            <p:ph type="title"/>
          </p:nvPr>
        </p:nvSpPr>
        <p:spPr>
          <a:xfrm>
            <a:off x="348218" y="354966"/>
            <a:ext cx="10007361" cy="545741"/>
          </a:xfrm>
        </p:spPr>
        <p:txBody>
          <a:bodyPr/>
          <a:lstStyle/>
          <a:p>
            <a:r>
              <a:rPr lang="en-US" dirty="0"/>
              <a:t>Extend your datacenter with VMWare cloud on AWS</a:t>
            </a:r>
          </a:p>
        </p:txBody>
      </p:sp>
      <p:pic>
        <p:nvPicPr>
          <p:cNvPr id="11" name="Picture 10">
            <a:extLst>
              <a:ext uri="{FF2B5EF4-FFF2-40B4-BE49-F238E27FC236}">
                <a16:creationId xmlns:a16="http://schemas.microsoft.com/office/drawing/2014/main" id="{FD285B6F-B0DD-2541-BCAB-4C1E4F9324CB}"/>
              </a:ext>
            </a:extLst>
          </p:cNvPr>
          <p:cNvPicPr>
            <a:picLocks noChangeAspect="1"/>
          </p:cNvPicPr>
          <p:nvPr/>
        </p:nvPicPr>
        <p:blipFill>
          <a:blip r:embed="rId3"/>
          <a:stretch>
            <a:fillRect/>
          </a:stretch>
        </p:blipFill>
        <p:spPr>
          <a:xfrm>
            <a:off x="6423536" y="1441167"/>
            <a:ext cx="4292089" cy="3742128"/>
          </a:xfrm>
          <a:prstGeom prst="rect">
            <a:avLst/>
          </a:prstGeom>
        </p:spPr>
      </p:pic>
      <p:sp>
        <p:nvSpPr>
          <p:cNvPr id="12" name="Rectangle 11">
            <a:extLst>
              <a:ext uri="{FF2B5EF4-FFF2-40B4-BE49-F238E27FC236}">
                <a16:creationId xmlns:a16="http://schemas.microsoft.com/office/drawing/2014/main" id="{7ACC53E5-926A-FB4D-83BB-895FC2B2E1DF}"/>
              </a:ext>
            </a:extLst>
          </p:cNvPr>
          <p:cNvSpPr/>
          <p:nvPr/>
        </p:nvSpPr>
        <p:spPr>
          <a:xfrm>
            <a:off x="1320042" y="2296568"/>
            <a:ext cx="4572000" cy="2031325"/>
          </a:xfrm>
          <a:prstGeom prst="rect">
            <a:avLst/>
          </a:prstGeom>
        </p:spPr>
        <p:txBody>
          <a:bodyPr>
            <a:spAutoFit/>
          </a:bodyPr>
          <a:lstStyle/>
          <a:p>
            <a:pPr marL="457189" indent="-457189" defTabSz="609585">
              <a:buClr>
                <a:srgbClr val="FF9900"/>
              </a:buClr>
              <a:buFont typeface="Arial" panose="020B0604020202020204" pitchFamily="34" charset="0"/>
              <a:buChar char="•"/>
            </a:pPr>
            <a:r>
              <a:rPr lang="en-US" dirty="0"/>
              <a:t>Consistent operations and live migrations from on-premises to AWS</a:t>
            </a:r>
          </a:p>
          <a:p>
            <a:pPr defTabSz="609585">
              <a:buClr>
                <a:srgbClr val="FF9900"/>
              </a:buClr>
            </a:pPr>
            <a:endParaRPr lang="en-US" dirty="0"/>
          </a:p>
          <a:p>
            <a:pPr marL="457189" indent="-457189" defTabSz="609585">
              <a:buClr>
                <a:srgbClr val="FF9900"/>
              </a:buClr>
              <a:buFont typeface="Arial" panose="020B0604020202020204" pitchFamily="34" charset="0"/>
              <a:buChar char="•"/>
            </a:pPr>
            <a:endParaRPr lang="en-US" dirty="0"/>
          </a:p>
          <a:p>
            <a:pPr marL="457189" indent="-457189" defTabSz="609585">
              <a:buClr>
                <a:srgbClr val="FF9900"/>
              </a:buClr>
              <a:buFont typeface="Arial" panose="020B0604020202020204" pitchFamily="34" charset="0"/>
              <a:buChar char="•"/>
            </a:pPr>
            <a:r>
              <a:rPr lang="en-US" dirty="0"/>
              <a:t>Microsoft apps can move to </a:t>
            </a:r>
            <a:r>
              <a:rPr lang="en-US" dirty="0" err="1"/>
              <a:t>Vmware</a:t>
            </a:r>
            <a:r>
              <a:rPr lang="en-US" dirty="0"/>
              <a:t> Cloud on AWS without any change to MS licensing</a:t>
            </a:r>
          </a:p>
        </p:txBody>
      </p:sp>
      <p:pic>
        <p:nvPicPr>
          <p:cNvPr id="5" name="Graphic 4">
            <a:extLst>
              <a:ext uri="{FF2B5EF4-FFF2-40B4-BE49-F238E27FC236}">
                <a16:creationId xmlns:a16="http://schemas.microsoft.com/office/drawing/2014/main" id="{CCA8AD32-0660-0A41-82D5-85AFF26316AB}"/>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955856" y="354966"/>
            <a:ext cx="930909" cy="930909"/>
          </a:xfrm>
          <a:prstGeom prst="rect">
            <a:avLst/>
          </a:prstGeom>
        </p:spPr>
      </p:pic>
    </p:spTree>
    <p:extLst>
      <p:ext uri="{BB962C8B-B14F-4D97-AF65-F5344CB8AC3E}">
        <p14:creationId xmlns:p14="http://schemas.microsoft.com/office/powerpoint/2010/main" val="609361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472BF7F-7081-7046-B278-052452134733}"/>
              </a:ext>
            </a:extLst>
          </p:cNvPr>
          <p:cNvSpPr txBox="1"/>
          <p:nvPr/>
        </p:nvSpPr>
        <p:spPr>
          <a:xfrm>
            <a:off x="4855026" y="3086378"/>
            <a:ext cx="2037506" cy="477054"/>
          </a:xfrm>
          <a:prstGeom prst="rect">
            <a:avLst/>
          </a:prstGeom>
          <a:solidFill>
            <a:srgbClr val="FFFFFF"/>
          </a:solidFill>
        </p:spPr>
        <p:txBody>
          <a:bodyPr wrap="square" rtlCol="0">
            <a:spAutoFit/>
          </a:bodyPr>
          <a:lstStyle/>
          <a:p>
            <a:pPr algn="ctr" defTabSz="685758"/>
            <a:r>
              <a:rPr lang="en-US" sz="1250" dirty="0">
                <a:latin typeface="Amazon Ember" panose="020B0603020204020204" pitchFamily="34" charset="0"/>
                <a:ea typeface="Amazon Ember" panose="020B0603020204020204" pitchFamily="34" charset="0"/>
                <a:cs typeface="Amazon Ember" panose="020B0603020204020204" pitchFamily="34" charset="0"/>
              </a:rPr>
              <a:t>Flexibility to enforce license usage</a:t>
            </a:r>
          </a:p>
        </p:txBody>
      </p:sp>
      <p:sp>
        <p:nvSpPr>
          <p:cNvPr id="12" name="TextBox 11">
            <a:extLst>
              <a:ext uri="{FF2B5EF4-FFF2-40B4-BE49-F238E27FC236}">
                <a16:creationId xmlns:a16="http://schemas.microsoft.com/office/drawing/2014/main" id="{107FB84D-DC49-454D-AF3A-DCA0F75FB693}"/>
              </a:ext>
            </a:extLst>
          </p:cNvPr>
          <p:cNvSpPr txBox="1"/>
          <p:nvPr/>
        </p:nvSpPr>
        <p:spPr>
          <a:xfrm>
            <a:off x="6048543" y="6193976"/>
            <a:ext cx="6076029" cy="361637"/>
          </a:xfrm>
          <a:prstGeom prst="rect">
            <a:avLst/>
          </a:prstGeom>
          <a:solidFill>
            <a:srgbClr val="FFFFFF"/>
          </a:solidFill>
        </p:spPr>
        <p:txBody>
          <a:bodyPr wrap="square" rtlCol="0">
            <a:spAutoFit/>
          </a:bodyPr>
          <a:lstStyle/>
          <a:p>
            <a:pPr algn="ctr" defTabSz="285750">
              <a:spcBef>
                <a:spcPct val="20000"/>
              </a:spcBef>
              <a:defRPr/>
            </a:pPr>
            <a:r>
              <a:rPr lang="en-US" sz="1750" b="1" dirty="0">
                <a:latin typeface="Amazon Ember"/>
              </a:rPr>
              <a:t>Learn more at </a:t>
            </a:r>
            <a:r>
              <a:rPr lang="en-US" sz="1750" b="1" dirty="0">
                <a:solidFill>
                  <a:schemeClr val="accent1"/>
                </a:solidFill>
                <a:latin typeface="Amazon Ember"/>
              </a:rPr>
              <a:t>aws.amazon.com/license-manager</a:t>
            </a:r>
            <a:endParaRPr lang="en-US" sz="2000" b="1" dirty="0">
              <a:solidFill>
                <a:schemeClr val="accent1"/>
              </a:solidFill>
              <a:latin typeface="Amazon Ember"/>
            </a:endParaRPr>
          </a:p>
        </p:txBody>
      </p:sp>
      <p:sp>
        <p:nvSpPr>
          <p:cNvPr id="13" name="Title 1">
            <a:extLst>
              <a:ext uri="{FF2B5EF4-FFF2-40B4-BE49-F238E27FC236}">
                <a16:creationId xmlns:a16="http://schemas.microsoft.com/office/drawing/2014/main" id="{1F91F725-7828-6F48-8F3A-ECCDC60524A3}"/>
              </a:ext>
            </a:extLst>
          </p:cNvPr>
          <p:cNvSpPr>
            <a:spLocks noGrp="1"/>
          </p:cNvSpPr>
          <p:nvPr>
            <p:ph type="title"/>
          </p:nvPr>
        </p:nvSpPr>
        <p:spPr>
          <a:xfrm>
            <a:off x="348219" y="389256"/>
            <a:ext cx="8205304" cy="620870"/>
          </a:xfrm>
        </p:spPr>
        <p:txBody>
          <a:bodyPr/>
          <a:lstStyle/>
          <a:p>
            <a:r>
              <a:rPr lang="en-US" dirty="0"/>
              <a:t>AWS License Manager</a:t>
            </a:r>
          </a:p>
        </p:txBody>
      </p:sp>
      <p:grpSp>
        <p:nvGrpSpPr>
          <p:cNvPr id="14" name="Group 13">
            <a:extLst>
              <a:ext uri="{FF2B5EF4-FFF2-40B4-BE49-F238E27FC236}">
                <a16:creationId xmlns:a16="http://schemas.microsoft.com/office/drawing/2014/main" id="{F3B166B2-A843-4145-AB08-8E801595511E}"/>
              </a:ext>
            </a:extLst>
          </p:cNvPr>
          <p:cNvGrpSpPr/>
          <p:nvPr/>
        </p:nvGrpSpPr>
        <p:grpSpPr>
          <a:xfrm>
            <a:off x="5538789" y="2130639"/>
            <a:ext cx="669981" cy="702509"/>
            <a:chOff x="4210051" y="1847747"/>
            <a:chExt cx="669981" cy="702509"/>
          </a:xfrm>
          <a:solidFill>
            <a:schemeClr val="tx1"/>
          </a:solidFill>
        </p:grpSpPr>
        <p:sp>
          <p:nvSpPr>
            <p:cNvPr id="15" name="Freeform: Shape 39">
              <a:extLst>
                <a:ext uri="{FF2B5EF4-FFF2-40B4-BE49-F238E27FC236}">
                  <a16:creationId xmlns:a16="http://schemas.microsoft.com/office/drawing/2014/main" id="{A38EA215-67BF-9648-9FAE-836F59F13301}"/>
                </a:ext>
              </a:extLst>
            </p:cNvPr>
            <p:cNvSpPr/>
            <p:nvPr/>
          </p:nvSpPr>
          <p:spPr>
            <a:xfrm>
              <a:off x="4355320" y="2074110"/>
              <a:ext cx="385946" cy="39028"/>
            </a:xfrm>
            <a:custGeom>
              <a:avLst/>
              <a:gdLst>
                <a:gd name="connsiteX0" fmla="*/ 4828 w 286441"/>
                <a:gd name="connsiteY0" fmla="*/ 4828 h 28966"/>
                <a:gd name="connsiteX1" fmla="*/ 4828 w 286441"/>
                <a:gd name="connsiteY1" fmla="*/ 18667 h 28966"/>
                <a:gd name="connsiteX2" fmla="*/ 5793 w 286441"/>
                <a:gd name="connsiteY2" fmla="*/ 19311 h 28966"/>
                <a:gd name="connsiteX3" fmla="*/ 21242 w 286441"/>
                <a:gd name="connsiteY3" fmla="*/ 24460 h 28966"/>
                <a:gd name="connsiteX4" fmla="*/ 267131 w 286441"/>
                <a:gd name="connsiteY4" fmla="*/ 24460 h 28966"/>
                <a:gd name="connsiteX5" fmla="*/ 280005 w 286441"/>
                <a:gd name="connsiteY5" fmla="*/ 19954 h 28966"/>
                <a:gd name="connsiteX6" fmla="*/ 281936 w 286441"/>
                <a:gd name="connsiteY6" fmla="*/ 18667 h 28966"/>
                <a:gd name="connsiteX7" fmla="*/ 281936 w 286441"/>
                <a:gd name="connsiteY7" fmla="*/ 4828 h 28966"/>
                <a:gd name="connsiteX8" fmla="*/ 4828 w 286441"/>
                <a:gd name="connsiteY8" fmla="*/ 4828 h 2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441" h="28966">
                  <a:moveTo>
                    <a:pt x="4828" y="4828"/>
                  </a:moveTo>
                  <a:lnTo>
                    <a:pt x="4828" y="18667"/>
                  </a:lnTo>
                  <a:lnTo>
                    <a:pt x="5793" y="19311"/>
                  </a:lnTo>
                  <a:cubicBezTo>
                    <a:pt x="10299" y="22529"/>
                    <a:pt x="15770" y="24460"/>
                    <a:pt x="21242" y="24460"/>
                  </a:cubicBezTo>
                  <a:lnTo>
                    <a:pt x="267131" y="24460"/>
                  </a:lnTo>
                  <a:cubicBezTo>
                    <a:pt x="271637" y="24460"/>
                    <a:pt x="276143" y="22851"/>
                    <a:pt x="280005" y="19954"/>
                  </a:cubicBezTo>
                  <a:lnTo>
                    <a:pt x="281936" y="18667"/>
                  </a:lnTo>
                  <a:lnTo>
                    <a:pt x="281936" y="4828"/>
                  </a:lnTo>
                  <a:lnTo>
                    <a:pt x="4828" y="4828"/>
                  </a:lnTo>
                  <a:close/>
                </a:path>
              </a:pathLst>
            </a:custGeom>
            <a:grpFill/>
            <a:ln w="15875" cap="flat">
              <a:solidFill>
                <a:schemeClr val="bg1"/>
              </a:solidFill>
              <a:prstDash val="solid"/>
              <a:round/>
            </a:ln>
          </p:spPr>
          <p:txBody>
            <a:bodyPr rtlCol="0" anchor="ctr"/>
            <a:lstStyle/>
            <a:p>
              <a:pPr defTabSz="685758"/>
              <a:endParaRPr lang="en-US" sz="1324">
                <a:latin typeface="Amazon Ember"/>
              </a:endParaRPr>
            </a:p>
          </p:txBody>
        </p:sp>
        <p:sp>
          <p:nvSpPr>
            <p:cNvPr id="16" name="Freeform: Shape 41">
              <a:extLst>
                <a:ext uri="{FF2B5EF4-FFF2-40B4-BE49-F238E27FC236}">
                  <a16:creationId xmlns:a16="http://schemas.microsoft.com/office/drawing/2014/main" id="{3A0B3626-D845-E44C-BD58-1E742F2DFA0F}"/>
                </a:ext>
              </a:extLst>
            </p:cNvPr>
            <p:cNvSpPr/>
            <p:nvPr/>
          </p:nvSpPr>
          <p:spPr>
            <a:xfrm>
              <a:off x="4480643" y="1900218"/>
              <a:ext cx="60710" cy="60710"/>
            </a:xfrm>
            <a:custGeom>
              <a:avLst/>
              <a:gdLst>
                <a:gd name="connsiteX0" fmla="*/ 4828 w 45058"/>
                <a:gd name="connsiteY0" fmla="*/ 4828 h 45058"/>
                <a:gd name="connsiteX1" fmla="*/ 40552 w 45058"/>
                <a:gd name="connsiteY1" fmla="*/ 4828 h 45058"/>
                <a:gd name="connsiteX2" fmla="*/ 40552 w 45058"/>
                <a:gd name="connsiteY2" fmla="*/ 40552 h 45058"/>
                <a:gd name="connsiteX3" fmla="*/ 4828 w 45058"/>
                <a:gd name="connsiteY3" fmla="*/ 40552 h 45058"/>
              </a:gdLst>
              <a:ahLst/>
              <a:cxnLst>
                <a:cxn ang="0">
                  <a:pos x="connsiteX0" y="connsiteY0"/>
                </a:cxn>
                <a:cxn ang="0">
                  <a:pos x="connsiteX1" y="connsiteY1"/>
                </a:cxn>
                <a:cxn ang="0">
                  <a:pos x="connsiteX2" y="connsiteY2"/>
                </a:cxn>
                <a:cxn ang="0">
                  <a:pos x="connsiteX3" y="connsiteY3"/>
                </a:cxn>
              </a:cxnLst>
              <a:rect l="l" t="t" r="r" b="b"/>
              <a:pathLst>
                <a:path w="45058" h="45058">
                  <a:moveTo>
                    <a:pt x="4828" y="4828"/>
                  </a:moveTo>
                  <a:lnTo>
                    <a:pt x="40552" y="4828"/>
                  </a:lnTo>
                  <a:lnTo>
                    <a:pt x="40552" y="40552"/>
                  </a:lnTo>
                  <a:lnTo>
                    <a:pt x="4828" y="40552"/>
                  </a:lnTo>
                  <a:close/>
                </a:path>
              </a:pathLst>
            </a:custGeom>
            <a:grpFill/>
            <a:ln w="15875" cap="flat">
              <a:solidFill>
                <a:schemeClr val="bg1"/>
              </a:solidFill>
              <a:prstDash val="solid"/>
              <a:round/>
            </a:ln>
          </p:spPr>
          <p:txBody>
            <a:bodyPr rtlCol="0" anchor="ctr"/>
            <a:lstStyle/>
            <a:p>
              <a:pPr defTabSz="685758"/>
              <a:endParaRPr lang="en-US" sz="1324">
                <a:latin typeface="Amazon Ember"/>
              </a:endParaRPr>
            </a:p>
          </p:txBody>
        </p:sp>
        <p:sp>
          <p:nvSpPr>
            <p:cNvPr id="17" name="Freeform: Shape 43">
              <a:extLst>
                <a:ext uri="{FF2B5EF4-FFF2-40B4-BE49-F238E27FC236}">
                  <a16:creationId xmlns:a16="http://schemas.microsoft.com/office/drawing/2014/main" id="{C672D6FC-95E7-F140-9504-3AC6AA72F4E9}"/>
                </a:ext>
              </a:extLst>
            </p:cNvPr>
            <p:cNvSpPr/>
            <p:nvPr/>
          </p:nvSpPr>
          <p:spPr>
            <a:xfrm>
              <a:off x="4480643" y="1973504"/>
              <a:ext cx="60710" cy="60710"/>
            </a:xfrm>
            <a:custGeom>
              <a:avLst/>
              <a:gdLst>
                <a:gd name="connsiteX0" fmla="*/ 4828 w 45058"/>
                <a:gd name="connsiteY0" fmla="*/ 4828 h 45058"/>
                <a:gd name="connsiteX1" fmla="*/ 40552 w 45058"/>
                <a:gd name="connsiteY1" fmla="*/ 4828 h 45058"/>
                <a:gd name="connsiteX2" fmla="*/ 40552 w 45058"/>
                <a:gd name="connsiteY2" fmla="*/ 40552 h 45058"/>
                <a:gd name="connsiteX3" fmla="*/ 4828 w 45058"/>
                <a:gd name="connsiteY3" fmla="*/ 40552 h 45058"/>
              </a:gdLst>
              <a:ahLst/>
              <a:cxnLst>
                <a:cxn ang="0">
                  <a:pos x="connsiteX0" y="connsiteY0"/>
                </a:cxn>
                <a:cxn ang="0">
                  <a:pos x="connsiteX1" y="connsiteY1"/>
                </a:cxn>
                <a:cxn ang="0">
                  <a:pos x="connsiteX2" y="connsiteY2"/>
                </a:cxn>
                <a:cxn ang="0">
                  <a:pos x="connsiteX3" y="connsiteY3"/>
                </a:cxn>
              </a:cxnLst>
              <a:rect l="l" t="t" r="r" b="b"/>
              <a:pathLst>
                <a:path w="45058" h="45058">
                  <a:moveTo>
                    <a:pt x="4828" y="4828"/>
                  </a:moveTo>
                  <a:lnTo>
                    <a:pt x="40552" y="4828"/>
                  </a:lnTo>
                  <a:lnTo>
                    <a:pt x="40552" y="40552"/>
                  </a:lnTo>
                  <a:lnTo>
                    <a:pt x="4828" y="40552"/>
                  </a:lnTo>
                  <a:close/>
                </a:path>
              </a:pathLst>
            </a:custGeom>
            <a:grpFill/>
            <a:ln w="15875" cap="flat">
              <a:solidFill>
                <a:schemeClr val="bg1"/>
              </a:solidFill>
              <a:prstDash val="solid"/>
              <a:round/>
            </a:ln>
          </p:spPr>
          <p:txBody>
            <a:bodyPr rtlCol="0" anchor="ctr"/>
            <a:lstStyle/>
            <a:p>
              <a:pPr defTabSz="685758"/>
              <a:endParaRPr lang="en-US" sz="1324">
                <a:latin typeface="Amazon Ember"/>
              </a:endParaRPr>
            </a:p>
          </p:txBody>
        </p:sp>
        <p:sp>
          <p:nvSpPr>
            <p:cNvPr id="18" name="Freeform: Shape 45">
              <a:extLst>
                <a:ext uri="{FF2B5EF4-FFF2-40B4-BE49-F238E27FC236}">
                  <a16:creationId xmlns:a16="http://schemas.microsoft.com/office/drawing/2014/main" id="{3FE6AE61-01BC-1C47-81A8-3A71E0DE3E01}"/>
                </a:ext>
              </a:extLst>
            </p:cNvPr>
            <p:cNvSpPr/>
            <p:nvPr/>
          </p:nvSpPr>
          <p:spPr>
            <a:xfrm>
              <a:off x="4554364" y="1900218"/>
              <a:ext cx="60710" cy="60710"/>
            </a:xfrm>
            <a:custGeom>
              <a:avLst/>
              <a:gdLst>
                <a:gd name="connsiteX0" fmla="*/ 4828 w 45058"/>
                <a:gd name="connsiteY0" fmla="*/ 4828 h 45058"/>
                <a:gd name="connsiteX1" fmla="*/ 40552 w 45058"/>
                <a:gd name="connsiteY1" fmla="*/ 4828 h 45058"/>
                <a:gd name="connsiteX2" fmla="*/ 40552 w 45058"/>
                <a:gd name="connsiteY2" fmla="*/ 40552 h 45058"/>
                <a:gd name="connsiteX3" fmla="*/ 4828 w 45058"/>
                <a:gd name="connsiteY3" fmla="*/ 40552 h 45058"/>
              </a:gdLst>
              <a:ahLst/>
              <a:cxnLst>
                <a:cxn ang="0">
                  <a:pos x="connsiteX0" y="connsiteY0"/>
                </a:cxn>
                <a:cxn ang="0">
                  <a:pos x="connsiteX1" y="connsiteY1"/>
                </a:cxn>
                <a:cxn ang="0">
                  <a:pos x="connsiteX2" y="connsiteY2"/>
                </a:cxn>
                <a:cxn ang="0">
                  <a:pos x="connsiteX3" y="connsiteY3"/>
                </a:cxn>
              </a:cxnLst>
              <a:rect l="l" t="t" r="r" b="b"/>
              <a:pathLst>
                <a:path w="45058" h="45058">
                  <a:moveTo>
                    <a:pt x="4828" y="4828"/>
                  </a:moveTo>
                  <a:lnTo>
                    <a:pt x="40552" y="4828"/>
                  </a:lnTo>
                  <a:lnTo>
                    <a:pt x="40552" y="40552"/>
                  </a:lnTo>
                  <a:lnTo>
                    <a:pt x="4828" y="40552"/>
                  </a:lnTo>
                  <a:close/>
                </a:path>
              </a:pathLst>
            </a:custGeom>
            <a:grpFill/>
            <a:ln w="15875" cap="flat">
              <a:solidFill>
                <a:schemeClr val="bg1"/>
              </a:solidFill>
              <a:prstDash val="solid"/>
              <a:round/>
            </a:ln>
          </p:spPr>
          <p:txBody>
            <a:bodyPr rtlCol="0" anchor="ctr"/>
            <a:lstStyle/>
            <a:p>
              <a:pPr defTabSz="685758"/>
              <a:endParaRPr lang="en-US" sz="1324">
                <a:latin typeface="Amazon Ember"/>
              </a:endParaRPr>
            </a:p>
          </p:txBody>
        </p:sp>
        <p:sp>
          <p:nvSpPr>
            <p:cNvPr id="19" name="Freeform: Shape 47">
              <a:extLst>
                <a:ext uri="{FF2B5EF4-FFF2-40B4-BE49-F238E27FC236}">
                  <a16:creationId xmlns:a16="http://schemas.microsoft.com/office/drawing/2014/main" id="{E1F5968C-F305-4243-8BA4-7FFF5F06F169}"/>
                </a:ext>
              </a:extLst>
            </p:cNvPr>
            <p:cNvSpPr/>
            <p:nvPr/>
          </p:nvSpPr>
          <p:spPr>
            <a:xfrm>
              <a:off x="4554364" y="1973504"/>
              <a:ext cx="60710" cy="60710"/>
            </a:xfrm>
            <a:custGeom>
              <a:avLst/>
              <a:gdLst>
                <a:gd name="connsiteX0" fmla="*/ 4828 w 45058"/>
                <a:gd name="connsiteY0" fmla="*/ 4828 h 45058"/>
                <a:gd name="connsiteX1" fmla="*/ 40552 w 45058"/>
                <a:gd name="connsiteY1" fmla="*/ 4828 h 45058"/>
                <a:gd name="connsiteX2" fmla="*/ 40552 w 45058"/>
                <a:gd name="connsiteY2" fmla="*/ 40552 h 45058"/>
                <a:gd name="connsiteX3" fmla="*/ 4828 w 45058"/>
                <a:gd name="connsiteY3" fmla="*/ 40552 h 45058"/>
              </a:gdLst>
              <a:ahLst/>
              <a:cxnLst>
                <a:cxn ang="0">
                  <a:pos x="connsiteX0" y="connsiteY0"/>
                </a:cxn>
                <a:cxn ang="0">
                  <a:pos x="connsiteX1" y="connsiteY1"/>
                </a:cxn>
                <a:cxn ang="0">
                  <a:pos x="connsiteX2" y="connsiteY2"/>
                </a:cxn>
                <a:cxn ang="0">
                  <a:pos x="connsiteX3" y="connsiteY3"/>
                </a:cxn>
              </a:cxnLst>
              <a:rect l="l" t="t" r="r" b="b"/>
              <a:pathLst>
                <a:path w="45058" h="45058">
                  <a:moveTo>
                    <a:pt x="4828" y="4828"/>
                  </a:moveTo>
                  <a:lnTo>
                    <a:pt x="40552" y="4828"/>
                  </a:lnTo>
                  <a:lnTo>
                    <a:pt x="40552" y="40552"/>
                  </a:lnTo>
                  <a:lnTo>
                    <a:pt x="4828" y="40552"/>
                  </a:lnTo>
                  <a:close/>
                </a:path>
              </a:pathLst>
            </a:custGeom>
            <a:grpFill/>
            <a:ln w="15875" cap="flat">
              <a:solidFill>
                <a:schemeClr val="bg1"/>
              </a:solidFill>
              <a:prstDash val="solid"/>
              <a:round/>
            </a:ln>
          </p:spPr>
          <p:txBody>
            <a:bodyPr rtlCol="0" anchor="ctr"/>
            <a:lstStyle/>
            <a:p>
              <a:pPr defTabSz="685758"/>
              <a:endParaRPr lang="en-US" sz="1324">
                <a:latin typeface="Amazon Ember"/>
              </a:endParaRPr>
            </a:p>
          </p:txBody>
        </p:sp>
        <p:sp>
          <p:nvSpPr>
            <p:cNvPr id="20" name="Freeform: Shape 49">
              <a:extLst>
                <a:ext uri="{FF2B5EF4-FFF2-40B4-BE49-F238E27FC236}">
                  <a16:creationId xmlns:a16="http://schemas.microsoft.com/office/drawing/2014/main" id="{41DE1AC4-E0D8-B347-9FCA-842066627052}"/>
                </a:ext>
              </a:extLst>
            </p:cNvPr>
            <p:cNvSpPr/>
            <p:nvPr/>
          </p:nvSpPr>
          <p:spPr>
            <a:xfrm>
              <a:off x="4411694" y="1873332"/>
              <a:ext cx="273197" cy="186468"/>
            </a:xfrm>
            <a:custGeom>
              <a:avLst/>
              <a:gdLst>
                <a:gd name="connsiteX0" fmla="*/ 199222 w 202762"/>
                <a:gd name="connsiteY0" fmla="*/ 129060 h 138393"/>
                <a:gd name="connsiteX1" fmla="*/ 193750 w 202762"/>
                <a:gd name="connsiteY1" fmla="*/ 134209 h 138393"/>
                <a:gd name="connsiteX2" fmla="*/ 10299 w 202762"/>
                <a:gd name="connsiteY2" fmla="*/ 134209 h 138393"/>
                <a:gd name="connsiteX3" fmla="*/ 4828 w 202762"/>
                <a:gd name="connsiteY3" fmla="*/ 129060 h 138393"/>
                <a:gd name="connsiteX4" fmla="*/ 4828 w 202762"/>
                <a:gd name="connsiteY4" fmla="*/ 9977 h 138393"/>
                <a:gd name="connsiteX5" fmla="*/ 10299 w 202762"/>
                <a:gd name="connsiteY5" fmla="*/ 4828 h 138393"/>
                <a:gd name="connsiteX6" fmla="*/ 192785 w 202762"/>
                <a:gd name="connsiteY6" fmla="*/ 4828 h 138393"/>
                <a:gd name="connsiteX7" fmla="*/ 198256 w 202762"/>
                <a:gd name="connsiteY7" fmla="*/ 9977 h 138393"/>
                <a:gd name="connsiteX8" fmla="*/ 199222 w 202762"/>
                <a:gd name="connsiteY8" fmla="*/ 12906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762" h="138393">
                  <a:moveTo>
                    <a:pt x="199222" y="129060"/>
                  </a:moveTo>
                  <a:cubicBezTo>
                    <a:pt x="199222" y="131956"/>
                    <a:pt x="196969" y="134209"/>
                    <a:pt x="193750" y="134209"/>
                  </a:cubicBezTo>
                  <a:lnTo>
                    <a:pt x="10299" y="134209"/>
                  </a:lnTo>
                  <a:cubicBezTo>
                    <a:pt x="7402" y="134209"/>
                    <a:pt x="4828" y="131956"/>
                    <a:pt x="4828" y="129060"/>
                  </a:cubicBezTo>
                  <a:lnTo>
                    <a:pt x="4828" y="9977"/>
                  </a:lnTo>
                  <a:cubicBezTo>
                    <a:pt x="4828" y="7081"/>
                    <a:pt x="7081" y="4828"/>
                    <a:pt x="10299" y="4828"/>
                  </a:cubicBezTo>
                  <a:lnTo>
                    <a:pt x="192785" y="4828"/>
                  </a:lnTo>
                  <a:cubicBezTo>
                    <a:pt x="195681" y="4828"/>
                    <a:pt x="198256" y="7081"/>
                    <a:pt x="198256" y="9977"/>
                  </a:cubicBezTo>
                  <a:lnTo>
                    <a:pt x="199222" y="129060"/>
                  </a:lnTo>
                  <a:close/>
                </a:path>
              </a:pathLst>
            </a:custGeom>
            <a:grpFill/>
            <a:ln w="15875" cap="flat">
              <a:solidFill>
                <a:schemeClr val="bg1"/>
              </a:solidFill>
              <a:prstDash val="solid"/>
              <a:round/>
            </a:ln>
          </p:spPr>
          <p:txBody>
            <a:bodyPr rtlCol="0" anchor="ctr"/>
            <a:lstStyle/>
            <a:p>
              <a:pPr defTabSz="685758"/>
              <a:endParaRPr lang="en-US" sz="1324">
                <a:latin typeface="Amazon Ember"/>
              </a:endParaRPr>
            </a:p>
          </p:txBody>
        </p:sp>
        <p:sp>
          <p:nvSpPr>
            <p:cNvPr id="21" name="Freeform: Shape 51">
              <a:extLst>
                <a:ext uri="{FF2B5EF4-FFF2-40B4-BE49-F238E27FC236}">
                  <a16:creationId xmlns:a16="http://schemas.microsoft.com/office/drawing/2014/main" id="{12F0CECC-EE18-1F44-8226-2DEA85E74029}"/>
                </a:ext>
              </a:extLst>
            </p:cNvPr>
            <p:cNvSpPr/>
            <p:nvPr/>
          </p:nvSpPr>
          <p:spPr>
            <a:xfrm>
              <a:off x="4388278" y="1847747"/>
              <a:ext cx="320898" cy="234169"/>
            </a:xfrm>
            <a:custGeom>
              <a:avLst/>
              <a:gdLst>
                <a:gd name="connsiteX0" fmla="*/ 233659 w 238164"/>
                <a:gd name="connsiteY0" fmla="*/ 166715 h 173796"/>
                <a:gd name="connsiteX1" fmla="*/ 228188 w 238164"/>
                <a:gd name="connsiteY1" fmla="*/ 172187 h 173796"/>
                <a:gd name="connsiteX2" fmla="*/ 10299 w 238164"/>
                <a:gd name="connsiteY2" fmla="*/ 172187 h 173796"/>
                <a:gd name="connsiteX3" fmla="*/ 4828 w 238164"/>
                <a:gd name="connsiteY3" fmla="*/ 166715 h 173796"/>
                <a:gd name="connsiteX4" fmla="*/ 4828 w 238164"/>
                <a:gd name="connsiteY4" fmla="*/ 10299 h 173796"/>
                <a:gd name="connsiteX5" fmla="*/ 10299 w 238164"/>
                <a:gd name="connsiteY5" fmla="*/ 4828 h 173796"/>
                <a:gd name="connsiteX6" fmla="*/ 228188 w 238164"/>
                <a:gd name="connsiteY6" fmla="*/ 4828 h 173796"/>
                <a:gd name="connsiteX7" fmla="*/ 233659 w 238164"/>
                <a:gd name="connsiteY7" fmla="*/ 10299 h 173796"/>
                <a:gd name="connsiteX8" fmla="*/ 233659 w 238164"/>
                <a:gd name="connsiteY8" fmla="*/ 166715 h 1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164" h="173796">
                  <a:moveTo>
                    <a:pt x="233659" y="166715"/>
                  </a:moveTo>
                  <a:cubicBezTo>
                    <a:pt x="233659" y="169934"/>
                    <a:pt x="231084" y="172187"/>
                    <a:pt x="228188" y="172187"/>
                  </a:cubicBezTo>
                  <a:lnTo>
                    <a:pt x="10299" y="172187"/>
                  </a:lnTo>
                  <a:cubicBezTo>
                    <a:pt x="7081" y="172187"/>
                    <a:pt x="4828" y="169612"/>
                    <a:pt x="4828" y="166715"/>
                  </a:cubicBezTo>
                  <a:lnTo>
                    <a:pt x="4828" y="10299"/>
                  </a:lnTo>
                  <a:cubicBezTo>
                    <a:pt x="4828" y="7081"/>
                    <a:pt x="7402" y="4828"/>
                    <a:pt x="10299" y="4828"/>
                  </a:cubicBezTo>
                  <a:lnTo>
                    <a:pt x="228188" y="4828"/>
                  </a:lnTo>
                  <a:cubicBezTo>
                    <a:pt x="231406" y="4828"/>
                    <a:pt x="233659" y="7402"/>
                    <a:pt x="233659" y="10299"/>
                  </a:cubicBezTo>
                  <a:lnTo>
                    <a:pt x="233659" y="166715"/>
                  </a:lnTo>
                  <a:close/>
                </a:path>
              </a:pathLst>
            </a:custGeom>
            <a:grpFill/>
            <a:ln w="15875" cap="flat">
              <a:solidFill>
                <a:schemeClr val="bg1"/>
              </a:solidFill>
              <a:prstDash val="solid"/>
              <a:round/>
            </a:ln>
          </p:spPr>
          <p:txBody>
            <a:bodyPr rtlCol="0" anchor="ctr"/>
            <a:lstStyle/>
            <a:p>
              <a:pPr defTabSz="685758"/>
              <a:endParaRPr lang="en-US" sz="1324">
                <a:latin typeface="Amazon Ember"/>
              </a:endParaRPr>
            </a:p>
          </p:txBody>
        </p:sp>
        <p:sp>
          <p:nvSpPr>
            <p:cNvPr id="22" name="Freeform: Shape 53">
              <a:extLst>
                <a:ext uri="{FF2B5EF4-FFF2-40B4-BE49-F238E27FC236}">
                  <a16:creationId xmlns:a16="http://schemas.microsoft.com/office/drawing/2014/main" id="{2714C724-189B-644F-AFE8-E272EF1DC6C4}"/>
                </a:ext>
              </a:extLst>
            </p:cNvPr>
            <p:cNvSpPr/>
            <p:nvPr/>
          </p:nvSpPr>
          <p:spPr>
            <a:xfrm>
              <a:off x="4279432" y="2203336"/>
              <a:ext cx="524712" cy="13009"/>
            </a:xfrm>
            <a:custGeom>
              <a:avLst/>
              <a:gdLst>
                <a:gd name="connsiteX0" fmla="*/ 4828 w 389431"/>
                <a:gd name="connsiteY0" fmla="*/ 4828 h 9655"/>
                <a:gd name="connsiteX1" fmla="*/ 387501 w 389431"/>
                <a:gd name="connsiteY1" fmla="*/ 4828 h 9655"/>
              </a:gdLst>
              <a:ahLst/>
              <a:cxnLst>
                <a:cxn ang="0">
                  <a:pos x="connsiteX0" y="connsiteY0"/>
                </a:cxn>
                <a:cxn ang="0">
                  <a:pos x="connsiteX1" y="connsiteY1"/>
                </a:cxn>
              </a:cxnLst>
              <a:rect l="l" t="t" r="r" b="b"/>
              <a:pathLst>
                <a:path w="389431" h="9655">
                  <a:moveTo>
                    <a:pt x="4828" y="4828"/>
                  </a:moveTo>
                  <a:lnTo>
                    <a:pt x="387501" y="4828"/>
                  </a:lnTo>
                </a:path>
              </a:pathLst>
            </a:custGeom>
            <a:grpFill/>
            <a:ln w="15875" cap="flat">
              <a:solidFill>
                <a:schemeClr val="accent1"/>
              </a:solidFill>
              <a:prstDash val="solid"/>
              <a:round/>
            </a:ln>
          </p:spPr>
          <p:txBody>
            <a:bodyPr rtlCol="0" anchor="ctr"/>
            <a:lstStyle/>
            <a:p>
              <a:pPr defTabSz="685758"/>
              <a:endParaRPr lang="en-US" sz="1324">
                <a:latin typeface="Amazon Ember"/>
              </a:endParaRPr>
            </a:p>
          </p:txBody>
        </p:sp>
        <p:sp>
          <p:nvSpPr>
            <p:cNvPr id="23" name="Freeform: Shape 55">
              <a:extLst>
                <a:ext uri="{FF2B5EF4-FFF2-40B4-BE49-F238E27FC236}">
                  <a16:creationId xmlns:a16="http://schemas.microsoft.com/office/drawing/2014/main" id="{AD579F25-4BF7-E24D-B21C-73016B76B24C}"/>
                </a:ext>
              </a:extLst>
            </p:cNvPr>
            <p:cNvSpPr/>
            <p:nvPr/>
          </p:nvSpPr>
          <p:spPr>
            <a:xfrm>
              <a:off x="4537451" y="2145662"/>
              <a:ext cx="13009" cy="208149"/>
            </a:xfrm>
            <a:custGeom>
              <a:avLst/>
              <a:gdLst>
                <a:gd name="connsiteX0" fmla="*/ 4828 w 9655"/>
                <a:gd name="connsiteY0" fmla="*/ 151589 h 154485"/>
                <a:gd name="connsiteX1" fmla="*/ 4828 w 9655"/>
                <a:gd name="connsiteY1" fmla="*/ 4828 h 154485"/>
              </a:gdLst>
              <a:ahLst/>
              <a:cxnLst>
                <a:cxn ang="0">
                  <a:pos x="connsiteX0" y="connsiteY0"/>
                </a:cxn>
                <a:cxn ang="0">
                  <a:pos x="connsiteX1" y="connsiteY1"/>
                </a:cxn>
              </a:cxnLst>
              <a:rect l="l" t="t" r="r" b="b"/>
              <a:pathLst>
                <a:path w="9655" h="154485">
                  <a:moveTo>
                    <a:pt x="4828" y="151589"/>
                  </a:moveTo>
                  <a:lnTo>
                    <a:pt x="4828" y="4828"/>
                  </a:lnTo>
                </a:path>
              </a:pathLst>
            </a:custGeom>
            <a:grpFill/>
            <a:ln w="15875" cap="flat">
              <a:solidFill>
                <a:schemeClr val="accent1"/>
              </a:solidFill>
              <a:prstDash val="solid"/>
              <a:round/>
            </a:ln>
          </p:spPr>
          <p:txBody>
            <a:bodyPr rtlCol="0" anchor="ctr"/>
            <a:lstStyle/>
            <a:p>
              <a:pPr defTabSz="685758"/>
              <a:endParaRPr lang="en-US" sz="1324">
                <a:latin typeface="Amazon Ember"/>
              </a:endParaRPr>
            </a:p>
          </p:txBody>
        </p:sp>
        <p:sp>
          <p:nvSpPr>
            <p:cNvPr id="24" name="Freeform: Shape 57">
              <a:extLst>
                <a:ext uri="{FF2B5EF4-FFF2-40B4-BE49-F238E27FC236}">
                  <a16:creationId xmlns:a16="http://schemas.microsoft.com/office/drawing/2014/main" id="{C5ED46FE-4FB9-FD40-8FDD-48CED35C7802}"/>
                </a:ext>
              </a:extLst>
            </p:cNvPr>
            <p:cNvSpPr/>
            <p:nvPr/>
          </p:nvSpPr>
          <p:spPr>
            <a:xfrm>
              <a:off x="4789400" y="2204204"/>
              <a:ext cx="13009" cy="147439"/>
            </a:xfrm>
            <a:custGeom>
              <a:avLst/>
              <a:gdLst>
                <a:gd name="connsiteX0" fmla="*/ 4828 w 9655"/>
                <a:gd name="connsiteY0" fmla="*/ 106852 h 109427"/>
                <a:gd name="connsiteX1" fmla="*/ 4828 w 9655"/>
                <a:gd name="connsiteY1" fmla="*/ 4828 h 109427"/>
              </a:gdLst>
              <a:ahLst/>
              <a:cxnLst>
                <a:cxn ang="0">
                  <a:pos x="connsiteX0" y="connsiteY0"/>
                </a:cxn>
                <a:cxn ang="0">
                  <a:pos x="connsiteX1" y="connsiteY1"/>
                </a:cxn>
              </a:cxnLst>
              <a:rect l="l" t="t" r="r" b="b"/>
              <a:pathLst>
                <a:path w="9655" h="109427">
                  <a:moveTo>
                    <a:pt x="4828" y="106852"/>
                  </a:moveTo>
                  <a:lnTo>
                    <a:pt x="4828" y="4828"/>
                  </a:lnTo>
                </a:path>
              </a:pathLst>
            </a:custGeom>
            <a:grpFill/>
            <a:ln w="15875" cap="flat">
              <a:solidFill>
                <a:schemeClr val="accent1"/>
              </a:solidFill>
              <a:prstDash val="solid"/>
              <a:round/>
            </a:ln>
          </p:spPr>
          <p:txBody>
            <a:bodyPr rtlCol="0" anchor="ctr"/>
            <a:lstStyle/>
            <a:p>
              <a:pPr defTabSz="685758"/>
              <a:endParaRPr lang="en-US" sz="1324">
                <a:latin typeface="Amazon Ember"/>
              </a:endParaRPr>
            </a:p>
          </p:txBody>
        </p:sp>
        <p:sp>
          <p:nvSpPr>
            <p:cNvPr id="25" name="Freeform: Shape 59">
              <a:extLst>
                <a:ext uri="{FF2B5EF4-FFF2-40B4-BE49-F238E27FC236}">
                  <a16:creationId xmlns:a16="http://schemas.microsoft.com/office/drawing/2014/main" id="{890BB283-F0D8-6C46-90B8-DBD0EFDD58B4}"/>
                </a:ext>
              </a:extLst>
            </p:cNvPr>
            <p:cNvSpPr/>
            <p:nvPr/>
          </p:nvSpPr>
          <p:spPr>
            <a:xfrm>
              <a:off x="4285070" y="2204203"/>
              <a:ext cx="13009" cy="147439"/>
            </a:xfrm>
            <a:custGeom>
              <a:avLst/>
              <a:gdLst>
                <a:gd name="connsiteX0" fmla="*/ 4828 w 9655"/>
                <a:gd name="connsiteY0" fmla="*/ 106852 h 109427"/>
                <a:gd name="connsiteX1" fmla="*/ 4828 w 9655"/>
                <a:gd name="connsiteY1" fmla="*/ 4828 h 109427"/>
              </a:gdLst>
              <a:ahLst/>
              <a:cxnLst>
                <a:cxn ang="0">
                  <a:pos x="connsiteX0" y="connsiteY0"/>
                </a:cxn>
                <a:cxn ang="0">
                  <a:pos x="connsiteX1" y="connsiteY1"/>
                </a:cxn>
              </a:cxnLst>
              <a:rect l="l" t="t" r="r" b="b"/>
              <a:pathLst>
                <a:path w="9655" h="109427">
                  <a:moveTo>
                    <a:pt x="4828" y="106852"/>
                  </a:moveTo>
                  <a:lnTo>
                    <a:pt x="4828" y="4828"/>
                  </a:lnTo>
                </a:path>
              </a:pathLst>
            </a:custGeom>
            <a:grpFill/>
            <a:ln w="15875" cap="flat">
              <a:solidFill>
                <a:schemeClr val="accent1"/>
              </a:solidFill>
              <a:prstDash val="solid"/>
              <a:round/>
            </a:ln>
          </p:spPr>
          <p:txBody>
            <a:bodyPr rtlCol="0" anchor="ctr"/>
            <a:lstStyle/>
            <a:p>
              <a:pPr defTabSz="685758"/>
              <a:endParaRPr lang="en-US" sz="1324">
                <a:latin typeface="Amazon Ember"/>
              </a:endParaRPr>
            </a:p>
          </p:txBody>
        </p:sp>
        <p:sp>
          <p:nvSpPr>
            <p:cNvPr id="26" name="Freeform: Shape 61">
              <a:extLst>
                <a:ext uri="{FF2B5EF4-FFF2-40B4-BE49-F238E27FC236}">
                  <a16:creationId xmlns:a16="http://schemas.microsoft.com/office/drawing/2014/main" id="{F9411E46-B3C3-0149-A2A2-646CF520C511}"/>
                </a:ext>
              </a:extLst>
            </p:cNvPr>
            <p:cNvSpPr/>
            <p:nvPr/>
          </p:nvSpPr>
          <p:spPr>
            <a:xfrm>
              <a:off x="4556532" y="2453550"/>
              <a:ext cx="69383" cy="73720"/>
            </a:xfrm>
            <a:custGeom>
              <a:avLst/>
              <a:gdLst>
                <a:gd name="connsiteX0" fmla="*/ 4828 w 51495"/>
                <a:gd name="connsiteY0" fmla="*/ 4828 h 54713"/>
                <a:gd name="connsiteX1" fmla="*/ 46667 w 51495"/>
                <a:gd name="connsiteY1" fmla="*/ 4828 h 54713"/>
                <a:gd name="connsiteX2" fmla="*/ 46667 w 51495"/>
                <a:gd name="connsiteY2" fmla="*/ 52139 h 54713"/>
                <a:gd name="connsiteX3" fmla="*/ 4828 w 51495"/>
                <a:gd name="connsiteY3" fmla="*/ 52139 h 54713"/>
              </a:gdLst>
              <a:ahLst/>
              <a:cxnLst>
                <a:cxn ang="0">
                  <a:pos x="connsiteX0" y="connsiteY0"/>
                </a:cxn>
                <a:cxn ang="0">
                  <a:pos x="connsiteX1" y="connsiteY1"/>
                </a:cxn>
                <a:cxn ang="0">
                  <a:pos x="connsiteX2" y="connsiteY2"/>
                </a:cxn>
                <a:cxn ang="0">
                  <a:pos x="connsiteX3" y="connsiteY3"/>
                </a:cxn>
              </a:cxnLst>
              <a:rect l="l" t="t" r="r" b="b"/>
              <a:pathLst>
                <a:path w="51495" h="54713">
                  <a:moveTo>
                    <a:pt x="4828" y="4828"/>
                  </a:moveTo>
                  <a:lnTo>
                    <a:pt x="46667" y="4828"/>
                  </a:lnTo>
                  <a:lnTo>
                    <a:pt x="46667" y="52139"/>
                  </a:lnTo>
                  <a:lnTo>
                    <a:pt x="4828" y="52139"/>
                  </a:lnTo>
                  <a:close/>
                </a:path>
              </a:pathLst>
            </a:custGeom>
            <a:grpFill/>
            <a:ln w="15875" cap="flat">
              <a:solidFill>
                <a:schemeClr val="accent1"/>
              </a:solidFill>
              <a:prstDash val="solid"/>
              <a:round/>
            </a:ln>
          </p:spPr>
          <p:txBody>
            <a:bodyPr rtlCol="0" anchor="ctr"/>
            <a:lstStyle/>
            <a:p>
              <a:pPr defTabSz="685758"/>
              <a:endParaRPr lang="en-US" sz="1324">
                <a:latin typeface="Amazon Ember"/>
              </a:endParaRPr>
            </a:p>
          </p:txBody>
        </p:sp>
        <p:sp>
          <p:nvSpPr>
            <p:cNvPr id="27" name="Freeform: Shape 63">
              <a:extLst>
                <a:ext uri="{FF2B5EF4-FFF2-40B4-BE49-F238E27FC236}">
                  <a16:creationId xmlns:a16="http://schemas.microsoft.com/office/drawing/2014/main" id="{565129BB-7636-E544-8E13-2459F981ACF8}"/>
                </a:ext>
              </a:extLst>
            </p:cNvPr>
            <p:cNvSpPr/>
            <p:nvPr/>
          </p:nvSpPr>
          <p:spPr>
            <a:xfrm>
              <a:off x="4556532" y="2428836"/>
              <a:ext cx="69383" cy="121420"/>
            </a:xfrm>
            <a:custGeom>
              <a:avLst/>
              <a:gdLst>
                <a:gd name="connsiteX0" fmla="*/ 46667 w 51495"/>
                <a:gd name="connsiteY0" fmla="*/ 82392 h 90116"/>
                <a:gd name="connsiteX1" fmla="*/ 39587 w 51495"/>
                <a:gd name="connsiteY1" fmla="*/ 87864 h 90116"/>
                <a:gd name="connsiteX2" fmla="*/ 11908 w 51495"/>
                <a:gd name="connsiteY2" fmla="*/ 87864 h 90116"/>
                <a:gd name="connsiteX3" fmla="*/ 4828 w 51495"/>
                <a:gd name="connsiteY3" fmla="*/ 82392 h 90116"/>
                <a:gd name="connsiteX4" fmla="*/ 4828 w 51495"/>
                <a:gd name="connsiteY4" fmla="*/ 11908 h 90116"/>
                <a:gd name="connsiteX5" fmla="*/ 11908 w 51495"/>
                <a:gd name="connsiteY5" fmla="*/ 4828 h 90116"/>
                <a:gd name="connsiteX6" fmla="*/ 39587 w 51495"/>
                <a:gd name="connsiteY6" fmla="*/ 4828 h 90116"/>
                <a:gd name="connsiteX7" fmla="*/ 46667 w 51495"/>
                <a:gd name="connsiteY7" fmla="*/ 11908 h 90116"/>
                <a:gd name="connsiteX8" fmla="*/ 46667 w 51495"/>
                <a:gd name="connsiteY8" fmla="*/ 82392 h 9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95" h="90116">
                  <a:moveTo>
                    <a:pt x="46667" y="82392"/>
                  </a:moveTo>
                  <a:cubicBezTo>
                    <a:pt x="46667" y="86254"/>
                    <a:pt x="43449" y="87864"/>
                    <a:pt x="39587" y="87864"/>
                  </a:cubicBezTo>
                  <a:lnTo>
                    <a:pt x="11908" y="87864"/>
                  </a:lnTo>
                  <a:cubicBezTo>
                    <a:pt x="8046" y="87864"/>
                    <a:pt x="4828" y="86254"/>
                    <a:pt x="4828" y="82392"/>
                  </a:cubicBezTo>
                  <a:lnTo>
                    <a:pt x="4828" y="11908"/>
                  </a:lnTo>
                  <a:cubicBezTo>
                    <a:pt x="4828" y="8046"/>
                    <a:pt x="8046" y="4828"/>
                    <a:pt x="11908" y="4828"/>
                  </a:cubicBezTo>
                  <a:lnTo>
                    <a:pt x="39587" y="4828"/>
                  </a:lnTo>
                  <a:cubicBezTo>
                    <a:pt x="43449" y="4828"/>
                    <a:pt x="46667" y="8046"/>
                    <a:pt x="46667" y="11908"/>
                  </a:cubicBezTo>
                  <a:lnTo>
                    <a:pt x="46667" y="82392"/>
                  </a:lnTo>
                  <a:close/>
                </a:path>
              </a:pathLst>
            </a:custGeom>
            <a:grpFill/>
            <a:ln w="15875" cap="flat">
              <a:solidFill>
                <a:schemeClr val="accent1"/>
              </a:solidFill>
              <a:prstDash val="solid"/>
              <a:round/>
            </a:ln>
          </p:spPr>
          <p:txBody>
            <a:bodyPr rtlCol="0" anchor="ctr"/>
            <a:lstStyle/>
            <a:p>
              <a:pPr defTabSz="685758"/>
              <a:endParaRPr lang="en-US" sz="1324">
                <a:latin typeface="Amazon Ember"/>
              </a:endParaRPr>
            </a:p>
          </p:txBody>
        </p:sp>
        <p:sp>
          <p:nvSpPr>
            <p:cNvPr id="28" name="Freeform: Shape 65">
              <a:extLst>
                <a:ext uri="{FF2B5EF4-FFF2-40B4-BE49-F238E27FC236}">
                  <a16:creationId xmlns:a16="http://schemas.microsoft.com/office/drawing/2014/main" id="{F1469840-94D0-D64F-A6B4-7F9F2FF59008}"/>
                </a:ext>
              </a:extLst>
            </p:cNvPr>
            <p:cNvSpPr/>
            <p:nvPr/>
          </p:nvSpPr>
          <p:spPr>
            <a:xfrm>
              <a:off x="4479777" y="2372461"/>
              <a:ext cx="69383" cy="69383"/>
            </a:xfrm>
            <a:custGeom>
              <a:avLst/>
              <a:gdLst>
                <a:gd name="connsiteX0" fmla="*/ 4828 w 51495"/>
                <a:gd name="connsiteY0" fmla="*/ 25748 h 51495"/>
                <a:gd name="connsiteX1" fmla="*/ 25748 w 51495"/>
                <a:gd name="connsiteY1" fmla="*/ 4828 h 51495"/>
                <a:gd name="connsiteX2" fmla="*/ 46667 w 51495"/>
                <a:gd name="connsiteY2" fmla="*/ 25748 h 51495"/>
                <a:gd name="connsiteX3" fmla="*/ 25748 w 51495"/>
                <a:gd name="connsiteY3" fmla="*/ 46667 h 51495"/>
                <a:gd name="connsiteX4" fmla="*/ 4828 w 51495"/>
                <a:gd name="connsiteY4" fmla="*/ 25748 h 51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95" h="51495">
                  <a:moveTo>
                    <a:pt x="4828" y="25748"/>
                  </a:moveTo>
                  <a:cubicBezTo>
                    <a:pt x="4828" y="14161"/>
                    <a:pt x="14161" y="4828"/>
                    <a:pt x="25748" y="4828"/>
                  </a:cubicBezTo>
                  <a:cubicBezTo>
                    <a:pt x="37334" y="4828"/>
                    <a:pt x="46667" y="14161"/>
                    <a:pt x="46667" y="25748"/>
                  </a:cubicBezTo>
                  <a:cubicBezTo>
                    <a:pt x="46667" y="37334"/>
                    <a:pt x="37334" y="46667"/>
                    <a:pt x="25748" y="46667"/>
                  </a:cubicBezTo>
                  <a:cubicBezTo>
                    <a:pt x="14161" y="46667"/>
                    <a:pt x="4828" y="37334"/>
                    <a:pt x="4828" y="25748"/>
                  </a:cubicBezTo>
                </a:path>
              </a:pathLst>
            </a:custGeom>
            <a:grpFill/>
            <a:ln w="15875" cap="flat">
              <a:solidFill>
                <a:schemeClr val="bg1"/>
              </a:solidFill>
              <a:prstDash val="solid"/>
              <a:round/>
            </a:ln>
          </p:spPr>
          <p:txBody>
            <a:bodyPr rtlCol="0" anchor="ctr"/>
            <a:lstStyle/>
            <a:p>
              <a:pPr defTabSz="685758"/>
              <a:endParaRPr lang="en-US" sz="1324">
                <a:latin typeface="Amazon Ember"/>
              </a:endParaRPr>
            </a:p>
          </p:txBody>
        </p:sp>
        <p:sp>
          <p:nvSpPr>
            <p:cNvPr id="29" name="Freeform: Shape 67">
              <a:extLst>
                <a:ext uri="{FF2B5EF4-FFF2-40B4-BE49-F238E27FC236}">
                  <a16:creationId xmlns:a16="http://schemas.microsoft.com/office/drawing/2014/main" id="{BCF248BC-4442-3E49-BF56-D735913AC2B7}"/>
                </a:ext>
              </a:extLst>
            </p:cNvPr>
            <p:cNvSpPr/>
            <p:nvPr/>
          </p:nvSpPr>
          <p:spPr>
            <a:xfrm>
              <a:off x="4458527" y="2430547"/>
              <a:ext cx="86730" cy="60710"/>
            </a:xfrm>
            <a:custGeom>
              <a:avLst/>
              <a:gdLst>
                <a:gd name="connsiteX0" fmla="*/ 60829 w 64368"/>
                <a:gd name="connsiteY0" fmla="*/ 42500 h 45058"/>
                <a:gd name="connsiteX1" fmla="*/ 4828 w 64368"/>
                <a:gd name="connsiteY1" fmla="*/ 42822 h 45058"/>
                <a:gd name="connsiteX2" fmla="*/ 42162 w 64368"/>
                <a:gd name="connsiteY2" fmla="*/ 4844 h 45058"/>
                <a:gd name="connsiteX3" fmla="*/ 61472 w 64368"/>
                <a:gd name="connsiteY3" fmla="*/ 10959 h 45058"/>
              </a:gdLst>
              <a:ahLst/>
              <a:cxnLst>
                <a:cxn ang="0">
                  <a:pos x="connsiteX0" y="connsiteY0"/>
                </a:cxn>
                <a:cxn ang="0">
                  <a:pos x="connsiteX1" y="connsiteY1"/>
                </a:cxn>
                <a:cxn ang="0">
                  <a:pos x="connsiteX2" y="connsiteY2"/>
                </a:cxn>
                <a:cxn ang="0">
                  <a:pos x="connsiteX3" y="connsiteY3"/>
                </a:cxn>
              </a:cxnLst>
              <a:rect l="l" t="t" r="r" b="b"/>
              <a:pathLst>
                <a:path w="64368" h="45058">
                  <a:moveTo>
                    <a:pt x="60829" y="42500"/>
                  </a:moveTo>
                  <a:lnTo>
                    <a:pt x="4828" y="42822"/>
                  </a:lnTo>
                  <a:cubicBezTo>
                    <a:pt x="7081" y="4522"/>
                    <a:pt x="42162" y="4844"/>
                    <a:pt x="42162" y="4844"/>
                  </a:cubicBezTo>
                  <a:cubicBezTo>
                    <a:pt x="42162" y="4844"/>
                    <a:pt x="52139" y="4200"/>
                    <a:pt x="61472" y="10959"/>
                  </a:cubicBezTo>
                </a:path>
              </a:pathLst>
            </a:custGeom>
            <a:grpFill/>
            <a:ln w="15875" cap="flat">
              <a:solidFill>
                <a:schemeClr val="bg1"/>
              </a:solidFill>
              <a:prstDash val="solid"/>
              <a:round/>
            </a:ln>
          </p:spPr>
          <p:txBody>
            <a:bodyPr rtlCol="0" anchor="ctr"/>
            <a:lstStyle/>
            <a:p>
              <a:pPr defTabSz="685758"/>
              <a:endParaRPr lang="en-US" sz="1324">
                <a:latin typeface="Amazon Ember"/>
              </a:endParaRPr>
            </a:p>
          </p:txBody>
        </p:sp>
        <p:sp>
          <p:nvSpPr>
            <p:cNvPr id="30" name="Freeform: Shape 69">
              <a:extLst>
                <a:ext uri="{FF2B5EF4-FFF2-40B4-BE49-F238E27FC236}">
                  <a16:creationId xmlns:a16="http://schemas.microsoft.com/office/drawing/2014/main" id="{D7879975-92B6-2C4B-962C-18036BA71041}"/>
                </a:ext>
              </a:extLst>
            </p:cNvPr>
            <p:cNvSpPr/>
            <p:nvPr/>
          </p:nvSpPr>
          <p:spPr>
            <a:xfrm>
              <a:off x="4810649" y="2453553"/>
              <a:ext cx="69383" cy="73720"/>
            </a:xfrm>
            <a:custGeom>
              <a:avLst/>
              <a:gdLst>
                <a:gd name="connsiteX0" fmla="*/ 4828 w 51495"/>
                <a:gd name="connsiteY0" fmla="*/ 4828 h 54713"/>
                <a:gd name="connsiteX1" fmla="*/ 46667 w 51495"/>
                <a:gd name="connsiteY1" fmla="*/ 4828 h 54713"/>
                <a:gd name="connsiteX2" fmla="*/ 46667 w 51495"/>
                <a:gd name="connsiteY2" fmla="*/ 52139 h 54713"/>
                <a:gd name="connsiteX3" fmla="*/ 4828 w 51495"/>
                <a:gd name="connsiteY3" fmla="*/ 52139 h 54713"/>
              </a:gdLst>
              <a:ahLst/>
              <a:cxnLst>
                <a:cxn ang="0">
                  <a:pos x="connsiteX0" y="connsiteY0"/>
                </a:cxn>
                <a:cxn ang="0">
                  <a:pos x="connsiteX1" y="connsiteY1"/>
                </a:cxn>
                <a:cxn ang="0">
                  <a:pos x="connsiteX2" y="connsiteY2"/>
                </a:cxn>
                <a:cxn ang="0">
                  <a:pos x="connsiteX3" y="connsiteY3"/>
                </a:cxn>
              </a:cxnLst>
              <a:rect l="l" t="t" r="r" b="b"/>
              <a:pathLst>
                <a:path w="51495" h="54713">
                  <a:moveTo>
                    <a:pt x="4828" y="4828"/>
                  </a:moveTo>
                  <a:lnTo>
                    <a:pt x="46667" y="4828"/>
                  </a:lnTo>
                  <a:lnTo>
                    <a:pt x="46667" y="52139"/>
                  </a:lnTo>
                  <a:lnTo>
                    <a:pt x="4828" y="52139"/>
                  </a:lnTo>
                  <a:close/>
                </a:path>
              </a:pathLst>
            </a:custGeom>
            <a:grpFill/>
            <a:ln w="15875" cap="flat">
              <a:solidFill>
                <a:schemeClr val="accent1"/>
              </a:solidFill>
              <a:prstDash val="solid"/>
              <a:round/>
            </a:ln>
          </p:spPr>
          <p:txBody>
            <a:bodyPr rtlCol="0" anchor="ctr"/>
            <a:lstStyle/>
            <a:p>
              <a:pPr defTabSz="685758"/>
              <a:endParaRPr lang="en-US" sz="1324">
                <a:latin typeface="Amazon Ember"/>
              </a:endParaRPr>
            </a:p>
          </p:txBody>
        </p:sp>
        <p:sp>
          <p:nvSpPr>
            <p:cNvPr id="31" name="Freeform: Shape 71">
              <a:extLst>
                <a:ext uri="{FF2B5EF4-FFF2-40B4-BE49-F238E27FC236}">
                  <a16:creationId xmlns:a16="http://schemas.microsoft.com/office/drawing/2014/main" id="{0FD419D5-29F3-B443-9754-8C3CBB010AFA}"/>
                </a:ext>
              </a:extLst>
            </p:cNvPr>
            <p:cNvSpPr/>
            <p:nvPr/>
          </p:nvSpPr>
          <p:spPr>
            <a:xfrm>
              <a:off x="4810649" y="2428833"/>
              <a:ext cx="69383" cy="121420"/>
            </a:xfrm>
            <a:custGeom>
              <a:avLst/>
              <a:gdLst>
                <a:gd name="connsiteX0" fmla="*/ 46667 w 51495"/>
                <a:gd name="connsiteY0" fmla="*/ 82392 h 90116"/>
                <a:gd name="connsiteX1" fmla="*/ 39587 w 51495"/>
                <a:gd name="connsiteY1" fmla="*/ 87864 h 90116"/>
                <a:gd name="connsiteX2" fmla="*/ 11908 w 51495"/>
                <a:gd name="connsiteY2" fmla="*/ 87864 h 90116"/>
                <a:gd name="connsiteX3" fmla="*/ 4828 w 51495"/>
                <a:gd name="connsiteY3" fmla="*/ 82392 h 90116"/>
                <a:gd name="connsiteX4" fmla="*/ 4828 w 51495"/>
                <a:gd name="connsiteY4" fmla="*/ 11908 h 90116"/>
                <a:gd name="connsiteX5" fmla="*/ 11908 w 51495"/>
                <a:gd name="connsiteY5" fmla="*/ 4828 h 90116"/>
                <a:gd name="connsiteX6" fmla="*/ 39587 w 51495"/>
                <a:gd name="connsiteY6" fmla="*/ 4828 h 90116"/>
                <a:gd name="connsiteX7" fmla="*/ 46667 w 51495"/>
                <a:gd name="connsiteY7" fmla="*/ 11908 h 90116"/>
                <a:gd name="connsiteX8" fmla="*/ 46667 w 51495"/>
                <a:gd name="connsiteY8" fmla="*/ 82392 h 9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95" h="90116">
                  <a:moveTo>
                    <a:pt x="46667" y="82392"/>
                  </a:moveTo>
                  <a:cubicBezTo>
                    <a:pt x="46667" y="86254"/>
                    <a:pt x="43449" y="87864"/>
                    <a:pt x="39587" y="87864"/>
                  </a:cubicBezTo>
                  <a:lnTo>
                    <a:pt x="11908" y="87864"/>
                  </a:lnTo>
                  <a:cubicBezTo>
                    <a:pt x="8046" y="87864"/>
                    <a:pt x="4828" y="86254"/>
                    <a:pt x="4828" y="82392"/>
                  </a:cubicBezTo>
                  <a:lnTo>
                    <a:pt x="4828" y="11908"/>
                  </a:lnTo>
                  <a:cubicBezTo>
                    <a:pt x="4828" y="8046"/>
                    <a:pt x="8046" y="4828"/>
                    <a:pt x="11908" y="4828"/>
                  </a:cubicBezTo>
                  <a:lnTo>
                    <a:pt x="39587" y="4828"/>
                  </a:lnTo>
                  <a:cubicBezTo>
                    <a:pt x="43449" y="4828"/>
                    <a:pt x="46667" y="8046"/>
                    <a:pt x="46667" y="11908"/>
                  </a:cubicBezTo>
                  <a:lnTo>
                    <a:pt x="46667" y="82392"/>
                  </a:lnTo>
                  <a:close/>
                </a:path>
              </a:pathLst>
            </a:custGeom>
            <a:grpFill/>
            <a:ln w="15875" cap="flat">
              <a:solidFill>
                <a:schemeClr val="accent1"/>
              </a:solidFill>
              <a:prstDash val="solid"/>
              <a:round/>
            </a:ln>
          </p:spPr>
          <p:txBody>
            <a:bodyPr rtlCol="0" anchor="ctr"/>
            <a:lstStyle/>
            <a:p>
              <a:pPr defTabSz="685758"/>
              <a:endParaRPr lang="en-US" sz="1324">
                <a:latin typeface="Amazon Ember"/>
              </a:endParaRPr>
            </a:p>
          </p:txBody>
        </p:sp>
        <p:sp>
          <p:nvSpPr>
            <p:cNvPr id="32" name="Freeform: Shape 73">
              <a:extLst>
                <a:ext uri="{FF2B5EF4-FFF2-40B4-BE49-F238E27FC236}">
                  <a16:creationId xmlns:a16="http://schemas.microsoft.com/office/drawing/2014/main" id="{B3D48A8C-1DA7-DF46-B275-BDECA9278E15}"/>
                </a:ext>
              </a:extLst>
            </p:cNvPr>
            <p:cNvSpPr/>
            <p:nvPr/>
          </p:nvSpPr>
          <p:spPr>
            <a:xfrm>
              <a:off x="4733894" y="2372458"/>
              <a:ext cx="69383" cy="69383"/>
            </a:xfrm>
            <a:custGeom>
              <a:avLst/>
              <a:gdLst>
                <a:gd name="connsiteX0" fmla="*/ 4828 w 51495"/>
                <a:gd name="connsiteY0" fmla="*/ 25748 h 51495"/>
                <a:gd name="connsiteX1" fmla="*/ 25748 w 51495"/>
                <a:gd name="connsiteY1" fmla="*/ 4828 h 51495"/>
                <a:gd name="connsiteX2" fmla="*/ 46667 w 51495"/>
                <a:gd name="connsiteY2" fmla="*/ 25748 h 51495"/>
                <a:gd name="connsiteX3" fmla="*/ 25748 w 51495"/>
                <a:gd name="connsiteY3" fmla="*/ 46667 h 51495"/>
                <a:gd name="connsiteX4" fmla="*/ 4828 w 51495"/>
                <a:gd name="connsiteY4" fmla="*/ 25748 h 51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95" h="51495">
                  <a:moveTo>
                    <a:pt x="4828" y="25748"/>
                  </a:moveTo>
                  <a:cubicBezTo>
                    <a:pt x="4828" y="14161"/>
                    <a:pt x="14161" y="4828"/>
                    <a:pt x="25748" y="4828"/>
                  </a:cubicBezTo>
                  <a:cubicBezTo>
                    <a:pt x="37334" y="4828"/>
                    <a:pt x="46667" y="14161"/>
                    <a:pt x="46667" y="25748"/>
                  </a:cubicBezTo>
                  <a:cubicBezTo>
                    <a:pt x="46667" y="37334"/>
                    <a:pt x="37334" y="46667"/>
                    <a:pt x="25748" y="46667"/>
                  </a:cubicBezTo>
                  <a:cubicBezTo>
                    <a:pt x="14161" y="46667"/>
                    <a:pt x="4828" y="37334"/>
                    <a:pt x="4828" y="25748"/>
                  </a:cubicBezTo>
                </a:path>
              </a:pathLst>
            </a:custGeom>
            <a:grpFill/>
            <a:ln w="15875" cap="flat">
              <a:solidFill>
                <a:schemeClr val="bg1"/>
              </a:solidFill>
              <a:prstDash val="solid"/>
              <a:round/>
            </a:ln>
          </p:spPr>
          <p:txBody>
            <a:bodyPr rtlCol="0" anchor="ctr"/>
            <a:lstStyle/>
            <a:p>
              <a:pPr defTabSz="685758"/>
              <a:endParaRPr lang="en-US" sz="1324">
                <a:latin typeface="Amazon Ember"/>
              </a:endParaRPr>
            </a:p>
          </p:txBody>
        </p:sp>
        <p:sp>
          <p:nvSpPr>
            <p:cNvPr id="33" name="Freeform: Shape 75">
              <a:extLst>
                <a:ext uri="{FF2B5EF4-FFF2-40B4-BE49-F238E27FC236}">
                  <a16:creationId xmlns:a16="http://schemas.microsoft.com/office/drawing/2014/main" id="{44A173DF-76B3-B74D-B88F-5BAB2C6899BE}"/>
                </a:ext>
              </a:extLst>
            </p:cNvPr>
            <p:cNvSpPr/>
            <p:nvPr/>
          </p:nvSpPr>
          <p:spPr>
            <a:xfrm>
              <a:off x="4712644" y="2430544"/>
              <a:ext cx="86730" cy="60710"/>
            </a:xfrm>
            <a:custGeom>
              <a:avLst/>
              <a:gdLst>
                <a:gd name="connsiteX0" fmla="*/ 60829 w 64368"/>
                <a:gd name="connsiteY0" fmla="*/ 42500 h 45058"/>
                <a:gd name="connsiteX1" fmla="*/ 4828 w 64368"/>
                <a:gd name="connsiteY1" fmla="*/ 42822 h 45058"/>
                <a:gd name="connsiteX2" fmla="*/ 42162 w 64368"/>
                <a:gd name="connsiteY2" fmla="*/ 4844 h 45058"/>
                <a:gd name="connsiteX3" fmla="*/ 61472 w 64368"/>
                <a:gd name="connsiteY3" fmla="*/ 10959 h 45058"/>
              </a:gdLst>
              <a:ahLst/>
              <a:cxnLst>
                <a:cxn ang="0">
                  <a:pos x="connsiteX0" y="connsiteY0"/>
                </a:cxn>
                <a:cxn ang="0">
                  <a:pos x="connsiteX1" y="connsiteY1"/>
                </a:cxn>
                <a:cxn ang="0">
                  <a:pos x="connsiteX2" y="connsiteY2"/>
                </a:cxn>
                <a:cxn ang="0">
                  <a:pos x="connsiteX3" y="connsiteY3"/>
                </a:cxn>
              </a:cxnLst>
              <a:rect l="l" t="t" r="r" b="b"/>
              <a:pathLst>
                <a:path w="64368" h="45058">
                  <a:moveTo>
                    <a:pt x="60829" y="42500"/>
                  </a:moveTo>
                  <a:lnTo>
                    <a:pt x="4828" y="42822"/>
                  </a:lnTo>
                  <a:cubicBezTo>
                    <a:pt x="7081" y="4522"/>
                    <a:pt x="42162" y="4844"/>
                    <a:pt x="42162" y="4844"/>
                  </a:cubicBezTo>
                  <a:cubicBezTo>
                    <a:pt x="42162" y="4844"/>
                    <a:pt x="52139" y="4200"/>
                    <a:pt x="61472" y="10959"/>
                  </a:cubicBezTo>
                </a:path>
              </a:pathLst>
            </a:custGeom>
            <a:grpFill/>
            <a:ln w="15875" cap="flat">
              <a:solidFill>
                <a:schemeClr val="bg1"/>
              </a:solidFill>
              <a:prstDash val="solid"/>
              <a:round/>
            </a:ln>
          </p:spPr>
          <p:txBody>
            <a:bodyPr rtlCol="0" anchor="ctr"/>
            <a:lstStyle/>
            <a:p>
              <a:pPr defTabSz="685758"/>
              <a:endParaRPr lang="en-US" sz="1324">
                <a:latin typeface="Amazon Ember"/>
              </a:endParaRPr>
            </a:p>
          </p:txBody>
        </p:sp>
        <p:sp>
          <p:nvSpPr>
            <p:cNvPr id="34" name="Freeform: Shape 77">
              <a:extLst>
                <a:ext uri="{FF2B5EF4-FFF2-40B4-BE49-F238E27FC236}">
                  <a16:creationId xmlns:a16="http://schemas.microsoft.com/office/drawing/2014/main" id="{5A8B6020-DD43-3C42-B61D-DEC1D10F145F}"/>
                </a:ext>
              </a:extLst>
            </p:cNvPr>
            <p:cNvSpPr/>
            <p:nvPr/>
          </p:nvSpPr>
          <p:spPr>
            <a:xfrm>
              <a:off x="4308052" y="2453550"/>
              <a:ext cx="69383" cy="73720"/>
            </a:xfrm>
            <a:custGeom>
              <a:avLst/>
              <a:gdLst>
                <a:gd name="connsiteX0" fmla="*/ 4828 w 51495"/>
                <a:gd name="connsiteY0" fmla="*/ 4828 h 54713"/>
                <a:gd name="connsiteX1" fmla="*/ 46667 w 51495"/>
                <a:gd name="connsiteY1" fmla="*/ 4828 h 54713"/>
                <a:gd name="connsiteX2" fmla="*/ 46667 w 51495"/>
                <a:gd name="connsiteY2" fmla="*/ 52139 h 54713"/>
                <a:gd name="connsiteX3" fmla="*/ 4828 w 51495"/>
                <a:gd name="connsiteY3" fmla="*/ 52139 h 54713"/>
              </a:gdLst>
              <a:ahLst/>
              <a:cxnLst>
                <a:cxn ang="0">
                  <a:pos x="connsiteX0" y="connsiteY0"/>
                </a:cxn>
                <a:cxn ang="0">
                  <a:pos x="connsiteX1" y="connsiteY1"/>
                </a:cxn>
                <a:cxn ang="0">
                  <a:pos x="connsiteX2" y="connsiteY2"/>
                </a:cxn>
                <a:cxn ang="0">
                  <a:pos x="connsiteX3" y="connsiteY3"/>
                </a:cxn>
              </a:cxnLst>
              <a:rect l="l" t="t" r="r" b="b"/>
              <a:pathLst>
                <a:path w="51495" h="54713">
                  <a:moveTo>
                    <a:pt x="4828" y="4828"/>
                  </a:moveTo>
                  <a:lnTo>
                    <a:pt x="46667" y="4828"/>
                  </a:lnTo>
                  <a:lnTo>
                    <a:pt x="46667" y="52139"/>
                  </a:lnTo>
                  <a:lnTo>
                    <a:pt x="4828" y="52139"/>
                  </a:lnTo>
                  <a:close/>
                </a:path>
              </a:pathLst>
            </a:custGeom>
            <a:grpFill/>
            <a:ln w="15875" cap="flat">
              <a:solidFill>
                <a:schemeClr val="accent1"/>
              </a:solidFill>
              <a:prstDash val="solid"/>
              <a:round/>
            </a:ln>
          </p:spPr>
          <p:txBody>
            <a:bodyPr rtlCol="0" anchor="ctr"/>
            <a:lstStyle/>
            <a:p>
              <a:pPr defTabSz="685758"/>
              <a:endParaRPr lang="en-US" sz="1324">
                <a:latin typeface="Amazon Ember"/>
              </a:endParaRPr>
            </a:p>
          </p:txBody>
        </p:sp>
        <p:sp>
          <p:nvSpPr>
            <p:cNvPr id="35" name="Freeform: Shape 79">
              <a:extLst>
                <a:ext uri="{FF2B5EF4-FFF2-40B4-BE49-F238E27FC236}">
                  <a16:creationId xmlns:a16="http://schemas.microsoft.com/office/drawing/2014/main" id="{FF03CEFC-7ECF-C744-B3D7-E640D508D982}"/>
                </a:ext>
              </a:extLst>
            </p:cNvPr>
            <p:cNvSpPr/>
            <p:nvPr/>
          </p:nvSpPr>
          <p:spPr>
            <a:xfrm>
              <a:off x="4308054" y="2428829"/>
              <a:ext cx="69383" cy="121420"/>
            </a:xfrm>
            <a:custGeom>
              <a:avLst/>
              <a:gdLst>
                <a:gd name="connsiteX0" fmla="*/ 46667 w 51495"/>
                <a:gd name="connsiteY0" fmla="*/ 82392 h 90116"/>
                <a:gd name="connsiteX1" fmla="*/ 39587 w 51495"/>
                <a:gd name="connsiteY1" fmla="*/ 87864 h 90116"/>
                <a:gd name="connsiteX2" fmla="*/ 11908 w 51495"/>
                <a:gd name="connsiteY2" fmla="*/ 87864 h 90116"/>
                <a:gd name="connsiteX3" fmla="*/ 4828 w 51495"/>
                <a:gd name="connsiteY3" fmla="*/ 82392 h 90116"/>
                <a:gd name="connsiteX4" fmla="*/ 4828 w 51495"/>
                <a:gd name="connsiteY4" fmla="*/ 11908 h 90116"/>
                <a:gd name="connsiteX5" fmla="*/ 11908 w 51495"/>
                <a:gd name="connsiteY5" fmla="*/ 4828 h 90116"/>
                <a:gd name="connsiteX6" fmla="*/ 39587 w 51495"/>
                <a:gd name="connsiteY6" fmla="*/ 4828 h 90116"/>
                <a:gd name="connsiteX7" fmla="*/ 46667 w 51495"/>
                <a:gd name="connsiteY7" fmla="*/ 11908 h 90116"/>
                <a:gd name="connsiteX8" fmla="*/ 46667 w 51495"/>
                <a:gd name="connsiteY8" fmla="*/ 82392 h 9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95" h="90116">
                  <a:moveTo>
                    <a:pt x="46667" y="82392"/>
                  </a:moveTo>
                  <a:cubicBezTo>
                    <a:pt x="46667" y="86254"/>
                    <a:pt x="43449" y="87864"/>
                    <a:pt x="39587" y="87864"/>
                  </a:cubicBezTo>
                  <a:lnTo>
                    <a:pt x="11908" y="87864"/>
                  </a:lnTo>
                  <a:cubicBezTo>
                    <a:pt x="8046" y="87864"/>
                    <a:pt x="4828" y="86254"/>
                    <a:pt x="4828" y="82392"/>
                  </a:cubicBezTo>
                  <a:lnTo>
                    <a:pt x="4828" y="11908"/>
                  </a:lnTo>
                  <a:cubicBezTo>
                    <a:pt x="4828" y="8046"/>
                    <a:pt x="8046" y="4828"/>
                    <a:pt x="11908" y="4828"/>
                  </a:cubicBezTo>
                  <a:lnTo>
                    <a:pt x="39587" y="4828"/>
                  </a:lnTo>
                  <a:cubicBezTo>
                    <a:pt x="43449" y="4828"/>
                    <a:pt x="46667" y="8046"/>
                    <a:pt x="46667" y="11908"/>
                  </a:cubicBezTo>
                  <a:lnTo>
                    <a:pt x="46667" y="82392"/>
                  </a:lnTo>
                  <a:close/>
                </a:path>
              </a:pathLst>
            </a:custGeom>
            <a:grpFill/>
            <a:ln w="15875" cap="flat">
              <a:solidFill>
                <a:schemeClr val="accent1"/>
              </a:solidFill>
              <a:prstDash val="solid"/>
              <a:round/>
            </a:ln>
          </p:spPr>
          <p:txBody>
            <a:bodyPr rtlCol="0" anchor="ctr"/>
            <a:lstStyle/>
            <a:p>
              <a:pPr defTabSz="685758"/>
              <a:endParaRPr lang="en-US" sz="1324">
                <a:latin typeface="Amazon Ember"/>
              </a:endParaRPr>
            </a:p>
          </p:txBody>
        </p:sp>
        <p:sp>
          <p:nvSpPr>
            <p:cNvPr id="36" name="Freeform: Shape 81">
              <a:extLst>
                <a:ext uri="{FF2B5EF4-FFF2-40B4-BE49-F238E27FC236}">
                  <a16:creationId xmlns:a16="http://schemas.microsoft.com/office/drawing/2014/main" id="{13340249-D9D6-DB45-989E-0C576FF48341}"/>
                </a:ext>
              </a:extLst>
            </p:cNvPr>
            <p:cNvSpPr/>
            <p:nvPr/>
          </p:nvSpPr>
          <p:spPr>
            <a:xfrm>
              <a:off x="4230868" y="2372453"/>
              <a:ext cx="69383" cy="69383"/>
            </a:xfrm>
            <a:custGeom>
              <a:avLst/>
              <a:gdLst>
                <a:gd name="connsiteX0" fmla="*/ 4828 w 51495"/>
                <a:gd name="connsiteY0" fmla="*/ 25748 h 51495"/>
                <a:gd name="connsiteX1" fmla="*/ 25748 w 51495"/>
                <a:gd name="connsiteY1" fmla="*/ 4828 h 51495"/>
                <a:gd name="connsiteX2" fmla="*/ 46667 w 51495"/>
                <a:gd name="connsiteY2" fmla="*/ 25748 h 51495"/>
                <a:gd name="connsiteX3" fmla="*/ 25748 w 51495"/>
                <a:gd name="connsiteY3" fmla="*/ 46667 h 51495"/>
                <a:gd name="connsiteX4" fmla="*/ 4828 w 51495"/>
                <a:gd name="connsiteY4" fmla="*/ 25748 h 51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95" h="51495">
                  <a:moveTo>
                    <a:pt x="4828" y="25748"/>
                  </a:moveTo>
                  <a:cubicBezTo>
                    <a:pt x="4828" y="14161"/>
                    <a:pt x="14161" y="4828"/>
                    <a:pt x="25748" y="4828"/>
                  </a:cubicBezTo>
                  <a:cubicBezTo>
                    <a:pt x="37334" y="4828"/>
                    <a:pt x="46667" y="14161"/>
                    <a:pt x="46667" y="25748"/>
                  </a:cubicBezTo>
                  <a:cubicBezTo>
                    <a:pt x="46667" y="37334"/>
                    <a:pt x="37334" y="46667"/>
                    <a:pt x="25748" y="46667"/>
                  </a:cubicBezTo>
                  <a:cubicBezTo>
                    <a:pt x="14161" y="46667"/>
                    <a:pt x="4828" y="37334"/>
                    <a:pt x="4828" y="25748"/>
                  </a:cubicBezTo>
                </a:path>
              </a:pathLst>
            </a:custGeom>
            <a:grpFill/>
            <a:ln w="15875" cap="flat">
              <a:solidFill>
                <a:schemeClr val="bg1"/>
              </a:solidFill>
              <a:prstDash val="solid"/>
              <a:round/>
            </a:ln>
          </p:spPr>
          <p:txBody>
            <a:bodyPr rtlCol="0" anchor="ctr"/>
            <a:lstStyle/>
            <a:p>
              <a:pPr defTabSz="685758"/>
              <a:endParaRPr lang="en-US" sz="1324">
                <a:latin typeface="Amazon Ember"/>
              </a:endParaRPr>
            </a:p>
          </p:txBody>
        </p:sp>
        <p:sp>
          <p:nvSpPr>
            <p:cNvPr id="37" name="Freeform: Shape 83">
              <a:extLst>
                <a:ext uri="{FF2B5EF4-FFF2-40B4-BE49-F238E27FC236}">
                  <a16:creationId xmlns:a16="http://schemas.microsoft.com/office/drawing/2014/main" id="{9BCDA68D-F876-5243-9311-6E44E5CEA09D}"/>
                </a:ext>
              </a:extLst>
            </p:cNvPr>
            <p:cNvSpPr/>
            <p:nvPr/>
          </p:nvSpPr>
          <p:spPr>
            <a:xfrm>
              <a:off x="4210051" y="2430545"/>
              <a:ext cx="86730" cy="60710"/>
            </a:xfrm>
            <a:custGeom>
              <a:avLst/>
              <a:gdLst>
                <a:gd name="connsiteX0" fmla="*/ 60829 w 64368"/>
                <a:gd name="connsiteY0" fmla="*/ 42500 h 45058"/>
                <a:gd name="connsiteX1" fmla="*/ 4828 w 64368"/>
                <a:gd name="connsiteY1" fmla="*/ 42822 h 45058"/>
                <a:gd name="connsiteX2" fmla="*/ 42162 w 64368"/>
                <a:gd name="connsiteY2" fmla="*/ 4844 h 45058"/>
                <a:gd name="connsiteX3" fmla="*/ 61472 w 64368"/>
                <a:gd name="connsiteY3" fmla="*/ 10959 h 45058"/>
              </a:gdLst>
              <a:ahLst/>
              <a:cxnLst>
                <a:cxn ang="0">
                  <a:pos x="connsiteX0" y="connsiteY0"/>
                </a:cxn>
                <a:cxn ang="0">
                  <a:pos x="connsiteX1" y="connsiteY1"/>
                </a:cxn>
                <a:cxn ang="0">
                  <a:pos x="connsiteX2" y="connsiteY2"/>
                </a:cxn>
                <a:cxn ang="0">
                  <a:pos x="connsiteX3" y="connsiteY3"/>
                </a:cxn>
              </a:cxnLst>
              <a:rect l="l" t="t" r="r" b="b"/>
              <a:pathLst>
                <a:path w="64368" h="45058">
                  <a:moveTo>
                    <a:pt x="60829" y="42500"/>
                  </a:moveTo>
                  <a:lnTo>
                    <a:pt x="4828" y="42822"/>
                  </a:lnTo>
                  <a:cubicBezTo>
                    <a:pt x="7081" y="4522"/>
                    <a:pt x="42162" y="4844"/>
                    <a:pt x="42162" y="4844"/>
                  </a:cubicBezTo>
                  <a:cubicBezTo>
                    <a:pt x="42162" y="4844"/>
                    <a:pt x="52139" y="4200"/>
                    <a:pt x="61472" y="10959"/>
                  </a:cubicBezTo>
                </a:path>
              </a:pathLst>
            </a:custGeom>
            <a:grpFill/>
            <a:ln w="15875" cap="flat">
              <a:solidFill>
                <a:schemeClr val="bg1"/>
              </a:solidFill>
              <a:prstDash val="solid"/>
              <a:round/>
            </a:ln>
          </p:spPr>
          <p:txBody>
            <a:bodyPr rtlCol="0" anchor="ctr"/>
            <a:lstStyle/>
            <a:p>
              <a:pPr defTabSz="685758"/>
              <a:endParaRPr lang="en-US" sz="1324">
                <a:latin typeface="Amazon Ember"/>
              </a:endParaRPr>
            </a:p>
          </p:txBody>
        </p:sp>
      </p:grpSp>
      <p:sp>
        <p:nvSpPr>
          <p:cNvPr id="39" name="TextBox 38">
            <a:extLst>
              <a:ext uri="{FF2B5EF4-FFF2-40B4-BE49-F238E27FC236}">
                <a16:creationId xmlns:a16="http://schemas.microsoft.com/office/drawing/2014/main" id="{2F2793E1-0C89-A745-A552-27A5F99C15B7}"/>
              </a:ext>
            </a:extLst>
          </p:cNvPr>
          <p:cNvSpPr txBox="1"/>
          <p:nvPr/>
        </p:nvSpPr>
        <p:spPr>
          <a:xfrm>
            <a:off x="7313346" y="3086378"/>
            <a:ext cx="1988933" cy="477054"/>
          </a:xfrm>
          <a:prstGeom prst="rect">
            <a:avLst/>
          </a:prstGeom>
          <a:solidFill>
            <a:srgbClr val="FFFFFF"/>
          </a:solidFill>
        </p:spPr>
        <p:txBody>
          <a:bodyPr wrap="square" rtlCol="0">
            <a:spAutoFit/>
          </a:bodyPr>
          <a:lstStyle/>
          <a:p>
            <a:pPr algn="ctr" defTabSz="285750">
              <a:spcBef>
                <a:spcPct val="20000"/>
              </a:spcBef>
              <a:defRPr/>
            </a:pPr>
            <a:r>
              <a:rPr lang="en-US" sz="1250" dirty="0">
                <a:latin typeface="Amazon Ember" panose="020B0603020204020204" pitchFamily="34" charset="0"/>
                <a:ea typeface="Amazon Ember" panose="020B0603020204020204" pitchFamily="34" charset="0"/>
                <a:cs typeface="Amazon Ember" panose="020B0603020204020204" pitchFamily="34" charset="0"/>
              </a:rPr>
              <a:t>Leverage native</a:t>
            </a:r>
            <a:br>
              <a:rPr lang="en-US" sz="1250" dirty="0">
                <a:latin typeface="Amazon Ember" panose="020B0603020204020204" pitchFamily="34" charset="0"/>
                <a:ea typeface="Amazon Ember" panose="020B0603020204020204" pitchFamily="34" charset="0"/>
                <a:cs typeface="Amazon Ember" panose="020B0603020204020204" pitchFamily="34" charset="0"/>
              </a:rPr>
            </a:br>
            <a:r>
              <a:rPr lang="en-US" sz="1250" dirty="0">
                <a:latin typeface="Amazon Ember" panose="020B0603020204020204" pitchFamily="34" charset="0"/>
                <a:ea typeface="Amazon Ember" panose="020B0603020204020204" pitchFamily="34" charset="0"/>
                <a:cs typeface="Amazon Ember" panose="020B0603020204020204" pitchFamily="34" charset="0"/>
              </a:rPr>
              <a:t>AWS Services</a:t>
            </a:r>
          </a:p>
        </p:txBody>
      </p:sp>
      <p:sp>
        <p:nvSpPr>
          <p:cNvPr id="49" name="TextBox 48">
            <a:extLst>
              <a:ext uri="{FF2B5EF4-FFF2-40B4-BE49-F238E27FC236}">
                <a16:creationId xmlns:a16="http://schemas.microsoft.com/office/drawing/2014/main" id="{1586D3B8-6033-B14B-9201-6AED34130D28}"/>
              </a:ext>
            </a:extLst>
          </p:cNvPr>
          <p:cNvSpPr txBox="1"/>
          <p:nvPr/>
        </p:nvSpPr>
        <p:spPr>
          <a:xfrm>
            <a:off x="2188087" y="3086377"/>
            <a:ext cx="2310352" cy="477054"/>
          </a:xfrm>
          <a:prstGeom prst="rect">
            <a:avLst/>
          </a:prstGeom>
          <a:solidFill>
            <a:srgbClr val="FFFFFF"/>
          </a:solidFill>
          <a:ln w="15875">
            <a:noFill/>
          </a:ln>
        </p:spPr>
        <p:txBody>
          <a:bodyPr wrap="square" rtlCol="0">
            <a:spAutoFit/>
          </a:bodyPr>
          <a:lstStyle/>
          <a:p>
            <a:pPr algn="ctr" defTabSz="285750">
              <a:spcBef>
                <a:spcPct val="20000"/>
              </a:spcBef>
              <a:defRPr/>
            </a:pPr>
            <a:r>
              <a:rPr lang="en-US" sz="1250" dirty="0">
                <a:latin typeface="Amazon Ember" panose="020B0603020204020204" pitchFamily="34" charset="0"/>
                <a:ea typeface="Amazon Ember" panose="020B0603020204020204" pitchFamily="34" charset="0"/>
                <a:cs typeface="Amazon Ember" panose="020B0603020204020204" pitchFamily="34" charset="0"/>
              </a:rPr>
              <a:t>Manage licenses across hybrid environments</a:t>
            </a:r>
          </a:p>
        </p:txBody>
      </p:sp>
      <p:pic>
        <p:nvPicPr>
          <p:cNvPr id="70" name="Picture 69">
            <a:extLst>
              <a:ext uri="{FF2B5EF4-FFF2-40B4-BE49-F238E27FC236}">
                <a16:creationId xmlns:a16="http://schemas.microsoft.com/office/drawing/2014/main" id="{368CF999-D9C2-FA43-B256-1569C4EA7E43}"/>
              </a:ext>
            </a:extLst>
          </p:cNvPr>
          <p:cNvPicPr>
            <a:picLocks noChangeAspect="1"/>
          </p:cNvPicPr>
          <p:nvPr/>
        </p:nvPicPr>
        <p:blipFill>
          <a:blip r:embed="rId3"/>
          <a:stretch>
            <a:fillRect/>
          </a:stretch>
        </p:blipFill>
        <p:spPr>
          <a:xfrm>
            <a:off x="2877815" y="2145278"/>
            <a:ext cx="1104900" cy="774700"/>
          </a:xfrm>
          <a:prstGeom prst="rect">
            <a:avLst/>
          </a:prstGeom>
        </p:spPr>
      </p:pic>
      <p:pic>
        <p:nvPicPr>
          <p:cNvPr id="72" name="Picture 71">
            <a:extLst>
              <a:ext uri="{FF2B5EF4-FFF2-40B4-BE49-F238E27FC236}">
                <a16:creationId xmlns:a16="http://schemas.microsoft.com/office/drawing/2014/main" id="{EC3C5E68-CC6D-4C45-8968-B095B8C72B89}"/>
              </a:ext>
            </a:extLst>
          </p:cNvPr>
          <p:cNvPicPr>
            <a:picLocks noChangeAspect="1"/>
          </p:cNvPicPr>
          <p:nvPr/>
        </p:nvPicPr>
        <p:blipFill>
          <a:blip r:embed="rId4"/>
          <a:stretch>
            <a:fillRect/>
          </a:stretch>
        </p:blipFill>
        <p:spPr>
          <a:xfrm>
            <a:off x="7718393" y="2139131"/>
            <a:ext cx="1127336" cy="820876"/>
          </a:xfrm>
          <a:prstGeom prst="rect">
            <a:avLst/>
          </a:prstGeom>
        </p:spPr>
      </p:pic>
      <p:sp>
        <p:nvSpPr>
          <p:cNvPr id="2" name="TextBox 1">
            <a:extLst>
              <a:ext uri="{FF2B5EF4-FFF2-40B4-BE49-F238E27FC236}">
                <a16:creationId xmlns:a16="http://schemas.microsoft.com/office/drawing/2014/main" id="{C8609AC5-7F54-6345-869B-8AF226601486}"/>
              </a:ext>
            </a:extLst>
          </p:cNvPr>
          <p:cNvSpPr txBox="1"/>
          <p:nvPr/>
        </p:nvSpPr>
        <p:spPr>
          <a:xfrm>
            <a:off x="553198" y="4580175"/>
            <a:ext cx="11638802" cy="923330"/>
          </a:xfrm>
          <a:prstGeom prst="rect">
            <a:avLst/>
          </a:prstGeom>
          <a:noFill/>
        </p:spPr>
        <p:txBody>
          <a:bodyPr wrap="square" rtlCol="0">
            <a:spAutoFit/>
          </a:bodyPr>
          <a:lstStyle/>
          <a:p>
            <a:pPr marL="285750" indent="-285750">
              <a:buFont typeface="Arial" panose="020B0604020202020204" pitchFamily="34" charset="0"/>
              <a:buChar char="•"/>
            </a:pPr>
            <a:r>
              <a:rPr lang="it-IT" dirty="0" err="1"/>
              <a:t>Gives</a:t>
            </a:r>
            <a:r>
              <a:rPr lang="it-IT" dirty="0"/>
              <a:t> </a:t>
            </a:r>
            <a:r>
              <a:rPr lang="it-IT" dirty="0" err="1"/>
              <a:t>administrators</a:t>
            </a:r>
            <a:r>
              <a:rPr lang="it-IT" dirty="0"/>
              <a:t> the </a:t>
            </a:r>
            <a:r>
              <a:rPr lang="it-IT" dirty="0" err="1"/>
              <a:t>ability</a:t>
            </a:r>
            <a:r>
              <a:rPr lang="it-IT" dirty="0"/>
              <a:t> to </a:t>
            </a:r>
            <a:r>
              <a:rPr lang="it-IT" dirty="0" err="1"/>
              <a:t>limit</a:t>
            </a:r>
            <a:r>
              <a:rPr lang="it-IT" dirty="0"/>
              <a:t> </a:t>
            </a:r>
            <a:r>
              <a:rPr lang="it-IT" dirty="0" err="1"/>
              <a:t>license</a:t>
            </a:r>
            <a:r>
              <a:rPr lang="it-IT" dirty="0"/>
              <a:t> </a:t>
            </a:r>
            <a:r>
              <a:rPr lang="it-IT" dirty="0" err="1"/>
              <a:t>violations</a:t>
            </a:r>
            <a:r>
              <a:rPr lang="it-IT" dirty="0"/>
              <a:t> </a:t>
            </a:r>
            <a:r>
              <a:rPr lang="it-IT" dirty="0" err="1"/>
              <a:t>before</a:t>
            </a:r>
            <a:r>
              <a:rPr lang="it-IT" dirty="0"/>
              <a:t> </a:t>
            </a:r>
            <a:r>
              <a:rPr lang="it-IT" dirty="0" err="1"/>
              <a:t>they</a:t>
            </a:r>
            <a:r>
              <a:rPr lang="it-IT" dirty="0"/>
              <a:t> </a:t>
            </a:r>
            <a:r>
              <a:rPr lang="it-IT" dirty="0" err="1"/>
              <a:t>happen</a:t>
            </a:r>
            <a:endParaRPr lang="it-IT" dirty="0"/>
          </a:p>
          <a:p>
            <a:pPr marL="285750" indent="-285750">
              <a:buFont typeface="Arial" panose="020B0604020202020204" pitchFamily="34" charset="0"/>
              <a:buChar char="•"/>
            </a:pPr>
            <a:r>
              <a:rPr lang="it-IT" dirty="0"/>
              <a:t>Inventory list to </a:t>
            </a:r>
            <a:r>
              <a:rPr lang="it-IT" dirty="0" err="1"/>
              <a:t>find</a:t>
            </a:r>
            <a:r>
              <a:rPr lang="it-IT" dirty="0"/>
              <a:t> </a:t>
            </a:r>
            <a:r>
              <a:rPr lang="it-IT" dirty="0" err="1"/>
              <a:t>resources</a:t>
            </a:r>
            <a:r>
              <a:rPr lang="it-IT" dirty="0"/>
              <a:t> and associate </a:t>
            </a:r>
            <a:r>
              <a:rPr lang="it-IT" dirty="0" err="1"/>
              <a:t>license</a:t>
            </a:r>
            <a:r>
              <a:rPr lang="it-IT" dirty="0"/>
              <a:t> </a:t>
            </a:r>
            <a:r>
              <a:rPr lang="it-IT" dirty="0" err="1"/>
              <a:t>configurations</a:t>
            </a:r>
            <a:endParaRPr lang="it-IT" dirty="0"/>
          </a:p>
          <a:p>
            <a:pPr marL="285750" indent="-285750">
              <a:buFont typeface="Arial" panose="020B0604020202020204" pitchFamily="34" charset="0"/>
              <a:buChar char="•"/>
            </a:pPr>
            <a:r>
              <a:rPr lang="it-IT" dirty="0"/>
              <a:t>Reduce the </a:t>
            </a:r>
            <a:r>
              <a:rPr lang="it-IT" dirty="0" err="1"/>
              <a:t>risk</a:t>
            </a:r>
            <a:r>
              <a:rPr lang="it-IT" dirty="0"/>
              <a:t> of non-</a:t>
            </a:r>
            <a:r>
              <a:rPr lang="it-IT" dirty="0" err="1"/>
              <a:t>compliance</a:t>
            </a:r>
            <a:r>
              <a:rPr lang="it-IT" dirty="0"/>
              <a:t>, </a:t>
            </a:r>
            <a:r>
              <a:rPr lang="it-IT" dirty="0" err="1"/>
              <a:t>misreporting</a:t>
            </a:r>
            <a:r>
              <a:rPr lang="it-IT" dirty="0"/>
              <a:t>, and </a:t>
            </a:r>
            <a:r>
              <a:rPr lang="it-IT" dirty="0" err="1"/>
              <a:t>additional</a:t>
            </a:r>
            <a:r>
              <a:rPr lang="it-IT" dirty="0"/>
              <a:t> </a:t>
            </a:r>
            <a:r>
              <a:rPr lang="it-IT" dirty="0" err="1"/>
              <a:t>costs</a:t>
            </a:r>
            <a:r>
              <a:rPr lang="it-IT" dirty="0"/>
              <a:t> due to </a:t>
            </a:r>
            <a:r>
              <a:rPr lang="it-IT" dirty="0" err="1"/>
              <a:t>licensing</a:t>
            </a:r>
            <a:r>
              <a:rPr lang="it-IT" dirty="0"/>
              <a:t> </a:t>
            </a:r>
            <a:r>
              <a:rPr lang="it-IT" dirty="0" err="1"/>
              <a:t>overages</a:t>
            </a:r>
            <a:endParaRPr lang="it-IT" dirty="0"/>
          </a:p>
        </p:txBody>
      </p:sp>
      <p:pic>
        <p:nvPicPr>
          <p:cNvPr id="38" name="Graphic 37">
            <a:extLst>
              <a:ext uri="{FF2B5EF4-FFF2-40B4-BE49-F238E27FC236}">
                <a16:creationId xmlns:a16="http://schemas.microsoft.com/office/drawing/2014/main" id="{281999EB-3B65-A149-96B9-4542BB3686D8}"/>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0795555" y="389255"/>
            <a:ext cx="853757" cy="853757"/>
          </a:xfrm>
          <a:prstGeom prst="rect">
            <a:avLst/>
          </a:prstGeom>
        </p:spPr>
      </p:pic>
    </p:spTree>
    <p:extLst>
      <p:ext uri="{BB962C8B-B14F-4D97-AF65-F5344CB8AC3E}">
        <p14:creationId xmlns:p14="http://schemas.microsoft.com/office/powerpoint/2010/main" val="154989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35" presetClass="path" presetSubtype="0" decel="100000" fill="hold" grpId="1" nodeType="withEffect">
                                  <p:stCondLst>
                                    <p:cond delay="300"/>
                                  </p:stCondLst>
                                  <p:childTnLst>
                                    <p:animMotion origin="layout" path="M -2.5E-6 3.7037E-7 L -2.5E-6 -0.01343 " pathEditMode="relative" rAng="0" ptsTypes="AA">
                                      <p:cBhvr>
                                        <p:cTn id="9" dur="500" spd="-100000" fill="hold"/>
                                        <p:tgtEl>
                                          <p:spTgt spid="12"/>
                                        </p:tgtEl>
                                        <p:attrNameLst>
                                          <p:attrName>ppt_x</p:attrName>
                                          <p:attrName>ppt_y</p:attrName>
                                        </p:attrNameLst>
                                      </p:cBhvr>
                                      <p:rCtr x="0" y="-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1AD3CE9-7295-454F-94F6-24137B8F35A6}"/>
              </a:ext>
            </a:extLst>
          </p:cNvPr>
          <p:cNvSpPr>
            <a:spLocks noGrp="1"/>
          </p:cNvSpPr>
          <p:nvPr>
            <p:ph type="title"/>
          </p:nvPr>
        </p:nvSpPr>
        <p:spPr>
          <a:xfrm>
            <a:off x="135535" y="514986"/>
            <a:ext cx="12430521" cy="620870"/>
          </a:xfrm>
        </p:spPr>
        <p:txBody>
          <a:bodyPr/>
          <a:lstStyle/>
          <a:p>
            <a:r>
              <a:rPr lang="en-US" dirty="0"/>
              <a:t>Amazon </a:t>
            </a:r>
            <a:r>
              <a:rPr lang="en-US" dirty="0" err="1"/>
              <a:t>CloudWatch</a:t>
            </a:r>
            <a:r>
              <a:rPr lang="en-US" dirty="0"/>
              <a:t> Application Insights for .NET and SQL Server</a:t>
            </a:r>
          </a:p>
        </p:txBody>
      </p:sp>
      <p:sp>
        <p:nvSpPr>
          <p:cNvPr id="14" name="Rectangle: Rounded Corners 71">
            <a:extLst>
              <a:ext uri="{FF2B5EF4-FFF2-40B4-BE49-F238E27FC236}">
                <a16:creationId xmlns:a16="http://schemas.microsoft.com/office/drawing/2014/main" id="{AC440F78-3582-1748-87B6-92382AC2CC1B}"/>
              </a:ext>
            </a:extLst>
          </p:cNvPr>
          <p:cNvSpPr/>
          <p:nvPr/>
        </p:nvSpPr>
        <p:spPr bwMode="auto">
          <a:xfrm>
            <a:off x="2514600" y="2643992"/>
            <a:ext cx="8145225" cy="2002303"/>
          </a:xfrm>
          <a:prstGeom prst="roundRect">
            <a:avLst>
              <a:gd name="adj" fmla="val 0"/>
            </a:avLst>
          </a:prstGeom>
          <a:solidFill>
            <a:schemeClr val="tx1">
              <a:alpha val="20000"/>
            </a:schemeClr>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58">
              <a:lnSpc>
                <a:spcPct val="90000"/>
              </a:lnSpc>
              <a:spcBef>
                <a:spcPts val="1125"/>
              </a:spcBef>
              <a:defRPr/>
            </a:pPr>
            <a:endParaRPr lang="en-US" sz="1250" dirty="0">
              <a:solidFill>
                <a:srgbClr val="FFFFFF"/>
              </a:solidFill>
              <a:latin typeface="Amazon Ember"/>
            </a:endParaRPr>
          </a:p>
        </p:txBody>
      </p:sp>
      <p:sp>
        <p:nvSpPr>
          <p:cNvPr id="15" name="TextBox 14">
            <a:extLst>
              <a:ext uri="{FF2B5EF4-FFF2-40B4-BE49-F238E27FC236}">
                <a16:creationId xmlns:a16="http://schemas.microsoft.com/office/drawing/2014/main" id="{D522C9CD-D0A7-FD44-9791-C0470902EBE5}"/>
              </a:ext>
            </a:extLst>
          </p:cNvPr>
          <p:cNvSpPr txBox="1"/>
          <p:nvPr/>
        </p:nvSpPr>
        <p:spPr>
          <a:xfrm>
            <a:off x="2195032" y="4843425"/>
            <a:ext cx="6537016" cy="361637"/>
          </a:xfrm>
          <a:prstGeom prst="rect">
            <a:avLst/>
          </a:prstGeom>
          <a:noFill/>
        </p:spPr>
        <p:txBody>
          <a:bodyPr wrap="square" rtlCol="0">
            <a:spAutoFit/>
          </a:bodyPr>
          <a:lstStyle/>
          <a:p>
            <a:pPr algn="ctr" defTabSz="285750">
              <a:spcBef>
                <a:spcPct val="20000"/>
              </a:spcBef>
              <a:defRPr/>
            </a:pPr>
            <a:r>
              <a:rPr lang="en-US" sz="1750" b="1" dirty="0">
                <a:latin typeface="Amazon Ember"/>
              </a:rPr>
              <a:t>Learn more at </a:t>
            </a:r>
            <a:r>
              <a:rPr lang="en-US" sz="1750" b="1" dirty="0">
                <a:solidFill>
                  <a:schemeClr val="accent1"/>
                </a:solidFill>
                <a:latin typeface="Amazon Ember"/>
              </a:rPr>
              <a:t>aws.amazon.com/</a:t>
            </a:r>
            <a:r>
              <a:rPr lang="en-US" sz="1750" b="1" dirty="0" err="1">
                <a:solidFill>
                  <a:schemeClr val="accent1"/>
                </a:solidFill>
                <a:latin typeface="Amazon Ember"/>
              </a:rPr>
              <a:t>cloudwatch</a:t>
            </a:r>
            <a:r>
              <a:rPr lang="en-US" sz="1750" b="1" dirty="0">
                <a:solidFill>
                  <a:schemeClr val="accent1"/>
                </a:solidFill>
                <a:latin typeface="Amazon Ember"/>
              </a:rPr>
              <a:t>/getting-started</a:t>
            </a:r>
          </a:p>
        </p:txBody>
      </p:sp>
      <p:grpSp>
        <p:nvGrpSpPr>
          <p:cNvPr id="16" name="Group 15">
            <a:extLst>
              <a:ext uri="{FF2B5EF4-FFF2-40B4-BE49-F238E27FC236}">
                <a16:creationId xmlns:a16="http://schemas.microsoft.com/office/drawing/2014/main" id="{09ACF2C5-C03F-3D4B-9C6D-676CDE28B230}"/>
              </a:ext>
            </a:extLst>
          </p:cNvPr>
          <p:cNvGrpSpPr/>
          <p:nvPr/>
        </p:nvGrpSpPr>
        <p:grpSpPr>
          <a:xfrm>
            <a:off x="3038438" y="2965275"/>
            <a:ext cx="1988933" cy="1482259"/>
            <a:chOff x="5724054" y="3025368"/>
            <a:chExt cx="3182293" cy="2371614"/>
          </a:xfrm>
        </p:grpSpPr>
        <p:sp>
          <p:nvSpPr>
            <p:cNvPr id="17" name="TextBox 16">
              <a:extLst>
                <a:ext uri="{FF2B5EF4-FFF2-40B4-BE49-F238E27FC236}">
                  <a16:creationId xmlns:a16="http://schemas.microsoft.com/office/drawing/2014/main" id="{F016E83A-F1B6-DB4F-87CD-65BBA73C0DAC}"/>
                </a:ext>
              </a:extLst>
            </p:cNvPr>
            <p:cNvSpPr txBox="1"/>
            <p:nvPr/>
          </p:nvSpPr>
          <p:spPr>
            <a:xfrm>
              <a:off x="5724054" y="4325920"/>
              <a:ext cx="3182293" cy="1071062"/>
            </a:xfrm>
            <a:prstGeom prst="rect">
              <a:avLst/>
            </a:prstGeom>
            <a:noFill/>
          </p:spPr>
          <p:txBody>
            <a:bodyPr wrap="square" rtlCol="0">
              <a:spAutoFit/>
            </a:bodyPr>
            <a:lstStyle/>
            <a:p>
              <a:pPr algn="ctr" defTabSz="685758">
                <a:spcBef>
                  <a:spcPct val="20000"/>
                </a:spcBef>
                <a:defRPr/>
              </a:pPr>
              <a:r>
                <a:rPr lang="en-US" sz="1250" dirty="0">
                  <a:latin typeface="Amazon Ember" panose="020B0603020204020204" pitchFamily="34" charset="0"/>
                  <a:ea typeface="Amazon Ember" panose="020B0603020204020204" pitchFamily="34" charset="0"/>
                  <a:cs typeface="Amazon Ember" panose="020B0603020204020204" pitchFamily="34" charset="0"/>
                </a:rPr>
                <a:t>Machine learning based anomaly detection for metrics and logs</a:t>
              </a:r>
            </a:p>
          </p:txBody>
        </p:sp>
        <p:grpSp>
          <p:nvGrpSpPr>
            <p:cNvPr id="18" name="Group 17">
              <a:extLst>
                <a:ext uri="{FF2B5EF4-FFF2-40B4-BE49-F238E27FC236}">
                  <a16:creationId xmlns:a16="http://schemas.microsoft.com/office/drawing/2014/main" id="{9562D5CB-3638-CD44-9C53-795831E9DB54}"/>
                </a:ext>
              </a:extLst>
            </p:cNvPr>
            <p:cNvGrpSpPr>
              <a:grpSpLocks noChangeAspect="1"/>
            </p:cNvGrpSpPr>
            <p:nvPr/>
          </p:nvGrpSpPr>
          <p:grpSpPr>
            <a:xfrm>
              <a:off x="6785554" y="3025368"/>
              <a:ext cx="1059292" cy="968296"/>
              <a:chOff x="5293812" y="2247288"/>
              <a:chExt cx="617859" cy="564783"/>
            </a:xfrm>
          </p:grpSpPr>
          <p:sp>
            <p:nvSpPr>
              <p:cNvPr id="19" name="Freeform: Shape 58">
                <a:extLst>
                  <a:ext uri="{FF2B5EF4-FFF2-40B4-BE49-F238E27FC236}">
                    <a16:creationId xmlns:a16="http://schemas.microsoft.com/office/drawing/2014/main" id="{5F977881-30D7-DF4A-8A89-7E6AF0B5C18F}"/>
                  </a:ext>
                </a:extLst>
              </p:cNvPr>
              <p:cNvSpPr/>
              <p:nvPr/>
            </p:nvSpPr>
            <p:spPr>
              <a:xfrm>
                <a:off x="5293812" y="2247288"/>
                <a:ext cx="319817" cy="564783"/>
              </a:xfrm>
              <a:custGeom>
                <a:avLst/>
                <a:gdLst/>
                <a:ahLst/>
                <a:cxnLst/>
                <a:rect l="0" t="0" r="0" b="0"/>
                <a:pathLst>
                  <a:path w="447675" h="790575">
                    <a:moveTo>
                      <a:pt x="435054" y="127397"/>
                    </a:moveTo>
                    <a:cubicBezTo>
                      <a:pt x="435054" y="66437"/>
                      <a:pt x="385524" y="17859"/>
                      <a:pt x="325517" y="17859"/>
                    </a:cubicBezTo>
                    <a:cubicBezTo>
                      <a:pt x="264557" y="17859"/>
                      <a:pt x="215027" y="66437"/>
                      <a:pt x="215027" y="127397"/>
                    </a:cubicBezTo>
                    <a:cubicBezTo>
                      <a:pt x="215027" y="138827"/>
                      <a:pt x="216932" y="149304"/>
                      <a:pt x="220742" y="159782"/>
                    </a:cubicBezTo>
                    <a:cubicBezTo>
                      <a:pt x="207407" y="141684"/>
                      <a:pt x="186452" y="130254"/>
                      <a:pt x="161687" y="130254"/>
                    </a:cubicBezTo>
                    <a:cubicBezTo>
                      <a:pt x="120729" y="130254"/>
                      <a:pt x="87392" y="163592"/>
                      <a:pt x="87392" y="204549"/>
                    </a:cubicBezTo>
                    <a:cubicBezTo>
                      <a:pt x="87392" y="233124"/>
                      <a:pt x="103584" y="257889"/>
                      <a:pt x="127397" y="270272"/>
                    </a:cubicBezTo>
                    <a:cubicBezTo>
                      <a:pt x="73104" y="275987"/>
                      <a:pt x="30242" y="322659"/>
                      <a:pt x="30242" y="378857"/>
                    </a:cubicBezTo>
                    <a:cubicBezTo>
                      <a:pt x="30242" y="416004"/>
                      <a:pt x="49292" y="448389"/>
                      <a:pt x="76914" y="468392"/>
                    </a:cubicBezTo>
                    <a:cubicBezTo>
                      <a:pt x="42624" y="478869"/>
                      <a:pt x="17859" y="511254"/>
                      <a:pt x="17859" y="549354"/>
                    </a:cubicBezTo>
                    <a:cubicBezTo>
                      <a:pt x="17859" y="596027"/>
                      <a:pt x="55959" y="634127"/>
                      <a:pt x="102632" y="634127"/>
                    </a:cubicBezTo>
                    <a:cubicBezTo>
                      <a:pt x="104537" y="634127"/>
                      <a:pt x="105489" y="634127"/>
                      <a:pt x="107394" y="634127"/>
                    </a:cubicBezTo>
                    <a:cubicBezTo>
                      <a:pt x="106442" y="637937"/>
                      <a:pt x="106442" y="642699"/>
                      <a:pt x="106442" y="646509"/>
                    </a:cubicBezTo>
                    <a:cubicBezTo>
                      <a:pt x="106442" y="700802"/>
                      <a:pt x="150257" y="744617"/>
                      <a:pt x="204549" y="744617"/>
                    </a:cubicBezTo>
                    <a:cubicBezTo>
                      <a:pt x="230267" y="744617"/>
                      <a:pt x="253127" y="734139"/>
                      <a:pt x="270272" y="718899"/>
                    </a:cubicBezTo>
                    <a:cubicBezTo>
                      <a:pt x="280749" y="754142"/>
                      <a:pt x="313134" y="779859"/>
                      <a:pt x="351234" y="779859"/>
                    </a:cubicBezTo>
                    <a:cubicBezTo>
                      <a:pt x="397907" y="779859"/>
                      <a:pt x="436007" y="741759"/>
                      <a:pt x="436007" y="695087"/>
                    </a:cubicBezTo>
                    <a:cubicBezTo>
                      <a:pt x="435054" y="647462"/>
                      <a:pt x="435054" y="188357"/>
                      <a:pt x="435054" y="127397"/>
                    </a:cubicBezTo>
                    <a:close/>
                  </a:path>
                </a:pathLst>
              </a:custGeom>
              <a:noFill/>
              <a:ln w="19050" cap="flat">
                <a:solidFill>
                  <a:schemeClr val="bg1"/>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defTabSz="685758"/>
                <a:endParaRPr lang="en-US" sz="1324">
                  <a:solidFill>
                    <a:schemeClr val="bg1"/>
                  </a:solidFill>
                  <a:latin typeface="Amazon Ember"/>
                </a:endParaRPr>
              </a:p>
            </p:txBody>
          </p:sp>
          <p:sp>
            <p:nvSpPr>
              <p:cNvPr id="20" name="Freeform: Shape 59">
                <a:extLst>
                  <a:ext uri="{FF2B5EF4-FFF2-40B4-BE49-F238E27FC236}">
                    <a16:creationId xmlns:a16="http://schemas.microsoft.com/office/drawing/2014/main" id="{2905F4BA-C438-F14D-8538-035370FA514E}"/>
                  </a:ext>
                </a:extLst>
              </p:cNvPr>
              <p:cNvSpPr/>
              <p:nvPr/>
            </p:nvSpPr>
            <p:spPr>
              <a:xfrm>
                <a:off x="5387716" y="2537165"/>
                <a:ext cx="81655" cy="95265"/>
              </a:xfrm>
              <a:custGeom>
                <a:avLst/>
                <a:gdLst/>
                <a:ahLst/>
                <a:cxnLst/>
                <a:rect l="0" t="0" r="0" b="0"/>
                <a:pathLst>
                  <a:path w="114300" h="133350">
                    <a:moveTo>
                      <a:pt x="97869" y="17859"/>
                    </a:moveTo>
                    <a:cubicBezTo>
                      <a:pt x="102632" y="67389"/>
                      <a:pt x="67389" y="111204"/>
                      <a:pt x="17859" y="116919"/>
                    </a:cubicBezTo>
                  </a:path>
                </a:pathLst>
              </a:custGeom>
              <a:noFill/>
              <a:ln w="19050" cap="flat">
                <a:solidFill>
                  <a:schemeClr val="accent6"/>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defTabSz="685758"/>
                <a:endParaRPr lang="en-US" sz="1324">
                  <a:solidFill>
                    <a:srgbClr val="FFFFFF"/>
                  </a:solidFill>
                  <a:latin typeface="Amazon Ember"/>
                </a:endParaRPr>
              </a:p>
            </p:txBody>
          </p:sp>
          <p:sp>
            <p:nvSpPr>
              <p:cNvPr id="21" name="Freeform: Shape 60">
                <a:extLst>
                  <a:ext uri="{FF2B5EF4-FFF2-40B4-BE49-F238E27FC236}">
                    <a16:creationId xmlns:a16="http://schemas.microsoft.com/office/drawing/2014/main" id="{2C2F6C4B-AA5E-8B4A-B28A-8BE6F53A80DC}"/>
                  </a:ext>
                </a:extLst>
              </p:cNvPr>
              <p:cNvSpPr/>
              <p:nvPr/>
            </p:nvSpPr>
            <p:spPr>
              <a:xfrm>
                <a:off x="5427182" y="2414001"/>
                <a:ext cx="108874" cy="95265"/>
              </a:xfrm>
              <a:custGeom>
                <a:avLst/>
                <a:gdLst/>
                <a:ahLst/>
                <a:cxnLst/>
                <a:rect l="0" t="0" r="0" b="0"/>
                <a:pathLst>
                  <a:path w="152400" h="133350">
                    <a:moveTo>
                      <a:pt x="139779" y="115967"/>
                    </a:moveTo>
                    <a:cubicBezTo>
                      <a:pt x="78819" y="122634"/>
                      <a:pt x="24527" y="78819"/>
                      <a:pt x="17859" y="17859"/>
                    </a:cubicBezTo>
                  </a:path>
                </a:pathLst>
              </a:custGeom>
              <a:noFill/>
              <a:ln w="19050" cap="flat">
                <a:solidFill>
                  <a:schemeClr val="accent6"/>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defTabSz="685758"/>
                <a:endParaRPr lang="en-US" sz="1324">
                  <a:solidFill>
                    <a:srgbClr val="FFFFFF"/>
                  </a:solidFill>
                  <a:latin typeface="Amazon Ember"/>
                </a:endParaRPr>
              </a:p>
            </p:txBody>
          </p:sp>
          <p:sp>
            <p:nvSpPr>
              <p:cNvPr id="22" name="Freeform: Shape 61">
                <a:extLst>
                  <a:ext uri="{FF2B5EF4-FFF2-40B4-BE49-F238E27FC236}">
                    <a16:creationId xmlns:a16="http://schemas.microsoft.com/office/drawing/2014/main" id="{622D66AB-7BCE-F34C-8EEE-058AD930E6CC}"/>
                  </a:ext>
                </a:extLst>
              </p:cNvPr>
              <p:cNvSpPr/>
              <p:nvPr/>
            </p:nvSpPr>
            <p:spPr>
              <a:xfrm>
                <a:off x="5463247" y="2633110"/>
                <a:ext cx="54437" cy="136092"/>
              </a:xfrm>
              <a:custGeom>
                <a:avLst/>
                <a:gdLst/>
                <a:ahLst/>
                <a:cxnLst/>
                <a:rect l="0" t="0" r="0" b="0"/>
                <a:pathLst>
                  <a:path w="76200" h="190500">
                    <a:moveTo>
                      <a:pt x="17859" y="17859"/>
                    </a:moveTo>
                    <a:cubicBezTo>
                      <a:pt x="65484" y="55959"/>
                      <a:pt x="73104" y="125492"/>
                      <a:pt x="34052" y="173117"/>
                    </a:cubicBezTo>
                  </a:path>
                </a:pathLst>
              </a:custGeom>
              <a:noFill/>
              <a:ln w="19050" cap="flat">
                <a:solidFill>
                  <a:schemeClr val="bg2"/>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defTabSz="685758"/>
                <a:endParaRPr lang="en-US" sz="1324" dirty="0">
                  <a:solidFill>
                    <a:srgbClr val="FFFFFF"/>
                  </a:solidFill>
                  <a:latin typeface="Amazon Ember"/>
                </a:endParaRPr>
              </a:p>
            </p:txBody>
          </p:sp>
          <p:sp>
            <p:nvSpPr>
              <p:cNvPr id="23" name="Freeform: Shape 62">
                <a:extLst>
                  <a:ext uri="{FF2B5EF4-FFF2-40B4-BE49-F238E27FC236}">
                    <a16:creationId xmlns:a16="http://schemas.microsoft.com/office/drawing/2014/main" id="{7ED0652A-3D09-1040-AAB6-401C054AB3A5}"/>
                  </a:ext>
                </a:extLst>
              </p:cNvPr>
              <p:cNvSpPr/>
              <p:nvPr/>
            </p:nvSpPr>
            <p:spPr>
              <a:xfrm>
                <a:off x="5503807" y="2535804"/>
                <a:ext cx="61242" cy="74851"/>
              </a:xfrm>
              <a:custGeom>
                <a:avLst/>
                <a:gdLst/>
                <a:ahLst/>
                <a:cxnLst/>
                <a:rect l="0" t="0" r="0" b="0"/>
                <a:pathLst>
                  <a:path w="85725" h="104775">
                    <a:moveTo>
                      <a:pt x="18234" y="89297"/>
                    </a:moveTo>
                    <a:cubicBezTo>
                      <a:pt x="14424" y="54054"/>
                      <a:pt x="40141" y="21669"/>
                      <a:pt x="75384" y="17859"/>
                    </a:cubicBezTo>
                  </a:path>
                </a:pathLst>
              </a:custGeom>
              <a:noFill/>
              <a:ln w="19050" cap="flat">
                <a:solidFill>
                  <a:schemeClr val="accent6"/>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defTabSz="685758"/>
                <a:endParaRPr lang="en-US" sz="1324" dirty="0">
                  <a:solidFill>
                    <a:srgbClr val="FFFFFF"/>
                  </a:solidFill>
                  <a:latin typeface="Amazon Ember"/>
                </a:endParaRPr>
              </a:p>
            </p:txBody>
          </p:sp>
          <p:sp>
            <p:nvSpPr>
              <p:cNvPr id="24" name="Freeform: Shape 63">
                <a:extLst>
                  <a:ext uri="{FF2B5EF4-FFF2-40B4-BE49-F238E27FC236}">
                    <a16:creationId xmlns:a16="http://schemas.microsoft.com/office/drawing/2014/main" id="{422B5E20-4804-B342-B1F4-0EF6FEF0B879}"/>
                  </a:ext>
                </a:extLst>
              </p:cNvPr>
              <p:cNvSpPr/>
              <p:nvPr/>
            </p:nvSpPr>
            <p:spPr>
              <a:xfrm>
                <a:off x="5495909" y="2351399"/>
                <a:ext cx="61242" cy="74851"/>
              </a:xfrm>
              <a:custGeom>
                <a:avLst/>
                <a:gdLst/>
                <a:ahLst/>
                <a:cxnLst/>
                <a:rect l="0" t="0" r="0" b="0"/>
                <a:pathLst>
                  <a:path w="85725" h="104775">
                    <a:moveTo>
                      <a:pt x="75009" y="17859"/>
                    </a:moveTo>
                    <a:cubicBezTo>
                      <a:pt x="78819" y="53102"/>
                      <a:pt x="53102" y="85487"/>
                      <a:pt x="17859" y="89297"/>
                    </a:cubicBezTo>
                  </a:path>
                </a:pathLst>
              </a:custGeom>
              <a:noFill/>
              <a:ln w="19050" cap="flat">
                <a:solidFill>
                  <a:schemeClr val="accent6"/>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defTabSz="685758"/>
                <a:endParaRPr lang="en-US" sz="1324" dirty="0">
                  <a:solidFill>
                    <a:srgbClr val="FFFFFF"/>
                  </a:solidFill>
                  <a:latin typeface="Amazon Ember"/>
                </a:endParaRPr>
              </a:p>
            </p:txBody>
          </p:sp>
          <p:sp>
            <p:nvSpPr>
              <p:cNvPr id="25" name="Freeform: Shape 64">
                <a:extLst>
                  <a:ext uri="{FF2B5EF4-FFF2-40B4-BE49-F238E27FC236}">
                    <a16:creationId xmlns:a16="http://schemas.microsoft.com/office/drawing/2014/main" id="{58E37D50-6BA8-174B-9F52-D24504EDFA19}"/>
                  </a:ext>
                </a:extLst>
              </p:cNvPr>
              <p:cNvSpPr/>
              <p:nvPr/>
            </p:nvSpPr>
            <p:spPr>
              <a:xfrm>
                <a:off x="5591854" y="2247288"/>
                <a:ext cx="319817" cy="564783"/>
              </a:xfrm>
              <a:custGeom>
                <a:avLst/>
                <a:gdLst/>
                <a:ahLst/>
                <a:cxnLst/>
                <a:rect l="0" t="0" r="0" b="0"/>
                <a:pathLst>
                  <a:path w="447675" h="790575">
                    <a:moveTo>
                      <a:pt x="18812" y="127397"/>
                    </a:moveTo>
                    <a:cubicBezTo>
                      <a:pt x="18812" y="66437"/>
                      <a:pt x="68342" y="17859"/>
                      <a:pt x="128349" y="17859"/>
                    </a:cubicBezTo>
                    <a:cubicBezTo>
                      <a:pt x="189309" y="17859"/>
                      <a:pt x="237887" y="67389"/>
                      <a:pt x="237887" y="127397"/>
                    </a:cubicBezTo>
                    <a:cubicBezTo>
                      <a:pt x="237887" y="138827"/>
                      <a:pt x="235982" y="149304"/>
                      <a:pt x="232172" y="159782"/>
                    </a:cubicBezTo>
                    <a:cubicBezTo>
                      <a:pt x="245507" y="141684"/>
                      <a:pt x="266462" y="130254"/>
                      <a:pt x="291227" y="130254"/>
                    </a:cubicBezTo>
                    <a:cubicBezTo>
                      <a:pt x="332184" y="130254"/>
                      <a:pt x="365522" y="163592"/>
                      <a:pt x="365522" y="204549"/>
                    </a:cubicBezTo>
                    <a:cubicBezTo>
                      <a:pt x="365522" y="233124"/>
                      <a:pt x="349329" y="257889"/>
                      <a:pt x="325517" y="270272"/>
                    </a:cubicBezTo>
                    <a:cubicBezTo>
                      <a:pt x="380762" y="275987"/>
                      <a:pt x="423624" y="322659"/>
                      <a:pt x="423624" y="378857"/>
                    </a:cubicBezTo>
                    <a:cubicBezTo>
                      <a:pt x="423624" y="416004"/>
                      <a:pt x="404574" y="448389"/>
                      <a:pt x="376952" y="468392"/>
                    </a:cubicBezTo>
                    <a:cubicBezTo>
                      <a:pt x="411242" y="478869"/>
                      <a:pt x="436007" y="511254"/>
                      <a:pt x="436007" y="549354"/>
                    </a:cubicBezTo>
                    <a:cubicBezTo>
                      <a:pt x="436007" y="596027"/>
                      <a:pt x="397907" y="634127"/>
                      <a:pt x="351234" y="634127"/>
                    </a:cubicBezTo>
                    <a:cubicBezTo>
                      <a:pt x="349329" y="634127"/>
                      <a:pt x="348377" y="634127"/>
                      <a:pt x="346472" y="634127"/>
                    </a:cubicBezTo>
                    <a:cubicBezTo>
                      <a:pt x="347424" y="637937"/>
                      <a:pt x="347424" y="642699"/>
                      <a:pt x="347424" y="646509"/>
                    </a:cubicBezTo>
                    <a:cubicBezTo>
                      <a:pt x="347424" y="700802"/>
                      <a:pt x="303609" y="744617"/>
                      <a:pt x="249317" y="744617"/>
                    </a:cubicBezTo>
                    <a:cubicBezTo>
                      <a:pt x="223599" y="744617"/>
                      <a:pt x="200739" y="734139"/>
                      <a:pt x="183594" y="718899"/>
                    </a:cubicBezTo>
                    <a:cubicBezTo>
                      <a:pt x="173117" y="754142"/>
                      <a:pt x="140732" y="779859"/>
                      <a:pt x="102632" y="779859"/>
                    </a:cubicBezTo>
                    <a:cubicBezTo>
                      <a:pt x="55959" y="779859"/>
                      <a:pt x="17859" y="741759"/>
                      <a:pt x="17859" y="695087"/>
                    </a:cubicBezTo>
                    <a:cubicBezTo>
                      <a:pt x="18812" y="647462"/>
                      <a:pt x="18812" y="188357"/>
                      <a:pt x="18812" y="127397"/>
                    </a:cubicBezTo>
                    <a:close/>
                  </a:path>
                </a:pathLst>
              </a:custGeom>
              <a:noFill/>
              <a:ln w="19050" cap="flat">
                <a:solidFill>
                  <a:schemeClr val="bg1"/>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defTabSz="685758"/>
                <a:endParaRPr lang="en-US" sz="1324">
                  <a:solidFill>
                    <a:schemeClr val="bg1"/>
                  </a:solidFill>
                  <a:latin typeface="Amazon Ember"/>
                </a:endParaRPr>
              </a:p>
            </p:txBody>
          </p:sp>
          <p:sp>
            <p:nvSpPr>
              <p:cNvPr id="26" name="Freeform: Shape 65">
                <a:extLst>
                  <a:ext uri="{FF2B5EF4-FFF2-40B4-BE49-F238E27FC236}">
                    <a16:creationId xmlns:a16="http://schemas.microsoft.com/office/drawing/2014/main" id="{F310D10E-20D9-FE4F-9CE7-9D0811247ED3}"/>
                  </a:ext>
                </a:extLst>
              </p:cNvPr>
              <p:cNvSpPr/>
              <p:nvPr/>
            </p:nvSpPr>
            <p:spPr>
              <a:xfrm>
                <a:off x="5649694" y="2547372"/>
                <a:ext cx="68046" cy="129288"/>
              </a:xfrm>
              <a:custGeom>
                <a:avLst/>
                <a:gdLst/>
                <a:ahLst/>
                <a:cxnLst/>
                <a:rect l="0" t="0" r="0" b="0"/>
                <a:pathLst>
                  <a:path w="95250" h="180975">
                    <a:moveTo>
                      <a:pt x="17859" y="164544"/>
                    </a:moveTo>
                    <a:cubicBezTo>
                      <a:pt x="73104" y="139779"/>
                      <a:pt x="97869" y="74057"/>
                      <a:pt x="73104" y="17859"/>
                    </a:cubicBezTo>
                  </a:path>
                </a:pathLst>
              </a:custGeom>
              <a:noFill/>
              <a:ln w="19050" cap="flat">
                <a:solidFill>
                  <a:schemeClr val="accent6"/>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defTabSz="685758"/>
                <a:endParaRPr lang="en-US" sz="1324">
                  <a:solidFill>
                    <a:srgbClr val="FFFFFF"/>
                  </a:solidFill>
                  <a:latin typeface="Amazon Ember"/>
                </a:endParaRPr>
              </a:p>
            </p:txBody>
          </p:sp>
          <p:sp>
            <p:nvSpPr>
              <p:cNvPr id="27" name="Freeform: Shape 66">
                <a:extLst>
                  <a:ext uri="{FF2B5EF4-FFF2-40B4-BE49-F238E27FC236}">
                    <a16:creationId xmlns:a16="http://schemas.microsoft.com/office/drawing/2014/main" id="{960343CE-3073-8B4B-8BF4-45A3917C3E8C}"/>
                  </a:ext>
                </a:extLst>
              </p:cNvPr>
              <p:cNvSpPr/>
              <p:nvPr/>
            </p:nvSpPr>
            <p:spPr>
              <a:xfrm>
                <a:off x="5641528" y="2343914"/>
                <a:ext cx="108874" cy="74851"/>
              </a:xfrm>
              <a:custGeom>
                <a:avLst/>
                <a:gdLst/>
                <a:ahLst/>
                <a:cxnLst/>
                <a:rect l="0" t="0" r="0" b="0"/>
                <a:pathLst>
                  <a:path w="152400" h="104775">
                    <a:moveTo>
                      <a:pt x="17859" y="17859"/>
                    </a:moveTo>
                    <a:cubicBezTo>
                      <a:pt x="31194" y="70247"/>
                      <a:pt x="84534" y="102632"/>
                      <a:pt x="136922" y="88344"/>
                    </a:cubicBezTo>
                  </a:path>
                </a:pathLst>
              </a:custGeom>
              <a:noFill/>
              <a:ln w="19050" cap="flat">
                <a:solidFill>
                  <a:schemeClr val="accent6"/>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defTabSz="685758"/>
                <a:endParaRPr lang="en-US" sz="1324">
                  <a:solidFill>
                    <a:srgbClr val="FFFFFF"/>
                  </a:solidFill>
                  <a:latin typeface="Amazon Ember"/>
                </a:endParaRPr>
              </a:p>
            </p:txBody>
          </p:sp>
          <p:sp>
            <p:nvSpPr>
              <p:cNvPr id="28" name="Freeform: Shape 67">
                <a:extLst>
                  <a:ext uri="{FF2B5EF4-FFF2-40B4-BE49-F238E27FC236}">
                    <a16:creationId xmlns:a16="http://schemas.microsoft.com/office/drawing/2014/main" id="{49FC4AD8-EE75-0A48-B4CF-CE1BF0DCDFE7}"/>
                  </a:ext>
                </a:extLst>
              </p:cNvPr>
              <p:cNvSpPr/>
              <p:nvPr/>
            </p:nvSpPr>
            <p:spPr>
              <a:xfrm>
                <a:off x="5732710" y="2426240"/>
                <a:ext cx="102069" cy="102069"/>
              </a:xfrm>
              <a:custGeom>
                <a:avLst/>
                <a:gdLst/>
                <a:ahLst/>
                <a:cxnLst/>
                <a:rect l="0" t="0" r="0" b="0"/>
                <a:pathLst>
                  <a:path w="142875" h="142875">
                    <a:moveTo>
                      <a:pt x="130254" y="17873"/>
                    </a:moveTo>
                    <a:cubicBezTo>
                      <a:pt x="69294" y="16921"/>
                      <a:pt x="18812" y="65498"/>
                      <a:pt x="17859" y="126458"/>
                    </a:cubicBezTo>
                  </a:path>
                </a:pathLst>
              </a:custGeom>
              <a:noFill/>
              <a:ln w="19050" cap="flat">
                <a:solidFill>
                  <a:schemeClr val="bg2"/>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defTabSz="685758"/>
                <a:endParaRPr lang="en-US" sz="1324">
                  <a:solidFill>
                    <a:srgbClr val="FFFFFF"/>
                  </a:solidFill>
                  <a:latin typeface="Amazon Ember"/>
                </a:endParaRPr>
              </a:p>
            </p:txBody>
          </p:sp>
          <p:sp>
            <p:nvSpPr>
              <p:cNvPr id="29" name="Freeform: Shape 68">
                <a:extLst>
                  <a:ext uri="{FF2B5EF4-FFF2-40B4-BE49-F238E27FC236}">
                    <a16:creationId xmlns:a16="http://schemas.microsoft.com/office/drawing/2014/main" id="{8A56B881-DAE4-AE4E-80C4-5EE8AB694E1E}"/>
                  </a:ext>
                </a:extLst>
              </p:cNvPr>
              <p:cNvSpPr/>
              <p:nvPr/>
            </p:nvSpPr>
            <p:spPr>
              <a:xfrm>
                <a:off x="5719101" y="2644259"/>
                <a:ext cx="74851" cy="61242"/>
              </a:xfrm>
              <a:custGeom>
                <a:avLst/>
                <a:gdLst/>
                <a:ahLst/>
                <a:cxnLst/>
                <a:rect l="0" t="0" r="0" b="0"/>
                <a:pathLst>
                  <a:path w="104775" h="85725">
                    <a:moveTo>
                      <a:pt x="90249" y="18446"/>
                    </a:moveTo>
                    <a:cubicBezTo>
                      <a:pt x="55007" y="13683"/>
                      <a:pt x="22622" y="38448"/>
                      <a:pt x="17859" y="73691"/>
                    </a:cubicBezTo>
                  </a:path>
                </a:pathLst>
              </a:custGeom>
              <a:noFill/>
              <a:ln w="19050" cap="flat">
                <a:solidFill>
                  <a:schemeClr val="accent6"/>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defTabSz="685758"/>
                <a:endParaRPr lang="en-US" sz="1324" dirty="0">
                  <a:solidFill>
                    <a:srgbClr val="FFFFFF"/>
                  </a:solidFill>
                  <a:latin typeface="Amazon Ember"/>
                </a:endParaRPr>
              </a:p>
            </p:txBody>
          </p:sp>
          <p:sp>
            <p:nvSpPr>
              <p:cNvPr id="30" name="Freeform: Shape 69">
                <a:extLst>
                  <a:ext uri="{FF2B5EF4-FFF2-40B4-BE49-F238E27FC236}">
                    <a16:creationId xmlns:a16="http://schemas.microsoft.com/office/drawing/2014/main" id="{F555A940-4583-9E4B-A6FA-AC87C7FF739D}"/>
                  </a:ext>
                </a:extLst>
              </p:cNvPr>
              <p:cNvSpPr/>
              <p:nvPr/>
            </p:nvSpPr>
            <p:spPr>
              <a:xfrm>
                <a:off x="5768962" y="2531041"/>
                <a:ext cx="40828" cy="74851"/>
              </a:xfrm>
              <a:custGeom>
                <a:avLst/>
                <a:gdLst/>
                <a:ahLst/>
                <a:cxnLst/>
                <a:rect l="0" t="0" r="0" b="0"/>
                <a:pathLst>
                  <a:path w="57150" h="104775">
                    <a:moveTo>
                      <a:pt x="24264" y="17859"/>
                    </a:moveTo>
                    <a:cubicBezTo>
                      <a:pt x="9977" y="45482"/>
                      <a:pt x="20454" y="78819"/>
                      <a:pt x="47124" y="94059"/>
                    </a:cubicBezTo>
                  </a:path>
                </a:pathLst>
              </a:custGeom>
              <a:noFill/>
              <a:ln w="19050" cap="flat">
                <a:solidFill>
                  <a:schemeClr val="accent6"/>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defTabSz="685758"/>
                <a:endParaRPr lang="en-US" sz="1324">
                  <a:solidFill>
                    <a:srgbClr val="FFFFFF"/>
                  </a:solidFill>
                  <a:latin typeface="Amazon Ember"/>
                </a:endParaRPr>
              </a:p>
            </p:txBody>
          </p:sp>
        </p:grpSp>
      </p:grpSp>
      <p:grpSp>
        <p:nvGrpSpPr>
          <p:cNvPr id="31" name="Group 30">
            <a:extLst>
              <a:ext uri="{FF2B5EF4-FFF2-40B4-BE49-F238E27FC236}">
                <a16:creationId xmlns:a16="http://schemas.microsoft.com/office/drawing/2014/main" id="{1877D2D8-FD21-F044-9861-61CEF245FDB3}"/>
              </a:ext>
            </a:extLst>
          </p:cNvPr>
          <p:cNvGrpSpPr/>
          <p:nvPr/>
        </p:nvGrpSpPr>
        <p:grpSpPr>
          <a:xfrm>
            <a:off x="5465671" y="2788790"/>
            <a:ext cx="2037506" cy="1658744"/>
            <a:chOff x="1681298" y="2742992"/>
            <a:chExt cx="3260010" cy="2653990"/>
          </a:xfrm>
        </p:grpSpPr>
        <p:sp>
          <p:nvSpPr>
            <p:cNvPr id="32" name="TextBox 31">
              <a:extLst>
                <a:ext uri="{FF2B5EF4-FFF2-40B4-BE49-F238E27FC236}">
                  <a16:creationId xmlns:a16="http://schemas.microsoft.com/office/drawing/2014/main" id="{CD7DE43F-8FB7-624D-B044-50378906A377}"/>
                </a:ext>
              </a:extLst>
            </p:cNvPr>
            <p:cNvSpPr txBox="1"/>
            <p:nvPr/>
          </p:nvSpPr>
          <p:spPr>
            <a:xfrm>
              <a:off x="1681298" y="4325920"/>
              <a:ext cx="3260010" cy="1071062"/>
            </a:xfrm>
            <a:prstGeom prst="rect">
              <a:avLst/>
            </a:prstGeom>
            <a:noFill/>
          </p:spPr>
          <p:txBody>
            <a:bodyPr wrap="square" rtlCol="0">
              <a:spAutoFit/>
            </a:bodyPr>
            <a:lstStyle/>
            <a:p>
              <a:pPr algn="ctr" defTabSz="685758">
                <a:spcBef>
                  <a:spcPct val="20000"/>
                </a:spcBef>
                <a:defRPr/>
              </a:pPr>
              <a:r>
                <a:rPr lang="en-US" sz="1250" dirty="0">
                  <a:latin typeface="Amazon Ember" panose="020B0603020204020204" pitchFamily="34" charset="0"/>
                  <a:ea typeface="Amazon Ember" panose="020B0603020204020204" pitchFamily="34" charset="0"/>
                  <a:cs typeface="Amazon Ember" panose="020B0603020204020204" pitchFamily="34" charset="0"/>
                </a:rPr>
                <a:t>Visualize root cause with CloudWatch Automatic Dashboards</a:t>
              </a:r>
            </a:p>
          </p:txBody>
        </p:sp>
        <p:grpSp>
          <p:nvGrpSpPr>
            <p:cNvPr id="33" name="Graphic 74">
              <a:extLst>
                <a:ext uri="{FF2B5EF4-FFF2-40B4-BE49-F238E27FC236}">
                  <a16:creationId xmlns:a16="http://schemas.microsoft.com/office/drawing/2014/main" id="{1670401C-8D61-9C49-905B-AA54CFF74EFA}"/>
                </a:ext>
              </a:extLst>
            </p:cNvPr>
            <p:cNvGrpSpPr/>
            <p:nvPr/>
          </p:nvGrpSpPr>
          <p:grpSpPr>
            <a:xfrm>
              <a:off x="2544779" y="2742992"/>
              <a:ext cx="1533048" cy="1533048"/>
              <a:chOff x="1873573" y="2029515"/>
              <a:chExt cx="2056025" cy="2056025"/>
            </a:xfrm>
          </p:grpSpPr>
          <p:sp>
            <p:nvSpPr>
              <p:cNvPr id="34" name="Freeform: Shape 3">
                <a:extLst>
                  <a:ext uri="{FF2B5EF4-FFF2-40B4-BE49-F238E27FC236}">
                    <a16:creationId xmlns:a16="http://schemas.microsoft.com/office/drawing/2014/main" id="{675EAB00-31DA-5645-A72A-4745E8993C55}"/>
                  </a:ext>
                </a:extLst>
              </p:cNvPr>
              <p:cNvSpPr/>
              <p:nvPr/>
            </p:nvSpPr>
            <p:spPr>
              <a:xfrm>
                <a:off x="2179992" y="2523033"/>
                <a:ext cx="1439218" cy="1069133"/>
              </a:xfrm>
              <a:custGeom>
                <a:avLst/>
                <a:gdLst>
                  <a:gd name="connsiteX0" fmla="*/ 897383 w 1439217"/>
                  <a:gd name="connsiteY0" fmla="*/ 1048501 h 1069133"/>
                  <a:gd name="connsiteX1" fmla="*/ 49273 w 1439217"/>
                  <a:gd name="connsiteY1" fmla="*/ 1048501 h 1069133"/>
                  <a:gd name="connsiteX2" fmla="*/ 21517 w 1439217"/>
                  <a:gd name="connsiteY2" fmla="*/ 1020745 h 1069133"/>
                  <a:gd name="connsiteX3" fmla="*/ 21517 w 1439217"/>
                  <a:gd name="connsiteY3" fmla="*/ 49273 h 1069133"/>
                  <a:gd name="connsiteX4" fmla="*/ 49273 w 1439217"/>
                  <a:gd name="connsiteY4" fmla="*/ 21517 h 1069133"/>
                  <a:gd name="connsiteX5" fmla="*/ 1394941 w 1439217"/>
                  <a:gd name="connsiteY5" fmla="*/ 21517 h 1069133"/>
                  <a:gd name="connsiteX6" fmla="*/ 1422698 w 1439217"/>
                  <a:gd name="connsiteY6" fmla="*/ 49273 h 1069133"/>
                  <a:gd name="connsiteX7" fmla="*/ 1422698 w 1439217"/>
                  <a:gd name="connsiteY7" fmla="*/ 1019717 h 1069133"/>
                  <a:gd name="connsiteX8" fmla="*/ 1394941 w 1439217"/>
                  <a:gd name="connsiteY8" fmla="*/ 1047473 h 1069133"/>
                  <a:gd name="connsiteX9" fmla="*/ 1231487 w 1439217"/>
                  <a:gd name="connsiteY9" fmla="*/ 1047473 h 106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9217" h="1069133">
                    <a:moveTo>
                      <a:pt x="897383" y="1048501"/>
                    </a:moveTo>
                    <a:lnTo>
                      <a:pt x="49273" y="1048501"/>
                    </a:lnTo>
                    <a:cubicBezTo>
                      <a:pt x="33853" y="1048501"/>
                      <a:pt x="21517" y="1036165"/>
                      <a:pt x="21517" y="1020745"/>
                    </a:cubicBezTo>
                    <a:lnTo>
                      <a:pt x="21517" y="49273"/>
                    </a:lnTo>
                    <a:cubicBezTo>
                      <a:pt x="21517" y="33853"/>
                      <a:pt x="33853" y="21517"/>
                      <a:pt x="49273" y="21517"/>
                    </a:cubicBezTo>
                    <a:lnTo>
                      <a:pt x="1394941" y="21517"/>
                    </a:lnTo>
                    <a:cubicBezTo>
                      <a:pt x="1410361" y="21517"/>
                      <a:pt x="1422698" y="33853"/>
                      <a:pt x="1422698" y="49273"/>
                    </a:cubicBezTo>
                    <a:lnTo>
                      <a:pt x="1422698" y="1019717"/>
                    </a:lnTo>
                    <a:cubicBezTo>
                      <a:pt x="1422698" y="1035137"/>
                      <a:pt x="1410361" y="1047473"/>
                      <a:pt x="1394941" y="1047473"/>
                    </a:cubicBezTo>
                    <a:lnTo>
                      <a:pt x="1231487" y="1047473"/>
                    </a:lnTo>
                  </a:path>
                </a:pathLst>
              </a:custGeom>
              <a:noFill/>
              <a:ln w="19050" cap="flat">
                <a:solidFill>
                  <a:schemeClr val="bg1"/>
                </a:solidFill>
                <a:prstDash val="solid"/>
                <a:round/>
              </a:ln>
            </p:spPr>
            <p:txBody>
              <a:bodyPr rtlCol="0" anchor="ctr"/>
              <a:lstStyle/>
              <a:p>
                <a:pPr defTabSz="685758"/>
                <a:endParaRPr lang="en-US" sz="1324">
                  <a:solidFill>
                    <a:srgbClr val="FFFFFF"/>
                  </a:solidFill>
                  <a:latin typeface="Amazon Ember"/>
                </a:endParaRPr>
              </a:p>
            </p:txBody>
          </p:sp>
          <p:sp>
            <p:nvSpPr>
              <p:cNvPr id="35" name="Freeform: Shape 4">
                <a:extLst>
                  <a:ext uri="{FF2B5EF4-FFF2-40B4-BE49-F238E27FC236}">
                    <a16:creationId xmlns:a16="http://schemas.microsoft.com/office/drawing/2014/main" id="{84C5FECC-D049-9441-A5F6-711287D1880E}"/>
                  </a:ext>
                </a:extLst>
              </p:cNvPr>
              <p:cNvSpPr/>
              <p:nvPr/>
            </p:nvSpPr>
            <p:spPr>
              <a:xfrm>
                <a:off x="3121652" y="3550017"/>
                <a:ext cx="236443" cy="41121"/>
              </a:xfrm>
              <a:custGeom>
                <a:avLst/>
                <a:gdLst>
                  <a:gd name="connsiteX0" fmla="*/ 218895 w 236442"/>
                  <a:gd name="connsiteY0" fmla="*/ 21517 h 41120"/>
                  <a:gd name="connsiteX1" fmla="*/ 21517 w 236442"/>
                  <a:gd name="connsiteY1" fmla="*/ 21517 h 41120"/>
                </a:gdLst>
                <a:ahLst/>
                <a:cxnLst>
                  <a:cxn ang="0">
                    <a:pos x="connsiteX0" y="connsiteY0"/>
                  </a:cxn>
                  <a:cxn ang="0">
                    <a:pos x="connsiteX1" y="connsiteY1"/>
                  </a:cxn>
                </a:cxnLst>
                <a:rect l="l" t="t" r="r" b="b"/>
                <a:pathLst>
                  <a:path w="236442" h="41120">
                    <a:moveTo>
                      <a:pt x="218895" y="21517"/>
                    </a:moveTo>
                    <a:lnTo>
                      <a:pt x="21517" y="21517"/>
                    </a:lnTo>
                  </a:path>
                </a:pathLst>
              </a:custGeom>
              <a:ln w="19050" cap="flat">
                <a:solidFill>
                  <a:schemeClr val="bg1"/>
                </a:solidFill>
                <a:prstDash val="solid"/>
                <a:round/>
              </a:ln>
            </p:spPr>
            <p:txBody>
              <a:bodyPr rtlCol="0" anchor="ctr"/>
              <a:lstStyle/>
              <a:p>
                <a:pPr defTabSz="685758"/>
                <a:endParaRPr lang="en-US" sz="1324">
                  <a:solidFill>
                    <a:srgbClr val="FFFFFF"/>
                  </a:solidFill>
                  <a:latin typeface="Amazon Ember"/>
                </a:endParaRPr>
              </a:p>
            </p:txBody>
          </p:sp>
          <p:sp>
            <p:nvSpPr>
              <p:cNvPr id="36" name="Freeform: Shape 5">
                <a:extLst>
                  <a:ext uri="{FF2B5EF4-FFF2-40B4-BE49-F238E27FC236}">
                    <a16:creationId xmlns:a16="http://schemas.microsoft.com/office/drawing/2014/main" id="{0BB875F1-029F-7146-B0E9-A11AA09E5D8F}"/>
                  </a:ext>
                </a:extLst>
              </p:cNvPr>
              <p:cNvSpPr/>
              <p:nvPr/>
            </p:nvSpPr>
            <p:spPr>
              <a:xfrm>
                <a:off x="2460640" y="3029843"/>
                <a:ext cx="442045" cy="41121"/>
              </a:xfrm>
              <a:custGeom>
                <a:avLst/>
                <a:gdLst>
                  <a:gd name="connsiteX0" fmla="*/ 21517 w 442045"/>
                  <a:gd name="connsiteY0" fmla="*/ 21517 h 41120"/>
                  <a:gd name="connsiteX1" fmla="*/ 430666 w 442045"/>
                  <a:gd name="connsiteY1" fmla="*/ 21517 h 41120"/>
                </a:gdLst>
                <a:ahLst/>
                <a:cxnLst>
                  <a:cxn ang="0">
                    <a:pos x="connsiteX0" y="connsiteY0"/>
                  </a:cxn>
                  <a:cxn ang="0">
                    <a:pos x="connsiteX1" y="connsiteY1"/>
                  </a:cxn>
                </a:cxnLst>
                <a:rect l="l" t="t" r="r" b="b"/>
                <a:pathLst>
                  <a:path w="442045" h="41120">
                    <a:moveTo>
                      <a:pt x="21517" y="21517"/>
                    </a:moveTo>
                    <a:lnTo>
                      <a:pt x="430666" y="21517"/>
                    </a:lnTo>
                  </a:path>
                </a:pathLst>
              </a:custGeom>
              <a:ln w="19050" cap="flat">
                <a:solidFill>
                  <a:schemeClr val="bg1"/>
                </a:solidFill>
                <a:prstDash val="solid"/>
                <a:round/>
              </a:ln>
            </p:spPr>
            <p:txBody>
              <a:bodyPr rtlCol="0" anchor="ctr"/>
              <a:lstStyle/>
              <a:p>
                <a:pPr defTabSz="685758"/>
                <a:endParaRPr lang="en-US" sz="1324">
                  <a:solidFill>
                    <a:srgbClr val="FFFFFF"/>
                  </a:solidFill>
                  <a:latin typeface="Amazon Ember"/>
                </a:endParaRPr>
              </a:p>
            </p:txBody>
          </p:sp>
          <p:sp>
            <p:nvSpPr>
              <p:cNvPr id="37" name="Freeform: Shape 7">
                <a:extLst>
                  <a:ext uri="{FF2B5EF4-FFF2-40B4-BE49-F238E27FC236}">
                    <a16:creationId xmlns:a16="http://schemas.microsoft.com/office/drawing/2014/main" id="{403444C5-15AE-9E48-B5DB-732FAAB8E518}"/>
                  </a:ext>
                </a:extLst>
              </p:cNvPr>
              <p:cNvSpPr/>
              <p:nvPr/>
            </p:nvSpPr>
            <p:spPr>
              <a:xfrm>
                <a:off x="3034271" y="3029843"/>
                <a:ext cx="390645" cy="41121"/>
              </a:xfrm>
              <a:custGeom>
                <a:avLst/>
                <a:gdLst>
                  <a:gd name="connsiteX0" fmla="*/ 21517 w 390644"/>
                  <a:gd name="connsiteY0" fmla="*/ 21517 h 41120"/>
                  <a:gd name="connsiteX1" fmla="*/ 376181 w 390644"/>
                  <a:gd name="connsiteY1" fmla="*/ 21517 h 41120"/>
                </a:gdLst>
                <a:ahLst/>
                <a:cxnLst>
                  <a:cxn ang="0">
                    <a:pos x="connsiteX0" y="connsiteY0"/>
                  </a:cxn>
                  <a:cxn ang="0">
                    <a:pos x="connsiteX1" y="connsiteY1"/>
                  </a:cxn>
                </a:cxnLst>
                <a:rect l="l" t="t" r="r" b="b"/>
                <a:pathLst>
                  <a:path w="390644" h="41120">
                    <a:moveTo>
                      <a:pt x="21517" y="21517"/>
                    </a:moveTo>
                    <a:lnTo>
                      <a:pt x="376181" y="21517"/>
                    </a:lnTo>
                  </a:path>
                </a:pathLst>
              </a:custGeom>
              <a:ln w="19050" cap="flat">
                <a:solidFill>
                  <a:schemeClr val="bg1"/>
                </a:solidFill>
                <a:prstDash val="solid"/>
                <a:round/>
              </a:ln>
            </p:spPr>
            <p:txBody>
              <a:bodyPr rtlCol="0" anchor="ctr"/>
              <a:lstStyle/>
              <a:p>
                <a:pPr defTabSz="685758"/>
                <a:endParaRPr lang="en-US" sz="1324">
                  <a:solidFill>
                    <a:srgbClr val="FFFFFF"/>
                  </a:solidFill>
                  <a:latin typeface="Amazon Ember"/>
                </a:endParaRPr>
              </a:p>
            </p:txBody>
          </p:sp>
          <p:sp>
            <p:nvSpPr>
              <p:cNvPr id="38" name="Freeform: Shape 8">
                <a:extLst>
                  <a:ext uri="{FF2B5EF4-FFF2-40B4-BE49-F238E27FC236}">
                    <a16:creationId xmlns:a16="http://schemas.microsoft.com/office/drawing/2014/main" id="{174143D7-D645-5A4F-8F10-30866C2D411A}"/>
                  </a:ext>
                </a:extLst>
              </p:cNvPr>
              <p:cNvSpPr/>
              <p:nvPr/>
            </p:nvSpPr>
            <p:spPr>
              <a:xfrm>
                <a:off x="2460640" y="2718355"/>
                <a:ext cx="267283" cy="41121"/>
              </a:xfrm>
              <a:custGeom>
                <a:avLst/>
                <a:gdLst>
                  <a:gd name="connsiteX0" fmla="*/ 21517 w 267283"/>
                  <a:gd name="connsiteY0" fmla="*/ 21517 h 41120"/>
                  <a:gd name="connsiteX1" fmla="*/ 251791 w 267283"/>
                  <a:gd name="connsiteY1" fmla="*/ 21517 h 41120"/>
                </a:gdLst>
                <a:ahLst/>
                <a:cxnLst>
                  <a:cxn ang="0">
                    <a:pos x="connsiteX0" y="connsiteY0"/>
                  </a:cxn>
                  <a:cxn ang="0">
                    <a:pos x="connsiteX1" y="connsiteY1"/>
                  </a:cxn>
                </a:cxnLst>
                <a:rect l="l" t="t" r="r" b="b"/>
                <a:pathLst>
                  <a:path w="267283" h="41120">
                    <a:moveTo>
                      <a:pt x="21517" y="21517"/>
                    </a:moveTo>
                    <a:lnTo>
                      <a:pt x="251791" y="21517"/>
                    </a:lnTo>
                  </a:path>
                </a:pathLst>
              </a:custGeom>
              <a:ln w="19050" cap="flat">
                <a:solidFill>
                  <a:schemeClr val="bg1"/>
                </a:solidFill>
                <a:prstDash val="solid"/>
                <a:round/>
              </a:ln>
            </p:spPr>
            <p:txBody>
              <a:bodyPr rtlCol="0" anchor="ctr"/>
              <a:lstStyle/>
              <a:p>
                <a:pPr defTabSz="685758"/>
                <a:endParaRPr lang="en-US" sz="1324">
                  <a:solidFill>
                    <a:srgbClr val="FFFFFF"/>
                  </a:solidFill>
                  <a:latin typeface="Amazon Ember"/>
                </a:endParaRPr>
              </a:p>
            </p:txBody>
          </p:sp>
          <p:sp>
            <p:nvSpPr>
              <p:cNvPr id="39" name="Freeform: Shape 10">
                <a:extLst>
                  <a:ext uri="{FF2B5EF4-FFF2-40B4-BE49-F238E27FC236}">
                    <a16:creationId xmlns:a16="http://schemas.microsoft.com/office/drawing/2014/main" id="{6C2B36FA-1811-CC41-85BA-B16E0222F97F}"/>
                  </a:ext>
                </a:extLst>
              </p:cNvPr>
              <p:cNvSpPr/>
              <p:nvPr/>
            </p:nvSpPr>
            <p:spPr>
              <a:xfrm>
                <a:off x="2855397" y="2718355"/>
                <a:ext cx="575687" cy="41121"/>
              </a:xfrm>
              <a:custGeom>
                <a:avLst/>
                <a:gdLst>
                  <a:gd name="connsiteX0" fmla="*/ 21517 w 575687"/>
                  <a:gd name="connsiteY0" fmla="*/ 21517 h 41120"/>
                  <a:gd name="connsiteX1" fmla="*/ 555055 w 575687"/>
                  <a:gd name="connsiteY1" fmla="*/ 21517 h 41120"/>
                </a:gdLst>
                <a:ahLst/>
                <a:cxnLst>
                  <a:cxn ang="0">
                    <a:pos x="connsiteX0" y="connsiteY0"/>
                  </a:cxn>
                  <a:cxn ang="0">
                    <a:pos x="connsiteX1" y="connsiteY1"/>
                  </a:cxn>
                </a:cxnLst>
                <a:rect l="l" t="t" r="r" b="b"/>
                <a:pathLst>
                  <a:path w="575687" h="41120">
                    <a:moveTo>
                      <a:pt x="21517" y="21517"/>
                    </a:moveTo>
                    <a:lnTo>
                      <a:pt x="555055" y="21517"/>
                    </a:lnTo>
                  </a:path>
                </a:pathLst>
              </a:custGeom>
              <a:ln w="19050" cap="flat">
                <a:solidFill>
                  <a:schemeClr val="bg1"/>
                </a:solidFill>
                <a:prstDash val="solid"/>
                <a:round/>
              </a:ln>
            </p:spPr>
            <p:txBody>
              <a:bodyPr rtlCol="0" anchor="ctr"/>
              <a:lstStyle/>
              <a:p>
                <a:pPr defTabSz="685758"/>
                <a:endParaRPr lang="en-US" sz="1324">
                  <a:solidFill>
                    <a:srgbClr val="FFFFFF"/>
                  </a:solidFill>
                  <a:latin typeface="Amazon Ember"/>
                </a:endParaRPr>
              </a:p>
            </p:txBody>
          </p:sp>
          <p:sp>
            <p:nvSpPr>
              <p:cNvPr id="40" name="Freeform: Shape 11">
                <a:extLst>
                  <a:ext uri="{FF2B5EF4-FFF2-40B4-BE49-F238E27FC236}">
                    <a16:creationId xmlns:a16="http://schemas.microsoft.com/office/drawing/2014/main" id="{BE7075DD-7692-8D4A-9894-F275420D7588}"/>
                  </a:ext>
                </a:extLst>
              </p:cNvPr>
              <p:cNvSpPr/>
              <p:nvPr/>
            </p:nvSpPr>
            <p:spPr>
              <a:xfrm>
                <a:off x="2460640" y="3341331"/>
                <a:ext cx="154202" cy="41121"/>
              </a:xfrm>
              <a:custGeom>
                <a:avLst/>
                <a:gdLst>
                  <a:gd name="connsiteX0" fmla="*/ 21517 w 154201"/>
                  <a:gd name="connsiteY0" fmla="*/ 21517 h 41120"/>
                  <a:gd name="connsiteX1" fmla="*/ 140766 w 154201"/>
                  <a:gd name="connsiteY1" fmla="*/ 21517 h 41120"/>
                </a:gdLst>
                <a:ahLst/>
                <a:cxnLst>
                  <a:cxn ang="0">
                    <a:pos x="connsiteX0" y="connsiteY0"/>
                  </a:cxn>
                  <a:cxn ang="0">
                    <a:pos x="connsiteX1" y="connsiteY1"/>
                  </a:cxn>
                </a:cxnLst>
                <a:rect l="l" t="t" r="r" b="b"/>
                <a:pathLst>
                  <a:path w="154201" h="41120">
                    <a:moveTo>
                      <a:pt x="21517" y="21517"/>
                    </a:moveTo>
                    <a:lnTo>
                      <a:pt x="140766" y="21517"/>
                    </a:lnTo>
                  </a:path>
                </a:pathLst>
              </a:custGeom>
              <a:ln w="19050" cap="flat">
                <a:solidFill>
                  <a:schemeClr val="bg1"/>
                </a:solidFill>
                <a:prstDash val="solid"/>
                <a:round/>
              </a:ln>
            </p:spPr>
            <p:txBody>
              <a:bodyPr rtlCol="0" anchor="ctr"/>
              <a:lstStyle/>
              <a:p>
                <a:pPr defTabSz="685758"/>
                <a:endParaRPr lang="en-US" sz="1324">
                  <a:solidFill>
                    <a:srgbClr val="FFFFFF"/>
                  </a:solidFill>
                  <a:latin typeface="Amazon Ember"/>
                </a:endParaRPr>
              </a:p>
            </p:txBody>
          </p:sp>
          <p:sp>
            <p:nvSpPr>
              <p:cNvPr id="41" name="Freeform: Shape 13">
                <a:extLst>
                  <a:ext uri="{FF2B5EF4-FFF2-40B4-BE49-F238E27FC236}">
                    <a16:creationId xmlns:a16="http://schemas.microsoft.com/office/drawing/2014/main" id="{EC064F8D-73DD-8F4D-8625-BF59635825D8}"/>
                  </a:ext>
                </a:extLst>
              </p:cNvPr>
              <p:cNvSpPr/>
              <p:nvPr/>
            </p:nvSpPr>
            <p:spPr>
              <a:xfrm>
                <a:off x="2744371" y="3341331"/>
                <a:ext cx="678488" cy="41121"/>
              </a:xfrm>
              <a:custGeom>
                <a:avLst/>
                <a:gdLst>
                  <a:gd name="connsiteX0" fmla="*/ 21517 w 678488"/>
                  <a:gd name="connsiteY0" fmla="*/ 21517 h 41120"/>
                  <a:gd name="connsiteX1" fmla="*/ 666080 w 678488"/>
                  <a:gd name="connsiteY1" fmla="*/ 21517 h 41120"/>
                </a:gdLst>
                <a:ahLst/>
                <a:cxnLst>
                  <a:cxn ang="0">
                    <a:pos x="connsiteX0" y="connsiteY0"/>
                  </a:cxn>
                  <a:cxn ang="0">
                    <a:pos x="connsiteX1" y="connsiteY1"/>
                  </a:cxn>
                </a:cxnLst>
                <a:rect l="l" t="t" r="r" b="b"/>
                <a:pathLst>
                  <a:path w="678488" h="41120">
                    <a:moveTo>
                      <a:pt x="21517" y="21517"/>
                    </a:moveTo>
                    <a:lnTo>
                      <a:pt x="666080" y="21517"/>
                    </a:lnTo>
                  </a:path>
                </a:pathLst>
              </a:custGeom>
              <a:ln w="19050" cap="flat">
                <a:solidFill>
                  <a:schemeClr val="bg1"/>
                </a:solidFill>
                <a:prstDash val="solid"/>
                <a:round/>
              </a:ln>
            </p:spPr>
            <p:txBody>
              <a:bodyPr rtlCol="0" anchor="ctr"/>
              <a:lstStyle/>
              <a:p>
                <a:pPr defTabSz="685758"/>
                <a:endParaRPr lang="en-US" sz="1324">
                  <a:solidFill>
                    <a:srgbClr val="FFFFFF"/>
                  </a:solidFill>
                  <a:latin typeface="Amazon Ember"/>
                </a:endParaRPr>
              </a:p>
            </p:txBody>
          </p:sp>
          <p:sp>
            <p:nvSpPr>
              <p:cNvPr id="42" name="Freeform: Shape 14">
                <a:extLst>
                  <a:ext uri="{FF2B5EF4-FFF2-40B4-BE49-F238E27FC236}">
                    <a16:creationId xmlns:a16="http://schemas.microsoft.com/office/drawing/2014/main" id="{B7ABD416-DAE8-7F42-85BF-C93FA8E31E7F}"/>
                  </a:ext>
                </a:extLst>
              </p:cNvPr>
              <p:cNvSpPr/>
              <p:nvPr/>
            </p:nvSpPr>
            <p:spPr>
              <a:xfrm>
                <a:off x="2346530" y="2718355"/>
                <a:ext cx="82241" cy="41121"/>
              </a:xfrm>
              <a:custGeom>
                <a:avLst/>
                <a:gdLst>
                  <a:gd name="connsiteX0" fmla="*/ 21517 w 82241"/>
                  <a:gd name="connsiteY0" fmla="*/ 21517 h 41120"/>
                  <a:gd name="connsiteX1" fmla="*/ 67777 w 82241"/>
                  <a:gd name="connsiteY1" fmla="*/ 21517 h 41120"/>
                </a:gdLst>
                <a:ahLst/>
                <a:cxnLst>
                  <a:cxn ang="0">
                    <a:pos x="connsiteX0" y="connsiteY0"/>
                  </a:cxn>
                  <a:cxn ang="0">
                    <a:pos x="connsiteX1" y="connsiteY1"/>
                  </a:cxn>
                </a:cxnLst>
                <a:rect l="l" t="t" r="r" b="b"/>
                <a:pathLst>
                  <a:path w="82241" h="41120">
                    <a:moveTo>
                      <a:pt x="21517" y="21517"/>
                    </a:moveTo>
                    <a:lnTo>
                      <a:pt x="67777" y="21517"/>
                    </a:lnTo>
                  </a:path>
                </a:pathLst>
              </a:custGeom>
              <a:ln w="19050" cap="flat">
                <a:solidFill>
                  <a:schemeClr val="bg1"/>
                </a:solidFill>
                <a:prstDash val="solid"/>
                <a:round/>
              </a:ln>
            </p:spPr>
            <p:txBody>
              <a:bodyPr rtlCol="0" anchor="ctr"/>
              <a:lstStyle/>
              <a:p>
                <a:pPr defTabSz="685758"/>
                <a:endParaRPr lang="en-US" sz="1324">
                  <a:solidFill>
                    <a:srgbClr val="FFFFFF"/>
                  </a:solidFill>
                  <a:latin typeface="Amazon Ember"/>
                </a:endParaRPr>
              </a:p>
            </p:txBody>
          </p:sp>
          <p:sp>
            <p:nvSpPr>
              <p:cNvPr id="43" name="Freeform: Shape 15">
                <a:extLst>
                  <a:ext uri="{FF2B5EF4-FFF2-40B4-BE49-F238E27FC236}">
                    <a16:creationId xmlns:a16="http://schemas.microsoft.com/office/drawing/2014/main" id="{570B6FBA-80AB-5541-A6F0-99235B1DA421}"/>
                  </a:ext>
                </a:extLst>
              </p:cNvPr>
              <p:cNvSpPr/>
              <p:nvPr/>
            </p:nvSpPr>
            <p:spPr>
              <a:xfrm>
                <a:off x="2346530" y="3029843"/>
                <a:ext cx="82241" cy="41121"/>
              </a:xfrm>
              <a:custGeom>
                <a:avLst/>
                <a:gdLst>
                  <a:gd name="connsiteX0" fmla="*/ 21517 w 82241"/>
                  <a:gd name="connsiteY0" fmla="*/ 21517 h 41120"/>
                  <a:gd name="connsiteX1" fmla="*/ 67777 w 82241"/>
                  <a:gd name="connsiteY1" fmla="*/ 21517 h 41120"/>
                </a:gdLst>
                <a:ahLst/>
                <a:cxnLst>
                  <a:cxn ang="0">
                    <a:pos x="connsiteX0" y="connsiteY0"/>
                  </a:cxn>
                  <a:cxn ang="0">
                    <a:pos x="connsiteX1" y="connsiteY1"/>
                  </a:cxn>
                </a:cxnLst>
                <a:rect l="l" t="t" r="r" b="b"/>
                <a:pathLst>
                  <a:path w="82241" h="41120">
                    <a:moveTo>
                      <a:pt x="21517" y="21517"/>
                    </a:moveTo>
                    <a:lnTo>
                      <a:pt x="67777" y="21517"/>
                    </a:lnTo>
                  </a:path>
                </a:pathLst>
              </a:custGeom>
              <a:ln w="19050" cap="flat">
                <a:solidFill>
                  <a:schemeClr val="bg1"/>
                </a:solidFill>
                <a:prstDash val="solid"/>
                <a:round/>
              </a:ln>
            </p:spPr>
            <p:txBody>
              <a:bodyPr rtlCol="0" anchor="ctr"/>
              <a:lstStyle/>
              <a:p>
                <a:pPr defTabSz="685758"/>
                <a:endParaRPr lang="en-US" sz="1324">
                  <a:solidFill>
                    <a:srgbClr val="FFFFFF"/>
                  </a:solidFill>
                  <a:latin typeface="Amazon Ember"/>
                </a:endParaRPr>
              </a:p>
            </p:txBody>
          </p:sp>
          <p:sp>
            <p:nvSpPr>
              <p:cNvPr id="44" name="Freeform: Shape 16">
                <a:extLst>
                  <a:ext uri="{FF2B5EF4-FFF2-40B4-BE49-F238E27FC236}">
                    <a16:creationId xmlns:a16="http://schemas.microsoft.com/office/drawing/2014/main" id="{9989F09A-9121-4C4E-8611-9DAC5F34FD03}"/>
                  </a:ext>
                </a:extLst>
              </p:cNvPr>
              <p:cNvSpPr/>
              <p:nvPr/>
            </p:nvSpPr>
            <p:spPr>
              <a:xfrm>
                <a:off x="2346530" y="3341331"/>
                <a:ext cx="82241" cy="41121"/>
              </a:xfrm>
              <a:custGeom>
                <a:avLst/>
                <a:gdLst>
                  <a:gd name="connsiteX0" fmla="*/ 21517 w 82241"/>
                  <a:gd name="connsiteY0" fmla="*/ 21517 h 41120"/>
                  <a:gd name="connsiteX1" fmla="*/ 67777 w 82241"/>
                  <a:gd name="connsiteY1" fmla="*/ 21517 h 41120"/>
                </a:gdLst>
                <a:ahLst/>
                <a:cxnLst>
                  <a:cxn ang="0">
                    <a:pos x="connsiteX0" y="connsiteY0"/>
                  </a:cxn>
                  <a:cxn ang="0">
                    <a:pos x="connsiteX1" y="connsiteY1"/>
                  </a:cxn>
                </a:cxnLst>
                <a:rect l="l" t="t" r="r" b="b"/>
                <a:pathLst>
                  <a:path w="82241" h="41120">
                    <a:moveTo>
                      <a:pt x="21517" y="21517"/>
                    </a:moveTo>
                    <a:lnTo>
                      <a:pt x="67777" y="21517"/>
                    </a:lnTo>
                  </a:path>
                </a:pathLst>
              </a:custGeom>
              <a:ln w="19050" cap="flat">
                <a:solidFill>
                  <a:schemeClr val="bg1"/>
                </a:solidFill>
                <a:prstDash val="solid"/>
                <a:round/>
              </a:ln>
            </p:spPr>
            <p:txBody>
              <a:bodyPr rtlCol="0" anchor="ctr"/>
              <a:lstStyle/>
              <a:p>
                <a:pPr defTabSz="685758"/>
                <a:endParaRPr lang="en-US" sz="1324">
                  <a:solidFill>
                    <a:srgbClr val="FFFFFF"/>
                  </a:solidFill>
                  <a:latin typeface="Amazon Ember"/>
                </a:endParaRPr>
              </a:p>
            </p:txBody>
          </p:sp>
          <p:sp>
            <p:nvSpPr>
              <p:cNvPr id="45" name="Freeform: Shape 6">
                <a:extLst>
                  <a:ext uri="{FF2B5EF4-FFF2-40B4-BE49-F238E27FC236}">
                    <a16:creationId xmlns:a16="http://schemas.microsoft.com/office/drawing/2014/main" id="{5F4A2EE0-ED49-3942-9EEA-9E07E90ADCB5}"/>
                  </a:ext>
                </a:extLst>
              </p:cNvPr>
              <p:cNvSpPr/>
              <p:nvPr/>
            </p:nvSpPr>
            <p:spPr>
              <a:xfrm>
                <a:off x="2869789" y="2947602"/>
                <a:ext cx="205603" cy="205603"/>
              </a:xfrm>
              <a:custGeom>
                <a:avLst/>
                <a:gdLst>
                  <a:gd name="connsiteX0" fmla="*/ 185999 w 205602"/>
                  <a:gd name="connsiteY0" fmla="*/ 103758 h 205602"/>
                  <a:gd name="connsiteX1" fmla="*/ 103758 w 205602"/>
                  <a:gd name="connsiteY1" fmla="*/ 185999 h 205602"/>
                  <a:gd name="connsiteX2" fmla="*/ 21517 w 205602"/>
                  <a:gd name="connsiteY2" fmla="*/ 103758 h 205602"/>
                  <a:gd name="connsiteX3" fmla="*/ 103758 w 205602"/>
                  <a:gd name="connsiteY3" fmla="*/ 21517 h 205602"/>
                  <a:gd name="connsiteX4" fmla="*/ 185999 w 205602"/>
                  <a:gd name="connsiteY4" fmla="*/ 103758 h 205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02" h="205602">
                    <a:moveTo>
                      <a:pt x="185999" y="103758"/>
                    </a:moveTo>
                    <a:cubicBezTo>
                      <a:pt x="185999" y="149178"/>
                      <a:pt x="149178" y="185999"/>
                      <a:pt x="103758" y="185999"/>
                    </a:cubicBezTo>
                    <a:cubicBezTo>
                      <a:pt x="58337" y="185999"/>
                      <a:pt x="21517" y="149178"/>
                      <a:pt x="21517" y="103758"/>
                    </a:cubicBezTo>
                    <a:cubicBezTo>
                      <a:pt x="21517" y="58337"/>
                      <a:pt x="58337" y="21517"/>
                      <a:pt x="103758" y="21517"/>
                    </a:cubicBezTo>
                    <a:cubicBezTo>
                      <a:pt x="149178" y="21517"/>
                      <a:pt x="185999" y="58337"/>
                      <a:pt x="185999" y="103758"/>
                    </a:cubicBezTo>
                    <a:close/>
                  </a:path>
                </a:pathLst>
              </a:custGeom>
              <a:noFill/>
              <a:ln w="19050" cap="flat">
                <a:solidFill>
                  <a:schemeClr val="accent6"/>
                </a:solidFill>
                <a:prstDash val="solid"/>
                <a:round/>
              </a:ln>
            </p:spPr>
            <p:txBody>
              <a:bodyPr rtlCol="0" anchor="ctr"/>
              <a:lstStyle/>
              <a:p>
                <a:pPr defTabSz="685758"/>
                <a:endParaRPr lang="en-US" sz="1324">
                  <a:solidFill>
                    <a:srgbClr val="FFFFFF"/>
                  </a:solidFill>
                  <a:latin typeface="Amazon Ember"/>
                </a:endParaRPr>
              </a:p>
            </p:txBody>
          </p:sp>
          <p:sp>
            <p:nvSpPr>
              <p:cNvPr id="46" name="Freeform: Shape 9">
                <a:extLst>
                  <a:ext uri="{FF2B5EF4-FFF2-40B4-BE49-F238E27FC236}">
                    <a16:creationId xmlns:a16="http://schemas.microsoft.com/office/drawing/2014/main" id="{8A7F24BC-1DE8-B24E-B913-1E342742CC47}"/>
                  </a:ext>
                </a:extLst>
              </p:cNvPr>
              <p:cNvSpPr/>
              <p:nvPr/>
            </p:nvSpPr>
            <p:spPr>
              <a:xfrm>
                <a:off x="2690915" y="2636114"/>
                <a:ext cx="205603" cy="205603"/>
              </a:xfrm>
              <a:custGeom>
                <a:avLst/>
                <a:gdLst>
                  <a:gd name="connsiteX0" fmla="*/ 185999 w 205602"/>
                  <a:gd name="connsiteY0" fmla="*/ 103758 h 205602"/>
                  <a:gd name="connsiteX1" fmla="*/ 103758 w 205602"/>
                  <a:gd name="connsiteY1" fmla="*/ 185999 h 205602"/>
                  <a:gd name="connsiteX2" fmla="*/ 21517 w 205602"/>
                  <a:gd name="connsiteY2" fmla="*/ 103758 h 205602"/>
                  <a:gd name="connsiteX3" fmla="*/ 103758 w 205602"/>
                  <a:gd name="connsiteY3" fmla="*/ 21517 h 205602"/>
                  <a:gd name="connsiteX4" fmla="*/ 185999 w 205602"/>
                  <a:gd name="connsiteY4" fmla="*/ 103758 h 205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02" h="205602">
                    <a:moveTo>
                      <a:pt x="185999" y="103758"/>
                    </a:moveTo>
                    <a:cubicBezTo>
                      <a:pt x="185999" y="149178"/>
                      <a:pt x="149178" y="185999"/>
                      <a:pt x="103758" y="185999"/>
                    </a:cubicBezTo>
                    <a:cubicBezTo>
                      <a:pt x="58337" y="185999"/>
                      <a:pt x="21517" y="149178"/>
                      <a:pt x="21517" y="103758"/>
                    </a:cubicBezTo>
                    <a:cubicBezTo>
                      <a:pt x="21517" y="58337"/>
                      <a:pt x="58337" y="21517"/>
                      <a:pt x="103758" y="21517"/>
                    </a:cubicBezTo>
                    <a:cubicBezTo>
                      <a:pt x="149178" y="21517"/>
                      <a:pt x="185999" y="58337"/>
                      <a:pt x="185999" y="103758"/>
                    </a:cubicBezTo>
                    <a:close/>
                  </a:path>
                </a:pathLst>
              </a:custGeom>
              <a:noFill/>
              <a:ln w="19050" cap="flat">
                <a:solidFill>
                  <a:schemeClr val="accent6"/>
                </a:solidFill>
                <a:prstDash val="solid"/>
                <a:round/>
              </a:ln>
            </p:spPr>
            <p:txBody>
              <a:bodyPr rtlCol="0" anchor="ctr"/>
              <a:lstStyle/>
              <a:p>
                <a:pPr defTabSz="685758"/>
                <a:endParaRPr lang="en-US" sz="1324">
                  <a:solidFill>
                    <a:srgbClr val="FFFFFF"/>
                  </a:solidFill>
                  <a:latin typeface="Amazon Ember"/>
                </a:endParaRPr>
              </a:p>
            </p:txBody>
          </p:sp>
          <p:sp>
            <p:nvSpPr>
              <p:cNvPr id="47" name="Freeform: Shape 12">
                <a:extLst>
                  <a:ext uri="{FF2B5EF4-FFF2-40B4-BE49-F238E27FC236}">
                    <a16:creationId xmlns:a16="http://schemas.microsoft.com/office/drawing/2014/main" id="{54AD1FAF-C758-2348-BAC9-3C44FF9066D4}"/>
                  </a:ext>
                </a:extLst>
              </p:cNvPr>
              <p:cNvSpPr/>
              <p:nvPr/>
            </p:nvSpPr>
            <p:spPr>
              <a:xfrm>
                <a:off x="2579889" y="3259090"/>
                <a:ext cx="205603" cy="205603"/>
              </a:xfrm>
              <a:custGeom>
                <a:avLst/>
                <a:gdLst>
                  <a:gd name="connsiteX0" fmla="*/ 185999 w 205602"/>
                  <a:gd name="connsiteY0" fmla="*/ 103758 h 205602"/>
                  <a:gd name="connsiteX1" fmla="*/ 103758 w 205602"/>
                  <a:gd name="connsiteY1" fmla="*/ 185999 h 205602"/>
                  <a:gd name="connsiteX2" fmla="*/ 21517 w 205602"/>
                  <a:gd name="connsiteY2" fmla="*/ 103758 h 205602"/>
                  <a:gd name="connsiteX3" fmla="*/ 103758 w 205602"/>
                  <a:gd name="connsiteY3" fmla="*/ 21517 h 205602"/>
                  <a:gd name="connsiteX4" fmla="*/ 185999 w 205602"/>
                  <a:gd name="connsiteY4" fmla="*/ 103758 h 205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02" h="205602">
                    <a:moveTo>
                      <a:pt x="185999" y="103758"/>
                    </a:moveTo>
                    <a:cubicBezTo>
                      <a:pt x="185999" y="149178"/>
                      <a:pt x="149178" y="185999"/>
                      <a:pt x="103758" y="185999"/>
                    </a:cubicBezTo>
                    <a:cubicBezTo>
                      <a:pt x="58337" y="185999"/>
                      <a:pt x="21517" y="149178"/>
                      <a:pt x="21517" y="103758"/>
                    </a:cubicBezTo>
                    <a:cubicBezTo>
                      <a:pt x="21517" y="58337"/>
                      <a:pt x="58337" y="21517"/>
                      <a:pt x="103758" y="21517"/>
                    </a:cubicBezTo>
                    <a:cubicBezTo>
                      <a:pt x="149178" y="21517"/>
                      <a:pt x="185999" y="58337"/>
                      <a:pt x="185999" y="103758"/>
                    </a:cubicBezTo>
                    <a:close/>
                  </a:path>
                </a:pathLst>
              </a:custGeom>
              <a:noFill/>
              <a:ln w="19050" cap="flat">
                <a:solidFill>
                  <a:schemeClr val="accent6"/>
                </a:solidFill>
                <a:prstDash val="solid"/>
                <a:round/>
              </a:ln>
            </p:spPr>
            <p:txBody>
              <a:bodyPr rtlCol="0" anchor="ctr"/>
              <a:lstStyle/>
              <a:p>
                <a:pPr defTabSz="685758"/>
                <a:endParaRPr lang="en-US" sz="1324">
                  <a:solidFill>
                    <a:srgbClr val="FFFFFF"/>
                  </a:solidFill>
                  <a:latin typeface="Amazon Ember"/>
                </a:endParaRPr>
              </a:p>
            </p:txBody>
          </p:sp>
        </p:grpSp>
      </p:grpSp>
      <p:grpSp>
        <p:nvGrpSpPr>
          <p:cNvPr id="48" name="Group 47">
            <a:extLst>
              <a:ext uri="{FF2B5EF4-FFF2-40B4-BE49-F238E27FC236}">
                <a16:creationId xmlns:a16="http://schemas.microsoft.com/office/drawing/2014/main" id="{144505BD-D1D9-2044-9081-FB351FE5B8DD}"/>
              </a:ext>
            </a:extLst>
          </p:cNvPr>
          <p:cNvGrpSpPr/>
          <p:nvPr/>
        </p:nvGrpSpPr>
        <p:grpSpPr>
          <a:xfrm>
            <a:off x="7801876" y="2809062"/>
            <a:ext cx="2305300" cy="1446112"/>
            <a:chOff x="9519520" y="2775427"/>
            <a:chExt cx="3688480" cy="2313779"/>
          </a:xfrm>
        </p:grpSpPr>
        <p:sp>
          <p:nvSpPr>
            <p:cNvPr id="49" name="TextBox 48">
              <a:extLst>
                <a:ext uri="{FF2B5EF4-FFF2-40B4-BE49-F238E27FC236}">
                  <a16:creationId xmlns:a16="http://schemas.microsoft.com/office/drawing/2014/main" id="{E3A27289-FCC6-F047-B5DD-35A90369F3C5}"/>
                </a:ext>
              </a:extLst>
            </p:cNvPr>
            <p:cNvSpPr txBox="1"/>
            <p:nvPr/>
          </p:nvSpPr>
          <p:spPr>
            <a:xfrm>
              <a:off x="9519520" y="4325920"/>
              <a:ext cx="3688480" cy="763286"/>
            </a:xfrm>
            <a:prstGeom prst="rect">
              <a:avLst/>
            </a:prstGeom>
            <a:noFill/>
          </p:spPr>
          <p:txBody>
            <a:bodyPr wrap="square" rtlCol="0">
              <a:spAutoFit/>
            </a:bodyPr>
            <a:lstStyle/>
            <a:p>
              <a:pPr algn="ctr" defTabSz="685758">
                <a:spcBef>
                  <a:spcPct val="20000"/>
                </a:spcBef>
                <a:defRPr/>
              </a:pPr>
              <a:r>
                <a:rPr lang="en-US" sz="1250" dirty="0">
                  <a:latin typeface="Amazon Ember" panose="020B0603020204020204" pitchFamily="34" charset="0"/>
                  <a:ea typeface="Amazon Ember" panose="020B0603020204020204" pitchFamily="34" charset="0"/>
                  <a:cs typeface="Amazon Ember" panose="020B0603020204020204" pitchFamily="34" charset="0"/>
                </a:rPr>
                <a:t>Improved </a:t>
              </a:r>
              <a:br>
                <a:rPr lang="en-US" sz="1250" dirty="0">
                  <a:latin typeface="Amazon Ember" panose="020B0603020204020204" pitchFamily="34" charset="0"/>
                  <a:ea typeface="Amazon Ember" panose="020B0603020204020204" pitchFamily="34" charset="0"/>
                  <a:cs typeface="Amazon Ember" panose="020B0603020204020204" pitchFamily="34" charset="0"/>
                </a:rPr>
              </a:br>
              <a:r>
                <a:rPr lang="en-US" sz="1250" dirty="0">
                  <a:latin typeface="Amazon Ember" panose="020B0603020204020204" pitchFamily="34" charset="0"/>
                  <a:ea typeface="Amazon Ember" panose="020B0603020204020204" pitchFamily="34" charset="0"/>
                  <a:cs typeface="Amazon Ember" panose="020B0603020204020204" pitchFamily="34" charset="0"/>
                </a:rPr>
                <a:t>customer experience</a:t>
              </a:r>
            </a:p>
          </p:txBody>
        </p:sp>
        <p:grpSp>
          <p:nvGrpSpPr>
            <p:cNvPr id="50" name="Graphic 75">
              <a:extLst>
                <a:ext uri="{FF2B5EF4-FFF2-40B4-BE49-F238E27FC236}">
                  <a16:creationId xmlns:a16="http://schemas.microsoft.com/office/drawing/2014/main" id="{D6E3685F-5240-B54E-A49D-F4A7238A5F31}"/>
                </a:ext>
              </a:extLst>
            </p:cNvPr>
            <p:cNvGrpSpPr/>
            <p:nvPr/>
          </p:nvGrpSpPr>
          <p:grpSpPr>
            <a:xfrm>
              <a:off x="10629671" y="2775427"/>
              <a:ext cx="1468178" cy="1468178"/>
              <a:chOff x="10059843" y="2056848"/>
              <a:chExt cx="1969025" cy="1969025"/>
            </a:xfrm>
          </p:grpSpPr>
          <p:sp>
            <p:nvSpPr>
              <p:cNvPr id="51" name="Freeform: Shape 18">
                <a:extLst>
                  <a:ext uri="{FF2B5EF4-FFF2-40B4-BE49-F238E27FC236}">
                    <a16:creationId xmlns:a16="http://schemas.microsoft.com/office/drawing/2014/main" id="{3AC7892F-68D8-354A-817F-4D1D3344E13A}"/>
                  </a:ext>
                </a:extLst>
              </p:cNvPr>
              <p:cNvSpPr/>
              <p:nvPr/>
            </p:nvSpPr>
            <p:spPr>
              <a:xfrm>
                <a:off x="10294157" y="3481438"/>
                <a:ext cx="1486614" cy="127987"/>
              </a:xfrm>
              <a:custGeom>
                <a:avLst/>
                <a:gdLst>
                  <a:gd name="connsiteX0" fmla="*/ 14768 w 1486613"/>
                  <a:gd name="connsiteY0" fmla="*/ 14768 h 127986"/>
                  <a:gd name="connsiteX1" fmla="*/ 14768 w 1486613"/>
                  <a:gd name="connsiteY1" fmla="*/ 87622 h 127986"/>
                  <a:gd name="connsiteX2" fmla="*/ 19690 w 1486613"/>
                  <a:gd name="connsiteY2" fmla="*/ 91560 h 127986"/>
                  <a:gd name="connsiteX3" fmla="*/ 101405 w 1486613"/>
                  <a:gd name="connsiteY3" fmla="*/ 119126 h 127986"/>
                  <a:gd name="connsiteX4" fmla="*/ 1399977 w 1486613"/>
                  <a:gd name="connsiteY4" fmla="*/ 119126 h 127986"/>
                  <a:gd name="connsiteX5" fmla="*/ 1467908 w 1486613"/>
                  <a:gd name="connsiteY5" fmla="*/ 95498 h 127986"/>
                  <a:gd name="connsiteX6" fmla="*/ 1477753 w 1486613"/>
                  <a:gd name="connsiteY6" fmla="*/ 87622 h 127986"/>
                  <a:gd name="connsiteX7" fmla="*/ 1477753 w 1486613"/>
                  <a:gd name="connsiteY7" fmla="*/ 14768 h 127986"/>
                  <a:gd name="connsiteX8" fmla="*/ 14768 w 1486613"/>
                  <a:gd name="connsiteY8" fmla="*/ 14768 h 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6613" h="127986">
                    <a:moveTo>
                      <a:pt x="14768" y="14768"/>
                    </a:moveTo>
                    <a:lnTo>
                      <a:pt x="14768" y="87622"/>
                    </a:lnTo>
                    <a:lnTo>
                      <a:pt x="19690" y="91560"/>
                    </a:lnTo>
                    <a:cubicBezTo>
                      <a:pt x="43319" y="109281"/>
                      <a:pt x="71869" y="119126"/>
                      <a:pt x="101405" y="119126"/>
                    </a:cubicBezTo>
                    <a:lnTo>
                      <a:pt x="1399977" y="119126"/>
                    </a:lnTo>
                    <a:cubicBezTo>
                      <a:pt x="1424590" y="119126"/>
                      <a:pt x="1448218" y="111250"/>
                      <a:pt x="1467908" y="95498"/>
                    </a:cubicBezTo>
                    <a:lnTo>
                      <a:pt x="1477753" y="87622"/>
                    </a:lnTo>
                    <a:lnTo>
                      <a:pt x="1477753" y="14768"/>
                    </a:lnTo>
                    <a:lnTo>
                      <a:pt x="14768" y="14768"/>
                    </a:lnTo>
                    <a:close/>
                  </a:path>
                </a:pathLst>
              </a:custGeom>
              <a:noFill/>
              <a:ln w="19050" cap="flat">
                <a:solidFill>
                  <a:schemeClr val="bg1"/>
                </a:solidFill>
                <a:prstDash val="solid"/>
                <a:round/>
              </a:ln>
            </p:spPr>
            <p:txBody>
              <a:bodyPr rtlCol="0" anchor="ctr"/>
              <a:lstStyle/>
              <a:p>
                <a:pPr defTabSz="685758"/>
                <a:endParaRPr lang="en-US" sz="1324">
                  <a:solidFill>
                    <a:srgbClr val="FFFFFF"/>
                  </a:solidFill>
                  <a:latin typeface="Amazon Ember"/>
                </a:endParaRPr>
              </a:p>
            </p:txBody>
          </p:sp>
          <p:sp>
            <p:nvSpPr>
              <p:cNvPr id="52" name="Freeform: Shape 19">
                <a:extLst>
                  <a:ext uri="{FF2B5EF4-FFF2-40B4-BE49-F238E27FC236}">
                    <a16:creationId xmlns:a16="http://schemas.microsoft.com/office/drawing/2014/main" id="{C6B1C30F-AE7B-A64E-B3A8-426A11BAB267}"/>
                  </a:ext>
                </a:extLst>
              </p:cNvPr>
              <p:cNvSpPr/>
              <p:nvPr/>
            </p:nvSpPr>
            <p:spPr>
              <a:xfrm>
                <a:off x="10497951" y="2661339"/>
                <a:ext cx="1092809" cy="758075"/>
              </a:xfrm>
              <a:custGeom>
                <a:avLst/>
                <a:gdLst>
                  <a:gd name="connsiteX0" fmla="*/ 1080995 w 1092808"/>
                  <a:gd name="connsiteY0" fmla="*/ 716725 h 758074"/>
                  <a:gd name="connsiteX1" fmla="*/ 1051459 w 1092808"/>
                  <a:gd name="connsiteY1" fmla="*/ 746260 h 758074"/>
                  <a:gd name="connsiteX2" fmla="*/ 44303 w 1092808"/>
                  <a:gd name="connsiteY2" fmla="*/ 746260 h 758074"/>
                  <a:gd name="connsiteX3" fmla="*/ 14768 w 1092808"/>
                  <a:gd name="connsiteY3" fmla="*/ 716725 h 758074"/>
                  <a:gd name="connsiteX4" fmla="*/ 14768 w 1092808"/>
                  <a:gd name="connsiteY4" fmla="*/ 44303 h 758074"/>
                  <a:gd name="connsiteX5" fmla="*/ 44303 w 1092808"/>
                  <a:gd name="connsiteY5" fmla="*/ 14768 h 758074"/>
                  <a:gd name="connsiteX6" fmla="*/ 1045552 w 1092808"/>
                  <a:gd name="connsiteY6" fmla="*/ 14768 h 758074"/>
                  <a:gd name="connsiteX7" fmla="*/ 1075088 w 1092808"/>
                  <a:gd name="connsiteY7" fmla="*/ 44303 h 758074"/>
                  <a:gd name="connsiteX8" fmla="*/ 1080995 w 1092808"/>
                  <a:gd name="connsiteY8" fmla="*/ 716725 h 7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2808" h="758074">
                    <a:moveTo>
                      <a:pt x="1080995" y="716725"/>
                    </a:moveTo>
                    <a:cubicBezTo>
                      <a:pt x="1080995" y="733462"/>
                      <a:pt x="1068196" y="746260"/>
                      <a:pt x="1051459" y="746260"/>
                    </a:cubicBezTo>
                    <a:lnTo>
                      <a:pt x="44303" y="746260"/>
                    </a:lnTo>
                    <a:cubicBezTo>
                      <a:pt x="27566" y="746260"/>
                      <a:pt x="14768" y="733462"/>
                      <a:pt x="14768" y="716725"/>
                    </a:cubicBezTo>
                    <a:lnTo>
                      <a:pt x="14768" y="44303"/>
                    </a:lnTo>
                    <a:cubicBezTo>
                      <a:pt x="14768" y="27566"/>
                      <a:pt x="27566" y="14768"/>
                      <a:pt x="44303" y="14768"/>
                    </a:cubicBezTo>
                    <a:lnTo>
                      <a:pt x="1045552" y="14768"/>
                    </a:lnTo>
                    <a:cubicBezTo>
                      <a:pt x="1062289" y="14768"/>
                      <a:pt x="1075088" y="27566"/>
                      <a:pt x="1075088" y="44303"/>
                    </a:cubicBezTo>
                    <a:lnTo>
                      <a:pt x="1080995" y="716725"/>
                    </a:lnTo>
                    <a:close/>
                  </a:path>
                </a:pathLst>
              </a:custGeom>
              <a:noFill/>
              <a:ln w="19050" cap="flat">
                <a:solidFill>
                  <a:schemeClr val="bg1"/>
                </a:solidFill>
                <a:prstDash val="solid"/>
                <a:round/>
              </a:ln>
            </p:spPr>
            <p:txBody>
              <a:bodyPr rtlCol="0" anchor="ctr"/>
              <a:lstStyle/>
              <a:p>
                <a:pPr defTabSz="685758"/>
                <a:endParaRPr lang="en-US" sz="1324">
                  <a:solidFill>
                    <a:srgbClr val="FFFFFF"/>
                  </a:solidFill>
                  <a:latin typeface="Amazon Ember"/>
                </a:endParaRPr>
              </a:p>
            </p:txBody>
          </p:sp>
          <p:sp>
            <p:nvSpPr>
              <p:cNvPr id="53" name="Freeform: Shape 20">
                <a:extLst>
                  <a:ext uri="{FF2B5EF4-FFF2-40B4-BE49-F238E27FC236}">
                    <a16:creationId xmlns:a16="http://schemas.microsoft.com/office/drawing/2014/main" id="{94D041B3-BE4F-BD42-9BCC-C40B4FA03CF5}"/>
                  </a:ext>
                </a:extLst>
              </p:cNvPr>
              <p:cNvSpPr/>
              <p:nvPr/>
            </p:nvSpPr>
            <p:spPr>
              <a:xfrm>
                <a:off x="10422144" y="2591438"/>
                <a:ext cx="1240486" cy="915597"/>
              </a:xfrm>
              <a:custGeom>
                <a:avLst/>
                <a:gdLst>
                  <a:gd name="connsiteX0" fmla="*/ 1225718 w 1240485"/>
                  <a:gd name="connsiteY0" fmla="*/ 871294 h 915596"/>
                  <a:gd name="connsiteX1" fmla="*/ 1196183 w 1240485"/>
                  <a:gd name="connsiteY1" fmla="*/ 900829 h 915596"/>
                  <a:gd name="connsiteX2" fmla="*/ 44303 w 1240485"/>
                  <a:gd name="connsiteY2" fmla="*/ 900829 h 915596"/>
                  <a:gd name="connsiteX3" fmla="*/ 14768 w 1240485"/>
                  <a:gd name="connsiteY3" fmla="*/ 871294 h 915596"/>
                  <a:gd name="connsiteX4" fmla="*/ 14768 w 1240485"/>
                  <a:gd name="connsiteY4" fmla="*/ 44303 h 915596"/>
                  <a:gd name="connsiteX5" fmla="*/ 44303 w 1240485"/>
                  <a:gd name="connsiteY5" fmla="*/ 14768 h 915596"/>
                  <a:gd name="connsiteX6" fmla="*/ 1196183 w 1240485"/>
                  <a:gd name="connsiteY6" fmla="*/ 14768 h 915596"/>
                  <a:gd name="connsiteX7" fmla="*/ 1225718 w 1240485"/>
                  <a:gd name="connsiteY7" fmla="*/ 44303 h 915596"/>
                  <a:gd name="connsiteX8" fmla="*/ 1225718 w 1240485"/>
                  <a:gd name="connsiteY8" fmla="*/ 871294 h 91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0485" h="915596">
                    <a:moveTo>
                      <a:pt x="1225718" y="871294"/>
                    </a:moveTo>
                    <a:cubicBezTo>
                      <a:pt x="1225718" y="888030"/>
                      <a:pt x="1212919" y="900829"/>
                      <a:pt x="1196183" y="900829"/>
                    </a:cubicBezTo>
                    <a:lnTo>
                      <a:pt x="44303" y="900829"/>
                    </a:lnTo>
                    <a:cubicBezTo>
                      <a:pt x="27566" y="900829"/>
                      <a:pt x="14768" y="888030"/>
                      <a:pt x="14768" y="871294"/>
                    </a:cubicBezTo>
                    <a:lnTo>
                      <a:pt x="14768" y="44303"/>
                    </a:lnTo>
                    <a:cubicBezTo>
                      <a:pt x="14768" y="27566"/>
                      <a:pt x="27566" y="14768"/>
                      <a:pt x="44303" y="14768"/>
                    </a:cubicBezTo>
                    <a:lnTo>
                      <a:pt x="1196183" y="14768"/>
                    </a:lnTo>
                    <a:cubicBezTo>
                      <a:pt x="1212919" y="14768"/>
                      <a:pt x="1225718" y="27566"/>
                      <a:pt x="1225718" y="44303"/>
                    </a:cubicBezTo>
                    <a:lnTo>
                      <a:pt x="1225718" y="871294"/>
                    </a:lnTo>
                    <a:close/>
                  </a:path>
                </a:pathLst>
              </a:custGeom>
              <a:noFill/>
              <a:ln w="19050" cap="flat">
                <a:solidFill>
                  <a:schemeClr val="bg1"/>
                </a:solidFill>
                <a:prstDash val="solid"/>
                <a:round/>
              </a:ln>
            </p:spPr>
            <p:txBody>
              <a:bodyPr rtlCol="0" anchor="ctr"/>
              <a:lstStyle/>
              <a:p>
                <a:pPr defTabSz="685758"/>
                <a:endParaRPr lang="en-US" sz="1324">
                  <a:solidFill>
                    <a:srgbClr val="FFFFFF"/>
                  </a:solidFill>
                  <a:latin typeface="Amazon Ember"/>
                </a:endParaRPr>
              </a:p>
            </p:txBody>
          </p:sp>
          <p:sp>
            <p:nvSpPr>
              <p:cNvPr id="54" name="Freeform: Shape 21">
                <a:extLst>
                  <a:ext uri="{FF2B5EF4-FFF2-40B4-BE49-F238E27FC236}">
                    <a16:creationId xmlns:a16="http://schemas.microsoft.com/office/drawing/2014/main" id="{F4BC6290-9476-BA45-8154-B9BBBD7B3039}"/>
                  </a:ext>
                </a:extLst>
              </p:cNvPr>
              <p:cNvSpPr/>
              <p:nvPr/>
            </p:nvSpPr>
            <p:spPr>
              <a:xfrm>
                <a:off x="10874035" y="2827721"/>
                <a:ext cx="137832" cy="137832"/>
              </a:xfrm>
              <a:custGeom>
                <a:avLst/>
                <a:gdLst>
                  <a:gd name="connsiteX0" fmla="*/ 128971 w 137831"/>
                  <a:gd name="connsiteY0" fmla="*/ 71869 h 137831"/>
                  <a:gd name="connsiteX1" fmla="*/ 71869 w 137831"/>
                  <a:gd name="connsiteY1" fmla="*/ 128971 h 137831"/>
                  <a:gd name="connsiteX2" fmla="*/ 14768 w 137831"/>
                  <a:gd name="connsiteY2" fmla="*/ 71869 h 137831"/>
                  <a:gd name="connsiteX3" fmla="*/ 71869 w 137831"/>
                  <a:gd name="connsiteY3" fmla="*/ 14768 h 137831"/>
                  <a:gd name="connsiteX4" fmla="*/ 128971 w 137831"/>
                  <a:gd name="connsiteY4" fmla="*/ 71869 h 137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31" h="137831">
                    <a:moveTo>
                      <a:pt x="128971" y="71869"/>
                    </a:moveTo>
                    <a:cubicBezTo>
                      <a:pt x="128971" y="103406"/>
                      <a:pt x="103406" y="128971"/>
                      <a:pt x="71869" y="128971"/>
                    </a:cubicBezTo>
                    <a:cubicBezTo>
                      <a:pt x="40333" y="128971"/>
                      <a:pt x="14768" y="103406"/>
                      <a:pt x="14768" y="71869"/>
                    </a:cubicBezTo>
                    <a:cubicBezTo>
                      <a:pt x="14768" y="40333"/>
                      <a:pt x="40333" y="14768"/>
                      <a:pt x="71869" y="14768"/>
                    </a:cubicBezTo>
                    <a:cubicBezTo>
                      <a:pt x="103406" y="14768"/>
                      <a:pt x="128971" y="40333"/>
                      <a:pt x="128971" y="71869"/>
                    </a:cubicBezTo>
                    <a:close/>
                  </a:path>
                </a:pathLst>
              </a:custGeom>
              <a:noFill/>
              <a:ln w="19050" cap="flat">
                <a:solidFill>
                  <a:schemeClr val="accent6"/>
                </a:solidFill>
                <a:prstDash val="solid"/>
                <a:round/>
              </a:ln>
            </p:spPr>
            <p:txBody>
              <a:bodyPr rtlCol="0" anchor="ctr"/>
              <a:lstStyle/>
              <a:p>
                <a:pPr defTabSz="685758"/>
                <a:endParaRPr lang="en-US" sz="1324">
                  <a:solidFill>
                    <a:srgbClr val="FFFFFF"/>
                  </a:solidFill>
                  <a:latin typeface="Amazon Ember"/>
                </a:endParaRPr>
              </a:p>
            </p:txBody>
          </p:sp>
          <p:sp>
            <p:nvSpPr>
              <p:cNvPr id="55" name="Freeform: Shape 22">
                <a:extLst>
                  <a:ext uri="{FF2B5EF4-FFF2-40B4-BE49-F238E27FC236}">
                    <a16:creationId xmlns:a16="http://schemas.microsoft.com/office/drawing/2014/main" id="{F7AA7567-D18D-6C4D-A208-8F14B8DEC639}"/>
                  </a:ext>
                </a:extLst>
              </p:cNvPr>
              <p:cNvSpPr/>
              <p:nvPr/>
            </p:nvSpPr>
            <p:spPr>
              <a:xfrm>
                <a:off x="11063061" y="3119137"/>
                <a:ext cx="137832" cy="137832"/>
              </a:xfrm>
              <a:custGeom>
                <a:avLst/>
                <a:gdLst>
                  <a:gd name="connsiteX0" fmla="*/ 128971 w 137831"/>
                  <a:gd name="connsiteY0" fmla="*/ 71869 h 137831"/>
                  <a:gd name="connsiteX1" fmla="*/ 71869 w 137831"/>
                  <a:gd name="connsiteY1" fmla="*/ 128971 h 137831"/>
                  <a:gd name="connsiteX2" fmla="*/ 14768 w 137831"/>
                  <a:gd name="connsiteY2" fmla="*/ 71869 h 137831"/>
                  <a:gd name="connsiteX3" fmla="*/ 71869 w 137831"/>
                  <a:gd name="connsiteY3" fmla="*/ 14768 h 137831"/>
                  <a:gd name="connsiteX4" fmla="*/ 128971 w 137831"/>
                  <a:gd name="connsiteY4" fmla="*/ 71869 h 137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31" h="137831">
                    <a:moveTo>
                      <a:pt x="128971" y="71869"/>
                    </a:moveTo>
                    <a:cubicBezTo>
                      <a:pt x="128971" y="103406"/>
                      <a:pt x="103406" y="128971"/>
                      <a:pt x="71869" y="128971"/>
                    </a:cubicBezTo>
                    <a:cubicBezTo>
                      <a:pt x="40333" y="128971"/>
                      <a:pt x="14768" y="103406"/>
                      <a:pt x="14768" y="71869"/>
                    </a:cubicBezTo>
                    <a:cubicBezTo>
                      <a:pt x="14768" y="40333"/>
                      <a:pt x="40333" y="14768"/>
                      <a:pt x="71869" y="14768"/>
                    </a:cubicBezTo>
                    <a:cubicBezTo>
                      <a:pt x="103406" y="14768"/>
                      <a:pt x="128971" y="40333"/>
                      <a:pt x="128971" y="71869"/>
                    </a:cubicBezTo>
                    <a:close/>
                  </a:path>
                </a:pathLst>
              </a:custGeom>
              <a:noFill/>
              <a:ln w="19050" cap="flat">
                <a:solidFill>
                  <a:schemeClr val="accent6"/>
                </a:solidFill>
                <a:prstDash val="solid"/>
                <a:round/>
              </a:ln>
            </p:spPr>
            <p:txBody>
              <a:bodyPr rtlCol="0" anchor="ctr"/>
              <a:lstStyle/>
              <a:p>
                <a:pPr defTabSz="685758"/>
                <a:endParaRPr lang="en-US" sz="1324">
                  <a:solidFill>
                    <a:srgbClr val="FFFFFF"/>
                  </a:solidFill>
                  <a:latin typeface="Amazon Ember"/>
                </a:endParaRPr>
              </a:p>
            </p:txBody>
          </p:sp>
          <p:sp>
            <p:nvSpPr>
              <p:cNvPr id="56" name="Freeform: Shape 23">
                <a:extLst>
                  <a:ext uri="{FF2B5EF4-FFF2-40B4-BE49-F238E27FC236}">
                    <a16:creationId xmlns:a16="http://schemas.microsoft.com/office/drawing/2014/main" id="{912AE1A9-6411-AB48-B44B-3D57FAFC58ED}"/>
                  </a:ext>
                </a:extLst>
              </p:cNvPr>
              <p:cNvSpPr/>
              <p:nvPr/>
            </p:nvSpPr>
            <p:spPr>
              <a:xfrm>
                <a:off x="10640705" y="3054159"/>
                <a:ext cx="137832" cy="137832"/>
              </a:xfrm>
              <a:custGeom>
                <a:avLst/>
                <a:gdLst>
                  <a:gd name="connsiteX0" fmla="*/ 128971 w 137831"/>
                  <a:gd name="connsiteY0" fmla="*/ 71869 h 137831"/>
                  <a:gd name="connsiteX1" fmla="*/ 71869 w 137831"/>
                  <a:gd name="connsiteY1" fmla="*/ 128971 h 137831"/>
                  <a:gd name="connsiteX2" fmla="*/ 14768 w 137831"/>
                  <a:gd name="connsiteY2" fmla="*/ 71869 h 137831"/>
                  <a:gd name="connsiteX3" fmla="*/ 71869 w 137831"/>
                  <a:gd name="connsiteY3" fmla="*/ 14768 h 137831"/>
                  <a:gd name="connsiteX4" fmla="*/ 128971 w 137831"/>
                  <a:gd name="connsiteY4" fmla="*/ 71869 h 137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31" h="137831">
                    <a:moveTo>
                      <a:pt x="128971" y="71869"/>
                    </a:moveTo>
                    <a:cubicBezTo>
                      <a:pt x="128971" y="103406"/>
                      <a:pt x="103406" y="128971"/>
                      <a:pt x="71869" y="128971"/>
                    </a:cubicBezTo>
                    <a:cubicBezTo>
                      <a:pt x="40333" y="128971"/>
                      <a:pt x="14768" y="103406"/>
                      <a:pt x="14768" y="71869"/>
                    </a:cubicBezTo>
                    <a:cubicBezTo>
                      <a:pt x="14768" y="40333"/>
                      <a:pt x="40333" y="14768"/>
                      <a:pt x="71869" y="14768"/>
                    </a:cubicBezTo>
                    <a:cubicBezTo>
                      <a:pt x="103406" y="14768"/>
                      <a:pt x="128971" y="40333"/>
                      <a:pt x="128971" y="71869"/>
                    </a:cubicBezTo>
                    <a:close/>
                  </a:path>
                </a:pathLst>
              </a:custGeom>
              <a:noFill/>
              <a:ln w="19050" cap="flat">
                <a:solidFill>
                  <a:schemeClr val="accent6"/>
                </a:solidFill>
                <a:prstDash val="solid"/>
                <a:round/>
              </a:ln>
            </p:spPr>
            <p:txBody>
              <a:bodyPr rtlCol="0" anchor="ctr"/>
              <a:lstStyle/>
              <a:p>
                <a:pPr defTabSz="685758"/>
                <a:endParaRPr lang="en-US" sz="1324">
                  <a:solidFill>
                    <a:srgbClr val="FFFFFF"/>
                  </a:solidFill>
                  <a:latin typeface="Amazon Ember"/>
                </a:endParaRPr>
              </a:p>
            </p:txBody>
          </p:sp>
          <p:sp>
            <p:nvSpPr>
              <p:cNvPr id="57" name="Freeform: Shape 24">
                <a:extLst>
                  <a:ext uri="{FF2B5EF4-FFF2-40B4-BE49-F238E27FC236}">
                    <a16:creationId xmlns:a16="http://schemas.microsoft.com/office/drawing/2014/main" id="{CCF12106-17CE-FD44-96AA-502CB0C6215A}"/>
                  </a:ext>
                </a:extLst>
              </p:cNvPr>
              <p:cNvSpPr/>
              <p:nvPr/>
            </p:nvSpPr>
            <p:spPr>
              <a:xfrm>
                <a:off x="11296391" y="2885808"/>
                <a:ext cx="137832" cy="137832"/>
              </a:xfrm>
              <a:custGeom>
                <a:avLst/>
                <a:gdLst>
                  <a:gd name="connsiteX0" fmla="*/ 128971 w 137831"/>
                  <a:gd name="connsiteY0" fmla="*/ 71869 h 137831"/>
                  <a:gd name="connsiteX1" fmla="*/ 71869 w 137831"/>
                  <a:gd name="connsiteY1" fmla="*/ 128971 h 137831"/>
                  <a:gd name="connsiteX2" fmla="*/ 14768 w 137831"/>
                  <a:gd name="connsiteY2" fmla="*/ 71869 h 137831"/>
                  <a:gd name="connsiteX3" fmla="*/ 71869 w 137831"/>
                  <a:gd name="connsiteY3" fmla="*/ 14768 h 137831"/>
                  <a:gd name="connsiteX4" fmla="*/ 128971 w 137831"/>
                  <a:gd name="connsiteY4" fmla="*/ 71869 h 137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31" h="137831">
                    <a:moveTo>
                      <a:pt x="128971" y="71869"/>
                    </a:moveTo>
                    <a:cubicBezTo>
                      <a:pt x="128971" y="103406"/>
                      <a:pt x="103406" y="128971"/>
                      <a:pt x="71869" y="128971"/>
                    </a:cubicBezTo>
                    <a:cubicBezTo>
                      <a:pt x="40333" y="128971"/>
                      <a:pt x="14768" y="103406"/>
                      <a:pt x="14768" y="71869"/>
                    </a:cubicBezTo>
                    <a:cubicBezTo>
                      <a:pt x="14768" y="40333"/>
                      <a:pt x="40333" y="14768"/>
                      <a:pt x="71869" y="14768"/>
                    </a:cubicBezTo>
                    <a:cubicBezTo>
                      <a:pt x="103406" y="14768"/>
                      <a:pt x="128971" y="40333"/>
                      <a:pt x="128971" y="71869"/>
                    </a:cubicBezTo>
                    <a:close/>
                  </a:path>
                </a:pathLst>
              </a:custGeom>
              <a:noFill/>
              <a:ln w="19050" cap="flat">
                <a:solidFill>
                  <a:schemeClr val="accent6"/>
                </a:solidFill>
                <a:prstDash val="solid"/>
                <a:round/>
              </a:ln>
            </p:spPr>
            <p:txBody>
              <a:bodyPr rtlCol="0" anchor="ctr"/>
              <a:lstStyle/>
              <a:p>
                <a:pPr defTabSz="685758"/>
                <a:endParaRPr lang="en-US" sz="1324">
                  <a:solidFill>
                    <a:srgbClr val="FFFFFF"/>
                  </a:solidFill>
                  <a:latin typeface="Amazon Ember"/>
                </a:endParaRPr>
              </a:p>
            </p:txBody>
          </p:sp>
          <p:sp>
            <p:nvSpPr>
              <p:cNvPr id="58" name="Freeform: Shape 25">
                <a:extLst>
                  <a:ext uri="{FF2B5EF4-FFF2-40B4-BE49-F238E27FC236}">
                    <a16:creationId xmlns:a16="http://schemas.microsoft.com/office/drawing/2014/main" id="{C2A45A0D-25F9-8244-9E79-78AF1E7846AB}"/>
                  </a:ext>
                </a:extLst>
              </p:cNvPr>
              <p:cNvSpPr/>
              <p:nvPr/>
            </p:nvSpPr>
            <p:spPr>
              <a:xfrm>
                <a:off x="10735219" y="2930111"/>
                <a:ext cx="177212" cy="167367"/>
              </a:xfrm>
              <a:custGeom>
                <a:avLst/>
                <a:gdLst>
                  <a:gd name="connsiteX0" fmla="*/ 14768 w 177212"/>
                  <a:gd name="connsiteY0" fmla="*/ 158507 h 167367"/>
                  <a:gd name="connsiteX1" fmla="*/ 166383 w 177212"/>
                  <a:gd name="connsiteY1" fmla="*/ 14768 h 167367"/>
                </a:gdLst>
                <a:ahLst/>
                <a:cxnLst>
                  <a:cxn ang="0">
                    <a:pos x="connsiteX0" y="connsiteY0"/>
                  </a:cxn>
                  <a:cxn ang="0">
                    <a:pos x="connsiteX1" y="connsiteY1"/>
                  </a:cxn>
                </a:cxnLst>
                <a:rect l="l" t="t" r="r" b="b"/>
                <a:pathLst>
                  <a:path w="177212" h="167367">
                    <a:moveTo>
                      <a:pt x="14768" y="158507"/>
                    </a:moveTo>
                    <a:lnTo>
                      <a:pt x="166383" y="14768"/>
                    </a:lnTo>
                  </a:path>
                </a:pathLst>
              </a:custGeom>
              <a:ln w="19050" cap="flat">
                <a:solidFill>
                  <a:schemeClr val="accent6"/>
                </a:solidFill>
                <a:prstDash val="solid"/>
                <a:round/>
              </a:ln>
            </p:spPr>
            <p:txBody>
              <a:bodyPr rtlCol="0" anchor="ctr"/>
              <a:lstStyle/>
              <a:p>
                <a:pPr defTabSz="685758"/>
                <a:endParaRPr lang="en-US" sz="1324">
                  <a:solidFill>
                    <a:srgbClr val="FFFFFF"/>
                  </a:solidFill>
                  <a:latin typeface="Amazon Ember"/>
                </a:endParaRPr>
              </a:p>
            </p:txBody>
          </p:sp>
          <p:sp>
            <p:nvSpPr>
              <p:cNvPr id="59" name="Freeform: Shape 35">
                <a:extLst>
                  <a:ext uri="{FF2B5EF4-FFF2-40B4-BE49-F238E27FC236}">
                    <a16:creationId xmlns:a16="http://schemas.microsoft.com/office/drawing/2014/main" id="{064CAB4B-216D-AA41-AB77-83A50D28D8E1}"/>
                  </a:ext>
                </a:extLst>
              </p:cNvPr>
              <p:cNvSpPr/>
              <p:nvPr/>
            </p:nvSpPr>
            <p:spPr>
              <a:xfrm>
                <a:off x="10968548" y="2941925"/>
                <a:ext cx="147677" cy="206748"/>
              </a:xfrm>
              <a:custGeom>
                <a:avLst/>
                <a:gdLst>
                  <a:gd name="connsiteX0" fmla="*/ 14768 w 147676"/>
                  <a:gd name="connsiteY0" fmla="*/ 14768 h 206747"/>
                  <a:gd name="connsiteX1" fmla="*/ 132909 w 147676"/>
                  <a:gd name="connsiteY1" fmla="*/ 197887 h 206747"/>
                </a:gdLst>
                <a:ahLst/>
                <a:cxnLst>
                  <a:cxn ang="0">
                    <a:pos x="connsiteX0" y="connsiteY0"/>
                  </a:cxn>
                  <a:cxn ang="0">
                    <a:pos x="connsiteX1" y="connsiteY1"/>
                  </a:cxn>
                </a:cxnLst>
                <a:rect l="l" t="t" r="r" b="b"/>
                <a:pathLst>
                  <a:path w="147676" h="206747">
                    <a:moveTo>
                      <a:pt x="14768" y="14768"/>
                    </a:moveTo>
                    <a:lnTo>
                      <a:pt x="132909" y="197887"/>
                    </a:lnTo>
                  </a:path>
                </a:pathLst>
              </a:custGeom>
              <a:ln w="19050" cap="flat">
                <a:solidFill>
                  <a:schemeClr val="accent6"/>
                </a:solidFill>
                <a:prstDash val="solid"/>
                <a:round/>
              </a:ln>
            </p:spPr>
            <p:txBody>
              <a:bodyPr rtlCol="0" anchor="ctr"/>
              <a:lstStyle/>
              <a:p>
                <a:pPr defTabSz="685758"/>
                <a:endParaRPr lang="en-US" sz="1324">
                  <a:solidFill>
                    <a:srgbClr val="FFFFFF"/>
                  </a:solidFill>
                  <a:latin typeface="Amazon Ember"/>
                </a:endParaRPr>
              </a:p>
            </p:txBody>
          </p:sp>
          <p:sp>
            <p:nvSpPr>
              <p:cNvPr id="60" name="Freeform: Shape 36">
                <a:extLst>
                  <a:ext uri="{FF2B5EF4-FFF2-40B4-BE49-F238E27FC236}">
                    <a16:creationId xmlns:a16="http://schemas.microsoft.com/office/drawing/2014/main" id="{91CAC943-1AC2-8E4E-9302-6CF05FDC8CF3}"/>
                  </a:ext>
                </a:extLst>
              </p:cNvPr>
              <p:cNvSpPr/>
              <p:nvPr/>
            </p:nvSpPr>
            <p:spPr>
              <a:xfrm>
                <a:off x="11160528" y="2983274"/>
                <a:ext cx="177212" cy="177212"/>
              </a:xfrm>
              <a:custGeom>
                <a:avLst/>
                <a:gdLst>
                  <a:gd name="connsiteX0" fmla="*/ 14768 w 177212"/>
                  <a:gd name="connsiteY0" fmla="*/ 167367 h 177212"/>
                  <a:gd name="connsiteX1" fmla="*/ 167367 w 177212"/>
                  <a:gd name="connsiteY1" fmla="*/ 14768 h 177212"/>
                </a:gdLst>
                <a:ahLst/>
                <a:cxnLst>
                  <a:cxn ang="0">
                    <a:pos x="connsiteX0" y="connsiteY0"/>
                  </a:cxn>
                  <a:cxn ang="0">
                    <a:pos x="connsiteX1" y="connsiteY1"/>
                  </a:cxn>
                </a:cxnLst>
                <a:rect l="l" t="t" r="r" b="b"/>
                <a:pathLst>
                  <a:path w="177212" h="177212">
                    <a:moveTo>
                      <a:pt x="14768" y="167367"/>
                    </a:moveTo>
                    <a:lnTo>
                      <a:pt x="167367" y="14768"/>
                    </a:lnTo>
                  </a:path>
                </a:pathLst>
              </a:custGeom>
              <a:ln w="19050" cap="flat">
                <a:solidFill>
                  <a:schemeClr val="accent6"/>
                </a:solidFill>
                <a:prstDash val="solid"/>
                <a:round/>
              </a:ln>
            </p:spPr>
            <p:txBody>
              <a:bodyPr rtlCol="0" anchor="ctr"/>
              <a:lstStyle/>
              <a:p>
                <a:pPr defTabSz="685758"/>
                <a:endParaRPr lang="en-US" sz="1324">
                  <a:solidFill>
                    <a:srgbClr val="FFFFFF"/>
                  </a:solidFill>
                  <a:latin typeface="Amazon Ember"/>
                </a:endParaRPr>
              </a:p>
            </p:txBody>
          </p:sp>
        </p:grpSp>
      </p:grpSp>
      <p:sp>
        <p:nvSpPr>
          <p:cNvPr id="2" name="TextBox 1">
            <a:extLst>
              <a:ext uri="{FF2B5EF4-FFF2-40B4-BE49-F238E27FC236}">
                <a16:creationId xmlns:a16="http://schemas.microsoft.com/office/drawing/2014/main" id="{FF1E096E-8199-0145-AE4A-8B4EF59AC780}"/>
              </a:ext>
            </a:extLst>
          </p:cNvPr>
          <p:cNvSpPr txBox="1"/>
          <p:nvPr/>
        </p:nvSpPr>
        <p:spPr>
          <a:xfrm rot="19362219">
            <a:off x="2416502" y="2855243"/>
            <a:ext cx="1056700" cy="369332"/>
          </a:xfrm>
          <a:prstGeom prst="rect">
            <a:avLst/>
          </a:prstGeom>
          <a:noFill/>
        </p:spPr>
        <p:txBody>
          <a:bodyPr wrap="none" rtlCol="0">
            <a:spAutoFit/>
          </a:bodyPr>
          <a:lstStyle/>
          <a:p>
            <a:r>
              <a:rPr lang="it-IT" b="1" dirty="0">
                <a:solidFill>
                  <a:schemeClr val="accent1"/>
                </a:solidFill>
              </a:rPr>
              <a:t>Preview</a:t>
            </a:r>
          </a:p>
        </p:txBody>
      </p:sp>
      <p:pic>
        <p:nvPicPr>
          <p:cNvPr id="61" name="Graphic 60">
            <a:extLst>
              <a:ext uri="{FF2B5EF4-FFF2-40B4-BE49-F238E27FC236}">
                <a16:creationId xmlns:a16="http://schemas.microsoft.com/office/drawing/2014/main" id="{5DEF79E0-EF77-2B4C-9A92-186B65E9EEA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659825" y="5205062"/>
            <a:ext cx="1152876" cy="1152876"/>
          </a:xfrm>
          <a:prstGeom prst="rect">
            <a:avLst/>
          </a:prstGeom>
        </p:spPr>
      </p:pic>
    </p:spTree>
    <p:extLst>
      <p:ext uri="{BB962C8B-B14F-4D97-AF65-F5344CB8AC3E}">
        <p14:creationId xmlns:p14="http://schemas.microsoft.com/office/powerpoint/2010/main" val="217365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1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35" presetClass="path" presetSubtype="0" decel="100000" fill="hold" nodeType="withEffect">
                                  <p:stCondLst>
                                    <p:cond delay="100"/>
                                  </p:stCondLst>
                                  <p:childTnLst>
                                    <p:animMotion origin="layout" path="M 1.73611E-6 -4.75309E-6 L 1.73611E-6 0.01505 " pathEditMode="relative" rAng="0" ptsTypes="AA">
                                      <p:cBhvr>
                                        <p:cTn id="12" dur="500" spd="-100000" fill="hold"/>
                                        <p:tgtEl>
                                          <p:spTgt spid="16"/>
                                        </p:tgtEl>
                                        <p:attrNameLst>
                                          <p:attrName>ppt_x</p:attrName>
                                          <p:attrName>ppt_y</p:attrName>
                                        </p:attrNameLst>
                                      </p:cBhvr>
                                      <p:rCtr x="0" y="752"/>
                                    </p:animMotion>
                                  </p:childTnLst>
                                </p:cTn>
                              </p:par>
                              <p:par>
                                <p:cTn id="13" presetID="10" presetClass="entr" presetSubtype="0" fill="hold" nodeType="withEffect">
                                  <p:stCondLst>
                                    <p:cond delay="10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35" presetClass="path" presetSubtype="0" decel="100000" fill="hold" nodeType="withEffect">
                                  <p:stCondLst>
                                    <p:cond delay="100"/>
                                  </p:stCondLst>
                                  <p:childTnLst>
                                    <p:animMotion origin="layout" path="M -4.16667E-7 3.45679E-6 L -4.16667E-7 0.01504 " pathEditMode="relative" rAng="0" ptsTypes="AA">
                                      <p:cBhvr>
                                        <p:cTn id="17" dur="500" spd="-100000" fill="hold"/>
                                        <p:tgtEl>
                                          <p:spTgt spid="31"/>
                                        </p:tgtEl>
                                        <p:attrNameLst>
                                          <p:attrName>ppt_x</p:attrName>
                                          <p:attrName>ppt_y</p:attrName>
                                        </p:attrNameLst>
                                      </p:cBhvr>
                                      <p:rCtr x="0" y="752"/>
                                    </p:animMotion>
                                  </p:childTnLst>
                                </p:cTn>
                              </p:par>
                              <p:par>
                                <p:cTn id="18" presetID="10" presetClass="entr" presetSubtype="0" fill="hold" nodeType="withEffect">
                                  <p:stCondLst>
                                    <p:cond delay="20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par>
                                <p:cTn id="21" presetID="35" presetClass="path" presetSubtype="0" decel="100000" fill="hold" nodeType="withEffect">
                                  <p:stCondLst>
                                    <p:cond delay="200"/>
                                  </p:stCondLst>
                                  <p:childTnLst>
                                    <p:animMotion origin="layout" path="M 1.38778E-17 -3.7037E-6 L 1.38778E-17 0.01505 " pathEditMode="relative" rAng="0" ptsTypes="AA">
                                      <p:cBhvr>
                                        <p:cTn id="22" dur="500" spd="-100000" fill="hold"/>
                                        <p:tgtEl>
                                          <p:spTgt spid="48"/>
                                        </p:tgtEl>
                                        <p:attrNameLst>
                                          <p:attrName>ppt_x</p:attrName>
                                          <p:attrName>ppt_y</p:attrName>
                                        </p:attrNameLst>
                                      </p:cBhvr>
                                      <p:rCtr x="0" y="741"/>
                                    </p:animMotion>
                                  </p:childTnLst>
                                </p:cTn>
                              </p:par>
                              <p:par>
                                <p:cTn id="23" presetID="10" presetClass="entr" presetSubtype="0" fill="hold" grpId="0" nodeType="withEffect">
                                  <p:stCondLst>
                                    <p:cond delay="3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35" presetClass="path" presetSubtype="0" decel="100000" fill="hold" grpId="1" nodeType="withEffect">
                                  <p:stCondLst>
                                    <p:cond delay="300"/>
                                  </p:stCondLst>
                                  <p:childTnLst>
                                    <p:animMotion origin="layout" path="M 2.77556E-17 -3.7037E-6 L 2.77556E-17 -0.01342 " pathEditMode="relative" rAng="0" ptsTypes="AA">
                                      <p:cBhvr>
                                        <p:cTn id="27" dur="500" spd="-100000" fill="hold"/>
                                        <p:tgtEl>
                                          <p:spTgt spid="15"/>
                                        </p:tgtEl>
                                        <p:attrNameLst>
                                          <p:attrName>ppt_x</p:attrName>
                                          <p:attrName>ppt_y</p:attrName>
                                        </p:attrNameLst>
                                      </p:cBhvr>
                                      <p:rCtr x="0" y="-671"/>
                                    </p:animMotion>
                                  </p:childTnLst>
                                </p:cTn>
                              </p:par>
                              <p:par>
                                <p:cTn id="28" presetID="21" presetClass="entr" presetSubtype="1"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heel(1)">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5" grpId="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p:txBody>
          <a:bodyPr/>
          <a:lstStyle/>
          <a:p>
            <a:r>
              <a:rPr lang="en-US" dirty="0"/>
              <a:t>Agenda</a:t>
            </a:r>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a:xfrm>
            <a:off x="9220200" y="6815138"/>
            <a:ext cx="2743200" cy="365125"/>
          </a:xfrm>
        </p:spPr>
        <p:txBody>
          <a:bodyPr/>
          <a:lstStyle/>
          <a:p>
            <a:fld id="{0E0E0192-C642-4D4F-AE82-A0D0DC02E26B}" type="slidenum">
              <a:rPr lang="en-US" smtClean="0"/>
              <a:pPr/>
              <a:t>28</a:t>
            </a:fld>
            <a:endParaRPr lang="en-US" dirty="0"/>
          </a:p>
        </p:txBody>
      </p:sp>
      <p:sp>
        <p:nvSpPr>
          <p:cNvPr id="8" name="Rectangle 7">
            <a:extLst>
              <a:ext uri="{FF2B5EF4-FFF2-40B4-BE49-F238E27FC236}">
                <a16:creationId xmlns:a16="http://schemas.microsoft.com/office/drawing/2014/main" id="{08FF8D1A-D6DD-C84E-88DF-82740123DB3D}"/>
              </a:ext>
            </a:extLst>
          </p:cNvPr>
          <p:cNvSpPr/>
          <p:nvPr/>
        </p:nvSpPr>
        <p:spPr>
          <a:xfrm>
            <a:off x="390647" y="1250800"/>
            <a:ext cx="8222456" cy="400110"/>
          </a:xfrm>
          <a:prstGeom prst="rect">
            <a:avLst/>
          </a:prstGeom>
        </p:spPr>
        <p:txBody>
          <a:bodyPr wrap="square">
            <a:spAutoFit/>
          </a:bodyPr>
          <a:lstStyle/>
          <a:p>
            <a:pPr marL="6350">
              <a:spcBef>
                <a:spcPts val="3600"/>
              </a:spcBef>
            </a:pPr>
            <a:r>
              <a:rPr lang="en-US" sz="2000" dirty="0">
                <a:solidFill>
                  <a:schemeClr val="bg1">
                    <a:lumMod val="75000"/>
                  </a:schemeClr>
                </a:solidFill>
                <a:latin typeface="Amazon Ember Regular"/>
              </a:rPr>
              <a:t>1. Why migrate to the cloud</a:t>
            </a:r>
          </a:p>
        </p:txBody>
      </p:sp>
      <p:sp>
        <p:nvSpPr>
          <p:cNvPr id="9" name="Rectangle 8">
            <a:extLst>
              <a:ext uri="{FF2B5EF4-FFF2-40B4-BE49-F238E27FC236}">
                <a16:creationId xmlns:a16="http://schemas.microsoft.com/office/drawing/2014/main" id="{E01871B0-D002-EF42-B48A-78D14A34107A}"/>
              </a:ext>
            </a:extLst>
          </p:cNvPr>
          <p:cNvSpPr/>
          <p:nvPr/>
        </p:nvSpPr>
        <p:spPr>
          <a:xfrm>
            <a:off x="390647" y="1993192"/>
            <a:ext cx="8222456" cy="400110"/>
          </a:xfrm>
          <a:prstGeom prst="rect">
            <a:avLst/>
          </a:prstGeom>
        </p:spPr>
        <p:txBody>
          <a:bodyPr wrap="square">
            <a:spAutoFit/>
          </a:bodyPr>
          <a:lstStyle/>
          <a:p>
            <a:pPr marL="6350" lvl="0">
              <a:spcBef>
                <a:spcPts val="3600"/>
              </a:spcBef>
            </a:pPr>
            <a:r>
              <a:rPr lang="en-US" sz="2000" b="1" dirty="0">
                <a:solidFill>
                  <a:schemeClr val="bg1">
                    <a:lumMod val="75000"/>
                  </a:schemeClr>
                </a:solidFill>
                <a:latin typeface="Amazon Ember Regular"/>
              </a:rPr>
              <a:t>2. </a:t>
            </a:r>
            <a:r>
              <a:rPr lang="en-US" sz="2000" dirty="0">
                <a:solidFill>
                  <a:schemeClr val="bg1">
                    <a:lumMod val="75000"/>
                  </a:schemeClr>
                </a:solidFill>
                <a:latin typeface="Amazon Ember Regular"/>
              </a:rPr>
              <a:t>Benefits of AWS for Windows workloads</a:t>
            </a:r>
          </a:p>
        </p:txBody>
      </p:sp>
      <p:sp>
        <p:nvSpPr>
          <p:cNvPr id="10" name="Rectangle 9">
            <a:extLst>
              <a:ext uri="{FF2B5EF4-FFF2-40B4-BE49-F238E27FC236}">
                <a16:creationId xmlns:a16="http://schemas.microsoft.com/office/drawing/2014/main" id="{20677D64-44EA-8B40-BE20-99D09741F4B1}"/>
              </a:ext>
            </a:extLst>
          </p:cNvPr>
          <p:cNvSpPr/>
          <p:nvPr/>
        </p:nvSpPr>
        <p:spPr>
          <a:xfrm>
            <a:off x="390647" y="2735584"/>
            <a:ext cx="8222456" cy="400110"/>
          </a:xfrm>
          <a:prstGeom prst="rect">
            <a:avLst/>
          </a:prstGeom>
        </p:spPr>
        <p:txBody>
          <a:bodyPr wrap="square">
            <a:spAutoFit/>
          </a:bodyPr>
          <a:lstStyle/>
          <a:p>
            <a:pPr marL="6350" lvl="0">
              <a:spcBef>
                <a:spcPts val="3600"/>
              </a:spcBef>
            </a:pPr>
            <a:r>
              <a:rPr lang="en-US" sz="2000" dirty="0">
                <a:solidFill>
                  <a:schemeClr val="bg1">
                    <a:lumMod val="75000"/>
                  </a:schemeClr>
                </a:solidFill>
                <a:latin typeface="Amazon Ember Regular"/>
              </a:rPr>
              <a:t>3. Flexible licensing options</a:t>
            </a:r>
          </a:p>
        </p:txBody>
      </p:sp>
      <p:sp>
        <p:nvSpPr>
          <p:cNvPr id="11" name="Rectangle 10">
            <a:extLst>
              <a:ext uri="{FF2B5EF4-FFF2-40B4-BE49-F238E27FC236}">
                <a16:creationId xmlns:a16="http://schemas.microsoft.com/office/drawing/2014/main" id="{F44A1BA2-EF8B-DC41-B237-D837F55905AC}"/>
              </a:ext>
            </a:extLst>
          </p:cNvPr>
          <p:cNvSpPr/>
          <p:nvPr/>
        </p:nvSpPr>
        <p:spPr>
          <a:xfrm>
            <a:off x="390647" y="3477976"/>
            <a:ext cx="8222456" cy="400110"/>
          </a:xfrm>
          <a:prstGeom prst="rect">
            <a:avLst/>
          </a:prstGeom>
        </p:spPr>
        <p:txBody>
          <a:bodyPr wrap="square">
            <a:spAutoFit/>
          </a:bodyPr>
          <a:lstStyle/>
          <a:p>
            <a:pPr marL="6350" lvl="0">
              <a:spcBef>
                <a:spcPts val="3600"/>
              </a:spcBef>
            </a:pPr>
            <a:r>
              <a:rPr lang="en-US" sz="2000" dirty="0">
                <a:solidFill>
                  <a:schemeClr val="bg1">
                    <a:lumMod val="75000"/>
                  </a:schemeClr>
                </a:solidFill>
                <a:latin typeface="Amazon Ember Regular"/>
              </a:rPr>
              <a:t>4. Jumpstart cloud migration</a:t>
            </a:r>
          </a:p>
        </p:txBody>
      </p:sp>
      <p:sp>
        <p:nvSpPr>
          <p:cNvPr id="12" name="Rectangle 11">
            <a:extLst>
              <a:ext uri="{FF2B5EF4-FFF2-40B4-BE49-F238E27FC236}">
                <a16:creationId xmlns:a16="http://schemas.microsoft.com/office/drawing/2014/main" id="{7A84855B-A69D-6741-A518-B2CCFD1A86A1}"/>
              </a:ext>
            </a:extLst>
          </p:cNvPr>
          <p:cNvSpPr/>
          <p:nvPr/>
        </p:nvSpPr>
        <p:spPr>
          <a:xfrm>
            <a:off x="390647" y="4220369"/>
            <a:ext cx="8222456" cy="400110"/>
          </a:xfrm>
          <a:prstGeom prst="rect">
            <a:avLst/>
          </a:prstGeom>
        </p:spPr>
        <p:txBody>
          <a:bodyPr wrap="square">
            <a:spAutoFit/>
          </a:bodyPr>
          <a:lstStyle/>
          <a:p>
            <a:pPr marL="6350" lvl="0">
              <a:spcBef>
                <a:spcPts val="3600"/>
              </a:spcBef>
            </a:pPr>
            <a:r>
              <a:rPr lang="en-US" sz="2000" b="1" dirty="0">
                <a:solidFill>
                  <a:schemeClr val="accent1"/>
                </a:solidFill>
                <a:latin typeface="Amazon Ember Regular"/>
              </a:rPr>
              <a:t>5.</a:t>
            </a:r>
            <a:r>
              <a:rPr lang="en-US" sz="2000" dirty="0">
                <a:solidFill>
                  <a:schemeClr val="bg1">
                    <a:lumMod val="75000"/>
                  </a:schemeClr>
                </a:solidFill>
                <a:latin typeface="Amazon Ember Regular"/>
              </a:rPr>
              <a:t> </a:t>
            </a:r>
            <a:r>
              <a:rPr lang="en-US" sz="2000" dirty="0">
                <a:latin typeface="Amazon Ember Regular"/>
              </a:rPr>
              <a:t>Migration tools &amp; programs</a:t>
            </a:r>
          </a:p>
        </p:txBody>
      </p:sp>
    </p:spTree>
    <p:extLst>
      <p:ext uri="{BB962C8B-B14F-4D97-AF65-F5344CB8AC3E}">
        <p14:creationId xmlns:p14="http://schemas.microsoft.com/office/powerpoint/2010/main" val="432144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AA232C3-7FAD-EA4E-9E66-1CAA0A2E4D76}"/>
              </a:ext>
            </a:extLst>
          </p:cNvPr>
          <p:cNvSpPr>
            <a:spLocks noGrp="1"/>
          </p:cNvSpPr>
          <p:nvPr>
            <p:ph type="title"/>
          </p:nvPr>
        </p:nvSpPr>
        <p:spPr>
          <a:xfrm>
            <a:off x="405369" y="412116"/>
            <a:ext cx="8205304" cy="620870"/>
          </a:xfrm>
        </p:spPr>
        <p:txBody>
          <a:bodyPr/>
          <a:lstStyle/>
          <a:p>
            <a:r>
              <a:rPr lang="en-US" dirty="0"/>
              <a:t>Azure to AWS Migration Tool</a:t>
            </a:r>
          </a:p>
        </p:txBody>
      </p:sp>
      <p:cxnSp>
        <p:nvCxnSpPr>
          <p:cNvPr id="20" name="Straight Connector 19">
            <a:extLst>
              <a:ext uri="{FF2B5EF4-FFF2-40B4-BE49-F238E27FC236}">
                <a16:creationId xmlns:a16="http://schemas.microsoft.com/office/drawing/2014/main" id="{A1907199-D475-1243-A594-4236F690D38B}"/>
              </a:ext>
            </a:extLst>
          </p:cNvPr>
          <p:cNvCxnSpPr>
            <a:cxnSpLocks/>
          </p:cNvCxnSpPr>
          <p:nvPr/>
        </p:nvCxnSpPr>
        <p:spPr>
          <a:xfrm>
            <a:off x="7387441" y="2080391"/>
            <a:ext cx="0" cy="1385112"/>
          </a:xfrm>
          <a:prstGeom prst="line">
            <a:avLst/>
          </a:prstGeom>
          <a:ln w="28575">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67AD5B3-9768-CF45-B3D0-ECE9600A68E1}"/>
              </a:ext>
            </a:extLst>
          </p:cNvPr>
          <p:cNvGrpSpPr/>
          <p:nvPr/>
        </p:nvGrpSpPr>
        <p:grpSpPr>
          <a:xfrm>
            <a:off x="2668508" y="1870990"/>
            <a:ext cx="4445126" cy="2118334"/>
            <a:chOff x="2299992" y="3002590"/>
            <a:chExt cx="7112202" cy="3389334"/>
          </a:xfrm>
        </p:grpSpPr>
        <p:grpSp>
          <p:nvGrpSpPr>
            <p:cNvPr id="22" name="Group 21">
              <a:extLst>
                <a:ext uri="{FF2B5EF4-FFF2-40B4-BE49-F238E27FC236}">
                  <a16:creationId xmlns:a16="http://schemas.microsoft.com/office/drawing/2014/main" id="{42CB6A3A-BDB6-9A40-9D26-513F885CA392}"/>
                </a:ext>
              </a:extLst>
            </p:cNvPr>
            <p:cNvGrpSpPr/>
            <p:nvPr/>
          </p:nvGrpSpPr>
          <p:grpSpPr>
            <a:xfrm>
              <a:off x="2483443" y="3002590"/>
              <a:ext cx="6928751" cy="3350064"/>
              <a:chOff x="2483443" y="3002590"/>
              <a:chExt cx="6928751" cy="3350064"/>
            </a:xfrm>
          </p:grpSpPr>
          <p:pic>
            <p:nvPicPr>
              <p:cNvPr id="33" name="Picture 32">
                <a:extLst>
                  <a:ext uri="{FF2B5EF4-FFF2-40B4-BE49-F238E27FC236}">
                    <a16:creationId xmlns:a16="http://schemas.microsoft.com/office/drawing/2014/main" id="{190F5ED0-713E-4C44-A255-4694AA3A2539}"/>
                  </a:ext>
                </a:extLst>
              </p:cNvPr>
              <p:cNvPicPr>
                <a:picLocks noChangeAspect="1"/>
              </p:cNvPicPr>
              <p:nvPr/>
            </p:nvPicPr>
            <p:blipFill>
              <a:blip r:embed="rId3">
                <a:extLst>
                  <a:ext uri="{BEBA8EAE-BF5A-486C-A8C5-ECC9F3942E4B}">
                    <a14:imgProps xmlns:a14="http://schemas.microsoft.com/office/drawing/2010/main">
                      <a14:imgLayer>
                        <a14:imgEffect>
                          <a14:brightnessContrast bright="100000" contrast="100000"/>
                        </a14:imgEffect>
                      </a14:imgLayer>
                    </a14:imgProps>
                  </a:ext>
                </a:extLst>
              </a:blip>
              <a:stretch>
                <a:fillRect/>
              </a:stretch>
            </p:blipFill>
            <p:spPr>
              <a:xfrm>
                <a:off x="2517255" y="4296293"/>
                <a:ext cx="735092" cy="735092"/>
              </a:xfrm>
              <a:prstGeom prst="rect">
                <a:avLst/>
              </a:prstGeom>
              <a:solidFill>
                <a:schemeClr val="tx1"/>
              </a:solidFill>
            </p:spPr>
          </p:pic>
          <p:sp>
            <p:nvSpPr>
              <p:cNvPr id="34" name="TextBox 33">
                <a:extLst>
                  <a:ext uri="{FF2B5EF4-FFF2-40B4-BE49-F238E27FC236}">
                    <a16:creationId xmlns:a16="http://schemas.microsoft.com/office/drawing/2014/main" id="{ADFEE0A2-2547-3240-B2FF-2662FD46A7FB}"/>
                  </a:ext>
                </a:extLst>
              </p:cNvPr>
              <p:cNvSpPr txBox="1"/>
              <p:nvPr/>
            </p:nvSpPr>
            <p:spPr>
              <a:xfrm>
                <a:off x="3703992" y="4292721"/>
                <a:ext cx="4475748" cy="738664"/>
              </a:xfrm>
              <a:prstGeom prst="rect">
                <a:avLst/>
              </a:prstGeom>
              <a:noFill/>
            </p:spPr>
            <p:txBody>
              <a:bodyPr wrap="square" lIns="114300" tIns="91440" rIns="114300" bIns="91440" rtlCol="0" anchor="ctr">
                <a:spAutoFit/>
              </a:bodyPr>
              <a:lstStyle/>
              <a:p>
                <a:pPr defTabSz="685730">
                  <a:lnSpc>
                    <a:spcPct val="90000"/>
                  </a:lnSpc>
                  <a:spcAft>
                    <a:spcPts val="1125"/>
                  </a:spcAft>
                  <a:defRPr/>
                </a:pPr>
                <a:r>
                  <a:rPr lang="en-US" sz="2000" dirty="0">
                    <a:latin typeface="Amazon Ember"/>
                  </a:rPr>
                  <a:t>Simple and Easy</a:t>
                </a:r>
              </a:p>
            </p:txBody>
          </p:sp>
          <p:pic>
            <p:nvPicPr>
              <p:cNvPr id="35" name="Picture 34">
                <a:extLst>
                  <a:ext uri="{FF2B5EF4-FFF2-40B4-BE49-F238E27FC236}">
                    <a16:creationId xmlns:a16="http://schemas.microsoft.com/office/drawing/2014/main" id="{F6D8C2FE-2A31-BE4F-B8E9-02C2C6EA080A}"/>
                  </a:ext>
                </a:extLst>
              </p:cNvPr>
              <p:cNvPicPr>
                <a:picLocks noChangeAspect="1"/>
              </p:cNvPicPr>
              <p:nvPr/>
            </p:nvPicPr>
            <p:blipFill>
              <a:blip r:embed="rId4">
                <a:extLst>
                  <a:ext uri="{BEBA8EAE-BF5A-486C-A8C5-ECC9F3942E4B}">
                    <a14:imgProps xmlns:a14="http://schemas.microsoft.com/office/drawing/2010/main">
                      <a14:imgLayer>
                        <a14:imgEffect>
                          <a14:brightnessContrast bright="100000" contrast="100000"/>
                        </a14:imgEffect>
                      </a14:imgLayer>
                    </a14:imgProps>
                  </a:ext>
                </a:extLst>
              </a:blip>
              <a:stretch>
                <a:fillRect/>
              </a:stretch>
            </p:blipFill>
            <p:spPr>
              <a:xfrm>
                <a:off x="2483443" y="3057003"/>
                <a:ext cx="921586" cy="921586"/>
              </a:xfrm>
              <a:prstGeom prst="rect">
                <a:avLst/>
              </a:prstGeom>
              <a:solidFill>
                <a:schemeClr val="tx1"/>
              </a:solidFill>
            </p:spPr>
          </p:pic>
          <p:sp>
            <p:nvSpPr>
              <p:cNvPr id="36" name="TextBox 35">
                <a:extLst>
                  <a:ext uri="{FF2B5EF4-FFF2-40B4-BE49-F238E27FC236}">
                    <a16:creationId xmlns:a16="http://schemas.microsoft.com/office/drawing/2014/main" id="{05C969A6-2180-514B-B444-6F79C62EBCCD}"/>
                  </a:ext>
                </a:extLst>
              </p:cNvPr>
              <p:cNvSpPr txBox="1"/>
              <p:nvPr/>
            </p:nvSpPr>
            <p:spPr>
              <a:xfrm>
                <a:off x="3703990" y="3002590"/>
                <a:ext cx="4475748" cy="1181862"/>
              </a:xfrm>
              <a:prstGeom prst="rect">
                <a:avLst/>
              </a:prstGeom>
              <a:noFill/>
            </p:spPr>
            <p:txBody>
              <a:bodyPr wrap="square" lIns="114300" tIns="91440" rIns="114300" bIns="91440" rtlCol="0" anchor="ctr">
                <a:spAutoFit/>
              </a:bodyPr>
              <a:lstStyle/>
              <a:p>
                <a:pPr defTabSz="685730">
                  <a:lnSpc>
                    <a:spcPct val="90000"/>
                  </a:lnSpc>
                  <a:spcAft>
                    <a:spcPts val="1125"/>
                  </a:spcAft>
                  <a:defRPr/>
                </a:pPr>
                <a:r>
                  <a:rPr lang="en-US" sz="2000" dirty="0">
                    <a:latin typeface="Amazon Ember"/>
                  </a:rPr>
                  <a:t>Support for Azure to AWS Migration</a:t>
                </a:r>
              </a:p>
            </p:txBody>
          </p:sp>
          <p:sp>
            <p:nvSpPr>
              <p:cNvPr id="37" name="TextBox 36">
                <a:extLst>
                  <a:ext uri="{FF2B5EF4-FFF2-40B4-BE49-F238E27FC236}">
                    <a16:creationId xmlns:a16="http://schemas.microsoft.com/office/drawing/2014/main" id="{96824AD8-FF9C-4645-AAF8-576755F053E4}"/>
                  </a:ext>
                </a:extLst>
              </p:cNvPr>
              <p:cNvSpPr txBox="1"/>
              <p:nvPr/>
            </p:nvSpPr>
            <p:spPr>
              <a:xfrm>
                <a:off x="3703992" y="5170792"/>
                <a:ext cx="5708202" cy="1181862"/>
              </a:xfrm>
              <a:prstGeom prst="rect">
                <a:avLst/>
              </a:prstGeom>
              <a:noFill/>
            </p:spPr>
            <p:txBody>
              <a:bodyPr wrap="square" lIns="114300" tIns="91440" rIns="114300" bIns="91440" rtlCol="0" anchor="ctr">
                <a:spAutoFit/>
              </a:bodyPr>
              <a:lstStyle/>
              <a:p>
                <a:pPr defTabSz="685730">
                  <a:lnSpc>
                    <a:spcPct val="90000"/>
                  </a:lnSpc>
                  <a:spcAft>
                    <a:spcPts val="1125"/>
                  </a:spcAft>
                  <a:defRPr/>
                </a:pPr>
                <a:r>
                  <a:rPr lang="en-US" sz="2000" dirty="0">
                    <a:latin typeface="Amazon Ember"/>
                  </a:rPr>
                  <a:t>Export VM from Azure and import into AWS using VMIE</a:t>
                </a:r>
              </a:p>
            </p:txBody>
          </p:sp>
        </p:grpSp>
        <p:grpSp>
          <p:nvGrpSpPr>
            <p:cNvPr id="23" name="Graphic 116">
              <a:extLst>
                <a:ext uri="{FF2B5EF4-FFF2-40B4-BE49-F238E27FC236}">
                  <a16:creationId xmlns:a16="http://schemas.microsoft.com/office/drawing/2014/main" id="{BD99E1FE-C089-914C-A06A-3599CA98F446}"/>
                </a:ext>
              </a:extLst>
            </p:cNvPr>
            <p:cNvGrpSpPr/>
            <p:nvPr/>
          </p:nvGrpSpPr>
          <p:grpSpPr>
            <a:xfrm>
              <a:off x="2299992" y="5171764"/>
              <a:ext cx="1220160" cy="1220160"/>
              <a:chOff x="3974573" y="7320956"/>
              <a:chExt cx="546241" cy="546241"/>
            </a:xfrm>
          </p:grpSpPr>
          <p:sp>
            <p:nvSpPr>
              <p:cNvPr id="24" name="Freeform: Shape 1323">
                <a:extLst>
                  <a:ext uri="{FF2B5EF4-FFF2-40B4-BE49-F238E27FC236}">
                    <a16:creationId xmlns:a16="http://schemas.microsoft.com/office/drawing/2014/main" id="{FC87A5B4-0B45-DE4E-973B-80E303FD20FC}"/>
                  </a:ext>
                </a:extLst>
              </p:cNvPr>
              <p:cNvSpPr/>
              <p:nvPr/>
            </p:nvSpPr>
            <p:spPr>
              <a:xfrm>
                <a:off x="4176409" y="7508044"/>
                <a:ext cx="262196" cy="262196"/>
              </a:xfrm>
              <a:custGeom>
                <a:avLst/>
                <a:gdLst>
                  <a:gd name="connsiteX0" fmla="*/ 260284 w 262195"/>
                  <a:gd name="connsiteY0" fmla="*/ 132190 h 262195"/>
                  <a:gd name="connsiteX1" fmla="*/ 132190 w 262195"/>
                  <a:gd name="connsiteY1" fmla="*/ 260284 h 262195"/>
                  <a:gd name="connsiteX2" fmla="*/ 4097 w 262195"/>
                  <a:gd name="connsiteY2" fmla="*/ 132190 h 262195"/>
                  <a:gd name="connsiteX3" fmla="*/ 132190 w 262195"/>
                  <a:gd name="connsiteY3" fmla="*/ 4097 h 262195"/>
                  <a:gd name="connsiteX4" fmla="*/ 260284 w 262195"/>
                  <a:gd name="connsiteY4" fmla="*/ 132190 h 262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195" h="262195">
                    <a:moveTo>
                      <a:pt x="260284" y="132190"/>
                    </a:moveTo>
                    <a:cubicBezTo>
                      <a:pt x="260284" y="202934"/>
                      <a:pt x="202934" y="260284"/>
                      <a:pt x="132190" y="260284"/>
                    </a:cubicBezTo>
                    <a:cubicBezTo>
                      <a:pt x="61446" y="260284"/>
                      <a:pt x="4097" y="202934"/>
                      <a:pt x="4097" y="132190"/>
                    </a:cubicBezTo>
                    <a:cubicBezTo>
                      <a:pt x="4097" y="61446"/>
                      <a:pt x="61446" y="4097"/>
                      <a:pt x="132190" y="4097"/>
                    </a:cubicBezTo>
                    <a:cubicBezTo>
                      <a:pt x="202934" y="4097"/>
                      <a:pt x="260284" y="61446"/>
                      <a:pt x="260284" y="132190"/>
                    </a:cubicBezTo>
                    <a:close/>
                  </a:path>
                </a:pathLst>
              </a:custGeom>
              <a:noFill/>
              <a:ln w="25400" cap="flat">
                <a:solidFill>
                  <a:schemeClr val="tx1"/>
                </a:solidFill>
                <a:prstDash val="solid"/>
                <a:round/>
              </a:ln>
            </p:spPr>
            <p:txBody>
              <a:bodyPr rtlCol="0" anchor="ctr"/>
              <a:lstStyle/>
              <a:p>
                <a:pPr defTabSz="685758"/>
                <a:endParaRPr lang="en-US" sz="1324">
                  <a:latin typeface="Amazon Ember"/>
                </a:endParaRPr>
              </a:p>
            </p:txBody>
          </p:sp>
          <p:sp>
            <p:nvSpPr>
              <p:cNvPr id="25" name="Freeform: Shape 1324">
                <a:extLst>
                  <a:ext uri="{FF2B5EF4-FFF2-40B4-BE49-F238E27FC236}">
                    <a16:creationId xmlns:a16="http://schemas.microsoft.com/office/drawing/2014/main" id="{08F847FA-211D-B44A-8934-ADAD1E9C6623}"/>
                  </a:ext>
                </a:extLst>
              </p:cNvPr>
              <p:cNvSpPr/>
              <p:nvPr/>
            </p:nvSpPr>
            <p:spPr>
              <a:xfrm>
                <a:off x="4228848" y="7635864"/>
                <a:ext cx="152947" cy="65549"/>
              </a:xfrm>
              <a:custGeom>
                <a:avLst/>
                <a:gdLst>
                  <a:gd name="connsiteX0" fmla="*/ 95319 w 152947"/>
                  <a:gd name="connsiteY0" fmla="*/ 63364 h 65548"/>
                  <a:gd name="connsiteX1" fmla="*/ 151036 w 152947"/>
                  <a:gd name="connsiteY1" fmla="*/ 4097 h 65548"/>
                  <a:gd name="connsiteX2" fmla="*/ 4097 w 152947"/>
                  <a:gd name="connsiteY2" fmla="*/ 4097 h 65548"/>
                </a:gdLst>
                <a:ahLst/>
                <a:cxnLst>
                  <a:cxn ang="0">
                    <a:pos x="connsiteX0" y="connsiteY0"/>
                  </a:cxn>
                  <a:cxn ang="0">
                    <a:pos x="connsiteX1" y="connsiteY1"/>
                  </a:cxn>
                  <a:cxn ang="0">
                    <a:pos x="connsiteX2" y="connsiteY2"/>
                  </a:cxn>
                </a:cxnLst>
                <a:rect l="l" t="t" r="r" b="b"/>
                <a:pathLst>
                  <a:path w="152947" h="65548">
                    <a:moveTo>
                      <a:pt x="95319" y="63364"/>
                    </a:moveTo>
                    <a:lnTo>
                      <a:pt x="151036" y="4097"/>
                    </a:lnTo>
                    <a:lnTo>
                      <a:pt x="4097" y="4097"/>
                    </a:lnTo>
                  </a:path>
                </a:pathLst>
              </a:custGeom>
              <a:noFill/>
              <a:ln w="25400" cap="flat">
                <a:solidFill>
                  <a:schemeClr val="tx1"/>
                </a:solidFill>
                <a:prstDash val="solid"/>
                <a:round/>
              </a:ln>
            </p:spPr>
            <p:txBody>
              <a:bodyPr rtlCol="0" anchor="ctr"/>
              <a:lstStyle/>
              <a:p>
                <a:pPr defTabSz="685758"/>
                <a:endParaRPr lang="en-US" sz="1324">
                  <a:latin typeface="Amazon Ember"/>
                </a:endParaRPr>
              </a:p>
            </p:txBody>
          </p:sp>
          <p:sp>
            <p:nvSpPr>
              <p:cNvPr id="26" name="Freeform: Shape 1325">
                <a:extLst>
                  <a:ext uri="{FF2B5EF4-FFF2-40B4-BE49-F238E27FC236}">
                    <a16:creationId xmlns:a16="http://schemas.microsoft.com/office/drawing/2014/main" id="{E2059C72-47C2-BB4E-BC61-EC0A20F35AA2}"/>
                  </a:ext>
                </a:extLst>
              </p:cNvPr>
              <p:cNvSpPr/>
              <p:nvPr/>
            </p:nvSpPr>
            <p:spPr>
              <a:xfrm>
                <a:off x="4320070" y="7581786"/>
                <a:ext cx="62818" cy="60087"/>
              </a:xfrm>
              <a:custGeom>
                <a:avLst/>
                <a:gdLst>
                  <a:gd name="connsiteX0" fmla="*/ 4097 w 62817"/>
                  <a:gd name="connsiteY0" fmla="*/ 4097 h 60086"/>
                  <a:gd name="connsiteX1" fmla="*/ 59813 w 62817"/>
                  <a:gd name="connsiteY1" fmla="*/ 58175 h 60086"/>
                </a:gdLst>
                <a:ahLst/>
                <a:cxnLst>
                  <a:cxn ang="0">
                    <a:pos x="connsiteX0" y="connsiteY0"/>
                  </a:cxn>
                  <a:cxn ang="0">
                    <a:pos x="connsiteX1" y="connsiteY1"/>
                  </a:cxn>
                </a:cxnLst>
                <a:rect l="l" t="t" r="r" b="b"/>
                <a:pathLst>
                  <a:path w="62817" h="60086">
                    <a:moveTo>
                      <a:pt x="4097" y="4097"/>
                    </a:moveTo>
                    <a:lnTo>
                      <a:pt x="59813" y="58175"/>
                    </a:lnTo>
                  </a:path>
                </a:pathLst>
              </a:custGeom>
              <a:ln w="25400" cap="flat">
                <a:solidFill>
                  <a:schemeClr val="tx1"/>
                </a:solidFill>
                <a:prstDash val="solid"/>
                <a:round/>
              </a:ln>
            </p:spPr>
            <p:txBody>
              <a:bodyPr rtlCol="0" anchor="ctr"/>
              <a:lstStyle/>
              <a:p>
                <a:pPr defTabSz="685758"/>
                <a:endParaRPr lang="en-US" sz="1324">
                  <a:latin typeface="Amazon Ember"/>
                </a:endParaRPr>
              </a:p>
            </p:txBody>
          </p:sp>
          <p:sp>
            <p:nvSpPr>
              <p:cNvPr id="27" name="Freeform: Shape 1326">
                <a:extLst>
                  <a:ext uri="{FF2B5EF4-FFF2-40B4-BE49-F238E27FC236}">
                    <a16:creationId xmlns:a16="http://schemas.microsoft.com/office/drawing/2014/main" id="{F4748EC3-50C1-284E-A835-B73671EF3919}"/>
                  </a:ext>
                </a:extLst>
              </p:cNvPr>
              <p:cNvSpPr/>
              <p:nvPr/>
            </p:nvSpPr>
            <p:spPr>
              <a:xfrm>
                <a:off x="4054597" y="7415729"/>
                <a:ext cx="215765" cy="76474"/>
              </a:xfrm>
              <a:custGeom>
                <a:avLst/>
                <a:gdLst>
                  <a:gd name="connsiteX0" fmla="*/ 212488 w 215765"/>
                  <a:gd name="connsiteY0" fmla="*/ 40422 h 76473"/>
                  <a:gd name="connsiteX1" fmla="*/ 108429 w 215765"/>
                  <a:gd name="connsiteY1" fmla="*/ 72923 h 76473"/>
                  <a:gd name="connsiteX2" fmla="*/ 4097 w 215765"/>
                  <a:gd name="connsiteY2" fmla="*/ 40422 h 76473"/>
                  <a:gd name="connsiteX3" fmla="*/ 108156 w 215765"/>
                  <a:gd name="connsiteY3" fmla="*/ 4097 h 76473"/>
                  <a:gd name="connsiteX4" fmla="*/ 212488 w 215765"/>
                  <a:gd name="connsiteY4" fmla="*/ 40422 h 76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65" h="76473">
                    <a:moveTo>
                      <a:pt x="212488" y="40422"/>
                    </a:moveTo>
                    <a:cubicBezTo>
                      <a:pt x="212488" y="58448"/>
                      <a:pt x="168515" y="72923"/>
                      <a:pt x="108429" y="72923"/>
                    </a:cubicBezTo>
                    <a:cubicBezTo>
                      <a:pt x="48342" y="72923"/>
                      <a:pt x="4097" y="58175"/>
                      <a:pt x="4097" y="40422"/>
                    </a:cubicBezTo>
                    <a:cubicBezTo>
                      <a:pt x="4097" y="22669"/>
                      <a:pt x="48069" y="4097"/>
                      <a:pt x="108156" y="4097"/>
                    </a:cubicBezTo>
                    <a:cubicBezTo>
                      <a:pt x="168242" y="4097"/>
                      <a:pt x="212488" y="22396"/>
                      <a:pt x="212488" y="40422"/>
                    </a:cubicBezTo>
                    <a:close/>
                  </a:path>
                </a:pathLst>
              </a:custGeom>
              <a:noFill/>
              <a:ln w="25400" cap="flat">
                <a:solidFill>
                  <a:schemeClr val="tx1"/>
                </a:solidFill>
                <a:prstDash val="solid"/>
                <a:round/>
              </a:ln>
            </p:spPr>
            <p:txBody>
              <a:bodyPr rtlCol="0" anchor="ctr"/>
              <a:lstStyle/>
              <a:p>
                <a:pPr defTabSz="685758"/>
                <a:endParaRPr lang="en-US" sz="1324">
                  <a:latin typeface="Amazon Ember"/>
                </a:endParaRPr>
              </a:p>
            </p:txBody>
          </p:sp>
          <p:sp>
            <p:nvSpPr>
              <p:cNvPr id="28" name="Freeform: Shape 1327">
                <a:extLst>
                  <a:ext uri="{FF2B5EF4-FFF2-40B4-BE49-F238E27FC236}">
                    <a16:creationId xmlns:a16="http://schemas.microsoft.com/office/drawing/2014/main" id="{083F6D4D-D68C-0E49-B0B0-F78E5ADFEBDA}"/>
                  </a:ext>
                </a:extLst>
              </p:cNvPr>
              <p:cNvSpPr/>
              <p:nvPr/>
            </p:nvSpPr>
            <p:spPr>
              <a:xfrm>
                <a:off x="4054597" y="7516510"/>
                <a:ext cx="139291" cy="38237"/>
              </a:xfrm>
              <a:custGeom>
                <a:avLst/>
                <a:gdLst>
                  <a:gd name="connsiteX0" fmla="*/ 4097 w 139291"/>
                  <a:gd name="connsiteY0" fmla="*/ 4097 h 38236"/>
                  <a:gd name="connsiteX1" fmla="*/ 108156 w 139291"/>
                  <a:gd name="connsiteY1" fmla="*/ 36598 h 38236"/>
                  <a:gd name="connsiteX2" fmla="*/ 137653 w 139291"/>
                  <a:gd name="connsiteY2" fmla="*/ 36598 h 38236"/>
                </a:gdLst>
                <a:ahLst/>
                <a:cxnLst>
                  <a:cxn ang="0">
                    <a:pos x="connsiteX0" y="connsiteY0"/>
                  </a:cxn>
                  <a:cxn ang="0">
                    <a:pos x="connsiteX1" y="connsiteY1"/>
                  </a:cxn>
                  <a:cxn ang="0">
                    <a:pos x="connsiteX2" y="connsiteY2"/>
                  </a:cxn>
                </a:cxnLst>
                <a:rect l="l" t="t" r="r" b="b"/>
                <a:pathLst>
                  <a:path w="139291" h="38236">
                    <a:moveTo>
                      <a:pt x="4097" y="4097"/>
                    </a:moveTo>
                    <a:cubicBezTo>
                      <a:pt x="4097" y="22123"/>
                      <a:pt x="48069" y="36598"/>
                      <a:pt x="108156" y="36598"/>
                    </a:cubicBezTo>
                    <a:lnTo>
                      <a:pt x="137653" y="36598"/>
                    </a:lnTo>
                  </a:path>
                </a:pathLst>
              </a:custGeom>
              <a:noFill/>
              <a:ln w="25400" cap="flat">
                <a:solidFill>
                  <a:schemeClr val="tx1"/>
                </a:solidFill>
                <a:prstDash val="solid"/>
                <a:round/>
              </a:ln>
            </p:spPr>
            <p:txBody>
              <a:bodyPr rtlCol="0" anchor="ctr"/>
              <a:lstStyle/>
              <a:p>
                <a:pPr defTabSz="685758"/>
                <a:endParaRPr lang="en-US" sz="1324">
                  <a:latin typeface="Amazon Ember"/>
                </a:endParaRPr>
              </a:p>
            </p:txBody>
          </p:sp>
          <p:sp>
            <p:nvSpPr>
              <p:cNvPr id="29" name="Freeform: Shape 1328">
                <a:extLst>
                  <a:ext uri="{FF2B5EF4-FFF2-40B4-BE49-F238E27FC236}">
                    <a16:creationId xmlns:a16="http://schemas.microsoft.com/office/drawing/2014/main" id="{3C7448DD-6F03-AA44-A3E9-809DF385C98D}"/>
                  </a:ext>
                </a:extLst>
              </p:cNvPr>
              <p:cNvSpPr/>
              <p:nvPr/>
            </p:nvSpPr>
            <p:spPr>
              <a:xfrm>
                <a:off x="4054597" y="7580420"/>
                <a:ext cx="111979" cy="38237"/>
              </a:xfrm>
              <a:custGeom>
                <a:avLst/>
                <a:gdLst>
                  <a:gd name="connsiteX0" fmla="*/ 108156 w 111979"/>
                  <a:gd name="connsiteY0" fmla="*/ 36598 h 38236"/>
                  <a:gd name="connsiteX1" fmla="*/ 4097 w 111979"/>
                  <a:gd name="connsiteY1" fmla="*/ 4097 h 38236"/>
                </a:gdLst>
                <a:ahLst/>
                <a:cxnLst>
                  <a:cxn ang="0">
                    <a:pos x="connsiteX0" y="connsiteY0"/>
                  </a:cxn>
                  <a:cxn ang="0">
                    <a:pos x="connsiteX1" y="connsiteY1"/>
                  </a:cxn>
                </a:cxnLst>
                <a:rect l="l" t="t" r="r" b="b"/>
                <a:pathLst>
                  <a:path w="111979" h="38236">
                    <a:moveTo>
                      <a:pt x="108156" y="36598"/>
                    </a:moveTo>
                    <a:cubicBezTo>
                      <a:pt x="47796" y="36598"/>
                      <a:pt x="4097" y="22123"/>
                      <a:pt x="4097" y="4097"/>
                    </a:cubicBezTo>
                  </a:path>
                </a:pathLst>
              </a:custGeom>
              <a:noFill/>
              <a:ln w="25400" cap="flat">
                <a:solidFill>
                  <a:schemeClr val="bg1"/>
                </a:solidFill>
                <a:prstDash val="solid"/>
                <a:round/>
              </a:ln>
            </p:spPr>
            <p:txBody>
              <a:bodyPr rtlCol="0" anchor="ctr"/>
              <a:lstStyle/>
              <a:p>
                <a:pPr defTabSz="685758"/>
                <a:endParaRPr lang="en-US" sz="1324">
                  <a:latin typeface="Amazon Ember"/>
                </a:endParaRPr>
              </a:p>
            </p:txBody>
          </p:sp>
          <p:sp>
            <p:nvSpPr>
              <p:cNvPr id="30" name="Freeform: Shape 1329">
                <a:extLst>
                  <a:ext uri="{FF2B5EF4-FFF2-40B4-BE49-F238E27FC236}">
                    <a16:creationId xmlns:a16="http://schemas.microsoft.com/office/drawing/2014/main" id="{F838004F-34DC-0D4A-BAD3-DD6ED6A24678}"/>
                  </a:ext>
                </a:extLst>
              </p:cNvPr>
              <p:cNvSpPr/>
              <p:nvPr/>
            </p:nvSpPr>
            <p:spPr>
              <a:xfrm>
                <a:off x="4054597" y="7450142"/>
                <a:ext cx="5462" cy="196647"/>
              </a:xfrm>
              <a:custGeom>
                <a:avLst/>
                <a:gdLst>
                  <a:gd name="connsiteX0" fmla="*/ 4097 w 5462"/>
                  <a:gd name="connsiteY0" fmla="*/ 4097 h 196646"/>
                  <a:gd name="connsiteX1" fmla="*/ 4097 w 5462"/>
                  <a:gd name="connsiteY1" fmla="*/ 194735 h 196646"/>
                </a:gdLst>
                <a:ahLst/>
                <a:cxnLst>
                  <a:cxn ang="0">
                    <a:pos x="connsiteX0" y="connsiteY0"/>
                  </a:cxn>
                  <a:cxn ang="0">
                    <a:pos x="connsiteX1" y="connsiteY1"/>
                  </a:cxn>
                </a:cxnLst>
                <a:rect l="l" t="t" r="r" b="b"/>
                <a:pathLst>
                  <a:path w="5462" h="196646">
                    <a:moveTo>
                      <a:pt x="4097" y="4097"/>
                    </a:moveTo>
                    <a:lnTo>
                      <a:pt x="4097" y="194735"/>
                    </a:lnTo>
                  </a:path>
                </a:pathLst>
              </a:custGeom>
              <a:ln w="25400" cap="flat">
                <a:solidFill>
                  <a:schemeClr val="tx1"/>
                </a:solidFill>
                <a:prstDash val="solid"/>
                <a:round/>
              </a:ln>
            </p:spPr>
            <p:txBody>
              <a:bodyPr rtlCol="0" anchor="ctr"/>
              <a:lstStyle/>
              <a:p>
                <a:pPr defTabSz="685758"/>
                <a:endParaRPr lang="en-US" sz="1324">
                  <a:latin typeface="Amazon Ember"/>
                </a:endParaRPr>
              </a:p>
            </p:txBody>
          </p:sp>
          <p:sp>
            <p:nvSpPr>
              <p:cNvPr id="31" name="Freeform: Shape 1330">
                <a:extLst>
                  <a:ext uri="{FF2B5EF4-FFF2-40B4-BE49-F238E27FC236}">
                    <a16:creationId xmlns:a16="http://schemas.microsoft.com/office/drawing/2014/main" id="{DC7BB203-DD69-F245-8466-B7C93B13C88B}"/>
                  </a:ext>
                </a:extLst>
              </p:cNvPr>
              <p:cNvSpPr/>
              <p:nvPr/>
            </p:nvSpPr>
            <p:spPr>
              <a:xfrm>
                <a:off x="4262988" y="7452054"/>
                <a:ext cx="8194" cy="51893"/>
              </a:xfrm>
              <a:custGeom>
                <a:avLst/>
                <a:gdLst>
                  <a:gd name="connsiteX0" fmla="*/ 4097 w 8193"/>
                  <a:gd name="connsiteY0" fmla="*/ 4097 h 51892"/>
                  <a:gd name="connsiteX1" fmla="*/ 4097 w 8193"/>
                  <a:gd name="connsiteY1" fmla="*/ 48889 h 51892"/>
                </a:gdLst>
                <a:ahLst/>
                <a:cxnLst>
                  <a:cxn ang="0">
                    <a:pos x="connsiteX0" y="connsiteY0"/>
                  </a:cxn>
                  <a:cxn ang="0">
                    <a:pos x="connsiteX1" y="connsiteY1"/>
                  </a:cxn>
                </a:cxnLst>
                <a:rect l="l" t="t" r="r" b="b"/>
                <a:pathLst>
                  <a:path w="8193" h="51892">
                    <a:moveTo>
                      <a:pt x="4097" y="4097"/>
                    </a:moveTo>
                    <a:lnTo>
                      <a:pt x="4097" y="48889"/>
                    </a:lnTo>
                  </a:path>
                </a:pathLst>
              </a:custGeom>
              <a:ln w="38100" cap="flat">
                <a:solidFill>
                  <a:schemeClr val="tx1"/>
                </a:solidFill>
                <a:prstDash val="solid"/>
                <a:round/>
              </a:ln>
            </p:spPr>
            <p:txBody>
              <a:bodyPr rtlCol="0" anchor="ctr"/>
              <a:lstStyle/>
              <a:p>
                <a:pPr defTabSz="685758"/>
                <a:endParaRPr lang="en-US" sz="1324">
                  <a:latin typeface="Amazon Ember"/>
                </a:endParaRPr>
              </a:p>
            </p:txBody>
          </p:sp>
          <p:sp>
            <p:nvSpPr>
              <p:cNvPr id="32" name="Freeform: Shape 1331">
                <a:extLst>
                  <a:ext uri="{FF2B5EF4-FFF2-40B4-BE49-F238E27FC236}">
                    <a16:creationId xmlns:a16="http://schemas.microsoft.com/office/drawing/2014/main" id="{8A4EE73E-71DE-8944-A0F9-B4CEF4DA0F6D}"/>
                  </a:ext>
                </a:extLst>
              </p:cNvPr>
              <p:cNvSpPr/>
              <p:nvPr/>
            </p:nvSpPr>
            <p:spPr>
              <a:xfrm>
                <a:off x="4054597" y="7639961"/>
                <a:ext cx="114711" cy="38237"/>
              </a:xfrm>
              <a:custGeom>
                <a:avLst/>
                <a:gdLst>
                  <a:gd name="connsiteX0" fmla="*/ 112799 w 114710"/>
                  <a:gd name="connsiteY0" fmla="*/ 36598 h 38236"/>
                  <a:gd name="connsiteX1" fmla="*/ 4097 w 114710"/>
                  <a:gd name="connsiteY1" fmla="*/ 4097 h 38236"/>
                </a:gdLst>
                <a:ahLst/>
                <a:cxnLst>
                  <a:cxn ang="0">
                    <a:pos x="connsiteX0" y="connsiteY0"/>
                  </a:cxn>
                  <a:cxn ang="0">
                    <a:pos x="connsiteX1" y="connsiteY1"/>
                  </a:cxn>
                </a:cxnLst>
                <a:rect l="l" t="t" r="r" b="b"/>
                <a:pathLst>
                  <a:path w="114710" h="38236">
                    <a:moveTo>
                      <a:pt x="112799" y="36598"/>
                    </a:moveTo>
                    <a:cubicBezTo>
                      <a:pt x="52439" y="36598"/>
                      <a:pt x="4097" y="22123"/>
                      <a:pt x="4097" y="4097"/>
                    </a:cubicBezTo>
                  </a:path>
                </a:pathLst>
              </a:custGeom>
              <a:noFill/>
              <a:ln w="25400" cap="flat">
                <a:solidFill>
                  <a:schemeClr val="tx1"/>
                </a:solidFill>
                <a:prstDash val="solid"/>
                <a:round/>
              </a:ln>
            </p:spPr>
            <p:txBody>
              <a:bodyPr rtlCol="0" anchor="ctr"/>
              <a:lstStyle/>
              <a:p>
                <a:pPr defTabSz="685758"/>
                <a:endParaRPr lang="en-US" sz="1324">
                  <a:latin typeface="Amazon Ember"/>
                </a:endParaRPr>
              </a:p>
            </p:txBody>
          </p:sp>
        </p:grpSp>
      </p:grpSp>
      <p:pic>
        <p:nvPicPr>
          <p:cNvPr id="38" name="Picture 37">
            <a:extLst>
              <a:ext uri="{FF2B5EF4-FFF2-40B4-BE49-F238E27FC236}">
                <a16:creationId xmlns:a16="http://schemas.microsoft.com/office/drawing/2014/main" id="{470B2E80-BBBD-2646-8F78-181F3EC61D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6182" y="2327038"/>
            <a:ext cx="1219306" cy="1211685"/>
          </a:xfrm>
          <a:prstGeom prst="rect">
            <a:avLst/>
          </a:prstGeom>
        </p:spPr>
      </p:pic>
      <p:sp>
        <p:nvSpPr>
          <p:cNvPr id="39" name="Freeform 5">
            <a:extLst>
              <a:ext uri="{FF2B5EF4-FFF2-40B4-BE49-F238E27FC236}">
                <a16:creationId xmlns:a16="http://schemas.microsoft.com/office/drawing/2014/main" id="{54362888-0007-4B43-BF1E-0E2FC63A5127}"/>
              </a:ext>
            </a:extLst>
          </p:cNvPr>
          <p:cNvSpPr>
            <a:spLocks/>
          </p:cNvSpPr>
          <p:nvPr/>
        </p:nvSpPr>
        <p:spPr bwMode="auto">
          <a:xfrm>
            <a:off x="8336287" y="2725048"/>
            <a:ext cx="219760" cy="205109"/>
          </a:xfrm>
          <a:custGeom>
            <a:avLst/>
            <a:gdLst>
              <a:gd name="T0" fmla="*/ 10 w 66"/>
              <a:gd name="T1" fmla="*/ 62 h 62"/>
              <a:gd name="T2" fmla="*/ 35 w 66"/>
              <a:gd name="T3" fmla="*/ 2 h 62"/>
              <a:gd name="T4" fmla="*/ 57 w 66"/>
              <a:gd name="T5" fmla="*/ 16 h 62"/>
              <a:gd name="T6" fmla="*/ 62 w 66"/>
              <a:gd name="T7" fmla="*/ 62 h 62"/>
              <a:gd name="T8" fmla="*/ 36 w 66"/>
              <a:gd name="T9" fmla="*/ 36 h 62"/>
              <a:gd name="T10" fmla="*/ 10 w 66"/>
              <a:gd name="T11" fmla="*/ 62 h 62"/>
            </a:gdLst>
            <a:ahLst/>
            <a:cxnLst>
              <a:cxn ang="0">
                <a:pos x="T0" y="T1"/>
              </a:cxn>
              <a:cxn ang="0">
                <a:pos x="T2" y="T3"/>
              </a:cxn>
              <a:cxn ang="0">
                <a:pos x="T4" y="T5"/>
              </a:cxn>
              <a:cxn ang="0">
                <a:pos x="T6" y="T7"/>
              </a:cxn>
              <a:cxn ang="0">
                <a:pos x="T8" y="T9"/>
              </a:cxn>
              <a:cxn ang="0">
                <a:pos x="T10" y="T11"/>
              </a:cxn>
            </a:cxnLst>
            <a:rect l="0" t="0" r="r" b="b"/>
            <a:pathLst>
              <a:path w="66" h="62">
                <a:moveTo>
                  <a:pt x="10" y="62"/>
                </a:moveTo>
                <a:cubicBezTo>
                  <a:pt x="10" y="62"/>
                  <a:pt x="0" y="12"/>
                  <a:pt x="35" y="2"/>
                </a:cubicBezTo>
                <a:cubicBezTo>
                  <a:pt x="35" y="2"/>
                  <a:pt x="48" y="0"/>
                  <a:pt x="57" y="16"/>
                </a:cubicBezTo>
                <a:cubicBezTo>
                  <a:pt x="66" y="32"/>
                  <a:pt x="65" y="55"/>
                  <a:pt x="62" y="62"/>
                </a:cubicBezTo>
                <a:cubicBezTo>
                  <a:pt x="62" y="62"/>
                  <a:pt x="54" y="35"/>
                  <a:pt x="36" y="36"/>
                </a:cubicBezTo>
                <a:cubicBezTo>
                  <a:pt x="36" y="36"/>
                  <a:pt x="17" y="36"/>
                  <a:pt x="10" y="62"/>
                </a:cubicBezTo>
                <a:close/>
              </a:path>
            </a:pathLst>
          </a:custGeom>
          <a:gradFill>
            <a:gsLst>
              <a:gs pos="36500">
                <a:srgbClr val="FF9900">
                  <a:lumMod val="75000"/>
                </a:srgbClr>
              </a:gs>
              <a:gs pos="0">
                <a:srgbClr val="FFFFFF"/>
              </a:gs>
              <a:gs pos="68000">
                <a:srgbClr val="FF9900">
                  <a:lumMod val="50000"/>
                </a:srgbClr>
              </a:gs>
              <a:gs pos="100000">
                <a:srgbClr val="FF9900">
                  <a:lumMod val="50000"/>
                </a:srgbClr>
              </a:gs>
            </a:gsLst>
            <a:path path="circle">
              <a:fillToRect l="50000" t="-80000" r="50000" b="180000"/>
            </a:path>
          </a:gradFill>
          <a:ln w="7938" cap="flat">
            <a:solidFill>
              <a:srgbClr val="FF9900">
                <a:lumMod val="50000"/>
              </a:srgbClr>
            </a:solidFill>
            <a:prstDash val="solid"/>
            <a:miter lim="800000"/>
            <a:headEnd/>
            <a:tailEnd/>
          </a:ln>
          <a:extLst/>
        </p:spPr>
        <p:txBody>
          <a:bodyPr vert="horz" wrap="square" lIns="57150" tIns="28575" rIns="57150" bIns="28575" numCol="1" anchor="t" anchorCtr="0" compatLnSpc="1">
            <a:prstTxWarp prst="textNoShape">
              <a:avLst/>
            </a:prstTxWarp>
          </a:bodyPr>
          <a:lstStyle/>
          <a:p>
            <a:pPr marL="0" marR="0" lvl="0" indent="0" defTabSz="685758" eaLnBrk="1" fontAlgn="auto" latinLnBrk="0" hangingPunct="1">
              <a:lnSpc>
                <a:spcPct val="100000"/>
              </a:lnSpc>
              <a:spcBef>
                <a:spcPts val="0"/>
              </a:spcBef>
              <a:spcAft>
                <a:spcPts val="0"/>
              </a:spcAft>
              <a:buClrTx/>
              <a:buSzTx/>
              <a:buFontTx/>
              <a:buNone/>
              <a:tabLst/>
              <a:defRPr/>
            </a:pPr>
            <a:endParaRPr kumimoji="0" lang="en-US" sz="1324" b="0" i="0" u="none" strike="noStrike" kern="0" cap="none" spc="0" normalizeH="0" baseline="0" noProof="0">
              <a:ln>
                <a:noFill/>
              </a:ln>
              <a:solidFill>
                <a:srgbClr val="FFFFFF"/>
              </a:solidFill>
              <a:effectLst/>
              <a:uLnTx/>
              <a:uFillTx/>
              <a:latin typeface="Amazon Ember"/>
            </a:endParaRPr>
          </a:p>
        </p:txBody>
      </p:sp>
      <p:sp>
        <p:nvSpPr>
          <p:cNvPr id="40" name="Freeform 6">
            <a:extLst>
              <a:ext uri="{FF2B5EF4-FFF2-40B4-BE49-F238E27FC236}">
                <a16:creationId xmlns:a16="http://schemas.microsoft.com/office/drawing/2014/main" id="{C5E44E9B-D1B9-9845-A5C6-13BF92D606AC}"/>
              </a:ext>
            </a:extLst>
          </p:cNvPr>
          <p:cNvSpPr>
            <a:spLocks/>
          </p:cNvSpPr>
          <p:nvPr/>
        </p:nvSpPr>
        <p:spPr bwMode="auto">
          <a:xfrm>
            <a:off x="8704997" y="2725048"/>
            <a:ext cx="219760" cy="205109"/>
          </a:xfrm>
          <a:custGeom>
            <a:avLst/>
            <a:gdLst>
              <a:gd name="T0" fmla="*/ 56 w 66"/>
              <a:gd name="T1" fmla="*/ 62 h 62"/>
              <a:gd name="T2" fmla="*/ 31 w 66"/>
              <a:gd name="T3" fmla="*/ 2 h 62"/>
              <a:gd name="T4" fmla="*/ 9 w 66"/>
              <a:gd name="T5" fmla="*/ 16 h 62"/>
              <a:gd name="T6" fmla="*/ 4 w 66"/>
              <a:gd name="T7" fmla="*/ 62 h 62"/>
              <a:gd name="T8" fmla="*/ 29 w 66"/>
              <a:gd name="T9" fmla="*/ 36 h 62"/>
              <a:gd name="T10" fmla="*/ 56 w 66"/>
              <a:gd name="T11" fmla="*/ 62 h 62"/>
            </a:gdLst>
            <a:ahLst/>
            <a:cxnLst>
              <a:cxn ang="0">
                <a:pos x="T0" y="T1"/>
              </a:cxn>
              <a:cxn ang="0">
                <a:pos x="T2" y="T3"/>
              </a:cxn>
              <a:cxn ang="0">
                <a:pos x="T4" y="T5"/>
              </a:cxn>
              <a:cxn ang="0">
                <a:pos x="T6" y="T7"/>
              </a:cxn>
              <a:cxn ang="0">
                <a:pos x="T8" y="T9"/>
              </a:cxn>
              <a:cxn ang="0">
                <a:pos x="T10" y="T11"/>
              </a:cxn>
            </a:cxnLst>
            <a:rect l="0" t="0" r="r" b="b"/>
            <a:pathLst>
              <a:path w="66" h="62">
                <a:moveTo>
                  <a:pt x="56" y="62"/>
                </a:moveTo>
                <a:cubicBezTo>
                  <a:pt x="56" y="62"/>
                  <a:pt x="66" y="12"/>
                  <a:pt x="31" y="2"/>
                </a:cubicBezTo>
                <a:cubicBezTo>
                  <a:pt x="31" y="2"/>
                  <a:pt x="18" y="0"/>
                  <a:pt x="9" y="16"/>
                </a:cubicBezTo>
                <a:cubicBezTo>
                  <a:pt x="0" y="32"/>
                  <a:pt x="1" y="55"/>
                  <a:pt x="4" y="62"/>
                </a:cubicBezTo>
                <a:cubicBezTo>
                  <a:pt x="4" y="62"/>
                  <a:pt x="12" y="35"/>
                  <a:pt x="29" y="36"/>
                </a:cubicBezTo>
                <a:cubicBezTo>
                  <a:pt x="29" y="36"/>
                  <a:pt x="48" y="36"/>
                  <a:pt x="56" y="62"/>
                </a:cubicBezTo>
                <a:close/>
              </a:path>
            </a:pathLst>
          </a:custGeom>
          <a:gradFill>
            <a:gsLst>
              <a:gs pos="36500">
                <a:srgbClr val="FF9900">
                  <a:lumMod val="75000"/>
                </a:srgbClr>
              </a:gs>
              <a:gs pos="0">
                <a:srgbClr val="FFFFFF"/>
              </a:gs>
              <a:gs pos="68000">
                <a:srgbClr val="FF9900">
                  <a:lumMod val="50000"/>
                </a:srgbClr>
              </a:gs>
              <a:gs pos="100000">
                <a:srgbClr val="FF9900">
                  <a:lumMod val="50000"/>
                </a:srgbClr>
              </a:gs>
            </a:gsLst>
            <a:path path="circle">
              <a:fillToRect l="50000" t="-80000" r="50000" b="180000"/>
            </a:path>
          </a:gradFill>
          <a:ln w="7938" cap="flat">
            <a:solidFill>
              <a:srgbClr val="FF9900">
                <a:lumMod val="50000"/>
              </a:srgbClr>
            </a:solidFill>
            <a:prstDash val="solid"/>
            <a:miter lim="800000"/>
            <a:headEnd/>
            <a:tailEnd/>
          </a:ln>
          <a:extLst/>
        </p:spPr>
        <p:txBody>
          <a:bodyPr vert="horz" wrap="square" lIns="57150" tIns="28575" rIns="57150" bIns="28575" numCol="1" anchor="t" anchorCtr="0" compatLnSpc="1">
            <a:prstTxWarp prst="textNoShape">
              <a:avLst/>
            </a:prstTxWarp>
          </a:bodyPr>
          <a:lstStyle/>
          <a:p>
            <a:pPr marL="0" marR="0" lvl="0" indent="0" defTabSz="685758" eaLnBrk="1" fontAlgn="auto" latinLnBrk="0" hangingPunct="1">
              <a:lnSpc>
                <a:spcPct val="100000"/>
              </a:lnSpc>
              <a:spcBef>
                <a:spcPts val="0"/>
              </a:spcBef>
              <a:spcAft>
                <a:spcPts val="0"/>
              </a:spcAft>
              <a:buClrTx/>
              <a:buSzTx/>
              <a:buFontTx/>
              <a:buNone/>
              <a:tabLst/>
              <a:defRPr/>
            </a:pPr>
            <a:endParaRPr kumimoji="0" lang="en-US" sz="1324" b="0" i="0" u="none" strike="noStrike" kern="0" cap="none" spc="0" normalizeH="0" baseline="0" noProof="0">
              <a:ln>
                <a:noFill/>
              </a:ln>
              <a:solidFill>
                <a:srgbClr val="FFFFFF"/>
              </a:solidFill>
              <a:effectLst/>
              <a:uLnTx/>
              <a:uFillTx/>
              <a:latin typeface="Amazon Ember"/>
            </a:endParaRPr>
          </a:p>
        </p:txBody>
      </p:sp>
      <p:sp>
        <p:nvSpPr>
          <p:cNvPr id="41" name="Freeform 7">
            <a:extLst>
              <a:ext uri="{FF2B5EF4-FFF2-40B4-BE49-F238E27FC236}">
                <a16:creationId xmlns:a16="http://schemas.microsoft.com/office/drawing/2014/main" id="{7305713E-8938-6546-879B-264AD9074F69}"/>
              </a:ext>
            </a:extLst>
          </p:cNvPr>
          <p:cNvSpPr>
            <a:spLocks/>
          </p:cNvSpPr>
          <p:nvPr/>
        </p:nvSpPr>
        <p:spPr bwMode="auto">
          <a:xfrm>
            <a:off x="8216640" y="3018061"/>
            <a:ext cx="830205" cy="405336"/>
          </a:xfrm>
          <a:custGeom>
            <a:avLst/>
            <a:gdLst>
              <a:gd name="T0" fmla="*/ 15 w 249"/>
              <a:gd name="T1" fmla="*/ 5 h 122"/>
              <a:gd name="T2" fmla="*/ 3 w 249"/>
              <a:gd name="T3" fmla="*/ 15 h 122"/>
              <a:gd name="T4" fmla="*/ 122 w 249"/>
              <a:gd name="T5" fmla="*/ 116 h 122"/>
              <a:gd name="T6" fmla="*/ 226 w 249"/>
              <a:gd name="T7" fmla="*/ 65 h 122"/>
              <a:gd name="T8" fmla="*/ 248 w 249"/>
              <a:gd name="T9" fmla="*/ 14 h 122"/>
              <a:gd name="T10" fmla="*/ 236 w 249"/>
              <a:gd name="T11" fmla="*/ 4 h 122"/>
              <a:gd name="T12" fmla="*/ 125 w 249"/>
              <a:gd name="T13" fmla="*/ 21 h 122"/>
              <a:gd name="T14" fmla="*/ 15 w 249"/>
              <a:gd name="T15" fmla="*/ 5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122">
                <a:moveTo>
                  <a:pt x="15" y="5"/>
                </a:moveTo>
                <a:cubicBezTo>
                  <a:pt x="15" y="5"/>
                  <a:pt x="0" y="0"/>
                  <a:pt x="3" y="15"/>
                </a:cubicBezTo>
                <a:cubicBezTo>
                  <a:pt x="6" y="30"/>
                  <a:pt x="25" y="110"/>
                  <a:pt x="122" y="116"/>
                </a:cubicBezTo>
                <a:cubicBezTo>
                  <a:pt x="122" y="116"/>
                  <a:pt x="181" y="122"/>
                  <a:pt x="226" y="65"/>
                </a:cubicBezTo>
                <a:cubicBezTo>
                  <a:pt x="226" y="65"/>
                  <a:pt x="235" y="57"/>
                  <a:pt x="248" y="14"/>
                </a:cubicBezTo>
                <a:cubicBezTo>
                  <a:pt x="248" y="14"/>
                  <a:pt x="249" y="1"/>
                  <a:pt x="236" y="4"/>
                </a:cubicBezTo>
                <a:cubicBezTo>
                  <a:pt x="222" y="7"/>
                  <a:pt x="175" y="22"/>
                  <a:pt x="125" y="21"/>
                </a:cubicBezTo>
                <a:cubicBezTo>
                  <a:pt x="76" y="20"/>
                  <a:pt x="15" y="5"/>
                  <a:pt x="15" y="5"/>
                </a:cubicBezTo>
                <a:close/>
              </a:path>
            </a:pathLst>
          </a:custGeom>
          <a:gradFill>
            <a:gsLst>
              <a:gs pos="36500">
                <a:srgbClr val="FF9900">
                  <a:lumMod val="75000"/>
                </a:srgbClr>
              </a:gs>
              <a:gs pos="0">
                <a:srgbClr val="FFFFFF"/>
              </a:gs>
              <a:gs pos="68000">
                <a:srgbClr val="FF9900">
                  <a:lumMod val="50000"/>
                </a:srgbClr>
              </a:gs>
              <a:gs pos="100000">
                <a:srgbClr val="FF9900">
                  <a:lumMod val="50000"/>
                </a:srgbClr>
              </a:gs>
            </a:gsLst>
            <a:path path="circle">
              <a:fillToRect l="50000" t="-80000" r="50000" b="180000"/>
            </a:path>
          </a:gradFill>
          <a:ln w="7938" cap="flat">
            <a:solidFill>
              <a:srgbClr val="FF9900">
                <a:lumMod val="50000"/>
              </a:srgbClr>
            </a:solidFill>
            <a:prstDash val="solid"/>
            <a:miter lim="800000"/>
            <a:headEnd/>
            <a:tailEnd/>
          </a:ln>
          <a:extLst/>
        </p:spPr>
        <p:txBody>
          <a:bodyPr vert="horz" wrap="square" lIns="57150" tIns="28575" rIns="57150" bIns="28575" numCol="1" anchor="t" anchorCtr="0" compatLnSpc="1">
            <a:prstTxWarp prst="textNoShape">
              <a:avLst/>
            </a:prstTxWarp>
          </a:bodyPr>
          <a:lstStyle/>
          <a:p>
            <a:pPr marL="0" marR="0" lvl="0" indent="0" defTabSz="685758" eaLnBrk="1" fontAlgn="auto" latinLnBrk="0" hangingPunct="1">
              <a:lnSpc>
                <a:spcPct val="100000"/>
              </a:lnSpc>
              <a:spcBef>
                <a:spcPts val="0"/>
              </a:spcBef>
              <a:spcAft>
                <a:spcPts val="0"/>
              </a:spcAft>
              <a:buClrTx/>
              <a:buSzTx/>
              <a:buFontTx/>
              <a:buNone/>
              <a:tabLst/>
              <a:defRPr/>
            </a:pPr>
            <a:endParaRPr kumimoji="0" lang="en-US" sz="1324" b="0" i="0" u="none" strike="noStrike" kern="0" cap="none" spc="0" normalizeH="0" baseline="0" noProof="0">
              <a:ln>
                <a:noFill/>
              </a:ln>
              <a:solidFill>
                <a:srgbClr val="FFFFFF"/>
              </a:solidFill>
              <a:effectLst/>
              <a:uLnTx/>
              <a:uFillTx/>
              <a:latin typeface="Amazon Ember"/>
            </a:endParaRPr>
          </a:p>
        </p:txBody>
      </p:sp>
      <p:sp>
        <p:nvSpPr>
          <p:cNvPr id="42" name="Freeform 8">
            <a:extLst>
              <a:ext uri="{FF2B5EF4-FFF2-40B4-BE49-F238E27FC236}">
                <a16:creationId xmlns:a16="http://schemas.microsoft.com/office/drawing/2014/main" id="{A798DFA4-0318-C643-BCB6-09A424A556E1}"/>
              </a:ext>
            </a:extLst>
          </p:cNvPr>
          <p:cNvSpPr>
            <a:spLocks/>
          </p:cNvSpPr>
          <p:nvPr/>
        </p:nvSpPr>
        <p:spPr bwMode="auto">
          <a:xfrm>
            <a:off x="8248383" y="3057130"/>
            <a:ext cx="764278" cy="222203"/>
          </a:xfrm>
          <a:custGeom>
            <a:avLst/>
            <a:gdLst>
              <a:gd name="T0" fmla="*/ 0 w 229"/>
              <a:gd name="T1" fmla="*/ 0 h 67"/>
              <a:gd name="T2" fmla="*/ 12 w 229"/>
              <a:gd name="T3" fmla="*/ 36 h 67"/>
              <a:gd name="T4" fmla="*/ 219 w 229"/>
              <a:gd name="T5" fmla="*/ 36 h 67"/>
              <a:gd name="T6" fmla="*/ 229 w 229"/>
              <a:gd name="T7" fmla="*/ 0 h 67"/>
              <a:gd name="T8" fmla="*/ 115 w 229"/>
              <a:gd name="T9" fmla="*/ 19 h 67"/>
              <a:gd name="T10" fmla="*/ 0 w 229"/>
              <a:gd name="T11" fmla="*/ 0 h 67"/>
            </a:gdLst>
            <a:ahLst/>
            <a:cxnLst>
              <a:cxn ang="0">
                <a:pos x="T0" y="T1"/>
              </a:cxn>
              <a:cxn ang="0">
                <a:pos x="T2" y="T3"/>
              </a:cxn>
              <a:cxn ang="0">
                <a:pos x="T4" y="T5"/>
              </a:cxn>
              <a:cxn ang="0">
                <a:pos x="T6" y="T7"/>
              </a:cxn>
              <a:cxn ang="0">
                <a:pos x="T8" y="T9"/>
              </a:cxn>
              <a:cxn ang="0">
                <a:pos x="T10" y="T11"/>
              </a:cxn>
            </a:cxnLst>
            <a:rect l="0" t="0" r="r" b="b"/>
            <a:pathLst>
              <a:path w="229" h="67">
                <a:moveTo>
                  <a:pt x="0" y="0"/>
                </a:moveTo>
                <a:cubicBezTo>
                  <a:pt x="0" y="0"/>
                  <a:pt x="6" y="29"/>
                  <a:pt x="12" y="36"/>
                </a:cubicBezTo>
                <a:cubicBezTo>
                  <a:pt x="12" y="36"/>
                  <a:pt x="105" y="67"/>
                  <a:pt x="219" y="36"/>
                </a:cubicBezTo>
                <a:cubicBezTo>
                  <a:pt x="219" y="36"/>
                  <a:pt x="229" y="15"/>
                  <a:pt x="229" y="0"/>
                </a:cubicBezTo>
                <a:cubicBezTo>
                  <a:pt x="229" y="0"/>
                  <a:pt x="162" y="20"/>
                  <a:pt x="115" y="19"/>
                </a:cubicBezTo>
                <a:cubicBezTo>
                  <a:pt x="69" y="17"/>
                  <a:pt x="0" y="0"/>
                  <a:pt x="0" y="0"/>
                </a:cubicBezTo>
                <a:close/>
              </a:path>
            </a:pathLst>
          </a:custGeom>
          <a:gradFill>
            <a:gsLst>
              <a:gs pos="36500">
                <a:srgbClr val="FFFFFF">
                  <a:lumMod val="85000"/>
                </a:srgbClr>
              </a:gs>
              <a:gs pos="0">
                <a:srgbClr val="FFFFFF"/>
              </a:gs>
              <a:gs pos="68000">
                <a:srgbClr val="FFFFFF">
                  <a:lumMod val="75000"/>
                </a:srgbClr>
              </a:gs>
              <a:gs pos="100000">
                <a:srgbClr val="FFFFFF">
                  <a:lumMod val="75000"/>
                </a:srgbClr>
              </a:gs>
            </a:gsLst>
            <a:path path="circle">
              <a:fillToRect l="50000" t="-80000" r="50000" b="180000"/>
            </a:path>
          </a:gradFill>
          <a:ln w="7938" cap="flat">
            <a:solidFill>
              <a:srgbClr val="FF9900">
                <a:lumMod val="50000"/>
              </a:srgbClr>
            </a:solidFill>
            <a:prstDash val="solid"/>
            <a:miter lim="800000"/>
            <a:headEnd/>
            <a:tailEnd/>
          </a:ln>
        </p:spPr>
        <p:txBody>
          <a:bodyPr vert="horz" wrap="square" lIns="57150" tIns="28575" rIns="57150" bIns="28575" numCol="1" anchor="t" anchorCtr="0" compatLnSpc="1">
            <a:prstTxWarp prst="textNoShape">
              <a:avLst/>
            </a:prstTxWarp>
          </a:bodyPr>
          <a:lstStyle/>
          <a:p>
            <a:pPr marL="0" marR="0" lvl="0" indent="0" defTabSz="685758" eaLnBrk="1" fontAlgn="auto" latinLnBrk="0" hangingPunct="1">
              <a:lnSpc>
                <a:spcPct val="100000"/>
              </a:lnSpc>
              <a:spcBef>
                <a:spcPts val="0"/>
              </a:spcBef>
              <a:spcAft>
                <a:spcPts val="0"/>
              </a:spcAft>
              <a:buClrTx/>
              <a:buSzTx/>
              <a:buFontTx/>
              <a:buNone/>
              <a:tabLst/>
              <a:defRPr/>
            </a:pPr>
            <a:endParaRPr kumimoji="0" lang="en-US" sz="1324" b="0" i="0" u="none" strike="noStrike" kern="0" cap="none" spc="0" normalizeH="0" baseline="0" noProof="0">
              <a:ln>
                <a:noFill/>
              </a:ln>
              <a:solidFill>
                <a:srgbClr val="FFFFFF"/>
              </a:solidFill>
              <a:effectLst/>
              <a:uLnTx/>
              <a:uFillTx/>
              <a:latin typeface="Amazon Ember"/>
            </a:endParaRPr>
          </a:p>
        </p:txBody>
      </p:sp>
      <p:sp>
        <p:nvSpPr>
          <p:cNvPr id="43" name="Freeform 9">
            <a:extLst>
              <a:ext uri="{FF2B5EF4-FFF2-40B4-BE49-F238E27FC236}">
                <a16:creationId xmlns:a16="http://schemas.microsoft.com/office/drawing/2014/main" id="{AE87961E-6D66-4941-868C-73F7BEED90C4}"/>
              </a:ext>
            </a:extLst>
          </p:cNvPr>
          <p:cNvSpPr>
            <a:spLocks/>
          </p:cNvSpPr>
          <p:nvPr/>
        </p:nvSpPr>
        <p:spPr bwMode="auto">
          <a:xfrm>
            <a:off x="8309428" y="3210963"/>
            <a:ext cx="639746" cy="161158"/>
          </a:xfrm>
          <a:custGeom>
            <a:avLst/>
            <a:gdLst>
              <a:gd name="T0" fmla="*/ 0 w 192"/>
              <a:gd name="T1" fmla="*/ 0 h 49"/>
              <a:gd name="T2" fmla="*/ 97 w 192"/>
              <a:gd name="T3" fmla="*/ 48 h 49"/>
              <a:gd name="T4" fmla="*/ 192 w 192"/>
              <a:gd name="T5" fmla="*/ 2 h 49"/>
              <a:gd name="T6" fmla="*/ 0 w 192"/>
              <a:gd name="T7" fmla="*/ 0 h 49"/>
            </a:gdLst>
            <a:ahLst/>
            <a:cxnLst>
              <a:cxn ang="0">
                <a:pos x="T0" y="T1"/>
              </a:cxn>
              <a:cxn ang="0">
                <a:pos x="T2" y="T3"/>
              </a:cxn>
              <a:cxn ang="0">
                <a:pos x="T4" y="T5"/>
              </a:cxn>
              <a:cxn ang="0">
                <a:pos x="T6" y="T7"/>
              </a:cxn>
            </a:cxnLst>
            <a:rect l="0" t="0" r="r" b="b"/>
            <a:pathLst>
              <a:path w="192" h="49">
                <a:moveTo>
                  <a:pt x="0" y="0"/>
                </a:moveTo>
                <a:cubicBezTo>
                  <a:pt x="0" y="0"/>
                  <a:pt x="30" y="47"/>
                  <a:pt x="97" y="48"/>
                </a:cubicBezTo>
                <a:cubicBezTo>
                  <a:pt x="164" y="49"/>
                  <a:pt x="192" y="2"/>
                  <a:pt x="192" y="2"/>
                </a:cubicBezTo>
                <a:cubicBezTo>
                  <a:pt x="192" y="2"/>
                  <a:pt x="99" y="31"/>
                  <a:pt x="0" y="0"/>
                </a:cubicBezTo>
                <a:close/>
              </a:path>
            </a:pathLst>
          </a:custGeom>
          <a:gradFill>
            <a:gsLst>
              <a:gs pos="36500">
                <a:srgbClr val="FFFFFF">
                  <a:lumMod val="85000"/>
                </a:srgbClr>
              </a:gs>
              <a:gs pos="0">
                <a:srgbClr val="FFFFFF"/>
              </a:gs>
              <a:gs pos="68000">
                <a:srgbClr val="FFFFFF">
                  <a:lumMod val="75000"/>
                </a:srgbClr>
              </a:gs>
              <a:gs pos="100000">
                <a:srgbClr val="FFFFFF">
                  <a:lumMod val="75000"/>
                </a:srgbClr>
              </a:gs>
            </a:gsLst>
            <a:path path="circle">
              <a:fillToRect l="50000" t="-80000" r="50000" b="180000"/>
            </a:path>
          </a:gradFill>
          <a:ln w="7938" cap="flat">
            <a:solidFill>
              <a:srgbClr val="FF9900">
                <a:lumMod val="50000"/>
              </a:srgbClr>
            </a:solidFill>
            <a:prstDash val="solid"/>
            <a:miter lim="800000"/>
            <a:headEnd/>
            <a:tailEnd/>
          </a:ln>
        </p:spPr>
        <p:txBody>
          <a:bodyPr vert="horz" wrap="square" lIns="57150" tIns="28575" rIns="57150" bIns="28575" numCol="1" anchor="t" anchorCtr="0" compatLnSpc="1">
            <a:prstTxWarp prst="textNoShape">
              <a:avLst/>
            </a:prstTxWarp>
          </a:bodyPr>
          <a:lstStyle/>
          <a:p>
            <a:pPr marL="0" marR="0" lvl="0" indent="0" defTabSz="685758" eaLnBrk="1" fontAlgn="auto" latinLnBrk="0" hangingPunct="1">
              <a:lnSpc>
                <a:spcPct val="100000"/>
              </a:lnSpc>
              <a:spcBef>
                <a:spcPts val="0"/>
              </a:spcBef>
              <a:spcAft>
                <a:spcPts val="0"/>
              </a:spcAft>
              <a:buClrTx/>
              <a:buSzTx/>
              <a:buFontTx/>
              <a:buNone/>
              <a:tabLst/>
              <a:defRPr/>
            </a:pPr>
            <a:endParaRPr kumimoji="0" lang="en-US" sz="1324" b="0" i="0" u="none" strike="noStrike" kern="0" cap="none" spc="0" normalizeH="0" baseline="0" noProof="0">
              <a:ln>
                <a:noFill/>
              </a:ln>
              <a:solidFill>
                <a:srgbClr val="FFFFFF"/>
              </a:solidFill>
              <a:effectLst/>
              <a:uLnTx/>
              <a:uFillTx/>
              <a:latin typeface="Amazon Ember"/>
            </a:endParaRPr>
          </a:p>
        </p:txBody>
      </p:sp>
      <p:sp>
        <p:nvSpPr>
          <p:cNvPr id="44" name="TextBox 43">
            <a:extLst>
              <a:ext uri="{FF2B5EF4-FFF2-40B4-BE49-F238E27FC236}">
                <a16:creationId xmlns:a16="http://schemas.microsoft.com/office/drawing/2014/main" id="{8AFBDB84-81E0-3C4E-8045-B8CC4996F01D}"/>
              </a:ext>
            </a:extLst>
          </p:cNvPr>
          <p:cNvSpPr txBox="1"/>
          <p:nvPr/>
        </p:nvSpPr>
        <p:spPr>
          <a:xfrm>
            <a:off x="1930503" y="5044141"/>
            <a:ext cx="2301904" cy="523220"/>
          </a:xfrm>
          <a:prstGeom prst="rect">
            <a:avLst/>
          </a:prstGeom>
          <a:noFill/>
        </p:spPr>
        <p:txBody>
          <a:bodyPr wrap="square" rtlCol="0">
            <a:spAutoFit/>
          </a:bodyPr>
          <a:lstStyle/>
          <a:p>
            <a:pPr algn="ctr"/>
            <a:r>
              <a:rPr lang="en-US" sz="1400" dirty="0"/>
              <a:t>AWS Server Migration Service</a:t>
            </a:r>
          </a:p>
        </p:txBody>
      </p:sp>
      <p:pic>
        <p:nvPicPr>
          <p:cNvPr id="45" name="Graphic 44">
            <a:extLst>
              <a:ext uri="{FF2B5EF4-FFF2-40B4-BE49-F238E27FC236}">
                <a16:creationId xmlns:a16="http://schemas.microsoft.com/office/drawing/2014/main" id="{E7161A08-DC2F-3441-A6F6-E436145B0C0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2725855" y="4332941"/>
            <a:ext cx="711200" cy="711200"/>
          </a:xfrm>
          <a:prstGeom prst="rect">
            <a:avLst/>
          </a:prstGeom>
        </p:spPr>
      </p:pic>
      <p:sp>
        <p:nvSpPr>
          <p:cNvPr id="46" name="TextBox 45">
            <a:extLst>
              <a:ext uri="{FF2B5EF4-FFF2-40B4-BE49-F238E27FC236}">
                <a16:creationId xmlns:a16="http://schemas.microsoft.com/office/drawing/2014/main" id="{B2414CFC-5340-5440-AE04-7D0022852A88}"/>
              </a:ext>
            </a:extLst>
          </p:cNvPr>
          <p:cNvSpPr txBox="1"/>
          <p:nvPr/>
        </p:nvSpPr>
        <p:spPr>
          <a:xfrm>
            <a:off x="4611085" y="4999765"/>
            <a:ext cx="2301904" cy="523220"/>
          </a:xfrm>
          <a:prstGeom prst="rect">
            <a:avLst/>
          </a:prstGeom>
          <a:noFill/>
        </p:spPr>
        <p:txBody>
          <a:bodyPr wrap="square" rtlCol="0">
            <a:spAutoFit/>
          </a:bodyPr>
          <a:lstStyle/>
          <a:p>
            <a:pPr algn="ctr"/>
            <a:r>
              <a:rPr lang="en-US" sz="1400" dirty="0"/>
              <a:t>AWS Database Migration Service</a:t>
            </a:r>
          </a:p>
        </p:txBody>
      </p:sp>
      <p:pic>
        <p:nvPicPr>
          <p:cNvPr id="47" name="Graphic 46">
            <a:extLst>
              <a:ext uri="{FF2B5EF4-FFF2-40B4-BE49-F238E27FC236}">
                <a16:creationId xmlns:a16="http://schemas.microsoft.com/office/drawing/2014/main" id="{6585A206-02E1-8B41-9760-59683A164011}"/>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5406437" y="4332941"/>
            <a:ext cx="711200" cy="711200"/>
          </a:xfrm>
          <a:prstGeom prst="rect">
            <a:avLst/>
          </a:prstGeom>
        </p:spPr>
      </p:pic>
    </p:spTree>
    <p:extLst>
      <p:ext uri="{BB962C8B-B14F-4D97-AF65-F5344CB8AC3E}">
        <p14:creationId xmlns:p14="http://schemas.microsoft.com/office/powerpoint/2010/main" val="162417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35" presetClass="path" presetSubtype="0" decel="100000" fill="hold" nodeType="withEffect">
                                  <p:stCondLst>
                                    <p:cond delay="0"/>
                                  </p:stCondLst>
                                  <p:childTnLst>
                                    <p:animMotion origin="layout" path="M -1.875E-6 -4.81481E-6 L -1.875E-6 0.01505 " pathEditMode="relative" rAng="0" ptsTypes="AA">
                                      <p:cBhvr>
                                        <p:cTn id="9" dur="500" spd="-100000" fill="hold"/>
                                        <p:tgtEl>
                                          <p:spTgt spid="21"/>
                                        </p:tgtEl>
                                        <p:attrNameLst>
                                          <p:attrName>ppt_x</p:attrName>
                                          <p:attrName>ppt_y</p:attrName>
                                        </p:attrNameLst>
                                      </p:cBhvr>
                                      <p:rCtr x="0" y="741"/>
                                    </p:animMotion>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blinds(horizontal)">
                                      <p:cBhvr>
                                        <p:cTn id="14" dur="500"/>
                                        <p:tgtEl>
                                          <p:spTgt spid="44"/>
                                        </p:tgtEl>
                                      </p:cBhvr>
                                    </p:animEffect>
                                  </p:childTnLst>
                                </p:cTn>
                              </p:par>
                              <p:par>
                                <p:cTn id="15" presetID="3" presetClass="entr" presetSubtype="1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linds(horizontal)">
                                      <p:cBhvr>
                                        <p:cTn id="17" dur="500"/>
                                        <p:tgtEl>
                                          <p:spTgt spid="4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blinds(horizontal)">
                                      <p:cBhvr>
                                        <p:cTn id="20" dur="500"/>
                                        <p:tgtEl>
                                          <p:spTgt spid="46"/>
                                        </p:tgtEl>
                                      </p:cBhvr>
                                    </p:animEffect>
                                  </p:childTnLst>
                                </p:cTn>
                              </p:par>
                              <p:par>
                                <p:cTn id="21" presetID="3" presetClass="entr" presetSubtype="1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blinds(horizontal)">
                                      <p:cBhvr>
                                        <p:cTn id="2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p:txBody>
          <a:bodyPr/>
          <a:lstStyle/>
          <a:p>
            <a:r>
              <a:rPr lang="en-US" dirty="0"/>
              <a:t>Agenda</a:t>
            </a:r>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a:xfrm>
            <a:off x="9220200" y="6815138"/>
            <a:ext cx="2743200" cy="365125"/>
          </a:xfrm>
        </p:spPr>
        <p:txBody>
          <a:bodyPr/>
          <a:lstStyle/>
          <a:p>
            <a:fld id="{0E0E0192-C642-4D4F-AE82-A0D0DC02E26B}" type="slidenum">
              <a:rPr lang="en-US" smtClean="0"/>
              <a:pPr/>
              <a:t>3</a:t>
            </a:fld>
            <a:endParaRPr lang="en-US" dirty="0"/>
          </a:p>
        </p:txBody>
      </p:sp>
      <p:sp>
        <p:nvSpPr>
          <p:cNvPr id="8" name="Rectangle 7">
            <a:extLst>
              <a:ext uri="{FF2B5EF4-FFF2-40B4-BE49-F238E27FC236}">
                <a16:creationId xmlns:a16="http://schemas.microsoft.com/office/drawing/2014/main" id="{08FF8D1A-D6DD-C84E-88DF-82740123DB3D}"/>
              </a:ext>
            </a:extLst>
          </p:cNvPr>
          <p:cNvSpPr/>
          <p:nvPr/>
        </p:nvSpPr>
        <p:spPr>
          <a:xfrm>
            <a:off x="390647" y="1250800"/>
            <a:ext cx="8222456" cy="400110"/>
          </a:xfrm>
          <a:prstGeom prst="rect">
            <a:avLst/>
          </a:prstGeom>
        </p:spPr>
        <p:txBody>
          <a:bodyPr wrap="square">
            <a:spAutoFit/>
          </a:bodyPr>
          <a:lstStyle/>
          <a:p>
            <a:pPr marL="6350">
              <a:spcBef>
                <a:spcPts val="3600"/>
              </a:spcBef>
            </a:pPr>
            <a:r>
              <a:rPr lang="en-US" sz="2000" b="1" dirty="0">
                <a:solidFill>
                  <a:schemeClr val="accent1"/>
                </a:solidFill>
                <a:latin typeface="Amazon Ember Regular"/>
              </a:rPr>
              <a:t>1. </a:t>
            </a:r>
            <a:r>
              <a:rPr lang="en-US" sz="2000" dirty="0">
                <a:latin typeface="Amazon Ember Regular"/>
              </a:rPr>
              <a:t>Why migrate to the cloud</a:t>
            </a:r>
          </a:p>
        </p:txBody>
      </p:sp>
      <p:sp>
        <p:nvSpPr>
          <p:cNvPr id="9" name="Rectangle 8">
            <a:extLst>
              <a:ext uri="{FF2B5EF4-FFF2-40B4-BE49-F238E27FC236}">
                <a16:creationId xmlns:a16="http://schemas.microsoft.com/office/drawing/2014/main" id="{E01871B0-D002-EF42-B48A-78D14A34107A}"/>
              </a:ext>
            </a:extLst>
          </p:cNvPr>
          <p:cNvSpPr/>
          <p:nvPr/>
        </p:nvSpPr>
        <p:spPr>
          <a:xfrm>
            <a:off x="390647" y="1993192"/>
            <a:ext cx="8222456" cy="400110"/>
          </a:xfrm>
          <a:prstGeom prst="rect">
            <a:avLst/>
          </a:prstGeom>
        </p:spPr>
        <p:txBody>
          <a:bodyPr wrap="square">
            <a:spAutoFit/>
          </a:bodyPr>
          <a:lstStyle/>
          <a:p>
            <a:pPr marL="6350" lvl="0">
              <a:spcBef>
                <a:spcPts val="3600"/>
              </a:spcBef>
            </a:pPr>
            <a:r>
              <a:rPr lang="en-US" sz="2000" b="1" dirty="0">
                <a:solidFill>
                  <a:schemeClr val="bg1">
                    <a:lumMod val="75000"/>
                  </a:schemeClr>
                </a:solidFill>
                <a:latin typeface="Amazon Ember Regular"/>
              </a:rPr>
              <a:t>2. </a:t>
            </a:r>
            <a:r>
              <a:rPr lang="en-US" sz="2000" dirty="0">
                <a:solidFill>
                  <a:schemeClr val="bg1">
                    <a:lumMod val="75000"/>
                  </a:schemeClr>
                </a:solidFill>
                <a:latin typeface="Amazon Ember Regular"/>
              </a:rPr>
              <a:t>Benefits of AWS for Windows workloads</a:t>
            </a:r>
          </a:p>
        </p:txBody>
      </p:sp>
      <p:sp>
        <p:nvSpPr>
          <p:cNvPr id="10" name="Rectangle 9">
            <a:extLst>
              <a:ext uri="{FF2B5EF4-FFF2-40B4-BE49-F238E27FC236}">
                <a16:creationId xmlns:a16="http://schemas.microsoft.com/office/drawing/2014/main" id="{20677D64-44EA-8B40-BE20-99D09741F4B1}"/>
              </a:ext>
            </a:extLst>
          </p:cNvPr>
          <p:cNvSpPr/>
          <p:nvPr/>
        </p:nvSpPr>
        <p:spPr>
          <a:xfrm>
            <a:off x="390647" y="2735584"/>
            <a:ext cx="8222456" cy="400110"/>
          </a:xfrm>
          <a:prstGeom prst="rect">
            <a:avLst/>
          </a:prstGeom>
        </p:spPr>
        <p:txBody>
          <a:bodyPr wrap="square">
            <a:spAutoFit/>
          </a:bodyPr>
          <a:lstStyle/>
          <a:p>
            <a:pPr marL="6350" lvl="0">
              <a:spcBef>
                <a:spcPts val="3600"/>
              </a:spcBef>
            </a:pPr>
            <a:r>
              <a:rPr lang="en-US" sz="2000" dirty="0">
                <a:solidFill>
                  <a:schemeClr val="bg1">
                    <a:lumMod val="75000"/>
                  </a:schemeClr>
                </a:solidFill>
                <a:latin typeface="Amazon Ember Regular"/>
              </a:rPr>
              <a:t>3. Flexible licensing options</a:t>
            </a:r>
          </a:p>
        </p:txBody>
      </p:sp>
      <p:sp>
        <p:nvSpPr>
          <p:cNvPr id="11" name="Rectangle 10">
            <a:extLst>
              <a:ext uri="{FF2B5EF4-FFF2-40B4-BE49-F238E27FC236}">
                <a16:creationId xmlns:a16="http://schemas.microsoft.com/office/drawing/2014/main" id="{F44A1BA2-EF8B-DC41-B237-D837F55905AC}"/>
              </a:ext>
            </a:extLst>
          </p:cNvPr>
          <p:cNvSpPr/>
          <p:nvPr/>
        </p:nvSpPr>
        <p:spPr>
          <a:xfrm>
            <a:off x="390647" y="3477976"/>
            <a:ext cx="8222456" cy="400110"/>
          </a:xfrm>
          <a:prstGeom prst="rect">
            <a:avLst/>
          </a:prstGeom>
        </p:spPr>
        <p:txBody>
          <a:bodyPr wrap="square">
            <a:spAutoFit/>
          </a:bodyPr>
          <a:lstStyle/>
          <a:p>
            <a:pPr marL="6350" lvl="0">
              <a:spcBef>
                <a:spcPts val="3600"/>
              </a:spcBef>
            </a:pPr>
            <a:r>
              <a:rPr lang="en-US" sz="2000" dirty="0">
                <a:solidFill>
                  <a:schemeClr val="bg1">
                    <a:lumMod val="75000"/>
                  </a:schemeClr>
                </a:solidFill>
                <a:latin typeface="Amazon Ember Regular"/>
              </a:rPr>
              <a:t>4. Jumpstart cloud migration</a:t>
            </a:r>
          </a:p>
        </p:txBody>
      </p:sp>
      <p:sp>
        <p:nvSpPr>
          <p:cNvPr id="12" name="Rectangle 11">
            <a:extLst>
              <a:ext uri="{FF2B5EF4-FFF2-40B4-BE49-F238E27FC236}">
                <a16:creationId xmlns:a16="http://schemas.microsoft.com/office/drawing/2014/main" id="{7A84855B-A69D-6741-A518-B2CCFD1A86A1}"/>
              </a:ext>
            </a:extLst>
          </p:cNvPr>
          <p:cNvSpPr/>
          <p:nvPr/>
        </p:nvSpPr>
        <p:spPr>
          <a:xfrm>
            <a:off x="390647" y="4220369"/>
            <a:ext cx="8222456" cy="400110"/>
          </a:xfrm>
          <a:prstGeom prst="rect">
            <a:avLst/>
          </a:prstGeom>
        </p:spPr>
        <p:txBody>
          <a:bodyPr wrap="square">
            <a:spAutoFit/>
          </a:bodyPr>
          <a:lstStyle/>
          <a:p>
            <a:pPr marL="6350" lvl="0">
              <a:spcBef>
                <a:spcPts val="3600"/>
              </a:spcBef>
            </a:pPr>
            <a:r>
              <a:rPr lang="en-US" sz="2000" dirty="0">
                <a:solidFill>
                  <a:schemeClr val="bg1">
                    <a:lumMod val="75000"/>
                  </a:schemeClr>
                </a:solidFill>
                <a:latin typeface="Amazon Ember Regular"/>
              </a:rPr>
              <a:t>5. Migration tools &amp; programs</a:t>
            </a:r>
          </a:p>
        </p:txBody>
      </p:sp>
    </p:spTree>
    <p:extLst>
      <p:ext uri="{BB962C8B-B14F-4D97-AF65-F5344CB8AC3E}">
        <p14:creationId xmlns:p14="http://schemas.microsoft.com/office/powerpoint/2010/main" val="2819306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797978C-56E8-F849-93A9-41D75C5D3402}"/>
              </a:ext>
            </a:extLst>
          </p:cNvPr>
          <p:cNvSpPr>
            <a:spLocks noGrp="1"/>
          </p:cNvSpPr>
          <p:nvPr>
            <p:ph type="title"/>
          </p:nvPr>
        </p:nvSpPr>
        <p:spPr>
          <a:xfrm>
            <a:off x="2905455" y="2472229"/>
            <a:ext cx="2315113" cy="449869"/>
          </a:xfrm>
        </p:spPr>
        <p:txBody>
          <a:bodyPr/>
          <a:lstStyle/>
          <a:p>
            <a:r>
              <a:rPr lang="en-US" sz="1400" b="1" spc="0" dirty="0">
                <a:solidFill>
                  <a:schemeClr val="accent1"/>
                </a:solidFill>
                <a:latin typeface="Amazon Ember Regular"/>
              </a:rPr>
              <a:t>Rapid Migration POCs</a:t>
            </a:r>
            <a:r>
              <a:rPr lang="en-US" dirty="0"/>
              <a:t>	</a:t>
            </a:r>
          </a:p>
        </p:txBody>
      </p:sp>
      <p:sp>
        <p:nvSpPr>
          <p:cNvPr id="13" name="Content Placeholder 2">
            <a:extLst>
              <a:ext uri="{FF2B5EF4-FFF2-40B4-BE49-F238E27FC236}">
                <a16:creationId xmlns:a16="http://schemas.microsoft.com/office/drawing/2014/main" id="{87670D48-F688-7D46-B3FE-689ED46281C5}"/>
              </a:ext>
            </a:extLst>
          </p:cNvPr>
          <p:cNvSpPr>
            <a:spLocks noGrp="1"/>
          </p:cNvSpPr>
          <p:nvPr>
            <p:ph idx="1"/>
          </p:nvPr>
        </p:nvSpPr>
        <p:spPr>
          <a:xfrm>
            <a:off x="3004341" y="2978805"/>
            <a:ext cx="1949754" cy="3049832"/>
          </a:xfrm>
        </p:spPr>
        <p:txBody>
          <a:bodyPr/>
          <a:lstStyle/>
          <a:p>
            <a:pPr defTabSz="666750">
              <a:lnSpc>
                <a:spcPct val="90000"/>
              </a:lnSpc>
              <a:spcBef>
                <a:spcPct val="0"/>
              </a:spcBef>
              <a:buClr>
                <a:schemeClr val="accent1"/>
              </a:buClr>
              <a:defRPr/>
            </a:pPr>
            <a:r>
              <a:rPr lang="en-US" sz="1400" dirty="0">
                <a:latin typeface="Amazon Ember Regular"/>
                <a:ea typeface="+mn-ea"/>
                <a:cs typeface="+mn-cs"/>
              </a:rPr>
              <a:t>Lift, shift and upgrade your SQL or Windows EOS workloads or migrate your first .NET SQL Server application in a week!</a:t>
            </a:r>
          </a:p>
          <a:p>
            <a:pPr defTabSz="666750">
              <a:lnSpc>
                <a:spcPct val="90000"/>
              </a:lnSpc>
              <a:spcBef>
                <a:spcPct val="0"/>
              </a:spcBef>
              <a:buClr>
                <a:schemeClr val="accent1"/>
              </a:buClr>
              <a:defRPr/>
            </a:pPr>
            <a:endParaRPr lang="en-US" sz="1400" dirty="0">
              <a:latin typeface="Amazon Ember Regular"/>
              <a:ea typeface="+mn-ea"/>
              <a:cs typeface="+mn-cs"/>
            </a:endParaRPr>
          </a:p>
          <a:p>
            <a:pPr defTabSz="666750">
              <a:lnSpc>
                <a:spcPct val="90000"/>
              </a:lnSpc>
              <a:spcBef>
                <a:spcPct val="0"/>
              </a:spcBef>
              <a:buClr>
                <a:schemeClr val="accent1"/>
              </a:buClr>
              <a:defRPr/>
            </a:pPr>
            <a:r>
              <a:rPr lang="en-US" sz="1400" dirty="0">
                <a:latin typeface="Amazon Ember Regular"/>
                <a:ea typeface="+mn-ea"/>
                <a:cs typeface="+mn-cs"/>
              </a:rPr>
              <a:t>Rapid Migration offers customers a partner-led migration of one qualifying application build in a one-week engagement.</a:t>
            </a:r>
          </a:p>
          <a:p>
            <a:pPr defTabSz="666750">
              <a:lnSpc>
                <a:spcPct val="90000"/>
              </a:lnSpc>
              <a:spcBef>
                <a:spcPct val="0"/>
              </a:spcBef>
              <a:buClr>
                <a:schemeClr val="accent1"/>
              </a:buClr>
              <a:defRPr/>
            </a:pPr>
            <a:endParaRPr lang="en-US" sz="1400" dirty="0">
              <a:latin typeface="Amazon Ember Regular"/>
              <a:ea typeface="+mn-ea"/>
              <a:cs typeface="+mn-cs"/>
            </a:endParaRPr>
          </a:p>
          <a:p>
            <a:endParaRPr lang="en-US" dirty="0"/>
          </a:p>
        </p:txBody>
      </p:sp>
      <p:sp>
        <p:nvSpPr>
          <p:cNvPr id="14" name="Content Placeholder 3">
            <a:extLst>
              <a:ext uri="{FF2B5EF4-FFF2-40B4-BE49-F238E27FC236}">
                <a16:creationId xmlns:a16="http://schemas.microsoft.com/office/drawing/2014/main" id="{A55A34E6-96A9-634B-B83C-20C9A29976F4}"/>
              </a:ext>
            </a:extLst>
          </p:cNvPr>
          <p:cNvSpPr txBox="1">
            <a:spLocks/>
          </p:cNvSpPr>
          <p:nvPr/>
        </p:nvSpPr>
        <p:spPr>
          <a:xfrm>
            <a:off x="5673053" y="3137854"/>
            <a:ext cx="1949754" cy="30498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66750">
              <a:spcBef>
                <a:spcPct val="0"/>
              </a:spcBef>
              <a:buClr>
                <a:schemeClr val="accent1"/>
              </a:buClr>
              <a:buNone/>
              <a:defRPr/>
            </a:pPr>
            <a:r>
              <a:rPr lang="en-US" sz="1400" dirty="0">
                <a:latin typeface="Amazon Ember Regular"/>
              </a:rPr>
              <a:t>Accelerate time to value with </a:t>
            </a:r>
            <a:r>
              <a:rPr lang="en-US" sz="1400" dirty="0" err="1">
                <a:latin typeface="Amazon Ember Regular"/>
              </a:rPr>
              <a:t>Re:Think</a:t>
            </a:r>
            <a:r>
              <a:rPr lang="en-US" sz="1400" dirty="0">
                <a:latin typeface="Amazon Ember Regular"/>
              </a:rPr>
              <a:t>.</a:t>
            </a:r>
          </a:p>
          <a:p>
            <a:pPr defTabSz="666750">
              <a:spcBef>
                <a:spcPct val="0"/>
              </a:spcBef>
              <a:buClr>
                <a:schemeClr val="accent1"/>
              </a:buClr>
              <a:defRPr/>
            </a:pPr>
            <a:endParaRPr lang="en-US" sz="1400" dirty="0">
              <a:latin typeface="Amazon Ember Regular"/>
            </a:endParaRPr>
          </a:p>
          <a:p>
            <a:pPr marL="0" indent="0" defTabSz="666750">
              <a:spcBef>
                <a:spcPct val="0"/>
              </a:spcBef>
              <a:buClr>
                <a:schemeClr val="accent1"/>
              </a:buClr>
              <a:buNone/>
              <a:defRPr/>
            </a:pPr>
            <a:r>
              <a:rPr lang="en-US" sz="1400" dirty="0" err="1">
                <a:latin typeface="Amazon Ember Regular"/>
              </a:rPr>
              <a:t>Re:Think</a:t>
            </a:r>
            <a:r>
              <a:rPr lang="en-US" sz="1400" dirty="0">
                <a:latin typeface="Amazon Ember Regular"/>
              </a:rPr>
              <a:t> for Windows is designed to help prospective customers who want to migrate or build significant Windows Server, SQL Server, and .NET workload on AWS.</a:t>
            </a:r>
          </a:p>
          <a:p>
            <a:endParaRPr lang="en-US" dirty="0"/>
          </a:p>
          <a:p>
            <a:endParaRPr lang="en-US" dirty="0"/>
          </a:p>
        </p:txBody>
      </p:sp>
      <p:sp>
        <p:nvSpPr>
          <p:cNvPr id="15" name="Text Placeholder 4">
            <a:extLst>
              <a:ext uri="{FF2B5EF4-FFF2-40B4-BE49-F238E27FC236}">
                <a16:creationId xmlns:a16="http://schemas.microsoft.com/office/drawing/2014/main" id="{B521AA8A-6DF2-354D-B753-F2C93E24486B}"/>
              </a:ext>
            </a:extLst>
          </p:cNvPr>
          <p:cNvSpPr txBox="1">
            <a:spLocks/>
          </p:cNvSpPr>
          <p:nvPr/>
        </p:nvSpPr>
        <p:spPr>
          <a:xfrm>
            <a:off x="388903" y="360783"/>
            <a:ext cx="8304155" cy="5751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783">
              <a:spcBef>
                <a:spcPct val="0"/>
              </a:spcBef>
              <a:buNone/>
              <a:defRPr/>
            </a:pPr>
            <a:r>
              <a:rPr lang="en-US" sz="2800" b="1" dirty="0">
                <a:latin typeface="+mj-lt"/>
                <a:ea typeface="+mj-ea"/>
                <a:cs typeface="+mj-cs"/>
              </a:rPr>
              <a:t>Programs to accelerate and aid migration</a:t>
            </a:r>
          </a:p>
        </p:txBody>
      </p:sp>
      <p:sp>
        <p:nvSpPr>
          <p:cNvPr id="16" name="Text Placeholder 5">
            <a:extLst>
              <a:ext uri="{FF2B5EF4-FFF2-40B4-BE49-F238E27FC236}">
                <a16:creationId xmlns:a16="http://schemas.microsoft.com/office/drawing/2014/main" id="{DF2191B4-E53D-5B47-BBBA-91B8DE530ECD}"/>
              </a:ext>
            </a:extLst>
          </p:cNvPr>
          <p:cNvSpPr txBox="1">
            <a:spLocks/>
          </p:cNvSpPr>
          <p:nvPr/>
        </p:nvSpPr>
        <p:spPr>
          <a:xfrm>
            <a:off x="5629877" y="2582174"/>
            <a:ext cx="1949755" cy="4498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err="1">
                <a:solidFill>
                  <a:schemeClr val="accent1"/>
                </a:solidFill>
                <a:latin typeface="Amazon Ember Regular"/>
              </a:rPr>
              <a:t>Re:Think</a:t>
            </a:r>
            <a:endParaRPr lang="en-US" sz="1400" b="1" dirty="0">
              <a:solidFill>
                <a:schemeClr val="accent1"/>
              </a:solidFill>
              <a:latin typeface="Amazon Ember Regular"/>
            </a:endParaRPr>
          </a:p>
        </p:txBody>
      </p:sp>
      <p:sp>
        <p:nvSpPr>
          <p:cNvPr id="17" name="Content Placeholder 6">
            <a:extLst>
              <a:ext uri="{FF2B5EF4-FFF2-40B4-BE49-F238E27FC236}">
                <a16:creationId xmlns:a16="http://schemas.microsoft.com/office/drawing/2014/main" id="{1C597498-05C0-2E4B-AF06-F9EB1FE166FD}"/>
              </a:ext>
            </a:extLst>
          </p:cNvPr>
          <p:cNvSpPr txBox="1">
            <a:spLocks/>
          </p:cNvSpPr>
          <p:nvPr/>
        </p:nvSpPr>
        <p:spPr>
          <a:xfrm>
            <a:off x="8255415" y="3137854"/>
            <a:ext cx="1949754" cy="207382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66750">
              <a:spcBef>
                <a:spcPct val="0"/>
              </a:spcBef>
              <a:buClr>
                <a:schemeClr val="accent1"/>
              </a:buClr>
              <a:buNone/>
              <a:defRPr/>
            </a:pPr>
            <a:r>
              <a:rPr lang="en-US" sz="1400" dirty="0">
                <a:latin typeface="Amazon Ember Regular"/>
              </a:rPr>
              <a:t>Leverage AWS expertise in migrating your workloads with MAP.</a:t>
            </a:r>
          </a:p>
          <a:p>
            <a:pPr defTabSz="666750">
              <a:spcBef>
                <a:spcPct val="0"/>
              </a:spcBef>
              <a:buClr>
                <a:schemeClr val="accent1"/>
              </a:buClr>
              <a:defRPr/>
            </a:pPr>
            <a:endParaRPr lang="en-US" sz="1400" dirty="0">
              <a:latin typeface="Amazon Ember Regular"/>
            </a:endParaRPr>
          </a:p>
          <a:p>
            <a:pPr marL="0" indent="0" defTabSz="666750">
              <a:spcBef>
                <a:spcPct val="0"/>
              </a:spcBef>
              <a:buClr>
                <a:schemeClr val="accent1"/>
              </a:buClr>
              <a:buNone/>
              <a:defRPr/>
            </a:pPr>
            <a:r>
              <a:rPr lang="en-US" sz="1400" dirty="0">
                <a:latin typeface="Amazon Ember Regular"/>
              </a:rPr>
              <a:t>MAP provides tools, training, migration methodology, partner support and investment benefits to help with all things migration.</a:t>
            </a:r>
          </a:p>
        </p:txBody>
      </p:sp>
      <p:sp>
        <p:nvSpPr>
          <p:cNvPr id="18" name="Text Placeholder 7">
            <a:extLst>
              <a:ext uri="{FF2B5EF4-FFF2-40B4-BE49-F238E27FC236}">
                <a16:creationId xmlns:a16="http://schemas.microsoft.com/office/drawing/2014/main" id="{BE7A6FAF-F0F8-1145-AE65-7E1A63681F94}"/>
              </a:ext>
            </a:extLst>
          </p:cNvPr>
          <p:cNvSpPr txBox="1">
            <a:spLocks/>
          </p:cNvSpPr>
          <p:nvPr/>
        </p:nvSpPr>
        <p:spPr>
          <a:xfrm>
            <a:off x="8273832" y="2579688"/>
            <a:ext cx="2630388" cy="4498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accent1"/>
                </a:solidFill>
                <a:latin typeface="Amazon Ember Regular"/>
              </a:rPr>
              <a:t>Migration Acceleration Program (MAP)</a:t>
            </a:r>
          </a:p>
        </p:txBody>
      </p:sp>
      <p:sp>
        <p:nvSpPr>
          <p:cNvPr id="19" name="Oval 350">
            <a:extLst>
              <a:ext uri="{FF2B5EF4-FFF2-40B4-BE49-F238E27FC236}">
                <a16:creationId xmlns:a16="http://schemas.microsoft.com/office/drawing/2014/main" id="{45717CAA-4FC3-5C41-92E2-23FB81D186E8}"/>
              </a:ext>
            </a:extLst>
          </p:cNvPr>
          <p:cNvSpPr>
            <a:spLocks noChangeArrowheads="1"/>
          </p:cNvSpPr>
          <p:nvPr/>
        </p:nvSpPr>
        <p:spPr bwMode="auto">
          <a:xfrm>
            <a:off x="6096479" y="1532187"/>
            <a:ext cx="802990" cy="802990"/>
          </a:xfrm>
          <a:prstGeom prst="ellipse">
            <a:avLst/>
          </a:prstGeom>
          <a:solidFill>
            <a:schemeClr val="bg2">
              <a:lumMod val="10000"/>
            </a:schemeClr>
          </a:solidFill>
          <a:ln>
            <a:solidFill>
              <a:schemeClr val="bg2">
                <a:lumMod val="10000"/>
              </a:schemeClr>
            </a:solidFill>
          </a:ln>
          <a:extLst/>
        </p:spPr>
        <p:txBody>
          <a:bodyPr vert="horz" wrap="square" lIns="91440" tIns="45720" rIns="91440" bIns="45720" numCol="1" anchor="t" anchorCtr="0" compatLnSpc="1">
            <a:prstTxWarp prst="textNoShape">
              <a:avLst/>
            </a:prstTxWarp>
          </a:bodyPr>
          <a:lstStyle/>
          <a:p>
            <a:endParaRPr lang="en-US"/>
          </a:p>
        </p:txBody>
      </p:sp>
      <p:sp>
        <p:nvSpPr>
          <p:cNvPr id="20" name="Oval 351">
            <a:extLst>
              <a:ext uri="{FF2B5EF4-FFF2-40B4-BE49-F238E27FC236}">
                <a16:creationId xmlns:a16="http://schemas.microsoft.com/office/drawing/2014/main" id="{D5B0E95A-18F1-494C-B390-D4558C0E8D1D}"/>
              </a:ext>
            </a:extLst>
          </p:cNvPr>
          <p:cNvSpPr>
            <a:spLocks noChangeArrowheads="1"/>
          </p:cNvSpPr>
          <p:nvPr/>
        </p:nvSpPr>
        <p:spPr bwMode="auto">
          <a:xfrm>
            <a:off x="6096479" y="1474140"/>
            <a:ext cx="802990" cy="80299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Oval 353">
            <a:extLst>
              <a:ext uri="{FF2B5EF4-FFF2-40B4-BE49-F238E27FC236}">
                <a16:creationId xmlns:a16="http://schemas.microsoft.com/office/drawing/2014/main" id="{0B6E9942-0191-3A43-93FC-278E74524845}"/>
              </a:ext>
            </a:extLst>
          </p:cNvPr>
          <p:cNvSpPr>
            <a:spLocks noChangeArrowheads="1"/>
          </p:cNvSpPr>
          <p:nvPr/>
        </p:nvSpPr>
        <p:spPr bwMode="auto">
          <a:xfrm>
            <a:off x="6096479" y="1474140"/>
            <a:ext cx="802990" cy="802990"/>
          </a:xfrm>
          <a:prstGeom prst="ellipse">
            <a:avLst/>
          </a:pr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2" name="Straight Connector 21">
            <a:extLst>
              <a:ext uri="{FF2B5EF4-FFF2-40B4-BE49-F238E27FC236}">
                <a16:creationId xmlns:a16="http://schemas.microsoft.com/office/drawing/2014/main" id="{E0BEC6E5-4236-2D43-9018-8958CA8B4576}"/>
              </a:ext>
            </a:extLst>
          </p:cNvPr>
          <p:cNvCxnSpPr>
            <a:stCxn id="21" idx="0"/>
            <a:endCxn id="21" idx="4"/>
          </p:cNvCxnSpPr>
          <p:nvPr/>
        </p:nvCxnSpPr>
        <p:spPr>
          <a:xfrm>
            <a:off x="6497974" y="1474140"/>
            <a:ext cx="0" cy="802990"/>
          </a:xfrm>
          <a:prstGeom prst="line">
            <a:avLst/>
          </a:prstGeom>
          <a:ln w="9525">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F85F3A-4BB1-644B-80ED-ADE50DC17039}"/>
              </a:ext>
            </a:extLst>
          </p:cNvPr>
          <p:cNvCxnSpPr>
            <a:stCxn id="21" idx="2"/>
            <a:endCxn id="21" idx="6"/>
          </p:cNvCxnSpPr>
          <p:nvPr/>
        </p:nvCxnSpPr>
        <p:spPr>
          <a:xfrm>
            <a:off x="6096479" y="1875635"/>
            <a:ext cx="802990" cy="0"/>
          </a:xfrm>
          <a:prstGeom prst="line">
            <a:avLst/>
          </a:prstGeom>
          <a:ln w="9525">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F37BFBF-8135-6C43-A352-28C7965AF00A}"/>
              </a:ext>
            </a:extLst>
          </p:cNvPr>
          <p:cNvCxnSpPr>
            <a:stCxn id="21" idx="1"/>
            <a:endCxn id="21" idx="5"/>
          </p:cNvCxnSpPr>
          <p:nvPr/>
        </p:nvCxnSpPr>
        <p:spPr>
          <a:xfrm>
            <a:off x="6214075" y="1591736"/>
            <a:ext cx="567798" cy="567798"/>
          </a:xfrm>
          <a:prstGeom prst="line">
            <a:avLst/>
          </a:prstGeom>
          <a:ln w="9525">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D024C3C-3204-C74D-A2C0-517C1F79CA40}"/>
              </a:ext>
            </a:extLst>
          </p:cNvPr>
          <p:cNvCxnSpPr>
            <a:stCxn id="21" idx="7"/>
            <a:endCxn id="21" idx="3"/>
          </p:cNvCxnSpPr>
          <p:nvPr/>
        </p:nvCxnSpPr>
        <p:spPr>
          <a:xfrm flipH="1">
            <a:off x="6214075" y="1591736"/>
            <a:ext cx="567798" cy="567798"/>
          </a:xfrm>
          <a:prstGeom prst="line">
            <a:avLst/>
          </a:prstGeom>
          <a:ln w="9525">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6" name="Oval 363">
            <a:extLst>
              <a:ext uri="{FF2B5EF4-FFF2-40B4-BE49-F238E27FC236}">
                <a16:creationId xmlns:a16="http://schemas.microsoft.com/office/drawing/2014/main" id="{892D9DEB-14E3-A742-8871-554398329351}"/>
              </a:ext>
            </a:extLst>
          </p:cNvPr>
          <p:cNvSpPr>
            <a:spLocks noChangeArrowheads="1"/>
          </p:cNvSpPr>
          <p:nvPr/>
        </p:nvSpPr>
        <p:spPr bwMode="auto">
          <a:xfrm>
            <a:off x="6167426" y="1541863"/>
            <a:ext cx="664320" cy="664320"/>
          </a:xfrm>
          <a:prstGeom prst="ellipse">
            <a:avLst/>
          </a:prstGeom>
          <a:solidFill>
            <a:srgbClr val="0D2736"/>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365">
            <a:extLst>
              <a:ext uri="{FF2B5EF4-FFF2-40B4-BE49-F238E27FC236}">
                <a16:creationId xmlns:a16="http://schemas.microsoft.com/office/drawing/2014/main" id="{AF345BB3-003C-0641-B752-86B15E64ABA4}"/>
              </a:ext>
            </a:extLst>
          </p:cNvPr>
          <p:cNvSpPr>
            <a:spLocks/>
          </p:cNvSpPr>
          <p:nvPr/>
        </p:nvSpPr>
        <p:spPr bwMode="auto">
          <a:xfrm>
            <a:off x="6399615" y="1803075"/>
            <a:ext cx="116095" cy="112871"/>
          </a:xfrm>
          <a:custGeom>
            <a:avLst/>
            <a:gdLst>
              <a:gd name="T0" fmla="*/ 15 w 364"/>
              <a:gd name="T1" fmla="*/ 67 h 357"/>
              <a:gd name="T2" fmla="*/ 299 w 364"/>
              <a:gd name="T3" fmla="*/ 342 h 357"/>
              <a:gd name="T4" fmla="*/ 350 w 364"/>
              <a:gd name="T5" fmla="*/ 342 h 357"/>
              <a:gd name="T6" fmla="*/ 349 w 364"/>
              <a:gd name="T7" fmla="*/ 290 h 357"/>
              <a:gd name="T8" fmla="*/ 66 w 364"/>
              <a:gd name="T9" fmla="*/ 14 h 357"/>
              <a:gd name="T10" fmla="*/ 14 w 364"/>
              <a:gd name="T11" fmla="*/ 15 h 357"/>
              <a:gd name="T12" fmla="*/ 15 w 364"/>
              <a:gd name="T13" fmla="*/ 67 h 357"/>
            </a:gdLst>
            <a:ahLst/>
            <a:cxnLst>
              <a:cxn ang="0">
                <a:pos x="T0" y="T1"/>
              </a:cxn>
              <a:cxn ang="0">
                <a:pos x="T2" y="T3"/>
              </a:cxn>
              <a:cxn ang="0">
                <a:pos x="T4" y="T5"/>
              </a:cxn>
              <a:cxn ang="0">
                <a:pos x="T6" y="T7"/>
              </a:cxn>
              <a:cxn ang="0">
                <a:pos x="T8" y="T9"/>
              </a:cxn>
              <a:cxn ang="0">
                <a:pos x="T10" y="T11"/>
              </a:cxn>
              <a:cxn ang="0">
                <a:pos x="T12" y="T13"/>
              </a:cxn>
            </a:cxnLst>
            <a:rect l="0" t="0" r="r" b="b"/>
            <a:pathLst>
              <a:path w="364" h="357">
                <a:moveTo>
                  <a:pt x="15" y="67"/>
                </a:moveTo>
                <a:cubicBezTo>
                  <a:pt x="299" y="342"/>
                  <a:pt x="299" y="342"/>
                  <a:pt x="299" y="342"/>
                </a:cubicBezTo>
                <a:cubicBezTo>
                  <a:pt x="313" y="357"/>
                  <a:pt x="336" y="356"/>
                  <a:pt x="350" y="342"/>
                </a:cubicBezTo>
                <a:cubicBezTo>
                  <a:pt x="364" y="327"/>
                  <a:pt x="364" y="304"/>
                  <a:pt x="349" y="290"/>
                </a:cubicBezTo>
                <a:cubicBezTo>
                  <a:pt x="66" y="14"/>
                  <a:pt x="66" y="14"/>
                  <a:pt x="66" y="14"/>
                </a:cubicBezTo>
                <a:cubicBezTo>
                  <a:pt x="51" y="0"/>
                  <a:pt x="28" y="0"/>
                  <a:pt x="14" y="15"/>
                </a:cubicBezTo>
                <a:cubicBezTo>
                  <a:pt x="0" y="29"/>
                  <a:pt x="0" y="52"/>
                  <a:pt x="15" y="67"/>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 name="Freeform 366">
            <a:extLst>
              <a:ext uri="{FF2B5EF4-FFF2-40B4-BE49-F238E27FC236}">
                <a16:creationId xmlns:a16="http://schemas.microsoft.com/office/drawing/2014/main" id="{4E4FF212-0CC9-634A-8713-C76BBF90592D}"/>
              </a:ext>
            </a:extLst>
          </p:cNvPr>
          <p:cNvSpPr>
            <a:spLocks/>
          </p:cNvSpPr>
          <p:nvPr/>
        </p:nvSpPr>
        <p:spPr bwMode="auto">
          <a:xfrm>
            <a:off x="6489911" y="1745028"/>
            <a:ext cx="158019" cy="170918"/>
          </a:xfrm>
          <a:custGeom>
            <a:avLst/>
            <a:gdLst>
              <a:gd name="T0" fmla="*/ 434 w 502"/>
              <a:gd name="T1" fmla="*/ 16 h 543"/>
              <a:gd name="T2" fmla="*/ 14 w 502"/>
              <a:gd name="T3" fmla="*/ 478 h 543"/>
              <a:gd name="T4" fmla="*/ 16 w 502"/>
              <a:gd name="T5" fmla="*/ 529 h 543"/>
              <a:gd name="T6" fmla="*/ 68 w 502"/>
              <a:gd name="T7" fmla="*/ 527 h 543"/>
              <a:gd name="T8" fmla="*/ 488 w 502"/>
              <a:gd name="T9" fmla="*/ 66 h 543"/>
              <a:gd name="T10" fmla="*/ 486 w 502"/>
              <a:gd name="T11" fmla="*/ 14 h 543"/>
              <a:gd name="T12" fmla="*/ 434 w 502"/>
              <a:gd name="T13" fmla="*/ 16 h 543"/>
            </a:gdLst>
            <a:ahLst/>
            <a:cxnLst>
              <a:cxn ang="0">
                <a:pos x="T0" y="T1"/>
              </a:cxn>
              <a:cxn ang="0">
                <a:pos x="T2" y="T3"/>
              </a:cxn>
              <a:cxn ang="0">
                <a:pos x="T4" y="T5"/>
              </a:cxn>
              <a:cxn ang="0">
                <a:pos x="T6" y="T7"/>
              </a:cxn>
              <a:cxn ang="0">
                <a:pos x="T8" y="T9"/>
              </a:cxn>
              <a:cxn ang="0">
                <a:pos x="T10" y="T11"/>
              </a:cxn>
              <a:cxn ang="0">
                <a:pos x="T12" y="T13"/>
              </a:cxn>
            </a:cxnLst>
            <a:rect l="0" t="0" r="r" b="b"/>
            <a:pathLst>
              <a:path w="502" h="543">
                <a:moveTo>
                  <a:pt x="434" y="16"/>
                </a:moveTo>
                <a:cubicBezTo>
                  <a:pt x="14" y="478"/>
                  <a:pt x="14" y="478"/>
                  <a:pt x="14" y="478"/>
                </a:cubicBezTo>
                <a:cubicBezTo>
                  <a:pt x="0" y="493"/>
                  <a:pt x="2" y="516"/>
                  <a:pt x="16" y="529"/>
                </a:cubicBezTo>
                <a:cubicBezTo>
                  <a:pt x="31" y="543"/>
                  <a:pt x="54" y="542"/>
                  <a:pt x="68" y="527"/>
                </a:cubicBezTo>
                <a:cubicBezTo>
                  <a:pt x="488" y="66"/>
                  <a:pt x="488" y="66"/>
                  <a:pt x="488" y="66"/>
                </a:cubicBezTo>
                <a:cubicBezTo>
                  <a:pt x="502" y="51"/>
                  <a:pt x="501" y="28"/>
                  <a:pt x="486" y="14"/>
                </a:cubicBezTo>
                <a:cubicBezTo>
                  <a:pt x="471" y="0"/>
                  <a:pt x="448" y="2"/>
                  <a:pt x="434" y="16"/>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29" name="Group 28">
            <a:extLst>
              <a:ext uri="{FF2B5EF4-FFF2-40B4-BE49-F238E27FC236}">
                <a16:creationId xmlns:a16="http://schemas.microsoft.com/office/drawing/2014/main" id="{55584D6F-BA18-8540-B108-4AC75BECF6B3}"/>
              </a:ext>
            </a:extLst>
          </p:cNvPr>
          <p:cNvGrpSpPr/>
          <p:nvPr/>
        </p:nvGrpSpPr>
        <p:grpSpPr>
          <a:xfrm>
            <a:off x="3300161" y="1571586"/>
            <a:ext cx="896259" cy="763595"/>
            <a:chOff x="1451139" y="1011516"/>
            <a:chExt cx="896259" cy="763595"/>
          </a:xfrm>
        </p:grpSpPr>
        <p:grpSp>
          <p:nvGrpSpPr>
            <p:cNvPr id="30" name="Group 29">
              <a:extLst>
                <a:ext uri="{FF2B5EF4-FFF2-40B4-BE49-F238E27FC236}">
                  <a16:creationId xmlns:a16="http://schemas.microsoft.com/office/drawing/2014/main" id="{C0A8D52E-250A-AE47-B5C4-18AB47FFC32E}"/>
                </a:ext>
              </a:extLst>
            </p:cNvPr>
            <p:cNvGrpSpPr/>
            <p:nvPr/>
          </p:nvGrpSpPr>
          <p:grpSpPr>
            <a:xfrm>
              <a:off x="1516920" y="1011516"/>
              <a:ext cx="830478" cy="763595"/>
              <a:chOff x="320775" y="4712280"/>
              <a:chExt cx="527527" cy="499124"/>
            </a:xfrm>
          </p:grpSpPr>
          <p:sp>
            <p:nvSpPr>
              <p:cNvPr id="32" name="Freeform 652">
                <a:extLst>
                  <a:ext uri="{FF2B5EF4-FFF2-40B4-BE49-F238E27FC236}">
                    <a16:creationId xmlns:a16="http://schemas.microsoft.com/office/drawing/2014/main" id="{023CB5F9-508C-9E47-82FE-E2B79B8EC57E}"/>
                  </a:ext>
                </a:extLst>
              </p:cNvPr>
              <p:cNvSpPr>
                <a:spLocks/>
              </p:cNvSpPr>
              <p:nvPr/>
            </p:nvSpPr>
            <p:spPr bwMode="auto">
              <a:xfrm>
                <a:off x="328890" y="4740687"/>
                <a:ext cx="275938" cy="401735"/>
              </a:xfrm>
              <a:custGeom>
                <a:avLst/>
                <a:gdLst>
                  <a:gd name="T0" fmla="*/ 0 w 68"/>
                  <a:gd name="T1" fmla="*/ 99 h 99"/>
                  <a:gd name="T2" fmla="*/ 0 w 68"/>
                  <a:gd name="T3" fmla="*/ 0 h 99"/>
                  <a:gd name="T4" fmla="*/ 45 w 68"/>
                  <a:gd name="T5" fmla="*/ 0 h 99"/>
                  <a:gd name="T6" fmla="*/ 68 w 68"/>
                  <a:gd name="T7" fmla="*/ 23 h 99"/>
                  <a:gd name="T8" fmla="*/ 68 w 68"/>
                  <a:gd name="T9" fmla="*/ 99 h 99"/>
                  <a:gd name="T10" fmla="*/ 0 w 68"/>
                  <a:gd name="T11" fmla="*/ 99 h 99"/>
                </a:gdLst>
                <a:ahLst/>
                <a:cxnLst>
                  <a:cxn ang="0">
                    <a:pos x="T0" y="T1"/>
                  </a:cxn>
                  <a:cxn ang="0">
                    <a:pos x="T2" y="T3"/>
                  </a:cxn>
                  <a:cxn ang="0">
                    <a:pos x="T4" y="T5"/>
                  </a:cxn>
                  <a:cxn ang="0">
                    <a:pos x="T6" y="T7"/>
                  </a:cxn>
                  <a:cxn ang="0">
                    <a:pos x="T8" y="T9"/>
                  </a:cxn>
                  <a:cxn ang="0">
                    <a:pos x="T10" y="T11"/>
                  </a:cxn>
                </a:cxnLst>
                <a:rect l="0" t="0" r="r" b="b"/>
                <a:pathLst>
                  <a:path w="68" h="99">
                    <a:moveTo>
                      <a:pt x="0" y="99"/>
                    </a:moveTo>
                    <a:lnTo>
                      <a:pt x="0" y="0"/>
                    </a:lnTo>
                    <a:lnTo>
                      <a:pt x="45" y="0"/>
                    </a:lnTo>
                    <a:lnTo>
                      <a:pt x="68" y="23"/>
                    </a:lnTo>
                    <a:lnTo>
                      <a:pt x="68" y="99"/>
                    </a:lnTo>
                    <a:lnTo>
                      <a:pt x="0" y="99"/>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653">
                <a:extLst>
                  <a:ext uri="{FF2B5EF4-FFF2-40B4-BE49-F238E27FC236}">
                    <a16:creationId xmlns:a16="http://schemas.microsoft.com/office/drawing/2014/main" id="{CD2CE00C-E281-EE48-B276-A030D0ADD96D}"/>
                  </a:ext>
                </a:extLst>
              </p:cNvPr>
              <p:cNvSpPr>
                <a:spLocks/>
              </p:cNvSpPr>
              <p:nvPr/>
            </p:nvSpPr>
            <p:spPr bwMode="auto">
              <a:xfrm>
                <a:off x="320775" y="4712280"/>
                <a:ext cx="279997" cy="401735"/>
              </a:xfrm>
              <a:custGeom>
                <a:avLst/>
                <a:gdLst>
                  <a:gd name="T0" fmla="*/ 0 w 69"/>
                  <a:gd name="T1" fmla="*/ 99 h 99"/>
                  <a:gd name="T2" fmla="*/ 0 w 69"/>
                  <a:gd name="T3" fmla="*/ 0 h 99"/>
                  <a:gd name="T4" fmla="*/ 46 w 69"/>
                  <a:gd name="T5" fmla="*/ 0 h 99"/>
                  <a:gd name="T6" fmla="*/ 69 w 69"/>
                  <a:gd name="T7" fmla="*/ 23 h 99"/>
                  <a:gd name="T8" fmla="*/ 69 w 69"/>
                  <a:gd name="T9" fmla="*/ 99 h 99"/>
                  <a:gd name="T10" fmla="*/ 0 w 69"/>
                  <a:gd name="T11" fmla="*/ 99 h 99"/>
                </a:gdLst>
                <a:ahLst/>
                <a:cxnLst>
                  <a:cxn ang="0">
                    <a:pos x="T0" y="T1"/>
                  </a:cxn>
                  <a:cxn ang="0">
                    <a:pos x="T2" y="T3"/>
                  </a:cxn>
                  <a:cxn ang="0">
                    <a:pos x="T4" y="T5"/>
                  </a:cxn>
                  <a:cxn ang="0">
                    <a:pos x="T6" y="T7"/>
                  </a:cxn>
                  <a:cxn ang="0">
                    <a:pos x="T8" y="T9"/>
                  </a:cxn>
                  <a:cxn ang="0">
                    <a:pos x="T10" y="T11"/>
                  </a:cxn>
                </a:cxnLst>
                <a:rect l="0" t="0" r="r" b="b"/>
                <a:pathLst>
                  <a:path w="69" h="99">
                    <a:moveTo>
                      <a:pt x="0" y="99"/>
                    </a:moveTo>
                    <a:lnTo>
                      <a:pt x="0" y="0"/>
                    </a:lnTo>
                    <a:lnTo>
                      <a:pt x="46" y="0"/>
                    </a:lnTo>
                    <a:lnTo>
                      <a:pt x="69" y="23"/>
                    </a:lnTo>
                    <a:lnTo>
                      <a:pt x="69" y="99"/>
                    </a:lnTo>
                    <a:lnTo>
                      <a:pt x="0" y="99"/>
                    </a:lnTo>
                    <a:close/>
                  </a:path>
                </a:pathLst>
              </a:custGeom>
              <a:solidFill>
                <a:srgbClr val="0D2736"/>
              </a:solidFill>
              <a:ln w="1079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655">
                <a:extLst>
                  <a:ext uri="{FF2B5EF4-FFF2-40B4-BE49-F238E27FC236}">
                    <a16:creationId xmlns:a16="http://schemas.microsoft.com/office/drawing/2014/main" id="{AEDE7D0D-1C2E-6448-9D29-97CAD149A9AF}"/>
                  </a:ext>
                </a:extLst>
              </p:cNvPr>
              <p:cNvSpPr>
                <a:spLocks/>
              </p:cNvSpPr>
              <p:nvPr/>
            </p:nvSpPr>
            <p:spPr bwMode="auto">
              <a:xfrm>
                <a:off x="507437" y="4712280"/>
                <a:ext cx="93332" cy="93332"/>
              </a:xfrm>
              <a:custGeom>
                <a:avLst/>
                <a:gdLst>
                  <a:gd name="T0" fmla="*/ 0 w 23"/>
                  <a:gd name="T1" fmla="*/ 23 h 23"/>
                  <a:gd name="T2" fmla="*/ 23 w 23"/>
                  <a:gd name="T3" fmla="*/ 23 h 23"/>
                  <a:gd name="T4" fmla="*/ 0 w 23"/>
                  <a:gd name="T5" fmla="*/ 0 h 23"/>
                  <a:gd name="T6" fmla="*/ 0 w 23"/>
                  <a:gd name="T7" fmla="*/ 23 h 23"/>
                </a:gdLst>
                <a:ahLst/>
                <a:cxnLst>
                  <a:cxn ang="0">
                    <a:pos x="T0" y="T1"/>
                  </a:cxn>
                  <a:cxn ang="0">
                    <a:pos x="T2" y="T3"/>
                  </a:cxn>
                  <a:cxn ang="0">
                    <a:pos x="T4" y="T5"/>
                  </a:cxn>
                  <a:cxn ang="0">
                    <a:pos x="T6" y="T7"/>
                  </a:cxn>
                </a:cxnLst>
                <a:rect l="0" t="0" r="r" b="b"/>
                <a:pathLst>
                  <a:path w="23" h="23">
                    <a:moveTo>
                      <a:pt x="0" y="23"/>
                    </a:moveTo>
                    <a:lnTo>
                      <a:pt x="23" y="23"/>
                    </a:lnTo>
                    <a:lnTo>
                      <a:pt x="0" y="0"/>
                    </a:lnTo>
                    <a:lnTo>
                      <a:pt x="0" y="23"/>
                    </a:lnTo>
                    <a:close/>
                  </a:path>
                </a:pathLst>
              </a:custGeom>
              <a:solidFill>
                <a:schemeClr val="accent1"/>
              </a:solidFill>
              <a:ln w="1079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658">
                <a:extLst>
                  <a:ext uri="{FF2B5EF4-FFF2-40B4-BE49-F238E27FC236}">
                    <a16:creationId xmlns:a16="http://schemas.microsoft.com/office/drawing/2014/main" id="{CB198964-05B0-C64C-BF75-5DB92ABFFF0C}"/>
                  </a:ext>
                </a:extLst>
              </p:cNvPr>
              <p:cNvSpPr>
                <a:spLocks/>
              </p:cNvSpPr>
              <p:nvPr/>
            </p:nvSpPr>
            <p:spPr bwMode="auto">
              <a:xfrm>
                <a:off x="357297" y="4797498"/>
                <a:ext cx="117681" cy="16231"/>
              </a:xfrm>
              <a:custGeom>
                <a:avLst/>
                <a:gdLst>
                  <a:gd name="T0" fmla="*/ 0 w 29"/>
                  <a:gd name="T1" fmla="*/ 4 h 4"/>
                  <a:gd name="T2" fmla="*/ 29 w 29"/>
                  <a:gd name="T3" fmla="*/ 4 h 4"/>
                  <a:gd name="T4" fmla="*/ 29 w 29"/>
                  <a:gd name="T5" fmla="*/ 0 h 4"/>
                  <a:gd name="T6" fmla="*/ 0 w 29"/>
                  <a:gd name="T7" fmla="*/ 0 h 4"/>
                </a:gdLst>
                <a:ahLst/>
                <a:cxnLst>
                  <a:cxn ang="0">
                    <a:pos x="T0" y="T1"/>
                  </a:cxn>
                  <a:cxn ang="0">
                    <a:pos x="T2" y="T3"/>
                  </a:cxn>
                  <a:cxn ang="0">
                    <a:pos x="T4" y="T5"/>
                  </a:cxn>
                  <a:cxn ang="0">
                    <a:pos x="T6" y="T7"/>
                  </a:cxn>
                </a:cxnLst>
                <a:rect l="0" t="0" r="r" b="b"/>
                <a:pathLst>
                  <a:path w="29" h="4">
                    <a:moveTo>
                      <a:pt x="0" y="4"/>
                    </a:moveTo>
                    <a:lnTo>
                      <a:pt x="29" y="4"/>
                    </a:lnTo>
                    <a:lnTo>
                      <a:pt x="2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660">
                <a:extLst>
                  <a:ext uri="{FF2B5EF4-FFF2-40B4-BE49-F238E27FC236}">
                    <a16:creationId xmlns:a16="http://schemas.microsoft.com/office/drawing/2014/main" id="{B031D426-EBB4-934B-AAF6-CD2A0E9E0F72}"/>
                  </a:ext>
                </a:extLst>
              </p:cNvPr>
              <p:cNvSpPr>
                <a:spLocks/>
              </p:cNvSpPr>
              <p:nvPr/>
            </p:nvSpPr>
            <p:spPr bwMode="auto">
              <a:xfrm>
                <a:off x="357297" y="4834018"/>
                <a:ext cx="211012" cy="20290"/>
              </a:xfrm>
              <a:custGeom>
                <a:avLst/>
                <a:gdLst>
                  <a:gd name="T0" fmla="*/ 0 w 52"/>
                  <a:gd name="T1" fmla="*/ 5 h 5"/>
                  <a:gd name="T2" fmla="*/ 52 w 52"/>
                  <a:gd name="T3" fmla="*/ 5 h 5"/>
                  <a:gd name="T4" fmla="*/ 52 w 52"/>
                  <a:gd name="T5" fmla="*/ 0 h 5"/>
                  <a:gd name="T6" fmla="*/ 0 w 52"/>
                  <a:gd name="T7" fmla="*/ 0 h 5"/>
                </a:gdLst>
                <a:ahLst/>
                <a:cxnLst>
                  <a:cxn ang="0">
                    <a:pos x="T0" y="T1"/>
                  </a:cxn>
                  <a:cxn ang="0">
                    <a:pos x="T2" y="T3"/>
                  </a:cxn>
                  <a:cxn ang="0">
                    <a:pos x="T4" y="T5"/>
                  </a:cxn>
                  <a:cxn ang="0">
                    <a:pos x="T6" y="T7"/>
                  </a:cxn>
                </a:cxnLst>
                <a:rect l="0" t="0" r="r" b="b"/>
                <a:pathLst>
                  <a:path w="52" h="5">
                    <a:moveTo>
                      <a:pt x="0" y="5"/>
                    </a:moveTo>
                    <a:lnTo>
                      <a:pt x="52" y="5"/>
                    </a:lnTo>
                    <a:lnTo>
                      <a:pt x="5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662">
                <a:extLst>
                  <a:ext uri="{FF2B5EF4-FFF2-40B4-BE49-F238E27FC236}">
                    <a16:creationId xmlns:a16="http://schemas.microsoft.com/office/drawing/2014/main" id="{29830435-CBDF-F343-A1BC-0D897F80304A}"/>
                  </a:ext>
                </a:extLst>
              </p:cNvPr>
              <p:cNvSpPr>
                <a:spLocks/>
              </p:cNvSpPr>
              <p:nvPr/>
            </p:nvSpPr>
            <p:spPr bwMode="auto">
              <a:xfrm>
                <a:off x="357297" y="4874597"/>
                <a:ext cx="211012" cy="16231"/>
              </a:xfrm>
              <a:custGeom>
                <a:avLst/>
                <a:gdLst>
                  <a:gd name="T0" fmla="*/ 0 w 52"/>
                  <a:gd name="T1" fmla="*/ 4 h 4"/>
                  <a:gd name="T2" fmla="*/ 52 w 52"/>
                  <a:gd name="T3" fmla="*/ 4 h 4"/>
                  <a:gd name="T4" fmla="*/ 52 w 52"/>
                  <a:gd name="T5" fmla="*/ 0 h 4"/>
                  <a:gd name="T6" fmla="*/ 0 w 52"/>
                  <a:gd name="T7" fmla="*/ 0 h 4"/>
                </a:gdLst>
                <a:ahLst/>
                <a:cxnLst>
                  <a:cxn ang="0">
                    <a:pos x="T0" y="T1"/>
                  </a:cxn>
                  <a:cxn ang="0">
                    <a:pos x="T2" y="T3"/>
                  </a:cxn>
                  <a:cxn ang="0">
                    <a:pos x="T4" y="T5"/>
                  </a:cxn>
                  <a:cxn ang="0">
                    <a:pos x="T6" y="T7"/>
                  </a:cxn>
                </a:cxnLst>
                <a:rect l="0" t="0" r="r" b="b"/>
                <a:pathLst>
                  <a:path w="52" h="4">
                    <a:moveTo>
                      <a:pt x="0" y="4"/>
                    </a:moveTo>
                    <a:lnTo>
                      <a:pt x="52" y="4"/>
                    </a:lnTo>
                    <a:lnTo>
                      <a:pt x="5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664">
                <a:extLst>
                  <a:ext uri="{FF2B5EF4-FFF2-40B4-BE49-F238E27FC236}">
                    <a16:creationId xmlns:a16="http://schemas.microsoft.com/office/drawing/2014/main" id="{49108537-5E93-5842-BB7A-917A9C415387}"/>
                  </a:ext>
                </a:extLst>
              </p:cNvPr>
              <p:cNvSpPr>
                <a:spLocks/>
              </p:cNvSpPr>
              <p:nvPr/>
            </p:nvSpPr>
            <p:spPr bwMode="auto">
              <a:xfrm>
                <a:off x="357297" y="4915176"/>
                <a:ext cx="211012" cy="16231"/>
              </a:xfrm>
              <a:custGeom>
                <a:avLst/>
                <a:gdLst>
                  <a:gd name="T0" fmla="*/ 0 w 52"/>
                  <a:gd name="T1" fmla="*/ 4 h 4"/>
                  <a:gd name="T2" fmla="*/ 52 w 52"/>
                  <a:gd name="T3" fmla="*/ 4 h 4"/>
                  <a:gd name="T4" fmla="*/ 52 w 52"/>
                  <a:gd name="T5" fmla="*/ 0 h 4"/>
                  <a:gd name="T6" fmla="*/ 0 w 52"/>
                  <a:gd name="T7" fmla="*/ 0 h 4"/>
                </a:gdLst>
                <a:ahLst/>
                <a:cxnLst>
                  <a:cxn ang="0">
                    <a:pos x="T0" y="T1"/>
                  </a:cxn>
                  <a:cxn ang="0">
                    <a:pos x="T2" y="T3"/>
                  </a:cxn>
                  <a:cxn ang="0">
                    <a:pos x="T4" y="T5"/>
                  </a:cxn>
                  <a:cxn ang="0">
                    <a:pos x="T6" y="T7"/>
                  </a:cxn>
                </a:cxnLst>
                <a:rect l="0" t="0" r="r" b="b"/>
                <a:pathLst>
                  <a:path w="52" h="4">
                    <a:moveTo>
                      <a:pt x="0" y="4"/>
                    </a:moveTo>
                    <a:lnTo>
                      <a:pt x="52" y="4"/>
                    </a:lnTo>
                    <a:lnTo>
                      <a:pt x="5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665">
                <a:extLst>
                  <a:ext uri="{FF2B5EF4-FFF2-40B4-BE49-F238E27FC236}">
                    <a16:creationId xmlns:a16="http://schemas.microsoft.com/office/drawing/2014/main" id="{D090D2C5-6D97-824F-B444-347C4313AA3B}"/>
                  </a:ext>
                </a:extLst>
              </p:cNvPr>
              <p:cNvSpPr>
                <a:spLocks noChangeArrowheads="1"/>
              </p:cNvSpPr>
              <p:nvPr/>
            </p:nvSpPr>
            <p:spPr bwMode="auto">
              <a:xfrm>
                <a:off x="434395" y="4959814"/>
                <a:ext cx="413907" cy="251590"/>
              </a:xfrm>
              <a:prstGeom prst="rect">
                <a:avLst/>
              </a:prstGeom>
              <a:solidFill>
                <a:schemeClr val="bg2">
                  <a:lumMod val="10000"/>
                </a:schemeClr>
              </a:solidFill>
              <a:ln w="9525">
                <a:solidFill>
                  <a:schemeClr val="bg2">
                    <a:lumMod val="10000"/>
                  </a:schemeClr>
                </a:solidFill>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40" name="Rectangle 666">
                <a:extLst>
                  <a:ext uri="{FF2B5EF4-FFF2-40B4-BE49-F238E27FC236}">
                    <a16:creationId xmlns:a16="http://schemas.microsoft.com/office/drawing/2014/main" id="{B1F1200A-9CCC-5847-80BB-CF1E722035A4}"/>
                  </a:ext>
                </a:extLst>
              </p:cNvPr>
              <p:cNvSpPr>
                <a:spLocks noChangeArrowheads="1"/>
              </p:cNvSpPr>
              <p:nvPr/>
            </p:nvSpPr>
            <p:spPr bwMode="auto">
              <a:xfrm>
                <a:off x="434395" y="4882713"/>
                <a:ext cx="413907" cy="304344"/>
              </a:xfrm>
              <a:prstGeom prst="rect">
                <a:avLst/>
              </a:prstGeom>
              <a:solidFill>
                <a:srgbClr val="0D2736"/>
              </a:solidFill>
              <a:ln w="1079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Oval 668">
                <a:extLst>
                  <a:ext uri="{FF2B5EF4-FFF2-40B4-BE49-F238E27FC236}">
                    <a16:creationId xmlns:a16="http://schemas.microsoft.com/office/drawing/2014/main" id="{3D72EF7C-9A26-8B40-9E94-C753017DC441}"/>
                  </a:ext>
                </a:extLst>
              </p:cNvPr>
              <p:cNvSpPr>
                <a:spLocks noChangeArrowheads="1"/>
              </p:cNvSpPr>
              <p:nvPr/>
            </p:nvSpPr>
            <p:spPr bwMode="auto">
              <a:xfrm>
                <a:off x="572364" y="4996334"/>
                <a:ext cx="137969" cy="13796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672">
                <a:extLst>
                  <a:ext uri="{FF2B5EF4-FFF2-40B4-BE49-F238E27FC236}">
                    <a16:creationId xmlns:a16="http://schemas.microsoft.com/office/drawing/2014/main" id="{27C0A9B1-76FD-CF4A-8C8A-0D1EB40B1964}"/>
                  </a:ext>
                </a:extLst>
              </p:cNvPr>
              <p:cNvSpPr>
                <a:spLocks noChangeArrowheads="1"/>
              </p:cNvSpPr>
              <p:nvPr/>
            </p:nvSpPr>
            <p:spPr bwMode="auto">
              <a:xfrm>
                <a:off x="434395" y="4882713"/>
                <a:ext cx="413907" cy="48696"/>
              </a:xfrm>
              <a:prstGeom prst="rect">
                <a:avLst/>
              </a:prstGeom>
              <a:solidFill>
                <a:schemeClr val="accent1"/>
              </a:solidFill>
              <a:ln w="1079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43" name="Group 42">
                <a:extLst>
                  <a:ext uri="{FF2B5EF4-FFF2-40B4-BE49-F238E27FC236}">
                    <a16:creationId xmlns:a16="http://schemas.microsoft.com/office/drawing/2014/main" id="{980D4D02-4A9D-B746-A70C-BEA16C44783C}"/>
                  </a:ext>
                </a:extLst>
              </p:cNvPr>
              <p:cNvGrpSpPr>
                <a:grpSpLocks/>
              </p:cNvGrpSpPr>
              <p:nvPr/>
            </p:nvGrpSpPr>
            <p:grpSpPr>
              <a:xfrm>
                <a:off x="450628" y="4898944"/>
                <a:ext cx="69440" cy="18288"/>
                <a:chOff x="450628" y="4898944"/>
                <a:chExt cx="1741130" cy="458546"/>
              </a:xfrm>
            </p:grpSpPr>
            <p:sp>
              <p:nvSpPr>
                <p:cNvPr id="45" name="Oval 674">
                  <a:extLst>
                    <a:ext uri="{FF2B5EF4-FFF2-40B4-BE49-F238E27FC236}">
                      <a16:creationId xmlns:a16="http://schemas.microsoft.com/office/drawing/2014/main" id="{85CD5F82-FAD8-9042-B797-D421DDA56A51}"/>
                    </a:ext>
                  </a:extLst>
                </p:cNvPr>
                <p:cNvSpPr>
                  <a:spLocks noChangeArrowheads="1"/>
                </p:cNvSpPr>
                <p:nvPr/>
              </p:nvSpPr>
              <p:spPr bwMode="auto">
                <a:xfrm>
                  <a:off x="450628" y="4898944"/>
                  <a:ext cx="457200" cy="458546"/>
                </a:xfrm>
                <a:prstGeom prst="ellipse">
                  <a:avLst/>
                </a:prstGeom>
                <a:solidFill>
                  <a:srgbClr val="44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Oval 675">
                  <a:extLst>
                    <a:ext uri="{FF2B5EF4-FFF2-40B4-BE49-F238E27FC236}">
                      <a16:creationId xmlns:a16="http://schemas.microsoft.com/office/drawing/2014/main" id="{94C93764-9C45-6240-AF7F-F68E4998AF58}"/>
                    </a:ext>
                  </a:extLst>
                </p:cNvPr>
                <p:cNvSpPr>
                  <a:spLocks noChangeArrowheads="1"/>
                </p:cNvSpPr>
                <p:nvPr/>
              </p:nvSpPr>
              <p:spPr bwMode="auto">
                <a:xfrm>
                  <a:off x="1092593" y="4898944"/>
                  <a:ext cx="457200" cy="458546"/>
                </a:xfrm>
                <a:prstGeom prst="ellipse">
                  <a:avLst/>
                </a:prstGeom>
                <a:solidFill>
                  <a:srgbClr val="44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Oval 676">
                  <a:extLst>
                    <a:ext uri="{FF2B5EF4-FFF2-40B4-BE49-F238E27FC236}">
                      <a16:creationId xmlns:a16="http://schemas.microsoft.com/office/drawing/2014/main" id="{B4AC16EF-CE08-F848-B0C5-D6F2D73AAE21}"/>
                    </a:ext>
                  </a:extLst>
                </p:cNvPr>
                <p:cNvSpPr>
                  <a:spLocks noChangeArrowheads="1"/>
                </p:cNvSpPr>
                <p:nvPr/>
              </p:nvSpPr>
              <p:spPr bwMode="auto">
                <a:xfrm>
                  <a:off x="1734558" y="4898944"/>
                  <a:ext cx="457200" cy="458546"/>
                </a:xfrm>
                <a:prstGeom prst="ellipse">
                  <a:avLst/>
                </a:prstGeom>
                <a:solidFill>
                  <a:srgbClr val="44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4" name="Freeform: Shape 306">
                <a:extLst>
                  <a:ext uri="{FF2B5EF4-FFF2-40B4-BE49-F238E27FC236}">
                    <a16:creationId xmlns:a16="http://schemas.microsoft.com/office/drawing/2014/main" id="{4B7A8181-DD22-F24D-B5BA-B9CBD6BF7BCD}"/>
                  </a:ext>
                </a:extLst>
              </p:cNvPr>
              <p:cNvSpPr>
                <a:spLocks/>
              </p:cNvSpPr>
              <p:nvPr/>
            </p:nvSpPr>
            <p:spPr bwMode="auto">
              <a:xfrm>
                <a:off x="608887" y="5024741"/>
                <a:ext cx="70109" cy="77899"/>
              </a:xfrm>
              <a:custGeom>
                <a:avLst/>
                <a:gdLst>
                  <a:gd name="connsiteX0" fmla="*/ 4057 w 73042"/>
                  <a:gd name="connsiteY0" fmla="*/ 4985 h 81158"/>
                  <a:gd name="connsiteX1" fmla="*/ 2213 w 73042"/>
                  <a:gd name="connsiteY1" fmla="*/ 8543 h 81158"/>
                  <a:gd name="connsiteX2" fmla="*/ 4057 w 73042"/>
                  <a:gd name="connsiteY2" fmla="*/ 9570 h 81158"/>
                  <a:gd name="connsiteX3" fmla="*/ 4438 w 73042"/>
                  <a:gd name="connsiteY3" fmla="*/ 4272 h 81158"/>
                  <a:gd name="connsiteX4" fmla="*/ 8854 w 73042"/>
                  <a:gd name="connsiteY4" fmla="*/ 6755 h 81158"/>
                  <a:gd name="connsiteX5" fmla="*/ 8854 w 73042"/>
                  <a:gd name="connsiteY5" fmla="*/ 5306 h 81158"/>
                  <a:gd name="connsiteX6" fmla="*/ 8854 w 73042"/>
                  <a:gd name="connsiteY6" fmla="*/ 4272 h 81158"/>
                  <a:gd name="connsiteX7" fmla="*/ 2213 w 73042"/>
                  <a:gd name="connsiteY7" fmla="*/ 0 h 81158"/>
                  <a:gd name="connsiteX8" fmla="*/ 6640 w 73042"/>
                  <a:gd name="connsiteY8" fmla="*/ 0 h 81158"/>
                  <a:gd name="connsiteX9" fmla="*/ 70829 w 73042"/>
                  <a:gd name="connsiteY9" fmla="*/ 36308 h 81158"/>
                  <a:gd name="connsiteX10" fmla="*/ 73042 w 73042"/>
                  <a:gd name="connsiteY10" fmla="*/ 40579 h 81158"/>
                  <a:gd name="connsiteX11" fmla="*/ 70829 w 73042"/>
                  <a:gd name="connsiteY11" fmla="*/ 44851 h 81158"/>
                  <a:gd name="connsiteX12" fmla="*/ 6640 w 73042"/>
                  <a:gd name="connsiteY12" fmla="*/ 81158 h 81158"/>
                  <a:gd name="connsiteX13" fmla="*/ 2213 w 73042"/>
                  <a:gd name="connsiteY13" fmla="*/ 81158 h 81158"/>
                  <a:gd name="connsiteX14" fmla="*/ 0 w 73042"/>
                  <a:gd name="connsiteY14" fmla="*/ 76887 h 81158"/>
                  <a:gd name="connsiteX15" fmla="*/ 0 w 73042"/>
                  <a:gd name="connsiteY15" fmla="*/ 4272 h 81158"/>
                  <a:gd name="connsiteX16" fmla="*/ 2213 w 73042"/>
                  <a:gd name="connsiteY16" fmla="*/ 0 h 81158"/>
                  <a:gd name="connsiteX0" fmla="*/ 4057 w 73042"/>
                  <a:gd name="connsiteY0" fmla="*/ 4985 h 81158"/>
                  <a:gd name="connsiteX1" fmla="*/ 2213 w 73042"/>
                  <a:gd name="connsiteY1" fmla="*/ 8543 h 81158"/>
                  <a:gd name="connsiteX2" fmla="*/ 4057 w 73042"/>
                  <a:gd name="connsiteY2" fmla="*/ 4985 h 81158"/>
                  <a:gd name="connsiteX3" fmla="*/ 4438 w 73042"/>
                  <a:gd name="connsiteY3" fmla="*/ 4272 h 81158"/>
                  <a:gd name="connsiteX4" fmla="*/ 8854 w 73042"/>
                  <a:gd name="connsiteY4" fmla="*/ 6755 h 81158"/>
                  <a:gd name="connsiteX5" fmla="*/ 8854 w 73042"/>
                  <a:gd name="connsiteY5" fmla="*/ 5306 h 81158"/>
                  <a:gd name="connsiteX6" fmla="*/ 8854 w 73042"/>
                  <a:gd name="connsiteY6" fmla="*/ 4272 h 81158"/>
                  <a:gd name="connsiteX7" fmla="*/ 4438 w 73042"/>
                  <a:gd name="connsiteY7" fmla="*/ 4272 h 81158"/>
                  <a:gd name="connsiteX8" fmla="*/ 2213 w 73042"/>
                  <a:gd name="connsiteY8" fmla="*/ 0 h 81158"/>
                  <a:gd name="connsiteX9" fmla="*/ 6640 w 73042"/>
                  <a:gd name="connsiteY9" fmla="*/ 0 h 81158"/>
                  <a:gd name="connsiteX10" fmla="*/ 70829 w 73042"/>
                  <a:gd name="connsiteY10" fmla="*/ 36308 h 81158"/>
                  <a:gd name="connsiteX11" fmla="*/ 73042 w 73042"/>
                  <a:gd name="connsiteY11" fmla="*/ 40579 h 81158"/>
                  <a:gd name="connsiteX12" fmla="*/ 70829 w 73042"/>
                  <a:gd name="connsiteY12" fmla="*/ 44851 h 81158"/>
                  <a:gd name="connsiteX13" fmla="*/ 6640 w 73042"/>
                  <a:gd name="connsiteY13" fmla="*/ 81158 h 81158"/>
                  <a:gd name="connsiteX14" fmla="*/ 2213 w 73042"/>
                  <a:gd name="connsiteY14" fmla="*/ 81158 h 81158"/>
                  <a:gd name="connsiteX15" fmla="*/ 0 w 73042"/>
                  <a:gd name="connsiteY15" fmla="*/ 76887 h 81158"/>
                  <a:gd name="connsiteX16" fmla="*/ 0 w 73042"/>
                  <a:gd name="connsiteY16" fmla="*/ 4272 h 81158"/>
                  <a:gd name="connsiteX17" fmla="*/ 2213 w 73042"/>
                  <a:gd name="connsiteY17" fmla="*/ 0 h 81158"/>
                  <a:gd name="connsiteX0" fmla="*/ 4438 w 73042"/>
                  <a:gd name="connsiteY0" fmla="*/ 4272 h 81158"/>
                  <a:gd name="connsiteX1" fmla="*/ 8854 w 73042"/>
                  <a:gd name="connsiteY1" fmla="*/ 6755 h 81158"/>
                  <a:gd name="connsiteX2" fmla="*/ 8854 w 73042"/>
                  <a:gd name="connsiteY2" fmla="*/ 5306 h 81158"/>
                  <a:gd name="connsiteX3" fmla="*/ 8854 w 73042"/>
                  <a:gd name="connsiteY3" fmla="*/ 4272 h 81158"/>
                  <a:gd name="connsiteX4" fmla="*/ 4438 w 73042"/>
                  <a:gd name="connsiteY4" fmla="*/ 4272 h 81158"/>
                  <a:gd name="connsiteX5" fmla="*/ 2213 w 73042"/>
                  <a:gd name="connsiteY5" fmla="*/ 0 h 81158"/>
                  <a:gd name="connsiteX6" fmla="*/ 6640 w 73042"/>
                  <a:gd name="connsiteY6" fmla="*/ 0 h 81158"/>
                  <a:gd name="connsiteX7" fmla="*/ 70829 w 73042"/>
                  <a:gd name="connsiteY7" fmla="*/ 36308 h 81158"/>
                  <a:gd name="connsiteX8" fmla="*/ 73042 w 73042"/>
                  <a:gd name="connsiteY8" fmla="*/ 40579 h 81158"/>
                  <a:gd name="connsiteX9" fmla="*/ 70829 w 73042"/>
                  <a:gd name="connsiteY9" fmla="*/ 44851 h 81158"/>
                  <a:gd name="connsiteX10" fmla="*/ 6640 w 73042"/>
                  <a:gd name="connsiteY10" fmla="*/ 81158 h 81158"/>
                  <a:gd name="connsiteX11" fmla="*/ 2213 w 73042"/>
                  <a:gd name="connsiteY11" fmla="*/ 81158 h 81158"/>
                  <a:gd name="connsiteX12" fmla="*/ 0 w 73042"/>
                  <a:gd name="connsiteY12" fmla="*/ 76887 h 81158"/>
                  <a:gd name="connsiteX13" fmla="*/ 0 w 73042"/>
                  <a:gd name="connsiteY13" fmla="*/ 4272 h 81158"/>
                  <a:gd name="connsiteX14" fmla="*/ 2213 w 73042"/>
                  <a:gd name="connsiteY14" fmla="*/ 0 h 81158"/>
                  <a:gd name="connsiteX0" fmla="*/ 8854 w 73042"/>
                  <a:gd name="connsiteY0" fmla="*/ 4272 h 81158"/>
                  <a:gd name="connsiteX1" fmla="*/ 8854 w 73042"/>
                  <a:gd name="connsiteY1" fmla="*/ 6755 h 81158"/>
                  <a:gd name="connsiteX2" fmla="*/ 8854 w 73042"/>
                  <a:gd name="connsiteY2" fmla="*/ 5306 h 81158"/>
                  <a:gd name="connsiteX3" fmla="*/ 8854 w 73042"/>
                  <a:gd name="connsiteY3" fmla="*/ 4272 h 81158"/>
                  <a:gd name="connsiteX4" fmla="*/ 2213 w 73042"/>
                  <a:gd name="connsiteY4" fmla="*/ 0 h 81158"/>
                  <a:gd name="connsiteX5" fmla="*/ 6640 w 73042"/>
                  <a:gd name="connsiteY5" fmla="*/ 0 h 81158"/>
                  <a:gd name="connsiteX6" fmla="*/ 70829 w 73042"/>
                  <a:gd name="connsiteY6" fmla="*/ 36308 h 81158"/>
                  <a:gd name="connsiteX7" fmla="*/ 73042 w 73042"/>
                  <a:gd name="connsiteY7" fmla="*/ 40579 h 81158"/>
                  <a:gd name="connsiteX8" fmla="*/ 70829 w 73042"/>
                  <a:gd name="connsiteY8" fmla="*/ 44851 h 81158"/>
                  <a:gd name="connsiteX9" fmla="*/ 6640 w 73042"/>
                  <a:gd name="connsiteY9" fmla="*/ 81158 h 81158"/>
                  <a:gd name="connsiteX10" fmla="*/ 2213 w 73042"/>
                  <a:gd name="connsiteY10" fmla="*/ 81158 h 81158"/>
                  <a:gd name="connsiteX11" fmla="*/ 0 w 73042"/>
                  <a:gd name="connsiteY11" fmla="*/ 76887 h 81158"/>
                  <a:gd name="connsiteX12" fmla="*/ 0 w 73042"/>
                  <a:gd name="connsiteY12" fmla="*/ 4272 h 81158"/>
                  <a:gd name="connsiteX13" fmla="*/ 2213 w 73042"/>
                  <a:gd name="connsiteY13" fmla="*/ 0 h 81158"/>
                  <a:gd name="connsiteX0" fmla="*/ 8854 w 73042"/>
                  <a:gd name="connsiteY0" fmla="*/ 5306 h 81158"/>
                  <a:gd name="connsiteX1" fmla="*/ 8854 w 73042"/>
                  <a:gd name="connsiteY1" fmla="*/ 6755 h 81158"/>
                  <a:gd name="connsiteX2" fmla="*/ 8854 w 73042"/>
                  <a:gd name="connsiteY2" fmla="*/ 5306 h 81158"/>
                  <a:gd name="connsiteX3" fmla="*/ 2213 w 73042"/>
                  <a:gd name="connsiteY3" fmla="*/ 0 h 81158"/>
                  <a:gd name="connsiteX4" fmla="*/ 6640 w 73042"/>
                  <a:gd name="connsiteY4" fmla="*/ 0 h 81158"/>
                  <a:gd name="connsiteX5" fmla="*/ 70829 w 73042"/>
                  <a:gd name="connsiteY5" fmla="*/ 36308 h 81158"/>
                  <a:gd name="connsiteX6" fmla="*/ 73042 w 73042"/>
                  <a:gd name="connsiteY6" fmla="*/ 40579 h 81158"/>
                  <a:gd name="connsiteX7" fmla="*/ 70829 w 73042"/>
                  <a:gd name="connsiteY7" fmla="*/ 44851 h 81158"/>
                  <a:gd name="connsiteX8" fmla="*/ 6640 w 73042"/>
                  <a:gd name="connsiteY8" fmla="*/ 81158 h 81158"/>
                  <a:gd name="connsiteX9" fmla="*/ 2213 w 73042"/>
                  <a:gd name="connsiteY9" fmla="*/ 81158 h 81158"/>
                  <a:gd name="connsiteX10" fmla="*/ 0 w 73042"/>
                  <a:gd name="connsiteY10" fmla="*/ 76887 h 81158"/>
                  <a:gd name="connsiteX11" fmla="*/ 0 w 73042"/>
                  <a:gd name="connsiteY11" fmla="*/ 4272 h 81158"/>
                  <a:gd name="connsiteX12" fmla="*/ 2213 w 73042"/>
                  <a:gd name="connsiteY12" fmla="*/ 0 h 81158"/>
                  <a:gd name="connsiteX0" fmla="*/ 2213 w 73042"/>
                  <a:gd name="connsiteY0" fmla="*/ 0 h 81158"/>
                  <a:gd name="connsiteX1" fmla="*/ 6640 w 73042"/>
                  <a:gd name="connsiteY1" fmla="*/ 0 h 81158"/>
                  <a:gd name="connsiteX2" fmla="*/ 70829 w 73042"/>
                  <a:gd name="connsiteY2" fmla="*/ 36308 h 81158"/>
                  <a:gd name="connsiteX3" fmla="*/ 73042 w 73042"/>
                  <a:gd name="connsiteY3" fmla="*/ 40579 h 81158"/>
                  <a:gd name="connsiteX4" fmla="*/ 70829 w 73042"/>
                  <a:gd name="connsiteY4" fmla="*/ 44851 h 81158"/>
                  <a:gd name="connsiteX5" fmla="*/ 6640 w 73042"/>
                  <a:gd name="connsiteY5" fmla="*/ 81158 h 81158"/>
                  <a:gd name="connsiteX6" fmla="*/ 2213 w 73042"/>
                  <a:gd name="connsiteY6" fmla="*/ 81158 h 81158"/>
                  <a:gd name="connsiteX7" fmla="*/ 0 w 73042"/>
                  <a:gd name="connsiteY7" fmla="*/ 76887 h 81158"/>
                  <a:gd name="connsiteX8" fmla="*/ 0 w 73042"/>
                  <a:gd name="connsiteY8" fmla="*/ 4272 h 81158"/>
                  <a:gd name="connsiteX9" fmla="*/ 2213 w 73042"/>
                  <a:gd name="connsiteY9" fmla="*/ 0 h 8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042" h="81158">
                    <a:moveTo>
                      <a:pt x="2213" y="0"/>
                    </a:moveTo>
                    <a:lnTo>
                      <a:pt x="6640" y="0"/>
                    </a:lnTo>
                    <a:lnTo>
                      <a:pt x="70829" y="36308"/>
                    </a:lnTo>
                    <a:cubicBezTo>
                      <a:pt x="73042" y="38444"/>
                      <a:pt x="73042" y="38444"/>
                      <a:pt x="73042" y="40579"/>
                    </a:cubicBezTo>
                    <a:cubicBezTo>
                      <a:pt x="73042" y="42715"/>
                      <a:pt x="73042" y="42715"/>
                      <a:pt x="70829" y="44851"/>
                    </a:cubicBezTo>
                    <a:lnTo>
                      <a:pt x="6640" y="81158"/>
                    </a:lnTo>
                    <a:lnTo>
                      <a:pt x="2213" y="81158"/>
                    </a:lnTo>
                    <a:cubicBezTo>
                      <a:pt x="0" y="79023"/>
                      <a:pt x="0" y="79023"/>
                      <a:pt x="0" y="76887"/>
                    </a:cubicBezTo>
                    <a:lnTo>
                      <a:pt x="0" y="4272"/>
                    </a:lnTo>
                    <a:cubicBezTo>
                      <a:pt x="0" y="2136"/>
                      <a:pt x="0" y="2136"/>
                      <a:pt x="2213" y="0"/>
                    </a:cubicBezTo>
                    <a:close/>
                  </a:path>
                </a:pathLst>
              </a:custGeom>
              <a:solidFill>
                <a:srgbClr val="0D2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31" name="Rectangle 678">
              <a:extLst>
                <a:ext uri="{FF2B5EF4-FFF2-40B4-BE49-F238E27FC236}">
                  <a16:creationId xmlns:a16="http://schemas.microsoft.com/office/drawing/2014/main" id="{EB8FBB3D-006B-F848-AE3A-6FF95F9396D9}"/>
                </a:ext>
              </a:extLst>
            </p:cNvPr>
            <p:cNvSpPr>
              <a:spLocks noChangeArrowheads="1"/>
            </p:cNvSpPr>
            <p:nvPr/>
          </p:nvSpPr>
          <p:spPr bwMode="auto">
            <a:xfrm>
              <a:off x="1451139" y="1437274"/>
              <a:ext cx="370521" cy="279366"/>
            </a:xfrm>
            <a:prstGeom prst="rect">
              <a:avLst/>
            </a:prstGeom>
            <a:solidFill>
              <a:srgbClr val="0D2736"/>
            </a:solidFill>
            <a:ln w="1079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 name="Oval 680">
            <a:extLst>
              <a:ext uri="{FF2B5EF4-FFF2-40B4-BE49-F238E27FC236}">
                <a16:creationId xmlns:a16="http://schemas.microsoft.com/office/drawing/2014/main" id="{858FE0DF-B5BD-E645-B25C-84F1273DAAAB}"/>
              </a:ext>
            </a:extLst>
          </p:cNvPr>
          <p:cNvSpPr>
            <a:spLocks noChangeArrowheads="1"/>
          </p:cNvSpPr>
          <p:nvPr/>
        </p:nvSpPr>
        <p:spPr bwMode="auto">
          <a:xfrm>
            <a:off x="3356109" y="2044106"/>
            <a:ext cx="70275" cy="6829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681">
            <a:extLst>
              <a:ext uri="{FF2B5EF4-FFF2-40B4-BE49-F238E27FC236}">
                <a16:creationId xmlns:a16="http://schemas.microsoft.com/office/drawing/2014/main" id="{7ADCF2FB-DA53-BB49-A5D1-F8F34ACB06DD}"/>
              </a:ext>
            </a:extLst>
          </p:cNvPr>
          <p:cNvSpPr>
            <a:spLocks/>
          </p:cNvSpPr>
          <p:nvPr/>
        </p:nvSpPr>
        <p:spPr bwMode="auto">
          <a:xfrm>
            <a:off x="3305004" y="2109124"/>
            <a:ext cx="364555" cy="173827"/>
          </a:xfrm>
          <a:custGeom>
            <a:avLst/>
            <a:gdLst>
              <a:gd name="T0" fmla="*/ 0 w 58"/>
              <a:gd name="T1" fmla="*/ 25 h 28"/>
              <a:gd name="T2" fmla="*/ 15 w 58"/>
              <a:gd name="T3" fmla="*/ 10 h 28"/>
              <a:gd name="T4" fmla="*/ 27 w 58"/>
              <a:gd name="T5" fmla="*/ 21 h 28"/>
              <a:gd name="T6" fmla="*/ 46 w 58"/>
              <a:gd name="T7" fmla="*/ 0 h 28"/>
              <a:gd name="T8" fmla="*/ 58 w 58"/>
              <a:gd name="T9" fmla="*/ 12 h 28"/>
              <a:gd name="T10" fmla="*/ 58 w 58"/>
              <a:gd name="T11" fmla="*/ 28 h 28"/>
              <a:gd name="T12" fmla="*/ 0 w 58"/>
              <a:gd name="T13" fmla="*/ 28 h 28"/>
              <a:gd name="T14" fmla="*/ 0 w 58"/>
              <a:gd name="T15" fmla="*/ 25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8">
                <a:moveTo>
                  <a:pt x="0" y="25"/>
                </a:moveTo>
                <a:lnTo>
                  <a:pt x="15" y="10"/>
                </a:lnTo>
                <a:lnTo>
                  <a:pt x="27" y="21"/>
                </a:lnTo>
                <a:lnTo>
                  <a:pt x="46" y="0"/>
                </a:lnTo>
                <a:lnTo>
                  <a:pt x="58" y="12"/>
                </a:lnTo>
                <a:lnTo>
                  <a:pt x="58" y="28"/>
                </a:lnTo>
                <a:lnTo>
                  <a:pt x="0" y="28"/>
                </a:lnTo>
                <a:lnTo>
                  <a:pt x="0" y="25"/>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50" name="Picture 49">
            <a:extLst>
              <a:ext uri="{FF2B5EF4-FFF2-40B4-BE49-F238E27FC236}">
                <a16:creationId xmlns:a16="http://schemas.microsoft.com/office/drawing/2014/main" id="{3E4F42B2-96AB-3D4B-BFA7-2303EA658DCB}"/>
              </a:ext>
            </a:extLst>
          </p:cNvPr>
          <p:cNvPicPr>
            <a:picLocks noChangeAspect="1"/>
          </p:cNvPicPr>
          <p:nvPr/>
        </p:nvPicPr>
        <p:blipFill>
          <a:blip r:embed="rId3"/>
          <a:stretch>
            <a:fillRect/>
          </a:stretch>
        </p:blipFill>
        <p:spPr>
          <a:xfrm>
            <a:off x="8273832" y="1265594"/>
            <a:ext cx="1109613" cy="984469"/>
          </a:xfrm>
          <a:prstGeom prst="rect">
            <a:avLst/>
          </a:prstGeom>
        </p:spPr>
      </p:pic>
    </p:spTree>
    <p:extLst>
      <p:ext uri="{BB962C8B-B14F-4D97-AF65-F5344CB8AC3E}">
        <p14:creationId xmlns:p14="http://schemas.microsoft.com/office/powerpoint/2010/main" val="2814941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4F47F867-4968-A044-A766-7242F3544846}"/>
              </a:ext>
            </a:extLst>
          </p:cNvPr>
          <p:cNvPicPr>
            <a:picLocks noChangeAspect="1"/>
          </p:cNvPicPr>
          <p:nvPr/>
        </p:nvPicPr>
        <p:blipFill>
          <a:blip r:embed="rId3"/>
          <a:stretch>
            <a:fillRect/>
          </a:stretch>
        </p:blipFill>
        <p:spPr>
          <a:xfrm>
            <a:off x="0" y="927757"/>
            <a:ext cx="12198394" cy="5930244"/>
          </a:xfrm>
          <a:prstGeom prst="rect">
            <a:avLst/>
          </a:prstGeom>
        </p:spPr>
      </p:pic>
      <p:sp>
        <p:nvSpPr>
          <p:cNvPr id="14" name="Rectangle 13"/>
          <p:cNvSpPr/>
          <p:nvPr/>
        </p:nvSpPr>
        <p:spPr>
          <a:xfrm>
            <a:off x="7264524" y="2348770"/>
            <a:ext cx="4295775" cy="3528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itle 25">
            <a:extLst>
              <a:ext uri="{FF2B5EF4-FFF2-40B4-BE49-F238E27FC236}">
                <a16:creationId xmlns:a16="http://schemas.microsoft.com/office/drawing/2014/main" id="{761389DE-F9FF-2D47-9FAC-5FD3B1DFA7DA}"/>
              </a:ext>
            </a:extLst>
          </p:cNvPr>
          <p:cNvSpPr>
            <a:spLocks noGrp="1"/>
          </p:cNvSpPr>
          <p:nvPr>
            <p:ph type="title"/>
          </p:nvPr>
        </p:nvSpPr>
        <p:spPr>
          <a:xfrm>
            <a:off x="214126" y="382565"/>
            <a:ext cx="8205304" cy="545192"/>
          </a:xfrm>
          <a:solidFill>
            <a:srgbClr val="FFFFFF"/>
          </a:solidFill>
        </p:spPr>
        <p:txBody>
          <a:bodyPr>
            <a:normAutofit/>
          </a:bodyPr>
          <a:lstStyle/>
          <a:p>
            <a:r>
              <a:rPr lang="en-US" dirty="0"/>
              <a:t>Learn from experienced partners</a:t>
            </a:r>
          </a:p>
        </p:txBody>
      </p:sp>
      <p:sp>
        <p:nvSpPr>
          <p:cNvPr id="2" name="Rectangle 1"/>
          <p:cNvSpPr/>
          <p:nvPr/>
        </p:nvSpPr>
        <p:spPr>
          <a:xfrm>
            <a:off x="2571750" y="2348770"/>
            <a:ext cx="4233388" cy="3528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isultati immagini per accen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1947" y="2680168"/>
            <a:ext cx="1419225" cy="3880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5">
            <a:clrChange>
              <a:clrFrom>
                <a:srgbClr val="FCFEFB"/>
              </a:clrFrom>
              <a:clrTo>
                <a:srgbClr val="FCFEFB">
                  <a:alpha val="0"/>
                </a:srgbClr>
              </a:clrTo>
            </a:clrChange>
            <a:extLst>
              <a:ext uri="{28A0092B-C50C-407E-A947-70E740481C1C}">
                <a14:useLocalDpi xmlns:a14="http://schemas.microsoft.com/office/drawing/2010/main" val="0"/>
              </a:ext>
            </a:extLst>
          </a:blip>
          <a:srcRect t="34677" b="33569"/>
          <a:stretch/>
        </p:blipFill>
        <p:spPr>
          <a:xfrm>
            <a:off x="7590249" y="3689190"/>
            <a:ext cx="1461156" cy="463974"/>
          </a:xfrm>
          <a:prstGeom prst="rect">
            <a:avLst/>
          </a:prstGeom>
        </p:spPr>
      </p:pic>
      <p:pic>
        <p:nvPicPr>
          <p:cNvPr id="9" name="Picture 2" descr="Risultati immagini per capgemini"/>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9285476" y="3153390"/>
            <a:ext cx="2040752" cy="4817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isultati immagini per reply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71777" y="5106194"/>
            <a:ext cx="1668150" cy="4455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Risultati immagini per accen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1215" y="2679981"/>
            <a:ext cx="1419225" cy="3880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isultati immagini per infosys"/>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9551090" y="4125118"/>
            <a:ext cx="1509524" cy="5930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sultati immagini per nec"/>
          <p:cNvPicPr>
            <a:picLocks noChangeAspect="1" noChangeArrowheads="1"/>
          </p:cNvPicPr>
          <p:nvPr/>
        </p:nvPicPr>
        <p:blipFill rotWithShape="1">
          <a:blip r:embed="rId9">
            <a:extLst>
              <a:ext uri="{28A0092B-C50C-407E-A947-70E740481C1C}">
                <a14:useLocalDpi xmlns:a14="http://schemas.microsoft.com/office/drawing/2010/main" val="0"/>
              </a:ext>
            </a:extLst>
          </a:blip>
          <a:srcRect t="34400" b="32000"/>
          <a:stretch/>
        </p:blipFill>
        <p:spPr bwMode="auto">
          <a:xfrm>
            <a:off x="7629265" y="4680435"/>
            <a:ext cx="1383125" cy="4647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na39.content.force.com/servlet/servlet.ImageServer?id=0150L000009OxPIQA0&amp;oid=00DE0000000c48tMA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34913" y="4718159"/>
            <a:ext cx="1990726" cy="9953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c.na39.content.force.com/servlet/servlet.ImageServer?id=0150L00000ALHZuQAP&amp;oid=00DE0000000c48tMA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07157" y="3693882"/>
            <a:ext cx="1455511" cy="72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5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8B17F12-C13F-294E-9C1A-2FDD5C8EEF86}"/>
              </a:ext>
            </a:extLst>
          </p:cNvPr>
          <p:cNvSpPr txBox="1">
            <a:spLocks/>
          </p:cNvSpPr>
          <p:nvPr/>
        </p:nvSpPr>
        <p:spPr>
          <a:xfrm>
            <a:off x="286308" y="434340"/>
            <a:ext cx="8205788" cy="546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a:t>Windows training &amp; resources to get started</a:t>
            </a:r>
            <a:endParaRPr lang="en-US" dirty="0"/>
          </a:p>
        </p:txBody>
      </p:sp>
      <p:sp>
        <p:nvSpPr>
          <p:cNvPr id="11" name="Content Placeholder 2">
            <a:extLst>
              <a:ext uri="{FF2B5EF4-FFF2-40B4-BE49-F238E27FC236}">
                <a16:creationId xmlns:a16="http://schemas.microsoft.com/office/drawing/2014/main" id="{109B4222-D900-6A4D-B945-093FF5979731}"/>
              </a:ext>
            </a:extLst>
          </p:cNvPr>
          <p:cNvSpPr txBox="1">
            <a:spLocks/>
          </p:cNvSpPr>
          <p:nvPr/>
        </p:nvSpPr>
        <p:spPr>
          <a:xfrm>
            <a:off x="1108234" y="1362710"/>
            <a:ext cx="5193982" cy="437769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585" lvl="2" indent="0">
              <a:buFont typeface="Arial" panose="020B0604020202020204" pitchFamily="34" charset="0"/>
              <a:buNone/>
            </a:pPr>
            <a:endParaRPr lang="en-US" sz="1867" dirty="0"/>
          </a:p>
          <a:p>
            <a:pPr marL="0" indent="0">
              <a:buNone/>
            </a:pPr>
            <a:r>
              <a:rPr lang="en-US" sz="1600" b="1" dirty="0">
                <a:solidFill>
                  <a:schemeClr val="accent1"/>
                </a:solidFill>
                <a:latin typeface="Amazon Ember Regular"/>
              </a:rPr>
              <a:t>Windows technical </a:t>
            </a:r>
            <a:r>
              <a:rPr lang="en-US" sz="1600" b="1" dirty="0" err="1">
                <a:solidFill>
                  <a:schemeClr val="accent1"/>
                </a:solidFill>
                <a:latin typeface="Amazon Ember Regular"/>
              </a:rPr>
              <a:t>bootcamps</a:t>
            </a:r>
            <a:endParaRPr lang="en-US" sz="1600" b="1" dirty="0">
              <a:solidFill>
                <a:schemeClr val="accent1"/>
              </a:solidFill>
              <a:latin typeface="Amazon Ember Regular"/>
            </a:endParaRPr>
          </a:p>
          <a:p>
            <a:pPr marL="7938" lvl="1" indent="0">
              <a:spcBef>
                <a:spcPts val="0"/>
              </a:spcBef>
              <a:buFont typeface="Arial" panose="020B0604020202020204" pitchFamily="34" charset="0"/>
              <a:buNone/>
            </a:pPr>
            <a:r>
              <a:rPr lang="en-US" sz="1400" dirty="0">
                <a:latin typeface="Amazon Ember Regular"/>
              </a:rPr>
              <a:t>Onsite for partners and/or customers</a:t>
            </a:r>
          </a:p>
          <a:p>
            <a:pPr marL="228600" lvl="2" indent="-220663"/>
            <a:r>
              <a:rPr lang="en-US" sz="1400" dirty="0">
                <a:latin typeface="Amazon Ember Regular"/>
              </a:rPr>
              <a:t>Windows Workloads on AWS Bootcamp</a:t>
            </a:r>
          </a:p>
          <a:p>
            <a:pPr marL="228600" lvl="2" indent="-220663"/>
            <a:r>
              <a:rPr lang="en-US" sz="1400" dirty="0">
                <a:latin typeface="Amazon Ember Regular"/>
              </a:rPr>
              <a:t>AWS Developer Dojo</a:t>
            </a:r>
          </a:p>
          <a:p>
            <a:pPr marL="228600" lvl="2" indent="-220663"/>
            <a:r>
              <a:rPr lang="en-US" sz="1400" dirty="0">
                <a:latin typeface="Amazon Ember Regular"/>
              </a:rPr>
              <a:t>Migrating Windows Applications to AWS</a:t>
            </a:r>
          </a:p>
          <a:p>
            <a:pPr marL="228600" lvl="2" indent="-220663"/>
            <a:r>
              <a:rPr lang="en-US" sz="1400" dirty="0">
                <a:latin typeface="Amazon Ember Regular"/>
              </a:rPr>
              <a:t>Active Directory on AWS Bootcamp</a:t>
            </a:r>
          </a:p>
          <a:p>
            <a:pPr>
              <a:spcBef>
                <a:spcPts val="0"/>
              </a:spcBef>
            </a:pPr>
            <a:endParaRPr lang="en-US" sz="1400" dirty="0"/>
          </a:p>
          <a:p>
            <a:pPr marL="0" indent="0">
              <a:spcBef>
                <a:spcPts val="0"/>
              </a:spcBef>
              <a:buNone/>
            </a:pPr>
            <a:r>
              <a:rPr lang="en-US" sz="1600" b="1" dirty="0">
                <a:solidFill>
                  <a:schemeClr val="accent1"/>
                </a:solidFill>
                <a:latin typeface="Amazon Ember Regular"/>
              </a:rPr>
              <a:t>Microsoft licensing on AWS</a:t>
            </a:r>
          </a:p>
          <a:p>
            <a:pPr>
              <a:spcBef>
                <a:spcPts val="0"/>
              </a:spcBef>
            </a:pPr>
            <a:r>
              <a:rPr lang="en-US" sz="1400" dirty="0">
                <a:latin typeface="Amazon Ember Regular"/>
              </a:rPr>
              <a:t>Live or on-demand webinars</a:t>
            </a:r>
          </a:p>
          <a:p>
            <a:r>
              <a:rPr lang="en-US" sz="1400" dirty="0">
                <a:latin typeface="Amazon Ember Regular"/>
              </a:rPr>
              <a:t>Dedicated licensing specialist</a:t>
            </a:r>
          </a:p>
          <a:p>
            <a:r>
              <a:rPr lang="en-US" sz="1400" dirty="0">
                <a:latin typeface="Amazon Ember Regular"/>
              </a:rPr>
              <a:t>Optimization and assessment tools</a:t>
            </a:r>
          </a:p>
          <a:p>
            <a:pPr marL="0" indent="0">
              <a:buNone/>
            </a:pPr>
            <a:r>
              <a:rPr lang="it-IT" sz="1200" dirty="0">
                <a:hlinkClick r:id="rId3"/>
              </a:rPr>
              <a:t>https://aws.amazon.com/it/windows/resources/licensing</a:t>
            </a:r>
            <a:endParaRPr lang="en-US" sz="1200" dirty="0"/>
          </a:p>
          <a:p>
            <a:pPr marL="0" indent="0">
              <a:spcBef>
                <a:spcPts val="0"/>
              </a:spcBef>
              <a:buFont typeface="Arial" panose="020B0604020202020204" pitchFamily="34" charset="0"/>
              <a:buNone/>
            </a:pPr>
            <a:endParaRPr lang="en-US" sz="1400" dirty="0"/>
          </a:p>
          <a:p>
            <a:pPr marL="0" indent="0">
              <a:spcBef>
                <a:spcPts val="0"/>
              </a:spcBef>
              <a:buNone/>
            </a:pPr>
            <a:r>
              <a:rPr lang="en-US" sz="1600" b="1" dirty="0">
                <a:solidFill>
                  <a:schemeClr val="accent1"/>
                </a:solidFill>
                <a:latin typeface="Amazon Ember Regular"/>
              </a:rPr>
              <a:t>Contact Us</a:t>
            </a:r>
          </a:p>
          <a:p>
            <a:pPr marL="0" indent="0">
              <a:spcBef>
                <a:spcPts val="0"/>
              </a:spcBef>
              <a:buFont typeface="Arial" panose="020B0604020202020204" pitchFamily="34" charset="0"/>
              <a:buNone/>
            </a:pPr>
            <a:r>
              <a:rPr lang="en-US" sz="1400" dirty="0" err="1"/>
              <a:t>microsoft@amazon.com</a:t>
            </a:r>
            <a:endParaRPr lang="en-US" sz="1400" dirty="0"/>
          </a:p>
        </p:txBody>
      </p:sp>
      <p:sp>
        <p:nvSpPr>
          <p:cNvPr id="12" name="Content Placeholder 2">
            <a:extLst>
              <a:ext uri="{FF2B5EF4-FFF2-40B4-BE49-F238E27FC236}">
                <a16:creationId xmlns:a16="http://schemas.microsoft.com/office/drawing/2014/main" id="{25B5B02D-1BD3-F44F-BBDD-0AF6D019B6AD}"/>
              </a:ext>
            </a:extLst>
          </p:cNvPr>
          <p:cNvSpPr txBox="1">
            <a:spLocks/>
          </p:cNvSpPr>
          <p:nvPr/>
        </p:nvSpPr>
        <p:spPr>
          <a:xfrm>
            <a:off x="6186291" y="1688171"/>
            <a:ext cx="3490020" cy="3726768"/>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Clr>
                <a:schemeClr val="accent1"/>
              </a:buClr>
              <a:buFont typeface="Wingdings" panose="05000000000000000000" pitchFamily="2" charset="2"/>
              <a:buChar char="§"/>
              <a:defRPr sz="2000" b="0" i="0" kern="1200">
                <a:solidFill>
                  <a:schemeClr val="tx1"/>
                </a:solidFill>
                <a:latin typeface="+mn-lt"/>
                <a:ea typeface="+mn-ea"/>
                <a:cs typeface="Arial"/>
              </a:defRPr>
            </a:lvl1pPr>
            <a:lvl2pPr marL="742950" indent="-285750" algn="l" defTabSz="457200" rtl="0" eaLnBrk="1" latinLnBrk="0" hangingPunct="1">
              <a:spcBef>
                <a:spcPct val="20000"/>
              </a:spcBef>
              <a:buClr>
                <a:schemeClr val="accent1"/>
              </a:buClr>
              <a:buFont typeface="Arial"/>
              <a:buChar char="–"/>
              <a:defRPr sz="1800" b="0" i="0" kern="1200">
                <a:solidFill>
                  <a:schemeClr val="tx1"/>
                </a:solidFill>
                <a:latin typeface="+mn-lt"/>
                <a:ea typeface="+mn-ea"/>
                <a:cs typeface="Arial"/>
              </a:defRPr>
            </a:lvl2pPr>
            <a:lvl3pPr marL="1143000" indent="-228600" algn="l" defTabSz="457200" rtl="0" eaLnBrk="1" latinLnBrk="0" hangingPunct="1">
              <a:spcBef>
                <a:spcPct val="20000"/>
              </a:spcBef>
              <a:buClr>
                <a:schemeClr val="accent1"/>
              </a:buClr>
              <a:buFont typeface="Wingdings" panose="05000000000000000000" pitchFamily="2" charset="2"/>
              <a:buChar char="§"/>
              <a:defRPr sz="1600" b="0" i="0" kern="1200">
                <a:solidFill>
                  <a:schemeClr val="tx1"/>
                </a:solidFill>
                <a:latin typeface="+mn-lt"/>
                <a:ea typeface="+mn-ea"/>
                <a:cs typeface="Arial"/>
              </a:defRPr>
            </a:lvl3pPr>
            <a:lvl4pPr marL="1600200" indent="-228600" algn="l" defTabSz="457200" rtl="0" eaLnBrk="1" latinLnBrk="0" hangingPunct="1">
              <a:spcBef>
                <a:spcPct val="20000"/>
              </a:spcBef>
              <a:buClr>
                <a:schemeClr val="accent1"/>
              </a:buClr>
              <a:buFont typeface="Arial"/>
              <a:buChar char="–"/>
              <a:defRPr sz="1400" b="0" i="0" kern="1200">
                <a:solidFill>
                  <a:schemeClr val="tx1"/>
                </a:solidFill>
                <a:latin typeface="+mn-lt"/>
                <a:ea typeface="+mn-ea"/>
                <a:cs typeface="Arial"/>
              </a:defRPr>
            </a:lvl4pPr>
            <a:lvl5pPr marL="2057400" indent="-228600" algn="l" defTabSz="457200" rtl="0" eaLnBrk="1" latinLnBrk="0" hangingPunct="1">
              <a:spcBef>
                <a:spcPct val="20000"/>
              </a:spcBef>
              <a:buClr>
                <a:schemeClr val="accent1"/>
              </a:buClr>
              <a:buFont typeface="Arial"/>
              <a:buChar char="»"/>
              <a:defRPr sz="1200" b="0" i="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600" b="1" dirty="0">
                <a:solidFill>
                  <a:schemeClr val="accent1"/>
                </a:solidFill>
                <a:latin typeface="Amazon Ember Regular"/>
                <a:cs typeface="+mn-cs"/>
              </a:rPr>
              <a:t>Learn more at:</a:t>
            </a:r>
            <a:br>
              <a:rPr lang="en-US" sz="1600" b="1" dirty="0">
                <a:solidFill>
                  <a:schemeClr val="accent1"/>
                </a:solidFill>
                <a:latin typeface="Amazon Ember Regular"/>
                <a:cs typeface="+mn-cs"/>
              </a:rPr>
            </a:br>
            <a:r>
              <a:rPr lang="en-US" sz="1200" dirty="0">
                <a:hlinkClick r:id="rId4"/>
              </a:rPr>
              <a:t>http://aws.amazon.com/windows/</a:t>
            </a:r>
            <a:endParaRPr lang="en-US" sz="1200" dirty="0"/>
          </a:p>
          <a:p>
            <a:pPr marL="0" indent="0">
              <a:spcBef>
                <a:spcPts val="0"/>
              </a:spcBef>
              <a:buNone/>
            </a:pPr>
            <a:endParaRPr lang="en-US" sz="1400" b="1" dirty="0">
              <a:solidFill>
                <a:schemeClr val="accent1"/>
              </a:solidFill>
              <a:latin typeface="Amazon Ember Regular"/>
            </a:endParaRPr>
          </a:p>
          <a:p>
            <a:pPr marL="0" indent="0">
              <a:spcBef>
                <a:spcPts val="0"/>
              </a:spcBef>
              <a:buNone/>
            </a:pPr>
            <a:r>
              <a:rPr lang="en-US" sz="1600" b="1" dirty="0">
                <a:solidFill>
                  <a:schemeClr val="accent1"/>
                </a:solidFill>
                <a:latin typeface="Amazon Ember Regular"/>
                <a:cs typeface="+mn-cs"/>
              </a:rPr>
              <a:t>Take a free Test Drive:</a:t>
            </a:r>
            <a:br>
              <a:rPr lang="en-US" sz="1600" b="1" dirty="0">
                <a:solidFill>
                  <a:schemeClr val="accent1"/>
                </a:solidFill>
                <a:latin typeface="Amazon Ember Regular"/>
                <a:cs typeface="+mn-cs"/>
              </a:rPr>
            </a:br>
            <a:r>
              <a:rPr lang="en-US" sz="1200" dirty="0">
                <a:hlinkClick r:id="rId5"/>
              </a:rPr>
              <a:t>http://aws.amazon.com/testdrive/</a:t>
            </a:r>
            <a:endParaRPr lang="en-US" sz="1200" dirty="0"/>
          </a:p>
          <a:p>
            <a:pPr marL="0" indent="0">
              <a:spcBef>
                <a:spcPts val="0"/>
              </a:spcBef>
              <a:buNone/>
            </a:pPr>
            <a:endParaRPr lang="en-US" sz="1400" b="1" dirty="0">
              <a:solidFill>
                <a:schemeClr val="accent1"/>
              </a:solidFill>
              <a:latin typeface="Amazon Ember Regular"/>
            </a:endParaRPr>
          </a:p>
          <a:p>
            <a:pPr marL="0" indent="0">
              <a:spcBef>
                <a:spcPts val="0"/>
              </a:spcBef>
              <a:buNone/>
            </a:pPr>
            <a:r>
              <a:rPr lang="en-US" sz="1600" b="1" dirty="0">
                <a:solidFill>
                  <a:schemeClr val="accent1"/>
                </a:solidFill>
                <a:latin typeface="Amazon Ember Regular"/>
                <a:cs typeface="+mn-cs"/>
              </a:rPr>
              <a:t>AWS for Microsoft YouTube Channel</a:t>
            </a:r>
            <a:r>
              <a:rPr lang="en-US" sz="1200" dirty="0"/>
              <a:t/>
            </a:r>
            <a:br>
              <a:rPr lang="en-US" sz="1200" dirty="0"/>
            </a:br>
            <a:r>
              <a:rPr lang="en-US" sz="1200" dirty="0">
                <a:hlinkClick r:id="rId6">
                  <a:extLst>
                    <a:ext uri="{A12FA001-AC4F-418D-AE19-62706E023703}">
                      <ahyp:hlinkClr xmlns="" xmlns:ahyp="http://schemas.microsoft.com/office/drawing/2018/hyperlinkcolor" val="tx"/>
                    </a:ext>
                  </a:extLst>
                </a:hlinkClick>
              </a:rPr>
              <a:t>https://www.youtube.com/playlist?list=PLhr1KZpdzukdJllxulUM7pMB7aJ2_FfTP</a:t>
            </a:r>
            <a:r>
              <a:rPr lang="en-US" sz="1200" dirty="0"/>
              <a:t> </a:t>
            </a:r>
          </a:p>
          <a:p>
            <a:pPr marL="0" indent="0">
              <a:spcBef>
                <a:spcPts val="0"/>
              </a:spcBef>
              <a:buNone/>
            </a:pPr>
            <a:endParaRPr lang="en-US" sz="1400" b="1" dirty="0">
              <a:solidFill>
                <a:schemeClr val="accent1"/>
              </a:solidFill>
              <a:latin typeface="Amazon Ember Regular"/>
            </a:endParaRPr>
          </a:p>
        </p:txBody>
      </p:sp>
    </p:spTree>
    <p:extLst>
      <p:ext uri="{BB962C8B-B14F-4D97-AF65-F5344CB8AC3E}">
        <p14:creationId xmlns:p14="http://schemas.microsoft.com/office/powerpoint/2010/main" val="67310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6E09D6F-C282-5842-91A8-A63E638329D0}"/>
              </a:ext>
            </a:extLst>
          </p:cNvPr>
          <p:cNvSpPr>
            <a:spLocks noGrp="1"/>
          </p:cNvSpPr>
          <p:nvPr>
            <p:ph type="title"/>
          </p:nvPr>
        </p:nvSpPr>
        <p:spPr>
          <a:xfrm>
            <a:off x="405369" y="640716"/>
            <a:ext cx="8205304" cy="545741"/>
          </a:xfrm>
        </p:spPr>
        <p:txBody>
          <a:bodyPr/>
          <a:lstStyle/>
          <a:p>
            <a:r>
              <a:rPr lang="en-US" dirty="0"/>
              <a:t>Benefits of AWS for Windows workloads</a:t>
            </a:r>
          </a:p>
        </p:txBody>
      </p:sp>
      <p:sp>
        <p:nvSpPr>
          <p:cNvPr id="12" name="Freeform: Shape 4">
            <a:extLst>
              <a:ext uri="{FF2B5EF4-FFF2-40B4-BE49-F238E27FC236}">
                <a16:creationId xmlns:a16="http://schemas.microsoft.com/office/drawing/2014/main" id="{D9538BD4-36D6-164F-91ED-BAB28D7A8FC5}"/>
              </a:ext>
            </a:extLst>
          </p:cNvPr>
          <p:cNvSpPr/>
          <p:nvPr/>
        </p:nvSpPr>
        <p:spPr>
          <a:xfrm>
            <a:off x="894443" y="2333124"/>
            <a:ext cx="5338348" cy="483213"/>
          </a:xfrm>
          <a:custGeom>
            <a:avLst/>
            <a:gdLst>
              <a:gd name="connsiteX0" fmla="*/ 0 w 6787530"/>
              <a:gd name="connsiteY0" fmla="*/ 101635 h 609795"/>
              <a:gd name="connsiteX1" fmla="*/ 101635 w 6787530"/>
              <a:gd name="connsiteY1" fmla="*/ 0 h 609795"/>
              <a:gd name="connsiteX2" fmla="*/ 6685895 w 6787530"/>
              <a:gd name="connsiteY2" fmla="*/ 0 h 609795"/>
              <a:gd name="connsiteX3" fmla="*/ 6787530 w 6787530"/>
              <a:gd name="connsiteY3" fmla="*/ 101635 h 609795"/>
              <a:gd name="connsiteX4" fmla="*/ 6787530 w 6787530"/>
              <a:gd name="connsiteY4" fmla="*/ 508160 h 609795"/>
              <a:gd name="connsiteX5" fmla="*/ 6685895 w 6787530"/>
              <a:gd name="connsiteY5" fmla="*/ 609795 h 609795"/>
              <a:gd name="connsiteX6" fmla="*/ 101635 w 6787530"/>
              <a:gd name="connsiteY6" fmla="*/ 609795 h 609795"/>
              <a:gd name="connsiteX7" fmla="*/ 0 w 6787530"/>
              <a:gd name="connsiteY7" fmla="*/ 508160 h 609795"/>
              <a:gd name="connsiteX8" fmla="*/ 0 w 6787530"/>
              <a:gd name="connsiteY8" fmla="*/ 101635 h 609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7530" h="609795">
                <a:moveTo>
                  <a:pt x="0" y="101635"/>
                </a:moveTo>
                <a:cubicBezTo>
                  <a:pt x="0" y="45504"/>
                  <a:pt x="45504" y="0"/>
                  <a:pt x="101635" y="0"/>
                </a:cubicBezTo>
                <a:lnTo>
                  <a:pt x="6685895" y="0"/>
                </a:lnTo>
                <a:cubicBezTo>
                  <a:pt x="6742026" y="0"/>
                  <a:pt x="6787530" y="45504"/>
                  <a:pt x="6787530" y="101635"/>
                </a:cubicBezTo>
                <a:lnTo>
                  <a:pt x="6787530" y="508160"/>
                </a:lnTo>
                <a:cubicBezTo>
                  <a:pt x="6787530" y="564291"/>
                  <a:pt x="6742026" y="609795"/>
                  <a:pt x="6685895" y="609795"/>
                </a:cubicBezTo>
                <a:lnTo>
                  <a:pt x="101635" y="609795"/>
                </a:lnTo>
                <a:cubicBezTo>
                  <a:pt x="45504" y="609795"/>
                  <a:pt x="0" y="564291"/>
                  <a:pt x="0" y="508160"/>
                </a:cubicBezTo>
                <a:lnTo>
                  <a:pt x="0" y="101635"/>
                </a:lnTo>
                <a:close/>
              </a:path>
            </a:pathLst>
          </a:custGeom>
          <a:noFill/>
          <a:ln w="9525">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91440" tIns="60426" rIns="60426" bIns="60426" numCol="1" spcCol="1270" anchor="ctr" anchorCtr="0">
            <a:noAutofit/>
          </a:bodyPr>
          <a:lstStyle/>
          <a:p>
            <a:pPr marR="0" lvl="0" indent="0" defTabSz="666750" fontAlgn="auto">
              <a:lnSpc>
                <a:spcPct val="90000"/>
              </a:lnSpc>
              <a:spcBef>
                <a:spcPct val="0"/>
              </a:spcBef>
              <a:buClrTx/>
              <a:buSzTx/>
              <a:buFontTx/>
              <a:buNone/>
              <a:tabLst/>
              <a:defRPr/>
            </a:pPr>
            <a:r>
              <a:rPr lang="en-US" b="1" dirty="0">
                <a:solidFill>
                  <a:schemeClr val="accent1"/>
                </a:solidFill>
                <a:latin typeface="Amazon Ember Regular"/>
              </a:rPr>
              <a:t>Global reach &amp; high availability</a:t>
            </a:r>
          </a:p>
          <a:p>
            <a:pPr defTabSz="666750">
              <a:lnSpc>
                <a:spcPct val="90000"/>
              </a:lnSpc>
              <a:spcBef>
                <a:spcPct val="0"/>
              </a:spcBef>
              <a:defRPr/>
            </a:pPr>
            <a:r>
              <a:rPr lang="en-US" sz="1400" dirty="0">
                <a:solidFill>
                  <a:schemeClr val="tx1"/>
                </a:solidFill>
                <a:latin typeface="Amazon Ember Regular"/>
              </a:rPr>
              <a:t>64 availability zones spanning 21 geographic regions</a:t>
            </a:r>
          </a:p>
        </p:txBody>
      </p:sp>
      <p:sp>
        <p:nvSpPr>
          <p:cNvPr id="16" name="Freeform: Shape 39">
            <a:extLst>
              <a:ext uri="{FF2B5EF4-FFF2-40B4-BE49-F238E27FC236}">
                <a16:creationId xmlns:a16="http://schemas.microsoft.com/office/drawing/2014/main" id="{1F70A6CC-8CE1-5A43-9005-30DC490CE8C9}"/>
              </a:ext>
            </a:extLst>
          </p:cNvPr>
          <p:cNvSpPr/>
          <p:nvPr/>
        </p:nvSpPr>
        <p:spPr>
          <a:xfrm>
            <a:off x="871513" y="3810119"/>
            <a:ext cx="5095461" cy="457346"/>
          </a:xfrm>
          <a:custGeom>
            <a:avLst/>
            <a:gdLst>
              <a:gd name="connsiteX0" fmla="*/ 0 w 6350568"/>
              <a:gd name="connsiteY0" fmla="*/ 101635 h 609795"/>
              <a:gd name="connsiteX1" fmla="*/ 101635 w 6350568"/>
              <a:gd name="connsiteY1" fmla="*/ 0 h 609795"/>
              <a:gd name="connsiteX2" fmla="*/ 6248933 w 6350568"/>
              <a:gd name="connsiteY2" fmla="*/ 0 h 609795"/>
              <a:gd name="connsiteX3" fmla="*/ 6350568 w 6350568"/>
              <a:gd name="connsiteY3" fmla="*/ 101635 h 609795"/>
              <a:gd name="connsiteX4" fmla="*/ 6350568 w 6350568"/>
              <a:gd name="connsiteY4" fmla="*/ 508160 h 609795"/>
              <a:gd name="connsiteX5" fmla="*/ 6248933 w 6350568"/>
              <a:gd name="connsiteY5" fmla="*/ 609795 h 609795"/>
              <a:gd name="connsiteX6" fmla="*/ 101635 w 6350568"/>
              <a:gd name="connsiteY6" fmla="*/ 609795 h 609795"/>
              <a:gd name="connsiteX7" fmla="*/ 0 w 6350568"/>
              <a:gd name="connsiteY7" fmla="*/ 508160 h 609795"/>
              <a:gd name="connsiteX8" fmla="*/ 0 w 6350568"/>
              <a:gd name="connsiteY8" fmla="*/ 101635 h 609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0568" h="609795">
                <a:moveTo>
                  <a:pt x="0" y="101635"/>
                </a:moveTo>
                <a:cubicBezTo>
                  <a:pt x="0" y="45504"/>
                  <a:pt x="45504" y="0"/>
                  <a:pt x="101635" y="0"/>
                </a:cubicBezTo>
                <a:lnTo>
                  <a:pt x="6248933" y="0"/>
                </a:lnTo>
                <a:cubicBezTo>
                  <a:pt x="6305064" y="0"/>
                  <a:pt x="6350568" y="45504"/>
                  <a:pt x="6350568" y="101635"/>
                </a:cubicBezTo>
                <a:lnTo>
                  <a:pt x="6350568" y="508160"/>
                </a:lnTo>
                <a:cubicBezTo>
                  <a:pt x="6350568" y="564291"/>
                  <a:pt x="6305064" y="609795"/>
                  <a:pt x="6248933" y="609795"/>
                </a:cubicBezTo>
                <a:lnTo>
                  <a:pt x="101635" y="609795"/>
                </a:lnTo>
                <a:cubicBezTo>
                  <a:pt x="45504" y="609795"/>
                  <a:pt x="0" y="564291"/>
                  <a:pt x="0" y="508160"/>
                </a:cubicBezTo>
                <a:lnTo>
                  <a:pt x="0" y="101635"/>
                </a:lnTo>
                <a:close/>
              </a:path>
            </a:pathLst>
          </a:custGeom>
          <a:noFill/>
          <a:ln w="9525"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1440" tIns="60426" rIns="60426" bIns="60426" numCol="1" spcCol="1270" anchor="ctr" anchorCtr="0">
            <a:noAutofit/>
          </a:bodyPr>
          <a:lstStyle/>
          <a:p>
            <a:pPr defTabSz="666750">
              <a:lnSpc>
                <a:spcPct val="90000"/>
              </a:lnSpc>
              <a:spcBef>
                <a:spcPct val="0"/>
              </a:spcBef>
              <a:defRPr/>
            </a:pPr>
            <a:r>
              <a:rPr lang="en-US" b="1" dirty="0">
                <a:solidFill>
                  <a:schemeClr val="accent1"/>
                </a:solidFill>
                <a:latin typeface="Amazon Ember Regular"/>
              </a:rPr>
              <a:t>Largest ISV &amp; partner community</a:t>
            </a:r>
          </a:p>
          <a:p>
            <a:pPr defTabSz="666750">
              <a:lnSpc>
                <a:spcPct val="90000"/>
              </a:lnSpc>
              <a:spcBef>
                <a:spcPct val="0"/>
              </a:spcBef>
              <a:defRPr/>
            </a:pPr>
            <a:r>
              <a:rPr lang="en-US" sz="1400" dirty="0">
                <a:solidFill>
                  <a:schemeClr val="tx1"/>
                </a:solidFill>
                <a:latin typeface="Amazon Ember Regular"/>
              </a:rPr>
              <a:t>Tens of thousands of APN Partners from across the globe</a:t>
            </a:r>
          </a:p>
        </p:txBody>
      </p:sp>
      <p:sp>
        <p:nvSpPr>
          <p:cNvPr id="17" name="Freeform: Shape 41">
            <a:extLst>
              <a:ext uri="{FF2B5EF4-FFF2-40B4-BE49-F238E27FC236}">
                <a16:creationId xmlns:a16="http://schemas.microsoft.com/office/drawing/2014/main" id="{B71BEA9F-7D3E-0340-9012-E6E46E32FDA7}"/>
              </a:ext>
            </a:extLst>
          </p:cNvPr>
          <p:cNvSpPr/>
          <p:nvPr/>
        </p:nvSpPr>
        <p:spPr>
          <a:xfrm>
            <a:off x="873920" y="3141777"/>
            <a:ext cx="5090648" cy="457346"/>
          </a:xfrm>
          <a:custGeom>
            <a:avLst/>
            <a:gdLst>
              <a:gd name="connsiteX0" fmla="*/ 0 w 6787530"/>
              <a:gd name="connsiteY0" fmla="*/ 101635 h 609795"/>
              <a:gd name="connsiteX1" fmla="*/ 101635 w 6787530"/>
              <a:gd name="connsiteY1" fmla="*/ 0 h 609795"/>
              <a:gd name="connsiteX2" fmla="*/ 6685895 w 6787530"/>
              <a:gd name="connsiteY2" fmla="*/ 0 h 609795"/>
              <a:gd name="connsiteX3" fmla="*/ 6787530 w 6787530"/>
              <a:gd name="connsiteY3" fmla="*/ 101635 h 609795"/>
              <a:gd name="connsiteX4" fmla="*/ 6787530 w 6787530"/>
              <a:gd name="connsiteY4" fmla="*/ 508160 h 609795"/>
              <a:gd name="connsiteX5" fmla="*/ 6685895 w 6787530"/>
              <a:gd name="connsiteY5" fmla="*/ 609795 h 609795"/>
              <a:gd name="connsiteX6" fmla="*/ 101635 w 6787530"/>
              <a:gd name="connsiteY6" fmla="*/ 609795 h 609795"/>
              <a:gd name="connsiteX7" fmla="*/ 0 w 6787530"/>
              <a:gd name="connsiteY7" fmla="*/ 508160 h 609795"/>
              <a:gd name="connsiteX8" fmla="*/ 0 w 6787530"/>
              <a:gd name="connsiteY8" fmla="*/ 101635 h 609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7530" h="609795">
                <a:moveTo>
                  <a:pt x="0" y="101635"/>
                </a:moveTo>
                <a:cubicBezTo>
                  <a:pt x="0" y="45504"/>
                  <a:pt x="45504" y="0"/>
                  <a:pt x="101635" y="0"/>
                </a:cubicBezTo>
                <a:lnTo>
                  <a:pt x="6685895" y="0"/>
                </a:lnTo>
                <a:cubicBezTo>
                  <a:pt x="6742026" y="0"/>
                  <a:pt x="6787530" y="45504"/>
                  <a:pt x="6787530" y="101635"/>
                </a:cubicBezTo>
                <a:lnTo>
                  <a:pt x="6787530" y="508160"/>
                </a:lnTo>
                <a:cubicBezTo>
                  <a:pt x="6787530" y="564291"/>
                  <a:pt x="6742026" y="609795"/>
                  <a:pt x="6685895" y="609795"/>
                </a:cubicBezTo>
                <a:lnTo>
                  <a:pt x="101635" y="609795"/>
                </a:lnTo>
                <a:cubicBezTo>
                  <a:pt x="45504" y="609795"/>
                  <a:pt x="0" y="564291"/>
                  <a:pt x="0" y="508160"/>
                </a:cubicBezTo>
                <a:lnTo>
                  <a:pt x="0" y="101635"/>
                </a:lnTo>
                <a:close/>
              </a:path>
            </a:pathLst>
          </a:custGeom>
          <a:noFill/>
          <a:ln w="9525"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1440" tIns="60426" rIns="60426" bIns="60426" numCol="1" spcCol="1270" anchor="ctr" anchorCtr="0">
            <a:noAutofit/>
          </a:bodyPr>
          <a:lstStyle/>
          <a:p>
            <a:pPr marR="0" lvl="0" indent="0" defTabSz="666750" fontAlgn="auto">
              <a:lnSpc>
                <a:spcPct val="90000"/>
              </a:lnSpc>
              <a:spcBef>
                <a:spcPct val="0"/>
              </a:spcBef>
              <a:buClrTx/>
              <a:buSzTx/>
              <a:buFontTx/>
              <a:buNone/>
              <a:tabLst/>
              <a:defRPr/>
            </a:pPr>
            <a:r>
              <a:rPr lang="en-US" b="1" dirty="0">
                <a:solidFill>
                  <a:schemeClr val="accent1"/>
                </a:solidFill>
                <a:latin typeface="Amazon Ember Regular"/>
              </a:rPr>
              <a:t>Customer obsession &amp; innovation</a:t>
            </a:r>
          </a:p>
          <a:p>
            <a:pPr marL="0" marR="0" lvl="0" indent="0" algn="l" defTabSz="666750" rtl="0" eaLnBrk="1" fontAlgn="auto" latinLnBrk="0" hangingPunct="1">
              <a:lnSpc>
                <a:spcPct val="90000"/>
              </a:lnSpc>
              <a:spcBef>
                <a:spcPct val="0"/>
              </a:spcBef>
              <a:buClrTx/>
              <a:buSzTx/>
              <a:buFontTx/>
              <a:buNone/>
              <a:tabLst/>
              <a:defRPr/>
            </a:pPr>
            <a:r>
              <a:rPr lang="en-US" sz="1400" dirty="0">
                <a:solidFill>
                  <a:schemeClr val="tx1"/>
                </a:solidFill>
                <a:latin typeface="Amazon Ember Regular"/>
              </a:rPr>
              <a:t>165+ services offerings</a:t>
            </a:r>
          </a:p>
        </p:txBody>
      </p:sp>
      <p:sp>
        <p:nvSpPr>
          <p:cNvPr id="18" name="Freeform: Shape 9">
            <a:extLst>
              <a:ext uri="{FF2B5EF4-FFF2-40B4-BE49-F238E27FC236}">
                <a16:creationId xmlns:a16="http://schemas.microsoft.com/office/drawing/2014/main" id="{0898CD4F-40DC-AC4E-A7BF-427944E1783F}"/>
              </a:ext>
            </a:extLst>
          </p:cNvPr>
          <p:cNvSpPr/>
          <p:nvPr/>
        </p:nvSpPr>
        <p:spPr>
          <a:xfrm>
            <a:off x="899574" y="1651921"/>
            <a:ext cx="7022216" cy="457346"/>
          </a:xfrm>
          <a:custGeom>
            <a:avLst/>
            <a:gdLst>
              <a:gd name="connsiteX0" fmla="*/ 0 w 6787530"/>
              <a:gd name="connsiteY0" fmla="*/ 101635 h 609795"/>
              <a:gd name="connsiteX1" fmla="*/ 101635 w 6787530"/>
              <a:gd name="connsiteY1" fmla="*/ 0 h 609795"/>
              <a:gd name="connsiteX2" fmla="*/ 6685895 w 6787530"/>
              <a:gd name="connsiteY2" fmla="*/ 0 h 609795"/>
              <a:gd name="connsiteX3" fmla="*/ 6787530 w 6787530"/>
              <a:gd name="connsiteY3" fmla="*/ 101635 h 609795"/>
              <a:gd name="connsiteX4" fmla="*/ 6787530 w 6787530"/>
              <a:gd name="connsiteY4" fmla="*/ 508160 h 609795"/>
              <a:gd name="connsiteX5" fmla="*/ 6685895 w 6787530"/>
              <a:gd name="connsiteY5" fmla="*/ 609795 h 609795"/>
              <a:gd name="connsiteX6" fmla="*/ 101635 w 6787530"/>
              <a:gd name="connsiteY6" fmla="*/ 609795 h 609795"/>
              <a:gd name="connsiteX7" fmla="*/ 0 w 6787530"/>
              <a:gd name="connsiteY7" fmla="*/ 508160 h 609795"/>
              <a:gd name="connsiteX8" fmla="*/ 0 w 6787530"/>
              <a:gd name="connsiteY8" fmla="*/ 101635 h 609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7530" h="609795">
                <a:moveTo>
                  <a:pt x="0" y="101635"/>
                </a:moveTo>
                <a:cubicBezTo>
                  <a:pt x="0" y="45504"/>
                  <a:pt x="45504" y="0"/>
                  <a:pt x="101635" y="0"/>
                </a:cubicBezTo>
                <a:lnTo>
                  <a:pt x="6685895" y="0"/>
                </a:lnTo>
                <a:cubicBezTo>
                  <a:pt x="6742026" y="0"/>
                  <a:pt x="6787530" y="45504"/>
                  <a:pt x="6787530" y="101635"/>
                </a:cubicBezTo>
                <a:lnTo>
                  <a:pt x="6787530" y="508160"/>
                </a:lnTo>
                <a:cubicBezTo>
                  <a:pt x="6787530" y="564291"/>
                  <a:pt x="6742026" y="609795"/>
                  <a:pt x="6685895" y="609795"/>
                </a:cubicBezTo>
                <a:lnTo>
                  <a:pt x="101635" y="609795"/>
                </a:lnTo>
                <a:cubicBezTo>
                  <a:pt x="45504" y="609795"/>
                  <a:pt x="0" y="564291"/>
                  <a:pt x="0" y="508160"/>
                </a:cubicBezTo>
                <a:lnTo>
                  <a:pt x="0" y="101635"/>
                </a:lnTo>
                <a:close/>
              </a:path>
            </a:pathLst>
          </a:custGeom>
          <a:noFill/>
          <a:ln w="9525">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91440" tIns="60426" rIns="60426" bIns="60426" numCol="1" spcCol="1270" anchor="ctr" anchorCtr="0">
            <a:noAutofit/>
          </a:bodyPr>
          <a:lstStyle/>
          <a:p>
            <a:pPr marL="0" marR="0" lvl="0" indent="0" algn="l" defTabSz="666750" rtl="0" eaLnBrk="1" fontAlgn="auto" latinLnBrk="0" hangingPunct="1">
              <a:lnSpc>
                <a:spcPct val="90000"/>
              </a:lnSpc>
              <a:spcBef>
                <a:spcPct val="0"/>
              </a:spcBef>
              <a:buClrTx/>
              <a:buSzTx/>
              <a:buFontTx/>
              <a:buNone/>
              <a:tabLst/>
              <a:defRPr/>
            </a:pPr>
            <a:r>
              <a:rPr kumimoji="0" lang="en-US" b="1" i="0" u="none" strike="noStrike" kern="1200" cap="none" spc="0" normalizeH="0" baseline="0" noProof="0" dirty="0">
                <a:ln>
                  <a:noFill/>
                </a:ln>
                <a:solidFill>
                  <a:schemeClr val="accent1"/>
                </a:solidFill>
                <a:effectLst/>
                <a:uLnTx/>
                <a:uFillTx/>
                <a:latin typeface="Amazon Ember Regular"/>
                <a:ea typeface="Amazon Ember Light" panose="020B0403020204020204" pitchFamily="34" charset="0"/>
                <a:cs typeface="Amazon Ember Light" panose="020B0403020204020204" pitchFamily="34" charset="0"/>
              </a:rPr>
              <a:t>Most experience</a:t>
            </a:r>
          </a:p>
          <a:p>
            <a:pPr defTabSz="666750">
              <a:lnSpc>
                <a:spcPct val="90000"/>
              </a:lnSpc>
              <a:spcBef>
                <a:spcPct val="0"/>
              </a:spcBef>
              <a:defRPr/>
            </a:pPr>
            <a:r>
              <a:rPr lang="en-US" sz="1400" dirty="0">
                <a:solidFill>
                  <a:schemeClr val="tx1"/>
                </a:solidFill>
                <a:latin typeface="Amazon Ember Regular"/>
              </a:rPr>
              <a:t>10 years experience running Windows Server workloads in the cloud </a:t>
            </a:r>
          </a:p>
        </p:txBody>
      </p:sp>
      <p:sp>
        <p:nvSpPr>
          <p:cNvPr id="19" name="TextBox 18">
            <a:extLst>
              <a:ext uri="{FF2B5EF4-FFF2-40B4-BE49-F238E27FC236}">
                <a16:creationId xmlns:a16="http://schemas.microsoft.com/office/drawing/2014/main" id="{4B39C79C-0BF5-FD4F-BB6E-339DDCA62C03}"/>
              </a:ext>
            </a:extLst>
          </p:cNvPr>
          <p:cNvSpPr txBox="1"/>
          <p:nvPr/>
        </p:nvSpPr>
        <p:spPr>
          <a:xfrm>
            <a:off x="899574" y="4484433"/>
            <a:ext cx="2984601" cy="535531"/>
          </a:xfrm>
          <a:prstGeom prst="rect">
            <a:avLst/>
          </a:prstGeom>
          <a:noFill/>
        </p:spPr>
        <p:txBody>
          <a:bodyPr wrap="square" rtlCol="0">
            <a:spAutoFit/>
          </a:bodyPr>
          <a:lstStyle/>
          <a:p>
            <a:pPr defTabSz="666750">
              <a:lnSpc>
                <a:spcPct val="90000"/>
              </a:lnSpc>
              <a:spcBef>
                <a:spcPct val="0"/>
              </a:spcBef>
              <a:defRPr/>
            </a:pPr>
            <a:r>
              <a:rPr lang="en-US" b="1" dirty="0">
                <a:solidFill>
                  <a:schemeClr val="accent1"/>
                </a:solidFill>
                <a:latin typeface="Amazon Ember Regular"/>
              </a:rPr>
              <a:t>Security &amp; compliance</a:t>
            </a:r>
          </a:p>
          <a:p>
            <a:pPr defTabSz="666750">
              <a:lnSpc>
                <a:spcPct val="90000"/>
              </a:lnSpc>
              <a:spcBef>
                <a:spcPct val="0"/>
              </a:spcBef>
              <a:defRPr/>
            </a:pPr>
            <a:r>
              <a:rPr lang="en-US" sz="1400" dirty="0">
                <a:latin typeface="Amazon Ember Regular"/>
              </a:rPr>
              <a:t>50+ compliance attestations</a:t>
            </a:r>
          </a:p>
        </p:txBody>
      </p:sp>
      <p:sp>
        <p:nvSpPr>
          <p:cNvPr id="20" name="TextBox 19">
            <a:extLst>
              <a:ext uri="{FF2B5EF4-FFF2-40B4-BE49-F238E27FC236}">
                <a16:creationId xmlns:a16="http://schemas.microsoft.com/office/drawing/2014/main" id="{98BDD788-7DBA-6742-A96A-BCC95D55375E}"/>
              </a:ext>
            </a:extLst>
          </p:cNvPr>
          <p:cNvSpPr txBox="1"/>
          <p:nvPr/>
        </p:nvSpPr>
        <p:spPr>
          <a:xfrm>
            <a:off x="899574" y="5068550"/>
            <a:ext cx="3706716" cy="535531"/>
          </a:xfrm>
          <a:prstGeom prst="rect">
            <a:avLst/>
          </a:prstGeom>
          <a:noFill/>
        </p:spPr>
        <p:txBody>
          <a:bodyPr wrap="square" lIns="91440" rtlCol="0">
            <a:spAutoFit/>
          </a:bodyPr>
          <a:lstStyle/>
          <a:p>
            <a:pPr defTabSz="666750">
              <a:lnSpc>
                <a:spcPct val="90000"/>
              </a:lnSpc>
              <a:spcBef>
                <a:spcPct val="0"/>
              </a:spcBef>
              <a:defRPr/>
            </a:pPr>
            <a:r>
              <a:rPr lang="en-US" b="1" dirty="0">
                <a:solidFill>
                  <a:schemeClr val="accent1"/>
                </a:solidFill>
                <a:latin typeface="Amazon Ember Regular"/>
              </a:rPr>
              <a:t>Improve TCO</a:t>
            </a:r>
          </a:p>
          <a:p>
            <a:pPr defTabSz="666750">
              <a:lnSpc>
                <a:spcPct val="90000"/>
              </a:lnSpc>
              <a:spcBef>
                <a:spcPct val="0"/>
              </a:spcBef>
              <a:defRPr/>
            </a:pPr>
            <a:r>
              <a:rPr lang="en-US" sz="1400" dirty="0">
                <a:latin typeface="Amazon Ember Regular"/>
              </a:rPr>
              <a:t>72 price reductions since 2006</a:t>
            </a:r>
          </a:p>
        </p:txBody>
      </p:sp>
      <p:grpSp>
        <p:nvGrpSpPr>
          <p:cNvPr id="21" name="Group 20">
            <a:extLst>
              <a:ext uri="{FF2B5EF4-FFF2-40B4-BE49-F238E27FC236}">
                <a16:creationId xmlns:a16="http://schemas.microsoft.com/office/drawing/2014/main" id="{E263D9BC-F160-5A4D-B3EC-70CD1D2301EB}"/>
              </a:ext>
            </a:extLst>
          </p:cNvPr>
          <p:cNvGrpSpPr/>
          <p:nvPr/>
        </p:nvGrpSpPr>
        <p:grpSpPr>
          <a:xfrm>
            <a:off x="5985091" y="2670596"/>
            <a:ext cx="3457618" cy="2010961"/>
            <a:chOff x="6192745" y="1773961"/>
            <a:chExt cx="2531818" cy="1472513"/>
          </a:xfrm>
        </p:grpSpPr>
        <p:sp>
          <p:nvSpPr>
            <p:cNvPr id="22" name="Freeform 1005">
              <a:extLst>
                <a:ext uri="{FF2B5EF4-FFF2-40B4-BE49-F238E27FC236}">
                  <a16:creationId xmlns:a16="http://schemas.microsoft.com/office/drawing/2014/main" id="{2F977DD1-24F5-0147-945E-0E6F4CC238E0}"/>
                </a:ext>
              </a:extLst>
            </p:cNvPr>
            <p:cNvSpPr>
              <a:spLocks/>
            </p:cNvSpPr>
            <p:nvPr/>
          </p:nvSpPr>
          <p:spPr bwMode="auto">
            <a:xfrm>
              <a:off x="6696101" y="2179654"/>
              <a:ext cx="1066821" cy="1066820"/>
            </a:xfrm>
            <a:custGeom>
              <a:avLst/>
              <a:gdLst>
                <a:gd name="T0" fmla="*/ 125 w 1443"/>
                <a:gd name="T1" fmla="*/ 0 h 1443"/>
                <a:gd name="T2" fmla="*/ 1318 w 1443"/>
                <a:gd name="T3" fmla="*/ 0 h 1443"/>
                <a:gd name="T4" fmla="*/ 1443 w 1443"/>
                <a:gd name="T5" fmla="*/ 126 h 1443"/>
                <a:gd name="T6" fmla="*/ 1443 w 1443"/>
                <a:gd name="T7" fmla="*/ 1275 h 1443"/>
                <a:gd name="T8" fmla="*/ 1274 w 1443"/>
                <a:gd name="T9" fmla="*/ 1443 h 1443"/>
                <a:gd name="T10" fmla="*/ 125 w 1443"/>
                <a:gd name="T11" fmla="*/ 1443 h 1443"/>
                <a:gd name="T12" fmla="*/ 0 w 1443"/>
                <a:gd name="T13" fmla="*/ 1318 h 1443"/>
                <a:gd name="T14" fmla="*/ 0 w 1443"/>
                <a:gd name="T15" fmla="*/ 126 h 1443"/>
                <a:gd name="T16" fmla="*/ 125 w 1443"/>
                <a:gd name="T17" fmla="*/ 0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3" h="1443">
                  <a:moveTo>
                    <a:pt x="125" y="0"/>
                  </a:moveTo>
                  <a:cubicBezTo>
                    <a:pt x="1318" y="0"/>
                    <a:pt x="1318" y="0"/>
                    <a:pt x="1318" y="0"/>
                  </a:cubicBezTo>
                  <a:cubicBezTo>
                    <a:pt x="1387" y="0"/>
                    <a:pt x="1443" y="57"/>
                    <a:pt x="1443" y="126"/>
                  </a:cubicBezTo>
                  <a:cubicBezTo>
                    <a:pt x="1443" y="1275"/>
                    <a:pt x="1443" y="1275"/>
                    <a:pt x="1443" y="1275"/>
                  </a:cubicBezTo>
                  <a:cubicBezTo>
                    <a:pt x="1443" y="1368"/>
                    <a:pt x="1367" y="1443"/>
                    <a:pt x="1274" y="1443"/>
                  </a:cubicBezTo>
                  <a:cubicBezTo>
                    <a:pt x="125" y="1443"/>
                    <a:pt x="125" y="1443"/>
                    <a:pt x="125" y="1443"/>
                  </a:cubicBezTo>
                  <a:cubicBezTo>
                    <a:pt x="56" y="1443"/>
                    <a:pt x="0" y="1387"/>
                    <a:pt x="0" y="1318"/>
                  </a:cubicBezTo>
                  <a:cubicBezTo>
                    <a:pt x="0" y="126"/>
                    <a:pt x="0" y="126"/>
                    <a:pt x="0" y="126"/>
                  </a:cubicBezTo>
                  <a:cubicBezTo>
                    <a:pt x="0" y="57"/>
                    <a:pt x="56" y="0"/>
                    <a:pt x="125" y="0"/>
                  </a:cubicBezTo>
                </a:path>
              </a:pathLst>
            </a:custGeom>
            <a:solidFill>
              <a:schemeClr val="bg2">
                <a:lumMod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libri" panose="020F0502020204030204"/>
              </a:endParaRPr>
            </a:p>
          </p:txBody>
        </p:sp>
        <p:sp>
          <p:nvSpPr>
            <p:cNvPr id="23" name="Freeform 1008">
              <a:extLst>
                <a:ext uri="{FF2B5EF4-FFF2-40B4-BE49-F238E27FC236}">
                  <a16:creationId xmlns:a16="http://schemas.microsoft.com/office/drawing/2014/main" id="{68249A9B-2688-544C-9C16-52A6F65B9E4E}"/>
                </a:ext>
              </a:extLst>
            </p:cNvPr>
            <p:cNvSpPr>
              <a:spLocks/>
            </p:cNvSpPr>
            <p:nvPr/>
          </p:nvSpPr>
          <p:spPr bwMode="auto">
            <a:xfrm>
              <a:off x="7484950" y="2329910"/>
              <a:ext cx="52592" cy="52592"/>
            </a:xfrm>
            <a:custGeom>
              <a:avLst/>
              <a:gdLst>
                <a:gd name="T0" fmla="*/ 53 w 71"/>
                <a:gd name="T1" fmla="*/ 35 h 71"/>
                <a:gd name="T2" fmla="*/ 35 w 71"/>
                <a:gd name="T3" fmla="*/ 35 h 71"/>
                <a:gd name="T4" fmla="*/ 35 w 71"/>
                <a:gd name="T5" fmla="*/ 18 h 71"/>
                <a:gd name="T6" fmla="*/ 18 w 71"/>
                <a:gd name="T7" fmla="*/ 0 h 71"/>
                <a:gd name="T8" fmla="*/ 0 w 71"/>
                <a:gd name="T9" fmla="*/ 18 h 71"/>
                <a:gd name="T10" fmla="*/ 0 w 71"/>
                <a:gd name="T11" fmla="*/ 71 h 71"/>
                <a:gd name="T12" fmla="*/ 53 w 71"/>
                <a:gd name="T13" fmla="*/ 71 h 71"/>
                <a:gd name="T14" fmla="*/ 71 w 71"/>
                <a:gd name="T15" fmla="*/ 53 h 71"/>
                <a:gd name="T16" fmla="*/ 53 w 71"/>
                <a:gd name="T17"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53" y="35"/>
                  </a:moveTo>
                  <a:cubicBezTo>
                    <a:pt x="35" y="35"/>
                    <a:pt x="35" y="35"/>
                    <a:pt x="35" y="35"/>
                  </a:cubicBezTo>
                  <a:cubicBezTo>
                    <a:pt x="35" y="18"/>
                    <a:pt x="35" y="18"/>
                    <a:pt x="35" y="18"/>
                  </a:cubicBezTo>
                  <a:cubicBezTo>
                    <a:pt x="35" y="8"/>
                    <a:pt x="27" y="0"/>
                    <a:pt x="18" y="0"/>
                  </a:cubicBezTo>
                  <a:cubicBezTo>
                    <a:pt x="8" y="0"/>
                    <a:pt x="0" y="8"/>
                    <a:pt x="0" y="18"/>
                  </a:cubicBezTo>
                  <a:cubicBezTo>
                    <a:pt x="0" y="71"/>
                    <a:pt x="0" y="71"/>
                    <a:pt x="0" y="71"/>
                  </a:cubicBezTo>
                  <a:cubicBezTo>
                    <a:pt x="53" y="71"/>
                    <a:pt x="53" y="71"/>
                    <a:pt x="53" y="71"/>
                  </a:cubicBezTo>
                  <a:cubicBezTo>
                    <a:pt x="63" y="71"/>
                    <a:pt x="71" y="63"/>
                    <a:pt x="71" y="53"/>
                  </a:cubicBezTo>
                  <a:cubicBezTo>
                    <a:pt x="71" y="43"/>
                    <a:pt x="63" y="35"/>
                    <a:pt x="53" y="35"/>
                  </a:cubicBezTo>
                  <a:close/>
                </a:path>
              </a:pathLst>
            </a:custGeom>
            <a:solidFill>
              <a:srgbClr val="96B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libri" panose="020F0502020204030204"/>
              </a:endParaRPr>
            </a:p>
          </p:txBody>
        </p:sp>
        <p:sp>
          <p:nvSpPr>
            <p:cNvPr id="24" name="Freeform 1015">
              <a:extLst>
                <a:ext uri="{FF2B5EF4-FFF2-40B4-BE49-F238E27FC236}">
                  <a16:creationId xmlns:a16="http://schemas.microsoft.com/office/drawing/2014/main" id="{33FDB8AD-2B5B-694A-BED0-B9CF08B6E505}"/>
                </a:ext>
              </a:extLst>
            </p:cNvPr>
            <p:cNvSpPr>
              <a:spLocks/>
            </p:cNvSpPr>
            <p:nvPr/>
          </p:nvSpPr>
          <p:spPr bwMode="auto">
            <a:xfrm>
              <a:off x="6688591" y="2066964"/>
              <a:ext cx="1074336" cy="1066820"/>
            </a:xfrm>
            <a:custGeom>
              <a:avLst/>
              <a:gdLst>
                <a:gd name="T0" fmla="*/ 126 w 1443"/>
                <a:gd name="T1" fmla="*/ 0 h 1443"/>
                <a:gd name="T2" fmla="*/ 1318 w 1443"/>
                <a:gd name="T3" fmla="*/ 0 h 1443"/>
                <a:gd name="T4" fmla="*/ 1443 w 1443"/>
                <a:gd name="T5" fmla="*/ 126 h 1443"/>
                <a:gd name="T6" fmla="*/ 1443 w 1443"/>
                <a:gd name="T7" fmla="*/ 1318 h 1443"/>
                <a:gd name="T8" fmla="*/ 1318 w 1443"/>
                <a:gd name="T9" fmla="*/ 1443 h 1443"/>
                <a:gd name="T10" fmla="*/ 126 w 1443"/>
                <a:gd name="T11" fmla="*/ 1443 h 1443"/>
                <a:gd name="T12" fmla="*/ 0 w 1443"/>
                <a:gd name="T13" fmla="*/ 1318 h 1443"/>
                <a:gd name="T14" fmla="*/ 0 w 1443"/>
                <a:gd name="T15" fmla="*/ 126 h 1443"/>
                <a:gd name="T16" fmla="*/ 126 w 1443"/>
                <a:gd name="T17" fmla="*/ 0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3" h="1443">
                  <a:moveTo>
                    <a:pt x="126" y="0"/>
                  </a:moveTo>
                  <a:cubicBezTo>
                    <a:pt x="1318" y="0"/>
                    <a:pt x="1318" y="0"/>
                    <a:pt x="1318" y="0"/>
                  </a:cubicBezTo>
                  <a:cubicBezTo>
                    <a:pt x="1387" y="0"/>
                    <a:pt x="1443" y="56"/>
                    <a:pt x="1443" y="126"/>
                  </a:cubicBezTo>
                  <a:cubicBezTo>
                    <a:pt x="1443" y="1318"/>
                    <a:pt x="1443" y="1318"/>
                    <a:pt x="1443" y="1318"/>
                  </a:cubicBezTo>
                  <a:cubicBezTo>
                    <a:pt x="1443" y="1387"/>
                    <a:pt x="1387" y="1443"/>
                    <a:pt x="1318" y="1443"/>
                  </a:cubicBezTo>
                  <a:cubicBezTo>
                    <a:pt x="126" y="1443"/>
                    <a:pt x="126" y="1443"/>
                    <a:pt x="126" y="1443"/>
                  </a:cubicBezTo>
                  <a:cubicBezTo>
                    <a:pt x="56" y="1443"/>
                    <a:pt x="0" y="1387"/>
                    <a:pt x="0" y="1318"/>
                  </a:cubicBezTo>
                  <a:cubicBezTo>
                    <a:pt x="0" y="126"/>
                    <a:pt x="0" y="126"/>
                    <a:pt x="0" y="126"/>
                  </a:cubicBezTo>
                  <a:cubicBezTo>
                    <a:pt x="0" y="56"/>
                    <a:pt x="56" y="0"/>
                    <a:pt x="126" y="0"/>
                  </a:cubicBezTo>
                </a:path>
              </a:pathLst>
            </a:custGeom>
            <a:solidFill>
              <a:srgbClr val="0D2736"/>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libri" panose="020F0502020204030204"/>
              </a:endParaRPr>
            </a:p>
          </p:txBody>
        </p:sp>
        <p:sp>
          <p:nvSpPr>
            <p:cNvPr id="25" name="Freeform 1016">
              <a:extLst>
                <a:ext uri="{FF2B5EF4-FFF2-40B4-BE49-F238E27FC236}">
                  <a16:creationId xmlns:a16="http://schemas.microsoft.com/office/drawing/2014/main" id="{B22CAE57-21D4-6A45-A8D9-4655D1286FB5}"/>
                </a:ext>
              </a:extLst>
            </p:cNvPr>
            <p:cNvSpPr>
              <a:spLocks/>
            </p:cNvSpPr>
            <p:nvPr/>
          </p:nvSpPr>
          <p:spPr bwMode="auto">
            <a:xfrm>
              <a:off x="6681076" y="2051938"/>
              <a:ext cx="1096872" cy="1096871"/>
            </a:xfrm>
            <a:custGeom>
              <a:avLst/>
              <a:gdLst>
                <a:gd name="T0" fmla="*/ 143 w 1478"/>
                <a:gd name="T1" fmla="*/ 17 h 1478"/>
                <a:gd name="T2" fmla="*/ 143 w 1478"/>
                <a:gd name="T3" fmla="*/ 35 h 1478"/>
                <a:gd name="T4" fmla="*/ 1335 w 1478"/>
                <a:gd name="T5" fmla="*/ 35 h 1478"/>
                <a:gd name="T6" fmla="*/ 1411 w 1478"/>
                <a:gd name="T7" fmla="*/ 66 h 1478"/>
                <a:gd name="T8" fmla="*/ 1442 w 1478"/>
                <a:gd name="T9" fmla="*/ 143 h 1478"/>
                <a:gd name="T10" fmla="*/ 1442 w 1478"/>
                <a:gd name="T11" fmla="*/ 1335 h 1478"/>
                <a:gd name="T12" fmla="*/ 1411 w 1478"/>
                <a:gd name="T13" fmla="*/ 1411 h 1478"/>
                <a:gd name="T14" fmla="*/ 1335 w 1478"/>
                <a:gd name="T15" fmla="*/ 1442 h 1478"/>
                <a:gd name="T16" fmla="*/ 143 w 1478"/>
                <a:gd name="T17" fmla="*/ 1442 h 1478"/>
                <a:gd name="T18" fmla="*/ 67 w 1478"/>
                <a:gd name="T19" fmla="*/ 1411 h 1478"/>
                <a:gd name="T20" fmla="*/ 35 w 1478"/>
                <a:gd name="T21" fmla="*/ 1335 h 1478"/>
                <a:gd name="T22" fmla="*/ 35 w 1478"/>
                <a:gd name="T23" fmla="*/ 143 h 1478"/>
                <a:gd name="T24" fmla="*/ 67 w 1478"/>
                <a:gd name="T25" fmla="*/ 66 h 1478"/>
                <a:gd name="T26" fmla="*/ 143 w 1478"/>
                <a:gd name="T27" fmla="*/ 35 h 1478"/>
                <a:gd name="T28" fmla="*/ 143 w 1478"/>
                <a:gd name="T29" fmla="*/ 17 h 1478"/>
                <a:gd name="T30" fmla="*/ 143 w 1478"/>
                <a:gd name="T31" fmla="*/ 0 h 1478"/>
                <a:gd name="T32" fmla="*/ 41 w 1478"/>
                <a:gd name="T33" fmla="*/ 41 h 1478"/>
                <a:gd name="T34" fmla="*/ 0 w 1478"/>
                <a:gd name="T35" fmla="*/ 143 h 1478"/>
                <a:gd name="T36" fmla="*/ 0 w 1478"/>
                <a:gd name="T37" fmla="*/ 1335 h 1478"/>
                <a:gd name="T38" fmla="*/ 41 w 1478"/>
                <a:gd name="T39" fmla="*/ 1436 h 1478"/>
                <a:gd name="T40" fmla="*/ 143 w 1478"/>
                <a:gd name="T41" fmla="*/ 1478 h 1478"/>
                <a:gd name="T42" fmla="*/ 1335 w 1478"/>
                <a:gd name="T43" fmla="*/ 1478 h 1478"/>
                <a:gd name="T44" fmla="*/ 1436 w 1478"/>
                <a:gd name="T45" fmla="*/ 1436 h 1478"/>
                <a:gd name="T46" fmla="*/ 1478 w 1478"/>
                <a:gd name="T47" fmla="*/ 1335 h 1478"/>
                <a:gd name="T48" fmla="*/ 1478 w 1478"/>
                <a:gd name="T49" fmla="*/ 143 h 1478"/>
                <a:gd name="T50" fmla="*/ 1436 w 1478"/>
                <a:gd name="T51" fmla="*/ 41 h 1478"/>
                <a:gd name="T52" fmla="*/ 1335 w 1478"/>
                <a:gd name="T53" fmla="*/ 0 h 1478"/>
                <a:gd name="T54" fmla="*/ 143 w 1478"/>
                <a:gd name="T55" fmla="*/ 0 h 1478"/>
                <a:gd name="T56" fmla="*/ 143 w 1478"/>
                <a:gd name="T57" fmla="*/ 17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78" h="1478">
                  <a:moveTo>
                    <a:pt x="143" y="17"/>
                  </a:moveTo>
                  <a:cubicBezTo>
                    <a:pt x="143" y="35"/>
                    <a:pt x="143" y="35"/>
                    <a:pt x="143" y="35"/>
                  </a:cubicBezTo>
                  <a:cubicBezTo>
                    <a:pt x="1335" y="35"/>
                    <a:pt x="1335" y="35"/>
                    <a:pt x="1335" y="35"/>
                  </a:cubicBezTo>
                  <a:cubicBezTo>
                    <a:pt x="1364" y="35"/>
                    <a:pt x="1391" y="47"/>
                    <a:pt x="1411" y="66"/>
                  </a:cubicBezTo>
                  <a:cubicBezTo>
                    <a:pt x="1430" y="86"/>
                    <a:pt x="1442" y="113"/>
                    <a:pt x="1442" y="143"/>
                  </a:cubicBezTo>
                  <a:cubicBezTo>
                    <a:pt x="1442" y="1335"/>
                    <a:pt x="1442" y="1335"/>
                    <a:pt x="1442" y="1335"/>
                  </a:cubicBezTo>
                  <a:cubicBezTo>
                    <a:pt x="1442" y="1364"/>
                    <a:pt x="1430" y="1391"/>
                    <a:pt x="1411" y="1411"/>
                  </a:cubicBezTo>
                  <a:cubicBezTo>
                    <a:pt x="1391" y="1430"/>
                    <a:pt x="1364" y="1442"/>
                    <a:pt x="1335" y="1442"/>
                  </a:cubicBezTo>
                  <a:cubicBezTo>
                    <a:pt x="143" y="1442"/>
                    <a:pt x="143" y="1442"/>
                    <a:pt x="143" y="1442"/>
                  </a:cubicBezTo>
                  <a:cubicBezTo>
                    <a:pt x="113" y="1442"/>
                    <a:pt x="86" y="1430"/>
                    <a:pt x="67" y="1411"/>
                  </a:cubicBezTo>
                  <a:cubicBezTo>
                    <a:pt x="47" y="1391"/>
                    <a:pt x="35" y="1364"/>
                    <a:pt x="35" y="1335"/>
                  </a:cubicBezTo>
                  <a:cubicBezTo>
                    <a:pt x="35" y="143"/>
                    <a:pt x="35" y="143"/>
                    <a:pt x="35" y="143"/>
                  </a:cubicBezTo>
                  <a:cubicBezTo>
                    <a:pt x="35" y="113"/>
                    <a:pt x="47" y="86"/>
                    <a:pt x="67" y="66"/>
                  </a:cubicBezTo>
                  <a:cubicBezTo>
                    <a:pt x="86" y="47"/>
                    <a:pt x="113" y="35"/>
                    <a:pt x="143" y="35"/>
                  </a:cubicBezTo>
                  <a:cubicBezTo>
                    <a:pt x="143" y="17"/>
                    <a:pt x="143" y="17"/>
                    <a:pt x="143" y="17"/>
                  </a:cubicBezTo>
                  <a:cubicBezTo>
                    <a:pt x="143" y="0"/>
                    <a:pt x="143" y="0"/>
                    <a:pt x="143" y="0"/>
                  </a:cubicBezTo>
                  <a:cubicBezTo>
                    <a:pt x="103" y="0"/>
                    <a:pt x="67" y="16"/>
                    <a:pt x="41" y="41"/>
                  </a:cubicBezTo>
                  <a:cubicBezTo>
                    <a:pt x="16" y="67"/>
                    <a:pt x="0" y="103"/>
                    <a:pt x="0" y="143"/>
                  </a:cubicBezTo>
                  <a:cubicBezTo>
                    <a:pt x="0" y="1335"/>
                    <a:pt x="0" y="1335"/>
                    <a:pt x="0" y="1335"/>
                  </a:cubicBezTo>
                  <a:cubicBezTo>
                    <a:pt x="0" y="1374"/>
                    <a:pt x="16" y="1410"/>
                    <a:pt x="41" y="1436"/>
                  </a:cubicBezTo>
                  <a:cubicBezTo>
                    <a:pt x="67" y="1462"/>
                    <a:pt x="103" y="1478"/>
                    <a:pt x="143" y="1478"/>
                  </a:cubicBezTo>
                  <a:cubicBezTo>
                    <a:pt x="1335" y="1478"/>
                    <a:pt x="1335" y="1478"/>
                    <a:pt x="1335" y="1478"/>
                  </a:cubicBezTo>
                  <a:cubicBezTo>
                    <a:pt x="1374" y="1478"/>
                    <a:pt x="1410" y="1462"/>
                    <a:pt x="1436" y="1436"/>
                  </a:cubicBezTo>
                  <a:cubicBezTo>
                    <a:pt x="1462" y="1410"/>
                    <a:pt x="1478" y="1374"/>
                    <a:pt x="1478" y="1335"/>
                  </a:cubicBezTo>
                  <a:cubicBezTo>
                    <a:pt x="1478" y="143"/>
                    <a:pt x="1478" y="143"/>
                    <a:pt x="1478" y="143"/>
                  </a:cubicBezTo>
                  <a:cubicBezTo>
                    <a:pt x="1478" y="103"/>
                    <a:pt x="1462" y="67"/>
                    <a:pt x="1436" y="41"/>
                  </a:cubicBezTo>
                  <a:cubicBezTo>
                    <a:pt x="1410" y="16"/>
                    <a:pt x="1374" y="0"/>
                    <a:pt x="1335" y="0"/>
                  </a:cubicBezTo>
                  <a:cubicBezTo>
                    <a:pt x="143" y="0"/>
                    <a:pt x="143" y="0"/>
                    <a:pt x="143" y="0"/>
                  </a:cubicBezTo>
                  <a:lnTo>
                    <a:pt x="143" y="17"/>
                  </a:lnTo>
                  <a:close/>
                </a:path>
              </a:pathLst>
            </a:custGeom>
            <a:solidFill>
              <a:schemeClr val="bg1"/>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libri" panose="020F0502020204030204"/>
              </a:endParaRPr>
            </a:p>
          </p:txBody>
        </p:sp>
        <p:sp>
          <p:nvSpPr>
            <p:cNvPr id="26" name="Freeform 1024">
              <a:extLst>
                <a:ext uri="{FF2B5EF4-FFF2-40B4-BE49-F238E27FC236}">
                  <a16:creationId xmlns:a16="http://schemas.microsoft.com/office/drawing/2014/main" id="{83EA481C-D259-2D40-BC3A-7D78359685D1}"/>
                </a:ext>
              </a:extLst>
            </p:cNvPr>
            <p:cNvSpPr>
              <a:spLocks/>
            </p:cNvSpPr>
            <p:nvPr/>
          </p:nvSpPr>
          <p:spPr bwMode="auto">
            <a:xfrm>
              <a:off x="6463206" y="1991836"/>
              <a:ext cx="52592" cy="52592"/>
            </a:xfrm>
            <a:custGeom>
              <a:avLst/>
              <a:gdLst>
                <a:gd name="T0" fmla="*/ 17 w 71"/>
                <a:gd name="T1" fmla="*/ 35 h 71"/>
                <a:gd name="T2" fmla="*/ 35 w 71"/>
                <a:gd name="T3" fmla="*/ 35 h 71"/>
                <a:gd name="T4" fmla="*/ 35 w 71"/>
                <a:gd name="T5" fmla="*/ 53 h 71"/>
                <a:gd name="T6" fmla="*/ 53 w 71"/>
                <a:gd name="T7" fmla="*/ 71 h 71"/>
                <a:gd name="T8" fmla="*/ 71 w 71"/>
                <a:gd name="T9" fmla="*/ 53 h 71"/>
                <a:gd name="T10" fmla="*/ 71 w 71"/>
                <a:gd name="T11" fmla="*/ 0 h 71"/>
                <a:gd name="T12" fmla="*/ 17 w 71"/>
                <a:gd name="T13" fmla="*/ 0 h 71"/>
                <a:gd name="T14" fmla="*/ 0 w 71"/>
                <a:gd name="T15" fmla="*/ 18 h 71"/>
                <a:gd name="T16" fmla="*/ 17 w 71"/>
                <a:gd name="T17"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17" y="35"/>
                  </a:moveTo>
                  <a:cubicBezTo>
                    <a:pt x="35" y="35"/>
                    <a:pt x="35" y="35"/>
                    <a:pt x="35" y="35"/>
                  </a:cubicBezTo>
                  <a:cubicBezTo>
                    <a:pt x="35" y="53"/>
                    <a:pt x="35" y="53"/>
                    <a:pt x="35" y="53"/>
                  </a:cubicBezTo>
                  <a:cubicBezTo>
                    <a:pt x="35" y="63"/>
                    <a:pt x="43" y="71"/>
                    <a:pt x="53" y="71"/>
                  </a:cubicBezTo>
                  <a:cubicBezTo>
                    <a:pt x="63" y="71"/>
                    <a:pt x="71" y="63"/>
                    <a:pt x="71" y="53"/>
                  </a:cubicBezTo>
                  <a:cubicBezTo>
                    <a:pt x="71" y="0"/>
                    <a:pt x="71" y="0"/>
                    <a:pt x="71" y="0"/>
                  </a:cubicBezTo>
                  <a:cubicBezTo>
                    <a:pt x="17" y="0"/>
                    <a:pt x="17" y="0"/>
                    <a:pt x="17" y="0"/>
                  </a:cubicBezTo>
                  <a:cubicBezTo>
                    <a:pt x="8" y="0"/>
                    <a:pt x="0" y="8"/>
                    <a:pt x="0" y="18"/>
                  </a:cubicBezTo>
                  <a:cubicBezTo>
                    <a:pt x="0" y="27"/>
                    <a:pt x="8" y="35"/>
                    <a:pt x="17" y="35"/>
                  </a:cubicBezTo>
                  <a:close/>
                </a:path>
              </a:pathLst>
            </a:custGeom>
            <a:solidFill>
              <a:srgbClr val="96B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libri" panose="020F0502020204030204"/>
              </a:endParaRPr>
            </a:p>
          </p:txBody>
        </p:sp>
        <p:sp>
          <p:nvSpPr>
            <p:cNvPr id="27" name="Oval 1026">
              <a:extLst>
                <a:ext uri="{FF2B5EF4-FFF2-40B4-BE49-F238E27FC236}">
                  <a16:creationId xmlns:a16="http://schemas.microsoft.com/office/drawing/2014/main" id="{99FBE39B-84C3-CA42-836E-E2857BD23D2A}"/>
                </a:ext>
              </a:extLst>
            </p:cNvPr>
            <p:cNvSpPr>
              <a:spLocks noChangeArrowheads="1"/>
            </p:cNvSpPr>
            <p:nvPr/>
          </p:nvSpPr>
          <p:spPr bwMode="auto">
            <a:xfrm>
              <a:off x="6275383" y="1834064"/>
              <a:ext cx="375641" cy="383156"/>
            </a:xfrm>
            <a:prstGeom prst="ellipse">
              <a:avLst/>
            </a:pr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libri" panose="020F0502020204030204"/>
              </a:endParaRPr>
            </a:p>
          </p:txBody>
        </p:sp>
        <p:sp>
          <p:nvSpPr>
            <p:cNvPr id="28" name="Freeform 1027">
              <a:extLst>
                <a:ext uri="{FF2B5EF4-FFF2-40B4-BE49-F238E27FC236}">
                  <a16:creationId xmlns:a16="http://schemas.microsoft.com/office/drawing/2014/main" id="{0EA8E384-2F5B-3E46-A948-01A5FABFEC54}"/>
                </a:ext>
              </a:extLst>
            </p:cNvPr>
            <p:cNvSpPr>
              <a:spLocks/>
            </p:cNvSpPr>
            <p:nvPr/>
          </p:nvSpPr>
          <p:spPr bwMode="auto">
            <a:xfrm>
              <a:off x="6260358" y="1819038"/>
              <a:ext cx="405692" cy="405692"/>
            </a:xfrm>
            <a:custGeom>
              <a:avLst/>
              <a:gdLst>
                <a:gd name="T0" fmla="*/ 530 w 548"/>
                <a:gd name="T1" fmla="*/ 274 h 547"/>
                <a:gd name="T2" fmla="*/ 512 w 548"/>
                <a:gd name="T3" fmla="*/ 274 h 547"/>
                <a:gd name="T4" fmla="*/ 442 w 548"/>
                <a:gd name="T5" fmla="*/ 442 h 547"/>
                <a:gd name="T6" fmla="*/ 274 w 548"/>
                <a:gd name="T7" fmla="*/ 512 h 547"/>
                <a:gd name="T8" fmla="*/ 106 w 548"/>
                <a:gd name="T9" fmla="*/ 442 h 547"/>
                <a:gd name="T10" fmla="*/ 36 w 548"/>
                <a:gd name="T11" fmla="*/ 274 h 547"/>
                <a:gd name="T12" fmla="*/ 106 w 548"/>
                <a:gd name="T13" fmla="*/ 105 h 547"/>
                <a:gd name="T14" fmla="*/ 274 w 548"/>
                <a:gd name="T15" fmla="*/ 35 h 547"/>
                <a:gd name="T16" fmla="*/ 442 w 548"/>
                <a:gd name="T17" fmla="*/ 105 h 547"/>
                <a:gd name="T18" fmla="*/ 512 w 548"/>
                <a:gd name="T19" fmla="*/ 274 h 547"/>
                <a:gd name="T20" fmla="*/ 530 w 548"/>
                <a:gd name="T21" fmla="*/ 274 h 547"/>
                <a:gd name="T22" fmla="*/ 548 w 548"/>
                <a:gd name="T23" fmla="*/ 274 h 547"/>
                <a:gd name="T24" fmla="*/ 468 w 548"/>
                <a:gd name="T25" fmla="*/ 80 h 547"/>
                <a:gd name="T26" fmla="*/ 274 w 548"/>
                <a:gd name="T27" fmla="*/ 0 h 547"/>
                <a:gd name="T28" fmla="*/ 80 w 548"/>
                <a:gd name="T29" fmla="*/ 80 h 547"/>
                <a:gd name="T30" fmla="*/ 0 w 548"/>
                <a:gd name="T31" fmla="*/ 274 h 547"/>
                <a:gd name="T32" fmla="*/ 80 w 548"/>
                <a:gd name="T33" fmla="*/ 467 h 547"/>
                <a:gd name="T34" fmla="*/ 274 w 548"/>
                <a:gd name="T35" fmla="*/ 547 h 547"/>
                <a:gd name="T36" fmla="*/ 468 w 548"/>
                <a:gd name="T37" fmla="*/ 467 h 547"/>
                <a:gd name="T38" fmla="*/ 548 w 548"/>
                <a:gd name="T39" fmla="*/ 274 h 547"/>
                <a:gd name="T40" fmla="*/ 530 w 548"/>
                <a:gd name="T41" fmla="*/ 274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8" h="547">
                  <a:moveTo>
                    <a:pt x="530" y="274"/>
                  </a:moveTo>
                  <a:cubicBezTo>
                    <a:pt x="512" y="274"/>
                    <a:pt x="512" y="274"/>
                    <a:pt x="512" y="274"/>
                  </a:cubicBezTo>
                  <a:cubicBezTo>
                    <a:pt x="512" y="339"/>
                    <a:pt x="486" y="399"/>
                    <a:pt x="442" y="442"/>
                  </a:cubicBezTo>
                  <a:cubicBezTo>
                    <a:pt x="399" y="485"/>
                    <a:pt x="340" y="512"/>
                    <a:pt x="274" y="512"/>
                  </a:cubicBezTo>
                  <a:cubicBezTo>
                    <a:pt x="208" y="512"/>
                    <a:pt x="149" y="485"/>
                    <a:pt x="106" y="442"/>
                  </a:cubicBezTo>
                  <a:cubicBezTo>
                    <a:pt x="62" y="399"/>
                    <a:pt x="36" y="339"/>
                    <a:pt x="36" y="274"/>
                  </a:cubicBezTo>
                  <a:cubicBezTo>
                    <a:pt x="36" y="208"/>
                    <a:pt x="62" y="148"/>
                    <a:pt x="106" y="105"/>
                  </a:cubicBezTo>
                  <a:cubicBezTo>
                    <a:pt x="149" y="62"/>
                    <a:pt x="208" y="35"/>
                    <a:pt x="274" y="35"/>
                  </a:cubicBezTo>
                  <a:cubicBezTo>
                    <a:pt x="340" y="35"/>
                    <a:pt x="399" y="62"/>
                    <a:pt x="442" y="105"/>
                  </a:cubicBezTo>
                  <a:cubicBezTo>
                    <a:pt x="486" y="148"/>
                    <a:pt x="512" y="208"/>
                    <a:pt x="512" y="274"/>
                  </a:cubicBezTo>
                  <a:cubicBezTo>
                    <a:pt x="530" y="274"/>
                    <a:pt x="530" y="274"/>
                    <a:pt x="530" y="274"/>
                  </a:cubicBezTo>
                  <a:cubicBezTo>
                    <a:pt x="548" y="274"/>
                    <a:pt x="548" y="274"/>
                    <a:pt x="548" y="274"/>
                  </a:cubicBezTo>
                  <a:cubicBezTo>
                    <a:pt x="548" y="198"/>
                    <a:pt x="517" y="129"/>
                    <a:pt x="468" y="80"/>
                  </a:cubicBezTo>
                  <a:cubicBezTo>
                    <a:pt x="418" y="30"/>
                    <a:pt x="350" y="0"/>
                    <a:pt x="274" y="0"/>
                  </a:cubicBezTo>
                  <a:cubicBezTo>
                    <a:pt x="199" y="0"/>
                    <a:pt x="130" y="30"/>
                    <a:pt x="80" y="80"/>
                  </a:cubicBezTo>
                  <a:cubicBezTo>
                    <a:pt x="31" y="129"/>
                    <a:pt x="0" y="198"/>
                    <a:pt x="0" y="274"/>
                  </a:cubicBezTo>
                  <a:cubicBezTo>
                    <a:pt x="0" y="349"/>
                    <a:pt x="31" y="418"/>
                    <a:pt x="80" y="467"/>
                  </a:cubicBezTo>
                  <a:cubicBezTo>
                    <a:pt x="130" y="517"/>
                    <a:pt x="199" y="547"/>
                    <a:pt x="274" y="547"/>
                  </a:cubicBezTo>
                  <a:cubicBezTo>
                    <a:pt x="350" y="547"/>
                    <a:pt x="418" y="517"/>
                    <a:pt x="468" y="467"/>
                  </a:cubicBezTo>
                  <a:cubicBezTo>
                    <a:pt x="517" y="418"/>
                    <a:pt x="548" y="349"/>
                    <a:pt x="548" y="274"/>
                  </a:cubicBezTo>
                  <a:lnTo>
                    <a:pt x="530" y="27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libri" panose="020F0502020204030204"/>
              </a:endParaRPr>
            </a:p>
          </p:txBody>
        </p:sp>
        <p:sp>
          <p:nvSpPr>
            <p:cNvPr id="29" name="Rectangle 1028">
              <a:extLst>
                <a:ext uri="{FF2B5EF4-FFF2-40B4-BE49-F238E27FC236}">
                  <a16:creationId xmlns:a16="http://schemas.microsoft.com/office/drawing/2014/main" id="{62C5C1ED-F4EC-8140-9810-D1676B4FE7C2}"/>
                </a:ext>
              </a:extLst>
            </p:cNvPr>
            <p:cNvSpPr>
              <a:spLocks noChangeArrowheads="1"/>
            </p:cNvSpPr>
            <p:nvPr/>
          </p:nvSpPr>
          <p:spPr bwMode="auto">
            <a:xfrm>
              <a:off x="6876409" y="2224731"/>
              <a:ext cx="706205" cy="142746"/>
            </a:xfrm>
            <a:prstGeom prst="rect">
              <a:avLst/>
            </a:prstGeom>
            <a:solidFill>
              <a:srgbClr val="0D2736"/>
            </a:solidFill>
            <a:ln>
              <a:solidFill>
                <a:schemeClr val="bg1"/>
              </a:solidFill>
            </a:ln>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libri" panose="020F0502020204030204"/>
              </a:endParaRPr>
            </a:p>
          </p:txBody>
        </p:sp>
        <p:sp>
          <p:nvSpPr>
            <p:cNvPr id="30" name="Freeform 1029">
              <a:extLst>
                <a:ext uri="{FF2B5EF4-FFF2-40B4-BE49-F238E27FC236}">
                  <a16:creationId xmlns:a16="http://schemas.microsoft.com/office/drawing/2014/main" id="{E2D54C64-2CC4-0F46-B8BD-5CD27BF326E8}"/>
                </a:ext>
              </a:extLst>
            </p:cNvPr>
            <p:cNvSpPr>
              <a:spLocks/>
            </p:cNvSpPr>
            <p:nvPr/>
          </p:nvSpPr>
          <p:spPr bwMode="auto">
            <a:xfrm>
              <a:off x="6861383" y="2209705"/>
              <a:ext cx="728746" cy="172797"/>
            </a:xfrm>
            <a:custGeom>
              <a:avLst/>
              <a:gdLst>
                <a:gd name="T0" fmla="*/ 96 w 97"/>
                <a:gd name="T1" fmla="*/ 21 h 23"/>
                <a:gd name="T2" fmla="*/ 96 w 97"/>
                <a:gd name="T3" fmla="*/ 19 h 23"/>
                <a:gd name="T4" fmla="*/ 3 w 97"/>
                <a:gd name="T5" fmla="*/ 19 h 23"/>
                <a:gd name="T6" fmla="*/ 3 w 97"/>
                <a:gd name="T7" fmla="*/ 4 h 23"/>
                <a:gd name="T8" fmla="*/ 94 w 97"/>
                <a:gd name="T9" fmla="*/ 4 h 23"/>
                <a:gd name="T10" fmla="*/ 94 w 97"/>
                <a:gd name="T11" fmla="*/ 21 h 23"/>
                <a:gd name="T12" fmla="*/ 96 w 97"/>
                <a:gd name="T13" fmla="*/ 21 h 23"/>
                <a:gd name="T14" fmla="*/ 96 w 97"/>
                <a:gd name="T15" fmla="*/ 19 h 23"/>
                <a:gd name="T16" fmla="*/ 96 w 97"/>
                <a:gd name="T17" fmla="*/ 21 h 23"/>
                <a:gd name="T18" fmla="*/ 97 w 97"/>
                <a:gd name="T19" fmla="*/ 21 h 23"/>
                <a:gd name="T20" fmla="*/ 97 w 97"/>
                <a:gd name="T21" fmla="*/ 0 h 23"/>
                <a:gd name="T22" fmla="*/ 0 w 97"/>
                <a:gd name="T23" fmla="*/ 0 h 23"/>
                <a:gd name="T24" fmla="*/ 0 w 97"/>
                <a:gd name="T25" fmla="*/ 23 h 23"/>
                <a:gd name="T26" fmla="*/ 97 w 97"/>
                <a:gd name="T27" fmla="*/ 23 h 23"/>
                <a:gd name="T28" fmla="*/ 97 w 97"/>
                <a:gd name="T29" fmla="*/ 21 h 23"/>
                <a:gd name="T30" fmla="*/ 96 w 97"/>
                <a:gd name="T31"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23">
                  <a:moveTo>
                    <a:pt x="96" y="21"/>
                  </a:moveTo>
                  <a:lnTo>
                    <a:pt x="96" y="19"/>
                  </a:lnTo>
                  <a:lnTo>
                    <a:pt x="3" y="19"/>
                  </a:lnTo>
                  <a:lnTo>
                    <a:pt x="3" y="4"/>
                  </a:lnTo>
                  <a:lnTo>
                    <a:pt x="94" y="4"/>
                  </a:lnTo>
                  <a:lnTo>
                    <a:pt x="94" y="21"/>
                  </a:lnTo>
                  <a:lnTo>
                    <a:pt x="96" y="21"/>
                  </a:lnTo>
                  <a:lnTo>
                    <a:pt x="96" y="19"/>
                  </a:lnTo>
                  <a:lnTo>
                    <a:pt x="96" y="21"/>
                  </a:lnTo>
                  <a:lnTo>
                    <a:pt x="97" y="21"/>
                  </a:lnTo>
                  <a:lnTo>
                    <a:pt x="97" y="0"/>
                  </a:lnTo>
                  <a:lnTo>
                    <a:pt x="0" y="0"/>
                  </a:lnTo>
                  <a:lnTo>
                    <a:pt x="0" y="23"/>
                  </a:lnTo>
                  <a:lnTo>
                    <a:pt x="97" y="23"/>
                  </a:lnTo>
                  <a:lnTo>
                    <a:pt x="97" y="21"/>
                  </a:lnTo>
                  <a:lnTo>
                    <a:pt x="96" y="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libri" panose="020F0502020204030204"/>
              </a:endParaRPr>
            </a:p>
          </p:txBody>
        </p:sp>
        <p:sp>
          <p:nvSpPr>
            <p:cNvPr id="31" name="Freeform 1030">
              <a:extLst>
                <a:ext uri="{FF2B5EF4-FFF2-40B4-BE49-F238E27FC236}">
                  <a16:creationId xmlns:a16="http://schemas.microsoft.com/office/drawing/2014/main" id="{33FC6D06-7D7F-7D4D-A340-630B2CB3E1C6}"/>
                </a:ext>
              </a:extLst>
            </p:cNvPr>
            <p:cNvSpPr>
              <a:spLocks/>
            </p:cNvSpPr>
            <p:nvPr/>
          </p:nvSpPr>
          <p:spPr bwMode="auto">
            <a:xfrm>
              <a:off x="8559281" y="2562810"/>
              <a:ext cx="52592" cy="52592"/>
            </a:xfrm>
            <a:custGeom>
              <a:avLst/>
              <a:gdLst>
                <a:gd name="T0" fmla="*/ 71 w 71"/>
                <a:gd name="T1" fmla="*/ 53 h 71"/>
                <a:gd name="T2" fmla="*/ 71 w 71"/>
                <a:gd name="T3" fmla="*/ 0 h 71"/>
                <a:gd name="T4" fmla="*/ 17 w 71"/>
                <a:gd name="T5" fmla="*/ 0 h 71"/>
                <a:gd name="T6" fmla="*/ 0 w 71"/>
                <a:gd name="T7" fmla="*/ 17 h 71"/>
                <a:gd name="T8" fmla="*/ 17 w 71"/>
                <a:gd name="T9" fmla="*/ 35 h 71"/>
                <a:gd name="T10" fmla="*/ 35 w 71"/>
                <a:gd name="T11" fmla="*/ 35 h 71"/>
                <a:gd name="T12" fmla="*/ 35 w 71"/>
                <a:gd name="T13" fmla="*/ 53 h 71"/>
                <a:gd name="T14" fmla="*/ 53 w 71"/>
                <a:gd name="T15" fmla="*/ 71 h 71"/>
                <a:gd name="T16" fmla="*/ 71 w 71"/>
                <a:gd name="T17" fmla="*/ 5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71" y="53"/>
                  </a:moveTo>
                  <a:cubicBezTo>
                    <a:pt x="71" y="0"/>
                    <a:pt x="71" y="0"/>
                    <a:pt x="71" y="0"/>
                  </a:cubicBezTo>
                  <a:cubicBezTo>
                    <a:pt x="17" y="0"/>
                    <a:pt x="17" y="0"/>
                    <a:pt x="17" y="0"/>
                  </a:cubicBezTo>
                  <a:cubicBezTo>
                    <a:pt x="8" y="0"/>
                    <a:pt x="0" y="8"/>
                    <a:pt x="0" y="17"/>
                  </a:cubicBezTo>
                  <a:cubicBezTo>
                    <a:pt x="0" y="27"/>
                    <a:pt x="8" y="35"/>
                    <a:pt x="17" y="35"/>
                  </a:cubicBezTo>
                  <a:cubicBezTo>
                    <a:pt x="35" y="35"/>
                    <a:pt x="35" y="35"/>
                    <a:pt x="35" y="35"/>
                  </a:cubicBezTo>
                  <a:cubicBezTo>
                    <a:pt x="35" y="53"/>
                    <a:pt x="35" y="53"/>
                    <a:pt x="35" y="53"/>
                  </a:cubicBezTo>
                  <a:cubicBezTo>
                    <a:pt x="35" y="63"/>
                    <a:pt x="43" y="71"/>
                    <a:pt x="53" y="71"/>
                  </a:cubicBezTo>
                  <a:cubicBezTo>
                    <a:pt x="63" y="71"/>
                    <a:pt x="71" y="63"/>
                    <a:pt x="71" y="53"/>
                  </a:cubicBezTo>
                  <a:close/>
                </a:path>
              </a:pathLst>
            </a:custGeom>
            <a:solidFill>
              <a:srgbClr val="668A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libri" panose="020F0502020204030204"/>
              </a:endParaRPr>
            </a:p>
          </p:txBody>
        </p:sp>
        <p:sp>
          <p:nvSpPr>
            <p:cNvPr id="32" name="Rectangle 1038">
              <a:extLst>
                <a:ext uri="{FF2B5EF4-FFF2-40B4-BE49-F238E27FC236}">
                  <a16:creationId xmlns:a16="http://schemas.microsoft.com/office/drawing/2014/main" id="{9F92E431-05CF-214C-A6F1-A17480BD8ECA}"/>
                </a:ext>
              </a:extLst>
            </p:cNvPr>
            <p:cNvSpPr>
              <a:spLocks noChangeArrowheads="1"/>
            </p:cNvSpPr>
            <p:nvPr/>
          </p:nvSpPr>
          <p:spPr bwMode="auto">
            <a:xfrm>
              <a:off x="6207770" y="2532758"/>
              <a:ext cx="1096872" cy="142746"/>
            </a:xfrm>
            <a:prstGeom prst="rect">
              <a:avLst/>
            </a:prstGeom>
            <a:solidFill>
              <a:srgbClr val="0D2736"/>
            </a:solidFill>
            <a:ln>
              <a:solidFill>
                <a:schemeClr val="bg1"/>
              </a:solidFill>
            </a:ln>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libri" panose="020F0502020204030204"/>
              </a:endParaRPr>
            </a:p>
          </p:txBody>
        </p:sp>
        <p:sp>
          <p:nvSpPr>
            <p:cNvPr id="33" name="Freeform 1039">
              <a:extLst>
                <a:ext uri="{FF2B5EF4-FFF2-40B4-BE49-F238E27FC236}">
                  <a16:creationId xmlns:a16="http://schemas.microsoft.com/office/drawing/2014/main" id="{5E0500DE-FDFB-8742-A398-6825466ED173}"/>
                </a:ext>
              </a:extLst>
            </p:cNvPr>
            <p:cNvSpPr>
              <a:spLocks/>
            </p:cNvSpPr>
            <p:nvPr/>
          </p:nvSpPr>
          <p:spPr bwMode="auto">
            <a:xfrm>
              <a:off x="6192745" y="2517733"/>
              <a:ext cx="1126923" cy="172797"/>
            </a:xfrm>
            <a:custGeom>
              <a:avLst/>
              <a:gdLst>
                <a:gd name="T0" fmla="*/ 148 w 150"/>
                <a:gd name="T1" fmla="*/ 21 h 23"/>
                <a:gd name="T2" fmla="*/ 148 w 150"/>
                <a:gd name="T3" fmla="*/ 19 h 23"/>
                <a:gd name="T4" fmla="*/ 4 w 150"/>
                <a:gd name="T5" fmla="*/ 19 h 23"/>
                <a:gd name="T6" fmla="*/ 4 w 150"/>
                <a:gd name="T7" fmla="*/ 4 h 23"/>
                <a:gd name="T8" fmla="*/ 147 w 150"/>
                <a:gd name="T9" fmla="*/ 4 h 23"/>
                <a:gd name="T10" fmla="*/ 147 w 150"/>
                <a:gd name="T11" fmla="*/ 21 h 23"/>
                <a:gd name="T12" fmla="*/ 148 w 150"/>
                <a:gd name="T13" fmla="*/ 21 h 23"/>
                <a:gd name="T14" fmla="*/ 148 w 150"/>
                <a:gd name="T15" fmla="*/ 19 h 23"/>
                <a:gd name="T16" fmla="*/ 148 w 150"/>
                <a:gd name="T17" fmla="*/ 21 h 23"/>
                <a:gd name="T18" fmla="*/ 150 w 150"/>
                <a:gd name="T19" fmla="*/ 21 h 23"/>
                <a:gd name="T20" fmla="*/ 150 w 150"/>
                <a:gd name="T21" fmla="*/ 0 h 23"/>
                <a:gd name="T22" fmla="*/ 0 w 150"/>
                <a:gd name="T23" fmla="*/ 0 h 23"/>
                <a:gd name="T24" fmla="*/ 0 w 150"/>
                <a:gd name="T25" fmla="*/ 23 h 23"/>
                <a:gd name="T26" fmla="*/ 150 w 150"/>
                <a:gd name="T27" fmla="*/ 23 h 23"/>
                <a:gd name="T28" fmla="*/ 150 w 150"/>
                <a:gd name="T29" fmla="*/ 21 h 23"/>
                <a:gd name="T30" fmla="*/ 148 w 150"/>
                <a:gd name="T31"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
                  <a:moveTo>
                    <a:pt x="148" y="21"/>
                  </a:moveTo>
                  <a:lnTo>
                    <a:pt x="148" y="19"/>
                  </a:lnTo>
                  <a:lnTo>
                    <a:pt x="4" y="19"/>
                  </a:lnTo>
                  <a:lnTo>
                    <a:pt x="4" y="4"/>
                  </a:lnTo>
                  <a:lnTo>
                    <a:pt x="147" y="4"/>
                  </a:lnTo>
                  <a:lnTo>
                    <a:pt x="147" y="21"/>
                  </a:lnTo>
                  <a:lnTo>
                    <a:pt x="148" y="21"/>
                  </a:lnTo>
                  <a:lnTo>
                    <a:pt x="148" y="19"/>
                  </a:lnTo>
                  <a:lnTo>
                    <a:pt x="148" y="21"/>
                  </a:lnTo>
                  <a:lnTo>
                    <a:pt x="150" y="21"/>
                  </a:lnTo>
                  <a:lnTo>
                    <a:pt x="150" y="0"/>
                  </a:lnTo>
                  <a:lnTo>
                    <a:pt x="0" y="0"/>
                  </a:lnTo>
                  <a:lnTo>
                    <a:pt x="0" y="23"/>
                  </a:lnTo>
                  <a:lnTo>
                    <a:pt x="150" y="23"/>
                  </a:lnTo>
                  <a:lnTo>
                    <a:pt x="150" y="21"/>
                  </a:lnTo>
                  <a:lnTo>
                    <a:pt x="148" y="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libri" panose="020F0502020204030204"/>
              </a:endParaRPr>
            </a:p>
          </p:txBody>
        </p:sp>
        <p:sp>
          <p:nvSpPr>
            <p:cNvPr id="34" name="Rectangle 1040">
              <a:extLst>
                <a:ext uri="{FF2B5EF4-FFF2-40B4-BE49-F238E27FC236}">
                  <a16:creationId xmlns:a16="http://schemas.microsoft.com/office/drawing/2014/main" id="{D6C0B77D-6245-994B-89E4-2AF8906D4A36}"/>
                </a:ext>
              </a:extLst>
            </p:cNvPr>
            <p:cNvSpPr>
              <a:spLocks noChangeArrowheads="1"/>
            </p:cNvSpPr>
            <p:nvPr/>
          </p:nvSpPr>
          <p:spPr bwMode="auto">
            <a:xfrm>
              <a:off x="7086768" y="2840782"/>
              <a:ext cx="1164490" cy="142746"/>
            </a:xfrm>
            <a:prstGeom prst="rect">
              <a:avLst/>
            </a:prstGeom>
            <a:solidFill>
              <a:srgbClr val="0D2736"/>
            </a:solidFill>
            <a:ln>
              <a:solidFill>
                <a:schemeClr val="bg1"/>
              </a:solidFill>
            </a:ln>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libri" panose="020F0502020204030204"/>
              </a:endParaRPr>
            </a:p>
          </p:txBody>
        </p:sp>
        <p:sp>
          <p:nvSpPr>
            <p:cNvPr id="35" name="Freeform 1041">
              <a:extLst>
                <a:ext uri="{FF2B5EF4-FFF2-40B4-BE49-F238E27FC236}">
                  <a16:creationId xmlns:a16="http://schemas.microsoft.com/office/drawing/2014/main" id="{EB696FF5-B2BE-234A-BB5D-899A19C92EC4}"/>
                </a:ext>
              </a:extLst>
            </p:cNvPr>
            <p:cNvSpPr>
              <a:spLocks/>
            </p:cNvSpPr>
            <p:nvPr/>
          </p:nvSpPr>
          <p:spPr bwMode="auto">
            <a:xfrm>
              <a:off x="7071742" y="2825756"/>
              <a:ext cx="1194541" cy="172797"/>
            </a:xfrm>
            <a:custGeom>
              <a:avLst/>
              <a:gdLst>
                <a:gd name="T0" fmla="*/ 157 w 159"/>
                <a:gd name="T1" fmla="*/ 21 h 23"/>
                <a:gd name="T2" fmla="*/ 157 w 159"/>
                <a:gd name="T3" fmla="*/ 19 h 23"/>
                <a:gd name="T4" fmla="*/ 3 w 159"/>
                <a:gd name="T5" fmla="*/ 19 h 23"/>
                <a:gd name="T6" fmla="*/ 3 w 159"/>
                <a:gd name="T7" fmla="*/ 4 h 23"/>
                <a:gd name="T8" fmla="*/ 155 w 159"/>
                <a:gd name="T9" fmla="*/ 4 h 23"/>
                <a:gd name="T10" fmla="*/ 155 w 159"/>
                <a:gd name="T11" fmla="*/ 21 h 23"/>
                <a:gd name="T12" fmla="*/ 157 w 159"/>
                <a:gd name="T13" fmla="*/ 21 h 23"/>
                <a:gd name="T14" fmla="*/ 157 w 159"/>
                <a:gd name="T15" fmla="*/ 19 h 23"/>
                <a:gd name="T16" fmla="*/ 157 w 159"/>
                <a:gd name="T17" fmla="*/ 21 h 23"/>
                <a:gd name="T18" fmla="*/ 159 w 159"/>
                <a:gd name="T19" fmla="*/ 21 h 23"/>
                <a:gd name="T20" fmla="*/ 159 w 159"/>
                <a:gd name="T21" fmla="*/ 0 h 23"/>
                <a:gd name="T22" fmla="*/ 0 w 159"/>
                <a:gd name="T23" fmla="*/ 0 h 23"/>
                <a:gd name="T24" fmla="*/ 0 w 159"/>
                <a:gd name="T25" fmla="*/ 23 h 23"/>
                <a:gd name="T26" fmla="*/ 159 w 159"/>
                <a:gd name="T27" fmla="*/ 23 h 23"/>
                <a:gd name="T28" fmla="*/ 159 w 159"/>
                <a:gd name="T29" fmla="*/ 21 h 23"/>
                <a:gd name="T30" fmla="*/ 157 w 159"/>
                <a:gd name="T31"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23">
                  <a:moveTo>
                    <a:pt x="157" y="21"/>
                  </a:moveTo>
                  <a:lnTo>
                    <a:pt x="157" y="19"/>
                  </a:lnTo>
                  <a:lnTo>
                    <a:pt x="3" y="19"/>
                  </a:lnTo>
                  <a:lnTo>
                    <a:pt x="3" y="4"/>
                  </a:lnTo>
                  <a:lnTo>
                    <a:pt x="155" y="4"/>
                  </a:lnTo>
                  <a:lnTo>
                    <a:pt x="155" y="21"/>
                  </a:lnTo>
                  <a:lnTo>
                    <a:pt x="157" y="21"/>
                  </a:lnTo>
                  <a:lnTo>
                    <a:pt x="157" y="19"/>
                  </a:lnTo>
                  <a:lnTo>
                    <a:pt x="157" y="21"/>
                  </a:lnTo>
                  <a:lnTo>
                    <a:pt x="159" y="21"/>
                  </a:lnTo>
                  <a:lnTo>
                    <a:pt x="159" y="0"/>
                  </a:lnTo>
                  <a:lnTo>
                    <a:pt x="0" y="0"/>
                  </a:lnTo>
                  <a:lnTo>
                    <a:pt x="0" y="23"/>
                  </a:lnTo>
                  <a:lnTo>
                    <a:pt x="159" y="23"/>
                  </a:lnTo>
                  <a:lnTo>
                    <a:pt x="159" y="21"/>
                  </a:lnTo>
                  <a:lnTo>
                    <a:pt x="157" y="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libri" panose="020F0502020204030204"/>
              </a:endParaRPr>
            </a:p>
          </p:txBody>
        </p:sp>
        <p:sp>
          <p:nvSpPr>
            <p:cNvPr id="36" name="Freeform 1042">
              <a:extLst>
                <a:ext uri="{FF2B5EF4-FFF2-40B4-BE49-F238E27FC236}">
                  <a16:creationId xmlns:a16="http://schemas.microsoft.com/office/drawing/2014/main" id="{B3E96004-41BC-1947-92B5-0F0E80C96852}"/>
                </a:ext>
              </a:extLst>
            </p:cNvPr>
            <p:cNvSpPr>
              <a:spLocks/>
            </p:cNvSpPr>
            <p:nvPr/>
          </p:nvSpPr>
          <p:spPr bwMode="auto">
            <a:xfrm>
              <a:off x="8040899" y="2405038"/>
              <a:ext cx="668643" cy="570974"/>
            </a:xfrm>
            <a:custGeom>
              <a:avLst/>
              <a:gdLst>
                <a:gd name="T0" fmla="*/ 77 w 89"/>
                <a:gd name="T1" fmla="*/ 0 h 76"/>
                <a:gd name="T2" fmla="*/ 29 w 89"/>
                <a:gd name="T3" fmla="*/ 54 h 76"/>
                <a:gd name="T4" fmla="*/ 10 w 89"/>
                <a:gd name="T5" fmla="*/ 37 h 76"/>
                <a:gd name="T6" fmla="*/ 0 w 89"/>
                <a:gd name="T7" fmla="*/ 49 h 76"/>
                <a:gd name="T8" fmla="*/ 19 w 89"/>
                <a:gd name="T9" fmla="*/ 66 h 76"/>
                <a:gd name="T10" fmla="*/ 30 w 89"/>
                <a:gd name="T11" fmla="*/ 76 h 76"/>
                <a:gd name="T12" fmla="*/ 40 w 89"/>
                <a:gd name="T13" fmla="*/ 64 h 76"/>
                <a:gd name="T14" fmla="*/ 89 w 89"/>
                <a:gd name="T15" fmla="*/ 10 h 76"/>
                <a:gd name="T16" fmla="*/ 77 w 89"/>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76">
                  <a:moveTo>
                    <a:pt x="77" y="0"/>
                  </a:moveTo>
                  <a:lnTo>
                    <a:pt x="29" y="54"/>
                  </a:lnTo>
                  <a:lnTo>
                    <a:pt x="10" y="37"/>
                  </a:lnTo>
                  <a:lnTo>
                    <a:pt x="0" y="49"/>
                  </a:lnTo>
                  <a:lnTo>
                    <a:pt x="19" y="66"/>
                  </a:lnTo>
                  <a:lnTo>
                    <a:pt x="30" y="76"/>
                  </a:lnTo>
                  <a:lnTo>
                    <a:pt x="40" y="64"/>
                  </a:lnTo>
                  <a:lnTo>
                    <a:pt x="89" y="10"/>
                  </a:lnTo>
                  <a:lnTo>
                    <a:pt x="77"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libri" panose="020F0502020204030204"/>
              </a:endParaRPr>
            </a:p>
          </p:txBody>
        </p:sp>
        <p:sp>
          <p:nvSpPr>
            <p:cNvPr id="37" name="Freeform 1043">
              <a:extLst>
                <a:ext uri="{FF2B5EF4-FFF2-40B4-BE49-F238E27FC236}">
                  <a16:creationId xmlns:a16="http://schemas.microsoft.com/office/drawing/2014/main" id="{9EC6651E-0589-E142-9221-5E76338D4025}"/>
                </a:ext>
              </a:extLst>
            </p:cNvPr>
            <p:cNvSpPr>
              <a:spLocks/>
            </p:cNvSpPr>
            <p:nvPr/>
          </p:nvSpPr>
          <p:spPr bwMode="auto">
            <a:xfrm>
              <a:off x="8018358" y="2390013"/>
              <a:ext cx="706205" cy="601025"/>
            </a:xfrm>
            <a:custGeom>
              <a:avLst/>
              <a:gdLst>
                <a:gd name="T0" fmla="*/ 80 w 94"/>
                <a:gd name="T1" fmla="*/ 2 h 80"/>
                <a:gd name="T2" fmla="*/ 79 w 94"/>
                <a:gd name="T3" fmla="*/ 1 h 80"/>
                <a:gd name="T4" fmla="*/ 32 w 94"/>
                <a:gd name="T5" fmla="*/ 54 h 80"/>
                <a:gd name="T6" fmla="*/ 13 w 94"/>
                <a:gd name="T7" fmla="*/ 37 h 80"/>
                <a:gd name="T8" fmla="*/ 0 w 94"/>
                <a:gd name="T9" fmla="*/ 51 h 80"/>
                <a:gd name="T10" fmla="*/ 21 w 94"/>
                <a:gd name="T11" fmla="*/ 69 h 80"/>
                <a:gd name="T12" fmla="*/ 33 w 94"/>
                <a:gd name="T13" fmla="*/ 80 h 80"/>
                <a:gd name="T14" fmla="*/ 45 w 94"/>
                <a:gd name="T15" fmla="*/ 68 h 80"/>
                <a:gd name="T16" fmla="*/ 45 w 94"/>
                <a:gd name="T17" fmla="*/ 68 h 80"/>
                <a:gd name="T18" fmla="*/ 94 w 94"/>
                <a:gd name="T19" fmla="*/ 12 h 80"/>
                <a:gd name="T20" fmla="*/ 80 w 94"/>
                <a:gd name="T21" fmla="*/ 0 h 80"/>
                <a:gd name="T22" fmla="*/ 79 w 94"/>
                <a:gd name="T23" fmla="*/ 1 h 80"/>
                <a:gd name="T24" fmla="*/ 80 w 94"/>
                <a:gd name="T25" fmla="*/ 2 h 80"/>
                <a:gd name="T26" fmla="*/ 79 w 94"/>
                <a:gd name="T27" fmla="*/ 3 h 80"/>
                <a:gd name="T28" fmla="*/ 89 w 94"/>
                <a:gd name="T29" fmla="*/ 12 h 80"/>
                <a:gd name="T30" fmla="*/ 42 w 94"/>
                <a:gd name="T31" fmla="*/ 65 h 80"/>
                <a:gd name="T32" fmla="*/ 42 w 94"/>
                <a:gd name="T33" fmla="*/ 65 h 80"/>
                <a:gd name="T34" fmla="*/ 33 w 94"/>
                <a:gd name="T35" fmla="*/ 75 h 80"/>
                <a:gd name="T36" fmla="*/ 23 w 94"/>
                <a:gd name="T37" fmla="*/ 66 h 80"/>
                <a:gd name="T38" fmla="*/ 5 w 94"/>
                <a:gd name="T39" fmla="*/ 51 h 80"/>
                <a:gd name="T40" fmla="*/ 13 w 94"/>
                <a:gd name="T41" fmla="*/ 42 h 80"/>
                <a:gd name="T42" fmla="*/ 32 w 94"/>
                <a:gd name="T43" fmla="*/ 59 h 80"/>
                <a:gd name="T44" fmla="*/ 82 w 94"/>
                <a:gd name="T45" fmla="*/ 3 h 80"/>
                <a:gd name="T46" fmla="*/ 80 w 94"/>
                <a:gd name="T47" fmla="*/ 2 h 80"/>
                <a:gd name="T48" fmla="*/ 79 w 94"/>
                <a:gd name="T49" fmla="*/ 3 h 80"/>
                <a:gd name="T50" fmla="*/ 80 w 94"/>
                <a:gd name="T51"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4" h="80">
                  <a:moveTo>
                    <a:pt x="80" y="2"/>
                  </a:moveTo>
                  <a:lnTo>
                    <a:pt x="79" y="1"/>
                  </a:lnTo>
                  <a:lnTo>
                    <a:pt x="32" y="54"/>
                  </a:lnTo>
                  <a:lnTo>
                    <a:pt x="13" y="37"/>
                  </a:lnTo>
                  <a:lnTo>
                    <a:pt x="0" y="51"/>
                  </a:lnTo>
                  <a:lnTo>
                    <a:pt x="21" y="69"/>
                  </a:lnTo>
                  <a:lnTo>
                    <a:pt x="33" y="80"/>
                  </a:lnTo>
                  <a:lnTo>
                    <a:pt x="45" y="68"/>
                  </a:lnTo>
                  <a:lnTo>
                    <a:pt x="45" y="68"/>
                  </a:lnTo>
                  <a:lnTo>
                    <a:pt x="94" y="12"/>
                  </a:lnTo>
                  <a:lnTo>
                    <a:pt x="80" y="0"/>
                  </a:lnTo>
                  <a:lnTo>
                    <a:pt x="79" y="1"/>
                  </a:lnTo>
                  <a:lnTo>
                    <a:pt x="80" y="2"/>
                  </a:lnTo>
                  <a:lnTo>
                    <a:pt x="79" y="3"/>
                  </a:lnTo>
                  <a:lnTo>
                    <a:pt x="89" y="12"/>
                  </a:lnTo>
                  <a:lnTo>
                    <a:pt x="42" y="65"/>
                  </a:lnTo>
                  <a:lnTo>
                    <a:pt x="42" y="65"/>
                  </a:lnTo>
                  <a:lnTo>
                    <a:pt x="33" y="75"/>
                  </a:lnTo>
                  <a:lnTo>
                    <a:pt x="23" y="66"/>
                  </a:lnTo>
                  <a:lnTo>
                    <a:pt x="5" y="51"/>
                  </a:lnTo>
                  <a:lnTo>
                    <a:pt x="13" y="42"/>
                  </a:lnTo>
                  <a:lnTo>
                    <a:pt x="32" y="59"/>
                  </a:lnTo>
                  <a:lnTo>
                    <a:pt x="82" y="3"/>
                  </a:lnTo>
                  <a:lnTo>
                    <a:pt x="80" y="2"/>
                  </a:lnTo>
                  <a:lnTo>
                    <a:pt x="79" y="3"/>
                  </a:lnTo>
                  <a:lnTo>
                    <a:pt x="80" y="2"/>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libri" panose="020F0502020204030204"/>
              </a:endParaRPr>
            </a:p>
          </p:txBody>
        </p:sp>
        <p:sp>
          <p:nvSpPr>
            <p:cNvPr id="38" name="Freeform 1044">
              <a:extLst>
                <a:ext uri="{FF2B5EF4-FFF2-40B4-BE49-F238E27FC236}">
                  <a16:creationId xmlns:a16="http://schemas.microsoft.com/office/drawing/2014/main" id="{34F065CB-6C64-C049-948A-700DD42E10FA}"/>
                </a:ext>
              </a:extLst>
            </p:cNvPr>
            <p:cNvSpPr>
              <a:spLocks/>
            </p:cNvSpPr>
            <p:nvPr/>
          </p:nvSpPr>
          <p:spPr bwMode="auto">
            <a:xfrm>
              <a:off x="6335486" y="1796502"/>
              <a:ext cx="390667" cy="330564"/>
            </a:xfrm>
            <a:custGeom>
              <a:avLst/>
              <a:gdLst>
                <a:gd name="T0" fmla="*/ 45 w 52"/>
                <a:gd name="T1" fmla="*/ 0 h 44"/>
                <a:gd name="T2" fmla="*/ 17 w 52"/>
                <a:gd name="T3" fmla="*/ 31 h 44"/>
                <a:gd name="T4" fmla="*/ 6 w 52"/>
                <a:gd name="T5" fmla="*/ 22 h 44"/>
                <a:gd name="T6" fmla="*/ 0 w 52"/>
                <a:gd name="T7" fmla="*/ 28 h 44"/>
                <a:gd name="T8" fmla="*/ 11 w 52"/>
                <a:gd name="T9" fmla="*/ 38 h 44"/>
                <a:gd name="T10" fmla="*/ 18 w 52"/>
                <a:gd name="T11" fmla="*/ 44 h 44"/>
                <a:gd name="T12" fmla="*/ 24 w 52"/>
                <a:gd name="T13" fmla="*/ 37 h 44"/>
                <a:gd name="T14" fmla="*/ 52 w 52"/>
                <a:gd name="T15" fmla="*/ 6 h 44"/>
                <a:gd name="T16" fmla="*/ 45 w 52"/>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4">
                  <a:moveTo>
                    <a:pt x="45" y="0"/>
                  </a:moveTo>
                  <a:lnTo>
                    <a:pt x="17" y="31"/>
                  </a:lnTo>
                  <a:lnTo>
                    <a:pt x="6" y="22"/>
                  </a:lnTo>
                  <a:lnTo>
                    <a:pt x="0" y="28"/>
                  </a:lnTo>
                  <a:lnTo>
                    <a:pt x="11" y="38"/>
                  </a:lnTo>
                  <a:lnTo>
                    <a:pt x="18" y="44"/>
                  </a:lnTo>
                  <a:lnTo>
                    <a:pt x="24" y="37"/>
                  </a:lnTo>
                  <a:lnTo>
                    <a:pt x="52" y="6"/>
                  </a:lnTo>
                  <a:lnTo>
                    <a:pt x="45" y="0"/>
                  </a:lnTo>
                  <a:close/>
                </a:path>
              </a:pathLst>
            </a:custGeom>
            <a:solidFill>
              <a:srgbClr val="0D2736"/>
            </a:solidFill>
            <a:ln>
              <a:noFill/>
            </a:ln>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libri" panose="020F0502020204030204"/>
              </a:endParaRPr>
            </a:p>
          </p:txBody>
        </p:sp>
        <p:sp>
          <p:nvSpPr>
            <p:cNvPr id="39" name="Freeform 1045">
              <a:extLst>
                <a:ext uri="{FF2B5EF4-FFF2-40B4-BE49-F238E27FC236}">
                  <a16:creationId xmlns:a16="http://schemas.microsoft.com/office/drawing/2014/main" id="{1E094D65-D7EF-6442-9C62-1D439C1E5D04}"/>
                </a:ext>
              </a:extLst>
            </p:cNvPr>
            <p:cNvSpPr>
              <a:spLocks/>
            </p:cNvSpPr>
            <p:nvPr/>
          </p:nvSpPr>
          <p:spPr bwMode="auto">
            <a:xfrm>
              <a:off x="6320460" y="1773961"/>
              <a:ext cx="420718" cy="368130"/>
            </a:xfrm>
            <a:custGeom>
              <a:avLst/>
              <a:gdLst>
                <a:gd name="T0" fmla="*/ 47 w 56"/>
                <a:gd name="T1" fmla="*/ 3 h 49"/>
                <a:gd name="T2" fmla="*/ 46 w 56"/>
                <a:gd name="T3" fmla="*/ 2 h 49"/>
                <a:gd name="T4" fmla="*/ 19 w 56"/>
                <a:gd name="T5" fmla="*/ 32 h 49"/>
                <a:gd name="T6" fmla="*/ 8 w 56"/>
                <a:gd name="T7" fmla="*/ 22 h 49"/>
                <a:gd name="T8" fmla="*/ 0 w 56"/>
                <a:gd name="T9" fmla="*/ 31 h 49"/>
                <a:gd name="T10" fmla="*/ 12 w 56"/>
                <a:gd name="T11" fmla="*/ 42 h 49"/>
                <a:gd name="T12" fmla="*/ 12 w 56"/>
                <a:gd name="T13" fmla="*/ 42 h 49"/>
                <a:gd name="T14" fmla="*/ 20 w 56"/>
                <a:gd name="T15" fmla="*/ 49 h 49"/>
                <a:gd name="T16" fmla="*/ 27 w 56"/>
                <a:gd name="T17" fmla="*/ 41 h 49"/>
                <a:gd name="T18" fmla="*/ 27 w 56"/>
                <a:gd name="T19" fmla="*/ 41 h 49"/>
                <a:gd name="T20" fmla="*/ 56 w 56"/>
                <a:gd name="T21" fmla="*/ 9 h 49"/>
                <a:gd name="T22" fmla="*/ 47 w 56"/>
                <a:gd name="T23" fmla="*/ 0 h 49"/>
                <a:gd name="T24" fmla="*/ 46 w 56"/>
                <a:gd name="T25" fmla="*/ 2 h 49"/>
                <a:gd name="T26" fmla="*/ 47 w 56"/>
                <a:gd name="T27" fmla="*/ 3 h 49"/>
                <a:gd name="T28" fmla="*/ 46 w 56"/>
                <a:gd name="T29" fmla="*/ 4 h 49"/>
                <a:gd name="T30" fmla="*/ 51 w 56"/>
                <a:gd name="T31" fmla="*/ 9 h 49"/>
                <a:gd name="T32" fmla="*/ 24 w 56"/>
                <a:gd name="T33" fmla="*/ 39 h 49"/>
                <a:gd name="T34" fmla="*/ 20 w 56"/>
                <a:gd name="T35" fmla="*/ 45 h 49"/>
                <a:gd name="T36" fmla="*/ 14 w 56"/>
                <a:gd name="T37" fmla="*/ 40 h 49"/>
                <a:gd name="T38" fmla="*/ 5 w 56"/>
                <a:gd name="T39" fmla="*/ 31 h 49"/>
                <a:gd name="T40" fmla="*/ 8 w 56"/>
                <a:gd name="T41" fmla="*/ 27 h 49"/>
                <a:gd name="T42" fmla="*/ 19 w 56"/>
                <a:gd name="T43" fmla="*/ 37 h 49"/>
                <a:gd name="T44" fmla="*/ 49 w 56"/>
                <a:gd name="T45" fmla="*/ 4 h 49"/>
                <a:gd name="T46" fmla="*/ 47 w 56"/>
                <a:gd name="T47" fmla="*/ 3 h 49"/>
                <a:gd name="T48" fmla="*/ 46 w 56"/>
                <a:gd name="T49" fmla="*/ 4 h 49"/>
                <a:gd name="T50" fmla="*/ 47 w 56"/>
                <a:gd name="T51"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49">
                  <a:moveTo>
                    <a:pt x="47" y="3"/>
                  </a:moveTo>
                  <a:lnTo>
                    <a:pt x="46" y="2"/>
                  </a:lnTo>
                  <a:lnTo>
                    <a:pt x="19" y="32"/>
                  </a:lnTo>
                  <a:lnTo>
                    <a:pt x="8" y="22"/>
                  </a:lnTo>
                  <a:lnTo>
                    <a:pt x="0" y="31"/>
                  </a:lnTo>
                  <a:lnTo>
                    <a:pt x="12" y="42"/>
                  </a:lnTo>
                  <a:lnTo>
                    <a:pt x="12" y="42"/>
                  </a:lnTo>
                  <a:lnTo>
                    <a:pt x="20" y="49"/>
                  </a:lnTo>
                  <a:lnTo>
                    <a:pt x="27" y="41"/>
                  </a:lnTo>
                  <a:lnTo>
                    <a:pt x="27" y="41"/>
                  </a:lnTo>
                  <a:lnTo>
                    <a:pt x="56" y="9"/>
                  </a:lnTo>
                  <a:lnTo>
                    <a:pt x="47" y="0"/>
                  </a:lnTo>
                  <a:lnTo>
                    <a:pt x="46" y="2"/>
                  </a:lnTo>
                  <a:lnTo>
                    <a:pt x="47" y="3"/>
                  </a:lnTo>
                  <a:lnTo>
                    <a:pt x="46" y="4"/>
                  </a:lnTo>
                  <a:lnTo>
                    <a:pt x="51" y="9"/>
                  </a:lnTo>
                  <a:lnTo>
                    <a:pt x="24" y="39"/>
                  </a:lnTo>
                  <a:lnTo>
                    <a:pt x="20" y="45"/>
                  </a:lnTo>
                  <a:lnTo>
                    <a:pt x="14" y="40"/>
                  </a:lnTo>
                  <a:lnTo>
                    <a:pt x="5" y="31"/>
                  </a:lnTo>
                  <a:lnTo>
                    <a:pt x="8" y="27"/>
                  </a:lnTo>
                  <a:lnTo>
                    <a:pt x="19" y="37"/>
                  </a:lnTo>
                  <a:lnTo>
                    <a:pt x="49" y="4"/>
                  </a:lnTo>
                  <a:lnTo>
                    <a:pt x="47" y="3"/>
                  </a:lnTo>
                  <a:lnTo>
                    <a:pt x="46" y="4"/>
                  </a:lnTo>
                  <a:lnTo>
                    <a:pt x="47" y="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libri" panose="020F0502020204030204"/>
              </a:endParaRPr>
            </a:p>
          </p:txBody>
        </p:sp>
      </p:grpSp>
    </p:spTree>
    <p:extLst>
      <p:ext uri="{BB962C8B-B14F-4D97-AF65-F5344CB8AC3E}">
        <p14:creationId xmlns:p14="http://schemas.microsoft.com/office/powerpoint/2010/main" val="427466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E64D038A-799B-7440-82C5-023395581430}"/>
              </a:ext>
            </a:extLst>
          </p:cNvPr>
          <p:cNvSpPr>
            <a:spLocks noGrp="1"/>
          </p:cNvSpPr>
          <p:nvPr>
            <p:ph type="body" idx="1"/>
          </p:nvPr>
        </p:nvSpPr>
        <p:spPr>
          <a:xfrm>
            <a:off x="2713085" y="3315366"/>
            <a:ext cx="4920344" cy="690108"/>
          </a:xfrm>
        </p:spPr>
        <p:txBody>
          <a:bodyPr/>
          <a:lstStyle/>
          <a:p>
            <a:r>
              <a:rPr lang="en-US" dirty="0" err="1"/>
              <a:t>cgambard@amazon.it</a:t>
            </a:r>
            <a:endParaRPr lang="en-US" dirty="0"/>
          </a:p>
        </p:txBody>
      </p:sp>
      <p:sp>
        <p:nvSpPr>
          <p:cNvPr id="6" name="Title 1">
            <a:extLst>
              <a:ext uri="{FF2B5EF4-FFF2-40B4-BE49-F238E27FC236}">
                <a16:creationId xmlns:a16="http://schemas.microsoft.com/office/drawing/2014/main" id="{67392F21-1780-304E-BDC1-CA3CEF533EEF}"/>
              </a:ext>
            </a:extLst>
          </p:cNvPr>
          <p:cNvSpPr txBox="1">
            <a:spLocks/>
          </p:cNvSpPr>
          <p:nvPr/>
        </p:nvSpPr>
        <p:spPr>
          <a:xfrm>
            <a:off x="7062637" y="3315366"/>
            <a:ext cx="1995331" cy="4691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en-US" sz="3200" b="0" dirty="0">
                <a:solidFill>
                  <a:schemeClr val="accent1"/>
                </a:solidFill>
                <a:latin typeface="Segoe Script" panose="030B0504020000000003" pitchFamily="66" charset="0"/>
                <a:ea typeface="Amazon Ember Cd" panose="020B0606020204020204" pitchFamily="34" charset="0"/>
                <a:cs typeface="Amazon Ember Cd" panose="020B0606020204020204" pitchFamily="34" charset="0"/>
              </a:rPr>
              <a:t>Thanks</a:t>
            </a:r>
            <a:r>
              <a:rPr lang="en-US" sz="3200" b="0"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a:t>
            </a:r>
          </a:p>
        </p:txBody>
      </p:sp>
      <p:pic>
        <p:nvPicPr>
          <p:cNvPr id="8" name="Picture 7">
            <a:extLst>
              <a:ext uri="{FF2B5EF4-FFF2-40B4-BE49-F238E27FC236}">
                <a16:creationId xmlns:a16="http://schemas.microsoft.com/office/drawing/2014/main" id="{91989721-96C8-CD4D-93B4-5B2557D48B57}"/>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brightnessContrast bright="100000"/>
                    </a14:imgEffect>
                  </a14:imgLayer>
                </a14:imgProps>
              </a:ext>
            </a:extLst>
          </a:blip>
          <a:srcRect t="87006" r="71416" b="-1577"/>
          <a:stretch/>
        </p:blipFill>
        <p:spPr>
          <a:xfrm rot="5400000">
            <a:off x="5968715" y="3510801"/>
            <a:ext cx="1701344" cy="186673"/>
          </a:xfrm>
          <a:prstGeom prst="rect">
            <a:avLst/>
          </a:prstGeom>
        </p:spPr>
      </p:pic>
    </p:spTree>
    <p:extLst>
      <p:ext uri="{BB962C8B-B14F-4D97-AF65-F5344CB8AC3E}">
        <p14:creationId xmlns:p14="http://schemas.microsoft.com/office/powerpoint/2010/main" val="246244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path" presetSubtype="0" decel="100000" fill="hold" grpId="1" nodeType="withEffect">
                                  <p:stCondLst>
                                    <p:cond delay="0"/>
                                  </p:stCondLst>
                                  <p:childTnLst>
                                    <p:animMotion origin="layout" path="M 2.29167E-6 -2.59259E-6 L -0.10899 -2.59259E-6 " pathEditMode="relative" rAng="0" ptsTypes="AA">
                                      <p:cBhvr>
                                        <p:cTn id="9" dur="500" spd="-100000" fill="hold"/>
                                        <p:tgtEl>
                                          <p:spTgt spid="6"/>
                                        </p:tgtEl>
                                        <p:attrNameLst>
                                          <p:attrName>ppt_x</p:attrName>
                                          <p:attrName>ppt_y</p:attrName>
                                        </p:attrNameLst>
                                      </p:cBhvr>
                                      <p:rCtr x="-5456" y="0"/>
                                    </p:animMotion>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91D942D-6BD0-514F-BA24-E780E5FD2E93}"/>
              </a:ext>
            </a:extLst>
          </p:cNvPr>
          <p:cNvSpPr txBox="1">
            <a:spLocks/>
          </p:cNvSpPr>
          <p:nvPr/>
        </p:nvSpPr>
        <p:spPr>
          <a:xfrm>
            <a:off x="144599" y="339443"/>
            <a:ext cx="8204200" cy="546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dirty="0"/>
              <a:t>Drivers for migrating to the cloud</a:t>
            </a:r>
            <a:endParaRPr lang="en-GB" dirty="0"/>
          </a:p>
        </p:txBody>
      </p:sp>
      <p:sp>
        <p:nvSpPr>
          <p:cNvPr id="6" name="Text Placeholder 3">
            <a:extLst>
              <a:ext uri="{FF2B5EF4-FFF2-40B4-BE49-F238E27FC236}">
                <a16:creationId xmlns:a16="http://schemas.microsoft.com/office/drawing/2014/main" id="{1CAC9566-A14F-2141-AB99-02CA7DDAEDFD}"/>
              </a:ext>
            </a:extLst>
          </p:cNvPr>
          <p:cNvSpPr txBox="1">
            <a:spLocks/>
          </p:cNvSpPr>
          <p:nvPr/>
        </p:nvSpPr>
        <p:spPr>
          <a:xfrm>
            <a:off x="1306526" y="4330584"/>
            <a:ext cx="1797050" cy="340940"/>
          </a:xfrm>
          <a:prstGeom prst="rect">
            <a:avLst/>
          </a:prstGeom>
        </p:spPr>
        <p:txBody>
          <a:bodyPr>
            <a:noAutofit/>
          </a:bodyPr>
          <a:lstStyle>
            <a:lvl1pPr marL="0" indent="0" algn="ctr" defTabSz="457200" rtl="0" eaLnBrk="1" latinLnBrk="0" hangingPunct="1">
              <a:spcBef>
                <a:spcPct val="20000"/>
              </a:spcBef>
              <a:buFontTx/>
              <a:buNone/>
              <a:defRPr sz="1400" b="0" i="0" kern="1200">
                <a:solidFill>
                  <a:schemeClr val="bg1"/>
                </a:solidFill>
                <a:latin typeface="Amazon Ember Regular" charset="0"/>
                <a:ea typeface="+mn-ea"/>
                <a:cs typeface="Amazon Ember Regular" charset="0"/>
              </a:defRPr>
            </a:lvl1pPr>
            <a:lvl2pPr marL="457200" indent="0" algn="l" defTabSz="457200" rtl="0" eaLnBrk="1" latinLnBrk="0" hangingPunct="1">
              <a:spcBef>
                <a:spcPct val="20000"/>
              </a:spcBef>
              <a:buFont typeface="Arial"/>
              <a:buNone/>
              <a:defRPr sz="1200" b="0" i="0" kern="1200">
                <a:solidFill>
                  <a:schemeClr val="bg1"/>
                </a:solidFill>
                <a:latin typeface="Amazon Ember Regular" charset="0"/>
                <a:ea typeface="+mn-ea"/>
                <a:cs typeface="Amazon Ember Regular" charset="0"/>
              </a:defRPr>
            </a:lvl2pPr>
            <a:lvl3pPr marL="914400" indent="0" algn="l" defTabSz="457200" rtl="0" eaLnBrk="1" latinLnBrk="0" hangingPunct="1">
              <a:spcBef>
                <a:spcPct val="20000"/>
              </a:spcBef>
              <a:buFont typeface="Arial"/>
              <a:buNone/>
              <a:defRPr sz="1000" b="0" i="0" kern="1200">
                <a:solidFill>
                  <a:schemeClr val="bg1"/>
                </a:solidFill>
                <a:latin typeface="Amazon Ember Regular" charset="0"/>
                <a:ea typeface="+mn-ea"/>
                <a:cs typeface="Amazon Ember Regular" charset="0"/>
              </a:defRPr>
            </a:lvl3pPr>
            <a:lvl4pPr marL="1371600" indent="0" algn="l" defTabSz="457200" rtl="0" eaLnBrk="1" latinLnBrk="0" hangingPunct="1">
              <a:spcBef>
                <a:spcPct val="20000"/>
              </a:spcBef>
              <a:buFont typeface="Arial"/>
              <a:buNone/>
              <a:defRPr sz="900" b="0" i="0" kern="1200">
                <a:solidFill>
                  <a:schemeClr val="bg1"/>
                </a:solidFill>
                <a:latin typeface="Amazon Ember Regular" charset="0"/>
                <a:ea typeface="+mn-ea"/>
                <a:cs typeface="Amazon Ember Regular" charset="0"/>
              </a:defRPr>
            </a:lvl4pPr>
            <a:lvl5pPr marL="1828800" indent="0" algn="l" defTabSz="457200" rtl="0" eaLnBrk="1" latinLnBrk="0" hangingPunct="1">
              <a:spcBef>
                <a:spcPct val="20000"/>
              </a:spcBef>
              <a:buFont typeface="Arial"/>
              <a:buNone/>
              <a:defRPr sz="900" b="0" i="0" kern="1200">
                <a:solidFill>
                  <a:schemeClr val="bg1"/>
                </a:solidFill>
                <a:latin typeface="Amazon Ember Regular" charset="0"/>
                <a:ea typeface="+mn-ea"/>
                <a:cs typeface="Amazon Ember Regular"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dirty="0">
                <a:solidFill>
                  <a:schemeClr val="tx1"/>
                </a:solidFill>
              </a:rPr>
              <a:t>Discover</a:t>
            </a:r>
            <a:br>
              <a:rPr lang="en-US" dirty="0">
                <a:solidFill>
                  <a:schemeClr val="tx1"/>
                </a:solidFill>
              </a:rPr>
            </a:br>
            <a:r>
              <a:rPr lang="en-US" dirty="0">
                <a:solidFill>
                  <a:schemeClr val="tx1"/>
                </a:solidFill>
              </a:rPr>
              <a:t>cost savings</a:t>
            </a:r>
          </a:p>
        </p:txBody>
      </p:sp>
      <p:sp>
        <p:nvSpPr>
          <p:cNvPr id="7" name="Text Placeholder 3">
            <a:extLst>
              <a:ext uri="{FF2B5EF4-FFF2-40B4-BE49-F238E27FC236}">
                <a16:creationId xmlns:a16="http://schemas.microsoft.com/office/drawing/2014/main" id="{8C2ACA1D-087E-EC41-903C-8B80BABA1FA1}"/>
              </a:ext>
            </a:extLst>
          </p:cNvPr>
          <p:cNvSpPr txBox="1">
            <a:spLocks/>
          </p:cNvSpPr>
          <p:nvPr/>
        </p:nvSpPr>
        <p:spPr>
          <a:xfrm>
            <a:off x="3474647" y="4330584"/>
            <a:ext cx="1797050" cy="340940"/>
          </a:xfrm>
          <a:prstGeom prst="rect">
            <a:avLst/>
          </a:prstGeom>
        </p:spPr>
        <p:txBody>
          <a:bodyPr>
            <a:noAutofit/>
          </a:bodyPr>
          <a:lstStyle>
            <a:lvl1pPr marL="0" indent="0" algn="ctr" defTabSz="457200" rtl="0" eaLnBrk="1" latinLnBrk="0" hangingPunct="1">
              <a:spcBef>
                <a:spcPct val="20000"/>
              </a:spcBef>
              <a:buFontTx/>
              <a:buNone/>
              <a:defRPr sz="1400" b="0" i="0" kern="1200">
                <a:solidFill>
                  <a:schemeClr val="bg1"/>
                </a:solidFill>
                <a:latin typeface="Amazon Ember Regular" charset="0"/>
                <a:ea typeface="+mn-ea"/>
                <a:cs typeface="Amazon Ember Regular" charset="0"/>
              </a:defRPr>
            </a:lvl1pPr>
            <a:lvl2pPr marL="457200" indent="0" algn="l" defTabSz="457200" rtl="0" eaLnBrk="1" latinLnBrk="0" hangingPunct="1">
              <a:spcBef>
                <a:spcPct val="20000"/>
              </a:spcBef>
              <a:buFont typeface="Arial"/>
              <a:buNone/>
              <a:defRPr sz="1200" b="0" i="0" kern="1200">
                <a:solidFill>
                  <a:schemeClr val="bg1"/>
                </a:solidFill>
                <a:latin typeface="Amazon Ember Regular" charset="0"/>
                <a:ea typeface="+mn-ea"/>
                <a:cs typeface="Amazon Ember Regular" charset="0"/>
              </a:defRPr>
            </a:lvl2pPr>
            <a:lvl3pPr marL="914400" indent="0" algn="l" defTabSz="457200" rtl="0" eaLnBrk="1" latinLnBrk="0" hangingPunct="1">
              <a:spcBef>
                <a:spcPct val="20000"/>
              </a:spcBef>
              <a:buFont typeface="Arial"/>
              <a:buNone/>
              <a:defRPr sz="1000" b="0" i="0" kern="1200">
                <a:solidFill>
                  <a:schemeClr val="bg1"/>
                </a:solidFill>
                <a:latin typeface="Amazon Ember Regular" charset="0"/>
                <a:ea typeface="+mn-ea"/>
                <a:cs typeface="Amazon Ember Regular" charset="0"/>
              </a:defRPr>
            </a:lvl3pPr>
            <a:lvl4pPr marL="1371600" indent="0" algn="l" defTabSz="457200" rtl="0" eaLnBrk="1" latinLnBrk="0" hangingPunct="1">
              <a:spcBef>
                <a:spcPct val="20000"/>
              </a:spcBef>
              <a:buFont typeface="Arial"/>
              <a:buNone/>
              <a:defRPr sz="900" b="0" i="0" kern="1200">
                <a:solidFill>
                  <a:schemeClr val="bg1"/>
                </a:solidFill>
                <a:latin typeface="Amazon Ember Regular" charset="0"/>
                <a:ea typeface="+mn-ea"/>
                <a:cs typeface="Amazon Ember Regular" charset="0"/>
              </a:defRPr>
            </a:lvl4pPr>
            <a:lvl5pPr marL="1828800" indent="0" algn="l" defTabSz="457200" rtl="0" eaLnBrk="1" latinLnBrk="0" hangingPunct="1">
              <a:spcBef>
                <a:spcPct val="20000"/>
              </a:spcBef>
              <a:buFont typeface="Arial"/>
              <a:buNone/>
              <a:defRPr sz="900" b="0" i="0" kern="1200">
                <a:solidFill>
                  <a:schemeClr val="bg1"/>
                </a:solidFill>
                <a:latin typeface="Amazon Ember Regular" charset="0"/>
                <a:ea typeface="+mn-ea"/>
                <a:cs typeface="Amazon Ember Regular"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dirty="0">
                <a:solidFill>
                  <a:schemeClr val="tx1"/>
                </a:solidFill>
              </a:rPr>
              <a:t>Better resource efficiency</a:t>
            </a:r>
          </a:p>
        </p:txBody>
      </p:sp>
      <p:sp>
        <p:nvSpPr>
          <p:cNvPr id="11" name="Text Placeholder 3">
            <a:extLst>
              <a:ext uri="{FF2B5EF4-FFF2-40B4-BE49-F238E27FC236}">
                <a16:creationId xmlns:a16="http://schemas.microsoft.com/office/drawing/2014/main" id="{7A4FDBF1-E75A-8444-9A40-9D197435708A}"/>
              </a:ext>
            </a:extLst>
          </p:cNvPr>
          <p:cNvSpPr txBox="1">
            <a:spLocks/>
          </p:cNvSpPr>
          <p:nvPr/>
        </p:nvSpPr>
        <p:spPr>
          <a:xfrm>
            <a:off x="5696071" y="4330584"/>
            <a:ext cx="1958538" cy="340940"/>
          </a:xfrm>
          <a:prstGeom prst="rect">
            <a:avLst/>
          </a:prstGeom>
        </p:spPr>
        <p:txBody>
          <a:bodyPr>
            <a:noAutofit/>
          </a:bodyPr>
          <a:lstStyle>
            <a:lvl1pPr marL="0" indent="0" algn="ctr" defTabSz="457200" rtl="0" eaLnBrk="1" latinLnBrk="0" hangingPunct="1">
              <a:spcBef>
                <a:spcPct val="20000"/>
              </a:spcBef>
              <a:buFontTx/>
              <a:buNone/>
              <a:defRPr sz="1400" b="0" i="0" kern="1200">
                <a:solidFill>
                  <a:schemeClr val="bg1"/>
                </a:solidFill>
                <a:latin typeface="Amazon Ember Regular" charset="0"/>
                <a:ea typeface="+mn-ea"/>
                <a:cs typeface="Amazon Ember Regular" charset="0"/>
              </a:defRPr>
            </a:lvl1pPr>
            <a:lvl2pPr marL="457200" indent="0" algn="l" defTabSz="457200" rtl="0" eaLnBrk="1" latinLnBrk="0" hangingPunct="1">
              <a:spcBef>
                <a:spcPct val="20000"/>
              </a:spcBef>
              <a:buFont typeface="Arial"/>
              <a:buNone/>
              <a:defRPr sz="1200" b="0" i="0" kern="1200">
                <a:solidFill>
                  <a:schemeClr val="bg1"/>
                </a:solidFill>
                <a:latin typeface="Amazon Ember Regular" charset="0"/>
                <a:ea typeface="+mn-ea"/>
                <a:cs typeface="Amazon Ember Regular" charset="0"/>
              </a:defRPr>
            </a:lvl2pPr>
            <a:lvl3pPr marL="914400" indent="0" algn="l" defTabSz="457200" rtl="0" eaLnBrk="1" latinLnBrk="0" hangingPunct="1">
              <a:spcBef>
                <a:spcPct val="20000"/>
              </a:spcBef>
              <a:buFont typeface="Arial"/>
              <a:buNone/>
              <a:defRPr sz="1000" b="0" i="0" kern="1200">
                <a:solidFill>
                  <a:schemeClr val="bg1"/>
                </a:solidFill>
                <a:latin typeface="Amazon Ember Regular" charset="0"/>
                <a:ea typeface="+mn-ea"/>
                <a:cs typeface="Amazon Ember Regular" charset="0"/>
              </a:defRPr>
            </a:lvl3pPr>
            <a:lvl4pPr marL="1371600" indent="0" algn="l" defTabSz="457200" rtl="0" eaLnBrk="1" latinLnBrk="0" hangingPunct="1">
              <a:spcBef>
                <a:spcPct val="20000"/>
              </a:spcBef>
              <a:buFont typeface="Arial"/>
              <a:buNone/>
              <a:defRPr sz="900" b="0" i="0" kern="1200">
                <a:solidFill>
                  <a:schemeClr val="bg1"/>
                </a:solidFill>
                <a:latin typeface="Amazon Ember Regular" charset="0"/>
                <a:ea typeface="+mn-ea"/>
                <a:cs typeface="Amazon Ember Regular" charset="0"/>
              </a:defRPr>
            </a:lvl4pPr>
            <a:lvl5pPr marL="1828800" indent="0" algn="l" defTabSz="457200" rtl="0" eaLnBrk="1" latinLnBrk="0" hangingPunct="1">
              <a:spcBef>
                <a:spcPct val="20000"/>
              </a:spcBef>
              <a:buFont typeface="Arial"/>
              <a:buNone/>
              <a:defRPr sz="900" b="0" i="0" kern="1200">
                <a:solidFill>
                  <a:schemeClr val="bg1"/>
                </a:solidFill>
                <a:latin typeface="Amazon Ember Regular" charset="0"/>
                <a:ea typeface="+mn-ea"/>
                <a:cs typeface="Amazon Ember Regular"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dirty="0">
                <a:solidFill>
                  <a:schemeClr val="tx1"/>
                </a:solidFill>
              </a:rPr>
              <a:t>Increased operational resilience</a:t>
            </a:r>
          </a:p>
        </p:txBody>
      </p:sp>
      <p:sp>
        <p:nvSpPr>
          <p:cNvPr id="12" name="Text Placeholder 3">
            <a:extLst>
              <a:ext uri="{FF2B5EF4-FFF2-40B4-BE49-F238E27FC236}">
                <a16:creationId xmlns:a16="http://schemas.microsoft.com/office/drawing/2014/main" id="{F701F3CE-8892-D648-93C6-6C976ADF58D9}"/>
              </a:ext>
            </a:extLst>
          </p:cNvPr>
          <p:cNvSpPr txBox="1">
            <a:spLocks/>
          </p:cNvSpPr>
          <p:nvPr/>
        </p:nvSpPr>
        <p:spPr>
          <a:xfrm>
            <a:off x="8066119" y="4330584"/>
            <a:ext cx="1601302" cy="340940"/>
          </a:xfrm>
          <a:prstGeom prst="rect">
            <a:avLst/>
          </a:prstGeom>
        </p:spPr>
        <p:txBody>
          <a:bodyPr>
            <a:noAutofit/>
          </a:bodyPr>
          <a:lstStyle>
            <a:lvl1pPr marL="0" indent="0" algn="ctr" defTabSz="457200" rtl="0" eaLnBrk="1" latinLnBrk="0" hangingPunct="1">
              <a:spcBef>
                <a:spcPct val="20000"/>
              </a:spcBef>
              <a:buFontTx/>
              <a:buNone/>
              <a:defRPr sz="1400" b="0" i="0" kern="1200">
                <a:solidFill>
                  <a:schemeClr val="bg1"/>
                </a:solidFill>
                <a:latin typeface="Amazon Ember Regular" charset="0"/>
                <a:ea typeface="+mn-ea"/>
                <a:cs typeface="Amazon Ember Regular" charset="0"/>
              </a:defRPr>
            </a:lvl1pPr>
            <a:lvl2pPr marL="457200" indent="0" algn="l" defTabSz="457200" rtl="0" eaLnBrk="1" latinLnBrk="0" hangingPunct="1">
              <a:spcBef>
                <a:spcPct val="20000"/>
              </a:spcBef>
              <a:buFont typeface="Arial"/>
              <a:buNone/>
              <a:defRPr sz="1200" b="0" i="0" kern="1200">
                <a:solidFill>
                  <a:schemeClr val="bg1"/>
                </a:solidFill>
                <a:latin typeface="Amazon Ember Regular" charset="0"/>
                <a:ea typeface="+mn-ea"/>
                <a:cs typeface="Amazon Ember Regular" charset="0"/>
              </a:defRPr>
            </a:lvl2pPr>
            <a:lvl3pPr marL="914400" indent="0" algn="l" defTabSz="457200" rtl="0" eaLnBrk="1" latinLnBrk="0" hangingPunct="1">
              <a:spcBef>
                <a:spcPct val="20000"/>
              </a:spcBef>
              <a:buFont typeface="Arial"/>
              <a:buNone/>
              <a:defRPr sz="1000" b="0" i="0" kern="1200">
                <a:solidFill>
                  <a:schemeClr val="bg1"/>
                </a:solidFill>
                <a:latin typeface="Amazon Ember Regular" charset="0"/>
                <a:ea typeface="+mn-ea"/>
                <a:cs typeface="Amazon Ember Regular" charset="0"/>
              </a:defRPr>
            </a:lvl3pPr>
            <a:lvl4pPr marL="1371600" indent="0" algn="l" defTabSz="457200" rtl="0" eaLnBrk="1" latinLnBrk="0" hangingPunct="1">
              <a:spcBef>
                <a:spcPct val="20000"/>
              </a:spcBef>
              <a:buFont typeface="Arial"/>
              <a:buNone/>
              <a:defRPr sz="900" b="0" i="0" kern="1200">
                <a:solidFill>
                  <a:schemeClr val="bg1"/>
                </a:solidFill>
                <a:latin typeface="Amazon Ember Regular" charset="0"/>
                <a:ea typeface="+mn-ea"/>
                <a:cs typeface="Amazon Ember Regular" charset="0"/>
              </a:defRPr>
            </a:lvl4pPr>
            <a:lvl5pPr marL="1828800" indent="0" algn="l" defTabSz="457200" rtl="0" eaLnBrk="1" latinLnBrk="0" hangingPunct="1">
              <a:spcBef>
                <a:spcPct val="20000"/>
              </a:spcBef>
              <a:buFont typeface="Arial"/>
              <a:buNone/>
              <a:defRPr sz="900" b="0" i="0" kern="1200">
                <a:solidFill>
                  <a:schemeClr val="bg1"/>
                </a:solidFill>
                <a:latin typeface="Amazon Ember Regular" charset="0"/>
                <a:ea typeface="+mn-ea"/>
                <a:cs typeface="Amazon Ember Regular"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dirty="0">
                <a:solidFill>
                  <a:schemeClr val="tx1"/>
                </a:solidFill>
              </a:rPr>
              <a:t>Improved business agility</a:t>
            </a:r>
          </a:p>
        </p:txBody>
      </p:sp>
      <p:grpSp>
        <p:nvGrpSpPr>
          <p:cNvPr id="13" name="Group 12">
            <a:extLst>
              <a:ext uri="{FF2B5EF4-FFF2-40B4-BE49-F238E27FC236}">
                <a16:creationId xmlns:a16="http://schemas.microsoft.com/office/drawing/2014/main" id="{E471BD18-1342-8B43-BB5E-37B35EFF35E1}"/>
              </a:ext>
            </a:extLst>
          </p:cNvPr>
          <p:cNvGrpSpPr/>
          <p:nvPr/>
        </p:nvGrpSpPr>
        <p:grpSpPr>
          <a:xfrm>
            <a:off x="2203509" y="2433426"/>
            <a:ext cx="2876902" cy="1546834"/>
            <a:chOff x="1225609" y="1410306"/>
            <a:chExt cx="2876902" cy="1546834"/>
          </a:xfrm>
        </p:grpSpPr>
        <p:sp>
          <p:nvSpPr>
            <p:cNvPr id="14" name="Arc 13">
              <a:extLst>
                <a:ext uri="{FF2B5EF4-FFF2-40B4-BE49-F238E27FC236}">
                  <a16:creationId xmlns:a16="http://schemas.microsoft.com/office/drawing/2014/main" id="{ABD7A80E-2869-CC40-AC0C-0D256BCAEFD0}"/>
                </a:ext>
              </a:extLst>
            </p:cNvPr>
            <p:cNvSpPr/>
            <p:nvPr/>
          </p:nvSpPr>
          <p:spPr>
            <a:xfrm flipH="1">
              <a:off x="1225609" y="1410306"/>
              <a:ext cx="1810755" cy="1546834"/>
            </a:xfrm>
            <a:prstGeom prst="arc">
              <a:avLst/>
            </a:prstGeom>
            <a:ln w="12700">
              <a:headEnd type="triangle"/>
            </a:ln>
            <a:effectLst>
              <a:outerShdw blurRad="40000" dist="2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 name="Arc 14">
              <a:extLst>
                <a:ext uri="{FF2B5EF4-FFF2-40B4-BE49-F238E27FC236}">
                  <a16:creationId xmlns:a16="http://schemas.microsoft.com/office/drawing/2014/main" id="{E0E0094A-23FE-8E4C-8B57-2CBD1C2B06D7}"/>
                </a:ext>
              </a:extLst>
            </p:cNvPr>
            <p:cNvSpPr/>
            <p:nvPr/>
          </p:nvSpPr>
          <p:spPr>
            <a:xfrm flipH="1">
              <a:off x="3418484" y="1410306"/>
              <a:ext cx="684027" cy="551122"/>
            </a:xfrm>
            <a:prstGeom prst="arc">
              <a:avLst/>
            </a:prstGeom>
            <a:ln w="12700"/>
            <a:effectLst>
              <a:outerShdw blurRad="40000" dist="2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5BC5F989-3D9A-8E41-BAF3-95474B8FF795}"/>
                </a:ext>
              </a:extLst>
            </p:cNvPr>
            <p:cNvCxnSpPr>
              <a:cxnSpLocks/>
            </p:cNvCxnSpPr>
            <p:nvPr/>
          </p:nvCxnSpPr>
          <p:spPr>
            <a:xfrm>
              <a:off x="2163536" y="1410306"/>
              <a:ext cx="1715901" cy="0"/>
            </a:xfrm>
            <a:prstGeom prst="line">
              <a:avLst/>
            </a:prstGeom>
            <a:ln w="12700">
              <a:tailEnd type="triangle"/>
            </a:ln>
            <a:effectLst>
              <a:outerShdw blurRad="40000" dist="2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B0DE012-D59A-524A-BCD7-4C2A7C9725AB}"/>
                </a:ext>
              </a:extLst>
            </p:cNvPr>
            <p:cNvCxnSpPr>
              <a:cxnSpLocks/>
              <a:stCxn id="15" idx="2"/>
            </p:cNvCxnSpPr>
            <p:nvPr/>
          </p:nvCxnSpPr>
          <p:spPr>
            <a:xfrm>
              <a:off x="3418484" y="1685867"/>
              <a:ext cx="0" cy="513212"/>
            </a:xfrm>
            <a:prstGeom prst="line">
              <a:avLst/>
            </a:prstGeom>
            <a:ln w="12700"/>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EE52ED2E-36D7-C14C-9307-A79F913CD561}"/>
              </a:ext>
            </a:extLst>
          </p:cNvPr>
          <p:cNvGrpSpPr/>
          <p:nvPr/>
        </p:nvGrpSpPr>
        <p:grpSpPr>
          <a:xfrm flipH="1">
            <a:off x="6007570" y="2433426"/>
            <a:ext cx="2867902" cy="1546834"/>
            <a:chOff x="1150406" y="1417343"/>
            <a:chExt cx="2952105" cy="1546834"/>
          </a:xfrm>
        </p:grpSpPr>
        <p:sp>
          <p:nvSpPr>
            <p:cNvPr id="19" name="Arc 18">
              <a:extLst>
                <a:ext uri="{FF2B5EF4-FFF2-40B4-BE49-F238E27FC236}">
                  <a16:creationId xmlns:a16="http://schemas.microsoft.com/office/drawing/2014/main" id="{B49797DA-047E-0A48-999A-D99291647302}"/>
                </a:ext>
              </a:extLst>
            </p:cNvPr>
            <p:cNvSpPr/>
            <p:nvPr/>
          </p:nvSpPr>
          <p:spPr>
            <a:xfrm flipH="1">
              <a:off x="1150406" y="1417343"/>
              <a:ext cx="1810755" cy="1546834"/>
            </a:xfrm>
            <a:prstGeom prst="arc">
              <a:avLst/>
            </a:prstGeom>
            <a:ln w="12700">
              <a:miter lim="800000"/>
              <a:headEnd type="triangle"/>
              <a:tailEnd type="none"/>
            </a:ln>
            <a:effectLst>
              <a:outerShdw blurRad="40000" dist="2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0" name="Arc 19">
              <a:extLst>
                <a:ext uri="{FF2B5EF4-FFF2-40B4-BE49-F238E27FC236}">
                  <a16:creationId xmlns:a16="http://schemas.microsoft.com/office/drawing/2014/main" id="{9F60518B-2D88-D24A-9AE2-41CF851C7825}"/>
                </a:ext>
              </a:extLst>
            </p:cNvPr>
            <p:cNvSpPr/>
            <p:nvPr/>
          </p:nvSpPr>
          <p:spPr>
            <a:xfrm flipH="1">
              <a:off x="3418484" y="1417343"/>
              <a:ext cx="684027" cy="551122"/>
            </a:xfrm>
            <a:prstGeom prst="arc">
              <a:avLst/>
            </a:prstGeom>
            <a:ln w="12700"/>
            <a:effectLst>
              <a:outerShdw blurRad="40000" dist="2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31C67751-9C05-B949-9880-DEFAE4004787}"/>
                </a:ext>
              </a:extLst>
            </p:cNvPr>
            <p:cNvCxnSpPr>
              <a:cxnSpLocks/>
            </p:cNvCxnSpPr>
            <p:nvPr/>
          </p:nvCxnSpPr>
          <p:spPr>
            <a:xfrm>
              <a:off x="2055784" y="1417343"/>
              <a:ext cx="1823652" cy="0"/>
            </a:xfrm>
            <a:prstGeom prst="line">
              <a:avLst/>
            </a:prstGeom>
            <a:ln w="12700">
              <a:tailEnd type="triangle"/>
            </a:ln>
            <a:effectLst>
              <a:outerShdw blurRad="40000" dist="2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401D8B9-8681-0641-89B0-2C6858DEAEB0}"/>
                </a:ext>
              </a:extLst>
            </p:cNvPr>
            <p:cNvCxnSpPr>
              <a:cxnSpLocks/>
              <a:stCxn id="20" idx="2"/>
            </p:cNvCxnSpPr>
            <p:nvPr/>
          </p:nvCxnSpPr>
          <p:spPr>
            <a:xfrm flipH="1">
              <a:off x="3418484" y="1692904"/>
              <a:ext cx="0" cy="514642"/>
            </a:xfrm>
            <a:prstGeom prst="line">
              <a:avLst/>
            </a:prstGeom>
            <a:ln w="12700"/>
          </p:spPr>
          <p:style>
            <a:lnRef idx="2">
              <a:schemeClr val="accent1"/>
            </a:lnRef>
            <a:fillRef idx="0">
              <a:schemeClr val="accent1"/>
            </a:fillRef>
            <a:effectRef idx="1">
              <a:schemeClr val="accent1"/>
            </a:effectRef>
            <a:fontRef idx="minor">
              <a:schemeClr val="tx1"/>
            </a:fontRef>
          </p:style>
        </p:cxnSp>
      </p:grpSp>
      <p:sp>
        <p:nvSpPr>
          <p:cNvPr id="23" name="Freeform 108">
            <a:extLst>
              <a:ext uri="{FF2B5EF4-FFF2-40B4-BE49-F238E27FC236}">
                <a16:creationId xmlns:a16="http://schemas.microsoft.com/office/drawing/2014/main" id="{8916911B-2116-8B45-ABA5-F48CD8085F77}"/>
              </a:ext>
            </a:extLst>
          </p:cNvPr>
          <p:cNvSpPr>
            <a:spLocks/>
          </p:cNvSpPr>
          <p:nvPr/>
        </p:nvSpPr>
        <p:spPr bwMode="auto">
          <a:xfrm>
            <a:off x="4913620" y="1950352"/>
            <a:ext cx="1258290" cy="777314"/>
          </a:xfrm>
          <a:custGeom>
            <a:avLst/>
            <a:gdLst>
              <a:gd name="T0" fmla="*/ 67 w 486"/>
              <a:gd name="T1" fmla="*/ 152 h 328"/>
              <a:gd name="T2" fmla="*/ 66 w 486"/>
              <a:gd name="T3" fmla="*/ 137 h 328"/>
              <a:gd name="T4" fmla="*/ 139 w 486"/>
              <a:gd name="T5" fmla="*/ 23 h 328"/>
              <a:gd name="T6" fmla="*/ 278 w 486"/>
              <a:gd name="T7" fmla="*/ 51 h 328"/>
              <a:gd name="T8" fmla="*/ 312 w 486"/>
              <a:gd name="T9" fmla="*/ 107 h 328"/>
              <a:gd name="T10" fmla="*/ 312 w 486"/>
              <a:gd name="T11" fmla="*/ 107 h 328"/>
              <a:gd name="T12" fmla="*/ 408 w 486"/>
              <a:gd name="T13" fmla="*/ 150 h 328"/>
              <a:gd name="T14" fmla="*/ 407 w 486"/>
              <a:gd name="T15" fmla="*/ 151 h 328"/>
              <a:gd name="T16" fmla="*/ 486 w 486"/>
              <a:gd name="T17" fmla="*/ 239 h 328"/>
              <a:gd name="T18" fmla="*/ 405 w 486"/>
              <a:gd name="T19" fmla="*/ 328 h 328"/>
              <a:gd name="T20" fmla="*/ 89 w 486"/>
              <a:gd name="T21" fmla="*/ 327 h 328"/>
              <a:gd name="T22" fmla="*/ 0 w 486"/>
              <a:gd name="T23" fmla="*/ 243 h 328"/>
              <a:gd name="T24" fmla="*/ 0 w 486"/>
              <a:gd name="T25" fmla="*/ 238 h 328"/>
              <a:gd name="T26" fmla="*/ 67 w 486"/>
              <a:gd name="T27" fmla="*/ 15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328">
                <a:moveTo>
                  <a:pt x="67" y="152"/>
                </a:moveTo>
                <a:cubicBezTo>
                  <a:pt x="66" y="147"/>
                  <a:pt x="66" y="142"/>
                  <a:pt x="66" y="137"/>
                </a:cubicBezTo>
                <a:cubicBezTo>
                  <a:pt x="66" y="92"/>
                  <a:pt x="96" y="41"/>
                  <a:pt x="139" y="23"/>
                </a:cubicBezTo>
                <a:cubicBezTo>
                  <a:pt x="194" y="0"/>
                  <a:pt x="244" y="18"/>
                  <a:pt x="278" y="51"/>
                </a:cubicBezTo>
                <a:cubicBezTo>
                  <a:pt x="293" y="66"/>
                  <a:pt x="304" y="86"/>
                  <a:pt x="312" y="107"/>
                </a:cubicBezTo>
                <a:cubicBezTo>
                  <a:pt x="312" y="107"/>
                  <a:pt x="312" y="107"/>
                  <a:pt x="312" y="107"/>
                </a:cubicBezTo>
                <a:cubicBezTo>
                  <a:pt x="340" y="69"/>
                  <a:pt x="403" y="81"/>
                  <a:pt x="408" y="150"/>
                </a:cubicBezTo>
                <a:cubicBezTo>
                  <a:pt x="407" y="151"/>
                  <a:pt x="407" y="151"/>
                  <a:pt x="407" y="151"/>
                </a:cubicBezTo>
                <a:cubicBezTo>
                  <a:pt x="436" y="156"/>
                  <a:pt x="486" y="176"/>
                  <a:pt x="486" y="239"/>
                </a:cubicBezTo>
                <a:cubicBezTo>
                  <a:pt x="486" y="321"/>
                  <a:pt x="405" y="328"/>
                  <a:pt x="405" y="328"/>
                </a:cubicBezTo>
                <a:cubicBezTo>
                  <a:pt x="89" y="327"/>
                  <a:pt x="89" y="327"/>
                  <a:pt x="89" y="327"/>
                </a:cubicBezTo>
                <a:cubicBezTo>
                  <a:pt x="42" y="327"/>
                  <a:pt x="1" y="290"/>
                  <a:pt x="0" y="243"/>
                </a:cubicBezTo>
                <a:cubicBezTo>
                  <a:pt x="0" y="241"/>
                  <a:pt x="0" y="240"/>
                  <a:pt x="0" y="238"/>
                </a:cubicBezTo>
                <a:cubicBezTo>
                  <a:pt x="0" y="184"/>
                  <a:pt x="35" y="160"/>
                  <a:pt x="67" y="152"/>
                </a:cubicBezTo>
                <a:close/>
              </a:path>
            </a:pathLst>
          </a:custGeom>
          <a:ln w="19050">
            <a:solidFill>
              <a:schemeClr val="tx1"/>
            </a:solidFill>
          </a:ln>
          <a:extLst/>
        </p:spPr>
        <p:txBody>
          <a:bodyPr vert="horz" wrap="square" lIns="91440" tIns="45720" rIns="91440" bIns="45720" numCol="1" anchor="t" anchorCtr="0" compatLnSpc="1">
            <a:prstTxWarp prst="textNoShape">
              <a:avLst/>
            </a:prstTxWarp>
          </a:bodyPr>
          <a:lstStyle/>
          <a:p>
            <a:endParaRPr lang="en-US" dirty="0"/>
          </a:p>
        </p:txBody>
      </p:sp>
      <p:grpSp>
        <p:nvGrpSpPr>
          <p:cNvPr id="24" name="Graphic 12">
            <a:extLst>
              <a:ext uri="{FF2B5EF4-FFF2-40B4-BE49-F238E27FC236}">
                <a16:creationId xmlns:a16="http://schemas.microsoft.com/office/drawing/2014/main" id="{8697308C-DBFE-704A-B08A-80F3C5E9FE4D}"/>
              </a:ext>
            </a:extLst>
          </p:cNvPr>
          <p:cNvGrpSpPr/>
          <p:nvPr/>
        </p:nvGrpSpPr>
        <p:grpSpPr>
          <a:xfrm>
            <a:off x="1696309" y="3503344"/>
            <a:ext cx="1014400" cy="739726"/>
            <a:chOff x="-483343" y="2280011"/>
            <a:chExt cx="1329690" cy="969644"/>
          </a:xfrm>
        </p:grpSpPr>
        <p:sp>
          <p:nvSpPr>
            <p:cNvPr id="25" name="Freeform: Shape 16">
              <a:extLst>
                <a:ext uri="{FF2B5EF4-FFF2-40B4-BE49-F238E27FC236}">
                  <a16:creationId xmlns:a16="http://schemas.microsoft.com/office/drawing/2014/main" id="{8F783A5D-F452-3B4F-A760-8E2EB8A437BA}"/>
                </a:ext>
              </a:extLst>
            </p:cNvPr>
            <p:cNvSpPr/>
            <p:nvPr/>
          </p:nvSpPr>
          <p:spPr>
            <a:xfrm>
              <a:off x="-181401" y="2280011"/>
              <a:ext cx="714375" cy="638175"/>
            </a:xfrm>
            <a:custGeom>
              <a:avLst/>
              <a:gdLst>
                <a:gd name="connsiteX0" fmla="*/ 14288 w 714375"/>
                <a:gd name="connsiteY0" fmla="*/ 213360 h 638175"/>
                <a:gd name="connsiteX1" fmla="*/ 14288 w 714375"/>
                <a:gd name="connsiteY1" fmla="*/ 46673 h 638175"/>
                <a:gd name="connsiteX2" fmla="*/ 46672 w 714375"/>
                <a:gd name="connsiteY2" fmla="*/ 14288 h 638175"/>
                <a:gd name="connsiteX3" fmla="*/ 684848 w 714375"/>
                <a:gd name="connsiteY3" fmla="*/ 14288 h 638175"/>
                <a:gd name="connsiteX4" fmla="*/ 706755 w 714375"/>
                <a:gd name="connsiteY4" fmla="*/ 36195 h 638175"/>
                <a:gd name="connsiteX5" fmla="*/ 706755 w 714375"/>
                <a:gd name="connsiteY5" fmla="*/ 623888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375" h="638175">
                  <a:moveTo>
                    <a:pt x="14288" y="213360"/>
                  </a:moveTo>
                  <a:lnTo>
                    <a:pt x="14288" y="46673"/>
                  </a:lnTo>
                  <a:cubicBezTo>
                    <a:pt x="14288" y="28575"/>
                    <a:pt x="28575" y="14288"/>
                    <a:pt x="46672" y="14288"/>
                  </a:cubicBezTo>
                  <a:lnTo>
                    <a:pt x="684848" y="14288"/>
                  </a:lnTo>
                  <a:cubicBezTo>
                    <a:pt x="697230" y="14288"/>
                    <a:pt x="706755" y="23813"/>
                    <a:pt x="706755" y="36195"/>
                  </a:cubicBezTo>
                  <a:lnTo>
                    <a:pt x="706755" y="623888"/>
                  </a:lnTo>
                </a:path>
              </a:pathLst>
            </a:custGeom>
            <a:noFill/>
            <a:ln w="19050" cap="flat">
              <a:solidFill>
                <a:schemeClr val="tx1"/>
              </a:solidFill>
              <a:prstDash val="solid"/>
              <a:miter/>
            </a:ln>
          </p:spPr>
          <p:txBody>
            <a:bodyPr rtlCol="0" anchor="ctr"/>
            <a:lstStyle/>
            <a:p>
              <a:endParaRPr lang="en-US" dirty="0"/>
            </a:p>
          </p:txBody>
        </p:sp>
        <p:sp>
          <p:nvSpPr>
            <p:cNvPr id="26" name="Freeform: Shape 17">
              <a:extLst>
                <a:ext uri="{FF2B5EF4-FFF2-40B4-BE49-F238E27FC236}">
                  <a16:creationId xmlns:a16="http://schemas.microsoft.com/office/drawing/2014/main" id="{97111CD6-DFF0-0F4C-BD0C-34008CEC960C}"/>
                </a:ext>
              </a:extLst>
            </p:cNvPr>
            <p:cNvSpPr/>
            <p:nvPr/>
          </p:nvSpPr>
          <p:spPr>
            <a:xfrm>
              <a:off x="-181401" y="2878180"/>
              <a:ext cx="714375" cy="371475"/>
            </a:xfrm>
            <a:custGeom>
              <a:avLst/>
              <a:gdLst>
                <a:gd name="connsiteX0" fmla="*/ 14288 w 714375"/>
                <a:gd name="connsiteY0" fmla="*/ 14288 h 371475"/>
                <a:gd name="connsiteX1" fmla="*/ 14288 w 714375"/>
                <a:gd name="connsiteY1" fmla="*/ 332422 h 371475"/>
                <a:gd name="connsiteX2" fmla="*/ 46672 w 714375"/>
                <a:gd name="connsiteY2" fmla="*/ 364808 h 371475"/>
                <a:gd name="connsiteX3" fmla="*/ 674370 w 714375"/>
                <a:gd name="connsiteY3" fmla="*/ 364808 h 371475"/>
                <a:gd name="connsiteX4" fmla="*/ 706755 w 714375"/>
                <a:gd name="connsiteY4" fmla="*/ 332422 h 371475"/>
                <a:gd name="connsiteX5" fmla="*/ 706755 w 714375"/>
                <a:gd name="connsiteY5" fmla="*/ 231458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375" h="371475">
                  <a:moveTo>
                    <a:pt x="14288" y="14288"/>
                  </a:moveTo>
                  <a:lnTo>
                    <a:pt x="14288" y="332422"/>
                  </a:lnTo>
                  <a:cubicBezTo>
                    <a:pt x="14288" y="350520"/>
                    <a:pt x="28575" y="364808"/>
                    <a:pt x="46672" y="364808"/>
                  </a:cubicBezTo>
                  <a:lnTo>
                    <a:pt x="674370" y="364808"/>
                  </a:lnTo>
                  <a:cubicBezTo>
                    <a:pt x="692468" y="364808"/>
                    <a:pt x="706755" y="350520"/>
                    <a:pt x="706755" y="332422"/>
                  </a:cubicBezTo>
                  <a:lnTo>
                    <a:pt x="706755" y="231458"/>
                  </a:lnTo>
                </a:path>
              </a:pathLst>
            </a:custGeom>
            <a:noFill/>
            <a:ln w="19050" cap="flat">
              <a:solidFill>
                <a:schemeClr val="tx1"/>
              </a:solidFill>
              <a:prstDash val="solid"/>
              <a:miter/>
            </a:ln>
          </p:spPr>
          <p:txBody>
            <a:bodyPr rtlCol="0" anchor="ctr"/>
            <a:lstStyle/>
            <a:p>
              <a:endParaRPr lang="en-US" dirty="0"/>
            </a:p>
          </p:txBody>
        </p:sp>
        <p:sp>
          <p:nvSpPr>
            <p:cNvPr id="27" name="Freeform: Shape 18">
              <a:extLst>
                <a:ext uri="{FF2B5EF4-FFF2-40B4-BE49-F238E27FC236}">
                  <a16:creationId xmlns:a16="http://schemas.microsoft.com/office/drawing/2014/main" id="{B48F70BE-D8B9-7241-8702-E7F01E9F3BEE}"/>
                </a:ext>
              </a:extLst>
            </p:cNvPr>
            <p:cNvSpPr/>
            <p:nvPr/>
          </p:nvSpPr>
          <p:spPr>
            <a:xfrm>
              <a:off x="509162" y="2884848"/>
              <a:ext cx="180975" cy="28575"/>
            </a:xfrm>
            <a:custGeom>
              <a:avLst/>
              <a:gdLst>
                <a:gd name="connsiteX0" fmla="*/ 14288 w 180975"/>
                <a:gd name="connsiteY0" fmla="*/ 14288 h 28575"/>
                <a:gd name="connsiteX1" fmla="*/ 175260 w 180975"/>
                <a:gd name="connsiteY1" fmla="*/ 14288 h 28575"/>
              </a:gdLst>
              <a:ahLst/>
              <a:cxnLst>
                <a:cxn ang="0">
                  <a:pos x="connsiteX0" y="connsiteY0"/>
                </a:cxn>
                <a:cxn ang="0">
                  <a:pos x="connsiteX1" y="connsiteY1"/>
                </a:cxn>
              </a:cxnLst>
              <a:rect l="l" t="t" r="r" b="b"/>
              <a:pathLst>
                <a:path w="180975" h="28575">
                  <a:moveTo>
                    <a:pt x="14288" y="14288"/>
                  </a:moveTo>
                  <a:lnTo>
                    <a:pt x="175260" y="14288"/>
                  </a:lnTo>
                </a:path>
              </a:pathLst>
            </a:custGeom>
            <a:ln w="19050" cap="flat">
              <a:solidFill>
                <a:schemeClr val="tx1"/>
              </a:solidFill>
              <a:prstDash val="solid"/>
              <a:miter/>
            </a:ln>
          </p:spPr>
          <p:txBody>
            <a:bodyPr rtlCol="0" anchor="ctr"/>
            <a:lstStyle/>
            <a:p>
              <a:endParaRPr lang="en-US" dirty="0"/>
            </a:p>
          </p:txBody>
        </p:sp>
        <p:sp>
          <p:nvSpPr>
            <p:cNvPr id="28" name="Freeform: Shape 19">
              <a:extLst>
                <a:ext uri="{FF2B5EF4-FFF2-40B4-BE49-F238E27FC236}">
                  <a16:creationId xmlns:a16="http://schemas.microsoft.com/office/drawing/2014/main" id="{D2F921D6-59A8-CF49-8A7D-94364DBDA5F8}"/>
                </a:ext>
              </a:extLst>
            </p:cNvPr>
            <p:cNvSpPr/>
            <p:nvPr/>
          </p:nvSpPr>
          <p:spPr>
            <a:xfrm>
              <a:off x="665372" y="2817221"/>
              <a:ext cx="180975" cy="161925"/>
            </a:xfrm>
            <a:custGeom>
              <a:avLst/>
              <a:gdLst>
                <a:gd name="connsiteX0" fmla="*/ 52388 w 180975"/>
                <a:gd name="connsiteY0" fmla="*/ 148590 h 161925"/>
                <a:gd name="connsiteX1" fmla="*/ 130492 w 180975"/>
                <a:gd name="connsiteY1" fmla="*/ 148590 h 161925"/>
                <a:gd name="connsiteX2" fmla="*/ 168592 w 180975"/>
                <a:gd name="connsiteY2" fmla="*/ 81915 h 161925"/>
                <a:gd name="connsiteX3" fmla="*/ 129540 w 180975"/>
                <a:gd name="connsiteY3" fmla="*/ 14288 h 161925"/>
                <a:gd name="connsiteX4" fmla="*/ 52388 w 180975"/>
                <a:gd name="connsiteY4" fmla="*/ 15240 h 161925"/>
                <a:gd name="connsiteX5" fmla="*/ 14288 w 180975"/>
                <a:gd name="connsiteY5" fmla="*/ 8191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75" h="161925">
                  <a:moveTo>
                    <a:pt x="52388" y="148590"/>
                  </a:moveTo>
                  <a:lnTo>
                    <a:pt x="130492" y="148590"/>
                  </a:lnTo>
                  <a:lnTo>
                    <a:pt x="168592" y="81915"/>
                  </a:lnTo>
                  <a:lnTo>
                    <a:pt x="129540" y="14288"/>
                  </a:lnTo>
                  <a:lnTo>
                    <a:pt x="52388" y="15240"/>
                  </a:lnTo>
                  <a:lnTo>
                    <a:pt x="14288" y="81915"/>
                  </a:lnTo>
                  <a:close/>
                </a:path>
              </a:pathLst>
            </a:custGeom>
            <a:noFill/>
            <a:ln w="19050" cap="flat">
              <a:solidFill>
                <a:schemeClr val="tx1"/>
              </a:solidFill>
              <a:prstDash val="solid"/>
              <a:miter/>
            </a:ln>
          </p:spPr>
          <p:txBody>
            <a:bodyPr rtlCol="0" anchor="ctr"/>
            <a:lstStyle/>
            <a:p>
              <a:endParaRPr lang="en-US" dirty="0"/>
            </a:p>
          </p:txBody>
        </p:sp>
        <p:sp>
          <p:nvSpPr>
            <p:cNvPr id="29" name="Freeform: Shape 20">
              <a:extLst>
                <a:ext uri="{FF2B5EF4-FFF2-40B4-BE49-F238E27FC236}">
                  <a16:creationId xmlns:a16="http://schemas.microsoft.com/office/drawing/2014/main" id="{7DE6AB55-C11E-6E4D-8F72-A12D345B8E82}"/>
                </a:ext>
              </a:extLst>
            </p:cNvPr>
            <p:cNvSpPr/>
            <p:nvPr/>
          </p:nvSpPr>
          <p:spPr>
            <a:xfrm>
              <a:off x="-334754" y="2474321"/>
              <a:ext cx="180975" cy="28575"/>
            </a:xfrm>
            <a:custGeom>
              <a:avLst/>
              <a:gdLst>
                <a:gd name="connsiteX0" fmla="*/ 171450 w 180975"/>
                <a:gd name="connsiteY0" fmla="*/ 15240 h 28575"/>
                <a:gd name="connsiteX1" fmla="*/ 14287 w 180975"/>
                <a:gd name="connsiteY1" fmla="*/ 14287 h 28575"/>
              </a:gdLst>
              <a:ahLst/>
              <a:cxnLst>
                <a:cxn ang="0">
                  <a:pos x="connsiteX0" y="connsiteY0"/>
                </a:cxn>
                <a:cxn ang="0">
                  <a:pos x="connsiteX1" y="connsiteY1"/>
                </a:cxn>
              </a:cxnLst>
              <a:rect l="l" t="t" r="r" b="b"/>
              <a:pathLst>
                <a:path w="180975" h="28575">
                  <a:moveTo>
                    <a:pt x="171450" y="15240"/>
                  </a:moveTo>
                  <a:lnTo>
                    <a:pt x="14287" y="14287"/>
                  </a:lnTo>
                </a:path>
              </a:pathLst>
            </a:custGeom>
            <a:ln w="19050" cap="flat">
              <a:solidFill>
                <a:schemeClr val="tx1"/>
              </a:solidFill>
              <a:prstDash val="solid"/>
              <a:miter/>
            </a:ln>
          </p:spPr>
          <p:txBody>
            <a:bodyPr rtlCol="0" anchor="ctr"/>
            <a:lstStyle/>
            <a:p>
              <a:endParaRPr lang="en-US" dirty="0"/>
            </a:p>
          </p:txBody>
        </p:sp>
        <p:sp>
          <p:nvSpPr>
            <p:cNvPr id="30" name="Freeform: Shape 21">
              <a:extLst>
                <a:ext uri="{FF2B5EF4-FFF2-40B4-BE49-F238E27FC236}">
                  <a16:creationId xmlns:a16="http://schemas.microsoft.com/office/drawing/2014/main" id="{2598EAA2-329F-B949-B5CF-7C21A5640118}"/>
                </a:ext>
              </a:extLst>
            </p:cNvPr>
            <p:cNvSpPr/>
            <p:nvPr/>
          </p:nvSpPr>
          <p:spPr>
            <a:xfrm>
              <a:off x="-483343" y="2407645"/>
              <a:ext cx="180975" cy="161925"/>
            </a:xfrm>
            <a:custGeom>
              <a:avLst/>
              <a:gdLst>
                <a:gd name="connsiteX0" fmla="*/ 129540 w 180975"/>
                <a:gd name="connsiteY0" fmla="*/ 14288 h 161925"/>
                <a:gd name="connsiteX1" fmla="*/ 52387 w 180975"/>
                <a:gd name="connsiteY1" fmla="*/ 14288 h 161925"/>
                <a:gd name="connsiteX2" fmla="*/ 14288 w 180975"/>
                <a:gd name="connsiteY2" fmla="*/ 80963 h 161925"/>
                <a:gd name="connsiteX3" fmla="*/ 52387 w 180975"/>
                <a:gd name="connsiteY3" fmla="*/ 148590 h 161925"/>
                <a:gd name="connsiteX4" fmla="*/ 129540 w 180975"/>
                <a:gd name="connsiteY4" fmla="*/ 148590 h 161925"/>
                <a:gd name="connsiteX5" fmla="*/ 168593 w 180975"/>
                <a:gd name="connsiteY5" fmla="*/ 8096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75" h="161925">
                  <a:moveTo>
                    <a:pt x="129540" y="14288"/>
                  </a:moveTo>
                  <a:lnTo>
                    <a:pt x="52387" y="14288"/>
                  </a:lnTo>
                  <a:lnTo>
                    <a:pt x="14288" y="80963"/>
                  </a:lnTo>
                  <a:lnTo>
                    <a:pt x="52387" y="148590"/>
                  </a:lnTo>
                  <a:lnTo>
                    <a:pt x="129540" y="148590"/>
                  </a:lnTo>
                  <a:lnTo>
                    <a:pt x="168593" y="80963"/>
                  </a:lnTo>
                  <a:close/>
                </a:path>
              </a:pathLst>
            </a:custGeom>
            <a:noFill/>
            <a:ln w="19050" cap="flat">
              <a:solidFill>
                <a:schemeClr val="tx1"/>
              </a:solidFill>
              <a:prstDash val="solid"/>
              <a:miter/>
            </a:ln>
          </p:spPr>
          <p:txBody>
            <a:bodyPr rtlCol="0" anchor="ctr"/>
            <a:lstStyle/>
            <a:p>
              <a:endParaRPr lang="en-US" dirty="0"/>
            </a:p>
          </p:txBody>
        </p:sp>
        <p:sp>
          <p:nvSpPr>
            <p:cNvPr id="31" name="Freeform: Shape 22">
              <a:extLst>
                <a:ext uri="{FF2B5EF4-FFF2-40B4-BE49-F238E27FC236}">
                  <a16:creationId xmlns:a16="http://schemas.microsoft.com/office/drawing/2014/main" id="{C8ABC84A-74E5-B54A-84CE-B01E52B90490}"/>
                </a:ext>
              </a:extLst>
            </p:cNvPr>
            <p:cNvSpPr/>
            <p:nvPr/>
          </p:nvSpPr>
          <p:spPr>
            <a:xfrm>
              <a:off x="-131871" y="2738163"/>
              <a:ext cx="619125" cy="85725"/>
            </a:xfrm>
            <a:custGeom>
              <a:avLst/>
              <a:gdLst>
                <a:gd name="connsiteX0" fmla="*/ 238125 w 619125"/>
                <a:gd name="connsiteY0" fmla="*/ 16193 h 85725"/>
                <a:gd name="connsiteX1" fmla="*/ 66675 w 619125"/>
                <a:gd name="connsiteY1" fmla="*/ 15240 h 85725"/>
                <a:gd name="connsiteX2" fmla="*/ 14288 w 619125"/>
                <a:gd name="connsiteY2" fmla="*/ 44768 h 85725"/>
                <a:gd name="connsiteX3" fmla="*/ 14288 w 619125"/>
                <a:gd name="connsiteY3" fmla="*/ 44768 h 85725"/>
                <a:gd name="connsiteX4" fmla="*/ 66675 w 619125"/>
                <a:gd name="connsiteY4" fmla="*/ 74295 h 85725"/>
                <a:gd name="connsiteX5" fmla="*/ 562928 w 619125"/>
                <a:gd name="connsiteY5" fmla="*/ 73343 h 85725"/>
                <a:gd name="connsiteX6" fmla="*/ 612458 w 619125"/>
                <a:gd name="connsiteY6" fmla="*/ 43815 h 85725"/>
                <a:gd name="connsiteX7" fmla="*/ 561975 w 619125"/>
                <a:gd name="connsiteY7" fmla="*/ 14288 h 85725"/>
                <a:gd name="connsiteX8" fmla="*/ 407670 w 619125"/>
                <a:gd name="connsiteY8" fmla="*/ 14288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125" h="85725">
                  <a:moveTo>
                    <a:pt x="238125" y="16193"/>
                  </a:moveTo>
                  <a:lnTo>
                    <a:pt x="66675" y="15240"/>
                  </a:lnTo>
                  <a:cubicBezTo>
                    <a:pt x="38100" y="15240"/>
                    <a:pt x="14288" y="28575"/>
                    <a:pt x="14288" y="44768"/>
                  </a:cubicBezTo>
                  <a:lnTo>
                    <a:pt x="14288" y="44768"/>
                  </a:lnTo>
                  <a:cubicBezTo>
                    <a:pt x="14288" y="60960"/>
                    <a:pt x="38100" y="74295"/>
                    <a:pt x="66675" y="74295"/>
                  </a:cubicBezTo>
                  <a:lnTo>
                    <a:pt x="562928" y="73343"/>
                  </a:lnTo>
                  <a:cubicBezTo>
                    <a:pt x="590550" y="73343"/>
                    <a:pt x="612458" y="60008"/>
                    <a:pt x="612458" y="43815"/>
                  </a:cubicBezTo>
                  <a:cubicBezTo>
                    <a:pt x="612458" y="27623"/>
                    <a:pt x="589598" y="14288"/>
                    <a:pt x="561975" y="14288"/>
                  </a:cubicBezTo>
                  <a:lnTo>
                    <a:pt x="407670" y="14288"/>
                  </a:lnTo>
                </a:path>
              </a:pathLst>
            </a:custGeom>
            <a:noFill/>
            <a:ln w="19050" cap="flat">
              <a:solidFill>
                <a:schemeClr val="tx1"/>
              </a:solidFill>
              <a:prstDash val="solid"/>
              <a:miter/>
            </a:ln>
          </p:spPr>
          <p:txBody>
            <a:bodyPr rtlCol="0" anchor="ctr"/>
            <a:lstStyle/>
            <a:p>
              <a:endParaRPr lang="en-US" dirty="0"/>
            </a:p>
          </p:txBody>
        </p:sp>
        <p:sp>
          <p:nvSpPr>
            <p:cNvPr id="32" name="Freeform: Shape 23">
              <a:extLst>
                <a:ext uri="{FF2B5EF4-FFF2-40B4-BE49-F238E27FC236}">
                  <a16:creationId xmlns:a16="http://schemas.microsoft.com/office/drawing/2014/main" id="{DFBFDD6D-3D49-CC4B-807B-0CF5E600A399}"/>
                </a:ext>
              </a:extLst>
            </p:cNvPr>
            <p:cNvSpPr/>
            <p:nvPr/>
          </p:nvSpPr>
          <p:spPr>
            <a:xfrm>
              <a:off x="63391" y="2826746"/>
              <a:ext cx="219075" cy="133350"/>
            </a:xfrm>
            <a:custGeom>
              <a:avLst/>
              <a:gdLst>
                <a:gd name="connsiteX0" fmla="*/ 124777 w 219075"/>
                <a:gd name="connsiteY0" fmla="*/ 124777 h 133350"/>
                <a:gd name="connsiteX1" fmla="*/ 124777 w 219075"/>
                <a:gd name="connsiteY1" fmla="*/ 77152 h 133350"/>
                <a:gd name="connsiteX2" fmla="*/ 187643 w 219075"/>
                <a:gd name="connsiteY2" fmla="*/ 49530 h 133350"/>
                <a:gd name="connsiteX3" fmla="*/ 206693 w 219075"/>
                <a:gd name="connsiteY3" fmla="*/ 15240 h 133350"/>
                <a:gd name="connsiteX4" fmla="*/ 166688 w 219075"/>
                <a:gd name="connsiteY4" fmla="*/ 15240 h 133350"/>
                <a:gd name="connsiteX5" fmla="*/ 159068 w 219075"/>
                <a:gd name="connsiteY5" fmla="*/ 26670 h 133350"/>
                <a:gd name="connsiteX6" fmla="*/ 123825 w 219075"/>
                <a:gd name="connsiteY6" fmla="*/ 42863 h 133350"/>
                <a:gd name="connsiteX7" fmla="*/ 123825 w 219075"/>
                <a:gd name="connsiteY7" fmla="*/ 14288 h 133350"/>
                <a:gd name="connsiteX8" fmla="*/ 97155 w 219075"/>
                <a:gd name="connsiteY8" fmla="*/ 14288 h 133350"/>
                <a:gd name="connsiteX9" fmla="*/ 97155 w 219075"/>
                <a:gd name="connsiteY9" fmla="*/ 42863 h 133350"/>
                <a:gd name="connsiteX10" fmla="*/ 60008 w 219075"/>
                <a:gd name="connsiteY10" fmla="*/ 35242 h 133350"/>
                <a:gd name="connsiteX11" fmla="*/ 14288 w 219075"/>
                <a:gd name="connsiteY11" fmla="*/ 16192 h 133350"/>
                <a:gd name="connsiteX12" fmla="*/ 14288 w 219075"/>
                <a:gd name="connsiteY12" fmla="*/ 51435 h 133350"/>
                <a:gd name="connsiteX13" fmla="*/ 97155 w 219075"/>
                <a:gd name="connsiteY13" fmla="*/ 77152 h 133350"/>
                <a:gd name="connsiteX14" fmla="*/ 97155 w 219075"/>
                <a:gd name="connsiteY14" fmla="*/ 124777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075" h="133350">
                  <a:moveTo>
                    <a:pt x="124777" y="124777"/>
                  </a:moveTo>
                  <a:lnTo>
                    <a:pt x="124777" y="77152"/>
                  </a:lnTo>
                  <a:cubicBezTo>
                    <a:pt x="151448" y="74295"/>
                    <a:pt x="172402" y="64770"/>
                    <a:pt x="187643" y="49530"/>
                  </a:cubicBezTo>
                  <a:cubicBezTo>
                    <a:pt x="197168" y="40005"/>
                    <a:pt x="203835" y="28575"/>
                    <a:pt x="206693" y="15240"/>
                  </a:cubicBezTo>
                  <a:lnTo>
                    <a:pt x="166688" y="15240"/>
                  </a:lnTo>
                  <a:cubicBezTo>
                    <a:pt x="164783" y="20002"/>
                    <a:pt x="161925" y="23813"/>
                    <a:pt x="159068" y="26670"/>
                  </a:cubicBezTo>
                  <a:cubicBezTo>
                    <a:pt x="150495" y="36195"/>
                    <a:pt x="139065" y="40957"/>
                    <a:pt x="123825" y="42863"/>
                  </a:cubicBezTo>
                  <a:lnTo>
                    <a:pt x="123825" y="14288"/>
                  </a:lnTo>
                  <a:lnTo>
                    <a:pt x="97155" y="14288"/>
                  </a:lnTo>
                  <a:lnTo>
                    <a:pt x="97155" y="42863"/>
                  </a:lnTo>
                  <a:cubicBezTo>
                    <a:pt x="85725" y="41910"/>
                    <a:pt x="73343" y="39052"/>
                    <a:pt x="60008" y="35242"/>
                  </a:cubicBezTo>
                  <a:cubicBezTo>
                    <a:pt x="46673" y="31432"/>
                    <a:pt x="31433" y="24765"/>
                    <a:pt x="14288" y="16192"/>
                  </a:cubicBezTo>
                  <a:lnTo>
                    <a:pt x="14288" y="51435"/>
                  </a:lnTo>
                  <a:cubicBezTo>
                    <a:pt x="40005" y="66675"/>
                    <a:pt x="67627" y="75248"/>
                    <a:pt x="97155" y="77152"/>
                  </a:cubicBezTo>
                  <a:lnTo>
                    <a:pt x="97155" y="124777"/>
                  </a:lnTo>
                </a:path>
              </a:pathLst>
            </a:custGeom>
            <a:noFill/>
            <a:ln w="19050" cap="flat">
              <a:solidFill>
                <a:srgbClr val="FFC000"/>
              </a:solidFill>
              <a:prstDash val="solid"/>
              <a:miter/>
            </a:ln>
          </p:spPr>
          <p:txBody>
            <a:bodyPr rtlCol="0" anchor="ctr"/>
            <a:lstStyle/>
            <a:p>
              <a:endParaRPr lang="en-US" dirty="0"/>
            </a:p>
          </p:txBody>
        </p:sp>
        <p:sp>
          <p:nvSpPr>
            <p:cNvPr id="33" name="Freeform: Shape 24">
              <a:extLst>
                <a:ext uri="{FF2B5EF4-FFF2-40B4-BE49-F238E27FC236}">
                  <a16:creationId xmlns:a16="http://schemas.microsoft.com/office/drawing/2014/main" id="{38A4F12E-5BBE-6448-A645-77441E3F735F}"/>
                </a:ext>
              </a:extLst>
            </p:cNvPr>
            <p:cNvSpPr/>
            <p:nvPr/>
          </p:nvSpPr>
          <p:spPr>
            <a:xfrm>
              <a:off x="62439" y="2533376"/>
              <a:ext cx="219075" cy="257175"/>
            </a:xfrm>
            <a:custGeom>
              <a:avLst/>
              <a:gdLst>
                <a:gd name="connsiteX0" fmla="*/ 99060 w 219075"/>
                <a:gd name="connsiteY0" fmla="*/ 15240 h 257175"/>
                <a:gd name="connsiteX1" fmla="*/ 99060 w 219075"/>
                <a:gd name="connsiteY1" fmla="*/ 51435 h 257175"/>
                <a:gd name="connsiteX2" fmla="*/ 54293 w 219075"/>
                <a:gd name="connsiteY2" fmla="*/ 64770 h 257175"/>
                <a:gd name="connsiteX3" fmla="*/ 24765 w 219075"/>
                <a:gd name="connsiteY3" fmla="*/ 94298 h 257175"/>
                <a:gd name="connsiteX4" fmla="*/ 14288 w 219075"/>
                <a:gd name="connsiteY4" fmla="*/ 135255 h 257175"/>
                <a:gd name="connsiteX5" fmla="*/ 30480 w 219075"/>
                <a:gd name="connsiteY5" fmla="*/ 180023 h 257175"/>
                <a:gd name="connsiteX6" fmla="*/ 80963 w 219075"/>
                <a:gd name="connsiteY6" fmla="*/ 211455 h 257175"/>
                <a:gd name="connsiteX7" fmla="*/ 99060 w 219075"/>
                <a:gd name="connsiteY7" fmla="*/ 218123 h 257175"/>
                <a:gd name="connsiteX8" fmla="*/ 99060 w 219075"/>
                <a:gd name="connsiteY8" fmla="*/ 247650 h 257175"/>
                <a:gd name="connsiteX9" fmla="*/ 125730 w 219075"/>
                <a:gd name="connsiteY9" fmla="*/ 247650 h 257175"/>
                <a:gd name="connsiteX10" fmla="*/ 125730 w 219075"/>
                <a:gd name="connsiteY10" fmla="*/ 224790 h 257175"/>
                <a:gd name="connsiteX11" fmla="*/ 162877 w 219075"/>
                <a:gd name="connsiteY11" fmla="*/ 244792 h 257175"/>
                <a:gd name="connsiteX12" fmla="*/ 164783 w 219075"/>
                <a:gd name="connsiteY12" fmla="*/ 246698 h 257175"/>
                <a:gd name="connsiteX13" fmla="*/ 208598 w 219075"/>
                <a:gd name="connsiteY13" fmla="*/ 246698 h 257175"/>
                <a:gd name="connsiteX14" fmla="*/ 196215 w 219075"/>
                <a:gd name="connsiteY14" fmla="*/ 225742 h 257175"/>
                <a:gd name="connsiteX15" fmla="*/ 144780 w 219075"/>
                <a:gd name="connsiteY15" fmla="*/ 195262 h 257175"/>
                <a:gd name="connsiteX16" fmla="*/ 125730 w 219075"/>
                <a:gd name="connsiteY16" fmla="*/ 188595 h 257175"/>
                <a:gd name="connsiteX17" fmla="*/ 125730 w 219075"/>
                <a:gd name="connsiteY17" fmla="*/ 84773 h 257175"/>
                <a:gd name="connsiteX18" fmla="*/ 193358 w 219075"/>
                <a:gd name="connsiteY18" fmla="*/ 108585 h 257175"/>
                <a:gd name="connsiteX19" fmla="*/ 193358 w 219075"/>
                <a:gd name="connsiteY19" fmla="*/ 74295 h 257175"/>
                <a:gd name="connsiteX20" fmla="*/ 125730 w 219075"/>
                <a:gd name="connsiteY20" fmla="*/ 51435 h 257175"/>
                <a:gd name="connsiteX21" fmla="*/ 125730 w 219075"/>
                <a:gd name="connsiteY21" fmla="*/ 14288 h 257175"/>
                <a:gd name="connsiteX22" fmla="*/ 99060 w 219075"/>
                <a:gd name="connsiteY22" fmla="*/ 181928 h 257175"/>
                <a:gd name="connsiteX23" fmla="*/ 62865 w 219075"/>
                <a:gd name="connsiteY23" fmla="*/ 161925 h 257175"/>
                <a:gd name="connsiteX24" fmla="*/ 51435 w 219075"/>
                <a:gd name="connsiteY24" fmla="*/ 134303 h 257175"/>
                <a:gd name="connsiteX25" fmla="*/ 63818 w 219075"/>
                <a:gd name="connsiteY25" fmla="*/ 100012 h 257175"/>
                <a:gd name="connsiteX26" fmla="*/ 98108 w 219075"/>
                <a:gd name="connsiteY26" fmla="*/ 85725 h 257175"/>
                <a:gd name="connsiteX27" fmla="*/ 99060 w 219075"/>
                <a:gd name="connsiteY27" fmla="*/ 181928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9075" h="257175">
                  <a:moveTo>
                    <a:pt x="99060" y="15240"/>
                  </a:moveTo>
                  <a:lnTo>
                    <a:pt x="99060" y="51435"/>
                  </a:lnTo>
                  <a:cubicBezTo>
                    <a:pt x="81915" y="52388"/>
                    <a:pt x="66675" y="57150"/>
                    <a:pt x="54293" y="64770"/>
                  </a:cubicBezTo>
                  <a:cubicBezTo>
                    <a:pt x="40957" y="72390"/>
                    <a:pt x="31432" y="81915"/>
                    <a:pt x="24765" y="94298"/>
                  </a:cubicBezTo>
                  <a:cubicBezTo>
                    <a:pt x="18098" y="106680"/>
                    <a:pt x="14288" y="120967"/>
                    <a:pt x="14288" y="135255"/>
                  </a:cubicBezTo>
                  <a:cubicBezTo>
                    <a:pt x="14288" y="152400"/>
                    <a:pt x="20002" y="167640"/>
                    <a:pt x="30480" y="180023"/>
                  </a:cubicBezTo>
                  <a:cubicBezTo>
                    <a:pt x="40957" y="192405"/>
                    <a:pt x="58102" y="202883"/>
                    <a:pt x="80963" y="211455"/>
                  </a:cubicBezTo>
                  <a:lnTo>
                    <a:pt x="99060" y="218123"/>
                  </a:lnTo>
                  <a:lnTo>
                    <a:pt x="99060" y="247650"/>
                  </a:lnTo>
                  <a:lnTo>
                    <a:pt x="125730" y="247650"/>
                  </a:lnTo>
                  <a:lnTo>
                    <a:pt x="125730" y="224790"/>
                  </a:lnTo>
                  <a:cubicBezTo>
                    <a:pt x="142875" y="230505"/>
                    <a:pt x="155258" y="238125"/>
                    <a:pt x="162877" y="244792"/>
                  </a:cubicBezTo>
                  <a:cubicBezTo>
                    <a:pt x="163830" y="245745"/>
                    <a:pt x="163830" y="246698"/>
                    <a:pt x="164783" y="246698"/>
                  </a:cubicBezTo>
                  <a:lnTo>
                    <a:pt x="208598" y="246698"/>
                  </a:lnTo>
                  <a:cubicBezTo>
                    <a:pt x="205740" y="239078"/>
                    <a:pt x="201930" y="231458"/>
                    <a:pt x="196215" y="225742"/>
                  </a:cubicBezTo>
                  <a:cubicBezTo>
                    <a:pt x="185738" y="213360"/>
                    <a:pt x="168592" y="203835"/>
                    <a:pt x="144780" y="195262"/>
                  </a:cubicBezTo>
                  <a:lnTo>
                    <a:pt x="125730" y="188595"/>
                  </a:lnTo>
                  <a:lnTo>
                    <a:pt x="125730" y="84773"/>
                  </a:lnTo>
                  <a:cubicBezTo>
                    <a:pt x="146685" y="86678"/>
                    <a:pt x="169545" y="95250"/>
                    <a:pt x="193358" y="108585"/>
                  </a:cubicBezTo>
                  <a:lnTo>
                    <a:pt x="193358" y="74295"/>
                  </a:lnTo>
                  <a:cubicBezTo>
                    <a:pt x="172402" y="61912"/>
                    <a:pt x="149542" y="54292"/>
                    <a:pt x="125730" y="51435"/>
                  </a:cubicBezTo>
                  <a:lnTo>
                    <a:pt x="125730" y="14288"/>
                  </a:lnTo>
                  <a:moveTo>
                    <a:pt x="99060" y="181928"/>
                  </a:moveTo>
                  <a:cubicBezTo>
                    <a:pt x="82867" y="176212"/>
                    <a:pt x="70485" y="169545"/>
                    <a:pt x="62865" y="161925"/>
                  </a:cubicBezTo>
                  <a:cubicBezTo>
                    <a:pt x="55245" y="154305"/>
                    <a:pt x="51435" y="144780"/>
                    <a:pt x="51435" y="134303"/>
                  </a:cubicBezTo>
                  <a:cubicBezTo>
                    <a:pt x="51435" y="120015"/>
                    <a:pt x="55245" y="108585"/>
                    <a:pt x="63818" y="100012"/>
                  </a:cubicBezTo>
                  <a:cubicBezTo>
                    <a:pt x="72390" y="91440"/>
                    <a:pt x="83820" y="86678"/>
                    <a:pt x="98108" y="85725"/>
                  </a:cubicBezTo>
                  <a:lnTo>
                    <a:pt x="99060" y="181928"/>
                  </a:lnTo>
                  <a:close/>
                </a:path>
              </a:pathLst>
            </a:custGeom>
            <a:noFill/>
            <a:ln w="19050" cap="flat">
              <a:solidFill>
                <a:schemeClr val="accent1"/>
              </a:solidFill>
              <a:prstDash val="solid"/>
              <a:miter/>
            </a:ln>
          </p:spPr>
          <p:txBody>
            <a:bodyPr rtlCol="0" anchor="ctr"/>
            <a:lstStyle/>
            <a:p>
              <a:endParaRPr lang="en-US" dirty="0"/>
            </a:p>
          </p:txBody>
        </p:sp>
      </p:grpSp>
      <p:grpSp>
        <p:nvGrpSpPr>
          <p:cNvPr id="34" name="Graphic 6">
            <a:extLst>
              <a:ext uri="{FF2B5EF4-FFF2-40B4-BE49-F238E27FC236}">
                <a16:creationId xmlns:a16="http://schemas.microsoft.com/office/drawing/2014/main" id="{602D66D2-BD9F-424F-B5AD-9B5856247359}"/>
              </a:ext>
            </a:extLst>
          </p:cNvPr>
          <p:cNvGrpSpPr/>
          <p:nvPr/>
        </p:nvGrpSpPr>
        <p:grpSpPr>
          <a:xfrm>
            <a:off x="3898325" y="3340130"/>
            <a:ext cx="983744" cy="906450"/>
            <a:chOff x="1641095" y="2115335"/>
            <a:chExt cx="1333500" cy="1228725"/>
          </a:xfrm>
        </p:grpSpPr>
        <p:sp>
          <p:nvSpPr>
            <p:cNvPr id="35" name="Freeform: Shape 26">
              <a:extLst>
                <a:ext uri="{FF2B5EF4-FFF2-40B4-BE49-F238E27FC236}">
                  <a16:creationId xmlns:a16="http://schemas.microsoft.com/office/drawing/2014/main" id="{DB835A6A-E59C-0C45-8892-F7771EBDAFF8}"/>
                </a:ext>
              </a:extLst>
            </p:cNvPr>
            <p:cNvSpPr/>
            <p:nvPr/>
          </p:nvSpPr>
          <p:spPr>
            <a:xfrm>
              <a:off x="2188782" y="3239285"/>
              <a:ext cx="238126" cy="28575"/>
            </a:xfrm>
            <a:custGeom>
              <a:avLst/>
              <a:gdLst>
                <a:gd name="connsiteX0" fmla="*/ 14288 w 238125"/>
                <a:gd name="connsiteY0" fmla="*/ 14288 h 28575"/>
                <a:gd name="connsiteX1" fmla="*/ 226695 w 238125"/>
                <a:gd name="connsiteY1" fmla="*/ 14288 h 28575"/>
              </a:gdLst>
              <a:ahLst/>
              <a:cxnLst>
                <a:cxn ang="0">
                  <a:pos x="connsiteX0" y="connsiteY0"/>
                </a:cxn>
                <a:cxn ang="0">
                  <a:pos x="connsiteX1" y="connsiteY1"/>
                </a:cxn>
              </a:cxnLst>
              <a:rect l="l" t="t" r="r" b="b"/>
              <a:pathLst>
                <a:path w="238125" h="28575">
                  <a:moveTo>
                    <a:pt x="14288" y="14288"/>
                  </a:moveTo>
                  <a:lnTo>
                    <a:pt x="226695" y="14288"/>
                  </a:lnTo>
                </a:path>
              </a:pathLst>
            </a:custGeom>
            <a:ln w="19050" cap="flat">
              <a:solidFill>
                <a:schemeClr val="tx1"/>
              </a:solidFill>
              <a:prstDash val="solid"/>
              <a:miter/>
            </a:ln>
          </p:spPr>
          <p:txBody>
            <a:bodyPr rtlCol="0" anchor="ctr"/>
            <a:lstStyle/>
            <a:p>
              <a:endParaRPr lang="en-US" dirty="0"/>
            </a:p>
          </p:txBody>
        </p:sp>
        <p:sp>
          <p:nvSpPr>
            <p:cNvPr id="36" name="Freeform: Shape 27">
              <a:extLst>
                <a:ext uri="{FF2B5EF4-FFF2-40B4-BE49-F238E27FC236}">
                  <a16:creationId xmlns:a16="http://schemas.microsoft.com/office/drawing/2014/main" id="{82C647C7-907B-214D-A673-CEB025EECD0C}"/>
                </a:ext>
              </a:extLst>
            </p:cNvPr>
            <p:cNvSpPr/>
            <p:nvPr/>
          </p:nvSpPr>
          <p:spPr>
            <a:xfrm>
              <a:off x="1762062" y="2471570"/>
              <a:ext cx="304800" cy="790575"/>
            </a:xfrm>
            <a:custGeom>
              <a:avLst/>
              <a:gdLst>
                <a:gd name="connsiteX0" fmla="*/ 14288 w 304800"/>
                <a:gd name="connsiteY0" fmla="*/ 782003 h 790575"/>
                <a:gd name="connsiteX1" fmla="*/ 14288 w 304800"/>
                <a:gd name="connsiteY1" fmla="*/ 43815 h 790575"/>
                <a:gd name="connsiteX2" fmla="*/ 43815 w 304800"/>
                <a:gd name="connsiteY2" fmla="*/ 14288 h 790575"/>
                <a:gd name="connsiteX3" fmla="*/ 293370 w 304800"/>
                <a:gd name="connsiteY3" fmla="*/ 14288 h 790575"/>
              </a:gdLst>
              <a:ahLst/>
              <a:cxnLst>
                <a:cxn ang="0">
                  <a:pos x="connsiteX0" y="connsiteY0"/>
                </a:cxn>
                <a:cxn ang="0">
                  <a:pos x="connsiteX1" y="connsiteY1"/>
                </a:cxn>
                <a:cxn ang="0">
                  <a:pos x="connsiteX2" y="connsiteY2"/>
                </a:cxn>
                <a:cxn ang="0">
                  <a:pos x="connsiteX3" y="connsiteY3"/>
                </a:cxn>
              </a:cxnLst>
              <a:rect l="l" t="t" r="r" b="b"/>
              <a:pathLst>
                <a:path w="304800" h="790575">
                  <a:moveTo>
                    <a:pt x="14288" y="782003"/>
                  </a:moveTo>
                  <a:lnTo>
                    <a:pt x="14288" y="43815"/>
                  </a:lnTo>
                  <a:cubicBezTo>
                    <a:pt x="14288" y="27622"/>
                    <a:pt x="27623" y="14288"/>
                    <a:pt x="43815" y="14288"/>
                  </a:cubicBezTo>
                  <a:lnTo>
                    <a:pt x="293370" y="14288"/>
                  </a:lnTo>
                </a:path>
              </a:pathLst>
            </a:custGeom>
            <a:noFill/>
            <a:ln w="19050" cap="flat">
              <a:solidFill>
                <a:schemeClr val="tx1"/>
              </a:solidFill>
              <a:prstDash val="solid"/>
              <a:miter/>
            </a:ln>
          </p:spPr>
          <p:txBody>
            <a:bodyPr rtlCol="0" anchor="ctr"/>
            <a:lstStyle/>
            <a:p>
              <a:endParaRPr lang="en-US" dirty="0"/>
            </a:p>
          </p:txBody>
        </p:sp>
        <p:sp>
          <p:nvSpPr>
            <p:cNvPr id="37" name="Freeform: Shape 28">
              <a:extLst>
                <a:ext uri="{FF2B5EF4-FFF2-40B4-BE49-F238E27FC236}">
                  <a16:creationId xmlns:a16="http://schemas.microsoft.com/office/drawing/2014/main" id="{7B626293-55CA-334D-B30B-CAF5D9E41F78}"/>
                </a:ext>
              </a:extLst>
            </p:cNvPr>
            <p:cNvSpPr/>
            <p:nvPr/>
          </p:nvSpPr>
          <p:spPr>
            <a:xfrm>
              <a:off x="2533587" y="2471570"/>
              <a:ext cx="314325" cy="790575"/>
            </a:xfrm>
            <a:custGeom>
              <a:avLst/>
              <a:gdLst>
                <a:gd name="connsiteX0" fmla="*/ 308610 w 314325"/>
                <a:gd name="connsiteY0" fmla="*/ 782003 h 790575"/>
                <a:gd name="connsiteX1" fmla="*/ 308610 w 314325"/>
                <a:gd name="connsiteY1" fmla="*/ 43815 h 790575"/>
                <a:gd name="connsiteX2" fmla="*/ 279083 w 314325"/>
                <a:gd name="connsiteY2" fmla="*/ 14288 h 790575"/>
                <a:gd name="connsiteX3" fmla="*/ 14288 w 314325"/>
                <a:gd name="connsiteY3" fmla="*/ 14288 h 790575"/>
              </a:gdLst>
              <a:ahLst/>
              <a:cxnLst>
                <a:cxn ang="0">
                  <a:pos x="connsiteX0" y="connsiteY0"/>
                </a:cxn>
                <a:cxn ang="0">
                  <a:pos x="connsiteX1" y="connsiteY1"/>
                </a:cxn>
                <a:cxn ang="0">
                  <a:pos x="connsiteX2" y="connsiteY2"/>
                </a:cxn>
                <a:cxn ang="0">
                  <a:pos x="connsiteX3" y="connsiteY3"/>
                </a:cxn>
              </a:cxnLst>
              <a:rect l="l" t="t" r="r" b="b"/>
              <a:pathLst>
                <a:path w="314325" h="790575">
                  <a:moveTo>
                    <a:pt x="308610" y="782003"/>
                  </a:moveTo>
                  <a:lnTo>
                    <a:pt x="308610" y="43815"/>
                  </a:lnTo>
                  <a:cubicBezTo>
                    <a:pt x="308610" y="27622"/>
                    <a:pt x="295275" y="14288"/>
                    <a:pt x="279083" y="14288"/>
                  </a:cubicBezTo>
                  <a:lnTo>
                    <a:pt x="14288" y="14288"/>
                  </a:lnTo>
                </a:path>
              </a:pathLst>
            </a:custGeom>
            <a:noFill/>
            <a:ln w="19050" cap="flat">
              <a:solidFill>
                <a:schemeClr val="tx1"/>
              </a:solidFill>
              <a:prstDash val="solid"/>
              <a:miter/>
            </a:ln>
          </p:spPr>
          <p:txBody>
            <a:bodyPr rtlCol="0" anchor="ctr"/>
            <a:lstStyle/>
            <a:p>
              <a:endParaRPr lang="en-US" dirty="0"/>
            </a:p>
          </p:txBody>
        </p:sp>
        <p:sp>
          <p:nvSpPr>
            <p:cNvPr id="38" name="Freeform: Shape 29">
              <a:extLst>
                <a:ext uri="{FF2B5EF4-FFF2-40B4-BE49-F238E27FC236}">
                  <a16:creationId xmlns:a16="http://schemas.microsoft.com/office/drawing/2014/main" id="{68FE0003-AEDC-F04B-9B00-83129F014EA0}"/>
                </a:ext>
              </a:extLst>
            </p:cNvPr>
            <p:cNvSpPr/>
            <p:nvPr/>
          </p:nvSpPr>
          <p:spPr>
            <a:xfrm>
              <a:off x="1811592" y="2521099"/>
              <a:ext cx="990600" cy="695325"/>
            </a:xfrm>
            <a:custGeom>
              <a:avLst/>
              <a:gdLst>
                <a:gd name="connsiteX0" fmla="*/ 736283 w 990600"/>
                <a:gd name="connsiteY0" fmla="*/ 14288 h 695325"/>
                <a:gd name="connsiteX1" fmla="*/ 982028 w 990600"/>
                <a:gd name="connsiteY1" fmla="*/ 14288 h 695325"/>
                <a:gd name="connsiteX2" fmla="*/ 982028 w 990600"/>
                <a:gd name="connsiteY2" fmla="*/ 683895 h 695325"/>
                <a:gd name="connsiteX3" fmla="*/ 14288 w 990600"/>
                <a:gd name="connsiteY3" fmla="*/ 683895 h 695325"/>
                <a:gd name="connsiteX4" fmla="*/ 14288 w 990600"/>
                <a:gd name="connsiteY4" fmla="*/ 14288 h 695325"/>
                <a:gd name="connsiteX5" fmla="*/ 281940 w 990600"/>
                <a:gd name="connsiteY5" fmla="*/ 1428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0600" h="695325">
                  <a:moveTo>
                    <a:pt x="736283" y="14288"/>
                  </a:moveTo>
                  <a:lnTo>
                    <a:pt x="982028" y="14288"/>
                  </a:lnTo>
                  <a:lnTo>
                    <a:pt x="982028" y="683895"/>
                  </a:lnTo>
                  <a:lnTo>
                    <a:pt x="14288" y="683895"/>
                  </a:lnTo>
                  <a:lnTo>
                    <a:pt x="14288" y="14288"/>
                  </a:lnTo>
                  <a:lnTo>
                    <a:pt x="281940" y="14288"/>
                  </a:lnTo>
                </a:path>
              </a:pathLst>
            </a:custGeom>
            <a:noFill/>
            <a:ln w="19050" cap="flat">
              <a:solidFill>
                <a:schemeClr val="tx1"/>
              </a:solidFill>
              <a:prstDash val="solid"/>
              <a:miter/>
            </a:ln>
          </p:spPr>
          <p:txBody>
            <a:bodyPr rtlCol="0" anchor="ctr"/>
            <a:lstStyle/>
            <a:p>
              <a:endParaRPr lang="en-US" dirty="0"/>
            </a:p>
          </p:txBody>
        </p:sp>
        <p:sp>
          <p:nvSpPr>
            <p:cNvPr id="39" name="Freeform: Shape 30">
              <a:extLst>
                <a:ext uri="{FF2B5EF4-FFF2-40B4-BE49-F238E27FC236}">
                  <a16:creationId xmlns:a16="http://schemas.microsoft.com/office/drawing/2014/main" id="{0BE1A522-6969-0944-A664-7C257B2C2024}"/>
                </a:ext>
              </a:extLst>
            </p:cNvPr>
            <p:cNvSpPr/>
            <p:nvPr/>
          </p:nvSpPr>
          <p:spPr>
            <a:xfrm>
              <a:off x="2188782" y="3239285"/>
              <a:ext cx="238125" cy="57150"/>
            </a:xfrm>
            <a:custGeom>
              <a:avLst/>
              <a:gdLst>
                <a:gd name="connsiteX0" fmla="*/ 14288 w 238125"/>
                <a:gd name="connsiteY0" fmla="*/ 14288 h 57150"/>
                <a:gd name="connsiteX1" fmla="*/ 14288 w 238125"/>
                <a:gd name="connsiteY1" fmla="*/ 42863 h 57150"/>
                <a:gd name="connsiteX2" fmla="*/ 226695 w 238125"/>
                <a:gd name="connsiteY2" fmla="*/ 42863 h 57150"/>
                <a:gd name="connsiteX3" fmla="*/ 226695 w 238125"/>
                <a:gd name="connsiteY3" fmla="*/ 14288 h 57150"/>
              </a:gdLst>
              <a:ahLst/>
              <a:cxnLst>
                <a:cxn ang="0">
                  <a:pos x="connsiteX0" y="connsiteY0"/>
                </a:cxn>
                <a:cxn ang="0">
                  <a:pos x="connsiteX1" y="connsiteY1"/>
                </a:cxn>
                <a:cxn ang="0">
                  <a:pos x="connsiteX2" y="connsiteY2"/>
                </a:cxn>
                <a:cxn ang="0">
                  <a:pos x="connsiteX3" y="connsiteY3"/>
                </a:cxn>
              </a:cxnLst>
              <a:rect l="l" t="t" r="r" b="b"/>
              <a:pathLst>
                <a:path w="238125" h="57150">
                  <a:moveTo>
                    <a:pt x="14288" y="14288"/>
                  </a:moveTo>
                  <a:lnTo>
                    <a:pt x="14288" y="42863"/>
                  </a:lnTo>
                  <a:lnTo>
                    <a:pt x="226695" y="42863"/>
                  </a:lnTo>
                  <a:lnTo>
                    <a:pt x="226695" y="14288"/>
                  </a:lnTo>
                </a:path>
              </a:pathLst>
            </a:custGeom>
            <a:noFill/>
            <a:ln w="19050" cap="flat">
              <a:solidFill>
                <a:schemeClr val="tx1"/>
              </a:solidFill>
              <a:prstDash val="solid"/>
              <a:miter/>
            </a:ln>
          </p:spPr>
          <p:txBody>
            <a:bodyPr rtlCol="0" anchor="ctr"/>
            <a:lstStyle/>
            <a:p>
              <a:endParaRPr lang="en-US" dirty="0"/>
            </a:p>
          </p:txBody>
        </p:sp>
        <p:sp>
          <p:nvSpPr>
            <p:cNvPr id="40" name="Freeform: Shape 31">
              <a:extLst>
                <a:ext uri="{FF2B5EF4-FFF2-40B4-BE49-F238E27FC236}">
                  <a16:creationId xmlns:a16="http://schemas.microsoft.com/office/drawing/2014/main" id="{33BA8710-98CE-6F4B-9C68-DF76A28D9F5F}"/>
                </a:ext>
              </a:extLst>
            </p:cNvPr>
            <p:cNvSpPr/>
            <p:nvPr/>
          </p:nvSpPr>
          <p:spPr>
            <a:xfrm>
              <a:off x="1641095" y="3239285"/>
              <a:ext cx="1333500" cy="104775"/>
            </a:xfrm>
            <a:custGeom>
              <a:avLst/>
              <a:gdLst>
                <a:gd name="connsiteX0" fmla="*/ 135255 w 1333500"/>
                <a:gd name="connsiteY0" fmla="*/ 14288 h 104775"/>
                <a:gd name="connsiteX1" fmla="*/ 14288 w 1333500"/>
                <a:gd name="connsiteY1" fmla="*/ 14288 h 104775"/>
                <a:gd name="connsiteX2" fmla="*/ 14288 w 1333500"/>
                <a:gd name="connsiteY2" fmla="*/ 65723 h 104775"/>
                <a:gd name="connsiteX3" fmla="*/ 42863 w 1333500"/>
                <a:gd name="connsiteY3" fmla="*/ 94298 h 104775"/>
                <a:gd name="connsiteX4" fmla="*/ 1293495 w 1333500"/>
                <a:gd name="connsiteY4" fmla="*/ 94298 h 104775"/>
                <a:gd name="connsiteX5" fmla="*/ 1322070 w 1333500"/>
                <a:gd name="connsiteY5" fmla="*/ 65723 h 104775"/>
                <a:gd name="connsiteX6" fmla="*/ 1322070 w 1333500"/>
                <a:gd name="connsiteY6" fmla="*/ 14288 h 104775"/>
                <a:gd name="connsiteX7" fmla="*/ 1201103 w 1333500"/>
                <a:gd name="connsiteY7" fmla="*/ 1428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0" h="104775">
                  <a:moveTo>
                    <a:pt x="135255" y="14288"/>
                  </a:moveTo>
                  <a:lnTo>
                    <a:pt x="14288" y="14288"/>
                  </a:lnTo>
                  <a:lnTo>
                    <a:pt x="14288" y="65723"/>
                  </a:lnTo>
                  <a:cubicBezTo>
                    <a:pt x="14288" y="81915"/>
                    <a:pt x="26670" y="94298"/>
                    <a:pt x="42863" y="94298"/>
                  </a:cubicBezTo>
                  <a:lnTo>
                    <a:pt x="1293495" y="94298"/>
                  </a:lnTo>
                  <a:cubicBezTo>
                    <a:pt x="1309688" y="94298"/>
                    <a:pt x="1322070" y="81915"/>
                    <a:pt x="1322070" y="65723"/>
                  </a:cubicBezTo>
                  <a:lnTo>
                    <a:pt x="1322070" y="14288"/>
                  </a:lnTo>
                  <a:lnTo>
                    <a:pt x="1201103" y="14288"/>
                  </a:lnTo>
                </a:path>
              </a:pathLst>
            </a:custGeom>
            <a:noFill/>
            <a:ln w="19050" cap="flat">
              <a:solidFill>
                <a:schemeClr val="tx1"/>
              </a:solidFill>
              <a:prstDash val="solid"/>
              <a:miter/>
            </a:ln>
          </p:spPr>
          <p:txBody>
            <a:bodyPr rtlCol="0" anchor="ctr"/>
            <a:lstStyle/>
            <a:p>
              <a:endParaRPr lang="en-US" dirty="0"/>
            </a:p>
          </p:txBody>
        </p:sp>
        <p:sp>
          <p:nvSpPr>
            <p:cNvPr id="41" name="Freeform: Shape 32">
              <a:extLst>
                <a:ext uri="{FF2B5EF4-FFF2-40B4-BE49-F238E27FC236}">
                  <a16:creationId xmlns:a16="http://schemas.microsoft.com/office/drawing/2014/main" id="{4250773E-A522-3347-BC1E-B325E30DE48B}"/>
                </a:ext>
              </a:extLst>
            </p:cNvPr>
            <p:cNvSpPr/>
            <p:nvPr/>
          </p:nvSpPr>
          <p:spPr>
            <a:xfrm>
              <a:off x="1762062" y="3239285"/>
              <a:ext cx="447675" cy="28575"/>
            </a:xfrm>
            <a:custGeom>
              <a:avLst/>
              <a:gdLst>
                <a:gd name="connsiteX0" fmla="*/ 441008 w 447675"/>
                <a:gd name="connsiteY0" fmla="*/ 14288 h 28575"/>
                <a:gd name="connsiteX1" fmla="*/ 14287 w 447675"/>
                <a:gd name="connsiteY1" fmla="*/ 14288 h 28575"/>
              </a:gdLst>
              <a:ahLst/>
              <a:cxnLst>
                <a:cxn ang="0">
                  <a:pos x="connsiteX0" y="connsiteY0"/>
                </a:cxn>
                <a:cxn ang="0">
                  <a:pos x="connsiteX1" y="connsiteY1"/>
                </a:cxn>
              </a:cxnLst>
              <a:rect l="l" t="t" r="r" b="b"/>
              <a:pathLst>
                <a:path w="447675" h="28575">
                  <a:moveTo>
                    <a:pt x="441008" y="14288"/>
                  </a:moveTo>
                  <a:lnTo>
                    <a:pt x="14287" y="14288"/>
                  </a:lnTo>
                </a:path>
              </a:pathLst>
            </a:custGeom>
            <a:ln w="19050" cap="flat">
              <a:solidFill>
                <a:schemeClr val="tx1"/>
              </a:solidFill>
              <a:prstDash val="solid"/>
              <a:miter/>
            </a:ln>
          </p:spPr>
          <p:txBody>
            <a:bodyPr rtlCol="0" anchor="ctr"/>
            <a:lstStyle/>
            <a:p>
              <a:endParaRPr lang="en-US" dirty="0"/>
            </a:p>
          </p:txBody>
        </p:sp>
        <p:sp>
          <p:nvSpPr>
            <p:cNvPr id="42" name="Freeform: Shape 33">
              <a:extLst>
                <a:ext uri="{FF2B5EF4-FFF2-40B4-BE49-F238E27FC236}">
                  <a16:creationId xmlns:a16="http://schemas.microsoft.com/office/drawing/2014/main" id="{E3807212-2E2D-224D-885A-E02E65CF552E}"/>
                </a:ext>
              </a:extLst>
            </p:cNvPr>
            <p:cNvSpPr/>
            <p:nvPr/>
          </p:nvSpPr>
          <p:spPr>
            <a:xfrm>
              <a:off x="2401190" y="3239285"/>
              <a:ext cx="447675" cy="28575"/>
            </a:xfrm>
            <a:custGeom>
              <a:avLst/>
              <a:gdLst>
                <a:gd name="connsiteX0" fmla="*/ 441008 w 447675"/>
                <a:gd name="connsiteY0" fmla="*/ 14288 h 28575"/>
                <a:gd name="connsiteX1" fmla="*/ 14288 w 447675"/>
                <a:gd name="connsiteY1" fmla="*/ 14288 h 28575"/>
              </a:gdLst>
              <a:ahLst/>
              <a:cxnLst>
                <a:cxn ang="0">
                  <a:pos x="connsiteX0" y="connsiteY0"/>
                </a:cxn>
                <a:cxn ang="0">
                  <a:pos x="connsiteX1" y="connsiteY1"/>
                </a:cxn>
              </a:cxnLst>
              <a:rect l="l" t="t" r="r" b="b"/>
              <a:pathLst>
                <a:path w="447675" h="28575">
                  <a:moveTo>
                    <a:pt x="441008" y="14288"/>
                  </a:moveTo>
                  <a:lnTo>
                    <a:pt x="14288" y="14288"/>
                  </a:lnTo>
                </a:path>
              </a:pathLst>
            </a:custGeom>
            <a:ln w="19050" cap="flat">
              <a:solidFill>
                <a:schemeClr val="tx1"/>
              </a:solidFill>
              <a:prstDash val="solid"/>
              <a:miter/>
            </a:ln>
          </p:spPr>
          <p:txBody>
            <a:bodyPr rtlCol="0" anchor="ctr"/>
            <a:lstStyle/>
            <a:p>
              <a:endParaRPr lang="en-US" dirty="0"/>
            </a:p>
          </p:txBody>
        </p:sp>
        <p:sp>
          <p:nvSpPr>
            <p:cNvPr id="43" name="Freeform: Shape 34">
              <a:extLst>
                <a:ext uri="{FF2B5EF4-FFF2-40B4-BE49-F238E27FC236}">
                  <a16:creationId xmlns:a16="http://schemas.microsoft.com/office/drawing/2014/main" id="{8992E61F-308D-5242-9EC2-5EAE91D76854}"/>
                </a:ext>
              </a:extLst>
            </p:cNvPr>
            <p:cNvSpPr/>
            <p:nvPr/>
          </p:nvSpPr>
          <p:spPr>
            <a:xfrm>
              <a:off x="2668842" y="2267735"/>
              <a:ext cx="28575" cy="28575"/>
            </a:xfrm>
            <a:custGeom>
              <a:avLst/>
              <a:gdLst>
                <a:gd name="connsiteX0" fmla="*/ 14288 w 28575"/>
                <a:gd name="connsiteY0" fmla="*/ 16193 h 28575"/>
                <a:gd name="connsiteX1" fmla="*/ 15240 w 28575"/>
                <a:gd name="connsiteY1" fmla="*/ 14288 h 28575"/>
              </a:gdLst>
              <a:ahLst/>
              <a:cxnLst>
                <a:cxn ang="0">
                  <a:pos x="connsiteX0" y="connsiteY0"/>
                </a:cxn>
                <a:cxn ang="0">
                  <a:pos x="connsiteX1" y="connsiteY1"/>
                </a:cxn>
              </a:cxnLst>
              <a:rect l="l" t="t" r="r" b="b"/>
              <a:pathLst>
                <a:path w="28575" h="28575">
                  <a:moveTo>
                    <a:pt x="14288" y="16193"/>
                  </a:moveTo>
                  <a:lnTo>
                    <a:pt x="15240" y="14288"/>
                  </a:lnTo>
                </a:path>
              </a:pathLst>
            </a:custGeom>
            <a:ln w="19050" cap="flat">
              <a:solidFill>
                <a:schemeClr val="tx1"/>
              </a:solidFill>
              <a:prstDash val="solid"/>
              <a:miter/>
            </a:ln>
          </p:spPr>
          <p:txBody>
            <a:bodyPr rtlCol="0" anchor="ctr"/>
            <a:lstStyle/>
            <a:p>
              <a:endParaRPr lang="en-US" dirty="0"/>
            </a:p>
          </p:txBody>
        </p:sp>
        <p:sp>
          <p:nvSpPr>
            <p:cNvPr id="44" name="Freeform: Shape 35">
              <a:extLst>
                <a:ext uri="{FF2B5EF4-FFF2-40B4-BE49-F238E27FC236}">
                  <a16:creationId xmlns:a16="http://schemas.microsoft.com/office/drawing/2014/main" id="{EC6C3A15-C846-4941-886E-7AEA6A4CB7F5}"/>
                </a:ext>
              </a:extLst>
            </p:cNvPr>
            <p:cNvSpPr/>
            <p:nvPr/>
          </p:nvSpPr>
          <p:spPr>
            <a:xfrm>
              <a:off x="2514537" y="2269640"/>
              <a:ext cx="180975" cy="209550"/>
            </a:xfrm>
            <a:custGeom>
              <a:avLst/>
              <a:gdLst>
                <a:gd name="connsiteX0" fmla="*/ 168593 w 180975"/>
                <a:gd name="connsiteY0" fmla="*/ 14288 h 209550"/>
                <a:gd name="connsiteX1" fmla="*/ 14287 w 180975"/>
                <a:gd name="connsiteY1" fmla="*/ 200978 h 209550"/>
              </a:gdLst>
              <a:ahLst/>
              <a:cxnLst>
                <a:cxn ang="0">
                  <a:pos x="connsiteX0" y="connsiteY0"/>
                </a:cxn>
                <a:cxn ang="0">
                  <a:pos x="connsiteX1" y="connsiteY1"/>
                </a:cxn>
              </a:cxnLst>
              <a:rect l="l" t="t" r="r" b="b"/>
              <a:pathLst>
                <a:path w="180975" h="209550">
                  <a:moveTo>
                    <a:pt x="168593" y="14288"/>
                  </a:moveTo>
                  <a:lnTo>
                    <a:pt x="14287" y="200978"/>
                  </a:lnTo>
                </a:path>
              </a:pathLst>
            </a:custGeom>
            <a:ln w="19050" cap="flat">
              <a:solidFill>
                <a:schemeClr val="tx1"/>
              </a:solidFill>
              <a:prstDash val="solid"/>
              <a:miter/>
            </a:ln>
          </p:spPr>
          <p:txBody>
            <a:bodyPr rtlCol="0" anchor="ctr"/>
            <a:lstStyle/>
            <a:p>
              <a:endParaRPr lang="en-US" dirty="0"/>
            </a:p>
          </p:txBody>
        </p:sp>
        <p:sp>
          <p:nvSpPr>
            <p:cNvPr id="45" name="Freeform: Shape 36">
              <a:extLst>
                <a:ext uri="{FF2B5EF4-FFF2-40B4-BE49-F238E27FC236}">
                  <a16:creationId xmlns:a16="http://schemas.microsoft.com/office/drawing/2014/main" id="{3290824A-13D8-0C49-9C7D-2272FCB558A1}"/>
                </a:ext>
              </a:extLst>
            </p:cNvPr>
            <p:cNvSpPr/>
            <p:nvPr/>
          </p:nvSpPr>
          <p:spPr>
            <a:xfrm>
              <a:off x="2014337" y="2221062"/>
              <a:ext cx="114300" cy="342900"/>
            </a:xfrm>
            <a:custGeom>
              <a:avLst/>
              <a:gdLst>
                <a:gd name="connsiteX0" fmla="*/ 48715 w 114300"/>
                <a:gd name="connsiteY0" fmla="*/ 14288 h 342900"/>
                <a:gd name="connsiteX1" fmla="*/ 103960 w 114300"/>
                <a:gd name="connsiteY1" fmla="*/ 337185 h 342900"/>
              </a:gdLst>
              <a:ahLst/>
              <a:cxnLst>
                <a:cxn ang="0">
                  <a:pos x="connsiteX0" y="connsiteY0"/>
                </a:cxn>
                <a:cxn ang="0">
                  <a:pos x="connsiteX1" y="connsiteY1"/>
                </a:cxn>
              </a:cxnLst>
              <a:rect l="l" t="t" r="r" b="b"/>
              <a:pathLst>
                <a:path w="114300" h="342900">
                  <a:moveTo>
                    <a:pt x="48715" y="14288"/>
                  </a:moveTo>
                  <a:cubicBezTo>
                    <a:pt x="-12245" y="120015"/>
                    <a:pt x="8710" y="255270"/>
                    <a:pt x="103960" y="337185"/>
                  </a:cubicBezTo>
                </a:path>
              </a:pathLst>
            </a:custGeom>
            <a:noFill/>
            <a:ln w="19050" cap="flat">
              <a:solidFill>
                <a:schemeClr val="tx1"/>
              </a:solidFill>
              <a:prstDash val="solid"/>
              <a:miter/>
            </a:ln>
          </p:spPr>
          <p:txBody>
            <a:bodyPr rtlCol="0" anchor="ctr"/>
            <a:lstStyle/>
            <a:p>
              <a:endParaRPr lang="en-US" dirty="0"/>
            </a:p>
          </p:txBody>
        </p:sp>
        <p:sp>
          <p:nvSpPr>
            <p:cNvPr id="46" name="Freeform: Shape 37">
              <a:extLst>
                <a:ext uri="{FF2B5EF4-FFF2-40B4-BE49-F238E27FC236}">
                  <a16:creationId xmlns:a16="http://schemas.microsoft.com/office/drawing/2014/main" id="{EA1E7127-9489-1445-8569-8A5783FDBAC1}"/>
                </a:ext>
              </a:extLst>
            </p:cNvPr>
            <p:cNvSpPr/>
            <p:nvPr/>
          </p:nvSpPr>
          <p:spPr>
            <a:xfrm>
              <a:off x="2201164" y="2529672"/>
              <a:ext cx="276225" cy="104775"/>
            </a:xfrm>
            <a:custGeom>
              <a:avLst/>
              <a:gdLst>
                <a:gd name="connsiteX0" fmla="*/ 267653 w 276225"/>
                <a:gd name="connsiteY0" fmla="*/ 14288 h 104775"/>
                <a:gd name="connsiteX1" fmla="*/ 265747 w 276225"/>
                <a:gd name="connsiteY1" fmla="*/ 16193 h 104775"/>
                <a:gd name="connsiteX2" fmla="*/ 14288 w 276225"/>
                <a:gd name="connsiteY2" fmla="*/ 80963 h 104775"/>
              </a:gdLst>
              <a:ahLst/>
              <a:cxnLst>
                <a:cxn ang="0">
                  <a:pos x="connsiteX0" y="connsiteY0"/>
                </a:cxn>
                <a:cxn ang="0">
                  <a:pos x="connsiteX1" y="connsiteY1"/>
                </a:cxn>
                <a:cxn ang="0">
                  <a:pos x="connsiteX2" y="connsiteY2"/>
                </a:cxn>
              </a:cxnLst>
              <a:rect l="l" t="t" r="r" b="b"/>
              <a:pathLst>
                <a:path w="276225" h="104775">
                  <a:moveTo>
                    <a:pt x="267653" y="14288"/>
                  </a:moveTo>
                  <a:lnTo>
                    <a:pt x="265747" y="16193"/>
                  </a:lnTo>
                  <a:cubicBezTo>
                    <a:pt x="199072" y="82868"/>
                    <a:pt x="101918" y="105727"/>
                    <a:pt x="14288" y="80963"/>
                  </a:cubicBezTo>
                </a:path>
              </a:pathLst>
            </a:custGeom>
            <a:noFill/>
            <a:ln w="19050" cap="flat">
              <a:solidFill>
                <a:schemeClr val="tx1"/>
              </a:solidFill>
              <a:prstDash val="solid"/>
              <a:miter/>
            </a:ln>
          </p:spPr>
          <p:txBody>
            <a:bodyPr rtlCol="0" anchor="ctr"/>
            <a:lstStyle/>
            <a:p>
              <a:endParaRPr lang="en-US" dirty="0"/>
            </a:p>
          </p:txBody>
        </p:sp>
        <p:sp>
          <p:nvSpPr>
            <p:cNvPr id="47" name="Freeform: Shape 39">
              <a:extLst>
                <a:ext uri="{FF2B5EF4-FFF2-40B4-BE49-F238E27FC236}">
                  <a16:creationId xmlns:a16="http://schemas.microsoft.com/office/drawing/2014/main" id="{D060BB81-2818-EE4D-8408-9BDDCACC042C}"/>
                </a:ext>
              </a:extLst>
            </p:cNvPr>
            <p:cNvSpPr/>
            <p:nvPr/>
          </p:nvSpPr>
          <p:spPr>
            <a:xfrm>
              <a:off x="2022095" y="2115335"/>
              <a:ext cx="142875" cy="142875"/>
            </a:xfrm>
            <a:custGeom>
              <a:avLst/>
              <a:gdLst>
                <a:gd name="connsiteX0" fmla="*/ 128588 w 142875"/>
                <a:gd name="connsiteY0" fmla="*/ 71438 h 142875"/>
                <a:gd name="connsiteX1" fmla="*/ 71438 w 142875"/>
                <a:gd name="connsiteY1" fmla="*/ 128588 h 142875"/>
                <a:gd name="connsiteX2" fmla="*/ 14288 w 142875"/>
                <a:gd name="connsiteY2" fmla="*/ 71438 h 142875"/>
                <a:gd name="connsiteX3" fmla="*/ 71438 w 142875"/>
                <a:gd name="connsiteY3" fmla="*/ 14288 h 142875"/>
                <a:gd name="connsiteX4" fmla="*/ 128588 w 142875"/>
                <a:gd name="connsiteY4" fmla="*/ 71438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28588" y="71438"/>
                  </a:moveTo>
                  <a:cubicBezTo>
                    <a:pt x="128588" y="103001"/>
                    <a:pt x="103001" y="128588"/>
                    <a:pt x="71438" y="128588"/>
                  </a:cubicBezTo>
                  <a:cubicBezTo>
                    <a:pt x="39874" y="128588"/>
                    <a:pt x="14288" y="103001"/>
                    <a:pt x="14288" y="71438"/>
                  </a:cubicBezTo>
                  <a:cubicBezTo>
                    <a:pt x="14288" y="39874"/>
                    <a:pt x="39874" y="14288"/>
                    <a:pt x="71438" y="14288"/>
                  </a:cubicBezTo>
                  <a:cubicBezTo>
                    <a:pt x="103001" y="14288"/>
                    <a:pt x="128588" y="39874"/>
                    <a:pt x="128588" y="71438"/>
                  </a:cubicBezTo>
                  <a:close/>
                </a:path>
              </a:pathLst>
            </a:custGeom>
            <a:noFill/>
            <a:ln w="19050" cap="flat">
              <a:solidFill>
                <a:schemeClr val="accent1"/>
              </a:solidFill>
              <a:prstDash val="solid"/>
              <a:miter/>
            </a:ln>
          </p:spPr>
          <p:txBody>
            <a:bodyPr rtlCol="0" anchor="ctr"/>
            <a:lstStyle/>
            <a:p>
              <a:endParaRPr lang="en-US" dirty="0"/>
            </a:p>
          </p:txBody>
        </p:sp>
        <p:sp>
          <p:nvSpPr>
            <p:cNvPr id="48" name="Freeform: Shape 41">
              <a:extLst>
                <a:ext uri="{FF2B5EF4-FFF2-40B4-BE49-F238E27FC236}">
                  <a16:creationId xmlns:a16="http://schemas.microsoft.com/office/drawing/2014/main" id="{BFBC31A6-0194-7343-A395-77828EFE61DC}"/>
                </a:ext>
              </a:extLst>
            </p:cNvPr>
            <p:cNvSpPr/>
            <p:nvPr/>
          </p:nvSpPr>
          <p:spPr>
            <a:xfrm>
              <a:off x="2088770" y="2524910"/>
              <a:ext cx="142875" cy="142875"/>
            </a:xfrm>
            <a:custGeom>
              <a:avLst/>
              <a:gdLst>
                <a:gd name="connsiteX0" fmla="*/ 128588 w 142875"/>
                <a:gd name="connsiteY0" fmla="*/ 71438 h 142875"/>
                <a:gd name="connsiteX1" fmla="*/ 71438 w 142875"/>
                <a:gd name="connsiteY1" fmla="*/ 128588 h 142875"/>
                <a:gd name="connsiteX2" fmla="*/ 14288 w 142875"/>
                <a:gd name="connsiteY2" fmla="*/ 71438 h 142875"/>
                <a:gd name="connsiteX3" fmla="*/ 71438 w 142875"/>
                <a:gd name="connsiteY3" fmla="*/ 14288 h 142875"/>
                <a:gd name="connsiteX4" fmla="*/ 128588 w 142875"/>
                <a:gd name="connsiteY4" fmla="*/ 71438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28588" y="71438"/>
                  </a:moveTo>
                  <a:cubicBezTo>
                    <a:pt x="128588" y="103001"/>
                    <a:pt x="103001" y="128588"/>
                    <a:pt x="71438" y="128588"/>
                  </a:cubicBezTo>
                  <a:cubicBezTo>
                    <a:pt x="39874" y="128588"/>
                    <a:pt x="14288" y="103001"/>
                    <a:pt x="14288" y="71438"/>
                  </a:cubicBezTo>
                  <a:cubicBezTo>
                    <a:pt x="14288" y="39874"/>
                    <a:pt x="39874" y="14288"/>
                    <a:pt x="71438" y="14288"/>
                  </a:cubicBezTo>
                  <a:cubicBezTo>
                    <a:pt x="103001" y="14288"/>
                    <a:pt x="128588" y="39874"/>
                    <a:pt x="128588" y="71438"/>
                  </a:cubicBezTo>
                  <a:close/>
                </a:path>
              </a:pathLst>
            </a:custGeom>
            <a:noFill/>
            <a:ln w="19050" cap="flat">
              <a:solidFill>
                <a:schemeClr val="accent1"/>
              </a:solidFill>
              <a:prstDash val="solid"/>
              <a:miter/>
            </a:ln>
          </p:spPr>
          <p:txBody>
            <a:bodyPr rtlCol="0" anchor="ctr"/>
            <a:lstStyle/>
            <a:p>
              <a:endParaRPr lang="en-US" dirty="0"/>
            </a:p>
          </p:txBody>
        </p:sp>
        <p:sp>
          <p:nvSpPr>
            <p:cNvPr id="49" name="Freeform: Shape 44">
              <a:extLst>
                <a:ext uri="{FF2B5EF4-FFF2-40B4-BE49-F238E27FC236}">
                  <a16:creationId xmlns:a16="http://schemas.microsoft.com/office/drawing/2014/main" id="{B534513B-8B56-CA42-BACD-4992BBAB42AB}"/>
                </a:ext>
              </a:extLst>
            </p:cNvPr>
            <p:cNvSpPr/>
            <p:nvPr/>
          </p:nvSpPr>
          <p:spPr>
            <a:xfrm>
              <a:off x="2441195" y="2448710"/>
              <a:ext cx="123825" cy="123825"/>
            </a:xfrm>
            <a:custGeom>
              <a:avLst/>
              <a:gdLst>
                <a:gd name="connsiteX0" fmla="*/ 109538 w 123825"/>
                <a:gd name="connsiteY0" fmla="*/ 61913 h 123825"/>
                <a:gd name="connsiteX1" fmla="*/ 61913 w 123825"/>
                <a:gd name="connsiteY1" fmla="*/ 109538 h 123825"/>
                <a:gd name="connsiteX2" fmla="*/ 14288 w 123825"/>
                <a:gd name="connsiteY2" fmla="*/ 61913 h 123825"/>
                <a:gd name="connsiteX3" fmla="*/ 61913 w 123825"/>
                <a:gd name="connsiteY3" fmla="*/ 14288 h 123825"/>
                <a:gd name="connsiteX4" fmla="*/ 109538 w 123825"/>
                <a:gd name="connsiteY4" fmla="*/ 61913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123825">
                  <a:moveTo>
                    <a:pt x="109538" y="61913"/>
                  </a:moveTo>
                  <a:cubicBezTo>
                    <a:pt x="109538" y="88215"/>
                    <a:pt x="88215" y="109538"/>
                    <a:pt x="61913" y="109538"/>
                  </a:cubicBezTo>
                  <a:cubicBezTo>
                    <a:pt x="35610" y="109538"/>
                    <a:pt x="14288" y="88215"/>
                    <a:pt x="14288" y="61913"/>
                  </a:cubicBezTo>
                  <a:cubicBezTo>
                    <a:pt x="14288" y="35610"/>
                    <a:pt x="35610" y="14288"/>
                    <a:pt x="61913" y="14288"/>
                  </a:cubicBezTo>
                  <a:cubicBezTo>
                    <a:pt x="88215" y="14288"/>
                    <a:pt x="109538" y="35610"/>
                    <a:pt x="109538" y="61913"/>
                  </a:cubicBezTo>
                  <a:close/>
                </a:path>
              </a:pathLst>
            </a:custGeom>
            <a:noFill/>
            <a:ln w="19050" cap="flat">
              <a:solidFill>
                <a:schemeClr val="accent1"/>
              </a:solidFill>
              <a:prstDash val="solid"/>
              <a:miter/>
            </a:ln>
          </p:spPr>
          <p:txBody>
            <a:bodyPr rtlCol="0" anchor="ctr"/>
            <a:lstStyle/>
            <a:p>
              <a:endParaRPr lang="en-US" dirty="0"/>
            </a:p>
          </p:txBody>
        </p:sp>
        <p:sp>
          <p:nvSpPr>
            <p:cNvPr id="50" name="Freeform: Shape 45">
              <a:extLst>
                <a:ext uri="{FF2B5EF4-FFF2-40B4-BE49-F238E27FC236}">
                  <a16:creationId xmlns:a16="http://schemas.microsoft.com/office/drawing/2014/main" id="{44579053-4BEA-C341-8ACB-AA5313BE8551}"/>
                </a:ext>
              </a:extLst>
            </p:cNvPr>
            <p:cNvSpPr/>
            <p:nvPr/>
          </p:nvSpPr>
          <p:spPr>
            <a:xfrm>
              <a:off x="2655507" y="2203917"/>
              <a:ext cx="104775" cy="104775"/>
            </a:xfrm>
            <a:custGeom>
              <a:avLst/>
              <a:gdLst>
                <a:gd name="connsiteX0" fmla="*/ 90488 w 104775"/>
                <a:gd name="connsiteY0" fmla="*/ 52388 h 104775"/>
                <a:gd name="connsiteX1" fmla="*/ 52388 w 104775"/>
                <a:gd name="connsiteY1" fmla="*/ 90487 h 104775"/>
                <a:gd name="connsiteX2" fmla="*/ 14288 w 104775"/>
                <a:gd name="connsiteY2" fmla="*/ 52387 h 104775"/>
                <a:gd name="connsiteX3" fmla="*/ 52388 w 104775"/>
                <a:gd name="connsiteY3" fmla="*/ 14287 h 104775"/>
                <a:gd name="connsiteX4" fmla="*/ 90488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90488" y="52388"/>
                  </a:moveTo>
                  <a:cubicBezTo>
                    <a:pt x="90488" y="73430"/>
                    <a:pt x="73430" y="90487"/>
                    <a:pt x="52388" y="90487"/>
                  </a:cubicBezTo>
                  <a:cubicBezTo>
                    <a:pt x="31345" y="90487"/>
                    <a:pt x="14288" y="73430"/>
                    <a:pt x="14288" y="52387"/>
                  </a:cubicBezTo>
                  <a:cubicBezTo>
                    <a:pt x="14288" y="31345"/>
                    <a:pt x="31345" y="14287"/>
                    <a:pt x="52388" y="14287"/>
                  </a:cubicBezTo>
                  <a:cubicBezTo>
                    <a:pt x="73430" y="14287"/>
                    <a:pt x="90488" y="31345"/>
                    <a:pt x="90488" y="52388"/>
                  </a:cubicBezTo>
                  <a:close/>
                </a:path>
              </a:pathLst>
            </a:custGeom>
            <a:noFill/>
            <a:ln w="19050" cap="flat">
              <a:solidFill>
                <a:schemeClr val="accent1"/>
              </a:solidFill>
              <a:prstDash val="solid"/>
              <a:miter/>
            </a:ln>
          </p:spPr>
          <p:txBody>
            <a:bodyPr rtlCol="0" anchor="ctr"/>
            <a:lstStyle/>
            <a:p>
              <a:endParaRPr lang="en-US" dirty="0"/>
            </a:p>
          </p:txBody>
        </p:sp>
        <p:sp>
          <p:nvSpPr>
            <p:cNvPr id="51" name="Freeform: Shape 46">
              <a:extLst>
                <a:ext uri="{FF2B5EF4-FFF2-40B4-BE49-F238E27FC236}">
                  <a16:creationId xmlns:a16="http://schemas.microsoft.com/office/drawing/2014/main" id="{F8E4A54B-F089-374D-91D8-67F8A5EE61CF}"/>
                </a:ext>
              </a:extLst>
            </p:cNvPr>
            <p:cNvSpPr/>
            <p:nvPr/>
          </p:nvSpPr>
          <p:spPr>
            <a:xfrm>
              <a:off x="2225930" y="2964965"/>
              <a:ext cx="304800" cy="76200"/>
            </a:xfrm>
            <a:custGeom>
              <a:avLst/>
              <a:gdLst>
                <a:gd name="connsiteX0" fmla="*/ 14288 w 304800"/>
                <a:gd name="connsiteY0" fmla="*/ 70485 h 76200"/>
                <a:gd name="connsiteX1" fmla="*/ 292418 w 304800"/>
                <a:gd name="connsiteY1" fmla="*/ 14287 h 76200"/>
              </a:gdLst>
              <a:ahLst/>
              <a:cxnLst>
                <a:cxn ang="0">
                  <a:pos x="connsiteX0" y="connsiteY0"/>
                </a:cxn>
                <a:cxn ang="0">
                  <a:pos x="connsiteX1" y="connsiteY1"/>
                </a:cxn>
              </a:cxnLst>
              <a:rect l="l" t="t" r="r" b="b"/>
              <a:pathLst>
                <a:path w="304800" h="76200">
                  <a:moveTo>
                    <a:pt x="14288" y="70485"/>
                  </a:moveTo>
                  <a:lnTo>
                    <a:pt x="292418" y="14287"/>
                  </a:lnTo>
                </a:path>
              </a:pathLst>
            </a:custGeom>
            <a:ln w="19050" cap="rnd">
              <a:solidFill>
                <a:schemeClr val="tx1"/>
              </a:solidFill>
              <a:prstDash val="solid"/>
              <a:round/>
            </a:ln>
          </p:spPr>
          <p:txBody>
            <a:bodyPr rtlCol="0" anchor="ctr"/>
            <a:lstStyle/>
            <a:p>
              <a:endParaRPr lang="en-US" dirty="0"/>
            </a:p>
          </p:txBody>
        </p:sp>
        <p:sp>
          <p:nvSpPr>
            <p:cNvPr id="52" name="Freeform: Shape 47">
              <a:extLst>
                <a:ext uri="{FF2B5EF4-FFF2-40B4-BE49-F238E27FC236}">
                  <a16:creationId xmlns:a16="http://schemas.microsoft.com/office/drawing/2014/main" id="{FCD34BBB-9865-3343-A81D-FF2E19881E03}"/>
                </a:ext>
              </a:extLst>
            </p:cNvPr>
            <p:cNvSpPr/>
            <p:nvPr/>
          </p:nvSpPr>
          <p:spPr>
            <a:xfrm>
              <a:off x="2224977" y="2937342"/>
              <a:ext cx="161925" cy="161925"/>
            </a:xfrm>
            <a:custGeom>
              <a:avLst/>
              <a:gdLst>
                <a:gd name="connsiteX0" fmla="*/ 155257 w 161925"/>
                <a:gd name="connsiteY0" fmla="*/ 84772 h 161925"/>
                <a:gd name="connsiteX1" fmla="*/ 84772 w 161925"/>
                <a:gd name="connsiteY1" fmla="*/ 155257 h 161925"/>
                <a:gd name="connsiteX2" fmla="*/ 14287 w 161925"/>
                <a:gd name="connsiteY2" fmla="*/ 84772 h 161925"/>
                <a:gd name="connsiteX3" fmla="*/ 84772 w 161925"/>
                <a:gd name="connsiteY3" fmla="*/ 14287 h 161925"/>
                <a:gd name="connsiteX4" fmla="*/ 155257 w 161925"/>
                <a:gd name="connsiteY4" fmla="*/ 84772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5257" y="84772"/>
                  </a:moveTo>
                  <a:cubicBezTo>
                    <a:pt x="155257" y="123700"/>
                    <a:pt x="123700" y="155257"/>
                    <a:pt x="84772" y="155257"/>
                  </a:cubicBezTo>
                  <a:cubicBezTo>
                    <a:pt x="45845" y="155257"/>
                    <a:pt x="14287" y="123700"/>
                    <a:pt x="14287" y="84772"/>
                  </a:cubicBezTo>
                  <a:cubicBezTo>
                    <a:pt x="14287" y="45845"/>
                    <a:pt x="45845" y="14287"/>
                    <a:pt x="84772" y="14287"/>
                  </a:cubicBezTo>
                  <a:cubicBezTo>
                    <a:pt x="123700" y="14287"/>
                    <a:pt x="155257" y="45845"/>
                    <a:pt x="155257" y="84772"/>
                  </a:cubicBezTo>
                  <a:close/>
                </a:path>
              </a:pathLst>
            </a:custGeom>
            <a:noFill/>
            <a:ln w="19050" cap="rnd">
              <a:solidFill>
                <a:srgbClr val="FFC000"/>
              </a:solidFill>
              <a:prstDash val="solid"/>
              <a:round/>
            </a:ln>
          </p:spPr>
          <p:txBody>
            <a:bodyPr rtlCol="0" anchor="ctr"/>
            <a:lstStyle/>
            <a:p>
              <a:endParaRPr lang="en-US" dirty="0"/>
            </a:p>
          </p:txBody>
        </p:sp>
        <p:sp>
          <p:nvSpPr>
            <p:cNvPr id="53" name="Freeform: Shape 48">
              <a:extLst>
                <a:ext uri="{FF2B5EF4-FFF2-40B4-BE49-F238E27FC236}">
                  <a16:creationId xmlns:a16="http://schemas.microsoft.com/office/drawing/2014/main" id="{EE76A3BF-4D68-2343-8A20-64DF5A077E55}"/>
                </a:ext>
              </a:extLst>
            </p:cNvPr>
            <p:cNvSpPr/>
            <p:nvPr/>
          </p:nvSpPr>
          <p:spPr>
            <a:xfrm>
              <a:off x="2015427" y="2717314"/>
              <a:ext cx="581025" cy="266700"/>
            </a:xfrm>
            <a:custGeom>
              <a:avLst/>
              <a:gdLst>
                <a:gd name="connsiteX0" fmla="*/ 14288 w 581025"/>
                <a:gd name="connsiteY0" fmla="*/ 250508 h 266700"/>
                <a:gd name="connsiteX1" fmla="*/ 291465 w 581025"/>
                <a:gd name="connsiteY1" fmla="*/ 14288 h 266700"/>
                <a:gd name="connsiteX2" fmla="*/ 567690 w 581025"/>
                <a:gd name="connsiteY2" fmla="*/ 250508 h 266700"/>
                <a:gd name="connsiteX3" fmla="*/ 543878 w 581025"/>
                <a:gd name="connsiteY3" fmla="*/ 255270 h 266700"/>
              </a:gdLst>
              <a:ahLst/>
              <a:cxnLst>
                <a:cxn ang="0">
                  <a:pos x="connsiteX0" y="connsiteY0"/>
                </a:cxn>
                <a:cxn ang="0">
                  <a:pos x="connsiteX1" y="connsiteY1"/>
                </a:cxn>
                <a:cxn ang="0">
                  <a:pos x="connsiteX2" y="connsiteY2"/>
                </a:cxn>
                <a:cxn ang="0">
                  <a:pos x="connsiteX3" y="connsiteY3"/>
                </a:cxn>
              </a:cxnLst>
              <a:rect l="l" t="t" r="r" b="b"/>
              <a:pathLst>
                <a:path w="581025" h="266700">
                  <a:moveTo>
                    <a:pt x="14288" y="250508"/>
                  </a:moveTo>
                  <a:cubicBezTo>
                    <a:pt x="36195" y="117158"/>
                    <a:pt x="151448" y="14288"/>
                    <a:pt x="291465" y="14288"/>
                  </a:cubicBezTo>
                  <a:cubicBezTo>
                    <a:pt x="431483" y="14288"/>
                    <a:pt x="546735" y="117158"/>
                    <a:pt x="567690" y="250508"/>
                  </a:cubicBezTo>
                  <a:lnTo>
                    <a:pt x="543878" y="255270"/>
                  </a:lnTo>
                </a:path>
              </a:pathLst>
            </a:custGeom>
            <a:noFill/>
            <a:ln w="19050" cap="rnd">
              <a:solidFill>
                <a:schemeClr val="accent1"/>
              </a:solidFill>
              <a:prstDash val="solid"/>
              <a:round/>
            </a:ln>
          </p:spPr>
          <p:txBody>
            <a:bodyPr rtlCol="0" anchor="ctr"/>
            <a:lstStyle/>
            <a:p>
              <a:endParaRPr lang="en-US" dirty="0"/>
            </a:p>
          </p:txBody>
        </p:sp>
        <p:sp>
          <p:nvSpPr>
            <p:cNvPr id="54" name="Freeform: Shape 49">
              <a:extLst>
                <a:ext uri="{FF2B5EF4-FFF2-40B4-BE49-F238E27FC236}">
                  <a16:creationId xmlns:a16="http://schemas.microsoft.com/office/drawing/2014/main" id="{48EBCF48-E2DC-4A4E-8E0F-2F0465C8560F}"/>
                </a:ext>
              </a:extLst>
            </p:cNvPr>
            <p:cNvSpPr/>
            <p:nvPr/>
          </p:nvSpPr>
          <p:spPr>
            <a:xfrm>
              <a:off x="2292605" y="2725887"/>
              <a:ext cx="28575" cy="104775"/>
            </a:xfrm>
            <a:custGeom>
              <a:avLst/>
              <a:gdLst>
                <a:gd name="connsiteX0" fmla="*/ 14288 w 28575"/>
                <a:gd name="connsiteY0" fmla="*/ 14287 h 104775"/>
                <a:gd name="connsiteX1" fmla="*/ 14288 w 28575"/>
                <a:gd name="connsiteY1" fmla="*/ 94298 h 104775"/>
              </a:gdLst>
              <a:ahLst/>
              <a:cxnLst>
                <a:cxn ang="0">
                  <a:pos x="connsiteX0" y="connsiteY0"/>
                </a:cxn>
                <a:cxn ang="0">
                  <a:pos x="connsiteX1" y="connsiteY1"/>
                </a:cxn>
              </a:cxnLst>
              <a:rect l="l" t="t" r="r" b="b"/>
              <a:pathLst>
                <a:path w="28575" h="104775">
                  <a:moveTo>
                    <a:pt x="14288" y="14287"/>
                  </a:moveTo>
                  <a:lnTo>
                    <a:pt x="14288" y="94298"/>
                  </a:lnTo>
                </a:path>
              </a:pathLst>
            </a:custGeom>
            <a:ln w="19050" cap="rnd">
              <a:solidFill>
                <a:schemeClr val="tx1"/>
              </a:solidFill>
              <a:prstDash val="solid"/>
              <a:round/>
            </a:ln>
          </p:spPr>
          <p:txBody>
            <a:bodyPr rtlCol="0" anchor="ctr"/>
            <a:lstStyle/>
            <a:p>
              <a:endParaRPr lang="en-US" dirty="0"/>
            </a:p>
          </p:txBody>
        </p:sp>
      </p:grpSp>
      <p:grpSp>
        <p:nvGrpSpPr>
          <p:cNvPr id="55" name="Group 54">
            <a:extLst>
              <a:ext uri="{FF2B5EF4-FFF2-40B4-BE49-F238E27FC236}">
                <a16:creationId xmlns:a16="http://schemas.microsoft.com/office/drawing/2014/main" id="{0EDC72FE-CD68-C640-B0BC-98A2CA35E918}"/>
              </a:ext>
            </a:extLst>
          </p:cNvPr>
          <p:cNvGrpSpPr/>
          <p:nvPr/>
        </p:nvGrpSpPr>
        <p:grpSpPr>
          <a:xfrm>
            <a:off x="6250147" y="3334872"/>
            <a:ext cx="850386" cy="899434"/>
            <a:chOff x="2466194" y="345371"/>
            <a:chExt cx="4224918" cy="4468600"/>
          </a:xfrm>
        </p:grpSpPr>
        <p:sp>
          <p:nvSpPr>
            <p:cNvPr id="56" name="Freeform: Shape 115">
              <a:extLst>
                <a:ext uri="{FF2B5EF4-FFF2-40B4-BE49-F238E27FC236}">
                  <a16:creationId xmlns:a16="http://schemas.microsoft.com/office/drawing/2014/main" id="{0D3F8E54-BB4F-2240-A92A-B4BBC60AB094}"/>
                </a:ext>
              </a:extLst>
            </p:cNvPr>
            <p:cNvSpPr/>
            <p:nvPr/>
          </p:nvSpPr>
          <p:spPr>
            <a:xfrm>
              <a:off x="6396299" y="2291681"/>
              <a:ext cx="294813" cy="491355"/>
            </a:xfrm>
            <a:custGeom>
              <a:avLst/>
              <a:gdLst>
                <a:gd name="connsiteX0" fmla="*/ 14854 w 85725"/>
                <a:gd name="connsiteY0" fmla="*/ 128202 h 142875"/>
                <a:gd name="connsiteX1" fmla="*/ 18664 w 85725"/>
                <a:gd name="connsiteY1" fmla="*/ 128202 h 142875"/>
                <a:gd name="connsiteX2" fmla="*/ 78671 w 85725"/>
                <a:gd name="connsiteY2" fmla="*/ 74861 h 142875"/>
                <a:gd name="connsiteX3" fmla="*/ 25331 w 85725"/>
                <a:gd name="connsiteY3" fmla="*/ 14854 h 142875"/>
                <a:gd name="connsiteX4" fmla="*/ 15806 w 85725"/>
                <a:gd name="connsiteY4" fmla="*/ 1485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142875">
                  <a:moveTo>
                    <a:pt x="14854" y="128202"/>
                  </a:moveTo>
                  <a:cubicBezTo>
                    <a:pt x="15806" y="128202"/>
                    <a:pt x="16759" y="128202"/>
                    <a:pt x="18664" y="128202"/>
                  </a:cubicBezTo>
                  <a:cubicBezTo>
                    <a:pt x="50096" y="130106"/>
                    <a:pt x="76767" y="105342"/>
                    <a:pt x="78671" y="74861"/>
                  </a:cubicBezTo>
                  <a:cubicBezTo>
                    <a:pt x="80577" y="43429"/>
                    <a:pt x="55812" y="16759"/>
                    <a:pt x="25331" y="14854"/>
                  </a:cubicBezTo>
                  <a:cubicBezTo>
                    <a:pt x="22474" y="14854"/>
                    <a:pt x="18664" y="14854"/>
                    <a:pt x="15806" y="14854"/>
                  </a:cubicBezTo>
                </a:path>
              </a:pathLst>
            </a:custGeom>
            <a:noFill/>
            <a:ln w="19050" cap="flat">
              <a:solidFill>
                <a:schemeClr val="tx1"/>
              </a:solidFill>
              <a:prstDash val="solid"/>
              <a:miter/>
            </a:ln>
          </p:spPr>
          <p:txBody>
            <a:bodyPr rtlCol="0" anchor="ctr"/>
            <a:lstStyle/>
            <a:p>
              <a:endParaRPr lang="en-US" dirty="0"/>
            </a:p>
          </p:txBody>
        </p:sp>
        <p:sp>
          <p:nvSpPr>
            <p:cNvPr id="57" name="Freeform: Shape 116">
              <a:extLst>
                <a:ext uri="{FF2B5EF4-FFF2-40B4-BE49-F238E27FC236}">
                  <a16:creationId xmlns:a16="http://schemas.microsoft.com/office/drawing/2014/main" id="{651CD301-65EE-7C48-AFA0-82BE740B7662}"/>
                </a:ext>
              </a:extLst>
            </p:cNvPr>
            <p:cNvSpPr/>
            <p:nvPr/>
          </p:nvSpPr>
          <p:spPr>
            <a:xfrm>
              <a:off x="6121140" y="1243157"/>
              <a:ext cx="556869" cy="556869"/>
            </a:xfrm>
            <a:custGeom>
              <a:avLst/>
              <a:gdLst>
                <a:gd name="connsiteX0" fmla="*/ 16759 w 161925"/>
                <a:gd name="connsiteY0" fmla="*/ 99714 h 161925"/>
                <a:gd name="connsiteX1" fmla="*/ 81529 w 161925"/>
                <a:gd name="connsiteY1" fmla="*/ 154959 h 161925"/>
                <a:gd name="connsiteX2" fmla="*/ 154872 w 161925"/>
                <a:gd name="connsiteY2" fmla="*/ 88284 h 161925"/>
                <a:gd name="connsiteX3" fmla="*/ 88197 w 161925"/>
                <a:gd name="connsiteY3" fmla="*/ 14941 h 161925"/>
                <a:gd name="connsiteX4" fmla="*/ 14854 w 161925"/>
                <a:gd name="connsiteY4" fmla="*/ 81616 h 161925"/>
                <a:gd name="connsiteX5" fmla="*/ 16759 w 161925"/>
                <a:gd name="connsiteY5" fmla="*/ 9971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5" h="161925">
                  <a:moveTo>
                    <a:pt x="16759" y="99714"/>
                  </a:moveTo>
                  <a:cubicBezTo>
                    <a:pt x="23427" y="130194"/>
                    <a:pt x="49144" y="153054"/>
                    <a:pt x="81529" y="154959"/>
                  </a:cubicBezTo>
                  <a:cubicBezTo>
                    <a:pt x="120581" y="156864"/>
                    <a:pt x="152967" y="127336"/>
                    <a:pt x="154872" y="88284"/>
                  </a:cubicBezTo>
                  <a:cubicBezTo>
                    <a:pt x="156777" y="49231"/>
                    <a:pt x="127249" y="16846"/>
                    <a:pt x="88197" y="14941"/>
                  </a:cubicBezTo>
                  <a:cubicBezTo>
                    <a:pt x="49144" y="13036"/>
                    <a:pt x="16759" y="42564"/>
                    <a:pt x="14854" y="81616"/>
                  </a:cubicBezTo>
                  <a:cubicBezTo>
                    <a:pt x="14854" y="88284"/>
                    <a:pt x="15806" y="93999"/>
                    <a:pt x="16759" y="99714"/>
                  </a:cubicBezTo>
                </a:path>
              </a:pathLst>
            </a:custGeom>
            <a:noFill/>
            <a:ln w="19050" cap="flat">
              <a:solidFill>
                <a:schemeClr val="accent1"/>
              </a:solidFill>
              <a:prstDash val="solid"/>
              <a:miter/>
            </a:ln>
          </p:spPr>
          <p:txBody>
            <a:bodyPr rtlCol="0" anchor="ctr"/>
            <a:lstStyle/>
            <a:p>
              <a:endParaRPr lang="en-US" dirty="0"/>
            </a:p>
          </p:txBody>
        </p:sp>
        <p:sp>
          <p:nvSpPr>
            <p:cNvPr id="58" name="Freeform: Shape 117">
              <a:extLst>
                <a:ext uri="{FF2B5EF4-FFF2-40B4-BE49-F238E27FC236}">
                  <a16:creationId xmlns:a16="http://schemas.microsoft.com/office/drawing/2014/main" id="{E915AE88-97B6-F246-8203-C5C1AFEF9764}"/>
                </a:ext>
              </a:extLst>
            </p:cNvPr>
            <p:cNvSpPr/>
            <p:nvPr/>
          </p:nvSpPr>
          <p:spPr>
            <a:xfrm>
              <a:off x="4647076" y="3153189"/>
              <a:ext cx="524112" cy="262056"/>
            </a:xfrm>
            <a:custGeom>
              <a:avLst/>
              <a:gdLst>
                <a:gd name="connsiteX0" fmla="*/ 142489 w 152400"/>
                <a:gd name="connsiteY0" fmla="*/ 55812 h 76200"/>
                <a:gd name="connsiteX1" fmla="*/ 95817 w 152400"/>
                <a:gd name="connsiteY1" fmla="*/ 64384 h 76200"/>
                <a:gd name="connsiteX2" fmla="*/ 14854 w 152400"/>
                <a:gd name="connsiteY2" fmla="*/ 14854 h 76200"/>
              </a:gdLst>
              <a:ahLst/>
              <a:cxnLst>
                <a:cxn ang="0">
                  <a:pos x="connsiteX0" y="connsiteY0"/>
                </a:cxn>
                <a:cxn ang="0">
                  <a:pos x="connsiteX1" y="connsiteY1"/>
                </a:cxn>
                <a:cxn ang="0">
                  <a:pos x="connsiteX2" y="connsiteY2"/>
                </a:cxn>
              </a:cxnLst>
              <a:rect l="l" t="t" r="r" b="b"/>
              <a:pathLst>
                <a:path w="152400" h="76200">
                  <a:moveTo>
                    <a:pt x="142489" y="55812"/>
                  </a:moveTo>
                  <a:cubicBezTo>
                    <a:pt x="128202" y="62479"/>
                    <a:pt x="112962" y="65337"/>
                    <a:pt x="95817" y="64384"/>
                  </a:cubicBezTo>
                  <a:cubicBezTo>
                    <a:pt x="60574" y="62479"/>
                    <a:pt x="31047" y="42477"/>
                    <a:pt x="14854" y="14854"/>
                  </a:cubicBezTo>
                </a:path>
              </a:pathLst>
            </a:custGeom>
            <a:noFill/>
            <a:ln w="19050" cap="flat">
              <a:solidFill>
                <a:schemeClr val="tx1"/>
              </a:solidFill>
              <a:prstDash val="solid"/>
              <a:miter/>
            </a:ln>
          </p:spPr>
          <p:txBody>
            <a:bodyPr rtlCol="0" anchor="ctr"/>
            <a:lstStyle/>
            <a:p>
              <a:endParaRPr lang="en-US" dirty="0"/>
            </a:p>
          </p:txBody>
        </p:sp>
        <p:sp>
          <p:nvSpPr>
            <p:cNvPr id="59" name="Freeform: Shape 118">
              <a:extLst>
                <a:ext uri="{FF2B5EF4-FFF2-40B4-BE49-F238E27FC236}">
                  <a16:creationId xmlns:a16="http://schemas.microsoft.com/office/drawing/2014/main" id="{9B74F11F-1E55-8D4D-8875-20E0D266FAA2}"/>
                </a:ext>
              </a:extLst>
            </p:cNvPr>
            <p:cNvSpPr/>
            <p:nvPr/>
          </p:nvSpPr>
          <p:spPr>
            <a:xfrm>
              <a:off x="4597585" y="2704419"/>
              <a:ext cx="229299" cy="524112"/>
            </a:xfrm>
            <a:custGeom>
              <a:avLst/>
              <a:gdLst>
                <a:gd name="connsiteX0" fmla="*/ 55915 w 66675"/>
                <a:gd name="connsiteY0" fmla="*/ 14854 h 152400"/>
                <a:gd name="connsiteX1" fmla="*/ 14957 w 66675"/>
                <a:gd name="connsiteY1" fmla="*/ 90102 h 152400"/>
                <a:gd name="connsiteX2" fmla="*/ 29245 w 66675"/>
                <a:gd name="connsiteY2" fmla="*/ 145346 h 152400"/>
              </a:gdLst>
              <a:ahLst/>
              <a:cxnLst>
                <a:cxn ang="0">
                  <a:pos x="connsiteX0" y="connsiteY0"/>
                </a:cxn>
                <a:cxn ang="0">
                  <a:pos x="connsiteX1" y="connsiteY1"/>
                </a:cxn>
                <a:cxn ang="0">
                  <a:pos x="connsiteX2" y="connsiteY2"/>
                </a:cxn>
              </a:cxnLst>
              <a:rect l="l" t="t" r="r" b="b"/>
              <a:pathLst>
                <a:path w="66675" h="152400">
                  <a:moveTo>
                    <a:pt x="55915" y="14854"/>
                  </a:moveTo>
                  <a:cubicBezTo>
                    <a:pt x="32102" y="31999"/>
                    <a:pt x="16862" y="58669"/>
                    <a:pt x="14957" y="90102"/>
                  </a:cubicBezTo>
                  <a:cubicBezTo>
                    <a:pt x="14005" y="110104"/>
                    <a:pt x="19720" y="129154"/>
                    <a:pt x="29245" y="145346"/>
                  </a:cubicBezTo>
                </a:path>
              </a:pathLst>
            </a:custGeom>
            <a:noFill/>
            <a:ln w="19050" cap="flat">
              <a:solidFill>
                <a:schemeClr val="tx1"/>
              </a:solidFill>
              <a:prstDash val="solid"/>
              <a:miter/>
            </a:ln>
          </p:spPr>
          <p:txBody>
            <a:bodyPr rtlCol="0" anchor="ctr"/>
            <a:lstStyle/>
            <a:p>
              <a:endParaRPr lang="en-US" dirty="0"/>
            </a:p>
          </p:txBody>
        </p:sp>
        <p:sp>
          <p:nvSpPr>
            <p:cNvPr id="60" name="Freeform: Shape 119">
              <a:extLst>
                <a:ext uri="{FF2B5EF4-FFF2-40B4-BE49-F238E27FC236}">
                  <a16:creationId xmlns:a16="http://schemas.microsoft.com/office/drawing/2014/main" id="{0DD02A0F-9521-764A-AAA2-B095BCADA159}"/>
                </a:ext>
              </a:extLst>
            </p:cNvPr>
            <p:cNvSpPr/>
            <p:nvPr/>
          </p:nvSpPr>
          <p:spPr>
            <a:xfrm>
              <a:off x="4742073" y="2638596"/>
              <a:ext cx="327570" cy="163785"/>
            </a:xfrm>
            <a:custGeom>
              <a:avLst/>
              <a:gdLst>
                <a:gd name="connsiteX0" fmla="*/ 87244 w 95250"/>
                <a:gd name="connsiteY0" fmla="*/ 15896 h 47625"/>
                <a:gd name="connsiteX1" fmla="*/ 78671 w 95250"/>
                <a:gd name="connsiteY1" fmla="*/ 14944 h 47625"/>
                <a:gd name="connsiteX2" fmla="*/ 14854 w 95250"/>
                <a:gd name="connsiteY2" fmla="*/ 33994 h 47625"/>
              </a:gdLst>
              <a:ahLst/>
              <a:cxnLst>
                <a:cxn ang="0">
                  <a:pos x="connsiteX0" y="connsiteY0"/>
                </a:cxn>
                <a:cxn ang="0">
                  <a:pos x="connsiteX1" y="connsiteY1"/>
                </a:cxn>
                <a:cxn ang="0">
                  <a:pos x="connsiteX2" y="connsiteY2"/>
                </a:cxn>
              </a:cxnLst>
              <a:rect l="l" t="t" r="r" b="b"/>
              <a:pathLst>
                <a:path w="95250" h="47625">
                  <a:moveTo>
                    <a:pt x="87244" y="15896"/>
                  </a:moveTo>
                  <a:cubicBezTo>
                    <a:pt x="84387" y="15896"/>
                    <a:pt x="81529" y="14944"/>
                    <a:pt x="78671" y="14944"/>
                  </a:cubicBezTo>
                  <a:cubicBezTo>
                    <a:pt x="54859" y="13991"/>
                    <a:pt x="31999" y="20659"/>
                    <a:pt x="14854" y="33994"/>
                  </a:cubicBezTo>
                </a:path>
              </a:pathLst>
            </a:custGeom>
            <a:noFill/>
            <a:ln w="19050" cap="flat">
              <a:solidFill>
                <a:schemeClr val="tx1"/>
              </a:solidFill>
              <a:prstDash val="solid"/>
              <a:miter/>
            </a:ln>
          </p:spPr>
          <p:txBody>
            <a:bodyPr rtlCol="0" anchor="ctr"/>
            <a:lstStyle/>
            <a:p>
              <a:endParaRPr lang="en-US" dirty="0"/>
            </a:p>
          </p:txBody>
        </p:sp>
        <p:sp>
          <p:nvSpPr>
            <p:cNvPr id="61" name="Freeform: Shape 120">
              <a:extLst>
                <a:ext uri="{FF2B5EF4-FFF2-40B4-BE49-F238E27FC236}">
                  <a16:creationId xmlns:a16="http://schemas.microsoft.com/office/drawing/2014/main" id="{6AEFE2F9-35C0-1C49-8A2A-B3D374D8A243}"/>
                </a:ext>
              </a:extLst>
            </p:cNvPr>
            <p:cNvSpPr/>
            <p:nvPr/>
          </p:nvSpPr>
          <p:spPr>
            <a:xfrm>
              <a:off x="4991023" y="2642179"/>
              <a:ext cx="294813" cy="196542"/>
            </a:xfrm>
            <a:custGeom>
              <a:avLst/>
              <a:gdLst>
                <a:gd name="connsiteX0" fmla="*/ 14854 w 85725"/>
                <a:gd name="connsiteY0" fmla="*/ 14854 h 57150"/>
                <a:gd name="connsiteX1" fmla="*/ 78672 w 85725"/>
                <a:gd name="connsiteY1" fmla="*/ 51049 h 57150"/>
              </a:gdLst>
              <a:ahLst/>
              <a:cxnLst>
                <a:cxn ang="0">
                  <a:pos x="connsiteX0" y="connsiteY0"/>
                </a:cxn>
                <a:cxn ang="0">
                  <a:pos x="connsiteX1" y="connsiteY1"/>
                </a:cxn>
              </a:cxnLst>
              <a:rect l="l" t="t" r="r" b="b"/>
              <a:pathLst>
                <a:path w="85725" h="57150">
                  <a:moveTo>
                    <a:pt x="14854" y="14854"/>
                  </a:moveTo>
                  <a:cubicBezTo>
                    <a:pt x="40572" y="18664"/>
                    <a:pt x="63431" y="31999"/>
                    <a:pt x="78672" y="51049"/>
                  </a:cubicBezTo>
                </a:path>
              </a:pathLst>
            </a:custGeom>
            <a:noFill/>
            <a:ln w="19050" cap="flat">
              <a:solidFill>
                <a:schemeClr val="tx1"/>
              </a:solidFill>
              <a:prstDash val="solid"/>
              <a:miter/>
            </a:ln>
          </p:spPr>
          <p:txBody>
            <a:bodyPr rtlCol="0" anchor="ctr"/>
            <a:lstStyle/>
            <a:p>
              <a:endParaRPr lang="en-US" dirty="0"/>
            </a:p>
          </p:txBody>
        </p:sp>
        <p:sp>
          <p:nvSpPr>
            <p:cNvPr id="62" name="Freeform: Shape 121">
              <a:extLst>
                <a:ext uri="{FF2B5EF4-FFF2-40B4-BE49-F238E27FC236}">
                  <a16:creationId xmlns:a16="http://schemas.microsoft.com/office/drawing/2014/main" id="{D00AD95F-E915-0D43-A10B-21188968C2D4}"/>
                </a:ext>
              </a:extLst>
            </p:cNvPr>
            <p:cNvSpPr/>
            <p:nvPr/>
          </p:nvSpPr>
          <p:spPr>
            <a:xfrm>
              <a:off x="5086020" y="2766659"/>
              <a:ext cx="294813" cy="622383"/>
            </a:xfrm>
            <a:custGeom>
              <a:avLst/>
              <a:gdLst>
                <a:gd name="connsiteX0" fmla="*/ 51049 w 85725"/>
                <a:gd name="connsiteY0" fmla="*/ 14854 h 180975"/>
                <a:gd name="connsiteX1" fmla="*/ 72956 w 85725"/>
                <a:gd name="connsiteY1" fmla="*/ 82481 h 180975"/>
                <a:gd name="connsiteX2" fmla="*/ 14854 w 85725"/>
                <a:gd name="connsiteY2" fmla="*/ 168206 h 180975"/>
              </a:gdLst>
              <a:ahLst/>
              <a:cxnLst>
                <a:cxn ang="0">
                  <a:pos x="connsiteX0" y="connsiteY0"/>
                </a:cxn>
                <a:cxn ang="0">
                  <a:pos x="connsiteX1" y="connsiteY1"/>
                </a:cxn>
                <a:cxn ang="0">
                  <a:pos x="connsiteX2" y="connsiteY2"/>
                </a:cxn>
              </a:cxnLst>
              <a:rect l="l" t="t" r="r" b="b"/>
              <a:pathLst>
                <a:path w="85725" h="180975">
                  <a:moveTo>
                    <a:pt x="51049" y="14854"/>
                  </a:moveTo>
                  <a:cubicBezTo>
                    <a:pt x="65337" y="32952"/>
                    <a:pt x="73909" y="56764"/>
                    <a:pt x="72956" y="82481"/>
                  </a:cubicBezTo>
                  <a:cubicBezTo>
                    <a:pt x="71052" y="120581"/>
                    <a:pt x="47239" y="152967"/>
                    <a:pt x="14854" y="168206"/>
                  </a:cubicBezTo>
                </a:path>
              </a:pathLst>
            </a:custGeom>
            <a:noFill/>
            <a:ln w="19050" cap="flat">
              <a:solidFill>
                <a:schemeClr val="accent1"/>
              </a:solidFill>
              <a:prstDash val="solid"/>
              <a:miter/>
            </a:ln>
          </p:spPr>
          <p:txBody>
            <a:bodyPr rtlCol="0" anchor="ctr"/>
            <a:lstStyle/>
            <a:p>
              <a:endParaRPr lang="en-US" dirty="0"/>
            </a:p>
          </p:txBody>
        </p:sp>
        <p:sp>
          <p:nvSpPr>
            <p:cNvPr id="63" name="Freeform: Shape 122">
              <a:extLst>
                <a:ext uri="{FF2B5EF4-FFF2-40B4-BE49-F238E27FC236}">
                  <a16:creationId xmlns:a16="http://schemas.microsoft.com/office/drawing/2014/main" id="{DFD1C3A9-D23E-AB4C-AFCC-5154E8ABA9CA}"/>
                </a:ext>
              </a:extLst>
            </p:cNvPr>
            <p:cNvSpPr/>
            <p:nvPr/>
          </p:nvSpPr>
          <p:spPr>
            <a:xfrm>
              <a:off x="5423418" y="2370298"/>
              <a:ext cx="491355" cy="294813"/>
            </a:xfrm>
            <a:custGeom>
              <a:avLst/>
              <a:gdLst>
                <a:gd name="connsiteX0" fmla="*/ 132964 w 142875"/>
                <a:gd name="connsiteY0" fmla="*/ 14854 h 85725"/>
                <a:gd name="connsiteX1" fmla="*/ 59621 w 142875"/>
                <a:gd name="connsiteY1" fmla="*/ 74861 h 85725"/>
                <a:gd name="connsiteX2" fmla="*/ 14854 w 142875"/>
                <a:gd name="connsiteY2" fmla="*/ 55811 h 85725"/>
              </a:gdLst>
              <a:ahLst/>
              <a:cxnLst>
                <a:cxn ang="0">
                  <a:pos x="connsiteX0" y="connsiteY0"/>
                </a:cxn>
                <a:cxn ang="0">
                  <a:pos x="connsiteX1" y="connsiteY1"/>
                </a:cxn>
                <a:cxn ang="0">
                  <a:pos x="connsiteX2" y="connsiteY2"/>
                </a:cxn>
              </a:cxnLst>
              <a:rect l="l" t="t" r="r" b="b"/>
              <a:pathLst>
                <a:path w="142875" h="85725">
                  <a:moveTo>
                    <a:pt x="132964" y="14854"/>
                  </a:moveTo>
                  <a:cubicBezTo>
                    <a:pt x="127249" y="50097"/>
                    <a:pt x="95817" y="76767"/>
                    <a:pt x="59621" y="74861"/>
                  </a:cubicBezTo>
                  <a:cubicBezTo>
                    <a:pt x="42476" y="73909"/>
                    <a:pt x="27236" y="66289"/>
                    <a:pt x="14854" y="55811"/>
                  </a:cubicBezTo>
                </a:path>
              </a:pathLst>
            </a:custGeom>
            <a:noFill/>
            <a:ln w="19050" cap="flat">
              <a:solidFill>
                <a:schemeClr val="accent1"/>
              </a:solidFill>
              <a:prstDash val="solid"/>
              <a:miter/>
            </a:ln>
          </p:spPr>
          <p:txBody>
            <a:bodyPr rtlCol="0" anchor="ctr"/>
            <a:lstStyle/>
            <a:p>
              <a:endParaRPr lang="en-US" dirty="0"/>
            </a:p>
          </p:txBody>
        </p:sp>
        <p:sp>
          <p:nvSpPr>
            <p:cNvPr id="64" name="Freeform: Shape 123">
              <a:extLst>
                <a:ext uri="{FF2B5EF4-FFF2-40B4-BE49-F238E27FC236}">
                  <a16:creationId xmlns:a16="http://schemas.microsoft.com/office/drawing/2014/main" id="{3D38BE13-8B53-F141-84A0-89A9AD9E393E}"/>
                </a:ext>
              </a:extLst>
            </p:cNvPr>
            <p:cNvSpPr/>
            <p:nvPr/>
          </p:nvSpPr>
          <p:spPr>
            <a:xfrm>
              <a:off x="5341277" y="2085021"/>
              <a:ext cx="589626" cy="524112"/>
            </a:xfrm>
            <a:custGeom>
              <a:avLst/>
              <a:gdLst>
                <a:gd name="connsiteX0" fmla="*/ 156848 w 171450"/>
                <a:gd name="connsiteY0" fmla="*/ 97806 h 152400"/>
                <a:gd name="connsiteX1" fmla="*/ 157801 w 171450"/>
                <a:gd name="connsiteY1" fmla="*/ 90186 h 152400"/>
                <a:gd name="connsiteX2" fmla="*/ 90173 w 171450"/>
                <a:gd name="connsiteY2" fmla="*/ 14939 h 152400"/>
                <a:gd name="connsiteX3" fmla="*/ 14926 w 171450"/>
                <a:gd name="connsiteY3" fmla="*/ 82566 h 152400"/>
                <a:gd name="connsiteX4" fmla="*/ 37786 w 171450"/>
                <a:gd name="connsiteY4" fmla="*/ 137811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52400">
                  <a:moveTo>
                    <a:pt x="156848" y="97806"/>
                  </a:moveTo>
                  <a:cubicBezTo>
                    <a:pt x="156848" y="94949"/>
                    <a:pt x="157801" y="93044"/>
                    <a:pt x="157801" y="90186"/>
                  </a:cubicBezTo>
                  <a:cubicBezTo>
                    <a:pt x="159706" y="51134"/>
                    <a:pt x="129226" y="16844"/>
                    <a:pt x="90173" y="14939"/>
                  </a:cubicBezTo>
                  <a:cubicBezTo>
                    <a:pt x="51121" y="13034"/>
                    <a:pt x="16831" y="43514"/>
                    <a:pt x="14926" y="82566"/>
                  </a:cubicBezTo>
                  <a:cubicBezTo>
                    <a:pt x="13973" y="104474"/>
                    <a:pt x="22546" y="124476"/>
                    <a:pt x="37786" y="137811"/>
                  </a:cubicBezTo>
                </a:path>
              </a:pathLst>
            </a:custGeom>
            <a:noFill/>
            <a:ln w="19050" cap="flat">
              <a:solidFill>
                <a:schemeClr val="tx1"/>
              </a:solidFill>
              <a:prstDash val="solid"/>
              <a:miter/>
            </a:ln>
          </p:spPr>
          <p:txBody>
            <a:bodyPr rtlCol="0" anchor="ctr"/>
            <a:lstStyle/>
            <a:p>
              <a:endParaRPr lang="en-US" dirty="0"/>
            </a:p>
          </p:txBody>
        </p:sp>
        <p:sp>
          <p:nvSpPr>
            <p:cNvPr id="65" name="Freeform: Shape 124">
              <a:extLst>
                <a:ext uri="{FF2B5EF4-FFF2-40B4-BE49-F238E27FC236}">
                  <a16:creationId xmlns:a16="http://schemas.microsoft.com/office/drawing/2014/main" id="{6D4AD15F-4099-B548-BF52-3B890B31B2A2}"/>
                </a:ext>
              </a:extLst>
            </p:cNvPr>
            <p:cNvSpPr/>
            <p:nvPr/>
          </p:nvSpPr>
          <p:spPr>
            <a:xfrm>
              <a:off x="3103932" y="2746713"/>
              <a:ext cx="524112" cy="589626"/>
            </a:xfrm>
            <a:custGeom>
              <a:avLst/>
              <a:gdLst>
                <a:gd name="connsiteX0" fmla="*/ 110189 w 152400"/>
                <a:gd name="connsiteY0" fmla="*/ 18749 h 171450"/>
                <a:gd name="connsiteX1" fmla="*/ 91139 w 152400"/>
                <a:gd name="connsiteY1" fmla="*/ 14939 h 171450"/>
                <a:gd name="connsiteX2" fmla="*/ 14939 w 152400"/>
                <a:gd name="connsiteY2" fmla="*/ 83519 h 171450"/>
                <a:gd name="connsiteX3" fmla="*/ 83519 w 152400"/>
                <a:gd name="connsiteY3" fmla="*/ 159719 h 171450"/>
                <a:gd name="connsiteX4" fmla="*/ 146384 w 152400"/>
                <a:gd name="connsiteY4" fmla="*/ 129239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71450">
                  <a:moveTo>
                    <a:pt x="110189" y="18749"/>
                  </a:moveTo>
                  <a:cubicBezTo>
                    <a:pt x="104474" y="16844"/>
                    <a:pt x="97806" y="15891"/>
                    <a:pt x="91139" y="14939"/>
                  </a:cubicBezTo>
                  <a:cubicBezTo>
                    <a:pt x="51134" y="13034"/>
                    <a:pt x="16844" y="43514"/>
                    <a:pt x="14939" y="83519"/>
                  </a:cubicBezTo>
                  <a:cubicBezTo>
                    <a:pt x="13034" y="123524"/>
                    <a:pt x="43514" y="157814"/>
                    <a:pt x="83519" y="159719"/>
                  </a:cubicBezTo>
                  <a:cubicBezTo>
                    <a:pt x="109236" y="160671"/>
                    <a:pt x="132096" y="149241"/>
                    <a:pt x="146384" y="129239"/>
                  </a:cubicBezTo>
                </a:path>
              </a:pathLst>
            </a:custGeom>
            <a:noFill/>
            <a:ln w="19050" cap="flat">
              <a:solidFill>
                <a:schemeClr val="accent1"/>
              </a:solidFill>
              <a:prstDash val="solid"/>
              <a:miter/>
            </a:ln>
          </p:spPr>
          <p:txBody>
            <a:bodyPr rtlCol="0" anchor="ctr"/>
            <a:lstStyle/>
            <a:p>
              <a:endParaRPr lang="en-US" dirty="0"/>
            </a:p>
          </p:txBody>
        </p:sp>
        <p:sp>
          <p:nvSpPr>
            <p:cNvPr id="66" name="Freeform: Shape 125">
              <a:extLst>
                <a:ext uri="{FF2B5EF4-FFF2-40B4-BE49-F238E27FC236}">
                  <a16:creationId xmlns:a16="http://schemas.microsoft.com/office/drawing/2014/main" id="{D6136C05-DA69-E04C-B051-EFB3307D5DBE}"/>
                </a:ext>
              </a:extLst>
            </p:cNvPr>
            <p:cNvSpPr/>
            <p:nvPr/>
          </p:nvSpPr>
          <p:spPr>
            <a:xfrm>
              <a:off x="4404558" y="2213064"/>
              <a:ext cx="327570" cy="393084"/>
            </a:xfrm>
            <a:custGeom>
              <a:avLst/>
              <a:gdLst>
                <a:gd name="connsiteX0" fmla="*/ 81563 w 95250"/>
                <a:gd name="connsiteY0" fmla="*/ 96769 h 114300"/>
                <a:gd name="connsiteX1" fmla="*/ 58703 w 95250"/>
                <a:gd name="connsiteY1" fmla="*/ 101531 h 114300"/>
                <a:gd name="connsiteX2" fmla="*/ 14888 w 95250"/>
                <a:gd name="connsiteY2" fmla="*/ 52954 h 114300"/>
                <a:gd name="connsiteX3" fmla="*/ 39653 w 95250"/>
                <a:gd name="connsiteY3" fmla="*/ 14854 h 114300"/>
              </a:gdLst>
              <a:ahLst/>
              <a:cxnLst>
                <a:cxn ang="0">
                  <a:pos x="connsiteX0" y="connsiteY0"/>
                </a:cxn>
                <a:cxn ang="0">
                  <a:pos x="connsiteX1" y="connsiteY1"/>
                </a:cxn>
                <a:cxn ang="0">
                  <a:pos x="connsiteX2" y="connsiteY2"/>
                </a:cxn>
                <a:cxn ang="0">
                  <a:pos x="connsiteX3" y="connsiteY3"/>
                </a:cxn>
              </a:cxnLst>
              <a:rect l="l" t="t" r="r" b="b"/>
              <a:pathLst>
                <a:path w="95250" h="114300">
                  <a:moveTo>
                    <a:pt x="81563" y="96769"/>
                  </a:moveTo>
                  <a:cubicBezTo>
                    <a:pt x="74896" y="99627"/>
                    <a:pt x="67276" y="101531"/>
                    <a:pt x="58703" y="101531"/>
                  </a:cubicBezTo>
                  <a:cubicBezTo>
                    <a:pt x="32986" y="100579"/>
                    <a:pt x="13936" y="78671"/>
                    <a:pt x="14888" y="52954"/>
                  </a:cubicBezTo>
                  <a:cubicBezTo>
                    <a:pt x="15841" y="35809"/>
                    <a:pt x="25366" y="22474"/>
                    <a:pt x="39653" y="14854"/>
                  </a:cubicBezTo>
                </a:path>
              </a:pathLst>
            </a:custGeom>
            <a:noFill/>
            <a:ln w="19050" cap="flat">
              <a:solidFill>
                <a:schemeClr val="tx1"/>
              </a:solidFill>
              <a:prstDash val="solid"/>
              <a:miter/>
            </a:ln>
          </p:spPr>
          <p:txBody>
            <a:bodyPr rtlCol="0" anchor="ctr"/>
            <a:lstStyle/>
            <a:p>
              <a:endParaRPr lang="en-US" dirty="0"/>
            </a:p>
          </p:txBody>
        </p:sp>
        <p:sp>
          <p:nvSpPr>
            <p:cNvPr id="67" name="Freeform: Shape 126">
              <a:extLst>
                <a:ext uri="{FF2B5EF4-FFF2-40B4-BE49-F238E27FC236}">
                  <a16:creationId xmlns:a16="http://schemas.microsoft.com/office/drawing/2014/main" id="{1EEC4116-C20B-A84D-BB60-0EB9778BF6A0}"/>
                </a:ext>
              </a:extLst>
            </p:cNvPr>
            <p:cNvSpPr/>
            <p:nvPr/>
          </p:nvSpPr>
          <p:spPr>
            <a:xfrm>
              <a:off x="4489843" y="2193410"/>
              <a:ext cx="327570" cy="393084"/>
            </a:xfrm>
            <a:custGeom>
              <a:avLst/>
              <a:gdLst>
                <a:gd name="connsiteX0" fmla="*/ 56764 w 95250"/>
                <a:gd name="connsiteY0" fmla="*/ 102484 h 114300"/>
                <a:gd name="connsiteX1" fmla="*/ 82482 w 95250"/>
                <a:gd name="connsiteY1" fmla="*/ 63431 h 114300"/>
                <a:gd name="connsiteX2" fmla="*/ 38667 w 95250"/>
                <a:gd name="connsiteY2" fmla="*/ 14854 h 114300"/>
                <a:gd name="connsiteX3" fmla="*/ 14854 w 95250"/>
                <a:gd name="connsiteY3" fmla="*/ 20569 h 114300"/>
              </a:gdLst>
              <a:ahLst/>
              <a:cxnLst>
                <a:cxn ang="0">
                  <a:pos x="connsiteX0" y="connsiteY0"/>
                </a:cxn>
                <a:cxn ang="0">
                  <a:pos x="connsiteX1" y="connsiteY1"/>
                </a:cxn>
                <a:cxn ang="0">
                  <a:pos x="connsiteX2" y="connsiteY2"/>
                </a:cxn>
                <a:cxn ang="0">
                  <a:pos x="connsiteX3" y="connsiteY3"/>
                </a:cxn>
              </a:cxnLst>
              <a:rect l="l" t="t" r="r" b="b"/>
              <a:pathLst>
                <a:path w="95250" h="114300">
                  <a:moveTo>
                    <a:pt x="56764" y="102484"/>
                  </a:moveTo>
                  <a:cubicBezTo>
                    <a:pt x="71051" y="95817"/>
                    <a:pt x="81529" y="81529"/>
                    <a:pt x="82482" y="63431"/>
                  </a:cubicBezTo>
                  <a:cubicBezTo>
                    <a:pt x="83434" y="37714"/>
                    <a:pt x="64384" y="16759"/>
                    <a:pt x="38667" y="14854"/>
                  </a:cubicBezTo>
                  <a:cubicBezTo>
                    <a:pt x="30094" y="14854"/>
                    <a:pt x="21522" y="16759"/>
                    <a:pt x="14854" y="20569"/>
                  </a:cubicBezTo>
                </a:path>
              </a:pathLst>
            </a:custGeom>
            <a:noFill/>
            <a:ln w="19050" cap="flat">
              <a:solidFill>
                <a:schemeClr val="accent1"/>
              </a:solidFill>
              <a:prstDash val="solid"/>
              <a:miter/>
            </a:ln>
          </p:spPr>
          <p:txBody>
            <a:bodyPr rtlCol="0" anchor="ctr"/>
            <a:lstStyle/>
            <a:p>
              <a:endParaRPr lang="en-US" dirty="0"/>
            </a:p>
          </p:txBody>
        </p:sp>
        <p:sp>
          <p:nvSpPr>
            <p:cNvPr id="68" name="Freeform: Shape 127">
              <a:extLst>
                <a:ext uri="{FF2B5EF4-FFF2-40B4-BE49-F238E27FC236}">
                  <a16:creationId xmlns:a16="http://schemas.microsoft.com/office/drawing/2014/main" id="{B25BC666-9FF7-E644-9EED-4BF128D91C49}"/>
                </a:ext>
              </a:extLst>
            </p:cNvPr>
            <p:cNvSpPr/>
            <p:nvPr/>
          </p:nvSpPr>
          <p:spPr>
            <a:xfrm>
              <a:off x="3817944" y="420875"/>
              <a:ext cx="458598" cy="458598"/>
            </a:xfrm>
            <a:custGeom>
              <a:avLst/>
              <a:gdLst>
                <a:gd name="connsiteX0" fmla="*/ 77830 w 133350"/>
                <a:gd name="connsiteY0" fmla="*/ 118787 h 133350"/>
                <a:gd name="connsiteX1" fmla="*/ 120692 w 133350"/>
                <a:gd name="connsiteY1" fmla="*/ 70210 h 133350"/>
                <a:gd name="connsiteX2" fmla="*/ 70210 w 133350"/>
                <a:gd name="connsiteY2" fmla="*/ 14965 h 133350"/>
                <a:gd name="connsiteX3" fmla="*/ 14965 w 133350"/>
                <a:gd name="connsiteY3" fmla="*/ 65447 h 133350"/>
                <a:gd name="connsiteX4" fmla="*/ 65447 w 133350"/>
                <a:gd name="connsiteY4" fmla="*/ 120692 h 133350"/>
                <a:gd name="connsiteX5" fmla="*/ 77830 w 133350"/>
                <a:gd name="connsiteY5" fmla="*/ 118787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 h="133350">
                  <a:moveTo>
                    <a:pt x="77830" y="118787"/>
                  </a:moveTo>
                  <a:cubicBezTo>
                    <a:pt x="100690" y="114025"/>
                    <a:pt x="118787" y="94022"/>
                    <a:pt x="120692" y="70210"/>
                  </a:cubicBezTo>
                  <a:cubicBezTo>
                    <a:pt x="122597" y="40682"/>
                    <a:pt x="99737" y="15917"/>
                    <a:pt x="70210" y="14965"/>
                  </a:cubicBezTo>
                  <a:cubicBezTo>
                    <a:pt x="40682" y="13060"/>
                    <a:pt x="15917" y="35920"/>
                    <a:pt x="14965" y="65447"/>
                  </a:cubicBezTo>
                  <a:cubicBezTo>
                    <a:pt x="13060" y="94975"/>
                    <a:pt x="35920" y="119740"/>
                    <a:pt x="65447" y="120692"/>
                  </a:cubicBezTo>
                  <a:cubicBezTo>
                    <a:pt x="69257" y="120692"/>
                    <a:pt x="74020" y="119740"/>
                    <a:pt x="77830" y="118787"/>
                  </a:cubicBezTo>
                </a:path>
              </a:pathLst>
            </a:custGeom>
            <a:noFill/>
            <a:ln w="19050" cap="flat">
              <a:solidFill>
                <a:schemeClr val="accent1"/>
              </a:solidFill>
              <a:prstDash val="solid"/>
              <a:miter/>
            </a:ln>
          </p:spPr>
          <p:txBody>
            <a:bodyPr rtlCol="0" anchor="ctr"/>
            <a:lstStyle/>
            <a:p>
              <a:endParaRPr lang="en-US" dirty="0"/>
            </a:p>
          </p:txBody>
        </p:sp>
        <p:sp>
          <p:nvSpPr>
            <p:cNvPr id="69" name="Freeform: Shape 128">
              <a:extLst>
                <a:ext uri="{FF2B5EF4-FFF2-40B4-BE49-F238E27FC236}">
                  <a16:creationId xmlns:a16="http://schemas.microsoft.com/office/drawing/2014/main" id="{3BF3E785-7872-CD49-B33D-8BD665E4E461}"/>
                </a:ext>
              </a:extLst>
            </p:cNvPr>
            <p:cNvSpPr/>
            <p:nvPr/>
          </p:nvSpPr>
          <p:spPr>
            <a:xfrm>
              <a:off x="5354084" y="345371"/>
              <a:ext cx="655140" cy="655140"/>
            </a:xfrm>
            <a:custGeom>
              <a:avLst/>
              <a:gdLst>
                <a:gd name="connsiteX0" fmla="*/ 115977 w 190500"/>
                <a:gd name="connsiteY0" fmla="*/ 181700 h 190500"/>
                <a:gd name="connsiteX1" fmla="*/ 183605 w 190500"/>
                <a:gd name="connsiteY1" fmla="*/ 103595 h 190500"/>
                <a:gd name="connsiteX2" fmla="*/ 103595 w 190500"/>
                <a:gd name="connsiteY2" fmla="*/ 15012 h 190500"/>
                <a:gd name="connsiteX3" fmla="*/ 15012 w 190500"/>
                <a:gd name="connsiteY3" fmla="*/ 95022 h 190500"/>
                <a:gd name="connsiteX4" fmla="*/ 95022 w 190500"/>
                <a:gd name="connsiteY4" fmla="*/ 183605 h 190500"/>
                <a:gd name="connsiteX5" fmla="*/ 115977 w 190500"/>
                <a:gd name="connsiteY5" fmla="*/ 1817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 h="190500">
                  <a:moveTo>
                    <a:pt x="115977" y="181700"/>
                  </a:moveTo>
                  <a:cubicBezTo>
                    <a:pt x="153125" y="174080"/>
                    <a:pt x="181700" y="142647"/>
                    <a:pt x="183605" y="103595"/>
                  </a:cubicBezTo>
                  <a:cubicBezTo>
                    <a:pt x="186462" y="56922"/>
                    <a:pt x="150267" y="17870"/>
                    <a:pt x="103595" y="15012"/>
                  </a:cubicBezTo>
                  <a:cubicBezTo>
                    <a:pt x="56922" y="12155"/>
                    <a:pt x="17870" y="48350"/>
                    <a:pt x="15012" y="95022"/>
                  </a:cubicBezTo>
                  <a:cubicBezTo>
                    <a:pt x="12155" y="141695"/>
                    <a:pt x="48350" y="180747"/>
                    <a:pt x="95022" y="183605"/>
                  </a:cubicBezTo>
                  <a:cubicBezTo>
                    <a:pt x="101690" y="183605"/>
                    <a:pt x="109310" y="182652"/>
                    <a:pt x="115977" y="181700"/>
                  </a:cubicBezTo>
                </a:path>
              </a:pathLst>
            </a:custGeom>
            <a:noFill/>
            <a:ln w="19050" cap="flat">
              <a:solidFill>
                <a:schemeClr val="accent1"/>
              </a:solidFill>
              <a:prstDash val="solid"/>
              <a:miter/>
            </a:ln>
          </p:spPr>
          <p:txBody>
            <a:bodyPr rtlCol="0" anchor="ctr"/>
            <a:lstStyle/>
            <a:p>
              <a:endParaRPr lang="en-US" dirty="0"/>
            </a:p>
          </p:txBody>
        </p:sp>
        <p:sp>
          <p:nvSpPr>
            <p:cNvPr id="70" name="Freeform: Shape 129">
              <a:extLst>
                <a:ext uri="{FF2B5EF4-FFF2-40B4-BE49-F238E27FC236}">
                  <a16:creationId xmlns:a16="http://schemas.microsoft.com/office/drawing/2014/main" id="{B6A72A7B-C46B-B74B-8D2B-AFA671303F27}"/>
                </a:ext>
              </a:extLst>
            </p:cNvPr>
            <p:cNvSpPr/>
            <p:nvPr/>
          </p:nvSpPr>
          <p:spPr>
            <a:xfrm>
              <a:off x="4991026" y="1875668"/>
              <a:ext cx="131028" cy="851682"/>
            </a:xfrm>
            <a:custGeom>
              <a:avLst/>
              <a:gdLst>
                <a:gd name="connsiteX0" fmla="*/ 14854 w 38100"/>
                <a:gd name="connsiteY0" fmla="*/ 237739 h 247650"/>
                <a:gd name="connsiteX1" fmla="*/ 27237 w 38100"/>
                <a:gd name="connsiteY1" fmla="*/ 14854 h 247650"/>
              </a:gdLst>
              <a:ahLst/>
              <a:cxnLst>
                <a:cxn ang="0">
                  <a:pos x="connsiteX0" y="connsiteY0"/>
                </a:cxn>
                <a:cxn ang="0">
                  <a:pos x="connsiteX1" y="connsiteY1"/>
                </a:cxn>
              </a:cxnLst>
              <a:rect l="l" t="t" r="r" b="b"/>
              <a:pathLst>
                <a:path w="38100" h="247650">
                  <a:moveTo>
                    <a:pt x="14854" y="237739"/>
                  </a:moveTo>
                  <a:lnTo>
                    <a:pt x="27237" y="14854"/>
                  </a:lnTo>
                </a:path>
              </a:pathLst>
            </a:custGeom>
            <a:ln w="19050" cap="flat">
              <a:solidFill>
                <a:schemeClr val="tx1"/>
              </a:solidFill>
              <a:prstDash val="solid"/>
              <a:miter/>
            </a:ln>
          </p:spPr>
          <p:txBody>
            <a:bodyPr rtlCol="0" anchor="ctr"/>
            <a:lstStyle/>
            <a:p>
              <a:endParaRPr lang="en-US" dirty="0"/>
            </a:p>
          </p:txBody>
        </p:sp>
        <p:sp>
          <p:nvSpPr>
            <p:cNvPr id="71" name="Freeform: Shape 130">
              <a:extLst>
                <a:ext uri="{FF2B5EF4-FFF2-40B4-BE49-F238E27FC236}">
                  <a16:creationId xmlns:a16="http://schemas.microsoft.com/office/drawing/2014/main" id="{22C357CC-47D5-5F46-87E2-329AEBBCE9BE}"/>
                </a:ext>
              </a:extLst>
            </p:cNvPr>
            <p:cNvSpPr/>
            <p:nvPr/>
          </p:nvSpPr>
          <p:spPr>
            <a:xfrm>
              <a:off x="5243253" y="1603783"/>
              <a:ext cx="458598" cy="131028"/>
            </a:xfrm>
            <a:custGeom>
              <a:avLst/>
              <a:gdLst>
                <a:gd name="connsiteX0" fmla="*/ 14854 w 133350"/>
                <a:gd name="connsiteY0" fmla="*/ 28189 h 38100"/>
                <a:gd name="connsiteX1" fmla="*/ 123439 w 133350"/>
                <a:gd name="connsiteY1" fmla="*/ 14854 h 38100"/>
              </a:gdLst>
              <a:ahLst/>
              <a:cxnLst>
                <a:cxn ang="0">
                  <a:pos x="connsiteX0" y="connsiteY0"/>
                </a:cxn>
                <a:cxn ang="0">
                  <a:pos x="connsiteX1" y="connsiteY1"/>
                </a:cxn>
              </a:cxnLst>
              <a:rect l="l" t="t" r="r" b="b"/>
              <a:pathLst>
                <a:path w="133350" h="38100">
                  <a:moveTo>
                    <a:pt x="14854" y="28189"/>
                  </a:moveTo>
                  <a:lnTo>
                    <a:pt x="123439" y="14854"/>
                  </a:lnTo>
                </a:path>
              </a:pathLst>
            </a:custGeom>
            <a:ln w="19050" cap="flat">
              <a:solidFill>
                <a:schemeClr val="tx1"/>
              </a:solidFill>
              <a:prstDash val="solid"/>
              <a:miter/>
            </a:ln>
          </p:spPr>
          <p:txBody>
            <a:bodyPr rtlCol="0" anchor="ctr"/>
            <a:lstStyle/>
            <a:p>
              <a:endParaRPr lang="en-US" dirty="0"/>
            </a:p>
          </p:txBody>
        </p:sp>
        <p:sp>
          <p:nvSpPr>
            <p:cNvPr id="72" name="Freeform: Shape 137">
              <a:extLst>
                <a:ext uri="{FF2B5EF4-FFF2-40B4-BE49-F238E27FC236}">
                  <a16:creationId xmlns:a16="http://schemas.microsoft.com/office/drawing/2014/main" id="{3AFE561A-A004-E245-9B00-83B02F06F762}"/>
                </a:ext>
              </a:extLst>
            </p:cNvPr>
            <p:cNvSpPr/>
            <p:nvPr/>
          </p:nvSpPr>
          <p:spPr>
            <a:xfrm>
              <a:off x="6075281" y="1534995"/>
              <a:ext cx="131028" cy="98271"/>
            </a:xfrm>
            <a:custGeom>
              <a:avLst/>
              <a:gdLst>
                <a:gd name="connsiteX0" fmla="*/ 30094 w 38100"/>
                <a:gd name="connsiteY0" fmla="*/ 14854 h 28575"/>
                <a:gd name="connsiteX1" fmla="*/ 14854 w 38100"/>
                <a:gd name="connsiteY1" fmla="*/ 17711 h 28575"/>
              </a:gdLst>
              <a:ahLst/>
              <a:cxnLst>
                <a:cxn ang="0">
                  <a:pos x="connsiteX0" y="connsiteY0"/>
                </a:cxn>
                <a:cxn ang="0">
                  <a:pos x="connsiteX1" y="connsiteY1"/>
                </a:cxn>
              </a:cxnLst>
              <a:rect l="l" t="t" r="r" b="b"/>
              <a:pathLst>
                <a:path w="38100" h="28575">
                  <a:moveTo>
                    <a:pt x="30094" y="14854"/>
                  </a:moveTo>
                  <a:lnTo>
                    <a:pt x="14854" y="17711"/>
                  </a:lnTo>
                </a:path>
              </a:pathLst>
            </a:custGeom>
            <a:ln w="19050" cap="flat">
              <a:solidFill>
                <a:schemeClr val="tx1"/>
              </a:solidFill>
              <a:prstDash val="solid"/>
              <a:miter/>
            </a:ln>
          </p:spPr>
          <p:txBody>
            <a:bodyPr rtlCol="0" anchor="ctr"/>
            <a:lstStyle/>
            <a:p>
              <a:endParaRPr lang="en-US" dirty="0"/>
            </a:p>
          </p:txBody>
        </p:sp>
        <p:sp>
          <p:nvSpPr>
            <p:cNvPr id="73" name="Freeform: Shape 138">
              <a:extLst>
                <a:ext uri="{FF2B5EF4-FFF2-40B4-BE49-F238E27FC236}">
                  <a16:creationId xmlns:a16="http://schemas.microsoft.com/office/drawing/2014/main" id="{D8EF2985-62AD-3247-B4E9-588FB60F1D99}"/>
                </a:ext>
              </a:extLst>
            </p:cNvPr>
            <p:cNvSpPr/>
            <p:nvPr/>
          </p:nvSpPr>
          <p:spPr>
            <a:xfrm>
              <a:off x="5829605" y="2370298"/>
              <a:ext cx="294813" cy="131028"/>
            </a:xfrm>
            <a:custGeom>
              <a:avLst/>
              <a:gdLst>
                <a:gd name="connsiteX0" fmla="*/ 75814 w 85725"/>
                <a:gd name="connsiteY0" fmla="*/ 25332 h 38100"/>
                <a:gd name="connsiteX1" fmla="*/ 14854 w 85725"/>
                <a:gd name="connsiteY1" fmla="*/ 14854 h 38100"/>
              </a:gdLst>
              <a:ahLst/>
              <a:cxnLst>
                <a:cxn ang="0">
                  <a:pos x="connsiteX0" y="connsiteY0"/>
                </a:cxn>
                <a:cxn ang="0">
                  <a:pos x="connsiteX1" y="connsiteY1"/>
                </a:cxn>
              </a:cxnLst>
              <a:rect l="l" t="t" r="r" b="b"/>
              <a:pathLst>
                <a:path w="85725" h="38100">
                  <a:moveTo>
                    <a:pt x="75814" y="25332"/>
                  </a:moveTo>
                  <a:lnTo>
                    <a:pt x="14854" y="14854"/>
                  </a:lnTo>
                </a:path>
              </a:pathLst>
            </a:custGeom>
            <a:ln w="19050" cap="flat">
              <a:solidFill>
                <a:schemeClr val="tx1"/>
              </a:solidFill>
              <a:prstDash val="solid"/>
              <a:miter/>
            </a:ln>
          </p:spPr>
          <p:txBody>
            <a:bodyPr rtlCol="0" anchor="ctr"/>
            <a:lstStyle/>
            <a:p>
              <a:endParaRPr lang="en-US" dirty="0"/>
            </a:p>
          </p:txBody>
        </p:sp>
        <p:sp>
          <p:nvSpPr>
            <p:cNvPr id="74" name="Freeform: Shape 139">
              <a:extLst>
                <a:ext uri="{FF2B5EF4-FFF2-40B4-BE49-F238E27FC236}">
                  <a16:creationId xmlns:a16="http://schemas.microsoft.com/office/drawing/2014/main" id="{586C78CF-694D-2C4C-B501-294AE590E207}"/>
                </a:ext>
              </a:extLst>
            </p:cNvPr>
            <p:cNvSpPr/>
            <p:nvPr/>
          </p:nvSpPr>
          <p:spPr>
            <a:xfrm>
              <a:off x="5210496" y="2511154"/>
              <a:ext cx="294813" cy="327570"/>
            </a:xfrm>
            <a:custGeom>
              <a:avLst/>
              <a:gdLst>
                <a:gd name="connsiteX0" fmla="*/ 14854 w 85725"/>
                <a:gd name="connsiteY0" fmla="*/ 89149 h 95250"/>
                <a:gd name="connsiteX1" fmla="*/ 75814 w 85725"/>
                <a:gd name="connsiteY1" fmla="*/ 14854 h 95250"/>
              </a:gdLst>
              <a:ahLst/>
              <a:cxnLst>
                <a:cxn ang="0">
                  <a:pos x="connsiteX0" y="connsiteY0"/>
                </a:cxn>
                <a:cxn ang="0">
                  <a:pos x="connsiteX1" y="connsiteY1"/>
                </a:cxn>
              </a:cxnLst>
              <a:rect l="l" t="t" r="r" b="b"/>
              <a:pathLst>
                <a:path w="85725" h="95250">
                  <a:moveTo>
                    <a:pt x="14854" y="89149"/>
                  </a:moveTo>
                  <a:lnTo>
                    <a:pt x="75814" y="14854"/>
                  </a:lnTo>
                </a:path>
              </a:pathLst>
            </a:custGeom>
            <a:ln w="19050" cap="flat">
              <a:solidFill>
                <a:schemeClr val="tx1"/>
              </a:solidFill>
              <a:prstDash val="solid"/>
              <a:miter/>
            </a:ln>
          </p:spPr>
          <p:txBody>
            <a:bodyPr rtlCol="0" anchor="ctr"/>
            <a:lstStyle/>
            <a:p>
              <a:endParaRPr lang="en-US" dirty="0"/>
            </a:p>
          </p:txBody>
        </p:sp>
        <p:sp>
          <p:nvSpPr>
            <p:cNvPr id="75" name="Freeform: Shape 140">
              <a:extLst>
                <a:ext uri="{FF2B5EF4-FFF2-40B4-BE49-F238E27FC236}">
                  <a16:creationId xmlns:a16="http://schemas.microsoft.com/office/drawing/2014/main" id="{6E3F5536-1308-C44F-B821-4FB6A30AF92E}"/>
                </a:ext>
              </a:extLst>
            </p:cNvPr>
            <p:cNvSpPr/>
            <p:nvPr/>
          </p:nvSpPr>
          <p:spPr>
            <a:xfrm>
              <a:off x="5413590" y="925715"/>
              <a:ext cx="163785" cy="229299"/>
            </a:xfrm>
            <a:custGeom>
              <a:avLst/>
              <a:gdLst>
                <a:gd name="connsiteX0" fmla="*/ 33904 w 47625"/>
                <a:gd name="connsiteY0" fmla="*/ 14854 h 66675"/>
                <a:gd name="connsiteX1" fmla="*/ 14854 w 47625"/>
                <a:gd name="connsiteY1" fmla="*/ 57717 h 66675"/>
              </a:gdLst>
              <a:ahLst/>
              <a:cxnLst>
                <a:cxn ang="0">
                  <a:pos x="connsiteX0" y="connsiteY0"/>
                </a:cxn>
                <a:cxn ang="0">
                  <a:pos x="connsiteX1" y="connsiteY1"/>
                </a:cxn>
              </a:cxnLst>
              <a:rect l="l" t="t" r="r" b="b"/>
              <a:pathLst>
                <a:path w="47625" h="66675">
                  <a:moveTo>
                    <a:pt x="33904" y="14854"/>
                  </a:moveTo>
                  <a:lnTo>
                    <a:pt x="14854" y="57717"/>
                  </a:lnTo>
                </a:path>
              </a:pathLst>
            </a:custGeom>
            <a:ln w="19050" cap="flat">
              <a:solidFill>
                <a:schemeClr val="tx1"/>
              </a:solidFill>
              <a:prstDash val="solid"/>
              <a:miter/>
            </a:ln>
          </p:spPr>
          <p:txBody>
            <a:bodyPr rtlCol="0" anchor="ctr"/>
            <a:lstStyle/>
            <a:p>
              <a:endParaRPr lang="en-US" dirty="0"/>
            </a:p>
          </p:txBody>
        </p:sp>
        <p:sp>
          <p:nvSpPr>
            <p:cNvPr id="76" name="Freeform: Shape 141">
              <a:extLst>
                <a:ext uri="{FF2B5EF4-FFF2-40B4-BE49-F238E27FC236}">
                  <a16:creationId xmlns:a16="http://schemas.microsoft.com/office/drawing/2014/main" id="{12D83496-7D19-524E-B144-A2DD60F8783A}"/>
                </a:ext>
              </a:extLst>
            </p:cNvPr>
            <p:cNvSpPr/>
            <p:nvPr/>
          </p:nvSpPr>
          <p:spPr>
            <a:xfrm>
              <a:off x="5200671" y="1413793"/>
              <a:ext cx="163785" cy="229299"/>
            </a:xfrm>
            <a:custGeom>
              <a:avLst/>
              <a:gdLst>
                <a:gd name="connsiteX0" fmla="*/ 32952 w 47625"/>
                <a:gd name="connsiteY0" fmla="*/ 14854 h 66675"/>
                <a:gd name="connsiteX1" fmla="*/ 14854 w 47625"/>
                <a:gd name="connsiteY1" fmla="*/ 54859 h 66675"/>
              </a:gdLst>
              <a:ahLst/>
              <a:cxnLst>
                <a:cxn ang="0">
                  <a:pos x="connsiteX0" y="connsiteY0"/>
                </a:cxn>
                <a:cxn ang="0">
                  <a:pos x="connsiteX1" y="connsiteY1"/>
                </a:cxn>
              </a:cxnLst>
              <a:rect l="l" t="t" r="r" b="b"/>
              <a:pathLst>
                <a:path w="47625" h="66675">
                  <a:moveTo>
                    <a:pt x="32952" y="14854"/>
                  </a:moveTo>
                  <a:lnTo>
                    <a:pt x="14854" y="54859"/>
                  </a:lnTo>
                </a:path>
              </a:pathLst>
            </a:custGeom>
            <a:ln w="19050" cap="flat">
              <a:solidFill>
                <a:schemeClr val="tx1"/>
              </a:solidFill>
              <a:prstDash val="solid"/>
              <a:miter/>
            </a:ln>
          </p:spPr>
          <p:txBody>
            <a:bodyPr rtlCol="0" anchor="ctr"/>
            <a:lstStyle/>
            <a:p>
              <a:endParaRPr lang="en-US" dirty="0"/>
            </a:p>
          </p:txBody>
        </p:sp>
        <p:sp>
          <p:nvSpPr>
            <p:cNvPr id="77" name="Freeform: Shape 142">
              <a:extLst>
                <a:ext uri="{FF2B5EF4-FFF2-40B4-BE49-F238E27FC236}">
                  <a16:creationId xmlns:a16="http://schemas.microsoft.com/office/drawing/2014/main" id="{67F8CCBA-8353-5346-9B00-AE82A45939A7}"/>
                </a:ext>
              </a:extLst>
            </p:cNvPr>
            <p:cNvSpPr/>
            <p:nvPr/>
          </p:nvSpPr>
          <p:spPr>
            <a:xfrm>
              <a:off x="5479104" y="915886"/>
              <a:ext cx="98271" cy="98271"/>
            </a:xfrm>
            <a:custGeom>
              <a:avLst/>
              <a:gdLst>
                <a:gd name="connsiteX0" fmla="*/ 14854 w 28575"/>
                <a:gd name="connsiteY0" fmla="*/ 17712 h 28575"/>
                <a:gd name="connsiteX1" fmla="*/ 16759 w 28575"/>
                <a:gd name="connsiteY1" fmla="*/ 14854 h 28575"/>
              </a:gdLst>
              <a:ahLst/>
              <a:cxnLst>
                <a:cxn ang="0">
                  <a:pos x="connsiteX0" y="connsiteY0"/>
                </a:cxn>
                <a:cxn ang="0">
                  <a:pos x="connsiteX1" y="connsiteY1"/>
                </a:cxn>
              </a:cxnLst>
              <a:rect l="l" t="t" r="r" b="b"/>
              <a:pathLst>
                <a:path w="28575" h="28575">
                  <a:moveTo>
                    <a:pt x="14854" y="17712"/>
                  </a:moveTo>
                  <a:lnTo>
                    <a:pt x="16759" y="14854"/>
                  </a:lnTo>
                </a:path>
              </a:pathLst>
            </a:custGeom>
            <a:ln w="19050" cap="flat">
              <a:solidFill>
                <a:schemeClr val="tx1"/>
              </a:solidFill>
              <a:prstDash val="solid"/>
              <a:miter/>
            </a:ln>
          </p:spPr>
          <p:txBody>
            <a:bodyPr rtlCol="0" anchor="ctr"/>
            <a:lstStyle/>
            <a:p>
              <a:endParaRPr lang="en-US" dirty="0"/>
            </a:p>
          </p:txBody>
        </p:sp>
        <p:sp>
          <p:nvSpPr>
            <p:cNvPr id="78" name="Freeform: Shape 143">
              <a:extLst>
                <a:ext uri="{FF2B5EF4-FFF2-40B4-BE49-F238E27FC236}">
                  <a16:creationId xmlns:a16="http://schemas.microsoft.com/office/drawing/2014/main" id="{A228A850-3074-1841-93E0-4FBFF493390F}"/>
                </a:ext>
              </a:extLst>
            </p:cNvPr>
            <p:cNvSpPr/>
            <p:nvPr/>
          </p:nvSpPr>
          <p:spPr>
            <a:xfrm>
              <a:off x="4738796" y="2704419"/>
              <a:ext cx="98271" cy="98271"/>
            </a:xfrm>
            <a:custGeom>
              <a:avLst/>
              <a:gdLst>
                <a:gd name="connsiteX0" fmla="*/ 14854 w 28575"/>
                <a:gd name="connsiteY0" fmla="*/ 14854 h 28575"/>
                <a:gd name="connsiteX1" fmla="*/ 16759 w 28575"/>
                <a:gd name="connsiteY1" fmla="*/ 16759 h 28575"/>
              </a:gdLst>
              <a:ahLst/>
              <a:cxnLst>
                <a:cxn ang="0">
                  <a:pos x="connsiteX0" y="connsiteY0"/>
                </a:cxn>
                <a:cxn ang="0">
                  <a:pos x="connsiteX1" y="connsiteY1"/>
                </a:cxn>
              </a:cxnLst>
              <a:rect l="l" t="t" r="r" b="b"/>
              <a:pathLst>
                <a:path w="28575" h="28575">
                  <a:moveTo>
                    <a:pt x="14854" y="14854"/>
                  </a:moveTo>
                  <a:lnTo>
                    <a:pt x="16759" y="16759"/>
                  </a:lnTo>
                </a:path>
              </a:pathLst>
            </a:custGeom>
            <a:ln w="19050" cap="flat">
              <a:solidFill>
                <a:schemeClr val="tx1"/>
              </a:solidFill>
              <a:prstDash val="solid"/>
              <a:miter/>
            </a:ln>
          </p:spPr>
          <p:txBody>
            <a:bodyPr rtlCol="0" anchor="ctr"/>
            <a:lstStyle/>
            <a:p>
              <a:endParaRPr lang="en-US" dirty="0"/>
            </a:p>
          </p:txBody>
        </p:sp>
        <p:sp>
          <p:nvSpPr>
            <p:cNvPr id="79" name="Freeform: Shape 144">
              <a:extLst>
                <a:ext uri="{FF2B5EF4-FFF2-40B4-BE49-F238E27FC236}">
                  <a16:creationId xmlns:a16="http://schemas.microsoft.com/office/drawing/2014/main" id="{E6F87D6C-A9FA-674E-9AF8-3970CA84DC87}"/>
                </a:ext>
              </a:extLst>
            </p:cNvPr>
            <p:cNvSpPr/>
            <p:nvPr/>
          </p:nvSpPr>
          <p:spPr>
            <a:xfrm>
              <a:off x="4633973" y="2494774"/>
              <a:ext cx="196542" cy="294813"/>
            </a:xfrm>
            <a:custGeom>
              <a:avLst/>
              <a:gdLst>
                <a:gd name="connsiteX0" fmla="*/ 14854 w 57150"/>
                <a:gd name="connsiteY0" fmla="*/ 14854 h 85725"/>
                <a:gd name="connsiteX1" fmla="*/ 45334 w 57150"/>
                <a:gd name="connsiteY1" fmla="*/ 75814 h 85725"/>
              </a:gdLst>
              <a:ahLst/>
              <a:cxnLst>
                <a:cxn ang="0">
                  <a:pos x="connsiteX0" y="connsiteY0"/>
                </a:cxn>
                <a:cxn ang="0">
                  <a:pos x="connsiteX1" y="connsiteY1"/>
                </a:cxn>
              </a:cxnLst>
              <a:rect l="l" t="t" r="r" b="b"/>
              <a:pathLst>
                <a:path w="57150" h="85725">
                  <a:moveTo>
                    <a:pt x="14854" y="14854"/>
                  </a:moveTo>
                  <a:lnTo>
                    <a:pt x="45334" y="75814"/>
                  </a:lnTo>
                </a:path>
              </a:pathLst>
            </a:custGeom>
            <a:ln w="19050" cap="flat">
              <a:solidFill>
                <a:schemeClr val="tx1"/>
              </a:solidFill>
              <a:prstDash val="solid"/>
              <a:miter/>
            </a:ln>
          </p:spPr>
          <p:txBody>
            <a:bodyPr rtlCol="0" anchor="ctr"/>
            <a:lstStyle/>
            <a:p>
              <a:endParaRPr lang="en-US" dirty="0"/>
            </a:p>
          </p:txBody>
        </p:sp>
        <p:sp>
          <p:nvSpPr>
            <p:cNvPr id="80" name="Freeform: Shape 145">
              <a:extLst>
                <a:ext uri="{FF2B5EF4-FFF2-40B4-BE49-F238E27FC236}">
                  <a16:creationId xmlns:a16="http://schemas.microsoft.com/office/drawing/2014/main" id="{E59C03D8-AF61-F741-B5B5-3CE11D2F1CD6}"/>
                </a:ext>
              </a:extLst>
            </p:cNvPr>
            <p:cNvSpPr/>
            <p:nvPr/>
          </p:nvSpPr>
          <p:spPr>
            <a:xfrm>
              <a:off x="4034522" y="778307"/>
              <a:ext cx="98271" cy="98271"/>
            </a:xfrm>
            <a:custGeom>
              <a:avLst/>
              <a:gdLst>
                <a:gd name="connsiteX0" fmla="*/ 14854 w 28575"/>
                <a:gd name="connsiteY0" fmla="*/ 14854 h 28575"/>
                <a:gd name="connsiteX1" fmla="*/ 14854 w 28575"/>
                <a:gd name="connsiteY1" fmla="*/ 14854 h 28575"/>
              </a:gdLst>
              <a:ahLst/>
              <a:cxnLst>
                <a:cxn ang="0">
                  <a:pos x="connsiteX0" y="connsiteY0"/>
                </a:cxn>
                <a:cxn ang="0">
                  <a:pos x="connsiteX1" y="connsiteY1"/>
                </a:cxn>
              </a:cxnLst>
              <a:rect l="l" t="t" r="r" b="b"/>
              <a:pathLst>
                <a:path w="28575" h="28575">
                  <a:moveTo>
                    <a:pt x="14854" y="14854"/>
                  </a:moveTo>
                  <a:lnTo>
                    <a:pt x="14854" y="14854"/>
                  </a:lnTo>
                </a:path>
              </a:pathLst>
            </a:custGeom>
            <a:ln w="19050" cap="flat">
              <a:solidFill>
                <a:schemeClr val="tx1"/>
              </a:solidFill>
              <a:prstDash val="solid"/>
              <a:miter/>
            </a:ln>
          </p:spPr>
          <p:txBody>
            <a:bodyPr rtlCol="0" anchor="ctr"/>
            <a:lstStyle/>
            <a:p>
              <a:endParaRPr lang="en-US" dirty="0"/>
            </a:p>
          </p:txBody>
        </p:sp>
        <p:sp>
          <p:nvSpPr>
            <p:cNvPr id="81" name="Freeform: Shape 146">
              <a:extLst>
                <a:ext uri="{FF2B5EF4-FFF2-40B4-BE49-F238E27FC236}">
                  <a16:creationId xmlns:a16="http://schemas.microsoft.com/office/drawing/2014/main" id="{3E5AEA82-5D51-3F4D-9059-7C51D35ABDA4}"/>
                </a:ext>
              </a:extLst>
            </p:cNvPr>
            <p:cNvSpPr/>
            <p:nvPr/>
          </p:nvSpPr>
          <p:spPr>
            <a:xfrm>
              <a:off x="3896943" y="2979578"/>
              <a:ext cx="786168" cy="163785"/>
            </a:xfrm>
            <a:custGeom>
              <a:avLst/>
              <a:gdLst>
                <a:gd name="connsiteX0" fmla="*/ 216784 w 228600"/>
                <a:gd name="connsiteY0" fmla="*/ 32952 h 47625"/>
                <a:gd name="connsiteX1" fmla="*/ 14854 w 228600"/>
                <a:gd name="connsiteY1" fmla="*/ 14854 h 47625"/>
              </a:gdLst>
              <a:ahLst/>
              <a:cxnLst>
                <a:cxn ang="0">
                  <a:pos x="connsiteX0" y="connsiteY0"/>
                </a:cxn>
                <a:cxn ang="0">
                  <a:pos x="connsiteX1" y="connsiteY1"/>
                </a:cxn>
              </a:cxnLst>
              <a:rect l="l" t="t" r="r" b="b"/>
              <a:pathLst>
                <a:path w="228600" h="47625">
                  <a:moveTo>
                    <a:pt x="216784" y="32952"/>
                  </a:moveTo>
                  <a:lnTo>
                    <a:pt x="14854" y="14854"/>
                  </a:lnTo>
                </a:path>
              </a:pathLst>
            </a:custGeom>
            <a:ln w="19050" cap="flat">
              <a:solidFill>
                <a:schemeClr val="tx1"/>
              </a:solidFill>
              <a:prstDash val="solid"/>
              <a:miter/>
            </a:ln>
          </p:spPr>
          <p:txBody>
            <a:bodyPr rtlCol="0" anchor="ctr"/>
            <a:lstStyle/>
            <a:p>
              <a:endParaRPr lang="en-US" dirty="0"/>
            </a:p>
          </p:txBody>
        </p:sp>
        <p:sp>
          <p:nvSpPr>
            <p:cNvPr id="82" name="Freeform: Shape 147">
              <a:extLst>
                <a:ext uri="{FF2B5EF4-FFF2-40B4-BE49-F238E27FC236}">
                  <a16:creationId xmlns:a16="http://schemas.microsoft.com/office/drawing/2014/main" id="{94F341DD-7B60-7A47-8DC0-0C50DBAA99A0}"/>
                </a:ext>
              </a:extLst>
            </p:cNvPr>
            <p:cNvSpPr/>
            <p:nvPr/>
          </p:nvSpPr>
          <p:spPr>
            <a:xfrm>
              <a:off x="2466194" y="3241634"/>
              <a:ext cx="1637849" cy="1572337"/>
            </a:xfrm>
            <a:custGeom>
              <a:avLst/>
              <a:gdLst>
                <a:gd name="connsiteX0" fmla="*/ 348016 w 476250"/>
                <a:gd name="connsiteY0" fmla="*/ 14854 h 457200"/>
                <a:gd name="connsiteX1" fmla="*/ 45121 w 476250"/>
                <a:gd name="connsiteY1" fmla="*/ 287269 h 457200"/>
                <a:gd name="connsiteX2" fmla="*/ 38453 w 476250"/>
                <a:gd name="connsiteY2" fmla="*/ 416809 h 457200"/>
                <a:gd name="connsiteX3" fmla="*/ 167993 w 476250"/>
                <a:gd name="connsiteY3" fmla="*/ 423477 h 457200"/>
                <a:gd name="connsiteX4" fmla="*/ 470888 w 476250"/>
                <a:gd name="connsiteY4" fmla="*/ 151061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457200">
                  <a:moveTo>
                    <a:pt x="348016" y="14854"/>
                  </a:moveTo>
                  <a:lnTo>
                    <a:pt x="45121" y="287269"/>
                  </a:lnTo>
                  <a:cubicBezTo>
                    <a:pt x="7973" y="321559"/>
                    <a:pt x="4163" y="378709"/>
                    <a:pt x="38453" y="416809"/>
                  </a:cubicBezTo>
                  <a:cubicBezTo>
                    <a:pt x="72743" y="453956"/>
                    <a:pt x="129893" y="457766"/>
                    <a:pt x="167993" y="423477"/>
                  </a:cubicBezTo>
                  <a:lnTo>
                    <a:pt x="470888" y="151061"/>
                  </a:lnTo>
                </a:path>
              </a:pathLst>
            </a:custGeom>
            <a:noFill/>
            <a:ln w="19050" cap="flat">
              <a:solidFill>
                <a:schemeClr val="tx1"/>
              </a:solidFill>
              <a:prstDash val="solid"/>
              <a:miter/>
            </a:ln>
          </p:spPr>
          <p:txBody>
            <a:bodyPr rtlCol="0" anchor="ctr"/>
            <a:lstStyle/>
            <a:p>
              <a:endParaRPr lang="en-US" dirty="0"/>
            </a:p>
          </p:txBody>
        </p:sp>
        <p:sp>
          <p:nvSpPr>
            <p:cNvPr id="83" name="Oval 82">
              <a:extLst>
                <a:ext uri="{FF2B5EF4-FFF2-40B4-BE49-F238E27FC236}">
                  <a16:creationId xmlns:a16="http://schemas.microsoft.com/office/drawing/2014/main" id="{DCDC863F-DDCE-8F40-A3EE-214A4D6E7A76}"/>
                </a:ext>
              </a:extLst>
            </p:cNvPr>
            <p:cNvSpPr/>
            <p:nvPr/>
          </p:nvSpPr>
          <p:spPr>
            <a:xfrm>
              <a:off x="3823154" y="1403963"/>
              <a:ext cx="2271779" cy="2271779"/>
            </a:xfrm>
            <a:prstGeom prst="ellipse">
              <a:avLst/>
            </a:prstGeom>
            <a:noFill/>
            <a:ln w="19050" cap="flat">
              <a:solidFill>
                <a:schemeClr val="tx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4" name="Oval 83">
              <a:extLst>
                <a:ext uri="{FF2B5EF4-FFF2-40B4-BE49-F238E27FC236}">
                  <a16:creationId xmlns:a16="http://schemas.microsoft.com/office/drawing/2014/main" id="{0DEBB4ED-2793-9649-9925-FAF362DF11F8}"/>
                </a:ext>
              </a:extLst>
            </p:cNvPr>
            <p:cNvSpPr/>
            <p:nvPr/>
          </p:nvSpPr>
          <p:spPr>
            <a:xfrm>
              <a:off x="3467924" y="1048734"/>
              <a:ext cx="2982240" cy="2982238"/>
            </a:xfrm>
            <a:prstGeom prst="ellipse">
              <a:avLst/>
            </a:prstGeom>
            <a:noFill/>
            <a:ln w="19050" cap="flat">
              <a:solidFill>
                <a:schemeClr val="tx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5" name="Oval 84">
              <a:extLst>
                <a:ext uri="{FF2B5EF4-FFF2-40B4-BE49-F238E27FC236}">
                  <a16:creationId xmlns:a16="http://schemas.microsoft.com/office/drawing/2014/main" id="{456897A2-3B3B-204C-A7A0-28A52453D465}"/>
                </a:ext>
              </a:extLst>
            </p:cNvPr>
            <p:cNvSpPr/>
            <p:nvPr/>
          </p:nvSpPr>
          <p:spPr>
            <a:xfrm>
              <a:off x="4899305" y="1529974"/>
              <a:ext cx="406120" cy="406120"/>
            </a:xfrm>
            <a:prstGeom prst="ellipse">
              <a:avLst/>
            </a:prstGeom>
            <a:noFill/>
            <a:ln w="19050" cap="flat">
              <a:solidFill>
                <a:schemeClr val="tx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86" name="Graphic 14">
            <a:extLst>
              <a:ext uri="{FF2B5EF4-FFF2-40B4-BE49-F238E27FC236}">
                <a16:creationId xmlns:a16="http://schemas.microsoft.com/office/drawing/2014/main" id="{AE3346ED-67AC-D94B-8E5D-B6057FA0C94A}"/>
              </a:ext>
            </a:extLst>
          </p:cNvPr>
          <p:cNvGrpSpPr/>
          <p:nvPr/>
        </p:nvGrpSpPr>
        <p:grpSpPr>
          <a:xfrm>
            <a:off x="8541582" y="3399936"/>
            <a:ext cx="668295" cy="826256"/>
            <a:chOff x="8620125" y="2122848"/>
            <a:chExt cx="1047750" cy="1295400"/>
          </a:xfrm>
        </p:grpSpPr>
        <p:sp>
          <p:nvSpPr>
            <p:cNvPr id="87" name="Freeform: Shape 108">
              <a:extLst>
                <a:ext uri="{FF2B5EF4-FFF2-40B4-BE49-F238E27FC236}">
                  <a16:creationId xmlns:a16="http://schemas.microsoft.com/office/drawing/2014/main" id="{0EBFF1CB-B830-674D-9F6B-BB4814098F8F}"/>
                </a:ext>
              </a:extLst>
            </p:cNvPr>
            <p:cNvSpPr/>
            <p:nvPr/>
          </p:nvSpPr>
          <p:spPr>
            <a:xfrm>
              <a:off x="9132570" y="2823888"/>
              <a:ext cx="142875" cy="142875"/>
            </a:xfrm>
            <a:custGeom>
              <a:avLst/>
              <a:gdLst>
                <a:gd name="connsiteX0" fmla="*/ 134303 w 142875"/>
                <a:gd name="connsiteY0" fmla="*/ 134302 h 142875"/>
                <a:gd name="connsiteX1" fmla="*/ 14288 w 142875"/>
                <a:gd name="connsiteY1" fmla="*/ 134302 h 142875"/>
                <a:gd name="connsiteX2" fmla="*/ 14288 w 142875"/>
                <a:gd name="connsiteY2" fmla="*/ 134302 h 142875"/>
                <a:gd name="connsiteX3" fmla="*/ 134303 w 142875"/>
                <a:gd name="connsiteY3" fmla="*/ 14288 h 142875"/>
                <a:gd name="connsiteX4" fmla="*/ 134303 w 142875"/>
                <a:gd name="connsiteY4" fmla="*/ 14288 h 142875"/>
                <a:gd name="connsiteX5" fmla="*/ 134303 w 142875"/>
                <a:gd name="connsiteY5" fmla="*/ 134302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142875">
                  <a:moveTo>
                    <a:pt x="134303" y="134302"/>
                  </a:moveTo>
                  <a:lnTo>
                    <a:pt x="14288" y="134302"/>
                  </a:lnTo>
                  <a:lnTo>
                    <a:pt x="14288" y="134302"/>
                  </a:lnTo>
                  <a:cubicBezTo>
                    <a:pt x="14288" y="67627"/>
                    <a:pt x="67628" y="14288"/>
                    <a:pt x="134303" y="14288"/>
                  </a:cubicBezTo>
                  <a:lnTo>
                    <a:pt x="134303" y="14288"/>
                  </a:lnTo>
                  <a:lnTo>
                    <a:pt x="134303" y="134302"/>
                  </a:lnTo>
                  <a:close/>
                </a:path>
              </a:pathLst>
            </a:custGeom>
            <a:noFill/>
            <a:ln w="19050" cap="flat">
              <a:solidFill>
                <a:schemeClr val="tx1"/>
              </a:solidFill>
              <a:prstDash val="solid"/>
              <a:miter/>
            </a:ln>
          </p:spPr>
          <p:txBody>
            <a:bodyPr rtlCol="0" anchor="ctr"/>
            <a:lstStyle/>
            <a:p>
              <a:endParaRPr lang="en-US" dirty="0"/>
            </a:p>
          </p:txBody>
        </p:sp>
        <p:sp>
          <p:nvSpPr>
            <p:cNvPr id="88" name="Freeform: Shape 109">
              <a:extLst>
                <a:ext uri="{FF2B5EF4-FFF2-40B4-BE49-F238E27FC236}">
                  <a16:creationId xmlns:a16="http://schemas.microsoft.com/office/drawing/2014/main" id="{FBBFED35-BF1A-234F-95AF-C42C4A3535A9}"/>
                </a:ext>
              </a:extLst>
            </p:cNvPr>
            <p:cNvSpPr/>
            <p:nvPr/>
          </p:nvSpPr>
          <p:spPr>
            <a:xfrm>
              <a:off x="9164003" y="2538138"/>
              <a:ext cx="76200" cy="28575"/>
            </a:xfrm>
            <a:custGeom>
              <a:avLst/>
              <a:gdLst>
                <a:gd name="connsiteX0" fmla="*/ 14287 w 76200"/>
                <a:gd name="connsiteY0" fmla="*/ 14287 h 28575"/>
                <a:gd name="connsiteX1" fmla="*/ 67627 w 76200"/>
                <a:gd name="connsiteY1" fmla="*/ 14287 h 28575"/>
              </a:gdLst>
              <a:ahLst/>
              <a:cxnLst>
                <a:cxn ang="0">
                  <a:pos x="connsiteX0" y="connsiteY0"/>
                </a:cxn>
                <a:cxn ang="0">
                  <a:pos x="connsiteX1" y="connsiteY1"/>
                </a:cxn>
              </a:cxnLst>
              <a:rect l="l" t="t" r="r" b="b"/>
              <a:pathLst>
                <a:path w="76200" h="28575">
                  <a:moveTo>
                    <a:pt x="14287" y="14287"/>
                  </a:moveTo>
                  <a:lnTo>
                    <a:pt x="67627" y="14287"/>
                  </a:lnTo>
                </a:path>
              </a:pathLst>
            </a:custGeom>
            <a:ln w="19050" cap="flat">
              <a:solidFill>
                <a:schemeClr val="tx1"/>
              </a:solidFill>
              <a:prstDash val="solid"/>
              <a:miter/>
            </a:ln>
          </p:spPr>
          <p:txBody>
            <a:bodyPr rtlCol="0" anchor="ctr"/>
            <a:lstStyle/>
            <a:p>
              <a:endParaRPr lang="en-US" dirty="0"/>
            </a:p>
          </p:txBody>
        </p:sp>
        <p:sp>
          <p:nvSpPr>
            <p:cNvPr id="89" name="Freeform: Shape 110">
              <a:extLst>
                <a:ext uri="{FF2B5EF4-FFF2-40B4-BE49-F238E27FC236}">
                  <a16:creationId xmlns:a16="http://schemas.microsoft.com/office/drawing/2014/main" id="{69CBD28B-BF04-604A-B1FE-A9B8D2EBC6C9}"/>
                </a:ext>
              </a:extLst>
            </p:cNvPr>
            <p:cNvSpPr/>
            <p:nvPr/>
          </p:nvSpPr>
          <p:spPr>
            <a:xfrm>
              <a:off x="9270683" y="2538138"/>
              <a:ext cx="76200" cy="28575"/>
            </a:xfrm>
            <a:custGeom>
              <a:avLst/>
              <a:gdLst>
                <a:gd name="connsiteX0" fmla="*/ 14288 w 76200"/>
                <a:gd name="connsiteY0" fmla="*/ 14287 h 28575"/>
                <a:gd name="connsiteX1" fmla="*/ 68580 w 76200"/>
                <a:gd name="connsiteY1" fmla="*/ 14287 h 28575"/>
              </a:gdLst>
              <a:ahLst/>
              <a:cxnLst>
                <a:cxn ang="0">
                  <a:pos x="connsiteX0" y="connsiteY0"/>
                </a:cxn>
                <a:cxn ang="0">
                  <a:pos x="connsiteX1" y="connsiteY1"/>
                </a:cxn>
              </a:cxnLst>
              <a:rect l="l" t="t" r="r" b="b"/>
              <a:pathLst>
                <a:path w="76200" h="28575">
                  <a:moveTo>
                    <a:pt x="14288" y="14287"/>
                  </a:moveTo>
                  <a:lnTo>
                    <a:pt x="68580" y="14287"/>
                  </a:lnTo>
                </a:path>
              </a:pathLst>
            </a:custGeom>
            <a:ln w="19050" cap="flat">
              <a:solidFill>
                <a:schemeClr val="tx1"/>
              </a:solidFill>
              <a:prstDash val="solid"/>
              <a:miter/>
            </a:ln>
          </p:spPr>
          <p:txBody>
            <a:bodyPr rtlCol="0" anchor="ctr"/>
            <a:lstStyle/>
            <a:p>
              <a:endParaRPr lang="en-US" dirty="0"/>
            </a:p>
          </p:txBody>
        </p:sp>
        <p:sp>
          <p:nvSpPr>
            <p:cNvPr id="90" name="Freeform: Shape 111">
              <a:extLst>
                <a:ext uri="{FF2B5EF4-FFF2-40B4-BE49-F238E27FC236}">
                  <a16:creationId xmlns:a16="http://schemas.microsoft.com/office/drawing/2014/main" id="{98D4AD99-CEB7-6A43-9115-01FEF5B76C10}"/>
                </a:ext>
              </a:extLst>
            </p:cNvPr>
            <p:cNvSpPr/>
            <p:nvPr/>
          </p:nvSpPr>
          <p:spPr>
            <a:xfrm>
              <a:off x="9057323" y="2538138"/>
              <a:ext cx="76200" cy="28575"/>
            </a:xfrm>
            <a:custGeom>
              <a:avLst/>
              <a:gdLst>
                <a:gd name="connsiteX0" fmla="*/ 14288 w 76200"/>
                <a:gd name="connsiteY0" fmla="*/ 14287 h 28575"/>
                <a:gd name="connsiteX1" fmla="*/ 67628 w 76200"/>
                <a:gd name="connsiteY1" fmla="*/ 14287 h 28575"/>
              </a:gdLst>
              <a:ahLst/>
              <a:cxnLst>
                <a:cxn ang="0">
                  <a:pos x="connsiteX0" y="connsiteY0"/>
                </a:cxn>
                <a:cxn ang="0">
                  <a:pos x="connsiteX1" y="connsiteY1"/>
                </a:cxn>
              </a:cxnLst>
              <a:rect l="l" t="t" r="r" b="b"/>
              <a:pathLst>
                <a:path w="76200" h="28575">
                  <a:moveTo>
                    <a:pt x="14288" y="14287"/>
                  </a:moveTo>
                  <a:lnTo>
                    <a:pt x="67628" y="14287"/>
                  </a:lnTo>
                </a:path>
              </a:pathLst>
            </a:custGeom>
            <a:ln w="19050" cap="flat">
              <a:solidFill>
                <a:schemeClr val="tx1"/>
              </a:solidFill>
              <a:prstDash val="solid"/>
              <a:miter/>
            </a:ln>
          </p:spPr>
          <p:txBody>
            <a:bodyPr rtlCol="0" anchor="ctr"/>
            <a:lstStyle/>
            <a:p>
              <a:endParaRPr lang="en-US" dirty="0"/>
            </a:p>
          </p:txBody>
        </p:sp>
        <p:sp>
          <p:nvSpPr>
            <p:cNvPr id="91" name="Freeform: Shape 112">
              <a:extLst>
                <a:ext uri="{FF2B5EF4-FFF2-40B4-BE49-F238E27FC236}">
                  <a16:creationId xmlns:a16="http://schemas.microsoft.com/office/drawing/2014/main" id="{BD6F0B80-E296-A543-A867-CA8D19B128E2}"/>
                </a:ext>
              </a:extLst>
            </p:cNvPr>
            <p:cNvSpPr/>
            <p:nvPr/>
          </p:nvSpPr>
          <p:spPr>
            <a:xfrm>
              <a:off x="9164003" y="2600051"/>
              <a:ext cx="76200" cy="28575"/>
            </a:xfrm>
            <a:custGeom>
              <a:avLst/>
              <a:gdLst>
                <a:gd name="connsiteX0" fmla="*/ 14287 w 76200"/>
                <a:gd name="connsiteY0" fmla="*/ 14287 h 28575"/>
                <a:gd name="connsiteX1" fmla="*/ 67627 w 76200"/>
                <a:gd name="connsiteY1" fmla="*/ 14287 h 28575"/>
              </a:gdLst>
              <a:ahLst/>
              <a:cxnLst>
                <a:cxn ang="0">
                  <a:pos x="connsiteX0" y="connsiteY0"/>
                </a:cxn>
                <a:cxn ang="0">
                  <a:pos x="connsiteX1" y="connsiteY1"/>
                </a:cxn>
              </a:cxnLst>
              <a:rect l="l" t="t" r="r" b="b"/>
              <a:pathLst>
                <a:path w="76200" h="28575">
                  <a:moveTo>
                    <a:pt x="14287" y="14287"/>
                  </a:moveTo>
                  <a:lnTo>
                    <a:pt x="67627" y="14287"/>
                  </a:lnTo>
                </a:path>
              </a:pathLst>
            </a:custGeom>
            <a:ln w="19050" cap="flat">
              <a:solidFill>
                <a:schemeClr val="tx1"/>
              </a:solidFill>
              <a:prstDash val="solid"/>
              <a:miter/>
            </a:ln>
          </p:spPr>
          <p:txBody>
            <a:bodyPr rtlCol="0" anchor="ctr"/>
            <a:lstStyle/>
            <a:p>
              <a:endParaRPr lang="en-US" dirty="0"/>
            </a:p>
          </p:txBody>
        </p:sp>
        <p:sp>
          <p:nvSpPr>
            <p:cNvPr id="92" name="Freeform: Shape 113">
              <a:extLst>
                <a:ext uri="{FF2B5EF4-FFF2-40B4-BE49-F238E27FC236}">
                  <a16:creationId xmlns:a16="http://schemas.microsoft.com/office/drawing/2014/main" id="{A3A436A9-B4A2-4641-8660-6ADD44DB4C34}"/>
                </a:ext>
              </a:extLst>
            </p:cNvPr>
            <p:cNvSpPr/>
            <p:nvPr/>
          </p:nvSpPr>
          <p:spPr>
            <a:xfrm>
              <a:off x="9270683" y="2600051"/>
              <a:ext cx="76200" cy="28575"/>
            </a:xfrm>
            <a:custGeom>
              <a:avLst/>
              <a:gdLst>
                <a:gd name="connsiteX0" fmla="*/ 14288 w 76200"/>
                <a:gd name="connsiteY0" fmla="*/ 14287 h 28575"/>
                <a:gd name="connsiteX1" fmla="*/ 68580 w 76200"/>
                <a:gd name="connsiteY1" fmla="*/ 14287 h 28575"/>
              </a:gdLst>
              <a:ahLst/>
              <a:cxnLst>
                <a:cxn ang="0">
                  <a:pos x="connsiteX0" y="connsiteY0"/>
                </a:cxn>
                <a:cxn ang="0">
                  <a:pos x="connsiteX1" y="connsiteY1"/>
                </a:cxn>
              </a:cxnLst>
              <a:rect l="l" t="t" r="r" b="b"/>
              <a:pathLst>
                <a:path w="76200" h="28575">
                  <a:moveTo>
                    <a:pt x="14288" y="14287"/>
                  </a:moveTo>
                  <a:lnTo>
                    <a:pt x="68580" y="14287"/>
                  </a:lnTo>
                </a:path>
              </a:pathLst>
            </a:custGeom>
            <a:ln w="19050" cap="flat">
              <a:solidFill>
                <a:schemeClr val="accent1"/>
              </a:solidFill>
              <a:prstDash val="solid"/>
              <a:miter/>
            </a:ln>
          </p:spPr>
          <p:txBody>
            <a:bodyPr rtlCol="0" anchor="ctr"/>
            <a:lstStyle/>
            <a:p>
              <a:endParaRPr lang="en-US" dirty="0"/>
            </a:p>
          </p:txBody>
        </p:sp>
        <p:sp>
          <p:nvSpPr>
            <p:cNvPr id="93" name="Freeform: Shape 151">
              <a:extLst>
                <a:ext uri="{FF2B5EF4-FFF2-40B4-BE49-F238E27FC236}">
                  <a16:creationId xmlns:a16="http://schemas.microsoft.com/office/drawing/2014/main" id="{6E8F2BFD-4DD7-7045-A1CB-6F56BE61B47F}"/>
                </a:ext>
              </a:extLst>
            </p:cNvPr>
            <p:cNvSpPr/>
            <p:nvPr/>
          </p:nvSpPr>
          <p:spPr>
            <a:xfrm>
              <a:off x="9057323" y="2600051"/>
              <a:ext cx="76200" cy="28575"/>
            </a:xfrm>
            <a:custGeom>
              <a:avLst/>
              <a:gdLst>
                <a:gd name="connsiteX0" fmla="*/ 67628 w 76200"/>
                <a:gd name="connsiteY0" fmla="*/ 14287 h 28575"/>
                <a:gd name="connsiteX1" fmla="*/ 14288 w 76200"/>
                <a:gd name="connsiteY1" fmla="*/ 14287 h 28575"/>
              </a:gdLst>
              <a:ahLst/>
              <a:cxnLst>
                <a:cxn ang="0">
                  <a:pos x="connsiteX0" y="connsiteY0"/>
                </a:cxn>
                <a:cxn ang="0">
                  <a:pos x="connsiteX1" y="connsiteY1"/>
                </a:cxn>
              </a:cxnLst>
              <a:rect l="l" t="t" r="r" b="b"/>
              <a:pathLst>
                <a:path w="76200" h="28575">
                  <a:moveTo>
                    <a:pt x="67628" y="14287"/>
                  </a:moveTo>
                  <a:lnTo>
                    <a:pt x="14288" y="14287"/>
                  </a:lnTo>
                </a:path>
              </a:pathLst>
            </a:custGeom>
            <a:ln w="19050" cap="flat">
              <a:solidFill>
                <a:schemeClr val="tx1"/>
              </a:solidFill>
              <a:prstDash val="solid"/>
              <a:miter/>
            </a:ln>
          </p:spPr>
          <p:txBody>
            <a:bodyPr rtlCol="0" anchor="ctr"/>
            <a:lstStyle/>
            <a:p>
              <a:endParaRPr lang="en-US" dirty="0"/>
            </a:p>
          </p:txBody>
        </p:sp>
        <p:sp>
          <p:nvSpPr>
            <p:cNvPr id="94" name="Freeform: Shape 152">
              <a:extLst>
                <a:ext uri="{FF2B5EF4-FFF2-40B4-BE49-F238E27FC236}">
                  <a16:creationId xmlns:a16="http://schemas.microsoft.com/office/drawing/2014/main" id="{C2EFF127-D7A7-D147-BA9A-1DC3531C6F5F}"/>
                </a:ext>
              </a:extLst>
            </p:cNvPr>
            <p:cNvSpPr/>
            <p:nvPr/>
          </p:nvSpPr>
          <p:spPr>
            <a:xfrm>
              <a:off x="9164003" y="2662916"/>
              <a:ext cx="76200" cy="28575"/>
            </a:xfrm>
            <a:custGeom>
              <a:avLst/>
              <a:gdLst>
                <a:gd name="connsiteX0" fmla="*/ 67627 w 76200"/>
                <a:gd name="connsiteY0" fmla="*/ 14288 h 28575"/>
                <a:gd name="connsiteX1" fmla="*/ 14287 w 76200"/>
                <a:gd name="connsiteY1" fmla="*/ 14288 h 28575"/>
              </a:gdLst>
              <a:ahLst/>
              <a:cxnLst>
                <a:cxn ang="0">
                  <a:pos x="connsiteX0" y="connsiteY0"/>
                </a:cxn>
                <a:cxn ang="0">
                  <a:pos x="connsiteX1" y="connsiteY1"/>
                </a:cxn>
              </a:cxnLst>
              <a:rect l="l" t="t" r="r" b="b"/>
              <a:pathLst>
                <a:path w="76200" h="28575">
                  <a:moveTo>
                    <a:pt x="67627" y="14288"/>
                  </a:moveTo>
                  <a:lnTo>
                    <a:pt x="14287" y="14288"/>
                  </a:lnTo>
                </a:path>
              </a:pathLst>
            </a:custGeom>
            <a:ln w="19050" cap="flat">
              <a:solidFill>
                <a:schemeClr val="tx1"/>
              </a:solidFill>
              <a:prstDash val="solid"/>
              <a:miter/>
            </a:ln>
          </p:spPr>
          <p:txBody>
            <a:bodyPr rtlCol="0" anchor="ctr"/>
            <a:lstStyle/>
            <a:p>
              <a:endParaRPr lang="en-US" dirty="0"/>
            </a:p>
          </p:txBody>
        </p:sp>
        <p:sp>
          <p:nvSpPr>
            <p:cNvPr id="95" name="Freeform: Shape 153">
              <a:extLst>
                <a:ext uri="{FF2B5EF4-FFF2-40B4-BE49-F238E27FC236}">
                  <a16:creationId xmlns:a16="http://schemas.microsoft.com/office/drawing/2014/main" id="{A324031C-FCA8-1742-9F13-589B35E3EDA0}"/>
                </a:ext>
              </a:extLst>
            </p:cNvPr>
            <p:cNvSpPr/>
            <p:nvPr/>
          </p:nvSpPr>
          <p:spPr>
            <a:xfrm>
              <a:off x="9270683" y="2662916"/>
              <a:ext cx="76200" cy="28575"/>
            </a:xfrm>
            <a:custGeom>
              <a:avLst/>
              <a:gdLst>
                <a:gd name="connsiteX0" fmla="*/ 68580 w 76200"/>
                <a:gd name="connsiteY0" fmla="*/ 14288 h 28575"/>
                <a:gd name="connsiteX1" fmla="*/ 14288 w 76200"/>
                <a:gd name="connsiteY1" fmla="*/ 14288 h 28575"/>
              </a:gdLst>
              <a:ahLst/>
              <a:cxnLst>
                <a:cxn ang="0">
                  <a:pos x="connsiteX0" y="connsiteY0"/>
                </a:cxn>
                <a:cxn ang="0">
                  <a:pos x="connsiteX1" y="connsiteY1"/>
                </a:cxn>
              </a:cxnLst>
              <a:rect l="l" t="t" r="r" b="b"/>
              <a:pathLst>
                <a:path w="76200" h="28575">
                  <a:moveTo>
                    <a:pt x="68580" y="14288"/>
                  </a:moveTo>
                  <a:lnTo>
                    <a:pt x="14288" y="14288"/>
                  </a:lnTo>
                </a:path>
              </a:pathLst>
            </a:custGeom>
            <a:ln w="19050" cap="flat">
              <a:solidFill>
                <a:schemeClr val="tx1"/>
              </a:solidFill>
              <a:prstDash val="solid"/>
              <a:miter/>
            </a:ln>
          </p:spPr>
          <p:txBody>
            <a:bodyPr rtlCol="0" anchor="ctr"/>
            <a:lstStyle/>
            <a:p>
              <a:endParaRPr lang="en-US" dirty="0"/>
            </a:p>
          </p:txBody>
        </p:sp>
        <p:sp>
          <p:nvSpPr>
            <p:cNvPr id="96" name="Freeform: Shape 154">
              <a:extLst>
                <a:ext uri="{FF2B5EF4-FFF2-40B4-BE49-F238E27FC236}">
                  <a16:creationId xmlns:a16="http://schemas.microsoft.com/office/drawing/2014/main" id="{BE9FE3DA-87A6-314C-9688-9C0693B0C554}"/>
                </a:ext>
              </a:extLst>
            </p:cNvPr>
            <p:cNvSpPr/>
            <p:nvPr/>
          </p:nvSpPr>
          <p:spPr>
            <a:xfrm>
              <a:off x="9057323" y="2662916"/>
              <a:ext cx="76200" cy="28575"/>
            </a:xfrm>
            <a:custGeom>
              <a:avLst/>
              <a:gdLst>
                <a:gd name="connsiteX0" fmla="*/ 67628 w 76200"/>
                <a:gd name="connsiteY0" fmla="*/ 14288 h 28575"/>
                <a:gd name="connsiteX1" fmla="*/ 14288 w 76200"/>
                <a:gd name="connsiteY1" fmla="*/ 14288 h 28575"/>
              </a:gdLst>
              <a:ahLst/>
              <a:cxnLst>
                <a:cxn ang="0">
                  <a:pos x="connsiteX0" y="connsiteY0"/>
                </a:cxn>
                <a:cxn ang="0">
                  <a:pos x="connsiteX1" y="connsiteY1"/>
                </a:cxn>
              </a:cxnLst>
              <a:rect l="l" t="t" r="r" b="b"/>
              <a:pathLst>
                <a:path w="76200" h="28575">
                  <a:moveTo>
                    <a:pt x="67628" y="14288"/>
                  </a:moveTo>
                  <a:lnTo>
                    <a:pt x="14288" y="14288"/>
                  </a:lnTo>
                </a:path>
              </a:pathLst>
            </a:custGeom>
            <a:ln w="19050" cap="flat">
              <a:solidFill>
                <a:schemeClr val="tx1"/>
              </a:solidFill>
              <a:prstDash val="solid"/>
              <a:miter/>
            </a:ln>
          </p:spPr>
          <p:txBody>
            <a:bodyPr rtlCol="0" anchor="ctr"/>
            <a:lstStyle/>
            <a:p>
              <a:endParaRPr lang="en-US" dirty="0"/>
            </a:p>
          </p:txBody>
        </p:sp>
        <p:sp>
          <p:nvSpPr>
            <p:cNvPr id="97" name="Freeform: Shape 155">
              <a:extLst>
                <a:ext uri="{FF2B5EF4-FFF2-40B4-BE49-F238E27FC236}">
                  <a16:creationId xmlns:a16="http://schemas.microsoft.com/office/drawing/2014/main" id="{430473AA-21B3-8944-AB44-69119DD1A47D}"/>
                </a:ext>
              </a:extLst>
            </p:cNvPr>
            <p:cNvSpPr/>
            <p:nvPr/>
          </p:nvSpPr>
          <p:spPr>
            <a:xfrm>
              <a:off x="8936355" y="2374308"/>
              <a:ext cx="533400" cy="657225"/>
            </a:xfrm>
            <a:custGeom>
              <a:avLst/>
              <a:gdLst>
                <a:gd name="connsiteX0" fmla="*/ 14288 w 533400"/>
                <a:gd name="connsiteY0" fmla="*/ 14288 h 657225"/>
                <a:gd name="connsiteX1" fmla="*/ 14288 w 533400"/>
                <a:gd name="connsiteY1" fmla="*/ 649605 h 657225"/>
                <a:gd name="connsiteX2" fmla="*/ 526733 w 533400"/>
                <a:gd name="connsiteY2" fmla="*/ 649605 h 657225"/>
                <a:gd name="connsiteX3" fmla="*/ 526733 w 533400"/>
                <a:gd name="connsiteY3" fmla="*/ 14288 h 657225"/>
              </a:gdLst>
              <a:ahLst/>
              <a:cxnLst>
                <a:cxn ang="0">
                  <a:pos x="connsiteX0" y="connsiteY0"/>
                </a:cxn>
                <a:cxn ang="0">
                  <a:pos x="connsiteX1" y="connsiteY1"/>
                </a:cxn>
                <a:cxn ang="0">
                  <a:pos x="connsiteX2" y="connsiteY2"/>
                </a:cxn>
                <a:cxn ang="0">
                  <a:pos x="connsiteX3" y="connsiteY3"/>
                </a:cxn>
              </a:cxnLst>
              <a:rect l="l" t="t" r="r" b="b"/>
              <a:pathLst>
                <a:path w="533400" h="657225">
                  <a:moveTo>
                    <a:pt x="14288" y="14288"/>
                  </a:moveTo>
                  <a:lnTo>
                    <a:pt x="14288" y="649605"/>
                  </a:lnTo>
                  <a:lnTo>
                    <a:pt x="526733" y="649605"/>
                  </a:lnTo>
                  <a:lnTo>
                    <a:pt x="526733" y="14288"/>
                  </a:lnTo>
                </a:path>
              </a:pathLst>
            </a:custGeom>
            <a:noFill/>
            <a:ln w="19050" cap="flat">
              <a:solidFill>
                <a:schemeClr val="accent1"/>
              </a:solidFill>
              <a:prstDash val="solid"/>
              <a:miter/>
            </a:ln>
          </p:spPr>
          <p:txBody>
            <a:bodyPr rtlCol="0" anchor="ctr"/>
            <a:lstStyle/>
            <a:p>
              <a:endParaRPr lang="en-US" dirty="0"/>
            </a:p>
          </p:txBody>
        </p:sp>
        <p:sp>
          <p:nvSpPr>
            <p:cNvPr id="98" name="Freeform: Shape 156">
              <a:extLst>
                <a:ext uri="{FF2B5EF4-FFF2-40B4-BE49-F238E27FC236}">
                  <a16:creationId xmlns:a16="http://schemas.microsoft.com/office/drawing/2014/main" id="{DFA7AF99-51FE-ED45-950C-281EAE83FB1A}"/>
                </a:ext>
              </a:extLst>
            </p:cNvPr>
            <p:cNvSpPr/>
            <p:nvPr/>
          </p:nvSpPr>
          <p:spPr>
            <a:xfrm>
              <a:off x="8743036" y="2330531"/>
              <a:ext cx="171450" cy="28575"/>
            </a:xfrm>
            <a:custGeom>
              <a:avLst/>
              <a:gdLst>
                <a:gd name="connsiteX0" fmla="*/ 157124 w 171450"/>
                <a:gd name="connsiteY0" fmla="*/ 15202 h 28575"/>
                <a:gd name="connsiteX1" fmla="*/ 15202 w 171450"/>
                <a:gd name="connsiteY1" fmla="*/ 15202 h 28575"/>
              </a:gdLst>
              <a:ahLst/>
              <a:cxnLst>
                <a:cxn ang="0">
                  <a:pos x="connsiteX0" y="connsiteY0"/>
                </a:cxn>
                <a:cxn ang="0">
                  <a:pos x="connsiteX1" y="connsiteY1"/>
                </a:cxn>
              </a:cxnLst>
              <a:rect l="l" t="t" r="r" b="b"/>
              <a:pathLst>
                <a:path w="171450" h="28575">
                  <a:moveTo>
                    <a:pt x="157124" y="15202"/>
                  </a:moveTo>
                  <a:lnTo>
                    <a:pt x="15202" y="15202"/>
                  </a:lnTo>
                </a:path>
              </a:pathLst>
            </a:custGeom>
            <a:ln w="19050" cap="flat">
              <a:solidFill>
                <a:schemeClr val="tx1"/>
              </a:solidFill>
              <a:prstDash val="solid"/>
              <a:miter/>
            </a:ln>
          </p:spPr>
          <p:txBody>
            <a:bodyPr rtlCol="0" anchor="ctr"/>
            <a:lstStyle/>
            <a:p>
              <a:endParaRPr lang="en-US" dirty="0"/>
            </a:p>
          </p:txBody>
        </p:sp>
        <p:sp>
          <p:nvSpPr>
            <p:cNvPr id="99" name="Freeform: Shape 157">
              <a:extLst>
                <a:ext uri="{FF2B5EF4-FFF2-40B4-BE49-F238E27FC236}">
                  <a16:creationId xmlns:a16="http://schemas.microsoft.com/office/drawing/2014/main" id="{6A2778C3-6137-ED42-987F-E276FF460EA6}"/>
                </a:ext>
              </a:extLst>
            </p:cNvPr>
            <p:cNvSpPr/>
            <p:nvPr/>
          </p:nvSpPr>
          <p:spPr>
            <a:xfrm>
              <a:off x="8867285" y="3281550"/>
              <a:ext cx="790575" cy="142875"/>
            </a:xfrm>
            <a:custGeom>
              <a:avLst/>
              <a:gdLst>
                <a:gd name="connsiteX0" fmla="*/ 16683 w 790575"/>
                <a:gd name="connsiteY0" fmla="*/ 129078 h 142875"/>
                <a:gd name="connsiteX1" fmla="*/ 779635 w 790575"/>
                <a:gd name="connsiteY1" fmla="*/ 129078 h 142875"/>
                <a:gd name="connsiteX2" fmla="*/ 779635 w 790575"/>
                <a:gd name="connsiteY2" fmla="*/ 16683 h 142875"/>
              </a:gdLst>
              <a:ahLst/>
              <a:cxnLst>
                <a:cxn ang="0">
                  <a:pos x="connsiteX0" y="connsiteY0"/>
                </a:cxn>
                <a:cxn ang="0">
                  <a:pos x="connsiteX1" y="connsiteY1"/>
                </a:cxn>
                <a:cxn ang="0">
                  <a:pos x="connsiteX2" y="connsiteY2"/>
                </a:cxn>
              </a:cxnLst>
              <a:rect l="l" t="t" r="r" b="b"/>
              <a:pathLst>
                <a:path w="790575" h="142875">
                  <a:moveTo>
                    <a:pt x="16683" y="129078"/>
                  </a:moveTo>
                  <a:lnTo>
                    <a:pt x="779635" y="129078"/>
                  </a:lnTo>
                  <a:lnTo>
                    <a:pt x="779635" y="16683"/>
                  </a:lnTo>
                </a:path>
              </a:pathLst>
            </a:custGeom>
            <a:noFill/>
            <a:ln w="19050" cap="flat">
              <a:solidFill>
                <a:schemeClr val="tx1"/>
              </a:solidFill>
              <a:prstDash val="solid"/>
              <a:miter/>
            </a:ln>
          </p:spPr>
          <p:txBody>
            <a:bodyPr rtlCol="0" anchor="ctr"/>
            <a:lstStyle/>
            <a:p>
              <a:endParaRPr lang="en-US" dirty="0"/>
            </a:p>
          </p:txBody>
        </p:sp>
        <p:sp>
          <p:nvSpPr>
            <p:cNvPr id="100" name="Freeform: Shape 158">
              <a:extLst>
                <a:ext uri="{FF2B5EF4-FFF2-40B4-BE49-F238E27FC236}">
                  <a16:creationId xmlns:a16="http://schemas.microsoft.com/office/drawing/2014/main" id="{E21C2D93-4671-A94A-B120-2AF8E94CA38C}"/>
                </a:ext>
              </a:extLst>
            </p:cNvPr>
            <p:cNvSpPr/>
            <p:nvPr/>
          </p:nvSpPr>
          <p:spPr>
            <a:xfrm>
              <a:off x="9512127" y="2249040"/>
              <a:ext cx="161925" cy="723900"/>
            </a:xfrm>
            <a:custGeom>
              <a:avLst/>
              <a:gdLst>
                <a:gd name="connsiteX0" fmla="*/ 145270 w 161925"/>
                <a:gd name="connsiteY0" fmla="*/ 708198 h 723900"/>
                <a:gd name="connsiteX1" fmla="*/ 145270 w 161925"/>
                <a:gd name="connsiteY1" fmla="*/ 16683 h 723900"/>
                <a:gd name="connsiteX2" fmla="*/ 16683 w 161925"/>
                <a:gd name="connsiteY2" fmla="*/ 16683 h 723900"/>
              </a:gdLst>
              <a:ahLst/>
              <a:cxnLst>
                <a:cxn ang="0">
                  <a:pos x="connsiteX0" y="connsiteY0"/>
                </a:cxn>
                <a:cxn ang="0">
                  <a:pos x="connsiteX1" y="connsiteY1"/>
                </a:cxn>
                <a:cxn ang="0">
                  <a:pos x="connsiteX2" y="connsiteY2"/>
                </a:cxn>
              </a:cxnLst>
              <a:rect l="l" t="t" r="r" b="b"/>
              <a:pathLst>
                <a:path w="161925" h="723900">
                  <a:moveTo>
                    <a:pt x="145270" y="708198"/>
                  </a:moveTo>
                  <a:lnTo>
                    <a:pt x="145270" y="16683"/>
                  </a:lnTo>
                  <a:lnTo>
                    <a:pt x="16683" y="16683"/>
                  </a:lnTo>
                </a:path>
              </a:pathLst>
            </a:custGeom>
            <a:noFill/>
            <a:ln w="19050" cap="flat">
              <a:solidFill>
                <a:schemeClr val="tx1"/>
              </a:solidFill>
              <a:prstDash val="solid"/>
              <a:miter/>
            </a:ln>
          </p:spPr>
          <p:txBody>
            <a:bodyPr rtlCol="0" anchor="ctr"/>
            <a:lstStyle/>
            <a:p>
              <a:endParaRPr lang="en-US" dirty="0"/>
            </a:p>
          </p:txBody>
        </p:sp>
        <p:sp>
          <p:nvSpPr>
            <p:cNvPr id="101" name="Freeform: Shape 159">
              <a:extLst>
                <a:ext uri="{FF2B5EF4-FFF2-40B4-BE49-F238E27FC236}">
                  <a16:creationId xmlns:a16="http://schemas.microsoft.com/office/drawing/2014/main" id="{05B24291-08D2-CB47-A318-BD799F2BF6ED}"/>
                </a:ext>
              </a:extLst>
            </p:cNvPr>
            <p:cNvSpPr/>
            <p:nvPr/>
          </p:nvSpPr>
          <p:spPr>
            <a:xfrm>
              <a:off x="8735840" y="2249040"/>
              <a:ext cx="133350" cy="485775"/>
            </a:xfrm>
            <a:custGeom>
              <a:avLst/>
              <a:gdLst>
                <a:gd name="connsiteX0" fmla="*/ 120505 w 133350"/>
                <a:gd name="connsiteY0" fmla="*/ 16683 h 485775"/>
                <a:gd name="connsiteX1" fmla="*/ 16683 w 133350"/>
                <a:gd name="connsiteY1" fmla="*/ 16683 h 485775"/>
                <a:gd name="connsiteX2" fmla="*/ 16683 w 133350"/>
                <a:gd name="connsiteY2" fmla="*/ 469120 h 485775"/>
              </a:gdLst>
              <a:ahLst/>
              <a:cxnLst>
                <a:cxn ang="0">
                  <a:pos x="connsiteX0" y="connsiteY0"/>
                </a:cxn>
                <a:cxn ang="0">
                  <a:pos x="connsiteX1" y="connsiteY1"/>
                </a:cxn>
                <a:cxn ang="0">
                  <a:pos x="connsiteX2" y="connsiteY2"/>
                </a:cxn>
              </a:cxnLst>
              <a:rect l="l" t="t" r="r" b="b"/>
              <a:pathLst>
                <a:path w="133350" h="485775">
                  <a:moveTo>
                    <a:pt x="120505" y="16683"/>
                  </a:moveTo>
                  <a:lnTo>
                    <a:pt x="16683" y="16683"/>
                  </a:lnTo>
                  <a:lnTo>
                    <a:pt x="16683" y="469120"/>
                  </a:lnTo>
                </a:path>
              </a:pathLst>
            </a:custGeom>
            <a:noFill/>
            <a:ln w="19050" cap="flat">
              <a:solidFill>
                <a:schemeClr val="tx1"/>
              </a:solidFill>
              <a:prstDash val="solid"/>
              <a:miter/>
            </a:ln>
          </p:spPr>
          <p:txBody>
            <a:bodyPr rtlCol="0" anchor="ctr"/>
            <a:lstStyle/>
            <a:p>
              <a:endParaRPr lang="en-US" dirty="0"/>
            </a:p>
          </p:txBody>
        </p:sp>
        <p:sp>
          <p:nvSpPr>
            <p:cNvPr id="102" name="Freeform: Shape 160">
              <a:extLst>
                <a:ext uri="{FF2B5EF4-FFF2-40B4-BE49-F238E27FC236}">
                  <a16:creationId xmlns:a16="http://schemas.microsoft.com/office/drawing/2014/main" id="{FDD1D326-E18F-6F4E-A791-88C4118F3F6C}"/>
                </a:ext>
              </a:extLst>
            </p:cNvPr>
            <p:cNvSpPr/>
            <p:nvPr/>
          </p:nvSpPr>
          <p:spPr>
            <a:xfrm>
              <a:off x="8887816" y="2117171"/>
              <a:ext cx="628650" cy="285750"/>
            </a:xfrm>
            <a:custGeom>
              <a:avLst/>
              <a:gdLst>
                <a:gd name="connsiteX0" fmla="*/ 620039 w 628650"/>
                <a:gd name="connsiteY0" fmla="*/ 179984 h 285750"/>
                <a:gd name="connsiteX1" fmla="*/ 620039 w 628650"/>
                <a:gd name="connsiteY1" fmla="*/ 271424 h 285750"/>
                <a:gd name="connsiteX2" fmla="*/ 15202 w 628650"/>
                <a:gd name="connsiteY2" fmla="*/ 271424 h 285750"/>
                <a:gd name="connsiteX3" fmla="*/ 15202 w 628650"/>
                <a:gd name="connsiteY3" fmla="*/ 179984 h 285750"/>
                <a:gd name="connsiteX4" fmla="*/ 15202 w 628650"/>
                <a:gd name="connsiteY4" fmla="*/ 166649 h 285750"/>
                <a:gd name="connsiteX5" fmla="*/ 73304 w 628650"/>
                <a:gd name="connsiteY5" fmla="*/ 108547 h 285750"/>
                <a:gd name="connsiteX6" fmla="*/ 73304 w 628650"/>
                <a:gd name="connsiteY6" fmla="*/ 67589 h 285750"/>
                <a:gd name="connsiteX7" fmla="*/ 125692 w 628650"/>
                <a:gd name="connsiteY7" fmla="*/ 15202 h 285750"/>
                <a:gd name="connsiteX8" fmla="*/ 510502 w 628650"/>
                <a:gd name="connsiteY8" fmla="*/ 15202 h 285750"/>
                <a:gd name="connsiteX9" fmla="*/ 562889 w 628650"/>
                <a:gd name="connsiteY9" fmla="*/ 67589 h 285750"/>
                <a:gd name="connsiteX10" fmla="*/ 562889 w 628650"/>
                <a:gd name="connsiteY10" fmla="*/ 108547 h 285750"/>
                <a:gd name="connsiteX11" fmla="*/ 620992 w 628650"/>
                <a:gd name="connsiteY11" fmla="*/ 166649 h 285750"/>
                <a:gd name="connsiteX12" fmla="*/ 620992 w 628650"/>
                <a:gd name="connsiteY12" fmla="*/ 179984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8650" h="285750">
                  <a:moveTo>
                    <a:pt x="620039" y="179984"/>
                  </a:moveTo>
                  <a:lnTo>
                    <a:pt x="620039" y="271424"/>
                  </a:lnTo>
                  <a:lnTo>
                    <a:pt x="15202" y="271424"/>
                  </a:lnTo>
                  <a:lnTo>
                    <a:pt x="15202" y="179984"/>
                  </a:lnTo>
                  <a:lnTo>
                    <a:pt x="15202" y="166649"/>
                  </a:lnTo>
                  <a:cubicBezTo>
                    <a:pt x="15202" y="134264"/>
                    <a:pt x="40919" y="108547"/>
                    <a:pt x="73304" y="108547"/>
                  </a:cubicBezTo>
                  <a:lnTo>
                    <a:pt x="73304" y="67589"/>
                  </a:lnTo>
                  <a:cubicBezTo>
                    <a:pt x="73304" y="39014"/>
                    <a:pt x="96164" y="15202"/>
                    <a:pt x="125692" y="15202"/>
                  </a:cubicBezTo>
                  <a:lnTo>
                    <a:pt x="510502" y="15202"/>
                  </a:lnTo>
                  <a:cubicBezTo>
                    <a:pt x="539077" y="15202"/>
                    <a:pt x="562889" y="38062"/>
                    <a:pt x="562889" y="67589"/>
                  </a:cubicBezTo>
                  <a:lnTo>
                    <a:pt x="562889" y="108547"/>
                  </a:lnTo>
                  <a:cubicBezTo>
                    <a:pt x="595274" y="108547"/>
                    <a:pt x="620992" y="134264"/>
                    <a:pt x="620992" y="166649"/>
                  </a:cubicBezTo>
                  <a:lnTo>
                    <a:pt x="620992" y="179984"/>
                  </a:lnTo>
                  <a:close/>
                </a:path>
              </a:pathLst>
            </a:custGeom>
            <a:noFill/>
            <a:ln w="19050" cap="flat">
              <a:solidFill>
                <a:schemeClr val="tx1"/>
              </a:solidFill>
              <a:prstDash val="solid"/>
              <a:miter/>
            </a:ln>
          </p:spPr>
          <p:txBody>
            <a:bodyPr rtlCol="0" anchor="ctr"/>
            <a:lstStyle/>
            <a:p>
              <a:endParaRPr lang="en-US" dirty="0"/>
            </a:p>
          </p:txBody>
        </p:sp>
        <p:sp>
          <p:nvSpPr>
            <p:cNvPr id="103" name="Freeform: Shape 161">
              <a:extLst>
                <a:ext uri="{FF2B5EF4-FFF2-40B4-BE49-F238E27FC236}">
                  <a16:creationId xmlns:a16="http://schemas.microsoft.com/office/drawing/2014/main" id="{4173B168-F05D-4D4A-A208-9185E1CCA03B}"/>
                </a:ext>
              </a:extLst>
            </p:cNvPr>
            <p:cNvSpPr/>
            <p:nvPr/>
          </p:nvSpPr>
          <p:spPr>
            <a:xfrm>
              <a:off x="9492653" y="2330531"/>
              <a:ext cx="171450" cy="28575"/>
            </a:xfrm>
            <a:custGeom>
              <a:avLst/>
              <a:gdLst>
                <a:gd name="connsiteX0" fmla="*/ 157124 w 171450"/>
                <a:gd name="connsiteY0" fmla="*/ 15202 h 28575"/>
                <a:gd name="connsiteX1" fmla="*/ 15202 w 171450"/>
                <a:gd name="connsiteY1" fmla="*/ 15202 h 28575"/>
              </a:gdLst>
              <a:ahLst/>
              <a:cxnLst>
                <a:cxn ang="0">
                  <a:pos x="connsiteX0" y="connsiteY0"/>
                </a:cxn>
                <a:cxn ang="0">
                  <a:pos x="connsiteX1" y="connsiteY1"/>
                </a:cxn>
              </a:cxnLst>
              <a:rect l="l" t="t" r="r" b="b"/>
              <a:pathLst>
                <a:path w="171450" h="28575">
                  <a:moveTo>
                    <a:pt x="157124" y="15202"/>
                  </a:moveTo>
                  <a:lnTo>
                    <a:pt x="15202" y="15202"/>
                  </a:lnTo>
                </a:path>
              </a:pathLst>
            </a:custGeom>
            <a:ln w="19050" cap="flat">
              <a:solidFill>
                <a:schemeClr val="tx1"/>
              </a:solidFill>
              <a:prstDash val="solid"/>
              <a:miter/>
            </a:ln>
          </p:spPr>
          <p:txBody>
            <a:bodyPr rtlCol="0" anchor="ctr"/>
            <a:lstStyle/>
            <a:p>
              <a:endParaRPr lang="en-US" dirty="0"/>
            </a:p>
          </p:txBody>
        </p:sp>
        <p:sp>
          <p:nvSpPr>
            <p:cNvPr id="104" name="Freeform: Shape 162">
              <a:extLst>
                <a:ext uri="{FF2B5EF4-FFF2-40B4-BE49-F238E27FC236}">
                  <a16:creationId xmlns:a16="http://schemas.microsoft.com/office/drawing/2014/main" id="{9BEE758C-18A3-D845-97FD-4F7813F03F92}"/>
                </a:ext>
              </a:extLst>
            </p:cNvPr>
            <p:cNvSpPr/>
            <p:nvPr/>
          </p:nvSpPr>
          <p:spPr>
            <a:xfrm>
              <a:off x="9077363" y="2208611"/>
              <a:ext cx="257175" cy="28575"/>
            </a:xfrm>
            <a:custGeom>
              <a:avLst/>
              <a:gdLst>
                <a:gd name="connsiteX0" fmla="*/ 15202 w 257175"/>
                <a:gd name="connsiteY0" fmla="*/ 15202 h 28575"/>
                <a:gd name="connsiteX1" fmla="*/ 248564 w 257175"/>
                <a:gd name="connsiteY1" fmla="*/ 15202 h 28575"/>
              </a:gdLst>
              <a:ahLst/>
              <a:cxnLst>
                <a:cxn ang="0">
                  <a:pos x="connsiteX0" y="connsiteY0"/>
                </a:cxn>
                <a:cxn ang="0">
                  <a:pos x="connsiteX1" y="connsiteY1"/>
                </a:cxn>
              </a:cxnLst>
              <a:rect l="l" t="t" r="r" b="b"/>
              <a:pathLst>
                <a:path w="257175" h="28575">
                  <a:moveTo>
                    <a:pt x="15202" y="15202"/>
                  </a:moveTo>
                  <a:lnTo>
                    <a:pt x="248564" y="15202"/>
                  </a:lnTo>
                </a:path>
              </a:pathLst>
            </a:custGeom>
            <a:ln w="19050" cap="flat">
              <a:solidFill>
                <a:schemeClr val="tx1"/>
              </a:solidFill>
              <a:prstDash val="solid"/>
              <a:miter/>
            </a:ln>
          </p:spPr>
          <p:txBody>
            <a:bodyPr rtlCol="0" anchor="ctr"/>
            <a:lstStyle/>
            <a:p>
              <a:endParaRPr lang="en-US" dirty="0"/>
            </a:p>
          </p:txBody>
        </p:sp>
        <p:sp>
          <p:nvSpPr>
            <p:cNvPr id="105" name="Freeform: Shape 163">
              <a:extLst>
                <a:ext uri="{FF2B5EF4-FFF2-40B4-BE49-F238E27FC236}">
                  <a16:creationId xmlns:a16="http://schemas.microsoft.com/office/drawing/2014/main" id="{EF2E122B-DE90-AD47-B48F-D1B629BF98E8}"/>
                </a:ext>
              </a:extLst>
            </p:cNvPr>
            <p:cNvSpPr/>
            <p:nvPr/>
          </p:nvSpPr>
          <p:spPr>
            <a:xfrm>
              <a:off x="9311640" y="3172503"/>
              <a:ext cx="123825" cy="114300"/>
            </a:xfrm>
            <a:custGeom>
              <a:avLst/>
              <a:gdLst>
                <a:gd name="connsiteX0" fmla="*/ 14288 w 123825"/>
                <a:gd name="connsiteY0" fmla="*/ 14288 h 114300"/>
                <a:gd name="connsiteX1" fmla="*/ 117158 w 123825"/>
                <a:gd name="connsiteY1" fmla="*/ 56198 h 114300"/>
                <a:gd name="connsiteX2" fmla="*/ 117158 w 123825"/>
                <a:gd name="connsiteY2" fmla="*/ 60960 h 114300"/>
                <a:gd name="connsiteX3" fmla="*/ 14288 w 123825"/>
                <a:gd name="connsiteY3" fmla="*/ 102870 h 114300"/>
              </a:gdLst>
              <a:ahLst/>
              <a:cxnLst>
                <a:cxn ang="0">
                  <a:pos x="connsiteX0" y="connsiteY0"/>
                </a:cxn>
                <a:cxn ang="0">
                  <a:pos x="connsiteX1" y="connsiteY1"/>
                </a:cxn>
                <a:cxn ang="0">
                  <a:pos x="connsiteX2" y="connsiteY2"/>
                </a:cxn>
                <a:cxn ang="0">
                  <a:pos x="connsiteX3" y="connsiteY3"/>
                </a:cxn>
              </a:cxnLst>
              <a:rect l="l" t="t" r="r" b="b"/>
              <a:pathLst>
                <a:path w="123825" h="114300">
                  <a:moveTo>
                    <a:pt x="14288" y="14288"/>
                  </a:moveTo>
                  <a:lnTo>
                    <a:pt x="117158" y="56198"/>
                  </a:lnTo>
                  <a:cubicBezTo>
                    <a:pt x="119063" y="57150"/>
                    <a:pt x="119063" y="60008"/>
                    <a:pt x="117158" y="60960"/>
                  </a:cubicBezTo>
                  <a:lnTo>
                    <a:pt x="14288" y="102870"/>
                  </a:lnTo>
                </a:path>
              </a:pathLst>
            </a:custGeom>
            <a:noFill/>
            <a:ln w="19050" cap="flat">
              <a:solidFill>
                <a:schemeClr val="tx1"/>
              </a:solidFill>
              <a:prstDash val="solid"/>
              <a:miter/>
            </a:ln>
          </p:spPr>
          <p:txBody>
            <a:bodyPr rtlCol="0" anchor="ctr"/>
            <a:lstStyle/>
            <a:p>
              <a:endParaRPr lang="en-US" dirty="0"/>
            </a:p>
          </p:txBody>
        </p:sp>
        <p:sp>
          <p:nvSpPr>
            <p:cNvPr id="106" name="Freeform: Shape 164">
              <a:extLst>
                <a:ext uri="{FF2B5EF4-FFF2-40B4-BE49-F238E27FC236}">
                  <a16:creationId xmlns:a16="http://schemas.microsoft.com/office/drawing/2014/main" id="{9328B8D0-B4A3-9C48-BA92-3D5870FEBA13}"/>
                </a:ext>
              </a:extLst>
            </p:cNvPr>
            <p:cNvSpPr/>
            <p:nvPr/>
          </p:nvSpPr>
          <p:spPr>
            <a:xfrm>
              <a:off x="8615363" y="3171550"/>
              <a:ext cx="695325" cy="114300"/>
            </a:xfrm>
            <a:custGeom>
              <a:avLst/>
              <a:gdLst>
                <a:gd name="connsiteX0" fmla="*/ 681038 w 695325"/>
                <a:gd name="connsiteY0" fmla="*/ 103823 h 114300"/>
                <a:gd name="connsiteX1" fmla="*/ 59055 w 695325"/>
                <a:gd name="connsiteY1" fmla="*/ 103823 h 114300"/>
                <a:gd name="connsiteX2" fmla="*/ 14288 w 695325"/>
                <a:gd name="connsiteY2" fmla="*/ 59055 h 114300"/>
                <a:gd name="connsiteX3" fmla="*/ 14288 w 695325"/>
                <a:gd name="connsiteY3" fmla="*/ 59055 h 114300"/>
                <a:gd name="connsiteX4" fmla="*/ 14288 w 695325"/>
                <a:gd name="connsiteY4" fmla="*/ 59055 h 114300"/>
                <a:gd name="connsiteX5" fmla="*/ 59055 w 695325"/>
                <a:gd name="connsiteY5" fmla="*/ 14288 h 114300"/>
                <a:gd name="connsiteX6" fmla="*/ 681038 w 695325"/>
                <a:gd name="connsiteY6" fmla="*/ 14288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 h="114300">
                  <a:moveTo>
                    <a:pt x="681038" y="103823"/>
                  </a:moveTo>
                  <a:lnTo>
                    <a:pt x="59055" y="103823"/>
                  </a:lnTo>
                  <a:cubicBezTo>
                    <a:pt x="34290" y="103823"/>
                    <a:pt x="14288" y="83820"/>
                    <a:pt x="14288" y="59055"/>
                  </a:cubicBezTo>
                  <a:lnTo>
                    <a:pt x="14288" y="59055"/>
                  </a:lnTo>
                  <a:lnTo>
                    <a:pt x="14288" y="59055"/>
                  </a:lnTo>
                  <a:cubicBezTo>
                    <a:pt x="14288" y="34290"/>
                    <a:pt x="34290" y="14288"/>
                    <a:pt x="59055" y="14288"/>
                  </a:cubicBezTo>
                  <a:lnTo>
                    <a:pt x="681038" y="14288"/>
                  </a:lnTo>
                </a:path>
              </a:pathLst>
            </a:custGeom>
            <a:noFill/>
            <a:ln w="19050" cap="flat">
              <a:solidFill>
                <a:schemeClr val="tx1"/>
              </a:solidFill>
              <a:prstDash val="solid"/>
              <a:miter/>
            </a:ln>
          </p:spPr>
          <p:txBody>
            <a:bodyPr rtlCol="0" anchor="ctr"/>
            <a:lstStyle/>
            <a:p>
              <a:endParaRPr lang="en-US" dirty="0"/>
            </a:p>
          </p:txBody>
        </p:sp>
        <p:sp>
          <p:nvSpPr>
            <p:cNvPr id="107" name="Freeform: Shape 165">
              <a:extLst>
                <a:ext uri="{FF2B5EF4-FFF2-40B4-BE49-F238E27FC236}">
                  <a16:creationId xmlns:a16="http://schemas.microsoft.com/office/drawing/2014/main" id="{A6E6B14E-76D8-724C-8059-B277321E481C}"/>
                </a:ext>
              </a:extLst>
            </p:cNvPr>
            <p:cNvSpPr/>
            <p:nvPr/>
          </p:nvSpPr>
          <p:spPr>
            <a:xfrm>
              <a:off x="8758238" y="3217271"/>
              <a:ext cx="552450" cy="28575"/>
            </a:xfrm>
            <a:custGeom>
              <a:avLst/>
              <a:gdLst>
                <a:gd name="connsiteX0" fmla="*/ 538163 w 552450"/>
                <a:gd name="connsiteY0" fmla="*/ 14288 h 28575"/>
                <a:gd name="connsiteX1" fmla="*/ 14288 w 552450"/>
                <a:gd name="connsiteY1" fmla="*/ 14288 h 28575"/>
              </a:gdLst>
              <a:ahLst/>
              <a:cxnLst>
                <a:cxn ang="0">
                  <a:pos x="connsiteX0" y="connsiteY0"/>
                </a:cxn>
                <a:cxn ang="0">
                  <a:pos x="connsiteX1" y="connsiteY1"/>
                </a:cxn>
              </a:cxnLst>
              <a:rect l="l" t="t" r="r" b="b"/>
              <a:pathLst>
                <a:path w="552450" h="28575">
                  <a:moveTo>
                    <a:pt x="538163" y="14288"/>
                  </a:moveTo>
                  <a:lnTo>
                    <a:pt x="14288" y="14288"/>
                  </a:lnTo>
                </a:path>
              </a:pathLst>
            </a:custGeom>
            <a:ln w="19050" cap="flat">
              <a:solidFill>
                <a:schemeClr val="tx1"/>
              </a:solidFill>
              <a:prstDash val="solid"/>
              <a:miter/>
            </a:ln>
          </p:spPr>
          <p:txBody>
            <a:bodyPr rtlCol="0" anchor="ctr"/>
            <a:lstStyle/>
            <a:p>
              <a:endParaRPr lang="en-US" dirty="0"/>
            </a:p>
          </p:txBody>
        </p:sp>
        <p:sp>
          <p:nvSpPr>
            <p:cNvPr id="108" name="Freeform: Shape 166">
              <a:extLst>
                <a:ext uri="{FF2B5EF4-FFF2-40B4-BE49-F238E27FC236}">
                  <a16:creationId xmlns:a16="http://schemas.microsoft.com/office/drawing/2014/main" id="{8E567A75-FED9-6240-A0E2-08DBE4FCE85E}"/>
                </a:ext>
              </a:extLst>
            </p:cNvPr>
            <p:cNvSpPr/>
            <p:nvPr/>
          </p:nvSpPr>
          <p:spPr>
            <a:xfrm>
              <a:off x="8753475" y="3192506"/>
              <a:ext cx="28575" cy="76200"/>
            </a:xfrm>
            <a:custGeom>
              <a:avLst/>
              <a:gdLst>
                <a:gd name="connsiteX0" fmla="*/ 14288 w 28575"/>
                <a:gd name="connsiteY0" fmla="*/ 62865 h 76200"/>
                <a:gd name="connsiteX1" fmla="*/ 14288 w 28575"/>
                <a:gd name="connsiteY1" fmla="*/ 14288 h 76200"/>
              </a:gdLst>
              <a:ahLst/>
              <a:cxnLst>
                <a:cxn ang="0">
                  <a:pos x="connsiteX0" y="connsiteY0"/>
                </a:cxn>
                <a:cxn ang="0">
                  <a:pos x="connsiteX1" y="connsiteY1"/>
                </a:cxn>
              </a:cxnLst>
              <a:rect l="l" t="t" r="r" b="b"/>
              <a:pathLst>
                <a:path w="28575" h="76200">
                  <a:moveTo>
                    <a:pt x="14288" y="62865"/>
                  </a:moveTo>
                  <a:lnTo>
                    <a:pt x="14288" y="14288"/>
                  </a:lnTo>
                </a:path>
              </a:pathLst>
            </a:custGeom>
            <a:ln w="19050" cap="flat">
              <a:solidFill>
                <a:schemeClr val="tx1"/>
              </a:solidFill>
              <a:prstDash val="solid"/>
              <a:miter/>
            </a:ln>
          </p:spPr>
          <p:txBody>
            <a:bodyPr rtlCol="0" anchor="ctr"/>
            <a:lstStyle/>
            <a:p>
              <a:endParaRPr lang="en-US" dirty="0"/>
            </a:p>
          </p:txBody>
        </p:sp>
        <p:sp>
          <p:nvSpPr>
            <p:cNvPr id="109" name="Freeform: Shape 167">
              <a:extLst>
                <a:ext uri="{FF2B5EF4-FFF2-40B4-BE49-F238E27FC236}">
                  <a16:creationId xmlns:a16="http://schemas.microsoft.com/office/drawing/2014/main" id="{6DC1DB5F-5DE6-0546-B3B5-CB47D9445605}"/>
                </a:ext>
              </a:extLst>
            </p:cNvPr>
            <p:cNvSpPr/>
            <p:nvPr/>
          </p:nvSpPr>
          <p:spPr>
            <a:xfrm>
              <a:off x="8739188" y="3118211"/>
              <a:ext cx="342900" cy="76200"/>
            </a:xfrm>
            <a:custGeom>
              <a:avLst/>
              <a:gdLst>
                <a:gd name="connsiteX0" fmla="*/ 14288 w 342900"/>
                <a:gd name="connsiteY0" fmla="*/ 68580 h 76200"/>
                <a:gd name="connsiteX1" fmla="*/ 43815 w 342900"/>
                <a:gd name="connsiteY1" fmla="*/ 68580 h 76200"/>
                <a:gd name="connsiteX2" fmla="*/ 43815 w 342900"/>
                <a:gd name="connsiteY2" fmla="*/ 68580 h 76200"/>
                <a:gd name="connsiteX3" fmla="*/ 63818 w 342900"/>
                <a:gd name="connsiteY3" fmla="*/ 39052 h 76200"/>
                <a:gd name="connsiteX4" fmla="*/ 305753 w 342900"/>
                <a:gd name="connsiteY4" fmla="*/ 39052 h 76200"/>
                <a:gd name="connsiteX5" fmla="*/ 330518 w 342900"/>
                <a:gd name="connsiteY5" fmla="*/ 14288 h 76200"/>
                <a:gd name="connsiteX6" fmla="*/ 330518 w 342900"/>
                <a:gd name="connsiteY6" fmla="*/ 14288 h 76200"/>
                <a:gd name="connsiteX7" fmla="*/ 58103 w 342900"/>
                <a:gd name="connsiteY7" fmla="*/ 14288 h 76200"/>
                <a:gd name="connsiteX8" fmla="*/ 14288 w 342900"/>
                <a:gd name="connsiteY8" fmla="*/ 6858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00" h="76200">
                  <a:moveTo>
                    <a:pt x="14288" y="68580"/>
                  </a:moveTo>
                  <a:lnTo>
                    <a:pt x="43815" y="68580"/>
                  </a:lnTo>
                  <a:lnTo>
                    <a:pt x="43815" y="68580"/>
                  </a:lnTo>
                  <a:cubicBezTo>
                    <a:pt x="43815" y="58102"/>
                    <a:pt x="52388" y="39052"/>
                    <a:pt x="63818" y="39052"/>
                  </a:cubicBezTo>
                  <a:lnTo>
                    <a:pt x="305753" y="39052"/>
                  </a:lnTo>
                  <a:cubicBezTo>
                    <a:pt x="319088" y="39052"/>
                    <a:pt x="330518" y="27623"/>
                    <a:pt x="330518" y="14288"/>
                  </a:cubicBezTo>
                  <a:lnTo>
                    <a:pt x="330518" y="14288"/>
                  </a:lnTo>
                  <a:lnTo>
                    <a:pt x="58103" y="14288"/>
                  </a:lnTo>
                  <a:cubicBezTo>
                    <a:pt x="34290" y="14288"/>
                    <a:pt x="14288" y="43815"/>
                    <a:pt x="14288" y="68580"/>
                  </a:cubicBezTo>
                  <a:close/>
                </a:path>
              </a:pathLst>
            </a:custGeom>
            <a:noFill/>
            <a:ln w="19050" cap="flat">
              <a:solidFill>
                <a:schemeClr val="tx1"/>
              </a:solidFill>
              <a:prstDash val="solid"/>
              <a:miter/>
            </a:ln>
          </p:spPr>
          <p:txBody>
            <a:bodyPr rtlCol="0" anchor="ctr"/>
            <a:lstStyle/>
            <a:p>
              <a:endParaRPr lang="en-US" dirty="0"/>
            </a:p>
          </p:txBody>
        </p:sp>
        <p:sp>
          <p:nvSpPr>
            <p:cNvPr id="110" name="Freeform: Shape 168">
              <a:extLst>
                <a:ext uri="{FF2B5EF4-FFF2-40B4-BE49-F238E27FC236}">
                  <a16:creationId xmlns:a16="http://schemas.microsoft.com/office/drawing/2014/main" id="{E013C027-57B8-354C-8FE0-AE38584BC967}"/>
                </a:ext>
              </a:extLst>
            </p:cNvPr>
            <p:cNvSpPr/>
            <p:nvPr/>
          </p:nvSpPr>
          <p:spPr>
            <a:xfrm>
              <a:off x="8694420" y="3172503"/>
              <a:ext cx="28575" cy="114300"/>
            </a:xfrm>
            <a:custGeom>
              <a:avLst/>
              <a:gdLst>
                <a:gd name="connsiteX0" fmla="*/ 14288 w 28575"/>
                <a:gd name="connsiteY0" fmla="*/ 102870 h 114300"/>
                <a:gd name="connsiteX1" fmla="*/ 14288 w 28575"/>
                <a:gd name="connsiteY1" fmla="*/ 14287 h 114300"/>
              </a:gdLst>
              <a:ahLst/>
              <a:cxnLst>
                <a:cxn ang="0">
                  <a:pos x="connsiteX0" y="connsiteY0"/>
                </a:cxn>
                <a:cxn ang="0">
                  <a:pos x="connsiteX1" y="connsiteY1"/>
                </a:cxn>
              </a:cxnLst>
              <a:rect l="l" t="t" r="r" b="b"/>
              <a:pathLst>
                <a:path w="28575" h="114300">
                  <a:moveTo>
                    <a:pt x="14288" y="102870"/>
                  </a:moveTo>
                  <a:lnTo>
                    <a:pt x="14288" y="14287"/>
                  </a:lnTo>
                </a:path>
              </a:pathLst>
            </a:custGeom>
            <a:ln w="19050" cap="flat">
              <a:solidFill>
                <a:schemeClr val="tx1"/>
              </a:solidFill>
              <a:prstDash val="solid"/>
              <a:miter/>
            </a:ln>
          </p:spPr>
          <p:txBody>
            <a:bodyPr rtlCol="0" anchor="ctr"/>
            <a:lstStyle/>
            <a:p>
              <a:endParaRPr lang="en-US" dirty="0"/>
            </a:p>
          </p:txBody>
        </p:sp>
      </p:grpSp>
    </p:spTree>
    <p:extLst>
      <p:ext uri="{BB962C8B-B14F-4D97-AF65-F5344CB8AC3E}">
        <p14:creationId xmlns:p14="http://schemas.microsoft.com/office/powerpoint/2010/main" val="875696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C284D-D092-A642-8B0C-C709DC51B263}"/>
              </a:ext>
            </a:extLst>
          </p:cNvPr>
          <p:cNvSpPr>
            <a:spLocks noGrp="1"/>
          </p:cNvSpPr>
          <p:nvPr>
            <p:ph type="title"/>
          </p:nvPr>
        </p:nvSpPr>
        <p:spPr/>
        <p:txBody>
          <a:bodyPr/>
          <a:lstStyle/>
          <a:p>
            <a:r>
              <a:rPr lang="en-US" dirty="0"/>
              <a:t>Future-proof your legacy IT investments</a:t>
            </a:r>
          </a:p>
        </p:txBody>
      </p:sp>
      <p:sp>
        <p:nvSpPr>
          <p:cNvPr id="8" name="Text Placeholder 1">
            <a:extLst>
              <a:ext uri="{FF2B5EF4-FFF2-40B4-BE49-F238E27FC236}">
                <a16:creationId xmlns:a16="http://schemas.microsoft.com/office/drawing/2014/main" id="{EF24B5FA-1F4A-E040-AFE4-C729D3C3408E}"/>
              </a:ext>
            </a:extLst>
          </p:cNvPr>
          <p:cNvSpPr txBox="1">
            <a:spLocks/>
          </p:cNvSpPr>
          <p:nvPr/>
        </p:nvSpPr>
        <p:spPr>
          <a:xfrm>
            <a:off x="6919237" y="1896376"/>
            <a:ext cx="2704785" cy="1669688"/>
          </a:xfrm>
          <a:prstGeom prst="rect">
            <a:avLst/>
          </a:prstGeom>
        </p:spPr>
        <p:txBody>
          <a:bodyPr vert="horz" wrap="square" lIns="0" tIns="0" rIns="0" bIns="91440" rtlCol="0">
            <a:spAutoFit/>
          </a:bodyPr>
          <a:lstStyle>
            <a:lvl1pPr marL="336145" marR="0" indent="-336145" algn="l" defTabSz="914367" rtl="0" eaLnBrk="1" fontAlgn="auto" latinLnBrk="0" hangingPunct="1">
              <a:lnSpc>
                <a:spcPct val="90000"/>
              </a:lnSpc>
              <a:spcBef>
                <a:spcPct val="20000"/>
              </a:spcBef>
              <a:spcAft>
                <a:spcPts val="0"/>
              </a:spcAft>
              <a:buClr>
                <a:srgbClr val="0078D7"/>
              </a:buClr>
              <a:buSzPct val="90000"/>
              <a:buFont typeface="Arial" pitchFamily="34" charset="0"/>
              <a:buChar char="•"/>
              <a:tabLst/>
              <a:defRPr sz="3921" b="0" kern="1200" spc="0" baseline="0">
                <a:gradFill>
                  <a:gsLst>
                    <a:gs pos="1250">
                      <a:schemeClr val="tx2"/>
                    </a:gs>
                    <a:gs pos="99000">
                      <a:schemeClr val="tx2"/>
                    </a:gs>
                  </a:gsLst>
                  <a:lin ang="5400000" scaled="0"/>
                </a:gradFill>
                <a:latin typeface="Arial" panose="020B0604020202020204" pitchFamily="34" charset="0"/>
                <a:ea typeface="+mn-ea"/>
                <a:cs typeface="Arial" panose="020B0604020202020204" pitchFamily="34" charset="0"/>
              </a:defRPr>
            </a:lvl1pPr>
            <a:lvl2pPr marL="572691" marR="0" indent="-236546" algn="l" defTabSz="914367" rtl="0" eaLnBrk="1" fontAlgn="auto" latinLnBrk="0" hangingPunct="1">
              <a:lnSpc>
                <a:spcPct val="90000"/>
              </a:lnSpc>
              <a:spcBef>
                <a:spcPct val="20000"/>
              </a:spcBef>
              <a:spcAft>
                <a:spcPts val="0"/>
              </a:spcAft>
              <a:buClr>
                <a:srgbClr val="0078D7"/>
              </a:buClr>
              <a:buSzPct val="90000"/>
              <a:buFont typeface="Arial" pitchFamily="34" charset="0"/>
              <a:buChar char="•"/>
              <a:tabLst/>
              <a:defRPr sz="2353" b="0" kern="1200" spc="0" baseline="0">
                <a:gradFill>
                  <a:gsLst>
                    <a:gs pos="1250">
                      <a:schemeClr val="tx1"/>
                    </a:gs>
                    <a:gs pos="100000">
                      <a:schemeClr val="tx1"/>
                    </a:gs>
                  </a:gsLst>
                  <a:lin ang="5400000" scaled="0"/>
                </a:gradFill>
                <a:latin typeface="Arial" panose="020B0604020202020204" pitchFamily="34" charset="0"/>
                <a:ea typeface="+mn-ea"/>
                <a:cs typeface="Arial" panose="020B0604020202020204" pitchFamily="34" charset="0"/>
              </a:defRPr>
            </a:lvl2pPr>
            <a:lvl3pPr marL="784338" marR="0" indent="-224097" algn="l" defTabSz="914367" rtl="0" eaLnBrk="1" fontAlgn="auto" latinLnBrk="0" hangingPunct="1">
              <a:lnSpc>
                <a:spcPct val="90000"/>
              </a:lnSpc>
              <a:spcBef>
                <a:spcPct val="20000"/>
              </a:spcBef>
              <a:spcAft>
                <a:spcPts val="0"/>
              </a:spcAft>
              <a:buClr>
                <a:srgbClr val="0078D7"/>
              </a:buClr>
              <a:buSzPct val="90000"/>
              <a:buFont typeface="Arial" pitchFamily="34" charset="0"/>
              <a:buChar char="•"/>
              <a:tabLst/>
              <a:defRPr sz="1961" b="0" kern="1200" spc="0" baseline="0">
                <a:gradFill>
                  <a:gsLst>
                    <a:gs pos="1250">
                      <a:schemeClr val="tx1"/>
                    </a:gs>
                    <a:gs pos="100000">
                      <a:schemeClr val="tx1"/>
                    </a:gs>
                  </a:gsLst>
                  <a:lin ang="5400000" scaled="0"/>
                </a:gradFill>
                <a:latin typeface="Arial" panose="020B0604020202020204" pitchFamily="34" charset="0"/>
                <a:ea typeface="+mn-ea"/>
                <a:cs typeface="Arial" panose="020B0604020202020204" pitchFamily="34" charset="0"/>
              </a:defRPr>
            </a:lvl3pPr>
            <a:lvl4pPr marL="1008435" marR="0" indent="-224097" algn="l" defTabSz="914367" rtl="0" eaLnBrk="1" fontAlgn="auto" latinLnBrk="0" hangingPunct="1">
              <a:lnSpc>
                <a:spcPct val="90000"/>
              </a:lnSpc>
              <a:spcBef>
                <a:spcPct val="20000"/>
              </a:spcBef>
              <a:spcAft>
                <a:spcPts val="0"/>
              </a:spcAft>
              <a:buClr>
                <a:srgbClr val="0078D7"/>
              </a:buClr>
              <a:buSzPct val="90000"/>
              <a:buFont typeface="Arial" pitchFamily="34" charset="0"/>
              <a:buChar char="•"/>
              <a:tabLst/>
              <a:defRPr sz="1765" b="0" kern="1200" spc="0" baseline="0">
                <a:gradFill>
                  <a:gsLst>
                    <a:gs pos="1250">
                      <a:schemeClr val="tx1"/>
                    </a:gs>
                    <a:gs pos="100000">
                      <a:schemeClr val="tx1"/>
                    </a:gs>
                  </a:gsLst>
                  <a:lin ang="5400000" scaled="0"/>
                </a:gradFill>
                <a:latin typeface="Arial" panose="020B0604020202020204" pitchFamily="34" charset="0"/>
                <a:ea typeface="+mn-ea"/>
                <a:cs typeface="Arial" panose="020B0604020202020204" pitchFamily="34" charset="0"/>
              </a:defRPr>
            </a:lvl4pPr>
            <a:lvl5pPr marL="1232531" marR="0" indent="-224097" algn="l" defTabSz="914367" rtl="0" eaLnBrk="1" fontAlgn="auto" latinLnBrk="0" hangingPunct="1">
              <a:lnSpc>
                <a:spcPct val="90000"/>
              </a:lnSpc>
              <a:spcBef>
                <a:spcPct val="20000"/>
              </a:spcBef>
              <a:spcAft>
                <a:spcPts val="0"/>
              </a:spcAft>
              <a:buClr>
                <a:srgbClr val="0078D7"/>
              </a:buClr>
              <a:buSzPct val="90000"/>
              <a:buFont typeface="Arial" pitchFamily="34" charset="0"/>
              <a:buChar char="•"/>
              <a:tabLst/>
              <a:defRPr sz="1765" b="0" kern="1200" spc="0" baseline="0">
                <a:gradFill>
                  <a:gsLst>
                    <a:gs pos="1250">
                      <a:schemeClr val="tx1"/>
                    </a:gs>
                    <a:gs pos="100000">
                      <a:schemeClr val="tx1"/>
                    </a:gs>
                  </a:gsLst>
                  <a:lin ang="5400000" scaled="0"/>
                </a:gradFill>
                <a:latin typeface="Arial" panose="020B0604020202020204" pitchFamily="34" charset="0"/>
                <a:ea typeface="+mn-ea"/>
                <a:cs typeface="Arial" panose="020B0604020202020204" pitchFamily="34" charset="0"/>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 typeface="Arial" pitchFamily="34" charset="0"/>
              <a:buNone/>
              <a:tabLst/>
              <a:defRPr/>
            </a:pPr>
            <a:r>
              <a:rPr lang="en-US" sz="1600" dirty="0">
                <a:solidFill>
                  <a:schemeClr val="accent1"/>
                </a:solidFill>
                <a:latin typeface="Amazon Ember Regular" charset="0"/>
                <a:ea typeface="+mj-ea"/>
              </a:rPr>
              <a:t>End-of-life software can leave applications vulnerable and outdated</a:t>
            </a:r>
            <a:r>
              <a:rPr lang="en-US" sz="1600" dirty="0">
                <a:solidFill>
                  <a:schemeClr val="bg1"/>
                </a:solidFill>
                <a:latin typeface="Amazon Ember Regular" charset="0"/>
                <a:ea typeface="+mj-ea"/>
              </a:rPr>
              <a:t/>
            </a:r>
            <a:br>
              <a:rPr lang="en-US" sz="1600" dirty="0">
                <a:solidFill>
                  <a:schemeClr val="bg1"/>
                </a:solidFill>
                <a:latin typeface="Amazon Ember Regular" charset="0"/>
                <a:ea typeface="+mj-ea"/>
              </a:rPr>
            </a:br>
            <a:r>
              <a:rPr lang="en-US" sz="1600" dirty="0">
                <a:solidFill>
                  <a:schemeClr val="bg1"/>
                </a:solidFill>
                <a:latin typeface="Amazon Ember Regular" charset="0"/>
                <a:ea typeface="+mj-ea"/>
              </a:rPr>
              <a:t/>
            </a:r>
            <a:br>
              <a:rPr lang="en-US" sz="1600" dirty="0">
                <a:solidFill>
                  <a:schemeClr val="bg1"/>
                </a:solidFill>
                <a:latin typeface="Amazon Ember Regular" charset="0"/>
                <a:ea typeface="+mj-ea"/>
              </a:rPr>
            </a:br>
            <a:endParaRPr kumimoji="0" lang="en-US" sz="1050" b="1" i="0" u="none" strike="noStrike" kern="1200" cap="none" spc="0" normalizeH="0" baseline="0" noProof="0" dirty="0">
              <a:ln>
                <a:noFill/>
              </a:ln>
              <a:solidFill>
                <a:srgbClr val="FF9D00"/>
              </a:solidFill>
              <a:effectLst/>
              <a:uLnTx/>
              <a:uFillTx/>
              <a:latin typeface="Arial" panose="020B0604020202020204" pitchFamily="34" charset="0"/>
              <a:ea typeface="+mn-ea"/>
              <a:cs typeface="Arial" panose="020B0604020202020204" pitchFamily="34" charset="0"/>
            </a:endParaRPr>
          </a:p>
          <a:p>
            <a:pPr marL="0" indent="0" algn="ctr" defTabSz="457200" fontAlgn="base">
              <a:lnSpc>
                <a:spcPct val="100000"/>
              </a:lnSpc>
              <a:spcBef>
                <a:spcPct val="0"/>
              </a:spcBef>
              <a:spcAft>
                <a:spcPct val="0"/>
              </a:spcAft>
              <a:buClrTx/>
              <a:buSzTx/>
              <a:buNone/>
              <a:defRPr/>
            </a:pPr>
            <a:r>
              <a:rPr kumimoji="0" lang="en-US" sz="1400" b="1" i="0" u="none" strike="noStrike" kern="1200" cap="none" spc="0" normalizeH="0" baseline="0" noProof="0" dirty="0">
                <a:ln>
                  <a:noFill/>
                </a:ln>
                <a:solidFill>
                  <a:srgbClr val="FF9D00"/>
                </a:solidFill>
                <a:effectLst/>
                <a:uLnTx/>
                <a:uFillTx/>
                <a:latin typeface="Arial" panose="020B0604020202020204" pitchFamily="34" charset="0"/>
                <a:ea typeface="+mn-ea"/>
                <a:cs typeface="Arial" panose="020B0604020202020204" pitchFamily="34" charset="0"/>
              </a:rPr>
              <a:t/>
            </a:r>
            <a:br>
              <a:rPr kumimoji="0" lang="en-US" sz="1400" b="1" i="0" u="none" strike="noStrike" kern="1200" cap="none" spc="0" normalizeH="0" baseline="0" noProof="0" dirty="0">
                <a:ln>
                  <a:noFill/>
                </a:ln>
                <a:solidFill>
                  <a:srgbClr val="FF9D00"/>
                </a:solidFill>
                <a:effectLst/>
                <a:uLnTx/>
                <a:uFillTx/>
                <a:latin typeface="Arial" panose="020B0604020202020204" pitchFamily="34" charset="0"/>
                <a:ea typeface="+mn-ea"/>
                <a:cs typeface="Arial" panose="020B0604020202020204" pitchFamily="34" charset="0"/>
              </a:rPr>
            </a:br>
            <a:endParaRPr lang="en-US" sz="1400" dirty="0">
              <a:solidFill>
                <a:schemeClr val="bg1"/>
              </a:solidFill>
              <a:latin typeface="Amazon Ember Regular" charset="0"/>
              <a:ea typeface="+mj-ea"/>
            </a:endParaRPr>
          </a:p>
        </p:txBody>
      </p:sp>
      <p:sp>
        <p:nvSpPr>
          <p:cNvPr id="9" name="Text Placeholder 1">
            <a:extLst>
              <a:ext uri="{FF2B5EF4-FFF2-40B4-BE49-F238E27FC236}">
                <a16:creationId xmlns:a16="http://schemas.microsoft.com/office/drawing/2014/main" id="{3F7A8302-9523-7345-814E-1B9F6CC18EFA}"/>
              </a:ext>
            </a:extLst>
          </p:cNvPr>
          <p:cNvSpPr txBox="1">
            <a:spLocks/>
          </p:cNvSpPr>
          <p:nvPr/>
        </p:nvSpPr>
        <p:spPr>
          <a:xfrm>
            <a:off x="2816033" y="1338847"/>
            <a:ext cx="2743200" cy="3200876"/>
          </a:xfrm>
          <a:prstGeom prst="rect">
            <a:avLst/>
          </a:prstGeom>
        </p:spPr>
        <p:txBody>
          <a:bodyPr vert="horz" wrap="square" lIns="0" tIns="0" rIns="0" bIns="91440" rtlCol="0">
            <a:spAutoFit/>
          </a:bodyPr>
          <a:lstStyle>
            <a:lvl1pPr marL="336145" marR="0" indent="-336145" algn="l" defTabSz="914367" rtl="0" eaLnBrk="1" fontAlgn="auto" latinLnBrk="0" hangingPunct="1">
              <a:lnSpc>
                <a:spcPct val="90000"/>
              </a:lnSpc>
              <a:spcBef>
                <a:spcPct val="20000"/>
              </a:spcBef>
              <a:spcAft>
                <a:spcPts val="0"/>
              </a:spcAft>
              <a:buClr>
                <a:srgbClr val="0078D7"/>
              </a:buClr>
              <a:buSzPct val="90000"/>
              <a:buFont typeface="Arial" pitchFamily="34" charset="0"/>
              <a:buChar char="•"/>
              <a:tabLst/>
              <a:defRPr sz="3921" b="0" kern="1200" spc="0" baseline="0">
                <a:gradFill>
                  <a:gsLst>
                    <a:gs pos="1250">
                      <a:schemeClr val="tx2"/>
                    </a:gs>
                    <a:gs pos="99000">
                      <a:schemeClr val="tx2"/>
                    </a:gs>
                  </a:gsLst>
                  <a:lin ang="5400000" scaled="0"/>
                </a:gradFill>
                <a:latin typeface="Arial" panose="020B0604020202020204" pitchFamily="34" charset="0"/>
                <a:ea typeface="+mn-ea"/>
                <a:cs typeface="Arial" panose="020B0604020202020204" pitchFamily="34" charset="0"/>
              </a:defRPr>
            </a:lvl1pPr>
            <a:lvl2pPr marL="572691" marR="0" indent="-236546" algn="l" defTabSz="914367" rtl="0" eaLnBrk="1" fontAlgn="auto" latinLnBrk="0" hangingPunct="1">
              <a:lnSpc>
                <a:spcPct val="90000"/>
              </a:lnSpc>
              <a:spcBef>
                <a:spcPct val="20000"/>
              </a:spcBef>
              <a:spcAft>
                <a:spcPts val="0"/>
              </a:spcAft>
              <a:buClr>
                <a:srgbClr val="0078D7"/>
              </a:buClr>
              <a:buSzPct val="90000"/>
              <a:buFont typeface="Arial" pitchFamily="34" charset="0"/>
              <a:buChar char="•"/>
              <a:tabLst/>
              <a:defRPr sz="2353" b="0" kern="1200" spc="0" baseline="0">
                <a:gradFill>
                  <a:gsLst>
                    <a:gs pos="1250">
                      <a:schemeClr val="tx1"/>
                    </a:gs>
                    <a:gs pos="100000">
                      <a:schemeClr val="tx1"/>
                    </a:gs>
                  </a:gsLst>
                  <a:lin ang="5400000" scaled="0"/>
                </a:gradFill>
                <a:latin typeface="Arial" panose="020B0604020202020204" pitchFamily="34" charset="0"/>
                <a:ea typeface="+mn-ea"/>
                <a:cs typeface="Arial" panose="020B0604020202020204" pitchFamily="34" charset="0"/>
              </a:defRPr>
            </a:lvl2pPr>
            <a:lvl3pPr marL="784338" marR="0" indent="-224097" algn="l" defTabSz="914367" rtl="0" eaLnBrk="1" fontAlgn="auto" latinLnBrk="0" hangingPunct="1">
              <a:lnSpc>
                <a:spcPct val="90000"/>
              </a:lnSpc>
              <a:spcBef>
                <a:spcPct val="20000"/>
              </a:spcBef>
              <a:spcAft>
                <a:spcPts val="0"/>
              </a:spcAft>
              <a:buClr>
                <a:srgbClr val="0078D7"/>
              </a:buClr>
              <a:buSzPct val="90000"/>
              <a:buFont typeface="Arial" pitchFamily="34" charset="0"/>
              <a:buChar char="•"/>
              <a:tabLst/>
              <a:defRPr sz="1961" b="0" kern="1200" spc="0" baseline="0">
                <a:gradFill>
                  <a:gsLst>
                    <a:gs pos="1250">
                      <a:schemeClr val="tx1"/>
                    </a:gs>
                    <a:gs pos="100000">
                      <a:schemeClr val="tx1"/>
                    </a:gs>
                  </a:gsLst>
                  <a:lin ang="5400000" scaled="0"/>
                </a:gradFill>
                <a:latin typeface="Arial" panose="020B0604020202020204" pitchFamily="34" charset="0"/>
                <a:ea typeface="+mn-ea"/>
                <a:cs typeface="Arial" panose="020B0604020202020204" pitchFamily="34" charset="0"/>
              </a:defRPr>
            </a:lvl3pPr>
            <a:lvl4pPr marL="1008435" marR="0" indent="-224097" algn="l" defTabSz="914367" rtl="0" eaLnBrk="1" fontAlgn="auto" latinLnBrk="0" hangingPunct="1">
              <a:lnSpc>
                <a:spcPct val="90000"/>
              </a:lnSpc>
              <a:spcBef>
                <a:spcPct val="20000"/>
              </a:spcBef>
              <a:spcAft>
                <a:spcPts val="0"/>
              </a:spcAft>
              <a:buClr>
                <a:srgbClr val="0078D7"/>
              </a:buClr>
              <a:buSzPct val="90000"/>
              <a:buFont typeface="Arial" pitchFamily="34" charset="0"/>
              <a:buChar char="•"/>
              <a:tabLst/>
              <a:defRPr sz="1765" b="0" kern="1200" spc="0" baseline="0">
                <a:gradFill>
                  <a:gsLst>
                    <a:gs pos="1250">
                      <a:schemeClr val="tx1"/>
                    </a:gs>
                    <a:gs pos="100000">
                      <a:schemeClr val="tx1"/>
                    </a:gs>
                  </a:gsLst>
                  <a:lin ang="5400000" scaled="0"/>
                </a:gradFill>
                <a:latin typeface="Arial" panose="020B0604020202020204" pitchFamily="34" charset="0"/>
                <a:ea typeface="+mn-ea"/>
                <a:cs typeface="Arial" panose="020B0604020202020204" pitchFamily="34" charset="0"/>
              </a:defRPr>
            </a:lvl4pPr>
            <a:lvl5pPr marL="1232531" marR="0" indent="-224097" algn="l" defTabSz="914367" rtl="0" eaLnBrk="1" fontAlgn="auto" latinLnBrk="0" hangingPunct="1">
              <a:lnSpc>
                <a:spcPct val="90000"/>
              </a:lnSpc>
              <a:spcBef>
                <a:spcPct val="20000"/>
              </a:spcBef>
              <a:spcAft>
                <a:spcPts val="0"/>
              </a:spcAft>
              <a:buClr>
                <a:srgbClr val="0078D7"/>
              </a:buClr>
              <a:buSzPct val="90000"/>
              <a:buFont typeface="Arial" pitchFamily="34" charset="0"/>
              <a:buChar char="•"/>
              <a:tabLst/>
              <a:defRPr sz="1765" b="0" kern="1200" spc="0" baseline="0">
                <a:gradFill>
                  <a:gsLst>
                    <a:gs pos="1250">
                      <a:schemeClr val="tx1"/>
                    </a:gs>
                    <a:gs pos="100000">
                      <a:schemeClr val="tx1"/>
                    </a:gs>
                  </a:gsLst>
                  <a:lin ang="5400000" scaled="0"/>
                </a:gradFill>
                <a:latin typeface="Arial" panose="020B0604020202020204" pitchFamily="34" charset="0"/>
                <a:ea typeface="+mn-ea"/>
                <a:cs typeface="Arial" panose="020B0604020202020204" pitchFamily="34" charset="0"/>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 typeface="Arial" pitchFamily="34" charset="0"/>
              <a:buNone/>
              <a:tabLst/>
              <a:defRPr/>
            </a:pPr>
            <a:r>
              <a:rPr kumimoji="0" lang="en-US" sz="1400" b="0" i="0" u="none" strike="noStrike" kern="1200" cap="none" spc="0" normalizeH="0" baseline="0" noProof="0" dirty="0">
                <a:ln>
                  <a:noFill/>
                </a:ln>
                <a:solidFill>
                  <a:srgbClr val="595A5D"/>
                </a:solidFill>
                <a:effectLst/>
                <a:uLnTx/>
                <a:uFillTx/>
                <a:latin typeface="Arial" panose="020B0604020202020204" pitchFamily="34" charset="0"/>
                <a:ea typeface="+mn-ea"/>
                <a:cs typeface="Arial" panose="020B0604020202020204" pitchFamily="34" charset="0"/>
              </a:rPr>
              <a:t/>
            </a:r>
            <a:br>
              <a:rPr kumimoji="0" lang="en-US" sz="1400" b="0" i="0" u="none" strike="noStrike" kern="1200" cap="none" spc="0" normalizeH="0" baseline="0" noProof="0" dirty="0">
                <a:ln>
                  <a:noFill/>
                </a:ln>
                <a:solidFill>
                  <a:srgbClr val="595A5D"/>
                </a:solidFill>
                <a:effectLst/>
                <a:uLnTx/>
                <a:uFillTx/>
                <a:latin typeface="Arial" panose="020B0604020202020204" pitchFamily="34" charset="0"/>
                <a:ea typeface="+mn-ea"/>
                <a:cs typeface="Arial" panose="020B0604020202020204" pitchFamily="34" charset="0"/>
              </a:rPr>
            </a:br>
            <a:endParaRPr kumimoji="0" lang="en-US" sz="1400" b="0" i="0" u="none" strike="noStrike" kern="1200" cap="none" spc="0" normalizeH="0" baseline="0" noProof="0" dirty="0">
              <a:ln>
                <a:noFill/>
              </a:ln>
              <a:solidFill>
                <a:srgbClr val="595A5D"/>
              </a:solidFill>
              <a:effectLst/>
              <a:uLnTx/>
              <a:uFillTx/>
              <a:latin typeface="Arial" panose="020B0604020202020204" pitchFamily="34" charset="0"/>
              <a:ea typeface="+mn-ea"/>
              <a:cs typeface="Arial" panose="020B0604020202020204" pitchFamily="34" charset="0"/>
            </a:endParaRPr>
          </a:p>
          <a:p>
            <a:pPr marL="0" marR="0" lvl="0" indent="0" algn="ctr" defTabSz="932472" rtl="0" eaLnBrk="1" fontAlgn="base" latinLnBrk="0" hangingPunct="1">
              <a:lnSpc>
                <a:spcPct val="100000"/>
              </a:lnSpc>
              <a:spcBef>
                <a:spcPct val="0"/>
              </a:spcBef>
              <a:spcAft>
                <a:spcPct val="0"/>
              </a:spcAft>
              <a:buClrTx/>
              <a:buSzTx/>
              <a:buFont typeface="Arial" pitchFamily="34" charset="0"/>
              <a:buNone/>
              <a:tabLst/>
              <a:defRPr/>
            </a:pPr>
            <a:endParaRPr kumimoji="0" lang="en-US" sz="1400" b="0" i="0" u="none" strike="noStrike" kern="1200" cap="none" spc="0" normalizeH="0" baseline="0" noProof="0" dirty="0">
              <a:ln>
                <a:noFill/>
              </a:ln>
              <a:solidFill>
                <a:srgbClr val="595A5D"/>
              </a:solidFill>
              <a:effectLst/>
              <a:uLnTx/>
              <a:uFillTx/>
              <a:latin typeface="Arial" panose="020B0604020202020204" pitchFamily="34" charset="0"/>
              <a:ea typeface="+mn-ea"/>
              <a:cs typeface="Arial" panose="020B0604020202020204" pitchFamily="34" charset="0"/>
            </a:endParaRPr>
          </a:p>
          <a:p>
            <a:pPr marL="0" marR="0" lvl="0" indent="0" algn="ctr" defTabSz="457200" fontAlgn="base">
              <a:lnSpc>
                <a:spcPct val="100000"/>
              </a:lnSpc>
              <a:spcBef>
                <a:spcPct val="0"/>
              </a:spcBef>
              <a:spcAft>
                <a:spcPct val="0"/>
              </a:spcAft>
              <a:buClrTx/>
              <a:buSzTx/>
              <a:buNone/>
              <a:tabLst/>
              <a:defRPr/>
            </a:pPr>
            <a:r>
              <a:rPr lang="en-US" sz="1600" dirty="0">
                <a:solidFill>
                  <a:schemeClr val="accent1"/>
                </a:solidFill>
                <a:latin typeface="Amazon Ember Regular" charset="0"/>
                <a:ea typeface="+mj-ea"/>
              </a:rPr>
              <a:t>Customers rely on </a:t>
            </a:r>
            <a:br>
              <a:rPr lang="en-US" sz="1600" dirty="0">
                <a:solidFill>
                  <a:schemeClr val="accent1"/>
                </a:solidFill>
                <a:latin typeface="Amazon Ember Regular" charset="0"/>
                <a:ea typeface="+mj-ea"/>
              </a:rPr>
            </a:br>
            <a:r>
              <a:rPr lang="en-US" sz="1600" dirty="0">
                <a:solidFill>
                  <a:schemeClr val="accent1"/>
                </a:solidFill>
                <a:latin typeface="Amazon Ember Regular" charset="0"/>
                <a:ea typeface="+mj-ea"/>
              </a:rPr>
              <a:t>Microsoft workloads</a:t>
            </a:r>
            <a:br>
              <a:rPr lang="en-US" sz="1600" dirty="0">
                <a:solidFill>
                  <a:schemeClr val="accent1"/>
                </a:solidFill>
                <a:latin typeface="Amazon Ember Regular" charset="0"/>
                <a:ea typeface="+mj-ea"/>
              </a:rPr>
            </a:br>
            <a:r>
              <a:rPr lang="en-US" sz="1400" dirty="0">
                <a:solidFill>
                  <a:schemeClr val="accent1"/>
                </a:solidFill>
                <a:latin typeface="Amazon Ember Regular" charset="0"/>
                <a:ea typeface="+mj-ea"/>
              </a:rPr>
              <a:t/>
            </a:r>
            <a:br>
              <a:rPr lang="en-US" sz="1400" dirty="0">
                <a:solidFill>
                  <a:schemeClr val="accent1"/>
                </a:solidFill>
                <a:latin typeface="Amazon Ember Regular" charset="0"/>
                <a:ea typeface="+mj-ea"/>
              </a:rPr>
            </a:br>
            <a:endParaRPr lang="en-US" sz="1400" dirty="0">
              <a:solidFill>
                <a:schemeClr val="accent1"/>
              </a:solidFill>
              <a:latin typeface="Amazon Ember Regular" charset="0"/>
              <a:ea typeface="+mj-ea"/>
            </a:endParaRPr>
          </a:p>
          <a:p>
            <a:pPr marL="0" marR="0" lvl="0" indent="0" algn="ctr" defTabSz="457200" fontAlgn="base">
              <a:lnSpc>
                <a:spcPct val="100000"/>
              </a:lnSpc>
              <a:spcBef>
                <a:spcPct val="0"/>
              </a:spcBef>
              <a:spcAft>
                <a:spcPct val="0"/>
              </a:spcAft>
              <a:buClrTx/>
              <a:buSzTx/>
              <a:buNone/>
              <a:tabLst/>
              <a:defRPr/>
            </a:pPr>
            <a:r>
              <a:rPr lang="en-US" sz="5400" b="1" dirty="0">
                <a:solidFill>
                  <a:schemeClr val="accent1"/>
                </a:solidFill>
                <a:latin typeface="Amazon Ember Regular" charset="0"/>
                <a:ea typeface="+mj-ea"/>
              </a:rPr>
              <a:t>70%</a:t>
            </a:r>
            <a:r>
              <a:rPr lang="en-US" sz="5400" dirty="0">
                <a:solidFill>
                  <a:schemeClr val="bg1"/>
                </a:solidFill>
                <a:latin typeface="Amazon Ember Regular" charset="0"/>
                <a:ea typeface="+mj-ea"/>
              </a:rPr>
              <a:t> </a:t>
            </a:r>
            <a:r>
              <a:rPr lang="en-US" sz="1400" dirty="0">
                <a:solidFill>
                  <a:schemeClr val="bg1"/>
                </a:solidFill>
                <a:latin typeface="Amazon Ember Regular" charset="0"/>
                <a:ea typeface="+mj-ea"/>
              </a:rPr>
              <a:t/>
            </a:r>
            <a:br>
              <a:rPr lang="en-US" sz="1400" dirty="0">
                <a:solidFill>
                  <a:schemeClr val="bg1"/>
                </a:solidFill>
                <a:latin typeface="Amazon Ember Regular" charset="0"/>
                <a:ea typeface="+mj-ea"/>
              </a:rPr>
            </a:br>
            <a:r>
              <a:rPr lang="en-US" sz="1400" dirty="0">
                <a:solidFill>
                  <a:schemeClr val="bg1"/>
                </a:solidFill>
                <a:latin typeface="Amazon Ember Regular" charset="0"/>
                <a:ea typeface="+mj-ea"/>
              </a:rPr>
              <a:t/>
            </a:r>
            <a:br>
              <a:rPr lang="en-US" sz="1400" dirty="0">
                <a:solidFill>
                  <a:schemeClr val="bg1"/>
                </a:solidFill>
                <a:latin typeface="Amazon Ember Regular" charset="0"/>
                <a:ea typeface="+mj-ea"/>
              </a:rPr>
            </a:br>
            <a:r>
              <a:rPr lang="en-US" sz="1600" dirty="0">
                <a:solidFill>
                  <a:schemeClr val="tx1"/>
                </a:solidFill>
                <a:latin typeface="Amazon Ember Regular" charset="0"/>
                <a:ea typeface="+mj-ea"/>
              </a:rPr>
              <a:t>of on-premises apps run on </a:t>
            </a:r>
            <a:br>
              <a:rPr lang="en-US" sz="1600" dirty="0">
                <a:solidFill>
                  <a:schemeClr val="tx1"/>
                </a:solidFill>
                <a:latin typeface="Amazon Ember Regular" charset="0"/>
                <a:ea typeface="+mj-ea"/>
              </a:rPr>
            </a:br>
            <a:r>
              <a:rPr lang="en-US" sz="1600" dirty="0">
                <a:solidFill>
                  <a:schemeClr val="tx1"/>
                </a:solidFill>
                <a:latin typeface="Amazon Ember Regular" charset="0"/>
                <a:ea typeface="+mj-ea"/>
              </a:rPr>
              <a:t>Windows Server (</a:t>
            </a:r>
            <a:r>
              <a:rPr lang="en-US" sz="1200" dirty="0">
                <a:solidFill>
                  <a:schemeClr val="tx1"/>
                </a:solidFill>
                <a:latin typeface="Amazon Ember Regular" charset="0"/>
                <a:ea typeface="+mj-ea"/>
              </a:rPr>
              <a:t>source: IDC</a:t>
            </a:r>
            <a:r>
              <a:rPr lang="en-US" sz="1600" dirty="0">
                <a:solidFill>
                  <a:schemeClr val="tx1"/>
                </a:solidFill>
                <a:latin typeface="Amazon Ember Regular" charset="0"/>
                <a:ea typeface="+mj-ea"/>
              </a:rPr>
              <a:t>)</a:t>
            </a:r>
            <a:endParaRPr lang="en-US" sz="1400" dirty="0">
              <a:solidFill>
                <a:schemeClr val="tx1"/>
              </a:solidFill>
              <a:latin typeface="Amazon Ember Regular" charset="0"/>
              <a:ea typeface="+mj-ea"/>
            </a:endParaRPr>
          </a:p>
        </p:txBody>
      </p:sp>
      <p:cxnSp>
        <p:nvCxnSpPr>
          <p:cNvPr id="13" name="Straight Connector 12">
            <a:extLst>
              <a:ext uri="{FF2B5EF4-FFF2-40B4-BE49-F238E27FC236}">
                <a16:creationId xmlns:a16="http://schemas.microsoft.com/office/drawing/2014/main" id="{DBF71C2F-BA56-C648-811A-0CC57F52786C}"/>
              </a:ext>
            </a:extLst>
          </p:cNvPr>
          <p:cNvCxnSpPr>
            <a:cxnSpLocks/>
          </p:cNvCxnSpPr>
          <p:nvPr/>
        </p:nvCxnSpPr>
        <p:spPr>
          <a:xfrm>
            <a:off x="6192077" y="1896376"/>
            <a:ext cx="0" cy="2595958"/>
          </a:xfrm>
          <a:prstGeom prst="line">
            <a:avLst/>
          </a:prstGeom>
          <a:ln w="12700"/>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3654B356-BE1E-7548-976C-B02B7ABB2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084" y="3009279"/>
            <a:ext cx="1161545" cy="1161545"/>
          </a:xfrm>
          <a:prstGeom prst="rect">
            <a:avLst/>
          </a:prstGeom>
          <a:solidFill>
            <a:schemeClr val="tx1"/>
          </a:solidFill>
        </p:spPr>
      </p:pic>
    </p:spTree>
    <p:extLst>
      <p:ext uri="{BB962C8B-B14F-4D97-AF65-F5344CB8AC3E}">
        <p14:creationId xmlns:p14="http://schemas.microsoft.com/office/powerpoint/2010/main" val="2318902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F22-914E-BD4D-8505-2F4C4ECA42FC}"/>
              </a:ext>
            </a:extLst>
          </p:cNvPr>
          <p:cNvSpPr>
            <a:spLocks noGrp="1"/>
          </p:cNvSpPr>
          <p:nvPr>
            <p:ph type="title"/>
          </p:nvPr>
        </p:nvSpPr>
        <p:spPr/>
        <p:txBody>
          <a:bodyPr/>
          <a:lstStyle/>
          <a:p>
            <a:r>
              <a:rPr lang="en-US" dirty="0"/>
              <a:t>Agenda</a:t>
            </a:r>
          </a:p>
        </p:txBody>
      </p:sp>
      <p:sp>
        <p:nvSpPr>
          <p:cNvPr id="5" name="Slide Number Placeholder 4">
            <a:extLst>
              <a:ext uri="{FF2B5EF4-FFF2-40B4-BE49-F238E27FC236}">
                <a16:creationId xmlns:a16="http://schemas.microsoft.com/office/drawing/2014/main" id="{C8B12439-9C1F-7A48-ACA9-EBAE03B44616}"/>
              </a:ext>
            </a:extLst>
          </p:cNvPr>
          <p:cNvSpPr>
            <a:spLocks noGrp="1"/>
          </p:cNvSpPr>
          <p:nvPr>
            <p:ph type="sldNum" sz="quarter" idx="4"/>
          </p:nvPr>
        </p:nvSpPr>
        <p:spPr>
          <a:xfrm>
            <a:off x="9220200" y="6815138"/>
            <a:ext cx="2743200" cy="365125"/>
          </a:xfrm>
        </p:spPr>
        <p:txBody>
          <a:bodyPr/>
          <a:lstStyle/>
          <a:p>
            <a:fld id="{0E0E0192-C642-4D4F-AE82-A0D0DC02E26B}" type="slidenum">
              <a:rPr lang="en-US" smtClean="0"/>
              <a:pPr/>
              <a:t>6</a:t>
            </a:fld>
            <a:endParaRPr lang="en-US" dirty="0"/>
          </a:p>
        </p:txBody>
      </p:sp>
      <p:sp>
        <p:nvSpPr>
          <p:cNvPr id="8" name="Rectangle 7">
            <a:extLst>
              <a:ext uri="{FF2B5EF4-FFF2-40B4-BE49-F238E27FC236}">
                <a16:creationId xmlns:a16="http://schemas.microsoft.com/office/drawing/2014/main" id="{08FF8D1A-D6DD-C84E-88DF-82740123DB3D}"/>
              </a:ext>
            </a:extLst>
          </p:cNvPr>
          <p:cNvSpPr/>
          <p:nvPr/>
        </p:nvSpPr>
        <p:spPr>
          <a:xfrm>
            <a:off x="390647" y="1250800"/>
            <a:ext cx="8222456" cy="400110"/>
          </a:xfrm>
          <a:prstGeom prst="rect">
            <a:avLst/>
          </a:prstGeom>
        </p:spPr>
        <p:txBody>
          <a:bodyPr wrap="square">
            <a:spAutoFit/>
          </a:bodyPr>
          <a:lstStyle/>
          <a:p>
            <a:pPr marL="6350">
              <a:spcBef>
                <a:spcPts val="3600"/>
              </a:spcBef>
            </a:pPr>
            <a:r>
              <a:rPr lang="en-US" sz="2000" dirty="0">
                <a:solidFill>
                  <a:schemeClr val="bg1">
                    <a:lumMod val="75000"/>
                  </a:schemeClr>
                </a:solidFill>
                <a:latin typeface="Amazon Ember Regular"/>
              </a:rPr>
              <a:t>1. Why migrate to the cloud</a:t>
            </a:r>
          </a:p>
        </p:txBody>
      </p:sp>
      <p:sp>
        <p:nvSpPr>
          <p:cNvPr id="9" name="Rectangle 8">
            <a:extLst>
              <a:ext uri="{FF2B5EF4-FFF2-40B4-BE49-F238E27FC236}">
                <a16:creationId xmlns:a16="http://schemas.microsoft.com/office/drawing/2014/main" id="{E01871B0-D002-EF42-B48A-78D14A34107A}"/>
              </a:ext>
            </a:extLst>
          </p:cNvPr>
          <p:cNvSpPr/>
          <p:nvPr/>
        </p:nvSpPr>
        <p:spPr>
          <a:xfrm>
            <a:off x="390647" y="1993192"/>
            <a:ext cx="8222456" cy="400110"/>
          </a:xfrm>
          <a:prstGeom prst="rect">
            <a:avLst/>
          </a:prstGeom>
        </p:spPr>
        <p:txBody>
          <a:bodyPr wrap="square">
            <a:spAutoFit/>
          </a:bodyPr>
          <a:lstStyle/>
          <a:p>
            <a:pPr marL="6350" lvl="0">
              <a:spcBef>
                <a:spcPts val="3600"/>
              </a:spcBef>
            </a:pPr>
            <a:r>
              <a:rPr lang="en-US" sz="2000" b="1" dirty="0">
                <a:solidFill>
                  <a:schemeClr val="accent1"/>
                </a:solidFill>
                <a:latin typeface="Amazon Ember Regular"/>
              </a:rPr>
              <a:t>2. </a:t>
            </a:r>
            <a:r>
              <a:rPr lang="en-US" sz="2000" dirty="0">
                <a:latin typeface="Amazon Ember Regular"/>
              </a:rPr>
              <a:t>Benefits of AWS for Windows workloads</a:t>
            </a:r>
          </a:p>
        </p:txBody>
      </p:sp>
      <p:sp>
        <p:nvSpPr>
          <p:cNvPr id="10" name="Rectangle 9">
            <a:extLst>
              <a:ext uri="{FF2B5EF4-FFF2-40B4-BE49-F238E27FC236}">
                <a16:creationId xmlns:a16="http://schemas.microsoft.com/office/drawing/2014/main" id="{20677D64-44EA-8B40-BE20-99D09741F4B1}"/>
              </a:ext>
            </a:extLst>
          </p:cNvPr>
          <p:cNvSpPr/>
          <p:nvPr/>
        </p:nvSpPr>
        <p:spPr>
          <a:xfrm>
            <a:off x="390647" y="2735584"/>
            <a:ext cx="8222456" cy="400110"/>
          </a:xfrm>
          <a:prstGeom prst="rect">
            <a:avLst/>
          </a:prstGeom>
        </p:spPr>
        <p:txBody>
          <a:bodyPr wrap="square">
            <a:spAutoFit/>
          </a:bodyPr>
          <a:lstStyle/>
          <a:p>
            <a:pPr marL="6350" lvl="0">
              <a:spcBef>
                <a:spcPts val="3600"/>
              </a:spcBef>
            </a:pPr>
            <a:r>
              <a:rPr lang="en-US" sz="2000" dirty="0">
                <a:solidFill>
                  <a:schemeClr val="bg1">
                    <a:lumMod val="75000"/>
                  </a:schemeClr>
                </a:solidFill>
                <a:latin typeface="Amazon Ember Regular"/>
              </a:rPr>
              <a:t>3. Flexible licensing options</a:t>
            </a:r>
          </a:p>
        </p:txBody>
      </p:sp>
      <p:sp>
        <p:nvSpPr>
          <p:cNvPr id="11" name="Rectangle 10">
            <a:extLst>
              <a:ext uri="{FF2B5EF4-FFF2-40B4-BE49-F238E27FC236}">
                <a16:creationId xmlns:a16="http://schemas.microsoft.com/office/drawing/2014/main" id="{F44A1BA2-EF8B-DC41-B237-D837F55905AC}"/>
              </a:ext>
            </a:extLst>
          </p:cNvPr>
          <p:cNvSpPr/>
          <p:nvPr/>
        </p:nvSpPr>
        <p:spPr>
          <a:xfrm>
            <a:off x="390647" y="3477976"/>
            <a:ext cx="8222456" cy="400110"/>
          </a:xfrm>
          <a:prstGeom prst="rect">
            <a:avLst/>
          </a:prstGeom>
        </p:spPr>
        <p:txBody>
          <a:bodyPr wrap="square">
            <a:spAutoFit/>
          </a:bodyPr>
          <a:lstStyle/>
          <a:p>
            <a:pPr marL="6350" lvl="0">
              <a:spcBef>
                <a:spcPts val="3600"/>
              </a:spcBef>
            </a:pPr>
            <a:r>
              <a:rPr lang="en-US" sz="2000" dirty="0">
                <a:solidFill>
                  <a:schemeClr val="bg1">
                    <a:lumMod val="75000"/>
                  </a:schemeClr>
                </a:solidFill>
                <a:latin typeface="Amazon Ember Regular"/>
              </a:rPr>
              <a:t>4. Jumpstart cloud migration</a:t>
            </a:r>
          </a:p>
        </p:txBody>
      </p:sp>
      <p:sp>
        <p:nvSpPr>
          <p:cNvPr id="12" name="Rectangle 11">
            <a:extLst>
              <a:ext uri="{FF2B5EF4-FFF2-40B4-BE49-F238E27FC236}">
                <a16:creationId xmlns:a16="http://schemas.microsoft.com/office/drawing/2014/main" id="{7A84855B-A69D-6741-A518-B2CCFD1A86A1}"/>
              </a:ext>
            </a:extLst>
          </p:cNvPr>
          <p:cNvSpPr/>
          <p:nvPr/>
        </p:nvSpPr>
        <p:spPr>
          <a:xfrm>
            <a:off x="390647" y="4220369"/>
            <a:ext cx="8222456" cy="400110"/>
          </a:xfrm>
          <a:prstGeom prst="rect">
            <a:avLst/>
          </a:prstGeom>
        </p:spPr>
        <p:txBody>
          <a:bodyPr wrap="square">
            <a:spAutoFit/>
          </a:bodyPr>
          <a:lstStyle/>
          <a:p>
            <a:pPr marL="6350" lvl="0">
              <a:spcBef>
                <a:spcPts val="3600"/>
              </a:spcBef>
            </a:pPr>
            <a:r>
              <a:rPr lang="en-US" sz="2000" dirty="0">
                <a:solidFill>
                  <a:schemeClr val="bg1">
                    <a:lumMod val="75000"/>
                  </a:schemeClr>
                </a:solidFill>
                <a:latin typeface="Amazon Ember Regular"/>
              </a:rPr>
              <a:t>5. Migration tools &amp; programs</a:t>
            </a:r>
          </a:p>
        </p:txBody>
      </p:sp>
    </p:spTree>
    <p:extLst>
      <p:ext uri="{BB962C8B-B14F-4D97-AF65-F5344CB8AC3E}">
        <p14:creationId xmlns:p14="http://schemas.microsoft.com/office/powerpoint/2010/main" val="2972990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D5D7E-A0EC-504A-A97A-C9A76D3A275C}"/>
              </a:ext>
            </a:extLst>
          </p:cNvPr>
          <p:cNvSpPr>
            <a:spLocks noGrp="1"/>
          </p:cNvSpPr>
          <p:nvPr>
            <p:ph type="title"/>
          </p:nvPr>
        </p:nvSpPr>
        <p:spPr/>
        <p:txBody>
          <a:bodyPr/>
          <a:lstStyle/>
          <a:p>
            <a:r>
              <a:rPr lang="en-US" dirty="0"/>
              <a:t>Why Customers Choose AWS for their Microsoft Workloads</a:t>
            </a:r>
          </a:p>
        </p:txBody>
      </p:sp>
      <p:grpSp>
        <p:nvGrpSpPr>
          <p:cNvPr id="14" name="Group 13">
            <a:extLst>
              <a:ext uri="{FF2B5EF4-FFF2-40B4-BE49-F238E27FC236}">
                <a16:creationId xmlns:a16="http://schemas.microsoft.com/office/drawing/2014/main" id="{7C813EBE-4859-BA4F-AE0C-EA5AE3073037}"/>
              </a:ext>
            </a:extLst>
          </p:cNvPr>
          <p:cNvGrpSpPr/>
          <p:nvPr/>
        </p:nvGrpSpPr>
        <p:grpSpPr>
          <a:xfrm>
            <a:off x="731404" y="1881924"/>
            <a:ext cx="9836610" cy="3581044"/>
            <a:chOff x="-282118" y="1067266"/>
            <a:chExt cx="9836610" cy="3581044"/>
          </a:xfrm>
        </p:grpSpPr>
        <p:cxnSp>
          <p:nvCxnSpPr>
            <p:cNvPr id="15" name="Straight Connector 14">
              <a:extLst>
                <a:ext uri="{FF2B5EF4-FFF2-40B4-BE49-F238E27FC236}">
                  <a16:creationId xmlns:a16="http://schemas.microsoft.com/office/drawing/2014/main" id="{145333A3-99A2-3A43-982F-6499CF5463B0}"/>
                </a:ext>
              </a:extLst>
            </p:cNvPr>
            <p:cNvCxnSpPr/>
            <p:nvPr/>
          </p:nvCxnSpPr>
          <p:spPr>
            <a:xfrm>
              <a:off x="3052916" y="1103836"/>
              <a:ext cx="0" cy="3472976"/>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91B4246-0123-E94D-AC83-9ECA5E65843E}"/>
                </a:ext>
              </a:extLst>
            </p:cNvPr>
            <p:cNvCxnSpPr/>
            <p:nvPr/>
          </p:nvCxnSpPr>
          <p:spPr>
            <a:xfrm>
              <a:off x="428482" y="2963046"/>
              <a:ext cx="8486918" cy="0"/>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81066B69-2EC1-C947-99DC-FEED64D21C5A}"/>
                </a:ext>
              </a:extLst>
            </p:cNvPr>
            <p:cNvSpPr/>
            <p:nvPr/>
          </p:nvSpPr>
          <p:spPr>
            <a:xfrm>
              <a:off x="5601072" y="1109829"/>
              <a:ext cx="3953420" cy="323165"/>
            </a:xfrm>
            <a:prstGeom prst="rect">
              <a:avLst/>
            </a:prstGeom>
          </p:spPr>
          <p:txBody>
            <a:bodyPr wrap="square">
              <a:spAutoFit/>
            </a:bodyPr>
            <a:lstStyle/>
            <a:p>
              <a:pPr algn="ctr"/>
              <a:r>
                <a:rPr lang="en-US" sz="1500" b="1" dirty="0"/>
                <a:t>Most Experience</a:t>
              </a:r>
            </a:p>
          </p:txBody>
        </p:sp>
        <p:sp>
          <p:nvSpPr>
            <p:cNvPr id="18" name="Content Placeholder 4">
              <a:extLst>
                <a:ext uri="{FF2B5EF4-FFF2-40B4-BE49-F238E27FC236}">
                  <a16:creationId xmlns:a16="http://schemas.microsoft.com/office/drawing/2014/main" id="{CC9779EB-8CB0-2B4E-9D3D-F06078A8C467}"/>
                </a:ext>
              </a:extLst>
            </p:cNvPr>
            <p:cNvSpPr txBox="1">
              <a:spLocks/>
            </p:cNvSpPr>
            <p:nvPr/>
          </p:nvSpPr>
          <p:spPr>
            <a:xfrm>
              <a:off x="1147329" y="1428428"/>
              <a:ext cx="1263015" cy="872189"/>
            </a:xfrm>
            <a:prstGeom prst="rect">
              <a:avLst/>
            </a:prstGeom>
          </p:spPr>
          <p:txBody>
            <a:bodyPr anchor="ctr"/>
            <a:lstStyle>
              <a:lvl1pPr marL="231775" indent="-231775" algn="l" defTabSz="457200" rtl="0" eaLnBrk="1" latinLnBrk="0" hangingPunct="1">
                <a:spcBef>
                  <a:spcPct val="20000"/>
                </a:spcBef>
                <a:buClr>
                  <a:schemeClr val="accent1"/>
                </a:buClr>
                <a:buFont typeface="Wingdings" panose="05000000000000000000" pitchFamily="2" charset="2"/>
                <a:buChar char="§"/>
                <a:defRPr sz="2000" b="0" i="0" kern="1200">
                  <a:solidFill>
                    <a:schemeClr val="tx1"/>
                  </a:solidFill>
                  <a:latin typeface="+mn-lt"/>
                  <a:ea typeface="+mn-ea"/>
                  <a:cs typeface="Arial"/>
                </a:defRPr>
              </a:lvl1pPr>
              <a:lvl2pPr marL="457200" indent="-225425" algn="l" defTabSz="457200" rtl="0" eaLnBrk="1" latinLnBrk="0" hangingPunct="1">
                <a:spcBef>
                  <a:spcPct val="20000"/>
                </a:spcBef>
                <a:buClr>
                  <a:schemeClr val="accent1"/>
                </a:buClr>
                <a:buFont typeface="Arial"/>
                <a:buChar char="–"/>
                <a:defRPr sz="1800" b="0" i="0" kern="1200">
                  <a:solidFill>
                    <a:schemeClr val="tx1"/>
                  </a:solidFill>
                  <a:latin typeface="+mn-lt"/>
                  <a:ea typeface="+mn-ea"/>
                  <a:cs typeface="Arial"/>
                </a:defRPr>
              </a:lvl2pPr>
              <a:lvl3pPr marL="688975" indent="-231775" algn="l" defTabSz="457200" rtl="0" eaLnBrk="1" latinLnBrk="0" hangingPunct="1">
                <a:spcBef>
                  <a:spcPct val="20000"/>
                </a:spcBef>
                <a:buClr>
                  <a:schemeClr val="accent1"/>
                </a:buClr>
                <a:buFont typeface="Wingdings" panose="05000000000000000000" pitchFamily="2" charset="2"/>
                <a:buChar char="§"/>
                <a:tabLst/>
                <a:defRPr sz="1600" b="0" i="0" kern="1200">
                  <a:solidFill>
                    <a:schemeClr val="tx1"/>
                  </a:solidFill>
                  <a:latin typeface="+mn-lt"/>
                  <a:ea typeface="+mn-ea"/>
                  <a:cs typeface="Arial"/>
                </a:defRPr>
              </a:lvl3pPr>
              <a:lvl4pPr marL="914400" indent="-225425" algn="l" defTabSz="457200" rtl="0" eaLnBrk="1" latinLnBrk="0" hangingPunct="1">
                <a:spcBef>
                  <a:spcPct val="20000"/>
                </a:spcBef>
                <a:buClr>
                  <a:schemeClr val="accent1"/>
                </a:buClr>
                <a:buFont typeface="Arial"/>
                <a:buChar char="–"/>
                <a:defRPr sz="1400" b="0" i="0" kern="1200">
                  <a:solidFill>
                    <a:schemeClr val="tx1"/>
                  </a:solidFill>
                  <a:latin typeface="+mn-lt"/>
                  <a:ea typeface="+mn-ea"/>
                  <a:cs typeface="Arial"/>
                </a:defRPr>
              </a:lvl4pPr>
              <a:lvl5pPr marL="1146175" indent="-231775" algn="l" defTabSz="457200" rtl="0" eaLnBrk="1" latinLnBrk="0" hangingPunct="1">
                <a:spcBef>
                  <a:spcPct val="20000"/>
                </a:spcBef>
                <a:buClr>
                  <a:schemeClr val="accent1"/>
                </a:buClr>
                <a:buFont typeface="Arial"/>
                <a:buChar char="»"/>
                <a:defRPr sz="1200" b="0" i="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100"/>
                </a:spcBef>
                <a:buNone/>
              </a:pPr>
              <a:r>
                <a:rPr lang="en-US" sz="5400" b="1" dirty="0">
                  <a:solidFill>
                    <a:schemeClr val="accent1"/>
                  </a:solidFill>
                  <a:latin typeface="Amazon Ember Regular"/>
                  <a:cs typeface="+mn-cs"/>
                </a:rPr>
                <a:t>50+</a:t>
              </a:r>
              <a:endParaRPr lang="en-US" sz="5400" dirty="0"/>
            </a:p>
          </p:txBody>
        </p:sp>
        <p:sp>
          <p:nvSpPr>
            <p:cNvPr id="19" name="Content Placeholder 4">
              <a:extLst>
                <a:ext uri="{FF2B5EF4-FFF2-40B4-BE49-F238E27FC236}">
                  <a16:creationId xmlns:a16="http://schemas.microsoft.com/office/drawing/2014/main" id="{F362C826-E932-0E4F-A64D-5F346BFD585B}"/>
                </a:ext>
              </a:extLst>
            </p:cNvPr>
            <p:cNvSpPr txBox="1">
              <a:spLocks/>
            </p:cNvSpPr>
            <p:nvPr/>
          </p:nvSpPr>
          <p:spPr>
            <a:xfrm>
              <a:off x="6059674" y="2332918"/>
              <a:ext cx="2614526" cy="372790"/>
            </a:xfrm>
            <a:prstGeom prst="rect">
              <a:avLst/>
            </a:prstGeom>
          </p:spPr>
          <p:txBody>
            <a:bodyPr/>
            <a:lstStyle>
              <a:lvl1pPr marL="231775" indent="-231775" algn="l" defTabSz="457200" rtl="0" eaLnBrk="1" latinLnBrk="0" hangingPunct="1">
                <a:spcBef>
                  <a:spcPct val="20000"/>
                </a:spcBef>
                <a:buClr>
                  <a:schemeClr val="accent1"/>
                </a:buClr>
                <a:buFont typeface="Wingdings" panose="05000000000000000000" pitchFamily="2" charset="2"/>
                <a:buChar char="§"/>
                <a:defRPr sz="2000" b="0" i="0" kern="1200">
                  <a:solidFill>
                    <a:schemeClr val="tx1"/>
                  </a:solidFill>
                  <a:latin typeface="+mn-lt"/>
                  <a:ea typeface="+mn-ea"/>
                  <a:cs typeface="Arial"/>
                </a:defRPr>
              </a:lvl1pPr>
              <a:lvl2pPr marL="457200" indent="-225425" algn="l" defTabSz="457200" rtl="0" eaLnBrk="1" latinLnBrk="0" hangingPunct="1">
                <a:spcBef>
                  <a:spcPct val="20000"/>
                </a:spcBef>
                <a:buClr>
                  <a:schemeClr val="accent1"/>
                </a:buClr>
                <a:buFont typeface="Arial"/>
                <a:buChar char="–"/>
                <a:defRPr sz="1800" b="0" i="0" kern="1200">
                  <a:solidFill>
                    <a:schemeClr val="tx1"/>
                  </a:solidFill>
                  <a:latin typeface="+mn-lt"/>
                  <a:ea typeface="+mn-ea"/>
                  <a:cs typeface="Arial"/>
                </a:defRPr>
              </a:lvl2pPr>
              <a:lvl3pPr marL="688975" indent="-231775" algn="l" defTabSz="457200" rtl="0" eaLnBrk="1" latinLnBrk="0" hangingPunct="1">
                <a:spcBef>
                  <a:spcPct val="20000"/>
                </a:spcBef>
                <a:buClr>
                  <a:schemeClr val="accent1"/>
                </a:buClr>
                <a:buFont typeface="Wingdings" panose="05000000000000000000" pitchFamily="2" charset="2"/>
                <a:buChar char="§"/>
                <a:tabLst/>
                <a:defRPr sz="1600" b="0" i="0" kern="1200">
                  <a:solidFill>
                    <a:schemeClr val="tx1"/>
                  </a:solidFill>
                  <a:latin typeface="+mn-lt"/>
                  <a:ea typeface="+mn-ea"/>
                  <a:cs typeface="Arial"/>
                </a:defRPr>
              </a:lvl3pPr>
              <a:lvl4pPr marL="914400" indent="-225425" algn="l" defTabSz="457200" rtl="0" eaLnBrk="1" latinLnBrk="0" hangingPunct="1">
                <a:spcBef>
                  <a:spcPct val="20000"/>
                </a:spcBef>
                <a:buClr>
                  <a:schemeClr val="accent1"/>
                </a:buClr>
                <a:buFont typeface="Arial"/>
                <a:buChar char="–"/>
                <a:defRPr sz="1400" b="0" i="0" kern="1200">
                  <a:solidFill>
                    <a:schemeClr val="tx1"/>
                  </a:solidFill>
                  <a:latin typeface="+mn-lt"/>
                  <a:ea typeface="+mn-ea"/>
                  <a:cs typeface="Arial"/>
                </a:defRPr>
              </a:lvl4pPr>
              <a:lvl5pPr marL="1146175" indent="-231775" algn="l" defTabSz="457200" rtl="0" eaLnBrk="1" latinLnBrk="0" hangingPunct="1">
                <a:spcBef>
                  <a:spcPct val="20000"/>
                </a:spcBef>
                <a:buClr>
                  <a:schemeClr val="accent1"/>
                </a:buClr>
                <a:buFont typeface="Arial"/>
                <a:buChar char="»"/>
                <a:defRPr sz="1200" b="0" i="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100"/>
                </a:spcBef>
                <a:buNone/>
              </a:pPr>
              <a:r>
                <a:rPr lang="en-US" sz="1200" dirty="0"/>
                <a:t>Years running Windows </a:t>
              </a:r>
              <a:br>
                <a:rPr lang="en-US" sz="1200" dirty="0"/>
              </a:br>
              <a:r>
                <a:rPr lang="en-US" sz="1200" dirty="0"/>
                <a:t>workloads</a:t>
              </a:r>
            </a:p>
          </p:txBody>
        </p:sp>
        <p:sp>
          <p:nvSpPr>
            <p:cNvPr id="20" name="Content Placeholder 4">
              <a:extLst>
                <a:ext uri="{FF2B5EF4-FFF2-40B4-BE49-F238E27FC236}">
                  <a16:creationId xmlns:a16="http://schemas.microsoft.com/office/drawing/2014/main" id="{148C345F-177F-844B-AFD2-D5312364D83E}"/>
                </a:ext>
              </a:extLst>
            </p:cNvPr>
            <p:cNvSpPr txBox="1">
              <a:spLocks/>
            </p:cNvSpPr>
            <p:nvPr/>
          </p:nvSpPr>
          <p:spPr>
            <a:xfrm>
              <a:off x="438389" y="4201286"/>
              <a:ext cx="2639271" cy="234328"/>
            </a:xfrm>
            <a:prstGeom prst="rect">
              <a:avLst/>
            </a:prstGeom>
          </p:spPr>
          <p:txBody>
            <a:bodyPr/>
            <a:lstStyle>
              <a:lvl1pPr marL="231775" indent="-231775" algn="l" defTabSz="457200" rtl="0" eaLnBrk="1" latinLnBrk="0" hangingPunct="1">
                <a:spcBef>
                  <a:spcPct val="20000"/>
                </a:spcBef>
                <a:buClr>
                  <a:schemeClr val="accent1"/>
                </a:buClr>
                <a:buFont typeface="Wingdings" panose="05000000000000000000" pitchFamily="2" charset="2"/>
                <a:buChar char="§"/>
                <a:defRPr sz="2000" b="0" i="0" kern="1200">
                  <a:solidFill>
                    <a:schemeClr val="tx1"/>
                  </a:solidFill>
                  <a:latin typeface="+mn-lt"/>
                  <a:ea typeface="+mn-ea"/>
                  <a:cs typeface="Arial"/>
                </a:defRPr>
              </a:lvl1pPr>
              <a:lvl2pPr marL="457200" indent="-225425" algn="l" defTabSz="457200" rtl="0" eaLnBrk="1" latinLnBrk="0" hangingPunct="1">
                <a:spcBef>
                  <a:spcPct val="20000"/>
                </a:spcBef>
                <a:buClr>
                  <a:schemeClr val="accent1"/>
                </a:buClr>
                <a:buFont typeface="Arial"/>
                <a:buChar char="–"/>
                <a:defRPr sz="1800" b="0" i="0" kern="1200">
                  <a:solidFill>
                    <a:schemeClr val="tx1"/>
                  </a:solidFill>
                  <a:latin typeface="+mn-lt"/>
                  <a:ea typeface="+mn-ea"/>
                  <a:cs typeface="Arial"/>
                </a:defRPr>
              </a:lvl2pPr>
              <a:lvl3pPr marL="688975" indent="-231775" algn="l" defTabSz="457200" rtl="0" eaLnBrk="1" latinLnBrk="0" hangingPunct="1">
                <a:spcBef>
                  <a:spcPct val="20000"/>
                </a:spcBef>
                <a:buClr>
                  <a:schemeClr val="accent1"/>
                </a:buClr>
                <a:buFont typeface="Wingdings" panose="05000000000000000000" pitchFamily="2" charset="2"/>
                <a:buChar char="§"/>
                <a:tabLst/>
                <a:defRPr sz="1600" b="0" i="0" kern="1200">
                  <a:solidFill>
                    <a:schemeClr val="tx1"/>
                  </a:solidFill>
                  <a:latin typeface="+mn-lt"/>
                  <a:ea typeface="+mn-ea"/>
                  <a:cs typeface="Arial"/>
                </a:defRPr>
              </a:lvl3pPr>
              <a:lvl4pPr marL="914400" indent="-225425" algn="l" defTabSz="457200" rtl="0" eaLnBrk="1" latinLnBrk="0" hangingPunct="1">
                <a:spcBef>
                  <a:spcPct val="20000"/>
                </a:spcBef>
                <a:buClr>
                  <a:schemeClr val="accent1"/>
                </a:buClr>
                <a:buFont typeface="Arial"/>
                <a:buChar char="–"/>
                <a:defRPr sz="1400" b="0" i="0" kern="1200">
                  <a:solidFill>
                    <a:schemeClr val="tx1"/>
                  </a:solidFill>
                  <a:latin typeface="+mn-lt"/>
                  <a:ea typeface="+mn-ea"/>
                  <a:cs typeface="Arial"/>
                </a:defRPr>
              </a:lvl4pPr>
              <a:lvl5pPr marL="1146175" indent="-231775" algn="l" defTabSz="457200" rtl="0" eaLnBrk="1" latinLnBrk="0" hangingPunct="1">
                <a:spcBef>
                  <a:spcPct val="20000"/>
                </a:spcBef>
                <a:buClr>
                  <a:schemeClr val="accent1"/>
                </a:buClr>
                <a:buFont typeface="Arial"/>
                <a:buChar char="»"/>
                <a:defRPr sz="1200" b="0" i="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100"/>
                </a:spcBef>
                <a:buNone/>
              </a:pPr>
              <a:r>
                <a:rPr lang="en-US" sz="1200" dirty="0"/>
                <a:t>Service offerings</a:t>
              </a:r>
            </a:p>
          </p:txBody>
        </p:sp>
        <p:sp>
          <p:nvSpPr>
            <p:cNvPr id="21" name="Content Placeholder 4">
              <a:extLst>
                <a:ext uri="{FF2B5EF4-FFF2-40B4-BE49-F238E27FC236}">
                  <a16:creationId xmlns:a16="http://schemas.microsoft.com/office/drawing/2014/main" id="{18D3262F-8479-D94C-9CB3-259735989994}"/>
                </a:ext>
              </a:extLst>
            </p:cNvPr>
            <p:cNvSpPr txBox="1">
              <a:spLocks/>
            </p:cNvSpPr>
            <p:nvPr/>
          </p:nvSpPr>
          <p:spPr>
            <a:xfrm>
              <a:off x="-177363" y="3412415"/>
              <a:ext cx="3953420" cy="872189"/>
            </a:xfrm>
            <a:prstGeom prst="rect">
              <a:avLst/>
            </a:prstGeom>
          </p:spPr>
          <p:txBody>
            <a:bodyPr anchor="ctr"/>
            <a:lstStyle>
              <a:lvl1pPr marL="231775" indent="-231775" algn="l" defTabSz="457200" rtl="0" eaLnBrk="1" latinLnBrk="0" hangingPunct="1">
                <a:spcBef>
                  <a:spcPct val="20000"/>
                </a:spcBef>
                <a:buClr>
                  <a:schemeClr val="accent1"/>
                </a:buClr>
                <a:buFont typeface="Wingdings" panose="05000000000000000000" pitchFamily="2" charset="2"/>
                <a:buChar char="§"/>
                <a:defRPr sz="2000" b="0" i="0" kern="1200">
                  <a:solidFill>
                    <a:schemeClr val="tx1"/>
                  </a:solidFill>
                  <a:latin typeface="+mn-lt"/>
                  <a:ea typeface="+mn-ea"/>
                  <a:cs typeface="Arial"/>
                </a:defRPr>
              </a:lvl1pPr>
              <a:lvl2pPr marL="457200" indent="-225425" algn="l" defTabSz="457200" rtl="0" eaLnBrk="1" latinLnBrk="0" hangingPunct="1">
                <a:spcBef>
                  <a:spcPct val="20000"/>
                </a:spcBef>
                <a:buClr>
                  <a:schemeClr val="accent1"/>
                </a:buClr>
                <a:buFont typeface="Arial"/>
                <a:buChar char="–"/>
                <a:defRPr sz="1800" b="0" i="0" kern="1200">
                  <a:solidFill>
                    <a:schemeClr val="tx1"/>
                  </a:solidFill>
                  <a:latin typeface="+mn-lt"/>
                  <a:ea typeface="+mn-ea"/>
                  <a:cs typeface="Arial"/>
                </a:defRPr>
              </a:lvl2pPr>
              <a:lvl3pPr marL="688975" indent="-231775" algn="l" defTabSz="457200" rtl="0" eaLnBrk="1" latinLnBrk="0" hangingPunct="1">
                <a:spcBef>
                  <a:spcPct val="20000"/>
                </a:spcBef>
                <a:buClr>
                  <a:schemeClr val="accent1"/>
                </a:buClr>
                <a:buFont typeface="Wingdings" panose="05000000000000000000" pitchFamily="2" charset="2"/>
                <a:buChar char="§"/>
                <a:tabLst/>
                <a:defRPr sz="1600" b="0" i="0" kern="1200">
                  <a:solidFill>
                    <a:schemeClr val="tx1"/>
                  </a:solidFill>
                  <a:latin typeface="+mn-lt"/>
                  <a:ea typeface="+mn-ea"/>
                  <a:cs typeface="Arial"/>
                </a:defRPr>
              </a:lvl3pPr>
              <a:lvl4pPr marL="914400" indent="-225425" algn="l" defTabSz="457200" rtl="0" eaLnBrk="1" latinLnBrk="0" hangingPunct="1">
                <a:spcBef>
                  <a:spcPct val="20000"/>
                </a:spcBef>
                <a:buClr>
                  <a:schemeClr val="accent1"/>
                </a:buClr>
                <a:buFont typeface="Arial"/>
                <a:buChar char="–"/>
                <a:defRPr sz="1400" b="0" i="0" kern="1200">
                  <a:solidFill>
                    <a:schemeClr val="tx1"/>
                  </a:solidFill>
                  <a:latin typeface="+mn-lt"/>
                  <a:ea typeface="+mn-ea"/>
                  <a:cs typeface="Arial"/>
                </a:defRPr>
              </a:lvl4pPr>
              <a:lvl5pPr marL="1146175" indent="-231775" algn="l" defTabSz="457200" rtl="0" eaLnBrk="1" latinLnBrk="0" hangingPunct="1">
                <a:spcBef>
                  <a:spcPct val="20000"/>
                </a:spcBef>
                <a:buClr>
                  <a:schemeClr val="accent1"/>
                </a:buClr>
                <a:buFont typeface="Arial"/>
                <a:buChar char="»"/>
                <a:defRPr sz="1200" b="0" i="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100"/>
                </a:spcBef>
                <a:buNone/>
              </a:pPr>
              <a:r>
                <a:rPr lang="en-US" sz="5400" b="1" dirty="0">
                  <a:solidFill>
                    <a:schemeClr val="accent1"/>
                  </a:solidFill>
                  <a:latin typeface="Amazon Ember Regular"/>
                  <a:cs typeface="+mn-cs"/>
                </a:rPr>
                <a:t>165+</a:t>
              </a:r>
            </a:p>
          </p:txBody>
        </p:sp>
        <p:sp>
          <p:nvSpPr>
            <p:cNvPr id="22" name="Content Placeholder 4">
              <a:extLst>
                <a:ext uri="{FF2B5EF4-FFF2-40B4-BE49-F238E27FC236}">
                  <a16:creationId xmlns:a16="http://schemas.microsoft.com/office/drawing/2014/main" id="{6A3734FC-29B5-CF42-9DB6-B2372E076D2D}"/>
                </a:ext>
              </a:extLst>
            </p:cNvPr>
            <p:cNvSpPr txBox="1">
              <a:spLocks/>
            </p:cNvSpPr>
            <p:nvPr/>
          </p:nvSpPr>
          <p:spPr>
            <a:xfrm>
              <a:off x="-257934" y="3252447"/>
              <a:ext cx="3953420" cy="372790"/>
            </a:xfrm>
            <a:prstGeom prst="rect">
              <a:avLst/>
            </a:prstGeom>
          </p:spPr>
          <p:txBody>
            <a:bodyPr/>
            <a:lstStyle>
              <a:lvl1pPr marL="231775" indent="-231775" algn="l" defTabSz="457200" rtl="0" eaLnBrk="1" latinLnBrk="0" hangingPunct="1">
                <a:spcBef>
                  <a:spcPct val="20000"/>
                </a:spcBef>
                <a:buClr>
                  <a:schemeClr val="accent1"/>
                </a:buClr>
                <a:buFont typeface="Wingdings" panose="05000000000000000000" pitchFamily="2" charset="2"/>
                <a:buChar char="§"/>
                <a:defRPr sz="2000" b="0" i="0" kern="1200">
                  <a:solidFill>
                    <a:schemeClr val="tx1"/>
                  </a:solidFill>
                  <a:latin typeface="+mn-lt"/>
                  <a:ea typeface="+mn-ea"/>
                  <a:cs typeface="Arial"/>
                </a:defRPr>
              </a:lvl1pPr>
              <a:lvl2pPr marL="457200" indent="-225425" algn="l" defTabSz="457200" rtl="0" eaLnBrk="1" latinLnBrk="0" hangingPunct="1">
                <a:spcBef>
                  <a:spcPct val="20000"/>
                </a:spcBef>
                <a:buClr>
                  <a:schemeClr val="accent1"/>
                </a:buClr>
                <a:buFont typeface="Arial"/>
                <a:buChar char="–"/>
                <a:defRPr sz="1800" b="0" i="0" kern="1200">
                  <a:solidFill>
                    <a:schemeClr val="tx1"/>
                  </a:solidFill>
                  <a:latin typeface="+mn-lt"/>
                  <a:ea typeface="+mn-ea"/>
                  <a:cs typeface="Arial"/>
                </a:defRPr>
              </a:lvl2pPr>
              <a:lvl3pPr marL="688975" indent="-231775" algn="l" defTabSz="457200" rtl="0" eaLnBrk="1" latinLnBrk="0" hangingPunct="1">
                <a:spcBef>
                  <a:spcPct val="20000"/>
                </a:spcBef>
                <a:buClr>
                  <a:schemeClr val="accent1"/>
                </a:buClr>
                <a:buFont typeface="Wingdings" panose="05000000000000000000" pitchFamily="2" charset="2"/>
                <a:buChar char="§"/>
                <a:tabLst/>
                <a:defRPr sz="1600" b="0" i="0" kern="1200">
                  <a:solidFill>
                    <a:schemeClr val="tx1"/>
                  </a:solidFill>
                  <a:latin typeface="+mn-lt"/>
                  <a:ea typeface="+mn-ea"/>
                  <a:cs typeface="Arial"/>
                </a:defRPr>
              </a:lvl3pPr>
              <a:lvl4pPr marL="914400" indent="-225425" algn="l" defTabSz="457200" rtl="0" eaLnBrk="1" latinLnBrk="0" hangingPunct="1">
                <a:spcBef>
                  <a:spcPct val="20000"/>
                </a:spcBef>
                <a:buClr>
                  <a:schemeClr val="accent1"/>
                </a:buClr>
                <a:buFont typeface="Arial"/>
                <a:buChar char="–"/>
                <a:defRPr sz="1400" b="0" i="0" kern="1200">
                  <a:solidFill>
                    <a:schemeClr val="tx1"/>
                  </a:solidFill>
                  <a:latin typeface="+mn-lt"/>
                  <a:ea typeface="+mn-ea"/>
                  <a:cs typeface="Arial"/>
                </a:defRPr>
              </a:lvl4pPr>
              <a:lvl5pPr marL="1146175" indent="-231775" algn="l" defTabSz="457200" rtl="0" eaLnBrk="1" latinLnBrk="0" hangingPunct="1">
                <a:spcBef>
                  <a:spcPct val="20000"/>
                </a:spcBef>
                <a:buClr>
                  <a:schemeClr val="accent1"/>
                </a:buClr>
                <a:buFont typeface="Arial"/>
                <a:buChar char="»"/>
                <a:defRPr sz="1200" b="0" i="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100"/>
                </a:spcBef>
                <a:buNone/>
              </a:pPr>
              <a:endParaRPr lang="en-US" sz="1200" b="1" dirty="0"/>
            </a:p>
          </p:txBody>
        </p:sp>
        <p:sp>
          <p:nvSpPr>
            <p:cNvPr id="23" name="Rectangle 22">
              <a:extLst>
                <a:ext uri="{FF2B5EF4-FFF2-40B4-BE49-F238E27FC236}">
                  <a16:creationId xmlns:a16="http://schemas.microsoft.com/office/drawing/2014/main" id="{273DC7D7-E655-A34D-AABB-2893162383A6}"/>
                </a:ext>
              </a:extLst>
            </p:cNvPr>
            <p:cNvSpPr/>
            <p:nvPr/>
          </p:nvSpPr>
          <p:spPr>
            <a:xfrm>
              <a:off x="3052916" y="1067741"/>
              <a:ext cx="3087329" cy="553998"/>
            </a:xfrm>
            <a:prstGeom prst="rect">
              <a:avLst/>
            </a:prstGeom>
          </p:spPr>
          <p:txBody>
            <a:bodyPr wrap="square">
              <a:spAutoFit/>
            </a:bodyPr>
            <a:lstStyle/>
            <a:p>
              <a:pPr algn="ctr"/>
              <a:r>
                <a:rPr lang="en-US" sz="1500" b="1" dirty="0"/>
                <a:t>Global Reach &amp; High Availability </a:t>
              </a:r>
            </a:p>
          </p:txBody>
        </p:sp>
        <p:sp>
          <p:nvSpPr>
            <p:cNvPr id="24" name="Content Placeholder 4">
              <a:extLst>
                <a:ext uri="{FF2B5EF4-FFF2-40B4-BE49-F238E27FC236}">
                  <a16:creationId xmlns:a16="http://schemas.microsoft.com/office/drawing/2014/main" id="{C597295A-B820-814F-B621-3050312E0B7F}"/>
                </a:ext>
              </a:extLst>
            </p:cNvPr>
            <p:cNvSpPr txBox="1">
              <a:spLocks/>
            </p:cNvSpPr>
            <p:nvPr/>
          </p:nvSpPr>
          <p:spPr>
            <a:xfrm>
              <a:off x="3925746" y="1428428"/>
              <a:ext cx="1292508" cy="872189"/>
            </a:xfrm>
            <a:prstGeom prst="rect">
              <a:avLst/>
            </a:prstGeom>
          </p:spPr>
          <p:txBody>
            <a:bodyPr anchor="ctr"/>
            <a:lstStyle>
              <a:lvl1pPr marL="231775" indent="-231775" algn="l" defTabSz="457200" rtl="0" eaLnBrk="1" latinLnBrk="0" hangingPunct="1">
                <a:spcBef>
                  <a:spcPct val="20000"/>
                </a:spcBef>
                <a:buClr>
                  <a:schemeClr val="accent1"/>
                </a:buClr>
                <a:buFont typeface="Wingdings" panose="05000000000000000000" pitchFamily="2" charset="2"/>
                <a:buChar char="§"/>
                <a:defRPr sz="2000" b="0" i="0" kern="1200">
                  <a:solidFill>
                    <a:schemeClr val="tx1"/>
                  </a:solidFill>
                  <a:latin typeface="+mn-lt"/>
                  <a:ea typeface="+mn-ea"/>
                  <a:cs typeface="Arial"/>
                </a:defRPr>
              </a:lvl1pPr>
              <a:lvl2pPr marL="457200" indent="-225425" algn="l" defTabSz="457200" rtl="0" eaLnBrk="1" latinLnBrk="0" hangingPunct="1">
                <a:spcBef>
                  <a:spcPct val="20000"/>
                </a:spcBef>
                <a:buClr>
                  <a:schemeClr val="accent1"/>
                </a:buClr>
                <a:buFont typeface="Arial"/>
                <a:buChar char="–"/>
                <a:defRPr sz="1800" b="0" i="0" kern="1200">
                  <a:solidFill>
                    <a:schemeClr val="tx1"/>
                  </a:solidFill>
                  <a:latin typeface="+mn-lt"/>
                  <a:ea typeface="+mn-ea"/>
                  <a:cs typeface="Arial"/>
                </a:defRPr>
              </a:lvl2pPr>
              <a:lvl3pPr marL="688975" indent="-231775" algn="l" defTabSz="457200" rtl="0" eaLnBrk="1" latinLnBrk="0" hangingPunct="1">
                <a:spcBef>
                  <a:spcPct val="20000"/>
                </a:spcBef>
                <a:buClr>
                  <a:schemeClr val="accent1"/>
                </a:buClr>
                <a:buFont typeface="Wingdings" panose="05000000000000000000" pitchFamily="2" charset="2"/>
                <a:buChar char="§"/>
                <a:tabLst/>
                <a:defRPr sz="1600" b="0" i="0" kern="1200">
                  <a:solidFill>
                    <a:schemeClr val="tx1"/>
                  </a:solidFill>
                  <a:latin typeface="+mn-lt"/>
                  <a:ea typeface="+mn-ea"/>
                  <a:cs typeface="Arial"/>
                </a:defRPr>
              </a:lvl3pPr>
              <a:lvl4pPr marL="914400" indent="-225425" algn="l" defTabSz="457200" rtl="0" eaLnBrk="1" latinLnBrk="0" hangingPunct="1">
                <a:spcBef>
                  <a:spcPct val="20000"/>
                </a:spcBef>
                <a:buClr>
                  <a:schemeClr val="accent1"/>
                </a:buClr>
                <a:buFont typeface="Arial"/>
                <a:buChar char="–"/>
                <a:defRPr sz="1400" b="0" i="0" kern="1200">
                  <a:solidFill>
                    <a:schemeClr val="tx1"/>
                  </a:solidFill>
                  <a:latin typeface="+mn-lt"/>
                  <a:ea typeface="+mn-ea"/>
                  <a:cs typeface="Arial"/>
                </a:defRPr>
              </a:lvl4pPr>
              <a:lvl5pPr marL="1146175" indent="-231775" algn="l" defTabSz="457200" rtl="0" eaLnBrk="1" latinLnBrk="0" hangingPunct="1">
                <a:spcBef>
                  <a:spcPct val="20000"/>
                </a:spcBef>
                <a:buClr>
                  <a:schemeClr val="accent1"/>
                </a:buClr>
                <a:buFont typeface="Arial"/>
                <a:buChar char="»"/>
                <a:defRPr sz="1200" b="0" i="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100"/>
                </a:spcBef>
                <a:buNone/>
              </a:pPr>
              <a:r>
                <a:rPr lang="en-US" sz="5400" b="1" dirty="0">
                  <a:solidFill>
                    <a:schemeClr val="accent1"/>
                  </a:solidFill>
                  <a:latin typeface="Amazon Ember Regular"/>
                  <a:cs typeface="+mn-cs"/>
                </a:rPr>
                <a:t>64</a:t>
              </a:r>
            </a:p>
          </p:txBody>
        </p:sp>
        <p:sp>
          <p:nvSpPr>
            <p:cNvPr id="25" name="Content Placeholder 4">
              <a:extLst>
                <a:ext uri="{FF2B5EF4-FFF2-40B4-BE49-F238E27FC236}">
                  <a16:creationId xmlns:a16="http://schemas.microsoft.com/office/drawing/2014/main" id="{7660D492-051D-9644-BF56-49BA0CB95F01}"/>
                </a:ext>
              </a:extLst>
            </p:cNvPr>
            <p:cNvSpPr txBox="1">
              <a:spLocks/>
            </p:cNvSpPr>
            <p:nvPr/>
          </p:nvSpPr>
          <p:spPr>
            <a:xfrm>
              <a:off x="3052914" y="2219194"/>
              <a:ext cx="3062585" cy="556585"/>
            </a:xfrm>
            <a:prstGeom prst="rect">
              <a:avLst/>
            </a:prstGeom>
          </p:spPr>
          <p:txBody>
            <a:bodyPr/>
            <a:lstStyle>
              <a:lvl1pPr marL="231775" indent="-231775" algn="l" defTabSz="457200" rtl="0" eaLnBrk="1" latinLnBrk="0" hangingPunct="1">
                <a:spcBef>
                  <a:spcPct val="20000"/>
                </a:spcBef>
                <a:buClr>
                  <a:schemeClr val="accent1"/>
                </a:buClr>
                <a:buFont typeface="Wingdings" panose="05000000000000000000" pitchFamily="2" charset="2"/>
                <a:buChar char="§"/>
                <a:defRPr sz="2000" b="0" i="0" kern="1200">
                  <a:solidFill>
                    <a:schemeClr val="tx1"/>
                  </a:solidFill>
                  <a:latin typeface="+mn-lt"/>
                  <a:ea typeface="+mn-ea"/>
                  <a:cs typeface="Arial"/>
                </a:defRPr>
              </a:lvl1pPr>
              <a:lvl2pPr marL="457200" indent="-225425" algn="l" defTabSz="457200" rtl="0" eaLnBrk="1" latinLnBrk="0" hangingPunct="1">
                <a:spcBef>
                  <a:spcPct val="20000"/>
                </a:spcBef>
                <a:buClr>
                  <a:schemeClr val="accent1"/>
                </a:buClr>
                <a:buFont typeface="Arial"/>
                <a:buChar char="–"/>
                <a:defRPr sz="1800" b="0" i="0" kern="1200">
                  <a:solidFill>
                    <a:schemeClr val="tx1"/>
                  </a:solidFill>
                  <a:latin typeface="+mn-lt"/>
                  <a:ea typeface="+mn-ea"/>
                  <a:cs typeface="Arial"/>
                </a:defRPr>
              </a:lvl2pPr>
              <a:lvl3pPr marL="688975" indent="-231775" algn="l" defTabSz="457200" rtl="0" eaLnBrk="1" latinLnBrk="0" hangingPunct="1">
                <a:spcBef>
                  <a:spcPct val="20000"/>
                </a:spcBef>
                <a:buClr>
                  <a:schemeClr val="accent1"/>
                </a:buClr>
                <a:buFont typeface="Wingdings" panose="05000000000000000000" pitchFamily="2" charset="2"/>
                <a:buChar char="§"/>
                <a:tabLst/>
                <a:defRPr sz="1600" b="0" i="0" kern="1200">
                  <a:solidFill>
                    <a:schemeClr val="tx1"/>
                  </a:solidFill>
                  <a:latin typeface="+mn-lt"/>
                  <a:ea typeface="+mn-ea"/>
                  <a:cs typeface="Arial"/>
                </a:defRPr>
              </a:lvl3pPr>
              <a:lvl4pPr marL="914400" indent="-225425" algn="l" defTabSz="457200" rtl="0" eaLnBrk="1" latinLnBrk="0" hangingPunct="1">
                <a:spcBef>
                  <a:spcPct val="20000"/>
                </a:spcBef>
                <a:buClr>
                  <a:schemeClr val="accent1"/>
                </a:buClr>
                <a:buFont typeface="Arial"/>
                <a:buChar char="–"/>
                <a:defRPr sz="1400" b="0" i="0" kern="1200">
                  <a:solidFill>
                    <a:schemeClr val="tx1"/>
                  </a:solidFill>
                  <a:latin typeface="+mn-lt"/>
                  <a:ea typeface="+mn-ea"/>
                  <a:cs typeface="Arial"/>
                </a:defRPr>
              </a:lvl4pPr>
              <a:lvl5pPr marL="1146175" indent="-231775" algn="l" defTabSz="457200" rtl="0" eaLnBrk="1" latinLnBrk="0" hangingPunct="1">
                <a:spcBef>
                  <a:spcPct val="20000"/>
                </a:spcBef>
                <a:buClr>
                  <a:schemeClr val="accent1"/>
                </a:buClr>
                <a:buFont typeface="Arial"/>
                <a:buChar char="»"/>
                <a:defRPr sz="1200" b="0" i="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100"/>
                </a:spcBef>
                <a:buNone/>
              </a:pPr>
              <a:r>
                <a:rPr lang="en-US" sz="1200" dirty="0"/>
                <a:t>Availability zones spanning 21 </a:t>
              </a:r>
              <a:br>
                <a:rPr lang="en-US" sz="1200" dirty="0"/>
              </a:br>
              <a:r>
                <a:rPr lang="en-US" sz="1200" dirty="0"/>
                <a:t>geographic regions</a:t>
              </a:r>
            </a:p>
          </p:txBody>
        </p:sp>
        <p:sp>
          <p:nvSpPr>
            <p:cNvPr id="28" name="Content Placeholder 4">
              <a:extLst>
                <a:ext uri="{FF2B5EF4-FFF2-40B4-BE49-F238E27FC236}">
                  <a16:creationId xmlns:a16="http://schemas.microsoft.com/office/drawing/2014/main" id="{D8FC7468-1779-4C47-A41D-1AE85849F946}"/>
                </a:ext>
              </a:extLst>
            </p:cNvPr>
            <p:cNvSpPr txBox="1">
              <a:spLocks/>
            </p:cNvSpPr>
            <p:nvPr/>
          </p:nvSpPr>
          <p:spPr>
            <a:xfrm>
              <a:off x="3181509" y="3271946"/>
              <a:ext cx="2722064" cy="1012657"/>
            </a:xfrm>
            <a:prstGeom prst="rect">
              <a:avLst/>
            </a:prstGeom>
          </p:spPr>
          <p:txBody>
            <a:bodyPr/>
            <a:lstStyle>
              <a:lvl1pPr marL="231775" indent="-231775" algn="l" defTabSz="457200" rtl="0" eaLnBrk="1" latinLnBrk="0" hangingPunct="1">
                <a:spcBef>
                  <a:spcPct val="20000"/>
                </a:spcBef>
                <a:buClr>
                  <a:schemeClr val="accent1"/>
                </a:buClr>
                <a:buFont typeface="Wingdings" panose="05000000000000000000" pitchFamily="2" charset="2"/>
                <a:buChar char="§"/>
                <a:defRPr sz="2000" b="0" i="0" kern="1200">
                  <a:solidFill>
                    <a:schemeClr val="tx1"/>
                  </a:solidFill>
                  <a:latin typeface="+mn-lt"/>
                  <a:ea typeface="+mn-ea"/>
                  <a:cs typeface="Arial"/>
                </a:defRPr>
              </a:lvl1pPr>
              <a:lvl2pPr marL="457200" indent="-225425" algn="l" defTabSz="457200" rtl="0" eaLnBrk="1" latinLnBrk="0" hangingPunct="1">
                <a:spcBef>
                  <a:spcPct val="20000"/>
                </a:spcBef>
                <a:buClr>
                  <a:schemeClr val="accent1"/>
                </a:buClr>
                <a:buFont typeface="Arial"/>
                <a:buChar char="–"/>
                <a:defRPr sz="1800" b="0" i="0" kern="1200">
                  <a:solidFill>
                    <a:schemeClr val="tx1"/>
                  </a:solidFill>
                  <a:latin typeface="+mn-lt"/>
                  <a:ea typeface="+mn-ea"/>
                  <a:cs typeface="Arial"/>
                </a:defRPr>
              </a:lvl2pPr>
              <a:lvl3pPr marL="688975" indent="-231775" algn="l" defTabSz="457200" rtl="0" eaLnBrk="1" latinLnBrk="0" hangingPunct="1">
                <a:spcBef>
                  <a:spcPct val="20000"/>
                </a:spcBef>
                <a:buClr>
                  <a:schemeClr val="accent1"/>
                </a:buClr>
                <a:buFont typeface="Wingdings" panose="05000000000000000000" pitchFamily="2" charset="2"/>
                <a:buChar char="§"/>
                <a:tabLst/>
                <a:defRPr sz="1600" b="0" i="0" kern="1200">
                  <a:solidFill>
                    <a:schemeClr val="tx1"/>
                  </a:solidFill>
                  <a:latin typeface="+mn-lt"/>
                  <a:ea typeface="+mn-ea"/>
                  <a:cs typeface="Arial"/>
                </a:defRPr>
              </a:lvl3pPr>
              <a:lvl4pPr marL="914400" indent="-225425" algn="l" defTabSz="457200" rtl="0" eaLnBrk="1" latinLnBrk="0" hangingPunct="1">
                <a:spcBef>
                  <a:spcPct val="20000"/>
                </a:spcBef>
                <a:buClr>
                  <a:schemeClr val="accent1"/>
                </a:buClr>
                <a:buFont typeface="Arial"/>
                <a:buChar char="–"/>
                <a:defRPr sz="1400" b="0" i="0" kern="1200">
                  <a:solidFill>
                    <a:schemeClr val="tx1"/>
                  </a:solidFill>
                  <a:latin typeface="+mn-lt"/>
                  <a:ea typeface="+mn-ea"/>
                  <a:cs typeface="Arial"/>
                </a:defRPr>
              </a:lvl4pPr>
              <a:lvl5pPr marL="1146175" indent="-231775" algn="l" defTabSz="457200" rtl="0" eaLnBrk="1" latinLnBrk="0" hangingPunct="1">
                <a:spcBef>
                  <a:spcPct val="20000"/>
                </a:spcBef>
                <a:buClr>
                  <a:schemeClr val="accent1"/>
                </a:buClr>
                <a:buFont typeface="Arial"/>
                <a:buChar char="»"/>
                <a:defRPr sz="1200" b="0" i="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100"/>
                </a:spcBef>
                <a:buNone/>
              </a:pPr>
              <a:r>
                <a:rPr lang="en-US" sz="1200" b="1" dirty="0"/>
                <a:t>Windows core technologies </a:t>
              </a:r>
              <a:r>
                <a:rPr lang="en-US" sz="1200" dirty="0"/>
                <a:t>(i.e. core power shell, .NET, Windows containers, serverless) </a:t>
              </a:r>
              <a:r>
                <a:rPr lang="en-US" sz="1200" b="1" dirty="0"/>
                <a:t>supported on AWS</a:t>
              </a:r>
            </a:p>
          </p:txBody>
        </p:sp>
        <p:sp>
          <p:nvSpPr>
            <p:cNvPr id="30" name="Rectangle 29">
              <a:extLst>
                <a:ext uri="{FF2B5EF4-FFF2-40B4-BE49-F238E27FC236}">
                  <a16:creationId xmlns:a16="http://schemas.microsoft.com/office/drawing/2014/main" id="{4838B79D-EA1E-9E46-8536-C4A87DABD8F6}"/>
                </a:ext>
              </a:extLst>
            </p:cNvPr>
            <p:cNvSpPr/>
            <p:nvPr/>
          </p:nvSpPr>
          <p:spPr>
            <a:xfrm>
              <a:off x="428482" y="1067266"/>
              <a:ext cx="2854070" cy="323165"/>
            </a:xfrm>
            <a:prstGeom prst="rect">
              <a:avLst/>
            </a:prstGeom>
          </p:spPr>
          <p:txBody>
            <a:bodyPr wrap="square">
              <a:spAutoFit/>
            </a:bodyPr>
            <a:lstStyle/>
            <a:p>
              <a:pPr algn="ctr"/>
              <a:r>
                <a:rPr lang="en-US" sz="1500" b="1" dirty="0"/>
                <a:t>Security &amp; Compliance</a:t>
              </a:r>
            </a:p>
          </p:txBody>
        </p:sp>
        <p:cxnSp>
          <p:nvCxnSpPr>
            <p:cNvPr id="31" name="Straight Connector 30">
              <a:extLst>
                <a:ext uri="{FF2B5EF4-FFF2-40B4-BE49-F238E27FC236}">
                  <a16:creationId xmlns:a16="http://schemas.microsoft.com/office/drawing/2014/main" id="{5812CC18-FD99-E740-9B50-BBA89DCE0832}"/>
                </a:ext>
              </a:extLst>
            </p:cNvPr>
            <p:cNvCxnSpPr/>
            <p:nvPr/>
          </p:nvCxnSpPr>
          <p:spPr>
            <a:xfrm>
              <a:off x="6140245" y="1175334"/>
              <a:ext cx="0" cy="3472976"/>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3" name="Content Placeholder 4">
              <a:extLst>
                <a:ext uri="{FF2B5EF4-FFF2-40B4-BE49-F238E27FC236}">
                  <a16:creationId xmlns:a16="http://schemas.microsoft.com/office/drawing/2014/main" id="{C1F082AE-3D99-574A-A674-06064D8C3E85}"/>
                </a:ext>
              </a:extLst>
            </p:cNvPr>
            <p:cNvSpPr txBox="1">
              <a:spLocks/>
            </p:cNvSpPr>
            <p:nvPr/>
          </p:nvSpPr>
          <p:spPr>
            <a:xfrm>
              <a:off x="-177362" y="2553738"/>
              <a:ext cx="3953419" cy="326246"/>
            </a:xfrm>
            <a:prstGeom prst="rect">
              <a:avLst/>
            </a:prstGeom>
          </p:spPr>
          <p:txBody>
            <a:bodyPr/>
            <a:lstStyle>
              <a:lvl1pPr marL="231775" indent="-231775" algn="l" defTabSz="457200" rtl="0" eaLnBrk="1" latinLnBrk="0" hangingPunct="1">
                <a:spcBef>
                  <a:spcPct val="20000"/>
                </a:spcBef>
                <a:buClr>
                  <a:schemeClr val="accent1"/>
                </a:buClr>
                <a:buFont typeface="Wingdings" panose="05000000000000000000" pitchFamily="2" charset="2"/>
                <a:buChar char="§"/>
                <a:defRPr sz="2000" b="0" i="0" kern="1200">
                  <a:solidFill>
                    <a:schemeClr val="tx1"/>
                  </a:solidFill>
                  <a:latin typeface="+mn-lt"/>
                  <a:ea typeface="+mn-ea"/>
                  <a:cs typeface="Arial"/>
                </a:defRPr>
              </a:lvl1pPr>
              <a:lvl2pPr marL="457200" indent="-225425" algn="l" defTabSz="457200" rtl="0" eaLnBrk="1" latinLnBrk="0" hangingPunct="1">
                <a:spcBef>
                  <a:spcPct val="20000"/>
                </a:spcBef>
                <a:buClr>
                  <a:schemeClr val="accent1"/>
                </a:buClr>
                <a:buFont typeface="Arial"/>
                <a:buChar char="–"/>
                <a:defRPr sz="1800" b="0" i="0" kern="1200">
                  <a:solidFill>
                    <a:schemeClr val="tx1"/>
                  </a:solidFill>
                  <a:latin typeface="+mn-lt"/>
                  <a:ea typeface="+mn-ea"/>
                  <a:cs typeface="Arial"/>
                </a:defRPr>
              </a:lvl2pPr>
              <a:lvl3pPr marL="688975" indent="-231775" algn="l" defTabSz="457200" rtl="0" eaLnBrk="1" latinLnBrk="0" hangingPunct="1">
                <a:spcBef>
                  <a:spcPct val="20000"/>
                </a:spcBef>
                <a:buClr>
                  <a:schemeClr val="accent1"/>
                </a:buClr>
                <a:buFont typeface="Wingdings" panose="05000000000000000000" pitchFamily="2" charset="2"/>
                <a:buChar char="§"/>
                <a:tabLst/>
                <a:defRPr sz="1600" b="0" i="0" kern="1200">
                  <a:solidFill>
                    <a:schemeClr val="tx1"/>
                  </a:solidFill>
                  <a:latin typeface="+mn-lt"/>
                  <a:ea typeface="+mn-ea"/>
                  <a:cs typeface="Arial"/>
                </a:defRPr>
              </a:lvl3pPr>
              <a:lvl4pPr marL="914400" indent="-225425" algn="l" defTabSz="457200" rtl="0" eaLnBrk="1" latinLnBrk="0" hangingPunct="1">
                <a:spcBef>
                  <a:spcPct val="20000"/>
                </a:spcBef>
                <a:buClr>
                  <a:schemeClr val="accent1"/>
                </a:buClr>
                <a:buFont typeface="Arial"/>
                <a:buChar char="–"/>
                <a:defRPr sz="1400" b="0" i="0" kern="1200">
                  <a:solidFill>
                    <a:schemeClr val="tx1"/>
                  </a:solidFill>
                  <a:latin typeface="+mn-lt"/>
                  <a:ea typeface="+mn-ea"/>
                  <a:cs typeface="Arial"/>
                </a:defRPr>
              </a:lvl4pPr>
              <a:lvl5pPr marL="1146175" indent="-231775" algn="l" defTabSz="457200" rtl="0" eaLnBrk="1" latinLnBrk="0" hangingPunct="1">
                <a:spcBef>
                  <a:spcPct val="20000"/>
                </a:spcBef>
                <a:buClr>
                  <a:schemeClr val="accent1"/>
                </a:buClr>
                <a:buFont typeface="Arial"/>
                <a:buChar char="»"/>
                <a:defRPr sz="1200" b="0" i="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100"/>
                </a:spcBef>
                <a:buNone/>
              </a:pPr>
              <a:r>
                <a:rPr lang="en-US" sz="800" b="1" dirty="0"/>
                <a:t>HIPAA, FISMA, ITAR, EU Model Clauses</a:t>
              </a:r>
            </a:p>
          </p:txBody>
        </p:sp>
        <p:sp>
          <p:nvSpPr>
            <p:cNvPr id="34" name="Content Placeholder 4">
              <a:extLst>
                <a:ext uri="{FF2B5EF4-FFF2-40B4-BE49-F238E27FC236}">
                  <a16:creationId xmlns:a16="http://schemas.microsoft.com/office/drawing/2014/main" id="{DACB782D-8598-3A4F-8D45-D676554F8661}"/>
                </a:ext>
              </a:extLst>
            </p:cNvPr>
            <p:cNvSpPr txBox="1">
              <a:spLocks/>
            </p:cNvSpPr>
            <p:nvPr/>
          </p:nvSpPr>
          <p:spPr>
            <a:xfrm>
              <a:off x="6716090" y="1583393"/>
              <a:ext cx="1499862" cy="562258"/>
            </a:xfrm>
            <a:prstGeom prst="rect">
              <a:avLst/>
            </a:prstGeom>
          </p:spPr>
          <p:txBody>
            <a:bodyPr anchor="ctr"/>
            <a:lstStyle>
              <a:lvl1pPr marL="231775" indent="-231775" algn="l" defTabSz="457200" rtl="0" eaLnBrk="1" latinLnBrk="0" hangingPunct="1">
                <a:spcBef>
                  <a:spcPct val="20000"/>
                </a:spcBef>
                <a:buClr>
                  <a:schemeClr val="accent1"/>
                </a:buClr>
                <a:buFont typeface="Wingdings" panose="05000000000000000000" pitchFamily="2" charset="2"/>
                <a:buChar char="§"/>
                <a:defRPr sz="2000" b="0" i="0" kern="1200">
                  <a:solidFill>
                    <a:schemeClr val="tx1"/>
                  </a:solidFill>
                  <a:latin typeface="+mn-lt"/>
                  <a:ea typeface="+mn-ea"/>
                  <a:cs typeface="Arial"/>
                </a:defRPr>
              </a:lvl1pPr>
              <a:lvl2pPr marL="457200" indent="-225425" algn="l" defTabSz="457200" rtl="0" eaLnBrk="1" latinLnBrk="0" hangingPunct="1">
                <a:spcBef>
                  <a:spcPct val="20000"/>
                </a:spcBef>
                <a:buClr>
                  <a:schemeClr val="accent1"/>
                </a:buClr>
                <a:buFont typeface="Arial"/>
                <a:buChar char="–"/>
                <a:defRPr sz="1800" b="0" i="0" kern="1200">
                  <a:solidFill>
                    <a:schemeClr val="tx1"/>
                  </a:solidFill>
                  <a:latin typeface="+mn-lt"/>
                  <a:ea typeface="+mn-ea"/>
                  <a:cs typeface="Arial"/>
                </a:defRPr>
              </a:lvl2pPr>
              <a:lvl3pPr marL="688975" indent="-231775" algn="l" defTabSz="457200" rtl="0" eaLnBrk="1" latinLnBrk="0" hangingPunct="1">
                <a:spcBef>
                  <a:spcPct val="20000"/>
                </a:spcBef>
                <a:buClr>
                  <a:schemeClr val="accent1"/>
                </a:buClr>
                <a:buFont typeface="Wingdings" panose="05000000000000000000" pitchFamily="2" charset="2"/>
                <a:buChar char="§"/>
                <a:tabLst/>
                <a:defRPr sz="1600" b="0" i="0" kern="1200">
                  <a:solidFill>
                    <a:schemeClr val="tx1"/>
                  </a:solidFill>
                  <a:latin typeface="+mn-lt"/>
                  <a:ea typeface="+mn-ea"/>
                  <a:cs typeface="Arial"/>
                </a:defRPr>
              </a:lvl3pPr>
              <a:lvl4pPr marL="914400" indent="-225425" algn="l" defTabSz="457200" rtl="0" eaLnBrk="1" latinLnBrk="0" hangingPunct="1">
                <a:spcBef>
                  <a:spcPct val="20000"/>
                </a:spcBef>
                <a:buClr>
                  <a:schemeClr val="accent1"/>
                </a:buClr>
                <a:buFont typeface="Arial"/>
                <a:buChar char="–"/>
                <a:defRPr sz="1400" b="0" i="0" kern="1200">
                  <a:solidFill>
                    <a:schemeClr val="tx1"/>
                  </a:solidFill>
                  <a:latin typeface="+mn-lt"/>
                  <a:ea typeface="+mn-ea"/>
                  <a:cs typeface="Arial"/>
                </a:defRPr>
              </a:lvl4pPr>
              <a:lvl5pPr marL="1146175" indent="-231775" algn="l" defTabSz="457200" rtl="0" eaLnBrk="1" latinLnBrk="0" hangingPunct="1">
                <a:spcBef>
                  <a:spcPct val="20000"/>
                </a:spcBef>
                <a:buClr>
                  <a:schemeClr val="accent1"/>
                </a:buClr>
                <a:buFont typeface="Arial"/>
                <a:buChar char="»"/>
                <a:defRPr sz="1200" b="0" i="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100"/>
                </a:spcBef>
                <a:buNone/>
              </a:pPr>
              <a:r>
                <a:rPr lang="en-US" sz="5400" b="1" dirty="0">
                  <a:solidFill>
                    <a:schemeClr val="accent1"/>
                  </a:solidFill>
                  <a:latin typeface="Amazon Ember Regular"/>
                  <a:cs typeface="+mn-cs"/>
                </a:rPr>
                <a:t>10</a:t>
              </a:r>
            </a:p>
          </p:txBody>
        </p:sp>
        <p:sp>
          <p:nvSpPr>
            <p:cNvPr id="35" name="Content Placeholder 4">
              <a:extLst>
                <a:ext uri="{FF2B5EF4-FFF2-40B4-BE49-F238E27FC236}">
                  <a16:creationId xmlns:a16="http://schemas.microsoft.com/office/drawing/2014/main" id="{2B622B46-D980-B04D-9CCF-A87197AE0F0A}"/>
                </a:ext>
              </a:extLst>
            </p:cNvPr>
            <p:cNvSpPr txBox="1">
              <a:spLocks/>
            </p:cNvSpPr>
            <p:nvPr/>
          </p:nvSpPr>
          <p:spPr>
            <a:xfrm>
              <a:off x="-177363" y="2302237"/>
              <a:ext cx="3953420" cy="372790"/>
            </a:xfrm>
            <a:prstGeom prst="rect">
              <a:avLst/>
            </a:prstGeom>
          </p:spPr>
          <p:txBody>
            <a:bodyPr/>
            <a:lstStyle>
              <a:lvl1pPr marL="231775" indent="-231775" algn="l" defTabSz="457200" rtl="0" eaLnBrk="1" latinLnBrk="0" hangingPunct="1">
                <a:spcBef>
                  <a:spcPct val="20000"/>
                </a:spcBef>
                <a:buClr>
                  <a:schemeClr val="accent1"/>
                </a:buClr>
                <a:buFont typeface="Wingdings" panose="05000000000000000000" pitchFamily="2" charset="2"/>
                <a:buChar char="§"/>
                <a:defRPr sz="2000" b="0" i="0" kern="1200">
                  <a:solidFill>
                    <a:schemeClr val="tx1"/>
                  </a:solidFill>
                  <a:latin typeface="+mn-lt"/>
                  <a:ea typeface="+mn-ea"/>
                  <a:cs typeface="Arial"/>
                </a:defRPr>
              </a:lvl1pPr>
              <a:lvl2pPr marL="457200" indent="-225425" algn="l" defTabSz="457200" rtl="0" eaLnBrk="1" latinLnBrk="0" hangingPunct="1">
                <a:spcBef>
                  <a:spcPct val="20000"/>
                </a:spcBef>
                <a:buClr>
                  <a:schemeClr val="accent1"/>
                </a:buClr>
                <a:buFont typeface="Arial"/>
                <a:buChar char="–"/>
                <a:defRPr sz="1800" b="0" i="0" kern="1200">
                  <a:solidFill>
                    <a:schemeClr val="tx1"/>
                  </a:solidFill>
                  <a:latin typeface="+mn-lt"/>
                  <a:ea typeface="+mn-ea"/>
                  <a:cs typeface="Arial"/>
                </a:defRPr>
              </a:lvl2pPr>
              <a:lvl3pPr marL="688975" indent="-231775" algn="l" defTabSz="457200" rtl="0" eaLnBrk="1" latinLnBrk="0" hangingPunct="1">
                <a:spcBef>
                  <a:spcPct val="20000"/>
                </a:spcBef>
                <a:buClr>
                  <a:schemeClr val="accent1"/>
                </a:buClr>
                <a:buFont typeface="Wingdings" panose="05000000000000000000" pitchFamily="2" charset="2"/>
                <a:buChar char="§"/>
                <a:tabLst/>
                <a:defRPr sz="1600" b="0" i="0" kern="1200">
                  <a:solidFill>
                    <a:schemeClr val="tx1"/>
                  </a:solidFill>
                  <a:latin typeface="+mn-lt"/>
                  <a:ea typeface="+mn-ea"/>
                  <a:cs typeface="Arial"/>
                </a:defRPr>
              </a:lvl3pPr>
              <a:lvl4pPr marL="914400" indent="-225425" algn="l" defTabSz="457200" rtl="0" eaLnBrk="1" latinLnBrk="0" hangingPunct="1">
                <a:spcBef>
                  <a:spcPct val="20000"/>
                </a:spcBef>
                <a:buClr>
                  <a:schemeClr val="accent1"/>
                </a:buClr>
                <a:buFont typeface="Arial"/>
                <a:buChar char="–"/>
                <a:defRPr sz="1400" b="0" i="0" kern="1200">
                  <a:solidFill>
                    <a:schemeClr val="tx1"/>
                  </a:solidFill>
                  <a:latin typeface="+mn-lt"/>
                  <a:ea typeface="+mn-ea"/>
                  <a:cs typeface="Arial"/>
                </a:defRPr>
              </a:lvl4pPr>
              <a:lvl5pPr marL="1146175" indent="-231775" algn="l" defTabSz="457200" rtl="0" eaLnBrk="1" latinLnBrk="0" hangingPunct="1">
                <a:spcBef>
                  <a:spcPct val="20000"/>
                </a:spcBef>
                <a:buClr>
                  <a:schemeClr val="accent1"/>
                </a:buClr>
                <a:buFont typeface="Arial"/>
                <a:buChar char="»"/>
                <a:defRPr sz="1200" b="0" i="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100"/>
                </a:spcBef>
                <a:buNone/>
              </a:pPr>
              <a:r>
                <a:rPr lang="en-US" sz="1200" dirty="0"/>
                <a:t>Compliance Attestations</a:t>
              </a:r>
            </a:p>
          </p:txBody>
        </p:sp>
        <p:sp>
          <p:nvSpPr>
            <p:cNvPr id="36" name="Content Placeholder 4">
              <a:extLst>
                <a:ext uri="{FF2B5EF4-FFF2-40B4-BE49-F238E27FC236}">
                  <a16:creationId xmlns:a16="http://schemas.microsoft.com/office/drawing/2014/main" id="{2B8A8E96-A387-C74F-A6A9-0979150BBC9B}"/>
                </a:ext>
              </a:extLst>
            </p:cNvPr>
            <p:cNvSpPr txBox="1">
              <a:spLocks/>
            </p:cNvSpPr>
            <p:nvPr/>
          </p:nvSpPr>
          <p:spPr>
            <a:xfrm>
              <a:off x="-282118" y="2746613"/>
              <a:ext cx="3953419" cy="302918"/>
            </a:xfrm>
            <a:prstGeom prst="rect">
              <a:avLst/>
            </a:prstGeom>
          </p:spPr>
          <p:txBody>
            <a:bodyPr/>
            <a:lstStyle>
              <a:lvl1pPr marL="231775" indent="-231775" algn="l" defTabSz="457200" rtl="0" eaLnBrk="1" latinLnBrk="0" hangingPunct="1">
                <a:spcBef>
                  <a:spcPct val="20000"/>
                </a:spcBef>
                <a:buClr>
                  <a:schemeClr val="accent1"/>
                </a:buClr>
                <a:buFont typeface="Wingdings" panose="05000000000000000000" pitchFamily="2" charset="2"/>
                <a:buChar char="§"/>
                <a:defRPr sz="2000" b="0" i="0" kern="1200">
                  <a:solidFill>
                    <a:schemeClr val="tx1"/>
                  </a:solidFill>
                  <a:latin typeface="+mn-lt"/>
                  <a:ea typeface="+mn-ea"/>
                  <a:cs typeface="Arial"/>
                </a:defRPr>
              </a:lvl1pPr>
              <a:lvl2pPr marL="457200" indent="-225425" algn="l" defTabSz="457200" rtl="0" eaLnBrk="1" latinLnBrk="0" hangingPunct="1">
                <a:spcBef>
                  <a:spcPct val="20000"/>
                </a:spcBef>
                <a:buClr>
                  <a:schemeClr val="accent1"/>
                </a:buClr>
                <a:buFont typeface="Arial"/>
                <a:buChar char="–"/>
                <a:defRPr sz="1800" b="0" i="0" kern="1200">
                  <a:solidFill>
                    <a:schemeClr val="tx1"/>
                  </a:solidFill>
                  <a:latin typeface="+mn-lt"/>
                  <a:ea typeface="+mn-ea"/>
                  <a:cs typeface="Arial"/>
                </a:defRPr>
              </a:lvl2pPr>
              <a:lvl3pPr marL="688975" indent="-231775" algn="l" defTabSz="457200" rtl="0" eaLnBrk="1" latinLnBrk="0" hangingPunct="1">
                <a:spcBef>
                  <a:spcPct val="20000"/>
                </a:spcBef>
                <a:buClr>
                  <a:schemeClr val="accent1"/>
                </a:buClr>
                <a:buFont typeface="Wingdings" panose="05000000000000000000" pitchFamily="2" charset="2"/>
                <a:buChar char="§"/>
                <a:tabLst/>
                <a:defRPr sz="1600" b="0" i="0" kern="1200">
                  <a:solidFill>
                    <a:schemeClr val="tx1"/>
                  </a:solidFill>
                  <a:latin typeface="+mn-lt"/>
                  <a:ea typeface="+mn-ea"/>
                  <a:cs typeface="Arial"/>
                </a:defRPr>
              </a:lvl3pPr>
              <a:lvl4pPr marL="914400" indent="-225425" algn="l" defTabSz="457200" rtl="0" eaLnBrk="1" latinLnBrk="0" hangingPunct="1">
                <a:spcBef>
                  <a:spcPct val="20000"/>
                </a:spcBef>
                <a:buClr>
                  <a:schemeClr val="accent1"/>
                </a:buClr>
                <a:buFont typeface="Arial"/>
                <a:buChar char="–"/>
                <a:defRPr sz="1400" b="0" i="0" kern="1200">
                  <a:solidFill>
                    <a:schemeClr val="tx1"/>
                  </a:solidFill>
                  <a:latin typeface="+mn-lt"/>
                  <a:ea typeface="+mn-ea"/>
                  <a:cs typeface="Arial"/>
                </a:defRPr>
              </a:lvl4pPr>
              <a:lvl5pPr marL="1146175" indent="-231775" algn="l" defTabSz="457200" rtl="0" eaLnBrk="1" latinLnBrk="0" hangingPunct="1">
                <a:spcBef>
                  <a:spcPct val="20000"/>
                </a:spcBef>
                <a:buClr>
                  <a:schemeClr val="accent1"/>
                </a:buClr>
                <a:buFont typeface="Arial"/>
                <a:buChar char="»"/>
                <a:defRPr sz="1200" b="0" i="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100"/>
                </a:spcBef>
                <a:buNone/>
              </a:pPr>
              <a:r>
                <a:rPr lang="en-US" sz="800" b="1" dirty="0"/>
                <a:t>SOC-1,2,3 FIPS, ISO</a:t>
              </a:r>
            </a:p>
          </p:txBody>
        </p:sp>
        <p:grpSp>
          <p:nvGrpSpPr>
            <p:cNvPr id="37" name="Group 36">
              <a:extLst>
                <a:ext uri="{FF2B5EF4-FFF2-40B4-BE49-F238E27FC236}">
                  <a16:creationId xmlns:a16="http://schemas.microsoft.com/office/drawing/2014/main" id="{94EAFEAE-9B2E-A349-8F8D-9627C75EF28D}"/>
                </a:ext>
              </a:extLst>
            </p:cNvPr>
            <p:cNvGrpSpPr/>
            <p:nvPr/>
          </p:nvGrpSpPr>
          <p:grpSpPr>
            <a:xfrm>
              <a:off x="5519174" y="3271947"/>
              <a:ext cx="3953420" cy="1163557"/>
              <a:chOff x="6349466" y="2145202"/>
              <a:chExt cx="5271226" cy="1551409"/>
            </a:xfrm>
          </p:grpSpPr>
          <p:sp>
            <p:nvSpPr>
              <p:cNvPr id="38" name="Content Placeholder 4">
                <a:extLst>
                  <a:ext uri="{FF2B5EF4-FFF2-40B4-BE49-F238E27FC236}">
                    <a16:creationId xmlns:a16="http://schemas.microsoft.com/office/drawing/2014/main" id="{C5BB2473-20FE-6D43-A982-20EFE438EFFD}"/>
                  </a:ext>
                </a:extLst>
              </p:cNvPr>
              <p:cNvSpPr txBox="1">
                <a:spLocks/>
              </p:cNvSpPr>
              <p:nvPr/>
            </p:nvSpPr>
            <p:spPr>
              <a:xfrm>
                <a:off x="6349466" y="2145202"/>
                <a:ext cx="5271226" cy="1162919"/>
              </a:xfrm>
              <a:prstGeom prst="rect">
                <a:avLst/>
              </a:prstGeom>
            </p:spPr>
            <p:txBody>
              <a:bodyPr anchor="ctr"/>
              <a:lstStyle>
                <a:lvl1pPr marL="231775" indent="-231775" algn="l" defTabSz="457200" rtl="0" eaLnBrk="1" latinLnBrk="0" hangingPunct="1">
                  <a:spcBef>
                    <a:spcPct val="20000"/>
                  </a:spcBef>
                  <a:buClr>
                    <a:schemeClr val="accent1"/>
                  </a:buClr>
                  <a:buFont typeface="Wingdings" panose="05000000000000000000" pitchFamily="2" charset="2"/>
                  <a:buChar char="§"/>
                  <a:defRPr sz="2000" b="0" i="0" kern="1200">
                    <a:solidFill>
                      <a:schemeClr val="tx1"/>
                    </a:solidFill>
                    <a:latin typeface="+mn-lt"/>
                    <a:ea typeface="+mn-ea"/>
                    <a:cs typeface="Arial"/>
                  </a:defRPr>
                </a:lvl1pPr>
                <a:lvl2pPr marL="457200" indent="-225425" algn="l" defTabSz="457200" rtl="0" eaLnBrk="1" latinLnBrk="0" hangingPunct="1">
                  <a:spcBef>
                    <a:spcPct val="20000"/>
                  </a:spcBef>
                  <a:buClr>
                    <a:schemeClr val="accent1"/>
                  </a:buClr>
                  <a:buFont typeface="Arial"/>
                  <a:buChar char="–"/>
                  <a:defRPr sz="1800" b="0" i="0" kern="1200">
                    <a:solidFill>
                      <a:schemeClr val="tx1"/>
                    </a:solidFill>
                    <a:latin typeface="+mn-lt"/>
                    <a:ea typeface="+mn-ea"/>
                    <a:cs typeface="Arial"/>
                  </a:defRPr>
                </a:lvl2pPr>
                <a:lvl3pPr marL="688975" indent="-231775" algn="l" defTabSz="457200" rtl="0" eaLnBrk="1" latinLnBrk="0" hangingPunct="1">
                  <a:spcBef>
                    <a:spcPct val="20000"/>
                  </a:spcBef>
                  <a:buClr>
                    <a:schemeClr val="accent1"/>
                  </a:buClr>
                  <a:buFont typeface="Wingdings" panose="05000000000000000000" pitchFamily="2" charset="2"/>
                  <a:buChar char="§"/>
                  <a:tabLst/>
                  <a:defRPr sz="1600" b="0" i="0" kern="1200">
                    <a:solidFill>
                      <a:schemeClr val="tx1"/>
                    </a:solidFill>
                    <a:latin typeface="+mn-lt"/>
                    <a:ea typeface="+mn-ea"/>
                    <a:cs typeface="Arial"/>
                  </a:defRPr>
                </a:lvl3pPr>
                <a:lvl4pPr marL="914400" indent="-225425" algn="l" defTabSz="457200" rtl="0" eaLnBrk="1" latinLnBrk="0" hangingPunct="1">
                  <a:spcBef>
                    <a:spcPct val="20000"/>
                  </a:spcBef>
                  <a:buClr>
                    <a:schemeClr val="accent1"/>
                  </a:buClr>
                  <a:buFont typeface="Arial"/>
                  <a:buChar char="–"/>
                  <a:defRPr sz="1400" b="0" i="0" kern="1200">
                    <a:solidFill>
                      <a:schemeClr val="tx1"/>
                    </a:solidFill>
                    <a:latin typeface="+mn-lt"/>
                    <a:ea typeface="+mn-ea"/>
                    <a:cs typeface="Arial"/>
                  </a:defRPr>
                </a:lvl4pPr>
                <a:lvl5pPr marL="1146175" indent="-231775" algn="l" defTabSz="457200" rtl="0" eaLnBrk="1" latinLnBrk="0" hangingPunct="1">
                  <a:spcBef>
                    <a:spcPct val="20000"/>
                  </a:spcBef>
                  <a:buClr>
                    <a:schemeClr val="accent1"/>
                  </a:buClr>
                  <a:buFont typeface="Arial"/>
                  <a:buChar char="»"/>
                  <a:defRPr sz="1200" b="0" i="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100"/>
                  </a:spcBef>
                  <a:buClr>
                    <a:srgbClr val="FAA634"/>
                  </a:buClr>
                  <a:buNone/>
                </a:pPr>
                <a:r>
                  <a:rPr lang="en-US" sz="5400" b="1" dirty="0">
                    <a:solidFill>
                      <a:schemeClr val="accent1"/>
                    </a:solidFill>
                    <a:latin typeface="Amazon Ember Regular"/>
                    <a:cs typeface="+mn-cs"/>
                  </a:rPr>
                  <a:t>72</a:t>
                </a:r>
              </a:p>
            </p:txBody>
          </p:sp>
          <p:sp>
            <p:nvSpPr>
              <p:cNvPr id="39" name="Content Placeholder 4">
                <a:extLst>
                  <a:ext uri="{FF2B5EF4-FFF2-40B4-BE49-F238E27FC236}">
                    <a16:creationId xmlns:a16="http://schemas.microsoft.com/office/drawing/2014/main" id="{F5E33381-3232-D04E-B8C3-B375C8605243}"/>
                  </a:ext>
                </a:extLst>
              </p:cNvPr>
              <p:cNvSpPr txBox="1">
                <a:spLocks/>
              </p:cNvSpPr>
              <p:nvPr/>
            </p:nvSpPr>
            <p:spPr>
              <a:xfrm>
                <a:off x="7177561" y="3199558"/>
                <a:ext cx="3700208" cy="497053"/>
              </a:xfrm>
              <a:prstGeom prst="rect">
                <a:avLst/>
              </a:prstGeom>
            </p:spPr>
            <p:txBody>
              <a:bodyPr/>
              <a:lstStyle>
                <a:lvl1pPr marL="231775" indent="-231775" algn="l" defTabSz="457200" rtl="0" eaLnBrk="1" latinLnBrk="0" hangingPunct="1">
                  <a:spcBef>
                    <a:spcPct val="20000"/>
                  </a:spcBef>
                  <a:buClr>
                    <a:schemeClr val="accent1"/>
                  </a:buClr>
                  <a:buFont typeface="Wingdings" panose="05000000000000000000" pitchFamily="2" charset="2"/>
                  <a:buChar char="§"/>
                  <a:defRPr sz="2000" b="0" i="0" kern="1200">
                    <a:solidFill>
                      <a:schemeClr val="tx1"/>
                    </a:solidFill>
                    <a:latin typeface="+mn-lt"/>
                    <a:ea typeface="+mn-ea"/>
                    <a:cs typeface="Arial"/>
                  </a:defRPr>
                </a:lvl1pPr>
                <a:lvl2pPr marL="457200" indent="-225425" algn="l" defTabSz="457200" rtl="0" eaLnBrk="1" latinLnBrk="0" hangingPunct="1">
                  <a:spcBef>
                    <a:spcPct val="20000"/>
                  </a:spcBef>
                  <a:buClr>
                    <a:schemeClr val="accent1"/>
                  </a:buClr>
                  <a:buFont typeface="Arial"/>
                  <a:buChar char="–"/>
                  <a:defRPr sz="1800" b="0" i="0" kern="1200">
                    <a:solidFill>
                      <a:schemeClr val="tx1"/>
                    </a:solidFill>
                    <a:latin typeface="+mn-lt"/>
                    <a:ea typeface="+mn-ea"/>
                    <a:cs typeface="Arial"/>
                  </a:defRPr>
                </a:lvl2pPr>
                <a:lvl3pPr marL="688975" indent="-231775" algn="l" defTabSz="457200" rtl="0" eaLnBrk="1" latinLnBrk="0" hangingPunct="1">
                  <a:spcBef>
                    <a:spcPct val="20000"/>
                  </a:spcBef>
                  <a:buClr>
                    <a:schemeClr val="accent1"/>
                  </a:buClr>
                  <a:buFont typeface="Wingdings" panose="05000000000000000000" pitchFamily="2" charset="2"/>
                  <a:buChar char="§"/>
                  <a:tabLst/>
                  <a:defRPr sz="1600" b="0" i="0" kern="1200">
                    <a:solidFill>
                      <a:schemeClr val="tx1"/>
                    </a:solidFill>
                    <a:latin typeface="+mn-lt"/>
                    <a:ea typeface="+mn-ea"/>
                    <a:cs typeface="Arial"/>
                  </a:defRPr>
                </a:lvl3pPr>
                <a:lvl4pPr marL="914400" indent="-225425" algn="l" defTabSz="457200" rtl="0" eaLnBrk="1" latinLnBrk="0" hangingPunct="1">
                  <a:spcBef>
                    <a:spcPct val="20000"/>
                  </a:spcBef>
                  <a:buClr>
                    <a:schemeClr val="accent1"/>
                  </a:buClr>
                  <a:buFont typeface="Arial"/>
                  <a:buChar char="–"/>
                  <a:defRPr sz="1400" b="0" i="0" kern="1200">
                    <a:solidFill>
                      <a:schemeClr val="tx1"/>
                    </a:solidFill>
                    <a:latin typeface="+mn-lt"/>
                    <a:ea typeface="+mn-ea"/>
                    <a:cs typeface="Arial"/>
                  </a:defRPr>
                </a:lvl4pPr>
                <a:lvl5pPr marL="1146175" indent="-231775" algn="l" defTabSz="457200" rtl="0" eaLnBrk="1" latinLnBrk="0" hangingPunct="1">
                  <a:spcBef>
                    <a:spcPct val="20000"/>
                  </a:spcBef>
                  <a:buClr>
                    <a:schemeClr val="accent1"/>
                  </a:buClr>
                  <a:buFont typeface="Arial"/>
                  <a:buChar char="»"/>
                  <a:defRPr sz="1200" b="0" i="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100"/>
                  </a:spcBef>
                  <a:buClr>
                    <a:srgbClr val="FAA634"/>
                  </a:buClr>
                  <a:buNone/>
                </a:pPr>
                <a:r>
                  <a:rPr lang="en-US" sz="1200" b="1" dirty="0"/>
                  <a:t>price reductions </a:t>
                </a:r>
                <a:r>
                  <a:rPr lang="en-US" sz="1200" dirty="0"/>
                  <a:t>since 2006</a:t>
                </a:r>
              </a:p>
            </p:txBody>
          </p:sp>
        </p:grpSp>
      </p:grpSp>
      <p:sp>
        <p:nvSpPr>
          <p:cNvPr id="40" name="Rectangle 39">
            <a:extLst>
              <a:ext uri="{FF2B5EF4-FFF2-40B4-BE49-F238E27FC236}">
                <a16:creationId xmlns:a16="http://schemas.microsoft.com/office/drawing/2014/main" id="{F07AE76B-DD56-4E4C-A35E-D900406D7247}"/>
              </a:ext>
            </a:extLst>
          </p:cNvPr>
          <p:cNvSpPr/>
          <p:nvPr/>
        </p:nvSpPr>
        <p:spPr>
          <a:xfrm>
            <a:off x="479648" y="3825315"/>
            <a:ext cx="4515710" cy="538609"/>
          </a:xfrm>
          <a:prstGeom prst="rect">
            <a:avLst/>
          </a:prstGeom>
        </p:spPr>
        <p:txBody>
          <a:bodyPr wrap="square">
            <a:spAutoFit/>
          </a:bodyPr>
          <a:lstStyle/>
          <a:p>
            <a:pPr algn="ctr"/>
            <a:r>
              <a:rPr lang="en-US" sz="1450" b="1" dirty="0"/>
              <a:t>Customer Obsession &amp; </a:t>
            </a:r>
          </a:p>
          <a:p>
            <a:pPr algn="ctr"/>
            <a:r>
              <a:rPr lang="en-US" sz="1450" b="1" dirty="0"/>
              <a:t>Innovation</a:t>
            </a:r>
          </a:p>
        </p:txBody>
      </p:sp>
      <p:sp>
        <p:nvSpPr>
          <p:cNvPr id="41" name="Rectangle 40">
            <a:extLst>
              <a:ext uri="{FF2B5EF4-FFF2-40B4-BE49-F238E27FC236}">
                <a16:creationId xmlns:a16="http://schemas.microsoft.com/office/drawing/2014/main" id="{1987B0EB-503A-9146-91E2-E75C4DAB81CD}"/>
              </a:ext>
            </a:extLst>
          </p:cNvPr>
          <p:cNvSpPr/>
          <p:nvPr/>
        </p:nvSpPr>
        <p:spPr>
          <a:xfrm>
            <a:off x="7074852" y="3877412"/>
            <a:ext cx="2854070" cy="323165"/>
          </a:xfrm>
          <a:prstGeom prst="rect">
            <a:avLst/>
          </a:prstGeom>
        </p:spPr>
        <p:txBody>
          <a:bodyPr wrap="square">
            <a:spAutoFit/>
          </a:bodyPr>
          <a:lstStyle/>
          <a:p>
            <a:pPr algn="ctr"/>
            <a:r>
              <a:rPr lang="en-US" sz="1500" b="1" dirty="0"/>
              <a:t>Improve TCO</a:t>
            </a:r>
          </a:p>
        </p:txBody>
      </p:sp>
    </p:spTree>
    <p:extLst>
      <p:ext uri="{BB962C8B-B14F-4D97-AF65-F5344CB8AC3E}">
        <p14:creationId xmlns:p14="http://schemas.microsoft.com/office/powerpoint/2010/main" val="3670752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BDF65-8C4D-FE4D-B2B1-DCD664157FF9}"/>
              </a:ext>
            </a:extLst>
          </p:cNvPr>
          <p:cNvSpPr>
            <a:spLocks noGrp="1"/>
          </p:cNvSpPr>
          <p:nvPr>
            <p:ph type="title"/>
          </p:nvPr>
        </p:nvSpPr>
        <p:spPr/>
        <p:txBody>
          <a:bodyPr/>
          <a:lstStyle/>
          <a:p>
            <a:r>
              <a:rPr lang="en-US" dirty="0"/>
              <a:t>Most experience and a growing customer base</a:t>
            </a:r>
          </a:p>
        </p:txBody>
      </p:sp>
      <p:sp>
        <p:nvSpPr>
          <p:cNvPr id="8" name="Content Placeholder 4">
            <a:extLst>
              <a:ext uri="{FF2B5EF4-FFF2-40B4-BE49-F238E27FC236}">
                <a16:creationId xmlns:a16="http://schemas.microsoft.com/office/drawing/2014/main" id="{19B04598-9AF4-3A42-9C06-F5DB40596199}"/>
              </a:ext>
            </a:extLst>
          </p:cNvPr>
          <p:cNvSpPr txBox="1">
            <a:spLocks/>
          </p:cNvSpPr>
          <p:nvPr/>
        </p:nvSpPr>
        <p:spPr>
          <a:xfrm>
            <a:off x="6472737" y="2180798"/>
            <a:ext cx="3953420" cy="872189"/>
          </a:xfrm>
          <a:prstGeom prst="rect">
            <a:avLst/>
          </a:prstGeom>
        </p:spPr>
        <p:txBody>
          <a:bodyPr anchor="ctr"/>
          <a:lstStyle>
            <a:lvl1pPr marL="231775" indent="-231775" algn="l" defTabSz="457200" rtl="0" eaLnBrk="1" latinLnBrk="0" hangingPunct="1">
              <a:spcBef>
                <a:spcPct val="20000"/>
              </a:spcBef>
              <a:buClr>
                <a:schemeClr val="accent1"/>
              </a:buClr>
              <a:buFont typeface="Wingdings" panose="05000000000000000000" pitchFamily="2" charset="2"/>
              <a:buChar char="§"/>
              <a:defRPr sz="2000" b="0" i="0" kern="1200">
                <a:solidFill>
                  <a:schemeClr val="tx1"/>
                </a:solidFill>
                <a:latin typeface="+mn-lt"/>
                <a:ea typeface="+mn-ea"/>
                <a:cs typeface="Arial"/>
              </a:defRPr>
            </a:lvl1pPr>
            <a:lvl2pPr marL="457200" indent="-225425" algn="l" defTabSz="457200" rtl="0" eaLnBrk="1" latinLnBrk="0" hangingPunct="1">
              <a:spcBef>
                <a:spcPct val="20000"/>
              </a:spcBef>
              <a:buClr>
                <a:schemeClr val="accent1"/>
              </a:buClr>
              <a:buFont typeface="Arial"/>
              <a:buChar char="–"/>
              <a:defRPr sz="1800" b="0" i="0" kern="1200">
                <a:solidFill>
                  <a:schemeClr val="tx1"/>
                </a:solidFill>
                <a:latin typeface="+mn-lt"/>
                <a:ea typeface="+mn-ea"/>
                <a:cs typeface="Arial"/>
              </a:defRPr>
            </a:lvl2pPr>
            <a:lvl3pPr marL="688975" indent="-231775" algn="l" defTabSz="457200" rtl="0" eaLnBrk="1" latinLnBrk="0" hangingPunct="1">
              <a:spcBef>
                <a:spcPct val="20000"/>
              </a:spcBef>
              <a:buClr>
                <a:schemeClr val="accent1"/>
              </a:buClr>
              <a:buFont typeface="Wingdings" panose="05000000000000000000" pitchFamily="2" charset="2"/>
              <a:buChar char="§"/>
              <a:tabLst/>
              <a:defRPr sz="1600" b="0" i="0" kern="1200">
                <a:solidFill>
                  <a:schemeClr val="tx1"/>
                </a:solidFill>
                <a:latin typeface="+mn-lt"/>
                <a:ea typeface="+mn-ea"/>
                <a:cs typeface="Arial"/>
              </a:defRPr>
            </a:lvl3pPr>
            <a:lvl4pPr marL="914400" indent="-225425" algn="l" defTabSz="457200" rtl="0" eaLnBrk="1" latinLnBrk="0" hangingPunct="1">
              <a:spcBef>
                <a:spcPct val="20000"/>
              </a:spcBef>
              <a:buClr>
                <a:schemeClr val="accent1"/>
              </a:buClr>
              <a:buFont typeface="Arial"/>
              <a:buChar char="–"/>
              <a:defRPr sz="1400" b="0" i="0" kern="1200">
                <a:solidFill>
                  <a:schemeClr val="tx1"/>
                </a:solidFill>
                <a:latin typeface="+mn-lt"/>
                <a:ea typeface="+mn-ea"/>
                <a:cs typeface="Arial"/>
              </a:defRPr>
            </a:lvl4pPr>
            <a:lvl5pPr marL="1146175" indent="-231775" algn="l" defTabSz="457200" rtl="0" eaLnBrk="1" latinLnBrk="0" hangingPunct="1">
              <a:spcBef>
                <a:spcPct val="20000"/>
              </a:spcBef>
              <a:buClr>
                <a:schemeClr val="accent1"/>
              </a:buClr>
              <a:buFont typeface="Arial"/>
              <a:buChar char="»"/>
              <a:defRPr sz="1200" b="0" i="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3100"/>
              </a:spcBef>
              <a:spcAft>
                <a:spcPts val="0"/>
              </a:spcAft>
              <a:buClr>
                <a:srgbClr val="FF9600"/>
              </a:buClr>
              <a:buSzTx/>
              <a:buFont typeface="Wingdings" panose="05000000000000000000" pitchFamily="2" charset="2"/>
              <a:buNone/>
              <a:tabLst/>
              <a:defRPr/>
            </a:pPr>
            <a:r>
              <a:rPr kumimoji="0" lang="en-US" sz="5400" b="1" i="0" u="none" strike="noStrike" kern="1200" cap="none" spc="100" normalizeH="0" baseline="0" noProof="0" dirty="0">
                <a:ln>
                  <a:noFill/>
                </a:ln>
                <a:solidFill>
                  <a:schemeClr val="accent1"/>
                </a:solidFill>
                <a:effectLst/>
                <a:uLnTx/>
                <a:uFillTx/>
                <a:latin typeface="Amazon Ember Regular"/>
                <a:ea typeface="Amazon Ember" panose="020B0603020204020204" pitchFamily="34" charset="0"/>
                <a:cs typeface="Amazon Ember" panose="020B0603020204020204" pitchFamily="34" charset="0"/>
              </a:rPr>
              <a:t>400</a:t>
            </a:r>
            <a:r>
              <a:rPr lang="en-US" sz="5400" b="1" spc="100" baseline="15000" dirty="0">
                <a:solidFill>
                  <a:schemeClr val="accent1"/>
                </a:solidFill>
                <a:latin typeface="Amazon Ember Regular"/>
              </a:rPr>
              <a:t>%</a:t>
            </a:r>
          </a:p>
        </p:txBody>
      </p:sp>
      <p:sp>
        <p:nvSpPr>
          <p:cNvPr id="13" name="Content Placeholder 4">
            <a:extLst>
              <a:ext uri="{FF2B5EF4-FFF2-40B4-BE49-F238E27FC236}">
                <a16:creationId xmlns:a16="http://schemas.microsoft.com/office/drawing/2014/main" id="{461C7029-08E2-1F4F-BC5D-8D88BDAAA216}"/>
              </a:ext>
            </a:extLst>
          </p:cNvPr>
          <p:cNvSpPr txBox="1">
            <a:spLocks/>
          </p:cNvSpPr>
          <p:nvPr/>
        </p:nvSpPr>
        <p:spPr>
          <a:xfrm>
            <a:off x="1992782" y="2180798"/>
            <a:ext cx="3953420" cy="872189"/>
          </a:xfrm>
          <a:prstGeom prst="rect">
            <a:avLst/>
          </a:prstGeom>
        </p:spPr>
        <p:txBody>
          <a:bodyPr anchor="ctr"/>
          <a:lstStyle>
            <a:lvl1pPr marL="231775" indent="-231775" algn="l" defTabSz="457200" rtl="0" eaLnBrk="1" latinLnBrk="0" hangingPunct="1">
              <a:spcBef>
                <a:spcPct val="20000"/>
              </a:spcBef>
              <a:buClr>
                <a:schemeClr val="accent1"/>
              </a:buClr>
              <a:buFont typeface="Wingdings" panose="05000000000000000000" pitchFamily="2" charset="2"/>
              <a:buChar char="§"/>
              <a:defRPr sz="2000" b="0" i="0" kern="1200">
                <a:solidFill>
                  <a:schemeClr val="tx1"/>
                </a:solidFill>
                <a:latin typeface="+mn-lt"/>
                <a:ea typeface="+mn-ea"/>
                <a:cs typeface="Arial"/>
              </a:defRPr>
            </a:lvl1pPr>
            <a:lvl2pPr marL="457200" indent="-225425" algn="l" defTabSz="457200" rtl="0" eaLnBrk="1" latinLnBrk="0" hangingPunct="1">
              <a:spcBef>
                <a:spcPct val="20000"/>
              </a:spcBef>
              <a:buClr>
                <a:schemeClr val="accent1"/>
              </a:buClr>
              <a:buFont typeface="Arial"/>
              <a:buChar char="–"/>
              <a:defRPr sz="1800" b="0" i="0" kern="1200">
                <a:solidFill>
                  <a:schemeClr val="tx1"/>
                </a:solidFill>
                <a:latin typeface="+mn-lt"/>
                <a:ea typeface="+mn-ea"/>
                <a:cs typeface="Arial"/>
              </a:defRPr>
            </a:lvl2pPr>
            <a:lvl3pPr marL="688975" indent="-231775" algn="l" defTabSz="457200" rtl="0" eaLnBrk="1" latinLnBrk="0" hangingPunct="1">
              <a:spcBef>
                <a:spcPct val="20000"/>
              </a:spcBef>
              <a:buClr>
                <a:schemeClr val="accent1"/>
              </a:buClr>
              <a:buFont typeface="Wingdings" panose="05000000000000000000" pitchFamily="2" charset="2"/>
              <a:buChar char="§"/>
              <a:tabLst/>
              <a:defRPr sz="1600" b="0" i="0" kern="1200">
                <a:solidFill>
                  <a:schemeClr val="tx1"/>
                </a:solidFill>
                <a:latin typeface="+mn-lt"/>
                <a:ea typeface="+mn-ea"/>
                <a:cs typeface="Arial"/>
              </a:defRPr>
            </a:lvl3pPr>
            <a:lvl4pPr marL="914400" indent="-225425" algn="l" defTabSz="457200" rtl="0" eaLnBrk="1" latinLnBrk="0" hangingPunct="1">
              <a:spcBef>
                <a:spcPct val="20000"/>
              </a:spcBef>
              <a:buClr>
                <a:schemeClr val="accent1"/>
              </a:buClr>
              <a:buFont typeface="Arial"/>
              <a:buChar char="–"/>
              <a:defRPr sz="1400" b="0" i="0" kern="1200">
                <a:solidFill>
                  <a:schemeClr val="tx1"/>
                </a:solidFill>
                <a:latin typeface="+mn-lt"/>
                <a:ea typeface="+mn-ea"/>
                <a:cs typeface="Arial"/>
              </a:defRPr>
            </a:lvl4pPr>
            <a:lvl5pPr marL="1146175" indent="-231775" algn="l" defTabSz="457200" rtl="0" eaLnBrk="1" latinLnBrk="0" hangingPunct="1">
              <a:spcBef>
                <a:spcPct val="20000"/>
              </a:spcBef>
              <a:buClr>
                <a:schemeClr val="accent1"/>
              </a:buClr>
              <a:buFont typeface="Arial"/>
              <a:buChar char="»"/>
              <a:defRPr sz="1200" b="0" i="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3100"/>
              </a:spcBef>
              <a:spcAft>
                <a:spcPts val="0"/>
              </a:spcAft>
              <a:buClr>
                <a:srgbClr val="FF9600"/>
              </a:buClr>
              <a:buSzTx/>
              <a:buFont typeface="Wingdings" panose="05000000000000000000" pitchFamily="2" charset="2"/>
              <a:buNone/>
              <a:tabLst/>
              <a:defRPr/>
            </a:pPr>
            <a:r>
              <a:rPr kumimoji="0" lang="en-US" sz="5400" b="1" i="0" u="none" strike="noStrike" kern="1200" cap="none" spc="100" normalizeH="0" baseline="0" noProof="0" dirty="0">
                <a:ln>
                  <a:noFill/>
                </a:ln>
                <a:solidFill>
                  <a:schemeClr val="accent1"/>
                </a:solidFill>
                <a:effectLst/>
                <a:uLnTx/>
                <a:uFillTx/>
                <a:latin typeface="Amazon Ember Regular"/>
                <a:ea typeface="Amazon Ember" panose="020B0603020204020204" pitchFamily="34" charset="0"/>
                <a:cs typeface="Amazon Ember" panose="020B0603020204020204" pitchFamily="34" charset="0"/>
              </a:rPr>
              <a:t>10</a:t>
            </a:r>
            <a:endParaRPr kumimoji="0" lang="en-US" sz="5400" b="1" i="0" u="none" strike="noStrike" kern="1200" cap="none" spc="100" normalizeH="0" baseline="15000" noProof="0" dirty="0">
              <a:ln>
                <a:noFill/>
              </a:ln>
              <a:solidFill>
                <a:schemeClr val="accent1"/>
              </a:solidFill>
              <a:effectLst/>
              <a:uLnTx/>
              <a:uFillTx/>
              <a:latin typeface="Amazon Ember Regular"/>
              <a:ea typeface="Amazon Ember" panose="020B0603020204020204" pitchFamily="34" charset="0"/>
              <a:cs typeface="Amazon Ember" panose="020B0603020204020204" pitchFamily="34" charset="0"/>
            </a:endParaRPr>
          </a:p>
        </p:txBody>
      </p:sp>
      <p:sp>
        <p:nvSpPr>
          <p:cNvPr id="14" name="Content Placeholder 4">
            <a:extLst>
              <a:ext uri="{FF2B5EF4-FFF2-40B4-BE49-F238E27FC236}">
                <a16:creationId xmlns:a16="http://schemas.microsoft.com/office/drawing/2014/main" id="{43FE9BC0-81F8-0A44-930C-4907C46BCFFA}"/>
              </a:ext>
            </a:extLst>
          </p:cNvPr>
          <p:cNvSpPr txBox="1">
            <a:spLocks/>
          </p:cNvSpPr>
          <p:nvPr/>
        </p:nvSpPr>
        <p:spPr>
          <a:xfrm>
            <a:off x="2118136" y="2870053"/>
            <a:ext cx="3725228" cy="905537"/>
          </a:xfrm>
          <a:prstGeom prst="rect">
            <a:avLst/>
          </a:prstGeom>
        </p:spPr>
        <p:txBody>
          <a:bodyPr/>
          <a:lstStyle>
            <a:lvl1pPr marL="231775" indent="-231775" algn="l" defTabSz="457200" rtl="0" eaLnBrk="1" latinLnBrk="0" hangingPunct="1">
              <a:spcBef>
                <a:spcPct val="20000"/>
              </a:spcBef>
              <a:buClr>
                <a:schemeClr val="accent1"/>
              </a:buClr>
              <a:buFont typeface="Wingdings" panose="05000000000000000000" pitchFamily="2" charset="2"/>
              <a:buChar char="§"/>
              <a:defRPr sz="2000" b="0" i="0" kern="1200">
                <a:solidFill>
                  <a:schemeClr val="tx1"/>
                </a:solidFill>
                <a:latin typeface="+mn-lt"/>
                <a:ea typeface="+mn-ea"/>
                <a:cs typeface="Arial"/>
              </a:defRPr>
            </a:lvl1pPr>
            <a:lvl2pPr marL="457200" indent="-225425" algn="l" defTabSz="457200" rtl="0" eaLnBrk="1" latinLnBrk="0" hangingPunct="1">
              <a:spcBef>
                <a:spcPct val="20000"/>
              </a:spcBef>
              <a:buClr>
                <a:schemeClr val="accent1"/>
              </a:buClr>
              <a:buFont typeface="Arial"/>
              <a:buChar char="–"/>
              <a:defRPr sz="1800" b="0" i="0" kern="1200">
                <a:solidFill>
                  <a:schemeClr val="tx1"/>
                </a:solidFill>
                <a:latin typeface="+mn-lt"/>
                <a:ea typeface="+mn-ea"/>
                <a:cs typeface="Arial"/>
              </a:defRPr>
            </a:lvl2pPr>
            <a:lvl3pPr marL="688975" indent="-231775" algn="l" defTabSz="457200" rtl="0" eaLnBrk="1" latinLnBrk="0" hangingPunct="1">
              <a:spcBef>
                <a:spcPct val="20000"/>
              </a:spcBef>
              <a:buClr>
                <a:schemeClr val="accent1"/>
              </a:buClr>
              <a:buFont typeface="Wingdings" panose="05000000000000000000" pitchFamily="2" charset="2"/>
              <a:buChar char="§"/>
              <a:tabLst/>
              <a:defRPr sz="1600" b="0" i="0" kern="1200">
                <a:solidFill>
                  <a:schemeClr val="tx1"/>
                </a:solidFill>
                <a:latin typeface="+mn-lt"/>
                <a:ea typeface="+mn-ea"/>
                <a:cs typeface="Arial"/>
              </a:defRPr>
            </a:lvl3pPr>
            <a:lvl4pPr marL="914400" indent="-225425" algn="l" defTabSz="457200" rtl="0" eaLnBrk="1" latinLnBrk="0" hangingPunct="1">
              <a:spcBef>
                <a:spcPct val="20000"/>
              </a:spcBef>
              <a:buClr>
                <a:schemeClr val="accent1"/>
              </a:buClr>
              <a:buFont typeface="Arial"/>
              <a:buChar char="–"/>
              <a:defRPr sz="1400" b="0" i="0" kern="1200">
                <a:solidFill>
                  <a:schemeClr val="tx1"/>
                </a:solidFill>
                <a:latin typeface="+mn-lt"/>
                <a:ea typeface="+mn-ea"/>
                <a:cs typeface="Arial"/>
              </a:defRPr>
            </a:lvl4pPr>
            <a:lvl5pPr marL="1146175" indent="-231775" algn="l" defTabSz="457200" rtl="0" eaLnBrk="1" latinLnBrk="0" hangingPunct="1">
              <a:spcBef>
                <a:spcPct val="20000"/>
              </a:spcBef>
              <a:buClr>
                <a:schemeClr val="accent1"/>
              </a:buClr>
              <a:buFont typeface="Arial"/>
              <a:buChar char="»"/>
              <a:defRPr sz="1200" b="0" i="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FF9600"/>
              </a:buClr>
              <a:buSzTx/>
              <a:buFont typeface="Wingdings" panose="05000000000000000000" pitchFamily="2" charset="2"/>
              <a:buNone/>
              <a:tabLst/>
              <a:defRPr/>
            </a:pPr>
            <a:r>
              <a:rPr kumimoji="0" lang="en-US" sz="2000" b="0" i="0" u="none" strike="noStrike" kern="1200" cap="none" normalizeH="0" noProof="0" dirty="0">
                <a:ln>
                  <a:noFill/>
                </a:ln>
                <a:solidFill>
                  <a:srgbClr val="FF9600"/>
                </a:solidFill>
                <a:effectLst/>
                <a:uLnTx/>
                <a:uFillTx/>
                <a:latin typeface="Amazon Ember Light" panose="020B0403020204020204"/>
                <a:ea typeface="Amazon Ember" panose="020B0603020204020204" pitchFamily="34" charset="0"/>
                <a:cs typeface="Amazon Ember" panose="020B0603020204020204" pitchFamily="34" charset="0"/>
              </a:rPr>
              <a:t>Years </a:t>
            </a:r>
          </a:p>
          <a:p>
            <a:pPr marL="0" lvl="0" indent="0">
              <a:buNone/>
            </a:pPr>
            <a:r>
              <a:rPr lang="en-US" sz="1400" dirty="0">
                <a:solidFill>
                  <a:schemeClr val="bg1"/>
                </a:solidFill>
                <a:latin typeface="Amazon Ember Regular" charset="0"/>
              </a:rPr>
              <a:t/>
            </a:r>
            <a:br>
              <a:rPr lang="en-US" sz="1400" dirty="0">
                <a:solidFill>
                  <a:schemeClr val="bg1"/>
                </a:solidFill>
                <a:latin typeface="Amazon Ember Regular" charset="0"/>
              </a:rPr>
            </a:br>
            <a:r>
              <a:rPr lang="en-US" sz="1800" dirty="0">
                <a:latin typeface="Amazon Ember Regular" charset="0"/>
              </a:rPr>
              <a:t>Helping customers run and scale Windows Workloads in the cloud</a:t>
            </a:r>
          </a:p>
        </p:txBody>
      </p:sp>
      <p:cxnSp>
        <p:nvCxnSpPr>
          <p:cNvPr id="15" name="Straight Connector 14">
            <a:extLst>
              <a:ext uri="{FF2B5EF4-FFF2-40B4-BE49-F238E27FC236}">
                <a16:creationId xmlns:a16="http://schemas.microsoft.com/office/drawing/2014/main" id="{015AABA9-BCAD-FD4F-977A-8189E0FE1DCE}"/>
              </a:ext>
            </a:extLst>
          </p:cNvPr>
          <p:cNvCxnSpPr/>
          <p:nvPr/>
        </p:nvCxnSpPr>
        <p:spPr>
          <a:xfrm>
            <a:off x="6210365" y="1894792"/>
            <a:ext cx="0" cy="3366976"/>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9" name="Content Placeholder 4">
            <a:extLst>
              <a:ext uri="{FF2B5EF4-FFF2-40B4-BE49-F238E27FC236}">
                <a16:creationId xmlns:a16="http://schemas.microsoft.com/office/drawing/2014/main" id="{8264BAA8-A534-8F44-A46C-08234F790A8A}"/>
              </a:ext>
            </a:extLst>
          </p:cNvPr>
          <p:cNvSpPr txBox="1">
            <a:spLocks/>
          </p:cNvSpPr>
          <p:nvPr/>
        </p:nvSpPr>
        <p:spPr>
          <a:xfrm>
            <a:off x="5843364" y="2902598"/>
            <a:ext cx="5098956" cy="1037644"/>
          </a:xfrm>
          <a:prstGeom prst="rect">
            <a:avLst/>
          </a:prstGeom>
        </p:spPr>
        <p:txBody>
          <a:bodyPr/>
          <a:lstStyle>
            <a:lvl1pPr marL="231775" indent="-231775" algn="l" defTabSz="457200" rtl="0" eaLnBrk="1" latinLnBrk="0" hangingPunct="1">
              <a:spcBef>
                <a:spcPct val="20000"/>
              </a:spcBef>
              <a:buClr>
                <a:schemeClr val="accent1"/>
              </a:buClr>
              <a:buFont typeface="Wingdings" panose="05000000000000000000" pitchFamily="2" charset="2"/>
              <a:buChar char="§"/>
              <a:defRPr sz="2000" b="0" i="0" kern="1200">
                <a:solidFill>
                  <a:schemeClr val="tx1"/>
                </a:solidFill>
                <a:latin typeface="+mn-lt"/>
                <a:ea typeface="+mn-ea"/>
                <a:cs typeface="Arial"/>
              </a:defRPr>
            </a:lvl1pPr>
            <a:lvl2pPr marL="457200" indent="-225425" algn="l" defTabSz="457200" rtl="0" eaLnBrk="1" latinLnBrk="0" hangingPunct="1">
              <a:spcBef>
                <a:spcPct val="20000"/>
              </a:spcBef>
              <a:buClr>
                <a:schemeClr val="accent1"/>
              </a:buClr>
              <a:buFont typeface="Arial"/>
              <a:buChar char="–"/>
              <a:defRPr sz="1800" b="0" i="0" kern="1200">
                <a:solidFill>
                  <a:schemeClr val="tx1"/>
                </a:solidFill>
                <a:latin typeface="+mn-lt"/>
                <a:ea typeface="+mn-ea"/>
                <a:cs typeface="Arial"/>
              </a:defRPr>
            </a:lvl2pPr>
            <a:lvl3pPr marL="688975" indent="-231775" algn="l" defTabSz="457200" rtl="0" eaLnBrk="1" latinLnBrk="0" hangingPunct="1">
              <a:spcBef>
                <a:spcPct val="20000"/>
              </a:spcBef>
              <a:buClr>
                <a:schemeClr val="accent1"/>
              </a:buClr>
              <a:buFont typeface="Wingdings" panose="05000000000000000000" pitchFamily="2" charset="2"/>
              <a:buChar char="§"/>
              <a:tabLst/>
              <a:defRPr sz="1600" b="0" i="0" kern="1200">
                <a:solidFill>
                  <a:schemeClr val="tx1"/>
                </a:solidFill>
                <a:latin typeface="+mn-lt"/>
                <a:ea typeface="+mn-ea"/>
                <a:cs typeface="Arial"/>
              </a:defRPr>
            </a:lvl3pPr>
            <a:lvl4pPr marL="914400" indent="-225425" algn="l" defTabSz="457200" rtl="0" eaLnBrk="1" latinLnBrk="0" hangingPunct="1">
              <a:spcBef>
                <a:spcPct val="20000"/>
              </a:spcBef>
              <a:buClr>
                <a:schemeClr val="accent1"/>
              </a:buClr>
              <a:buFont typeface="Arial"/>
              <a:buChar char="–"/>
              <a:defRPr sz="1400" b="0" i="0" kern="1200">
                <a:solidFill>
                  <a:schemeClr val="tx1"/>
                </a:solidFill>
                <a:latin typeface="+mn-lt"/>
                <a:ea typeface="+mn-ea"/>
                <a:cs typeface="Arial"/>
              </a:defRPr>
            </a:lvl4pPr>
            <a:lvl5pPr marL="1146175" indent="-231775" algn="l" defTabSz="457200" rtl="0" eaLnBrk="1" latinLnBrk="0" hangingPunct="1">
              <a:spcBef>
                <a:spcPct val="20000"/>
              </a:spcBef>
              <a:buClr>
                <a:schemeClr val="accent1"/>
              </a:buClr>
              <a:buFont typeface="Arial"/>
              <a:buChar char="»"/>
              <a:defRPr sz="1200" b="0" i="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FF9600"/>
              </a:buClr>
              <a:buSzTx/>
              <a:buFont typeface="Wingdings" panose="05000000000000000000" pitchFamily="2" charset="2"/>
              <a:buNone/>
              <a:tabLst/>
              <a:defRPr/>
            </a:pPr>
            <a:r>
              <a:rPr kumimoji="0" lang="en-US" sz="2000" b="0" i="0" u="none" strike="noStrike" kern="1200" cap="none" normalizeH="0" noProof="0" dirty="0">
                <a:ln>
                  <a:noFill/>
                </a:ln>
                <a:solidFill>
                  <a:srgbClr val="FF9600"/>
                </a:solidFill>
                <a:effectLst/>
                <a:uLnTx/>
                <a:uFillTx/>
                <a:latin typeface="Amazon Ember Light" panose="020B0403020204020204"/>
                <a:ea typeface="Amazon Ember" panose="020B0603020204020204" pitchFamily="34" charset="0"/>
                <a:cs typeface="Amazon Ember" panose="020B0603020204020204" pitchFamily="34" charset="0"/>
              </a:rPr>
              <a:t>Growth </a:t>
            </a:r>
          </a:p>
          <a:p>
            <a:pPr marL="0" indent="0">
              <a:buNone/>
            </a:pPr>
            <a:r>
              <a:rPr lang="en-US" sz="1400" dirty="0">
                <a:solidFill>
                  <a:schemeClr val="bg1"/>
                </a:solidFill>
                <a:latin typeface="Amazon Ember Regular" charset="0"/>
              </a:rPr>
              <a:t/>
            </a:r>
            <a:br>
              <a:rPr lang="en-US" sz="1400" dirty="0">
                <a:solidFill>
                  <a:schemeClr val="bg1"/>
                </a:solidFill>
                <a:latin typeface="Amazon Ember Regular" charset="0"/>
              </a:rPr>
            </a:br>
            <a:r>
              <a:rPr lang="en-US" sz="1400" dirty="0">
                <a:solidFill>
                  <a:schemeClr val="bg1"/>
                </a:solidFill>
                <a:latin typeface="Amazon Ember Regular" charset="0"/>
              </a:rPr>
              <a:t>		</a:t>
            </a:r>
            <a:r>
              <a:rPr lang="en-US" sz="1800" dirty="0">
                <a:latin typeface="Amazon Ember Regular" charset="0"/>
              </a:rPr>
              <a:t>Between 2015 and 2018 of AWS 			enterprise customers using Amazon 		Elastic Compute Cloud (Amazon EC2) 		for Windows Server</a:t>
            </a:r>
          </a:p>
          <a:p>
            <a:pPr marL="0" lvl="0" indent="0">
              <a:buNone/>
            </a:pPr>
            <a:endParaRPr lang="en-US" sz="1800" dirty="0">
              <a:latin typeface="Amazon Ember Regular" charset="0"/>
            </a:endParaRPr>
          </a:p>
        </p:txBody>
      </p:sp>
    </p:spTree>
    <p:extLst>
      <p:ext uri="{BB962C8B-B14F-4D97-AF65-F5344CB8AC3E}">
        <p14:creationId xmlns:p14="http://schemas.microsoft.com/office/powerpoint/2010/main" val="4109746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709A88F-737B-3040-8D01-37F8FDDA0751}"/>
              </a:ext>
            </a:extLst>
          </p:cNvPr>
          <p:cNvSpPr>
            <a:spLocks noGrp="1"/>
          </p:cNvSpPr>
          <p:nvPr>
            <p:ph type="title"/>
          </p:nvPr>
        </p:nvSpPr>
        <p:spPr>
          <a:xfrm>
            <a:off x="1572157" y="2231881"/>
            <a:ext cx="3485911" cy="1938992"/>
          </a:xfrm>
        </p:spPr>
        <p:txBody>
          <a:bodyPr wrap="square">
            <a:spAutoFit/>
          </a:bodyPr>
          <a:lstStyle/>
          <a:p>
            <a:r>
              <a:rPr lang="en-US" dirty="0"/>
              <a:t>Public cloud leaders prevail in the Windows market segment of </a:t>
            </a:r>
            <a:br>
              <a:rPr lang="en-US" dirty="0"/>
            </a:br>
            <a:r>
              <a:rPr lang="en-US" dirty="0"/>
              <a:t>the infrastructure as </a:t>
            </a:r>
            <a:br>
              <a:rPr lang="en-US" dirty="0"/>
            </a:br>
            <a:r>
              <a:rPr lang="en-US" dirty="0"/>
              <a:t>a service market</a:t>
            </a:r>
          </a:p>
        </p:txBody>
      </p:sp>
      <p:sp>
        <p:nvSpPr>
          <p:cNvPr id="13" name="TextBox 12">
            <a:extLst>
              <a:ext uri="{FF2B5EF4-FFF2-40B4-BE49-F238E27FC236}">
                <a16:creationId xmlns:a16="http://schemas.microsoft.com/office/drawing/2014/main" id="{93B250BB-6C40-F040-A68E-DDB6268E34D2}"/>
              </a:ext>
            </a:extLst>
          </p:cNvPr>
          <p:cNvSpPr txBox="1"/>
          <p:nvPr/>
        </p:nvSpPr>
        <p:spPr>
          <a:xfrm>
            <a:off x="1290856" y="5946369"/>
            <a:ext cx="7750840" cy="307777"/>
          </a:xfrm>
          <a:prstGeom prst="rect">
            <a:avLst/>
          </a:prstGeom>
          <a:noFill/>
        </p:spPr>
        <p:txBody>
          <a:bodyPr wrap="none" rtlCol="0">
            <a:spAutoFit/>
          </a:bodyPr>
          <a:lstStyle/>
          <a:p>
            <a:pPr defTabSz="571442">
              <a:defRPr/>
            </a:pPr>
            <a:r>
              <a:rPr lang="en-US" sz="1400" dirty="0">
                <a:latin typeface="Amazon Ember" panose="020B0603020204020204" pitchFamily="34" charset="0"/>
                <a:ea typeface="Amazon Ember" panose="020B0603020204020204" pitchFamily="34" charset="0"/>
                <a:cs typeface="Amazon Ember" panose="020B0603020204020204" pitchFamily="34" charset="0"/>
              </a:rPr>
              <a:t>IDC, Windows Server Operating Environment Market Update,  Doc # US44217118, Aug 2018 </a:t>
            </a:r>
          </a:p>
        </p:txBody>
      </p:sp>
      <p:sp>
        <p:nvSpPr>
          <p:cNvPr id="14" name="TextBox 13">
            <a:extLst>
              <a:ext uri="{FF2B5EF4-FFF2-40B4-BE49-F238E27FC236}">
                <a16:creationId xmlns:a16="http://schemas.microsoft.com/office/drawing/2014/main" id="{D5580C8D-DE53-A645-9712-610E9CC184AF}"/>
              </a:ext>
            </a:extLst>
          </p:cNvPr>
          <p:cNvSpPr txBox="1"/>
          <p:nvPr/>
        </p:nvSpPr>
        <p:spPr>
          <a:xfrm>
            <a:off x="5951146" y="4768712"/>
            <a:ext cx="4322017" cy="461665"/>
          </a:xfrm>
          <a:prstGeom prst="rect">
            <a:avLst/>
          </a:prstGeom>
          <a:noFill/>
        </p:spPr>
        <p:txBody>
          <a:bodyPr wrap="none" rtlCol="0" anchor="b" anchorCtr="0">
            <a:spAutoFit/>
          </a:bodyPr>
          <a:lstStyle/>
          <a:p>
            <a:pPr algn="ctr" defTabSz="285732">
              <a:defRPr/>
            </a:pPr>
            <a:r>
              <a:rPr lang="en-US" sz="1200" kern="0" dirty="0">
                <a:latin typeface="Amazon Ember"/>
              </a:rPr>
              <a:t>Note: Includes Windows instances deployed in the public</a:t>
            </a:r>
            <a:br>
              <a:rPr lang="en-US" sz="1200" kern="0" dirty="0">
                <a:latin typeface="Amazon Ember"/>
              </a:rPr>
            </a:br>
            <a:r>
              <a:rPr lang="en-US" sz="1200" kern="0" dirty="0">
                <a:latin typeface="Amazon Ember"/>
              </a:rPr>
              <a:t>cloud IaaS market during 2017 Source: IDC estimates, 2018</a:t>
            </a:r>
          </a:p>
        </p:txBody>
      </p:sp>
      <p:sp>
        <p:nvSpPr>
          <p:cNvPr id="15" name="Rectangle 14">
            <a:extLst>
              <a:ext uri="{FF2B5EF4-FFF2-40B4-BE49-F238E27FC236}">
                <a16:creationId xmlns:a16="http://schemas.microsoft.com/office/drawing/2014/main" id="{FBBE525E-B466-0548-A47E-29E3EC2B1856}"/>
              </a:ext>
            </a:extLst>
          </p:cNvPr>
          <p:cNvSpPr/>
          <p:nvPr/>
        </p:nvSpPr>
        <p:spPr>
          <a:xfrm>
            <a:off x="1290856" y="6155228"/>
            <a:ext cx="4673314" cy="207749"/>
          </a:xfrm>
          <a:prstGeom prst="rect">
            <a:avLst/>
          </a:prstGeom>
        </p:spPr>
        <p:txBody>
          <a:bodyPr wrap="square">
            <a:spAutoFit/>
          </a:bodyPr>
          <a:lstStyle/>
          <a:p>
            <a:pPr defTabSz="685758">
              <a:defRPr/>
            </a:pPr>
            <a:r>
              <a:rPr lang="en-US" sz="750" u="sng" dirty="0">
                <a:solidFill>
                  <a:schemeClr val="accent1"/>
                </a:solidFill>
                <a:latin typeface="Amazon Ember"/>
                <a:hlinkClick r:id="rId3">
                  <a:extLst>
                    <a:ext uri="{A12FA001-AC4F-418D-AE19-62706E023703}">
                      <ahyp:hlinkClr xmlns="" xmlns:ahyp="http://schemas.microsoft.com/office/drawing/2018/hyperlinkcolor" val="tx"/>
                    </a:ext>
                  </a:extLst>
                </a:hlinkClick>
              </a:rPr>
              <a:t>https://d1.awsstatic.com/analyst-reports/IDC_Slide_WindowsonAWS_JM181015.pdf</a:t>
            </a:r>
            <a:r>
              <a:rPr lang="en-US" sz="750" u="sng" dirty="0">
                <a:solidFill>
                  <a:schemeClr val="accent1"/>
                </a:solidFill>
                <a:latin typeface="Amazon Ember"/>
              </a:rPr>
              <a:t> </a:t>
            </a:r>
          </a:p>
        </p:txBody>
      </p:sp>
      <p:sp>
        <p:nvSpPr>
          <p:cNvPr id="16" name="TextBox 15">
            <a:extLst>
              <a:ext uri="{FF2B5EF4-FFF2-40B4-BE49-F238E27FC236}">
                <a16:creationId xmlns:a16="http://schemas.microsoft.com/office/drawing/2014/main" id="{657161E4-48A5-0348-83BA-EC7DC6D7C377}"/>
              </a:ext>
            </a:extLst>
          </p:cNvPr>
          <p:cNvSpPr txBox="1"/>
          <p:nvPr/>
        </p:nvSpPr>
        <p:spPr>
          <a:xfrm>
            <a:off x="5754029" y="1262641"/>
            <a:ext cx="4369594" cy="646331"/>
          </a:xfrm>
          <a:prstGeom prst="rect">
            <a:avLst/>
          </a:prstGeom>
          <a:noFill/>
        </p:spPr>
        <p:txBody>
          <a:bodyPr wrap="square" lIns="114300" tIns="91440" rIns="114300" bIns="91440" rtlCol="0">
            <a:spAutoFit/>
          </a:bodyPr>
          <a:lstStyle/>
          <a:p>
            <a:pPr algn="ctr" defTabSz="685758">
              <a:spcAft>
                <a:spcPts val="1125"/>
              </a:spcAft>
              <a:defRPr/>
            </a:pPr>
            <a:r>
              <a:rPr lang="en-US" sz="1500" dirty="0">
                <a:latin typeface="Amazon Ember"/>
              </a:rPr>
              <a:t>Worldwide Windows Public Cloud IaaS Instances by Cloud Provider, 2017</a:t>
            </a:r>
          </a:p>
        </p:txBody>
      </p:sp>
      <p:grpSp>
        <p:nvGrpSpPr>
          <p:cNvPr id="17" name="Group 16">
            <a:extLst>
              <a:ext uri="{FF2B5EF4-FFF2-40B4-BE49-F238E27FC236}">
                <a16:creationId xmlns:a16="http://schemas.microsoft.com/office/drawing/2014/main" id="{4C44A5F6-FCBC-FD42-A218-E8A6687317F0}"/>
              </a:ext>
            </a:extLst>
          </p:cNvPr>
          <p:cNvGrpSpPr/>
          <p:nvPr/>
        </p:nvGrpSpPr>
        <p:grpSpPr>
          <a:xfrm>
            <a:off x="6772369" y="2093411"/>
            <a:ext cx="2650049" cy="2585079"/>
            <a:chOff x="8944543" y="1690156"/>
            <a:chExt cx="4240079" cy="4136127"/>
          </a:xfrm>
        </p:grpSpPr>
        <p:grpSp>
          <p:nvGrpSpPr>
            <p:cNvPr id="18" name="Group 17">
              <a:extLst>
                <a:ext uri="{FF2B5EF4-FFF2-40B4-BE49-F238E27FC236}">
                  <a16:creationId xmlns:a16="http://schemas.microsoft.com/office/drawing/2014/main" id="{BF868A2C-E09F-9F46-9823-8FF41EC86E1B}"/>
                </a:ext>
              </a:extLst>
            </p:cNvPr>
            <p:cNvGrpSpPr/>
            <p:nvPr/>
          </p:nvGrpSpPr>
          <p:grpSpPr>
            <a:xfrm>
              <a:off x="10194856" y="1749626"/>
              <a:ext cx="2989766" cy="4076657"/>
              <a:chOff x="10194856" y="1942134"/>
              <a:chExt cx="2989766" cy="4076657"/>
            </a:xfrm>
          </p:grpSpPr>
          <p:sp>
            <p:nvSpPr>
              <p:cNvPr id="25" name="Freeform 6">
                <a:extLst>
                  <a:ext uri="{FF2B5EF4-FFF2-40B4-BE49-F238E27FC236}">
                    <a16:creationId xmlns:a16="http://schemas.microsoft.com/office/drawing/2014/main" id="{D4A17A4E-516B-624A-8683-0E4DB86B5E93}"/>
                  </a:ext>
                </a:extLst>
              </p:cNvPr>
              <p:cNvSpPr>
                <a:spLocks/>
              </p:cNvSpPr>
              <p:nvPr/>
            </p:nvSpPr>
            <p:spPr bwMode="auto">
              <a:xfrm>
                <a:off x="10194856" y="1942134"/>
                <a:ext cx="2989766" cy="4076657"/>
              </a:xfrm>
              <a:custGeom>
                <a:avLst/>
                <a:gdLst>
                  <a:gd name="T0" fmla="*/ 175 w 550"/>
                  <a:gd name="T1" fmla="*/ 694 h 750"/>
                  <a:gd name="T2" fmla="*/ 493 w 550"/>
                  <a:gd name="T3" fmla="*/ 375 h 750"/>
                  <a:gd name="T4" fmla="*/ 175 w 550"/>
                  <a:gd name="T5" fmla="*/ 56 h 750"/>
                  <a:gd name="T6" fmla="*/ 175 w 550"/>
                  <a:gd name="T7" fmla="*/ 0 h 750"/>
                  <a:gd name="T8" fmla="*/ 550 w 550"/>
                  <a:gd name="T9" fmla="*/ 375 h 750"/>
                  <a:gd name="T10" fmla="*/ 175 w 550"/>
                  <a:gd name="T11" fmla="*/ 750 h 750"/>
                  <a:gd name="T12" fmla="*/ 0 w 550"/>
                  <a:gd name="T13" fmla="*/ 707 h 750"/>
                  <a:gd name="T14" fmla="*/ 27 w 550"/>
                  <a:gd name="T15" fmla="*/ 657 h 750"/>
                  <a:gd name="T16" fmla="*/ 175 w 550"/>
                  <a:gd name="T17" fmla="*/ 694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0" h="750">
                    <a:moveTo>
                      <a:pt x="175" y="694"/>
                    </a:moveTo>
                    <a:cubicBezTo>
                      <a:pt x="349" y="694"/>
                      <a:pt x="493" y="550"/>
                      <a:pt x="493" y="375"/>
                    </a:cubicBezTo>
                    <a:cubicBezTo>
                      <a:pt x="493" y="200"/>
                      <a:pt x="349" y="56"/>
                      <a:pt x="175" y="56"/>
                    </a:cubicBezTo>
                    <a:cubicBezTo>
                      <a:pt x="175" y="56"/>
                      <a:pt x="175" y="0"/>
                      <a:pt x="175" y="0"/>
                    </a:cubicBezTo>
                    <a:cubicBezTo>
                      <a:pt x="380" y="0"/>
                      <a:pt x="550" y="169"/>
                      <a:pt x="550" y="375"/>
                    </a:cubicBezTo>
                    <a:cubicBezTo>
                      <a:pt x="550" y="581"/>
                      <a:pt x="380" y="750"/>
                      <a:pt x="175" y="750"/>
                    </a:cubicBezTo>
                    <a:cubicBezTo>
                      <a:pt x="112" y="750"/>
                      <a:pt x="53" y="734"/>
                      <a:pt x="0" y="707"/>
                    </a:cubicBezTo>
                    <a:cubicBezTo>
                      <a:pt x="0" y="707"/>
                      <a:pt x="27" y="657"/>
                      <a:pt x="27" y="657"/>
                    </a:cubicBezTo>
                    <a:cubicBezTo>
                      <a:pt x="71" y="680"/>
                      <a:pt x="121" y="694"/>
                      <a:pt x="175" y="694"/>
                    </a:cubicBezTo>
                    <a:close/>
                  </a:path>
                </a:pathLst>
              </a:custGeom>
              <a:solidFill>
                <a:schemeClr val="accent1"/>
              </a:solidFill>
              <a:ln w="12700">
                <a:solidFill>
                  <a:schemeClr val="accent1"/>
                </a:solidFill>
                <a:round/>
                <a:headEnd/>
                <a:tailEnd/>
              </a:ln>
            </p:spPr>
            <p:txBody>
              <a:bodyPr vert="horz" wrap="square" lIns="57150" tIns="28575" rIns="57150" bIns="28575" numCol="1" anchor="t" anchorCtr="0" compatLnSpc="1">
                <a:prstTxWarp prst="textNoShape">
                  <a:avLst/>
                </a:prstTxWarp>
              </a:bodyPr>
              <a:lstStyle/>
              <a:p>
                <a:pPr defTabSz="685758">
                  <a:defRPr/>
                </a:pPr>
                <a:endParaRPr lang="en-US" sz="1324" dirty="0">
                  <a:solidFill>
                    <a:srgbClr val="FFFFFF"/>
                  </a:solidFill>
                  <a:latin typeface="Amazon Ember"/>
                </a:endParaRPr>
              </a:p>
            </p:txBody>
          </p:sp>
          <p:sp>
            <p:nvSpPr>
              <p:cNvPr id="26" name="Freeform 7">
                <a:extLst>
                  <a:ext uri="{FF2B5EF4-FFF2-40B4-BE49-F238E27FC236}">
                    <a16:creationId xmlns:a16="http://schemas.microsoft.com/office/drawing/2014/main" id="{84329D53-FF9E-3344-A333-2AC9589D6316}"/>
                  </a:ext>
                </a:extLst>
              </p:cNvPr>
              <p:cNvSpPr>
                <a:spLocks/>
              </p:cNvSpPr>
              <p:nvPr/>
            </p:nvSpPr>
            <p:spPr bwMode="auto">
              <a:xfrm>
                <a:off x="10340665" y="2246727"/>
                <a:ext cx="2534624" cy="3468830"/>
              </a:xfrm>
              <a:custGeom>
                <a:avLst/>
                <a:gdLst>
                  <a:gd name="T0" fmla="*/ 466 w 466"/>
                  <a:gd name="T1" fmla="*/ 319 h 638"/>
                  <a:gd name="T2" fmla="*/ 148 w 466"/>
                  <a:gd name="T3" fmla="*/ 638 h 638"/>
                  <a:gd name="T4" fmla="*/ 0 w 466"/>
                  <a:gd name="T5" fmla="*/ 601 h 638"/>
                  <a:gd name="T6" fmla="*/ 148 w 466"/>
                  <a:gd name="T7" fmla="*/ 319 h 638"/>
                  <a:gd name="T8" fmla="*/ 148 w 466"/>
                  <a:gd name="T9" fmla="*/ 319 h 638"/>
                  <a:gd name="T10" fmla="*/ 148 w 466"/>
                  <a:gd name="T11" fmla="*/ 319 h 638"/>
                  <a:gd name="T12" fmla="*/ 148 w 466"/>
                  <a:gd name="T13" fmla="*/ 0 h 638"/>
                  <a:gd name="T14" fmla="*/ 466 w 466"/>
                  <a:gd name="T15" fmla="*/ 319 h 6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638">
                    <a:moveTo>
                      <a:pt x="466" y="319"/>
                    </a:moveTo>
                    <a:cubicBezTo>
                      <a:pt x="466" y="494"/>
                      <a:pt x="322" y="638"/>
                      <a:pt x="148" y="638"/>
                    </a:cubicBezTo>
                    <a:cubicBezTo>
                      <a:pt x="94" y="638"/>
                      <a:pt x="44" y="624"/>
                      <a:pt x="0" y="601"/>
                    </a:cubicBezTo>
                    <a:cubicBezTo>
                      <a:pt x="0" y="601"/>
                      <a:pt x="148" y="319"/>
                      <a:pt x="148" y="319"/>
                    </a:cubicBezTo>
                    <a:cubicBezTo>
                      <a:pt x="148" y="319"/>
                      <a:pt x="148" y="319"/>
                      <a:pt x="148" y="319"/>
                    </a:cubicBezTo>
                    <a:cubicBezTo>
                      <a:pt x="148" y="319"/>
                      <a:pt x="148" y="319"/>
                      <a:pt x="148" y="319"/>
                    </a:cubicBezTo>
                    <a:cubicBezTo>
                      <a:pt x="148" y="319"/>
                      <a:pt x="148" y="0"/>
                      <a:pt x="148" y="0"/>
                    </a:cubicBezTo>
                    <a:cubicBezTo>
                      <a:pt x="322" y="0"/>
                      <a:pt x="466" y="144"/>
                      <a:pt x="466" y="319"/>
                    </a:cubicBezTo>
                    <a:close/>
                  </a:path>
                </a:pathLst>
              </a:custGeom>
              <a:solidFill>
                <a:schemeClr val="accent1"/>
              </a:solidFill>
              <a:ln w="12700">
                <a:solidFill>
                  <a:schemeClr val="accent1"/>
                </a:solidFill>
                <a:round/>
                <a:headEnd/>
                <a:tailEnd/>
              </a:ln>
            </p:spPr>
            <p:txBody>
              <a:bodyPr vert="horz" wrap="square" lIns="57150" tIns="28575" rIns="57150" bIns="28575" numCol="1" anchor="t" anchorCtr="0" compatLnSpc="1">
                <a:prstTxWarp prst="textNoShape">
                  <a:avLst/>
                </a:prstTxWarp>
              </a:bodyPr>
              <a:lstStyle/>
              <a:p>
                <a:pPr defTabSz="685758">
                  <a:defRPr/>
                </a:pPr>
                <a:endParaRPr lang="en-US" sz="1324" dirty="0">
                  <a:solidFill>
                    <a:srgbClr val="FFFFFF"/>
                  </a:solidFill>
                  <a:latin typeface="Amazon Ember"/>
                </a:endParaRPr>
              </a:p>
            </p:txBody>
          </p:sp>
        </p:grpSp>
        <p:grpSp>
          <p:nvGrpSpPr>
            <p:cNvPr id="19" name="Group 18">
              <a:extLst>
                <a:ext uri="{FF2B5EF4-FFF2-40B4-BE49-F238E27FC236}">
                  <a16:creationId xmlns:a16="http://schemas.microsoft.com/office/drawing/2014/main" id="{E524660D-D64C-5A47-823B-1D55AA0336DE}"/>
                </a:ext>
              </a:extLst>
            </p:cNvPr>
            <p:cNvGrpSpPr/>
            <p:nvPr/>
          </p:nvGrpSpPr>
          <p:grpSpPr>
            <a:xfrm>
              <a:off x="8944543" y="2260487"/>
              <a:ext cx="2033149" cy="3338290"/>
              <a:chOff x="8992954" y="2415342"/>
              <a:chExt cx="2033149" cy="3338290"/>
            </a:xfrm>
          </p:grpSpPr>
          <p:sp>
            <p:nvSpPr>
              <p:cNvPr id="23" name="Freeform 8">
                <a:extLst>
                  <a:ext uri="{FF2B5EF4-FFF2-40B4-BE49-F238E27FC236}">
                    <a16:creationId xmlns:a16="http://schemas.microsoft.com/office/drawing/2014/main" id="{3990AE37-55E9-C843-BB60-5AA02FF25EAA}"/>
                  </a:ext>
                </a:extLst>
              </p:cNvPr>
              <p:cNvSpPr>
                <a:spLocks/>
              </p:cNvSpPr>
              <p:nvPr/>
            </p:nvSpPr>
            <p:spPr bwMode="auto">
              <a:xfrm>
                <a:off x="8992954" y="2415342"/>
                <a:ext cx="1234607" cy="3338290"/>
              </a:xfrm>
              <a:custGeom>
                <a:avLst/>
                <a:gdLst>
                  <a:gd name="T0" fmla="*/ 56 w 227"/>
                  <a:gd name="T1" fmla="*/ 283 h 614"/>
                  <a:gd name="T2" fmla="*/ 227 w 227"/>
                  <a:gd name="T3" fmla="*/ 564 h 614"/>
                  <a:gd name="T4" fmla="*/ 200 w 227"/>
                  <a:gd name="T5" fmla="*/ 614 h 614"/>
                  <a:gd name="T6" fmla="*/ 0 w 227"/>
                  <a:gd name="T7" fmla="*/ 283 h 614"/>
                  <a:gd name="T8" fmla="*/ 129 w 227"/>
                  <a:gd name="T9" fmla="*/ 0 h 614"/>
                  <a:gd name="T10" fmla="*/ 166 w 227"/>
                  <a:gd name="T11" fmla="*/ 42 h 614"/>
                  <a:gd name="T12" fmla="*/ 56 w 227"/>
                  <a:gd name="T13" fmla="*/ 283 h 614"/>
                </a:gdLst>
                <a:ahLst/>
                <a:cxnLst>
                  <a:cxn ang="0">
                    <a:pos x="T0" y="T1"/>
                  </a:cxn>
                  <a:cxn ang="0">
                    <a:pos x="T2" y="T3"/>
                  </a:cxn>
                  <a:cxn ang="0">
                    <a:pos x="T4" y="T5"/>
                  </a:cxn>
                  <a:cxn ang="0">
                    <a:pos x="T6" y="T7"/>
                  </a:cxn>
                  <a:cxn ang="0">
                    <a:pos x="T8" y="T9"/>
                  </a:cxn>
                  <a:cxn ang="0">
                    <a:pos x="T10" y="T11"/>
                  </a:cxn>
                  <a:cxn ang="0">
                    <a:pos x="T12" y="T13"/>
                  </a:cxn>
                </a:cxnLst>
                <a:rect l="0" t="0" r="r" b="b"/>
                <a:pathLst>
                  <a:path w="227" h="614">
                    <a:moveTo>
                      <a:pt x="56" y="283"/>
                    </a:moveTo>
                    <a:cubicBezTo>
                      <a:pt x="56" y="404"/>
                      <a:pt x="125" y="511"/>
                      <a:pt x="227" y="564"/>
                    </a:cubicBezTo>
                    <a:cubicBezTo>
                      <a:pt x="227" y="564"/>
                      <a:pt x="200" y="614"/>
                      <a:pt x="200" y="614"/>
                    </a:cubicBezTo>
                    <a:cubicBezTo>
                      <a:pt x="81" y="551"/>
                      <a:pt x="0" y="426"/>
                      <a:pt x="0" y="283"/>
                    </a:cubicBezTo>
                    <a:cubicBezTo>
                      <a:pt x="0" y="170"/>
                      <a:pt x="50" y="69"/>
                      <a:pt x="129" y="0"/>
                    </a:cubicBezTo>
                    <a:cubicBezTo>
                      <a:pt x="129" y="0"/>
                      <a:pt x="166" y="42"/>
                      <a:pt x="166" y="42"/>
                    </a:cubicBezTo>
                    <a:cubicBezTo>
                      <a:pt x="99" y="101"/>
                      <a:pt x="56" y="187"/>
                      <a:pt x="56" y="283"/>
                    </a:cubicBezTo>
                    <a:close/>
                  </a:path>
                </a:pathLst>
              </a:custGeom>
              <a:solidFill>
                <a:schemeClr val="accent4"/>
              </a:solidFill>
              <a:ln w="12700">
                <a:solidFill>
                  <a:schemeClr val="accent2"/>
                </a:solidFill>
                <a:round/>
                <a:headEnd/>
                <a:tailEnd/>
              </a:ln>
            </p:spPr>
            <p:txBody>
              <a:bodyPr vert="horz" wrap="square" lIns="57150" tIns="28575" rIns="57150" bIns="28575" numCol="1" anchor="t" anchorCtr="0" compatLnSpc="1">
                <a:prstTxWarp prst="textNoShape">
                  <a:avLst/>
                </a:prstTxWarp>
              </a:bodyPr>
              <a:lstStyle/>
              <a:p>
                <a:pPr defTabSz="685758">
                  <a:defRPr/>
                </a:pPr>
                <a:endParaRPr lang="en-US" sz="1324">
                  <a:solidFill>
                    <a:srgbClr val="8C28FF"/>
                  </a:solidFill>
                  <a:latin typeface="Amazon Ember"/>
                </a:endParaRPr>
              </a:p>
            </p:txBody>
          </p:sp>
          <p:sp>
            <p:nvSpPr>
              <p:cNvPr id="24" name="Freeform 9">
                <a:extLst>
                  <a:ext uri="{FF2B5EF4-FFF2-40B4-BE49-F238E27FC236}">
                    <a16:creationId xmlns:a16="http://schemas.microsoft.com/office/drawing/2014/main" id="{2663643E-25AA-774E-B0B5-5AE474876875}"/>
                  </a:ext>
                </a:extLst>
              </p:cNvPr>
              <p:cNvSpPr>
                <a:spLocks/>
              </p:cNvSpPr>
              <p:nvPr/>
            </p:nvSpPr>
            <p:spPr bwMode="auto">
              <a:xfrm>
                <a:off x="9296836" y="2643787"/>
                <a:ext cx="1729267" cy="2837886"/>
              </a:xfrm>
              <a:custGeom>
                <a:avLst/>
                <a:gdLst>
                  <a:gd name="T0" fmla="*/ 171 w 318"/>
                  <a:gd name="T1" fmla="*/ 522 h 522"/>
                  <a:gd name="T2" fmla="*/ 0 w 318"/>
                  <a:gd name="T3" fmla="*/ 241 h 522"/>
                  <a:gd name="T4" fmla="*/ 110 w 318"/>
                  <a:gd name="T5" fmla="*/ 0 h 522"/>
                  <a:gd name="T6" fmla="*/ 318 w 318"/>
                  <a:gd name="T7" fmla="*/ 240 h 522"/>
                  <a:gd name="T8" fmla="*/ 171 w 318"/>
                  <a:gd name="T9" fmla="*/ 522 h 522"/>
                </a:gdLst>
                <a:ahLst/>
                <a:cxnLst>
                  <a:cxn ang="0">
                    <a:pos x="T0" y="T1"/>
                  </a:cxn>
                  <a:cxn ang="0">
                    <a:pos x="T2" y="T3"/>
                  </a:cxn>
                  <a:cxn ang="0">
                    <a:pos x="T4" y="T5"/>
                  </a:cxn>
                  <a:cxn ang="0">
                    <a:pos x="T6" y="T7"/>
                  </a:cxn>
                  <a:cxn ang="0">
                    <a:pos x="T8" y="T9"/>
                  </a:cxn>
                </a:cxnLst>
                <a:rect l="0" t="0" r="r" b="b"/>
                <a:pathLst>
                  <a:path w="318" h="522">
                    <a:moveTo>
                      <a:pt x="171" y="522"/>
                    </a:moveTo>
                    <a:cubicBezTo>
                      <a:pt x="69" y="469"/>
                      <a:pt x="0" y="362"/>
                      <a:pt x="0" y="241"/>
                    </a:cubicBezTo>
                    <a:cubicBezTo>
                      <a:pt x="0" y="145"/>
                      <a:pt x="43" y="59"/>
                      <a:pt x="110" y="0"/>
                    </a:cubicBezTo>
                    <a:cubicBezTo>
                      <a:pt x="110" y="0"/>
                      <a:pt x="318" y="240"/>
                      <a:pt x="318" y="240"/>
                    </a:cubicBezTo>
                    <a:cubicBezTo>
                      <a:pt x="318" y="240"/>
                      <a:pt x="171" y="522"/>
                      <a:pt x="171" y="522"/>
                    </a:cubicBezTo>
                    <a:close/>
                  </a:path>
                </a:pathLst>
              </a:custGeom>
              <a:noFill/>
              <a:ln w="12700">
                <a:solidFill>
                  <a:schemeClr val="accent2"/>
                </a:solidFill>
                <a:round/>
                <a:headEnd/>
                <a:tailEnd/>
              </a:ln>
            </p:spPr>
            <p:txBody>
              <a:bodyPr vert="horz" wrap="square" lIns="57150" tIns="28575" rIns="57150" bIns="28575" numCol="1" anchor="t" anchorCtr="0" compatLnSpc="1">
                <a:prstTxWarp prst="textNoShape">
                  <a:avLst/>
                </a:prstTxWarp>
              </a:bodyPr>
              <a:lstStyle/>
              <a:p>
                <a:pPr defTabSz="685758">
                  <a:defRPr/>
                </a:pPr>
                <a:endParaRPr lang="en-US" sz="1324">
                  <a:solidFill>
                    <a:srgbClr val="8C28FF"/>
                  </a:solidFill>
                  <a:latin typeface="Amazon Ember"/>
                </a:endParaRPr>
              </a:p>
            </p:txBody>
          </p:sp>
        </p:grpSp>
        <p:grpSp>
          <p:nvGrpSpPr>
            <p:cNvPr id="20" name="Group 19">
              <a:extLst>
                <a:ext uri="{FF2B5EF4-FFF2-40B4-BE49-F238E27FC236}">
                  <a16:creationId xmlns:a16="http://schemas.microsoft.com/office/drawing/2014/main" id="{7AB9E339-DC87-7446-A065-CA8BE92F11B7}"/>
                </a:ext>
              </a:extLst>
            </p:cNvPr>
            <p:cNvGrpSpPr/>
            <p:nvPr/>
          </p:nvGrpSpPr>
          <p:grpSpPr>
            <a:xfrm>
              <a:off x="9694745" y="1690156"/>
              <a:ext cx="1336810" cy="2038328"/>
              <a:chOff x="9694745" y="1914938"/>
              <a:chExt cx="1336810" cy="2038328"/>
            </a:xfrm>
          </p:grpSpPr>
          <p:sp>
            <p:nvSpPr>
              <p:cNvPr id="21" name="Freeform 10">
                <a:extLst>
                  <a:ext uri="{FF2B5EF4-FFF2-40B4-BE49-F238E27FC236}">
                    <a16:creationId xmlns:a16="http://schemas.microsoft.com/office/drawing/2014/main" id="{2CC7E2D7-265B-5C4F-B652-2E8579C87B1B}"/>
                  </a:ext>
                </a:extLst>
              </p:cNvPr>
              <p:cNvSpPr>
                <a:spLocks/>
              </p:cNvSpPr>
              <p:nvPr/>
            </p:nvSpPr>
            <p:spPr bwMode="auto">
              <a:xfrm>
                <a:off x="9694745" y="1914938"/>
                <a:ext cx="1336810" cy="728849"/>
              </a:xfrm>
              <a:custGeom>
                <a:avLst/>
                <a:gdLst>
                  <a:gd name="T0" fmla="*/ 246 w 246"/>
                  <a:gd name="T1" fmla="*/ 56 h 134"/>
                  <a:gd name="T2" fmla="*/ 37 w 246"/>
                  <a:gd name="T3" fmla="*/ 134 h 134"/>
                  <a:gd name="T4" fmla="*/ 0 w 246"/>
                  <a:gd name="T5" fmla="*/ 92 h 134"/>
                  <a:gd name="T6" fmla="*/ 246 w 246"/>
                  <a:gd name="T7" fmla="*/ 0 h 134"/>
                  <a:gd name="T8" fmla="*/ 246 w 246"/>
                  <a:gd name="T9" fmla="*/ 56 h 134"/>
                </a:gdLst>
                <a:ahLst/>
                <a:cxnLst>
                  <a:cxn ang="0">
                    <a:pos x="T0" y="T1"/>
                  </a:cxn>
                  <a:cxn ang="0">
                    <a:pos x="T2" y="T3"/>
                  </a:cxn>
                  <a:cxn ang="0">
                    <a:pos x="T4" y="T5"/>
                  </a:cxn>
                  <a:cxn ang="0">
                    <a:pos x="T6" y="T7"/>
                  </a:cxn>
                  <a:cxn ang="0">
                    <a:pos x="T8" y="T9"/>
                  </a:cxn>
                </a:cxnLst>
                <a:rect l="0" t="0" r="r" b="b"/>
                <a:pathLst>
                  <a:path w="246" h="134">
                    <a:moveTo>
                      <a:pt x="246" y="56"/>
                    </a:moveTo>
                    <a:cubicBezTo>
                      <a:pt x="166" y="56"/>
                      <a:pt x="93" y="86"/>
                      <a:pt x="37" y="134"/>
                    </a:cubicBezTo>
                    <a:cubicBezTo>
                      <a:pt x="37" y="134"/>
                      <a:pt x="0" y="92"/>
                      <a:pt x="0" y="92"/>
                    </a:cubicBezTo>
                    <a:cubicBezTo>
                      <a:pt x="66" y="35"/>
                      <a:pt x="152" y="0"/>
                      <a:pt x="246" y="0"/>
                    </a:cubicBezTo>
                    <a:cubicBezTo>
                      <a:pt x="246" y="0"/>
                      <a:pt x="246" y="56"/>
                      <a:pt x="246" y="56"/>
                    </a:cubicBezTo>
                    <a:close/>
                  </a:path>
                </a:pathLst>
              </a:custGeom>
              <a:solidFill>
                <a:schemeClr val="accent5"/>
              </a:solidFill>
              <a:ln w="12700">
                <a:solidFill>
                  <a:schemeClr val="accent4"/>
                </a:solidFill>
                <a:round/>
                <a:headEnd/>
                <a:tailEnd/>
              </a:ln>
            </p:spPr>
            <p:txBody>
              <a:bodyPr vert="horz" wrap="square" lIns="57150" tIns="28575" rIns="57150" bIns="28575" numCol="1" anchor="t" anchorCtr="0" compatLnSpc="1">
                <a:prstTxWarp prst="textNoShape">
                  <a:avLst/>
                </a:prstTxWarp>
              </a:bodyPr>
              <a:lstStyle/>
              <a:p>
                <a:pPr defTabSz="685758">
                  <a:defRPr/>
                </a:pPr>
                <a:endParaRPr lang="en-US" sz="1324">
                  <a:solidFill>
                    <a:srgbClr val="8C28FF"/>
                  </a:solidFill>
                  <a:latin typeface="Amazon Ember"/>
                </a:endParaRPr>
              </a:p>
            </p:txBody>
          </p:sp>
          <p:sp>
            <p:nvSpPr>
              <p:cNvPr id="22" name="Freeform 11">
                <a:extLst>
                  <a:ext uri="{FF2B5EF4-FFF2-40B4-BE49-F238E27FC236}">
                    <a16:creationId xmlns:a16="http://schemas.microsoft.com/office/drawing/2014/main" id="{C6F6261F-43FF-DE48-A687-568443DAFD98}"/>
                  </a:ext>
                </a:extLst>
              </p:cNvPr>
              <p:cNvSpPr>
                <a:spLocks/>
              </p:cNvSpPr>
              <p:nvPr/>
            </p:nvSpPr>
            <p:spPr bwMode="auto">
              <a:xfrm>
                <a:off x="9895062" y="2219531"/>
                <a:ext cx="1136493" cy="1733735"/>
              </a:xfrm>
              <a:custGeom>
                <a:avLst/>
                <a:gdLst>
                  <a:gd name="T0" fmla="*/ 0 w 209"/>
                  <a:gd name="T1" fmla="*/ 78 h 319"/>
                  <a:gd name="T2" fmla="*/ 209 w 209"/>
                  <a:gd name="T3" fmla="*/ 0 h 319"/>
                  <a:gd name="T4" fmla="*/ 209 w 209"/>
                  <a:gd name="T5" fmla="*/ 319 h 319"/>
                  <a:gd name="T6" fmla="*/ 0 w 209"/>
                  <a:gd name="T7" fmla="*/ 78 h 319"/>
                </a:gdLst>
                <a:ahLst/>
                <a:cxnLst>
                  <a:cxn ang="0">
                    <a:pos x="T0" y="T1"/>
                  </a:cxn>
                  <a:cxn ang="0">
                    <a:pos x="T2" y="T3"/>
                  </a:cxn>
                  <a:cxn ang="0">
                    <a:pos x="T4" y="T5"/>
                  </a:cxn>
                  <a:cxn ang="0">
                    <a:pos x="T6" y="T7"/>
                  </a:cxn>
                </a:cxnLst>
                <a:rect l="0" t="0" r="r" b="b"/>
                <a:pathLst>
                  <a:path w="209" h="319">
                    <a:moveTo>
                      <a:pt x="0" y="78"/>
                    </a:moveTo>
                    <a:cubicBezTo>
                      <a:pt x="56" y="30"/>
                      <a:pt x="129" y="0"/>
                      <a:pt x="209" y="0"/>
                    </a:cubicBezTo>
                    <a:cubicBezTo>
                      <a:pt x="209" y="0"/>
                      <a:pt x="209" y="319"/>
                      <a:pt x="209" y="319"/>
                    </a:cubicBezTo>
                    <a:cubicBezTo>
                      <a:pt x="209" y="319"/>
                      <a:pt x="0" y="78"/>
                      <a:pt x="0" y="78"/>
                    </a:cubicBezTo>
                    <a:close/>
                  </a:path>
                </a:pathLst>
              </a:custGeom>
              <a:noFill/>
              <a:ln w="12700">
                <a:solidFill>
                  <a:schemeClr val="accent4"/>
                </a:solidFill>
                <a:round/>
                <a:headEnd/>
                <a:tailEnd/>
              </a:ln>
            </p:spPr>
            <p:txBody>
              <a:bodyPr vert="horz" wrap="square" lIns="57150" tIns="28575" rIns="57150" bIns="28575" numCol="1" anchor="t" anchorCtr="0" compatLnSpc="1">
                <a:prstTxWarp prst="textNoShape">
                  <a:avLst/>
                </a:prstTxWarp>
              </a:bodyPr>
              <a:lstStyle/>
              <a:p>
                <a:pPr defTabSz="685758">
                  <a:defRPr/>
                </a:pPr>
                <a:endParaRPr lang="en-US" sz="1324">
                  <a:solidFill>
                    <a:srgbClr val="8C28FF"/>
                  </a:solidFill>
                  <a:latin typeface="Amazon Ember"/>
                </a:endParaRPr>
              </a:p>
            </p:txBody>
          </p:sp>
        </p:grpSp>
      </p:grpSp>
      <p:grpSp>
        <p:nvGrpSpPr>
          <p:cNvPr id="27" name="Group 26">
            <a:extLst>
              <a:ext uri="{FF2B5EF4-FFF2-40B4-BE49-F238E27FC236}">
                <a16:creationId xmlns:a16="http://schemas.microsoft.com/office/drawing/2014/main" id="{A2E37A8C-28AD-BB4E-B998-EE2FDDA4D51E}"/>
              </a:ext>
            </a:extLst>
          </p:cNvPr>
          <p:cNvGrpSpPr/>
          <p:nvPr/>
        </p:nvGrpSpPr>
        <p:grpSpPr>
          <a:xfrm>
            <a:off x="8251415" y="3201377"/>
            <a:ext cx="790281" cy="667147"/>
            <a:chOff x="11311019" y="3486592"/>
            <a:chExt cx="1264450" cy="1067435"/>
          </a:xfrm>
        </p:grpSpPr>
        <p:pic>
          <p:nvPicPr>
            <p:cNvPr id="28" name="Picture 27">
              <a:extLst>
                <a:ext uri="{FF2B5EF4-FFF2-40B4-BE49-F238E27FC236}">
                  <a16:creationId xmlns:a16="http://schemas.microsoft.com/office/drawing/2014/main" id="{D4D4240E-F678-1A44-A988-F75059F7D634}"/>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493764" y="3486592"/>
              <a:ext cx="830308" cy="500437"/>
            </a:xfrm>
            <a:prstGeom prst="rect">
              <a:avLst/>
            </a:prstGeom>
          </p:spPr>
        </p:pic>
        <p:sp>
          <p:nvSpPr>
            <p:cNvPr id="29" name="TextBox 28">
              <a:extLst>
                <a:ext uri="{FF2B5EF4-FFF2-40B4-BE49-F238E27FC236}">
                  <a16:creationId xmlns:a16="http://schemas.microsoft.com/office/drawing/2014/main" id="{FE28B32E-E009-E44E-A84B-459D5795D6E2}"/>
                </a:ext>
              </a:extLst>
            </p:cNvPr>
            <p:cNvSpPr txBox="1"/>
            <p:nvPr/>
          </p:nvSpPr>
          <p:spPr>
            <a:xfrm>
              <a:off x="11311019" y="3926163"/>
              <a:ext cx="1264450" cy="627864"/>
            </a:xfrm>
            <a:prstGeom prst="rect">
              <a:avLst/>
            </a:prstGeom>
            <a:noFill/>
          </p:spPr>
          <p:txBody>
            <a:bodyPr wrap="none" lIns="114300" tIns="91440" rIns="114300" bIns="91440" rtlCol="0">
              <a:spAutoFit/>
            </a:bodyPr>
            <a:lstStyle/>
            <a:p>
              <a:pPr defTabSz="685758">
                <a:lnSpc>
                  <a:spcPct val="90000"/>
                </a:lnSpc>
                <a:spcAft>
                  <a:spcPts val="1125"/>
                </a:spcAft>
                <a:defRPr/>
              </a:pPr>
              <a:r>
                <a:rPr lang="en-US" sz="1500" b="1" dirty="0">
                  <a:gradFill>
                    <a:gsLst>
                      <a:gs pos="2917">
                        <a:srgbClr val="FFFFFF"/>
                      </a:gs>
                      <a:gs pos="30000">
                        <a:srgbClr val="FFFFFF"/>
                      </a:gs>
                    </a:gsLst>
                    <a:lin ang="5400000" scaled="0"/>
                  </a:gradFill>
                  <a:latin typeface="Amazon Ember Light"/>
                </a:rPr>
                <a:t>57.7%</a:t>
              </a:r>
            </a:p>
          </p:txBody>
        </p:sp>
      </p:grpSp>
      <p:sp>
        <p:nvSpPr>
          <p:cNvPr id="30" name="TextBox 29">
            <a:extLst>
              <a:ext uri="{FF2B5EF4-FFF2-40B4-BE49-F238E27FC236}">
                <a16:creationId xmlns:a16="http://schemas.microsoft.com/office/drawing/2014/main" id="{7D4DA30E-C50E-294E-B069-2F57885513E8}"/>
              </a:ext>
            </a:extLst>
          </p:cNvPr>
          <p:cNvSpPr txBox="1"/>
          <p:nvPr/>
        </p:nvSpPr>
        <p:spPr>
          <a:xfrm>
            <a:off x="7133917" y="3208861"/>
            <a:ext cx="652423" cy="530915"/>
          </a:xfrm>
          <a:prstGeom prst="rect">
            <a:avLst/>
          </a:prstGeom>
          <a:noFill/>
        </p:spPr>
        <p:txBody>
          <a:bodyPr wrap="none" lIns="114300" tIns="91440" rIns="114300" bIns="91440" rtlCol="0">
            <a:spAutoFit/>
          </a:bodyPr>
          <a:lstStyle/>
          <a:p>
            <a:pPr algn="ctr" defTabSz="685758">
              <a:defRPr/>
            </a:pPr>
            <a:r>
              <a:rPr lang="en-US" sz="1125" b="1" dirty="0">
                <a:latin typeface="Amazon Ember"/>
              </a:rPr>
              <a:t>Azure</a:t>
            </a:r>
          </a:p>
          <a:p>
            <a:pPr algn="ctr" defTabSz="685758">
              <a:defRPr/>
            </a:pPr>
            <a:r>
              <a:rPr lang="en-US" sz="1125" b="1" dirty="0">
                <a:latin typeface="Amazon Ember Light"/>
              </a:rPr>
              <a:t>30.9%</a:t>
            </a:r>
          </a:p>
        </p:txBody>
      </p:sp>
      <p:sp>
        <p:nvSpPr>
          <p:cNvPr id="31" name="TextBox 30">
            <a:extLst>
              <a:ext uri="{FF2B5EF4-FFF2-40B4-BE49-F238E27FC236}">
                <a16:creationId xmlns:a16="http://schemas.microsoft.com/office/drawing/2014/main" id="{956862F8-9DEE-0645-BF24-38983E9568D1}"/>
              </a:ext>
            </a:extLst>
          </p:cNvPr>
          <p:cNvSpPr txBox="1"/>
          <p:nvPr/>
        </p:nvSpPr>
        <p:spPr>
          <a:xfrm>
            <a:off x="7467229" y="2372555"/>
            <a:ext cx="641202" cy="492443"/>
          </a:xfrm>
          <a:prstGeom prst="rect">
            <a:avLst/>
          </a:prstGeom>
          <a:noFill/>
        </p:spPr>
        <p:txBody>
          <a:bodyPr wrap="none" lIns="114300" tIns="91440" rIns="114300" bIns="91440" rtlCol="0">
            <a:spAutoFit/>
          </a:bodyPr>
          <a:lstStyle/>
          <a:p>
            <a:pPr algn="ctr" defTabSz="685758">
              <a:defRPr/>
            </a:pPr>
            <a:r>
              <a:rPr lang="en-US" sz="1000" b="1" dirty="0">
                <a:latin typeface="Amazon Ember"/>
              </a:rPr>
              <a:t>Others</a:t>
            </a:r>
          </a:p>
          <a:p>
            <a:pPr algn="ctr" defTabSz="685758">
              <a:defRPr/>
            </a:pPr>
            <a:r>
              <a:rPr lang="en-US" sz="1000" b="1" dirty="0">
                <a:latin typeface="Amazon Ember Light"/>
              </a:rPr>
              <a:t>11.4%</a:t>
            </a:r>
          </a:p>
        </p:txBody>
      </p:sp>
    </p:spTree>
    <p:extLst>
      <p:ext uri="{BB962C8B-B14F-4D97-AF65-F5344CB8AC3E}">
        <p14:creationId xmlns:p14="http://schemas.microsoft.com/office/powerpoint/2010/main" val="60408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35" presetClass="path" presetSubtype="0" decel="100000" fill="hold" grpId="1" nodeType="withEffect">
                                  <p:stCondLst>
                                    <p:cond delay="200"/>
                                  </p:stCondLst>
                                  <p:childTnLst>
                                    <p:animMotion origin="layout" path="M 0 -1.60494E-6 L 0 0.01505 " pathEditMode="relative" rAng="0" ptsTypes="AA">
                                      <p:cBhvr>
                                        <p:cTn id="9" dur="500" spd="-100000" fill="hold"/>
                                        <p:tgtEl>
                                          <p:spTgt spid="16"/>
                                        </p:tgtEl>
                                        <p:attrNameLst>
                                          <p:attrName>ppt_x</p:attrName>
                                          <p:attrName>ppt_y</p:attrName>
                                        </p:attrNameLst>
                                      </p:cBhvr>
                                      <p:rCtr x="0" y="752"/>
                                    </p:animMotion>
                                  </p:childTnLst>
                                </p:cTn>
                              </p:par>
                              <p:par>
                                <p:cTn id="10" presetID="21" presetClass="entr" presetSubtype="1" fill="hold" nodeType="withEffect">
                                  <p:stCondLst>
                                    <p:cond delay="40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1000"/>
                                        <p:tgtEl>
                                          <p:spTgt spid="17"/>
                                        </p:tgtEl>
                                      </p:cBhvr>
                                    </p:animEffect>
                                  </p:childTnLst>
                                </p:cTn>
                              </p:par>
                              <p:par>
                                <p:cTn id="13" presetID="10" presetClass="entr" presetSubtype="0" fill="hold" grpId="0" nodeType="with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35" presetClass="path" presetSubtype="0" decel="100000" fill="hold" grpId="1" nodeType="withEffect">
                                  <p:stCondLst>
                                    <p:cond delay="700"/>
                                  </p:stCondLst>
                                  <p:childTnLst>
                                    <p:animMotion origin="layout" path="M -4.82639E-6 -1.23457E-7 L -4.82639E-6 0.01505 " pathEditMode="relative" rAng="0" ptsTypes="AA">
                                      <p:cBhvr>
                                        <p:cTn id="17" dur="500" spd="-100000" fill="hold"/>
                                        <p:tgtEl>
                                          <p:spTgt spid="13"/>
                                        </p:tgtEl>
                                        <p:attrNameLst>
                                          <p:attrName>ppt_x</p:attrName>
                                          <p:attrName>ppt_y</p:attrName>
                                        </p:attrNameLst>
                                      </p:cBhvr>
                                      <p:rCtr x="0" y="752"/>
                                    </p:animMotion>
                                  </p:childTnLst>
                                </p:cTn>
                              </p:par>
                              <p:par>
                                <p:cTn id="18" presetID="10" presetClass="entr" presetSubtype="0" fill="hold" grpId="0" nodeType="withEffect">
                                  <p:stCondLst>
                                    <p:cond delay="6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35" presetClass="path" presetSubtype="0" decel="100000" fill="hold" grpId="1" nodeType="withEffect">
                                  <p:stCondLst>
                                    <p:cond delay="600"/>
                                  </p:stCondLst>
                                  <p:childTnLst>
                                    <p:animMotion origin="layout" path="M -2.5E-6 -1.97531E-6 L -2.5E-6 0.01513 " pathEditMode="relative" rAng="0" ptsTypes="AA">
                                      <p:cBhvr>
                                        <p:cTn id="22" dur="500" spd="-100000" fill="hold"/>
                                        <p:tgtEl>
                                          <p:spTgt spid="14"/>
                                        </p:tgtEl>
                                        <p:attrNameLst>
                                          <p:attrName>ppt_x</p:attrName>
                                          <p:attrName>ppt_y</p:attrName>
                                        </p:attrNameLst>
                                      </p:cBhvr>
                                      <p:rCtr x="0" y="741"/>
                                    </p:animMotion>
                                  </p:childTnLst>
                                </p:cTn>
                              </p:par>
                              <p:par>
                                <p:cTn id="23" presetID="10" presetClass="entr" presetSubtype="0" fill="hold" grpId="0" nodeType="withEffect">
                                  <p:stCondLst>
                                    <p:cond delay="8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35" presetClass="path" presetSubtype="0" decel="100000" fill="hold" grpId="1" nodeType="withEffect">
                                  <p:stCondLst>
                                    <p:cond delay="800"/>
                                  </p:stCondLst>
                                  <p:childTnLst>
                                    <p:animMotion origin="layout" path="M 4.82639E-6 6.17284E-7 L 4.82639E-6 0.01505 " pathEditMode="relative" rAng="0" ptsTypes="AA">
                                      <p:cBhvr>
                                        <p:cTn id="27" dur="500" spd="-100000" fill="hold"/>
                                        <p:tgtEl>
                                          <p:spTgt spid="15"/>
                                        </p:tgtEl>
                                        <p:attrNameLst>
                                          <p:attrName>ppt_x</p:attrName>
                                          <p:attrName>ppt_y</p:attrName>
                                        </p:attrNameLst>
                                      </p:cBhvr>
                                      <p:rCtr x="0" y="752"/>
                                    </p:animMotion>
                                  </p:childTnLst>
                                </p:cTn>
                              </p:par>
                              <p:par>
                                <p:cTn id="28" presetID="1" presetClass="entr" presetSubtype="0" fill="hold" nodeType="withEffect">
                                  <p:stCondLst>
                                    <p:cond delay="400"/>
                                  </p:stCondLst>
                                  <p:childTnLst>
                                    <p:set>
                                      <p:cBhvr>
                                        <p:cTn id="29" dur="1" fill="hold">
                                          <p:stCondLst>
                                            <p:cond delay="499"/>
                                          </p:stCondLst>
                                        </p:cTn>
                                        <p:tgtEl>
                                          <p:spTgt spid="27"/>
                                        </p:tgtEl>
                                        <p:attrNameLst>
                                          <p:attrName>style.visibility</p:attrName>
                                        </p:attrNameLst>
                                      </p:cBhvr>
                                      <p:to>
                                        <p:strVal val="visible"/>
                                      </p:to>
                                    </p:set>
                                  </p:childTnLst>
                                </p:cTn>
                              </p:par>
                              <p:par>
                                <p:cTn id="30" presetID="6" presetClass="emph" presetSubtype="0" accel="100000" autoRev="1" fill="hold" nodeType="withEffect">
                                  <p:stCondLst>
                                    <p:cond delay="400"/>
                                  </p:stCondLst>
                                  <p:childTnLst>
                                    <p:animScale>
                                      <p:cBhvr>
                                        <p:cTn id="31" dur="500" fill="hold"/>
                                        <p:tgtEl>
                                          <p:spTgt spid="27"/>
                                        </p:tgtEl>
                                      </p:cBhvr>
                                      <p:by x="0" y="0"/>
                                    </p:animScale>
                                  </p:childTnLst>
                                </p:cTn>
                              </p:par>
                              <p:par>
                                <p:cTn id="32" presetID="1" presetClass="entr" presetSubtype="0" fill="hold" grpId="0" nodeType="withEffect">
                                  <p:stCondLst>
                                    <p:cond delay="500"/>
                                  </p:stCondLst>
                                  <p:childTnLst>
                                    <p:set>
                                      <p:cBhvr>
                                        <p:cTn id="33" dur="1" fill="hold">
                                          <p:stCondLst>
                                            <p:cond delay="499"/>
                                          </p:stCondLst>
                                        </p:cTn>
                                        <p:tgtEl>
                                          <p:spTgt spid="30"/>
                                        </p:tgtEl>
                                        <p:attrNameLst>
                                          <p:attrName>style.visibility</p:attrName>
                                        </p:attrNameLst>
                                      </p:cBhvr>
                                      <p:to>
                                        <p:strVal val="visible"/>
                                      </p:to>
                                    </p:set>
                                  </p:childTnLst>
                                </p:cTn>
                              </p:par>
                              <p:par>
                                <p:cTn id="34" presetID="6" presetClass="emph" presetSubtype="0" accel="100000" autoRev="1" fill="hold" grpId="1" nodeType="withEffect">
                                  <p:stCondLst>
                                    <p:cond delay="500"/>
                                  </p:stCondLst>
                                  <p:childTnLst>
                                    <p:animScale>
                                      <p:cBhvr>
                                        <p:cTn id="35" dur="500" fill="hold"/>
                                        <p:tgtEl>
                                          <p:spTgt spid="30"/>
                                        </p:tgtEl>
                                      </p:cBhvr>
                                      <p:by x="0" y="0"/>
                                    </p:animScale>
                                  </p:childTnLst>
                                </p:cTn>
                              </p:par>
                              <p:par>
                                <p:cTn id="36" presetID="1" presetClass="entr" presetSubtype="0" fill="hold" grpId="0" nodeType="withEffect">
                                  <p:stCondLst>
                                    <p:cond delay="600"/>
                                  </p:stCondLst>
                                  <p:childTnLst>
                                    <p:set>
                                      <p:cBhvr>
                                        <p:cTn id="37" dur="1" fill="hold">
                                          <p:stCondLst>
                                            <p:cond delay="499"/>
                                          </p:stCondLst>
                                        </p:cTn>
                                        <p:tgtEl>
                                          <p:spTgt spid="31"/>
                                        </p:tgtEl>
                                        <p:attrNameLst>
                                          <p:attrName>style.visibility</p:attrName>
                                        </p:attrNameLst>
                                      </p:cBhvr>
                                      <p:to>
                                        <p:strVal val="visible"/>
                                      </p:to>
                                    </p:set>
                                  </p:childTnLst>
                                </p:cTn>
                              </p:par>
                              <p:par>
                                <p:cTn id="38" presetID="6" presetClass="emph" presetSubtype="0" accel="100000" autoRev="1" fill="hold" grpId="1" nodeType="withEffect">
                                  <p:stCondLst>
                                    <p:cond delay="600"/>
                                  </p:stCondLst>
                                  <p:childTnLst>
                                    <p:animScale>
                                      <p:cBhvr>
                                        <p:cTn id="39" dur="500" fill="hold"/>
                                        <p:tgtEl>
                                          <p:spTgt spid="31"/>
                                        </p:tgtEl>
                                      </p:cBhvr>
                                      <p:by x="0" y="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p:bldP spid="15" grpId="1"/>
      <p:bldP spid="16" grpId="0"/>
      <p:bldP spid="16" grpId="1"/>
      <p:bldP spid="30" grpId="0"/>
      <p:bldP spid="30" grpId="1"/>
      <p:bldP spid="31" grpId="0"/>
      <p:bldP spid="31" grpId="1"/>
    </p:bldLst>
  </p:timing>
</p:sld>
</file>

<file path=ppt/theme/theme1.xml><?xml version="1.0" encoding="utf-8"?>
<a:theme xmlns:a="http://schemas.openxmlformats.org/drawingml/2006/main" name="Office Theme">
  <a:themeElements>
    <a:clrScheme name="AWS Colors">
      <a:dk1>
        <a:srgbClr val="232F3D"/>
      </a:dk1>
      <a:lt1>
        <a:srgbClr val="FAFAFA"/>
      </a:lt1>
      <a:dk2>
        <a:srgbClr val="535B63"/>
      </a:dk2>
      <a:lt2>
        <a:srgbClr val="E5ECEF"/>
      </a:lt2>
      <a:accent1>
        <a:srgbClr val="FF9900"/>
      </a:accent1>
      <a:accent2>
        <a:srgbClr val="F0623D"/>
      </a:accent2>
      <a:accent3>
        <a:srgbClr val="007CBC"/>
      </a:accent3>
      <a:accent4>
        <a:srgbClr val="00A0C8"/>
      </a:accent4>
      <a:accent5>
        <a:srgbClr val="1D8900"/>
      </a:accent5>
      <a:accent6>
        <a:srgbClr val="69AE35"/>
      </a:accent6>
      <a:hlink>
        <a:srgbClr val="007CBC"/>
      </a:hlink>
      <a:folHlink>
        <a:srgbClr val="007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2700">
          <a:solidFill>
            <a:schemeClr val="tx2"/>
          </a:solidFill>
        </a:ln>
      </a:spPr>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defPPr algn="l">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545B64"/>
          </a:solidFill>
          <a:headEnd type="none" w="med" len="sm"/>
          <a:tailEnd type="none" w="med" len="sm"/>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AWS Colors">
      <a:dk1>
        <a:srgbClr val="232F3D"/>
      </a:dk1>
      <a:lt1>
        <a:srgbClr val="FAFAFA"/>
      </a:lt1>
      <a:dk2>
        <a:srgbClr val="535B63"/>
      </a:dk2>
      <a:lt2>
        <a:srgbClr val="E5ECEF"/>
      </a:lt2>
      <a:accent1>
        <a:srgbClr val="FF9900"/>
      </a:accent1>
      <a:accent2>
        <a:srgbClr val="F0623D"/>
      </a:accent2>
      <a:accent3>
        <a:srgbClr val="007CBC"/>
      </a:accent3>
      <a:accent4>
        <a:srgbClr val="00A0C8"/>
      </a:accent4>
      <a:accent5>
        <a:srgbClr val="1D8900"/>
      </a:accent5>
      <a:accent6>
        <a:srgbClr val="69AE35"/>
      </a:accent6>
      <a:hlink>
        <a:srgbClr val="007CBC"/>
      </a:hlink>
      <a:folHlink>
        <a:srgbClr val="007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2700">
          <a:solidFill>
            <a:schemeClr val="tx2"/>
          </a:solidFill>
        </a:ln>
      </a:spPr>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defPPr algn="l">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545B64"/>
          </a:solidFill>
          <a:headEnd type="none" w="med" len="sm"/>
          <a:tailEnd type="none" w="med" len="sm"/>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AWS Colors">
      <a:dk1>
        <a:srgbClr val="232F3D"/>
      </a:dk1>
      <a:lt1>
        <a:srgbClr val="FAFAFA"/>
      </a:lt1>
      <a:dk2>
        <a:srgbClr val="535B63"/>
      </a:dk2>
      <a:lt2>
        <a:srgbClr val="E5ECEF"/>
      </a:lt2>
      <a:accent1>
        <a:srgbClr val="FF9900"/>
      </a:accent1>
      <a:accent2>
        <a:srgbClr val="F0623D"/>
      </a:accent2>
      <a:accent3>
        <a:srgbClr val="007CBC"/>
      </a:accent3>
      <a:accent4>
        <a:srgbClr val="00A0C8"/>
      </a:accent4>
      <a:accent5>
        <a:srgbClr val="1D8900"/>
      </a:accent5>
      <a:accent6>
        <a:srgbClr val="69AE35"/>
      </a:accent6>
      <a:hlink>
        <a:srgbClr val="007CBC"/>
      </a:hlink>
      <a:folHlink>
        <a:srgbClr val="007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2700">
          <a:solidFill>
            <a:schemeClr val="tx2"/>
          </a:solidFill>
        </a:ln>
      </a:spPr>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defPPr algn="l">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545B64"/>
          </a:solidFill>
          <a:headEnd type="none" w="med" len="sm"/>
          <a:tailEnd type="none" w="med" len="sm"/>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ckTemplate-AWS">
  <a:themeElements>
    <a:clrScheme name="Custom 6">
      <a:dk1>
        <a:srgbClr val="1D516C"/>
      </a:dk1>
      <a:lt1>
        <a:srgbClr val="FFFFFF"/>
      </a:lt1>
      <a:dk2>
        <a:srgbClr val="1D516C"/>
      </a:dk2>
      <a:lt2>
        <a:srgbClr val="F8F8F8"/>
      </a:lt2>
      <a:accent1>
        <a:srgbClr val="FF9900"/>
      </a:accent1>
      <a:accent2>
        <a:srgbClr val="00A1C9"/>
      </a:accent2>
      <a:accent3>
        <a:srgbClr val="007DBC"/>
      </a:accent3>
      <a:accent4>
        <a:srgbClr val="69AF34"/>
      </a:accent4>
      <a:accent5>
        <a:srgbClr val="EB5F07"/>
      </a:accent5>
      <a:accent6>
        <a:srgbClr val="545B64"/>
      </a:accent6>
      <a:hlink>
        <a:srgbClr val="FEFFFF"/>
      </a:hlink>
      <a:folHlink>
        <a:srgbClr val="0069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Mod val="50000"/>
          </a:schemeClr>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WS_Deck_Template.potx" id="{956C5B2E-0233-4212-9383-50A039694C0C}" vid="{0176EEA5-D87D-4097-B356-86DC884F454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32021</TotalTime>
  <Words>5340</Words>
  <Application>Microsoft Office PowerPoint</Application>
  <PresentationFormat>Widescreen</PresentationFormat>
  <Paragraphs>615</Paragraphs>
  <Slides>34</Slides>
  <Notes>32</Notes>
  <HiddenSlides>1</HiddenSlides>
  <MMClips>0</MMClips>
  <ScaleCrop>false</ScaleCrop>
  <HeadingPairs>
    <vt:vector size="6" baseType="variant">
      <vt:variant>
        <vt:lpstr>Caratteri utilizzati</vt:lpstr>
      </vt:variant>
      <vt:variant>
        <vt:i4>14</vt:i4>
      </vt:variant>
      <vt:variant>
        <vt:lpstr>Tema</vt:lpstr>
      </vt:variant>
      <vt:variant>
        <vt:i4>4</vt:i4>
      </vt:variant>
      <vt:variant>
        <vt:lpstr>Titoli diapositive</vt:lpstr>
      </vt:variant>
      <vt:variant>
        <vt:i4>34</vt:i4>
      </vt:variant>
    </vt:vector>
  </HeadingPairs>
  <TitlesOfParts>
    <vt:vector size="52" baseType="lpstr">
      <vt:lpstr>Amazon Ember</vt:lpstr>
      <vt:lpstr>Amazon Ember Cd</vt:lpstr>
      <vt:lpstr>Amazon Ember Light</vt:lpstr>
      <vt:lpstr>Amazon Ember Regular</vt:lpstr>
      <vt:lpstr>Arial</vt:lpstr>
      <vt:lpstr>Calibri</vt:lpstr>
      <vt:lpstr>Consolas</vt:lpstr>
      <vt:lpstr>Helvetica Light</vt:lpstr>
      <vt:lpstr>Lucida Console</vt:lpstr>
      <vt:lpstr>Segoe Script</vt:lpstr>
      <vt:lpstr>Segoe UI</vt:lpstr>
      <vt:lpstr>黑体</vt:lpstr>
      <vt:lpstr>Times New Roman</vt:lpstr>
      <vt:lpstr>Wingdings</vt:lpstr>
      <vt:lpstr>Office Theme</vt:lpstr>
      <vt:lpstr>1_Office Theme</vt:lpstr>
      <vt:lpstr>2_Office Theme</vt:lpstr>
      <vt:lpstr>DeckTemplate-AWS</vt:lpstr>
      <vt:lpstr>Microsoft Workloads on Amazon Web Services </vt:lpstr>
      <vt:lpstr>Agenda</vt:lpstr>
      <vt:lpstr>Agenda</vt:lpstr>
      <vt:lpstr>Presentazione standard di PowerPoint</vt:lpstr>
      <vt:lpstr>Future-proof your legacy IT investments</vt:lpstr>
      <vt:lpstr>Agenda</vt:lpstr>
      <vt:lpstr>Why Customers Choose AWS for their Microsoft Workloads</vt:lpstr>
      <vt:lpstr>Most experience and a growing customer base</vt:lpstr>
      <vt:lpstr>Public cloud leaders prevail in the Windows market segment of  the infrastructure as  a service market</vt:lpstr>
      <vt:lpstr>Customer obsession drives our migration solutions  AWS led in more 4-star rated reviews across 10+ categories (compute, security, customer service, innovation..)</vt:lpstr>
      <vt:lpstr>Presentazione standard di PowerPoint</vt:lpstr>
      <vt:lpstr>Enterprise-Grade Security</vt:lpstr>
      <vt:lpstr>10 years of innovation for Windows on AWS</vt:lpstr>
      <vt:lpstr>Customer success running Windows on AWS</vt:lpstr>
      <vt:lpstr>Presentazione standard di PowerPoint</vt:lpstr>
      <vt:lpstr>Learn from experienced partners</vt:lpstr>
      <vt:lpstr>Agenda</vt:lpstr>
      <vt:lpstr>Reduce costs by leveraging existing Microsoft investments</vt:lpstr>
      <vt:lpstr>Presentazione standard di PowerPoint</vt:lpstr>
      <vt:lpstr>Buy license included instances from AWS</vt:lpstr>
      <vt:lpstr>Presentazione standard di PowerPoint</vt:lpstr>
      <vt:lpstr>Agenda</vt:lpstr>
      <vt:lpstr>Running Microsoft Applications on AWS</vt:lpstr>
      <vt:lpstr>Amazon FSx for Windows File Server</vt:lpstr>
      <vt:lpstr>Extend your datacenter with VMWare cloud on AWS</vt:lpstr>
      <vt:lpstr>AWS License Manager</vt:lpstr>
      <vt:lpstr>Amazon CloudWatch Application Insights for .NET and SQL Server</vt:lpstr>
      <vt:lpstr>Agenda</vt:lpstr>
      <vt:lpstr>Azure to AWS Migration Tool</vt:lpstr>
      <vt:lpstr>Rapid Migration POCs </vt:lpstr>
      <vt:lpstr>Learn from experienced partners</vt:lpstr>
      <vt:lpstr>Presentazione standard di PowerPoint</vt:lpstr>
      <vt:lpstr>Benefits of AWS for Windows workloads</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Arianna Faticone</cp:lastModifiedBy>
  <cp:revision>554</cp:revision>
  <cp:lastPrinted>2019-01-03T20:59:05Z</cp:lastPrinted>
  <dcterms:created xsi:type="dcterms:W3CDTF">2018-09-14T20:21:45Z</dcterms:created>
  <dcterms:modified xsi:type="dcterms:W3CDTF">2019-07-03T15:55:23Z</dcterms:modified>
</cp:coreProperties>
</file>