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09" r:id="rId5"/>
    <p:sldMasterId id="2147483735" r:id="rId6"/>
    <p:sldMasterId id="2147483760" r:id="rId7"/>
    <p:sldMasterId id="2147483783" r:id="rId8"/>
  </p:sldMasterIdLst>
  <p:notesMasterIdLst>
    <p:notesMasterId r:id="rId35"/>
  </p:notesMasterIdLst>
  <p:sldIdLst>
    <p:sldId id="285" r:id="rId9"/>
    <p:sldId id="409" r:id="rId10"/>
    <p:sldId id="410" r:id="rId11"/>
    <p:sldId id="412" r:id="rId12"/>
    <p:sldId id="411" r:id="rId13"/>
    <p:sldId id="414" r:id="rId14"/>
    <p:sldId id="415" r:id="rId15"/>
    <p:sldId id="417" r:id="rId16"/>
    <p:sldId id="418" r:id="rId17"/>
    <p:sldId id="431" r:id="rId18"/>
    <p:sldId id="421" r:id="rId19"/>
    <p:sldId id="378" r:id="rId20"/>
    <p:sldId id="406" r:id="rId21"/>
    <p:sldId id="433" r:id="rId22"/>
    <p:sldId id="364" r:id="rId23"/>
    <p:sldId id="425" r:id="rId24"/>
    <p:sldId id="423" r:id="rId25"/>
    <p:sldId id="332" r:id="rId26"/>
    <p:sldId id="432" r:id="rId27"/>
    <p:sldId id="416" r:id="rId28"/>
    <p:sldId id="420" r:id="rId29"/>
    <p:sldId id="363" r:id="rId30"/>
    <p:sldId id="368" r:id="rId31"/>
    <p:sldId id="379" r:id="rId32"/>
    <p:sldId id="422" r:id="rId33"/>
    <p:sldId id="434" r:id="rId34"/>
  </p:sldIdLst>
  <p:sldSz cx="9144000" cy="5143500" type="screen16x9"/>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4">
          <p15:clr>
            <a:srgbClr val="A4A3A4"/>
          </p15:clr>
        </p15:guide>
        <p15:guide id="2" orient="horz" pos="2898">
          <p15:clr>
            <a:srgbClr val="A4A3A4"/>
          </p15:clr>
        </p15:guide>
        <p15:guide id="3" orient="horz" pos="2412">
          <p15:clr>
            <a:srgbClr val="A4A3A4"/>
          </p15:clr>
        </p15:guide>
        <p15:guide id="4" orient="horz" pos="3196">
          <p15:clr>
            <a:srgbClr val="A4A3A4"/>
          </p15:clr>
        </p15:guide>
        <p15:guide id="5" orient="horz" pos="1350">
          <p15:clr>
            <a:srgbClr val="A4A3A4"/>
          </p15:clr>
        </p15:guide>
        <p15:guide id="6" orient="horz" pos="1378">
          <p15:clr>
            <a:srgbClr val="A4A3A4"/>
          </p15:clr>
        </p15:guide>
        <p15:guide id="7" orient="horz" pos="2078">
          <p15:clr>
            <a:srgbClr val="A4A3A4"/>
          </p15:clr>
        </p15:guide>
        <p15:guide id="8" orient="horz" pos="125">
          <p15:clr>
            <a:srgbClr val="A4A3A4"/>
          </p15:clr>
        </p15:guide>
        <p15:guide id="9" orient="horz" pos="2106">
          <p15:clr>
            <a:srgbClr val="A4A3A4"/>
          </p15:clr>
        </p15:guide>
        <p15:guide id="10" orient="horz" pos="2859">
          <p15:clr>
            <a:srgbClr val="A4A3A4"/>
          </p15:clr>
        </p15:guide>
        <p15:guide id="11" pos="960">
          <p15:clr>
            <a:srgbClr val="A4A3A4"/>
          </p15:clr>
        </p15:guide>
        <p15:guide id="12" pos="1755">
          <p15:clr>
            <a:srgbClr val="A4A3A4"/>
          </p15:clr>
        </p15:guide>
        <p15:guide id="13" pos="2883">
          <p15:clr>
            <a:srgbClr val="A4A3A4"/>
          </p15:clr>
        </p15:guide>
        <p15:guide id="14" pos="2519">
          <p15:clr>
            <a:srgbClr val="A4A3A4"/>
          </p15:clr>
        </p15:guide>
        <p15:guide id="15" pos="4790">
          <p15:clr>
            <a:srgbClr val="A4A3A4"/>
          </p15:clr>
        </p15:guide>
        <p15:guide id="16" pos="2487">
          <p15:clr>
            <a:srgbClr val="A4A3A4"/>
          </p15:clr>
        </p15:guide>
        <p15:guide id="17" pos="1722">
          <p15:clr>
            <a:srgbClr val="A4A3A4"/>
          </p15:clr>
        </p15:guide>
        <p15:guide id="18" pos="987">
          <p15:clr>
            <a:srgbClr val="A4A3A4"/>
          </p15:clr>
        </p15:guide>
        <p15:guide id="19" pos="4818">
          <p15:clr>
            <a:srgbClr val="A4A3A4"/>
          </p15:clr>
        </p15:guide>
        <p15:guide id="20" pos="3257">
          <p15:clr>
            <a:srgbClr val="A4A3A4"/>
          </p15:clr>
        </p15:guide>
        <p15:guide id="21">
          <p15:clr>
            <a:srgbClr val="A4A3A4"/>
          </p15:clr>
        </p15:guide>
        <p15:guide id="22" pos="3285">
          <p15:clr>
            <a:srgbClr val="A4A3A4"/>
          </p15:clr>
        </p15:guide>
        <p15:guide id="23" pos="4022">
          <p15:clr>
            <a:srgbClr val="A4A3A4"/>
          </p15:clr>
        </p15:guide>
        <p15:guide id="24" pos="4053">
          <p15:clr>
            <a:srgbClr val="A4A3A4"/>
          </p15:clr>
        </p15:guide>
        <p15:guide id="25" pos="5544">
          <p15:clr>
            <a:srgbClr val="A4A3A4"/>
          </p15:clr>
        </p15:guide>
        <p15:guide id="26" pos="220">
          <p15:clr>
            <a:srgbClr val="A4A3A4"/>
          </p15:clr>
        </p15:guide>
        <p15:guide id="27" pos="34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B2E"/>
    <a:srgbClr val="232F3F"/>
    <a:srgbClr val="F2F4F4"/>
    <a:srgbClr val="0E2735"/>
    <a:srgbClr val="4F81BD"/>
    <a:srgbClr val="414042"/>
    <a:srgbClr val="595A5D"/>
    <a:srgbClr val="DCDCDC"/>
    <a:srgbClr val="FFFAD0"/>
    <a:srgbClr val="FFF8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3" autoAdjust="0"/>
    <p:restoredTop sz="78141" autoAdjust="0"/>
  </p:normalViewPr>
  <p:slideViewPr>
    <p:cSldViewPr snapToGrid="0" showGuides="1">
      <p:cViewPr varScale="1">
        <p:scale>
          <a:sx n="75" d="100"/>
          <a:sy n="75" d="100"/>
        </p:scale>
        <p:origin x="1488" y="72"/>
      </p:cViewPr>
      <p:guideLst>
        <p:guide orient="horz" pos="644"/>
        <p:guide orient="horz" pos="2898"/>
        <p:guide orient="horz" pos="2412"/>
        <p:guide orient="horz" pos="3196"/>
        <p:guide orient="horz" pos="1350"/>
        <p:guide orient="horz" pos="1378"/>
        <p:guide orient="horz" pos="2078"/>
        <p:guide orient="horz" pos="125"/>
        <p:guide orient="horz" pos="2106"/>
        <p:guide orient="horz" pos="2859"/>
        <p:guide pos="960"/>
        <p:guide pos="1755"/>
        <p:guide pos="2883"/>
        <p:guide pos="2519"/>
        <p:guide pos="4790"/>
        <p:guide pos="2487"/>
        <p:guide pos="1722"/>
        <p:guide pos="987"/>
        <p:guide pos="4818"/>
        <p:guide pos="3257"/>
        <p:guide/>
        <p:guide pos="3285"/>
        <p:guide pos="4022"/>
        <p:guide pos="4053"/>
        <p:guide pos="5544"/>
        <p:guide pos="220"/>
        <p:guide pos="348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b="0" i="0">
                <a:latin typeface="Amazon Ember Regular" charset="0"/>
              </a:defRPr>
            </a:lvl1pPr>
          </a:lstStyle>
          <a:p>
            <a:endParaRPr lang="en-US" dirty="0"/>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b="0" i="0">
                <a:latin typeface="Amazon Ember Regular" charset="0"/>
              </a:defRPr>
            </a:lvl1pPr>
          </a:lstStyle>
          <a:p>
            <a:fld id="{0B25AC41-3BEC-9247-8322-91B80C013F2D}" type="datetimeFigureOut">
              <a:rPr lang="en-US" smtClean="0"/>
              <a:pPr/>
              <a:t>7/3/2019</a:t>
            </a:fld>
            <a:endParaRPr lang="en-US" dirty="0"/>
          </a:p>
        </p:txBody>
      </p:sp>
      <p:sp>
        <p:nvSpPr>
          <p:cNvPr id="4" name="Slide Image Placeholder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b="0" i="0">
                <a:latin typeface="Amazon Ember Regular" charset="0"/>
              </a:defRPr>
            </a:lvl1pPr>
          </a:lstStyle>
          <a:p>
            <a:endParaRPr lang="en-US" dirty="0"/>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b="0" i="0">
                <a:latin typeface="Amazon Ember Regular" charset="0"/>
              </a:defRPr>
            </a:lvl1pPr>
          </a:lstStyle>
          <a:p>
            <a:fld id="{69C3F2ED-74C5-7D4F-8560-0CC253E9A436}" type="slidenum">
              <a:rPr lang="en-US" smtClean="0"/>
              <a:pPr/>
              <a:t>‹N›</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mazon Ember Regular" charset="0"/>
        <a:ea typeface="+mn-ea"/>
        <a:cs typeface="+mn-cs"/>
      </a:defRPr>
    </a:lvl1pPr>
    <a:lvl2pPr marL="457200" algn="l" defTabSz="457200" rtl="0" eaLnBrk="1" latinLnBrk="0" hangingPunct="1">
      <a:defRPr sz="1200" b="0" i="0" kern="1200">
        <a:solidFill>
          <a:schemeClr val="tx1"/>
        </a:solidFill>
        <a:latin typeface="Amazon Ember Regular" charset="0"/>
        <a:ea typeface="+mn-ea"/>
        <a:cs typeface="+mn-cs"/>
      </a:defRPr>
    </a:lvl2pPr>
    <a:lvl3pPr marL="914400" algn="l" defTabSz="457200" rtl="0" eaLnBrk="1" latinLnBrk="0" hangingPunct="1">
      <a:defRPr sz="1200" b="0" i="0" kern="1200">
        <a:solidFill>
          <a:schemeClr val="tx1"/>
        </a:solidFill>
        <a:latin typeface="Amazon Ember Regular" charset="0"/>
        <a:ea typeface="+mn-ea"/>
        <a:cs typeface="+mn-cs"/>
      </a:defRPr>
    </a:lvl3pPr>
    <a:lvl4pPr marL="1371600" algn="l" defTabSz="457200" rtl="0" eaLnBrk="1" latinLnBrk="0" hangingPunct="1">
      <a:defRPr sz="1200" b="0" i="0" kern="1200">
        <a:solidFill>
          <a:schemeClr val="tx1"/>
        </a:solidFill>
        <a:latin typeface="Amazon Ember Regular" charset="0"/>
        <a:ea typeface="+mn-ea"/>
        <a:cs typeface="+mn-cs"/>
      </a:defRPr>
    </a:lvl4pPr>
    <a:lvl5pPr marL="1828800" algn="l" defTabSz="457200" rtl="0" eaLnBrk="1" latinLnBrk="0" hangingPunct="1">
      <a:defRPr sz="1200" b="0" i="0" kern="1200">
        <a:solidFill>
          <a:schemeClr val="tx1"/>
        </a:solidFill>
        <a:latin typeface="Amazon Ember Regular"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aws.amazon.com/products/databases/" TargetMode="External"/><Relationship Id="rId3" Type="http://schemas.openxmlformats.org/officeDocument/2006/relationships/hyperlink" Target="http://docs.aws.amazon.com/AWSEC2/latest/UserGuide/using-regions-availability-zones.html" TargetMode="External"/><Relationship Id="rId7" Type="http://schemas.openxmlformats.org/officeDocument/2006/relationships/hyperlink" Target="https://www.vmware.com/products/vrealize-suite.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vmware.com/support/developer/PowerCLI/" TargetMode="External"/><Relationship Id="rId11" Type="http://schemas.openxmlformats.org/officeDocument/2006/relationships/hyperlink" Target="https://portal.aws.amazon.com/gp/aws/developer/registration/index.html" TargetMode="External"/><Relationship Id="rId5" Type="http://schemas.openxmlformats.org/officeDocument/2006/relationships/hyperlink" Target="https://www.vmware.com/products/vcenter-server.html" TargetMode="External"/><Relationship Id="rId10" Type="http://schemas.openxmlformats.org/officeDocument/2006/relationships/hyperlink" Target="https://aws.amazon.com/amazon-ai/" TargetMode="External"/><Relationship Id="rId4" Type="http://schemas.openxmlformats.org/officeDocument/2006/relationships/hyperlink" Target="https://aws.amazon.com/blogs/aws/elastic-network-adapter-high-performance-network-interface-for-amazon-ec2/" TargetMode="External"/><Relationship Id="rId9" Type="http://schemas.openxmlformats.org/officeDocument/2006/relationships/hyperlink" Target="https://aws.amazon.com/products/analytic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tx1"/>
                </a:solidFill>
                <a:effectLst/>
                <a:latin typeface="Amazon Ember Regular" charset="0"/>
                <a:ea typeface="+mn-ea"/>
                <a:cs typeface="+mn-cs"/>
              </a:rPr>
              <a:t>[INTRODUCTION]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Hello my name is … My role at AWS is … My background is…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I</a:t>
            </a:r>
            <a:r>
              <a:rPr lang="en-US" sz="900" baseline="0" dirty="0" smtClean="0"/>
              <a:t> am here to share with you how you can use AWS Migration Services to “</a:t>
            </a:r>
            <a:r>
              <a:rPr lang="en-US" sz="900" dirty="0" smtClean="0"/>
              <a:t>Simplify and accelerate migrations to the AWS Cloud”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t>10 Best Practices to accelerate Migration </a:t>
            </a:r>
          </a:p>
          <a:p>
            <a:r>
              <a:rPr lang="en-US" sz="900" b="1" dirty="0" smtClean="0"/>
              <a:t>Migration Readiness Assessment</a:t>
            </a:r>
          </a:p>
          <a:p>
            <a:pPr marL="600075" lvl="1" indent="-257175">
              <a:buFont typeface="Arial" panose="020B0604020202020204" pitchFamily="34" charset="0"/>
              <a:buChar char="•"/>
            </a:pPr>
            <a:r>
              <a:rPr lang="en-US" sz="900" dirty="0" smtClean="0"/>
              <a:t>1. Executive support and business owners engagement</a:t>
            </a:r>
          </a:p>
          <a:p>
            <a:pPr marL="600075" lvl="1" indent="-257175">
              <a:buFont typeface="Arial" panose="020B0604020202020204" pitchFamily="34" charset="0"/>
              <a:buChar char="•"/>
            </a:pPr>
            <a:r>
              <a:rPr lang="en-US" sz="900" dirty="0" smtClean="0"/>
              <a:t>2. Understand business drivers, compelling events, and definitions of done</a:t>
            </a:r>
          </a:p>
          <a:p>
            <a:r>
              <a:rPr lang="en-US" sz="900" b="1" dirty="0" smtClean="0"/>
              <a:t>Migration Preparation and first learnings</a:t>
            </a:r>
          </a:p>
          <a:p>
            <a:pPr marL="557213" lvl="1" indent="-214313">
              <a:buFont typeface="Arial" panose="020B0604020202020204" pitchFamily="34" charset="0"/>
              <a:buChar char="•"/>
            </a:pPr>
            <a:r>
              <a:rPr lang="en-US" sz="900" dirty="0" smtClean="0"/>
              <a:t>3. CAF - address all the six perspectives</a:t>
            </a:r>
          </a:p>
          <a:p>
            <a:pPr marL="557213" lvl="1" indent="-214313">
              <a:buFont typeface="Arial" panose="020B0604020202020204" pitchFamily="34" charset="0"/>
              <a:buChar char="•"/>
            </a:pPr>
            <a:r>
              <a:rPr lang="en-US" sz="900" dirty="0" smtClean="0"/>
              <a:t>4. Six patterns - try to transform one level up if possible</a:t>
            </a:r>
          </a:p>
          <a:p>
            <a:pPr marL="900113" lvl="2" indent="-214313">
              <a:buFont typeface="Courier New" panose="02070309020205020404" pitchFamily="49" charset="0"/>
              <a:buChar char="o"/>
            </a:pPr>
            <a:r>
              <a:rPr lang="en-US" sz="900" dirty="0" smtClean="0"/>
              <a:t>Application Discovery Services</a:t>
            </a:r>
          </a:p>
          <a:p>
            <a:pPr marL="900113" lvl="2" indent="-214313">
              <a:buFont typeface="Courier New" panose="02070309020205020404" pitchFamily="49" charset="0"/>
              <a:buChar char="o"/>
            </a:pPr>
            <a:r>
              <a:rPr lang="en-US" sz="900" dirty="0" smtClean="0"/>
              <a:t>Migration Hub</a:t>
            </a:r>
          </a:p>
          <a:p>
            <a:pPr marL="900113" lvl="2" indent="-214313">
              <a:buFont typeface="Courier New" panose="02070309020205020404" pitchFamily="49" charset="0"/>
              <a:buChar char="o"/>
            </a:pPr>
            <a:r>
              <a:rPr lang="en-US" sz="900" dirty="0" smtClean="0"/>
              <a:t>Database Migration Services</a:t>
            </a:r>
          </a:p>
          <a:p>
            <a:pPr marL="900113" lvl="2" indent="-214313">
              <a:buFont typeface="Courier New" panose="02070309020205020404" pitchFamily="49" charset="0"/>
              <a:buChar char="o"/>
            </a:pPr>
            <a:r>
              <a:rPr lang="en-US" sz="900" dirty="0" smtClean="0"/>
              <a:t>partners (?)</a:t>
            </a:r>
          </a:p>
          <a:p>
            <a:pPr marL="557213" lvl="1" indent="-214313">
              <a:buFont typeface="Arial" panose="020B0604020202020204" pitchFamily="34" charset="0"/>
              <a:buChar char="•"/>
            </a:pPr>
            <a:r>
              <a:rPr lang="en-US" sz="900" dirty="0" smtClean="0"/>
              <a:t>5. Revolving door decisions</a:t>
            </a:r>
          </a:p>
          <a:p>
            <a:pPr marL="557213" lvl="1" indent="-214313">
              <a:buFont typeface="Arial" panose="020B0604020202020204" pitchFamily="34" charset="0"/>
              <a:buChar char="•"/>
            </a:pPr>
            <a:r>
              <a:rPr lang="en-US" sz="900" dirty="0" smtClean="0"/>
              <a:t>6. Learn by doing + amplify with more training</a:t>
            </a:r>
          </a:p>
          <a:p>
            <a:pPr marL="900113" lvl="2" indent="-214313">
              <a:buFont typeface="Courier New" panose="02070309020205020404" pitchFamily="49" charset="0"/>
              <a:buChar char="o"/>
            </a:pPr>
            <a:r>
              <a:rPr lang="en-US" sz="900" dirty="0" smtClean="0"/>
              <a:t>start simple</a:t>
            </a:r>
          </a:p>
          <a:p>
            <a:pPr marL="900113" lvl="2" indent="-214313">
              <a:buFont typeface="Courier New" panose="02070309020205020404" pitchFamily="49" charset="0"/>
              <a:buChar char="o"/>
            </a:pPr>
            <a:r>
              <a:rPr lang="en-US" sz="900" dirty="0" smtClean="0"/>
              <a:t>AWS Enterprise support, IEM on cut-overs</a:t>
            </a:r>
          </a:p>
          <a:p>
            <a:pPr marL="557213" lvl="1" indent="-214313">
              <a:buFont typeface="Arial" panose="020B0604020202020204" pitchFamily="34" charset="0"/>
              <a:buChar char="•"/>
            </a:pPr>
            <a:r>
              <a:rPr lang="en-US" sz="900" dirty="0" smtClean="0"/>
              <a:t>7. Security - get it embedded from the start</a:t>
            </a:r>
          </a:p>
          <a:p>
            <a:pPr marL="557213" lvl="1" indent="-214313">
              <a:buFont typeface="Arial" panose="020B0604020202020204" pitchFamily="34" charset="0"/>
              <a:buChar char="•"/>
            </a:pPr>
            <a:r>
              <a:rPr lang="en-US" sz="900" dirty="0" smtClean="0"/>
              <a:t>8. Operations - automate and design for ops (use migration as an opportunity to embed it in), monitor everything</a:t>
            </a:r>
          </a:p>
          <a:p>
            <a:r>
              <a:rPr lang="en-US" sz="900" b="1" dirty="0" smtClean="0"/>
              <a:t>Migration on a scale</a:t>
            </a:r>
          </a:p>
          <a:p>
            <a:pPr marL="557213" lvl="1" indent="-214313">
              <a:buFont typeface="Arial" panose="020B0604020202020204" pitchFamily="34" charset="0"/>
              <a:buChar char="•"/>
            </a:pPr>
            <a:r>
              <a:rPr lang="en-US" sz="900" dirty="0" smtClean="0"/>
              <a:t>9. COE - the “brains” behind migration</a:t>
            </a:r>
          </a:p>
          <a:p>
            <a:pPr marL="900113" lvl="2" indent="-214313">
              <a:buFont typeface="Courier New" panose="02070309020205020404" pitchFamily="49" charset="0"/>
              <a:buChar char="o"/>
            </a:pPr>
            <a:r>
              <a:rPr lang="en-US" sz="900" dirty="0" smtClean="0"/>
              <a:t>find patterns and create blueprints</a:t>
            </a:r>
          </a:p>
          <a:p>
            <a:pPr marL="900113" lvl="2" indent="-214313">
              <a:buFont typeface="Courier New" panose="02070309020205020404" pitchFamily="49" charset="0"/>
              <a:buChar char="o"/>
            </a:pPr>
            <a:r>
              <a:rPr lang="en-US" sz="900" dirty="0" smtClean="0"/>
              <a:t>over-communication</a:t>
            </a:r>
          </a:p>
          <a:p>
            <a:pPr marL="557213" lvl="1" indent="-214313">
              <a:buFont typeface="Arial" panose="020B0604020202020204" pitchFamily="34" charset="0"/>
              <a:buChar char="•"/>
            </a:pPr>
            <a:r>
              <a:rPr lang="en-US" sz="900" dirty="0" smtClean="0"/>
              <a:t>10. Scale up (divide and conquer, teams working on different stages)</a:t>
            </a:r>
          </a:p>
          <a:p>
            <a:pPr marL="900113" lvl="2" indent="-214313">
              <a:buFont typeface="Courier New" panose="02070309020205020404" pitchFamily="49" charset="0"/>
              <a:buChar char="o"/>
            </a:pPr>
            <a:r>
              <a:rPr lang="en-US" sz="900" dirty="0" smtClean="0"/>
              <a:t>set benchmarks</a:t>
            </a:r>
          </a:p>
          <a:p>
            <a:pPr marL="900113" lvl="2" indent="-214313">
              <a:buFont typeface="Courier New" panose="02070309020205020404" pitchFamily="49" charset="0"/>
              <a:buChar char="o"/>
            </a:pPr>
            <a:r>
              <a:rPr lang="en-US" sz="900" dirty="0" smtClean="0"/>
              <a:t>onboarding process</a:t>
            </a:r>
          </a:p>
          <a:p>
            <a:pPr marL="900113" lvl="2" indent="-214313">
              <a:buFont typeface="Courier New" panose="02070309020205020404" pitchFamily="49" charset="0"/>
              <a:buChar char="o"/>
            </a:pPr>
            <a:r>
              <a:rPr lang="en-US" sz="900" dirty="0" smtClean="0"/>
              <a:t>team rotation</a:t>
            </a:r>
          </a:p>
          <a:p>
            <a:pPr marL="557213" lvl="1" indent="-214313">
              <a:buFont typeface="Arial" panose="020B0604020202020204" pitchFamily="34" charset="0"/>
              <a:buChar char="•"/>
            </a:pPr>
            <a:r>
              <a:rPr lang="en-US" sz="900" dirty="0" smtClean="0"/>
              <a:t>11. (partners)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69C3F2ED-74C5-7D4F-8560-0CC253E9A436}" type="slidenum">
              <a:rPr lang="en-US" smtClean="0"/>
              <a:pPr/>
              <a:t>1</a:t>
            </a:fld>
            <a:endParaRPr lang="en-US" dirty="0"/>
          </a:p>
        </p:txBody>
      </p:sp>
    </p:spTree>
    <p:extLst>
      <p:ext uri="{BB962C8B-B14F-4D97-AF65-F5344CB8AC3E}">
        <p14:creationId xmlns:p14="http://schemas.microsoft.com/office/powerpoint/2010/main" val="158967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1219200">
              <a:defRPr sz="2200">
                <a:latin typeface="Lucida Grande"/>
                <a:ea typeface="Lucida Grande"/>
                <a:cs typeface="Lucida Grande"/>
                <a:sym typeface="Lucida Grande"/>
              </a:defRPr>
            </a:pPr>
            <a:r>
              <a:rPr lang="en-US" sz="900" dirty="0" smtClean="0">
                <a:latin typeface="Amazon Ember Regular"/>
              </a:rPr>
              <a:t>We tend to think about this stage being more assessment, than discovery. Each application migration tends to follow one of 6 different paths, which builds upon the 5 R’s that Gartner coined in 2011. We’ve outlined 6, and they include:</a:t>
            </a:r>
          </a:p>
          <a:p>
            <a:pPr defTabSz="1219200">
              <a:defRPr sz="2200">
                <a:latin typeface="Lucida Grande"/>
                <a:ea typeface="Lucida Grande"/>
                <a:cs typeface="Lucida Grande"/>
                <a:sym typeface="Lucida Grande"/>
              </a:defRPr>
            </a:pPr>
            <a:endParaRPr lang="en-US" sz="900" dirty="0" smtClean="0">
              <a:latin typeface="Amazon Ember Regular"/>
            </a:endParaRPr>
          </a:p>
          <a:p>
            <a:pPr defTabSz="1219200">
              <a:defRPr sz="2200">
                <a:latin typeface="Lucida Grande"/>
                <a:ea typeface="Lucida Grande"/>
                <a:cs typeface="Lucida Grande"/>
                <a:sym typeface="Lucida Grande"/>
              </a:defRPr>
            </a:pPr>
            <a:r>
              <a:rPr lang="en-US" sz="900" dirty="0" err="1" smtClean="0">
                <a:latin typeface="Amazon Ember Regular"/>
              </a:rPr>
              <a:t>Rehost</a:t>
            </a:r>
            <a:r>
              <a:rPr lang="en-US" sz="900" dirty="0" smtClean="0">
                <a:latin typeface="Amazon Ember Regular"/>
              </a:rPr>
              <a:t> aka lift-and-shift. We find that most of this can be automated with tools, though in some cases customers will prefer to do this manually as a learning experience</a:t>
            </a:r>
          </a:p>
          <a:p>
            <a:pPr defTabSz="1219200">
              <a:defRPr sz="2200">
                <a:latin typeface="Lucida Grande"/>
                <a:ea typeface="Lucida Grande"/>
                <a:cs typeface="Lucida Grande"/>
                <a:sym typeface="Lucida Grande"/>
              </a:defRPr>
            </a:pPr>
            <a:r>
              <a:rPr lang="en-US" sz="900" dirty="0" err="1" smtClean="0">
                <a:latin typeface="Amazon Ember Regular"/>
              </a:rPr>
              <a:t>Replatforming</a:t>
            </a:r>
            <a:r>
              <a:rPr lang="en-US" sz="900" dirty="0" smtClean="0">
                <a:latin typeface="Amazon Ember Regular"/>
              </a:rPr>
              <a:t> - media co </a:t>
            </a:r>
            <a:r>
              <a:rPr lang="en-US" sz="900" dirty="0" err="1" smtClean="0">
                <a:latin typeface="Amazon Ember Regular"/>
              </a:rPr>
              <a:t>weblogic</a:t>
            </a:r>
            <a:r>
              <a:rPr lang="en-US" sz="900" dirty="0" smtClean="0">
                <a:latin typeface="Amazon Ember Regular"/>
              </a:rPr>
              <a:t>-tomcat example</a:t>
            </a:r>
          </a:p>
          <a:p>
            <a:pPr defTabSz="1219200">
              <a:defRPr sz="2200">
                <a:latin typeface="Lucida Grande"/>
                <a:ea typeface="Lucida Grande"/>
                <a:cs typeface="Lucida Grande"/>
                <a:sym typeface="Lucida Grande"/>
              </a:defRPr>
            </a:pPr>
            <a:r>
              <a:rPr lang="en-US" sz="900" dirty="0" smtClean="0">
                <a:latin typeface="Amazon Ember Regular"/>
              </a:rPr>
              <a:t>Repurchasing - a lot of our customers are moving toward the SaaS model and toward solutions like Workday, Drupal, and Salesforce</a:t>
            </a:r>
          </a:p>
          <a:p>
            <a:pPr defTabSz="1219200">
              <a:defRPr sz="2200">
                <a:latin typeface="Lucida Grande"/>
                <a:ea typeface="Lucida Grande"/>
                <a:cs typeface="Lucida Grande"/>
                <a:sym typeface="Lucida Grande"/>
              </a:defRPr>
            </a:pPr>
            <a:r>
              <a:rPr lang="en-US" sz="900" dirty="0" err="1" smtClean="0">
                <a:latin typeface="Amazon Ember Regular"/>
              </a:rPr>
              <a:t>Rearchitect</a:t>
            </a:r>
            <a:r>
              <a:rPr lang="en-US" sz="900" dirty="0" smtClean="0">
                <a:latin typeface="Amazon Ember Regular"/>
              </a:rPr>
              <a:t> - in some cases, you may want to completely re-imagine your application architecture and skip right toward state-of-the-art</a:t>
            </a:r>
          </a:p>
          <a:p>
            <a:pPr defTabSz="1219200">
              <a:defRPr sz="2200">
                <a:latin typeface="Lucida Grande"/>
                <a:ea typeface="Lucida Grande"/>
                <a:cs typeface="Lucida Grande"/>
                <a:sym typeface="Lucida Grande"/>
              </a:defRPr>
            </a:pPr>
            <a:endParaRPr lang="en-US" sz="900" dirty="0" smtClean="0">
              <a:latin typeface="Amazon Ember Regular"/>
            </a:endParaRPr>
          </a:p>
          <a:p>
            <a:pPr defTabSz="1219200">
              <a:defRPr sz="2200">
                <a:latin typeface="Lucida Grande"/>
                <a:ea typeface="Lucida Grande"/>
                <a:cs typeface="Lucida Grande"/>
                <a:sym typeface="Lucida Grande"/>
              </a:defRPr>
            </a:pPr>
            <a:r>
              <a:rPr lang="en-US" sz="900" dirty="0" smtClean="0">
                <a:latin typeface="Amazon Ember Regular"/>
              </a:rPr>
              <a:t>Retain and </a:t>
            </a:r>
            <a:r>
              <a:rPr lang="en-US" sz="900" dirty="0" err="1" smtClean="0">
                <a:latin typeface="Amazon Ember Regular"/>
              </a:rPr>
              <a:t>Retire.You</a:t>
            </a:r>
            <a:r>
              <a:rPr lang="en-US" sz="900" dirty="0" smtClean="0">
                <a:latin typeface="Amazon Ember Regular"/>
              </a:rPr>
              <a:t> never know what you’re going to find until you look, and common for us to find that no one knows what 10-20% of an enterprise IT portfolio does and it can simply be shut off. This part is very important too, as you don’t want to spend your money and efforts on something that is not needed.</a:t>
            </a:r>
          </a:p>
          <a:p>
            <a:pPr defTabSz="1219200">
              <a:defRPr sz="2200">
                <a:latin typeface="Lucida Grande"/>
                <a:ea typeface="Lucida Grande"/>
                <a:cs typeface="Lucida Grande"/>
                <a:sym typeface="Lucida Grande"/>
              </a:defRPr>
            </a:pPr>
            <a:endParaRPr lang="en-US" sz="900" dirty="0" smtClean="0">
              <a:latin typeface="Amazon Ember Regular"/>
            </a:endParaRPr>
          </a:p>
          <a:p>
            <a:pPr marL="0" marR="0" lvl="0" indent="0" algn="l" defTabSz="1219200" rtl="0" eaLnBrk="1" fontAlgn="auto" latinLnBrk="0" hangingPunct="1">
              <a:lnSpc>
                <a:spcPct val="100000"/>
              </a:lnSpc>
              <a:spcBef>
                <a:spcPts val="0"/>
              </a:spcBef>
              <a:spcAft>
                <a:spcPts val="0"/>
              </a:spcAft>
              <a:buClrTx/>
              <a:buSzTx/>
              <a:buFontTx/>
              <a:buNone/>
              <a:tabLst/>
              <a:defRPr sz="2200">
                <a:latin typeface="Lucida Grande"/>
                <a:ea typeface="Lucida Grande"/>
                <a:cs typeface="Lucida Grande"/>
                <a:sym typeface="Lucida Grande"/>
              </a:defRPr>
            </a:pPr>
            <a:r>
              <a:rPr lang="en-GB" sz="900" baseline="0" dirty="0" smtClean="0">
                <a:latin typeface="Amazon Ember Regular"/>
              </a:rPr>
              <a:t>Re-host is a very balanced choice with some immediate value and some operate/agility advantages, whereas Re-architect has the lowest potential cost to operate and offer a lot of agility, but it may take you a while to reach that state, so if you pick that path you better make sure it’s an application that is worthy of the effort. </a:t>
            </a:r>
            <a:r>
              <a:rPr lang="en-US" sz="900" dirty="0" smtClean="0">
                <a:latin typeface="Amazon Ember Regular"/>
              </a:rPr>
              <a:t>Is re-host is the best choice in 100% cases? Speaking from your business goals, our fist best practice, if you had strong business need to improve on resiliency of your applications, then, maybe the best solution for you will be to avoid moving your singe database application as is and maybe consider resilient managed database. Or, you wanted to optimize your licensing spend, then, maybe, the idea is to look, again for managed database with the license built-in, or even go for re-platforming. </a:t>
            </a:r>
          </a:p>
          <a:p>
            <a:pPr marL="0" marR="0" lvl="0" indent="0" algn="l" defTabSz="1219200" rtl="0" eaLnBrk="1" fontAlgn="auto" latinLnBrk="0" hangingPunct="1">
              <a:lnSpc>
                <a:spcPct val="100000"/>
              </a:lnSpc>
              <a:spcBef>
                <a:spcPts val="0"/>
              </a:spcBef>
              <a:spcAft>
                <a:spcPts val="0"/>
              </a:spcAft>
              <a:buClrTx/>
              <a:buSzTx/>
              <a:buFontTx/>
              <a:buNone/>
              <a:tabLst/>
              <a:defRPr sz="2200">
                <a:latin typeface="Lucida Grande"/>
                <a:ea typeface="Lucida Grande"/>
                <a:cs typeface="Lucida Grande"/>
                <a:sym typeface="Lucida Grande"/>
              </a:defRPr>
            </a:pPr>
            <a:endParaRPr lang="en-US" sz="900" dirty="0" smtClean="0">
              <a:latin typeface="Amazon Ember Regular"/>
            </a:endParaRPr>
          </a:p>
          <a:p>
            <a:pPr defTabSz="1219200">
              <a:defRPr sz="2200">
                <a:latin typeface="Lucida Grande"/>
                <a:ea typeface="Lucida Grande"/>
                <a:cs typeface="Lucida Grande"/>
                <a:sym typeface="Lucida Grande"/>
              </a:defRPr>
            </a:pPr>
            <a:r>
              <a:rPr lang="en-GB" sz="900" dirty="0" smtClean="0">
                <a:latin typeface="Amazon Ember Regular"/>
              </a:rPr>
              <a:t>All the migration strategies</a:t>
            </a:r>
            <a:r>
              <a:rPr lang="en-GB" sz="900" baseline="0" dirty="0" smtClean="0">
                <a:latin typeface="Amazon Ember Regular"/>
              </a:rPr>
              <a:t> have to time, cost, and agility, which we then applied at a high-level to the total opportunity calculation.  </a:t>
            </a:r>
            <a:r>
              <a:rPr lang="en-US" sz="900" dirty="0" smtClean="0">
                <a:latin typeface="Amazon Ember Regular"/>
              </a:rPr>
              <a:t>Clearly, it’s a trade-off, as you are trading some of money and time for these improvements. The key is to look for a good ratio, when a small change will amplify your benefits. So, the best practice number four is to look for small incremental improvements you can afford while doing your discovery.</a:t>
            </a:r>
            <a:endParaRPr lang="en-US" sz="900" dirty="0">
              <a:latin typeface="Amazon Ember Regular"/>
            </a:endParaRPr>
          </a:p>
        </p:txBody>
      </p:sp>
      <p:sp>
        <p:nvSpPr>
          <p:cNvPr id="4" name="Segnaposto numero diapositiva 3"/>
          <p:cNvSpPr>
            <a:spLocks noGrp="1"/>
          </p:cNvSpPr>
          <p:nvPr>
            <p:ph type="sldNum" sz="quarter" idx="10"/>
          </p:nvPr>
        </p:nvSpPr>
        <p:spPr/>
        <p:txBody>
          <a:bodyPr/>
          <a:lstStyle/>
          <a:p>
            <a:fld id="{69C3F2ED-74C5-7D4F-8560-0CC253E9A436}" type="slidenum">
              <a:rPr lang="en-US" smtClean="0"/>
              <a:pPr/>
              <a:t>10</a:t>
            </a:fld>
            <a:endParaRPr lang="en-US" dirty="0"/>
          </a:p>
        </p:txBody>
      </p:sp>
    </p:spTree>
    <p:extLst>
      <p:ext uri="{BB962C8B-B14F-4D97-AF65-F5344CB8AC3E}">
        <p14:creationId xmlns:p14="http://schemas.microsoft.com/office/powerpoint/2010/main" val="288935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This table shows the relationships that the migration strategies</a:t>
            </a:r>
            <a:r>
              <a:rPr lang="en-US" sz="900" baseline="0" dirty="0"/>
              <a:t> have to time, cost, and agility, which we then applied at a high-level to the total opportunity calculation.  As you dig into this table, you can see some pretty interesting inverse relationships like the relationship between Time and Cost to Migrate and how much it will cost to operate and the agility you will have after the application is migrated.  You can see right in the middle that Re-host is a very balanced choice with some immediate value and some operate/agility advantages, whereas Refactor has the lowest potential cost to operate and offer a lot of agility, but it may take you a while to reach that state, so if you pick that path you better make sure it’s an application that is worthy of that investment and has a long expected life in your portfolio.  </a:t>
            </a:r>
          </a:p>
        </p:txBody>
      </p:sp>
      <p:sp>
        <p:nvSpPr>
          <p:cNvPr id="4" name="Slide Number Placeholder 3"/>
          <p:cNvSpPr>
            <a:spLocks noGrp="1"/>
          </p:cNvSpPr>
          <p:nvPr>
            <p:ph type="sldNum" sz="quarter" idx="10"/>
          </p:nvPr>
        </p:nvSpPr>
        <p:spPr/>
        <p:txBody>
          <a:bodyPr/>
          <a:lstStyle/>
          <a:p>
            <a:fld id="{05AF07D0-58A9-7E4C-AD80-95730CDBCDB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1126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kern="1200" dirty="0">
                <a:solidFill>
                  <a:schemeClr val="tx1"/>
                </a:solidFill>
                <a:effectLst/>
                <a:latin typeface="Amazon Ember Regular"/>
                <a:ea typeface="+mn-ea"/>
                <a:cs typeface="+mn-cs"/>
              </a:rPr>
              <a:t>[MIGRATION</a:t>
            </a:r>
            <a:r>
              <a:rPr lang="en-US" sz="900" b="1" i="0" kern="1200" baseline="0" dirty="0">
                <a:solidFill>
                  <a:schemeClr val="tx1"/>
                </a:solidFill>
                <a:effectLst/>
                <a:latin typeface="Amazon Ember Regular"/>
                <a:ea typeface="+mn-ea"/>
                <a:cs typeface="+mn-cs"/>
              </a:rPr>
              <a:t> TOOLS</a:t>
            </a:r>
            <a:r>
              <a:rPr lang="en-US" sz="900" b="1" i="0" kern="1200" baseline="0" dirty="0" smtClean="0">
                <a:solidFill>
                  <a:schemeClr val="tx1"/>
                </a:solidFill>
                <a:effectLst/>
                <a:latin typeface="Amazon Ember Regular"/>
                <a:ea typeface="+mn-ea"/>
                <a:cs typeface="+mn-cs"/>
              </a:rPr>
              <a:t>]</a:t>
            </a:r>
            <a:endParaRPr lang="en-US" sz="900" b="1" i="0" kern="1200" baseline="0" dirty="0">
              <a:solidFill>
                <a:schemeClr val="tx1"/>
              </a:solidFill>
              <a:effectLst/>
              <a:latin typeface="Amazon Ember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kern="1200" baseline="0" dirty="0">
              <a:solidFill>
                <a:schemeClr val="tx1"/>
              </a:solidFill>
              <a:effectLst/>
              <a:latin typeface="Amazon Ember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mazon Ember Regular"/>
                <a:cs typeface="+mn-cs"/>
              </a:rPr>
              <a:t>PRIMARY</a:t>
            </a:r>
            <a:r>
              <a:rPr lang="en-US" sz="900" b="1" baseline="0" dirty="0">
                <a:solidFill>
                  <a:schemeClr val="tx1"/>
                </a:solidFill>
                <a:latin typeface="Amazon Ember Regular"/>
                <a:cs typeface="+mn-cs"/>
              </a:rPr>
              <a:t> MESSAGE: </a:t>
            </a:r>
            <a:r>
              <a:rPr lang="en-US" sz="900" b="0" i="0" kern="1200" baseline="0" dirty="0">
                <a:solidFill>
                  <a:schemeClr val="tx1"/>
                </a:solidFill>
                <a:effectLst/>
                <a:latin typeface="Amazon Ember Regular"/>
                <a:ea typeface="+mn-ea"/>
                <a:cs typeface="+mn-cs"/>
              </a:rPr>
              <a:t>There are many tools (both AWS and Partner tools) to help you accelerate your migration journey. AWS tools are across the top half of the screen.  Partner tools are listed across the bottom half, grouped by where they apply through the different stages and tasks of the migration process. AWS Services are typically free to use and we feature the Migration Hub which helps you track the progress of application migrations as well as Migration Services and Data Transfers Services to support your migration. </a:t>
            </a:r>
            <a:r>
              <a:rPr lang="en-US" sz="900" b="0" i="0" kern="1200" dirty="0">
                <a:solidFill>
                  <a:schemeClr val="tx1"/>
                </a:solidFill>
                <a:effectLst/>
                <a:latin typeface="Amazon Ember Regular"/>
                <a:ea typeface="+mn-ea"/>
                <a:cs typeface="+mn-cs"/>
              </a:rPr>
              <a:t>AWS has worked with many partners to vet and identify the best</a:t>
            </a:r>
            <a:r>
              <a:rPr lang="en-US" sz="900" b="0" i="0" kern="1200" baseline="0" dirty="0">
                <a:solidFill>
                  <a:schemeClr val="tx1"/>
                </a:solidFill>
                <a:effectLst/>
                <a:latin typeface="Amazon Ember Regular"/>
                <a:ea typeface="+mn-ea"/>
                <a:cs typeface="+mn-cs"/>
              </a:rPr>
              <a:t> vendor</a:t>
            </a:r>
            <a:r>
              <a:rPr lang="en-US" sz="900" b="0" i="0" kern="1200" dirty="0">
                <a:solidFill>
                  <a:schemeClr val="tx1"/>
                </a:solidFill>
                <a:effectLst/>
                <a:latin typeface="Amazon Ember Regular"/>
                <a:ea typeface="+mn-ea"/>
                <a:cs typeface="+mn-cs"/>
              </a:rPr>
              <a:t> tools that assist and accelerate migration across all phases of the migration journey.</a:t>
            </a:r>
            <a:r>
              <a:rPr lang="en-US" sz="900" b="0" i="0" kern="1200" baseline="0" dirty="0">
                <a:solidFill>
                  <a:schemeClr val="tx1"/>
                </a:solidFill>
                <a:effectLst/>
                <a:latin typeface="Amazon Ember Regular"/>
                <a:ea typeface="+mn-ea"/>
                <a:cs typeface="+mn-cs"/>
              </a:rPr>
              <a:t> We have worked with partners for agreements to give them exposure them to MAP customers while assuring best pricing for MAP customers. These tools are available through the AWS Marketplace.</a:t>
            </a:r>
          </a:p>
          <a:p>
            <a:endParaRPr lang="en-US" sz="900" b="1" baseline="0" dirty="0">
              <a:solidFill>
                <a:schemeClr val="tx1"/>
              </a:solidFill>
              <a:latin typeface="Amazon Ember Regular"/>
              <a:cs typeface="+mn-cs"/>
            </a:endParaRPr>
          </a:p>
          <a:p>
            <a:endParaRPr lang="en-US" sz="900" b="1" baseline="0" dirty="0" smtClean="0">
              <a:solidFill>
                <a:schemeClr val="tx1"/>
              </a:solidFill>
              <a:latin typeface="Amazon Ember Regular"/>
              <a:cs typeface="+mn-cs"/>
            </a:endParaRPr>
          </a:p>
          <a:p>
            <a:r>
              <a:rPr lang="en-US" sz="900" b="1" baseline="0" dirty="0" smtClean="0">
                <a:solidFill>
                  <a:schemeClr val="tx1"/>
                </a:solidFill>
                <a:latin typeface="Amazon Ember Regular"/>
                <a:cs typeface="+mn-cs"/>
              </a:rPr>
              <a:t>DETAILED </a:t>
            </a:r>
            <a:r>
              <a:rPr lang="en-US" sz="900" b="1" baseline="0" dirty="0">
                <a:solidFill>
                  <a:schemeClr val="tx1"/>
                </a:solidFill>
                <a:latin typeface="Amazon Ember Regular"/>
                <a:cs typeface="+mn-cs"/>
              </a:rPr>
              <a:t>MESSAGE:</a:t>
            </a:r>
            <a:endParaRPr lang="en-US" sz="900" b="1" i="0" kern="1200" dirty="0">
              <a:solidFill>
                <a:schemeClr val="tx1"/>
              </a:solidFill>
              <a:effectLst/>
              <a:latin typeface="Amazon Ember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baseline="0" dirty="0">
                <a:solidFill>
                  <a:schemeClr val="tx1"/>
                </a:solidFill>
                <a:effectLst/>
                <a:latin typeface="Amazon Ember Regular"/>
                <a:ea typeface="+mn-ea"/>
                <a:cs typeface="+mn-cs"/>
              </a:rPr>
              <a:t>There are many tools (both AWS and Partner tools) to help you accelerate your migration journey. AWS tools are on the top half of the screen.  Partner tools are on the bottom half, grouped by where they apply through the different stages of the migration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0" dirty="0">
              <a:solidFill>
                <a:schemeClr val="tx1"/>
              </a:solidFill>
              <a:effectLst/>
              <a:latin typeface="Amazon Ember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baseline="0" dirty="0">
                <a:solidFill>
                  <a:schemeClr val="tx1"/>
                </a:solidFill>
                <a:effectLst/>
                <a:latin typeface="Amazon Ember Regular"/>
                <a:ea typeface="+mn-ea"/>
                <a:cs typeface="+mn-cs"/>
              </a:rPr>
              <a:t>[MIGRATION HUB]:  A recent offering is the AWS Migration Hub. </a:t>
            </a:r>
            <a:r>
              <a:rPr lang="en-US" sz="900" b="0" kern="1200" dirty="0">
                <a:solidFill>
                  <a:schemeClr val="tx1"/>
                </a:solidFill>
                <a:effectLst/>
                <a:latin typeface="Amazon Ember Regular"/>
                <a:ea typeface="+mn-ea"/>
                <a:cs typeface="+mn-cs"/>
              </a:rPr>
              <a:t>We often hear about three common challenges customers have tracking migrations across different tools</a:t>
            </a:r>
            <a:r>
              <a:rPr lang="en-US" sz="900" b="0" kern="1200" baseline="0" dirty="0">
                <a:solidFill>
                  <a:schemeClr val="tx1"/>
                </a:solidFill>
                <a:effectLst/>
                <a:latin typeface="Amazon Ember Regular"/>
                <a:ea typeface="+mn-ea"/>
                <a:cs typeface="+mn-cs"/>
              </a:rPr>
              <a:t>  1) </a:t>
            </a:r>
            <a:r>
              <a:rPr lang="en-US" sz="900" b="0" kern="1200" dirty="0">
                <a:solidFill>
                  <a:schemeClr val="tx1"/>
                </a:solidFill>
                <a:effectLst/>
                <a:latin typeface="Amazon Ember Regular"/>
                <a:ea typeface="+mn-ea"/>
                <a:cs typeface="+mn-cs"/>
              </a:rPr>
              <a:t>Workload migrations require different migration tools,</a:t>
            </a:r>
            <a:r>
              <a:rPr lang="en-US" sz="900" b="0" kern="1200" baseline="0" dirty="0">
                <a:solidFill>
                  <a:schemeClr val="tx1"/>
                </a:solidFill>
                <a:effectLst/>
                <a:latin typeface="Amazon Ember Regular"/>
                <a:ea typeface="+mn-ea"/>
                <a:cs typeface="+mn-cs"/>
              </a:rPr>
              <a:t> 2) </a:t>
            </a:r>
            <a:r>
              <a:rPr lang="en-US" sz="900" b="0" kern="1200" dirty="0">
                <a:solidFill>
                  <a:schemeClr val="tx1"/>
                </a:solidFill>
                <a:effectLst/>
                <a:latin typeface="Amazon Ember Regular"/>
                <a:ea typeface="+mn-ea"/>
                <a:cs typeface="+mn-cs"/>
              </a:rPr>
              <a:t>No easy way to track state of migrations in single location. 3)</a:t>
            </a:r>
            <a:r>
              <a:rPr lang="en-US" sz="900" b="0" kern="1200" baseline="0" dirty="0">
                <a:solidFill>
                  <a:schemeClr val="tx1"/>
                </a:solidFill>
                <a:effectLst/>
                <a:latin typeface="Amazon Ember Regular"/>
                <a:ea typeface="+mn-ea"/>
                <a:cs typeface="+mn-cs"/>
              </a:rPr>
              <a:t> </a:t>
            </a:r>
            <a:r>
              <a:rPr lang="en-US" sz="900" b="0" kern="1200" dirty="0">
                <a:solidFill>
                  <a:schemeClr val="tx1"/>
                </a:solidFill>
                <a:effectLst/>
                <a:latin typeface="Amazon Ember Regular"/>
                <a:ea typeface="+mn-ea"/>
                <a:cs typeface="+mn-cs"/>
              </a:rPr>
              <a:t>Existing tools don’t track migrations by application (groupings of servers and database</a:t>
            </a:r>
            <a:r>
              <a:rPr lang="en-US" sz="900" b="0" kern="1200" baseline="0" dirty="0">
                <a:solidFill>
                  <a:schemeClr val="tx1"/>
                </a:solidFill>
                <a:effectLst/>
                <a:latin typeface="Amazon Ember Regular"/>
                <a:ea typeface="+mn-ea"/>
                <a:cs typeface="+mn-cs"/>
              </a:rPr>
              <a:t>. </a:t>
            </a:r>
            <a:r>
              <a:rPr lang="en-US" sz="900" b="0" kern="1200" dirty="0">
                <a:solidFill>
                  <a:schemeClr val="tx1"/>
                </a:solidFill>
                <a:effectLst/>
                <a:latin typeface="Amazon Ember Regular"/>
                <a:ea typeface="+mn-ea"/>
                <a:cs typeface="+mn-cs"/>
              </a:rPr>
              <a:t>The AWS Migration Hub addresses all three of these challenges by giving you a single place to track migrations from multiple tools, both AWS and partner tools.   When moving workloads to AWS, you track the migration of each set of resources as an application. </a:t>
            </a:r>
            <a:r>
              <a:rPr lang="en-US" sz="900" b="0" kern="1200" baseline="0" dirty="0">
                <a:solidFill>
                  <a:schemeClr val="tx1"/>
                </a:solidFill>
                <a:effectLst/>
                <a:latin typeface="Amazon Ember Regular"/>
                <a:ea typeface="+mn-ea"/>
                <a:cs typeface="+mn-cs"/>
              </a:rPr>
              <a:t> </a:t>
            </a:r>
            <a:r>
              <a:rPr lang="en-US" sz="900" b="0" kern="1200" dirty="0">
                <a:solidFill>
                  <a:schemeClr val="tx1"/>
                </a:solidFill>
                <a:effectLst/>
                <a:latin typeface="Amazon Ember Regular"/>
                <a:ea typeface="+mn-ea"/>
                <a:cs typeface="+mn-cs"/>
              </a:rPr>
              <a:t>The hub also provides a top-level dashboard that shows the latest status and key metrics for your entire migration portfolio. This allows you to quickly understand the progress of your migrations, as well as identify and troubleshoot any issues that arise.</a:t>
            </a:r>
          </a:p>
          <a:p>
            <a:endParaRPr lang="en-US" sz="900" b="0" dirty="0">
              <a:latin typeface="Amazon Ember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Amazon Ember Regular"/>
                <a:ea typeface="+mn-ea"/>
                <a:cs typeface="+mn-cs"/>
              </a:rPr>
              <a:t>[AWS MIGRATION SERVICES]: AWS has a number of migration services to leverage – application discovery, server and database migration.  AWS also has a large number of services to facilitate data migration and network connectivity to accelerate migration.  AWS also</a:t>
            </a:r>
            <a:r>
              <a:rPr lang="en-US" sz="900" b="0" kern="1200" baseline="0" dirty="0">
                <a:solidFill>
                  <a:schemeClr val="tx1"/>
                </a:solidFill>
                <a:effectLst/>
                <a:latin typeface="Amazon Ember Regular"/>
                <a:ea typeface="+mn-ea"/>
                <a:cs typeface="+mn-cs"/>
              </a:rPr>
              <a:t> has released VMware Cloud on AWS – this service allows you to </a:t>
            </a:r>
            <a:r>
              <a:rPr lang="en-US" sz="900" b="0" dirty="0">
                <a:latin typeface="Amazon Ember Regular"/>
              </a:rPr>
              <a:t>run applications across vSphere-based cloud environments with access to a broad range of AWS services. </a:t>
            </a:r>
            <a:endParaRPr lang="en-US" sz="900" b="0" kern="1200" dirty="0">
              <a:solidFill>
                <a:schemeClr val="tx1"/>
              </a:solidFill>
              <a:effectLst/>
              <a:latin typeface="Amazon Ember Regular"/>
              <a:ea typeface="+mn-ea"/>
              <a:cs typeface="+mn-cs"/>
            </a:endParaRPr>
          </a:p>
          <a:p>
            <a:endParaRPr lang="en-US" sz="900" b="0" kern="1200" dirty="0">
              <a:solidFill>
                <a:schemeClr val="tx1"/>
              </a:solidFill>
              <a:effectLst/>
              <a:latin typeface="Amazon Ember Regular"/>
              <a:ea typeface="+mn-ea"/>
              <a:cs typeface="+mn-cs"/>
            </a:endParaRPr>
          </a:p>
          <a:p>
            <a:r>
              <a:rPr lang="en-US" sz="900" b="0" kern="1200" dirty="0">
                <a:solidFill>
                  <a:schemeClr val="tx1"/>
                </a:solidFill>
                <a:effectLst/>
                <a:latin typeface="Amazon Ember Regular"/>
                <a:ea typeface="+mn-ea"/>
                <a:cs typeface="+mn-cs"/>
              </a:rPr>
              <a:t>[MIGRATION TOOL PARTNERS]:</a:t>
            </a:r>
            <a:r>
              <a:rPr lang="en-US" sz="900" b="0" kern="1200" baseline="0" dirty="0">
                <a:solidFill>
                  <a:schemeClr val="tx1"/>
                </a:solidFill>
                <a:effectLst/>
                <a:latin typeface="Amazon Ember Regular"/>
                <a:ea typeface="+mn-ea"/>
                <a:cs typeface="+mn-cs"/>
              </a:rPr>
              <a:t> </a:t>
            </a:r>
            <a:r>
              <a:rPr lang="en-US" sz="900" b="0" kern="1200" dirty="0">
                <a:solidFill>
                  <a:schemeClr val="tx1"/>
                </a:solidFill>
                <a:effectLst/>
                <a:latin typeface="Amazon Ember Regular"/>
                <a:ea typeface="+mn-ea"/>
                <a:cs typeface="+mn-cs"/>
              </a:rPr>
              <a:t>AWS has worked with many partners to identify tools that assist and accelerate migration across all phases of the migration journey – whether it’s in Application Inventory, Business Case, Deep Discovery, Application Dependency, Workload Migration or Application Validation.   Here is a look at the tool partners available.</a:t>
            </a:r>
          </a:p>
          <a:p>
            <a:endParaRPr lang="en-US" sz="900" b="0" kern="1200" dirty="0">
              <a:solidFill>
                <a:schemeClr val="tx1"/>
              </a:solidFill>
              <a:effectLst/>
              <a:latin typeface="Amazon Ember Regular"/>
              <a:ea typeface="+mn-ea"/>
              <a:cs typeface="+mn-cs"/>
            </a:endParaRPr>
          </a:p>
          <a:p>
            <a:r>
              <a:rPr lang="en-US" sz="900" b="0" kern="1200" dirty="0">
                <a:solidFill>
                  <a:schemeClr val="tx1"/>
                </a:solidFill>
                <a:effectLst/>
                <a:latin typeface="Amazon Ember Regular"/>
                <a:ea typeface="+mn-ea"/>
                <a:cs typeface="+mn-cs"/>
              </a:rPr>
              <a:t>Important</a:t>
            </a:r>
            <a:r>
              <a:rPr lang="en-US" sz="900" b="0" kern="1200" baseline="0" dirty="0">
                <a:solidFill>
                  <a:schemeClr val="tx1"/>
                </a:solidFill>
                <a:effectLst/>
                <a:latin typeface="Amazon Ember Regular"/>
                <a:ea typeface="+mn-ea"/>
                <a:cs typeface="+mn-cs"/>
              </a:rPr>
              <a:t> note:  All of the partner tools have been vetted by AWS and are offered through AWS MarketPlace with pre-negotiated discounts.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C626E-ED3A-4248-BCBB-258716664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84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C626E-ED3A-4248-BCBB-258716664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31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14</a:t>
            </a:fld>
            <a:endParaRPr lang="en-US" dirty="0"/>
          </a:p>
        </p:txBody>
      </p:sp>
    </p:spTree>
    <p:extLst>
      <p:ext uri="{BB962C8B-B14F-4D97-AF65-F5344CB8AC3E}">
        <p14:creationId xmlns:p14="http://schemas.microsoft.com/office/powerpoint/2010/main" val="3972686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latin typeface="Amazon Ember Regular"/>
              </a:rPr>
              <a:t>[AWS Migration Hub]</a:t>
            </a:r>
          </a:p>
          <a:p>
            <a:pPr lvl="0"/>
            <a:endParaRPr lang="en-US" sz="900" dirty="0" smtClean="0">
              <a:latin typeface="Amazon Ember 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mazon Ember Regular"/>
              </a:rPr>
              <a:t>AWS Migration</a:t>
            </a:r>
            <a:r>
              <a:rPr lang="en-US" sz="900" baseline="0" dirty="0" smtClean="0">
                <a:latin typeface="Amazon Ember Regular"/>
              </a:rPr>
              <a:t> Hub is designed to be a</a:t>
            </a:r>
            <a:r>
              <a:rPr lang="en-US" sz="900" dirty="0" smtClean="0">
                <a:latin typeface="Amazon Ember Regular"/>
              </a:rPr>
              <a:t> single location to track the progress of application migrations across AWS and partner solutions. With AWS Migration Hub, you can</a:t>
            </a:r>
            <a:r>
              <a:rPr lang="en-US" sz="900" baseline="0" dirty="0" smtClean="0">
                <a:latin typeface="Amazon Ember Regular"/>
              </a:rPr>
              <a:t> d</a:t>
            </a:r>
            <a:r>
              <a:rPr lang="en-US" sz="900" dirty="0" smtClean="0">
                <a:latin typeface="Amazon Ember Regular"/>
              </a:rPr>
              <a:t>iscover your on-premise portfolio using AWS Application Discovery Service</a:t>
            </a:r>
            <a:r>
              <a:rPr lang="en-US" sz="900" baseline="0" dirty="0" smtClean="0">
                <a:latin typeface="Amazon Ember Regular"/>
              </a:rPr>
              <a:t> and/or import discovery data from existing sources (such as your CMDB) or from other discovery tools. You can view sever information and group servers into applications to help plan your migration. You can track the progress of your migration u</a:t>
            </a:r>
            <a:r>
              <a:rPr lang="en-US" sz="900" dirty="0" smtClean="0">
                <a:latin typeface="Amazon Ember Regular"/>
              </a:rPr>
              <a:t>sing the migration tools that best fit your needs (AWS and AWS</a:t>
            </a:r>
            <a:r>
              <a:rPr lang="en-US" sz="900" baseline="0" dirty="0" smtClean="0">
                <a:latin typeface="Amazon Ember Regular"/>
              </a:rPr>
              <a:t> partner).</a:t>
            </a:r>
            <a:endParaRPr lang="en-US" sz="900" dirty="0" smtClean="0">
              <a:latin typeface="Amazon Ember Regular"/>
            </a:endParaRPr>
          </a:p>
          <a:p>
            <a:pPr marL="628650" lvl="1" indent="-171450">
              <a:buFont typeface="Arial" panose="020B0604020202020204" pitchFamily="34" charset="0"/>
              <a:buChar char="•"/>
            </a:pPr>
            <a:endParaRPr lang="en-US" sz="900" dirty="0" smtClean="0">
              <a:latin typeface="Amazon Ember Regular"/>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900" dirty="0" smtClean="0">
                <a:solidFill>
                  <a:srgbClr val="414042"/>
                </a:solidFill>
                <a:latin typeface="Amazon Ember Regular"/>
                <a:ea typeface="Amazon Ember" panose="020B0603020204020204" pitchFamily="34" charset="0"/>
                <a:cs typeface="Amazon Ember" panose="020B0603020204020204" pitchFamily="34" charset="0"/>
              </a:rPr>
              <a:t>AWS Migration Hub can manage migrations in any AWS Region that has the necessary migration tools available. AWS</a:t>
            </a:r>
            <a:r>
              <a:rPr lang="en-US" sz="900" baseline="0" dirty="0" smtClean="0">
                <a:solidFill>
                  <a:srgbClr val="414042"/>
                </a:solidFill>
                <a:latin typeface="Amazon Ember Regular"/>
                <a:ea typeface="Amazon Ember" panose="020B0603020204020204" pitchFamily="34" charset="0"/>
                <a:cs typeface="Amazon Ember" panose="020B0603020204020204" pitchFamily="34" charset="0"/>
              </a:rPr>
              <a:t> Migration Hub </a:t>
            </a:r>
            <a:r>
              <a:rPr lang="en-US" sz="900" dirty="0" smtClean="0">
                <a:solidFill>
                  <a:srgbClr val="414042"/>
                </a:solidFill>
                <a:latin typeface="Amazon Ember Regular"/>
                <a:ea typeface="Amazon Ember" panose="020B0603020204020204" pitchFamily="34" charset="0"/>
                <a:cs typeface="Amazon Ember" panose="020B0603020204020204" pitchFamily="34" charset="0"/>
              </a:rPr>
              <a:t>itself runs in the US West (Oregon) Region.</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900" dirty="0" smtClean="0">
              <a:latin typeface="Amazon Ember Regular"/>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900" dirty="0" smtClean="0">
                <a:latin typeface="Amazon Ember Regular"/>
              </a:rPr>
              <a:t>Migration Hub is available to all AWS customers at no additional charge. You only pay for the cost of the migration tools you use, and any resources being consumed on AWS.</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9C3F2ED-74C5-7D4F-8560-0CC253E9A436}" type="slidenum">
              <a:rPr lang="en-US" smtClean="0"/>
              <a:pPr/>
              <a:t>15</a:t>
            </a:fld>
            <a:endParaRPr lang="en-US" dirty="0"/>
          </a:p>
        </p:txBody>
      </p:sp>
    </p:spTree>
    <p:extLst>
      <p:ext uri="{BB962C8B-B14F-4D97-AF65-F5344CB8AC3E}">
        <p14:creationId xmlns:p14="http://schemas.microsoft.com/office/powerpoint/2010/main" val="287550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C19F9-0583-4F75-8340-179CC39A694D}" type="slidenum">
              <a:rPr lang="en-US" smtClean="0"/>
              <a:t>16</a:t>
            </a:fld>
            <a:endParaRPr lang="en-US"/>
          </a:p>
        </p:txBody>
      </p:sp>
    </p:spTree>
    <p:extLst>
      <p:ext uri="{BB962C8B-B14F-4D97-AF65-F5344CB8AC3E}">
        <p14:creationId xmlns:p14="http://schemas.microsoft.com/office/powerpoint/2010/main" val="139485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solidFill>
                  <a:srgbClr val="414042"/>
                </a:solidFill>
              </a:rPr>
              <a:t>[Discovery and Migration using AWS Migration Hub]</a:t>
            </a:r>
          </a:p>
          <a:p>
            <a:endParaRPr lang="en-US" sz="900" dirty="0" smtClean="0"/>
          </a:p>
          <a:p>
            <a:r>
              <a:rPr lang="en-US" sz="900" dirty="0" smtClean="0"/>
              <a:t>To</a:t>
            </a:r>
            <a:r>
              <a:rPr lang="en-US" sz="900" baseline="0" dirty="0" smtClean="0"/>
              <a:t> </a:t>
            </a:r>
            <a:r>
              <a:rPr lang="en-US" sz="900" baseline="0" dirty="0"/>
              <a:t>use </a:t>
            </a:r>
            <a:r>
              <a:rPr lang="en-US" sz="900" baseline="0" dirty="0" smtClean="0"/>
              <a:t>AWS </a:t>
            </a:r>
            <a:r>
              <a:rPr lang="en-US" sz="900" baseline="0" dirty="0"/>
              <a:t>Migration Hub for both discovering on-premises assets and </a:t>
            </a:r>
            <a:r>
              <a:rPr lang="en-US" sz="900" baseline="0" dirty="0" smtClean="0"/>
              <a:t>migrating, </a:t>
            </a:r>
            <a:r>
              <a:rPr lang="en-US" sz="900" baseline="0" dirty="0"/>
              <a:t>the following steps are </a:t>
            </a:r>
            <a:r>
              <a:rPr lang="en-US" sz="900" baseline="0" dirty="0" smtClean="0"/>
              <a:t>performed:</a:t>
            </a:r>
          </a:p>
          <a:p>
            <a:endParaRPr lang="en-US" sz="900" baseline="0" dirty="0"/>
          </a:p>
          <a:p>
            <a:pPr marL="228600" indent="-228600">
              <a:buAutoNum type="arabicParenR"/>
            </a:pPr>
            <a:r>
              <a:rPr lang="en-US" sz="900" baseline="0" dirty="0"/>
              <a:t>The first step </a:t>
            </a:r>
            <a:r>
              <a:rPr lang="en-US" sz="900" baseline="0" dirty="0" smtClean="0"/>
              <a:t>is to deploy </a:t>
            </a:r>
            <a:r>
              <a:rPr lang="en-US" sz="900" baseline="0" dirty="0"/>
              <a:t>an AWS </a:t>
            </a:r>
            <a:r>
              <a:rPr lang="en-US" sz="900" baseline="0" dirty="0" smtClean="0"/>
              <a:t>ASDS Discovery </a:t>
            </a:r>
            <a:r>
              <a:rPr lang="en-US" sz="900" baseline="0" dirty="0"/>
              <a:t>Connector </a:t>
            </a:r>
            <a:r>
              <a:rPr lang="en-US" sz="900" baseline="0" dirty="0" smtClean="0"/>
              <a:t>and/or </a:t>
            </a:r>
            <a:r>
              <a:rPr lang="en-US" sz="900" baseline="0" dirty="0"/>
              <a:t>AWS </a:t>
            </a:r>
            <a:r>
              <a:rPr lang="en-US" sz="900" baseline="0" dirty="0" smtClean="0"/>
              <a:t>ADS Agents on-premise </a:t>
            </a:r>
            <a:r>
              <a:rPr lang="en-US" sz="900" baseline="0" dirty="0"/>
              <a:t>to collect the necessary information</a:t>
            </a:r>
            <a:r>
              <a:rPr lang="en-US" sz="900" baseline="0" dirty="0" smtClean="0"/>
              <a:t>.</a:t>
            </a:r>
          </a:p>
          <a:p>
            <a:pPr marL="228600" indent="-228600">
              <a:buAutoNum type="arabicParenR"/>
            </a:pPr>
            <a:r>
              <a:rPr lang="en-US" sz="900" baseline="0" dirty="0" smtClean="0"/>
              <a:t>Discovery data collected is sent to the AWS Application Discovery Service and made visible in the AWS Migration Hub. </a:t>
            </a:r>
          </a:p>
          <a:p>
            <a:pPr marL="0" indent="0">
              <a:buNone/>
            </a:pPr>
            <a:r>
              <a:rPr lang="en-US" sz="900" baseline="0" dirty="0" smtClean="0"/>
              <a:t>      Additionally, discovery data can also be imported into AWS Migration Hub from existing sources or from previously collected discovery data from other discovery tools.</a:t>
            </a:r>
            <a:endParaRPr lang="en-US" sz="900" baseline="0" dirty="0"/>
          </a:p>
          <a:p>
            <a:pPr marL="228600" indent="-228600">
              <a:buFont typeface="+mj-lt"/>
              <a:buAutoNum type="arabicParenR" startAt="3"/>
            </a:pPr>
            <a:r>
              <a:rPr lang="en-US" sz="900" baseline="0" dirty="0"/>
              <a:t>Once the discovery has kicked-off, customers can view and then group the servers discovered by using tags to identify application groups. </a:t>
            </a:r>
          </a:p>
          <a:p>
            <a:pPr marL="228600" indent="-228600">
              <a:buFont typeface="+mj-lt"/>
              <a:buAutoNum type="arabicParenR" startAt="3"/>
            </a:pPr>
            <a:r>
              <a:rPr lang="en-US" sz="900" baseline="0" dirty="0"/>
              <a:t>Then, the decision around which migration tool to leverage has to be </a:t>
            </a:r>
            <a:r>
              <a:rPr lang="en-US" sz="900" baseline="0" dirty="0" smtClean="0"/>
              <a:t>made, connecting </a:t>
            </a:r>
            <a:r>
              <a:rPr lang="en-US" sz="900" baseline="0" dirty="0"/>
              <a:t>the </a:t>
            </a:r>
            <a:r>
              <a:rPr lang="en-US" sz="900" baseline="0" dirty="0" smtClean="0"/>
              <a:t>migration tool </a:t>
            </a:r>
            <a:r>
              <a:rPr lang="en-US" sz="900" baseline="0" dirty="0"/>
              <a:t>to customer’s AWS Migration Hub.</a:t>
            </a:r>
          </a:p>
          <a:p>
            <a:pPr marL="228600" indent="-228600">
              <a:buFont typeface="+mj-lt"/>
              <a:buAutoNum type="arabicParenR" startAt="3"/>
            </a:pPr>
            <a:r>
              <a:rPr lang="en-US" sz="900" baseline="0" dirty="0"/>
              <a:t>Next, customers initiate the migration once ready </a:t>
            </a:r>
            <a:endParaRPr lang="en-US" sz="900" baseline="0" dirty="0" smtClean="0"/>
          </a:p>
          <a:p>
            <a:pPr marL="228600" indent="-228600">
              <a:buFont typeface="+mj-lt"/>
              <a:buAutoNum type="arabicParenR" startAt="3"/>
            </a:pPr>
            <a:r>
              <a:rPr lang="en-US" sz="900" baseline="0" dirty="0" smtClean="0"/>
              <a:t>Customers can track </a:t>
            </a:r>
            <a:r>
              <a:rPr lang="en-US" sz="900" baseline="0" dirty="0"/>
              <a:t>their status in parallel of all the other activities in the AWS Migration Hub</a:t>
            </a:r>
            <a:r>
              <a:rPr lang="en-US" sz="900" baseline="0" dirty="0" smtClean="0"/>
              <a:t>.</a:t>
            </a:r>
            <a:endParaRPr lang="en-US" sz="900" dirty="0" smtClean="0"/>
          </a:p>
          <a:p>
            <a:pPr marL="228600" indent="-228600">
              <a:buFont typeface="+mj-lt"/>
              <a:buAutoNum type="arabicParenR" startAt="3"/>
            </a:pPr>
            <a:r>
              <a:rPr lang="en-US" sz="900" dirty="0" smtClean="0"/>
              <a:t>Lastly</a:t>
            </a:r>
            <a:r>
              <a:rPr lang="en-US" sz="900" dirty="0"/>
              <a:t>,</a:t>
            </a:r>
            <a:r>
              <a:rPr lang="en-US" sz="900" baseline="0" dirty="0"/>
              <a:t> once proper testing and cutover has been completed, customers can </a:t>
            </a:r>
            <a:r>
              <a:rPr lang="en-US" sz="900" baseline="0" dirty="0" smtClean="0"/>
              <a:t>decommission their </a:t>
            </a:r>
            <a:r>
              <a:rPr lang="en-US" sz="900" baseline="0" dirty="0"/>
              <a:t>application infrastructure from </a:t>
            </a:r>
            <a:r>
              <a:rPr lang="en-US" sz="900" baseline="0" dirty="0" smtClean="0"/>
              <a:t>on-premises</a:t>
            </a:r>
            <a:endParaRPr lang="en-US" sz="900" dirty="0"/>
          </a:p>
        </p:txBody>
      </p:sp>
      <p:sp>
        <p:nvSpPr>
          <p:cNvPr id="4" name="Slide Number Placeholder 3"/>
          <p:cNvSpPr>
            <a:spLocks noGrp="1"/>
          </p:cNvSpPr>
          <p:nvPr>
            <p:ph type="sldNum" sz="quarter" idx="10"/>
          </p:nvPr>
        </p:nvSpPr>
        <p:spPr/>
        <p:txBody>
          <a:bodyPr/>
          <a:lstStyle/>
          <a:p>
            <a:fld id="{B913C1BF-2FEA-4688-A6B6-7481FEC1231C}" type="slidenum">
              <a:rPr lang="en-US" smtClean="0"/>
              <a:t>17</a:t>
            </a:fld>
            <a:endParaRPr lang="en-US" dirty="0"/>
          </a:p>
        </p:txBody>
      </p:sp>
    </p:spTree>
    <p:extLst>
      <p:ext uri="{BB962C8B-B14F-4D97-AF65-F5344CB8AC3E}">
        <p14:creationId xmlns:p14="http://schemas.microsoft.com/office/powerpoint/2010/main" val="270700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Amazon Ember Regular" charset="0"/>
                <a:ea typeface="+mn-ea"/>
                <a:cs typeface="+mn-cs"/>
              </a:rPr>
              <a:t>[Conclusion]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mazon Ember Regular" charset="0"/>
                <a:ea typeface="+mn-ea"/>
                <a:cs typeface="+mn-cs"/>
              </a:rPr>
              <a:t>Thanks</a:t>
            </a:r>
            <a:r>
              <a:rPr lang="en-US" sz="1200" b="0" i="0" kern="1200" baseline="0" dirty="0" smtClean="0">
                <a:solidFill>
                  <a:schemeClr val="tx1"/>
                </a:solidFill>
                <a:effectLst/>
                <a:latin typeface="Amazon Ember Regular" charset="0"/>
                <a:ea typeface="+mn-ea"/>
                <a:cs typeface="+mn-cs"/>
              </a:rPr>
              <a:t> for your time today – helpfully we helped you to understand how AWS Migration Services can s</a:t>
            </a:r>
            <a:r>
              <a:rPr lang="en-US" dirty="0" smtClean="0"/>
              <a:t>implify and accelerate migrations to the AWS Cloud.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questions I can help answer?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Amazon Ember Regular" charset="0"/>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pPr/>
              <a:t>18</a:t>
            </a:fld>
            <a:endParaRPr lang="en-US" dirty="0"/>
          </a:p>
        </p:txBody>
      </p:sp>
    </p:spTree>
    <p:extLst>
      <p:ext uri="{BB962C8B-B14F-4D97-AF65-F5344CB8AC3E}">
        <p14:creationId xmlns:p14="http://schemas.microsoft.com/office/powerpoint/2010/main" val="123454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So we have our business drivers and goals and our executive support so the next step is to begin our migration </a:t>
            </a:r>
            <a:r>
              <a:rPr lang="en-US" sz="900" dirty="0" err="1" smtClean="0"/>
              <a:t>programme</a:t>
            </a:r>
            <a:r>
              <a:rPr lang="en-US" sz="900" dirty="0" smtClean="0"/>
              <a:t>.  Here at AWS we have a very prescriptive approach to migrating workloads to the Cloud over three main phases.  You may have heard about them – MRA (Migration Readiness Assessment), MRP (Migration Readiness and Planning) and Migration and Operations.  </a:t>
            </a:r>
          </a:p>
          <a:p>
            <a:endParaRPr lang="en-US" sz="900" dirty="0" smtClean="0"/>
          </a:p>
          <a:p>
            <a:r>
              <a:rPr lang="en-US" sz="900" dirty="0" smtClean="0"/>
              <a:t>The first phase – MRA is all about exploring how mature an organization is from a cloud perspective and how ready they are to progress to a migration.  The second phase MRP begins the acceleration of migration where we actually start to migrate some workloads incorporating 6 </a:t>
            </a:r>
            <a:r>
              <a:rPr lang="en-US" sz="900" dirty="0" err="1" smtClean="0"/>
              <a:t>workstreams</a:t>
            </a:r>
            <a:r>
              <a:rPr lang="en-US" sz="900" dirty="0" smtClean="0"/>
              <a:t> including security, operations, people etc. and finally we move onto the main migration project.</a:t>
            </a:r>
          </a:p>
          <a:p>
            <a:endParaRPr lang="en-US" sz="900" dirty="0" smtClean="0"/>
          </a:p>
          <a:p>
            <a:r>
              <a:rPr lang="en-US" sz="900" dirty="0" smtClean="0"/>
              <a:t>As you can see on the diagram behind me, when you start the MRP phase of your migration </a:t>
            </a:r>
            <a:r>
              <a:rPr lang="en-US" sz="900" dirty="0" err="1" smtClean="0"/>
              <a:t>programme</a:t>
            </a:r>
            <a:r>
              <a:rPr lang="en-US" sz="900" dirty="0" smtClean="0"/>
              <a:t> you will normally see some additional costs that can’t really be avoided such as duplicate environments, staff training, consultancy costs and potentially lease penalties.  You should take every opportunity to accelerate this phase as much as you can to minimize the impact of what we call the “Migration Bubble”.</a:t>
            </a:r>
          </a:p>
          <a:p>
            <a:endParaRPr lang="en-US" sz="900" dirty="0"/>
          </a:p>
        </p:txBody>
      </p:sp>
      <p:sp>
        <p:nvSpPr>
          <p:cNvPr id="4" name="Slide Number Placeholder 3"/>
          <p:cNvSpPr>
            <a:spLocks noGrp="1"/>
          </p:cNvSpPr>
          <p:nvPr>
            <p:ph type="sldNum" sz="quarter" idx="10"/>
          </p:nvPr>
        </p:nvSpPr>
        <p:spPr/>
        <p:txBody>
          <a:bodyPr/>
          <a:lstStyle/>
          <a:p>
            <a:fld id="{AE73593D-C856-4FD2-8C7D-7C5456F0A5FA}" type="slidenum">
              <a:rPr lang="en-US" smtClean="0"/>
              <a:t>19</a:t>
            </a:fld>
            <a:endParaRPr lang="en-US"/>
          </a:p>
        </p:txBody>
      </p:sp>
    </p:spTree>
    <p:extLst>
      <p:ext uri="{BB962C8B-B14F-4D97-AF65-F5344CB8AC3E}">
        <p14:creationId xmlns:p14="http://schemas.microsoft.com/office/powerpoint/2010/main" val="84742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it" sz="900" b="1" dirty="0" err="1" smtClean="0"/>
              <a:t>Cloud</a:t>
            </a:r>
            <a:r>
              <a:rPr lang="it-it" sz="900" b="1" dirty="0" smtClean="0"/>
              <a:t> </a:t>
            </a:r>
            <a:r>
              <a:rPr lang="it-it" sz="900" b="1" dirty="0" err="1"/>
              <a:t>Adoption</a:t>
            </a:r>
            <a:r>
              <a:rPr lang="it-it" sz="900" b="1" dirty="0"/>
              <a:t> </a:t>
            </a:r>
            <a:r>
              <a:rPr lang="it-it" sz="900" b="1" dirty="0" err="1"/>
              <a:t>is</a:t>
            </a:r>
            <a:r>
              <a:rPr lang="it-it" sz="900" b="1" dirty="0"/>
              <a:t> a </a:t>
            </a:r>
            <a:r>
              <a:rPr lang="it-it" sz="900" b="1" dirty="0" err="1"/>
              <a:t>journey</a:t>
            </a:r>
            <a:endParaRPr lang="it-it" sz="900" b="1" dirty="0"/>
          </a:p>
          <a:p>
            <a:pPr rtl="0">
              <a:lnSpc>
                <a:spcPct val="140000"/>
              </a:lnSpc>
            </a:pPr>
            <a:r>
              <a:rPr lang="it-it" sz="900" dirty="0"/>
              <a:t>- </a:t>
            </a:r>
            <a:r>
              <a:rPr lang="it-it" sz="900" dirty="0" err="1"/>
              <a:t>It</a:t>
            </a:r>
            <a:r>
              <a:rPr lang="it-it" sz="900" dirty="0"/>
              <a:t> </a:t>
            </a:r>
            <a:r>
              <a:rPr lang="it-it" sz="900" dirty="0" err="1"/>
              <a:t>requires</a:t>
            </a:r>
            <a:r>
              <a:rPr lang="it-it" sz="900" dirty="0"/>
              <a:t> </a:t>
            </a:r>
            <a:r>
              <a:rPr lang="it-it" sz="900" dirty="0" err="1"/>
              <a:t>detailed</a:t>
            </a:r>
            <a:r>
              <a:rPr lang="it-it" sz="900" dirty="0"/>
              <a:t> planning and an </a:t>
            </a:r>
            <a:r>
              <a:rPr lang="it-it" sz="900" dirty="0" err="1"/>
              <a:t>adoption</a:t>
            </a:r>
            <a:r>
              <a:rPr lang="it-it" sz="900" dirty="0"/>
              <a:t> </a:t>
            </a:r>
            <a:r>
              <a:rPr lang="it-it" sz="900" dirty="0" err="1"/>
              <a:t>roadmap</a:t>
            </a:r>
            <a:endParaRPr lang="it-it" sz="900" dirty="0"/>
          </a:p>
          <a:p>
            <a:pPr rtl="0">
              <a:lnSpc>
                <a:spcPct val="140000"/>
              </a:lnSpc>
            </a:pPr>
            <a:r>
              <a:rPr lang="it-it" sz="900" dirty="0"/>
              <a:t>- </a:t>
            </a:r>
            <a:r>
              <a:rPr lang="it-it" sz="900" dirty="0" err="1"/>
              <a:t>Cloud</a:t>
            </a:r>
            <a:r>
              <a:rPr lang="it-it" sz="900" dirty="0"/>
              <a:t> </a:t>
            </a:r>
            <a:r>
              <a:rPr lang="it-it" sz="900" dirty="0" err="1"/>
              <a:t>Adoption</a:t>
            </a:r>
            <a:r>
              <a:rPr lang="it-it" sz="900" dirty="0"/>
              <a:t> </a:t>
            </a:r>
            <a:r>
              <a:rPr lang="it-it" sz="900" dirty="0" err="1"/>
              <a:t>strategy</a:t>
            </a:r>
            <a:r>
              <a:rPr lang="it-it" sz="900" dirty="0"/>
              <a:t> </a:t>
            </a:r>
            <a:r>
              <a:rPr lang="it-it" sz="900" dirty="0" err="1"/>
              <a:t>should</a:t>
            </a:r>
            <a:r>
              <a:rPr lang="it-it" sz="900" dirty="0"/>
              <a:t> be </a:t>
            </a:r>
            <a:r>
              <a:rPr lang="it-it" sz="900" dirty="0" err="1"/>
              <a:t>aligned</a:t>
            </a:r>
            <a:r>
              <a:rPr lang="it-it" sz="900" dirty="0"/>
              <a:t> </a:t>
            </a:r>
            <a:r>
              <a:rPr lang="it-it" sz="900" dirty="0" err="1"/>
              <a:t>closely</a:t>
            </a:r>
            <a:r>
              <a:rPr lang="it-it" sz="900" dirty="0"/>
              <a:t> with business </a:t>
            </a:r>
            <a:r>
              <a:rPr lang="it-it" sz="900" dirty="0" err="1"/>
              <a:t>goals</a:t>
            </a:r>
            <a:r>
              <a:rPr lang="it-it" sz="900" dirty="0"/>
              <a:t> and </a:t>
            </a:r>
            <a:r>
              <a:rPr lang="it-it" sz="900" dirty="0" err="1"/>
              <a:t>objectives</a:t>
            </a:r>
            <a:endParaRPr lang="it-it" sz="900" dirty="0"/>
          </a:p>
          <a:p>
            <a:pPr rtl="0">
              <a:lnSpc>
                <a:spcPct val="140000"/>
              </a:lnSpc>
            </a:pPr>
            <a:r>
              <a:rPr lang="it-it" sz="900" dirty="0"/>
              <a:t>- </a:t>
            </a:r>
            <a:r>
              <a:rPr lang="it-it" sz="900" dirty="0" err="1"/>
              <a:t>It</a:t>
            </a:r>
            <a:r>
              <a:rPr lang="it-it" sz="900" dirty="0"/>
              <a:t> can be disruptive and </a:t>
            </a:r>
            <a:r>
              <a:rPr lang="it-it" sz="900" dirty="0" err="1"/>
              <a:t>will</a:t>
            </a:r>
            <a:r>
              <a:rPr lang="it-it" sz="900" dirty="0"/>
              <a:t> drive </a:t>
            </a:r>
            <a:r>
              <a:rPr lang="it-it" sz="900" dirty="0" err="1"/>
              <a:t>significant</a:t>
            </a:r>
            <a:r>
              <a:rPr lang="it-it" sz="900" dirty="0"/>
              <a:t> </a:t>
            </a:r>
            <a:r>
              <a:rPr lang="it-it" sz="900" dirty="0" err="1"/>
              <a:t>change</a:t>
            </a:r>
            <a:endParaRPr lang="it-it" sz="900" dirty="0"/>
          </a:p>
          <a:p>
            <a:pPr rtl="0">
              <a:lnSpc>
                <a:spcPct val="140000"/>
              </a:lnSpc>
            </a:pPr>
            <a:r>
              <a:rPr lang="it-it" sz="900" dirty="0"/>
              <a:t>- </a:t>
            </a:r>
            <a:r>
              <a:rPr lang="it-it" sz="900" dirty="0" err="1"/>
              <a:t>Most</a:t>
            </a:r>
            <a:r>
              <a:rPr lang="it-it" sz="900" dirty="0"/>
              <a:t> start small, </a:t>
            </a:r>
            <a:r>
              <a:rPr lang="it-it" sz="900" dirty="0" err="1"/>
              <a:t>learn</a:t>
            </a:r>
            <a:r>
              <a:rPr lang="it-it" sz="900" dirty="0"/>
              <a:t>, iterate and </a:t>
            </a:r>
            <a:r>
              <a:rPr lang="it-it" sz="900" dirty="0" err="1"/>
              <a:t>expand</a:t>
            </a:r>
            <a:endParaRPr lang="it-it" sz="900" dirty="0"/>
          </a:p>
          <a:p>
            <a:pPr rtl="0">
              <a:lnSpc>
                <a:spcPct val="140000"/>
              </a:lnSpc>
            </a:pPr>
            <a:r>
              <a:rPr lang="it-it" sz="900" dirty="0"/>
              <a:t>- Value can be </a:t>
            </a:r>
            <a:r>
              <a:rPr lang="it-it" sz="900" dirty="0" err="1"/>
              <a:t>achieved</a:t>
            </a:r>
            <a:r>
              <a:rPr lang="it-it" sz="900" dirty="0"/>
              <a:t> </a:t>
            </a:r>
            <a:r>
              <a:rPr lang="it-it" sz="900" dirty="0" err="1"/>
              <a:t>quickly</a:t>
            </a:r>
            <a:endParaRPr lang="it-it" sz="900" dirty="0"/>
          </a:p>
          <a:p>
            <a:pPr rtl="0"/>
            <a:endParaRPr lang="en-US" sz="900" baseline="0" dirty="0"/>
          </a:p>
          <a:p>
            <a:pPr rtl="0"/>
            <a:r>
              <a:rPr lang="it-it" sz="900" dirty="0" err="1"/>
              <a:t>Most</a:t>
            </a:r>
            <a:r>
              <a:rPr lang="it-it" sz="900" dirty="0"/>
              <a:t> </a:t>
            </a:r>
            <a:r>
              <a:rPr lang="it-it" sz="900" dirty="0" err="1"/>
              <a:t>customer</a:t>
            </a:r>
            <a:r>
              <a:rPr lang="it-it" sz="900" dirty="0"/>
              <a:t> pass </a:t>
            </a:r>
            <a:r>
              <a:rPr lang="it-it" sz="900" dirty="0" err="1"/>
              <a:t>through</a:t>
            </a:r>
            <a:r>
              <a:rPr lang="it-it" sz="900" dirty="0"/>
              <a:t> a common set of </a:t>
            </a:r>
            <a:r>
              <a:rPr lang="it-it" sz="900" dirty="0" err="1"/>
              <a:t>stages</a:t>
            </a:r>
            <a:r>
              <a:rPr lang="it-it" sz="900" dirty="0"/>
              <a:t> in </a:t>
            </a:r>
            <a:r>
              <a:rPr lang="it-it" sz="900" dirty="0" err="1"/>
              <a:t>their</a:t>
            </a:r>
            <a:r>
              <a:rPr lang="it-it" sz="900" dirty="0"/>
              <a:t> </a:t>
            </a:r>
            <a:r>
              <a:rPr lang="it-it" sz="900" dirty="0" err="1" smtClean="0"/>
              <a:t>journey</a:t>
            </a:r>
            <a:r>
              <a:rPr lang="it-it" sz="900" dirty="0" smtClean="0"/>
              <a:t>:</a:t>
            </a:r>
            <a:endParaRPr lang="it-it" sz="900" dirty="0"/>
          </a:p>
          <a:p>
            <a:pPr rtl="0"/>
            <a:r>
              <a:rPr lang="it-it" sz="900" b="1" dirty="0" smtClean="0"/>
              <a:t>Project</a:t>
            </a:r>
            <a:endParaRPr lang="it-it" sz="900" b="1" dirty="0"/>
          </a:p>
          <a:p>
            <a:pPr marL="0" marR="0" indent="0" algn="l" defTabSz="457200" rtl="0" eaLnBrk="1" fontAlgn="auto" latinLnBrk="0" hangingPunct="1">
              <a:lnSpc>
                <a:spcPct val="100000"/>
              </a:lnSpc>
              <a:spcBef>
                <a:spcPts val="0"/>
              </a:spcBef>
              <a:spcAft>
                <a:spcPts val="0"/>
              </a:spcAft>
              <a:buClrTx/>
              <a:buSzTx/>
              <a:buFontTx/>
              <a:buNone/>
              <a:tabLst/>
              <a:defRPr/>
            </a:pPr>
            <a:r>
              <a:rPr lang="it-it" sz="900" dirty="0">
                <a:solidFill>
                  <a:prstClr val="black"/>
                </a:solidFill>
                <a:ea typeface="Arial" charset="0"/>
                <a:cs typeface="Arial" charset="0"/>
              </a:rPr>
              <a:t>AWS </a:t>
            </a:r>
            <a:r>
              <a:rPr lang="it-it" sz="900" dirty="0" err="1">
                <a:solidFill>
                  <a:prstClr val="black"/>
                </a:solidFill>
                <a:ea typeface="Arial" charset="0"/>
                <a:cs typeface="Arial" charset="0"/>
              </a:rPr>
              <a:t>is</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evaluated</a:t>
            </a:r>
            <a:r>
              <a:rPr lang="it-it" sz="900" dirty="0">
                <a:solidFill>
                  <a:prstClr val="black"/>
                </a:solidFill>
                <a:ea typeface="Arial" charset="0"/>
                <a:cs typeface="Arial" charset="0"/>
              </a:rPr>
              <a:t> and </a:t>
            </a:r>
            <a:r>
              <a:rPr lang="it-it" sz="900" dirty="0" err="1">
                <a:solidFill>
                  <a:prstClr val="black"/>
                </a:solidFill>
                <a:ea typeface="Arial" charset="0"/>
                <a:cs typeface="Arial" charset="0"/>
              </a:rPr>
              <a:t>vetted</a:t>
            </a:r>
            <a:r>
              <a:rPr lang="it-it" sz="900" dirty="0">
                <a:solidFill>
                  <a:prstClr val="black"/>
                </a:solidFill>
                <a:ea typeface="Arial" charset="0"/>
                <a:cs typeface="Arial" charset="0"/>
              </a:rPr>
              <a:t> on a </a:t>
            </a:r>
            <a:r>
              <a:rPr lang="it-it" sz="900" dirty="0" err="1">
                <a:solidFill>
                  <a:prstClr val="black"/>
                </a:solidFill>
                <a:ea typeface="Arial" charset="0"/>
                <a:cs typeface="Arial" charset="0"/>
              </a:rPr>
              <a:t>project</a:t>
            </a:r>
            <a:r>
              <a:rPr lang="it-it" sz="900" dirty="0">
                <a:solidFill>
                  <a:prstClr val="black"/>
                </a:solidFill>
                <a:ea typeface="Arial" charset="0"/>
                <a:cs typeface="Arial" charset="0"/>
              </a:rPr>
              <a:t>-by-</a:t>
            </a:r>
            <a:r>
              <a:rPr lang="it-it" sz="900" dirty="0" err="1">
                <a:solidFill>
                  <a:prstClr val="black"/>
                </a:solidFill>
                <a:ea typeface="Arial" charset="0"/>
                <a:cs typeface="Arial" charset="0"/>
              </a:rPr>
              <a:t>project</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basis</a:t>
            </a:r>
            <a:r>
              <a:rPr lang="it-it" sz="900" dirty="0">
                <a:solidFill>
                  <a:prstClr val="black"/>
                </a:solidFill>
                <a:ea typeface="Arial" charset="0"/>
                <a:cs typeface="Arial" charset="0"/>
              </a:rPr>
              <a:t> to solve </a:t>
            </a:r>
            <a:r>
              <a:rPr lang="it-it" sz="900" dirty="0" err="1">
                <a:solidFill>
                  <a:prstClr val="black"/>
                </a:solidFill>
                <a:ea typeface="Arial" charset="0"/>
                <a:cs typeface="Arial" charset="0"/>
              </a:rPr>
              <a:t>specific</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needs</a:t>
            </a:r>
            <a:r>
              <a:rPr lang="it-it" sz="900" dirty="0">
                <a:solidFill>
                  <a:prstClr val="black"/>
                </a:solidFill>
                <a:ea typeface="Arial" charset="0"/>
                <a:cs typeface="Arial" charset="0"/>
              </a:rPr>
              <a:t> on a </a:t>
            </a:r>
            <a:r>
              <a:rPr lang="it-it" sz="900" dirty="0" err="1">
                <a:solidFill>
                  <a:prstClr val="black"/>
                </a:solidFill>
                <a:ea typeface="Arial" charset="0"/>
                <a:cs typeface="Arial" charset="0"/>
              </a:rPr>
              <a:t>one</a:t>
            </a:r>
            <a:r>
              <a:rPr lang="it-it" sz="900" dirty="0">
                <a:solidFill>
                  <a:prstClr val="black"/>
                </a:solidFill>
                <a:ea typeface="Arial" charset="0"/>
                <a:cs typeface="Arial" charset="0"/>
              </a:rPr>
              <a:t>-off </a:t>
            </a:r>
            <a:r>
              <a:rPr lang="it-it" sz="900" dirty="0" err="1">
                <a:solidFill>
                  <a:prstClr val="black"/>
                </a:solidFill>
                <a:ea typeface="Arial" charset="0"/>
                <a:cs typeface="Arial" charset="0"/>
              </a:rPr>
              <a:t>basis</a:t>
            </a:r>
            <a:r>
              <a:rPr lang="en-US" sz="900" dirty="0">
                <a:solidFill>
                  <a:prstClr val="black"/>
                </a:solidFill>
                <a:ea typeface="Arial" charset="0"/>
                <a:cs typeface="Arial" charset="0"/>
              </a:rPr>
              <a:t/>
            </a:r>
            <a:br>
              <a:rPr lang="en-US" sz="900" dirty="0">
                <a:solidFill>
                  <a:prstClr val="black"/>
                </a:solidFill>
                <a:ea typeface="Arial" charset="0"/>
                <a:cs typeface="Arial" charset="0"/>
              </a:rPr>
            </a:br>
            <a:r>
              <a:rPr lang="it-it" sz="900" dirty="0">
                <a:solidFill>
                  <a:prstClr val="black"/>
                </a:solidFill>
                <a:ea typeface="Arial" charset="0"/>
                <a:cs typeface="Arial" charset="0"/>
              </a:rPr>
              <a:t>(e.g., </a:t>
            </a:r>
            <a:r>
              <a:rPr lang="it-it" sz="900" dirty="0" err="1">
                <a:solidFill>
                  <a:prstClr val="black"/>
                </a:solidFill>
                <a:ea typeface="Arial" charset="0"/>
                <a:cs typeface="Arial" charset="0"/>
              </a:rPr>
              <a:t>deploying</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Proof</a:t>
            </a:r>
            <a:r>
              <a:rPr lang="it-it" sz="900" dirty="0">
                <a:solidFill>
                  <a:prstClr val="black"/>
                </a:solidFill>
                <a:ea typeface="Arial" charset="0"/>
                <a:cs typeface="Arial" charset="0"/>
              </a:rPr>
              <a:t> of </a:t>
            </a:r>
            <a:r>
              <a:rPr lang="it-it" sz="900" dirty="0" err="1">
                <a:solidFill>
                  <a:prstClr val="black"/>
                </a:solidFill>
                <a:ea typeface="Arial" charset="0"/>
                <a:cs typeface="Arial" charset="0"/>
              </a:rPr>
              <a:t>Concept</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workloads</a:t>
            </a:r>
            <a:r>
              <a:rPr lang="it-it" sz="900" dirty="0">
                <a:solidFill>
                  <a:prstClr val="black"/>
                </a:solidFill>
                <a:ea typeface="Arial" charset="0"/>
                <a:cs typeface="Arial" charset="0"/>
              </a:rPr>
              <a:t>).</a:t>
            </a:r>
            <a:endParaRPr lang="en-GB" sz="900" dirty="0">
              <a:solidFill>
                <a:prstClr val="black"/>
              </a:solidFill>
              <a:ea typeface="Arial" charset="0"/>
              <a:cs typeface="Arial" charset="0"/>
            </a:endParaRPr>
          </a:p>
          <a:p>
            <a:pPr rtl="0"/>
            <a:r>
              <a:rPr lang="it-it" sz="900" b="1" dirty="0" smtClean="0"/>
              <a:t>Foundation</a:t>
            </a:r>
            <a:endParaRPr lang="it-it" sz="900" b="1" dirty="0"/>
          </a:p>
          <a:p>
            <a:pPr marL="0" marR="0" indent="0" algn="l" defTabSz="457200" rtl="0" eaLnBrk="1" fontAlgn="auto" latinLnBrk="0" hangingPunct="1">
              <a:lnSpc>
                <a:spcPct val="100000"/>
              </a:lnSpc>
              <a:spcBef>
                <a:spcPts val="0"/>
              </a:spcBef>
              <a:spcAft>
                <a:spcPts val="0"/>
              </a:spcAft>
              <a:buClrTx/>
              <a:buSzTx/>
              <a:buFontTx/>
              <a:buNone/>
              <a:tabLst/>
              <a:defRPr/>
            </a:pPr>
            <a:r>
              <a:rPr lang="it-it" sz="900" dirty="0">
                <a:solidFill>
                  <a:prstClr val="black"/>
                </a:solidFill>
                <a:ea typeface="Arial" charset="0"/>
                <a:cs typeface="Arial" charset="0"/>
              </a:rPr>
              <a:t>Enterprises in </a:t>
            </a:r>
            <a:r>
              <a:rPr lang="it-it" sz="900" dirty="0" err="1">
                <a:solidFill>
                  <a:prstClr val="black"/>
                </a:solidFill>
                <a:ea typeface="Arial" charset="0"/>
                <a:cs typeface="Arial" charset="0"/>
              </a:rPr>
              <a:t>this</a:t>
            </a:r>
            <a:r>
              <a:rPr lang="it-it" sz="900" dirty="0">
                <a:solidFill>
                  <a:prstClr val="black"/>
                </a:solidFill>
                <a:ea typeface="Arial" charset="0"/>
                <a:cs typeface="Arial" charset="0"/>
              </a:rPr>
              <a:t> stage </a:t>
            </a:r>
            <a:r>
              <a:rPr lang="it-it" sz="900" dirty="0" err="1">
                <a:solidFill>
                  <a:prstClr val="black"/>
                </a:solidFill>
                <a:ea typeface="Arial" charset="0"/>
                <a:cs typeface="Arial" charset="0"/>
              </a:rPr>
              <a:t>have</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begun</a:t>
            </a:r>
            <a:r>
              <a:rPr lang="it-it" sz="900" dirty="0">
                <a:solidFill>
                  <a:prstClr val="black"/>
                </a:solidFill>
                <a:ea typeface="Arial" charset="0"/>
                <a:cs typeface="Arial" charset="0"/>
              </a:rPr>
              <a:t> to </a:t>
            </a:r>
            <a:r>
              <a:rPr lang="it-it" sz="900" dirty="0" err="1">
                <a:solidFill>
                  <a:prstClr val="black"/>
                </a:solidFill>
                <a:ea typeface="Arial" charset="0"/>
                <a:cs typeface="Arial" charset="0"/>
              </a:rPr>
              <a:t>see</a:t>
            </a:r>
            <a:r>
              <a:rPr lang="it-it" sz="900" dirty="0">
                <a:solidFill>
                  <a:prstClr val="black"/>
                </a:solidFill>
                <a:ea typeface="Arial" charset="0"/>
                <a:cs typeface="Arial" charset="0"/>
              </a:rPr>
              <a:t> the benefits of </a:t>
            </a:r>
            <a:r>
              <a:rPr lang="it-it" sz="900" dirty="0" err="1">
                <a:solidFill>
                  <a:prstClr val="black"/>
                </a:solidFill>
                <a:ea typeface="Arial" charset="0"/>
                <a:cs typeface="Arial" charset="0"/>
              </a:rPr>
              <a:t>cloud</a:t>
            </a:r>
            <a:r>
              <a:rPr lang="it-it" sz="900" dirty="0">
                <a:solidFill>
                  <a:prstClr val="black"/>
                </a:solidFill>
                <a:ea typeface="Arial" charset="0"/>
                <a:cs typeface="Arial" charset="0"/>
              </a:rPr>
              <a:t>, and are </a:t>
            </a:r>
            <a:r>
              <a:rPr lang="it-it" sz="900" dirty="0" err="1">
                <a:solidFill>
                  <a:prstClr val="black"/>
                </a:solidFill>
                <a:ea typeface="Arial" charset="0"/>
                <a:cs typeface="Arial" charset="0"/>
              </a:rPr>
              <a:t>making</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foundational</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investments</a:t>
            </a:r>
            <a:r>
              <a:rPr lang="it-it" sz="900" dirty="0">
                <a:solidFill>
                  <a:prstClr val="black"/>
                </a:solidFill>
                <a:ea typeface="Arial" charset="0"/>
                <a:cs typeface="Arial" charset="0"/>
              </a:rPr>
              <a:t>.</a:t>
            </a:r>
          </a:p>
          <a:p>
            <a:pPr rtl="0"/>
            <a:r>
              <a:rPr lang="it-it" sz="900" b="1" dirty="0" smtClean="0"/>
              <a:t>Migration</a:t>
            </a:r>
            <a:endParaRPr lang="it-it" sz="900" b="1" dirty="0"/>
          </a:p>
          <a:p>
            <a:pPr marL="0" marR="0" indent="0" algn="l" defTabSz="457200" rtl="0" eaLnBrk="1" fontAlgn="auto" latinLnBrk="0" hangingPunct="1">
              <a:lnSpc>
                <a:spcPct val="100000"/>
              </a:lnSpc>
              <a:spcBef>
                <a:spcPts val="0"/>
              </a:spcBef>
              <a:spcAft>
                <a:spcPts val="0"/>
              </a:spcAft>
              <a:buClrTx/>
              <a:buSzTx/>
              <a:buFontTx/>
              <a:buNone/>
              <a:tabLst/>
              <a:defRPr/>
            </a:pPr>
            <a:r>
              <a:rPr lang="it-it" sz="900" dirty="0">
                <a:solidFill>
                  <a:prstClr val="black"/>
                </a:solidFill>
                <a:ea typeface="Arial" charset="0"/>
                <a:cs typeface="Arial" charset="0"/>
              </a:rPr>
              <a:t>Enterprises in </a:t>
            </a:r>
            <a:r>
              <a:rPr lang="it-it" sz="900" dirty="0" err="1" smtClean="0">
                <a:solidFill>
                  <a:prstClr val="black"/>
                </a:solidFill>
                <a:ea typeface="Arial" charset="0"/>
                <a:cs typeface="Arial" charset="0"/>
              </a:rPr>
              <a:t>this</a:t>
            </a:r>
            <a:r>
              <a:rPr lang="it-it" sz="900" dirty="0" smtClean="0">
                <a:solidFill>
                  <a:prstClr val="black"/>
                </a:solidFill>
                <a:ea typeface="Arial" charset="0"/>
                <a:cs typeface="Arial" charset="0"/>
              </a:rPr>
              <a:t> </a:t>
            </a:r>
            <a:r>
              <a:rPr lang="it-it" sz="900" dirty="0">
                <a:solidFill>
                  <a:prstClr val="black"/>
                </a:solidFill>
                <a:ea typeface="Arial" charset="0"/>
                <a:cs typeface="Arial" charset="0"/>
              </a:rPr>
              <a:t>stage migrate </a:t>
            </a:r>
            <a:r>
              <a:rPr lang="it-it" sz="900" dirty="0" err="1">
                <a:solidFill>
                  <a:prstClr val="black"/>
                </a:solidFill>
                <a:ea typeface="Arial" charset="0"/>
                <a:cs typeface="Arial" charset="0"/>
              </a:rPr>
              <a:t>existing</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applications</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including</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mission-critical</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applications</a:t>
            </a:r>
            <a:r>
              <a:rPr lang="it-it" sz="900" dirty="0">
                <a:solidFill>
                  <a:prstClr val="black"/>
                </a:solidFill>
                <a:ea typeface="Arial" charset="0"/>
                <a:cs typeface="Arial" charset="0"/>
              </a:rPr>
              <a:t>, or </a:t>
            </a:r>
            <a:r>
              <a:rPr lang="it-it" sz="900" dirty="0" err="1">
                <a:solidFill>
                  <a:prstClr val="black"/>
                </a:solidFill>
                <a:ea typeface="Arial" charset="0"/>
                <a:cs typeface="Arial" charset="0"/>
              </a:rPr>
              <a:t>entire</a:t>
            </a:r>
            <a:r>
              <a:rPr lang="it-it" sz="900" dirty="0">
                <a:solidFill>
                  <a:prstClr val="black"/>
                </a:solidFill>
                <a:ea typeface="Arial" charset="0"/>
                <a:cs typeface="Arial" charset="0"/>
              </a:rPr>
              <a:t> data centers to the </a:t>
            </a:r>
            <a:r>
              <a:rPr lang="it-it" sz="900" dirty="0" err="1">
                <a:solidFill>
                  <a:prstClr val="black"/>
                </a:solidFill>
                <a:ea typeface="Arial" charset="0"/>
                <a:cs typeface="Arial" charset="0"/>
              </a:rPr>
              <a:t>cloud</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as</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they</a:t>
            </a:r>
            <a:r>
              <a:rPr lang="it-it" sz="900" dirty="0">
                <a:solidFill>
                  <a:prstClr val="black"/>
                </a:solidFill>
                <a:ea typeface="Arial" charset="0"/>
                <a:cs typeface="Arial" charset="0"/>
              </a:rPr>
              <a:t> look to scale </a:t>
            </a:r>
            <a:r>
              <a:rPr lang="it-it" sz="900" dirty="0" err="1">
                <a:solidFill>
                  <a:prstClr val="black"/>
                </a:solidFill>
                <a:ea typeface="Arial" charset="0"/>
                <a:cs typeface="Arial" charset="0"/>
              </a:rPr>
              <a:t>their</a:t>
            </a:r>
            <a:r>
              <a:rPr lang="it-it" sz="900" dirty="0">
                <a:solidFill>
                  <a:prstClr val="black"/>
                </a:solidFill>
                <a:ea typeface="Arial" charset="0"/>
                <a:cs typeface="Arial" charset="0"/>
              </a:rPr>
              <a:t> </a:t>
            </a:r>
            <a:r>
              <a:rPr lang="it-it" sz="900" dirty="0" err="1" smtClean="0">
                <a:solidFill>
                  <a:prstClr val="black"/>
                </a:solidFill>
                <a:ea typeface="Arial" charset="0"/>
                <a:cs typeface="Arial" charset="0"/>
              </a:rPr>
              <a:t>adoption</a:t>
            </a:r>
            <a:endParaRPr lang="it-it" sz="900" dirty="0" smtClean="0">
              <a:solidFill>
                <a:prstClr val="black"/>
              </a:solidFill>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900" b="1" dirty="0" err="1" smtClean="0"/>
              <a:t>Optimization</a:t>
            </a:r>
            <a:r>
              <a:rPr lang="it-it" sz="900" b="1" dirty="0" smtClean="0"/>
              <a:t> &amp; </a:t>
            </a:r>
            <a:r>
              <a:rPr lang="it-it" sz="900" b="1" dirty="0" err="1" smtClean="0"/>
              <a:t>Innovation</a:t>
            </a:r>
            <a:endParaRPr lang="it-it" sz="900" dirty="0">
              <a:solidFill>
                <a:prstClr val="black"/>
              </a:solidFill>
              <a:ea typeface="Arial" charset="0"/>
              <a:cs typeface="Arial" charset="0"/>
            </a:endParaRPr>
          </a:p>
          <a:p>
            <a:pPr rtl="0"/>
            <a:r>
              <a:rPr lang="it-it" sz="900" dirty="0" smtClean="0">
                <a:solidFill>
                  <a:prstClr val="black"/>
                </a:solidFill>
                <a:ea typeface="Arial" charset="0"/>
                <a:cs typeface="Arial" charset="0"/>
              </a:rPr>
              <a:t>Enterprises </a:t>
            </a:r>
            <a:r>
              <a:rPr lang="it-it" sz="900" dirty="0">
                <a:solidFill>
                  <a:prstClr val="black"/>
                </a:solidFill>
                <a:ea typeface="Arial" charset="0"/>
                <a:cs typeface="Arial" charset="0"/>
              </a:rPr>
              <a:t>in </a:t>
            </a:r>
            <a:r>
              <a:rPr lang="it-it" sz="900" dirty="0" err="1">
                <a:solidFill>
                  <a:prstClr val="black"/>
                </a:solidFill>
                <a:ea typeface="Arial" charset="0"/>
                <a:cs typeface="Arial" charset="0"/>
              </a:rPr>
              <a:t>this</a:t>
            </a:r>
            <a:r>
              <a:rPr lang="it-it" sz="900" dirty="0">
                <a:solidFill>
                  <a:prstClr val="black"/>
                </a:solidFill>
                <a:ea typeface="Arial" charset="0"/>
                <a:cs typeface="Arial" charset="0"/>
              </a:rPr>
              <a:t> stage </a:t>
            </a:r>
            <a:r>
              <a:rPr lang="it-it" sz="900" dirty="0" err="1">
                <a:solidFill>
                  <a:prstClr val="black"/>
                </a:solidFill>
                <a:ea typeface="Arial" charset="0"/>
                <a:cs typeface="Arial" charset="0"/>
              </a:rPr>
              <a:t>have</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migrated</a:t>
            </a:r>
            <a:r>
              <a:rPr lang="it-it" sz="900" dirty="0">
                <a:solidFill>
                  <a:prstClr val="black"/>
                </a:solidFill>
                <a:ea typeface="Arial" charset="0"/>
                <a:cs typeface="Arial" charset="0"/>
              </a:rPr>
              <a:t> a </a:t>
            </a:r>
            <a:r>
              <a:rPr lang="it-it" sz="900" dirty="0" err="1">
                <a:solidFill>
                  <a:prstClr val="black"/>
                </a:solidFill>
                <a:ea typeface="Arial" charset="0"/>
                <a:cs typeface="Arial" charset="0"/>
              </a:rPr>
              <a:t>meaningful</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portion</a:t>
            </a:r>
            <a:r>
              <a:rPr lang="it-it" sz="900" dirty="0">
                <a:solidFill>
                  <a:prstClr val="black"/>
                </a:solidFill>
                <a:ea typeface="Arial" charset="0"/>
                <a:cs typeface="Arial" charset="0"/>
              </a:rPr>
              <a:t> of </a:t>
            </a:r>
            <a:r>
              <a:rPr lang="it-it" sz="900" dirty="0" err="1">
                <a:solidFill>
                  <a:prstClr val="black"/>
                </a:solidFill>
                <a:ea typeface="Arial" charset="0"/>
                <a:cs typeface="Arial" charset="0"/>
              </a:rPr>
              <a:t>their</a:t>
            </a:r>
            <a:r>
              <a:rPr lang="it-it" sz="900" dirty="0">
                <a:solidFill>
                  <a:prstClr val="black"/>
                </a:solidFill>
                <a:ea typeface="Arial" charset="0"/>
                <a:cs typeface="Arial" charset="0"/>
              </a:rPr>
              <a:t> IT portfolio to the </a:t>
            </a:r>
            <a:r>
              <a:rPr lang="it-it" sz="900" dirty="0" err="1">
                <a:solidFill>
                  <a:prstClr val="black"/>
                </a:solidFill>
                <a:ea typeface="Arial" charset="0"/>
                <a:cs typeface="Arial" charset="0"/>
              </a:rPr>
              <a:t>cloud</a:t>
            </a:r>
            <a:r>
              <a:rPr lang="it-it" sz="900" dirty="0">
                <a:solidFill>
                  <a:prstClr val="black"/>
                </a:solidFill>
                <a:ea typeface="Arial" charset="0"/>
                <a:cs typeface="Arial" charset="0"/>
              </a:rPr>
              <a:t> and are </a:t>
            </a:r>
            <a:r>
              <a:rPr lang="it-it" sz="900" dirty="0" err="1">
                <a:solidFill>
                  <a:prstClr val="black"/>
                </a:solidFill>
                <a:ea typeface="Arial" charset="0"/>
                <a:cs typeface="Arial" charset="0"/>
              </a:rPr>
              <a:t>optimizing</a:t>
            </a:r>
            <a:r>
              <a:rPr lang="it-it" sz="900" dirty="0">
                <a:solidFill>
                  <a:prstClr val="black"/>
                </a:solidFill>
                <a:ea typeface="Arial" charset="0"/>
                <a:cs typeface="Arial" charset="0"/>
              </a:rPr>
              <a:t> business </a:t>
            </a:r>
            <a:r>
              <a:rPr lang="it-it" sz="900" dirty="0" err="1">
                <a:solidFill>
                  <a:prstClr val="black"/>
                </a:solidFill>
                <a:ea typeface="Arial" charset="0"/>
                <a:cs typeface="Arial" charset="0"/>
              </a:rPr>
              <a:t>capabilities</a:t>
            </a:r>
            <a:r>
              <a:rPr lang="it-it" sz="900" dirty="0">
                <a:solidFill>
                  <a:prstClr val="black"/>
                </a:solidFill>
                <a:ea typeface="Arial" charset="0"/>
                <a:cs typeface="Arial" charset="0"/>
              </a:rPr>
              <a:t> </a:t>
            </a:r>
            <a:r>
              <a:rPr lang="it-it" sz="900" dirty="0" err="1">
                <a:solidFill>
                  <a:prstClr val="black"/>
                </a:solidFill>
                <a:ea typeface="Arial" charset="0"/>
                <a:cs typeface="Arial" charset="0"/>
              </a:rPr>
              <a:t>using</a:t>
            </a:r>
            <a:r>
              <a:rPr lang="it-it" sz="900" dirty="0">
                <a:solidFill>
                  <a:prstClr val="black"/>
                </a:solidFill>
                <a:ea typeface="Arial" charset="0"/>
                <a:cs typeface="Arial" charset="0"/>
              </a:rPr>
              <a:t> a “</a:t>
            </a:r>
            <a:r>
              <a:rPr lang="it-it" sz="900" dirty="0" err="1">
                <a:solidFill>
                  <a:prstClr val="black"/>
                </a:solidFill>
                <a:ea typeface="Arial" charset="0"/>
                <a:cs typeface="Arial" charset="0"/>
              </a:rPr>
              <a:t>cloud</a:t>
            </a:r>
            <a:r>
              <a:rPr lang="it-it" sz="900" dirty="0">
                <a:solidFill>
                  <a:prstClr val="black"/>
                </a:solidFill>
                <a:ea typeface="Arial" charset="0"/>
                <a:cs typeface="Arial" charset="0"/>
              </a:rPr>
              <a:t>-first” </a:t>
            </a:r>
            <a:r>
              <a:rPr lang="it-it" sz="900" dirty="0" err="1">
                <a:solidFill>
                  <a:prstClr val="black"/>
                </a:solidFill>
                <a:ea typeface="Arial" charset="0"/>
                <a:cs typeface="Arial" charset="0"/>
              </a:rPr>
              <a:t>approach</a:t>
            </a:r>
            <a:r>
              <a:rPr lang="it-it" sz="900" dirty="0" smtClean="0">
                <a:solidFill>
                  <a:prstClr val="black"/>
                </a:solidFill>
                <a:ea typeface="Arial" charset="0"/>
                <a:cs typeface="Arial" charset="0"/>
              </a:rPr>
              <a:t>.</a:t>
            </a:r>
            <a:endParaRPr lang="it-it" sz="900" dirty="0">
              <a:solidFill>
                <a:prstClr val="black"/>
              </a:solidFill>
              <a:ea typeface="Arial" charset="0"/>
              <a:cs typeface="Arial" charset="0"/>
            </a:endParaRPr>
          </a:p>
        </p:txBody>
      </p:sp>
      <p:sp>
        <p:nvSpPr>
          <p:cNvPr id="4" name="Slide Number Placeholder 3"/>
          <p:cNvSpPr>
            <a:spLocks noGrp="1"/>
          </p:cNvSpPr>
          <p:nvPr>
            <p:ph type="sldNum" sz="quarter" idx="10"/>
          </p:nvPr>
        </p:nvSpPr>
        <p:spPr/>
        <p:txBody>
          <a:bodyPr rtlCol="0"/>
          <a:lstStyle/>
          <a:p>
            <a:pPr rtl="0"/>
            <a:fld id="{9F16BC48-DF05-9D4C-865B-4C18F4112658}" type="slidenum">
              <a:rPr lang="en-US" smtClean="0">
                <a:solidFill>
                  <a:prstClr val="black"/>
                </a:solidFill>
              </a:rPr>
              <a:pPr rtl="0"/>
              <a:t>2</a:t>
            </a:fld>
            <a:endParaRPr lang="en-US">
              <a:solidFill>
                <a:prstClr val="black"/>
              </a:solidFill>
            </a:endParaRPr>
          </a:p>
        </p:txBody>
      </p:sp>
    </p:spTree>
    <p:extLst>
      <p:ext uri="{BB962C8B-B14F-4D97-AF65-F5344CB8AC3E}">
        <p14:creationId xmlns:p14="http://schemas.microsoft.com/office/powerpoint/2010/main" val="524529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85750" indent="-285750">
              <a:buFont typeface="Arial" panose="020B0604020202020204" pitchFamily="34" charset="0"/>
              <a:buChar char="•"/>
            </a:pPr>
            <a:endParaRPr lang="en-US" dirty="0">
              <a:solidFill>
                <a:srgbClr val="595A5D"/>
              </a:solidFill>
            </a:endParaRPr>
          </a:p>
        </p:txBody>
      </p:sp>
      <p:sp>
        <p:nvSpPr>
          <p:cNvPr id="4" name="Slide Number Placeholder 3"/>
          <p:cNvSpPr>
            <a:spLocks noGrp="1"/>
          </p:cNvSpPr>
          <p:nvPr>
            <p:ph type="sldNum" sz="quarter" idx="10"/>
          </p:nvPr>
        </p:nvSpPr>
        <p:spPr/>
        <p:txBody>
          <a:bodyPr rtlCol="0"/>
          <a:lstStyle/>
          <a:p>
            <a:pPr rtl="0"/>
            <a:fld id="{69C3F2ED-74C5-7D4F-8560-0CC253E9A436}" type="slidenum">
              <a:rPr lang="en-US" smtClean="0">
                <a:solidFill>
                  <a:prstClr val="black"/>
                </a:solidFill>
              </a:rPr>
              <a:pPr rtl="0"/>
              <a:t>20</a:t>
            </a:fld>
            <a:endParaRPr lang="en-US" dirty="0">
              <a:solidFill>
                <a:prstClr val="black"/>
              </a:solidFill>
            </a:endParaRPr>
          </a:p>
        </p:txBody>
      </p:sp>
    </p:spTree>
    <p:extLst>
      <p:ext uri="{BB962C8B-B14F-4D97-AF65-F5344CB8AC3E}">
        <p14:creationId xmlns:p14="http://schemas.microsoft.com/office/powerpoint/2010/main" val="4116544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dirty="0" err="1" smtClean="0"/>
              <a:t>Without</a:t>
            </a:r>
            <a:r>
              <a:rPr lang="it-it" sz="900" dirty="0" smtClean="0"/>
              <a:t> </a:t>
            </a:r>
            <a:r>
              <a:rPr lang="it-it" sz="900" dirty="0" err="1" smtClean="0"/>
              <a:t>this</a:t>
            </a:r>
            <a:r>
              <a:rPr lang="it-it" sz="900" dirty="0" smtClean="0"/>
              <a:t> info </a:t>
            </a:r>
            <a:r>
              <a:rPr lang="it-it" sz="900" dirty="0" err="1" smtClean="0"/>
              <a:t>cannot</a:t>
            </a:r>
            <a:r>
              <a:rPr lang="it-it" sz="900" dirty="0" smtClean="0"/>
              <a:t> </a:t>
            </a:r>
            <a:r>
              <a:rPr lang="it-it" sz="900" dirty="0" err="1" smtClean="0"/>
              <a:t>make</a:t>
            </a:r>
            <a:r>
              <a:rPr lang="it-it" sz="900" dirty="0" smtClean="0"/>
              <a:t> </a:t>
            </a:r>
            <a:r>
              <a:rPr lang="it-it" sz="900" dirty="0" err="1" smtClean="0"/>
              <a:t>decision</a:t>
            </a:r>
            <a:r>
              <a:rPr lang="it-it" sz="900" dirty="0" smtClean="0"/>
              <a:t> </a:t>
            </a:r>
            <a:r>
              <a:rPr lang="it-it" sz="900" dirty="0" err="1" smtClean="0"/>
              <a:t>about</a:t>
            </a:r>
            <a:r>
              <a:rPr lang="it-it" sz="900" dirty="0" smtClean="0"/>
              <a:t> </a:t>
            </a:r>
            <a:r>
              <a:rPr lang="it-it" sz="900" dirty="0" err="1" smtClean="0"/>
              <a:t>disposition</a:t>
            </a:r>
            <a:r>
              <a:rPr lang="it-it" sz="900" dirty="0" smtClean="0"/>
              <a:t>, </a:t>
            </a:r>
            <a:r>
              <a:rPr lang="it-it" sz="900" dirty="0" err="1" smtClean="0"/>
              <a:t>which</a:t>
            </a:r>
            <a:r>
              <a:rPr lang="it-it" sz="900" dirty="0" smtClean="0"/>
              <a:t> impact </a:t>
            </a:r>
            <a:r>
              <a:rPr lang="it-it" sz="900" dirty="0" err="1" smtClean="0"/>
              <a:t>cost</a:t>
            </a:r>
            <a:r>
              <a:rPr lang="it-it" sz="900" dirty="0" smtClean="0"/>
              <a:t>, time, staff drivers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it-it" sz="900" dirty="0" smtClean="0"/>
              <a:t>6Rs come up in </a:t>
            </a:r>
            <a:r>
              <a:rPr lang="it-it" sz="900" dirty="0" err="1" smtClean="0"/>
              <a:t>all</a:t>
            </a:r>
            <a:r>
              <a:rPr lang="it-it" sz="900" dirty="0" smtClean="0"/>
              <a:t> </a:t>
            </a:r>
            <a:r>
              <a:rPr lang="it-it" sz="900" dirty="0" err="1" smtClean="0"/>
              <a:t>phases</a:t>
            </a:r>
            <a:r>
              <a:rPr lang="it-it" sz="900" dirty="0" smtClean="0"/>
              <a:t> of </a:t>
            </a:r>
            <a:r>
              <a:rPr lang="it-it" sz="900" dirty="0" err="1" smtClean="0"/>
              <a:t>app</a:t>
            </a:r>
            <a:r>
              <a:rPr lang="it-it" sz="900" dirty="0" smtClean="0"/>
              <a:t> mig</a:t>
            </a:r>
            <a:endParaRPr lang="en-US" sz="900" baseline="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it-it" sz="900" dirty="0" err="1" smtClean="0"/>
              <a:t>Identify</a:t>
            </a:r>
            <a:r>
              <a:rPr lang="it-it" sz="900" dirty="0" smtClean="0"/>
              <a:t> </a:t>
            </a:r>
            <a:r>
              <a:rPr lang="it-it" sz="900" dirty="0" err="1" smtClean="0"/>
              <a:t>disposition</a:t>
            </a:r>
            <a:r>
              <a:rPr lang="it-it" sz="900" dirty="0" smtClean="0"/>
              <a:t> and </a:t>
            </a:r>
            <a:r>
              <a:rPr lang="it-it" sz="900" dirty="0" err="1" smtClean="0"/>
              <a:t>then</a:t>
            </a:r>
            <a:r>
              <a:rPr lang="it-it" sz="900" dirty="0" smtClean="0"/>
              <a:t> </a:t>
            </a:r>
            <a:r>
              <a:rPr lang="it-it" sz="900" dirty="0" err="1" smtClean="0"/>
              <a:t>modify</a:t>
            </a:r>
            <a:r>
              <a:rPr lang="it-it" sz="900" dirty="0" smtClean="0"/>
              <a:t> </a:t>
            </a:r>
            <a:r>
              <a:rPr lang="it-it" sz="900" dirty="0" err="1" smtClean="0"/>
              <a:t>runbook</a:t>
            </a:r>
            <a:r>
              <a:rPr lang="it-it" sz="900" dirty="0" smtClean="0"/>
              <a:t> for </a:t>
            </a:r>
            <a:r>
              <a:rPr lang="it-it" sz="900" dirty="0" err="1" smtClean="0"/>
              <a:t>that</a:t>
            </a:r>
            <a:r>
              <a:rPr lang="it-it" sz="900" dirty="0" smtClean="0"/>
              <a:t> </a:t>
            </a:r>
            <a:r>
              <a:rPr lang="it-it" sz="900" dirty="0" err="1" smtClean="0"/>
              <a:t>workload</a:t>
            </a:r>
            <a:endParaRPr lang="it-it" sz="9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smtClean="0"/>
          </a:p>
          <a:p>
            <a:pPr rtl="0"/>
            <a:endParaRPr lang="en-US" sz="900" dirty="0" smtClean="0"/>
          </a:p>
          <a:p>
            <a:pPr rtl="0"/>
            <a:r>
              <a:rPr lang="it-it" sz="900" dirty="0" err="1" smtClean="0"/>
              <a:t>Throughout</a:t>
            </a:r>
            <a:r>
              <a:rPr lang="it-it" sz="900" dirty="0" smtClean="0"/>
              <a:t> </a:t>
            </a:r>
            <a:r>
              <a:rPr lang="it-it" sz="900" dirty="0" err="1" smtClean="0"/>
              <a:t>all</a:t>
            </a:r>
            <a:r>
              <a:rPr lang="it-it" sz="900" dirty="0" smtClean="0"/>
              <a:t> the </a:t>
            </a:r>
            <a:r>
              <a:rPr lang="it-it" sz="900" dirty="0" err="1" smtClean="0"/>
              <a:t>phases</a:t>
            </a:r>
            <a:r>
              <a:rPr lang="it-it" sz="900" dirty="0" smtClean="0"/>
              <a:t>, </a:t>
            </a:r>
            <a:r>
              <a:rPr lang="it-it" sz="900" dirty="0" err="1" smtClean="0"/>
              <a:t>consider</a:t>
            </a:r>
            <a:r>
              <a:rPr lang="it-it" sz="900" dirty="0" smtClean="0"/>
              <a:t> the ways to </a:t>
            </a:r>
            <a:r>
              <a:rPr lang="it-it" sz="900" dirty="0" err="1" smtClean="0"/>
              <a:t>move</a:t>
            </a:r>
            <a:r>
              <a:rPr lang="it-it" sz="900" dirty="0" smtClean="0"/>
              <a:t> an </a:t>
            </a:r>
            <a:r>
              <a:rPr lang="it-it" sz="900" dirty="0" err="1" smtClean="0"/>
              <a:t>app</a:t>
            </a:r>
            <a:endParaRPr lang="it-it" sz="900" dirty="0" smtClean="0"/>
          </a:p>
          <a:p>
            <a:pPr rtl="0"/>
            <a:r>
              <a:rPr lang="it-it" sz="900" dirty="0" err="1" smtClean="0"/>
              <a:t>Retain</a:t>
            </a:r>
            <a:r>
              <a:rPr lang="it-it" sz="900" dirty="0" smtClean="0"/>
              <a:t> – </a:t>
            </a:r>
            <a:r>
              <a:rPr lang="it-it" sz="900" dirty="0" err="1" smtClean="0"/>
              <a:t>keep</a:t>
            </a:r>
            <a:r>
              <a:rPr lang="it-it" sz="900" dirty="0" smtClean="0"/>
              <a:t> </a:t>
            </a:r>
            <a:r>
              <a:rPr lang="it-it" sz="900" dirty="0" err="1" smtClean="0"/>
              <a:t>it</a:t>
            </a:r>
            <a:r>
              <a:rPr lang="it-it" sz="900" dirty="0" smtClean="0"/>
              <a:t> </a:t>
            </a:r>
            <a:r>
              <a:rPr lang="it-it" sz="900" dirty="0" err="1" smtClean="0"/>
              <a:t>as-is</a:t>
            </a:r>
            <a:r>
              <a:rPr lang="it-it" sz="900" dirty="0" smtClean="0"/>
              <a:t> (</a:t>
            </a:r>
            <a:r>
              <a:rPr lang="it-it" sz="900" dirty="0" err="1" smtClean="0"/>
              <a:t>lowest</a:t>
            </a:r>
            <a:r>
              <a:rPr lang="it-it" sz="900" dirty="0" smtClean="0"/>
              <a:t> </a:t>
            </a:r>
            <a:r>
              <a:rPr lang="it-it" sz="900" dirty="0" err="1" smtClean="0"/>
              <a:t>risk</a:t>
            </a:r>
            <a:r>
              <a:rPr lang="it-it" sz="900" dirty="0" smtClean="0"/>
              <a:t> and </a:t>
            </a:r>
            <a:r>
              <a:rPr lang="it-it" sz="900" dirty="0" err="1" smtClean="0"/>
              <a:t>value</a:t>
            </a:r>
            <a:r>
              <a:rPr lang="it-it" sz="900" dirty="0" smtClean="0"/>
              <a:t>)</a:t>
            </a:r>
          </a:p>
          <a:p>
            <a:pPr rtl="0"/>
            <a:r>
              <a:rPr lang="it-it" sz="900" dirty="0" err="1" smtClean="0"/>
              <a:t>Retire</a:t>
            </a:r>
            <a:r>
              <a:rPr lang="it-it" sz="900" dirty="0" smtClean="0"/>
              <a:t> – no </a:t>
            </a:r>
            <a:r>
              <a:rPr lang="it-it" sz="900" dirty="0" err="1" smtClean="0"/>
              <a:t>longer</a:t>
            </a:r>
            <a:r>
              <a:rPr lang="it-it" sz="900" dirty="0" smtClean="0"/>
              <a:t> </a:t>
            </a:r>
            <a:r>
              <a:rPr lang="it-it" sz="900" dirty="0" err="1" smtClean="0"/>
              <a:t>needed</a:t>
            </a:r>
            <a:r>
              <a:rPr lang="it-it" sz="900" dirty="0" smtClean="0"/>
              <a:t> / </a:t>
            </a:r>
            <a:r>
              <a:rPr lang="it-it" sz="900" dirty="0" err="1" smtClean="0"/>
              <a:t>duplicative</a:t>
            </a:r>
            <a:endParaRPr lang="it-it" sz="900" dirty="0" smtClean="0"/>
          </a:p>
          <a:p>
            <a:pPr rtl="0"/>
            <a:r>
              <a:rPr lang="it-it" sz="900" dirty="0" err="1" smtClean="0"/>
              <a:t>Rehost</a:t>
            </a:r>
            <a:r>
              <a:rPr lang="it-it" sz="900" dirty="0" smtClean="0"/>
              <a:t> – 1:1 </a:t>
            </a:r>
            <a:r>
              <a:rPr lang="it-it" sz="900" dirty="0" err="1" smtClean="0"/>
              <a:t>move</a:t>
            </a:r>
            <a:r>
              <a:rPr lang="it-it" sz="900" dirty="0" smtClean="0"/>
              <a:t> to AWS (</a:t>
            </a:r>
            <a:r>
              <a:rPr lang="it-it" sz="900" dirty="0" err="1" smtClean="0"/>
              <a:t>servers</a:t>
            </a:r>
            <a:r>
              <a:rPr lang="it-it" sz="900" dirty="0" smtClean="0"/>
              <a:t> and </a:t>
            </a:r>
            <a:r>
              <a:rPr lang="it-it" sz="900" dirty="0" err="1" smtClean="0"/>
              <a:t>DBs</a:t>
            </a:r>
            <a:r>
              <a:rPr lang="it-it" sz="900" dirty="0" smtClean="0"/>
              <a:t>) – medium </a:t>
            </a:r>
            <a:r>
              <a:rPr lang="it-it" sz="900" dirty="0" err="1" smtClean="0"/>
              <a:t>complexity</a:t>
            </a:r>
            <a:r>
              <a:rPr lang="it-it" sz="900" dirty="0" smtClean="0"/>
              <a:t>/</a:t>
            </a:r>
            <a:r>
              <a:rPr lang="it-it" sz="900" dirty="0" err="1" smtClean="0"/>
              <a:t>value</a:t>
            </a:r>
            <a:r>
              <a:rPr lang="it-it" sz="900" dirty="0" smtClean="0"/>
              <a:t> («lift &amp; </a:t>
            </a:r>
            <a:r>
              <a:rPr lang="it-it" sz="900" dirty="0" err="1" smtClean="0"/>
              <a:t>shift</a:t>
            </a:r>
            <a:r>
              <a:rPr lang="it-it" sz="900" dirty="0" smtClean="0"/>
              <a:t>»)</a:t>
            </a:r>
          </a:p>
          <a:p>
            <a:pPr rtl="0"/>
            <a:r>
              <a:rPr lang="it-it" sz="900" dirty="0" err="1" smtClean="0"/>
              <a:t>Repurchase</a:t>
            </a:r>
            <a:r>
              <a:rPr lang="it-it" sz="900" dirty="0" smtClean="0"/>
              <a:t> – </a:t>
            </a:r>
            <a:r>
              <a:rPr lang="it-it" sz="900" dirty="0" err="1" smtClean="0"/>
              <a:t>Buy</a:t>
            </a:r>
            <a:r>
              <a:rPr lang="it-it" sz="900" dirty="0" smtClean="0"/>
              <a:t> in AWS Marketplace and backup/</a:t>
            </a:r>
            <a:r>
              <a:rPr lang="it-it" sz="900" dirty="0" err="1" smtClean="0"/>
              <a:t>restore</a:t>
            </a:r>
            <a:r>
              <a:rPr lang="it-it" sz="900" dirty="0" smtClean="0"/>
              <a:t> data </a:t>
            </a:r>
          </a:p>
          <a:p>
            <a:pPr rtl="0"/>
            <a:r>
              <a:rPr lang="it-it" sz="900" dirty="0" err="1" smtClean="0"/>
              <a:t>Replatform</a:t>
            </a:r>
            <a:r>
              <a:rPr lang="it-it" sz="900" dirty="0" smtClean="0"/>
              <a:t> – Upgrade </a:t>
            </a:r>
            <a:r>
              <a:rPr lang="it-it" sz="900" dirty="0" err="1" smtClean="0"/>
              <a:t>underlying</a:t>
            </a:r>
            <a:r>
              <a:rPr lang="it-it" sz="900" dirty="0" smtClean="0"/>
              <a:t> OS/</a:t>
            </a:r>
            <a:r>
              <a:rPr lang="it-it" sz="900" dirty="0" err="1" smtClean="0"/>
              <a:t>dependencies</a:t>
            </a:r>
            <a:r>
              <a:rPr lang="it-it" sz="900" dirty="0" smtClean="0"/>
              <a:t>/</a:t>
            </a:r>
            <a:r>
              <a:rPr lang="it-it" sz="900" dirty="0" err="1" smtClean="0"/>
              <a:t>DBs</a:t>
            </a:r>
            <a:r>
              <a:rPr lang="it-it" sz="900" dirty="0" smtClean="0"/>
              <a:t> – </a:t>
            </a:r>
            <a:r>
              <a:rPr lang="it-it" sz="900" dirty="0" err="1" smtClean="0"/>
              <a:t>ie</a:t>
            </a:r>
            <a:r>
              <a:rPr lang="it-it" sz="900" dirty="0" smtClean="0"/>
              <a:t>, RHEL 6 to RHEL7, or </a:t>
            </a:r>
            <a:r>
              <a:rPr lang="it-it" sz="900" dirty="0" err="1" smtClean="0"/>
              <a:t>MySQL</a:t>
            </a:r>
            <a:r>
              <a:rPr lang="it-it" sz="900" dirty="0" smtClean="0"/>
              <a:t> upgrade – security/</a:t>
            </a:r>
            <a:r>
              <a:rPr lang="it-it" sz="900" dirty="0" err="1" smtClean="0"/>
              <a:t>support</a:t>
            </a:r>
            <a:r>
              <a:rPr lang="it-it" sz="900" dirty="0" smtClean="0"/>
              <a:t> benefits, </a:t>
            </a:r>
            <a:r>
              <a:rPr lang="it-it" sz="900" dirty="0" err="1" smtClean="0"/>
              <a:t>lower</a:t>
            </a:r>
            <a:r>
              <a:rPr lang="it-it" sz="900" dirty="0" smtClean="0"/>
              <a:t> </a:t>
            </a:r>
            <a:r>
              <a:rPr lang="it-it" sz="900" dirty="0" err="1" smtClean="0"/>
              <a:t>complexity</a:t>
            </a:r>
            <a:r>
              <a:rPr lang="it-it" sz="900" dirty="0" smtClean="0"/>
              <a:t> </a:t>
            </a:r>
            <a:r>
              <a:rPr lang="it-it" sz="900" dirty="0" err="1" smtClean="0"/>
              <a:t>than</a:t>
            </a:r>
            <a:r>
              <a:rPr lang="it-it" sz="900" dirty="0" smtClean="0"/>
              <a:t> </a:t>
            </a:r>
            <a:r>
              <a:rPr lang="it-it" sz="900" dirty="0" err="1" smtClean="0"/>
              <a:t>Refactor</a:t>
            </a:r>
            <a:r>
              <a:rPr lang="it-it" sz="900" dirty="0" smtClean="0"/>
              <a:t> (</a:t>
            </a:r>
            <a:r>
              <a:rPr lang="it-it" sz="900" dirty="0" err="1" smtClean="0"/>
              <a:t>usually</a:t>
            </a:r>
            <a:r>
              <a:rPr lang="it-it" sz="900" dirty="0" smtClean="0"/>
              <a:t> on OS </a:t>
            </a:r>
            <a:r>
              <a:rPr lang="it-it" sz="900" dirty="0" err="1" smtClean="0"/>
              <a:t>but</a:t>
            </a:r>
            <a:r>
              <a:rPr lang="it-it" sz="900" dirty="0" smtClean="0"/>
              <a:t> </a:t>
            </a:r>
            <a:r>
              <a:rPr lang="it-it" sz="900" dirty="0" err="1" smtClean="0"/>
              <a:t>apps</a:t>
            </a:r>
            <a:r>
              <a:rPr lang="it-it" sz="900" dirty="0" smtClean="0"/>
              <a:t>/</a:t>
            </a:r>
            <a:r>
              <a:rPr lang="it-it" sz="900" dirty="0" err="1" smtClean="0"/>
              <a:t>db</a:t>
            </a:r>
            <a:r>
              <a:rPr lang="it-it" sz="900" dirty="0" smtClean="0"/>
              <a:t> </a:t>
            </a:r>
            <a:r>
              <a:rPr lang="it-it" sz="900" dirty="0" err="1" smtClean="0"/>
              <a:t>remain</a:t>
            </a:r>
            <a:r>
              <a:rPr lang="it-it" sz="900" dirty="0" smtClean="0"/>
              <a:t> </a:t>
            </a:r>
            <a:r>
              <a:rPr lang="it-it" sz="900" dirty="0" err="1" smtClean="0"/>
              <a:t>unchanged</a:t>
            </a:r>
            <a:r>
              <a:rPr lang="it-it" sz="900" dirty="0" smtClean="0"/>
              <a:t>)</a:t>
            </a:r>
          </a:p>
          <a:p>
            <a:pPr rtl="0"/>
            <a:r>
              <a:rPr lang="it-it" sz="900" dirty="0" err="1" smtClean="0"/>
              <a:t>Refactor</a:t>
            </a:r>
            <a:r>
              <a:rPr lang="it-it" sz="900" dirty="0" smtClean="0"/>
              <a:t> – Re-</a:t>
            </a:r>
            <a:r>
              <a:rPr lang="it-it" sz="900" dirty="0" err="1" smtClean="0"/>
              <a:t>architect</a:t>
            </a:r>
            <a:r>
              <a:rPr lang="it-it" sz="900" dirty="0" smtClean="0"/>
              <a:t> the </a:t>
            </a:r>
            <a:r>
              <a:rPr lang="it-it" sz="900" dirty="0" err="1" smtClean="0"/>
              <a:t>app</a:t>
            </a:r>
            <a:r>
              <a:rPr lang="it-it" sz="900" dirty="0" smtClean="0"/>
              <a:t> to take </a:t>
            </a:r>
            <a:r>
              <a:rPr lang="it-it" sz="900" dirty="0" err="1" smtClean="0"/>
              <a:t>advantage</a:t>
            </a:r>
            <a:r>
              <a:rPr lang="it-it" sz="900" dirty="0" smtClean="0"/>
              <a:t> of native AWS </a:t>
            </a:r>
            <a:r>
              <a:rPr lang="it-it" sz="900" dirty="0" err="1" smtClean="0"/>
              <a:t>services</a:t>
            </a:r>
            <a:r>
              <a:rPr lang="it-it" sz="900" dirty="0" smtClean="0"/>
              <a:t> (high </a:t>
            </a:r>
            <a:r>
              <a:rPr lang="it-it" sz="900" dirty="0" err="1" smtClean="0"/>
              <a:t>value</a:t>
            </a:r>
            <a:r>
              <a:rPr lang="it-it" sz="900" dirty="0" smtClean="0"/>
              <a:t>, high </a:t>
            </a:r>
            <a:r>
              <a:rPr lang="it-it" sz="900" dirty="0" err="1" smtClean="0"/>
              <a:t>complexity</a:t>
            </a:r>
            <a:r>
              <a:rPr lang="it-it" sz="900" dirty="0" smtClean="0"/>
              <a:t>) (Complete Re-</a:t>
            </a:r>
            <a:r>
              <a:rPr lang="it-it" sz="900" dirty="0" err="1" smtClean="0"/>
              <a:t>engineering</a:t>
            </a:r>
            <a:r>
              <a:rPr lang="it-it" sz="900" dirty="0" smtClean="0"/>
              <a:t>)</a:t>
            </a:r>
          </a:p>
          <a:p>
            <a:pPr rtl="0"/>
            <a:endParaRPr lang="en-US" sz="900" baseline="0" dirty="0" smtClean="0"/>
          </a:p>
          <a:p>
            <a:pPr rtl="0"/>
            <a:r>
              <a:rPr lang="it-it" sz="900" dirty="0" err="1" smtClean="0"/>
              <a:t>Need</a:t>
            </a:r>
            <a:r>
              <a:rPr lang="it-it" sz="900" dirty="0" smtClean="0"/>
              <a:t> to </a:t>
            </a:r>
            <a:r>
              <a:rPr lang="it-it" sz="900" dirty="0" err="1" smtClean="0"/>
              <a:t>gather</a:t>
            </a:r>
            <a:r>
              <a:rPr lang="it-it" sz="900" dirty="0" smtClean="0"/>
              <a:t> </a:t>
            </a:r>
            <a:r>
              <a:rPr lang="it-it" sz="900" dirty="0" err="1" smtClean="0"/>
              <a:t>required</a:t>
            </a:r>
            <a:r>
              <a:rPr lang="it-it" sz="900" dirty="0" smtClean="0"/>
              <a:t> data in </a:t>
            </a:r>
            <a:r>
              <a:rPr lang="it-it" sz="900" dirty="0" err="1" smtClean="0"/>
              <a:t>discovery</a:t>
            </a:r>
            <a:r>
              <a:rPr lang="it-it" sz="900" dirty="0" smtClean="0"/>
              <a:t> to </a:t>
            </a:r>
            <a:r>
              <a:rPr lang="it-it" sz="900" dirty="0" err="1" smtClean="0"/>
              <a:t>make</a:t>
            </a:r>
            <a:r>
              <a:rPr lang="it-it" sz="900" dirty="0" smtClean="0"/>
              <a:t> </a:t>
            </a:r>
            <a:r>
              <a:rPr lang="it-it" sz="900" dirty="0" err="1" smtClean="0"/>
              <a:t>disposition</a:t>
            </a:r>
            <a:r>
              <a:rPr lang="it-it" sz="900" dirty="0" smtClean="0"/>
              <a:t> </a:t>
            </a:r>
            <a:r>
              <a:rPr lang="it-it" sz="900" dirty="0" err="1" smtClean="0"/>
              <a:t>decision</a:t>
            </a:r>
            <a:endParaRPr lang="en-US" sz="900" dirty="0" smtClean="0"/>
          </a:p>
          <a:p>
            <a:endParaRPr lang="it-IT" dirty="0"/>
          </a:p>
        </p:txBody>
      </p:sp>
      <p:sp>
        <p:nvSpPr>
          <p:cNvPr id="4" name="Segnaposto numero diapositiva 3"/>
          <p:cNvSpPr>
            <a:spLocks noGrp="1"/>
          </p:cNvSpPr>
          <p:nvPr>
            <p:ph type="sldNum" sz="quarter" idx="10"/>
          </p:nvPr>
        </p:nvSpPr>
        <p:spPr/>
        <p:txBody>
          <a:bodyPr/>
          <a:lstStyle/>
          <a:p>
            <a:fld id="{69C3F2ED-74C5-7D4F-8560-0CC253E9A436}" type="slidenum">
              <a:rPr lang="en-US" smtClean="0"/>
              <a:pPr/>
              <a:t>21</a:t>
            </a:fld>
            <a:endParaRPr lang="en-US" dirty="0"/>
          </a:p>
        </p:txBody>
      </p:sp>
    </p:spTree>
    <p:extLst>
      <p:ext uri="{BB962C8B-B14F-4D97-AF65-F5344CB8AC3E}">
        <p14:creationId xmlns:p14="http://schemas.microsoft.com/office/powerpoint/2010/main" val="266341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600" b="1" dirty="0" smtClean="0"/>
              <a:t>[Migration execution challenges]</a:t>
            </a:r>
          </a:p>
          <a:p>
            <a:pPr algn="l">
              <a:buClr>
                <a:schemeClr val="accent1"/>
              </a:buClr>
            </a:pPr>
            <a:endParaRPr lang="en-US" sz="1600" b="0" dirty="0" smtClean="0">
              <a:solidFill>
                <a:srgbClr val="414042"/>
              </a:solidFill>
              <a:latin typeface="Amazon Ember" charset="0"/>
              <a:ea typeface="Amazon Ember" charset="0"/>
              <a:cs typeface="Amazon Ember" charset="0"/>
            </a:endParaRPr>
          </a:p>
          <a:p>
            <a:pPr algn="l">
              <a:buClr>
                <a:schemeClr val="accent1"/>
              </a:buClr>
            </a:pPr>
            <a:r>
              <a:rPr lang="en-US" sz="1600" b="0" dirty="0" smtClean="0">
                <a:solidFill>
                  <a:srgbClr val="414042"/>
                </a:solidFill>
                <a:latin typeface="Amazon Ember" charset="0"/>
                <a:ea typeface="Amazon Ember" charset="0"/>
                <a:cs typeface="Amazon Ember" charset="0"/>
              </a:rPr>
              <a:t>Through</a:t>
            </a:r>
            <a:r>
              <a:rPr lang="en-US" sz="1600" b="0" baseline="0" dirty="0" smtClean="0">
                <a:solidFill>
                  <a:srgbClr val="414042"/>
                </a:solidFill>
                <a:latin typeface="Amazon Ember" charset="0"/>
                <a:ea typeface="Amazon Ember" charset="0"/>
                <a:cs typeface="Amazon Ember" charset="0"/>
              </a:rPr>
              <a:t>out the migration process, you will face significant challenges, and if unprepared to face these challenges, your migration project will have issues and delays. </a:t>
            </a:r>
          </a:p>
          <a:p>
            <a:pPr algn="l">
              <a:buClr>
                <a:schemeClr val="accent1"/>
              </a:buClr>
            </a:pPr>
            <a:endParaRPr lang="en-US" sz="1600" b="0" baseline="0" dirty="0" smtClean="0">
              <a:solidFill>
                <a:srgbClr val="414042"/>
              </a:solidFill>
              <a:latin typeface="Amazon Ember" charset="0"/>
              <a:ea typeface="Amazon Ember" charset="0"/>
              <a:cs typeface="Amazon Ember" charset="0"/>
            </a:endParaRPr>
          </a:p>
          <a:p>
            <a:pPr algn="l">
              <a:buClr>
                <a:schemeClr val="accent1"/>
              </a:buClr>
            </a:pPr>
            <a:r>
              <a:rPr lang="en-US" sz="1600" b="0" baseline="0" dirty="0" smtClean="0">
                <a:solidFill>
                  <a:srgbClr val="414042"/>
                </a:solidFill>
                <a:latin typeface="Amazon Ember" charset="0"/>
                <a:ea typeface="Amazon Ember" charset="0"/>
                <a:cs typeface="Amazon Ember" charset="0"/>
              </a:rPr>
              <a:t>During Migration Planning, you will ask “what are my on-premise costs? what are my migration costs? how to I pick EC2 instances on AWS? what are my costs on AWS?”</a:t>
            </a:r>
            <a:endParaRPr lang="en-US" sz="1600" b="0" dirty="0" smtClean="0">
              <a:solidFill>
                <a:srgbClr val="414042"/>
              </a:solidFill>
              <a:latin typeface="Amazon Ember" charset="0"/>
              <a:ea typeface="Amazon Ember" charset="0"/>
              <a:cs typeface="Amazon Ember" charset="0"/>
            </a:endParaRPr>
          </a:p>
          <a:p>
            <a:pPr algn="l">
              <a:buClr>
                <a:schemeClr val="accent1"/>
              </a:buClr>
            </a:pPr>
            <a:endParaRPr lang="en-US" sz="1600" b="0" dirty="0" smtClean="0">
              <a:solidFill>
                <a:srgbClr val="414042"/>
              </a:solidFill>
              <a:latin typeface="Amazon Ember" charset="0"/>
              <a:ea typeface="Amazon Ember" charset="0"/>
              <a:cs typeface="Amazon Ember" charset="0"/>
            </a:endParaRPr>
          </a:p>
          <a:p>
            <a:pPr algn="l">
              <a:buClr>
                <a:schemeClr val="accent1"/>
              </a:buClr>
            </a:pPr>
            <a:r>
              <a:rPr lang="en-US" sz="1600" b="0" dirty="0" smtClean="0">
                <a:solidFill>
                  <a:srgbClr val="414042"/>
                </a:solidFill>
                <a:latin typeface="Amazon Ember" charset="0"/>
                <a:ea typeface="Amazon Ember" charset="0"/>
                <a:cs typeface="Amazon Ember" charset="0"/>
              </a:rPr>
              <a:t>During Portfolio Discovery &amp; Planning, you</a:t>
            </a:r>
            <a:r>
              <a:rPr lang="en-US" sz="1600" b="0" baseline="0" dirty="0" smtClean="0">
                <a:solidFill>
                  <a:srgbClr val="414042"/>
                </a:solidFill>
                <a:latin typeface="Amazon Ember" charset="0"/>
                <a:ea typeface="Amazon Ember" charset="0"/>
                <a:cs typeface="Amazon Ember" charset="0"/>
              </a:rPr>
              <a:t> will come to the </a:t>
            </a:r>
            <a:r>
              <a:rPr lang="en-US" sz="1600" b="0" dirty="0" smtClean="0">
                <a:solidFill>
                  <a:srgbClr val="414042"/>
                </a:solidFill>
                <a:latin typeface="Amazon Ember" charset="0"/>
                <a:ea typeface="Amazon Ember" charset="0"/>
                <a:cs typeface="Amazon Ember" charset="0"/>
              </a:rPr>
              <a:t>realization</a:t>
            </a:r>
            <a:r>
              <a:rPr lang="en-US" sz="1600" b="0" baseline="0" dirty="0" smtClean="0">
                <a:solidFill>
                  <a:srgbClr val="414042"/>
                </a:solidFill>
                <a:latin typeface="Amazon Ember" charset="0"/>
                <a:ea typeface="Amazon Ember" charset="0"/>
                <a:cs typeface="Amazon Ember" charset="0"/>
              </a:rPr>
              <a:t> that your </a:t>
            </a:r>
            <a:r>
              <a:rPr lang="en-US" sz="1600" b="0" dirty="0" smtClean="0">
                <a:solidFill>
                  <a:srgbClr val="414042"/>
                </a:solidFill>
                <a:latin typeface="Amazon Ember" charset="0"/>
                <a:ea typeface="Amazon Ember" charset="0"/>
                <a:cs typeface="Amazon Ember" charset="0"/>
              </a:rPr>
              <a:t>CMDB is</a:t>
            </a:r>
            <a:r>
              <a:rPr lang="en-US" sz="1600" b="0" baseline="0" dirty="0" smtClean="0">
                <a:solidFill>
                  <a:srgbClr val="414042"/>
                </a:solidFill>
                <a:latin typeface="Amazon Ember" charset="0"/>
                <a:ea typeface="Amazon Ember" charset="0"/>
                <a:cs typeface="Amazon Ember" charset="0"/>
              </a:rPr>
              <a:t> likely out</a:t>
            </a:r>
            <a:r>
              <a:rPr lang="en-US" sz="1600" b="0" dirty="0" smtClean="0">
                <a:solidFill>
                  <a:srgbClr val="414042"/>
                </a:solidFill>
                <a:latin typeface="Amazon Ember" charset="0"/>
                <a:ea typeface="Amazon Ember" charset="0"/>
                <a:cs typeface="Amazon Ember" charset="0"/>
              </a:rPr>
              <a:t> of date, you</a:t>
            </a:r>
            <a:r>
              <a:rPr lang="en-US" sz="1600" b="0" baseline="0" dirty="0" smtClean="0">
                <a:solidFill>
                  <a:srgbClr val="414042"/>
                </a:solidFill>
                <a:latin typeface="Amazon Ember" charset="0"/>
                <a:ea typeface="Amazon Ember" charset="0"/>
                <a:cs typeface="Amazon Ember" charset="0"/>
              </a:rPr>
              <a:t> will need to understand the actual utilization of your servers, and what apps are on each server? and what are the application network dependencies?</a:t>
            </a:r>
          </a:p>
          <a:p>
            <a:pPr algn="l">
              <a:buClr>
                <a:schemeClr val="accent1"/>
              </a:buClr>
            </a:pPr>
            <a:endParaRPr lang="en-US" sz="1600" b="0" baseline="0" dirty="0" smtClean="0">
              <a:solidFill>
                <a:srgbClr val="414042"/>
              </a:solidFill>
              <a:latin typeface="Amazon Ember" charset="0"/>
              <a:ea typeface="Amazon Ember" charset="0"/>
              <a:cs typeface="Amazon Ember" charset="0"/>
            </a:endParaRPr>
          </a:p>
          <a:p>
            <a:pPr algn="l">
              <a:buClr>
                <a:schemeClr val="accent1"/>
              </a:buClr>
            </a:pPr>
            <a:r>
              <a:rPr lang="en-US" sz="1600" b="0" baseline="0" dirty="0" smtClean="0">
                <a:solidFill>
                  <a:srgbClr val="414042"/>
                </a:solidFill>
                <a:latin typeface="Amazon Ember" charset="0"/>
                <a:ea typeface="Amazon Ember" charset="0"/>
                <a:cs typeface="Amazon Ember" charset="0"/>
              </a:rPr>
              <a:t>Even when detailed discovery data is available, you will find that discovery generates a lot of data and that existing tools are cumbersome and time consuming to analyze.  You will be asking what apps to migrate, when, and what order? And how do I do migrate?</a:t>
            </a:r>
          </a:p>
          <a:p>
            <a:pPr algn="l">
              <a:buClr>
                <a:schemeClr val="accent1"/>
              </a:buClr>
            </a:pPr>
            <a:endParaRPr lang="en-US" sz="1600" b="0" dirty="0" smtClean="0">
              <a:solidFill>
                <a:srgbClr val="414042"/>
              </a:solidFill>
              <a:latin typeface="Amazon Ember" charset="0"/>
              <a:ea typeface="Amazon Ember" charset="0"/>
              <a:cs typeface="Amazon Ember" charset="0"/>
            </a:endParaRPr>
          </a:p>
          <a:p>
            <a:pPr algn="l">
              <a:buClr>
                <a:schemeClr val="accent1"/>
              </a:buClr>
            </a:pPr>
            <a:r>
              <a:rPr lang="en-US" sz="1600" b="0" dirty="0" smtClean="0">
                <a:solidFill>
                  <a:srgbClr val="414042"/>
                </a:solidFill>
                <a:latin typeface="Amazon Ember" charset="0"/>
                <a:ea typeface="Amazon Ember" charset="0"/>
                <a:cs typeface="Amazon Ember" charset="0"/>
              </a:rPr>
              <a:t>While</a:t>
            </a:r>
            <a:r>
              <a:rPr lang="en-US" sz="1600" b="0" baseline="0" dirty="0" smtClean="0">
                <a:solidFill>
                  <a:srgbClr val="414042"/>
                </a:solidFill>
                <a:latin typeface="Amazon Ember" charset="0"/>
                <a:ea typeface="Amazon Ember" charset="0"/>
                <a:cs typeface="Amazon Ember" charset="0"/>
              </a:rPr>
              <a:t> migrating, you will find that you lack </a:t>
            </a:r>
            <a:r>
              <a:rPr lang="en-US" sz="1200" b="0" dirty="0" smtClean="0">
                <a:solidFill>
                  <a:srgbClr val="414042"/>
                </a:solidFill>
                <a:latin typeface="Amazon Ember" charset="0"/>
                <a:ea typeface="Amazon Ember" charset="0"/>
                <a:cs typeface="Amazon Ember" charset="0"/>
              </a:rPr>
              <a:t>visibility into application migrations.</a:t>
            </a:r>
            <a:r>
              <a:rPr lang="en-US" sz="1200" b="0" baseline="0" dirty="0" smtClean="0">
                <a:solidFill>
                  <a:srgbClr val="414042"/>
                </a:solidFill>
                <a:latin typeface="Amazon Ember" charset="0"/>
                <a:ea typeface="Amazon Ember" charset="0"/>
                <a:cs typeface="Amazon Ember" charset="0"/>
              </a:rPr>
              <a:t> </a:t>
            </a:r>
            <a:r>
              <a:rPr lang="en-US" sz="1200" b="0" dirty="0" smtClean="0">
                <a:solidFill>
                  <a:srgbClr val="414042"/>
                </a:solidFill>
                <a:latin typeface="Amazon Ember" charset="0"/>
                <a:ea typeface="Amazon Ember" charset="0"/>
                <a:cs typeface="Amazon Ember" charset="0"/>
              </a:rPr>
              <a:t>You will</a:t>
            </a:r>
            <a:r>
              <a:rPr lang="en-US" sz="1200" b="0" baseline="0" dirty="0" smtClean="0">
                <a:solidFill>
                  <a:srgbClr val="414042"/>
                </a:solidFill>
                <a:latin typeface="Amazon Ember" charset="0"/>
                <a:ea typeface="Amazon Ember" charset="0"/>
                <a:cs typeface="Amazon Ember" charset="0"/>
              </a:rPr>
              <a:t> be using different toots to migrate different applications and t</a:t>
            </a:r>
            <a:r>
              <a:rPr lang="en-US" sz="1200" b="0" dirty="0" smtClean="0">
                <a:solidFill>
                  <a:srgbClr val="414042"/>
                </a:solidFill>
                <a:latin typeface="Amazon Ember" charset="0"/>
                <a:ea typeface="Amazon Ember" charset="0"/>
                <a:cs typeface="Amazon Ember" charset="0"/>
              </a:rPr>
              <a:t>racking across multiple use cases and migration tools is complex. You will ask how do I keep</a:t>
            </a:r>
            <a:r>
              <a:rPr lang="en-US" sz="1200" b="0" baseline="0" dirty="0" smtClean="0">
                <a:solidFill>
                  <a:srgbClr val="414042"/>
                </a:solidFill>
                <a:latin typeface="Amazon Ember" charset="0"/>
                <a:ea typeface="Amazon Ember" charset="0"/>
                <a:cs typeface="Amazon Ember" charset="0"/>
              </a:rPr>
              <a:t> track of all my migrations without slowing down progress and velocity.</a:t>
            </a:r>
          </a:p>
          <a:p>
            <a:pPr algn="l">
              <a:buClr>
                <a:schemeClr val="accent1"/>
              </a:buClr>
            </a:pPr>
            <a:endParaRPr lang="en-US" sz="1200" b="0" baseline="0" dirty="0" smtClean="0">
              <a:solidFill>
                <a:srgbClr val="414042"/>
              </a:solidFill>
              <a:latin typeface="Amazon Ember" charset="0"/>
              <a:ea typeface="Amazon Ember" charset="0"/>
              <a:cs typeface="Amazon Ember" charset="0"/>
            </a:endParaRPr>
          </a:p>
          <a:p>
            <a:pPr algn="l">
              <a:buClr>
                <a:schemeClr val="accent1"/>
              </a:buClr>
            </a:pPr>
            <a:r>
              <a:rPr lang="en-US" sz="1200" b="0" baseline="0" dirty="0" smtClean="0">
                <a:solidFill>
                  <a:srgbClr val="414042"/>
                </a:solidFill>
                <a:latin typeface="Amazon Ember" charset="0"/>
                <a:ea typeface="Amazon Ember" charset="0"/>
                <a:cs typeface="Amazon Ember" charset="0"/>
              </a:rPr>
              <a:t>So lets talk how AWS migration tools to help you with these challenges…</a:t>
            </a:r>
            <a:endParaRPr lang="en-US" dirty="0" smtClean="0"/>
          </a:p>
          <a:p>
            <a:pPr marL="0" indent="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69C3F2ED-74C5-7D4F-8560-0CC253E9A436}" type="slidenum">
              <a:rPr lang="en-US" smtClean="0"/>
              <a:pPr/>
              <a:t>22</a:t>
            </a:fld>
            <a:endParaRPr lang="en-US" dirty="0"/>
          </a:p>
        </p:txBody>
      </p:sp>
    </p:spTree>
    <p:extLst>
      <p:ext uri="{BB962C8B-B14F-4D97-AF65-F5344CB8AC3E}">
        <p14:creationId xmlns:p14="http://schemas.microsoft.com/office/powerpoint/2010/main" val="1657835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Amazon Ember" panose="020B0603020204020204" pitchFamily="34" charset="0"/>
                <a:ea typeface="Amazon Ember" panose="020B0603020204020204" pitchFamily="34" charset="0"/>
                <a:cs typeface="Amazon Ember" panose="020B0603020204020204" pitchFamily="34" charset="0"/>
              </a:rPr>
              <a:t>[AWS Application Discovery Service]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Application Discovery Service is a discovery tool that captures details of your on-premises infrastructure including server details such as OS name, ip addresses, mac address and time series utilization data such as CPU utilization, memory utilization, and IOPS throughput. In addition, it also captures the network connections and process information. You can further analyze the captured information to evaluate the cost of migration to AWS to plan migration.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r>
              <a:rPr lang="en-US" sz="1200" b="0" i="0" kern="1200" dirty="0" smtClean="0">
                <a:solidFill>
                  <a:schemeClr val="tx1"/>
                </a:solidFill>
                <a:effectLst/>
                <a:latin typeface="Arial"/>
                <a:ea typeface="+mn-ea"/>
                <a:cs typeface="+mn-cs"/>
              </a:rPr>
              <a:t>Application Discovery Service supports three ways</a:t>
            </a:r>
            <a:r>
              <a:rPr lang="en-US" sz="1200" b="0" i="0" kern="1200" baseline="0" dirty="0" smtClean="0">
                <a:solidFill>
                  <a:schemeClr val="tx1"/>
                </a:solidFill>
                <a:effectLst/>
                <a:latin typeface="Arial"/>
                <a:ea typeface="+mn-ea"/>
                <a:cs typeface="+mn-cs"/>
              </a:rPr>
              <a:t> to</a:t>
            </a:r>
            <a:r>
              <a:rPr lang="en-US" sz="1200" b="0" i="0" kern="1200" dirty="0" smtClean="0">
                <a:solidFill>
                  <a:schemeClr val="tx1"/>
                </a:solidFill>
                <a:effectLst/>
                <a:latin typeface="Arial"/>
                <a:ea typeface="+mn-ea"/>
                <a:cs typeface="+mn-cs"/>
              </a:rPr>
              <a:t> collect</a:t>
            </a:r>
            <a:r>
              <a:rPr lang="en-US" sz="1200" b="0" i="0" kern="1200" baseline="0" dirty="0" smtClean="0">
                <a:solidFill>
                  <a:schemeClr val="tx1"/>
                </a:solidFill>
                <a:effectLst/>
                <a:latin typeface="Arial"/>
                <a:ea typeface="+mn-ea"/>
                <a:cs typeface="+mn-cs"/>
              </a:rPr>
              <a:t> </a:t>
            </a:r>
            <a:r>
              <a:rPr lang="en-US" sz="1200" b="0" i="0" kern="1200" dirty="0" smtClean="0">
                <a:solidFill>
                  <a:schemeClr val="tx1"/>
                </a:solidFill>
                <a:effectLst/>
                <a:latin typeface="Arial"/>
                <a:ea typeface="+mn-ea"/>
                <a:cs typeface="+mn-cs"/>
              </a:rPr>
              <a:t>data:</a:t>
            </a:r>
          </a:p>
          <a:p>
            <a:endParaRPr lang="en-US" sz="1200" b="0" i="0" kern="1200" dirty="0" smtClean="0">
              <a:solidFill>
                <a:schemeClr val="tx1"/>
              </a:solidFill>
              <a:effectLst/>
              <a:latin typeface="Arial"/>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i="0" kern="1200" dirty="0" smtClean="0">
                <a:solidFill>
                  <a:schemeClr val="tx1"/>
                </a:solidFill>
                <a:effectLst/>
                <a:latin typeface="Arial"/>
                <a:ea typeface="+mn-ea"/>
                <a:cs typeface="+mn-cs"/>
              </a:rPr>
              <a:t>Agent-based discovery </a:t>
            </a:r>
            <a:r>
              <a:rPr lang="en-US" sz="1200" b="0" i="0" kern="1200" dirty="0" smtClean="0">
                <a:solidFill>
                  <a:schemeClr val="tx1"/>
                </a:solidFill>
                <a:effectLst/>
                <a:latin typeface="Arial"/>
                <a:ea typeface="+mn-ea"/>
                <a:cs typeface="+mn-cs"/>
              </a:rPr>
              <a:t>can be performed on any given virtual machine or physical server that is part of your on-premises environment (Windows or Linux).</a:t>
            </a:r>
            <a:r>
              <a:rPr lang="en-US" sz="1200" b="0" i="0" kern="1200" baseline="0" dirty="0" smtClean="0">
                <a:solidFill>
                  <a:schemeClr val="tx1"/>
                </a:solidFill>
                <a:effectLst/>
                <a:latin typeface="Arial"/>
                <a:ea typeface="+mn-ea"/>
                <a:cs typeface="+mn-cs"/>
              </a:rPr>
              <a:t> </a:t>
            </a:r>
            <a:r>
              <a:rPr lang="en-US" sz="1200" b="0" i="0" kern="1200" dirty="0" smtClean="0">
                <a:solidFill>
                  <a:schemeClr val="tx1"/>
                </a:solidFill>
                <a:effectLst/>
                <a:latin typeface="Arial"/>
                <a:ea typeface="+mn-ea"/>
                <a:cs typeface="+mn-cs"/>
              </a:rPr>
              <a:t>The agent</a:t>
            </a:r>
            <a:r>
              <a:rPr lang="en-US" sz="1200" b="0" i="0" kern="1200" baseline="0" dirty="0" smtClean="0">
                <a:solidFill>
                  <a:schemeClr val="tx1"/>
                </a:solidFill>
                <a:effectLst/>
                <a:latin typeface="Arial"/>
                <a:ea typeface="+mn-ea"/>
                <a:cs typeface="+mn-cs"/>
              </a:rPr>
              <a:t> is </a:t>
            </a:r>
            <a:r>
              <a:rPr lang="en-US" sz="1200" b="0" i="0" kern="1200" dirty="0" smtClean="0">
                <a:solidFill>
                  <a:schemeClr val="tx1"/>
                </a:solidFill>
                <a:effectLst/>
                <a:latin typeface="Arial"/>
                <a:ea typeface="+mn-ea"/>
                <a:cs typeface="+mn-cs"/>
              </a:rPr>
              <a:t>deployed on each virtual machine or physical server separately and runs only in the user space. The Agent supports all major Linux versions such as Red Hat, CentOS, Ubuntu etc. and Windows Server versions such as 2003, 2008, 2012 etc.    </a:t>
            </a:r>
          </a:p>
          <a:p>
            <a:pPr marL="228600" indent="-228600">
              <a:buFont typeface="+mj-lt"/>
              <a:buAutoNum type="arabicPeriod"/>
            </a:pPr>
            <a:endParaRPr lang="en-US" sz="1200" b="0" i="0" kern="1200" baseline="0" dirty="0" smtClean="0">
              <a:solidFill>
                <a:schemeClr val="tx1"/>
              </a:solidFill>
              <a:effectLst/>
              <a:latin typeface="Arial"/>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i="0" kern="1200" dirty="0" smtClean="0">
                <a:solidFill>
                  <a:schemeClr val="tx1"/>
                </a:solidFill>
                <a:effectLst/>
                <a:latin typeface="Arial"/>
                <a:ea typeface="+mn-ea"/>
                <a:cs typeface="+mn-cs"/>
              </a:rPr>
              <a:t>Agentless Discovery Connector</a:t>
            </a:r>
            <a:r>
              <a:rPr lang="en-US" sz="1200" b="1" i="0" kern="1200" baseline="0" dirty="0" smtClean="0">
                <a:solidFill>
                  <a:schemeClr val="tx1"/>
                </a:solidFill>
                <a:effectLst/>
                <a:latin typeface="Arial"/>
                <a:ea typeface="+mn-ea"/>
                <a:cs typeface="+mn-cs"/>
              </a:rPr>
              <a:t> </a:t>
            </a:r>
            <a:r>
              <a:rPr lang="en-US" sz="1200" b="0" i="0" kern="1200" dirty="0" smtClean="0">
                <a:solidFill>
                  <a:schemeClr val="tx1"/>
                </a:solidFill>
                <a:effectLst/>
                <a:latin typeface="Arial"/>
                <a:ea typeface="+mn-ea"/>
                <a:cs typeface="+mn-cs"/>
              </a:rPr>
              <a:t>designed for VMware environment that</a:t>
            </a:r>
            <a:r>
              <a:rPr lang="en-US" sz="1200" b="0" i="0" kern="1200" baseline="0" dirty="0" smtClean="0">
                <a:solidFill>
                  <a:schemeClr val="tx1"/>
                </a:solidFill>
                <a:effectLst/>
                <a:latin typeface="Arial"/>
                <a:ea typeface="+mn-ea"/>
                <a:cs typeface="+mn-cs"/>
              </a:rPr>
              <a:t> is</a:t>
            </a:r>
            <a:r>
              <a:rPr lang="en-US" sz="1200" b="0" i="0" kern="1200" dirty="0" smtClean="0">
                <a:solidFill>
                  <a:schemeClr val="tx1"/>
                </a:solidFill>
                <a:effectLst/>
                <a:latin typeface="Arial"/>
                <a:ea typeface="+mn-ea"/>
                <a:cs typeface="+mn-cs"/>
              </a:rPr>
              <a:t> used by deploying an OVA file on a</a:t>
            </a:r>
            <a:r>
              <a:rPr lang="en-US" sz="1200" b="0" i="0" kern="1200" baseline="0" dirty="0" smtClean="0">
                <a:solidFill>
                  <a:schemeClr val="tx1"/>
                </a:solidFill>
                <a:effectLst/>
                <a:latin typeface="Arial"/>
                <a:ea typeface="+mn-ea"/>
                <a:cs typeface="+mn-cs"/>
              </a:rPr>
              <a:t> </a:t>
            </a:r>
            <a:r>
              <a:rPr lang="en-US" sz="1200" b="0" i="0" kern="1200" dirty="0" smtClean="0">
                <a:solidFill>
                  <a:schemeClr val="tx1"/>
                </a:solidFill>
                <a:effectLst/>
                <a:latin typeface="Arial"/>
                <a:ea typeface="+mn-ea"/>
                <a:cs typeface="+mn-cs"/>
              </a:rPr>
              <a:t>VMware host that allows it to collect data from each VM serve</a:t>
            </a:r>
            <a:r>
              <a:rPr lang="en-US" sz="1200" b="0" i="0" kern="1200" baseline="0" dirty="0" smtClean="0">
                <a:solidFill>
                  <a:schemeClr val="tx1"/>
                </a:solidFill>
                <a:effectLst/>
                <a:latin typeface="Arial"/>
                <a:ea typeface="+mn-ea"/>
                <a:cs typeface="+mn-cs"/>
              </a:rPr>
              <a:t>r. </a:t>
            </a:r>
            <a:r>
              <a:rPr lang="en-US" sz="1200" b="0" i="0" kern="1200" dirty="0" smtClean="0">
                <a:solidFill>
                  <a:schemeClr val="tx1"/>
                </a:solidFill>
                <a:effectLst/>
                <a:latin typeface="Arial"/>
                <a:ea typeface="+mn-ea"/>
                <a:cs typeface="+mn-cs"/>
              </a:rPr>
              <a:t>Agentless discovery process is OS agnostic and is able to read data for any VM irrespective of the OS. Agentless discovery does collect less information than</a:t>
            </a:r>
            <a:r>
              <a:rPr lang="en-US" sz="1200" b="0" i="0" kern="1200" baseline="0" dirty="0" smtClean="0">
                <a:solidFill>
                  <a:schemeClr val="tx1"/>
                </a:solidFill>
                <a:effectLst/>
                <a:latin typeface="Arial"/>
                <a:ea typeface="+mn-ea"/>
                <a:cs typeface="+mn-cs"/>
              </a:rPr>
              <a:t> Agent-based collection, however.</a:t>
            </a:r>
            <a:endParaRPr lang="en-US" sz="1200" b="0" i="0" kern="1200" dirty="0" smtClean="0">
              <a:solidFill>
                <a:schemeClr val="tx1"/>
              </a:solidFill>
              <a:effectLst/>
              <a:latin typeface="Arial"/>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b="0" i="0" kern="1200" dirty="0" smtClean="0">
              <a:solidFill>
                <a:schemeClr val="tx1"/>
              </a:solidFill>
              <a:effectLst/>
              <a:latin typeface="Arial"/>
              <a:ea typeface="+mn-ea"/>
              <a:cs typeface="+mn-cs"/>
            </a:endParaRPr>
          </a:p>
          <a:p>
            <a:pPr marL="228600" indent="-228600">
              <a:buFont typeface="+mj-lt"/>
              <a:buAutoNum type="arabicPeriod"/>
            </a:pPr>
            <a:r>
              <a:rPr lang="en-US" sz="1200" b="1" i="0" kern="1200" baseline="0" dirty="0" smtClean="0">
                <a:solidFill>
                  <a:schemeClr val="tx1"/>
                </a:solidFill>
                <a:effectLst/>
                <a:latin typeface="Arial"/>
                <a:ea typeface="+mn-ea"/>
                <a:cs typeface="+mn-cs"/>
              </a:rPr>
              <a:t>Import from existing data sources </a:t>
            </a:r>
            <a:r>
              <a:rPr lang="en-US" sz="1200" b="0" i="0" kern="1200" baseline="0" dirty="0" smtClean="0">
                <a:solidFill>
                  <a:schemeClr val="tx1"/>
                </a:solidFill>
                <a:effectLst/>
                <a:latin typeface="Arial"/>
                <a:ea typeface="+mn-ea"/>
                <a:cs typeface="+mn-cs"/>
              </a:rPr>
              <a:t>– You are also able to import data that you may already have (such as data from your CMDB or ServiceNow data) or that you may have already collected using a partner tool (such as RISC Networks).</a:t>
            </a:r>
            <a:endParaRPr lang="en-US" sz="1200" b="1" i="0" kern="1200" baseline="0" dirty="0" smtClean="0">
              <a:solidFill>
                <a:schemeClr val="tx1"/>
              </a:solidFill>
              <a:effectLst/>
              <a:latin typeface="Arial"/>
              <a:ea typeface="+mn-ea"/>
              <a:cs typeface="+mn-cs"/>
            </a:endParaRPr>
          </a:p>
          <a:p>
            <a:pPr marL="0" indent="0">
              <a:buFont typeface="Arial" panose="020B0604020202020204" pitchFamily="34" charset="0"/>
              <a:buNone/>
            </a:pPr>
            <a:endParaRPr lang="en-US" sz="1200" b="0" i="0" kern="1200" baseline="0" dirty="0" smtClean="0">
              <a:solidFill>
                <a:schemeClr val="tx1"/>
              </a:solidFill>
              <a:effectLst/>
              <a:latin typeface="Arial"/>
              <a:ea typeface="+mn-ea"/>
              <a:cs typeface="+mn-cs"/>
            </a:endParaRPr>
          </a:p>
          <a:p>
            <a:pPr marL="0" indent="0">
              <a:buFont typeface="Arial" panose="020B0604020202020204" pitchFamily="34" charset="0"/>
              <a:buNone/>
            </a:pPr>
            <a:r>
              <a:rPr lang="en-US" sz="1200" b="0" i="0" kern="1200" baseline="0" dirty="0" smtClean="0">
                <a:solidFill>
                  <a:schemeClr val="tx1"/>
                </a:solidFill>
                <a:effectLst/>
                <a:latin typeface="Arial"/>
                <a:ea typeface="+mn-ea"/>
                <a:cs typeface="+mn-cs"/>
              </a:rPr>
              <a:t>Data from all of the sources is visible directly in AWS Migration Hub console, as well as, via an API or an export file.</a:t>
            </a:r>
          </a:p>
          <a:p>
            <a:pPr marL="0" indent="0">
              <a:buFont typeface="Arial" panose="020B0604020202020204" pitchFamily="34" charset="0"/>
              <a:buNone/>
            </a:pPr>
            <a:endParaRPr lang="en-US" sz="1200" b="0" i="0" kern="1200" baseline="0" dirty="0" smtClean="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Arial"/>
                <a:ea typeface="+mn-ea"/>
                <a:cs typeface="+mn-cs"/>
              </a:rPr>
              <a:t>For data collected with</a:t>
            </a:r>
            <a:r>
              <a:rPr lang="en-US" sz="1200" b="0" i="0" kern="1200" baseline="0" dirty="0" smtClean="0">
                <a:solidFill>
                  <a:schemeClr val="tx1"/>
                </a:solidFill>
                <a:effectLst/>
                <a:latin typeface="Arial"/>
                <a:ea typeface="+mn-ea"/>
                <a:cs typeface="+mn-cs"/>
              </a:rPr>
              <a:t> </a:t>
            </a:r>
            <a:r>
              <a:rPr lang="en-US" sz="1200" b="0" i="0" kern="1200" dirty="0" smtClean="0">
                <a:solidFill>
                  <a:schemeClr val="tx1"/>
                </a:solidFill>
                <a:effectLst/>
                <a:latin typeface="Arial"/>
                <a:ea typeface="+mn-ea"/>
                <a:cs typeface="+mn-cs"/>
              </a:rPr>
              <a:t>Agent-based discovery, data can</a:t>
            </a:r>
            <a:r>
              <a:rPr lang="en-US" sz="1200" b="0" i="0" kern="1200" baseline="0" dirty="0" smtClean="0">
                <a:solidFill>
                  <a:schemeClr val="tx1"/>
                </a:solidFill>
                <a:effectLst/>
                <a:latin typeface="Arial"/>
                <a:ea typeface="+mn-ea"/>
                <a:cs typeface="+mn-cs"/>
              </a:rPr>
              <a:t> be automatically exported to directly to Amazon Athena where it may be queried directly or visualized using Amazon QuickSight. Using Amazon QuickSight</a:t>
            </a:r>
            <a:r>
              <a:rPr lang="en-US" sz="1200" b="0" i="0" kern="1200" dirty="0" smtClean="0">
                <a:solidFill>
                  <a:schemeClr val="tx1"/>
                </a:solidFill>
                <a:effectLst/>
                <a:latin typeface="Arial"/>
                <a:ea typeface="+mn-ea"/>
                <a:cs typeface="+mn-cs"/>
              </a:rPr>
              <a:t> provides you the flexibility to analyze the data to view the network dependencies between servers and identify the processes that are running on a given server</a:t>
            </a:r>
            <a:r>
              <a:rPr lang="en-US" sz="1200" b="0" i="0" kern="1200" baseline="0" dirty="0" smtClean="0">
                <a:solidFill>
                  <a:schemeClr val="tx1"/>
                </a:solidFill>
                <a:effectLst/>
                <a:latin typeface="Arial"/>
                <a:ea typeface="+mn-ea"/>
                <a:cs typeface="+mn-cs"/>
              </a:rPr>
              <a:t> (we will talk more about this later).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69C3F2ED-74C5-7D4F-8560-0CC253E9A436}" type="slidenum">
              <a:rPr lang="en-US" smtClean="0"/>
              <a:pPr/>
              <a:t>23</a:t>
            </a:fld>
            <a:endParaRPr lang="en-US" dirty="0"/>
          </a:p>
        </p:txBody>
      </p:sp>
    </p:spTree>
    <p:extLst>
      <p:ext uri="{BB962C8B-B14F-4D97-AF65-F5344CB8AC3E}">
        <p14:creationId xmlns:p14="http://schemas.microsoft.com/office/powerpoint/2010/main" val="1943757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414042"/>
                </a:solidFill>
              </a:rPr>
              <a:t>[Discovery and Migration using AWS Migration Hub]</a:t>
            </a:r>
          </a:p>
          <a:p>
            <a:endParaRPr lang="en-US" dirty="0" smtClean="0"/>
          </a:p>
          <a:p>
            <a:r>
              <a:rPr lang="en-US" dirty="0" smtClean="0"/>
              <a:t>To</a:t>
            </a:r>
            <a:r>
              <a:rPr lang="en-US" baseline="0" dirty="0" smtClean="0"/>
              <a:t> </a:t>
            </a:r>
            <a:r>
              <a:rPr lang="en-US" baseline="0" dirty="0"/>
              <a:t>use </a:t>
            </a:r>
            <a:r>
              <a:rPr lang="en-US" baseline="0" dirty="0" smtClean="0"/>
              <a:t>AWS </a:t>
            </a:r>
            <a:r>
              <a:rPr lang="en-US" baseline="0" dirty="0"/>
              <a:t>Migration Hub for both discovering on-premises assets and </a:t>
            </a:r>
            <a:r>
              <a:rPr lang="en-US" baseline="0" dirty="0" smtClean="0"/>
              <a:t>migrating, </a:t>
            </a:r>
            <a:r>
              <a:rPr lang="en-US" baseline="0" dirty="0"/>
              <a:t>the following steps are </a:t>
            </a:r>
            <a:r>
              <a:rPr lang="en-US" baseline="0" dirty="0" smtClean="0"/>
              <a:t>performed:</a:t>
            </a:r>
          </a:p>
          <a:p>
            <a:endParaRPr lang="en-US" baseline="0" dirty="0"/>
          </a:p>
          <a:p>
            <a:pPr marL="228600" indent="-228600">
              <a:buAutoNum type="arabicParenR"/>
            </a:pPr>
            <a:r>
              <a:rPr lang="en-US" baseline="0" dirty="0"/>
              <a:t>The first step </a:t>
            </a:r>
            <a:r>
              <a:rPr lang="en-US" baseline="0" dirty="0" smtClean="0"/>
              <a:t>is to deploy </a:t>
            </a:r>
            <a:r>
              <a:rPr lang="en-US" baseline="0" dirty="0"/>
              <a:t>an AWS </a:t>
            </a:r>
            <a:r>
              <a:rPr lang="en-US" baseline="0" dirty="0" smtClean="0"/>
              <a:t>ASDS Discovery </a:t>
            </a:r>
            <a:r>
              <a:rPr lang="en-US" baseline="0" dirty="0"/>
              <a:t>Connector </a:t>
            </a:r>
            <a:r>
              <a:rPr lang="en-US" baseline="0" dirty="0" smtClean="0"/>
              <a:t>and/or </a:t>
            </a:r>
            <a:r>
              <a:rPr lang="en-US" baseline="0" dirty="0"/>
              <a:t>AWS </a:t>
            </a:r>
            <a:r>
              <a:rPr lang="en-US" baseline="0" dirty="0" smtClean="0"/>
              <a:t>ADS Agents on-premise </a:t>
            </a:r>
            <a:r>
              <a:rPr lang="en-US" baseline="0" dirty="0"/>
              <a:t>to collect the necessary information</a:t>
            </a:r>
            <a:r>
              <a:rPr lang="en-US" baseline="0" dirty="0" smtClean="0"/>
              <a:t>.</a:t>
            </a:r>
          </a:p>
          <a:p>
            <a:pPr marL="228600" indent="-228600">
              <a:buAutoNum type="arabicParenR"/>
            </a:pPr>
            <a:r>
              <a:rPr lang="en-US" baseline="0" dirty="0" smtClean="0"/>
              <a:t>Discovery data collected is sent to the AWS Application Discovery Service and made visible in the AWS Migration Hub. </a:t>
            </a:r>
          </a:p>
          <a:p>
            <a:pPr marL="0" indent="0">
              <a:buNone/>
            </a:pPr>
            <a:r>
              <a:rPr lang="en-US" baseline="0" dirty="0" smtClean="0"/>
              <a:t>      Additionally, discovery data can also be imported into AWS Migration Hub from existing sources or from previously collected discovery data from other discovery tools.</a:t>
            </a:r>
            <a:endParaRPr lang="en-US" baseline="0" dirty="0"/>
          </a:p>
          <a:p>
            <a:pPr marL="228600" indent="-228600">
              <a:buFont typeface="+mj-lt"/>
              <a:buAutoNum type="arabicParenR" startAt="3"/>
            </a:pPr>
            <a:r>
              <a:rPr lang="en-US" baseline="0" dirty="0"/>
              <a:t>Once the discovery has kicked-off, customers can view and then group the servers discovered by using tags to identify application groups. </a:t>
            </a:r>
          </a:p>
          <a:p>
            <a:pPr marL="228600" indent="-228600">
              <a:buFont typeface="+mj-lt"/>
              <a:buAutoNum type="arabicParenR" startAt="3"/>
            </a:pPr>
            <a:r>
              <a:rPr lang="en-US" baseline="0" dirty="0"/>
              <a:t>Then, the decision around which migration tool to leverage has to be </a:t>
            </a:r>
            <a:r>
              <a:rPr lang="en-US" baseline="0" dirty="0" smtClean="0"/>
              <a:t>made, connecting </a:t>
            </a:r>
            <a:r>
              <a:rPr lang="en-US" baseline="0" dirty="0"/>
              <a:t>the </a:t>
            </a:r>
            <a:r>
              <a:rPr lang="en-US" baseline="0" dirty="0" smtClean="0"/>
              <a:t>migration tool </a:t>
            </a:r>
            <a:r>
              <a:rPr lang="en-US" baseline="0" dirty="0"/>
              <a:t>to customer’s AWS Migration Hub.</a:t>
            </a:r>
          </a:p>
          <a:p>
            <a:pPr marL="228600" indent="-228600">
              <a:buFont typeface="+mj-lt"/>
              <a:buAutoNum type="arabicParenR" startAt="3"/>
            </a:pPr>
            <a:r>
              <a:rPr lang="en-US" baseline="0" dirty="0"/>
              <a:t>Next, customers initiate the migration once ready </a:t>
            </a:r>
            <a:endParaRPr lang="en-US" baseline="0" dirty="0" smtClean="0"/>
          </a:p>
          <a:p>
            <a:pPr marL="228600" indent="-228600">
              <a:buFont typeface="+mj-lt"/>
              <a:buAutoNum type="arabicParenR" startAt="3"/>
            </a:pPr>
            <a:r>
              <a:rPr lang="en-US" baseline="0" dirty="0" smtClean="0"/>
              <a:t>Customers can track </a:t>
            </a:r>
            <a:r>
              <a:rPr lang="en-US" baseline="0" dirty="0"/>
              <a:t>their status in parallel of all the other activities in the AWS Migration Hub</a:t>
            </a:r>
            <a:r>
              <a:rPr lang="en-US" baseline="0" dirty="0" smtClean="0"/>
              <a:t>.</a:t>
            </a:r>
            <a:endParaRPr lang="en-US" dirty="0" smtClean="0"/>
          </a:p>
          <a:p>
            <a:pPr marL="228600" indent="-228600">
              <a:buFont typeface="+mj-lt"/>
              <a:buAutoNum type="arabicParenR" startAt="3"/>
            </a:pPr>
            <a:r>
              <a:rPr lang="en-US" dirty="0" smtClean="0"/>
              <a:t>Lastly</a:t>
            </a:r>
            <a:r>
              <a:rPr lang="en-US" dirty="0"/>
              <a:t>,</a:t>
            </a:r>
            <a:r>
              <a:rPr lang="en-US" baseline="0" dirty="0"/>
              <a:t> once proper testing and cutover has been completed, customers can </a:t>
            </a:r>
            <a:r>
              <a:rPr lang="en-US" baseline="0" dirty="0" smtClean="0"/>
              <a:t>decommission their </a:t>
            </a:r>
            <a:r>
              <a:rPr lang="en-US" baseline="0" dirty="0"/>
              <a:t>application infrastructure from </a:t>
            </a:r>
            <a:r>
              <a:rPr lang="en-US" baseline="0" dirty="0" smtClean="0"/>
              <a:t>on-premises</a:t>
            </a:r>
            <a:endParaRPr lang="en-US" dirty="0"/>
          </a:p>
        </p:txBody>
      </p:sp>
      <p:sp>
        <p:nvSpPr>
          <p:cNvPr id="4" name="Slide Number Placeholder 3"/>
          <p:cNvSpPr>
            <a:spLocks noGrp="1"/>
          </p:cNvSpPr>
          <p:nvPr>
            <p:ph type="sldNum" sz="quarter" idx="10"/>
          </p:nvPr>
        </p:nvSpPr>
        <p:spPr/>
        <p:txBody>
          <a:bodyPr/>
          <a:lstStyle/>
          <a:p>
            <a:fld id="{B913C1BF-2FEA-4688-A6B6-7481FEC1231C}" type="slidenum">
              <a:rPr lang="en-US" smtClean="0"/>
              <a:t>24</a:t>
            </a:fld>
            <a:endParaRPr lang="en-US" dirty="0"/>
          </a:p>
        </p:txBody>
      </p:sp>
    </p:spTree>
    <p:extLst>
      <p:ext uri="{BB962C8B-B14F-4D97-AF65-F5344CB8AC3E}">
        <p14:creationId xmlns:p14="http://schemas.microsoft.com/office/powerpoint/2010/main" val="195059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C626E-ED3A-4248-BCBB-258716664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204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Amazon Ember Regular"/>
                <a:ea typeface="+mn-ea"/>
                <a:cs typeface="+mn-cs"/>
              </a:rPr>
              <a:t>VMware</a:t>
            </a:r>
            <a:r>
              <a:rPr lang="en-US" sz="900" b="0" i="0" kern="1200" baseline="0" dirty="0">
                <a:solidFill>
                  <a:schemeClr val="tx1"/>
                </a:solidFill>
                <a:effectLst/>
                <a:latin typeface="Amazon Ember Regular"/>
                <a:ea typeface="+mn-ea"/>
                <a:cs typeface="+mn-cs"/>
              </a:rPr>
              <a:t> Cloud on AWS </a:t>
            </a:r>
            <a:r>
              <a:rPr lang="en-US" sz="900" b="0" i="0" kern="1200" dirty="0">
                <a:solidFill>
                  <a:schemeClr val="tx1"/>
                </a:solidFill>
                <a:effectLst/>
                <a:latin typeface="Amazon Ember Regular"/>
                <a:ea typeface="+mn-ea"/>
                <a:cs typeface="+mn-cs"/>
              </a:rPr>
              <a:t>is sold, delivered, supported, and billed by VMware. It supports custom-sized VMs, runs any OS that is supported by VMware.</a:t>
            </a:r>
            <a:r>
              <a:rPr lang="en-US" sz="900" b="0" i="0" kern="1200" baseline="0" dirty="0">
                <a:solidFill>
                  <a:schemeClr val="tx1"/>
                </a:solidFill>
                <a:effectLst/>
                <a:latin typeface="Amazon Ember Regular"/>
                <a:ea typeface="+mn-ea"/>
                <a:cs typeface="+mn-cs"/>
              </a:rPr>
              <a:t> It </a:t>
            </a:r>
            <a:r>
              <a:rPr lang="en-US" sz="900" b="0" i="0" kern="1200" dirty="0">
                <a:solidFill>
                  <a:schemeClr val="tx1"/>
                </a:solidFill>
                <a:effectLst/>
                <a:latin typeface="Amazon Ember Regular"/>
                <a:ea typeface="+mn-ea"/>
                <a:cs typeface="+mn-cs"/>
              </a:rPr>
              <a:t>makes use of single-tenant bare-metal AWS infrastructure so that you can bring your own</a:t>
            </a:r>
            <a:r>
              <a:rPr lang="en-US" sz="900" b="0" i="0" kern="1200" baseline="0" dirty="0">
                <a:solidFill>
                  <a:schemeClr val="tx1"/>
                </a:solidFill>
                <a:effectLst/>
                <a:latin typeface="Amazon Ember Regular"/>
                <a:ea typeface="+mn-ea"/>
                <a:cs typeface="+mn-cs"/>
              </a:rPr>
              <a:t> </a:t>
            </a:r>
            <a:r>
              <a:rPr lang="en-US" sz="900" b="0" i="0" kern="1200" dirty="0">
                <a:solidFill>
                  <a:schemeClr val="tx1"/>
                </a:solidFill>
                <a:effectLst/>
                <a:latin typeface="Amazon Ember Regular"/>
                <a:ea typeface="+mn-ea"/>
                <a:cs typeface="+mn-cs"/>
              </a:rPr>
              <a:t>licenses such as Windows server</a:t>
            </a:r>
            <a:r>
              <a:rPr lang="en-US" sz="900" b="0" i="0" kern="1200" baseline="0" dirty="0">
                <a:solidFill>
                  <a:schemeClr val="tx1"/>
                </a:solidFill>
                <a:effectLst/>
                <a:latin typeface="Amazon Ember Regular"/>
                <a:ea typeface="+mn-ea"/>
                <a:cs typeface="+mn-cs"/>
              </a:rPr>
              <a:t> </a:t>
            </a:r>
            <a:r>
              <a:rPr lang="en-US" sz="900" b="0" i="0" kern="1200" dirty="0">
                <a:solidFill>
                  <a:schemeClr val="tx1"/>
                </a:solidFill>
                <a:effectLst/>
                <a:latin typeface="Amazon Ember Regular"/>
                <a:ea typeface="+mn-ea"/>
                <a:cs typeface="+mn-cs"/>
              </a:rPr>
              <a:t>to the cloud. Each SDDC (Software-Defined Data Center) consists of 4 to 16 instances, each with 36 cores, 512 GB of memory, and 15.2 TB of </a:t>
            </a:r>
            <a:r>
              <a:rPr lang="en-US" sz="900" b="0" i="0" kern="1200" dirty="0" err="1">
                <a:solidFill>
                  <a:schemeClr val="tx1"/>
                </a:solidFill>
                <a:effectLst/>
                <a:latin typeface="Amazon Ember Regular"/>
                <a:ea typeface="+mn-ea"/>
                <a:cs typeface="+mn-cs"/>
              </a:rPr>
              <a:t>NVMe</a:t>
            </a:r>
            <a:r>
              <a:rPr lang="en-US" sz="900" b="0" i="0" kern="1200" dirty="0">
                <a:solidFill>
                  <a:schemeClr val="tx1"/>
                </a:solidFill>
                <a:effectLst/>
                <a:latin typeface="Amazon Ember Regular"/>
                <a:ea typeface="+mn-ea"/>
                <a:cs typeface="+mn-cs"/>
              </a:rPr>
              <a:t> storage</a:t>
            </a:r>
            <a:r>
              <a:rPr lang="en-US" sz="900" b="0" i="0" kern="1200" baseline="0" dirty="0">
                <a:solidFill>
                  <a:schemeClr val="tx1"/>
                </a:solidFill>
                <a:effectLst/>
                <a:latin typeface="Amazon Ember Regular"/>
                <a:ea typeface="+mn-ea"/>
                <a:cs typeface="+mn-cs"/>
              </a:rPr>
              <a:t> and c</a:t>
            </a:r>
            <a:r>
              <a:rPr lang="en-US" sz="900" b="0" i="0" kern="1200" dirty="0">
                <a:solidFill>
                  <a:schemeClr val="tx1"/>
                </a:solidFill>
                <a:effectLst/>
                <a:latin typeface="Amazon Ember Regular"/>
                <a:ea typeface="+mn-ea"/>
                <a:cs typeface="+mn-cs"/>
              </a:rPr>
              <a:t>lusters that can</a:t>
            </a:r>
            <a:r>
              <a:rPr lang="en-US" sz="900" b="0" i="0" kern="1200" baseline="0" dirty="0">
                <a:solidFill>
                  <a:schemeClr val="tx1"/>
                </a:solidFill>
                <a:effectLst/>
                <a:latin typeface="Amazon Ember Regular"/>
                <a:ea typeface="+mn-ea"/>
                <a:cs typeface="+mn-cs"/>
              </a:rPr>
              <a:t> span across</a:t>
            </a:r>
            <a:r>
              <a:rPr lang="en-US" sz="900" b="0" i="0" kern="1200" dirty="0">
                <a:solidFill>
                  <a:schemeClr val="tx1"/>
                </a:solidFill>
                <a:effectLst/>
                <a:latin typeface="Amazon Ember Regular"/>
                <a:ea typeface="+mn-ea"/>
                <a:cs typeface="+mn-cs"/>
              </a:rPr>
              <a:t> AWS </a:t>
            </a:r>
            <a:r>
              <a:rPr lang="en-US" sz="900" b="0" i="0" u="none" strike="noStrike" kern="1200" dirty="0">
                <a:solidFill>
                  <a:schemeClr val="tx1"/>
                </a:solidFill>
                <a:effectLst/>
                <a:latin typeface="Amazon Ember Regular"/>
                <a:ea typeface="+mn-ea"/>
                <a:cs typeface="+mn-cs"/>
                <a:hlinkClick r:id="rId3"/>
              </a:rPr>
              <a:t>Availability Zone</a:t>
            </a:r>
            <a:r>
              <a:rPr lang="en-US" sz="900" b="0" i="0" kern="1200" dirty="0">
                <a:solidFill>
                  <a:schemeClr val="tx1"/>
                </a:solidFill>
                <a:effectLst/>
                <a:latin typeface="Amazon Ember Regular"/>
                <a:ea typeface="+mn-ea"/>
                <a:cs typeface="+mn-cs"/>
              </a:rPr>
              <a:t> (AZ). You can spin up an entire VMware SDDC in a couple of hours, and scale host capacity up and down in minutes.</a:t>
            </a:r>
          </a:p>
          <a:p>
            <a:endParaRPr lang="en-US" sz="900" b="0" i="0" kern="1200" dirty="0">
              <a:solidFill>
                <a:schemeClr val="tx1"/>
              </a:solidFill>
              <a:effectLst/>
              <a:latin typeface="Amazon Ember Regular"/>
              <a:ea typeface="+mn-ea"/>
              <a:cs typeface="+mn-cs"/>
            </a:endParaRPr>
          </a:p>
          <a:p>
            <a:r>
              <a:rPr lang="en-US" sz="900" b="0" i="0" kern="1200" dirty="0">
                <a:solidFill>
                  <a:schemeClr val="tx1"/>
                </a:solidFill>
                <a:effectLst/>
                <a:latin typeface="Amazon Ember Regular"/>
                <a:ea typeface="+mn-ea"/>
                <a:cs typeface="+mn-cs"/>
              </a:rPr>
              <a:t>The NSX networking platform,</a:t>
            </a:r>
            <a:r>
              <a:rPr lang="en-US" sz="900" b="0" i="0" kern="1200" baseline="0" dirty="0">
                <a:solidFill>
                  <a:schemeClr val="tx1"/>
                </a:solidFill>
                <a:effectLst/>
                <a:latin typeface="Amazon Ember Regular"/>
                <a:ea typeface="+mn-ea"/>
                <a:cs typeface="+mn-cs"/>
              </a:rPr>
              <a:t> </a:t>
            </a:r>
            <a:r>
              <a:rPr lang="en-US" sz="900" b="0" i="0" kern="1200" dirty="0">
                <a:solidFill>
                  <a:schemeClr val="tx1"/>
                </a:solidFill>
                <a:effectLst/>
                <a:latin typeface="Amazon Ember Regular"/>
                <a:ea typeface="+mn-ea"/>
                <a:cs typeface="+mn-cs"/>
              </a:rPr>
              <a:t>powered by the AWS </a:t>
            </a:r>
            <a:r>
              <a:rPr lang="en-US" sz="900" b="0" i="0" u="none" strike="noStrike" kern="1200" dirty="0">
                <a:solidFill>
                  <a:schemeClr val="tx1"/>
                </a:solidFill>
                <a:effectLst/>
                <a:latin typeface="Amazon Ember Regular"/>
                <a:ea typeface="+mn-ea"/>
                <a:cs typeface="+mn-cs"/>
                <a:hlinkClick r:id="rId4"/>
              </a:rPr>
              <a:t>Elastic Networking Adapter</a:t>
            </a:r>
            <a:r>
              <a:rPr lang="en-US" sz="900" b="0" i="0" kern="1200" dirty="0">
                <a:solidFill>
                  <a:schemeClr val="tx1"/>
                </a:solidFill>
                <a:effectLst/>
                <a:latin typeface="Amazon Ember Regular"/>
                <a:ea typeface="+mn-ea"/>
                <a:cs typeface="+mn-cs"/>
              </a:rPr>
              <a:t> running at up to 25 </a:t>
            </a:r>
            <a:r>
              <a:rPr lang="en-US" sz="900" b="0" i="0" kern="1200" dirty="0" err="1">
                <a:solidFill>
                  <a:schemeClr val="tx1"/>
                </a:solidFill>
                <a:effectLst/>
                <a:latin typeface="Amazon Ember Regular"/>
                <a:ea typeface="+mn-ea"/>
                <a:cs typeface="+mn-cs"/>
              </a:rPr>
              <a:t>Gbp</a:t>
            </a:r>
            <a:r>
              <a:rPr lang="en-US" sz="900" b="0" i="0" kern="1200" baseline="0" dirty="0" err="1">
                <a:solidFill>
                  <a:schemeClr val="tx1"/>
                </a:solidFill>
                <a:effectLst/>
                <a:latin typeface="Amazon Ember Regular"/>
                <a:ea typeface="+mn-ea"/>
                <a:cs typeface="+mn-cs"/>
              </a:rPr>
              <a:t>s</a:t>
            </a:r>
            <a:r>
              <a:rPr lang="en-US" sz="900" b="0" i="0" kern="1200" dirty="0">
                <a:solidFill>
                  <a:schemeClr val="tx1"/>
                </a:solidFill>
                <a:effectLst/>
                <a:latin typeface="Amazon Ember Regular"/>
                <a:ea typeface="+mn-ea"/>
                <a:cs typeface="+mn-cs"/>
              </a:rPr>
              <a:t> supports multicast traffic, separate networks for management and compute, and </a:t>
            </a:r>
            <a:r>
              <a:rPr lang="en-US" sz="900" b="0" i="0" kern="1200" dirty="0" err="1">
                <a:solidFill>
                  <a:schemeClr val="tx1"/>
                </a:solidFill>
                <a:effectLst/>
                <a:latin typeface="Amazon Ember Regular"/>
                <a:ea typeface="+mn-ea"/>
                <a:cs typeface="+mn-cs"/>
              </a:rPr>
              <a:t>IPSec</a:t>
            </a:r>
            <a:r>
              <a:rPr lang="en-US" sz="900" b="0" i="0" kern="1200" dirty="0">
                <a:solidFill>
                  <a:schemeClr val="tx1"/>
                </a:solidFill>
                <a:effectLst/>
                <a:latin typeface="Amazon Ember Regular"/>
                <a:ea typeface="+mn-ea"/>
                <a:cs typeface="+mn-cs"/>
              </a:rPr>
              <a:t> VPN tunnels to on-premises firewalls, routers, and so forth.</a:t>
            </a:r>
          </a:p>
          <a:p>
            <a:endParaRPr lang="en-US" sz="900" b="0" i="0" kern="1200" dirty="0">
              <a:solidFill>
                <a:schemeClr val="tx1"/>
              </a:solidFill>
              <a:effectLst/>
              <a:latin typeface="Amazon Ember Regular"/>
              <a:ea typeface="+mn-ea"/>
              <a:cs typeface="+mn-cs"/>
            </a:endParaRPr>
          </a:p>
          <a:p>
            <a:r>
              <a:rPr lang="en-US" sz="900" b="0" i="0" kern="1200" dirty="0">
                <a:solidFill>
                  <a:schemeClr val="tx1"/>
                </a:solidFill>
                <a:effectLst/>
                <a:latin typeface="Amazon Ember Regular"/>
                <a:ea typeface="+mn-ea"/>
                <a:cs typeface="+mn-cs"/>
              </a:rPr>
              <a:t>The VMware and third-party management tools</a:t>
            </a:r>
            <a:r>
              <a:rPr lang="en-US" sz="900" b="0" i="0" kern="1200" baseline="0" dirty="0">
                <a:solidFill>
                  <a:schemeClr val="tx1"/>
                </a:solidFill>
                <a:effectLst/>
                <a:latin typeface="Amazon Ember Regular"/>
                <a:ea typeface="+mn-ea"/>
                <a:cs typeface="+mn-cs"/>
              </a:rPr>
              <a:t> </a:t>
            </a:r>
            <a:r>
              <a:rPr lang="en-US" sz="900" b="0" i="0" kern="1200" dirty="0">
                <a:solidFill>
                  <a:schemeClr val="tx1"/>
                </a:solidFill>
                <a:effectLst/>
                <a:latin typeface="Amazon Ember Regular"/>
                <a:ea typeface="+mn-ea"/>
                <a:cs typeface="+mn-cs"/>
              </a:rPr>
              <a:t>including </a:t>
            </a:r>
            <a:r>
              <a:rPr lang="en-US" sz="900" b="0" i="0" u="none" kern="1200" dirty="0">
                <a:solidFill>
                  <a:srgbClr val="DCDCDC"/>
                </a:solidFill>
                <a:effectLst/>
                <a:latin typeface="Amazon Ember Regular"/>
                <a:ea typeface="+mn-ea"/>
                <a:cs typeface="+mn-cs"/>
                <a:hlinkClick r:id="rId5"/>
              </a:rPr>
              <a:t>vCenter Server</a:t>
            </a:r>
            <a:r>
              <a:rPr lang="en-US" sz="900" b="0" i="0" u="none" kern="1200" dirty="0">
                <a:solidFill>
                  <a:srgbClr val="DCDCDC"/>
                </a:solidFill>
                <a:effectLst/>
                <a:latin typeface="Amazon Ember Regular"/>
                <a:ea typeface="+mn-ea"/>
                <a:cs typeface="+mn-cs"/>
              </a:rPr>
              <a:t>, </a:t>
            </a:r>
            <a:r>
              <a:rPr lang="en-US" sz="900" b="0" i="0" u="none" kern="1200" dirty="0">
                <a:solidFill>
                  <a:srgbClr val="DCDCDC"/>
                </a:solidFill>
                <a:effectLst/>
                <a:latin typeface="Amazon Ember Regular"/>
                <a:ea typeface="+mn-ea"/>
                <a:cs typeface="+mn-cs"/>
                <a:hlinkClick r:id="rId6"/>
              </a:rPr>
              <a:t>PowerCLI</a:t>
            </a:r>
            <a:r>
              <a:rPr lang="en-US" sz="900" b="0" i="0" u="none" kern="1200" dirty="0">
                <a:solidFill>
                  <a:srgbClr val="DCDCDC"/>
                </a:solidFill>
                <a:effectLst/>
                <a:latin typeface="Amazon Ember Regular"/>
                <a:ea typeface="+mn-ea"/>
                <a:cs typeface="+mn-cs"/>
              </a:rPr>
              <a:t>,  and </a:t>
            </a:r>
            <a:r>
              <a:rPr lang="en-US" sz="900" b="0" i="0" u="none" kern="1200" dirty="0">
                <a:solidFill>
                  <a:srgbClr val="DCDCDC"/>
                </a:solidFill>
                <a:effectLst/>
                <a:latin typeface="Amazon Ember Regular"/>
                <a:ea typeface="+mn-ea"/>
                <a:cs typeface="+mn-cs"/>
                <a:hlinkClick r:id="rId7"/>
              </a:rPr>
              <a:t>vRealize Suite</a:t>
            </a:r>
            <a:r>
              <a:rPr lang="en-US" sz="900" b="0" i="0" u="none" kern="1200" dirty="0">
                <a:solidFill>
                  <a:srgbClr val="DCDCDC"/>
                </a:solidFill>
                <a:effectLst/>
                <a:latin typeface="Amazon Ember Regular"/>
                <a:ea typeface="+mn-ea"/>
                <a:cs typeface="+mn-cs"/>
              </a:rPr>
              <a:t>, that </a:t>
            </a:r>
            <a:r>
              <a:rPr lang="en-US" sz="900" b="0" i="0" kern="1200" dirty="0">
                <a:solidFill>
                  <a:schemeClr val="tx1"/>
                </a:solidFill>
                <a:effectLst/>
                <a:latin typeface="Amazon Ember Regular"/>
                <a:ea typeface="+mn-ea"/>
                <a:cs typeface="+mn-cs"/>
              </a:rPr>
              <a:t>you use today will work just fine when you build a hybrid VMware environment that combines your existing on-premises resources and those that you launch in AWS. This hybrid environment will use a new VMware Hybrid Linked Mode to create a single, unified view of your on-premises and cloud resources. You can use familiar VMware tools to manage your applications, without having to purchase any new or custom hardware, rewrite applications, or modify your operating model. Your applications and your code can access the full range of AWS services including</a:t>
            </a:r>
            <a:r>
              <a:rPr lang="en-US" sz="900" b="0" i="0" kern="1200" baseline="0" dirty="0">
                <a:solidFill>
                  <a:schemeClr val="tx1"/>
                </a:solidFill>
                <a:effectLst/>
                <a:latin typeface="Amazon Ember Regular"/>
                <a:ea typeface="+mn-ea"/>
                <a:cs typeface="+mn-cs"/>
              </a:rPr>
              <a:t> </a:t>
            </a:r>
            <a:r>
              <a:rPr lang="en-US" sz="900" b="0" i="0" kern="1200" dirty="0">
                <a:solidFill>
                  <a:schemeClr val="tx1"/>
                </a:solidFill>
                <a:effectLst/>
                <a:latin typeface="Amazon Ember Regular"/>
                <a:ea typeface="+mn-ea"/>
                <a:cs typeface="+mn-cs"/>
              </a:rPr>
              <a:t> </a:t>
            </a:r>
            <a:r>
              <a:rPr lang="en-US" sz="900" b="0" i="0" u="none" strike="noStrike" kern="1200" dirty="0">
                <a:solidFill>
                  <a:schemeClr val="tx1"/>
                </a:solidFill>
                <a:effectLst/>
                <a:latin typeface="Amazon Ember Regular"/>
                <a:ea typeface="+mn-ea"/>
                <a:cs typeface="+mn-cs"/>
                <a:hlinkClick r:id="rId8"/>
              </a:rPr>
              <a:t>database</a:t>
            </a:r>
            <a:r>
              <a:rPr lang="en-US" sz="900" b="0" i="0" kern="1200" dirty="0">
                <a:solidFill>
                  <a:schemeClr val="tx1"/>
                </a:solidFill>
                <a:effectLst/>
                <a:latin typeface="Amazon Ember Regular"/>
                <a:ea typeface="+mn-ea"/>
                <a:cs typeface="+mn-cs"/>
              </a:rPr>
              <a:t>, </a:t>
            </a:r>
            <a:r>
              <a:rPr lang="en-US" sz="900" b="0" i="0" u="none" strike="noStrike" kern="1200" dirty="0">
                <a:solidFill>
                  <a:schemeClr val="tx1"/>
                </a:solidFill>
                <a:effectLst/>
                <a:latin typeface="Amazon Ember Regular"/>
                <a:ea typeface="+mn-ea"/>
                <a:cs typeface="+mn-cs"/>
                <a:hlinkClick r:id="rId9"/>
              </a:rPr>
              <a:t>analytical</a:t>
            </a:r>
            <a:r>
              <a:rPr lang="en-US" sz="900" b="0" i="0" kern="1200" dirty="0">
                <a:solidFill>
                  <a:schemeClr val="tx1"/>
                </a:solidFill>
                <a:effectLst/>
                <a:latin typeface="Amazon Ember Regular"/>
                <a:ea typeface="+mn-ea"/>
                <a:cs typeface="+mn-cs"/>
              </a:rPr>
              <a:t>, and </a:t>
            </a:r>
            <a:r>
              <a:rPr lang="en-US" sz="900" b="0" i="0" u="none" strike="noStrike" kern="1200" dirty="0">
                <a:solidFill>
                  <a:schemeClr val="tx1"/>
                </a:solidFill>
                <a:effectLst/>
                <a:latin typeface="Amazon Ember Regular"/>
                <a:ea typeface="+mn-ea"/>
                <a:cs typeface="+mn-cs"/>
                <a:hlinkClick r:id="rId10"/>
              </a:rPr>
              <a:t>AI</a:t>
            </a:r>
            <a:r>
              <a:rPr lang="en-US" sz="900" b="0" i="0" kern="1200" dirty="0">
                <a:solidFill>
                  <a:schemeClr val="tx1"/>
                </a:solidFill>
                <a:effectLst/>
                <a:latin typeface="Amazon Ember Regular"/>
                <a:ea typeface="+mn-ea"/>
                <a:cs typeface="+mn-cs"/>
              </a:rPr>
              <a:t> .</a:t>
            </a:r>
            <a:r>
              <a:rPr lang="en-US" sz="900" b="0" i="0" kern="1200" baseline="0" dirty="0">
                <a:solidFill>
                  <a:schemeClr val="tx1"/>
                </a:solidFill>
                <a:effectLst/>
                <a:latin typeface="Amazon Ember Regular"/>
                <a:ea typeface="+mn-ea"/>
                <a:cs typeface="+mn-cs"/>
              </a:rPr>
              <a:t> </a:t>
            </a:r>
            <a:r>
              <a:rPr lang="en-US" sz="900" b="0" i="0" kern="1200" dirty="0">
                <a:solidFill>
                  <a:schemeClr val="tx1"/>
                </a:solidFill>
                <a:effectLst/>
                <a:latin typeface="Amazon Ember Regular"/>
                <a:ea typeface="+mn-ea"/>
                <a:cs typeface="+mn-cs"/>
              </a:rPr>
              <a:t>Use for these services is billed separately and the customer will need to </a:t>
            </a:r>
            <a:r>
              <a:rPr lang="en-US" sz="900" b="0" i="0" u="none" strike="noStrike" kern="1200" dirty="0">
                <a:solidFill>
                  <a:schemeClr val="tx1"/>
                </a:solidFill>
                <a:effectLst/>
                <a:latin typeface="Amazon Ember Regular"/>
                <a:ea typeface="+mn-ea"/>
                <a:cs typeface="+mn-cs"/>
                <a:hlinkClick r:id="rId11"/>
              </a:rPr>
              <a:t>create an AWS account</a:t>
            </a:r>
            <a:r>
              <a:rPr lang="en-US" sz="900" b="0" i="0" kern="1200" dirty="0">
                <a:solidFill>
                  <a:schemeClr val="tx1"/>
                </a:solidFill>
                <a:effectLst/>
                <a:latin typeface="Amazon Ember Regular"/>
                <a:ea typeface="+mn-ea"/>
                <a:cs typeface="+mn-cs"/>
              </a:rPr>
              <a:t>.</a:t>
            </a:r>
          </a:p>
          <a:p>
            <a:pPr marL="0" marR="0">
              <a:lnSpc>
                <a:spcPct val="115000"/>
              </a:lnSpc>
              <a:spcBef>
                <a:spcPts val="0"/>
              </a:spcBef>
              <a:spcAft>
                <a:spcPts val="0"/>
              </a:spcAft>
            </a:pPr>
            <a:endParaRPr lang="en-US" sz="900" b="1" dirty="0">
              <a:solidFill>
                <a:srgbClr val="595959"/>
              </a:solidFill>
              <a:effectLst/>
              <a:latin typeface="Amazon Ember Regula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1CD708E-DFEE-E142-905D-1F9E2F96A876}" type="slidenum">
              <a:rPr lang="en-US" smtClean="0"/>
              <a:pPr>
                <a:defRPr/>
              </a:pPr>
              <a:t>26</a:t>
            </a:fld>
            <a:endParaRPr lang="en-US" dirty="0"/>
          </a:p>
        </p:txBody>
      </p:sp>
    </p:spTree>
    <p:extLst>
      <p:ext uri="{BB962C8B-B14F-4D97-AF65-F5344CB8AC3E}">
        <p14:creationId xmlns:p14="http://schemas.microsoft.com/office/powerpoint/2010/main" val="97173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a:t>
            </a:r>
            <a:r>
              <a:rPr lang="en-US" baseline="0" dirty="0" smtClean="0"/>
              <a:t> Practice 1: </a:t>
            </a:r>
            <a:r>
              <a:rPr lang="en-US" dirty="0" smtClean="0"/>
              <a:t>Business</a:t>
            </a:r>
            <a:r>
              <a:rPr lang="en-AU" dirty="0" smtClean="0"/>
              <a:t> drivers and compelling events define migration principles and outlook</a:t>
            </a:r>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a:t>
            </a:fld>
            <a:endParaRPr lang="en-US" dirty="0"/>
          </a:p>
        </p:txBody>
      </p:sp>
    </p:spTree>
    <p:extLst>
      <p:ext uri="{BB962C8B-B14F-4D97-AF65-F5344CB8AC3E}">
        <p14:creationId xmlns:p14="http://schemas.microsoft.com/office/powerpoint/2010/main" val="32520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smtClean="0">
                <a:latin typeface="Amazon Ember Regular"/>
                <a:ea typeface="Amazon Ember Cd RC Thin" panose="020B0306020204020204" pitchFamily="34" charset="0"/>
                <a:cs typeface="Amazon Ember Cd RC Thin" panose="020B0306020204020204" pitchFamily="34" charset="0"/>
              </a:rPr>
              <a:t>Best Practice 2: Executive Support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smtClean="0">
                <a:latin typeface="Amazon Ember Regular"/>
                <a:ea typeface="Amazon Ember Cd RC Thin" panose="020B0306020204020204" pitchFamily="34" charset="0"/>
                <a:cs typeface="Amazon Ember Cd RC Thin" panose="020B0306020204020204" pitchFamily="34" charset="0"/>
              </a:rPr>
              <a:t>Once </a:t>
            </a:r>
            <a:r>
              <a:rPr lang="en-GB" sz="900" dirty="0">
                <a:latin typeface="Amazon Ember Regular"/>
                <a:ea typeface="Amazon Ember Cd RC Thin" panose="020B0306020204020204" pitchFamily="34" charset="0"/>
                <a:cs typeface="Amazon Ember Cd RC Thin" panose="020B0306020204020204" pitchFamily="34" charset="0"/>
              </a:rPr>
              <a:t>we understand why we are migrating and what our business goals are, we next need to think about how we begin our migration project.  It is important to understand that migration to the cloud is a transformational change that affects every aspect of your organisation; this is a big deal.  Most companies begin looking at the Cloud with small projects undertaken by those in the organisation that are their innovators.  These projects are often used </a:t>
            </a:r>
            <a:r>
              <a:rPr lang="en-US" sz="900" dirty="0">
                <a:latin typeface="Amazon Ember Regular"/>
                <a:ea typeface="Amazon Ember Cd RC Thin" panose="020B0306020204020204" pitchFamily="34" charset="0"/>
                <a:cs typeface="Amazon Ember Cd RC Thin" panose="020B0306020204020204" pitchFamily="34" charset="0"/>
              </a:rPr>
              <a:t>to understand the business value and prove to themselves that they can solve real business problems using the cloud. Next they setup a hybrid environment and cloud center of excellence to lay the foundation for their future delivery model.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dirty="0">
              <a:latin typeface="Amazon Ember Regular"/>
              <a:ea typeface="Amazon Ember Cd RC Thin" panose="020B0306020204020204" pitchFamily="34" charset="0"/>
              <a:cs typeface="Amazon Ember Cd RC Thin" panose="020B03060202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latin typeface="Amazon Ember Regular"/>
                <a:ea typeface="Amazon Ember Cd RC Thin" panose="020B0306020204020204" pitchFamily="34" charset="0"/>
                <a:cs typeface="Amazon Ember Cd RC Thin" panose="020B0306020204020204" pitchFamily="34" charset="0"/>
              </a:rPr>
              <a:t>They are starting to see some value of the Cloud in a fairly short space of time but to really start seeing the benefits and accelerating to the next phase of scaling out they need to secure internal </a:t>
            </a:r>
            <a:r>
              <a:rPr lang="en-US" sz="900" b="1" dirty="0">
                <a:latin typeface="Amazon Ember Regular"/>
                <a:ea typeface="Amazon Ember Cd RC Thin" panose="020B0306020204020204" pitchFamily="34" charset="0"/>
                <a:cs typeface="Amazon Ember Cd RC Thin" panose="020B0306020204020204" pitchFamily="34" charset="0"/>
              </a:rPr>
              <a:t>Executive Support</a:t>
            </a:r>
            <a:r>
              <a:rPr lang="en-US" sz="900" dirty="0">
                <a:latin typeface="Amazon Ember Regular"/>
                <a:ea typeface="Amazon Ember Cd RC Thin" panose="020B0306020204020204" pitchFamily="34" charset="0"/>
                <a:cs typeface="Amazon Ember Cd RC Thin" panose="020B0306020204020204" pitchFamily="34" charset="0"/>
              </a:rPr>
              <a:t>.  This will enable them to cross the chasm and really start making progress, migrating workloads and fully seeing the benefits of the cloud which will then bring alone a cloud first organization that is innovative and starting to retire technical debt.  We now have an organization that has a cloud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900" dirty="0">
              <a:latin typeface="Amazon Ember Regular"/>
              <a:ea typeface="Amazon Ember Cd RC Thin" panose="020B0306020204020204" pitchFamily="34" charset="0"/>
              <a:cs typeface="Amazon Ember Cd RC Thin" panose="020B0306020204020204" pitchFamily="34" charset="0"/>
            </a:endParaRPr>
          </a:p>
          <a:p>
            <a:pPr defTabSz="457200">
              <a:defRPr sz="2200">
                <a:latin typeface="Lucida Grande"/>
                <a:ea typeface="Lucida Grande"/>
                <a:cs typeface="Lucida Grande"/>
                <a:sym typeface="Lucida Grande"/>
              </a:defRPr>
            </a:pPr>
            <a:r>
              <a:rPr lang="en-US" sz="900" dirty="0">
                <a:latin typeface="Amazon Ember Regular"/>
                <a:ea typeface="Amazon Ember Cd RC Thin" panose="020B0306020204020204" pitchFamily="34" charset="0"/>
                <a:cs typeface="Amazon Ember Cd RC Thin" panose="020B0306020204020204" pitchFamily="34" charset="0"/>
              </a:rPr>
              <a:t>We’ve observed this pattern within organizations that are leveraging AWS as a platform to transform their business. </a:t>
            </a:r>
          </a:p>
          <a:p>
            <a:pPr defTabSz="457200">
              <a:defRPr sz="2200">
                <a:latin typeface="Lucida Grande"/>
                <a:ea typeface="Lucida Grande"/>
                <a:cs typeface="Lucida Grande"/>
                <a:sym typeface="Lucida Grande"/>
              </a:defRPr>
            </a:pPr>
            <a:endParaRPr lang="en-US" sz="900" dirty="0">
              <a:latin typeface="Amazon Ember Regular"/>
              <a:ea typeface="Amazon Ember Cd RC Thin" panose="020B0306020204020204" pitchFamily="34" charset="0"/>
              <a:cs typeface="Amazon Ember Cd RC Thin" panose="020B0306020204020204" pitchFamily="34" charset="0"/>
            </a:endParaRPr>
          </a:p>
          <a:p>
            <a:pPr defTabSz="457200">
              <a:defRPr sz="2200">
                <a:latin typeface="Lucida Grande"/>
                <a:ea typeface="Lucida Grande"/>
                <a:cs typeface="Lucida Grande"/>
                <a:sym typeface="Lucida Grande"/>
              </a:defRPr>
            </a:pPr>
            <a:r>
              <a:rPr lang="en-US" sz="900" dirty="0">
                <a:latin typeface="Amazon Ember Regular"/>
                <a:ea typeface="Amazon Ember Cd RC Thin" panose="020B0306020204020204" pitchFamily="34" charset="0"/>
                <a:cs typeface="Amazon Ember Cd RC Thin" panose="020B0306020204020204" pitchFamily="34" charset="0"/>
              </a:rPr>
              <a:t>Once a hybrid architecture and a cloud center of excellence have been established, enterprises typically scale their cloud efforts across different business units, begin to consider and execute substantial migrations, and many look for this as an opportunity to retire technical debt.</a:t>
            </a:r>
          </a:p>
          <a:p>
            <a:pPr defTabSz="457200">
              <a:defRPr sz="2200">
                <a:latin typeface="Lucida Grande"/>
                <a:ea typeface="Lucida Grande"/>
                <a:cs typeface="Lucida Grande"/>
                <a:sym typeface="Lucida Grande"/>
              </a:defRPr>
            </a:pPr>
            <a:endParaRPr lang="en-US" sz="900" dirty="0">
              <a:latin typeface="Amazon Ember Regular"/>
              <a:ea typeface="Amazon Ember Cd RC Thin" panose="020B0306020204020204" pitchFamily="34" charset="0"/>
              <a:cs typeface="Amazon Ember Cd RC Thin" panose="020B0306020204020204" pitchFamily="34" charset="0"/>
            </a:endParaRPr>
          </a:p>
          <a:p>
            <a:pPr defTabSz="457200">
              <a:defRPr sz="2200">
                <a:latin typeface="Lucida Grande"/>
                <a:ea typeface="Lucida Grande"/>
                <a:cs typeface="Lucida Grande"/>
                <a:sym typeface="Lucida Grande"/>
              </a:defRPr>
            </a:pPr>
            <a:r>
              <a:rPr lang="en-US" sz="900" dirty="0">
                <a:latin typeface="Amazon Ember Regular"/>
                <a:ea typeface="Amazon Ember Cd RC Thin" panose="020B0306020204020204" pitchFamily="34" charset="0"/>
                <a:cs typeface="Amazon Ember Cd RC Thin" panose="020B0306020204020204" pitchFamily="34" charset="0"/>
              </a:rPr>
              <a:t>Finally, we’re seeing many of enterprises hit a tipping point, where they become more proficient in managing their cloud environment than their on-premises environments, and they can begin to optimize both their IT and business functions in light of the possibilities that have been opened from leveraging a cloud platform across their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4</a:t>
            </a:fld>
            <a:endParaRPr lang="en-US" dirty="0"/>
          </a:p>
        </p:txBody>
      </p:sp>
    </p:spTree>
    <p:extLst>
      <p:ext uri="{BB962C8B-B14F-4D97-AF65-F5344CB8AC3E}">
        <p14:creationId xmlns:p14="http://schemas.microsoft.com/office/powerpoint/2010/main" val="309098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Amazon Ember Regular" charset="0"/>
                <a:ea typeface="+mn-ea"/>
                <a:cs typeface="+mn-cs"/>
              </a:rPr>
              <a:t>Best Practice</a:t>
            </a:r>
            <a:r>
              <a:rPr lang="en-US" sz="900" b="0" i="0" kern="1200" baseline="0" dirty="0" smtClean="0">
                <a:solidFill>
                  <a:schemeClr val="tx1"/>
                </a:solidFill>
                <a:effectLst/>
                <a:latin typeface="Amazon Ember Regular" charset="0"/>
                <a:ea typeface="+mn-ea"/>
                <a:cs typeface="+mn-cs"/>
              </a:rPr>
              <a:t> 3: M</a:t>
            </a:r>
            <a:r>
              <a:rPr lang="en-US" sz="900" b="0" i="0" kern="1200" dirty="0" smtClean="0">
                <a:solidFill>
                  <a:schemeClr val="tx1"/>
                </a:solidFill>
                <a:effectLst/>
                <a:latin typeface="Amazon Ember Regular" charset="0"/>
                <a:ea typeface="+mn-ea"/>
                <a:cs typeface="+mn-cs"/>
              </a:rPr>
              <a:t>igration Readiness. It is important to understand how ready you are before you begin your cloud migration journey.  At AWS we can help with this using two mechanisms; our Cloud Adoption Framework workshop and our Migration Readiness Assessment phase of migration</a:t>
            </a:r>
          </a:p>
          <a:p>
            <a:r>
              <a:rPr lang="en-US" sz="900" b="0" i="0" kern="1200" dirty="0" smtClean="0">
                <a:solidFill>
                  <a:schemeClr val="tx1"/>
                </a:solidFill>
                <a:effectLst/>
                <a:latin typeface="Amazon Ember Regular" charset="0"/>
                <a:ea typeface="+mn-ea"/>
                <a:cs typeface="+mn-cs"/>
              </a:rPr>
              <a:t>AWS Cloud Adoption Framework (AWS CAF): It is usually conducted as </a:t>
            </a:r>
            <a:r>
              <a:rPr lang="en-US" sz="900" b="1" i="0" kern="1200" dirty="0" smtClean="0">
                <a:solidFill>
                  <a:schemeClr val="tx1"/>
                </a:solidFill>
                <a:effectLst/>
                <a:latin typeface="Amazon Ember Regular" charset="0"/>
                <a:ea typeface="+mn-ea"/>
                <a:cs typeface="+mn-cs"/>
              </a:rPr>
              <a:t>a one day </a:t>
            </a:r>
            <a:r>
              <a:rPr lang="en-US" sz="900" b="0" i="0" kern="1200" dirty="0" smtClean="0">
                <a:solidFill>
                  <a:schemeClr val="tx1"/>
                </a:solidFill>
                <a:effectLst/>
                <a:latin typeface="Amazon Ember Regular" charset="0"/>
                <a:ea typeface="+mn-ea"/>
                <a:cs typeface="+mn-cs"/>
              </a:rPr>
              <a:t>workshop and/or interviews with key stakeholders around six perspectives. </a:t>
            </a:r>
            <a:r>
              <a:rPr lang="en-US" sz="900" dirty="0" smtClean="0"/>
              <a:t>Each perspective covers distinct responsibilities owned or managed by functionally related stakeholders. In general, the Business, People, and Governance Perspectives focus on business capabilities; while the Platform, Security, and Operations Perspectives focus on technical capabilities.  </a:t>
            </a:r>
          </a:p>
          <a:p>
            <a:endParaRPr lang="en-US" sz="900" b="0" i="0" kern="1200" dirty="0" smtClean="0">
              <a:solidFill>
                <a:schemeClr val="tx1"/>
              </a:solidFill>
              <a:effectLst/>
              <a:latin typeface="Amazon Ember Regular" charset="0"/>
              <a:ea typeface="+mn-ea"/>
              <a:cs typeface="+mn-cs"/>
            </a:endParaRPr>
          </a:p>
          <a:p>
            <a:r>
              <a:rPr lang="en-US" sz="900" dirty="0" smtClean="0"/>
              <a:t>AWS CAF Action Plans help you prepare for the transition to cloud based IT. The journey begins with your leadership team reviewing the six CAF perspectives. Each perspective is used to create work streams that uncover gaps in your existing skills and processes, which are then recorded as inputs. These inputs are the basis for creating an Action Plan that will help to guide your organization's change management as you journey to the cloud.</a:t>
            </a:r>
            <a:endParaRPr lang="en-US" sz="900" b="0" i="0" kern="1200" dirty="0" smtClean="0">
              <a:solidFill>
                <a:schemeClr val="tx1"/>
              </a:solidFill>
              <a:effectLst/>
              <a:latin typeface="Amazon Ember Regular" charset="0"/>
              <a:ea typeface="+mn-ea"/>
              <a:cs typeface="+mn-cs"/>
            </a:endParaRPr>
          </a:p>
          <a:p>
            <a:endParaRPr lang="en-US" sz="900" b="0" i="0" kern="1200" dirty="0" smtClean="0">
              <a:solidFill>
                <a:schemeClr val="tx1"/>
              </a:solidFill>
              <a:effectLst/>
              <a:latin typeface="Amazon Ember Regular" charset="0"/>
              <a:ea typeface="+mn-ea"/>
              <a:cs typeface="+mn-cs"/>
            </a:endParaRPr>
          </a:p>
          <a:p>
            <a:r>
              <a:rPr lang="en-US" sz="900" b="0" i="0" kern="1200" dirty="0" smtClean="0">
                <a:solidFill>
                  <a:schemeClr val="tx1"/>
                </a:solidFill>
                <a:effectLst/>
                <a:latin typeface="Amazon Ember Regular" charset="0"/>
                <a:ea typeface="+mn-ea"/>
                <a:cs typeface="+mn-cs"/>
              </a:rPr>
              <a:t>AWS MRA (Migration Readiness Assessment) Following on from your CAF action plan you can then look at your Migration Readiness Assessment.  The idea behind the assessment is to evaluate your </a:t>
            </a:r>
            <a:r>
              <a:rPr lang="en-US" sz="900" b="0" i="0" kern="1200" dirty="0" err="1" smtClean="0">
                <a:solidFill>
                  <a:schemeClr val="tx1"/>
                </a:solidFill>
                <a:effectLst/>
                <a:latin typeface="Amazon Ember Regular" charset="0"/>
                <a:ea typeface="+mn-ea"/>
                <a:cs typeface="+mn-cs"/>
              </a:rPr>
              <a:t>organisation’s</a:t>
            </a:r>
            <a:r>
              <a:rPr lang="en-US" sz="900" b="0" i="0" kern="1200" dirty="0" smtClean="0">
                <a:solidFill>
                  <a:schemeClr val="tx1"/>
                </a:solidFill>
                <a:effectLst/>
                <a:latin typeface="Amazon Ember Regular" charset="0"/>
                <a:ea typeface="+mn-ea"/>
                <a:cs typeface="+mn-cs"/>
              </a:rPr>
              <a:t> cloud competence, capability and commitment. he MRA will help identify any gaps your organization may have that need to be addressed in next phases of migration - Migration Readiness and Planning and finally the Migration itself.</a:t>
            </a:r>
          </a:p>
          <a:p>
            <a:endParaRPr lang="en-GB" sz="900" b="0" i="0" kern="1200" dirty="0" smtClean="0">
              <a:solidFill>
                <a:schemeClr val="tx1"/>
              </a:solidFill>
              <a:effectLst/>
              <a:latin typeface="Amazon Ember Regular" charset="0"/>
              <a:ea typeface="+mn-ea"/>
              <a:cs typeface="+mn-cs"/>
            </a:endParaRPr>
          </a:p>
          <a:p>
            <a:r>
              <a:rPr lang="en-GB" sz="900" b="0" i="0" kern="1200" dirty="0" smtClean="0">
                <a:solidFill>
                  <a:schemeClr val="tx1"/>
                </a:solidFill>
                <a:effectLst/>
                <a:latin typeface="Amazon Ember Regular" charset="0"/>
                <a:ea typeface="+mn-ea"/>
                <a:cs typeface="+mn-cs"/>
              </a:rPr>
              <a:t>The MRA helps you to analyse the different areas of your business that will need to be considered (including outside of the standard technology teams) that are required to work together to successfully migrate to the cloud.  These </a:t>
            </a:r>
            <a:r>
              <a:rPr lang="en-GB" sz="900" b="0" i="0" kern="1200" dirty="0" err="1" smtClean="0">
                <a:solidFill>
                  <a:schemeClr val="tx1"/>
                </a:solidFill>
                <a:effectLst/>
                <a:latin typeface="Amazon Ember Regular" charset="0"/>
                <a:ea typeface="+mn-ea"/>
                <a:cs typeface="+mn-cs"/>
              </a:rPr>
              <a:t>workstreams</a:t>
            </a:r>
            <a:r>
              <a:rPr lang="en-GB" sz="900" b="0" i="0" kern="1200" dirty="0" smtClean="0">
                <a:solidFill>
                  <a:schemeClr val="tx1"/>
                </a:solidFill>
                <a:effectLst/>
                <a:latin typeface="Amazon Ember Regular" charset="0"/>
                <a:ea typeface="+mn-ea"/>
                <a:cs typeface="+mn-cs"/>
              </a:rPr>
              <a:t> are Business Case – which drives your business drivers and goals, Migration Project Plan – which drives your actual migration delivery and approach, Skills and Centre of Excellence – which ensures your staff have the right skills and you have your vehicle for building the foundation needed to drive you workload migrations, Landing Zone – which helps ensure you have an account, security and network strategy suitable for your organisation, Application Portfolio &amp; Planning – that helps you understand your estate migration patterns and finally Migration Planning and Experience that identifies your pilot applications and migration experience  </a:t>
            </a:r>
            <a:endParaRPr lang="en-US" sz="900" b="0" i="0" kern="1200" dirty="0" smtClean="0">
              <a:solidFill>
                <a:schemeClr val="tx1"/>
              </a:solidFill>
              <a:effectLst/>
              <a:latin typeface="Amazon Ember Regular" charset="0"/>
              <a:ea typeface="+mn-ea"/>
              <a:cs typeface="+mn-cs"/>
            </a:endParaRPr>
          </a:p>
          <a:p>
            <a:endParaRPr lang="en-GB" sz="900" b="0" i="0" kern="1200" dirty="0" smtClean="0">
              <a:solidFill>
                <a:schemeClr val="tx1"/>
              </a:solidFill>
              <a:effectLst/>
              <a:latin typeface="Amazon Ember Regular" charset="0"/>
              <a:ea typeface="+mn-ea"/>
              <a:cs typeface="+mn-cs"/>
            </a:endParaRPr>
          </a:p>
          <a:p>
            <a:r>
              <a:rPr lang="en-GB" sz="900" b="0" i="0" kern="1200" dirty="0" smtClean="0">
                <a:solidFill>
                  <a:schemeClr val="tx1"/>
                </a:solidFill>
                <a:effectLst/>
                <a:latin typeface="Amazon Ember Regular" charset="0"/>
                <a:ea typeface="+mn-ea"/>
                <a:cs typeface="+mn-cs"/>
              </a:rPr>
              <a:t>As you can see, and are hopefully aware, Cloud adoption requires buy-in from many areas, not just the technology teams but with your clear understanding of your business goals and your executive sponsorship this should be easy for you!</a:t>
            </a:r>
          </a:p>
          <a:p>
            <a:endParaRPr lang="en-GB" sz="1200" b="0" i="0" kern="1200" dirty="0" smtClean="0">
              <a:solidFill>
                <a:schemeClr val="tx1"/>
              </a:solidFill>
              <a:effectLst/>
              <a:latin typeface="Amazon Ember Regular" charset="0"/>
              <a:ea typeface="+mn-ea"/>
              <a:cs typeface="+mn-cs"/>
            </a:endParaRPr>
          </a:p>
          <a:p>
            <a:endParaRPr lang="en-GB" sz="1200" b="0" i="0" kern="1200" dirty="0">
              <a:solidFill>
                <a:schemeClr val="tx1"/>
              </a:solidFill>
              <a:effectLst/>
              <a:latin typeface="Amazon Ember Regular" charset="0"/>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pPr/>
              <a:t>5</a:t>
            </a:fld>
            <a:endParaRPr lang="en-US" dirty="0"/>
          </a:p>
        </p:txBody>
      </p:sp>
    </p:spTree>
    <p:extLst>
      <p:ext uri="{BB962C8B-B14F-4D97-AF65-F5344CB8AC3E}">
        <p14:creationId xmlns:p14="http://schemas.microsoft.com/office/powerpoint/2010/main" val="232037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it" sz="900" dirty="0"/>
              <a:t>The Migration Readiness </a:t>
            </a:r>
            <a:r>
              <a:rPr lang="it-it" sz="900" dirty="0" err="1"/>
              <a:t>Assessment</a:t>
            </a:r>
            <a:r>
              <a:rPr lang="it-it" sz="900" dirty="0"/>
              <a:t> </a:t>
            </a:r>
            <a:r>
              <a:rPr lang="it-it" sz="900" dirty="0" err="1"/>
              <a:t>is</a:t>
            </a:r>
            <a:r>
              <a:rPr lang="it-it" sz="900" dirty="0"/>
              <a:t> component of the Migration Acceleration Program or </a:t>
            </a:r>
            <a:r>
              <a:rPr lang="it-it" sz="900" dirty="0" smtClean="0"/>
              <a:t>MAP. The </a:t>
            </a:r>
            <a:r>
              <a:rPr lang="it-it" sz="900" dirty="0"/>
              <a:t>MAP </a:t>
            </a:r>
            <a:r>
              <a:rPr lang="it-it" sz="900" dirty="0" err="1"/>
              <a:t>program</a:t>
            </a:r>
            <a:r>
              <a:rPr lang="it-it" sz="900" dirty="0"/>
              <a:t> </a:t>
            </a:r>
            <a:r>
              <a:rPr lang="it-it" sz="900" dirty="0" err="1"/>
              <a:t>helps</a:t>
            </a:r>
            <a:r>
              <a:rPr lang="it-it" sz="900" dirty="0"/>
              <a:t> </a:t>
            </a:r>
            <a:r>
              <a:rPr lang="it-it" sz="900" dirty="0" err="1"/>
              <a:t>customer</a:t>
            </a:r>
            <a:r>
              <a:rPr lang="it-it" sz="900" dirty="0"/>
              <a:t> accelerate </a:t>
            </a:r>
            <a:r>
              <a:rPr lang="it-it" sz="900" dirty="0" err="1"/>
              <a:t>their</a:t>
            </a:r>
            <a:r>
              <a:rPr lang="it-it" sz="900" dirty="0"/>
              <a:t> </a:t>
            </a:r>
            <a:r>
              <a:rPr lang="it-it" sz="900" dirty="0" err="1"/>
              <a:t>journey</a:t>
            </a:r>
            <a:r>
              <a:rPr lang="it-it" sz="900" dirty="0"/>
              <a:t> to AWS by </a:t>
            </a:r>
            <a:r>
              <a:rPr lang="it-it" sz="900" dirty="0" err="1"/>
              <a:t>codifying</a:t>
            </a:r>
            <a:r>
              <a:rPr lang="it-it" sz="900" dirty="0"/>
              <a:t> </a:t>
            </a:r>
            <a:r>
              <a:rPr lang="it-it" sz="900" dirty="0" err="1"/>
              <a:t>our</a:t>
            </a:r>
            <a:r>
              <a:rPr lang="it-it" sz="900" dirty="0"/>
              <a:t> </a:t>
            </a:r>
            <a:r>
              <a:rPr lang="it-it" sz="900" dirty="0" err="1"/>
              <a:t>collective</a:t>
            </a:r>
            <a:r>
              <a:rPr lang="it-it" sz="900" dirty="0"/>
              <a:t> </a:t>
            </a:r>
            <a:r>
              <a:rPr lang="it-it" sz="900" dirty="0" err="1"/>
              <a:t>experience</a:t>
            </a:r>
            <a:r>
              <a:rPr lang="it-it" sz="900" dirty="0"/>
              <a:t> </a:t>
            </a:r>
            <a:r>
              <a:rPr lang="it-it" sz="900" dirty="0" err="1"/>
              <a:t>helping</a:t>
            </a:r>
            <a:r>
              <a:rPr lang="it-it" sz="900" dirty="0"/>
              <a:t> </a:t>
            </a:r>
            <a:r>
              <a:rPr lang="it-it" sz="900" dirty="0" err="1"/>
              <a:t>customers</a:t>
            </a:r>
            <a:r>
              <a:rPr lang="it-it" sz="900" dirty="0"/>
              <a:t> </a:t>
            </a:r>
            <a:r>
              <a:rPr lang="it-it" sz="900" dirty="0" err="1"/>
              <a:t>prepare</a:t>
            </a:r>
            <a:r>
              <a:rPr lang="it-it" sz="900" dirty="0"/>
              <a:t> for a </a:t>
            </a:r>
            <a:r>
              <a:rPr lang="it-it" sz="900" dirty="0" err="1"/>
              <a:t>migration</a:t>
            </a:r>
            <a:r>
              <a:rPr lang="it-it" sz="900" dirty="0"/>
              <a:t> </a:t>
            </a:r>
            <a:r>
              <a:rPr lang="it-it" sz="900" dirty="0" err="1"/>
              <a:t>through</a:t>
            </a:r>
            <a:r>
              <a:rPr lang="it-it" sz="900" dirty="0"/>
              <a:t> a </a:t>
            </a:r>
            <a:r>
              <a:rPr lang="it-it" sz="900" dirty="0" err="1"/>
              <a:t>series</a:t>
            </a:r>
            <a:r>
              <a:rPr lang="it-it" sz="900" dirty="0"/>
              <a:t> of work </a:t>
            </a:r>
            <a:r>
              <a:rPr lang="it-it" sz="900" dirty="0" err="1"/>
              <a:t>streams</a:t>
            </a:r>
            <a:r>
              <a:rPr lang="it-it" sz="900" dirty="0"/>
              <a:t> </a:t>
            </a:r>
            <a:r>
              <a:rPr lang="it-it" sz="900" dirty="0" err="1"/>
              <a:t>collectively</a:t>
            </a:r>
            <a:r>
              <a:rPr lang="it-it" sz="900" dirty="0"/>
              <a:t> </a:t>
            </a:r>
            <a:r>
              <a:rPr lang="it-it" sz="900" dirty="0" err="1"/>
              <a:t>called</a:t>
            </a:r>
            <a:r>
              <a:rPr lang="it-it" sz="900" dirty="0"/>
              <a:t> the </a:t>
            </a:r>
            <a:r>
              <a:rPr lang="it-it" sz="900" b="1" dirty="0" smtClean="0"/>
              <a:t>MRP</a:t>
            </a:r>
            <a:r>
              <a:rPr lang="it-it" sz="900" dirty="0" smtClean="0"/>
              <a:t> Migration Readiness </a:t>
            </a:r>
            <a:r>
              <a:rPr lang="it-it" sz="900" dirty="0"/>
              <a:t>&amp; </a:t>
            </a:r>
            <a:r>
              <a:rPr lang="it-it" sz="900" dirty="0" smtClean="0"/>
              <a:t>Planning </a:t>
            </a:r>
            <a:r>
              <a:rPr lang="it-it" sz="900" dirty="0" err="1"/>
              <a:t>phase</a:t>
            </a:r>
            <a:r>
              <a:rPr lang="it-it" sz="900" dirty="0"/>
              <a:t> or MRP. The MAP </a:t>
            </a:r>
            <a:r>
              <a:rPr lang="it-it" sz="900" dirty="0" err="1"/>
              <a:t>program</a:t>
            </a:r>
            <a:r>
              <a:rPr lang="it-it" sz="900" dirty="0"/>
              <a:t> </a:t>
            </a:r>
            <a:r>
              <a:rPr lang="it-it" sz="900" dirty="0" err="1"/>
              <a:t>also</a:t>
            </a:r>
            <a:r>
              <a:rPr lang="it-it" sz="900" dirty="0"/>
              <a:t> </a:t>
            </a:r>
            <a:r>
              <a:rPr lang="it-it" sz="900" dirty="0" err="1"/>
              <a:t>provides</a:t>
            </a:r>
            <a:r>
              <a:rPr lang="it-it" sz="900" dirty="0"/>
              <a:t> </a:t>
            </a:r>
            <a:r>
              <a:rPr lang="it-it" sz="900" dirty="0" err="1"/>
              <a:t>financial</a:t>
            </a:r>
            <a:r>
              <a:rPr lang="it-it" sz="900" dirty="0"/>
              <a:t> benefits to </a:t>
            </a:r>
            <a:r>
              <a:rPr lang="it-it" sz="900" dirty="0" err="1"/>
              <a:t>customers</a:t>
            </a:r>
            <a:r>
              <a:rPr lang="it-it" sz="900" dirty="0"/>
              <a:t> and </a:t>
            </a:r>
            <a:r>
              <a:rPr lang="it-it" sz="900" dirty="0" err="1"/>
              <a:t>incentives</a:t>
            </a:r>
            <a:r>
              <a:rPr lang="it-it" sz="900" dirty="0"/>
              <a:t> for </a:t>
            </a:r>
            <a:r>
              <a:rPr lang="it-it" sz="900" dirty="0" err="1"/>
              <a:t>partners</a:t>
            </a:r>
            <a:r>
              <a:rPr lang="it-it" sz="900" dirty="0"/>
              <a:t>. </a:t>
            </a:r>
            <a:endParaRPr lang="it-it" sz="900" dirty="0" smtClean="0"/>
          </a:p>
          <a:p>
            <a:pPr rtl="0"/>
            <a:r>
              <a:rPr lang="it-it" sz="900" dirty="0" smtClean="0"/>
              <a:t>The </a:t>
            </a:r>
            <a:r>
              <a:rPr lang="it-it" sz="900" dirty="0" err="1"/>
              <a:t>migration</a:t>
            </a:r>
            <a:r>
              <a:rPr lang="it-it" sz="900" dirty="0"/>
              <a:t> </a:t>
            </a:r>
            <a:r>
              <a:rPr lang="it-it" sz="900" dirty="0" err="1"/>
              <a:t>readiness</a:t>
            </a:r>
            <a:r>
              <a:rPr lang="it-it" sz="900" dirty="0"/>
              <a:t> </a:t>
            </a:r>
            <a:r>
              <a:rPr lang="it-it" sz="900" dirty="0" err="1" smtClean="0"/>
              <a:t>assessment</a:t>
            </a:r>
            <a:r>
              <a:rPr lang="it-it" sz="900" dirty="0" smtClean="0"/>
              <a:t> </a:t>
            </a:r>
            <a:r>
              <a:rPr lang="it-it" sz="900" dirty="0" err="1"/>
              <a:t>is</a:t>
            </a:r>
            <a:r>
              <a:rPr lang="it-it" sz="900" dirty="0"/>
              <a:t> a </a:t>
            </a:r>
            <a:r>
              <a:rPr lang="it-it" sz="900" dirty="0" err="1"/>
              <a:t>mechanism</a:t>
            </a:r>
            <a:r>
              <a:rPr lang="it-it" sz="900" dirty="0"/>
              <a:t> to </a:t>
            </a:r>
            <a:r>
              <a:rPr lang="it-it" sz="900" dirty="0" err="1"/>
              <a:t>measure</a:t>
            </a:r>
            <a:r>
              <a:rPr lang="it-it" sz="900" dirty="0"/>
              <a:t> a </a:t>
            </a:r>
            <a:r>
              <a:rPr lang="it-it" sz="900" dirty="0" err="1"/>
              <a:t>customer’s</a:t>
            </a:r>
            <a:r>
              <a:rPr lang="it-it" sz="900" dirty="0"/>
              <a:t> </a:t>
            </a:r>
            <a:r>
              <a:rPr lang="it-it" sz="900" dirty="0" err="1"/>
              <a:t>commitment</a:t>
            </a:r>
            <a:r>
              <a:rPr lang="it-it" sz="900" dirty="0"/>
              <a:t>, </a:t>
            </a:r>
            <a:r>
              <a:rPr lang="it-it" sz="900" dirty="0" err="1"/>
              <a:t>competence</a:t>
            </a:r>
            <a:r>
              <a:rPr lang="it-it" sz="900" dirty="0"/>
              <a:t>, and </a:t>
            </a:r>
            <a:r>
              <a:rPr lang="it-it" sz="900" dirty="0" err="1"/>
              <a:t>capability</a:t>
            </a:r>
            <a:r>
              <a:rPr lang="it-it" sz="900" dirty="0"/>
              <a:t> for a </a:t>
            </a:r>
            <a:r>
              <a:rPr lang="it-it" sz="900" dirty="0" err="1"/>
              <a:t>migration</a:t>
            </a:r>
            <a:r>
              <a:rPr lang="it-it" sz="900" dirty="0"/>
              <a:t> of </a:t>
            </a:r>
            <a:r>
              <a:rPr lang="it-it" sz="900" dirty="0" err="1"/>
              <a:t>workloads</a:t>
            </a:r>
            <a:r>
              <a:rPr lang="it-it" sz="900" dirty="0"/>
              <a:t> to AWS. The MRA </a:t>
            </a:r>
            <a:r>
              <a:rPr lang="it-it" sz="900" dirty="0" err="1"/>
              <a:t>is</a:t>
            </a:r>
            <a:r>
              <a:rPr lang="it-it" sz="900" dirty="0"/>
              <a:t> </a:t>
            </a:r>
            <a:r>
              <a:rPr lang="it-it" sz="900" dirty="0" err="1"/>
              <a:t>executed</a:t>
            </a:r>
            <a:r>
              <a:rPr lang="it-it" sz="900" dirty="0"/>
              <a:t> post </a:t>
            </a:r>
            <a:r>
              <a:rPr lang="it-it" sz="900" dirty="0" err="1"/>
              <a:t>qualification</a:t>
            </a:r>
            <a:r>
              <a:rPr lang="it-it" sz="900" dirty="0"/>
              <a:t> </a:t>
            </a:r>
            <a:r>
              <a:rPr lang="it-it" sz="900" dirty="0" err="1"/>
              <a:t>but</a:t>
            </a:r>
            <a:r>
              <a:rPr lang="it-it" sz="900" dirty="0"/>
              <a:t> </a:t>
            </a:r>
            <a:r>
              <a:rPr lang="it-it" sz="900" b="1" dirty="0" err="1" smtClean="0"/>
              <a:t>before</a:t>
            </a:r>
            <a:r>
              <a:rPr lang="it-it" sz="900" b="1" dirty="0" smtClean="0"/>
              <a:t> the start of the Migration Readiness &amp; Plannin</a:t>
            </a:r>
            <a:r>
              <a:rPr lang="it-it" sz="900" dirty="0" smtClean="0"/>
              <a:t>g </a:t>
            </a:r>
            <a:r>
              <a:rPr lang="it-it" sz="900" dirty="0" err="1"/>
              <a:t>activity</a:t>
            </a:r>
            <a:r>
              <a:rPr lang="it-it" sz="900" dirty="0"/>
              <a:t>. </a:t>
            </a:r>
            <a:endParaRPr lang="en-US" sz="900" dirty="0"/>
          </a:p>
        </p:txBody>
      </p:sp>
      <p:sp>
        <p:nvSpPr>
          <p:cNvPr id="4" name="Slide Number Placeholder 3"/>
          <p:cNvSpPr>
            <a:spLocks noGrp="1"/>
          </p:cNvSpPr>
          <p:nvPr>
            <p:ph type="sldNum" sz="quarter" idx="10"/>
          </p:nvPr>
        </p:nvSpPr>
        <p:spPr/>
        <p:txBody>
          <a:bodyPr rtlCol="0"/>
          <a:lstStyle/>
          <a:p>
            <a:pPr rtl="0"/>
            <a:fld id="{05AF07D0-58A9-7E4C-AD80-95730CDBCDB0}" type="slidenum">
              <a:rPr lang="en-US" smtClean="0"/>
              <a:t>6</a:t>
            </a:fld>
            <a:endParaRPr lang="en-US" dirty="0"/>
          </a:p>
        </p:txBody>
      </p:sp>
    </p:spTree>
    <p:extLst>
      <p:ext uri="{BB962C8B-B14F-4D97-AF65-F5344CB8AC3E}">
        <p14:creationId xmlns:p14="http://schemas.microsoft.com/office/powerpoint/2010/main" val="133320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285750" indent="-285750">
              <a:buFont typeface="Arial" panose="020B0604020202020204" pitchFamily="34" charset="0"/>
              <a:buChar char="•"/>
            </a:pPr>
            <a:r>
              <a:rPr lang="en-US" sz="900" dirty="0">
                <a:solidFill>
                  <a:srgbClr val="595A5D"/>
                </a:solidFill>
              </a:rPr>
              <a:t>A </a:t>
            </a:r>
            <a:r>
              <a:rPr lang="en-US" sz="900" b="1" dirty="0">
                <a:solidFill>
                  <a:srgbClr val="595A5D"/>
                </a:solidFill>
              </a:rPr>
              <a:t>process</a:t>
            </a:r>
            <a:r>
              <a:rPr lang="en-US" sz="900" dirty="0">
                <a:solidFill>
                  <a:srgbClr val="595A5D"/>
                </a:solidFill>
              </a:rPr>
              <a:t> of assessing a customer’s current state and recommending next action</a:t>
            </a:r>
          </a:p>
          <a:p>
            <a:pPr marL="285750" indent="-285750">
              <a:buFont typeface="Arial" panose="020B0604020202020204" pitchFamily="34" charset="0"/>
              <a:buChar char="•"/>
            </a:pPr>
            <a:r>
              <a:rPr lang="en-US" sz="900" dirty="0">
                <a:solidFill>
                  <a:srgbClr val="595A5D"/>
                </a:solidFill>
              </a:rPr>
              <a:t>71 CAF Aligned </a:t>
            </a:r>
            <a:r>
              <a:rPr lang="en-US" sz="900" b="1" dirty="0">
                <a:solidFill>
                  <a:srgbClr val="595A5D"/>
                </a:solidFill>
              </a:rPr>
              <a:t>Questions</a:t>
            </a:r>
            <a:endParaRPr lang="en-US" sz="900" dirty="0">
              <a:solidFill>
                <a:srgbClr val="595A5D"/>
              </a:solidFill>
            </a:endParaRPr>
          </a:p>
          <a:p>
            <a:pPr marL="285750" indent="-285750">
              <a:buFont typeface="Arial" panose="020B0604020202020204" pitchFamily="34" charset="0"/>
              <a:buChar char="•"/>
            </a:pPr>
            <a:r>
              <a:rPr lang="en-US" sz="900" dirty="0">
                <a:solidFill>
                  <a:srgbClr val="595A5D"/>
                </a:solidFill>
              </a:rPr>
              <a:t>Consensus on current state</a:t>
            </a:r>
          </a:p>
          <a:p>
            <a:pPr marL="285750" indent="-285750">
              <a:buFont typeface="Arial" panose="020B0604020202020204" pitchFamily="34" charset="0"/>
              <a:buChar char="•"/>
            </a:pPr>
            <a:r>
              <a:rPr lang="en-US" sz="900" dirty="0">
                <a:solidFill>
                  <a:srgbClr val="595A5D"/>
                </a:solidFill>
              </a:rPr>
              <a:t>Awareness of gaps</a:t>
            </a:r>
          </a:p>
          <a:p>
            <a:pPr marL="285750" indent="-285750">
              <a:buFont typeface="Arial" panose="020B0604020202020204" pitchFamily="34" charset="0"/>
              <a:buChar char="•"/>
            </a:pPr>
            <a:r>
              <a:rPr lang="en-US" sz="900" dirty="0">
                <a:solidFill>
                  <a:srgbClr val="595A5D"/>
                </a:solidFill>
              </a:rPr>
              <a:t>AWS and Partner evaluation of customer capabilities</a:t>
            </a:r>
          </a:p>
          <a:p>
            <a:pPr marL="285750" indent="-285750">
              <a:buFont typeface="Arial" panose="020B0604020202020204" pitchFamily="34" charset="0"/>
              <a:buChar char="•"/>
            </a:pPr>
            <a:r>
              <a:rPr lang="en-US" sz="900" dirty="0">
                <a:solidFill>
                  <a:srgbClr val="595A5D"/>
                </a:solidFill>
              </a:rPr>
              <a:t>Action plan to increase capability</a:t>
            </a:r>
          </a:p>
        </p:txBody>
      </p:sp>
      <p:sp>
        <p:nvSpPr>
          <p:cNvPr id="4" name="Slide Number Placeholder 3"/>
          <p:cNvSpPr>
            <a:spLocks noGrp="1"/>
          </p:cNvSpPr>
          <p:nvPr>
            <p:ph type="sldNum" sz="quarter" idx="10"/>
          </p:nvPr>
        </p:nvSpPr>
        <p:spPr/>
        <p:txBody>
          <a:bodyPr rtlCol="0"/>
          <a:lstStyle/>
          <a:p>
            <a:pPr rtl="0"/>
            <a:fld id="{69C3F2ED-74C5-7D4F-8560-0CC253E9A436}" type="slidenum">
              <a:rPr lang="en-US" smtClean="0">
                <a:solidFill>
                  <a:prstClr val="black"/>
                </a:solidFill>
              </a:rPr>
              <a:pPr rtl="0"/>
              <a:t>7</a:t>
            </a:fld>
            <a:endParaRPr lang="en-US" dirty="0">
              <a:solidFill>
                <a:prstClr val="black"/>
              </a:solidFill>
            </a:endParaRPr>
          </a:p>
        </p:txBody>
      </p:sp>
    </p:spTree>
    <p:extLst>
      <p:ext uri="{BB962C8B-B14F-4D97-AF65-F5344CB8AC3E}">
        <p14:creationId xmlns:p14="http://schemas.microsoft.com/office/powerpoint/2010/main" val="199264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t-it" sz="900" dirty="0"/>
              <a:t>8 </a:t>
            </a:r>
            <a:r>
              <a:rPr lang="it-it" sz="900" dirty="0" err="1"/>
              <a:t>Workstreams</a:t>
            </a:r>
            <a:endParaRPr lang="en-US" sz="900" dirty="0"/>
          </a:p>
          <a:p>
            <a:pPr rtl="0"/>
            <a:r>
              <a:rPr lang="it-it" sz="900" dirty="0"/>
              <a:t>16 Weeks</a:t>
            </a:r>
          </a:p>
          <a:p>
            <a:pPr rtl="0"/>
            <a:r>
              <a:rPr lang="it-it" sz="900" dirty="0"/>
              <a:t>5 Application </a:t>
            </a:r>
            <a:r>
              <a:rPr lang="it-it" sz="900" dirty="0" err="1"/>
              <a:t>Migrated</a:t>
            </a:r>
            <a:endParaRPr lang="it-it" sz="900" dirty="0"/>
          </a:p>
          <a:p>
            <a:pPr rtl="0"/>
            <a:endParaRPr lang="en-US" sz="900" dirty="0"/>
          </a:p>
          <a:p>
            <a:pPr rtl="0"/>
            <a:r>
              <a:rPr lang="it-it" sz="900" dirty="0" err="1"/>
              <a:t>What</a:t>
            </a:r>
            <a:r>
              <a:rPr lang="it-it" sz="900" dirty="0"/>
              <a:t> </a:t>
            </a:r>
            <a:r>
              <a:rPr lang="it-it" sz="900" dirty="0" err="1"/>
              <a:t>is</a:t>
            </a:r>
            <a:r>
              <a:rPr lang="it-it" sz="900" dirty="0"/>
              <a:t> Migration Readiness? </a:t>
            </a:r>
            <a:r>
              <a:rPr lang="it-it" sz="900" dirty="0" err="1"/>
              <a:t>Demonstrated</a:t>
            </a:r>
            <a:r>
              <a:rPr lang="it-it" sz="900" dirty="0"/>
              <a:t> </a:t>
            </a:r>
            <a:r>
              <a:rPr lang="it-it" sz="900" dirty="0" err="1"/>
              <a:t>capability</a:t>
            </a:r>
            <a:r>
              <a:rPr lang="it-it" sz="900" dirty="0"/>
              <a:t> to migrate and operate production </a:t>
            </a:r>
            <a:r>
              <a:rPr lang="it-it" sz="900" dirty="0" err="1"/>
              <a:t>applications</a:t>
            </a:r>
            <a:r>
              <a:rPr lang="it-it" sz="900" dirty="0"/>
              <a:t> </a:t>
            </a:r>
            <a:r>
              <a:rPr lang="it-it" sz="900" dirty="0" err="1"/>
              <a:t>at</a:t>
            </a:r>
            <a:r>
              <a:rPr lang="it-it" sz="900" dirty="0"/>
              <a:t> scale.</a:t>
            </a:r>
          </a:p>
          <a:p>
            <a:pPr rtl="0"/>
            <a:endParaRPr lang="en-US" sz="900" dirty="0"/>
          </a:p>
          <a:p>
            <a:pPr rtl="0"/>
            <a:endParaRPr lang="en-US" sz="900" dirty="0"/>
          </a:p>
          <a:p>
            <a:pPr marL="0" indent="0" rtl="0">
              <a:spcBef>
                <a:spcPts val="0"/>
              </a:spcBef>
              <a:buNone/>
            </a:pPr>
            <a:r>
              <a:rPr lang="it-it" sz="900" b="1" dirty="0" err="1"/>
              <a:t>Mission</a:t>
            </a:r>
            <a:r>
              <a:rPr lang="it-it" sz="900" b="1" dirty="0"/>
              <a:t> Statement: </a:t>
            </a:r>
            <a:r>
              <a:rPr lang="it-it" sz="900" dirty="0" err="1">
                <a:ea typeface="ＭＳ 明朝"/>
                <a:cs typeface="Times New Roman"/>
              </a:rPr>
              <a:t>Build</a:t>
            </a:r>
            <a:r>
              <a:rPr lang="it-it" sz="900" dirty="0">
                <a:ea typeface="ＭＳ 明朝"/>
                <a:cs typeface="Times New Roman"/>
              </a:rPr>
              <a:t> a Migration Plan with the </a:t>
            </a:r>
            <a:r>
              <a:rPr lang="it-it" sz="900" dirty="0" err="1">
                <a:ea typeface="ＭＳ 明朝"/>
                <a:cs typeface="Times New Roman"/>
              </a:rPr>
              <a:t>methodology</a:t>
            </a:r>
            <a:r>
              <a:rPr lang="it-it" sz="900" dirty="0">
                <a:ea typeface="ＭＳ 明朝"/>
                <a:cs typeface="Times New Roman"/>
              </a:rPr>
              <a:t>, </a:t>
            </a:r>
            <a:r>
              <a:rPr lang="it-it" sz="900" dirty="0" err="1">
                <a:ea typeface="ＭＳ 明朝"/>
                <a:cs typeface="Times New Roman"/>
              </a:rPr>
              <a:t>processes</a:t>
            </a:r>
            <a:r>
              <a:rPr lang="it-it" sz="900" dirty="0">
                <a:ea typeface="ＭＳ 明朝"/>
                <a:cs typeface="Times New Roman"/>
              </a:rPr>
              <a:t>, </a:t>
            </a:r>
            <a:r>
              <a:rPr lang="it-it" sz="900" dirty="0" err="1">
                <a:ea typeface="ＭＳ 明朝"/>
                <a:cs typeface="Times New Roman"/>
              </a:rPr>
              <a:t>tools</a:t>
            </a:r>
            <a:r>
              <a:rPr lang="it-it" sz="900" dirty="0">
                <a:ea typeface="ＭＳ 明朝"/>
                <a:cs typeface="Times New Roman"/>
              </a:rPr>
              <a:t> and </a:t>
            </a:r>
            <a:r>
              <a:rPr lang="it-it" sz="900" dirty="0" err="1">
                <a:ea typeface="ＭＳ 明朝"/>
                <a:cs typeface="Times New Roman"/>
              </a:rPr>
              <a:t>resources</a:t>
            </a:r>
            <a:r>
              <a:rPr lang="it-it" sz="900" dirty="0">
                <a:ea typeface="ＭＳ 明朝"/>
                <a:cs typeface="Times New Roman"/>
              </a:rPr>
              <a:t> to accelerate </a:t>
            </a:r>
            <a:r>
              <a:rPr lang="it-it" sz="900" dirty="0" err="1">
                <a:ea typeface="ＭＳ 明朝"/>
                <a:cs typeface="Times New Roman"/>
              </a:rPr>
              <a:t>your</a:t>
            </a:r>
            <a:r>
              <a:rPr lang="it-it" sz="900" dirty="0">
                <a:ea typeface="ＭＳ 明朝"/>
                <a:cs typeface="Times New Roman"/>
              </a:rPr>
              <a:t> </a:t>
            </a:r>
            <a:r>
              <a:rPr lang="it-it" sz="900" dirty="0" err="1">
                <a:ea typeface="ＭＳ 明朝"/>
                <a:cs typeface="Times New Roman"/>
              </a:rPr>
              <a:t>migration</a:t>
            </a:r>
            <a:r>
              <a:rPr lang="it-it" sz="900" dirty="0">
                <a:ea typeface="ＭＳ 明朝"/>
                <a:cs typeface="Times New Roman"/>
              </a:rPr>
              <a:t> to the AWS </a:t>
            </a:r>
            <a:r>
              <a:rPr lang="it-it" sz="900" dirty="0" err="1">
                <a:ea typeface="ＭＳ 明朝"/>
                <a:cs typeface="Times New Roman"/>
              </a:rPr>
              <a:t>platform</a:t>
            </a:r>
            <a:r>
              <a:rPr lang="it-it" sz="900" dirty="0">
                <a:ea typeface="ＭＳ 明朝"/>
                <a:cs typeface="Times New Roman"/>
              </a:rPr>
              <a:t>.  </a:t>
            </a:r>
          </a:p>
          <a:p>
            <a:pPr marL="0" indent="0" rtl="0">
              <a:spcBef>
                <a:spcPts val="0"/>
              </a:spcBef>
              <a:buNone/>
            </a:pPr>
            <a:endParaRPr lang="en-US" sz="900" b="1" u="sng" dirty="0"/>
          </a:p>
          <a:p>
            <a:pPr marL="0" indent="0" rtl="0">
              <a:buNone/>
            </a:pPr>
            <a:r>
              <a:rPr lang="it-it" sz="900" b="1" u="sng" dirty="0"/>
              <a:t>Goal:</a:t>
            </a:r>
            <a:endParaRPr lang="en-US" sz="900" dirty="0"/>
          </a:p>
          <a:p>
            <a:pPr rtl="0"/>
            <a:r>
              <a:rPr lang="it-it" sz="900" b="1" dirty="0" err="1"/>
              <a:t>Evaluate</a:t>
            </a:r>
            <a:r>
              <a:rPr lang="it-it" sz="900" b="1" dirty="0"/>
              <a:t> </a:t>
            </a:r>
            <a:r>
              <a:rPr lang="it-it" sz="900" b="1" dirty="0" err="1"/>
              <a:t>your</a:t>
            </a:r>
            <a:r>
              <a:rPr lang="it-it" sz="900" b="1" dirty="0"/>
              <a:t> </a:t>
            </a:r>
            <a:r>
              <a:rPr lang="it-it" sz="900" b="1" dirty="0" err="1"/>
              <a:t>readiness</a:t>
            </a:r>
            <a:r>
              <a:rPr lang="it-it" sz="900" b="1" dirty="0"/>
              <a:t> to </a:t>
            </a:r>
            <a:r>
              <a:rPr lang="it-it" sz="900" b="1" dirty="0" err="1"/>
              <a:t>execute</a:t>
            </a:r>
            <a:r>
              <a:rPr lang="it-it" sz="900" b="1" dirty="0"/>
              <a:t> a Mass Migration Project</a:t>
            </a:r>
          </a:p>
          <a:p>
            <a:pPr rtl="0"/>
            <a:r>
              <a:rPr lang="it-it" sz="900" b="1" dirty="0" err="1"/>
              <a:t>Define</a:t>
            </a:r>
            <a:r>
              <a:rPr lang="it-it" sz="900" b="1" dirty="0"/>
              <a:t> Team Model and Agile Work </a:t>
            </a:r>
            <a:r>
              <a:rPr lang="it-it" sz="900" b="1" dirty="0" err="1"/>
              <a:t>Streams</a:t>
            </a:r>
            <a:r>
              <a:rPr lang="it-it" sz="900" b="1" dirty="0"/>
              <a:t> to </a:t>
            </a:r>
            <a:r>
              <a:rPr lang="it-it" sz="900" b="1" dirty="0" err="1"/>
              <a:t>Deliver</a:t>
            </a:r>
            <a:r>
              <a:rPr lang="it-it" sz="900" b="1" dirty="0"/>
              <a:t> Migration </a:t>
            </a:r>
            <a:r>
              <a:rPr lang="it-it" sz="900" b="1" dirty="0" err="1"/>
              <a:t>Plans</a:t>
            </a:r>
            <a:endParaRPr lang="it-it" sz="900" b="1" dirty="0"/>
          </a:p>
          <a:p>
            <a:pPr rtl="0"/>
            <a:r>
              <a:rPr lang="it-it" sz="900" dirty="0" err="1"/>
              <a:t>Define</a:t>
            </a:r>
            <a:r>
              <a:rPr lang="it-it" sz="900" dirty="0"/>
              <a:t> Agile </a:t>
            </a:r>
            <a:r>
              <a:rPr lang="it-it" sz="900" dirty="0" err="1"/>
              <a:t>Methodology</a:t>
            </a:r>
            <a:r>
              <a:rPr lang="it-it" sz="900" dirty="0"/>
              <a:t>, Tools, Project </a:t>
            </a:r>
            <a:r>
              <a:rPr lang="it-it" sz="900" dirty="0" err="1"/>
              <a:t>Controls</a:t>
            </a:r>
            <a:endParaRPr lang="it-it" sz="900" dirty="0"/>
          </a:p>
          <a:p>
            <a:pPr rtl="0"/>
            <a:r>
              <a:rPr lang="it-it" sz="900" dirty="0" err="1"/>
              <a:t>Review</a:t>
            </a:r>
            <a:r>
              <a:rPr lang="it-it" sz="900" dirty="0"/>
              <a:t> </a:t>
            </a:r>
            <a:r>
              <a:rPr lang="it-it" sz="900" dirty="0" err="1"/>
              <a:t>current</a:t>
            </a:r>
            <a:r>
              <a:rPr lang="it-it" sz="900" dirty="0"/>
              <a:t> AWS Architecture, Governance and Security Posture </a:t>
            </a:r>
          </a:p>
          <a:p>
            <a:pPr rtl="0"/>
            <a:r>
              <a:rPr lang="it-it" sz="900" dirty="0"/>
              <a:t>Plan to scale </a:t>
            </a:r>
            <a:r>
              <a:rPr lang="it-it" sz="900" dirty="0" err="1"/>
              <a:t>your</a:t>
            </a:r>
            <a:r>
              <a:rPr lang="it-it" sz="900" dirty="0"/>
              <a:t> Enterprise Operations to AWS</a:t>
            </a:r>
          </a:p>
          <a:p>
            <a:pPr rtl="0"/>
            <a:r>
              <a:rPr lang="it-it" sz="900" b="1" dirty="0" err="1"/>
              <a:t>Develop</a:t>
            </a:r>
            <a:r>
              <a:rPr lang="it-it" sz="900" b="1" dirty="0"/>
              <a:t> </a:t>
            </a:r>
            <a:r>
              <a:rPr lang="it-it" sz="900" b="1" dirty="0" err="1"/>
              <a:t>Cost</a:t>
            </a:r>
            <a:r>
              <a:rPr lang="it-it" sz="900" b="1" dirty="0"/>
              <a:t> and Resource Model for the Migration of a </a:t>
            </a:r>
            <a:r>
              <a:rPr lang="it-it" sz="900" b="1" dirty="0" err="1"/>
              <a:t>Defined</a:t>
            </a:r>
            <a:r>
              <a:rPr lang="it-it" sz="900" b="1" dirty="0"/>
              <a:t> Portfolio</a:t>
            </a:r>
          </a:p>
          <a:p>
            <a:pPr rtl="0"/>
            <a:r>
              <a:rPr lang="it-it" sz="900" dirty="0" err="1"/>
              <a:t>Identify</a:t>
            </a:r>
            <a:r>
              <a:rPr lang="it-it" sz="900" dirty="0"/>
              <a:t> Application </a:t>
            </a:r>
            <a:r>
              <a:rPr lang="it-it" sz="900" dirty="0" err="1"/>
              <a:t>Patterns</a:t>
            </a:r>
            <a:r>
              <a:rPr lang="it-it" sz="900" dirty="0"/>
              <a:t> (re-</a:t>
            </a:r>
            <a:r>
              <a:rPr lang="it-it" sz="900" dirty="0" err="1"/>
              <a:t>host</a:t>
            </a:r>
            <a:r>
              <a:rPr lang="it-it" sz="900" dirty="0"/>
              <a:t>, re-</a:t>
            </a:r>
            <a:r>
              <a:rPr lang="it-it" sz="900" dirty="0" err="1"/>
              <a:t>platform</a:t>
            </a:r>
            <a:r>
              <a:rPr lang="it-it" sz="900" dirty="0"/>
              <a:t>, re-</a:t>
            </a:r>
            <a:r>
              <a:rPr lang="it-it" sz="900" dirty="0" err="1"/>
              <a:t>factor</a:t>
            </a:r>
            <a:r>
              <a:rPr lang="it-it" sz="900" dirty="0"/>
              <a:t>, etc.) to Migrate</a:t>
            </a:r>
          </a:p>
          <a:p>
            <a:pPr rtl="0"/>
            <a:r>
              <a:rPr lang="it-it" sz="900" dirty="0" err="1"/>
              <a:t>Ensure</a:t>
            </a:r>
            <a:r>
              <a:rPr lang="it-it" sz="900" dirty="0"/>
              <a:t> </a:t>
            </a:r>
            <a:r>
              <a:rPr lang="it-it" sz="900" dirty="0" err="1"/>
              <a:t>Customer</a:t>
            </a:r>
            <a:r>
              <a:rPr lang="it-it" sz="900" dirty="0"/>
              <a:t> </a:t>
            </a:r>
            <a:r>
              <a:rPr lang="it-it" sz="900" dirty="0" err="1"/>
              <a:t>adoption</a:t>
            </a:r>
            <a:r>
              <a:rPr lang="it-it" sz="900" dirty="0"/>
              <a:t> of the AWS </a:t>
            </a:r>
            <a:r>
              <a:rPr lang="it-it" sz="900" dirty="0" err="1"/>
              <a:t>platform</a:t>
            </a:r>
            <a:r>
              <a:rPr lang="it-it" sz="900" dirty="0"/>
              <a:t> and </a:t>
            </a:r>
            <a:r>
              <a:rPr lang="it-it" sz="900" dirty="0" err="1"/>
              <a:t>initial</a:t>
            </a:r>
            <a:r>
              <a:rPr lang="it-it" sz="900" dirty="0"/>
              <a:t> </a:t>
            </a:r>
            <a:r>
              <a:rPr lang="it-it" sz="900" dirty="0" err="1"/>
              <a:t>architecture</a:t>
            </a:r>
            <a:r>
              <a:rPr lang="it-it" sz="900" dirty="0"/>
              <a:t> are in line with best </a:t>
            </a:r>
            <a:r>
              <a:rPr lang="it-it" sz="900" dirty="0" err="1"/>
              <a:t>practices</a:t>
            </a:r>
            <a:endParaRPr lang="it-it" sz="900" dirty="0"/>
          </a:p>
          <a:p>
            <a:pPr marL="0" indent="0" rtl="0">
              <a:buNone/>
            </a:pPr>
            <a:endParaRPr lang="en-US" sz="900" dirty="0"/>
          </a:p>
          <a:p>
            <a:pPr marL="0" indent="0" rtl="0">
              <a:buNone/>
            </a:pPr>
            <a:r>
              <a:rPr lang="it-it" sz="900" b="1" dirty="0" err="1"/>
              <a:t>Typical</a:t>
            </a:r>
            <a:r>
              <a:rPr lang="it-it" sz="900" b="1" dirty="0"/>
              <a:t> </a:t>
            </a:r>
            <a:r>
              <a:rPr lang="it-it" sz="900" b="1" dirty="0" err="1"/>
              <a:t>Duration</a:t>
            </a:r>
            <a:r>
              <a:rPr lang="it-it" sz="900" b="1" dirty="0"/>
              <a:t>: </a:t>
            </a:r>
            <a:r>
              <a:rPr lang="it-it" sz="900" b="0" dirty="0"/>
              <a:t>4</a:t>
            </a:r>
            <a:r>
              <a:rPr lang="it-it" sz="900" dirty="0"/>
              <a:t>-6 </a:t>
            </a:r>
            <a:r>
              <a:rPr lang="it-it" sz="900" dirty="0" err="1"/>
              <a:t>months</a:t>
            </a:r>
            <a:endParaRPr lang="it-it" sz="900" dirty="0"/>
          </a:p>
          <a:p>
            <a:pPr rtl="0"/>
            <a:endParaRPr lang="en-US" dirty="0"/>
          </a:p>
        </p:txBody>
      </p:sp>
      <p:sp>
        <p:nvSpPr>
          <p:cNvPr id="4" name="Slide Number Placeholder 3"/>
          <p:cNvSpPr>
            <a:spLocks noGrp="1"/>
          </p:cNvSpPr>
          <p:nvPr>
            <p:ph type="sldNum" sz="quarter" idx="10"/>
          </p:nvPr>
        </p:nvSpPr>
        <p:spPr/>
        <p:txBody>
          <a:bodyPr rtlCol="0"/>
          <a:lstStyle/>
          <a:p>
            <a:pPr rtl="0"/>
            <a:fld id="{69C3F2ED-74C5-7D4F-8560-0CC253E9A436}" type="slidenum">
              <a:rPr lang="en-US" smtClean="0">
                <a:solidFill>
                  <a:prstClr val="black"/>
                </a:solidFill>
              </a:rPr>
              <a:pPr rtl="0"/>
              <a:t>8</a:t>
            </a:fld>
            <a:endParaRPr lang="en-US" dirty="0">
              <a:solidFill>
                <a:prstClr val="black"/>
              </a:solidFill>
            </a:endParaRPr>
          </a:p>
        </p:txBody>
      </p:sp>
    </p:spTree>
    <p:extLst>
      <p:ext uri="{BB962C8B-B14F-4D97-AF65-F5344CB8AC3E}">
        <p14:creationId xmlns:p14="http://schemas.microsoft.com/office/powerpoint/2010/main" val="288472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Amazon Ember Regular" charset="0"/>
                <a:ea typeface="+mn-ea"/>
                <a:cs typeface="+mn-cs"/>
              </a:rPr>
              <a:t>Having </a:t>
            </a:r>
            <a:r>
              <a:rPr lang="en-US" sz="900" b="0" i="0" kern="1200" dirty="0">
                <a:solidFill>
                  <a:schemeClr val="tx1"/>
                </a:solidFill>
                <a:effectLst/>
                <a:latin typeface="Amazon Ember Regular" charset="0"/>
                <a:ea typeface="+mn-ea"/>
                <a:cs typeface="+mn-cs"/>
              </a:rPr>
              <a:t>the baseline defined, we can make sure that our immediate actions are being addressed as soon as possible. To bring more structure, we tend to continue with CAF-like structure on our engagements, even for mature organizations. Let me walk you trough the six standard blocks:</a:t>
            </a:r>
          </a:p>
          <a:p>
            <a:pPr marL="171450" lvl="0" indent="-171450">
              <a:buFont typeface="Arial" panose="020B0604020202020204" pitchFamily="34" charset="0"/>
              <a:buChar char="•"/>
            </a:pPr>
            <a:r>
              <a:rPr lang="en-US" sz="900" b="1" i="0" kern="1200" dirty="0">
                <a:solidFill>
                  <a:schemeClr val="tx1"/>
                </a:solidFill>
                <a:effectLst/>
                <a:latin typeface="Amazon Ember Regular" charset="0"/>
                <a:ea typeface="+mn-ea"/>
                <a:cs typeface="+mn-cs"/>
              </a:rPr>
              <a:t>Landing Zone</a:t>
            </a:r>
            <a:r>
              <a:rPr lang="en-US" sz="900" b="0" i="0" kern="1200" dirty="0">
                <a:solidFill>
                  <a:schemeClr val="tx1"/>
                </a:solidFill>
                <a:effectLst/>
                <a:latin typeface="Amazon Ember Regular" charset="0"/>
                <a:ea typeface="+mn-ea"/>
                <a:cs typeface="+mn-cs"/>
              </a:rPr>
              <a:t> (Account structure, Network design including VPC, VPN, DX, &amp; multi-region , Identity Access Management)</a:t>
            </a:r>
          </a:p>
          <a:p>
            <a:pPr marL="171450" lvl="0" indent="-171450">
              <a:buFont typeface="Arial" panose="020B0604020202020204" pitchFamily="34" charset="0"/>
              <a:buChar char="•"/>
            </a:pPr>
            <a:r>
              <a:rPr lang="en-US" sz="900" b="1" i="0" kern="1200" dirty="0">
                <a:solidFill>
                  <a:schemeClr val="tx1"/>
                </a:solidFill>
                <a:effectLst/>
                <a:latin typeface="Amazon Ember Regular" charset="0"/>
                <a:ea typeface="+mn-ea"/>
                <a:cs typeface="+mn-cs"/>
              </a:rPr>
              <a:t>Skills/Center of Excellence</a:t>
            </a:r>
            <a:r>
              <a:rPr lang="en-US" sz="900" b="0" i="0" kern="1200" dirty="0">
                <a:solidFill>
                  <a:schemeClr val="tx1"/>
                </a:solidFill>
                <a:effectLst/>
                <a:latin typeface="Amazon Ember Regular" charset="0"/>
                <a:ea typeface="+mn-ea"/>
                <a:cs typeface="+mn-cs"/>
              </a:rPr>
              <a:t> (</a:t>
            </a:r>
            <a:r>
              <a:rPr lang="en-GB" sz="900" b="0" i="0" kern="1200" dirty="0">
                <a:solidFill>
                  <a:schemeClr val="tx1"/>
                </a:solidFill>
                <a:effectLst/>
                <a:latin typeface="Amazon Ember Regular" charset="0"/>
                <a:ea typeface="+mn-ea"/>
                <a:cs typeface="+mn-cs"/>
              </a:rPr>
              <a:t>Cloud expertise across IT, Security and Business, key roles, training, tooling</a:t>
            </a:r>
            <a:endParaRPr lang="en-US" sz="900" b="0" i="0" kern="1200" dirty="0">
              <a:solidFill>
                <a:schemeClr val="tx1"/>
              </a:solidFill>
              <a:effectLst/>
              <a:latin typeface="Amazon Ember Regular" charset="0"/>
              <a:ea typeface="+mn-ea"/>
              <a:cs typeface="+mn-cs"/>
            </a:endParaRPr>
          </a:p>
          <a:p>
            <a:pPr marL="171450" lvl="0" indent="-171450">
              <a:buFont typeface="Arial" panose="020B0604020202020204" pitchFamily="34" charset="0"/>
              <a:buChar char="•"/>
            </a:pPr>
            <a:r>
              <a:rPr lang="en-US" sz="900" b="1" i="0" kern="1200" dirty="0">
                <a:solidFill>
                  <a:schemeClr val="tx1"/>
                </a:solidFill>
                <a:effectLst/>
                <a:latin typeface="Amazon Ember Regular" charset="0"/>
                <a:ea typeface="+mn-ea"/>
                <a:cs typeface="+mn-cs"/>
              </a:rPr>
              <a:t>Migration Business Case</a:t>
            </a:r>
            <a:r>
              <a:rPr lang="en-US" sz="900" b="0" i="0" kern="1200" dirty="0">
                <a:solidFill>
                  <a:schemeClr val="tx1"/>
                </a:solidFill>
                <a:effectLst/>
                <a:latin typeface="Amazon Ember Regular" charset="0"/>
                <a:ea typeface="+mn-ea"/>
                <a:cs typeface="+mn-cs"/>
              </a:rPr>
              <a:t> (TCO Modelling, Business Value Assessment, Options to Optimize)</a:t>
            </a:r>
          </a:p>
          <a:p>
            <a:pPr marL="171450" lvl="0" indent="-171450">
              <a:buFont typeface="Arial" panose="020B0604020202020204" pitchFamily="34" charset="0"/>
              <a:buChar char="•"/>
            </a:pPr>
            <a:r>
              <a:rPr lang="en-US" sz="900" b="1" i="0" kern="1200" dirty="0">
                <a:solidFill>
                  <a:schemeClr val="tx1"/>
                </a:solidFill>
                <a:effectLst/>
                <a:latin typeface="Amazon Ember Regular" charset="0"/>
                <a:ea typeface="+mn-ea"/>
                <a:cs typeface="+mn-cs"/>
              </a:rPr>
              <a:t>Security &amp; Compliance</a:t>
            </a:r>
            <a:r>
              <a:rPr lang="en-US" sz="900" b="0" i="0" kern="1200" dirty="0">
                <a:solidFill>
                  <a:schemeClr val="tx1"/>
                </a:solidFill>
                <a:effectLst/>
                <a:latin typeface="Amazon Ember Regular" charset="0"/>
                <a:ea typeface="+mn-ea"/>
                <a:cs typeface="+mn-cs"/>
              </a:rPr>
              <a:t> (Governance, risk, and compliance models, Preventive measures to protect &amp; mitigate threats, Security Responses playbook)</a:t>
            </a:r>
          </a:p>
          <a:p>
            <a:pPr marL="171450" lvl="0" indent="-171450">
              <a:buFont typeface="Arial" panose="020B0604020202020204" pitchFamily="34" charset="0"/>
              <a:buChar char="•"/>
            </a:pPr>
            <a:r>
              <a:rPr lang="en-US" sz="900" b="1" i="0" kern="1200" dirty="0">
                <a:solidFill>
                  <a:schemeClr val="tx1"/>
                </a:solidFill>
                <a:effectLst/>
                <a:latin typeface="Amazon Ember Regular" charset="0"/>
                <a:ea typeface="+mn-ea"/>
                <a:cs typeface="+mn-cs"/>
              </a:rPr>
              <a:t>Operating Model</a:t>
            </a:r>
            <a:r>
              <a:rPr lang="en-US" sz="900" b="0" i="0" kern="1200" dirty="0">
                <a:solidFill>
                  <a:schemeClr val="tx1"/>
                </a:solidFill>
                <a:effectLst/>
                <a:latin typeface="Amazon Ember Regular" charset="0"/>
                <a:ea typeface="+mn-ea"/>
                <a:cs typeface="+mn-cs"/>
              </a:rPr>
              <a:t> (Operational Run Books for: Monitoring, Logging, Provisioning, Asset Management, and Configuration Management,  Business Continuity  Planning and Disaster Recovery)</a:t>
            </a:r>
          </a:p>
          <a:p>
            <a:pPr marL="171450" lvl="0" indent="-171450">
              <a:buFont typeface="Arial" panose="020B0604020202020204" pitchFamily="34" charset="0"/>
              <a:buChar char="•"/>
            </a:pPr>
            <a:r>
              <a:rPr lang="en-US" sz="900" b="1" i="0" kern="1200" dirty="0">
                <a:solidFill>
                  <a:schemeClr val="tx1"/>
                </a:solidFill>
                <a:effectLst/>
                <a:latin typeface="Amazon Ember Regular" charset="0"/>
                <a:ea typeface="+mn-ea"/>
                <a:cs typeface="+mn-cs"/>
              </a:rPr>
              <a:t>Migration Plan </a:t>
            </a:r>
            <a:r>
              <a:rPr lang="en-US" sz="900" b="0" i="0" kern="1200" dirty="0">
                <a:solidFill>
                  <a:schemeClr val="tx1"/>
                </a:solidFill>
                <a:effectLst/>
                <a:latin typeface="Amazon Ember Regular" charset="0"/>
                <a:ea typeface="+mn-ea"/>
                <a:cs typeface="+mn-cs"/>
              </a:rPr>
              <a:t>(Project Plans, Cost Estimate, Communication Plans, Change </a:t>
            </a:r>
            <a:r>
              <a:rPr lang="en-US" sz="900" b="0" i="0" kern="1200" dirty="0" smtClean="0">
                <a:solidFill>
                  <a:schemeClr val="tx1"/>
                </a:solidFill>
                <a:effectLst/>
                <a:latin typeface="Amazon Ember Regular" charset="0"/>
                <a:ea typeface="+mn-ea"/>
                <a:cs typeface="+mn-cs"/>
              </a:rPr>
              <a:t>Management</a:t>
            </a:r>
          </a:p>
          <a:p>
            <a:pPr marL="0" lvl="0" indent="0">
              <a:buFont typeface="Arial" panose="020B0604020202020204" pitchFamily="34" charset="0"/>
              <a:buNone/>
            </a:pPr>
            <a:endParaRPr lang="en-US" sz="900" b="0" i="0" kern="1200" dirty="0" smtClean="0">
              <a:solidFill>
                <a:schemeClr val="tx1"/>
              </a:solidFill>
              <a:effectLst/>
              <a:latin typeface="Amazon Ember Regular" charset="0"/>
              <a:ea typeface="+mn-ea"/>
              <a:cs typeface="+mn-cs"/>
            </a:endParaRPr>
          </a:p>
          <a:p>
            <a:pPr marL="0" lvl="0" indent="0">
              <a:buFont typeface="Arial" panose="020B0604020202020204" pitchFamily="34" charset="0"/>
              <a:buNone/>
            </a:pPr>
            <a:r>
              <a:rPr lang="en-US" sz="900" b="0" i="0" kern="1200" dirty="0" smtClean="0">
                <a:solidFill>
                  <a:schemeClr val="tx1"/>
                </a:solidFill>
                <a:effectLst/>
                <a:latin typeface="Amazon Ember Regular" charset="0"/>
                <a:ea typeface="+mn-ea"/>
                <a:cs typeface="+mn-cs"/>
              </a:rPr>
              <a:t>To accelerate this phase we usually have two additional </a:t>
            </a:r>
            <a:r>
              <a:rPr lang="en-US" sz="900" b="0" i="0" kern="1200" dirty="0" err="1" smtClean="0">
                <a:solidFill>
                  <a:schemeClr val="tx1"/>
                </a:solidFill>
                <a:effectLst/>
                <a:latin typeface="Amazon Ember Regular" charset="0"/>
                <a:ea typeface="+mn-ea"/>
                <a:cs typeface="+mn-cs"/>
              </a:rPr>
              <a:t>workstreams</a:t>
            </a:r>
            <a:r>
              <a:rPr lang="en-US" sz="900" b="0" i="0" kern="1200" dirty="0" smtClean="0">
                <a:solidFill>
                  <a:schemeClr val="tx1"/>
                </a:solidFill>
                <a:effectLst/>
                <a:latin typeface="Amazon Ember Regular" charset="0"/>
                <a:ea typeface="+mn-ea"/>
                <a:cs typeface="+mn-cs"/>
              </a:rPr>
              <a:t> defined.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kern="1200" dirty="0" smtClean="0">
                <a:solidFill>
                  <a:schemeClr val="tx1"/>
                </a:solidFill>
                <a:effectLst/>
                <a:latin typeface="Amazon Ember Regular" charset="0"/>
                <a:ea typeface="+mn-ea"/>
                <a:cs typeface="+mn-cs"/>
              </a:rPr>
              <a:t>Discovery </a:t>
            </a:r>
            <a:r>
              <a:rPr lang="en-GB" sz="900" b="1" i="0" kern="1200" dirty="0">
                <a:solidFill>
                  <a:schemeClr val="tx1"/>
                </a:solidFill>
                <a:effectLst/>
                <a:latin typeface="Amazon Ember Regular" charset="0"/>
                <a:ea typeface="+mn-ea"/>
                <a:cs typeface="+mn-cs"/>
              </a:rPr>
              <a:t>&amp; Planning</a:t>
            </a:r>
            <a:r>
              <a:rPr lang="en-GB" sz="900" b="0" i="0" kern="1200" dirty="0">
                <a:solidFill>
                  <a:schemeClr val="tx1"/>
                </a:solidFill>
                <a:effectLst/>
                <a:latin typeface="Amazon Ember Regular" charset="0"/>
                <a:ea typeface="+mn-ea"/>
                <a:cs typeface="+mn-cs"/>
              </a:rPr>
              <a:t>  (</a:t>
            </a:r>
            <a:r>
              <a:rPr lang="en-US" sz="900" b="0" i="0" kern="1200" dirty="0">
                <a:solidFill>
                  <a:schemeClr val="tx1"/>
                </a:solidFill>
                <a:effectLst/>
                <a:latin typeface="Amazon Ember Regular" charset="0"/>
                <a:ea typeface="+mn-ea"/>
                <a:cs typeface="+mn-cs"/>
              </a:rPr>
              <a:t>Defining Application Patterns and Grouping, Application Design Process, Initial backlog of applications ready to migrate)</a:t>
            </a:r>
            <a:endParaRPr lang="en-US" sz="900" b="1" i="0" kern="1200" dirty="0">
              <a:solidFill>
                <a:schemeClr val="tx1"/>
              </a:solidFill>
              <a:effectLst/>
              <a:latin typeface="Amazon Ember Regular"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1"/>
                </a:solidFill>
                <a:effectLst/>
                <a:latin typeface="Amazon Ember Regular" charset="0"/>
                <a:ea typeface="+mn-ea"/>
                <a:cs typeface="+mn-cs"/>
              </a:rPr>
              <a:t>Migration Experience </a:t>
            </a:r>
            <a:r>
              <a:rPr lang="en-US" sz="900" b="0" i="0" kern="1200" dirty="0">
                <a:solidFill>
                  <a:schemeClr val="tx1"/>
                </a:solidFill>
                <a:effectLst/>
                <a:latin typeface="Amazon Ember Regular" charset="0"/>
                <a:ea typeface="+mn-ea"/>
                <a:cs typeface="+mn-cs"/>
              </a:rPr>
              <a:t>(Start Migrations Day 1, Migrate a series of Application Patterns)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9</a:t>
            </a:fld>
            <a:endParaRPr lang="en-US" dirty="0"/>
          </a:p>
        </p:txBody>
      </p:sp>
    </p:spTree>
    <p:extLst>
      <p:ext uri="{BB962C8B-B14F-4D97-AF65-F5344CB8AC3E}">
        <p14:creationId xmlns:p14="http://schemas.microsoft.com/office/powerpoint/2010/main" val="3110320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8.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sv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6.sv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8.sv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1340F2-306D-C649-A2E3-D1F89947952C}"/>
              </a:ext>
            </a:extLst>
          </p:cNvPr>
          <p:cNvPicPr>
            <a:picLocks noChangeAspect="1"/>
          </p:cNvPicPr>
          <p:nvPr userDrawn="1"/>
        </p:nvPicPr>
        <p:blipFill>
          <a:blip r:embed="rId2"/>
          <a:stretch>
            <a:fillRect/>
          </a:stretch>
        </p:blipFill>
        <p:spPr>
          <a:xfrm>
            <a:off x="0" y="9170"/>
            <a:ext cx="9144000" cy="5140657"/>
          </a:xfrm>
          <a:prstGeom prst="rect">
            <a:avLst/>
          </a:prstGeom>
        </p:spPr>
      </p:pic>
      <p:pic>
        <p:nvPicPr>
          <p:cNvPr id="5" name="Picture 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36743" y="437056"/>
            <a:ext cx="848312" cy="508987"/>
          </a:xfrm>
          <a:prstGeom prst="rect">
            <a:avLst/>
          </a:prstGeom>
        </p:spPr>
      </p:pic>
      <p:sp>
        <p:nvSpPr>
          <p:cNvPr id="13" name="TextBox 12">
            <a:extLst>
              <a:ext uri="{FF2B5EF4-FFF2-40B4-BE49-F238E27FC236}">
                <a16:creationId xmlns:a16="http://schemas.microsoft.com/office/drawing/2014/main" id="{29366972-4B8E-EE4B-89C6-34A143B2201C}"/>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700" b="0" i="0" dirty="0" smtClean="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2019, </a:t>
            </a: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Text Placeholder 11">
            <a:extLst>
              <a:ext uri="{FF2B5EF4-FFF2-40B4-BE49-F238E27FC236}">
                <a16:creationId xmlns:a16="http://schemas.microsoft.com/office/drawing/2014/main" id="{1D3521FC-C508-104E-80D8-E2DD945D2545}"/>
              </a:ext>
            </a:extLst>
          </p:cNvPr>
          <p:cNvSpPr>
            <a:spLocks noGrp="1"/>
          </p:cNvSpPr>
          <p:nvPr>
            <p:ph type="body" sz="quarter" idx="10" hasCustomPrompt="1"/>
          </p:nvPr>
        </p:nvSpPr>
        <p:spPr>
          <a:xfrm>
            <a:off x="337504" y="3718972"/>
            <a:ext cx="3683000" cy="622873"/>
          </a:xfrm>
          <a:prstGeom prst="rect">
            <a:avLst/>
          </a:prstGeom>
        </p:spPr>
        <p:txBody>
          <a:bodyPr>
            <a:normAutofit/>
          </a:bodyPr>
          <a:lstStyle>
            <a:lvl1pPr marL="0" indent="0" algn="l">
              <a:buNone/>
              <a:defRPr sz="1600" baseline="0"/>
            </a:lvl1pPr>
          </a:lstStyle>
          <a:p>
            <a:pPr lvl="0"/>
            <a:r>
              <a:rPr lang="en-US" dirty="0"/>
              <a:t>Click to edit Presenter, Team</a:t>
            </a:r>
          </a:p>
          <a:p>
            <a:pPr lvl="0"/>
            <a:r>
              <a:rPr lang="en-US" dirty="0"/>
              <a:t>Date, location</a:t>
            </a:r>
          </a:p>
        </p:txBody>
      </p:sp>
      <p:sp>
        <p:nvSpPr>
          <p:cNvPr id="15" name="Text Placeholder 8">
            <a:extLst>
              <a:ext uri="{FF2B5EF4-FFF2-40B4-BE49-F238E27FC236}">
                <a16:creationId xmlns:a16="http://schemas.microsoft.com/office/drawing/2014/main" id="{1A4C63CE-724C-A547-9CD4-8B4632C3CCFF}"/>
              </a:ext>
            </a:extLst>
          </p:cNvPr>
          <p:cNvSpPr>
            <a:spLocks noGrp="1"/>
          </p:cNvSpPr>
          <p:nvPr>
            <p:ph type="body" sz="quarter" idx="12" hasCustomPrompt="1"/>
          </p:nvPr>
        </p:nvSpPr>
        <p:spPr>
          <a:xfrm>
            <a:off x="337504" y="1908228"/>
            <a:ext cx="7324988" cy="744537"/>
          </a:xfrm>
          <a:prstGeom prst="rect">
            <a:avLst/>
          </a:prstGeom>
        </p:spPr>
        <p:txBody>
          <a:bodyPr>
            <a:noAutofit/>
          </a:bodyPr>
          <a:lstStyle>
            <a:lvl1pPr marL="0" indent="0" algn="l">
              <a:buNone/>
              <a:defRPr sz="4000" b="1" baseline="0"/>
            </a:lvl1pPr>
          </a:lstStyle>
          <a:p>
            <a:pPr lvl="0"/>
            <a:r>
              <a:rPr lang="en-US" dirty="0"/>
              <a:t>Click to edit Master title style</a:t>
            </a:r>
          </a:p>
        </p:txBody>
      </p:sp>
      <p:sp>
        <p:nvSpPr>
          <p:cNvPr id="16" name="Text Placeholder 11">
            <a:extLst>
              <a:ext uri="{FF2B5EF4-FFF2-40B4-BE49-F238E27FC236}">
                <a16:creationId xmlns:a16="http://schemas.microsoft.com/office/drawing/2014/main" id="{E11D19E0-362B-324D-B73A-FB792D5DD42D}"/>
              </a:ext>
            </a:extLst>
          </p:cNvPr>
          <p:cNvSpPr>
            <a:spLocks noGrp="1"/>
          </p:cNvSpPr>
          <p:nvPr>
            <p:ph type="body" sz="quarter" idx="13" hasCustomPrompt="1"/>
          </p:nvPr>
        </p:nvSpPr>
        <p:spPr>
          <a:xfrm>
            <a:off x="337504" y="2658575"/>
            <a:ext cx="6041582" cy="769527"/>
          </a:xfrm>
          <a:prstGeom prst="rect">
            <a:avLst/>
          </a:prstGeom>
        </p:spPr>
        <p:txBody>
          <a:bodyPr/>
          <a:lstStyle>
            <a:lvl1pPr marL="0" indent="0" algn="l">
              <a:buNone/>
              <a:defRPr sz="1800"/>
            </a:lvl1pPr>
          </a:lstStyle>
          <a:p>
            <a:pPr lvl="0"/>
            <a:r>
              <a:rPr lang="en-US" dirty="0"/>
              <a:t>Click to edit Master text styles</a:t>
            </a:r>
          </a:p>
          <a:p>
            <a:pPr lvl="0"/>
            <a:r>
              <a:rPr lang="en-US" dirty="0"/>
              <a:t>Social handle</a:t>
            </a:r>
          </a:p>
        </p:txBody>
      </p:sp>
    </p:spTree>
    <p:extLst>
      <p:ext uri="{BB962C8B-B14F-4D97-AF65-F5344CB8AC3E}">
        <p14:creationId xmlns:p14="http://schemas.microsoft.com/office/powerpoint/2010/main" val="200531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ullet sections">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normAutofit/>
          </a:bodyPr>
          <a:lstStyle>
            <a:lvl1pPr>
              <a:defRPr sz="2400">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336550" y="1064419"/>
            <a:ext cx="3989143" cy="318101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4552950" y="1064419"/>
            <a:ext cx="3989143" cy="318101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5064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lvl1pPr marL="285750" indent="-285750">
              <a:buFont typeface="Arial" panose="020B0604020202020204" pitchFamily="34" charset="0"/>
              <a:buChar char="•"/>
              <a:defRPr/>
            </a:lvl1pPr>
            <a:lvl2pPr marL="466430" indent="-214313">
              <a:buFont typeface="Arial" panose="020B0604020202020204" pitchFamily="34" charset="0"/>
              <a:buChar char="•"/>
              <a:defRPr/>
            </a:lvl2pPr>
            <a:lvl3pPr marL="634508" indent="-214313">
              <a:buFont typeface="Arial" panose="020B0604020202020204" pitchFamily="34" charset="0"/>
              <a:buChar char="•"/>
              <a:defRPr/>
            </a:lvl3pPr>
            <a:lvl4pPr marL="802586" indent="-214313">
              <a:buFont typeface="Arial" panose="020B0604020202020204" pitchFamily="34" charset="0"/>
              <a:buChar char="•"/>
              <a:defRPr/>
            </a:lvl4pPr>
            <a:lvl5pPr marL="970664" indent="-2143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254726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632699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_Column_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82534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_and_Full_Imag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1C44F60-96AF-4ABC-A435-2C2A133BC10F}"/>
              </a:ext>
            </a:extLst>
          </p:cNvPr>
          <p:cNvSpPr>
            <a:spLocks noGrp="1"/>
          </p:cNvSpPr>
          <p:nvPr>
            <p:ph type="pic" sz="quarter" idx="10" hasCustomPrompt="1"/>
          </p:nvPr>
        </p:nvSpPr>
        <p:spPr>
          <a:xfrm>
            <a:off x="201930" y="891882"/>
            <a:ext cx="8761095" cy="3572542"/>
          </a:xfrm>
          <a:blipFill>
            <a:blip r:embed="rId2"/>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2" name="Title 1"/>
          <p:cNvSpPr>
            <a:spLocks noGrp="1"/>
          </p:cNvSpPr>
          <p:nvPr>
            <p:ph type="title"/>
          </p:nvPr>
        </p:nvSpPr>
        <p:spPr>
          <a:xfrm>
            <a:off x="201930" y="217133"/>
            <a:ext cx="8761095" cy="674749"/>
          </a:xfrm>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8A9D83BD-CBDA-47B5-82D5-43BD58971F25}"/>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tx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23768382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D08D5-9363-49D4-89A2-50503090D09C}"/>
              </a:ext>
            </a:extLst>
          </p:cNvPr>
          <p:cNvSpPr/>
          <p:nvPr userDrawn="1"/>
        </p:nvSpPr>
        <p:spPr bwMode="white">
          <a:xfrm>
            <a:off x="3373438" y="4648399"/>
            <a:ext cx="1496056" cy="211309"/>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930" y="217133"/>
            <a:ext cx="3912869" cy="1011592"/>
          </a:xfrm>
        </p:spPr>
        <p:txBody>
          <a:body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714BFDE4-EF97-4A84-B9A4-E36284741950}"/>
              </a:ext>
            </a:extLst>
          </p:cNvPr>
          <p:cNvSpPr>
            <a:spLocks noGrp="1"/>
          </p:cNvSpPr>
          <p:nvPr>
            <p:ph type="body" idx="1" hasCustomPrompt="1"/>
          </p:nvPr>
        </p:nvSpPr>
        <p:spPr>
          <a:xfrm>
            <a:off x="201931" y="1520534"/>
            <a:ext cx="3912869"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7">
            <a:extLst>
              <a:ext uri="{FF2B5EF4-FFF2-40B4-BE49-F238E27FC236}">
                <a16:creationId xmlns:a16="http://schemas.microsoft.com/office/drawing/2014/main" id="{79D2916E-6016-4F1A-B09E-321ABAA07752}"/>
              </a:ext>
            </a:extLst>
          </p:cNvPr>
          <p:cNvSpPr>
            <a:spLocks noGrp="1"/>
          </p:cNvSpPr>
          <p:nvPr>
            <p:ph type="pic" sz="quarter" idx="10" hasCustomPrompt="1"/>
          </p:nvPr>
        </p:nvSpPr>
        <p:spPr>
          <a:xfrm>
            <a:off x="4572000" y="0"/>
            <a:ext cx="4572000" cy="5143500"/>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tx1"/>
                </a:solidFill>
              </a:defRPr>
            </a:lvl1pPr>
          </a:lstStyle>
          <a:p>
            <a:r>
              <a:rPr lang="en-US" dirty="0"/>
              <a:t>Click to insert image</a:t>
            </a:r>
          </a:p>
        </p:txBody>
      </p:sp>
    </p:spTree>
    <p:extLst>
      <p:ext uri="{BB962C8B-B14F-4D97-AF65-F5344CB8AC3E}">
        <p14:creationId xmlns:p14="http://schemas.microsoft.com/office/powerpoint/2010/main" val="24725064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_Bleed_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0172A3F-D37C-4935-8664-1AA9E132A404}"/>
              </a:ext>
            </a:extLst>
          </p:cNvPr>
          <p:cNvSpPr>
            <a:spLocks noGrp="1"/>
          </p:cNvSpPr>
          <p:nvPr>
            <p:ph type="pic" sz="quarter" idx="10" hasCustomPrompt="1"/>
          </p:nvPr>
        </p:nvSpPr>
        <p:spPr>
          <a:xfrm>
            <a:off x="0" y="0"/>
            <a:ext cx="9144000" cy="5143500"/>
          </a:xfrm>
          <a:blipFill>
            <a:blip r:embed="rId2"/>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4" name="Text Placeholder 3">
            <a:extLst>
              <a:ext uri="{FF2B5EF4-FFF2-40B4-BE49-F238E27FC236}">
                <a16:creationId xmlns:a16="http://schemas.microsoft.com/office/drawing/2014/main" id="{6E2083C0-33B4-4180-9120-11EA27B97CC6}"/>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tx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
        <p:nvSpPr>
          <p:cNvPr id="9" name="Title 8">
            <a:extLst>
              <a:ext uri="{FF2B5EF4-FFF2-40B4-BE49-F238E27FC236}">
                <a16:creationId xmlns:a16="http://schemas.microsoft.com/office/drawing/2014/main" id="{A4EF9DF8-E8E9-4CAD-A5B5-16FBEC81DD87}"/>
              </a:ext>
            </a:extLst>
          </p:cNvPr>
          <p:cNvSpPr>
            <a:spLocks noGrp="1"/>
          </p:cNvSpPr>
          <p:nvPr>
            <p:ph type="title"/>
          </p:nvPr>
        </p:nvSpPr>
        <p:spPr bwMode="white">
          <a:xfrm>
            <a:off x="201930" y="217133"/>
            <a:ext cx="8741880" cy="674749"/>
          </a:xfrm>
        </p:spPr>
        <p:txBody>
          <a:bodyPr/>
          <a:lstStyle/>
          <a:p>
            <a:r>
              <a:rPr lang="en-US"/>
              <a:t>Click to edit Master title style</a:t>
            </a:r>
            <a:endParaRPr lang="en-US" dirty="0"/>
          </a:p>
        </p:txBody>
      </p:sp>
    </p:spTree>
    <p:extLst>
      <p:ext uri="{BB962C8B-B14F-4D97-AF65-F5344CB8AC3E}">
        <p14:creationId xmlns:p14="http://schemas.microsoft.com/office/powerpoint/2010/main" val="281043358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mbed_Video">
    <p:bg>
      <p:bgRef idx="1001">
        <a:schemeClr val="bg2"/>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AC034E-E54C-4458-8A41-EB0300702CFF}"/>
              </a:ext>
            </a:extLst>
          </p:cNvPr>
          <p:cNvSpPr/>
          <p:nvPr userDrawn="1"/>
        </p:nvSpPr>
        <p:spPr bwMode="auto">
          <a:xfrm rot="5400000">
            <a:off x="3805238" y="1804988"/>
            <a:ext cx="1533525" cy="1533525"/>
          </a:xfrm>
          <a:custGeom>
            <a:avLst/>
            <a:gdLst>
              <a:gd name="connsiteX0" fmla="*/ 696468 w 2453640"/>
              <a:gd name="connsiteY0" fmla="*/ 1493520 h 2453640"/>
              <a:gd name="connsiteX1" fmla="*/ 1757172 w 2453640"/>
              <a:gd name="connsiteY1" fmla="*/ 1493520 h 2453640"/>
              <a:gd name="connsiteX2" fmla="*/ 1226820 w 2453640"/>
              <a:gd name="connsiteY2" fmla="*/ 701040 h 2453640"/>
              <a:gd name="connsiteX3" fmla="*/ 0 w 2453640"/>
              <a:gd name="connsiteY3" fmla="*/ 1226820 h 2453640"/>
              <a:gd name="connsiteX4" fmla="*/ 1226820 w 2453640"/>
              <a:gd name="connsiteY4" fmla="*/ 0 h 2453640"/>
              <a:gd name="connsiteX5" fmla="*/ 2453640 w 2453640"/>
              <a:gd name="connsiteY5" fmla="*/ 1226820 h 2453640"/>
              <a:gd name="connsiteX6" fmla="*/ 1226820 w 2453640"/>
              <a:gd name="connsiteY6" fmla="*/ 2453640 h 2453640"/>
              <a:gd name="connsiteX7" fmla="*/ 0 w 2453640"/>
              <a:gd name="connsiteY7" fmla="*/ 1226820 h 24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3640" h="2453640">
                <a:moveTo>
                  <a:pt x="696468" y="1493520"/>
                </a:moveTo>
                <a:lnTo>
                  <a:pt x="1757172" y="1493520"/>
                </a:lnTo>
                <a:lnTo>
                  <a:pt x="1226820" y="701040"/>
                </a:lnTo>
                <a:close/>
                <a:moveTo>
                  <a:pt x="0" y="1226820"/>
                </a:moveTo>
                <a:cubicBezTo>
                  <a:pt x="0" y="549266"/>
                  <a:pt x="549266" y="0"/>
                  <a:pt x="1226820" y="0"/>
                </a:cubicBezTo>
                <a:cubicBezTo>
                  <a:pt x="1904374" y="0"/>
                  <a:pt x="2453640" y="549266"/>
                  <a:pt x="2453640" y="1226820"/>
                </a:cubicBezTo>
                <a:cubicBezTo>
                  <a:pt x="2453640" y="1904374"/>
                  <a:pt x="1904374" y="2453640"/>
                  <a:pt x="1226820" y="2453640"/>
                </a:cubicBezTo>
                <a:cubicBezTo>
                  <a:pt x="549266" y="2453640"/>
                  <a:pt x="0" y="1904374"/>
                  <a:pt x="0" y="122682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4" name="Media Placeholder 3">
            <a:extLst>
              <a:ext uri="{FF2B5EF4-FFF2-40B4-BE49-F238E27FC236}">
                <a16:creationId xmlns:a16="http://schemas.microsoft.com/office/drawing/2014/main" id="{62EA48BA-8AA5-4D2B-BA49-A7696755D9F4}"/>
              </a:ext>
            </a:extLst>
          </p:cNvPr>
          <p:cNvSpPr>
            <a:spLocks noGrp="1"/>
          </p:cNvSpPr>
          <p:nvPr userDrawn="1">
            <p:ph type="media" sz="quarter" idx="10" hasCustomPrompt="1"/>
          </p:nvPr>
        </p:nvSpPr>
        <p:spPr>
          <a:xfrm>
            <a:off x="0" y="0"/>
            <a:ext cx="9144000" cy="5143500"/>
          </a:xfrm>
        </p:spPr>
        <p:txBody>
          <a:bodyPr anchor="ctr" anchorCtr="0">
            <a:noAutofit/>
          </a:bodyPr>
          <a:lstStyle>
            <a:lvl1pPr algn="ctr">
              <a:defRPr>
                <a:solidFill>
                  <a:schemeClr val="tx1"/>
                </a:solidFill>
              </a:defRPr>
            </a:lvl1pPr>
          </a:lstStyle>
          <a:p>
            <a:r>
              <a:rPr lang="en-US" dirty="0"/>
              <a:t>Click to add video</a:t>
            </a:r>
          </a:p>
        </p:txBody>
      </p:sp>
    </p:spTree>
    <p:extLst>
      <p:ext uri="{BB962C8B-B14F-4D97-AF65-F5344CB8AC3E}">
        <p14:creationId xmlns:p14="http://schemas.microsoft.com/office/powerpoint/2010/main" val="724266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ection_1">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object&#10;&#10;Description generated with high confidence">
            <a:extLst>
              <a:ext uri="{FF2B5EF4-FFF2-40B4-BE49-F238E27FC236}">
                <a16:creationId xmlns:a16="http://schemas.microsoft.com/office/drawing/2014/main" id="{C9571B55-C11F-4D26-B011-4F09A25077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a:stretch/>
        </p:blipFill>
        <p:spPr>
          <a:xfrm>
            <a:off x="0" y="0"/>
            <a:ext cx="9144000" cy="5143500"/>
          </a:xfrm>
          <a:prstGeom prst="rect">
            <a:avLst/>
          </a:prstGeom>
        </p:spPr>
      </p:pic>
      <p:sp>
        <p:nvSpPr>
          <p:cNvPr id="2" name="Title 1"/>
          <p:cNvSpPr>
            <a:spLocks noGrp="1"/>
          </p:cNvSpPr>
          <p:nvPr>
            <p:ph type="title" hasCustomPrompt="1"/>
          </p:nvPr>
        </p:nvSpPr>
        <p:spPr bwMode="white">
          <a:xfrm>
            <a:off x="202407" y="2153108"/>
            <a:ext cx="8067953" cy="814838"/>
          </a:xfrm>
          <a:noFill/>
        </p:spPr>
        <p:txBody>
          <a:bodyPr wrap="square" tIns="146304" bIns="146304" anchor="t" anchorCtr="0">
            <a:spAutoFit/>
          </a:bodyPr>
          <a:lstStyle>
            <a:lvl1pPr>
              <a:defRPr sz="3750" spc="-74" baseline="0">
                <a:gradFill>
                  <a:gsLst>
                    <a:gs pos="0">
                      <a:schemeClr val="tx1"/>
                    </a:gs>
                    <a:gs pos="100000">
                      <a:schemeClr val="tx1"/>
                    </a:gs>
                  </a:gsLst>
                  <a:lin ang="5400000" scaled="0"/>
                </a:gradFill>
              </a:defRPr>
            </a:lvl1pPr>
          </a:lstStyle>
          <a:p>
            <a:r>
              <a:rPr lang="en-US" dirty="0"/>
              <a:t>Section</a:t>
            </a:r>
          </a:p>
        </p:txBody>
      </p:sp>
      <p:grpSp>
        <p:nvGrpSpPr>
          <p:cNvPr id="8" name="Group 7">
            <a:extLst>
              <a:ext uri="{FF2B5EF4-FFF2-40B4-BE49-F238E27FC236}">
                <a16:creationId xmlns:a16="http://schemas.microsoft.com/office/drawing/2014/main" id="{3092D843-89F4-4F98-A23F-83882EAAAF1D}"/>
              </a:ext>
            </a:extLst>
          </p:cNvPr>
          <p:cNvGrpSpPr/>
          <p:nvPr userDrawn="1"/>
        </p:nvGrpSpPr>
        <p:grpSpPr bwMode="white">
          <a:xfrm>
            <a:off x="342856" y="4628830"/>
            <a:ext cx="5467395" cy="163256"/>
            <a:chOff x="548569" y="7406123"/>
            <a:chExt cx="8747832" cy="261209"/>
          </a:xfrm>
        </p:grpSpPr>
        <p:pic>
          <p:nvPicPr>
            <p:cNvPr id="11" name="Graphic 10">
              <a:extLst>
                <a:ext uri="{FF2B5EF4-FFF2-40B4-BE49-F238E27FC236}">
                  <a16:creationId xmlns:a16="http://schemas.microsoft.com/office/drawing/2014/main" id="{8C822435-BAE8-4282-84A4-90191476B79F}"/>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3B8DAA67-CC92-4CF0-9FA5-BD2C6039FC88}"/>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0" name="Picture 9">
            <a:extLst>
              <a:ext uri="{FF2B5EF4-FFF2-40B4-BE49-F238E27FC236}">
                <a16:creationId xmlns:a16="http://schemas.microsoft.com/office/drawing/2014/main" id="{36E41032-D589-4546-B9F1-22E0581F68F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0404821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Video_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59AB8F-F889-4858-8333-C8736D20CDF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itle 1"/>
          <p:cNvSpPr>
            <a:spLocks noGrp="1"/>
          </p:cNvSpPr>
          <p:nvPr>
            <p:ph type="title" hasCustomPrompt="1"/>
          </p:nvPr>
        </p:nvSpPr>
        <p:spPr bwMode="white">
          <a:xfrm>
            <a:off x="201672" y="2153108"/>
            <a:ext cx="8067953" cy="814838"/>
          </a:xfrm>
          <a:noFill/>
        </p:spPr>
        <p:txBody>
          <a:bodyPr vert="horz" wrap="square" lIns="182880" tIns="146304" rIns="182880" bIns="146304" rtlCol="0" anchor="t" anchorCtr="0">
            <a:spAutoFit/>
          </a:bodyPr>
          <a:lstStyle>
            <a:lvl1pPr>
              <a:defRPr lang="en-US" sz="3750" spc="-74" dirty="0">
                <a:gradFill>
                  <a:gsLst>
                    <a:gs pos="0">
                      <a:schemeClr val="tx1"/>
                    </a:gs>
                    <a:gs pos="100000">
                      <a:schemeClr val="tx1"/>
                    </a:gs>
                  </a:gsLst>
                  <a:lin ang="5400000" scaled="0"/>
                </a:gradFill>
              </a:defRPr>
            </a:lvl1pPr>
          </a:lstStyle>
          <a:p>
            <a:pPr lvl="0"/>
            <a:r>
              <a:rPr lang="en-US" dirty="0"/>
              <a:t>Video</a:t>
            </a:r>
          </a:p>
        </p:txBody>
      </p:sp>
      <p:grpSp>
        <p:nvGrpSpPr>
          <p:cNvPr id="10" name="Group 9">
            <a:extLst>
              <a:ext uri="{FF2B5EF4-FFF2-40B4-BE49-F238E27FC236}">
                <a16:creationId xmlns:a16="http://schemas.microsoft.com/office/drawing/2014/main" id="{90436F05-F070-4159-B68A-8D29AF290135}"/>
              </a:ext>
            </a:extLst>
          </p:cNvPr>
          <p:cNvGrpSpPr/>
          <p:nvPr userDrawn="1"/>
        </p:nvGrpSpPr>
        <p:grpSpPr bwMode="white">
          <a:xfrm>
            <a:off x="342856" y="4628830"/>
            <a:ext cx="5467395" cy="163256"/>
            <a:chOff x="548569" y="7406123"/>
            <a:chExt cx="8747832" cy="261209"/>
          </a:xfrm>
        </p:grpSpPr>
        <p:pic>
          <p:nvPicPr>
            <p:cNvPr id="12" name="Graphic 11">
              <a:extLst>
                <a:ext uri="{FF2B5EF4-FFF2-40B4-BE49-F238E27FC236}">
                  <a16:creationId xmlns:a16="http://schemas.microsoft.com/office/drawing/2014/main" id="{C87DB9A7-4AB6-49C1-ABE2-766D96966C4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C31626E3-1E13-4965-B277-26C4DAEDC390}"/>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2FE560A4-56E6-4564-BB52-39283940C7E8}"/>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198363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emo_1">
    <p:bg>
      <p:bgPr>
        <a:solidFill>
          <a:schemeClr val="accent4"/>
        </a:solidFill>
        <a:effectLst/>
      </p:bgPr>
    </p:bg>
    <p:spTree>
      <p:nvGrpSpPr>
        <p:cNvPr id="1" name=""/>
        <p:cNvGrpSpPr/>
        <p:nvPr/>
      </p:nvGrpSpPr>
      <p:grpSpPr>
        <a:xfrm>
          <a:off x="0" y="0"/>
          <a:ext cx="0" cy="0"/>
          <a:chOff x="0" y="0"/>
          <a:chExt cx="0" cy="0"/>
        </a:xfrm>
      </p:grpSpPr>
      <p:pic>
        <p:nvPicPr>
          <p:cNvPr id="14" name="Picture 13" descr="A picture containing object&#10;&#10;Description generated with high confidence">
            <a:extLst>
              <a:ext uri="{FF2B5EF4-FFF2-40B4-BE49-F238E27FC236}">
                <a16:creationId xmlns:a16="http://schemas.microsoft.com/office/drawing/2014/main" id="{B5BCDF69-7CA5-4D61-8B97-90CC34C0A58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6" name="Title 1"/>
          <p:cNvSpPr>
            <a:spLocks noGrp="1"/>
          </p:cNvSpPr>
          <p:nvPr>
            <p:ph type="title" hasCustomPrompt="1"/>
          </p:nvPr>
        </p:nvSpPr>
        <p:spPr bwMode="white">
          <a:xfrm>
            <a:off x="202407" y="2153108"/>
            <a:ext cx="8067953" cy="814838"/>
          </a:xfrm>
          <a:noFill/>
        </p:spPr>
        <p:txBody>
          <a:bodyPr vert="horz" wrap="square" lIns="182880" tIns="146304" rIns="182880" bIns="146304" rtlCol="0" anchor="t" anchorCtr="0">
            <a:spAutoFit/>
          </a:bodyPr>
          <a:lstStyle>
            <a:lvl1pPr>
              <a:defRPr lang="en-US" sz="3750" spc="-74" dirty="0">
                <a:gradFill>
                  <a:gsLst>
                    <a:gs pos="0">
                      <a:schemeClr val="tx1"/>
                    </a:gs>
                    <a:gs pos="100000">
                      <a:schemeClr val="tx1"/>
                    </a:gs>
                  </a:gsLst>
                  <a:lin ang="5400000" scaled="0"/>
                </a:gradFill>
              </a:defRPr>
            </a:lvl1pPr>
          </a:lstStyle>
          <a:p>
            <a:pPr lvl="0"/>
            <a:r>
              <a:rPr lang="en-US" dirty="0"/>
              <a:t>Demo</a:t>
            </a:r>
          </a:p>
        </p:txBody>
      </p:sp>
      <p:grpSp>
        <p:nvGrpSpPr>
          <p:cNvPr id="8" name="Group 7">
            <a:extLst>
              <a:ext uri="{FF2B5EF4-FFF2-40B4-BE49-F238E27FC236}">
                <a16:creationId xmlns:a16="http://schemas.microsoft.com/office/drawing/2014/main" id="{75EEF905-FAED-46A8-A897-14D40C217D5A}"/>
              </a:ext>
            </a:extLst>
          </p:cNvPr>
          <p:cNvGrpSpPr/>
          <p:nvPr userDrawn="1"/>
        </p:nvGrpSpPr>
        <p:grpSpPr bwMode="white">
          <a:xfrm>
            <a:off x="342856" y="4628830"/>
            <a:ext cx="5467395" cy="163256"/>
            <a:chOff x="548569" y="7406123"/>
            <a:chExt cx="8747832" cy="261209"/>
          </a:xfrm>
        </p:grpSpPr>
        <p:pic>
          <p:nvPicPr>
            <p:cNvPr id="10" name="Graphic 9">
              <a:extLst>
                <a:ext uri="{FF2B5EF4-FFF2-40B4-BE49-F238E27FC236}">
                  <a16:creationId xmlns:a16="http://schemas.microsoft.com/office/drawing/2014/main" id="{4E9E71C6-FF89-42FD-A814-26596712814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6DC6AB55-A62E-4AF6-8FBC-8DDB1DDD1858}"/>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864D5268-C838-44C2-9C15-1EAB18B9ACD4}"/>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6432087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normAutofit/>
          </a:bodyPr>
          <a:lstStyle>
            <a:lvl1pPr>
              <a:defRPr sz="2400">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4651830" y="1065214"/>
            <a:ext cx="3955596" cy="3180216"/>
          </a:xfrm>
          <a:prstGeom prst="rect">
            <a:avLst/>
          </a:prstGeom>
        </p:spPr>
        <p:txBody>
          <a:bodyPr/>
          <a:lstStyle/>
          <a:p>
            <a:endParaRPr lang="en-US" dirty="0"/>
          </a:p>
        </p:txBody>
      </p:sp>
      <p:sp>
        <p:nvSpPr>
          <p:cNvPr id="7" name="Text Placeholder 6">
            <a:extLst>
              <a:ext uri="{FF2B5EF4-FFF2-40B4-BE49-F238E27FC236}">
                <a16:creationId xmlns:a16="http://schemas.microsoft.com/office/drawing/2014/main" id="{B863CB81-2BA0-0B4C-95B7-83DDBF552293}"/>
              </a:ext>
            </a:extLst>
          </p:cNvPr>
          <p:cNvSpPr>
            <a:spLocks noGrp="1"/>
          </p:cNvSpPr>
          <p:nvPr>
            <p:ph type="body" sz="quarter" idx="13" hasCustomPrompt="1"/>
          </p:nvPr>
        </p:nvSpPr>
        <p:spPr>
          <a:xfrm>
            <a:off x="336550" y="1065213"/>
            <a:ext cx="3973513" cy="3179762"/>
          </a:xfr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b="0" i="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sz="1200" b="1" dirty="0"/>
              <a:t>Lorem ipsum dolor sit </a:t>
            </a:r>
            <a:r>
              <a:rPr lang="en-US" sz="1200" b="1" dirty="0" err="1"/>
              <a:t>amet</a:t>
            </a:r>
            <a:r>
              <a:rPr lang="en-US" sz="1200" b="1" dirty="0"/>
              <a:t>, </a:t>
            </a:r>
            <a:r>
              <a:rPr lang="en-US" sz="1200" b="1" dirty="0" err="1"/>
              <a:t>consectetuer</a:t>
            </a:r>
            <a:r>
              <a:rPr lang="en-US" sz="1200" b="1" dirty="0"/>
              <a:t> </a:t>
            </a:r>
            <a:r>
              <a:rPr lang="en-US" sz="1200" b="1" dirty="0" err="1"/>
              <a:t>adipiscing</a:t>
            </a:r>
            <a:r>
              <a:rPr lang="en-US" sz="1200" b="1" dirty="0"/>
              <a:t> </a:t>
            </a:r>
            <a:r>
              <a:rPr lang="en-US" sz="1200" b="1" dirty="0" err="1"/>
              <a:t>elit</a:t>
            </a:r>
            <a:r>
              <a:rPr lang="en-US" sz="1200" b="1" dirty="0"/>
              <a:t>, </a:t>
            </a:r>
            <a:r>
              <a:rPr lang="en-US" sz="1200" b="1" dirty="0" err="1"/>
              <a:t>sed</a:t>
            </a:r>
            <a:r>
              <a:rPr lang="en-US" sz="1200" b="1" dirty="0"/>
              <a:t> </a:t>
            </a:r>
            <a:r>
              <a:rPr lang="en-US" sz="1200" b="1" dirty="0" err="1"/>
              <a:t>diam</a:t>
            </a:r>
            <a:r>
              <a:rPr lang="en-US" sz="1200" b="1" dirty="0"/>
              <a:t> </a:t>
            </a:r>
            <a:r>
              <a:rPr lang="en-US" sz="1200" b="1" dirty="0" err="1"/>
              <a:t>nonummy</a:t>
            </a:r>
            <a:r>
              <a:rPr lang="en-US" sz="1200" b="1" dirty="0"/>
              <a:t> </a:t>
            </a:r>
            <a:r>
              <a:rPr lang="en-US" sz="1200" b="1" dirty="0" err="1"/>
              <a:t>nibh</a:t>
            </a:r>
            <a:r>
              <a:rPr lang="en-US" sz="1200" b="1" dirty="0"/>
              <a:t> </a:t>
            </a:r>
            <a:r>
              <a:rPr lang="en-US" sz="1200" b="1" dirty="0" err="1"/>
              <a:t>euismod</a:t>
            </a:r>
            <a:r>
              <a:rPr lang="en-US" sz="1200" b="1" dirty="0"/>
              <a:t> </a:t>
            </a:r>
            <a:r>
              <a:rPr lang="en-US" sz="1200" b="1" dirty="0" err="1"/>
              <a:t>tincidunt</a:t>
            </a:r>
            <a:r>
              <a:rPr lang="en-US" sz="1200" b="1" dirty="0"/>
              <a:t> </a:t>
            </a:r>
            <a:r>
              <a:rPr lang="en-US" sz="1200" b="1" dirty="0" err="1"/>
              <a:t>ut</a:t>
            </a:r>
            <a:r>
              <a:rPr lang="en-US" sz="1200" b="1" dirty="0"/>
              <a:t> </a:t>
            </a:r>
            <a:r>
              <a:rPr lang="en-US" sz="1200" b="1" dirty="0" err="1"/>
              <a:t>laoreet</a:t>
            </a:r>
            <a:r>
              <a:rPr lang="en-US" sz="1200" b="1" dirty="0"/>
              <a:t> dolore magna </a:t>
            </a:r>
            <a:r>
              <a:rPr lang="en-US" sz="1200" b="1" dirty="0" err="1"/>
              <a:t>aliquam</a:t>
            </a:r>
            <a:r>
              <a:rPr lang="en-US" sz="1200" b="1" dirty="0"/>
              <a:t> </a:t>
            </a:r>
            <a:r>
              <a:rPr lang="en-US" sz="1200" b="1" dirty="0" err="1"/>
              <a:t>erat</a:t>
            </a:r>
            <a:r>
              <a:rPr lang="en-US" sz="1200" b="1" dirty="0"/>
              <a:t> </a:t>
            </a:r>
            <a:r>
              <a:rPr lang="en-US" sz="1200" b="1" dirty="0" err="1"/>
              <a:t>volutpat</a:t>
            </a:r>
            <a:r>
              <a:rPr lang="en-US" sz="1200" b="1" dirty="0"/>
              <a:t>. </a:t>
            </a:r>
          </a:p>
          <a:p>
            <a:endParaRPr lang="en-US" sz="1200" b="1" dirty="0"/>
          </a:p>
          <a:p>
            <a:r>
              <a:rPr lang="en-US" sz="1200" b="1" dirty="0"/>
              <a:t>Lorem ipsum dolor sit </a:t>
            </a:r>
            <a:r>
              <a:rPr lang="en-US" sz="1200" b="1" dirty="0" err="1"/>
              <a:t>amet</a:t>
            </a:r>
            <a:r>
              <a:rPr lang="en-US" sz="1200" b="1" dirty="0"/>
              <a:t>, </a:t>
            </a:r>
            <a:r>
              <a:rPr lang="en-US" sz="1200" b="1" dirty="0" err="1"/>
              <a:t>consectetuer</a:t>
            </a:r>
            <a:r>
              <a:rPr lang="en-US" sz="1200" b="1" dirty="0"/>
              <a:t> </a:t>
            </a:r>
            <a:r>
              <a:rPr lang="en-US" sz="1200" b="1" dirty="0" err="1"/>
              <a:t>adipiscing</a:t>
            </a:r>
            <a:r>
              <a:rPr lang="en-US" sz="1200" b="1" dirty="0"/>
              <a:t> </a:t>
            </a:r>
            <a:r>
              <a:rPr lang="en-US" sz="1200" b="1" dirty="0" err="1"/>
              <a:t>elit</a:t>
            </a:r>
            <a:r>
              <a:rPr lang="en-US" sz="1200" b="1" dirty="0"/>
              <a:t>, </a:t>
            </a:r>
            <a:r>
              <a:rPr lang="en-US" sz="1200" b="1" dirty="0" err="1"/>
              <a:t>sed</a:t>
            </a:r>
            <a:r>
              <a:rPr lang="en-US" sz="1200" b="1" dirty="0"/>
              <a:t> </a:t>
            </a:r>
            <a:r>
              <a:rPr lang="en-US" sz="1200" b="1" dirty="0" err="1"/>
              <a:t>diam</a:t>
            </a:r>
            <a:r>
              <a:rPr lang="en-US" sz="1200" b="1" dirty="0"/>
              <a:t> </a:t>
            </a:r>
            <a:r>
              <a:rPr lang="en-US" sz="1200" b="1" dirty="0" err="1"/>
              <a:t>nonummy</a:t>
            </a:r>
            <a:r>
              <a:rPr lang="en-US" sz="1200" b="1" dirty="0"/>
              <a:t> </a:t>
            </a:r>
            <a:r>
              <a:rPr lang="en-US" sz="1200" b="1" dirty="0" err="1"/>
              <a:t>nibh</a:t>
            </a:r>
            <a:r>
              <a:rPr lang="en-US" sz="1200" b="1" dirty="0"/>
              <a:t> </a:t>
            </a:r>
            <a:r>
              <a:rPr lang="en-US" sz="1200" b="1" dirty="0" err="1"/>
              <a:t>euismod</a:t>
            </a:r>
            <a:r>
              <a:rPr lang="en-US" sz="1200" b="1" dirty="0"/>
              <a:t> </a:t>
            </a:r>
            <a:r>
              <a:rPr lang="en-US" sz="1200" b="1" dirty="0" err="1"/>
              <a:t>tincidunt</a:t>
            </a:r>
            <a:r>
              <a:rPr lang="en-US" sz="1200" b="1" dirty="0"/>
              <a:t> </a:t>
            </a:r>
            <a:r>
              <a:rPr lang="en-US" sz="1200" b="1" dirty="0" err="1"/>
              <a:t>ut</a:t>
            </a:r>
            <a:r>
              <a:rPr lang="en-US" sz="1200" b="1" dirty="0"/>
              <a:t> </a:t>
            </a:r>
            <a:r>
              <a:rPr lang="en-US" sz="1200" b="1" dirty="0" err="1"/>
              <a:t>laoreet</a:t>
            </a:r>
            <a:r>
              <a:rPr lang="en-US" sz="1200" b="1" dirty="0"/>
              <a:t> dolore magna </a:t>
            </a:r>
            <a:r>
              <a:rPr lang="en-US" sz="1200" b="1" dirty="0" err="1"/>
              <a:t>aliquam</a:t>
            </a:r>
            <a:r>
              <a:rPr lang="en-US" sz="1200" b="1" dirty="0"/>
              <a:t> </a:t>
            </a:r>
            <a:r>
              <a:rPr lang="en-US" sz="1200" b="1" dirty="0" err="1"/>
              <a:t>erat</a:t>
            </a:r>
            <a:r>
              <a:rPr lang="en-US" sz="1200" b="1" dirty="0"/>
              <a:t> </a:t>
            </a:r>
            <a:r>
              <a:rPr lang="en-US" sz="1200" b="1" dirty="0" err="1"/>
              <a:t>volutpat</a:t>
            </a:r>
            <a:r>
              <a:rPr lang="en-US" sz="1200" b="1" dirty="0"/>
              <a:t>. </a:t>
            </a:r>
          </a:p>
          <a:p>
            <a:endParaRPr lang="en-US" sz="1200" b="1" dirty="0"/>
          </a:p>
          <a:p>
            <a:r>
              <a:rPr lang="en-US" sz="1200" b="1" dirty="0"/>
              <a:t>Lorem ipsum dolor sit </a:t>
            </a:r>
            <a:r>
              <a:rPr lang="en-US" sz="1200" b="1" dirty="0" err="1"/>
              <a:t>amet</a:t>
            </a:r>
            <a:r>
              <a:rPr lang="en-US" sz="1200" b="1" dirty="0"/>
              <a:t>, </a:t>
            </a:r>
            <a:r>
              <a:rPr lang="en-US" sz="1200" b="1" dirty="0" err="1"/>
              <a:t>consectetuer</a:t>
            </a:r>
            <a:r>
              <a:rPr lang="en-US" sz="1200" b="1" dirty="0"/>
              <a:t> </a:t>
            </a:r>
            <a:r>
              <a:rPr lang="en-US" sz="1200" b="1" dirty="0" err="1"/>
              <a:t>adipiscing</a:t>
            </a:r>
            <a:r>
              <a:rPr lang="en-US" sz="1200" b="1" dirty="0"/>
              <a:t> </a:t>
            </a:r>
            <a:r>
              <a:rPr lang="en-US" sz="1200" b="1" dirty="0" err="1"/>
              <a:t>elit</a:t>
            </a:r>
            <a:r>
              <a:rPr lang="en-US" sz="1200" b="1" dirty="0"/>
              <a:t>, </a:t>
            </a:r>
            <a:r>
              <a:rPr lang="en-US" sz="1200" b="1" dirty="0" err="1"/>
              <a:t>sed</a:t>
            </a:r>
            <a:r>
              <a:rPr lang="en-US" sz="1200" b="1" dirty="0"/>
              <a:t> </a:t>
            </a:r>
            <a:r>
              <a:rPr lang="en-US" sz="1200" b="1" dirty="0" err="1"/>
              <a:t>diam</a:t>
            </a:r>
            <a:r>
              <a:rPr lang="en-US" sz="1200" b="1" dirty="0"/>
              <a:t> </a:t>
            </a:r>
            <a:r>
              <a:rPr lang="en-US" sz="1200" b="1" dirty="0" err="1"/>
              <a:t>nonummy</a:t>
            </a:r>
            <a:r>
              <a:rPr lang="en-US" sz="1200" b="1" dirty="0"/>
              <a:t> </a:t>
            </a:r>
            <a:r>
              <a:rPr lang="en-US" sz="1200" b="1" dirty="0" err="1"/>
              <a:t>nibh</a:t>
            </a:r>
            <a:r>
              <a:rPr lang="en-US" sz="1200" b="1" dirty="0"/>
              <a:t> </a:t>
            </a:r>
            <a:r>
              <a:rPr lang="en-US" sz="1200" b="1" dirty="0" err="1"/>
              <a:t>euismod</a:t>
            </a:r>
            <a:r>
              <a:rPr lang="en-US" sz="1200" b="1" dirty="0"/>
              <a:t> </a:t>
            </a:r>
            <a:r>
              <a:rPr lang="en-US" sz="1200" b="1" dirty="0" err="1"/>
              <a:t>tincidunt</a:t>
            </a:r>
            <a:r>
              <a:rPr lang="en-US" sz="1200" b="1" dirty="0"/>
              <a:t> </a:t>
            </a:r>
            <a:r>
              <a:rPr lang="en-US" sz="1200" b="1" dirty="0" err="1"/>
              <a:t>ut</a:t>
            </a:r>
            <a:r>
              <a:rPr lang="en-US" sz="1200" b="1" dirty="0"/>
              <a:t> </a:t>
            </a:r>
            <a:r>
              <a:rPr lang="en-US" sz="1200" b="1" dirty="0" err="1"/>
              <a:t>laoreet</a:t>
            </a:r>
            <a:r>
              <a:rPr lang="en-US" sz="1200" b="1" dirty="0"/>
              <a:t> dolore magna </a:t>
            </a:r>
            <a:r>
              <a:rPr lang="en-US" sz="1200" b="1" dirty="0" err="1"/>
              <a:t>aliquam</a:t>
            </a:r>
            <a:r>
              <a:rPr lang="en-US" sz="1200" b="1" dirty="0"/>
              <a:t> </a:t>
            </a:r>
            <a:r>
              <a:rPr lang="en-US" sz="1200" b="1" dirty="0" err="1"/>
              <a:t>erat</a:t>
            </a:r>
            <a:r>
              <a:rPr lang="en-US" sz="1200" b="1" dirty="0"/>
              <a:t> </a:t>
            </a:r>
            <a:r>
              <a:rPr lang="en-US" sz="1200" b="1" dirty="0" err="1"/>
              <a:t>volutpat</a:t>
            </a:r>
            <a:r>
              <a:rPr lang="en-US" sz="1200" b="1" dirty="0"/>
              <a:t>. </a:t>
            </a:r>
          </a:p>
          <a:p>
            <a:endParaRPr lang="en-US" sz="1200" b="1" dirty="0"/>
          </a:p>
        </p:txBody>
      </p:sp>
    </p:spTree>
    <p:extLst>
      <p:ext uri="{BB962C8B-B14F-4D97-AF65-F5344CB8AC3E}">
        <p14:creationId xmlns:p14="http://schemas.microsoft.com/office/powerpoint/2010/main" val="15377608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8605243" cy="3026982"/>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grpSp>
        <p:nvGrpSpPr>
          <p:cNvPr id="8" name="Group 7">
            <a:extLst>
              <a:ext uri="{FF2B5EF4-FFF2-40B4-BE49-F238E27FC236}">
                <a16:creationId xmlns:a16="http://schemas.microsoft.com/office/drawing/2014/main" id="{41A6E440-F5AD-4713-A248-F7D403C95F36}"/>
              </a:ext>
            </a:extLst>
          </p:cNvPr>
          <p:cNvGrpSpPr/>
          <p:nvPr userDrawn="1"/>
        </p:nvGrpSpPr>
        <p:grpSpPr>
          <a:xfrm>
            <a:off x="342856" y="4628830"/>
            <a:ext cx="5467395" cy="163256"/>
            <a:chOff x="548569" y="7406123"/>
            <a:chExt cx="8747832" cy="261209"/>
          </a:xfrm>
        </p:grpSpPr>
        <p:pic>
          <p:nvPicPr>
            <p:cNvPr id="10" name="Graphic 9">
              <a:extLst>
                <a:ext uri="{FF2B5EF4-FFF2-40B4-BE49-F238E27FC236}">
                  <a16:creationId xmlns:a16="http://schemas.microsoft.com/office/drawing/2014/main" id="{09E6A2E6-FBB2-4D44-A958-76165835580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48569" y="7406123"/>
              <a:ext cx="1075500" cy="245214"/>
            </a:xfrm>
            <a:prstGeom prst="rect">
              <a:avLst/>
            </a:prstGeom>
          </p:spPr>
        </p:pic>
        <p:sp>
          <p:nvSpPr>
            <p:cNvPr id="14" name="TextBox 3">
              <a:extLst>
                <a:ext uri="{FF2B5EF4-FFF2-40B4-BE49-F238E27FC236}">
                  <a16:creationId xmlns:a16="http://schemas.microsoft.com/office/drawing/2014/main" id="{2E8D635A-51BE-43FE-AC3A-0ACEA658DB8E}"/>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C48AA576-BFFE-49D7-B4C6-27E24E8847C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0080481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Column_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4033243" cy="3373231"/>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7" name="Content Placeholder 10">
            <a:extLst>
              <a:ext uri="{FF2B5EF4-FFF2-40B4-BE49-F238E27FC236}">
                <a16:creationId xmlns:a16="http://schemas.microsoft.com/office/drawing/2014/main" id="{37C8F698-9535-4EA1-A06D-92ABCB324DB2}"/>
              </a:ext>
            </a:extLst>
          </p:cNvPr>
          <p:cNvSpPr>
            <a:spLocks noGrp="1"/>
          </p:cNvSpPr>
          <p:nvPr>
            <p:ph sz="quarter" idx="11" hasCustomPrompt="1"/>
          </p:nvPr>
        </p:nvSpPr>
        <p:spPr>
          <a:xfrm>
            <a:off x="4415492" y="1131094"/>
            <a:ext cx="4033243" cy="3373231"/>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grpSp>
        <p:nvGrpSpPr>
          <p:cNvPr id="8" name="Group 7">
            <a:extLst>
              <a:ext uri="{FF2B5EF4-FFF2-40B4-BE49-F238E27FC236}">
                <a16:creationId xmlns:a16="http://schemas.microsoft.com/office/drawing/2014/main" id="{47CD68A5-977B-42BF-8013-C0F3710219EA}"/>
              </a:ext>
            </a:extLst>
          </p:cNvPr>
          <p:cNvGrpSpPr/>
          <p:nvPr userDrawn="1"/>
        </p:nvGrpSpPr>
        <p:grpSpPr>
          <a:xfrm>
            <a:off x="342856" y="4628830"/>
            <a:ext cx="5467395" cy="163256"/>
            <a:chOff x="548569" y="7406123"/>
            <a:chExt cx="8747832" cy="261209"/>
          </a:xfrm>
        </p:grpSpPr>
        <p:pic>
          <p:nvPicPr>
            <p:cNvPr id="10" name="Graphic 9">
              <a:extLst>
                <a:ext uri="{FF2B5EF4-FFF2-40B4-BE49-F238E27FC236}">
                  <a16:creationId xmlns:a16="http://schemas.microsoft.com/office/drawing/2014/main" id="{E8B56DFB-A510-441B-B397-CFFDD149830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48569" y="7406123"/>
              <a:ext cx="1075500" cy="245214"/>
            </a:xfrm>
            <a:prstGeom prst="rect">
              <a:avLst/>
            </a:prstGeom>
          </p:spPr>
        </p:pic>
        <p:sp>
          <p:nvSpPr>
            <p:cNvPr id="15" name="TextBox 3">
              <a:extLst>
                <a:ext uri="{FF2B5EF4-FFF2-40B4-BE49-F238E27FC236}">
                  <a16:creationId xmlns:a16="http://schemas.microsoft.com/office/drawing/2014/main" id="{F225BAA7-CE09-40D4-9109-8D9045AF7F93}"/>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3" name="Picture 12">
            <a:extLst>
              <a:ext uri="{FF2B5EF4-FFF2-40B4-BE49-F238E27FC236}">
                <a16:creationId xmlns:a16="http://schemas.microsoft.com/office/drawing/2014/main" id="{D4C12E46-82F8-43B9-B202-0ACFBA0C2C3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9281313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Quote_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4DE95-6AD4-49A7-86CE-3AC3090C20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itle 4"/>
          <p:cNvSpPr>
            <a:spLocks noGrp="1"/>
          </p:cNvSpPr>
          <p:nvPr>
            <p:ph type="title" hasCustomPrompt="1"/>
          </p:nvPr>
        </p:nvSpPr>
        <p:spPr bwMode="white">
          <a:xfrm>
            <a:off x="202406" y="1391246"/>
            <a:ext cx="8069216" cy="1682781"/>
          </a:xfrm>
        </p:spPr>
        <p:txBody>
          <a:bodyPr lIns="182880"/>
          <a:lstStyle>
            <a:lvl1pPr marL="107156" indent="-107156" algn="l">
              <a:defRPr sz="3750">
                <a:solidFill>
                  <a:schemeClr val="tx1"/>
                </a:solidFill>
              </a:defRPr>
            </a:lvl1pPr>
          </a:lstStyle>
          <a:p>
            <a:r>
              <a:rPr lang="en-US" dirty="0"/>
              <a:t>“Lorem ipsum dolor sit amet, consectetuer adipiscing </a:t>
            </a:r>
            <a:r>
              <a:rPr lang="en-US" dirty="0" err="1"/>
              <a:t>elit</a:t>
            </a:r>
            <a:r>
              <a:rPr lang="en-US" dirty="0"/>
              <a:t>. Maecenas </a:t>
            </a:r>
            <a:r>
              <a:rPr lang="en-US" dirty="0" err="1"/>
              <a:t>porttitor</a:t>
            </a:r>
            <a:r>
              <a:rPr lang="en-US" dirty="0"/>
              <a:t> congue </a:t>
            </a:r>
            <a:r>
              <a:rPr lang="en-US" dirty="0" err="1"/>
              <a:t>massa</a:t>
            </a:r>
            <a:r>
              <a:rPr lang="en-US" dirty="0"/>
              <a:t>.” </a:t>
            </a:r>
          </a:p>
        </p:txBody>
      </p:sp>
      <p:sp>
        <p:nvSpPr>
          <p:cNvPr id="7" name="Text Placeholder 6"/>
          <p:cNvSpPr>
            <a:spLocks noGrp="1"/>
          </p:cNvSpPr>
          <p:nvPr>
            <p:ph type="body" sz="quarter" idx="10" hasCustomPrompt="1"/>
          </p:nvPr>
        </p:nvSpPr>
        <p:spPr bwMode="white">
          <a:xfrm>
            <a:off x="3895725" y="3409355"/>
            <a:ext cx="4376143" cy="537840"/>
          </a:xfrm>
        </p:spPr>
        <p:txBody>
          <a:bodyPr lIns="182880"/>
          <a:lstStyle>
            <a:lvl1pPr marL="142875" indent="0" algn="r">
              <a:buNone/>
              <a:defRPr sz="1750" b="1">
                <a:solidFill>
                  <a:schemeClr val="tx1"/>
                </a:solidFill>
                <a:latin typeface="+mn-lt"/>
              </a:defRPr>
            </a:lvl1pPr>
            <a:lvl2pPr marL="252118" indent="0">
              <a:buNone/>
              <a:defRPr>
                <a:gradFill>
                  <a:gsLst>
                    <a:gs pos="1250">
                      <a:schemeClr val="bg1"/>
                    </a:gs>
                    <a:gs pos="100000">
                      <a:schemeClr val="bg1"/>
                    </a:gs>
                  </a:gsLst>
                  <a:lin ang="5400000" scaled="0"/>
                </a:gradFill>
              </a:defRPr>
            </a:lvl2pPr>
            <a:lvl3pPr marL="420196" indent="0">
              <a:buNone/>
              <a:defRPr>
                <a:gradFill>
                  <a:gsLst>
                    <a:gs pos="1250">
                      <a:schemeClr val="bg1"/>
                    </a:gs>
                    <a:gs pos="100000">
                      <a:schemeClr val="bg1"/>
                    </a:gs>
                  </a:gsLst>
                  <a:lin ang="5400000" scaled="0"/>
                </a:gradFill>
              </a:defRPr>
            </a:lvl3pPr>
            <a:lvl4pPr marL="588274" indent="0">
              <a:buNone/>
              <a:defRPr>
                <a:gradFill>
                  <a:gsLst>
                    <a:gs pos="1250">
                      <a:schemeClr val="bg1"/>
                    </a:gs>
                    <a:gs pos="100000">
                      <a:schemeClr val="bg1"/>
                    </a:gs>
                  </a:gsLst>
                  <a:lin ang="5400000" scaled="0"/>
                </a:gradFill>
              </a:defRPr>
            </a:lvl4pPr>
            <a:lvl5pPr marL="756352" indent="0">
              <a:buNone/>
              <a:defRPr>
                <a:gradFill>
                  <a:gsLst>
                    <a:gs pos="1250">
                      <a:schemeClr val="bg1"/>
                    </a:gs>
                    <a:gs pos="100000">
                      <a:schemeClr val="bg1"/>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10166443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3A6C23-27D5-45F9-A468-5103B336038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Single Corner Rounded 8">
            <a:extLst>
              <a:ext uri="{FF2B5EF4-FFF2-40B4-BE49-F238E27FC236}">
                <a16:creationId xmlns:a16="http://schemas.microsoft.com/office/drawing/2014/main" id="{ED2025C5-771A-446C-A883-53DD533B711E}"/>
              </a:ext>
            </a:extLst>
          </p:cNvPr>
          <p:cNvSpPr/>
          <p:nvPr userDrawn="1"/>
        </p:nvSpPr>
        <p:spPr bwMode="auto">
          <a:xfrm flipH="1">
            <a:off x="6825206" y="3845859"/>
            <a:ext cx="2318794" cy="1297641"/>
          </a:xfrm>
          <a:prstGeom prst="round1Rect">
            <a:avLst>
              <a:gd name="adj" fmla="val 50000"/>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2">
            <a:extLst>
              <a:ext uri="{FF2B5EF4-FFF2-40B4-BE49-F238E27FC236}">
                <a16:creationId xmlns:a16="http://schemas.microsoft.com/office/drawing/2014/main" id="{267E3236-3BFA-49FE-817B-CDA727884803}"/>
              </a:ext>
            </a:extLst>
          </p:cNvPr>
          <p:cNvSpPr>
            <a:spLocks noGrp="1"/>
          </p:cNvSpPr>
          <p:nvPr>
            <p:ph type="body" sz="quarter" idx="14" hasCustomPrompt="1"/>
          </p:nvPr>
        </p:nvSpPr>
        <p:spPr bwMode="white">
          <a:xfrm>
            <a:off x="202407" y="2646995"/>
            <a:ext cx="3831524" cy="1040946"/>
          </a:xfrm>
        </p:spPr>
        <p:txBody>
          <a:bodyPr lIns="182880" tIns="146304" bIns="146304">
            <a:noAutofit/>
          </a:bodyPr>
          <a:lstStyle>
            <a:lvl1pPr marL="0" indent="0">
              <a:spcBef>
                <a:spcPts val="0"/>
              </a:spcBef>
              <a:buNone/>
              <a:defRPr lang="en-US" sz="175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Contact information</a:t>
            </a:r>
          </a:p>
        </p:txBody>
      </p:sp>
      <p:sp>
        <p:nvSpPr>
          <p:cNvPr id="12" name="TextBox 11">
            <a:extLst>
              <a:ext uri="{FF2B5EF4-FFF2-40B4-BE49-F238E27FC236}">
                <a16:creationId xmlns:a16="http://schemas.microsoft.com/office/drawing/2014/main" id="{630B8BD6-A711-4A2B-B746-1B6F5FF44CFA}"/>
              </a:ext>
            </a:extLst>
          </p:cNvPr>
          <p:cNvSpPr txBox="1"/>
          <p:nvPr userDrawn="1"/>
        </p:nvSpPr>
        <p:spPr bwMode="white">
          <a:xfrm>
            <a:off x="201929" y="1381012"/>
            <a:ext cx="7484746" cy="1190738"/>
          </a:xfrm>
          <a:prstGeom prst="rect">
            <a:avLst/>
          </a:prstGeom>
          <a:noFill/>
        </p:spPr>
        <p:txBody>
          <a:bodyPr vert="horz" wrap="square" lIns="114300" tIns="57150" rIns="91440" bIns="57150" rtlCol="0" anchor="t" anchorCtr="0">
            <a:noAutofit/>
          </a:bodyPr>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sz="7188" dirty="0">
                <a:solidFill>
                  <a:schemeClr val="tx1"/>
                </a:solidFill>
              </a:rPr>
              <a:t>Thank you!</a:t>
            </a:r>
          </a:p>
        </p:txBody>
      </p:sp>
      <p:grpSp>
        <p:nvGrpSpPr>
          <p:cNvPr id="14" name="Group 13">
            <a:extLst>
              <a:ext uri="{FF2B5EF4-FFF2-40B4-BE49-F238E27FC236}">
                <a16:creationId xmlns:a16="http://schemas.microsoft.com/office/drawing/2014/main" id="{A081BD97-AD75-46E6-A0F4-F1BEF481D468}"/>
              </a:ext>
            </a:extLst>
          </p:cNvPr>
          <p:cNvGrpSpPr/>
          <p:nvPr userDrawn="1"/>
        </p:nvGrpSpPr>
        <p:grpSpPr bwMode="white">
          <a:xfrm>
            <a:off x="342856" y="4628830"/>
            <a:ext cx="5467395" cy="163256"/>
            <a:chOff x="548569" y="7406123"/>
            <a:chExt cx="8747832" cy="261209"/>
          </a:xfrm>
        </p:grpSpPr>
        <p:pic>
          <p:nvPicPr>
            <p:cNvPr id="16" name="Graphic 15">
              <a:extLst>
                <a:ext uri="{FF2B5EF4-FFF2-40B4-BE49-F238E27FC236}">
                  <a16:creationId xmlns:a16="http://schemas.microsoft.com/office/drawing/2014/main" id="{B58E6564-0BA6-45FC-BDA8-8ED52BCA917A}"/>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7" name="TextBox 3">
              <a:extLst>
                <a:ext uri="{FF2B5EF4-FFF2-40B4-BE49-F238E27FC236}">
                  <a16:creationId xmlns:a16="http://schemas.microsoft.com/office/drawing/2014/main" id="{1F13F489-DE28-4015-B023-1FE3B08CBA8F}"/>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5" name="Picture 14">
            <a:extLst>
              <a:ext uri="{FF2B5EF4-FFF2-40B4-BE49-F238E27FC236}">
                <a16:creationId xmlns:a16="http://schemas.microsoft.com/office/drawing/2014/main" id="{071C90DF-6F04-46B6-AA74-3B7E21AB687B}"/>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38081390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urvey_Reminder">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E7A1BE-6151-4169-BEAD-480D261196E1}"/>
              </a:ext>
            </a:extLst>
          </p:cNvPr>
          <p:cNvPicPr>
            <a:picLocks noChangeAspect="1"/>
          </p:cNvPicPr>
          <p:nvPr userDrawn="1"/>
        </p:nvPicPr>
        <p:blipFill>
          <a:blip r:embed="rId2"/>
          <a:stretch>
            <a:fillRect/>
          </a:stretch>
        </p:blipFill>
        <p:spPr>
          <a:xfrm>
            <a:off x="0" y="2142"/>
            <a:ext cx="9144000" cy="5139217"/>
          </a:xfrm>
          <a:prstGeom prst="rect">
            <a:avLst/>
          </a:prstGeom>
        </p:spPr>
      </p:pic>
      <p:sp>
        <p:nvSpPr>
          <p:cNvPr id="21" name="TextBox 20">
            <a:extLst>
              <a:ext uri="{FF2B5EF4-FFF2-40B4-BE49-F238E27FC236}">
                <a16:creationId xmlns:a16="http://schemas.microsoft.com/office/drawing/2014/main" id="{A914D48E-3390-4A56-8305-7CE447E7ECA2}"/>
              </a:ext>
            </a:extLst>
          </p:cNvPr>
          <p:cNvSpPr txBox="1"/>
          <p:nvPr userDrawn="1"/>
        </p:nvSpPr>
        <p:spPr bwMode="white">
          <a:xfrm>
            <a:off x="1759204" y="2455051"/>
            <a:ext cx="5625593" cy="1119537"/>
          </a:xfrm>
          <a:prstGeom prst="rect">
            <a:avLst/>
          </a:prstGeom>
          <a:noFill/>
        </p:spPr>
        <p:txBody>
          <a:bodyPr wrap="square" lIns="114300" tIns="91440" rIns="114300" bIns="91440" rtlCol="0">
            <a:spAutoFit/>
          </a:bodyPr>
          <a:lstStyle/>
          <a:p>
            <a:pPr algn="ctr">
              <a:lnSpc>
                <a:spcPct val="90000"/>
              </a:lnSpc>
              <a:spcAft>
                <a:spcPts val="1125"/>
              </a:spcAft>
            </a:pPr>
            <a:r>
              <a:rPr lang="en-US" sz="3375" dirty="0">
                <a:gradFill>
                  <a:gsLst>
                    <a:gs pos="2917">
                      <a:schemeClr val="tx1"/>
                    </a:gs>
                    <a:gs pos="30000">
                      <a:schemeClr val="tx1"/>
                    </a:gs>
                  </a:gsLst>
                  <a:lin ang="5400000" scaled="0"/>
                </a:gradFill>
                <a:latin typeface="+mj-lt"/>
              </a:rPr>
              <a:t>Please complete the session survey in the mobile app.</a:t>
            </a:r>
          </a:p>
        </p:txBody>
      </p:sp>
      <p:sp>
        <p:nvSpPr>
          <p:cNvPr id="22" name="Oval 21">
            <a:extLst>
              <a:ext uri="{FF2B5EF4-FFF2-40B4-BE49-F238E27FC236}">
                <a16:creationId xmlns:a16="http://schemas.microsoft.com/office/drawing/2014/main" id="{3878A35A-F2E6-4A78-9F3F-92AA8F84B9B9}"/>
              </a:ext>
            </a:extLst>
          </p:cNvPr>
          <p:cNvSpPr/>
          <p:nvPr userDrawn="1"/>
        </p:nvSpPr>
        <p:spPr bwMode="auto">
          <a:xfrm>
            <a:off x="3981450" y="903649"/>
            <a:ext cx="1181100" cy="11811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228600" rIns="114300" bIns="91440" numCol="1" spcCol="0" rtlCol="0" fromWordArt="0" anchor="ctr" anchorCtr="0" forceAA="0" compatLnSpc="1">
            <a:prstTxWarp prst="textNoShape">
              <a:avLst/>
            </a:prstTxWarp>
            <a:noAutofit/>
          </a:bodyPr>
          <a:lstStyle/>
          <a:p>
            <a:pPr algn="ctr" defTabSz="582795" fontAlgn="base">
              <a:lnSpc>
                <a:spcPct val="90000"/>
              </a:lnSpc>
              <a:spcBef>
                <a:spcPct val="0"/>
              </a:spcBef>
              <a:spcAft>
                <a:spcPct val="0"/>
              </a:spcAft>
            </a:pPr>
            <a:r>
              <a:rPr lang="en-US" sz="7188" b="1" dirty="0">
                <a:gradFill>
                  <a:gsLst>
                    <a:gs pos="0">
                      <a:srgbClr val="FFFFFF"/>
                    </a:gs>
                    <a:gs pos="100000">
                      <a:srgbClr val="FFFFFF"/>
                    </a:gs>
                  </a:gsLst>
                  <a:lin ang="5400000" scaled="0"/>
                </a:gradFill>
                <a:ea typeface="Segoe UI" pitchFamily="34" charset="0"/>
                <a:cs typeface="Segoe UI" pitchFamily="34" charset="0"/>
              </a:rPr>
              <a:t>!</a:t>
            </a:r>
          </a:p>
        </p:txBody>
      </p:sp>
      <p:grpSp>
        <p:nvGrpSpPr>
          <p:cNvPr id="11" name="Group 10">
            <a:extLst>
              <a:ext uri="{FF2B5EF4-FFF2-40B4-BE49-F238E27FC236}">
                <a16:creationId xmlns:a16="http://schemas.microsoft.com/office/drawing/2014/main" id="{FB971DF8-4270-4C84-AF76-350B4ED0B6AB}"/>
              </a:ext>
            </a:extLst>
          </p:cNvPr>
          <p:cNvGrpSpPr/>
          <p:nvPr userDrawn="1"/>
        </p:nvGrpSpPr>
        <p:grpSpPr>
          <a:xfrm>
            <a:off x="342856" y="4628830"/>
            <a:ext cx="5467395" cy="163256"/>
            <a:chOff x="548569" y="7406123"/>
            <a:chExt cx="8747832" cy="261209"/>
          </a:xfrm>
        </p:grpSpPr>
        <p:pic>
          <p:nvPicPr>
            <p:cNvPr id="19" name="Graphic 18">
              <a:extLst>
                <a:ext uri="{FF2B5EF4-FFF2-40B4-BE49-F238E27FC236}">
                  <a16:creationId xmlns:a16="http://schemas.microsoft.com/office/drawing/2014/main" id="{4170C957-BF06-41CE-A0DC-1F76346D8EEA}"/>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569" y="7406123"/>
              <a:ext cx="1075500" cy="245214"/>
            </a:xfrm>
            <a:prstGeom prst="rect">
              <a:avLst/>
            </a:prstGeom>
          </p:spPr>
        </p:pic>
        <p:sp>
          <p:nvSpPr>
            <p:cNvPr id="20" name="TextBox 3">
              <a:extLst>
                <a:ext uri="{FF2B5EF4-FFF2-40B4-BE49-F238E27FC236}">
                  <a16:creationId xmlns:a16="http://schemas.microsoft.com/office/drawing/2014/main" id="{EE91716F-2F0B-4C2C-B992-A1ED04DC5459}"/>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3" name="Picture 12">
            <a:extLst>
              <a:ext uri="{FF2B5EF4-FFF2-40B4-BE49-F238E27FC236}">
                <a16:creationId xmlns:a16="http://schemas.microsoft.com/office/drawing/2014/main" id="{B482E19C-1EF8-47E5-889E-5AE7A602EA7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2697721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28847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Standard Content Page Layout (no subtitle)">
    <p:bg>
      <p:bgPr>
        <a:solidFill>
          <a:srgbClr val="19285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6789" y="174206"/>
            <a:ext cx="8460078" cy="545741"/>
          </a:xfrm>
        </p:spPr>
        <p:txBody>
          <a:bodyPr lIns="0"/>
          <a:lstStyle>
            <a:lvl1pPr>
              <a:defRPr baseline="0">
                <a:solidFill>
                  <a:schemeClr val="bg1"/>
                </a:solidFill>
                <a:latin typeface="Amazon Ember Light"/>
                <a:cs typeface="Amazon Ember Light"/>
              </a:defRPr>
            </a:lvl1pPr>
          </a:lstStyle>
          <a:p>
            <a:pPr lvl="0"/>
            <a:r>
              <a:rPr lang="en-US" dirty="0"/>
              <a:t>Standard Content Page (optional, includes subtitle)</a:t>
            </a:r>
          </a:p>
        </p:txBody>
      </p:sp>
      <p:sp>
        <p:nvSpPr>
          <p:cNvPr id="6" name="Content Placeholder 3"/>
          <p:cNvSpPr>
            <a:spLocks noGrp="1"/>
          </p:cNvSpPr>
          <p:nvPr>
            <p:ph sz="half" idx="12" hasCustomPrompt="1"/>
          </p:nvPr>
        </p:nvSpPr>
        <p:spPr>
          <a:xfrm>
            <a:off x="342041" y="719947"/>
            <a:ext cx="8454826" cy="615553"/>
          </a:xfrm>
        </p:spPr>
        <p:txBody>
          <a:bodyPr lIns="0" tIns="0" rIns="0" bIns="0" anchor="t"/>
          <a:lstStyle>
            <a:lvl1pPr>
              <a:defRPr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a:t>
            </a:r>
          </a:p>
          <a:p>
            <a:endParaRPr lang="en-US" dirty="0"/>
          </a:p>
        </p:txBody>
      </p:sp>
      <p:sp>
        <p:nvSpPr>
          <p:cNvPr id="8" name="TextBox 7">
            <a:extLst>
              <a:ext uri="{FF2B5EF4-FFF2-40B4-BE49-F238E27FC236}">
                <a16:creationId xmlns:a16="http://schemas.microsoft.com/office/drawing/2014/main" id="{F9BDAE40-DC33-F94E-9BF1-20818E81D701}"/>
              </a:ext>
            </a:extLst>
          </p:cNvPr>
          <p:cNvSpPr txBox="1"/>
          <p:nvPr/>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pic>
        <p:nvPicPr>
          <p:cNvPr id="7" name="Picture 6">
            <a:extLst>
              <a:ext uri="{FF2B5EF4-FFF2-40B4-BE49-F238E27FC236}">
                <a16:creationId xmlns:a16="http://schemas.microsoft.com/office/drawing/2014/main" id="{2958BFE4-9D60-C041-906D-9B2D6507DD8A}"/>
              </a:ext>
            </a:extLst>
          </p:cNvPr>
          <p:cNvPicPr>
            <a:picLocks noChangeAspect="1"/>
          </p:cNvPicPr>
          <p:nvPr/>
        </p:nvPicPr>
        <p:blipFill>
          <a:blip r:embed="rId2"/>
          <a:stretch>
            <a:fillRect/>
          </a:stretch>
        </p:blipFill>
        <p:spPr>
          <a:xfrm>
            <a:off x="7731226" y="4759779"/>
            <a:ext cx="1262900" cy="360829"/>
          </a:xfrm>
          <a:prstGeom prst="rect">
            <a:avLst/>
          </a:prstGeom>
        </p:spPr>
      </p:pic>
      <p:pic>
        <p:nvPicPr>
          <p:cNvPr id="9" name="Picture 8">
            <a:extLst>
              <a:ext uri="{FF2B5EF4-FFF2-40B4-BE49-F238E27FC236}">
                <a16:creationId xmlns:a16="http://schemas.microsoft.com/office/drawing/2014/main" id="{8268BCAC-5E97-DD41-AF52-8F5ECFC735B0}"/>
              </a:ext>
            </a:extLst>
          </p:cNvPr>
          <p:cNvPicPr>
            <a:picLocks noChangeAspect="1"/>
          </p:cNvPicPr>
          <p:nvPr userDrawn="1"/>
        </p:nvPicPr>
        <p:blipFill>
          <a:blip r:embed="rId3"/>
          <a:stretch>
            <a:fillRect/>
          </a:stretch>
        </p:blipFill>
        <p:spPr>
          <a:xfrm>
            <a:off x="1851" y="0"/>
            <a:ext cx="9140299" cy="5143500"/>
          </a:xfrm>
          <a:prstGeom prst="rect">
            <a:avLst/>
          </a:prstGeom>
        </p:spPr>
      </p:pic>
      <p:sp>
        <p:nvSpPr>
          <p:cNvPr id="10" name="TextBox 9">
            <a:extLst>
              <a:ext uri="{FF2B5EF4-FFF2-40B4-BE49-F238E27FC236}">
                <a16:creationId xmlns:a16="http://schemas.microsoft.com/office/drawing/2014/main" id="{F9BDAE40-DC33-F94E-9BF1-20818E81D701}"/>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118919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3" name="Picture 2" descr="Summit_PPT-Asset_16-9_Background-2-Bl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0299" cy="5143500"/>
          </a:xfrm>
          <a:prstGeom prst="rect">
            <a:avLst/>
          </a:prstGeom>
        </p:spPr>
      </p:pic>
      <p:sp>
        <p:nvSpPr>
          <p:cNvPr id="4" name="Title 1"/>
          <p:cNvSpPr>
            <a:spLocks noGrp="1"/>
          </p:cNvSpPr>
          <p:nvPr>
            <p:ph type="title" hasCustomPrompt="1"/>
          </p:nvPr>
        </p:nvSpPr>
        <p:spPr>
          <a:xfrm>
            <a:off x="336789" y="174206"/>
            <a:ext cx="8205304" cy="545741"/>
          </a:xfrm>
        </p:spPr>
        <p:txBody>
          <a:bodyPr lIns="0"/>
          <a:lstStyle>
            <a:lvl1pPr>
              <a:defRPr baseline="0">
                <a:solidFill>
                  <a:schemeClr val="bg1"/>
                </a:solidFill>
                <a:latin typeface="Amazon Ember Light"/>
                <a:cs typeface="Amazon Ember Light"/>
              </a:defRPr>
            </a:lvl1pPr>
          </a:lstStyle>
          <a:p>
            <a:pPr lvl="0"/>
            <a:r>
              <a:rPr lang="en-US" dirty="0"/>
              <a:t>Standard Content Page</a:t>
            </a:r>
          </a:p>
        </p:txBody>
      </p:sp>
      <p:sp>
        <p:nvSpPr>
          <p:cNvPr id="5" name="Content Placeholder 3"/>
          <p:cNvSpPr>
            <a:spLocks noGrp="1"/>
          </p:cNvSpPr>
          <p:nvPr>
            <p:ph sz="half" idx="11" hasCustomPrompt="1"/>
          </p:nvPr>
        </p:nvSpPr>
        <p:spPr>
          <a:xfrm>
            <a:off x="342041" y="1545908"/>
            <a:ext cx="8226225" cy="572464"/>
          </a:xfrm>
        </p:spPr>
        <p:txBody>
          <a:bodyPr lIns="0"/>
          <a:lstStyle>
            <a:lvl1pPr>
              <a:defRPr b="1" i="0" baseline="0">
                <a:solidFill>
                  <a:schemeClr val="bg1"/>
                </a:solidFill>
                <a:latin typeface="Amazon Ember"/>
                <a:cs typeface="Amazon Ember"/>
              </a:defRPr>
            </a:lvl1pPr>
          </a:lstStyle>
          <a:p>
            <a:r>
              <a:rPr lang="en-US" dirty="0"/>
              <a:t>Subtitle</a:t>
            </a:r>
          </a:p>
        </p:txBody>
      </p:sp>
      <p:sp>
        <p:nvSpPr>
          <p:cNvPr id="6" name="Content Placeholder 3"/>
          <p:cNvSpPr>
            <a:spLocks noGrp="1"/>
          </p:cNvSpPr>
          <p:nvPr>
            <p:ph sz="half" idx="12" hasCustomPrompt="1"/>
          </p:nvPr>
        </p:nvSpPr>
        <p:spPr>
          <a:xfrm>
            <a:off x="342041" y="2260599"/>
            <a:ext cx="8226225" cy="276999"/>
          </a:xfrm>
        </p:spPr>
        <p:txBody>
          <a:bodyPr lIns="0" tIns="0" rIns="0" bIns="0"/>
          <a:lstStyle>
            <a:lvl1pPr>
              <a:defRPr baseline="0">
                <a:solidFill>
                  <a:srgbClr val="FFFFFF"/>
                </a:solidFill>
                <a:latin typeface="Amazon Ember Light"/>
                <a:cs typeface="Amazon Ember Light"/>
              </a:defRPr>
            </a:lvl1pPr>
          </a:lstStyle>
          <a:p>
            <a:r>
              <a:rPr lang="en-US" dirty="0"/>
              <a:t>Body copy here (this text block is vertically centered)</a:t>
            </a:r>
          </a:p>
        </p:txBody>
      </p:sp>
      <p:pic>
        <p:nvPicPr>
          <p:cNvPr id="7" name="Picture 6" descr="Summit_PPT-Asset_16-9_Background-2-Black.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0299" cy="5143500"/>
          </a:xfrm>
          <a:prstGeom prst="rect">
            <a:avLst/>
          </a:prstGeom>
        </p:spPr>
      </p:pic>
    </p:spTree>
    <p:extLst>
      <p:ext uri="{BB962C8B-B14F-4D97-AF65-F5344CB8AC3E}">
        <p14:creationId xmlns:p14="http://schemas.microsoft.com/office/powerpoint/2010/main" val="87858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collage)">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rgbClr val="414042"/>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D7E420A9-CC61-744A-929F-ECC58314AE67}"/>
              </a:ext>
            </a:extLst>
          </p:cNvPr>
          <p:cNvSpPr>
            <a:spLocks noGrp="1"/>
          </p:cNvSpPr>
          <p:nvPr>
            <p:ph type="pic" sz="quarter" idx="10"/>
          </p:nvPr>
        </p:nvSpPr>
        <p:spPr>
          <a:xfrm>
            <a:off x="336550" y="1119541"/>
            <a:ext cx="2836863" cy="314289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87C5ED34-8610-AF44-B5D4-DCA3634E5CFD}"/>
              </a:ext>
            </a:extLst>
          </p:cNvPr>
          <p:cNvSpPr>
            <a:spLocks noGrp="1"/>
          </p:cNvSpPr>
          <p:nvPr>
            <p:ph type="pic" sz="quarter" idx="11"/>
          </p:nvPr>
        </p:nvSpPr>
        <p:spPr>
          <a:xfrm>
            <a:off x="5661585" y="1119541"/>
            <a:ext cx="2836863" cy="3142897"/>
          </a:xfrm>
          <a:prstGeom prst="rect">
            <a:avLst/>
          </a:prstGeom>
        </p:spPr>
        <p:txBody>
          <a:bodyPr/>
          <a:lstStyle/>
          <a:p>
            <a:endParaRPr lang="en-US" dirty="0"/>
          </a:p>
        </p:txBody>
      </p:sp>
      <p:sp>
        <p:nvSpPr>
          <p:cNvPr id="7" name="Picture Placeholder 4">
            <a:extLst>
              <a:ext uri="{FF2B5EF4-FFF2-40B4-BE49-F238E27FC236}">
                <a16:creationId xmlns:a16="http://schemas.microsoft.com/office/drawing/2014/main" id="{C8997369-9E26-AA4F-86C5-89CE9789BE0A}"/>
              </a:ext>
            </a:extLst>
          </p:cNvPr>
          <p:cNvSpPr>
            <a:spLocks noGrp="1"/>
          </p:cNvSpPr>
          <p:nvPr>
            <p:ph type="pic" sz="quarter" idx="12"/>
          </p:nvPr>
        </p:nvSpPr>
        <p:spPr>
          <a:xfrm>
            <a:off x="3417650" y="1119541"/>
            <a:ext cx="2001515" cy="1678935"/>
          </a:xfrm>
          <a:prstGeom prst="rect">
            <a:avLst/>
          </a:prstGeom>
        </p:spPr>
        <p:txBody>
          <a:bodyPr/>
          <a:lstStyle/>
          <a:p>
            <a:endParaRPr lang="en-US" dirty="0"/>
          </a:p>
        </p:txBody>
      </p:sp>
      <p:sp>
        <p:nvSpPr>
          <p:cNvPr id="8" name="Picture Placeholder 4">
            <a:extLst>
              <a:ext uri="{FF2B5EF4-FFF2-40B4-BE49-F238E27FC236}">
                <a16:creationId xmlns:a16="http://schemas.microsoft.com/office/drawing/2014/main" id="{CE0D1CBE-2F23-DA4E-AF93-871DC6AE9A89}"/>
              </a:ext>
            </a:extLst>
          </p:cNvPr>
          <p:cNvSpPr>
            <a:spLocks noGrp="1"/>
          </p:cNvSpPr>
          <p:nvPr>
            <p:ph type="pic" sz="quarter" idx="13"/>
          </p:nvPr>
        </p:nvSpPr>
        <p:spPr>
          <a:xfrm>
            <a:off x="3417650" y="3079376"/>
            <a:ext cx="2001515" cy="1183062"/>
          </a:xfrm>
          <a:prstGeom prst="rect">
            <a:avLst/>
          </a:prstGeom>
        </p:spPr>
        <p:txBody>
          <a:bodyPr/>
          <a:lstStyle/>
          <a:p>
            <a:endParaRPr lang="en-US" dirty="0"/>
          </a:p>
        </p:txBody>
      </p:sp>
    </p:spTree>
    <p:extLst>
      <p:ext uri="{BB962C8B-B14F-4D97-AF65-F5344CB8AC3E}">
        <p14:creationId xmlns:p14="http://schemas.microsoft.com/office/powerpoint/2010/main" val="2636968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2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820B8C-5E97-A44A-A9BF-CA38F1A95725}"/>
              </a:ext>
            </a:extLst>
          </p:cNvPr>
          <p:cNvSpPr>
            <a:spLocks noGrp="1"/>
          </p:cNvSpPr>
          <p:nvPr>
            <p:ph type="title"/>
          </p:nvPr>
        </p:nvSpPr>
        <p:spPr>
          <a:xfrm>
            <a:off x="336789" y="114936"/>
            <a:ext cx="8205304" cy="545741"/>
          </a:xfrm>
        </p:spPr>
        <p:txBody>
          <a:bodyPr>
            <a:normAutofit/>
          </a:bodyPr>
          <a:lstStyle>
            <a:lvl1pPr>
              <a:defRPr sz="2400">
                <a:solidFill>
                  <a:schemeClr val="tx1"/>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0EF31DAE-CCCE-2B46-940F-8A65659D0A6E}"/>
              </a:ext>
            </a:extLst>
          </p:cNvPr>
          <p:cNvSpPr>
            <a:spLocks noGrp="1"/>
          </p:cNvSpPr>
          <p:nvPr>
            <p:ph type="pic" sz="quarter" idx="10"/>
          </p:nvPr>
        </p:nvSpPr>
        <p:spPr>
          <a:xfrm>
            <a:off x="336550" y="1119541"/>
            <a:ext cx="5077279" cy="314289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492F0690-6524-DB42-8F3D-7A53E8A2CD99}"/>
              </a:ext>
            </a:extLst>
          </p:cNvPr>
          <p:cNvSpPr>
            <a:spLocks noGrp="1"/>
          </p:cNvSpPr>
          <p:nvPr>
            <p:ph type="pic" sz="quarter" idx="11"/>
          </p:nvPr>
        </p:nvSpPr>
        <p:spPr>
          <a:xfrm>
            <a:off x="5661585" y="1119541"/>
            <a:ext cx="2836863" cy="3142897"/>
          </a:xfrm>
          <a:prstGeom prst="rect">
            <a:avLst/>
          </a:prstGeom>
        </p:spPr>
        <p:txBody>
          <a:bodyPr/>
          <a:lstStyle/>
          <a:p>
            <a:endParaRPr lang="en-US" dirty="0"/>
          </a:p>
        </p:txBody>
      </p:sp>
    </p:spTree>
    <p:extLst>
      <p:ext uri="{BB962C8B-B14F-4D97-AF65-F5344CB8AC3E}">
        <p14:creationId xmlns:p14="http://schemas.microsoft.com/office/powerpoint/2010/main" val="212483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centered)">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normAutofit/>
          </a:bodyPr>
          <a:lstStyle>
            <a:lvl1pPr>
              <a:defRPr sz="2800">
                <a:solidFill>
                  <a:srgbClr val="414042"/>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93853F10-9B0B-734F-B4E4-C98A7D09B3B4}"/>
              </a:ext>
            </a:extLst>
          </p:cNvPr>
          <p:cNvSpPr>
            <a:spLocks noGrp="1"/>
          </p:cNvSpPr>
          <p:nvPr>
            <p:ph type="pic" sz="quarter" idx="10"/>
          </p:nvPr>
        </p:nvSpPr>
        <p:spPr>
          <a:xfrm>
            <a:off x="336550" y="1119541"/>
            <a:ext cx="8205543" cy="3336345"/>
          </a:xfrm>
          <a:prstGeom prst="rect">
            <a:avLst/>
          </a:prstGeom>
        </p:spPr>
        <p:txBody>
          <a:bodyPr/>
          <a:lstStyle/>
          <a:p>
            <a:endParaRPr lang="en-US" dirty="0"/>
          </a:p>
        </p:txBody>
      </p:sp>
    </p:spTree>
    <p:extLst>
      <p:ext uri="{BB962C8B-B14F-4D97-AF65-F5344CB8AC3E}">
        <p14:creationId xmlns:p14="http://schemas.microsoft.com/office/powerpoint/2010/main" val="383351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full bleed)">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174B360-4DA4-6744-ACFC-7DB49D4F8E72}"/>
              </a:ext>
            </a:extLst>
          </p:cNvPr>
          <p:cNvSpPr>
            <a:spLocks noGrp="1"/>
          </p:cNvSpPr>
          <p:nvPr>
            <p:ph type="pic" sz="quarter" idx="10"/>
          </p:nvPr>
        </p:nvSpPr>
        <p:spPr>
          <a:xfrm>
            <a:off x="0" y="0"/>
            <a:ext cx="9144000" cy="5143499"/>
          </a:xfrm>
          <a:prstGeom prst="rect">
            <a:avLst/>
          </a:prstGeom>
        </p:spPr>
        <p:txBody>
          <a:bodyPr/>
          <a:lstStyle/>
          <a:p>
            <a:endParaRPr lang="en-US" dirty="0"/>
          </a:p>
        </p:txBody>
      </p:sp>
      <p:sp>
        <p:nvSpPr>
          <p:cNvPr id="11" name="Title 1"/>
          <p:cNvSpPr>
            <a:spLocks noGrp="1"/>
          </p:cNvSpPr>
          <p:nvPr>
            <p:ph type="title"/>
          </p:nvPr>
        </p:nvSpPr>
        <p:spPr>
          <a:xfrm>
            <a:off x="336789" y="114936"/>
            <a:ext cx="8205304" cy="545741"/>
          </a:xfrm>
        </p:spPr>
        <p:txBody>
          <a:bodyPr>
            <a:normAutofit/>
          </a:bodyPr>
          <a:lstStyle>
            <a:lvl1pPr>
              <a:defRPr sz="2800">
                <a:solidFill>
                  <a:srgbClr val="414042"/>
                </a:solidFill>
              </a:defRPr>
            </a:lvl1pPr>
          </a:lstStyle>
          <a:p>
            <a:r>
              <a:rPr lang="en-US" dirty="0"/>
              <a:t>Click to edit Master title style</a:t>
            </a:r>
          </a:p>
        </p:txBody>
      </p:sp>
    </p:spTree>
    <p:extLst>
      <p:ext uri="{BB962C8B-B14F-4D97-AF65-F5344CB8AC3E}">
        <p14:creationId xmlns:p14="http://schemas.microsoft.com/office/powerpoint/2010/main" val="290128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logo customer wall">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961C43B1-F027-8D4C-A357-C0443C9527D1}"/>
              </a:ext>
            </a:extLst>
          </p:cNvPr>
          <p:cNvSpPr>
            <a:spLocks noGrp="1"/>
          </p:cNvSpPr>
          <p:nvPr>
            <p:ph type="pic" sz="quarter" idx="16"/>
          </p:nvPr>
        </p:nvSpPr>
        <p:spPr>
          <a:xfrm>
            <a:off x="591671" y="1564012"/>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7" name="Picture Placeholder 2">
            <a:extLst>
              <a:ext uri="{FF2B5EF4-FFF2-40B4-BE49-F238E27FC236}">
                <a16:creationId xmlns:a16="http://schemas.microsoft.com/office/drawing/2014/main" id="{1CAF2086-B0F7-3A42-9B32-5E8E98210D7C}"/>
              </a:ext>
            </a:extLst>
          </p:cNvPr>
          <p:cNvSpPr>
            <a:spLocks noGrp="1"/>
          </p:cNvSpPr>
          <p:nvPr>
            <p:ph type="pic" sz="quarter" idx="17"/>
          </p:nvPr>
        </p:nvSpPr>
        <p:spPr>
          <a:xfrm>
            <a:off x="2705186" y="1564012"/>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8" name="Picture Placeholder 2">
            <a:extLst>
              <a:ext uri="{FF2B5EF4-FFF2-40B4-BE49-F238E27FC236}">
                <a16:creationId xmlns:a16="http://schemas.microsoft.com/office/drawing/2014/main" id="{FCEC5B2A-BC35-2443-A09C-60F189DA99A9}"/>
              </a:ext>
            </a:extLst>
          </p:cNvPr>
          <p:cNvSpPr>
            <a:spLocks noGrp="1"/>
          </p:cNvSpPr>
          <p:nvPr>
            <p:ph type="pic" sz="quarter" idx="18"/>
          </p:nvPr>
        </p:nvSpPr>
        <p:spPr>
          <a:xfrm>
            <a:off x="4818701" y="1564012"/>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9" name="Picture Placeholder 2">
            <a:extLst>
              <a:ext uri="{FF2B5EF4-FFF2-40B4-BE49-F238E27FC236}">
                <a16:creationId xmlns:a16="http://schemas.microsoft.com/office/drawing/2014/main" id="{1140B1AE-19F8-B643-9F51-AF879A784B44}"/>
              </a:ext>
            </a:extLst>
          </p:cNvPr>
          <p:cNvSpPr>
            <a:spLocks noGrp="1"/>
          </p:cNvSpPr>
          <p:nvPr>
            <p:ph type="pic" sz="quarter" idx="19"/>
          </p:nvPr>
        </p:nvSpPr>
        <p:spPr>
          <a:xfrm>
            <a:off x="6932217" y="1564012"/>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10" name="Picture Placeholder 2">
            <a:extLst>
              <a:ext uri="{FF2B5EF4-FFF2-40B4-BE49-F238E27FC236}">
                <a16:creationId xmlns:a16="http://schemas.microsoft.com/office/drawing/2014/main" id="{11A4F132-9F85-FB40-8DAB-CAFBC0A8682A}"/>
              </a:ext>
            </a:extLst>
          </p:cNvPr>
          <p:cNvSpPr>
            <a:spLocks noGrp="1"/>
          </p:cNvSpPr>
          <p:nvPr>
            <p:ph type="pic" sz="quarter" idx="20"/>
          </p:nvPr>
        </p:nvSpPr>
        <p:spPr>
          <a:xfrm>
            <a:off x="591671" y="2935611"/>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11" name="Picture Placeholder 2">
            <a:extLst>
              <a:ext uri="{FF2B5EF4-FFF2-40B4-BE49-F238E27FC236}">
                <a16:creationId xmlns:a16="http://schemas.microsoft.com/office/drawing/2014/main" id="{1C0CB52A-AAFF-3443-A1B6-90061B63DFE2}"/>
              </a:ext>
            </a:extLst>
          </p:cNvPr>
          <p:cNvSpPr>
            <a:spLocks noGrp="1"/>
          </p:cNvSpPr>
          <p:nvPr>
            <p:ph type="pic" sz="quarter" idx="21"/>
          </p:nvPr>
        </p:nvSpPr>
        <p:spPr>
          <a:xfrm>
            <a:off x="2705186" y="2935611"/>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12" name="Picture Placeholder 2">
            <a:extLst>
              <a:ext uri="{FF2B5EF4-FFF2-40B4-BE49-F238E27FC236}">
                <a16:creationId xmlns:a16="http://schemas.microsoft.com/office/drawing/2014/main" id="{DF7C7411-4353-2C46-88BB-81BA2B34FAEA}"/>
              </a:ext>
            </a:extLst>
          </p:cNvPr>
          <p:cNvSpPr>
            <a:spLocks noGrp="1"/>
          </p:cNvSpPr>
          <p:nvPr>
            <p:ph type="pic" sz="quarter" idx="22"/>
          </p:nvPr>
        </p:nvSpPr>
        <p:spPr>
          <a:xfrm>
            <a:off x="4818701" y="2935611"/>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
        <p:nvSpPr>
          <p:cNvPr id="13" name="Picture Placeholder 2">
            <a:extLst>
              <a:ext uri="{FF2B5EF4-FFF2-40B4-BE49-F238E27FC236}">
                <a16:creationId xmlns:a16="http://schemas.microsoft.com/office/drawing/2014/main" id="{BB39C439-B178-3B44-9A9B-CA908F41669F}"/>
              </a:ext>
            </a:extLst>
          </p:cNvPr>
          <p:cNvSpPr>
            <a:spLocks noGrp="1"/>
          </p:cNvSpPr>
          <p:nvPr>
            <p:ph type="pic" sz="quarter" idx="23"/>
          </p:nvPr>
        </p:nvSpPr>
        <p:spPr>
          <a:xfrm>
            <a:off x="6932217" y="2935611"/>
            <a:ext cx="1268118" cy="948848"/>
          </a:xfrm>
          <a:prstGeom prst="rect">
            <a:avLst/>
          </a:prstGeom>
        </p:spPr>
        <p:txBody>
          <a:bodyPr>
            <a:normAutofit/>
          </a:bodyPr>
          <a:lstStyle>
            <a:lvl1pPr>
              <a:defRPr sz="1000">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82639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endParaRPr lang="en-US" dirty="0"/>
          </a:p>
        </p:txBody>
      </p:sp>
      <p:sp>
        <p:nvSpPr>
          <p:cNvPr id="19" name="Table Placeholder 3">
            <a:extLst>
              <a:ext uri="{FF2B5EF4-FFF2-40B4-BE49-F238E27FC236}">
                <a16:creationId xmlns:a16="http://schemas.microsoft.com/office/drawing/2014/main" id="{2B2A2CF2-1B4F-AF47-A850-CCC66A8E1A3E}"/>
              </a:ext>
            </a:extLst>
          </p:cNvPr>
          <p:cNvSpPr>
            <a:spLocks noGrp="1"/>
          </p:cNvSpPr>
          <p:nvPr>
            <p:ph type="tbl" sz="quarter" idx="10"/>
          </p:nvPr>
        </p:nvSpPr>
        <p:spPr>
          <a:xfrm>
            <a:off x="336788" y="1154113"/>
            <a:ext cx="8205549" cy="3127375"/>
          </a:xfrm>
          <a:prstGeom prst="rect">
            <a:avLst/>
          </a:prstGeom>
        </p:spPr>
        <p:txBody>
          <a:bodyPr/>
          <a:lstStyle/>
          <a:p>
            <a:endParaRPr lang="en-US" dirty="0"/>
          </a:p>
        </p:txBody>
      </p:sp>
    </p:spTree>
    <p:extLst>
      <p:ext uri="{BB962C8B-B14F-4D97-AF65-F5344CB8AC3E}">
        <p14:creationId xmlns:p14="http://schemas.microsoft.com/office/powerpoint/2010/main" val="2302505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p>
        </p:txBody>
      </p:sp>
      <p:sp>
        <p:nvSpPr>
          <p:cNvPr id="16" name="Chart Placeholder 5">
            <a:extLst>
              <a:ext uri="{FF2B5EF4-FFF2-40B4-BE49-F238E27FC236}">
                <a16:creationId xmlns:a16="http://schemas.microsoft.com/office/drawing/2014/main" id="{591D1356-479B-2E4F-BA4E-AADD8155B389}"/>
              </a:ext>
            </a:extLst>
          </p:cNvPr>
          <p:cNvSpPr>
            <a:spLocks noGrp="1"/>
          </p:cNvSpPr>
          <p:nvPr>
            <p:ph type="chart" sz="quarter" idx="10"/>
          </p:nvPr>
        </p:nvSpPr>
        <p:spPr>
          <a:xfrm>
            <a:off x="336550" y="1058863"/>
            <a:ext cx="8205788" cy="3403600"/>
          </a:xfrm>
          <a:prstGeom prst="rect">
            <a:avLst/>
          </a:prstGeom>
        </p:spPr>
        <p:txBody>
          <a:bodyPr/>
          <a:lstStyle/>
          <a:p>
            <a:endParaRPr lang="en-US" dirty="0"/>
          </a:p>
        </p:txBody>
      </p:sp>
    </p:spTree>
    <p:extLst>
      <p:ext uri="{BB962C8B-B14F-4D97-AF65-F5344CB8AC3E}">
        <p14:creationId xmlns:p14="http://schemas.microsoft.com/office/powerpoint/2010/main" val="327309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endParaRPr lang="en-US" dirty="0"/>
          </a:p>
        </p:txBody>
      </p:sp>
      <p:sp>
        <p:nvSpPr>
          <p:cNvPr id="3" name="Chart Placeholder 5">
            <a:extLst>
              <a:ext uri="{FF2B5EF4-FFF2-40B4-BE49-F238E27FC236}">
                <a16:creationId xmlns:a16="http://schemas.microsoft.com/office/drawing/2014/main" id="{17EE4A2A-D6A7-7149-9A3A-3B08D098FD96}"/>
              </a:ext>
            </a:extLst>
          </p:cNvPr>
          <p:cNvSpPr>
            <a:spLocks noGrp="1"/>
          </p:cNvSpPr>
          <p:nvPr>
            <p:ph type="chart" sz="quarter" idx="10"/>
          </p:nvPr>
        </p:nvSpPr>
        <p:spPr>
          <a:xfrm>
            <a:off x="336550" y="1058863"/>
            <a:ext cx="8205788" cy="3403600"/>
          </a:xfrm>
          <a:prstGeom prst="rect">
            <a:avLst/>
          </a:prstGeom>
        </p:spPr>
        <p:txBody>
          <a:bodyPr/>
          <a:lstStyle/>
          <a:p>
            <a:endParaRPr lang="en-US" dirty="0"/>
          </a:p>
        </p:txBody>
      </p:sp>
    </p:spTree>
    <p:extLst>
      <p:ext uri="{BB962C8B-B14F-4D97-AF65-F5344CB8AC3E}">
        <p14:creationId xmlns:p14="http://schemas.microsoft.com/office/powerpoint/2010/main" val="46706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rgbClr val="414042"/>
                </a:solidFill>
              </a:defRPr>
            </a:lvl1pPr>
          </a:lstStyle>
          <a:p>
            <a:r>
              <a:rPr lang="en-US" dirty="0"/>
              <a:t>Click to edit Master title style</a:t>
            </a:r>
          </a:p>
        </p:txBody>
      </p:sp>
      <p:sp>
        <p:nvSpPr>
          <p:cNvPr id="3" name="Content Placeholder 2"/>
          <p:cNvSpPr>
            <a:spLocks noGrp="1"/>
          </p:cNvSpPr>
          <p:nvPr>
            <p:ph idx="1"/>
          </p:nvPr>
        </p:nvSpPr>
        <p:spPr>
          <a:xfrm>
            <a:off x="340592" y="1009332"/>
            <a:ext cx="8205304" cy="3553926"/>
          </a:xfrm>
          <a:prstGeom prst="rect">
            <a:avLst/>
          </a:prstGeom>
        </p:spPr>
        <p:txBody>
          <a:bodyPr/>
          <a:lstStyle>
            <a:lvl1pPr marL="0" indent="0">
              <a:buNone/>
              <a:defRPr>
                <a:solidFill>
                  <a:srgbClr val="414042"/>
                </a:solidFill>
              </a:defRPr>
            </a:lvl1pPr>
            <a:lvl2pPr marL="742950" indent="-285750">
              <a:buFont typeface="Arial"/>
              <a:buChar char="•"/>
              <a:defRPr>
                <a:solidFill>
                  <a:srgbClr val="414042"/>
                </a:solidFill>
              </a:defRPr>
            </a:lvl2pPr>
            <a:lvl3pPr marL="1143000" indent="-228600">
              <a:buFont typeface="Arial"/>
              <a:buChar char="•"/>
              <a:defRPr>
                <a:solidFill>
                  <a:srgbClr val="414042"/>
                </a:solidFill>
              </a:defRPr>
            </a:lvl3pPr>
            <a:lvl4pPr>
              <a:defRPr>
                <a:solidFill>
                  <a:srgbClr val="414042"/>
                </a:solidFill>
              </a:defRPr>
            </a:lvl4pPr>
            <a:lvl5pPr>
              <a:defRPr>
                <a:solidFill>
                  <a:srgbClr val="4140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845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e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EC97-1214-BB41-B092-F049349518AE}"/>
              </a:ext>
            </a:extLst>
          </p:cNvPr>
          <p:cNvSpPr>
            <a:spLocks noGrp="1"/>
          </p:cNvSpPr>
          <p:nvPr>
            <p:ph type="title"/>
          </p:nvPr>
        </p:nvSpPr>
        <p:spPr>
          <a:xfrm>
            <a:off x="336789" y="114936"/>
            <a:ext cx="8205304" cy="545192"/>
          </a:xfrm>
        </p:spPr>
        <p:txBody>
          <a:bodyPr/>
          <a:lstStyle/>
          <a:p>
            <a:r>
              <a:rPr lang="en-US"/>
              <a:t>Click to edit Master title style</a:t>
            </a:r>
            <a:endParaRPr lang="en-US" dirty="0"/>
          </a:p>
        </p:txBody>
      </p:sp>
      <p:sp>
        <p:nvSpPr>
          <p:cNvPr id="3" name="Chart Placeholder 5">
            <a:extLst>
              <a:ext uri="{FF2B5EF4-FFF2-40B4-BE49-F238E27FC236}">
                <a16:creationId xmlns:a16="http://schemas.microsoft.com/office/drawing/2014/main" id="{E30F2D6E-10E2-6847-814E-E8B531A99EF9}"/>
              </a:ext>
            </a:extLst>
          </p:cNvPr>
          <p:cNvSpPr>
            <a:spLocks noGrp="1"/>
          </p:cNvSpPr>
          <p:nvPr>
            <p:ph type="chart" sz="quarter" idx="10"/>
          </p:nvPr>
        </p:nvSpPr>
        <p:spPr>
          <a:xfrm>
            <a:off x="336550" y="1058863"/>
            <a:ext cx="8205788" cy="3403600"/>
          </a:xfrm>
          <a:prstGeom prst="rect">
            <a:avLst/>
          </a:prstGeom>
        </p:spPr>
        <p:txBody>
          <a:bodyPr/>
          <a:lstStyle/>
          <a:p>
            <a:endParaRPr lang="en-US" dirty="0"/>
          </a:p>
        </p:txBody>
      </p:sp>
    </p:spTree>
    <p:extLst>
      <p:ext uri="{BB962C8B-B14F-4D97-AF65-F5344CB8AC3E}">
        <p14:creationId xmlns:p14="http://schemas.microsoft.com/office/powerpoint/2010/main" val="311047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4" name="TextBox 3"/>
          <p:cNvSpPr txBox="1"/>
          <p:nvPr userDrawn="1"/>
        </p:nvSpPr>
        <p:spPr>
          <a:xfrm>
            <a:off x="2822713" y="-2842591"/>
            <a:ext cx="184731" cy="369332"/>
          </a:xfrm>
          <a:prstGeom prst="rect">
            <a:avLst/>
          </a:prstGeom>
          <a:noFill/>
        </p:spPr>
        <p:txBody>
          <a:bodyPr wrap="none" rtlCol="0">
            <a:spAutoFit/>
          </a:bodyPr>
          <a:lstStyle/>
          <a:p>
            <a:endParaRPr lang="en-US" dirty="0"/>
          </a:p>
        </p:txBody>
      </p:sp>
      <p:sp>
        <p:nvSpPr>
          <p:cNvPr id="6" name="TextBox 5"/>
          <p:cNvSpPr txBox="1"/>
          <p:nvPr userDrawn="1"/>
        </p:nvSpPr>
        <p:spPr>
          <a:xfrm>
            <a:off x="7436224" y="6104965"/>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0C0CD439-66AA-B54A-8E95-37CD120E6E1D}"/>
              </a:ext>
            </a:extLst>
          </p:cNvPr>
          <p:cNvPicPr>
            <a:picLocks noChangeAspect="1"/>
          </p:cNvPicPr>
          <p:nvPr userDrawn="1"/>
        </p:nvPicPr>
        <p:blipFill>
          <a:blip r:embed="rId2"/>
          <a:stretch>
            <a:fillRect/>
          </a:stretch>
        </p:blipFill>
        <p:spPr>
          <a:xfrm>
            <a:off x="0" y="9170"/>
            <a:ext cx="9144000" cy="5140657"/>
          </a:xfrm>
          <a:prstGeom prst="rect">
            <a:avLst/>
          </a:prstGeom>
        </p:spPr>
      </p:pic>
      <p:sp>
        <p:nvSpPr>
          <p:cNvPr id="13" name="TextBox 12">
            <a:extLst>
              <a:ext uri="{FF2B5EF4-FFF2-40B4-BE49-F238E27FC236}">
                <a16:creationId xmlns:a16="http://schemas.microsoft.com/office/drawing/2014/main" id="{BE417CEB-D5D2-0349-8B6C-412136DD4781}"/>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7" name="Title 1">
            <a:extLst>
              <a:ext uri="{FF2B5EF4-FFF2-40B4-BE49-F238E27FC236}">
                <a16:creationId xmlns:a16="http://schemas.microsoft.com/office/drawing/2014/main" id="{0C39D3BE-5184-D545-A327-AE99FFA3AEB6}"/>
              </a:ext>
            </a:extLst>
          </p:cNvPr>
          <p:cNvSpPr>
            <a:spLocks noGrp="1"/>
          </p:cNvSpPr>
          <p:nvPr>
            <p:ph type="title"/>
          </p:nvPr>
        </p:nvSpPr>
        <p:spPr>
          <a:xfrm>
            <a:off x="411647" y="1618393"/>
            <a:ext cx="6662921" cy="704387"/>
          </a:xfrm>
        </p:spPr>
        <p:txBody>
          <a:bodyPr anchor="ctr" anchorCtr="0">
            <a:noAutofit/>
          </a:bodyPr>
          <a:lstStyle>
            <a:lvl1pPr algn="l">
              <a:defRPr sz="4000"/>
            </a:lvl1pPr>
          </a:lstStyle>
          <a:p>
            <a:r>
              <a:rPr lang="en-US" dirty="0"/>
              <a:t>Click to edit Master title style</a:t>
            </a:r>
          </a:p>
        </p:txBody>
      </p:sp>
      <p:sp>
        <p:nvSpPr>
          <p:cNvPr id="18" name="Text Placeholder 2">
            <a:extLst>
              <a:ext uri="{FF2B5EF4-FFF2-40B4-BE49-F238E27FC236}">
                <a16:creationId xmlns:a16="http://schemas.microsoft.com/office/drawing/2014/main" id="{6F38406E-8093-114A-80F6-C8D7BE2CCE61}"/>
              </a:ext>
            </a:extLst>
          </p:cNvPr>
          <p:cNvSpPr>
            <a:spLocks noGrp="1"/>
          </p:cNvSpPr>
          <p:nvPr>
            <p:ph type="body" sz="quarter" idx="10"/>
          </p:nvPr>
        </p:nvSpPr>
        <p:spPr>
          <a:xfrm>
            <a:off x="418522" y="2322780"/>
            <a:ext cx="3987800" cy="495300"/>
          </a:xfrm>
          <a:prstGeom prst="rect">
            <a:avLst/>
          </a:prstGeom>
        </p:spPr>
        <p:txBody>
          <a:bodyPr/>
          <a:lstStyle/>
          <a:p>
            <a:pPr lvl="0"/>
            <a:r>
              <a:rPr lang="en-US" dirty="0"/>
              <a:t>Edit Master text styles</a:t>
            </a:r>
          </a:p>
        </p:txBody>
      </p:sp>
      <p:sp>
        <p:nvSpPr>
          <p:cNvPr id="19" name="Text Placeholder 11">
            <a:extLst>
              <a:ext uri="{FF2B5EF4-FFF2-40B4-BE49-F238E27FC236}">
                <a16:creationId xmlns:a16="http://schemas.microsoft.com/office/drawing/2014/main" id="{F86BE37E-764E-C74F-8FC4-1742D6FC0A3C}"/>
              </a:ext>
            </a:extLst>
          </p:cNvPr>
          <p:cNvSpPr>
            <a:spLocks noGrp="1"/>
          </p:cNvSpPr>
          <p:nvPr>
            <p:ph type="body" sz="quarter" idx="11" hasCustomPrompt="1"/>
          </p:nvPr>
        </p:nvSpPr>
        <p:spPr>
          <a:xfrm>
            <a:off x="411647" y="3718972"/>
            <a:ext cx="3683000" cy="622873"/>
          </a:xfrm>
          <a:prstGeom prst="rect">
            <a:avLst/>
          </a:prstGeom>
        </p:spPr>
        <p:txBody>
          <a:bodyPr>
            <a:normAutofit/>
          </a:bodyPr>
          <a:lstStyle>
            <a:lvl1pPr marL="0" indent="0" algn="l">
              <a:buNone/>
              <a:defRPr sz="1600" baseline="0"/>
            </a:lvl1pPr>
          </a:lstStyle>
          <a:p>
            <a:pPr lvl="0"/>
            <a:r>
              <a:rPr lang="en-US" dirty="0"/>
              <a:t>Click to edit Presenter, Team</a:t>
            </a:r>
          </a:p>
          <a:p>
            <a:pPr lvl="0"/>
            <a:r>
              <a:rPr lang="en-US" dirty="0"/>
              <a:t>Date, location</a:t>
            </a:r>
          </a:p>
        </p:txBody>
      </p:sp>
      <p:pic>
        <p:nvPicPr>
          <p:cNvPr id="20" name="Picture 19">
            <a:extLst>
              <a:ext uri="{FF2B5EF4-FFF2-40B4-BE49-F238E27FC236}">
                <a16:creationId xmlns:a16="http://schemas.microsoft.com/office/drawing/2014/main" id="{5D66EFE7-EC84-CD47-9909-3F9E29016A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2791" y="4706911"/>
            <a:ext cx="440655" cy="264393"/>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63354F-D815-CB42-ABA6-4877489489A4}"/>
              </a:ext>
            </a:extLst>
          </p:cNvPr>
          <p:cNvPicPr>
            <a:picLocks noChangeAspect="1"/>
          </p:cNvPicPr>
          <p:nvPr userDrawn="1"/>
        </p:nvPicPr>
        <p:blipFill>
          <a:blip r:embed="rId2"/>
          <a:stretch>
            <a:fillRect/>
          </a:stretch>
        </p:blipFill>
        <p:spPr>
          <a:xfrm>
            <a:off x="0" y="9170"/>
            <a:ext cx="9144000" cy="5140657"/>
          </a:xfrm>
          <a:prstGeom prst="rect">
            <a:avLst/>
          </a:prstGeom>
        </p:spPr>
      </p:pic>
      <p:sp>
        <p:nvSpPr>
          <p:cNvPr id="4" name="Title 1">
            <a:extLst>
              <a:ext uri="{FF2B5EF4-FFF2-40B4-BE49-F238E27FC236}">
                <a16:creationId xmlns:a16="http://schemas.microsoft.com/office/drawing/2014/main" id="{5961D4C6-43F6-D04A-9AB5-31F7980DE892}"/>
              </a:ext>
            </a:extLst>
          </p:cNvPr>
          <p:cNvSpPr>
            <a:spLocks noGrp="1"/>
          </p:cNvSpPr>
          <p:nvPr>
            <p:ph type="title" hasCustomPrompt="1"/>
          </p:nvPr>
        </p:nvSpPr>
        <p:spPr>
          <a:xfrm>
            <a:off x="490702" y="1550831"/>
            <a:ext cx="7772400" cy="1021556"/>
          </a:xfrm>
        </p:spPr>
        <p:txBody>
          <a:bodyPr anchor="ctr">
            <a:noAutofit/>
          </a:bodyPr>
          <a:lstStyle>
            <a:lvl1pPr algn="l">
              <a:defRPr sz="4000" b="1" cap="none"/>
            </a:lvl1pPr>
          </a:lstStyle>
          <a:p>
            <a:r>
              <a:rPr lang="en-US" dirty="0"/>
              <a:t>Thank you!</a:t>
            </a:r>
          </a:p>
        </p:txBody>
      </p:sp>
      <p:sp>
        <p:nvSpPr>
          <p:cNvPr id="5" name="Text Placeholder 11">
            <a:extLst>
              <a:ext uri="{FF2B5EF4-FFF2-40B4-BE49-F238E27FC236}">
                <a16:creationId xmlns:a16="http://schemas.microsoft.com/office/drawing/2014/main" id="{509E35A8-0BD0-3943-81AF-27AD5871D52B}"/>
              </a:ext>
            </a:extLst>
          </p:cNvPr>
          <p:cNvSpPr>
            <a:spLocks noGrp="1"/>
          </p:cNvSpPr>
          <p:nvPr>
            <p:ph type="body" sz="quarter" idx="10"/>
          </p:nvPr>
        </p:nvSpPr>
        <p:spPr>
          <a:xfrm>
            <a:off x="487899" y="2572387"/>
            <a:ext cx="3683000" cy="433387"/>
          </a:xfrm>
          <a:prstGeom prst="rect">
            <a:avLst/>
          </a:prstGeom>
        </p:spPr>
        <p:txBody>
          <a:bodyPr>
            <a:normAutofit/>
          </a:bodyPr>
          <a:lstStyle>
            <a:lvl1pPr marL="0" indent="0" algn="l">
              <a:buNone/>
              <a:defRPr sz="1600" baseline="0"/>
            </a:lvl1pPr>
          </a:lstStyle>
          <a:p>
            <a:pPr lvl="0"/>
            <a:r>
              <a:rPr lang="en-US"/>
              <a:t>Click to edit Master text styles</a:t>
            </a:r>
          </a:p>
        </p:txBody>
      </p:sp>
      <p:pic>
        <p:nvPicPr>
          <p:cNvPr id="7" name="Picture 6">
            <a:extLst>
              <a:ext uri="{FF2B5EF4-FFF2-40B4-BE49-F238E27FC236}">
                <a16:creationId xmlns:a16="http://schemas.microsoft.com/office/drawing/2014/main" id="{AB030730-23FD-084C-B180-980A8DAAB74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2791" y="4706911"/>
            <a:ext cx="440655" cy="264393"/>
          </a:xfrm>
          <a:prstGeom prst="rect">
            <a:avLst/>
          </a:prstGeom>
        </p:spPr>
      </p:pic>
    </p:spTree>
    <p:extLst>
      <p:ext uri="{BB962C8B-B14F-4D97-AF65-F5344CB8AC3E}">
        <p14:creationId xmlns:p14="http://schemas.microsoft.com/office/powerpoint/2010/main" val="2124837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rgbClr val="414042"/>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a:solidFill>
                  <a:srgbClr val="414042"/>
                </a:solidFill>
              </a:defRPr>
            </a:lvl1pPr>
            <a:lvl2pPr marL="742950" indent="-285750">
              <a:buFont typeface="Arial"/>
              <a:buChar char="•"/>
              <a:defRPr>
                <a:solidFill>
                  <a:srgbClr val="414042"/>
                </a:solidFill>
              </a:defRPr>
            </a:lvl2pPr>
            <a:lvl3pPr marL="1143000" indent="-228600">
              <a:buFont typeface="Arial"/>
              <a:buChar char="•"/>
              <a:defRPr>
                <a:solidFill>
                  <a:srgbClr val="414042"/>
                </a:solidFill>
              </a:defRPr>
            </a:lvl3pPr>
            <a:lvl4pPr>
              <a:defRPr>
                <a:solidFill>
                  <a:srgbClr val="414042"/>
                </a:solidFill>
              </a:defRPr>
            </a:lvl4pPr>
            <a:lvl5pPr>
              <a:defRPr>
                <a:solidFill>
                  <a:srgbClr val="4140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4567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endParaRPr lang="en-US" dirty="0"/>
          </a:p>
        </p:txBody>
      </p:sp>
    </p:spTree>
    <p:extLst>
      <p:ext uri="{BB962C8B-B14F-4D97-AF65-F5344CB8AC3E}">
        <p14:creationId xmlns:p14="http://schemas.microsoft.com/office/powerpoint/2010/main" val="3583244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777214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59F925-2352-4891-8D43-6D9E2419DD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userDrawn="1"/>
        </p:nvSpPr>
        <p:spPr bwMode="auto">
          <a:xfrm>
            <a:off x="201929" y="1558350"/>
            <a:ext cx="4706230" cy="202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00" fontAlgn="base">
              <a:lnSpc>
                <a:spcPct val="90000"/>
              </a:lnSpc>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6" name="Graphic 5">
            <a:extLst>
              <a:ext uri="{FF2B5EF4-FFF2-40B4-BE49-F238E27FC236}">
                <a16:creationId xmlns:a16="http://schemas.microsoft.com/office/drawing/2014/main" id="{8FE005A7-7E65-4756-AF89-359FFFE7B1D2}"/>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83719" y="2232422"/>
            <a:ext cx="2976563" cy="678656"/>
          </a:xfrm>
          <a:prstGeom prst="rect">
            <a:avLst/>
          </a:prstGeom>
        </p:spPr>
      </p:pic>
    </p:spTree>
    <p:extLst>
      <p:ext uri="{BB962C8B-B14F-4D97-AF65-F5344CB8AC3E}">
        <p14:creationId xmlns:p14="http://schemas.microsoft.com/office/powerpoint/2010/main" val="13564307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_OneSpeaker">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91BAB58-2571-40B8-8628-CFDD2F94BF49}"/>
              </a:ext>
            </a:extLst>
          </p:cNvPr>
          <p:cNvGrpSpPr/>
          <p:nvPr userDrawn="1"/>
        </p:nvGrpSpPr>
        <p:grpSpPr>
          <a:xfrm>
            <a:off x="0" y="0"/>
            <a:ext cx="9144000" cy="5143500"/>
            <a:chOff x="0" y="0"/>
            <a:chExt cx="14630400" cy="8229600"/>
          </a:xfrm>
        </p:grpSpPr>
        <p:pic>
          <p:nvPicPr>
            <p:cNvPr id="21" name="Picture 20">
              <a:extLst>
                <a:ext uri="{FF2B5EF4-FFF2-40B4-BE49-F238E27FC236}">
                  <a16:creationId xmlns:a16="http://schemas.microsoft.com/office/drawing/2014/main" id="{947DC354-BF09-43C8-A59E-03EFF046640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2" name="Rectangle 21">
              <a:extLst>
                <a:ext uri="{FF2B5EF4-FFF2-40B4-BE49-F238E27FC236}">
                  <a16:creationId xmlns:a16="http://schemas.microsoft.com/office/drawing/2014/main" id="{BE2E52A4-CEA4-4CA8-A16A-1D796A239683}"/>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8873"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6" y="2908102"/>
            <a:ext cx="6536530" cy="1040946"/>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8873"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pic>
        <p:nvPicPr>
          <p:cNvPr id="15" name="Graphic 14">
            <a:extLst>
              <a:ext uri="{FF2B5EF4-FFF2-40B4-BE49-F238E27FC236}">
                <a16:creationId xmlns:a16="http://schemas.microsoft.com/office/drawing/2014/main" id="{7EC6862C-8F56-4D12-83C8-F11D2E35989E}"/>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6" name="TextBox 3">
            <a:extLst>
              <a:ext uri="{FF2B5EF4-FFF2-40B4-BE49-F238E27FC236}">
                <a16:creationId xmlns:a16="http://schemas.microsoft.com/office/drawing/2014/main" id="{1FFAA4BC-39DA-4BA4-A008-EDCAFDC3CD19}"/>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12" name="Picture 11">
            <a:extLst>
              <a:ext uri="{FF2B5EF4-FFF2-40B4-BE49-F238E27FC236}">
                <a16:creationId xmlns:a16="http://schemas.microsoft.com/office/drawing/2014/main" id="{F8660CFB-B237-4314-8C07-652E59D1DD69}"/>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19091141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3114102-4F46-4AD1-981E-6F1F24ED7B9C}"/>
              </a:ext>
            </a:extLst>
          </p:cNvPr>
          <p:cNvGrpSpPr/>
          <p:nvPr userDrawn="1"/>
        </p:nvGrpSpPr>
        <p:grpSpPr>
          <a:xfrm>
            <a:off x="0" y="0"/>
            <a:ext cx="9144000" cy="5143500"/>
            <a:chOff x="0" y="0"/>
            <a:chExt cx="14630400" cy="8229600"/>
          </a:xfrm>
        </p:grpSpPr>
        <p:pic>
          <p:nvPicPr>
            <p:cNvPr id="24" name="Picture 23">
              <a:extLst>
                <a:ext uri="{FF2B5EF4-FFF2-40B4-BE49-F238E27FC236}">
                  <a16:creationId xmlns:a16="http://schemas.microsoft.com/office/drawing/2014/main" id="{7352DC03-AC48-45D8-83B4-60ABFF76CA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5" name="Rectangle 24">
              <a:extLst>
                <a:ext uri="{FF2B5EF4-FFF2-40B4-BE49-F238E27FC236}">
                  <a16:creationId xmlns:a16="http://schemas.microsoft.com/office/drawing/2014/main" id="{B816E557-B7E8-4B8D-B033-E0FAF7238B69}"/>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6"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7" y="2908102"/>
            <a:ext cx="327421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sp>
        <p:nvSpPr>
          <p:cNvPr id="19" name="Text Placeholder 2">
            <a:extLst>
              <a:ext uri="{FF2B5EF4-FFF2-40B4-BE49-F238E27FC236}">
                <a16:creationId xmlns:a16="http://schemas.microsoft.com/office/drawing/2014/main" id="{F2225D5F-0ED5-4581-A2C0-55B5A05E2F64}"/>
              </a:ext>
            </a:extLst>
          </p:cNvPr>
          <p:cNvSpPr>
            <a:spLocks noGrp="1"/>
          </p:cNvSpPr>
          <p:nvPr>
            <p:ph type="body" sz="quarter" idx="18" hasCustomPrompt="1"/>
          </p:nvPr>
        </p:nvSpPr>
        <p:spPr bwMode="white">
          <a:xfrm>
            <a:off x="3476625" y="2908102"/>
            <a:ext cx="3262311"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grpSp>
        <p:nvGrpSpPr>
          <p:cNvPr id="7" name="Group 6">
            <a:extLst>
              <a:ext uri="{FF2B5EF4-FFF2-40B4-BE49-F238E27FC236}">
                <a16:creationId xmlns:a16="http://schemas.microsoft.com/office/drawing/2014/main" id="{DB62AD16-BB8B-48A2-85E3-C492B3A1B6B7}"/>
              </a:ext>
            </a:extLst>
          </p:cNvPr>
          <p:cNvGrpSpPr/>
          <p:nvPr userDrawn="1"/>
        </p:nvGrpSpPr>
        <p:grpSpPr bwMode="white">
          <a:xfrm>
            <a:off x="342856" y="4628830"/>
            <a:ext cx="5467395" cy="163256"/>
            <a:chOff x="548569" y="7406123"/>
            <a:chExt cx="8747832" cy="261209"/>
          </a:xfrm>
        </p:grpSpPr>
        <p:pic>
          <p:nvPicPr>
            <p:cNvPr id="16" name="Graphic 15">
              <a:extLst>
                <a:ext uri="{FF2B5EF4-FFF2-40B4-BE49-F238E27FC236}">
                  <a16:creationId xmlns:a16="http://schemas.microsoft.com/office/drawing/2014/main" id="{F3EA6A24-B225-466D-B6DD-449439053920}"/>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7" name="TextBox 3">
              <a:extLst>
                <a:ext uri="{FF2B5EF4-FFF2-40B4-BE49-F238E27FC236}">
                  <a16:creationId xmlns:a16="http://schemas.microsoft.com/office/drawing/2014/main" id="{EC30BD17-4180-41F0-984D-B4BDF1F008B6}"/>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4" name="Picture 13">
            <a:extLst>
              <a:ext uri="{FF2B5EF4-FFF2-40B4-BE49-F238E27FC236}">
                <a16:creationId xmlns:a16="http://schemas.microsoft.com/office/drawing/2014/main" id="{9F9949FD-1BF1-41F0-98AF-C7194E7F95CC}"/>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white">
          <a:xfrm>
            <a:off x="8335163" y="4647363"/>
            <a:ext cx="483921" cy="289311"/>
          </a:xfrm>
          <a:prstGeom prst="rect">
            <a:avLst/>
          </a:prstGeom>
        </p:spPr>
      </p:pic>
    </p:spTree>
    <p:extLst>
      <p:ext uri="{BB962C8B-B14F-4D97-AF65-F5344CB8AC3E}">
        <p14:creationId xmlns:p14="http://schemas.microsoft.com/office/powerpoint/2010/main" val="17597086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_ThreeSpeaker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3837A0-7807-4FF2-9286-D089B2E6AC3B}"/>
              </a:ext>
            </a:extLst>
          </p:cNvPr>
          <p:cNvGrpSpPr/>
          <p:nvPr userDrawn="1"/>
        </p:nvGrpSpPr>
        <p:grpSpPr>
          <a:xfrm>
            <a:off x="0" y="0"/>
            <a:ext cx="9144000" cy="5143500"/>
            <a:chOff x="0" y="0"/>
            <a:chExt cx="14630400" cy="8229600"/>
          </a:xfrm>
        </p:grpSpPr>
        <p:pic>
          <p:nvPicPr>
            <p:cNvPr id="28" name="Picture 27">
              <a:extLst>
                <a:ext uri="{FF2B5EF4-FFF2-40B4-BE49-F238E27FC236}">
                  <a16:creationId xmlns:a16="http://schemas.microsoft.com/office/drawing/2014/main" id="{BC7655C5-BC04-4234-AF75-2F5081C22B0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9" name="Rectangle 28">
              <a:extLst>
                <a:ext uri="{FF2B5EF4-FFF2-40B4-BE49-F238E27FC236}">
                  <a16:creationId xmlns:a16="http://schemas.microsoft.com/office/drawing/2014/main" id="{E50AD0FF-13E0-4522-832B-8E752B0A747A}"/>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7"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sp>
        <p:nvSpPr>
          <p:cNvPr id="17" name="Text Placeholder 2">
            <a:extLst>
              <a:ext uri="{FF2B5EF4-FFF2-40B4-BE49-F238E27FC236}">
                <a16:creationId xmlns:a16="http://schemas.microsoft.com/office/drawing/2014/main" id="{1C0E6E0D-2F6A-4055-A8DD-44FB43AC81FC}"/>
              </a:ext>
            </a:extLst>
          </p:cNvPr>
          <p:cNvSpPr>
            <a:spLocks noGrp="1"/>
          </p:cNvSpPr>
          <p:nvPr>
            <p:ph type="body" sz="quarter" idx="14" hasCustomPrompt="1"/>
          </p:nvPr>
        </p:nvSpPr>
        <p:spPr bwMode="white">
          <a:xfrm>
            <a:off x="202407"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19" name="Text Placeholder 2">
            <a:extLst>
              <a:ext uri="{FF2B5EF4-FFF2-40B4-BE49-F238E27FC236}">
                <a16:creationId xmlns:a16="http://schemas.microsoft.com/office/drawing/2014/main" id="{8538CBB5-A8A5-4137-AFBD-BD452F8E68BC}"/>
              </a:ext>
            </a:extLst>
          </p:cNvPr>
          <p:cNvSpPr>
            <a:spLocks noGrp="1"/>
          </p:cNvSpPr>
          <p:nvPr>
            <p:ph type="body" sz="quarter" idx="16" hasCustomPrompt="1"/>
          </p:nvPr>
        </p:nvSpPr>
        <p:spPr bwMode="white">
          <a:xfrm>
            <a:off x="3071620"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20" name="Text Placeholder 2">
            <a:extLst>
              <a:ext uri="{FF2B5EF4-FFF2-40B4-BE49-F238E27FC236}">
                <a16:creationId xmlns:a16="http://schemas.microsoft.com/office/drawing/2014/main" id="{60A6FFF4-CEA6-4ED4-89EC-2C9819C8C088}"/>
              </a:ext>
            </a:extLst>
          </p:cNvPr>
          <p:cNvSpPr>
            <a:spLocks noGrp="1"/>
          </p:cNvSpPr>
          <p:nvPr>
            <p:ph type="body" sz="quarter" idx="17" hasCustomPrompt="1"/>
          </p:nvPr>
        </p:nvSpPr>
        <p:spPr bwMode="white">
          <a:xfrm>
            <a:off x="5940834"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grpSp>
        <p:nvGrpSpPr>
          <p:cNvPr id="15" name="Group 14">
            <a:extLst>
              <a:ext uri="{FF2B5EF4-FFF2-40B4-BE49-F238E27FC236}">
                <a16:creationId xmlns:a16="http://schemas.microsoft.com/office/drawing/2014/main" id="{E69DB38B-A3C0-406E-8E35-CE7B5BBB93CE}"/>
              </a:ext>
            </a:extLst>
          </p:cNvPr>
          <p:cNvGrpSpPr/>
          <p:nvPr userDrawn="1"/>
        </p:nvGrpSpPr>
        <p:grpSpPr bwMode="white">
          <a:xfrm>
            <a:off x="342856" y="4628830"/>
            <a:ext cx="5467395" cy="163256"/>
            <a:chOff x="548569" y="7406123"/>
            <a:chExt cx="8747832" cy="261209"/>
          </a:xfrm>
        </p:grpSpPr>
        <p:pic>
          <p:nvPicPr>
            <p:cNvPr id="21" name="Graphic 20">
              <a:extLst>
                <a:ext uri="{FF2B5EF4-FFF2-40B4-BE49-F238E27FC236}">
                  <a16:creationId xmlns:a16="http://schemas.microsoft.com/office/drawing/2014/main" id="{F493ED55-A045-4BCA-A464-B14A60D3D240}"/>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22" name="TextBox 3">
              <a:extLst>
                <a:ext uri="{FF2B5EF4-FFF2-40B4-BE49-F238E27FC236}">
                  <a16:creationId xmlns:a16="http://schemas.microsoft.com/office/drawing/2014/main" id="{CEA2FC33-1B60-4952-9513-8096538E4394}"/>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6" name="Picture 15">
            <a:extLst>
              <a:ext uri="{FF2B5EF4-FFF2-40B4-BE49-F238E27FC236}">
                <a16:creationId xmlns:a16="http://schemas.microsoft.com/office/drawing/2014/main" id="{7412F586-2D23-4F5E-A613-0C52B9D424AD}"/>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white">
          <a:xfrm>
            <a:off x="8335163" y="4647363"/>
            <a:ext cx="483921" cy="289311"/>
          </a:xfrm>
          <a:prstGeom prst="rect">
            <a:avLst/>
          </a:prstGeom>
        </p:spPr>
      </p:pic>
    </p:spTree>
    <p:extLst>
      <p:ext uri="{BB962C8B-B14F-4D97-AF65-F5344CB8AC3E}">
        <p14:creationId xmlns:p14="http://schemas.microsoft.com/office/powerpoint/2010/main" val="12668142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Sub-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282B30-6A38-FD49-90BA-B0F355F4026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0263" r="16244"/>
          <a:stretch/>
        </p:blipFill>
        <p:spPr>
          <a:xfrm>
            <a:off x="0" y="0"/>
            <a:ext cx="9144001" cy="5143500"/>
          </a:xfrm>
          <a:prstGeom prst="rect">
            <a:avLst/>
          </a:prstGeom>
        </p:spPr>
      </p:pic>
      <p:sp>
        <p:nvSpPr>
          <p:cNvPr id="2" name="Title 1"/>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396875" y="2970213"/>
            <a:ext cx="5137150" cy="489424"/>
          </a:xfrm>
          <a:prstGeom prst="rect">
            <a:avLst/>
          </a:prstGeom>
        </p:spPr>
        <p:txBody>
          <a:bodyPr/>
          <a:lstStyle>
            <a:lvl1pPr>
              <a:defRPr sz="1800">
                <a:solidFill>
                  <a:schemeClr val="bg1"/>
                </a:solidFill>
              </a:defRPr>
            </a:lvl1pPr>
            <a:lvl2pPr marL="457200" indent="0">
              <a:buNone/>
              <a:defRPr/>
            </a:lvl2pPr>
          </a:lstStyle>
          <a:p>
            <a:pPr lvl="0"/>
            <a:r>
              <a:rPr lang="en-US" dirty="0"/>
              <a:t>Edit Master text styles</a:t>
            </a:r>
          </a:p>
        </p:txBody>
      </p:sp>
      <p:pic>
        <p:nvPicPr>
          <p:cNvPr id="9" name="Picture 8">
            <a:extLst>
              <a:ext uri="{FF2B5EF4-FFF2-40B4-BE49-F238E27FC236}">
                <a16:creationId xmlns:a16="http://schemas.microsoft.com/office/drawing/2014/main" id="{DA3DE56E-F6B8-0543-817A-DCBF6129803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1438" y="4706911"/>
            <a:ext cx="443363" cy="265064"/>
          </a:xfrm>
          <a:prstGeom prst="rect">
            <a:avLst/>
          </a:prstGeom>
        </p:spPr>
      </p:pic>
      <p:sp>
        <p:nvSpPr>
          <p:cNvPr id="10" name="TextBox 9">
            <a:extLst>
              <a:ext uri="{FF2B5EF4-FFF2-40B4-BE49-F238E27FC236}">
                <a16:creationId xmlns:a16="http://schemas.microsoft.com/office/drawing/2014/main" id="{A86A16C5-0127-F443-821D-7AC0F088CDAC}"/>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39606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451598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314868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lvl1pPr marL="285750" indent="-285750">
              <a:buFont typeface="Arial" panose="020B0604020202020204" pitchFamily="34" charset="0"/>
              <a:buChar char="•"/>
              <a:defRPr/>
            </a:lvl1pPr>
            <a:lvl2pPr marL="466430" indent="-214313">
              <a:buFont typeface="Arial" panose="020B0604020202020204" pitchFamily="34" charset="0"/>
              <a:buChar char="•"/>
              <a:defRPr/>
            </a:lvl2pPr>
            <a:lvl3pPr marL="634508" indent="-214313">
              <a:buFont typeface="Arial" panose="020B0604020202020204" pitchFamily="34" charset="0"/>
              <a:buChar char="•"/>
              <a:defRPr/>
            </a:lvl3pPr>
            <a:lvl4pPr marL="802586" indent="-214313">
              <a:buFont typeface="Arial" panose="020B0604020202020204" pitchFamily="34" charset="0"/>
              <a:buChar char="•"/>
              <a:defRPr/>
            </a:lvl4pPr>
            <a:lvl5pPr marL="970664" indent="-2143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0799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72890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_Column_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62635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and_Full_Imag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1C44F60-96AF-4ABC-A435-2C2A133BC10F}"/>
              </a:ext>
            </a:extLst>
          </p:cNvPr>
          <p:cNvSpPr>
            <a:spLocks noGrp="1"/>
          </p:cNvSpPr>
          <p:nvPr>
            <p:ph type="pic" sz="quarter" idx="10" hasCustomPrompt="1"/>
          </p:nvPr>
        </p:nvSpPr>
        <p:spPr>
          <a:xfrm>
            <a:off x="201930" y="891882"/>
            <a:ext cx="8761095" cy="3572542"/>
          </a:xfrm>
          <a:blipFill>
            <a:blip r:embed="rId2"/>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2" name="Title 1"/>
          <p:cNvSpPr>
            <a:spLocks noGrp="1"/>
          </p:cNvSpPr>
          <p:nvPr>
            <p:ph type="title"/>
          </p:nvPr>
        </p:nvSpPr>
        <p:spPr>
          <a:xfrm>
            <a:off x="201930" y="217133"/>
            <a:ext cx="8761095" cy="674749"/>
          </a:xfrm>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8A9D83BD-CBDA-47B5-82D5-43BD58971F25}"/>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tx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68560615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D08D5-9363-49D4-89A2-50503090D09C}"/>
              </a:ext>
            </a:extLst>
          </p:cNvPr>
          <p:cNvSpPr/>
          <p:nvPr userDrawn="1"/>
        </p:nvSpPr>
        <p:spPr bwMode="white">
          <a:xfrm>
            <a:off x="3373438" y="4648399"/>
            <a:ext cx="1496056" cy="211309"/>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930" y="217133"/>
            <a:ext cx="3912869" cy="1011592"/>
          </a:xfrm>
        </p:spPr>
        <p:txBody>
          <a:body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714BFDE4-EF97-4A84-B9A4-E36284741950}"/>
              </a:ext>
            </a:extLst>
          </p:cNvPr>
          <p:cNvSpPr>
            <a:spLocks noGrp="1"/>
          </p:cNvSpPr>
          <p:nvPr>
            <p:ph type="body" idx="1" hasCustomPrompt="1"/>
          </p:nvPr>
        </p:nvSpPr>
        <p:spPr>
          <a:xfrm>
            <a:off x="201931" y="1520534"/>
            <a:ext cx="3912869"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7">
            <a:extLst>
              <a:ext uri="{FF2B5EF4-FFF2-40B4-BE49-F238E27FC236}">
                <a16:creationId xmlns:a16="http://schemas.microsoft.com/office/drawing/2014/main" id="{79D2916E-6016-4F1A-B09E-321ABAA07752}"/>
              </a:ext>
            </a:extLst>
          </p:cNvPr>
          <p:cNvSpPr>
            <a:spLocks noGrp="1"/>
          </p:cNvSpPr>
          <p:nvPr>
            <p:ph type="pic" sz="quarter" idx="10" hasCustomPrompt="1"/>
          </p:nvPr>
        </p:nvSpPr>
        <p:spPr>
          <a:xfrm>
            <a:off x="4572000" y="0"/>
            <a:ext cx="4572000" cy="5143500"/>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tx1"/>
                </a:solidFill>
              </a:defRPr>
            </a:lvl1pPr>
          </a:lstStyle>
          <a:p>
            <a:r>
              <a:rPr lang="en-US" dirty="0"/>
              <a:t>Click to insert image</a:t>
            </a:r>
          </a:p>
        </p:txBody>
      </p:sp>
    </p:spTree>
    <p:extLst>
      <p:ext uri="{BB962C8B-B14F-4D97-AF65-F5344CB8AC3E}">
        <p14:creationId xmlns:p14="http://schemas.microsoft.com/office/powerpoint/2010/main" val="36771366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_Bleed_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0172A3F-D37C-4935-8664-1AA9E132A404}"/>
              </a:ext>
            </a:extLst>
          </p:cNvPr>
          <p:cNvSpPr>
            <a:spLocks noGrp="1"/>
          </p:cNvSpPr>
          <p:nvPr>
            <p:ph type="pic" sz="quarter" idx="10" hasCustomPrompt="1"/>
          </p:nvPr>
        </p:nvSpPr>
        <p:spPr>
          <a:xfrm>
            <a:off x="0" y="0"/>
            <a:ext cx="9144000" cy="5143500"/>
          </a:xfrm>
          <a:blipFill>
            <a:blip r:embed="rId2"/>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4" name="Text Placeholder 3">
            <a:extLst>
              <a:ext uri="{FF2B5EF4-FFF2-40B4-BE49-F238E27FC236}">
                <a16:creationId xmlns:a16="http://schemas.microsoft.com/office/drawing/2014/main" id="{6E2083C0-33B4-4180-9120-11EA27B97CC6}"/>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tx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
        <p:nvSpPr>
          <p:cNvPr id="9" name="Title 8">
            <a:extLst>
              <a:ext uri="{FF2B5EF4-FFF2-40B4-BE49-F238E27FC236}">
                <a16:creationId xmlns:a16="http://schemas.microsoft.com/office/drawing/2014/main" id="{A4EF9DF8-E8E9-4CAD-A5B5-16FBEC81DD87}"/>
              </a:ext>
            </a:extLst>
          </p:cNvPr>
          <p:cNvSpPr>
            <a:spLocks noGrp="1"/>
          </p:cNvSpPr>
          <p:nvPr>
            <p:ph type="title"/>
          </p:nvPr>
        </p:nvSpPr>
        <p:spPr bwMode="white">
          <a:xfrm>
            <a:off x="201930" y="217133"/>
            <a:ext cx="8741880" cy="674749"/>
          </a:xfrm>
        </p:spPr>
        <p:txBody>
          <a:bodyPr/>
          <a:lstStyle/>
          <a:p>
            <a:r>
              <a:rPr lang="en-US"/>
              <a:t>Click to edit Master title style</a:t>
            </a:r>
            <a:endParaRPr lang="en-US" dirty="0"/>
          </a:p>
        </p:txBody>
      </p:sp>
    </p:spTree>
    <p:extLst>
      <p:ext uri="{BB962C8B-B14F-4D97-AF65-F5344CB8AC3E}">
        <p14:creationId xmlns:p14="http://schemas.microsoft.com/office/powerpoint/2010/main" val="27637261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mbed_Video">
    <p:bg>
      <p:bgRef idx="1001">
        <a:schemeClr val="bg2"/>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AC034E-E54C-4458-8A41-EB0300702CFF}"/>
              </a:ext>
            </a:extLst>
          </p:cNvPr>
          <p:cNvSpPr/>
          <p:nvPr userDrawn="1"/>
        </p:nvSpPr>
        <p:spPr bwMode="auto">
          <a:xfrm rot="5400000">
            <a:off x="3805238" y="1804988"/>
            <a:ext cx="1533525" cy="1533525"/>
          </a:xfrm>
          <a:custGeom>
            <a:avLst/>
            <a:gdLst>
              <a:gd name="connsiteX0" fmla="*/ 696468 w 2453640"/>
              <a:gd name="connsiteY0" fmla="*/ 1493520 h 2453640"/>
              <a:gd name="connsiteX1" fmla="*/ 1757172 w 2453640"/>
              <a:gd name="connsiteY1" fmla="*/ 1493520 h 2453640"/>
              <a:gd name="connsiteX2" fmla="*/ 1226820 w 2453640"/>
              <a:gd name="connsiteY2" fmla="*/ 701040 h 2453640"/>
              <a:gd name="connsiteX3" fmla="*/ 0 w 2453640"/>
              <a:gd name="connsiteY3" fmla="*/ 1226820 h 2453640"/>
              <a:gd name="connsiteX4" fmla="*/ 1226820 w 2453640"/>
              <a:gd name="connsiteY4" fmla="*/ 0 h 2453640"/>
              <a:gd name="connsiteX5" fmla="*/ 2453640 w 2453640"/>
              <a:gd name="connsiteY5" fmla="*/ 1226820 h 2453640"/>
              <a:gd name="connsiteX6" fmla="*/ 1226820 w 2453640"/>
              <a:gd name="connsiteY6" fmla="*/ 2453640 h 2453640"/>
              <a:gd name="connsiteX7" fmla="*/ 0 w 2453640"/>
              <a:gd name="connsiteY7" fmla="*/ 1226820 h 24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3640" h="2453640">
                <a:moveTo>
                  <a:pt x="696468" y="1493520"/>
                </a:moveTo>
                <a:lnTo>
                  <a:pt x="1757172" y="1493520"/>
                </a:lnTo>
                <a:lnTo>
                  <a:pt x="1226820" y="701040"/>
                </a:lnTo>
                <a:close/>
                <a:moveTo>
                  <a:pt x="0" y="1226820"/>
                </a:moveTo>
                <a:cubicBezTo>
                  <a:pt x="0" y="549266"/>
                  <a:pt x="549266" y="0"/>
                  <a:pt x="1226820" y="0"/>
                </a:cubicBezTo>
                <a:cubicBezTo>
                  <a:pt x="1904374" y="0"/>
                  <a:pt x="2453640" y="549266"/>
                  <a:pt x="2453640" y="1226820"/>
                </a:cubicBezTo>
                <a:cubicBezTo>
                  <a:pt x="2453640" y="1904374"/>
                  <a:pt x="1904374" y="2453640"/>
                  <a:pt x="1226820" y="2453640"/>
                </a:cubicBezTo>
                <a:cubicBezTo>
                  <a:pt x="549266" y="2453640"/>
                  <a:pt x="0" y="1904374"/>
                  <a:pt x="0" y="122682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4" name="Media Placeholder 3">
            <a:extLst>
              <a:ext uri="{FF2B5EF4-FFF2-40B4-BE49-F238E27FC236}">
                <a16:creationId xmlns:a16="http://schemas.microsoft.com/office/drawing/2014/main" id="{62EA48BA-8AA5-4D2B-BA49-A7696755D9F4}"/>
              </a:ext>
            </a:extLst>
          </p:cNvPr>
          <p:cNvSpPr>
            <a:spLocks noGrp="1"/>
          </p:cNvSpPr>
          <p:nvPr userDrawn="1">
            <p:ph type="media" sz="quarter" idx="10" hasCustomPrompt="1"/>
          </p:nvPr>
        </p:nvSpPr>
        <p:spPr>
          <a:xfrm>
            <a:off x="0" y="0"/>
            <a:ext cx="9144000" cy="5143500"/>
          </a:xfrm>
        </p:spPr>
        <p:txBody>
          <a:bodyPr anchor="ctr" anchorCtr="0">
            <a:noAutofit/>
          </a:bodyPr>
          <a:lstStyle>
            <a:lvl1pPr algn="ctr">
              <a:defRPr>
                <a:solidFill>
                  <a:schemeClr val="tx1"/>
                </a:solidFill>
              </a:defRPr>
            </a:lvl1pPr>
          </a:lstStyle>
          <a:p>
            <a:r>
              <a:rPr lang="en-US" dirty="0"/>
              <a:t>Click to add video</a:t>
            </a:r>
          </a:p>
        </p:txBody>
      </p:sp>
    </p:spTree>
    <p:extLst>
      <p:ext uri="{BB962C8B-B14F-4D97-AF65-F5344CB8AC3E}">
        <p14:creationId xmlns:p14="http://schemas.microsoft.com/office/powerpoint/2010/main" val="38651578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_1">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object&#10;&#10;Description generated with high confidence">
            <a:extLst>
              <a:ext uri="{FF2B5EF4-FFF2-40B4-BE49-F238E27FC236}">
                <a16:creationId xmlns:a16="http://schemas.microsoft.com/office/drawing/2014/main" id="{C9571B55-C11F-4D26-B011-4F09A25077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a:stretch/>
        </p:blipFill>
        <p:spPr>
          <a:xfrm>
            <a:off x="0" y="0"/>
            <a:ext cx="9144000" cy="5143500"/>
          </a:xfrm>
          <a:prstGeom prst="rect">
            <a:avLst/>
          </a:prstGeom>
        </p:spPr>
      </p:pic>
      <p:sp>
        <p:nvSpPr>
          <p:cNvPr id="2" name="Title 1"/>
          <p:cNvSpPr>
            <a:spLocks noGrp="1"/>
          </p:cNvSpPr>
          <p:nvPr>
            <p:ph type="title" hasCustomPrompt="1"/>
          </p:nvPr>
        </p:nvSpPr>
        <p:spPr bwMode="white">
          <a:xfrm>
            <a:off x="202407" y="2153108"/>
            <a:ext cx="8067953" cy="814838"/>
          </a:xfrm>
          <a:noFill/>
        </p:spPr>
        <p:txBody>
          <a:bodyPr wrap="square" tIns="146304" bIns="146304" anchor="t" anchorCtr="0">
            <a:spAutoFit/>
          </a:bodyPr>
          <a:lstStyle>
            <a:lvl1pPr>
              <a:defRPr sz="3750" spc="-74" baseline="0">
                <a:gradFill>
                  <a:gsLst>
                    <a:gs pos="0">
                      <a:schemeClr val="tx1"/>
                    </a:gs>
                    <a:gs pos="100000">
                      <a:schemeClr val="tx1"/>
                    </a:gs>
                  </a:gsLst>
                  <a:lin ang="5400000" scaled="0"/>
                </a:gradFill>
              </a:defRPr>
            </a:lvl1pPr>
          </a:lstStyle>
          <a:p>
            <a:r>
              <a:rPr lang="en-US" dirty="0"/>
              <a:t>Section</a:t>
            </a:r>
          </a:p>
        </p:txBody>
      </p:sp>
      <p:grpSp>
        <p:nvGrpSpPr>
          <p:cNvPr id="8" name="Group 7">
            <a:extLst>
              <a:ext uri="{FF2B5EF4-FFF2-40B4-BE49-F238E27FC236}">
                <a16:creationId xmlns:a16="http://schemas.microsoft.com/office/drawing/2014/main" id="{3092D843-89F4-4F98-A23F-83882EAAAF1D}"/>
              </a:ext>
            </a:extLst>
          </p:cNvPr>
          <p:cNvGrpSpPr/>
          <p:nvPr userDrawn="1"/>
        </p:nvGrpSpPr>
        <p:grpSpPr bwMode="white">
          <a:xfrm>
            <a:off x="342856" y="4628830"/>
            <a:ext cx="5467395" cy="163256"/>
            <a:chOff x="548569" y="7406123"/>
            <a:chExt cx="8747832" cy="261209"/>
          </a:xfrm>
        </p:grpSpPr>
        <p:pic>
          <p:nvPicPr>
            <p:cNvPr id="11" name="Graphic 10">
              <a:extLst>
                <a:ext uri="{FF2B5EF4-FFF2-40B4-BE49-F238E27FC236}">
                  <a16:creationId xmlns:a16="http://schemas.microsoft.com/office/drawing/2014/main" id="{8C822435-BAE8-4282-84A4-90191476B79F}"/>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3B8DAA67-CC92-4CF0-9FA5-BD2C6039FC88}"/>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0" name="Picture 9">
            <a:extLst>
              <a:ext uri="{FF2B5EF4-FFF2-40B4-BE49-F238E27FC236}">
                <a16:creationId xmlns:a16="http://schemas.microsoft.com/office/drawing/2014/main" id="{36E41032-D589-4546-B9F1-22E0581F68FD}"/>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0468739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736881-1F48-B949-8D20-7CB2DA6D042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0263" r="16244"/>
          <a:stretch/>
        </p:blipFill>
        <p:spPr>
          <a:xfrm>
            <a:off x="0" y="0"/>
            <a:ext cx="9144001" cy="5143500"/>
          </a:xfrm>
          <a:prstGeom prst="rect">
            <a:avLst/>
          </a:prstGeom>
        </p:spPr>
      </p:pic>
      <p:sp>
        <p:nvSpPr>
          <p:cNvPr id="2" name="Title 1"/>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A3DE56E-F6B8-0543-817A-DCBF6129803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1438" y="4706911"/>
            <a:ext cx="443363" cy="265064"/>
          </a:xfrm>
          <a:prstGeom prst="rect">
            <a:avLst/>
          </a:prstGeom>
        </p:spPr>
      </p:pic>
      <p:sp>
        <p:nvSpPr>
          <p:cNvPr id="10" name="TextBox 9">
            <a:extLst>
              <a:ext uri="{FF2B5EF4-FFF2-40B4-BE49-F238E27FC236}">
                <a16:creationId xmlns:a16="http://schemas.microsoft.com/office/drawing/2014/main" id="{A86A16C5-0127-F443-821D-7AC0F088CDAC}"/>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782431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ideo_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59AB8F-F889-4858-8333-C8736D20CDF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itle 1"/>
          <p:cNvSpPr>
            <a:spLocks noGrp="1"/>
          </p:cNvSpPr>
          <p:nvPr>
            <p:ph type="title" hasCustomPrompt="1"/>
          </p:nvPr>
        </p:nvSpPr>
        <p:spPr bwMode="white">
          <a:xfrm>
            <a:off x="201672" y="2153108"/>
            <a:ext cx="8067953" cy="814838"/>
          </a:xfrm>
          <a:noFill/>
        </p:spPr>
        <p:txBody>
          <a:bodyPr vert="horz" wrap="square" lIns="182880" tIns="146304" rIns="182880" bIns="146304" rtlCol="0" anchor="t" anchorCtr="0">
            <a:spAutoFit/>
          </a:bodyPr>
          <a:lstStyle>
            <a:lvl1pPr>
              <a:defRPr lang="en-US" sz="3750" spc="-74" dirty="0">
                <a:gradFill>
                  <a:gsLst>
                    <a:gs pos="0">
                      <a:schemeClr val="tx1"/>
                    </a:gs>
                    <a:gs pos="100000">
                      <a:schemeClr val="tx1"/>
                    </a:gs>
                  </a:gsLst>
                  <a:lin ang="5400000" scaled="0"/>
                </a:gradFill>
              </a:defRPr>
            </a:lvl1pPr>
          </a:lstStyle>
          <a:p>
            <a:pPr lvl="0"/>
            <a:r>
              <a:rPr lang="en-US" dirty="0"/>
              <a:t>Video</a:t>
            </a:r>
          </a:p>
        </p:txBody>
      </p:sp>
      <p:grpSp>
        <p:nvGrpSpPr>
          <p:cNvPr id="10" name="Group 9">
            <a:extLst>
              <a:ext uri="{FF2B5EF4-FFF2-40B4-BE49-F238E27FC236}">
                <a16:creationId xmlns:a16="http://schemas.microsoft.com/office/drawing/2014/main" id="{90436F05-F070-4159-B68A-8D29AF290135}"/>
              </a:ext>
            </a:extLst>
          </p:cNvPr>
          <p:cNvGrpSpPr/>
          <p:nvPr userDrawn="1"/>
        </p:nvGrpSpPr>
        <p:grpSpPr bwMode="white">
          <a:xfrm>
            <a:off x="342856" y="4628830"/>
            <a:ext cx="5467395" cy="163256"/>
            <a:chOff x="548569" y="7406123"/>
            <a:chExt cx="8747832" cy="261209"/>
          </a:xfrm>
        </p:grpSpPr>
        <p:pic>
          <p:nvPicPr>
            <p:cNvPr id="12" name="Graphic 11">
              <a:extLst>
                <a:ext uri="{FF2B5EF4-FFF2-40B4-BE49-F238E27FC236}">
                  <a16:creationId xmlns:a16="http://schemas.microsoft.com/office/drawing/2014/main" id="{C87DB9A7-4AB6-49C1-ABE2-766D96966C4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C31626E3-1E13-4965-B277-26C4DAEDC390}"/>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2FE560A4-56E6-4564-BB52-39283940C7E8}"/>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7883676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mo_1">
    <p:bg>
      <p:bgPr>
        <a:solidFill>
          <a:schemeClr val="accent4"/>
        </a:solidFill>
        <a:effectLst/>
      </p:bgPr>
    </p:bg>
    <p:spTree>
      <p:nvGrpSpPr>
        <p:cNvPr id="1" name=""/>
        <p:cNvGrpSpPr/>
        <p:nvPr/>
      </p:nvGrpSpPr>
      <p:grpSpPr>
        <a:xfrm>
          <a:off x="0" y="0"/>
          <a:ext cx="0" cy="0"/>
          <a:chOff x="0" y="0"/>
          <a:chExt cx="0" cy="0"/>
        </a:xfrm>
      </p:grpSpPr>
      <p:pic>
        <p:nvPicPr>
          <p:cNvPr id="14" name="Picture 13" descr="A picture containing object&#10;&#10;Description generated with high confidence">
            <a:extLst>
              <a:ext uri="{FF2B5EF4-FFF2-40B4-BE49-F238E27FC236}">
                <a16:creationId xmlns:a16="http://schemas.microsoft.com/office/drawing/2014/main" id="{B5BCDF69-7CA5-4D61-8B97-90CC34C0A58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6" name="Title 1"/>
          <p:cNvSpPr>
            <a:spLocks noGrp="1"/>
          </p:cNvSpPr>
          <p:nvPr>
            <p:ph type="title" hasCustomPrompt="1"/>
          </p:nvPr>
        </p:nvSpPr>
        <p:spPr bwMode="white">
          <a:xfrm>
            <a:off x="202407" y="2153108"/>
            <a:ext cx="8067953" cy="814838"/>
          </a:xfrm>
          <a:noFill/>
        </p:spPr>
        <p:txBody>
          <a:bodyPr vert="horz" wrap="square" lIns="182880" tIns="146304" rIns="182880" bIns="146304" rtlCol="0" anchor="t" anchorCtr="0">
            <a:spAutoFit/>
          </a:bodyPr>
          <a:lstStyle>
            <a:lvl1pPr>
              <a:defRPr lang="en-US" sz="3750" spc="-74" dirty="0">
                <a:gradFill>
                  <a:gsLst>
                    <a:gs pos="0">
                      <a:schemeClr val="tx1"/>
                    </a:gs>
                    <a:gs pos="100000">
                      <a:schemeClr val="tx1"/>
                    </a:gs>
                  </a:gsLst>
                  <a:lin ang="5400000" scaled="0"/>
                </a:gradFill>
              </a:defRPr>
            </a:lvl1pPr>
          </a:lstStyle>
          <a:p>
            <a:pPr lvl="0"/>
            <a:r>
              <a:rPr lang="en-US" dirty="0"/>
              <a:t>Demo</a:t>
            </a:r>
          </a:p>
        </p:txBody>
      </p:sp>
      <p:grpSp>
        <p:nvGrpSpPr>
          <p:cNvPr id="8" name="Group 7">
            <a:extLst>
              <a:ext uri="{FF2B5EF4-FFF2-40B4-BE49-F238E27FC236}">
                <a16:creationId xmlns:a16="http://schemas.microsoft.com/office/drawing/2014/main" id="{75EEF905-FAED-46A8-A897-14D40C217D5A}"/>
              </a:ext>
            </a:extLst>
          </p:cNvPr>
          <p:cNvGrpSpPr/>
          <p:nvPr userDrawn="1"/>
        </p:nvGrpSpPr>
        <p:grpSpPr bwMode="white">
          <a:xfrm>
            <a:off x="342856" y="4628830"/>
            <a:ext cx="5467395" cy="163256"/>
            <a:chOff x="548569" y="7406123"/>
            <a:chExt cx="8747832" cy="261209"/>
          </a:xfrm>
        </p:grpSpPr>
        <p:pic>
          <p:nvPicPr>
            <p:cNvPr id="10" name="Graphic 9">
              <a:extLst>
                <a:ext uri="{FF2B5EF4-FFF2-40B4-BE49-F238E27FC236}">
                  <a16:creationId xmlns:a16="http://schemas.microsoft.com/office/drawing/2014/main" id="{4E9E71C6-FF89-42FD-A814-26596712814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6DC6AB55-A62E-4AF6-8FBC-8DDB1DDD1858}"/>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864D5268-C838-44C2-9C15-1EAB18B9ACD4}"/>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0891201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8605243" cy="3026982"/>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grpSp>
        <p:nvGrpSpPr>
          <p:cNvPr id="8" name="Group 7">
            <a:extLst>
              <a:ext uri="{FF2B5EF4-FFF2-40B4-BE49-F238E27FC236}">
                <a16:creationId xmlns:a16="http://schemas.microsoft.com/office/drawing/2014/main" id="{41A6E440-F5AD-4713-A248-F7D403C95F36}"/>
              </a:ext>
            </a:extLst>
          </p:cNvPr>
          <p:cNvGrpSpPr/>
          <p:nvPr userDrawn="1"/>
        </p:nvGrpSpPr>
        <p:grpSpPr>
          <a:xfrm>
            <a:off x="342856" y="4628830"/>
            <a:ext cx="5467395" cy="163256"/>
            <a:chOff x="548569" y="7406123"/>
            <a:chExt cx="8747832" cy="261209"/>
          </a:xfrm>
        </p:grpSpPr>
        <p:pic>
          <p:nvPicPr>
            <p:cNvPr id="10" name="Graphic 9">
              <a:extLst>
                <a:ext uri="{FF2B5EF4-FFF2-40B4-BE49-F238E27FC236}">
                  <a16:creationId xmlns:a16="http://schemas.microsoft.com/office/drawing/2014/main" id="{09E6A2E6-FBB2-4D44-A958-76165835580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48569" y="7406123"/>
              <a:ext cx="1075500" cy="245214"/>
            </a:xfrm>
            <a:prstGeom prst="rect">
              <a:avLst/>
            </a:prstGeom>
          </p:spPr>
        </p:pic>
        <p:sp>
          <p:nvSpPr>
            <p:cNvPr id="14" name="TextBox 3">
              <a:extLst>
                <a:ext uri="{FF2B5EF4-FFF2-40B4-BE49-F238E27FC236}">
                  <a16:creationId xmlns:a16="http://schemas.microsoft.com/office/drawing/2014/main" id="{2E8D635A-51BE-43FE-AC3A-0ACEA658DB8E}"/>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C48AA576-BFFE-49D7-B4C6-27E24E8847CB}"/>
              </a:ext>
            </a:extLst>
          </p:cNvPr>
          <p:cNvPicPr>
            <a:picLocks noChangeAspect="1"/>
          </p:cNvPicPr>
          <p:nvPr userDrawn="1"/>
        </p:nvPicPr>
        <p:blipFill>
          <a:blip r:embed="rId4" cstate="hq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4670596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Column_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4033243" cy="3373231"/>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7" name="Content Placeholder 10">
            <a:extLst>
              <a:ext uri="{FF2B5EF4-FFF2-40B4-BE49-F238E27FC236}">
                <a16:creationId xmlns:a16="http://schemas.microsoft.com/office/drawing/2014/main" id="{37C8F698-9535-4EA1-A06D-92ABCB324DB2}"/>
              </a:ext>
            </a:extLst>
          </p:cNvPr>
          <p:cNvSpPr>
            <a:spLocks noGrp="1"/>
          </p:cNvSpPr>
          <p:nvPr>
            <p:ph sz="quarter" idx="11" hasCustomPrompt="1"/>
          </p:nvPr>
        </p:nvSpPr>
        <p:spPr>
          <a:xfrm>
            <a:off x="4415492" y="1131094"/>
            <a:ext cx="4033243" cy="3373231"/>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grpSp>
        <p:nvGrpSpPr>
          <p:cNvPr id="8" name="Group 7">
            <a:extLst>
              <a:ext uri="{FF2B5EF4-FFF2-40B4-BE49-F238E27FC236}">
                <a16:creationId xmlns:a16="http://schemas.microsoft.com/office/drawing/2014/main" id="{47CD68A5-977B-42BF-8013-C0F3710219EA}"/>
              </a:ext>
            </a:extLst>
          </p:cNvPr>
          <p:cNvGrpSpPr/>
          <p:nvPr userDrawn="1"/>
        </p:nvGrpSpPr>
        <p:grpSpPr>
          <a:xfrm>
            <a:off x="342856" y="4628830"/>
            <a:ext cx="5467395" cy="163256"/>
            <a:chOff x="548569" y="7406123"/>
            <a:chExt cx="8747832" cy="261209"/>
          </a:xfrm>
        </p:grpSpPr>
        <p:pic>
          <p:nvPicPr>
            <p:cNvPr id="10" name="Graphic 9">
              <a:extLst>
                <a:ext uri="{FF2B5EF4-FFF2-40B4-BE49-F238E27FC236}">
                  <a16:creationId xmlns:a16="http://schemas.microsoft.com/office/drawing/2014/main" id="{E8B56DFB-A510-441B-B397-CFFDD149830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48569" y="7406123"/>
              <a:ext cx="1075500" cy="245214"/>
            </a:xfrm>
            <a:prstGeom prst="rect">
              <a:avLst/>
            </a:prstGeom>
          </p:spPr>
        </p:pic>
        <p:sp>
          <p:nvSpPr>
            <p:cNvPr id="15" name="TextBox 3">
              <a:extLst>
                <a:ext uri="{FF2B5EF4-FFF2-40B4-BE49-F238E27FC236}">
                  <a16:creationId xmlns:a16="http://schemas.microsoft.com/office/drawing/2014/main" id="{F225BAA7-CE09-40D4-9109-8D9045AF7F93}"/>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3" name="Picture 12">
            <a:extLst>
              <a:ext uri="{FF2B5EF4-FFF2-40B4-BE49-F238E27FC236}">
                <a16:creationId xmlns:a16="http://schemas.microsoft.com/office/drawing/2014/main" id="{D4C12E46-82F8-43B9-B202-0ACFBA0C2C3C}"/>
              </a:ext>
            </a:extLst>
          </p:cNvPr>
          <p:cNvPicPr>
            <a:picLocks noChangeAspect="1"/>
          </p:cNvPicPr>
          <p:nvPr userDrawn="1"/>
        </p:nvPicPr>
        <p:blipFill>
          <a:blip r:embed="rId4" cstate="hq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9025659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_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4DE95-6AD4-49A7-86CE-3AC3090C20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itle 4"/>
          <p:cNvSpPr>
            <a:spLocks noGrp="1"/>
          </p:cNvSpPr>
          <p:nvPr>
            <p:ph type="title" hasCustomPrompt="1"/>
          </p:nvPr>
        </p:nvSpPr>
        <p:spPr bwMode="white">
          <a:xfrm>
            <a:off x="202406" y="1391246"/>
            <a:ext cx="8069216" cy="1682781"/>
          </a:xfrm>
        </p:spPr>
        <p:txBody>
          <a:bodyPr lIns="182880"/>
          <a:lstStyle>
            <a:lvl1pPr marL="107156" indent="-107156" algn="l">
              <a:defRPr sz="3750">
                <a:solidFill>
                  <a:schemeClr val="tx1"/>
                </a:solidFill>
              </a:defRPr>
            </a:lvl1pPr>
          </a:lstStyle>
          <a:p>
            <a:r>
              <a:rPr lang="en-US" dirty="0"/>
              <a:t>“Lorem ipsum dolor sit amet, consectetuer adipiscing </a:t>
            </a:r>
            <a:r>
              <a:rPr lang="en-US" dirty="0" err="1"/>
              <a:t>elit</a:t>
            </a:r>
            <a:r>
              <a:rPr lang="en-US" dirty="0"/>
              <a:t>. Maecenas </a:t>
            </a:r>
            <a:r>
              <a:rPr lang="en-US" dirty="0" err="1"/>
              <a:t>porttitor</a:t>
            </a:r>
            <a:r>
              <a:rPr lang="en-US" dirty="0"/>
              <a:t> congue </a:t>
            </a:r>
            <a:r>
              <a:rPr lang="en-US" dirty="0" err="1"/>
              <a:t>massa</a:t>
            </a:r>
            <a:r>
              <a:rPr lang="en-US" dirty="0"/>
              <a:t>.” </a:t>
            </a:r>
          </a:p>
        </p:txBody>
      </p:sp>
      <p:sp>
        <p:nvSpPr>
          <p:cNvPr id="7" name="Text Placeholder 6"/>
          <p:cNvSpPr>
            <a:spLocks noGrp="1"/>
          </p:cNvSpPr>
          <p:nvPr>
            <p:ph type="body" sz="quarter" idx="10" hasCustomPrompt="1"/>
          </p:nvPr>
        </p:nvSpPr>
        <p:spPr bwMode="white">
          <a:xfrm>
            <a:off x="3895725" y="3409355"/>
            <a:ext cx="4376143" cy="537840"/>
          </a:xfrm>
        </p:spPr>
        <p:txBody>
          <a:bodyPr lIns="182880"/>
          <a:lstStyle>
            <a:lvl1pPr marL="142875" indent="0" algn="r">
              <a:buNone/>
              <a:defRPr sz="1750" b="1">
                <a:solidFill>
                  <a:schemeClr val="tx1"/>
                </a:solidFill>
                <a:latin typeface="+mn-lt"/>
              </a:defRPr>
            </a:lvl1pPr>
            <a:lvl2pPr marL="252118" indent="0">
              <a:buNone/>
              <a:defRPr>
                <a:gradFill>
                  <a:gsLst>
                    <a:gs pos="1250">
                      <a:schemeClr val="bg1"/>
                    </a:gs>
                    <a:gs pos="100000">
                      <a:schemeClr val="bg1"/>
                    </a:gs>
                  </a:gsLst>
                  <a:lin ang="5400000" scaled="0"/>
                </a:gradFill>
              </a:defRPr>
            </a:lvl2pPr>
            <a:lvl3pPr marL="420196" indent="0">
              <a:buNone/>
              <a:defRPr>
                <a:gradFill>
                  <a:gsLst>
                    <a:gs pos="1250">
                      <a:schemeClr val="bg1"/>
                    </a:gs>
                    <a:gs pos="100000">
                      <a:schemeClr val="bg1"/>
                    </a:gs>
                  </a:gsLst>
                  <a:lin ang="5400000" scaled="0"/>
                </a:gradFill>
              </a:defRPr>
            </a:lvl3pPr>
            <a:lvl4pPr marL="588274" indent="0">
              <a:buNone/>
              <a:defRPr>
                <a:gradFill>
                  <a:gsLst>
                    <a:gs pos="1250">
                      <a:schemeClr val="bg1"/>
                    </a:gs>
                    <a:gs pos="100000">
                      <a:schemeClr val="bg1"/>
                    </a:gs>
                  </a:gsLst>
                  <a:lin ang="5400000" scaled="0"/>
                </a:gradFill>
              </a:defRPr>
            </a:lvl4pPr>
            <a:lvl5pPr marL="756352" indent="0">
              <a:buNone/>
              <a:defRPr>
                <a:gradFill>
                  <a:gsLst>
                    <a:gs pos="1250">
                      <a:schemeClr val="bg1"/>
                    </a:gs>
                    <a:gs pos="100000">
                      <a:schemeClr val="bg1"/>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15561741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3A6C23-27D5-45F9-A468-5103B336038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Single Corner Rounded 8">
            <a:extLst>
              <a:ext uri="{FF2B5EF4-FFF2-40B4-BE49-F238E27FC236}">
                <a16:creationId xmlns:a16="http://schemas.microsoft.com/office/drawing/2014/main" id="{ED2025C5-771A-446C-A883-53DD533B711E}"/>
              </a:ext>
            </a:extLst>
          </p:cNvPr>
          <p:cNvSpPr/>
          <p:nvPr userDrawn="1"/>
        </p:nvSpPr>
        <p:spPr bwMode="auto">
          <a:xfrm flipH="1">
            <a:off x="6825206" y="3845859"/>
            <a:ext cx="2318794" cy="1297641"/>
          </a:xfrm>
          <a:prstGeom prst="round1Rect">
            <a:avLst>
              <a:gd name="adj" fmla="val 50000"/>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2">
            <a:extLst>
              <a:ext uri="{FF2B5EF4-FFF2-40B4-BE49-F238E27FC236}">
                <a16:creationId xmlns:a16="http://schemas.microsoft.com/office/drawing/2014/main" id="{267E3236-3BFA-49FE-817B-CDA727884803}"/>
              </a:ext>
            </a:extLst>
          </p:cNvPr>
          <p:cNvSpPr>
            <a:spLocks noGrp="1"/>
          </p:cNvSpPr>
          <p:nvPr>
            <p:ph type="body" sz="quarter" idx="14" hasCustomPrompt="1"/>
          </p:nvPr>
        </p:nvSpPr>
        <p:spPr bwMode="white">
          <a:xfrm>
            <a:off x="202407" y="2646995"/>
            <a:ext cx="3831524" cy="1040946"/>
          </a:xfrm>
        </p:spPr>
        <p:txBody>
          <a:bodyPr lIns="182880" tIns="146304" bIns="146304">
            <a:noAutofit/>
          </a:bodyPr>
          <a:lstStyle>
            <a:lvl1pPr marL="0" indent="0">
              <a:spcBef>
                <a:spcPts val="0"/>
              </a:spcBef>
              <a:buNone/>
              <a:defRPr lang="en-US" sz="175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Contact information</a:t>
            </a:r>
          </a:p>
        </p:txBody>
      </p:sp>
      <p:sp>
        <p:nvSpPr>
          <p:cNvPr id="12" name="TextBox 11">
            <a:extLst>
              <a:ext uri="{FF2B5EF4-FFF2-40B4-BE49-F238E27FC236}">
                <a16:creationId xmlns:a16="http://schemas.microsoft.com/office/drawing/2014/main" id="{630B8BD6-A711-4A2B-B746-1B6F5FF44CFA}"/>
              </a:ext>
            </a:extLst>
          </p:cNvPr>
          <p:cNvSpPr txBox="1"/>
          <p:nvPr userDrawn="1"/>
        </p:nvSpPr>
        <p:spPr bwMode="white">
          <a:xfrm>
            <a:off x="201929" y="1381012"/>
            <a:ext cx="7484746" cy="1190738"/>
          </a:xfrm>
          <a:prstGeom prst="rect">
            <a:avLst/>
          </a:prstGeom>
          <a:noFill/>
        </p:spPr>
        <p:txBody>
          <a:bodyPr vert="horz" wrap="square" lIns="114300" tIns="57150" rIns="91440" bIns="57150" rtlCol="0" anchor="t" anchorCtr="0">
            <a:noAutofit/>
          </a:bodyPr>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sz="7188" dirty="0">
                <a:solidFill>
                  <a:schemeClr val="tx1"/>
                </a:solidFill>
              </a:rPr>
              <a:t>Thank you!</a:t>
            </a:r>
          </a:p>
        </p:txBody>
      </p:sp>
      <p:grpSp>
        <p:nvGrpSpPr>
          <p:cNvPr id="14" name="Group 13">
            <a:extLst>
              <a:ext uri="{FF2B5EF4-FFF2-40B4-BE49-F238E27FC236}">
                <a16:creationId xmlns:a16="http://schemas.microsoft.com/office/drawing/2014/main" id="{A081BD97-AD75-46E6-A0F4-F1BEF481D468}"/>
              </a:ext>
            </a:extLst>
          </p:cNvPr>
          <p:cNvGrpSpPr/>
          <p:nvPr userDrawn="1"/>
        </p:nvGrpSpPr>
        <p:grpSpPr bwMode="white">
          <a:xfrm>
            <a:off x="342856" y="4628830"/>
            <a:ext cx="5467395" cy="163256"/>
            <a:chOff x="548569" y="7406123"/>
            <a:chExt cx="8747832" cy="261209"/>
          </a:xfrm>
        </p:grpSpPr>
        <p:pic>
          <p:nvPicPr>
            <p:cNvPr id="16" name="Graphic 15">
              <a:extLst>
                <a:ext uri="{FF2B5EF4-FFF2-40B4-BE49-F238E27FC236}">
                  <a16:creationId xmlns:a16="http://schemas.microsoft.com/office/drawing/2014/main" id="{B58E6564-0BA6-45FC-BDA8-8ED52BCA917A}"/>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7" name="TextBox 3">
              <a:extLst>
                <a:ext uri="{FF2B5EF4-FFF2-40B4-BE49-F238E27FC236}">
                  <a16:creationId xmlns:a16="http://schemas.microsoft.com/office/drawing/2014/main" id="{1F13F489-DE28-4015-B023-1FE3B08CBA8F}"/>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5" name="Picture 14">
            <a:extLst>
              <a:ext uri="{FF2B5EF4-FFF2-40B4-BE49-F238E27FC236}">
                <a16:creationId xmlns:a16="http://schemas.microsoft.com/office/drawing/2014/main" id="{071C90DF-6F04-46B6-AA74-3B7E21AB687B}"/>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1517335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urvey_Reminder">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E7A1BE-6151-4169-BEAD-480D261196E1}"/>
              </a:ext>
            </a:extLst>
          </p:cNvPr>
          <p:cNvPicPr>
            <a:picLocks noChangeAspect="1"/>
          </p:cNvPicPr>
          <p:nvPr userDrawn="1"/>
        </p:nvPicPr>
        <p:blipFill>
          <a:blip r:embed="rId2"/>
          <a:stretch>
            <a:fillRect/>
          </a:stretch>
        </p:blipFill>
        <p:spPr>
          <a:xfrm>
            <a:off x="0" y="2142"/>
            <a:ext cx="9144000" cy="5139217"/>
          </a:xfrm>
          <a:prstGeom prst="rect">
            <a:avLst/>
          </a:prstGeom>
        </p:spPr>
      </p:pic>
      <p:sp>
        <p:nvSpPr>
          <p:cNvPr id="21" name="TextBox 20">
            <a:extLst>
              <a:ext uri="{FF2B5EF4-FFF2-40B4-BE49-F238E27FC236}">
                <a16:creationId xmlns:a16="http://schemas.microsoft.com/office/drawing/2014/main" id="{A914D48E-3390-4A56-8305-7CE447E7ECA2}"/>
              </a:ext>
            </a:extLst>
          </p:cNvPr>
          <p:cNvSpPr txBox="1"/>
          <p:nvPr userDrawn="1"/>
        </p:nvSpPr>
        <p:spPr bwMode="white">
          <a:xfrm>
            <a:off x="1759204" y="2455051"/>
            <a:ext cx="5625593" cy="1119537"/>
          </a:xfrm>
          <a:prstGeom prst="rect">
            <a:avLst/>
          </a:prstGeom>
          <a:noFill/>
        </p:spPr>
        <p:txBody>
          <a:bodyPr wrap="square" lIns="114300" tIns="91440" rIns="114300" bIns="91440" rtlCol="0">
            <a:spAutoFit/>
          </a:bodyPr>
          <a:lstStyle/>
          <a:p>
            <a:pPr algn="ctr">
              <a:lnSpc>
                <a:spcPct val="90000"/>
              </a:lnSpc>
              <a:spcAft>
                <a:spcPts val="1125"/>
              </a:spcAft>
            </a:pPr>
            <a:r>
              <a:rPr lang="en-US" sz="3375" dirty="0">
                <a:gradFill>
                  <a:gsLst>
                    <a:gs pos="2917">
                      <a:schemeClr val="tx1"/>
                    </a:gs>
                    <a:gs pos="30000">
                      <a:schemeClr val="tx1"/>
                    </a:gs>
                  </a:gsLst>
                  <a:lin ang="5400000" scaled="0"/>
                </a:gradFill>
                <a:latin typeface="+mj-lt"/>
              </a:rPr>
              <a:t>Please complete the session survey in the mobile app.</a:t>
            </a:r>
          </a:p>
        </p:txBody>
      </p:sp>
      <p:sp>
        <p:nvSpPr>
          <p:cNvPr id="22" name="Oval 21">
            <a:extLst>
              <a:ext uri="{FF2B5EF4-FFF2-40B4-BE49-F238E27FC236}">
                <a16:creationId xmlns:a16="http://schemas.microsoft.com/office/drawing/2014/main" id="{3878A35A-F2E6-4A78-9F3F-92AA8F84B9B9}"/>
              </a:ext>
            </a:extLst>
          </p:cNvPr>
          <p:cNvSpPr/>
          <p:nvPr userDrawn="1"/>
        </p:nvSpPr>
        <p:spPr bwMode="auto">
          <a:xfrm>
            <a:off x="3981450" y="903649"/>
            <a:ext cx="1181100" cy="11811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228600" rIns="114300" bIns="91440" numCol="1" spcCol="0" rtlCol="0" fromWordArt="0" anchor="ctr" anchorCtr="0" forceAA="0" compatLnSpc="1">
            <a:prstTxWarp prst="textNoShape">
              <a:avLst/>
            </a:prstTxWarp>
            <a:noAutofit/>
          </a:bodyPr>
          <a:lstStyle/>
          <a:p>
            <a:pPr algn="ctr" defTabSz="582795" fontAlgn="base">
              <a:lnSpc>
                <a:spcPct val="90000"/>
              </a:lnSpc>
              <a:spcBef>
                <a:spcPct val="0"/>
              </a:spcBef>
              <a:spcAft>
                <a:spcPct val="0"/>
              </a:spcAft>
            </a:pPr>
            <a:r>
              <a:rPr lang="en-US" sz="7188" b="1" dirty="0">
                <a:gradFill>
                  <a:gsLst>
                    <a:gs pos="0">
                      <a:srgbClr val="FFFFFF"/>
                    </a:gs>
                    <a:gs pos="100000">
                      <a:srgbClr val="FFFFFF"/>
                    </a:gs>
                  </a:gsLst>
                  <a:lin ang="5400000" scaled="0"/>
                </a:gradFill>
                <a:ea typeface="Segoe UI" pitchFamily="34" charset="0"/>
                <a:cs typeface="Segoe UI" pitchFamily="34" charset="0"/>
              </a:rPr>
              <a:t>!</a:t>
            </a:r>
          </a:p>
        </p:txBody>
      </p:sp>
      <p:grpSp>
        <p:nvGrpSpPr>
          <p:cNvPr id="11" name="Group 10">
            <a:extLst>
              <a:ext uri="{FF2B5EF4-FFF2-40B4-BE49-F238E27FC236}">
                <a16:creationId xmlns:a16="http://schemas.microsoft.com/office/drawing/2014/main" id="{FB971DF8-4270-4C84-AF76-350B4ED0B6AB}"/>
              </a:ext>
            </a:extLst>
          </p:cNvPr>
          <p:cNvGrpSpPr/>
          <p:nvPr userDrawn="1"/>
        </p:nvGrpSpPr>
        <p:grpSpPr>
          <a:xfrm>
            <a:off x="342856" y="4628830"/>
            <a:ext cx="5467395" cy="163256"/>
            <a:chOff x="548569" y="7406123"/>
            <a:chExt cx="8747832" cy="261209"/>
          </a:xfrm>
        </p:grpSpPr>
        <p:pic>
          <p:nvPicPr>
            <p:cNvPr id="19" name="Graphic 18">
              <a:extLst>
                <a:ext uri="{FF2B5EF4-FFF2-40B4-BE49-F238E27FC236}">
                  <a16:creationId xmlns:a16="http://schemas.microsoft.com/office/drawing/2014/main" id="{4170C957-BF06-41CE-A0DC-1F76346D8EEA}"/>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569" y="7406123"/>
              <a:ext cx="1075500" cy="245214"/>
            </a:xfrm>
            <a:prstGeom prst="rect">
              <a:avLst/>
            </a:prstGeom>
          </p:spPr>
        </p:pic>
        <p:sp>
          <p:nvSpPr>
            <p:cNvPr id="20" name="TextBox 3">
              <a:extLst>
                <a:ext uri="{FF2B5EF4-FFF2-40B4-BE49-F238E27FC236}">
                  <a16:creationId xmlns:a16="http://schemas.microsoft.com/office/drawing/2014/main" id="{EE91716F-2F0B-4C2C-B992-A1ED04DC5459}"/>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3" name="Picture 12">
            <a:extLst>
              <a:ext uri="{FF2B5EF4-FFF2-40B4-BE49-F238E27FC236}">
                <a16:creationId xmlns:a16="http://schemas.microsoft.com/office/drawing/2014/main" id="{B482E19C-1EF8-47E5-889E-5AE7A602EA7F}"/>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0183636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35821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59F925-2352-4891-8D43-6D9E2419DD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userDrawn="1"/>
        </p:nvSpPr>
        <p:spPr bwMode="auto">
          <a:xfrm>
            <a:off x="201929" y="1558350"/>
            <a:ext cx="4706230" cy="202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00" fontAlgn="base">
              <a:lnSpc>
                <a:spcPct val="90000"/>
              </a:lnSpc>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6" name="Graphic 5">
            <a:extLst>
              <a:ext uri="{FF2B5EF4-FFF2-40B4-BE49-F238E27FC236}">
                <a16:creationId xmlns:a16="http://schemas.microsoft.com/office/drawing/2014/main" id="{8FE005A7-7E65-4756-AF89-359FFFE7B1D2}"/>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83719" y="2232422"/>
            <a:ext cx="2976563" cy="678656"/>
          </a:xfrm>
          <a:prstGeom prst="rect">
            <a:avLst/>
          </a:prstGeom>
        </p:spPr>
      </p:pic>
    </p:spTree>
    <p:extLst>
      <p:ext uri="{BB962C8B-B14F-4D97-AF65-F5344CB8AC3E}">
        <p14:creationId xmlns:p14="http://schemas.microsoft.com/office/powerpoint/2010/main" val="101666301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OneSpeaker">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91BAB58-2571-40B8-8628-CFDD2F94BF49}"/>
              </a:ext>
            </a:extLst>
          </p:cNvPr>
          <p:cNvGrpSpPr/>
          <p:nvPr userDrawn="1"/>
        </p:nvGrpSpPr>
        <p:grpSpPr>
          <a:xfrm>
            <a:off x="0" y="0"/>
            <a:ext cx="9144000" cy="5143500"/>
            <a:chOff x="0" y="0"/>
            <a:chExt cx="14630400" cy="8229600"/>
          </a:xfrm>
        </p:grpSpPr>
        <p:pic>
          <p:nvPicPr>
            <p:cNvPr id="21" name="Picture 20">
              <a:extLst>
                <a:ext uri="{FF2B5EF4-FFF2-40B4-BE49-F238E27FC236}">
                  <a16:creationId xmlns:a16="http://schemas.microsoft.com/office/drawing/2014/main" id="{947DC354-BF09-43C8-A59E-03EFF046640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2" name="Rectangle 21">
              <a:extLst>
                <a:ext uri="{FF2B5EF4-FFF2-40B4-BE49-F238E27FC236}">
                  <a16:creationId xmlns:a16="http://schemas.microsoft.com/office/drawing/2014/main" id="{BE2E52A4-CEA4-4CA8-A16A-1D796A239683}"/>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8873"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6" y="2908102"/>
            <a:ext cx="6536530" cy="1040946"/>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8873"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pic>
        <p:nvPicPr>
          <p:cNvPr id="15" name="Graphic 14">
            <a:extLst>
              <a:ext uri="{FF2B5EF4-FFF2-40B4-BE49-F238E27FC236}">
                <a16:creationId xmlns:a16="http://schemas.microsoft.com/office/drawing/2014/main" id="{7EC6862C-8F56-4D12-83C8-F11D2E35989E}"/>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6" name="TextBox 3">
            <a:extLst>
              <a:ext uri="{FF2B5EF4-FFF2-40B4-BE49-F238E27FC236}">
                <a16:creationId xmlns:a16="http://schemas.microsoft.com/office/drawing/2014/main" id="{1FFAA4BC-39DA-4BA4-A008-EDCAFDC3CD19}"/>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12" name="Picture 11">
            <a:extLst>
              <a:ext uri="{FF2B5EF4-FFF2-40B4-BE49-F238E27FC236}">
                <a16:creationId xmlns:a16="http://schemas.microsoft.com/office/drawing/2014/main" id="{F8660CFB-B237-4314-8C07-652E59D1DD6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1317692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B26A5B-DA33-954D-A132-24039ECE7FA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6348" r="20161"/>
          <a:stretch/>
        </p:blipFill>
        <p:spPr>
          <a:xfrm>
            <a:off x="1" y="0"/>
            <a:ext cx="9144000" cy="5143500"/>
          </a:xfrm>
          <a:prstGeom prst="rect">
            <a:avLst/>
          </a:prstGeom>
        </p:spPr>
      </p:pic>
      <p:sp>
        <p:nvSpPr>
          <p:cNvPr id="2" name="Title 1"/>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A3DE56E-F6B8-0543-817A-DCBF6129803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1438" y="4706911"/>
            <a:ext cx="443363" cy="265064"/>
          </a:xfrm>
          <a:prstGeom prst="rect">
            <a:avLst/>
          </a:prstGeom>
        </p:spPr>
      </p:pic>
      <p:sp>
        <p:nvSpPr>
          <p:cNvPr id="10" name="TextBox 9">
            <a:extLst>
              <a:ext uri="{FF2B5EF4-FFF2-40B4-BE49-F238E27FC236}">
                <a16:creationId xmlns:a16="http://schemas.microsoft.com/office/drawing/2014/main" id="{A86A16C5-0127-F443-821D-7AC0F088CDAC}"/>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57161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3114102-4F46-4AD1-981E-6F1F24ED7B9C}"/>
              </a:ext>
            </a:extLst>
          </p:cNvPr>
          <p:cNvGrpSpPr/>
          <p:nvPr userDrawn="1"/>
        </p:nvGrpSpPr>
        <p:grpSpPr>
          <a:xfrm>
            <a:off x="0" y="0"/>
            <a:ext cx="9144000" cy="5143500"/>
            <a:chOff x="0" y="0"/>
            <a:chExt cx="14630400" cy="8229600"/>
          </a:xfrm>
        </p:grpSpPr>
        <p:pic>
          <p:nvPicPr>
            <p:cNvPr id="24" name="Picture 23">
              <a:extLst>
                <a:ext uri="{FF2B5EF4-FFF2-40B4-BE49-F238E27FC236}">
                  <a16:creationId xmlns:a16="http://schemas.microsoft.com/office/drawing/2014/main" id="{7352DC03-AC48-45D8-83B4-60ABFF76CA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5" name="Rectangle 24">
              <a:extLst>
                <a:ext uri="{FF2B5EF4-FFF2-40B4-BE49-F238E27FC236}">
                  <a16:creationId xmlns:a16="http://schemas.microsoft.com/office/drawing/2014/main" id="{B816E557-B7E8-4B8D-B033-E0FAF7238B69}"/>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6"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7" y="2908102"/>
            <a:ext cx="327421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sp>
        <p:nvSpPr>
          <p:cNvPr id="19" name="Text Placeholder 2">
            <a:extLst>
              <a:ext uri="{FF2B5EF4-FFF2-40B4-BE49-F238E27FC236}">
                <a16:creationId xmlns:a16="http://schemas.microsoft.com/office/drawing/2014/main" id="{F2225D5F-0ED5-4581-A2C0-55B5A05E2F64}"/>
              </a:ext>
            </a:extLst>
          </p:cNvPr>
          <p:cNvSpPr>
            <a:spLocks noGrp="1"/>
          </p:cNvSpPr>
          <p:nvPr>
            <p:ph type="body" sz="quarter" idx="18" hasCustomPrompt="1"/>
          </p:nvPr>
        </p:nvSpPr>
        <p:spPr bwMode="white">
          <a:xfrm>
            <a:off x="3476625" y="2908102"/>
            <a:ext cx="3262311"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grpSp>
        <p:nvGrpSpPr>
          <p:cNvPr id="7" name="Group 6">
            <a:extLst>
              <a:ext uri="{FF2B5EF4-FFF2-40B4-BE49-F238E27FC236}">
                <a16:creationId xmlns:a16="http://schemas.microsoft.com/office/drawing/2014/main" id="{DB62AD16-BB8B-48A2-85E3-C492B3A1B6B7}"/>
              </a:ext>
            </a:extLst>
          </p:cNvPr>
          <p:cNvGrpSpPr/>
          <p:nvPr userDrawn="1"/>
        </p:nvGrpSpPr>
        <p:grpSpPr bwMode="white">
          <a:xfrm>
            <a:off x="342856" y="4628830"/>
            <a:ext cx="5467395" cy="163256"/>
            <a:chOff x="548569" y="7406123"/>
            <a:chExt cx="8747832" cy="261209"/>
          </a:xfrm>
        </p:grpSpPr>
        <p:pic>
          <p:nvPicPr>
            <p:cNvPr id="16" name="Graphic 15">
              <a:extLst>
                <a:ext uri="{FF2B5EF4-FFF2-40B4-BE49-F238E27FC236}">
                  <a16:creationId xmlns:a16="http://schemas.microsoft.com/office/drawing/2014/main" id="{F3EA6A24-B225-466D-B6DD-449439053920}"/>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7" name="TextBox 3">
              <a:extLst>
                <a:ext uri="{FF2B5EF4-FFF2-40B4-BE49-F238E27FC236}">
                  <a16:creationId xmlns:a16="http://schemas.microsoft.com/office/drawing/2014/main" id="{EC30BD17-4180-41F0-984D-B4BDF1F008B6}"/>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4" name="Picture 13">
            <a:extLst>
              <a:ext uri="{FF2B5EF4-FFF2-40B4-BE49-F238E27FC236}">
                <a16:creationId xmlns:a16="http://schemas.microsoft.com/office/drawing/2014/main" id="{9F9949FD-1BF1-41F0-98AF-C7194E7F95C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bwMode="white">
          <a:xfrm>
            <a:off x="8335163" y="4647363"/>
            <a:ext cx="483921" cy="289311"/>
          </a:xfrm>
          <a:prstGeom prst="rect">
            <a:avLst/>
          </a:prstGeom>
        </p:spPr>
      </p:pic>
    </p:spTree>
    <p:extLst>
      <p:ext uri="{BB962C8B-B14F-4D97-AF65-F5344CB8AC3E}">
        <p14:creationId xmlns:p14="http://schemas.microsoft.com/office/powerpoint/2010/main" val="48863638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_ThreeSpeaker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3837A0-7807-4FF2-9286-D089B2E6AC3B}"/>
              </a:ext>
            </a:extLst>
          </p:cNvPr>
          <p:cNvGrpSpPr/>
          <p:nvPr userDrawn="1"/>
        </p:nvGrpSpPr>
        <p:grpSpPr>
          <a:xfrm>
            <a:off x="0" y="0"/>
            <a:ext cx="9144000" cy="5143500"/>
            <a:chOff x="0" y="0"/>
            <a:chExt cx="14630400" cy="8229600"/>
          </a:xfrm>
        </p:grpSpPr>
        <p:pic>
          <p:nvPicPr>
            <p:cNvPr id="28" name="Picture 27">
              <a:extLst>
                <a:ext uri="{FF2B5EF4-FFF2-40B4-BE49-F238E27FC236}">
                  <a16:creationId xmlns:a16="http://schemas.microsoft.com/office/drawing/2014/main" id="{BC7655C5-BC04-4234-AF75-2F5081C22B0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9" name="Rectangle 28">
              <a:extLst>
                <a:ext uri="{FF2B5EF4-FFF2-40B4-BE49-F238E27FC236}">
                  <a16:creationId xmlns:a16="http://schemas.microsoft.com/office/drawing/2014/main" id="{E50AD0FF-13E0-4522-832B-8E752B0A747A}"/>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7"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sp>
        <p:nvSpPr>
          <p:cNvPr id="17" name="Text Placeholder 2">
            <a:extLst>
              <a:ext uri="{FF2B5EF4-FFF2-40B4-BE49-F238E27FC236}">
                <a16:creationId xmlns:a16="http://schemas.microsoft.com/office/drawing/2014/main" id="{1C0E6E0D-2F6A-4055-A8DD-44FB43AC81FC}"/>
              </a:ext>
            </a:extLst>
          </p:cNvPr>
          <p:cNvSpPr>
            <a:spLocks noGrp="1"/>
          </p:cNvSpPr>
          <p:nvPr>
            <p:ph type="body" sz="quarter" idx="14" hasCustomPrompt="1"/>
          </p:nvPr>
        </p:nvSpPr>
        <p:spPr bwMode="white">
          <a:xfrm>
            <a:off x="202407"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19" name="Text Placeholder 2">
            <a:extLst>
              <a:ext uri="{FF2B5EF4-FFF2-40B4-BE49-F238E27FC236}">
                <a16:creationId xmlns:a16="http://schemas.microsoft.com/office/drawing/2014/main" id="{8538CBB5-A8A5-4137-AFBD-BD452F8E68BC}"/>
              </a:ext>
            </a:extLst>
          </p:cNvPr>
          <p:cNvSpPr>
            <a:spLocks noGrp="1"/>
          </p:cNvSpPr>
          <p:nvPr>
            <p:ph type="body" sz="quarter" idx="16" hasCustomPrompt="1"/>
          </p:nvPr>
        </p:nvSpPr>
        <p:spPr bwMode="white">
          <a:xfrm>
            <a:off x="3071620"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20" name="Text Placeholder 2">
            <a:extLst>
              <a:ext uri="{FF2B5EF4-FFF2-40B4-BE49-F238E27FC236}">
                <a16:creationId xmlns:a16="http://schemas.microsoft.com/office/drawing/2014/main" id="{60A6FFF4-CEA6-4ED4-89EC-2C9819C8C088}"/>
              </a:ext>
            </a:extLst>
          </p:cNvPr>
          <p:cNvSpPr>
            <a:spLocks noGrp="1"/>
          </p:cNvSpPr>
          <p:nvPr>
            <p:ph type="body" sz="quarter" idx="17" hasCustomPrompt="1"/>
          </p:nvPr>
        </p:nvSpPr>
        <p:spPr bwMode="white">
          <a:xfrm>
            <a:off x="5940834"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grpSp>
        <p:nvGrpSpPr>
          <p:cNvPr id="15" name="Group 14">
            <a:extLst>
              <a:ext uri="{FF2B5EF4-FFF2-40B4-BE49-F238E27FC236}">
                <a16:creationId xmlns:a16="http://schemas.microsoft.com/office/drawing/2014/main" id="{E69DB38B-A3C0-406E-8E35-CE7B5BBB93CE}"/>
              </a:ext>
            </a:extLst>
          </p:cNvPr>
          <p:cNvGrpSpPr/>
          <p:nvPr userDrawn="1"/>
        </p:nvGrpSpPr>
        <p:grpSpPr bwMode="white">
          <a:xfrm>
            <a:off x="342856" y="4628830"/>
            <a:ext cx="5467395" cy="163256"/>
            <a:chOff x="548569" y="7406123"/>
            <a:chExt cx="8747832" cy="261209"/>
          </a:xfrm>
        </p:grpSpPr>
        <p:pic>
          <p:nvPicPr>
            <p:cNvPr id="21" name="Graphic 20">
              <a:extLst>
                <a:ext uri="{FF2B5EF4-FFF2-40B4-BE49-F238E27FC236}">
                  <a16:creationId xmlns:a16="http://schemas.microsoft.com/office/drawing/2014/main" id="{F493ED55-A045-4BCA-A464-B14A60D3D240}"/>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22" name="TextBox 3">
              <a:extLst>
                <a:ext uri="{FF2B5EF4-FFF2-40B4-BE49-F238E27FC236}">
                  <a16:creationId xmlns:a16="http://schemas.microsoft.com/office/drawing/2014/main" id="{CEA2FC33-1B60-4952-9513-8096538E4394}"/>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6" name="Picture 15">
            <a:extLst>
              <a:ext uri="{FF2B5EF4-FFF2-40B4-BE49-F238E27FC236}">
                <a16:creationId xmlns:a16="http://schemas.microsoft.com/office/drawing/2014/main" id="{7412F586-2D23-4F5E-A613-0C52B9D424A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bwMode="white">
          <a:xfrm>
            <a:off x="8335163" y="4647363"/>
            <a:ext cx="483921" cy="289311"/>
          </a:xfrm>
          <a:prstGeom prst="rect">
            <a:avLst/>
          </a:prstGeom>
        </p:spPr>
      </p:pic>
    </p:spTree>
    <p:extLst>
      <p:ext uri="{BB962C8B-B14F-4D97-AF65-F5344CB8AC3E}">
        <p14:creationId xmlns:p14="http://schemas.microsoft.com/office/powerpoint/2010/main" val="225027380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760750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4060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lvl1pPr marL="285750" indent="-285750">
              <a:buFont typeface="Arial" panose="020B0604020202020204" pitchFamily="34" charset="0"/>
              <a:buChar char="•"/>
              <a:defRPr/>
            </a:lvl1pPr>
            <a:lvl2pPr marL="466430" indent="-214313">
              <a:buFont typeface="Arial" panose="020B0604020202020204" pitchFamily="34" charset="0"/>
              <a:buChar char="•"/>
              <a:defRPr/>
            </a:lvl2pPr>
            <a:lvl3pPr marL="634508" indent="-214313">
              <a:buFont typeface="Arial" panose="020B0604020202020204" pitchFamily="34" charset="0"/>
              <a:buChar char="•"/>
              <a:defRPr/>
            </a:lvl3pPr>
            <a:lvl4pPr marL="802586" indent="-214313">
              <a:buFont typeface="Arial" panose="020B0604020202020204" pitchFamily="34" charset="0"/>
              <a:buChar char="•"/>
              <a:defRPr/>
            </a:lvl4pPr>
            <a:lvl5pPr marL="970664" indent="-2143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77660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8436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_Column_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967380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_and_Full_Imag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1C44F60-96AF-4ABC-A435-2C2A133BC10F}"/>
              </a:ext>
            </a:extLst>
          </p:cNvPr>
          <p:cNvSpPr>
            <a:spLocks noGrp="1"/>
          </p:cNvSpPr>
          <p:nvPr>
            <p:ph type="pic" sz="quarter" idx="10" hasCustomPrompt="1"/>
          </p:nvPr>
        </p:nvSpPr>
        <p:spPr>
          <a:xfrm>
            <a:off x="201930" y="891882"/>
            <a:ext cx="8761095" cy="3572542"/>
          </a:xfrm>
          <a:blipFill>
            <a:blip r:embed="rId2"/>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2" name="Title 1"/>
          <p:cNvSpPr>
            <a:spLocks noGrp="1"/>
          </p:cNvSpPr>
          <p:nvPr>
            <p:ph type="title"/>
          </p:nvPr>
        </p:nvSpPr>
        <p:spPr>
          <a:xfrm>
            <a:off x="201930" y="217133"/>
            <a:ext cx="8761095" cy="674749"/>
          </a:xfrm>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8A9D83BD-CBDA-47B5-82D5-43BD58971F25}"/>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tx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97142246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D08D5-9363-49D4-89A2-50503090D09C}"/>
              </a:ext>
            </a:extLst>
          </p:cNvPr>
          <p:cNvSpPr/>
          <p:nvPr userDrawn="1"/>
        </p:nvSpPr>
        <p:spPr bwMode="white">
          <a:xfrm>
            <a:off x="3373438" y="4648399"/>
            <a:ext cx="1496056" cy="211309"/>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930" y="217133"/>
            <a:ext cx="3912869" cy="1011592"/>
          </a:xfrm>
        </p:spPr>
        <p:txBody>
          <a:body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714BFDE4-EF97-4A84-B9A4-E36284741950}"/>
              </a:ext>
            </a:extLst>
          </p:cNvPr>
          <p:cNvSpPr>
            <a:spLocks noGrp="1"/>
          </p:cNvSpPr>
          <p:nvPr>
            <p:ph type="body" idx="1" hasCustomPrompt="1"/>
          </p:nvPr>
        </p:nvSpPr>
        <p:spPr>
          <a:xfrm>
            <a:off x="201931" y="1520534"/>
            <a:ext cx="3912869"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7">
            <a:extLst>
              <a:ext uri="{FF2B5EF4-FFF2-40B4-BE49-F238E27FC236}">
                <a16:creationId xmlns:a16="http://schemas.microsoft.com/office/drawing/2014/main" id="{79D2916E-6016-4F1A-B09E-321ABAA07752}"/>
              </a:ext>
            </a:extLst>
          </p:cNvPr>
          <p:cNvSpPr>
            <a:spLocks noGrp="1"/>
          </p:cNvSpPr>
          <p:nvPr>
            <p:ph type="pic" sz="quarter" idx="10" hasCustomPrompt="1"/>
          </p:nvPr>
        </p:nvSpPr>
        <p:spPr>
          <a:xfrm>
            <a:off x="4572000" y="0"/>
            <a:ext cx="4572000" cy="5143500"/>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tx1"/>
                </a:solidFill>
              </a:defRPr>
            </a:lvl1pPr>
          </a:lstStyle>
          <a:p>
            <a:r>
              <a:rPr lang="en-US" dirty="0"/>
              <a:t>Click to insert image</a:t>
            </a:r>
          </a:p>
        </p:txBody>
      </p:sp>
    </p:spTree>
    <p:extLst>
      <p:ext uri="{BB962C8B-B14F-4D97-AF65-F5344CB8AC3E}">
        <p14:creationId xmlns:p14="http://schemas.microsoft.com/office/powerpoint/2010/main" val="379703221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_Bleed_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0172A3F-D37C-4935-8664-1AA9E132A404}"/>
              </a:ext>
            </a:extLst>
          </p:cNvPr>
          <p:cNvSpPr>
            <a:spLocks noGrp="1"/>
          </p:cNvSpPr>
          <p:nvPr>
            <p:ph type="pic" sz="quarter" idx="10" hasCustomPrompt="1"/>
          </p:nvPr>
        </p:nvSpPr>
        <p:spPr>
          <a:xfrm>
            <a:off x="0" y="0"/>
            <a:ext cx="9144000" cy="5143500"/>
          </a:xfrm>
          <a:blipFill>
            <a:blip r:embed="rId2"/>
            <a:stretch>
              <a:fillRect/>
            </a:stretch>
          </a:blipFill>
        </p:spPr>
        <p:txBody>
          <a:bodyPr anchor="ctr" anchorCtr="0">
            <a:noAutofit/>
          </a:bodyPr>
          <a:lstStyle>
            <a:lvl1pPr algn="ctr">
              <a:defRPr>
                <a:solidFill>
                  <a:schemeClr val="tx1"/>
                </a:solidFill>
              </a:defRPr>
            </a:lvl1pPr>
          </a:lstStyle>
          <a:p>
            <a:r>
              <a:rPr lang="en-US" dirty="0"/>
              <a:t>Click to insert image</a:t>
            </a:r>
          </a:p>
        </p:txBody>
      </p:sp>
      <p:sp>
        <p:nvSpPr>
          <p:cNvPr id="4" name="Text Placeholder 3">
            <a:extLst>
              <a:ext uri="{FF2B5EF4-FFF2-40B4-BE49-F238E27FC236}">
                <a16:creationId xmlns:a16="http://schemas.microsoft.com/office/drawing/2014/main" id="{6E2083C0-33B4-4180-9120-11EA27B97CC6}"/>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tx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
        <p:nvSpPr>
          <p:cNvPr id="9" name="Title 8">
            <a:extLst>
              <a:ext uri="{FF2B5EF4-FFF2-40B4-BE49-F238E27FC236}">
                <a16:creationId xmlns:a16="http://schemas.microsoft.com/office/drawing/2014/main" id="{A4EF9DF8-E8E9-4CAD-A5B5-16FBEC81DD87}"/>
              </a:ext>
            </a:extLst>
          </p:cNvPr>
          <p:cNvSpPr>
            <a:spLocks noGrp="1"/>
          </p:cNvSpPr>
          <p:nvPr>
            <p:ph type="title"/>
          </p:nvPr>
        </p:nvSpPr>
        <p:spPr bwMode="white">
          <a:xfrm>
            <a:off x="201930" y="217133"/>
            <a:ext cx="8741880" cy="674749"/>
          </a:xfrm>
        </p:spPr>
        <p:txBody>
          <a:bodyPr/>
          <a:lstStyle/>
          <a:p>
            <a:r>
              <a:rPr lang="en-US"/>
              <a:t>Click to edit Master title style</a:t>
            </a:r>
            <a:endParaRPr lang="en-US" dirty="0"/>
          </a:p>
        </p:txBody>
      </p:sp>
    </p:spTree>
    <p:extLst>
      <p:ext uri="{BB962C8B-B14F-4D97-AF65-F5344CB8AC3E}">
        <p14:creationId xmlns:p14="http://schemas.microsoft.com/office/powerpoint/2010/main" val="28261078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578A1A-F7C9-A04C-B07A-ABEA4A42C44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6508"/>
          <a:stretch/>
        </p:blipFill>
        <p:spPr>
          <a:xfrm>
            <a:off x="0" y="0"/>
            <a:ext cx="9144000" cy="5143500"/>
          </a:xfrm>
          <a:prstGeom prst="rect">
            <a:avLst/>
          </a:prstGeom>
        </p:spPr>
      </p:pic>
      <p:sp>
        <p:nvSpPr>
          <p:cNvPr id="2" name="Title 1"/>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A3DE56E-F6B8-0543-817A-DCBF6129803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1438" y="4706911"/>
            <a:ext cx="443363" cy="265064"/>
          </a:xfrm>
          <a:prstGeom prst="rect">
            <a:avLst/>
          </a:prstGeom>
        </p:spPr>
      </p:pic>
      <p:sp>
        <p:nvSpPr>
          <p:cNvPr id="10" name="TextBox 9">
            <a:extLst>
              <a:ext uri="{FF2B5EF4-FFF2-40B4-BE49-F238E27FC236}">
                <a16:creationId xmlns:a16="http://schemas.microsoft.com/office/drawing/2014/main" id="{A86A16C5-0127-F443-821D-7AC0F088CDAC}"/>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642662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mbed_Video">
    <p:bg>
      <p:bgRef idx="1001">
        <a:schemeClr val="bg2"/>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AC034E-E54C-4458-8A41-EB0300702CFF}"/>
              </a:ext>
            </a:extLst>
          </p:cNvPr>
          <p:cNvSpPr/>
          <p:nvPr userDrawn="1"/>
        </p:nvSpPr>
        <p:spPr bwMode="auto">
          <a:xfrm rot="5400000">
            <a:off x="3805238" y="1804988"/>
            <a:ext cx="1533525" cy="1533525"/>
          </a:xfrm>
          <a:custGeom>
            <a:avLst/>
            <a:gdLst>
              <a:gd name="connsiteX0" fmla="*/ 696468 w 2453640"/>
              <a:gd name="connsiteY0" fmla="*/ 1493520 h 2453640"/>
              <a:gd name="connsiteX1" fmla="*/ 1757172 w 2453640"/>
              <a:gd name="connsiteY1" fmla="*/ 1493520 h 2453640"/>
              <a:gd name="connsiteX2" fmla="*/ 1226820 w 2453640"/>
              <a:gd name="connsiteY2" fmla="*/ 701040 h 2453640"/>
              <a:gd name="connsiteX3" fmla="*/ 0 w 2453640"/>
              <a:gd name="connsiteY3" fmla="*/ 1226820 h 2453640"/>
              <a:gd name="connsiteX4" fmla="*/ 1226820 w 2453640"/>
              <a:gd name="connsiteY4" fmla="*/ 0 h 2453640"/>
              <a:gd name="connsiteX5" fmla="*/ 2453640 w 2453640"/>
              <a:gd name="connsiteY5" fmla="*/ 1226820 h 2453640"/>
              <a:gd name="connsiteX6" fmla="*/ 1226820 w 2453640"/>
              <a:gd name="connsiteY6" fmla="*/ 2453640 h 2453640"/>
              <a:gd name="connsiteX7" fmla="*/ 0 w 2453640"/>
              <a:gd name="connsiteY7" fmla="*/ 1226820 h 24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3640" h="2453640">
                <a:moveTo>
                  <a:pt x="696468" y="1493520"/>
                </a:moveTo>
                <a:lnTo>
                  <a:pt x="1757172" y="1493520"/>
                </a:lnTo>
                <a:lnTo>
                  <a:pt x="1226820" y="701040"/>
                </a:lnTo>
                <a:close/>
                <a:moveTo>
                  <a:pt x="0" y="1226820"/>
                </a:moveTo>
                <a:cubicBezTo>
                  <a:pt x="0" y="549266"/>
                  <a:pt x="549266" y="0"/>
                  <a:pt x="1226820" y="0"/>
                </a:cubicBezTo>
                <a:cubicBezTo>
                  <a:pt x="1904374" y="0"/>
                  <a:pt x="2453640" y="549266"/>
                  <a:pt x="2453640" y="1226820"/>
                </a:cubicBezTo>
                <a:cubicBezTo>
                  <a:pt x="2453640" y="1904374"/>
                  <a:pt x="1904374" y="2453640"/>
                  <a:pt x="1226820" y="2453640"/>
                </a:cubicBezTo>
                <a:cubicBezTo>
                  <a:pt x="549266" y="2453640"/>
                  <a:pt x="0" y="1904374"/>
                  <a:pt x="0" y="122682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4" name="Media Placeholder 3">
            <a:extLst>
              <a:ext uri="{FF2B5EF4-FFF2-40B4-BE49-F238E27FC236}">
                <a16:creationId xmlns:a16="http://schemas.microsoft.com/office/drawing/2014/main" id="{62EA48BA-8AA5-4D2B-BA49-A7696755D9F4}"/>
              </a:ext>
            </a:extLst>
          </p:cNvPr>
          <p:cNvSpPr>
            <a:spLocks noGrp="1"/>
          </p:cNvSpPr>
          <p:nvPr userDrawn="1">
            <p:ph type="media" sz="quarter" idx="10" hasCustomPrompt="1"/>
          </p:nvPr>
        </p:nvSpPr>
        <p:spPr>
          <a:xfrm>
            <a:off x="0" y="0"/>
            <a:ext cx="9144000" cy="5143500"/>
          </a:xfrm>
        </p:spPr>
        <p:txBody>
          <a:bodyPr anchor="ctr" anchorCtr="0">
            <a:noAutofit/>
          </a:bodyPr>
          <a:lstStyle>
            <a:lvl1pPr algn="ctr">
              <a:defRPr>
                <a:solidFill>
                  <a:schemeClr val="tx1"/>
                </a:solidFill>
              </a:defRPr>
            </a:lvl1pPr>
          </a:lstStyle>
          <a:p>
            <a:r>
              <a:rPr lang="en-US" dirty="0"/>
              <a:t>Click to add video</a:t>
            </a:r>
          </a:p>
        </p:txBody>
      </p:sp>
    </p:spTree>
    <p:extLst>
      <p:ext uri="{BB962C8B-B14F-4D97-AF65-F5344CB8AC3E}">
        <p14:creationId xmlns:p14="http://schemas.microsoft.com/office/powerpoint/2010/main" val="5521028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_1">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object&#10;&#10;Description generated with high confidence">
            <a:extLst>
              <a:ext uri="{FF2B5EF4-FFF2-40B4-BE49-F238E27FC236}">
                <a16:creationId xmlns:a16="http://schemas.microsoft.com/office/drawing/2014/main" id="{C9571B55-C11F-4D26-B011-4F09A25077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a:stretch/>
        </p:blipFill>
        <p:spPr>
          <a:xfrm>
            <a:off x="0" y="0"/>
            <a:ext cx="9144000" cy="5143500"/>
          </a:xfrm>
          <a:prstGeom prst="rect">
            <a:avLst/>
          </a:prstGeom>
        </p:spPr>
      </p:pic>
      <p:sp>
        <p:nvSpPr>
          <p:cNvPr id="2" name="Title 1"/>
          <p:cNvSpPr>
            <a:spLocks noGrp="1"/>
          </p:cNvSpPr>
          <p:nvPr>
            <p:ph type="title" hasCustomPrompt="1"/>
          </p:nvPr>
        </p:nvSpPr>
        <p:spPr bwMode="white">
          <a:xfrm>
            <a:off x="202407" y="2153108"/>
            <a:ext cx="8067953" cy="814838"/>
          </a:xfrm>
          <a:noFill/>
        </p:spPr>
        <p:txBody>
          <a:bodyPr wrap="square" tIns="146304" bIns="146304" anchor="t" anchorCtr="0">
            <a:spAutoFit/>
          </a:bodyPr>
          <a:lstStyle>
            <a:lvl1pPr>
              <a:defRPr sz="3750" spc="-74" baseline="0">
                <a:gradFill>
                  <a:gsLst>
                    <a:gs pos="0">
                      <a:schemeClr val="tx1"/>
                    </a:gs>
                    <a:gs pos="100000">
                      <a:schemeClr val="tx1"/>
                    </a:gs>
                  </a:gsLst>
                  <a:lin ang="5400000" scaled="0"/>
                </a:gradFill>
              </a:defRPr>
            </a:lvl1pPr>
          </a:lstStyle>
          <a:p>
            <a:r>
              <a:rPr lang="en-US" dirty="0"/>
              <a:t>Section</a:t>
            </a:r>
          </a:p>
        </p:txBody>
      </p:sp>
      <p:grpSp>
        <p:nvGrpSpPr>
          <p:cNvPr id="8" name="Group 7">
            <a:extLst>
              <a:ext uri="{FF2B5EF4-FFF2-40B4-BE49-F238E27FC236}">
                <a16:creationId xmlns:a16="http://schemas.microsoft.com/office/drawing/2014/main" id="{3092D843-89F4-4F98-A23F-83882EAAAF1D}"/>
              </a:ext>
            </a:extLst>
          </p:cNvPr>
          <p:cNvGrpSpPr/>
          <p:nvPr userDrawn="1"/>
        </p:nvGrpSpPr>
        <p:grpSpPr bwMode="white">
          <a:xfrm>
            <a:off x="342856" y="4628830"/>
            <a:ext cx="5467395" cy="163256"/>
            <a:chOff x="548569" y="7406123"/>
            <a:chExt cx="8747832" cy="261209"/>
          </a:xfrm>
        </p:grpSpPr>
        <p:pic>
          <p:nvPicPr>
            <p:cNvPr id="11" name="Graphic 10">
              <a:extLst>
                <a:ext uri="{FF2B5EF4-FFF2-40B4-BE49-F238E27FC236}">
                  <a16:creationId xmlns:a16="http://schemas.microsoft.com/office/drawing/2014/main" id="{8C822435-BAE8-4282-84A4-90191476B79F}"/>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3B8DAA67-CC92-4CF0-9FA5-BD2C6039FC88}"/>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0" name="Picture 9">
            <a:extLst>
              <a:ext uri="{FF2B5EF4-FFF2-40B4-BE49-F238E27FC236}">
                <a16:creationId xmlns:a16="http://schemas.microsoft.com/office/drawing/2014/main" id="{36E41032-D589-4546-B9F1-22E0581F68F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2809516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Video_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59AB8F-F889-4858-8333-C8736D20CDF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itle 1"/>
          <p:cNvSpPr>
            <a:spLocks noGrp="1"/>
          </p:cNvSpPr>
          <p:nvPr>
            <p:ph type="title" hasCustomPrompt="1"/>
          </p:nvPr>
        </p:nvSpPr>
        <p:spPr bwMode="white">
          <a:xfrm>
            <a:off x="201672" y="2153108"/>
            <a:ext cx="8067953" cy="814838"/>
          </a:xfrm>
          <a:noFill/>
        </p:spPr>
        <p:txBody>
          <a:bodyPr vert="horz" wrap="square" lIns="182880" tIns="146304" rIns="182880" bIns="146304" rtlCol="0" anchor="t" anchorCtr="0">
            <a:spAutoFit/>
          </a:bodyPr>
          <a:lstStyle>
            <a:lvl1pPr>
              <a:defRPr lang="en-US" sz="3750" spc="-74" dirty="0">
                <a:gradFill>
                  <a:gsLst>
                    <a:gs pos="0">
                      <a:schemeClr val="tx1"/>
                    </a:gs>
                    <a:gs pos="100000">
                      <a:schemeClr val="tx1"/>
                    </a:gs>
                  </a:gsLst>
                  <a:lin ang="5400000" scaled="0"/>
                </a:gradFill>
              </a:defRPr>
            </a:lvl1pPr>
          </a:lstStyle>
          <a:p>
            <a:pPr lvl="0"/>
            <a:r>
              <a:rPr lang="en-US" dirty="0"/>
              <a:t>Video</a:t>
            </a:r>
          </a:p>
        </p:txBody>
      </p:sp>
      <p:grpSp>
        <p:nvGrpSpPr>
          <p:cNvPr id="10" name="Group 9">
            <a:extLst>
              <a:ext uri="{FF2B5EF4-FFF2-40B4-BE49-F238E27FC236}">
                <a16:creationId xmlns:a16="http://schemas.microsoft.com/office/drawing/2014/main" id="{90436F05-F070-4159-B68A-8D29AF290135}"/>
              </a:ext>
            </a:extLst>
          </p:cNvPr>
          <p:cNvGrpSpPr/>
          <p:nvPr userDrawn="1"/>
        </p:nvGrpSpPr>
        <p:grpSpPr bwMode="white">
          <a:xfrm>
            <a:off x="342856" y="4628830"/>
            <a:ext cx="5467395" cy="163256"/>
            <a:chOff x="548569" y="7406123"/>
            <a:chExt cx="8747832" cy="261209"/>
          </a:xfrm>
        </p:grpSpPr>
        <p:pic>
          <p:nvPicPr>
            <p:cNvPr id="12" name="Graphic 11">
              <a:extLst>
                <a:ext uri="{FF2B5EF4-FFF2-40B4-BE49-F238E27FC236}">
                  <a16:creationId xmlns:a16="http://schemas.microsoft.com/office/drawing/2014/main" id="{C87DB9A7-4AB6-49C1-ABE2-766D96966C4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C31626E3-1E13-4965-B277-26C4DAEDC390}"/>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2FE560A4-56E6-4564-BB52-39283940C7E8}"/>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7074923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emo_1">
    <p:bg>
      <p:bgPr>
        <a:solidFill>
          <a:schemeClr val="accent4"/>
        </a:solidFill>
        <a:effectLst/>
      </p:bgPr>
    </p:bg>
    <p:spTree>
      <p:nvGrpSpPr>
        <p:cNvPr id="1" name=""/>
        <p:cNvGrpSpPr/>
        <p:nvPr/>
      </p:nvGrpSpPr>
      <p:grpSpPr>
        <a:xfrm>
          <a:off x="0" y="0"/>
          <a:ext cx="0" cy="0"/>
          <a:chOff x="0" y="0"/>
          <a:chExt cx="0" cy="0"/>
        </a:xfrm>
      </p:grpSpPr>
      <p:pic>
        <p:nvPicPr>
          <p:cNvPr id="14" name="Picture 13" descr="A picture containing object&#10;&#10;Description generated with high confidence">
            <a:extLst>
              <a:ext uri="{FF2B5EF4-FFF2-40B4-BE49-F238E27FC236}">
                <a16:creationId xmlns:a16="http://schemas.microsoft.com/office/drawing/2014/main" id="{B5BCDF69-7CA5-4D61-8B97-90CC34C0A58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6" name="Title 1"/>
          <p:cNvSpPr>
            <a:spLocks noGrp="1"/>
          </p:cNvSpPr>
          <p:nvPr>
            <p:ph type="title" hasCustomPrompt="1"/>
          </p:nvPr>
        </p:nvSpPr>
        <p:spPr bwMode="white">
          <a:xfrm>
            <a:off x="202407" y="2153108"/>
            <a:ext cx="8067953" cy="814838"/>
          </a:xfrm>
          <a:noFill/>
        </p:spPr>
        <p:txBody>
          <a:bodyPr vert="horz" wrap="square" lIns="182880" tIns="146304" rIns="182880" bIns="146304" rtlCol="0" anchor="t" anchorCtr="0">
            <a:spAutoFit/>
          </a:bodyPr>
          <a:lstStyle>
            <a:lvl1pPr>
              <a:defRPr lang="en-US" sz="3750" spc="-74" dirty="0">
                <a:gradFill>
                  <a:gsLst>
                    <a:gs pos="0">
                      <a:schemeClr val="tx1"/>
                    </a:gs>
                    <a:gs pos="100000">
                      <a:schemeClr val="tx1"/>
                    </a:gs>
                  </a:gsLst>
                  <a:lin ang="5400000" scaled="0"/>
                </a:gradFill>
              </a:defRPr>
            </a:lvl1pPr>
          </a:lstStyle>
          <a:p>
            <a:pPr lvl="0"/>
            <a:r>
              <a:rPr lang="en-US" dirty="0"/>
              <a:t>Demo</a:t>
            </a:r>
          </a:p>
        </p:txBody>
      </p:sp>
      <p:grpSp>
        <p:nvGrpSpPr>
          <p:cNvPr id="8" name="Group 7">
            <a:extLst>
              <a:ext uri="{FF2B5EF4-FFF2-40B4-BE49-F238E27FC236}">
                <a16:creationId xmlns:a16="http://schemas.microsoft.com/office/drawing/2014/main" id="{75EEF905-FAED-46A8-A897-14D40C217D5A}"/>
              </a:ext>
            </a:extLst>
          </p:cNvPr>
          <p:cNvGrpSpPr/>
          <p:nvPr userDrawn="1"/>
        </p:nvGrpSpPr>
        <p:grpSpPr bwMode="white">
          <a:xfrm>
            <a:off x="342856" y="4628830"/>
            <a:ext cx="5467395" cy="163256"/>
            <a:chOff x="548569" y="7406123"/>
            <a:chExt cx="8747832" cy="261209"/>
          </a:xfrm>
        </p:grpSpPr>
        <p:pic>
          <p:nvPicPr>
            <p:cNvPr id="10" name="Graphic 9">
              <a:extLst>
                <a:ext uri="{FF2B5EF4-FFF2-40B4-BE49-F238E27FC236}">
                  <a16:creationId xmlns:a16="http://schemas.microsoft.com/office/drawing/2014/main" id="{4E9E71C6-FF89-42FD-A814-265967128147}"/>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3" name="TextBox 3">
              <a:extLst>
                <a:ext uri="{FF2B5EF4-FFF2-40B4-BE49-F238E27FC236}">
                  <a16:creationId xmlns:a16="http://schemas.microsoft.com/office/drawing/2014/main" id="{6DC6AB55-A62E-4AF6-8FBC-8DDB1DDD1858}"/>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864D5268-C838-44C2-9C15-1EAB18B9ACD4}"/>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0203590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8605243" cy="3026982"/>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grpSp>
        <p:nvGrpSpPr>
          <p:cNvPr id="8" name="Group 7">
            <a:extLst>
              <a:ext uri="{FF2B5EF4-FFF2-40B4-BE49-F238E27FC236}">
                <a16:creationId xmlns:a16="http://schemas.microsoft.com/office/drawing/2014/main" id="{41A6E440-F5AD-4713-A248-F7D403C95F36}"/>
              </a:ext>
            </a:extLst>
          </p:cNvPr>
          <p:cNvGrpSpPr/>
          <p:nvPr userDrawn="1"/>
        </p:nvGrpSpPr>
        <p:grpSpPr>
          <a:xfrm>
            <a:off x="342856" y="4628830"/>
            <a:ext cx="5467395" cy="163256"/>
            <a:chOff x="548569" y="7406123"/>
            <a:chExt cx="8747832" cy="261209"/>
          </a:xfrm>
        </p:grpSpPr>
        <p:pic>
          <p:nvPicPr>
            <p:cNvPr id="10" name="Graphic 9">
              <a:extLst>
                <a:ext uri="{FF2B5EF4-FFF2-40B4-BE49-F238E27FC236}">
                  <a16:creationId xmlns:a16="http://schemas.microsoft.com/office/drawing/2014/main" id="{09E6A2E6-FBB2-4D44-A958-76165835580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48569" y="7406123"/>
              <a:ext cx="1075500" cy="245214"/>
            </a:xfrm>
            <a:prstGeom prst="rect">
              <a:avLst/>
            </a:prstGeom>
          </p:spPr>
        </p:pic>
        <p:sp>
          <p:nvSpPr>
            <p:cNvPr id="14" name="TextBox 3">
              <a:extLst>
                <a:ext uri="{FF2B5EF4-FFF2-40B4-BE49-F238E27FC236}">
                  <a16:creationId xmlns:a16="http://schemas.microsoft.com/office/drawing/2014/main" id="{2E8D635A-51BE-43FE-AC3A-0ACEA658DB8E}"/>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9" name="Picture 8">
            <a:extLst>
              <a:ext uri="{FF2B5EF4-FFF2-40B4-BE49-F238E27FC236}">
                <a16:creationId xmlns:a16="http://schemas.microsoft.com/office/drawing/2014/main" id="{C48AA576-BFFE-49D7-B4C6-27E24E8847C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3614198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Column_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4033243" cy="3373231"/>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7" name="Content Placeholder 10">
            <a:extLst>
              <a:ext uri="{FF2B5EF4-FFF2-40B4-BE49-F238E27FC236}">
                <a16:creationId xmlns:a16="http://schemas.microsoft.com/office/drawing/2014/main" id="{37C8F698-9535-4EA1-A06D-92ABCB324DB2}"/>
              </a:ext>
            </a:extLst>
          </p:cNvPr>
          <p:cNvSpPr>
            <a:spLocks noGrp="1"/>
          </p:cNvSpPr>
          <p:nvPr>
            <p:ph sz="quarter" idx="11" hasCustomPrompt="1"/>
          </p:nvPr>
        </p:nvSpPr>
        <p:spPr>
          <a:xfrm>
            <a:off x="4415492" y="1131094"/>
            <a:ext cx="4033243" cy="3373231"/>
          </a:xfrm>
        </p:spPr>
        <p:txBody>
          <a:bodyPr/>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grpSp>
        <p:nvGrpSpPr>
          <p:cNvPr id="8" name="Group 7">
            <a:extLst>
              <a:ext uri="{FF2B5EF4-FFF2-40B4-BE49-F238E27FC236}">
                <a16:creationId xmlns:a16="http://schemas.microsoft.com/office/drawing/2014/main" id="{47CD68A5-977B-42BF-8013-C0F3710219EA}"/>
              </a:ext>
            </a:extLst>
          </p:cNvPr>
          <p:cNvGrpSpPr/>
          <p:nvPr userDrawn="1"/>
        </p:nvGrpSpPr>
        <p:grpSpPr>
          <a:xfrm>
            <a:off x="342856" y="4628830"/>
            <a:ext cx="5467395" cy="163256"/>
            <a:chOff x="548569" y="7406123"/>
            <a:chExt cx="8747832" cy="261209"/>
          </a:xfrm>
        </p:grpSpPr>
        <p:pic>
          <p:nvPicPr>
            <p:cNvPr id="10" name="Graphic 9">
              <a:extLst>
                <a:ext uri="{FF2B5EF4-FFF2-40B4-BE49-F238E27FC236}">
                  <a16:creationId xmlns:a16="http://schemas.microsoft.com/office/drawing/2014/main" id="{E8B56DFB-A510-441B-B397-CFFDD149830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48569" y="7406123"/>
              <a:ext cx="1075500" cy="245214"/>
            </a:xfrm>
            <a:prstGeom prst="rect">
              <a:avLst/>
            </a:prstGeom>
          </p:spPr>
        </p:pic>
        <p:sp>
          <p:nvSpPr>
            <p:cNvPr id="15" name="TextBox 3">
              <a:extLst>
                <a:ext uri="{FF2B5EF4-FFF2-40B4-BE49-F238E27FC236}">
                  <a16:creationId xmlns:a16="http://schemas.microsoft.com/office/drawing/2014/main" id="{F225BAA7-CE09-40D4-9109-8D9045AF7F93}"/>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3" name="Picture 12">
            <a:extLst>
              <a:ext uri="{FF2B5EF4-FFF2-40B4-BE49-F238E27FC236}">
                <a16:creationId xmlns:a16="http://schemas.microsoft.com/office/drawing/2014/main" id="{D4C12E46-82F8-43B9-B202-0ACFBA0C2C3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7293877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_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4DE95-6AD4-49A7-86CE-3AC3090C20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itle 4"/>
          <p:cNvSpPr>
            <a:spLocks noGrp="1"/>
          </p:cNvSpPr>
          <p:nvPr>
            <p:ph type="title" hasCustomPrompt="1"/>
          </p:nvPr>
        </p:nvSpPr>
        <p:spPr bwMode="white">
          <a:xfrm>
            <a:off x="202406" y="1391246"/>
            <a:ext cx="8069216" cy="1682781"/>
          </a:xfrm>
        </p:spPr>
        <p:txBody>
          <a:bodyPr lIns="182880"/>
          <a:lstStyle>
            <a:lvl1pPr marL="107156" indent="-107156" algn="l">
              <a:defRPr sz="3750">
                <a:solidFill>
                  <a:schemeClr val="tx1"/>
                </a:solidFill>
              </a:defRPr>
            </a:lvl1pPr>
          </a:lstStyle>
          <a:p>
            <a:r>
              <a:rPr lang="en-US" dirty="0"/>
              <a:t>“Lorem ipsum dolor sit amet, consectetuer adipiscing </a:t>
            </a:r>
            <a:r>
              <a:rPr lang="en-US" dirty="0" err="1"/>
              <a:t>elit</a:t>
            </a:r>
            <a:r>
              <a:rPr lang="en-US" dirty="0"/>
              <a:t>. Maecenas </a:t>
            </a:r>
            <a:r>
              <a:rPr lang="en-US" dirty="0" err="1"/>
              <a:t>porttitor</a:t>
            </a:r>
            <a:r>
              <a:rPr lang="en-US" dirty="0"/>
              <a:t> congue </a:t>
            </a:r>
            <a:r>
              <a:rPr lang="en-US" dirty="0" err="1"/>
              <a:t>massa</a:t>
            </a:r>
            <a:r>
              <a:rPr lang="en-US" dirty="0"/>
              <a:t>.” </a:t>
            </a:r>
          </a:p>
        </p:txBody>
      </p:sp>
      <p:sp>
        <p:nvSpPr>
          <p:cNvPr id="7" name="Text Placeholder 6"/>
          <p:cNvSpPr>
            <a:spLocks noGrp="1"/>
          </p:cNvSpPr>
          <p:nvPr>
            <p:ph type="body" sz="quarter" idx="10" hasCustomPrompt="1"/>
          </p:nvPr>
        </p:nvSpPr>
        <p:spPr bwMode="white">
          <a:xfrm>
            <a:off x="3895725" y="3409355"/>
            <a:ext cx="4376143" cy="537840"/>
          </a:xfrm>
        </p:spPr>
        <p:txBody>
          <a:bodyPr lIns="182880"/>
          <a:lstStyle>
            <a:lvl1pPr marL="142875" indent="0" algn="r">
              <a:buNone/>
              <a:defRPr sz="1750" b="1">
                <a:solidFill>
                  <a:schemeClr val="tx1"/>
                </a:solidFill>
                <a:latin typeface="+mn-lt"/>
              </a:defRPr>
            </a:lvl1pPr>
            <a:lvl2pPr marL="252118" indent="0">
              <a:buNone/>
              <a:defRPr>
                <a:gradFill>
                  <a:gsLst>
                    <a:gs pos="1250">
                      <a:schemeClr val="bg1"/>
                    </a:gs>
                    <a:gs pos="100000">
                      <a:schemeClr val="bg1"/>
                    </a:gs>
                  </a:gsLst>
                  <a:lin ang="5400000" scaled="0"/>
                </a:gradFill>
              </a:defRPr>
            </a:lvl2pPr>
            <a:lvl3pPr marL="420196" indent="0">
              <a:buNone/>
              <a:defRPr>
                <a:gradFill>
                  <a:gsLst>
                    <a:gs pos="1250">
                      <a:schemeClr val="bg1"/>
                    </a:gs>
                    <a:gs pos="100000">
                      <a:schemeClr val="bg1"/>
                    </a:gs>
                  </a:gsLst>
                  <a:lin ang="5400000" scaled="0"/>
                </a:gradFill>
              </a:defRPr>
            </a:lvl3pPr>
            <a:lvl4pPr marL="588274" indent="0">
              <a:buNone/>
              <a:defRPr>
                <a:gradFill>
                  <a:gsLst>
                    <a:gs pos="1250">
                      <a:schemeClr val="bg1"/>
                    </a:gs>
                    <a:gs pos="100000">
                      <a:schemeClr val="bg1"/>
                    </a:gs>
                  </a:gsLst>
                  <a:lin ang="5400000" scaled="0"/>
                </a:gradFill>
              </a:defRPr>
            </a:lvl4pPr>
            <a:lvl5pPr marL="756352" indent="0">
              <a:buNone/>
              <a:defRPr>
                <a:gradFill>
                  <a:gsLst>
                    <a:gs pos="1250">
                      <a:schemeClr val="bg1"/>
                    </a:gs>
                    <a:gs pos="100000">
                      <a:schemeClr val="bg1"/>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120525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3A6C23-27D5-45F9-A468-5103B336038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Single Corner Rounded 8">
            <a:extLst>
              <a:ext uri="{FF2B5EF4-FFF2-40B4-BE49-F238E27FC236}">
                <a16:creationId xmlns:a16="http://schemas.microsoft.com/office/drawing/2014/main" id="{ED2025C5-771A-446C-A883-53DD533B711E}"/>
              </a:ext>
            </a:extLst>
          </p:cNvPr>
          <p:cNvSpPr/>
          <p:nvPr userDrawn="1"/>
        </p:nvSpPr>
        <p:spPr bwMode="auto">
          <a:xfrm flipH="1">
            <a:off x="6825206" y="3845859"/>
            <a:ext cx="2318794" cy="1297641"/>
          </a:xfrm>
          <a:prstGeom prst="round1Rect">
            <a:avLst>
              <a:gd name="adj" fmla="val 50000"/>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2">
            <a:extLst>
              <a:ext uri="{FF2B5EF4-FFF2-40B4-BE49-F238E27FC236}">
                <a16:creationId xmlns:a16="http://schemas.microsoft.com/office/drawing/2014/main" id="{267E3236-3BFA-49FE-817B-CDA727884803}"/>
              </a:ext>
            </a:extLst>
          </p:cNvPr>
          <p:cNvSpPr>
            <a:spLocks noGrp="1"/>
          </p:cNvSpPr>
          <p:nvPr>
            <p:ph type="body" sz="quarter" idx="14" hasCustomPrompt="1"/>
          </p:nvPr>
        </p:nvSpPr>
        <p:spPr bwMode="white">
          <a:xfrm>
            <a:off x="202407" y="2646995"/>
            <a:ext cx="3831524" cy="1040946"/>
          </a:xfrm>
        </p:spPr>
        <p:txBody>
          <a:bodyPr lIns="182880" tIns="146304" bIns="146304">
            <a:noAutofit/>
          </a:bodyPr>
          <a:lstStyle>
            <a:lvl1pPr marL="0" indent="0">
              <a:spcBef>
                <a:spcPts val="0"/>
              </a:spcBef>
              <a:buNone/>
              <a:defRPr lang="en-US" sz="175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Contact information</a:t>
            </a:r>
          </a:p>
        </p:txBody>
      </p:sp>
      <p:sp>
        <p:nvSpPr>
          <p:cNvPr id="12" name="TextBox 11">
            <a:extLst>
              <a:ext uri="{FF2B5EF4-FFF2-40B4-BE49-F238E27FC236}">
                <a16:creationId xmlns:a16="http://schemas.microsoft.com/office/drawing/2014/main" id="{630B8BD6-A711-4A2B-B746-1B6F5FF44CFA}"/>
              </a:ext>
            </a:extLst>
          </p:cNvPr>
          <p:cNvSpPr txBox="1"/>
          <p:nvPr userDrawn="1"/>
        </p:nvSpPr>
        <p:spPr bwMode="white">
          <a:xfrm>
            <a:off x="201929" y="1381012"/>
            <a:ext cx="7484746" cy="1190738"/>
          </a:xfrm>
          <a:prstGeom prst="rect">
            <a:avLst/>
          </a:prstGeom>
          <a:noFill/>
        </p:spPr>
        <p:txBody>
          <a:bodyPr vert="horz" wrap="square" lIns="114300" tIns="57150" rIns="91440" bIns="57150" rtlCol="0" anchor="t" anchorCtr="0">
            <a:noAutofit/>
          </a:bodyPr>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sz="7188" dirty="0">
                <a:solidFill>
                  <a:schemeClr val="tx1"/>
                </a:solidFill>
              </a:rPr>
              <a:t>Thank you!</a:t>
            </a:r>
          </a:p>
        </p:txBody>
      </p:sp>
      <p:grpSp>
        <p:nvGrpSpPr>
          <p:cNvPr id="14" name="Group 13">
            <a:extLst>
              <a:ext uri="{FF2B5EF4-FFF2-40B4-BE49-F238E27FC236}">
                <a16:creationId xmlns:a16="http://schemas.microsoft.com/office/drawing/2014/main" id="{A081BD97-AD75-46E6-A0F4-F1BEF481D468}"/>
              </a:ext>
            </a:extLst>
          </p:cNvPr>
          <p:cNvGrpSpPr/>
          <p:nvPr userDrawn="1"/>
        </p:nvGrpSpPr>
        <p:grpSpPr bwMode="white">
          <a:xfrm>
            <a:off x="342856" y="4628830"/>
            <a:ext cx="5467395" cy="163256"/>
            <a:chOff x="548569" y="7406123"/>
            <a:chExt cx="8747832" cy="261209"/>
          </a:xfrm>
        </p:grpSpPr>
        <p:pic>
          <p:nvPicPr>
            <p:cNvPr id="16" name="Graphic 15">
              <a:extLst>
                <a:ext uri="{FF2B5EF4-FFF2-40B4-BE49-F238E27FC236}">
                  <a16:creationId xmlns:a16="http://schemas.microsoft.com/office/drawing/2014/main" id="{B58E6564-0BA6-45FC-BDA8-8ED52BCA917A}"/>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7" name="TextBox 3">
              <a:extLst>
                <a:ext uri="{FF2B5EF4-FFF2-40B4-BE49-F238E27FC236}">
                  <a16:creationId xmlns:a16="http://schemas.microsoft.com/office/drawing/2014/main" id="{1F13F489-DE28-4015-B023-1FE3B08CBA8F}"/>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5" name="Picture 14">
            <a:extLst>
              <a:ext uri="{FF2B5EF4-FFF2-40B4-BE49-F238E27FC236}">
                <a16:creationId xmlns:a16="http://schemas.microsoft.com/office/drawing/2014/main" id="{071C90DF-6F04-46B6-AA74-3B7E21AB687B}"/>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75694776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urvey_Reminder">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E7A1BE-6151-4169-BEAD-480D261196E1}"/>
              </a:ext>
            </a:extLst>
          </p:cNvPr>
          <p:cNvPicPr>
            <a:picLocks noChangeAspect="1"/>
          </p:cNvPicPr>
          <p:nvPr userDrawn="1"/>
        </p:nvPicPr>
        <p:blipFill>
          <a:blip r:embed="rId2"/>
          <a:stretch>
            <a:fillRect/>
          </a:stretch>
        </p:blipFill>
        <p:spPr>
          <a:xfrm>
            <a:off x="0" y="2142"/>
            <a:ext cx="9144000" cy="5139217"/>
          </a:xfrm>
          <a:prstGeom prst="rect">
            <a:avLst/>
          </a:prstGeom>
        </p:spPr>
      </p:pic>
      <p:sp>
        <p:nvSpPr>
          <p:cNvPr id="21" name="TextBox 20">
            <a:extLst>
              <a:ext uri="{FF2B5EF4-FFF2-40B4-BE49-F238E27FC236}">
                <a16:creationId xmlns:a16="http://schemas.microsoft.com/office/drawing/2014/main" id="{A914D48E-3390-4A56-8305-7CE447E7ECA2}"/>
              </a:ext>
            </a:extLst>
          </p:cNvPr>
          <p:cNvSpPr txBox="1"/>
          <p:nvPr userDrawn="1"/>
        </p:nvSpPr>
        <p:spPr bwMode="white">
          <a:xfrm>
            <a:off x="1759204" y="2455051"/>
            <a:ext cx="5625593" cy="1119537"/>
          </a:xfrm>
          <a:prstGeom prst="rect">
            <a:avLst/>
          </a:prstGeom>
          <a:noFill/>
        </p:spPr>
        <p:txBody>
          <a:bodyPr wrap="square" lIns="114300" tIns="91440" rIns="114300" bIns="91440" rtlCol="0">
            <a:spAutoFit/>
          </a:bodyPr>
          <a:lstStyle/>
          <a:p>
            <a:pPr algn="ctr">
              <a:lnSpc>
                <a:spcPct val="90000"/>
              </a:lnSpc>
              <a:spcAft>
                <a:spcPts val="1125"/>
              </a:spcAft>
            </a:pPr>
            <a:r>
              <a:rPr lang="en-US" sz="3375" dirty="0">
                <a:gradFill>
                  <a:gsLst>
                    <a:gs pos="2917">
                      <a:schemeClr val="tx1"/>
                    </a:gs>
                    <a:gs pos="30000">
                      <a:schemeClr val="tx1"/>
                    </a:gs>
                  </a:gsLst>
                  <a:lin ang="5400000" scaled="0"/>
                </a:gradFill>
                <a:latin typeface="+mj-lt"/>
              </a:rPr>
              <a:t>Please complete the session survey in the mobile app.</a:t>
            </a:r>
          </a:p>
        </p:txBody>
      </p:sp>
      <p:sp>
        <p:nvSpPr>
          <p:cNvPr id="22" name="Oval 21">
            <a:extLst>
              <a:ext uri="{FF2B5EF4-FFF2-40B4-BE49-F238E27FC236}">
                <a16:creationId xmlns:a16="http://schemas.microsoft.com/office/drawing/2014/main" id="{3878A35A-F2E6-4A78-9F3F-92AA8F84B9B9}"/>
              </a:ext>
            </a:extLst>
          </p:cNvPr>
          <p:cNvSpPr/>
          <p:nvPr userDrawn="1"/>
        </p:nvSpPr>
        <p:spPr bwMode="auto">
          <a:xfrm>
            <a:off x="3981450" y="903649"/>
            <a:ext cx="1181100" cy="11811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228600" rIns="114300" bIns="91440" numCol="1" spcCol="0" rtlCol="0" fromWordArt="0" anchor="ctr" anchorCtr="0" forceAA="0" compatLnSpc="1">
            <a:prstTxWarp prst="textNoShape">
              <a:avLst/>
            </a:prstTxWarp>
            <a:noAutofit/>
          </a:bodyPr>
          <a:lstStyle/>
          <a:p>
            <a:pPr algn="ctr" defTabSz="582795" fontAlgn="base">
              <a:lnSpc>
                <a:spcPct val="90000"/>
              </a:lnSpc>
              <a:spcBef>
                <a:spcPct val="0"/>
              </a:spcBef>
              <a:spcAft>
                <a:spcPct val="0"/>
              </a:spcAft>
            </a:pPr>
            <a:r>
              <a:rPr lang="en-US" sz="7188" b="1" dirty="0">
                <a:gradFill>
                  <a:gsLst>
                    <a:gs pos="0">
                      <a:srgbClr val="FFFFFF"/>
                    </a:gs>
                    <a:gs pos="100000">
                      <a:srgbClr val="FFFFFF"/>
                    </a:gs>
                  </a:gsLst>
                  <a:lin ang="5400000" scaled="0"/>
                </a:gradFill>
                <a:ea typeface="Segoe UI" pitchFamily="34" charset="0"/>
                <a:cs typeface="Segoe UI" pitchFamily="34" charset="0"/>
              </a:rPr>
              <a:t>!</a:t>
            </a:r>
          </a:p>
        </p:txBody>
      </p:sp>
      <p:grpSp>
        <p:nvGrpSpPr>
          <p:cNvPr id="11" name="Group 10">
            <a:extLst>
              <a:ext uri="{FF2B5EF4-FFF2-40B4-BE49-F238E27FC236}">
                <a16:creationId xmlns:a16="http://schemas.microsoft.com/office/drawing/2014/main" id="{FB971DF8-4270-4C84-AF76-350B4ED0B6AB}"/>
              </a:ext>
            </a:extLst>
          </p:cNvPr>
          <p:cNvGrpSpPr/>
          <p:nvPr userDrawn="1"/>
        </p:nvGrpSpPr>
        <p:grpSpPr>
          <a:xfrm>
            <a:off x="342856" y="4628830"/>
            <a:ext cx="5467395" cy="163256"/>
            <a:chOff x="548569" y="7406123"/>
            <a:chExt cx="8747832" cy="261209"/>
          </a:xfrm>
        </p:grpSpPr>
        <p:pic>
          <p:nvPicPr>
            <p:cNvPr id="19" name="Graphic 18">
              <a:extLst>
                <a:ext uri="{FF2B5EF4-FFF2-40B4-BE49-F238E27FC236}">
                  <a16:creationId xmlns:a16="http://schemas.microsoft.com/office/drawing/2014/main" id="{4170C957-BF06-41CE-A0DC-1F76346D8EEA}"/>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48569" y="7406123"/>
              <a:ext cx="1075500" cy="245214"/>
            </a:xfrm>
            <a:prstGeom prst="rect">
              <a:avLst/>
            </a:prstGeom>
          </p:spPr>
        </p:pic>
        <p:sp>
          <p:nvSpPr>
            <p:cNvPr id="20" name="TextBox 3">
              <a:extLst>
                <a:ext uri="{FF2B5EF4-FFF2-40B4-BE49-F238E27FC236}">
                  <a16:creationId xmlns:a16="http://schemas.microsoft.com/office/drawing/2014/main" id="{EE91716F-2F0B-4C2C-B992-A1ED04DC5459}"/>
                </a:ext>
              </a:extLst>
            </p:cNvPr>
            <p:cNvSpPr txBox="1">
              <a:spLocks noChangeArrowheads="1"/>
            </p:cNvSpPr>
            <p:nvPr userDrawn="1"/>
          </p:nvSpPr>
          <p:spPr bwMode="auto">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3" name="Picture 12">
            <a:extLst>
              <a:ext uri="{FF2B5EF4-FFF2-40B4-BE49-F238E27FC236}">
                <a16:creationId xmlns:a16="http://schemas.microsoft.com/office/drawing/2014/main" id="{B482E19C-1EF8-47E5-889E-5AE7A602EA7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1863532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914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77D13-6EFB-8F42-BB27-91F957615BF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063" r="13445"/>
          <a:stretch/>
        </p:blipFill>
        <p:spPr>
          <a:xfrm>
            <a:off x="0" y="0"/>
            <a:ext cx="9144000" cy="5143500"/>
          </a:xfrm>
          <a:prstGeom prst="rect">
            <a:avLst/>
          </a:prstGeom>
        </p:spPr>
      </p:pic>
      <p:sp>
        <p:nvSpPr>
          <p:cNvPr id="4" name="TextBox 3"/>
          <p:cNvSpPr txBox="1"/>
          <p:nvPr userDrawn="1"/>
        </p:nvSpPr>
        <p:spPr>
          <a:xfrm>
            <a:off x="2822713" y="-2842591"/>
            <a:ext cx="184731" cy="369332"/>
          </a:xfrm>
          <a:prstGeom prst="rect">
            <a:avLst/>
          </a:prstGeom>
          <a:noFill/>
        </p:spPr>
        <p:txBody>
          <a:bodyPr wrap="none" rtlCol="0">
            <a:spAutoFit/>
          </a:bodyPr>
          <a:lstStyle/>
          <a:p>
            <a:endParaRPr lang="en-US" dirty="0"/>
          </a:p>
        </p:txBody>
      </p:sp>
      <p:sp>
        <p:nvSpPr>
          <p:cNvPr id="6" name="TextBox 5"/>
          <p:cNvSpPr txBox="1"/>
          <p:nvPr userDrawn="1"/>
        </p:nvSpPr>
        <p:spPr>
          <a:xfrm>
            <a:off x="7436224" y="6104965"/>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89207326-B28E-A84E-B683-0ED64933D106}"/>
              </a:ext>
            </a:extLst>
          </p:cNvPr>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60E1240B-0AF0-A544-8B13-4F6CE8C491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1438" y="4706911"/>
            <a:ext cx="443363" cy="265064"/>
          </a:xfrm>
          <a:prstGeom prst="rect">
            <a:avLst/>
          </a:prstGeom>
        </p:spPr>
      </p:pic>
      <p:sp>
        <p:nvSpPr>
          <p:cNvPr id="9" name="TextBox 8">
            <a:extLst>
              <a:ext uri="{FF2B5EF4-FFF2-40B4-BE49-F238E27FC236}">
                <a16:creationId xmlns:a16="http://schemas.microsoft.com/office/drawing/2014/main" id="{CCCA9E18-FE88-8249-ABA3-AF097E5373F8}"/>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tandard Content Page Layout (no subtitle)">
    <p:bg>
      <p:bgPr>
        <a:solidFill>
          <a:srgbClr val="19285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6789" y="174206"/>
            <a:ext cx="8460078" cy="545741"/>
          </a:xfrm>
        </p:spPr>
        <p:txBody>
          <a:bodyPr lIns="0"/>
          <a:lstStyle>
            <a:lvl1pPr>
              <a:defRPr baseline="0">
                <a:solidFill>
                  <a:schemeClr val="bg1"/>
                </a:solidFill>
                <a:latin typeface="Amazon Ember Light"/>
                <a:cs typeface="Amazon Ember Light"/>
              </a:defRPr>
            </a:lvl1pPr>
          </a:lstStyle>
          <a:p>
            <a:pPr lvl="0"/>
            <a:r>
              <a:rPr lang="en-US" dirty="0"/>
              <a:t>Standard Content Page (optional, includes subtitle)</a:t>
            </a:r>
          </a:p>
        </p:txBody>
      </p:sp>
      <p:sp>
        <p:nvSpPr>
          <p:cNvPr id="6" name="Content Placeholder 3"/>
          <p:cNvSpPr>
            <a:spLocks noGrp="1"/>
          </p:cNvSpPr>
          <p:nvPr>
            <p:ph sz="half" idx="12" hasCustomPrompt="1"/>
          </p:nvPr>
        </p:nvSpPr>
        <p:spPr>
          <a:xfrm>
            <a:off x="342041" y="719947"/>
            <a:ext cx="8454826" cy="615553"/>
          </a:xfrm>
        </p:spPr>
        <p:txBody>
          <a:bodyPr lIns="0" tIns="0" rIns="0" bIns="0" anchor="t"/>
          <a:lstStyle>
            <a:lvl1pPr>
              <a:defRPr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a:t>
            </a:r>
          </a:p>
          <a:p>
            <a:endParaRPr lang="en-US" dirty="0"/>
          </a:p>
        </p:txBody>
      </p:sp>
      <p:sp>
        <p:nvSpPr>
          <p:cNvPr id="8" name="TextBox 7">
            <a:extLst>
              <a:ext uri="{FF2B5EF4-FFF2-40B4-BE49-F238E27FC236}">
                <a16:creationId xmlns:a16="http://schemas.microsoft.com/office/drawing/2014/main" id="{F9BDAE40-DC33-F94E-9BF1-20818E81D701}"/>
              </a:ext>
            </a:extLst>
          </p:cNvPr>
          <p:cNvSpPr txBox="1"/>
          <p:nvPr/>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pic>
        <p:nvPicPr>
          <p:cNvPr id="7" name="Picture 6">
            <a:extLst>
              <a:ext uri="{FF2B5EF4-FFF2-40B4-BE49-F238E27FC236}">
                <a16:creationId xmlns:a16="http://schemas.microsoft.com/office/drawing/2014/main" id="{2958BFE4-9D60-C041-906D-9B2D6507DD8A}"/>
              </a:ext>
            </a:extLst>
          </p:cNvPr>
          <p:cNvPicPr>
            <a:picLocks noChangeAspect="1"/>
          </p:cNvPicPr>
          <p:nvPr/>
        </p:nvPicPr>
        <p:blipFill>
          <a:blip r:embed="rId2"/>
          <a:stretch>
            <a:fillRect/>
          </a:stretch>
        </p:blipFill>
        <p:spPr>
          <a:xfrm>
            <a:off x="7731226" y="4759779"/>
            <a:ext cx="1262900" cy="360829"/>
          </a:xfrm>
          <a:prstGeom prst="rect">
            <a:avLst/>
          </a:prstGeom>
        </p:spPr>
      </p:pic>
      <p:pic>
        <p:nvPicPr>
          <p:cNvPr id="9" name="Picture 8">
            <a:extLst>
              <a:ext uri="{FF2B5EF4-FFF2-40B4-BE49-F238E27FC236}">
                <a16:creationId xmlns:a16="http://schemas.microsoft.com/office/drawing/2014/main" id="{8268BCAC-5E97-DD41-AF52-8F5ECFC735B0}"/>
              </a:ext>
            </a:extLst>
          </p:cNvPr>
          <p:cNvPicPr>
            <a:picLocks noChangeAspect="1"/>
          </p:cNvPicPr>
          <p:nvPr userDrawn="1"/>
        </p:nvPicPr>
        <p:blipFill>
          <a:blip r:embed="rId3"/>
          <a:stretch>
            <a:fillRect/>
          </a:stretch>
        </p:blipFill>
        <p:spPr>
          <a:xfrm>
            <a:off x="1851" y="0"/>
            <a:ext cx="9140299" cy="5143500"/>
          </a:xfrm>
          <a:prstGeom prst="rect">
            <a:avLst/>
          </a:prstGeom>
        </p:spPr>
      </p:pic>
      <p:sp>
        <p:nvSpPr>
          <p:cNvPr id="10" name="TextBox 9">
            <a:extLst>
              <a:ext uri="{FF2B5EF4-FFF2-40B4-BE49-F238E27FC236}">
                <a16:creationId xmlns:a16="http://schemas.microsoft.com/office/drawing/2014/main" id="{F9BDAE40-DC33-F94E-9BF1-20818E81D701}"/>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41225696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3" name="Picture 2" descr="Summit_PPT-Asset_16-9_Background-2-Bl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0299" cy="5143500"/>
          </a:xfrm>
          <a:prstGeom prst="rect">
            <a:avLst/>
          </a:prstGeom>
        </p:spPr>
      </p:pic>
      <p:sp>
        <p:nvSpPr>
          <p:cNvPr id="4" name="Title 1"/>
          <p:cNvSpPr>
            <a:spLocks noGrp="1"/>
          </p:cNvSpPr>
          <p:nvPr>
            <p:ph type="title" hasCustomPrompt="1"/>
          </p:nvPr>
        </p:nvSpPr>
        <p:spPr>
          <a:xfrm>
            <a:off x="336789" y="174206"/>
            <a:ext cx="8205304" cy="545741"/>
          </a:xfrm>
        </p:spPr>
        <p:txBody>
          <a:bodyPr lIns="0"/>
          <a:lstStyle>
            <a:lvl1pPr>
              <a:defRPr baseline="0">
                <a:solidFill>
                  <a:schemeClr val="bg1"/>
                </a:solidFill>
                <a:latin typeface="Amazon Ember Light"/>
                <a:cs typeface="Amazon Ember Light"/>
              </a:defRPr>
            </a:lvl1pPr>
          </a:lstStyle>
          <a:p>
            <a:pPr lvl="0"/>
            <a:r>
              <a:rPr lang="en-US" dirty="0"/>
              <a:t>Standard Content Page</a:t>
            </a:r>
          </a:p>
        </p:txBody>
      </p:sp>
      <p:sp>
        <p:nvSpPr>
          <p:cNvPr id="5" name="Content Placeholder 3"/>
          <p:cNvSpPr>
            <a:spLocks noGrp="1"/>
          </p:cNvSpPr>
          <p:nvPr>
            <p:ph sz="half" idx="11" hasCustomPrompt="1"/>
          </p:nvPr>
        </p:nvSpPr>
        <p:spPr>
          <a:xfrm>
            <a:off x="342041" y="1545908"/>
            <a:ext cx="8226225" cy="572464"/>
          </a:xfrm>
        </p:spPr>
        <p:txBody>
          <a:bodyPr lIns="0"/>
          <a:lstStyle>
            <a:lvl1pPr>
              <a:defRPr b="1" i="0" baseline="0">
                <a:solidFill>
                  <a:schemeClr val="bg1"/>
                </a:solidFill>
                <a:latin typeface="Amazon Ember"/>
                <a:cs typeface="Amazon Ember"/>
              </a:defRPr>
            </a:lvl1pPr>
          </a:lstStyle>
          <a:p>
            <a:r>
              <a:rPr lang="en-US" dirty="0"/>
              <a:t>Subtitle</a:t>
            </a:r>
          </a:p>
        </p:txBody>
      </p:sp>
      <p:sp>
        <p:nvSpPr>
          <p:cNvPr id="6" name="Content Placeholder 3"/>
          <p:cNvSpPr>
            <a:spLocks noGrp="1"/>
          </p:cNvSpPr>
          <p:nvPr>
            <p:ph sz="half" idx="12" hasCustomPrompt="1"/>
          </p:nvPr>
        </p:nvSpPr>
        <p:spPr>
          <a:xfrm>
            <a:off x="342041" y="2260599"/>
            <a:ext cx="8226225" cy="276999"/>
          </a:xfrm>
        </p:spPr>
        <p:txBody>
          <a:bodyPr lIns="0" tIns="0" rIns="0" bIns="0"/>
          <a:lstStyle>
            <a:lvl1pPr>
              <a:defRPr baseline="0">
                <a:solidFill>
                  <a:srgbClr val="FFFFFF"/>
                </a:solidFill>
                <a:latin typeface="Amazon Ember Light"/>
                <a:cs typeface="Amazon Ember Light"/>
              </a:defRPr>
            </a:lvl1pPr>
          </a:lstStyle>
          <a:p>
            <a:r>
              <a:rPr lang="en-US" dirty="0"/>
              <a:t>Body copy here (this text block is vertically centered)</a:t>
            </a:r>
          </a:p>
        </p:txBody>
      </p:sp>
      <p:pic>
        <p:nvPicPr>
          <p:cNvPr id="7" name="Picture 6" descr="Summit_PPT-Asset_16-9_Background-2-Black.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0299" cy="5143500"/>
          </a:xfrm>
          <a:prstGeom prst="rect">
            <a:avLst/>
          </a:prstGeom>
        </p:spPr>
      </p:pic>
    </p:spTree>
    <p:extLst>
      <p:ext uri="{BB962C8B-B14F-4D97-AF65-F5344CB8AC3E}">
        <p14:creationId xmlns:p14="http://schemas.microsoft.com/office/powerpoint/2010/main" val="3764885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7FC9AB-5A24-4F03-AB8E-CD7B5DC6731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userDrawn="1"/>
        </p:nvSpPr>
        <p:spPr bwMode="auto">
          <a:xfrm>
            <a:off x="201929" y="1558350"/>
            <a:ext cx="4706230" cy="202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00" fontAlgn="base">
              <a:lnSpc>
                <a:spcPct val="90000"/>
              </a:lnSpc>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6" name="Graphic 5">
            <a:extLst>
              <a:ext uri="{FF2B5EF4-FFF2-40B4-BE49-F238E27FC236}">
                <a16:creationId xmlns:a16="http://schemas.microsoft.com/office/drawing/2014/main" id="{8FE005A7-7E65-4756-AF89-359FFFE7B1D2}"/>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83719" y="2232422"/>
            <a:ext cx="2976563" cy="678656"/>
          </a:xfrm>
          <a:prstGeom prst="rect">
            <a:avLst/>
          </a:prstGeom>
        </p:spPr>
      </p:pic>
    </p:spTree>
    <p:extLst>
      <p:ext uri="{BB962C8B-B14F-4D97-AF65-F5344CB8AC3E}">
        <p14:creationId xmlns:p14="http://schemas.microsoft.com/office/powerpoint/2010/main" val="135759175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_OneSpeaker">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DE7406F-C142-4253-8E50-E2353A9D4368}"/>
              </a:ext>
            </a:extLst>
          </p:cNvPr>
          <p:cNvGrpSpPr/>
          <p:nvPr userDrawn="1"/>
        </p:nvGrpSpPr>
        <p:grpSpPr>
          <a:xfrm>
            <a:off x="0" y="0"/>
            <a:ext cx="9144000" cy="5143500"/>
            <a:chOff x="0" y="0"/>
            <a:chExt cx="14630400" cy="8229600"/>
          </a:xfrm>
        </p:grpSpPr>
        <p:pic>
          <p:nvPicPr>
            <p:cNvPr id="21" name="Picture 20">
              <a:extLst>
                <a:ext uri="{FF2B5EF4-FFF2-40B4-BE49-F238E27FC236}">
                  <a16:creationId xmlns:a16="http://schemas.microsoft.com/office/drawing/2014/main" id="{1F94A427-1C24-42D8-AD2B-F4589D29F0F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2" name="Rectangle 21">
              <a:extLst>
                <a:ext uri="{FF2B5EF4-FFF2-40B4-BE49-F238E27FC236}">
                  <a16:creationId xmlns:a16="http://schemas.microsoft.com/office/drawing/2014/main" id="{7834436B-15A7-4747-8E82-8F4E178B11DA}"/>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8873" cy="1156607"/>
          </a:xfrm>
          <a:noFill/>
        </p:spPr>
        <p:txBody>
          <a:bodyPr lIns="182880" tIns="146304" rIns="182880" bIns="146304" anchor="t" anchorCtr="0"/>
          <a:lstStyle>
            <a:lvl1pPr>
              <a:defRPr sz="3375" spc="-74" baseline="0">
                <a:solidFill>
                  <a:schemeClr val="bg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6" y="2908102"/>
            <a:ext cx="6536530" cy="1040946"/>
          </a:xfrm>
        </p:spPr>
        <p:txBody>
          <a:bodyPr lIns="182880" tIns="146304" rIns="182880" bIns="146304">
            <a:noAutofit/>
          </a:bodyPr>
          <a:lstStyle>
            <a:lvl1pPr marL="0" indent="0">
              <a:spcBef>
                <a:spcPts val="0"/>
              </a:spcBef>
              <a:buNone/>
              <a:defRPr lang="en-US" sz="15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8873" cy="468590"/>
          </a:xfrm>
        </p:spPr>
        <p:txBody>
          <a:bodyPr vert="horz" wrap="square" lIns="182880" tIns="146304" rIns="182880" bIns="146304" rtlCol="0">
            <a:spAutoFit/>
          </a:bodyPr>
          <a:lstStyle>
            <a:lvl1pPr>
              <a:defRPr lang="en-US" sz="1250" spc="375" baseline="0" dirty="0">
                <a:solidFill>
                  <a:schemeClr val="bg1"/>
                </a:solidFill>
              </a:defRPr>
            </a:lvl1pPr>
          </a:lstStyle>
          <a:p>
            <a:pPr marL="0" lvl="0" indent="0">
              <a:buNone/>
            </a:pPr>
            <a:r>
              <a:rPr lang="en-US" dirty="0" err="1"/>
              <a:t>SessionID</a:t>
            </a:r>
            <a:endParaRPr lang="en-US" dirty="0"/>
          </a:p>
        </p:txBody>
      </p:sp>
      <p:pic>
        <p:nvPicPr>
          <p:cNvPr id="11" name="Graphic 10">
            <a:extLst>
              <a:ext uri="{FF2B5EF4-FFF2-40B4-BE49-F238E27FC236}">
                <a16:creationId xmlns:a16="http://schemas.microsoft.com/office/drawing/2014/main" id="{5F306402-1ADF-431A-8AE8-7631253E61A6}"/>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2" name="TextBox 3">
            <a:extLst>
              <a:ext uri="{FF2B5EF4-FFF2-40B4-BE49-F238E27FC236}">
                <a16:creationId xmlns:a16="http://schemas.microsoft.com/office/drawing/2014/main" id="{6F758A9E-D98A-4B48-B7C9-FD59B2A7D711}"/>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bg1"/>
                </a:solidFill>
                <a:latin typeface="Amazon Ember" charset="0"/>
                <a:ea typeface="Amazon Ember" charset="0"/>
                <a:cs typeface="Amazon Ember" charset="0"/>
              </a:rPr>
              <a:t>© 2018, Amazon Web Services, Inc. or its affiliates. All rights reserved.</a:t>
            </a:r>
          </a:p>
        </p:txBody>
      </p:sp>
      <p:pic>
        <p:nvPicPr>
          <p:cNvPr id="13" name="Picture 12">
            <a:extLst>
              <a:ext uri="{FF2B5EF4-FFF2-40B4-BE49-F238E27FC236}">
                <a16:creationId xmlns:a16="http://schemas.microsoft.com/office/drawing/2014/main" id="{7D566F41-648E-4417-9E66-27248ED9960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97331579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8C15ED1-452D-4574-8DD0-C870CFEB61F8}"/>
              </a:ext>
            </a:extLst>
          </p:cNvPr>
          <p:cNvGrpSpPr/>
          <p:nvPr userDrawn="1"/>
        </p:nvGrpSpPr>
        <p:grpSpPr>
          <a:xfrm>
            <a:off x="0" y="0"/>
            <a:ext cx="9144000" cy="5143500"/>
            <a:chOff x="0" y="0"/>
            <a:chExt cx="14630400" cy="8229600"/>
          </a:xfrm>
        </p:grpSpPr>
        <p:pic>
          <p:nvPicPr>
            <p:cNvPr id="23" name="Picture 22">
              <a:extLst>
                <a:ext uri="{FF2B5EF4-FFF2-40B4-BE49-F238E27FC236}">
                  <a16:creationId xmlns:a16="http://schemas.microsoft.com/office/drawing/2014/main" id="{B68B2198-51FF-4F73-A76C-C4BEB5D1562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4" name="Rectangle 23">
              <a:extLst>
                <a:ext uri="{FF2B5EF4-FFF2-40B4-BE49-F238E27FC236}">
                  <a16:creationId xmlns:a16="http://schemas.microsoft.com/office/drawing/2014/main" id="{7FC4DC91-B620-47BE-9CA0-A1AD3B5565A5}"/>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6" cy="1156607"/>
          </a:xfrm>
          <a:noFill/>
        </p:spPr>
        <p:txBody>
          <a:bodyPr lIns="182880" tIns="146304" rIns="182880" bIns="146304" anchor="t" anchorCtr="0"/>
          <a:lstStyle>
            <a:lvl1pPr>
              <a:defRPr sz="3375" spc="-74" baseline="0">
                <a:solidFill>
                  <a:schemeClr val="bg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7" y="2908102"/>
            <a:ext cx="3274218" cy="862749"/>
          </a:xfrm>
        </p:spPr>
        <p:txBody>
          <a:bodyPr lIns="182880" tIns="146304" rIns="182880" bIns="146304">
            <a:noAutofit/>
          </a:bodyPr>
          <a:lstStyle>
            <a:lvl1pPr marL="0" indent="0">
              <a:spcBef>
                <a:spcPts val="0"/>
              </a:spcBef>
              <a:buNone/>
              <a:defRPr lang="en-US" sz="15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bg1"/>
                </a:solidFill>
              </a:defRPr>
            </a:lvl1pPr>
          </a:lstStyle>
          <a:p>
            <a:pPr marL="0" lvl="0" indent="0">
              <a:buNone/>
            </a:pPr>
            <a:r>
              <a:rPr lang="en-US" dirty="0" err="1"/>
              <a:t>SessionID</a:t>
            </a:r>
            <a:endParaRPr lang="en-US" dirty="0"/>
          </a:p>
        </p:txBody>
      </p:sp>
      <p:sp>
        <p:nvSpPr>
          <p:cNvPr id="19" name="Text Placeholder 2">
            <a:extLst>
              <a:ext uri="{FF2B5EF4-FFF2-40B4-BE49-F238E27FC236}">
                <a16:creationId xmlns:a16="http://schemas.microsoft.com/office/drawing/2014/main" id="{F2225D5F-0ED5-4581-A2C0-55B5A05E2F64}"/>
              </a:ext>
            </a:extLst>
          </p:cNvPr>
          <p:cNvSpPr>
            <a:spLocks noGrp="1"/>
          </p:cNvSpPr>
          <p:nvPr>
            <p:ph type="body" sz="quarter" idx="18" hasCustomPrompt="1"/>
          </p:nvPr>
        </p:nvSpPr>
        <p:spPr bwMode="white">
          <a:xfrm>
            <a:off x="3476625" y="2908102"/>
            <a:ext cx="3262311" cy="862749"/>
          </a:xfrm>
        </p:spPr>
        <p:txBody>
          <a:bodyPr lIns="182880" tIns="146304" rIns="182880" bIns="146304">
            <a:noAutofit/>
          </a:bodyPr>
          <a:lstStyle>
            <a:lvl1pPr marL="0" indent="0">
              <a:spcBef>
                <a:spcPts val="0"/>
              </a:spcBef>
              <a:buNone/>
              <a:defRPr lang="en-US" sz="15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pic>
        <p:nvPicPr>
          <p:cNvPr id="16" name="Graphic 15">
            <a:extLst>
              <a:ext uri="{FF2B5EF4-FFF2-40B4-BE49-F238E27FC236}">
                <a16:creationId xmlns:a16="http://schemas.microsoft.com/office/drawing/2014/main" id="{98C62D77-2C56-4D46-91C3-08E7928F0E15}"/>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7" name="TextBox 3">
            <a:extLst>
              <a:ext uri="{FF2B5EF4-FFF2-40B4-BE49-F238E27FC236}">
                <a16:creationId xmlns:a16="http://schemas.microsoft.com/office/drawing/2014/main" id="{5EEDF370-C457-46EC-88CC-5063E17BD7FC}"/>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bg1"/>
                </a:solidFill>
                <a:latin typeface="Amazon Ember" charset="0"/>
                <a:ea typeface="Amazon Ember" charset="0"/>
                <a:cs typeface="Amazon Ember" charset="0"/>
              </a:rPr>
              <a:t>© 2018, Amazon Web Services, Inc. or its affiliates. All rights reserved.</a:t>
            </a:r>
          </a:p>
        </p:txBody>
      </p:sp>
      <p:pic>
        <p:nvPicPr>
          <p:cNvPr id="13" name="Picture 12">
            <a:extLst>
              <a:ext uri="{FF2B5EF4-FFF2-40B4-BE49-F238E27FC236}">
                <a16:creationId xmlns:a16="http://schemas.microsoft.com/office/drawing/2014/main" id="{C71B9457-9802-423C-BECD-0F9A95E968D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40412039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_ThreeSpeakers">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56DB20C-1366-4BCE-BAF7-42085FFD5FEA}"/>
              </a:ext>
            </a:extLst>
          </p:cNvPr>
          <p:cNvGrpSpPr/>
          <p:nvPr userDrawn="1"/>
        </p:nvGrpSpPr>
        <p:grpSpPr>
          <a:xfrm>
            <a:off x="0" y="0"/>
            <a:ext cx="9144000" cy="5143500"/>
            <a:chOff x="0" y="0"/>
            <a:chExt cx="14630400" cy="8229600"/>
          </a:xfrm>
        </p:grpSpPr>
        <p:pic>
          <p:nvPicPr>
            <p:cNvPr id="25" name="Picture 24">
              <a:extLst>
                <a:ext uri="{FF2B5EF4-FFF2-40B4-BE49-F238E27FC236}">
                  <a16:creationId xmlns:a16="http://schemas.microsoft.com/office/drawing/2014/main" id="{D0797F60-6057-49A9-B28D-E9AD5A04433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6" name="Rectangle 25">
              <a:extLst>
                <a:ext uri="{FF2B5EF4-FFF2-40B4-BE49-F238E27FC236}">
                  <a16:creationId xmlns:a16="http://schemas.microsoft.com/office/drawing/2014/main" id="{30128AED-ED50-4A93-A694-DD096ED6880D}"/>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auto">
          <a:xfrm>
            <a:off x="201930" y="1456257"/>
            <a:ext cx="6537007" cy="1156607"/>
          </a:xfrm>
          <a:noFill/>
        </p:spPr>
        <p:txBody>
          <a:bodyPr lIns="182880" tIns="146304" rIns="182880" bIns="146304" anchor="t" anchorCtr="0"/>
          <a:lstStyle>
            <a:lvl1pPr>
              <a:defRPr sz="3375" spc="-74" baseline="0">
                <a:solidFill>
                  <a:schemeClr val="bg1"/>
                </a:solidFill>
              </a:defRPr>
            </a:lvl1pPr>
          </a:lstStyle>
          <a:p>
            <a:r>
              <a:rPr lang="en-US" dirty="0"/>
              <a:t>Presentation Title here</a:t>
            </a:r>
          </a:p>
        </p:txBody>
      </p:sp>
      <p:sp>
        <p:nvSpPr>
          <p:cNvPr id="3" name="Text Placeholder 2"/>
          <p:cNvSpPr>
            <a:spLocks noGrp="1"/>
          </p:cNvSpPr>
          <p:nvPr>
            <p:ph type="body" sz="quarter" idx="14" hasCustomPrompt="1"/>
          </p:nvPr>
        </p:nvSpPr>
        <p:spPr bwMode="auto">
          <a:xfrm>
            <a:off x="202407" y="2908102"/>
            <a:ext cx="2166938" cy="862749"/>
          </a:xfrm>
        </p:spPr>
        <p:txBody>
          <a:bodyPr lIns="182880" tIns="146304" rIns="182880" bIns="146304">
            <a:noAutofit/>
          </a:bodyPr>
          <a:lstStyle>
            <a:lvl1pPr marL="0" indent="0">
              <a:spcBef>
                <a:spcPts val="0"/>
              </a:spcBef>
              <a:buNone/>
              <a:defRPr lang="en-US" sz="15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a:xfrm>
            <a:off x="201930" y="919572"/>
            <a:ext cx="6537006" cy="468590"/>
          </a:xfrm>
        </p:spPr>
        <p:txBody>
          <a:bodyPr vert="horz" wrap="square" lIns="182880" tIns="146304" rIns="182880" bIns="146304" rtlCol="0">
            <a:spAutoFit/>
          </a:bodyPr>
          <a:lstStyle>
            <a:lvl1pPr>
              <a:defRPr lang="en-US" sz="1250" spc="375" baseline="0" dirty="0">
                <a:solidFill>
                  <a:schemeClr val="bg1"/>
                </a:solidFill>
              </a:defRPr>
            </a:lvl1pPr>
          </a:lstStyle>
          <a:p>
            <a:pPr marL="0" lvl="0" indent="0">
              <a:buNone/>
            </a:pPr>
            <a:r>
              <a:rPr lang="en-US" dirty="0" err="1"/>
              <a:t>SessionID</a:t>
            </a:r>
            <a:endParaRPr lang="en-US" dirty="0"/>
          </a:p>
        </p:txBody>
      </p:sp>
      <p:sp>
        <p:nvSpPr>
          <p:cNvPr id="15" name="Text Placeholder 2">
            <a:extLst>
              <a:ext uri="{FF2B5EF4-FFF2-40B4-BE49-F238E27FC236}">
                <a16:creationId xmlns:a16="http://schemas.microsoft.com/office/drawing/2014/main" id="{C3C66111-A5DF-40D5-A01B-0A66C984B0BA}"/>
              </a:ext>
            </a:extLst>
          </p:cNvPr>
          <p:cNvSpPr>
            <a:spLocks noGrp="1"/>
          </p:cNvSpPr>
          <p:nvPr>
            <p:ph type="body" sz="quarter" idx="16" hasCustomPrompt="1"/>
          </p:nvPr>
        </p:nvSpPr>
        <p:spPr bwMode="auto">
          <a:xfrm>
            <a:off x="3071620" y="2908102"/>
            <a:ext cx="2166938" cy="862749"/>
          </a:xfrm>
        </p:spPr>
        <p:txBody>
          <a:bodyPr lIns="182880" tIns="146304" rIns="182880" bIns="146304">
            <a:noAutofit/>
          </a:bodyPr>
          <a:lstStyle>
            <a:lvl1pPr marL="0" indent="0">
              <a:spcBef>
                <a:spcPts val="0"/>
              </a:spcBef>
              <a:buNone/>
              <a:defRPr lang="en-US" sz="15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16" name="Text Placeholder 2">
            <a:extLst>
              <a:ext uri="{FF2B5EF4-FFF2-40B4-BE49-F238E27FC236}">
                <a16:creationId xmlns:a16="http://schemas.microsoft.com/office/drawing/2014/main" id="{9673D9BF-43B5-4C63-9CF5-575796F7042C}"/>
              </a:ext>
            </a:extLst>
          </p:cNvPr>
          <p:cNvSpPr>
            <a:spLocks noGrp="1"/>
          </p:cNvSpPr>
          <p:nvPr>
            <p:ph type="body" sz="quarter" idx="17" hasCustomPrompt="1"/>
          </p:nvPr>
        </p:nvSpPr>
        <p:spPr bwMode="auto">
          <a:xfrm>
            <a:off x="5940834" y="2908102"/>
            <a:ext cx="2166938" cy="862749"/>
          </a:xfrm>
        </p:spPr>
        <p:txBody>
          <a:bodyPr lIns="182880" tIns="146304" rIns="182880" bIns="146304">
            <a:noAutofit/>
          </a:bodyPr>
          <a:lstStyle>
            <a:lvl1pPr marL="0" indent="0">
              <a:spcBef>
                <a:spcPts val="0"/>
              </a:spcBef>
              <a:buNone/>
              <a:defRPr lang="en-US" sz="150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pic>
        <p:nvPicPr>
          <p:cNvPr id="19" name="Graphic 18">
            <a:extLst>
              <a:ext uri="{FF2B5EF4-FFF2-40B4-BE49-F238E27FC236}">
                <a16:creationId xmlns:a16="http://schemas.microsoft.com/office/drawing/2014/main" id="{AB32F013-7331-4308-BE12-DAA154E17DF9}"/>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20" name="TextBox 3">
            <a:extLst>
              <a:ext uri="{FF2B5EF4-FFF2-40B4-BE49-F238E27FC236}">
                <a16:creationId xmlns:a16="http://schemas.microsoft.com/office/drawing/2014/main" id="{DEC48B1B-82A6-47F4-B792-736B61EF2283}"/>
              </a:ext>
            </a:extLst>
          </p:cNvPr>
          <p:cNvSpPr txBox="1">
            <a:spLocks noChangeArrowheads="1"/>
          </p:cNvSpPr>
          <p:nvPr userDrawn="1"/>
        </p:nvSpPr>
        <p:spPr bwMode="auto">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bg1"/>
                </a:solidFill>
                <a:latin typeface="Amazon Ember" charset="0"/>
                <a:ea typeface="Amazon Ember" charset="0"/>
                <a:cs typeface="Amazon Ember" charset="0"/>
              </a:rPr>
              <a:t>© 2018, Amazon Web Services, Inc. or its affiliates. All rights reserved.</a:t>
            </a:r>
          </a:p>
        </p:txBody>
      </p:sp>
      <p:pic>
        <p:nvPicPr>
          <p:cNvPr id="14" name="Picture 13">
            <a:extLst>
              <a:ext uri="{FF2B5EF4-FFF2-40B4-BE49-F238E27FC236}">
                <a16:creationId xmlns:a16="http://schemas.microsoft.com/office/drawing/2014/main" id="{59580B0E-2BA8-4236-A6DE-431C4F820B37}"/>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85753748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136754373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vert="horz" wrap="square" lIns="182880" tIns="146304" rIns="182880" bIns="146304" rtlCol="0" anchor="t">
            <a:noAutofit/>
          </a:bodyPr>
          <a:lstStyle>
            <a:lvl1pPr>
              <a:defRPr lang="en-US"/>
            </a:lvl1pPr>
          </a:lstStyle>
          <a:p>
            <a:pPr lvl="0"/>
            <a:r>
              <a:rPr lang="en-US"/>
              <a:t>Click to edit Master title style</a:t>
            </a:r>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717661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_and_Bullete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vert="horz" wrap="square" lIns="182880" tIns="146304" rIns="182880" bIns="146304" rtlCol="0" anchor="t">
            <a:noAutofit/>
          </a:bodyPr>
          <a:lstStyle>
            <a:lvl1pPr>
              <a:defRPr lang="en-US"/>
            </a:lvl1pPr>
          </a:lstStyle>
          <a:p>
            <a:pPr lvl="0"/>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lvl1pPr marL="285750" indent="-285750">
              <a:buFont typeface="Arial" panose="020B0604020202020204" pitchFamily="34" charset="0"/>
              <a:buChar char="•"/>
              <a:defRPr/>
            </a:lvl1pPr>
            <a:lvl2pPr marL="466430" indent="-214313">
              <a:buFont typeface="Arial" panose="020B0604020202020204" pitchFamily="34" charset="0"/>
              <a:buChar char="•"/>
              <a:defRPr/>
            </a:lvl2pPr>
            <a:lvl3pPr marL="634508" indent="-214313">
              <a:buFont typeface="Arial" panose="020B0604020202020204" pitchFamily="34" charset="0"/>
              <a:buChar char="•"/>
              <a:defRPr/>
            </a:lvl3pPr>
            <a:lvl4pPr marL="802586" indent="-214313">
              <a:buFont typeface="Arial" panose="020B0604020202020204" pitchFamily="34" charset="0"/>
              <a:buChar char="•"/>
              <a:defRPr/>
            </a:lvl4pPr>
            <a:lvl5pPr marL="970664" indent="-2143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809144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82880" tIns="146304" rIns="182880" bIns="146304" rtlCol="0" anchor="t">
            <a:no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539396"/>
          </a:xfrm>
        </p:spPr>
        <p:txBody>
          <a:bodyPr vert="horz" wrap="square" lIns="182880" tIns="146304" rIns="182880" bIns="146304"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8306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9223EA-9961-BD43-9F4A-F879101FB69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5044" r="11463"/>
          <a:stretch/>
        </p:blipFill>
        <p:spPr>
          <a:xfrm>
            <a:off x="0" y="0"/>
            <a:ext cx="9144000" cy="5143500"/>
          </a:xfrm>
          <a:prstGeom prst="rect">
            <a:avLst/>
          </a:prstGeom>
        </p:spPr>
      </p:pic>
      <p:sp>
        <p:nvSpPr>
          <p:cNvPr id="4" name="TextBox 3"/>
          <p:cNvSpPr txBox="1"/>
          <p:nvPr userDrawn="1"/>
        </p:nvSpPr>
        <p:spPr>
          <a:xfrm>
            <a:off x="2822713" y="-2842591"/>
            <a:ext cx="184731" cy="369332"/>
          </a:xfrm>
          <a:prstGeom prst="rect">
            <a:avLst/>
          </a:prstGeom>
          <a:noFill/>
        </p:spPr>
        <p:txBody>
          <a:bodyPr wrap="none" rtlCol="0">
            <a:spAutoFit/>
          </a:bodyPr>
          <a:lstStyle/>
          <a:p>
            <a:endParaRPr lang="en-US" dirty="0"/>
          </a:p>
        </p:txBody>
      </p:sp>
      <p:sp>
        <p:nvSpPr>
          <p:cNvPr id="6" name="TextBox 5"/>
          <p:cNvSpPr txBox="1"/>
          <p:nvPr userDrawn="1"/>
        </p:nvSpPr>
        <p:spPr>
          <a:xfrm>
            <a:off x="7436224" y="6104965"/>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85BE5736-B18C-C44C-8013-17CDACE3A29B}"/>
              </a:ext>
            </a:extLst>
          </p:cNvPr>
          <p:cNvSpPr>
            <a:spLocks noGrp="1"/>
          </p:cNvSpPr>
          <p:nvPr>
            <p:ph type="title"/>
          </p:nvPr>
        </p:nvSpPr>
        <p:spPr>
          <a:xfrm>
            <a:off x="396394" y="1969202"/>
            <a:ext cx="7772400" cy="930105"/>
          </a:xfrm>
        </p:spPr>
        <p:txBody>
          <a:bodyPr anchor="ctr">
            <a:noAutofit/>
          </a:bodyPr>
          <a:lstStyle>
            <a:lvl1pPr algn="l">
              <a:defRPr sz="4000" b="1" cap="none">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ED771130-A3F1-D24E-A5F9-FD45DA62A95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101438" y="4706911"/>
            <a:ext cx="443363" cy="265064"/>
          </a:xfrm>
          <a:prstGeom prst="rect">
            <a:avLst/>
          </a:prstGeom>
        </p:spPr>
      </p:pic>
      <p:sp>
        <p:nvSpPr>
          <p:cNvPr id="9" name="TextBox 8">
            <a:extLst>
              <a:ext uri="{FF2B5EF4-FFF2-40B4-BE49-F238E27FC236}">
                <a16:creationId xmlns:a16="http://schemas.microsoft.com/office/drawing/2014/main" id="{C1C23887-3318-1041-8574-2E814A03D6D4}"/>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2018, 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_Column_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82880" tIns="146304" rIns="182880" bIns="146304" rtlCol="0" anchor="t">
            <a:no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0" hasCustomPrompt="1"/>
          </p:nvPr>
        </p:nvSpPr>
        <p:spPr>
          <a:xfrm>
            <a:off x="201930"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706912" y="891882"/>
            <a:ext cx="3940983" cy="1816395"/>
          </a:xfrm>
        </p:spPr>
        <p:txBody>
          <a:bodyPr vert="horz" wrap="square" lIns="182880" tIns="146304" rIns="182880" bIns="146304" rtlCol="0">
            <a:spAutoFit/>
          </a:bodyPr>
          <a:lstStyle>
            <a:lvl1pPr marL="285750" indent="-285750">
              <a:buFont typeface="Arial" panose="020B0604020202020204" pitchFamily="34" charset="0"/>
              <a:buChar char="•"/>
              <a:defRPr lang="en-US" dirty="0"/>
            </a:lvl1pPr>
            <a:lvl2pPr marL="466430" indent="-214313">
              <a:buFont typeface="Arial" panose="020B0604020202020204" pitchFamily="34" charset="0"/>
              <a:buChar char="•"/>
              <a:defRPr lang="en-US" dirty="0"/>
            </a:lvl2pPr>
            <a:lvl3pPr marL="634508" indent="-214313">
              <a:buFont typeface="Arial" panose="020B0604020202020204" pitchFamily="34" charset="0"/>
              <a:buChar char="•"/>
              <a:defRPr lang="en-US" dirty="0"/>
            </a:lvl3pPr>
            <a:lvl4pPr marL="802586" indent="-214313">
              <a:buFont typeface="Arial" panose="020B0604020202020204" pitchFamily="34" charset="0"/>
              <a:buChar char="•"/>
              <a:defRPr lang="en-US" dirty="0"/>
            </a:lvl4pPr>
            <a:lvl5pPr marL="970664" indent="-214313">
              <a:buFont typeface="Arial" panose="020B0604020202020204" pitchFamily="34" charset="0"/>
              <a:buChar cha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699470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_and_Full_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A35186C-ECB0-4E0C-B713-18574AB95FE4}"/>
              </a:ext>
            </a:extLst>
          </p:cNvPr>
          <p:cNvSpPr>
            <a:spLocks noGrp="1"/>
          </p:cNvSpPr>
          <p:nvPr>
            <p:ph type="pic" sz="quarter" idx="10" hasCustomPrompt="1"/>
          </p:nvPr>
        </p:nvSpPr>
        <p:spPr>
          <a:xfrm>
            <a:off x="201930" y="891882"/>
            <a:ext cx="8761095" cy="3572542"/>
          </a:xfrm>
          <a:blipFill>
            <a:blip r:embed="rId2"/>
            <a:stretch>
              <a:fillRect/>
            </a:stretch>
          </a:blipFill>
        </p:spPr>
        <p:txBody>
          <a:bodyPr anchor="ctr" anchorCtr="0">
            <a:noAutofit/>
          </a:bodyPr>
          <a:lstStyle>
            <a:lvl1pPr algn="ctr">
              <a:defRPr>
                <a:solidFill>
                  <a:schemeClr val="bg1"/>
                </a:solidFill>
              </a:defRPr>
            </a:lvl1pPr>
          </a:lstStyle>
          <a:p>
            <a:r>
              <a:rPr lang="en-US" dirty="0"/>
              <a:t>Click to insert image</a:t>
            </a:r>
          </a:p>
        </p:txBody>
      </p:sp>
      <p:sp>
        <p:nvSpPr>
          <p:cNvPr id="2" name="Title 1"/>
          <p:cNvSpPr>
            <a:spLocks noGrp="1"/>
          </p:cNvSpPr>
          <p:nvPr>
            <p:ph type="title"/>
          </p:nvPr>
        </p:nvSpPr>
        <p:spPr>
          <a:xfrm>
            <a:off x="201930" y="217133"/>
            <a:ext cx="8761095" cy="674749"/>
          </a:xfrm>
        </p:spPr>
        <p:txBody>
          <a:bodyPr vert="horz" wrap="square" lIns="182880" tIns="146304" rIns="182880" bIns="146304" rtlCol="0" anchor="t">
            <a:no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7A725D63-A1DD-47DB-847A-93B4DF9A2FCF}"/>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bg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99866290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2479A-5DAD-4873-981C-C65E6B0D3CDB}"/>
              </a:ext>
            </a:extLst>
          </p:cNvPr>
          <p:cNvSpPr/>
          <p:nvPr userDrawn="1"/>
        </p:nvSpPr>
        <p:spPr bwMode="white">
          <a:xfrm>
            <a:off x="3363652" y="4712239"/>
            <a:ext cx="3595202" cy="21130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930" y="217133"/>
            <a:ext cx="3912869" cy="1011592"/>
          </a:xfrm>
        </p:spPr>
        <p:txBody>
          <a:bodyPr vert="horz" wrap="square" lIns="182880" tIns="146304" rIns="182880" bIns="146304" rtlCol="0" anchor="t">
            <a:noAutofit/>
          </a:bodyPr>
          <a:lstStyle>
            <a:lvl1pPr>
              <a:defRPr lang="en-US" dirty="0"/>
            </a:lvl1pPr>
          </a:lstStyle>
          <a:p>
            <a:pPr lvl="0"/>
            <a:r>
              <a:rPr lang="en-US"/>
              <a:t>Click to edit Master title style</a:t>
            </a:r>
            <a:endParaRPr lang="en-US" dirty="0"/>
          </a:p>
        </p:txBody>
      </p:sp>
      <p:sp>
        <p:nvSpPr>
          <p:cNvPr id="8" name="Picture Placeholder 7">
            <a:extLst>
              <a:ext uri="{FF2B5EF4-FFF2-40B4-BE49-F238E27FC236}">
                <a16:creationId xmlns:a16="http://schemas.microsoft.com/office/drawing/2014/main" id="{43AEA6AC-FBE3-42D3-8F8F-4CE26A444274}"/>
              </a:ext>
            </a:extLst>
          </p:cNvPr>
          <p:cNvSpPr>
            <a:spLocks noGrp="1"/>
          </p:cNvSpPr>
          <p:nvPr>
            <p:ph type="pic" sz="quarter" idx="10" hasCustomPrompt="1"/>
          </p:nvPr>
        </p:nvSpPr>
        <p:spPr>
          <a:xfrm>
            <a:off x="4572000" y="0"/>
            <a:ext cx="4572000" cy="5143500"/>
          </a:xfrm>
          <a:blipFill>
            <a:blip r:embed="rId2" cstate="print">
              <a:extLst>
                <a:ext uri="{28A0092B-C50C-407E-A947-70E740481C1C}">
                  <a14:useLocalDpi xmlns:a14="http://schemas.microsoft.com/office/drawing/2010/main"/>
                </a:ext>
              </a:extLst>
            </a:blip>
            <a:stretch>
              <a:fillRect/>
            </a:stretch>
          </a:blipFill>
        </p:spPr>
        <p:txBody>
          <a:bodyPr anchor="ctr" anchorCtr="0">
            <a:noAutofit/>
          </a:bodyPr>
          <a:lstStyle>
            <a:lvl1pPr algn="ctr">
              <a:defRPr>
                <a:solidFill>
                  <a:schemeClr val="bg1"/>
                </a:solidFill>
              </a:defRPr>
            </a:lvl1pPr>
          </a:lstStyle>
          <a:p>
            <a:r>
              <a:rPr lang="en-US" dirty="0"/>
              <a:t>Click to insert image</a:t>
            </a:r>
          </a:p>
        </p:txBody>
      </p:sp>
      <p:sp>
        <p:nvSpPr>
          <p:cNvPr id="12" name="Text Placeholder 3">
            <a:extLst>
              <a:ext uri="{FF2B5EF4-FFF2-40B4-BE49-F238E27FC236}">
                <a16:creationId xmlns:a16="http://schemas.microsoft.com/office/drawing/2014/main" id="{714BFDE4-EF97-4A84-B9A4-E36284741950}"/>
              </a:ext>
            </a:extLst>
          </p:cNvPr>
          <p:cNvSpPr>
            <a:spLocks noGrp="1"/>
          </p:cNvSpPr>
          <p:nvPr>
            <p:ph type="body" idx="1" hasCustomPrompt="1"/>
          </p:nvPr>
        </p:nvSpPr>
        <p:spPr>
          <a:xfrm>
            <a:off x="201931" y="1520534"/>
            <a:ext cx="3912869"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214305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_Bleed_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8948-597D-4B30-8B6E-BDB22A958C0F}"/>
              </a:ext>
            </a:extLst>
          </p:cNvPr>
          <p:cNvSpPr>
            <a:spLocks noGrp="1"/>
          </p:cNvSpPr>
          <p:nvPr>
            <p:ph type="pic" sz="quarter" idx="10" hasCustomPrompt="1"/>
          </p:nvPr>
        </p:nvSpPr>
        <p:spPr>
          <a:xfrm>
            <a:off x="0" y="0"/>
            <a:ext cx="9144000" cy="5143500"/>
          </a:xfrm>
          <a:blipFill>
            <a:blip r:embed="rId2"/>
            <a:stretch>
              <a:fillRect/>
            </a:stretch>
          </a:blipFill>
        </p:spPr>
        <p:txBody>
          <a:bodyPr anchor="ctr" anchorCtr="0">
            <a:noAutofit/>
          </a:bodyPr>
          <a:lstStyle>
            <a:lvl1pPr algn="ctr">
              <a:defRPr>
                <a:solidFill>
                  <a:schemeClr val="bg1"/>
                </a:solidFill>
              </a:defRPr>
            </a:lvl1pPr>
          </a:lstStyle>
          <a:p>
            <a:r>
              <a:rPr lang="en-US" dirty="0"/>
              <a:t>Click to insert image</a:t>
            </a:r>
          </a:p>
        </p:txBody>
      </p:sp>
      <p:sp>
        <p:nvSpPr>
          <p:cNvPr id="6" name="Text Placeholder 3">
            <a:extLst>
              <a:ext uri="{FF2B5EF4-FFF2-40B4-BE49-F238E27FC236}">
                <a16:creationId xmlns:a16="http://schemas.microsoft.com/office/drawing/2014/main" id="{305C438C-5785-440F-97CD-7B887B1888D4}"/>
              </a:ext>
            </a:extLst>
          </p:cNvPr>
          <p:cNvSpPr>
            <a:spLocks noGrp="1"/>
          </p:cNvSpPr>
          <p:nvPr>
            <p:ph type="body" idx="1" hasCustomPrompt="1"/>
          </p:nvPr>
        </p:nvSpPr>
        <p:spPr bwMode="white">
          <a:xfrm>
            <a:off x="201930" y="891882"/>
            <a:ext cx="4569023" cy="987963"/>
          </a:xfrm>
          <a:prstGeom prst="rect">
            <a:avLst/>
          </a:prstGeom>
        </p:spPr>
        <p:txBody>
          <a:bodyPr vert="horz" wrap="square" lIns="182880" tIns="146304" rIns="182880" bIns="146304" rtlCol="0">
            <a:spAutoFit/>
          </a:bodyPr>
          <a:lstStyle>
            <a:lvl1pPr>
              <a:defRPr sz="2500">
                <a:solidFill>
                  <a:schemeClr val="bg1"/>
                </a:solidFill>
              </a:defRPr>
            </a:lvl1pPr>
            <a:lvl2pPr>
              <a:defRPr sz="1750">
                <a:solidFill>
                  <a:schemeClr val="bg1"/>
                </a:solidFill>
              </a:defRPr>
            </a:lvl2pPr>
            <a:lvl3pPr>
              <a:defRPr sz="1750">
                <a:solidFill>
                  <a:schemeClr val="bg1"/>
                </a:solidFill>
              </a:defRPr>
            </a:lvl3pPr>
            <a:lvl4pPr>
              <a:defRPr sz="1500">
                <a:solidFill>
                  <a:schemeClr val="bg1"/>
                </a:solidFill>
              </a:defRPr>
            </a:lvl4pPr>
            <a:lvl5pPr>
              <a:defRPr sz="1500">
                <a:solidFill>
                  <a:schemeClr val="bg1"/>
                </a:solidFill>
              </a:defRPr>
            </a:lvl5pPr>
          </a:lstStyle>
          <a:p>
            <a:pPr lvl="0"/>
            <a:r>
              <a:rPr lang="en-US" dirty="0"/>
              <a:t>Click to edit Master text styles</a:t>
            </a:r>
          </a:p>
        </p:txBody>
      </p:sp>
      <p:sp>
        <p:nvSpPr>
          <p:cNvPr id="5" name="Title 1">
            <a:extLst>
              <a:ext uri="{FF2B5EF4-FFF2-40B4-BE49-F238E27FC236}">
                <a16:creationId xmlns:a16="http://schemas.microsoft.com/office/drawing/2014/main" id="{E9F7D3E0-85A7-4888-9332-9B0C252C20EA}"/>
              </a:ext>
            </a:extLst>
          </p:cNvPr>
          <p:cNvSpPr>
            <a:spLocks noGrp="1"/>
          </p:cNvSpPr>
          <p:nvPr>
            <p:ph type="title"/>
          </p:nvPr>
        </p:nvSpPr>
        <p:spPr bwMode="white">
          <a:xfrm>
            <a:off x="201930" y="217133"/>
            <a:ext cx="8761095" cy="674749"/>
          </a:xfrm>
        </p:spPr>
        <p:txBody>
          <a:bodyPr vert="horz" wrap="square" lIns="182880" tIns="146304" rIns="182880" bIns="146304" rtlCol="0" anchor="t">
            <a:noAutofit/>
          </a:bodyPr>
          <a:lstStyle>
            <a:lvl1pPr>
              <a:defRPr lang="en-US" dirty="0">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26285562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mbed_Video">
    <p:bg>
      <p:bgPr>
        <a:solidFill>
          <a:schemeClr val="tx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AC034E-E54C-4458-8A41-EB0300702CFF}"/>
              </a:ext>
            </a:extLst>
          </p:cNvPr>
          <p:cNvSpPr/>
          <p:nvPr userDrawn="1"/>
        </p:nvSpPr>
        <p:spPr bwMode="auto">
          <a:xfrm rot="5400000">
            <a:off x="3805238" y="1804988"/>
            <a:ext cx="1533525" cy="1533525"/>
          </a:xfrm>
          <a:custGeom>
            <a:avLst/>
            <a:gdLst>
              <a:gd name="connsiteX0" fmla="*/ 696468 w 2453640"/>
              <a:gd name="connsiteY0" fmla="*/ 1493520 h 2453640"/>
              <a:gd name="connsiteX1" fmla="*/ 1757172 w 2453640"/>
              <a:gd name="connsiteY1" fmla="*/ 1493520 h 2453640"/>
              <a:gd name="connsiteX2" fmla="*/ 1226820 w 2453640"/>
              <a:gd name="connsiteY2" fmla="*/ 701040 h 2453640"/>
              <a:gd name="connsiteX3" fmla="*/ 0 w 2453640"/>
              <a:gd name="connsiteY3" fmla="*/ 1226820 h 2453640"/>
              <a:gd name="connsiteX4" fmla="*/ 1226820 w 2453640"/>
              <a:gd name="connsiteY4" fmla="*/ 0 h 2453640"/>
              <a:gd name="connsiteX5" fmla="*/ 2453640 w 2453640"/>
              <a:gd name="connsiteY5" fmla="*/ 1226820 h 2453640"/>
              <a:gd name="connsiteX6" fmla="*/ 1226820 w 2453640"/>
              <a:gd name="connsiteY6" fmla="*/ 2453640 h 2453640"/>
              <a:gd name="connsiteX7" fmla="*/ 0 w 2453640"/>
              <a:gd name="connsiteY7" fmla="*/ 1226820 h 24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3640" h="2453640">
                <a:moveTo>
                  <a:pt x="696468" y="1493520"/>
                </a:moveTo>
                <a:lnTo>
                  <a:pt x="1757172" y="1493520"/>
                </a:lnTo>
                <a:lnTo>
                  <a:pt x="1226820" y="701040"/>
                </a:lnTo>
                <a:close/>
                <a:moveTo>
                  <a:pt x="0" y="1226820"/>
                </a:moveTo>
                <a:cubicBezTo>
                  <a:pt x="0" y="549266"/>
                  <a:pt x="549266" y="0"/>
                  <a:pt x="1226820" y="0"/>
                </a:cubicBezTo>
                <a:cubicBezTo>
                  <a:pt x="1904374" y="0"/>
                  <a:pt x="2453640" y="549266"/>
                  <a:pt x="2453640" y="1226820"/>
                </a:cubicBezTo>
                <a:cubicBezTo>
                  <a:pt x="2453640" y="1904374"/>
                  <a:pt x="1904374" y="2453640"/>
                  <a:pt x="1226820" y="2453640"/>
                </a:cubicBezTo>
                <a:cubicBezTo>
                  <a:pt x="549266" y="2453640"/>
                  <a:pt x="0" y="1904374"/>
                  <a:pt x="0" y="122682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4" name="Media Placeholder 3">
            <a:extLst>
              <a:ext uri="{FF2B5EF4-FFF2-40B4-BE49-F238E27FC236}">
                <a16:creationId xmlns:a16="http://schemas.microsoft.com/office/drawing/2014/main" id="{62EA48BA-8AA5-4D2B-BA49-A7696755D9F4}"/>
              </a:ext>
            </a:extLst>
          </p:cNvPr>
          <p:cNvSpPr>
            <a:spLocks noGrp="1"/>
          </p:cNvSpPr>
          <p:nvPr userDrawn="1">
            <p:ph type="media" sz="quarter" idx="10" hasCustomPrompt="1"/>
          </p:nvPr>
        </p:nvSpPr>
        <p:spPr>
          <a:xfrm>
            <a:off x="0" y="2340917"/>
            <a:ext cx="9144000" cy="461665"/>
          </a:xfrm>
        </p:spPr>
        <p:txBody>
          <a:bodyPr anchor="ctr" anchorCtr="0"/>
          <a:lstStyle>
            <a:lvl1pPr algn="ctr">
              <a:defRPr>
                <a:solidFill>
                  <a:schemeClr val="bg1"/>
                </a:solidFill>
              </a:defRPr>
            </a:lvl1pPr>
          </a:lstStyle>
          <a:p>
            <a:r>
              <a:rPr lang="en-US" dirty="0"/>
              <a:t>Click to add video</a:t>
            </a:r>
          </a:p>
        </p:txBody>
      </p:sp>
    </p:spTree>
    <p:extLst>
      <p:ext uri="{BB962C8B-B14F-4D97-AF65-F5344CB8AC3E}">
        <p14:creationId xmlns:p14="http://schemas.microsoft.com/office/powerpoint/2010/main" val="84718848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_1">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object&#10;&#10;Description generated with high confidence">
            <a:extLst>
              <a:ext uri="{FF2B5EF4-FFF2-40B4-BE49-F238E27FC236}">
                <a16:creationId xmlns:a16="http://schemas.microsoft.com/office/drawing/2014/main" id="{35F48DB9-E331-4285-B61A-75E6B3CDC08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a:stretch/>
        </p:blipFill>
        <p:spPr>
          <a:xfrm>
            <a:off x="0" y="0"/>
            <a:ext cx="9144000" cy="5143500"/>
          </a:xfrm>
          <a:prstGeom prst="rect">
            <a:avLst/>
          </a:prstGeom>
        </p:spPr>
      </p:pic>
      <p:sp>
        <p:nvSpPr>
          <p:cNvPr id="2" name="Title 1"/>
          <p:cNvSpPr>
            <a:spLocks noGrp="1"/>
          </p:cNvSpPr>
          <p:nvPr>
            <p:ph type="title" hasCustomPrompt="1"/>
          </p:nvPr>
        </p:nvSpPr>
        <p:spPr bwMode="white">
          <a:xfrm>
            <a:off x="202407" y="2153108"/>
            <a:ext cx="8067953" cy="814838"/>
          </a:xfrm>
          <a:noFill/>
        </p:spPr>
        <p:txBody>
          <a:bodyPr wrap="square" lIns="182880" tIns="146304" rIns="182880" bIns="146304" anchor="t" anchorCtr="0">
            <a:spAutoFit/>
          </a:bodyPr>
          <a:lstStyle>
            <a:lvl1pPr>
              <a:defRPr sz="3750" spc="-74" baseline="0">
                <a:gradFill>
                  <a:gsLst>
                    <a:gs pos="0">
                      <a:schemeClr val="tx1"/>
                    </a:gs>
                    <a:gs pos="100000">
                      <a:schemeClr val="tx1"/>
                    </a:gs>
                  </a:gsLst>
                  <a:lin ang="5400000" scaled="0"/>
                </a:gradFill>
              </a:defRPr>
            </a:lvl1pPr>
          </a:lstStyle>
          <a:p>
            <a:r>
              <a:rPr lang="en-US" dirty="0"/>
              <a:t>Section</a:t>
            </a:r>
          </a:p>
        </p:txBody>
      </p:sp>
      <p:pic>
        <p:nvPicPr>
          <p:cNvPr id="10" name="Graphic 9">
            <a:extLst>
              <a:ext uri="{FF2B5EF4-FFF2-40B4-BE49-F238E27FC236}">
                <a16:creationId xmlns:a16="http://schemas.microsoft.com/office/drawing/2014/main" id="{A6E69C37-0E9D-4E22-B18B-5FB52E08D9E4}"/>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342855" y="4628827"/>
            <a:ext cx="672188" cy="153259"/>
          </a:xfrm>
          <a:prstGeom prst="rect">
            <a:avLst/>
          </a:prstGeom>
        </p:spPr>
      </p:pic>
      <p:sp>
        <p:nvSpPr>
          <p:cNvPr id="11" name="TextBox 3">
            <a:extLst>
              <a:ext uri="{FF2B5EF4-FFF2-40B4-BE49-F238E27FC236}">
                <a16:creationId xmlns:a16="http://schemas.microsoft.com/office/drawing/2014/main" id="{4F7393F9-7DE2-4793-AE05-B703B6A04CC0}"/>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8" name="Picture 7">
            <a:extLst>
              <a:ext uri="{FF2B5EF4-FFF2-40B4-BE49-F238E27FC236}">
                <a16:creationId xmlns:a16="http://schemas.microsoft.com/office/drawing/2014/main" id="{23D2A5F9-316C-48CC-91AF-19A9F7E2310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2225773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Video_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817AB2-910C-4EAB-9E81-DE1CAA45A70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itle 1"/>
          <p:cNvSpPr>
            <a:spLocks noGrp="1"/>
          </p:cNvSpPr>
          <p:nvPr>
            <p:ph type="title" hasCustomPrompt="1"/>
          </p:nvPr>
        </p:nvSpPr>
        <p:spPr bwMode="white">
          <a:xfrm>
            <a:off x="201672" y="2153108"/>
            <a:ext cx="8067953" cy="814838"/>
          </a:xfrm>
          <a:noFill/>
        </p:spPr>
        <p:txBody>
          <a:bodyPr wrap="square" lIns="182880" tIns="146304" rIns="182880" bIns="146304" anchor="t" anchorCtr="0">
            <a:spAutoFit/>
          </a:bodyPr>
          <a:lstStyle>
            <a:lvl1pPr>
              <a:defRPr sz="3750" spc="-74" baseline="0">
                <a:gradFill>
                  <a:gsLst>
                    <a:gs pos="0">
                      <a:schemeClr val="tx1"/>
                    </a:gs>
                    <a:gs pos="100000">
                      <a:schemeClr val="tx1"/>
                    </a:gs>
                  </a:gsLst>
                  <a:lin ang="5400000" scaled="0"/>
                </a:gradFill>
              </a:defRPr>
            </a:lvl1pPr>
          </a:lstStyle>
          <a:p>
            <a:r>
              <a:rPr lang="en-US" dirty="0"/>
              <a:t>Video</a:t>
            </a:r>
          </a:p>
        </p:txBody>
      </p:sp>
      <p:pic>
        <p:nvPicPr>
          <p:cNvPr id="11" name="Graphic 10">
            <a:extLst>
              <a:ext uri="{FF2B5EF4-FFF2-40B4-BE49-F238E27FC236}">
                <a16:creationId xmlns:a16="http://schemas.microsoft.com/office/drawing/2014/main" id="{221E2688-9EDC-44C8-AB54-F252F026318F}"/>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2" name="TextBox 3">
            <a:extLst>
              <a:ext uri="{FF2B5EF4-FFF2-40B4-BE49-F238E27FC236}">
                <a16:creationId xmlns:a16="http://schemas.microsoft.com/office/drawing/2014/main" id="{5E22ACB9-3FBB-4163-854B-1872E507527F}"/>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8" name="Picture 7">
            <a:extLst>
              <a:ext uri="{FF2B5EF4-FFF2-40B4-BE49-F238E27FC236}">
                <a16:creationId xmlns:a16="http://schemas.microsoft.com/office/drawing/2014/main" id="{D84F0FF8-243A-4646-9A71-94F1BB4448F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7172051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emo_1">
    <p:bg>
      <p:bgPr>
        <a:solidFill>
          <a:schemeClr val="accent4"/>
        </a:solidFill>
        <a:effectLst/>
      </p:bgPr>
    </p:bg>
    <p:spTree>
      <p:nvGrpSpPr>
        <p:cNvPr id="1" name=""/>
        <p:cNvGrpSpPr/>
        <p:nvPr/>
      </p:nvGrpSpPr>
      <p:grpSpPr>
        <a:xfrm>
          <a:off x="0" y="0"/>
          <a:ext cx="0" cy="0"/>
          <a:chOff x="0" y="0"/>
          <a:chExt cx="0" cy="0"/>
        </a:xfrm>
      </p:grpSpPr>
      <p:pic>
        <p:nvPicPr>
          <p:cNvPr id="12" name="Picture 11" descr="A picture containing object&#10;&#10;Description generated with high confidence">
            <a:extLst>
              <a:ext uri="{FF2B5EF4-FFF2-40B4-BE49-F238E27FC236}">
                <a16:creationId xmlns:a16="http://schemas.microsoft.com/office/drawing/2014/main" id="{230E0C0E-3815-4E11-BC7C-EEB5663659A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6" name="Title 1"/>
          <p:cNvSpPr>
            <a:spLocks noGrp="1"/>
          </p:cNvSpPr>
          <p:nvPr>
            <p:ph type="title" hasCustomPrompt="1"/>
          </p:nvPr>
        </p:nvSpPr>
        <p:spPr bwMode="white">
          <a:xfrm>
            <a:off x="202407" y="2153108"/>
            <a:ext cx="8067953" cy="814838"/>
          </a:xfrm>
          <a:noFill/>
        </p:spPr>
        <p:txBody>
          <a:bodyPr wrap="square" lIns="182880" tIns="146304" rIns="182880" bIns="146304" anchor="t" anchorCtr="0">
            <a:spAutoFit/>
          </a:bodyPr>
          <a:lstStyle>
            <a:lvl1pPr>
              <a:defRPr sz="3750" spc="-74" baseline="0">
                <a:gradFill>
                  <a:gsLst>
                    <a:gs pos="0">
                      <a:schemeClr val="tx1"/>
                    </a:gs>
                    <a:gs pos="100000">
                      <a:schemeClr val="tx1"/>
                    </a:gs>
                  </a:gsLst>
                  <a:lin ang="5400000" scaled="0"/>
                </a:gradFill>
              </a:defRPr>
            </a:lvl1pPr>
          </a:lstStyle>
          <a:p>
            <a:r>
              <a:rPr lang="en-US" dirty="0"/>
              <a:t>Demo</a:t>
            </a:r>
          </a:p>
        </p:txBody>
      </p:sp>
      <p:pic>
        <p:nvPicPr>
          <p:cNvPr id="9" name="Graphic 8">
            <a:extLst>
              <a:ext uri="{FF2B5EF4-FFF2-40B4-BE49-F238E27FC236}">
                <a16:creationId xmlns:a16="http://schemas.microsoft.com/office/drawing/2014/main" id="{0696063D-1536-449F-A00B-E268CC2AA729}"/>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0" name="TextBox 3">
            <a:extLst>
              <a:ext uri="{FF2B5EF4-FFF2-40B4-BE49-F238E27FC236}">
                <a16:creationId xmlns:a16="http://schemas.microsoft.com/office/drawing/2014/main" id="{5ADF30AA-1F86-4F01-8C7D-0690021D0507}"/>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8" name="Picture 7">
            <a:extLst>
              <a:ext uri="{FF2B5EF4-FFF2-40B4-BE49-F238E27FC236}">
                <a16:creationId xmlns:a16="http://schemas.microsoft.com/office/drawing/2014/main" id="{6E960AA6-5521-4B06-B6AC-DD11063C89F4}"/>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10285809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de">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lIns="182880" tIns="146304" rIns="182880" bIns="146304"/>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8605243" cy="3026982"/>
          </a:xfrm>
        </p:spPr>
        <p:txBody>
          <a:bodyPr lIns="182880" tIns="146304" rIns="182880" bIns="146304"/>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pic>
        <p:nvPicPr>
          <p:cNvPr id="9" name="Graphic 8">
            <a:extLst>
              <a:ext uri="{FF2B5EF4-FFF2-40B4-BE49-F238E27FC236}">
                <a16:creationId xmlns:a16="http://schemas.microsoft.com/office/drawing/2014/main" id="{3A0BBF39-37AF-47AC-9F11-E2AE188561A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42855" y="4628827"/>
            <a:ext cx="672188" cy="153259"/>
          </a:xfrm>
          <a:prstGeom prst="rect">
            <a:avLst/>
          </a:prstGeom>
        </p:spPr>
      </p:pic>
      <p:sp>
        <p:nvSpPr>
          <p:cNvPr id="10" name="TextBox 3">
            <a:extLst>
              <a:ext uri="{FF2B5EF4-FFF2-40B4-BE49-F238E27FC236}">
                <a16:creationId xmlns:a16="http://schemas.microsoft.com/office/drawing/2014/main" id="{A20EC1B5-0B55-4E72-AE30-BC2870883898}"/>
              </a:ext>
            </a:extLst>
          </p:cNvPr>
          <p:cNvSpPr txBox="1">
            <a:spLocks noChangeArrowheads="1"/>
          </p:cNvSpPr>
          <p:nvPr userDrawn="1"/>
        </p:nvSpPr>
        <p:spPr bwMode="auto">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8" name="Picture 7">
            <a:extLst>
              <a:ext uri="{FF2B5EF4-FFF2-40B4-BE49-F238E27FC236}">
                <a16:creationId xmlns:a16="http://schemas.microsoft.com/office/drawing/2014/main" id="{201509A3-C6BB-4BFF-BA57-4AC79A2B6BC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486144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de_2_Column">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idx="4294967295" hasCustomPrompt="1"/>
          </p:nvPr>
        </p:nvSpPr>
        <p:spPr>
          <a:xfrm>
            <a:off x="202407" y="218281"/>
            <a:ext cx="8941594" cy="673696"/>
          </a:xfrm>
        </p:spPr>
        <p:txBody>
          <a:bodyPr lIns="182880" tIns="146304" rIns="182880" bIns="146304"/>
          <a:lstStyle/>
          <a:p>
            <a:r>
              <a:rPr lang="en-US" dirty="0"/>
              <a:t>Sample Code Slide</a:t>
            </a:r>
          </a:p>
        </p:txBody>
      </p:sp>
      <p:sp>
        <p:nvSpPr>
          <p:cNvPr id="11" name="Content Placeholder 10">
            <a:extLst>
              <a:ext uri="{FF2B5EF4-FFF2-40B4-BE49-F238E27FC236}">
                <a16:creationId xmlns:a16="http://schemas.microsoft.com/office/drawing/2014/main" id="{2DB0438D-0AA4-40DE-B859-53B4B25058B8}"/>
              </a:ext>
            </a:extLst>
          </p:cNvPr>
          <p:cNvSpPr>
            <a:spLocks noGrp="1"/>
          </p:cNvSpPr>
          <p:nvPr>
            <p:ph sz="quarter" idx="10" hasCustomPrompt="1"/>
          </p:nvPr>
        </p:nvSpPr>
        <p:spPr>
          <a:xfrm>
            <a:off x="202406" y="1131094"/>
            <a:ext cx="4033243" cy="3373231"/>
          </a:xfrm>
        </p:spPr>
        <p:txBody>
          <a:bodyPr lIns="182880" tIns="146304" rIns="182880" bIns="146304"/>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sp>
        <p:nvSpPr>
          <p:cNvPr id="7" name="Content Placeholder 10">
            <a:extLst>
              <a:ext uri="{FF2B5EF4-FFF2-40B4-BE49-F238E27FC236}">
                <a16:creationId xmlns:a16="http://schemas.microsoft.com/office/drawing/2014/main" id="{37C8F698-9535-4EA1-A06D-92ABCB324DB2}"/>
              </a:ext>
            </a:extLst>
          </p:cNvPr>
          <p:cNvSpPr>
            <a:spLocks noGrp="1"/>
          </p:cNvSpPr>
          <p:nvPr>
            <p:ph sz="quarter" idx="11" hasCustomPrompt="1"/>
          </p:nvPr>
        </p:nvSpPr>
        <p:spPr>
          <a:xfrm>
            <a:off x="4415492" y="1131094"/>
            <a:ext cx="4033243" cy="3373231"/>
          </a:xfrm>
        </p:spPr>
        <p:txBody>
          <a:bodyPr lIns="182880" tIns="146304" rIns="182880" bIns="146304"/>
          <a:lstStyle>
            <a:lvl1pPr>
              <a:spcBef>
                <a:spcPts val="1500"/>
              </a:spcBef>
              <a:defRPr sz="1250">
                <a:latin typeface="Lucida Console" panose="020B0609040504020204" pitchFamily="49" charset="0"/>
              </a:defRPr>
            </a:lvl1pPr>
            <a:lvl2pPr>
              <a:defRPr>
                <a:latin typeface="Lucida Console" panose="020B0609040504020204" pitchFamily="49" charset="0"/>
              </a:defRPr>
            </a:lvl2pPr>
            <a:lvl3pPr>
              <a:defRPr>
                <a:latin typeface="Lucida Console" panose="020B0609040504020204" pitchFamily="49" charset="0"/>
              </a:defRPr>
            </a:lvl3pPr>
            <a:lvl4pPr>
              <a:defRPr>
                <a:latin typeface="Lucida Console" panose="020B0609040504020204" pitchFamily="49" charset="0"/>
              </a:defRPr>
            </a:lvl4pPr>
            <a:lvl5pPr>
              <a:defRPr>
                <a:latin typeface="Lucida Console" panose="020B0609040504020204" pitchFamily="49" charset="0"/>
              </a:defRPr>
            </a:lvl5pPr>
          </a:lstStyle>
          <a:p>
            <a:pPr lvl="0"/>
            <a:r>
              <a:rPr lang="en-US" dirty="0"/>
              <a:t>Edit var pd = require('pretty-data').pd;</a:t>
            </a:r>
          </a:p>
          <a:p>
            <a:pPr lvl="0"/>
            <a:r>
              <a:rPr lang="en-US" dirty="0"/>
              <a:t>var </a:t>
            </a:r>
            <a:r>
              <a:rPr lang="en-US" dirty="0" err="1"/>
              <a:t>xml_pp</a:t>
            </a:r>
            <a:r>
              <a:rPr lang="en-US" dirty="0"/>
              <a:t> = pd.xml(data);</a:t>
            </a:r>
          </a:p>
          <a:p>
            <a:pPr lvl="0"/>
            <a:r>
              <a:rPr lang="en-US" dirty="0"/>
              <a:t>var </a:t>
            </a:r>
            <a:r>
              <a:rPr lang="en-US" dirty="0" err="1"/>
              <a:t>xml_min</a:t>
            </a:r>
            <a:r>
              <a:rPr lang="en-US" dirty="0"/>
              <a:t> = </a:t>
            </a:r>
            <a:r>
              <a:rPr lang="en-US" dirty="0" err="1"/>
              <a:t>pd.xmlmin</a:t>
            </a:r>
            <a:r>
              <a:rPr lang="en-US" dirty="0"/>
              <a:t>(data [,true]);</a:t>
            </a:r>
          </a:p>
          <a:p>
            <a:pPr lvl="0"/>
            <a:r>
              <a:rPr lang="en-US" dirty="0"/>
              <a:t>var </a:t>
            </a:r>
            <a:r>
              <a:rPr lang="en-US" dirty="0" err="1"/>
              <a:t>json_pp</a:t>
            </a:r>
            <a:r>
              <a:rPr lang="en-US" dirty="0"/>
              <a:t> = </a:t>
            </a:r>
            <a:r>
              <a:rPr lang="en-US" dirty="0" err="1"/>
              <a:t>pd.json</a:t>
            </a:r>
            <a:r>
              <a:rPr lang="en-US" dirty="0"/>
              <a:t>(data);</a:t>
            </a:r>
          </a:p>
          <a:p>
            <a:pPr lvl="0"/>
            <a:r>
              <a:rPr lang="en-US" dirty="0"/>
              <a:t>var </a:t>
            </a:r>
            <a:r>
              <a:rPr lang="en-US" dirty="0" err="1"/>
              <a:t>json_min</a:t>
            </a:r>
            <a:r>
              <a:rPr lang="en-US" dirty="0"/>
              <a:t> = </a:t>
            </a:r>
            <a:r>
              <a:rPr lang="en-US" dirty="0" err="1"/>
              <a:t>pd.jsonmin</a:t>
            </a:r>
            <a:r>
              <a:rPr lang="en-US" dirty="0"/>
              <a:t>(data);</a:t>
            </a:r>
          </a:p>
          <a:p>
            <a:pPr lvl="0"/>
            <a:r>
              <a:rPr lang="en-US" dirty="0"/>
              <a:t>var </a:t>
            </a:r>
            <a:r>
              <a:rPr lang="en-US" dirty="0" err="1"/>
              <a:t>css_pp</a:t>
            </a:r>
            <a:r>
              <a:rPr lang="en-US" dirty="0"/>
              <a:t> = pd.css(data);</a:t>
            </a:r>
          </a:p>
          <a:p>
            <a:pPr lvl="0"/>
            <a:r>
              <a:rPr lang="en-US" dirty="0"/>
              <a:t>var </a:t>
            </a:r>
            <a:r>
              <a:rPr lang="en-US" dirty="0" err="1"/>
              <a:t>css_min</a:t>
            </a:r>
            <a:r>
              <a:rPr lang="en-US" dirty="0"/>
              <a:t> = </a:t>
            </a:r>
            <a:r>
              <a:rPr lang="en-US" dirty="0" err="1"/>
              <a:t>pd.cssmin</a:t>
            </a:r>
            <a:r>
              <a:rPr lang="en-US" dirty="0"/>
              <a:t>(data [, true]);</a:t>
            </a:r>
          </a:p>
          <a:p>
            <a:pPr lvl="0"/>
            <a:r>
              <a:rPr lang="en-US" dirty="0"/>
              <a:t>var </a:t>
            </a:r>
            <a:r>
              <a:rPr lang="en-US" dirty="0" err="1"/>
              <a:t>sql_pp</a:t>
            </a:r>
            <a:r>
              <a:rPr lang="en-US" dirty="0"/>
              <a:t> = </a:t>
            </a:r>
            <a:r>
              <a:rPr lang="en-US" dirty="0" err="1"/>
              <a:t>pd.sql</a:t>
            </a:r>
            <a:r>
              <a:rPr lang="en-US" dirty="0"/>
              <a:t>(data);</a:t>
            </a:r>
          </a:p>
        </p:txBody>
      </p:sp>
      <p:pic>
        <p:nvPicPr>
          <p:cNvPr id="9" name="Graphic 8">
            <a:extLst>
              <a:ext uri="{FF2B5EF4-FFF2-40B4-BE49-F238E27FC236}">
                <a16:creationId xmlns:a16="http://schemas.microsoft.com/office/drawing/2014/main" id="{C004189D-3801-4EBD-B94A-F530EEFC96A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42855" y="4628827"/>
            <a:ext cx="672188" cy="153259"/>
          </a:xfrm>
          <a:prstGeom prst="rect">
            <a:avLst/>
          </a:prstGeom>
        </p:spPr>
      </p:pic>
      <p:sp>
        <p:nvSpPr>
          <p:cNvPr id="10" name="TextBox 3">
            <a:extLst>
              <a:ext uri="{FF2B5EF4-FFF2-40B4-BE49-F238E27FC236}">
                <a16:creationId xmlns:a16="http://schemas.microsoft.com/office/drawing/2014/main" id="{278807CA-43ED-4DE6-AA75-223266EAF5F8}"/>
              </a:ext>
            </a:extLst>
          </p:cNvPr>
          <p:cNvSpPr txBox="1">
            <a:spLocks noChangeArrowheads="1"/>
          </p:cNvSpPr>
          <p:nvPr userDrawn="1"/>
        </p:nvSpPr>
        <p:spPr bwMode="auto">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8" name="Picture 7">
            <a:extLst>
              <a:ext uri="{FF2B5EF4-FFF2-40B4-BE49-F238E27FC236}">
                <a16:creationId xmlns:a16="http://schemas.microsoft.com/office/drawing/2014/main" id="{A29B38C6-EA35-4420-8120-7B1B0C159F3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9777975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rgbClr val="414042"/>
                </a:solidFill>
              </a:defRPr>
            </a:lvl1pPr>
          </a:lstStyle>
          <a:p>
            <a:r>
              <a:rPr lang="en-US" dirty="0"/>
              <a:t>Click to edit Master title style</a:t>
            </a:r>
          </a:p>
        </p:txBody>
      </p:sp>
      <p:sp>
        <p:nvSpPr>
          <p:cNvPr id="3" name="Content Placeholder 2"/>
          <p:cNvSpPr>
            <a:spLocks noGrp="1"/>
          </p:cNvSpPr>
          <p:nvPr>
            <p:ph idx="1"/>
          </p:nvPr>
        </p:nvSpPr>
        <p:spPr>
          <a:xfrm>
            <a:off x="340592" y="1009332"/>
            <a:ext cx="8205304" cy="3553926"/>
          </a:xfrm>
          <a:prstGeom prst="rect">
            <a:avLst/>
          </a:prstGeom>
        </p:spPr>
        <p:txBody>
          <a:bodyPr/>
          <a:lstStyle>
            <a:lvl1pPr marL="0" indent="0">
              <a:buNone/>
              <a:defRPr>
                <a:solidFill>
                  <a:srgbClr val="414042"/>
                </a:solidFill>
              </a:defRPr>
            </a:lvl1pPr>
            <a:lvl2pPr marL="742950" indent="-285750">
              <a:buFont typeface="Arial"/>
              <a:buChar char="•"/>
              <a:defRPr>
                <a:solidFill>
                  <a:srgbClr val="414042"/>
                </a:solidFill>
              </a:defRPr>
            </a:lvl2pPr>
            <a:lvl3pPr marL="1143000" indent="-228600">
              <a:buFont typeface="Arial"/>
              <a:buChar char="•"/>
              <a:defRPr>
                <a:solidFill>
                  <a:srgbClr val="414042"/>
                </a:solidFill>
              </a:defRPr>
            </a:lvl3pPr>
            <a:lvl4pPr>
              <a:defRPr>
                <a:solidFill>
                  <a:srgbClr val="414042"/>
                </a:solidFill>
              </a:defRPr>
            </a:lvl4pPr>
            <a:lvl5pPr>
              <a:defRPr>
                <a:solidFill>
                  <a:srgbClr val="4140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495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_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B272B3-8328-4907-A1D0-C4701AFA5A3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itle 4"/>
          <p:cNvSpPr>
            <a:spLocks noGrp="1"/>
          </p:cNvSpPr>
          <p:nvPr>
            <p:ph type="title" hasCustomPrompt="1"/>
          </p:nvPr>
        </p:nvSpPr>
        <p:spPr bwMode="white">
          <a:xfrm>
            <a:off x="202406" y="1391246"/>
            <a:ext cx="8069216" cy="1682781"/>
          </a:xfrm>
        </p:spPr>
        <p:txBody>
          <a:bodyPr lIns="182880" tIns="146304" rIns="182880" bIns="146304"/>
          <a:lstStyle>
            <a:lvl1pPr marL="107156" indent="-107156" algn="l">
              <a:defRPr sz="3750">
                <a:solidFill>
                  <a:schemeClr val="tx1"/>
                </a:solidFill>
              </a:defRPr>
            </a:lvl1pPr>
          </a:lstStyle>
          <a:p>
            <a:r>
              <a:rPr lang="en-US" dirty="0"/>
              <a:t>“Lorem ipsum dolor sit amet, consectetuer adipiscing </a:t>
            </a:r>
            <a:r>
              <a:rPr lang="en-US" dirty="0" err="1"/>
              <a:t>elit</a:t>
            </a:r>
            <a:r>
              <a:rPr lang="en-US" dirty="0"/>
              <a:t>. Maecenas </a:t>
            </a:r>
            <a:r>
              <a:rPr lang="en-US" dirty="0" err="1"/>
              <a:t>porttitor</a:t>
            </a:r>
            <a:r>
              <a:rPr lang="en-US" dirty="0"/>
              <a:t> congue </a:t>
            </a:r>
            <a:r>
              <a:rPr lang="en-US" dirty="0" err="1"/>
              <a:t>massa</a:t>
            </a:r>
            <a:r>
              <a:rPr lang="en-US" dirty="0"/>
              <a:t>.” </a:t>
            </a:r>
          </a:p>
        </p:txBody>
      </p:sp>
      <p:sp>
        <p:nvSpPr>
          <p:cNvPr id="7" name="Text Placeholder 6"/>
          <p:cNvSpPr>
            <a:spLocks noGrp="1"/>
          </p:cNvSpPr>
          <p:nvPr>
            <p:ph type="body" sz="quarter" idx="10" hasCustomPrompt="1"/>
          </p:nvPr>
        </p:nvSpPr>
        <p:spPr bwMode="white">
          <a:xfrm>
            <a:off x="3895725" y="3409355"/>
            <a:ext cx="4376143" cy="537840"/>
          </a:xfrm>
        </p:spPr>
        <p:txBody>
          <a:bodyPr lIns="182880" tIns="146304" rIns="182880" bIns="146304"/>
          <a:lstStyle>
            <a:lvl1pPr marL="142875" indent="0" algn="r">
              <a:buNone/>
              <a:defRPr sz="1750" b="1">
                <a:solidFill>
                  <a:schemeClr val="tx1"/>
                </a:solidFill>
                <a:latin typeface="+mn-lt"/>
              </a:defRPr>
            </a:lvl1pPr>
            <a:lvl2pPr marL="252118" indent="0">
              <a:buNone/>
              <a:defRPr>
                <a:gradFill>
                  <a:gsLst>
                    <a:gs pos="1250">
                      <a:schemeClr val="bg1"/>
                    </a:gs>
                    <a:gs pos="100000">
                      <a:schemeClr val="bg1"/>
                    </a:gs>
                  </a:gsLst>
                  <a:lin ang="5400000" scaled="0"/>
                </a:gradFill>
              </a:defRPr>
            </a:lvl2pPr>
            <a:lvl3pPr marL="420196" indent="0">
              <a:buNone/>
              <a:defRPr>
                <a:gradFill>
                  <a:gsLst>
                    <a:gs pos="1250">
                      <a:schemeClr val="bg1"/>
                    </a:gs>
                    <a:gs pos="100000">
                      <a:schemeClr val="bg1"/>
                    </a:gs>
                  </a:gsLst>
                  <a:lin ang="5400000" scaled="0"/>
                </a:gradFill>
              </a:defRPr>
            </a:lvl3pPr>
            <a:lvl4pPr marL="588274" indent="0">
              <a:buNone/>
              <a:defRPr>
                <a:gradFill>
                  <a:gsLst>
                    <a:gs pos="1250">
                      <a:schemeClr val="bg1"/>
                    </a:gs>
                    <a:gs pos="100000">
                      <a:schemeClr val="bg1"/>
                    </a:gs>
                  </a:gsLst>
                  <a:lin ang="5400000" scaled="0"/>
                </a:gradFill>
              </a:defRPr>
            </a:lvl4pPr>
            <a:lvl5pPr marL="756352" indent="0">
              <a:buNone/>
              <a:defRPr>
                <a:gradFill>
                  <a:gsLst>
                    <a:gs pos="1250">
                      <a:schemeClr val="bg1"/>
                    </a:gs>
                    <a:gs pos="100000">
                      <a:schemeClr val="bg1"/>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500952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hank_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1B0BE7-3531-4E8A-9D4D-0367740EC54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Single Corner Rounded 1">
            <a:extLst>
              <a:ext uri="{FF2B5EF4-FFF2-40B4-BE49-F238E27FC236}">
                <a16:creationId xmlns:a16="http://schemas.microsoft.com/office/drawing/2014/main" id="{DC58E341-80E0-40C1-A817-EA0189E537B2}"/>
              </a:ext>
            </a:extLst>
          </p:cNvPr>
          <p:cNvSpPr/>
          <p:nvPr userDrawn="1"/>
        </p:nvSpPr>
        <p:spPr bwMode="auto">
          <a:xfrm flipH="1">
            <a:off x="6667499" y="3757603"/>
            <a:ext cx="2476501" cy="1385897"/>
          </a:xfrm>
          <a:prstGeom prst="round1Rect">
            <a:avLst>
              <a:gd name="adj" fmla="val 50000"/>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2">
            <a:extLst>
              <a:ext uri="{FF2B5EF4-FFF2-40B4-BE49-F238E27FC236}">
                <a16:creationId xmlns:a16="http://schemas.microsoft.com/office/drawing/2014/main" id="{267E3236-3BFA-49FE-817B-CDA727884803}"/>
              </a:ext>
            </a:extLst>
          </p:cNvPr>
          <p:cNvSpPr>
            <a:spLocks noGrp="1"/>
          </p:cNvSpPr>
          <p:nvPr>
            <p:ph type="body" sz="quarter" idx="14" hasCustomPrompt="1"/>
          </p:nvPr>
        </p:nvSpPr>
        <p:spPr bwMode="white">
          <a:xfrm>
            <a:off x="202407" y="2646995"/>
            <a:ext cx="3831524" cy="1040946"/>
          </a:xfrm>
        </p:spPr>
        <p:txBody>
          <a:bodyPr lIns="182880" tIns="146304" rIns="182880" bIns="146304">
            <a:noAutofit/>
          </a:bodyPr>
          <a:lstStyle>
            <a:lvl1pPr marL="0" indent="0">
              <a:spcBef>
                <a:spcPts val="0"/>
              </a:spcBef>
              <a:buNone/>
              <a:defRPr lang="en-US" sz="1750" b="0" kern="1200" spc="0" baseline="0" dirty="0">
                <a:solidFill>
                  <a:schemeClr val="bg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Contact information</a:t>
            </a:r>
          </a:p>
        </p:txBody>
      </p:sp>
      <p:sp>
        <p:nvSpPr>
          <p:cNvPr id="12" name="TextBox 11">
            <a:extLst>
              <a:ext uri="{FF2B5EF4-FFF2-40B4-BE49-F238E27FC236}">
                <a16:creationId xmlns:a16="http://schemas.microsoft.com/office/drawing/2014/main" id="{630B8BD6-A711-4A2B-B746-1B6F5FF44CFA}"/>
              </a:ext>
            </a:extLst>
          </p:cNvPr>
          <p:cNvSpPr txBox="1"/>
          <p:nvPr userDrawn="1"/>
        </p:nvSpPr>
        <p:spPr bwMode="white">
          <a:xfrm>
            <a:off x="201929" y="1381012"/>
            <a:ext cx="7484746" cy="1190738"/>
          </a:xfrm>
          <a:prstGeom prst="rect">
            <a:avLst/>
          </a:prstGeom>
          <a:noFill/>
        </p:spPr>
        <p:txBody>
          <a:bodyPr vert="horz" wrap="square" lIns="114300" tIns="57150" rIns="91440" bIns="57150" rtlCol="0" anchor="t" anchorCtr="0">
            <a:noAutofit/>
          </a:bodyPr>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sz="7188" dirty="0"/>
              <a:t>Thank you!</a:t>
            </a:r>
          </a:p>
        </p:txBody>
      </p:sp>
      <p:pic>
        <p:nvPicPr>
          <p:cNvPr id="14" name="Graphic 13">
            <a:extLst>
              <a:ext uri="{FF2B5EF4-FFF2-40B4-BE49-F238E27FC236}">
                <a16:creationId xmlns:a16="http://schemas.microsoft.com/office/drawing/2014/main" id="{2ED359B6-C742-4634-8154-0667621E7BFF}"/>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5" name="TextBox 3">
            <a:extLst>
              <a:ext uri="{FF2B5EF4-FFF2-40B4-BE49-F238E27FC236}">
                <a16:creationId xmlns:a16="http://schemas.microsoft.com/office/drawing/2014/main" id="{0EB8B2FD-3428-4909-AECD-E6569E6CB58B}"/>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bg1"/>
                </a:solidFill>
                <a:latin typeface="Amazon Ember" charset="0"/>
                <a:ea typeface="Amazon Ember" charset="0"/>
                <a:cs typeface="Amazon Ember" charset="0"/>
              </a:rPr>
              <a:t>© 2018, Amazon Web Services, Inc. or its affiliates. All rights reserved.</a:t>
            </a:r>
          </a:p>
        </p:txBody>
      </p:sp>
      <p:pic>
        <p:nvPicPr>
          <p:cNvPr id="9" name="Picture 8">
            <a:extLst>
              <a:ext uri="{FF2B5EF4-FFF2-40B4-BE49-F238E27FC236}">
                <a16:creationId xmlns:a16="http://schemas.microsoft.com/office/drawing/2014/main" id="{92DBA76A-67AD-4D0F-B5AE-B2514E622D9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260813650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urvey_Reminder">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018A1-59F7-4D49-951E-8BFF42523C2A}"/>
              </a:ext>
            </a:extLst>
          </p:cNvPr>
          <p:cNvPicPr>
            <a:picLocks noChangeAspect="1"/>
          </p:cNvPicPr>
          <p:nvPr userDrawn="1"/>
        </p:nvPicPr>
        <p:blipFill>
          <a:blip r:embed="rId2"/>
          <a:stretch>
            <a:fillRect/>
          </a:stretch>
        </p:blipFill>
        <p:spPr>
          <a:xfrm>
            <a:off x="0" y="2142"/>
            <a:ext cx="9144000" cy="5139217"/>
          </a:xfrm>
          <a:prstGeom prst="rect">
            <a:avLst/>
          </a:prstGeom>
        </p:spPr>
      </p:pic>
      <p:sp>
        <p:nvSpPr>
          <p:cNvPr id="19" name="TextBox 18">
            <a:extLst>
              <a:ext uri="{FF2B5EF4-FFF2-40B4-BE49-F238E27FC236}">
                <a16:creationId xmlns:a16="http://schemas.microsoft.com/office/drawing/2014/main" id="{5484F0FD-5FCF-4285-AF1C-46A66C34FEA4}"/>
              </a:ext>
            </a:extLst>
          </p:cNvPr>
          <p:cNvSpPr txBox="1"/>
          <p:nvPr userDrawn="1"/>
        </p:nvSpPr>
        <p:spPr bwMode="white">
          <a:xfrm>
            <a:off x="1759204" y="2455051"/>
            <a:ext cx="5625593" cy="1119537"/>
          </a:xfrm>
          <a:prstGeom prst="rect">
            <a:avLst/>
          </a:prstGeom>
          <a:noFill/>
        </p:spPr>
        <p:txBody>
          <a:bodyPr wrap="square" lIns="114300" tIns="91440" rIns="114300" bIns="91440" rtlCol="0">
            <a:spAutoFit/>
          </a:bodyPr>
          <a:lstStyle/>
          <a:p>
            <a:pPr algn="ctr">
              <a:lnSpc>
                <a:spcPct val="90000"/>
              </a:lnSpc>
              <a:spcAft>
                <a:spcPts val="1125"/>
              </a:spcAft>
            </a:pPr>
            <a:r>
              <a:rPr lang="en-US" sz="3375" dirty="0">
                <a:gradFill>
                  <a:gsLst>
                    <a:gs pos="2917">
                      <a:schemeClr val="tx1"/>
                    </a:gs>
                    <a:gs pos="30000">
                      <a:schemeClr val="tx1"/>
                    </a:gs>
                  </a:gsLst>
                  <a:lin ang="5400000" scaled="0"/>
                </a:gradFill>
                <a:latin typeface="+mj-lt"/>
              </a:rPr>
              <a:t>Please complete the session survey in the mobile app.</a:t>
            </a:r>
          </a:p>
        </p:txBody>
      </p:sp>
      <p:sp>
        <p:nvSpPr>
          <p:cNvPr id="20" name="Oval 19">
            <a:extLst>
              <a:ext uri="{FF2B5EF4-FFF2-40B4-BE49-F238E27FC236}">
                <a16:creationId xmlns:a16="http://schemas.microsoft.com/office/drawing/2014/main" id="{1B30FC2A-8A88-4BBB-82D2-6C57A331C334}"/>
              </a:ext>
            </a:extLst>
          </p:cNvPr>
          <p:cNvSpPr/>
          <p:nvPr userDrawn="1"/>
        </p:nvSpPr>
        <p:spPr bwMode="auto">
          <a:xfrm>
            <a:off x="3981450" y="903649"/>
            <a:ext cx="1181100" cy="11811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228600" rIns="114300" bIns="91440" numCol="1" spcCol="0" rtlCol="0" fromWordArt="0" anchor="ctr" anchorCtr="0" forceAA="0" compatLnSpc="1">
            <a:prstTxWarp prst="textNoShape">
              <a:avLst/>
            </a:prstTxWarp>
            <a:noAutofit/>
          </a:bodyPr>
          <a:lstStyle/>
          <a:p>
            <a:pPr algn="ctr" defTabSz="582795" fontAlgn="base">
              <a:lnSpc>
                <a:spcPct val="90000"/>
              </a:lnSpc>
              <a:spcBef>
                <a:spcPct val="0"/>
              </a:spcBef>
              <a:spcAft>
                <a:spcPct val="0"/>
              </a:spcAft>
            </a:pPr>
            <a:r>
              <a:rPr lang="en-US" sz="7188" b="1" dirty="0">
                <a:gradFill>
                  <a:gsLst>
                    <a:gs pos="0">
                      <a:srgbClr val="FFFFFF"/>
                    </a:gs>
                    <a:gs pos="100000">
                      <a:srgbClr val="FFFFFF"/>
                    </a:gs>
                  </a:gsLst>
                  <a:lin ang="5400000" scaled="0"/>
                </a:gradFill>
                <a:ea typeface="Segoe UI" pitchFamily="34" charset="0"/>
                <a:cs typeface="Segoe UI" pitchFamily="34" charset="0"/>
              </a:rPr>
              <a:t>!</a:t>
            </a:r>
          </a:p>
        </p:txBody>
      </p:sp>
      <p:pic>
        <p:nvPicPr>
          <p:cNvPr id="13" name="Graphic 12">
            <a:extLst>
              <a:ext uri="{FF2B5EF4-FFF2-40B4-BE49-F238E27FC236}">
                <a16:creationId xmlns:a16="http://schemas.microsoft.com/office/drawing/2014/main" id="{D9C833CB-672E-4B58-86F4-7FAD023ABD2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8" name="TextBox 3">
            <a:extLst>
              <a:ext uri="{FF2B5EF4-FFF2-40B4-BE49-F238E27FC236}">
                <a16:creationId xmlns:a16="http://schemas.microsoft.com/office/drawing/2014/main" id="{6F2D8E4F-0213-462E-9934-13477934AA9B}"/>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11" name="Picture 10">
            <a:extLst>
              <a:ext uri="{FF2B5EF4-FFF2-40B4-BE49-F238E27FC236}">
                <a16:creationId xmlns:a16="http://schemas.microsoft.com/office/drawing/2014/main" id="{31FD5DBD-46FF-4539-BFC6-0371E8AF7FA0}"/>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8245259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90029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Walki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59F925-2352-4891-8D43-6D9E2419DD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userDrawn="1"/>
        </p:nvSpPr>
        <p:spPr bwMode="auto">
          <a:xfrm>
            <a:off x="201929" y="1558350"/>
            <a:ext cx="4706230" cy="202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00" fontAlgn="base">
              <a:lnSpc>
                <a:spcPct val="90000"/>
              </a:lnSpc>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6" name="Graphic 5">
            <a:extLst>
              <a:ext uri="{FF2B5EF4-FFF2-40B4-BE49-F238E27FC236}">
                <a16:creationId xmlns:a16="http://schemas.microsoft.com/office/drawing/2014/main" id="{8FE005A7-7E65-4756-AF89-359FFFE7B1D2}"/>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083719" y="2232422"/>
            <a:ext cx="2976563" cy="678656"/>
          </a:xfrm>
          <a:prstGeom prst="rect">
            <a:avLst/>
          </a:prstGeom>
        </p:spPr>
      </p:pic>
    </p:spTree>
    <p:extLst>
      <p:ext uri="{BB962C8B-B14F-4D97-AF65-F5344CB8AC3E}">
        <p14:creationId xmlns:p14="http://schemas.microsoft.com/office/powerpoint/2010/main" val="46933795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_OneSpeaker">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91BAB58-2571-40B8-8628-CFDD2F94BF49}"/>
              </a:ext>
            </a:extLst>
          </p:cNvPr>
          <p:cNvGrpSpPr/>
          <p:nvPr userDrawn="1"/>
        </p:nvGrpSpPr>
        <p:grpSpPr>
          <a:xfrm>
            <a:off x="0" y="0"/>
            <a:ext cx="9144000" cy="5143500"/>
            <a:chOff x="0" y="0"/>
            <a:chExt cx="14630400" cy="8229600"/>
          </a:xfrm>
        </p:grpSpPr>
        <p:pic>
          <p:nvPicPr>
            <p:cNvPr id="21" name="Picture 20">
              <a:extLst>
                <a:ext uri="{FF2B5EF4-FFF2-40B4-BE49-F238E27FC236}">
                  <a16:creationId xmlns:a16="http://schemas.microsoft.com/office/drawing/2014/main" id="{947DC354-BF09-43C8-A59E-03EFF046640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2" name="Rectangle 21">
              <a:extLst>
                <a:ext uri="{FF2B5EF4-FFF2-40B4-BE49-F238E27FC236}">
                  <a16:creationId xmlns:a16="http://schemas.microsoft.com/office/drawing/2014/main" id="{BE2E52A4-CEA4-4CA8-A16A-1D796A239683}"/>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8873"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6" y="2908102"/>
            <a:ext cx="6536530" cy="1040946"/>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8873"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pic>
        <p:nvPicPr>
          <p:cNvPr id="15" name="Graphic 14">
            <a:extLst>
              <a:ext uri="{FF2B5EF4-FFF2-40B4-BE49-F238E27FC236}">
                <a16:creationId xmlns:a16="http://schemas.microsoft.com/office/drawing/2014/main" id="{7EC6862C-8F56-4D12-83C8-F11D2E35989E}"/>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42855" y="4628827"/>
            <a:ext cx="672188" cy="153259"/>
          </a:xfrm>
          <a:prstGeom prst="rect">
            <a:avLst/>
          </a:prstGeom>
        </p:spPr>
      </p:pic>
      <p:sp>
        <p:nvSpPr>
          <p:cNvPr id="16" name="TextBox 3">
            <a:extLst>
              <a:ext uri="{FF2B5EF4-FFF2-40B4-BE49-F238E27FC236}">
                <a16:creationId xmlns:a16="http://schemas.microsoft.com/office/drawing/2014/main" id="{1FFAA4BC-39DA-4BA4-A008-EDCAFDC3CD19}"/>
              </a:ext>
            </a:extLst>
          </p:cNvPr>
          <p:cNvSpPr txBox="1">
            <a:spLocks noChangeArrowheads="1"/>
          </p:cNvSpPr>
          <p:nvPr userDrawn="1"/>
        </p:nvSpPr>
        <p:spPr bwMode="white">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12" name="Picture 11">
            <a:extLst>
              <a:ext uri="{FF2B5EF4-FFF2-40B4-BE49-F238E27FC236}">
                <a16:creationId xmlns:a16="http://schemas.microsoft.com/office/drawing/2014/main" id="{F8660CFB-B237-4314-8C07-652E59D1DD6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62225482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_TwoSpeaker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3114102-4F46-4AD1-981E-6F1F24ED7B9C}"/>
              </a:ext>
            </a:extLst>
          </p:cNvPr>
          <p:cNvGrpSpPr/>
          <p:nvPr userDrawn="1"/>
        </p:nvGrpSpPr>
        <p:grpSpPr>
          <a:xfrm>
            <a:off x="0" y="0"/>
            <a:ext cx="9144000" cy="5143500"/>
            <a:chOff x="0" y="0"/>
            <a:chExt cx="14630400" cy="8229600"/>
          </a:xfrm>
        </p:grpSpPr>
        <p:pic>
          <p:nvPicPr>
            <p:cNvPr id="24" name="Picture 23">
              <a:extLst>
                <a:ext uri="{FF2B5EF4-FFF2-40B4-BE49-F238E27FC236}">
                  <a16:creationId xmlns:a16="http://schemas.microsoft.com/office/drawing/2014/main" id="{7352DC03-AC48-45D8-83B4-60ABFF76CA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5" name="Rectangle 24">
              <a:extLst>
                <a:ext uri="{FF2B5EF4-FFF2-40B4-BE49-F238E27FC236}">
                  <a16:creationId xmlns:a16="http://schemas.microsoft.com/office/drawing/2014/main" id="{B816E557-B7E8-4B8D-B033-E0FAF7238B69}"/>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6"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3" name="Text Placeholder 2"/>
          <p:cNvSpPr>
            <a:spLocks noGrp="1"/>
          </p:cNvSpPr>
          <p:nvPr>
            <p:ph type="body" sz="quarter" idx="14" hasCustomPrompt="1"/>
          </p:nvPr>
        </p:nvSpPr>
        <p:spPr bwMode="white">
          <a:xfrm>
            <a:off x="202407" y="2908102"/>
            <a:ext cx="327421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sp>
        <p:nvSpPr>
          <p:cNvPr id="19" name="Text Placeholder 2">
            <a:extLst>
              <a:ext uri="{FF2B5EF4-FFF2-40B4-BE49-F238E27FC236}">
                <a16:creationId xmlns:a16="http://schemas.microsoft.com/office/drawing/2014/main" id="{F2225D5F-0ED5-4581-A2C0-55B5A05E2F64}"/>
              </a:ext>
            </a:extLst>
          </p:cNvPr>
          <p:cNvSpPr>
            <a:spLocks noGrp="1"/>
          </p:cNvSpPr>
          <p:nvPr>
            <p:ph type="body" sz="quarter" idx="18" hasCustomPrompt="1"/>
          </p:nvPr>
        </p:nvSpPr>
        <p:spPr bwMode="white">
          <a:xfrm>
            <a:off x="3476625" y="2908102"/>
            <a:ext cx="3262311"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grpSp>
        <p:nvGrpSpPr>
          <p:cNvPr id="7" name="Group 6">
            <a:extLst>
              <a:ext uri="{FF2B5EF4-FFF2-40B4-BE49-F238E27FC236}">
                <a16:creationId xmlns:a16="http://schemas.microsoft.com/office/drawing/2014/main" id="{DB62AD16-BB8B-48A2-85E3-C492B3A1B6B7}"/>
              </a:ext>
            </a:extLst>
          </p:cNvPr>
          <p:cNvGrpSpPr/>
          <p:nvPr userDrawn="1"/>
        </p:nvGrpSpPr>
        <p:grpSpPr bwMode="white">
          <a:xfrm>
            <a:off x="342856" y="4628830"/>
            <a:ext cx="5467395" cy="163256"/>
            <a:chOff x="548569" y="7406123"/>
            <a:chExt cx="8747832" cy="261209"/>
          </a:xfrm>
        </p:grpSpPr>
        <p:pic>
          <p:nvPicPr>
            <p:cNvPr id="16" name="Graphic 15">
              <a:extLst>
                <a:ext uri="{FF2B5EF4-FFF2-40B4-BE49-F238E27FC236}">
                  <a16:creationId xmlns:a16="http://schemas.microsoft.com/office/drawing/2014/main" id="{F3EA6A24-B225-466D-B6DD-449439053920}"/>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17" name="TextBox 3">
              <a:extLst>
                <a:ext uri="{FF2B5EF4-FFF2-40B4-BE49-F238E27FC236}">
                  <a16:creationId xmlns:a16="http://schemas.microsoft.com/office/drawing/2014/main" id="{EC30BD17-4180-41F0-984D-B4BDF1F008B6}"/>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4" name="Picture 13">
            <a:extLst>
              <a:ext uri="{FF2B5EF4-FFF2-40B4-BE49-F238E27FC236}">
                <a16:creationId xmlns:a16="http://schemas.microsoft.com/office/drawing/2014/main" id="{9F9949FD-1BF1-41F0-98AF-C7194E7F95C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bwMode="white">
          <a:xfrm>
            <a:off x="8335163" y="4647363"/>
            <a:ext cx="483921" cy="289311"/>
          </a:xfrm>
          <a:prstGeom prst="rect">
            <a:avLst/>
          </a:prstGeom>
        </p:spPr>
      </p:pic>
    </p:spTree>
    <p:extLst>
      <p:ext uri="{BB962C8B-B14F-4D97-AF65-F5344CB8AC3E}">
        <p14:creationId xmlns:p14="http://schemas.microsoft.com/office/powerpoint/2010/main" val="26570893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_ThreeSpeaker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3837A0-7807-4FF2-9286-D089B2E6AC3B}"/>
              </a:ext>
            </a:extLst>
          </p:cNvPr>
          <p:cNvGrpSpPr/>
          <p:nvPr userDrawn="1"/>
        </p:nvGrpSpPr>
        <p:grpSpPr>
          <a:xfrm>
            <a:off x="0" y="0"/>
            <a:ext cx="9144000" cy="5143500"/>
            <a:chOff x="0" y="0"/>
            <a:chExt cx="14630400" cy="8229600"/>
          </a:xfrm>
        </p:grpSpPr>
        <p:pic>
          <p:nvPicPr>
            <p:cNvPr id="28" name="Picture 27">
              <a:extLst>
                <a:ext uri="{FF2B5EF4-FFF2-40B4-BE49-F238E27FC236}">
                  <a16:creationId xmlns:a16="http://schemas.microsoft.com/office/drawing/2014/main" id="{BC7655C5-BC04-4234-AF75-2F5081C22B0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81368" y="0"/>
              <a:ext cx="8849032" cy="8229600"/>
            </a:xfrm>
            <a:prstGeom prst="rect">
              <a:avLst/>
            </a:prstGeom>
          </p:spPr>
        </p:pic>
        <p:sp>
          <p:nvSpPr>
            <p:cNvPr id="29" name="Rectangle 28">
              <a:extLst>
                <a:ext uri="{FF2B5EF4-FFF2-40B4-BE49-F238E27FC236}">
                  <a16:creationId xmlns:a16="http://schemas.microsoft.com/office/drawing/2014/main" id="{E50AD0FF-13E0-4522-832B-8E752B0A747A}"/>
                </a:ext>
              </a:extLst>
            </p:cNvPr>
            <p:cNvSpPr/>
            <p:nvPr userDrawn="1"/>
          </p:nvSpPr>
          <p:spPr bwMode="auto">
            <a:xfrm>
              <a:off x="0" y="0"/>
              <a:ext cx="5781368" cy="82296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 name="Title 1"/>
          <p:cNvSpPr>
            <a:spLocks noGrp="1"/>
          </p:cNvSpPr>
          <p:nvPr>
            <p:ph type="title" hasCustomPrompt="1"/>
          </p:nvPr>
        </p:nvSpPr>
        <p:spPr bwMode="white">
          <a:xfrm>
            <a:off x="201930" y="1456257"/>
            <a:ext cx="6537007" cy="1156607"/>
          </a:xfrm>
          <a:noFill/>
        </p:spPr>
        <p:txBody>
          <a:bodyPr lIns="182880" tIns="146304" rIns="182880" bIns="146304" anchor="t" anchorCtr="0"/>
          <a:lstStyle>
            <a:lvl1pPr>
              <a:defRPr sz="3375" spc="-74" baseline="0">
                <a:solidFill>
                  <a:schemeClr val="tx1"/>
                </a:solidFill>
              </a:defRPr>
            </a:lvl1pPr>
          </a:lstStyle>
          <a:p>
            <a:r>
              <a:rPr lang="en-US" dirty="0"/>
              <a:t>Presentation Title here</a:t>
            </a:r>
          </a:p>
        </p:txBody>
      </p:sp>
      <p:sp>
        <p:nvSpPr>
          <p:cNvPr id="4" name="Text Placeholder 3"/>
          <p:cNvSpPr>
            <a:spLocks noGrp="1"/>
          </p:cNvSpPr>
          <p:nvPr>
            <p:ph type="body" sz="quarter" idx="15" hasCustomPrompt="1"/>
          </p:nvPr>
        </p:nvSpPr>
        <p:spPr bwMode="white">
          <a:xfrm>
            <a:off x="201930" y="919572"/>
            <a:ext cx="6537006" cy="468590"/>
          </a:xfrm>
        </p:spPr>
        <p:txBody>
          <a:bodyPr vert="horz" wrap="square" lIns="182880" tIns="146304" rIns="182880" bIns="146304" rtlCol="0">
            <a:spAutoFit/>
          </a:bodyPr>
          <a:lstStyle>
            <a:lvl1pPr>
              <a:defRPr lang="en-US" sz="1250" spc="375" baseline="0" dirty="0">
                <a:solidFill>
                  <a:schemeClr val="tx1"/>
                </a:solidFill>
              </a:defRPr>
            </a:lvl1pPr>
          </a:lstStyle>
          <a:p>
            <a:pPr marL="0" lvl="0" indent="0">
              <a:buNone/>
            </a:pPr>
            <a:r>
              <a:rPr lang="en-US" dirty="0" err="1"/>
              <a:t>SessionID</a:t>
            </a:r>
            <a:endParaRPr lang="en-US" dirty="0"/>
          </a:p>
        </p:txBody>
      </p:sp>
      <p:sp>
        <p:nvSpPr>
          <p:cNvPr id="17" name="Text Placeholder 2">
            <a:extLst>
              <a:ext uri="{FF2B5EF4-FFF2-40B4-BE49-F238E27FC236}">
                <a16:creationId xmlns:a16="http://schemas.microsoft.com/office/drawing/2014/main" id="{1C0E6E0D-2F6A-4055-A8DD-44FB43AC81FC}"/>
              </a:ext>
            </a:extLst>
          </p:cNvPr>
          <p:cNvSpPr>
            <a:spLocks noGrp="1"/>
          </p:cNvSpPr>
          <p:nvPr>
            <p:ph type="body" sz="quarter" idx="14" hasCustomPrompt="1"/>
          </p:nvPr>
        </p:nvSpPr>
        <p:spPr bwMode="white">
          <a:xfrm>
            <a:off x="202407"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19" name="Text Placeholder 2">
            <a:extLst>
              <a:ext uri="{FF2B5EF4-FFF2-40B4-BE49-F238E27FC236}">
                <a16:creationId xmlns:a16="http://schemas.microsoft.com/office/drawing/2014/main" id="{8538CBB5-A8A5-4137-AFBD-BD452F8E68BC}"/>
              </a:ext>
            </a:extLst>
          </p:cNvPr>
          <p:cNvSpPr>
            <a:spLocks noGrp="1"/>
          </p:cNvSpPr>
          <p:nvPr>
            <p:ph type="body" sz="quarter" idx="16" hasCustomPrompt="1"/>
          </p:nvPr>
        </p:nvSpPr>
        <p:spPr bwMode="white">
          <a:xfrm>
            <a:off x="3071620"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sp>
        <p:nvSpPr>
          <p:cNvPr id="20" name="Text Placeholder 2">
            <a:extLst>
              <a:ext uri="{FF2B5EF4-FFF2-40B4-BE49-F238E27FC236}">
                <a16:creationId xmlns:a16="http://schemas.microsoft.com/office/drawing/2014/main" id="{60A6FFF4-CEA6-4ED4-89EC-2C9819C8C088}"/>
              </a:ext>
            </a:extLst>
          </p:cNvPr>
          <p:cNvSpPr>
            <a:spLocks noGrp="1"/>
          </p:cNvSpPr>
          <p:nvPr>
            <p:ph type="body" sz="quarter" idx="17" hasCustomPrompt="1"/>
          </p:nvPr>
        </p:nvSpPr>
        <p:spPr bwMode="white">
          <a:xfrm>
            <a:off x="5940834" y="2908102"/>
            <a:ext cx="2166938" cy="862749"/>
          </a:xfrm>
        </p:spPr>
        <p:txBody>
          <a:bodyPr lIns="182880" tIns="146304" rIns="182880" bIns="146304">
            <a:noAutofit/>
          </a:bodyPr>
          <a:lstStyle>
            <a:lvl1pPr marL="0" indent="0">
              <a:spcBef>
                <a:spcPts val="0"/>
              </a:spcBef>
              <a:buNone/>
              <a:defRPr lang="en-US" sz="1500" b="0" kern="1200" spc="0" baseline="0" dirty="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Speaker Name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Job Title</a:t>
            </a:r>
          </a:p>
          <a:p>
            <a:pPr marL="0" marR="0" lvl="0" indent="0" algn="l" defTabSz="685799" rtl="0" eaLnBrk="1" fontAlgn="auto" latinLnBrk="0" hangingPunct="1">
              <a:lnSpc>
                <a:spcPct val="90000"/>
              </a:lnSpc>
              <a:spcBef>
                <a:spcPct val="20000"/>
              </a:spcBef>
              <a:spcAft>
                <a:spcPts val="0"/>
              </a:spcAft>
              <a:buClrTx/>
              <a:buSzPct val="90000"/>
              <a:buFont typeface="Arial" pitchFamily="34" charset="0"/>
              <a:buNone/>
              <a:tabLst/>
            </a:pPr>
            <a:r>
              <a:rPr lang="en-US" dirty="0"/>
              <a:t>Company/Org Name</a:t>
            </a:r>
          </a:p>
        </p:txBody>
      </p:sp>
      <p:grpSp>
        <p:nvGrpSpPr>
          <p:cNvPr id="15" name="Group 14">
            <a:extLst>
              <a:ext uri="{FF2B5EF4-FFF2-40B4-BE49-F238E27FC236}">
                <a16:creationId xmlns:a16="http://schemas.microsoft.com/office/drawing/2014/main" id="{E69DB38B-A3C0-406E-8E35-CE7B5BBB93CE}"/>
              </a:ext>
            </a:extLst>
          </p:cNvPr>
          <p:cNvGrpSpPr/>
          <p:nvPr userDrawn="1"/>
        </p:nvGrpSpPr>
        <p:grpSpPr bwMode="white">
          <a:xfrm>
            <a:off x="342856" y="4628830"/>
            <a:ext cx="5467395" cy="163256"/>
            <a:chOff x="548569" y="7406123"/>
            <a:chExt cx="8747832" cy="261209"/>
          </a:xfrm>
        </p:grpSpPr>
        <p:pic>
          <p:nvPicPr>
            <p:cNvPr id="21" name="Graphic 20">
              <a:extLst>
                <a:ext uri="{FF2B5EF4-FFF2-40B4-BE49-F238E27FC236}">
                  <a16:creationId xmlns:a16="http://schemas.microsoft.com/office/drawing/2014/main" id="{F493ED55-A045-4BCA-A464-B14A60D3D240}"/>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white">
            <a:xfrm>
              <a:off x="548569" y="7406123"/>
              <a:ext cx="1075500" cy="245214"/>
            </a:xfrm>
            <a:prstGeom prst="rect">
              <a:avLst/>
            </a:prstGeom>
          </p:spPr>
        </p:pic>
        <p:sp>
          <p:nvSpPr>
            <p:cNvPr id="22" name="TextBox 3">
              <a:extLst>
                <a:ext uri="{FF2B5EF4-FFF2-40B4-BE49-F238E27FC236}">
                  <a16:creationId xmlns:a16="http://schemas.microsoft.com/office/drawing/2014/main" id="{CEA2FC33-1B60-4952-9513-8096538E4394}"/>
                </a:ext>
              </a:extLst>
            </p:cNvPr>
            <p:cNvSpPr txBox="1">
              <a:spLocks noChangeArrowheads="1"/>
            </p:cNvSpPr>
            <p:nvPr userDrawn="1"/>
          </p:nvSpPr>
          <p:spPr bwMode="white">
            <a:xfrm>
              <a:off x="5334001" y="7528729"/>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16" name="Picture 15">
            <a:extLst>
              <a:ext uri="{FF2B5EF4-FFF2-40B4-BE49-F238E27FC236}">
                <a16:creationId xmlns:a16="http://schemas.microsoft.com/office/drawing/2014/main" id="{7412F586-2D23-4F5E-A613-0C52B9D424A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bwMode="white">
          <a:xfrm>
            <a:off x="8335163" y="4647363"/>
            <a:ext cx="483921" cy="289311"/>
          </a:xfrm>
          <a:prstGeom prst="rect">
            <a:avLst/>
          </a:prstGeom>
        </p:spPr>
      </p:pic>
    </p:spTree>
    <p:extLst>
      <p:ext uri="{BB962C8B-B14F-4D97-AF65-F5344CB8AC3E}">
        <p14:creationId xmlns:p14="http://schemas.microsoft.com/office/powerpoint/2010/main" val="367275141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566017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CC7F-A1B5-49B5-821A-D9FB8D49F7B5}"/>
              </a:ext>
            </a:extLst>
          </p:cNvPr>
          <p:cNvSpPr>
            <a:spLocks noGrp="1"/>
          </p:cNvSpPr>
          <p:nvPr>
            <p:ph type="title"/>
          </p:nvPr>
        </p:nvSpPr>
        <p:spPr/>
        <p:txBody>
          <a:bodyPr lIns="182880" tIns="146304" rIns="182880" bIns="146304"/>
          <a:lstStyle/>
          <a:p>
            <a:r>
              <a:rPr lang="en-US"/>
              <a:t>Click to edit Master title style</a:t>
            </a:r>
            <a:endParaRPr lang="en-US" dirty="0"/>
          </a:p>
        </p:txBody>
      </p:sp>
      <p:sp>
        <p:nvSpPr>
          <p:cNvPr id="3" name="Text Placeholder 3">
            <a:extLst>
              <a:ext uri="{FF2B5EF4-FFF2-40B4-BE49-F238E27FC236}">
                <a16:creationId xmlns:a16="http://schemas.microsoft.com/office/drawing/2014/main" id="{236A5EB2-5876-4EAF-8AE0-2E40E818628D}"/>
              </a:ext>
            </a:extLst>
          </p:cNvPr>
          <p:cNvSpPr>
            <a:spLocks noGrp="1"/>
          </p:cNvSpPr>
          <p:nvPr>
            <p:ph idx="1" hasCustomPrompt="1"/>
          </p:nvPr>
        </p:nvSpPr>
        <p:spPr>
          <a:xfrm>
            <a:off x="201931" y="891884"/>
            <a:ext cx="8740141" cy="1539396"/>
          </a:xfrm>
          <a:prstGeom prst="rect">
            <a:avLst/>
          </a:prstGeom>
        </p:spPr>
        <p:txBody>
          <a:bodyPr vert="horz" wrap="square" lIns="182880" tIns="146304" rIns="182880" bIns="146304"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9873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1.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8.sv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0.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image" Target="../media/image10.png"/><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image" Target="../media/image24.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image" Target="../media/image26.svg"/><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image" Target="../media/image28.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heme" Target="../theme/theme4.xml"/><Relationship Id="rId28" Type="http://schemas.microsoft.com/office/2007/relationships/hdphoto" Target="../media/hdphoto2.wdp"/><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image" Target="../media/image2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image" Target="../media/image10.png"/><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theme" Target="../theme/theme5.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image" Target="../media/image24.png"/><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image" Target="../media/image2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789" y="114936"/>
            <a:ext cx="8205304" cy="85725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40592" y="1009332"/>
            <a:ext cx="8205304" cy="355392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8102791" y="4706911"/>
            <a:ext cx="440655" cy="264393"/>
          </a:xfrm>
          <a:prstGeom prst="rect">
            <a:avLst/>
          </a:prstGeom>
        </p:spPr>
      </p:pic>
      <p:sp>
        <p:nvSpPr>
          <p:cNvPr id="6" name="TextBox 5">
            <a:extLst>
              <a:ext uri="{FF2B5EF4-FFF2-40B4-BE49-F238E27FC236}">
                <a16:creationId xmlns:a16="http://schemas.microsoft.com/office/drawing/2014/main" id="{F9DC457E-9284-A34F-8F63-B4649C3DE34B}"/>
              </a:ext>
            </a:extLst>
          </p:cNvPr>
          <p:cNvSpPr txBox="1"/>
          <p:nvPr userDrawn="1"/>
        </p:nvSpPr>
        <p:spPr>
          <a:xfrm>
            <a:off x="487899" y="4802438"/>
            <a:ext cx="4447181" cy="107722"/>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a:t>
            </a:r>
            <a:r>
              <a:rPr lang="en-US" sz="700" b="0" i="0" dirty="0" smtClean="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2019, </a:t>
            </a:r>
            <a:r>
              <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Amazon Web Services, Inc. or its Affiliates. All rights reserved. </a:t>
            </a:r>
            <a:r>
              <a:rPr lang="en-US" sz="700"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700"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43117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6" r:id="rId3"/>
    <p:sldLayoutId id="2147483697" r:id="rId4"/>
    <p:sldLayoutId id="2147483700" r:id="rId5"/>
    <p:sldLayoutId id="2147483701" r:id="rId6"/>
    <p:sldLayoutId id="2147483694" r:id="rId7"/>
    <p:sldLayoutId id="2147483695" r:id="rId8"/>
    <p:sldLayoutId id="2147483702" r:id="rId9"/>
    <p:sldLayoutId id="2147483703" r:id="rId10"/>
    <p:sldLayoutId id="2147483704" r:id="rId11"/>
    <p:sldLayoutId id="2147483692" r:id="rId12"/>
    <p:sldLayoutId id="2147483677" r:id="rId13"/>
    <p:sldLayoutId id="2147483678" r:id="rId14"/>
    <p:sldLayoutId id="2147483679" r:id="rId15"/>
    <p:sldLayoutId id="2147483689" r:id="rId16"/>
    <p:sldLayoutId id="2147483690" r:id="rId17"/>
    <p:sldLayoutId id="2147483691" r:id="rId18"/>
    <p:sldLayoutId id="2147483680" r:id="rId19"/>
    <p:sldLayoutId id="2147483682" r:id="rId20"/>
    <p:sldLayoutId id="2147483693" r:id="rId21"/>
    <p:sldLayoutId id="2147483687" r:id="rId22"/>
    <p:sldLayoutId id="2147483705" r:id="rId23"/>
    <p:sldLayoutId id="2147483733" r:id="rId24"/>
    <p:sldLayoutId id="2147483851" r:id="rId25"/>
  </p:sldLayoutIdLst>
  <p:txStyles>
    <p:title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p:titleStyle>
    <p:bodyStyle>
      <a:lvl1pPr marL="0" indent="0" algn="l" defTabSz="457200" rtl="0" eaLnBrk="1" latinLnBrk="0" hangingPunct="1">
        <a:spcBef>
          <a:spcPct val="20000"/>
        </a:spcBef>
        <a:buFontTx/>
        <a:buNone/>
        <a:defRPr sz="1800" b="0" i="0" kern="1200">
          <a:solidFill>
            <a:srgbClr val="414042"/>
          </a:solidFill>
          <a:latin typeface="Amazon Ember Regular" charset="0"/>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rgbClr val="414042"/>
          </a:solidFill>
          <a:latin typeface="Amazon Ember Regular" charset="0"/>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rgbClr val="414042"/>
          </a:solidFill>
          <a:latin typeface="Amazon Ember Regular" charset="0"/>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rgbClr val="414042"/>
          </a:solidFill>
          <a:latin typeface="Amazon Ember Regular" charset="0"/>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rgbClr val="414042"/>
          </a:solidFill>
          <a:latin typeface="Amazon Ember Regular" charset="0"/>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3"/>
            <a:ext cx="8741880" cy="674749"/>
          </a:xfrm>
          <a:prstGeom prst="rect">
            <a:avLst/>
          </a:prstGeom>
        </p:spPr>
        <p:txBody>
          <a:bodyPr vert="horz" wrap="square" lIns="182880" tIns="146304" rIns="182880" bIns="146304"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891884"/>
            <a:ext cx="8740141" cy="1539396"/>
          </a:xfrm>
          <a:prstGeom prst="rect">
            <a:avLst/>
          </a:prstGeom>
        </p:spPr>
        <p:txBody>
          <a:bodyPr vert="horz" wrap="square" lIns="182880" tIns="146304" rIns="182880" bIns="146304"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0FDFC8FA-734E-4738-BE0A-BCDED9314C3B}"/>
              </a:ext>
            </a:extLst>
          </p:cNvPr>
          <p:cNvPicPr>
            <a:picLocks noChangeAspect="1"/>
          </p:cNvPicPr>
          <p:nvPr userDrawn="1"/>
        </p:nvPicPr>
        <p:blipFill>
          <a:blip r:embed="rId24" cstate="hq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342855" y="4628827"/>
            <a:ext cx="672188" cy="153259"/>
          </a:xfrm>
          <a:prstGeom prst="rect">
            <a:avLst/>
          </a:prstGeom>
        </p:spPr>
      </p:pic>
      <p:sp>
        <p:nvSpPr>
          <p:cNvPr id="12" name="TextBox 3">
            <a:extLst>
              <a:ext uri="{FF2B5EF4-FFF2-40B4-BE49-F238E27FC236}">
                <a16:creationId xmlns:a16="http://schemas.microsoft.com/office/drawing/2014/main" id="{2F7499BE-DEF5-4196-A105-1F5D896515B0}"/>
              </a:ext>
            </a:extLst>
          </p:cNvPr>
          <p:cNvSpPr txBox="1">
            <a:spLocks noChangeArrowheads="1"/>
          </p:cNvSpPr>
          <p:nvPr userDrawn="1"/>
        </p:nvSpPr>
        <p:spPr bwMode="auto">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7" name="Picture 6">
            <a:extLst>
              <a:ext uri="{FF2B5EF4-FFF2-40B4-BE49-F238E27FC236}">
                <a16:creationId xmlns:a16="http://schemas.microsoft.com/office/drawing/2014/main" id="{1ACC35C8-8AD6-4801-B2F3-0237170850E5}"/>
              </a:ext>
            </a:extLst>
          </p:cNvPr>
          <p:cNvPicPr>
            <a:picLocks noChangeAspect="1"/>
          </p:cNvPicPr>
          <p:nvPr userDrawn="1"/>
        </p:nvPicPr>
        <p:blipFill>
          <a:blip r:embed="rId26" cstate="hqprint">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28828361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ransition>
    <p:fade/>
  </p:transition>
  <p:hf sldNum="0" hdr="0" ftr="0" dt="0"/>
  <p:txStyles>
    <p:titleStyle>
      <a:lvl1pPr algn="l" defTabSz="685799" rtl="0" eaLnBrk="1" latinLnBrk="0" hangingPunct="1">
        <a:lnSpc>
          <a:spcPct val="90000"/>
        </a:lnSpc>
        <a:spcBef>
          <a:spcPct val="0"/>
        </a:spcBef>
        <a:buNone/>
        <a:defRPr lang="en-US" sz="3000" b="0" kern="1200" cap="none" spc="-75" baseline="0" dirty="0" smtClean="0">
          <a:ln w="3175">
            <a:noFill/>
          </a:ln>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marR="0" indent="0" algn="l" defTabSz="685799" rtl="0" eaLnBrk="1" fontAlgn="auto" latinLnBrk="0" hangingPunct="1">
        <a:lnSpc>
          <a:spcPct val="90000"/>
        </a:lnSpc>
        <a:spcBef>
          <a:spcPct val="20000"/>
        </a:spcBef>
        <a:spcAft>
          <a:spcPts val="0"/>
        </a:spcAft>
        <a:buClrTx/>
        <a:buSzPct val="90000"/>
        <a:buFont typeface="Arial" pitchFamily="34" charset="0"/>
        <a:buNone/>
        <a:tabLst/>
        <a:defRPr sz="20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252118"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420196"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588274"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756352"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18859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8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7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6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99" rtl="0" eaLnBrk="1" latinLnBrk="0" hangingPunct="1">
        <a:defRPr sz="1324" kern="1200">
          <a:solidFill>
            <a:schemeClr val="tx1"/>
          </a:solidFill>
          <a:latin typeface="+mn-lt"/>
          <a:ea typeface="+mn-ea"/>
          <a:cs typeface="+mn-cs"/>
        </a:defRPr>
      </a:lvl1pPr>
      <a:lvl2pPr marL="342899" algn="l" defTabSz="685799" rtl="0" eaLnBrk="1" latinLnBrk="0" hangingPunct="1">
        <a:defRPr sz="1324" kern="1200">
          <a:solidFill>
            <a:schemeClr val="tx1"/>
          </a:solidFill>
          <a:latin typeface="+mn-lt"/>
          <a:ea typeface="+mn-ea"/>
          <a:cs typeface="+mn-cs"/>
        </a:defRPr>
      </a:lvl2pPr>
      <a:lvl3pPr marL="685799" algn="l" defTabSz="685799" rtl="0" eaLnBrk="1" latinLnBrk="0" hangingPunct="1">
        <a:defRPr sz="1324" kern="1200">
          <a:solidFill>
            <a:schemeClr val="tx1"/>
          </a:solidFill>
          <a:latin typeface="+mn-lt"/>
          <a:ea typeface="+mn-ea"/>
          <a:cs typeface="+mn-cs"/>
        </a:defRPr>
      </a:lvl3pPr>
      <a:lvl4pPr marL="1028698" algn="l" defTabSz="685799" rtl="0" eaLnBrk="1" latinLnBrk="0" hangingPunct="1">
        <a:defRPr sz="1324" kern="1200">
          <a:solidFill>
            <a:schemeClr val="tx1"/>
          </a:solidFill>
          <a:latin typeface="+mn-lt"/>
          <a:ea typeface="+mn-ea"/>
          <a:cs typeface="+mn-cs"/>
        </a:defRPr>
      </a:lvl4pPr>
      <a:lvl5pPr marL="1371597" algn="l" defTabSz="685799" rtl="0" eaLnBrk="1" latinLnBrk="0" hangingPunct="1">
        <a:defRPr sz="1324" kern="1200">
          <a:solidFill>
            <a:schemeClr val="tx1"/>
          </a:solidFill>
          <a:latin typeface="+mn-lt"/>
          <a:ea typeface="+mn-ea"/>
          <a:cs typeface="+mn-cs"/>
        </a:defRPr>
      </a:lvl5pPr>
      <a:lvl6pPr marL="1714497" algn="l" defTabSz="685799" rtl="0" eaLnBrk="1" latinLnBrk="0" hangingPunct="1">
        <a:defRPr sz="1324" kern="1200">
          <a:solidFill>
            <a:schemeClr val="tx1"/>
          </a:solidFill>
          <a:latin typeface="+mn-lt"/>
          <a:ea typeface="+mn-ea"/>
          <a:cs typeface="+mn-cs"/>
        </a:defRPr>
      </a:lvl6pPr>
      <a:lvl7pPr marL="2057396" algn="l" defTabSz="685799" rtl="0" eaLnBrk="1" latinLnBrk="0" hangingPunct="1">
        <a:defRPr sz="1324" kern="1200">
          <a:solidFill>
            <a:schemeClr val="tx1"/>
          </a:solidFill>
          <a:latin typeface="+mn-lt"/>
          <a:ea typeface="+mn-ea"/>
          <a:cs typeface="+mn-cs"/>
        </a:defRPr>
      </a:lvl7pPr>
      <a:lvl8pPr marL="2400295" algn="l" defTabSz="685799" rtl="0" eaLnBrk="1" latinLnBrk="0" hangingPunct="1">
        <a:defRPr sz="1324" kern="1200">
          <a:solidFill>
            <a:schemeClr val="tx1"/>
          </a:solidFill>
          <a:latin typeface="+mn-lt"/>
          <a:ea typeface="+mn-ea"/>
          <a:cs typeface="+mn-cs"/>
        </a:defRPr>
      </a:lvl8pPr>
      <a:lvl9pPr marL="2743195" algn="l" defTabSz="685799"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
          <p15:clr>
            <a:srgbClr val="5ACBF0"/>
          </p15:clr>
        </p15:guide>
        <p15:guide id="2" pos="204">
          <p15:clr>
            <a:srgbClr val="5ACBF0"/>
          </p15:clr>
        </p15:guide>
        <p15:guide id="3" pos="881">
          <p15:clr>
            <a:srgbClr val="5ACBF0"/>
          </p15:clr>
        </p15:guide>
        <p15:guide id="4" pos="1559">
          <p15:clr>
            <a:srgbClr val="5ACBF0"/>
          </p15:clr>
        </p15:guide>
        <p15:guide id="5" pos="2236">
          <p15:clr>
            <a:srgbClr val="5ACBF0"/>
          </p15:clr>
        </p15:guide>
        <p15:guide id="6" pos="2914">
          <p15:clr>
            <a:srgbClr val="5ACBF0"/>
          </p15:clr>
        </p15:guide>
        <p15:guide id="7" pos="3592">
          <p15:clr>
            <a:srgbClr val="5ACBF0"/>
          </p15:clr>
        </p15:guide>
        <p15:guide id="8" pos="4269">
          <p15:clr>
            <a:srgbClr val="5ACBF0"/>
          </p15:clr>
        </p15:guide>
        <p15:guide id="9" pos="4944">
          <p15:clr>
            <a:srgbClr val="5ACBF0"/>
          </p15:clr>
        </p15:guide>
        <p15:guide id="10" pos="5624">
          <p15:clr>
            <a:srgbClr val="5ACBF0"/>
          </p15:clr>
        </p15:guide>
        <p15:guide id="11" pos="6302">
          <p15:clr>
            <a:srgbClr val="5ACBF0"/>
          </p15:clr>
        </p15:guide>
        <p15:guide id="12" pos="6980">
          <p15:clr>
            <a:srgbClr val="5ACBF0"/>
          </p15:clr>
        </p15:guide>
        <p15:guide id="13" pos="7657">
          <p15:clr>
            <a:srgbClr val="5ACBF0"/>
          </p15:clr>
        </p15:guide>
        <p15:guide id="14" pos="8335">
          <p15:clr>
            <a:srgbClr val="5ACBF0"/>
          </p15:clr>
        </p15:guide>
        <p15:guide id="15" pos="9012">
          <p15:clr>
            <a:srgbClr val="5ACBF0"/>
          </p15:clr>
        </p15:guide>
        <p15:guide id="16" pos="339">
          <p15:clr>
            <a:srgbClr val="C35EA4"/>
          </p15:clr>
        </p15:guide>
        <p15:guide id="17" pos="8877">
          <p15:clr>
            <a:srgbClr val="C35EA4"/>
          </p15:clr>
        </p15:guide>
        <p15:guide id="18" orient="horz" pos="912">
          <p15:clr>
            <a:srgbClr val="5ACBF0"/>
          </p15:clr>
        </p15:guide>
        <p15:guide id="19" orient="horz" pos="1575">
          <p15:clr>
            <a:srgbClr val="5ACBF0"/>
          </p15:clr>
        </p15:guide>
        <p15:guide id="20" orient="horz" pos="2253">
          <p15:clr>
            <a:srgbClr val="5ACBF0"/>
          </p15:clr>
        </p15:guide>
        <p15:guide id="21" orient="horz" pos="2931">
          <p15:clr>
            <a:srgbClr val="5ACBF0"/>
          </p15:clr>
        </p15:guide>
        <p15:guide id="22" orient="horz" pos="3600">
          <p15:clr>
            <a:srgbClr val="5ACBF0"/>
          </p15:clr>
        </p15:guide>
        <p15:guide id="23" orient="horz" pos="4286">
          <p15:clr>
            <a:srgbClr val="5ACBF0"/>
          </p15:clr>
        </p15:guide>
        <p15:guide id="24" orient="horz" pos="4964">
          <p15:clr>
            <a:srgbClr val="5ACBF0"/>
          </p15:clr>
        </p15:guide>
        <p15:guide id="25" orient="horz" pos="355">
          <p15:clr>
            <a:srgbClr val="C35EA4"/>
          </p15:clr>
        </p15:guide>
        <p15:guide id="26" orient="horz" pos="4829">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3"/>
            <a:ext cx="8741880" cy="674749"/>
          </a:xfrm>
          <a:prstGeom prst="rect">
            <a:avLst/>
          </a:prstGeom>
        </p:spPr>
        <p:txBody>
          <a:bodyPr vert="horz" wrap="square" lIns="182880" tIns="146304" rIns="182880" bIns="146304"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891884"/>
            <a:ext cx="8740141" cy="1539396"/>
          </a:xfrm>
          <a:prstGeom prst="rect">
            <a:avLst/>
          </a:prstGeom>
        </p:spPr>
        <p:txBody>
          <a:bodyPr vert="horz" wrap="square" lIns="182880" tIns="146304" rIns="182880" bIns="146304"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0FDFC8FA-734E-4738-BE0A-BCDED9314C3B}"/>
              </a:ext>
            </a:extLst>
          </p:cNvPr>
          <p:cNvPicPr>
            <a:picLocks noChangeAspect="1"/>
          </p:cNvPicPr>
          <p:nvPr userDrawn="1"/>
        </p:nvPicPr>
        <p:blipFill>
          <a:blip r:embed="rId26" cstate="hqprint">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342855" y="4628827"/>
            <a:ext cx="672188" cy="153259"/>
          </a:xfrm>
          <a:prstGeom prst="rect">
            <a:avLst/>
          </a:prstGeom>
        </p:spPr>
      </p:pic>
      <p:sp>
        <p:nvSpPr>
          <p:cNvPr id="12" name="TextBox 3">
            <a:extLst>
              <a:ext uri="{FF2B5EF4-FFF2-40B4-BE49-F238E27FC236}">
                <a16:creationId xmlns:a16="http://schemas.microsoft.com/office/drawing/2014/main" id="{2F7499BE-DEF5-4196-A105-1F5D896515B0}"/>
              </a:ext>
            </a:extLst>
          </p:cNvPr>
          <p:cNvSpPr txBox="1">
            <a:spLocks noChangeArrowheads="1"/>
          </p:cNvSpPr>
          <p:nvPr userDrawn="1"/>
        </p:nvSpPr>
        <p:spPr bwMode="auto">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7" name="Picture 6">
            <a:extLst>
              <a:ext uri="{FF2B5EF4-FFF2-40B4-BE49-F238E27FC236}">
                <a16:creationId xmlns:a16="http://schemas.microsoft.com/office/drawing/2014/main" id="{1ACC35C8-8AD6-4801-B2F3-0237170850E5}"/>
              </a:ext>
            </a:extLst>
          </p:cNvPr>
          <p:cNvPicPr>
            <a:picLocks noChangeAspect="1"/>
          </p:cNvPicPr>
          <p:nvPr userDrawn="1"/>
        </p:nvPicPr>
        <p:blipFill>
          <a:blip r:embed="rId28"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340671718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Lst>
  <p:transition>
    <p:fade/>
  </p:transition>
  <p:hf sldNum="0" hdr="0" ftr="0" dt="0"/>
  <p:txStyles>
    <p:titleStyle>
      <a:lvl1pPr algn="l" defTabSz="685799" rtl="0" eaLnBrk="1" latinLnBrk="0" hangingPunct="1">
        <a:lnSpc>
          <a:spcPct val="90000"/>
        </a:lnSpc>
        <a:spcBef>
          <a:spcPct val="0"/>
        </a:spcBef>
        <a:buNone/>
        <a:defRPr lang="en-US" sz="3000" b="0" kern="1200" cap="none" spc="-75" baseline="0" dirty="0" smtClean="0">
          <a:ln w="3175">
            <a:noFill/>
          </a:ln>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marR="0" indent="0" algn="l" defTabSz="685799" rtl="0" eaLnBrk="1" fontAlgn="auto" latinLnBrk="0" hangingPunct="1">
        <a:lnSpc>
          <a:spcPct val="90000"/>
        </a:lnSpc>
        <a:spcBef>
          <a:spcPct val="20000"/>
        </a:spcBef>
        <a:spcAft>
          <a:spcPts val="0"/>
        </a:spcAft>
        <a:buClrTx/>
        <a:buSzPct val="90000"/>
        <a:buFont typeface="Arial" pitchFamily="34" charset="0"/>
        <a:buNone/>
        <a:tabLst/>
        <a:defRPr sz="20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252118"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420196"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588274"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756352"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18859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8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7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6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99" rtl="0" eaLnBrk="1" latinLnBrk="0" hangingPunct="1">
        <a:defRPr sz="1324" kern="1200">
          <a:solidFill>
            <a:schemeClr val="tx1"/>
          </a:solidFill>
          <a:latin typeface="+mn-lt"/>
          <a:ea typeface="+mn-ea"/>
          <a:cs typeface="+mn-cs"/>
        </a:defRPr>
      </a:lvl1pPr>
      <a:lvl2pPr marL="342899" algn="l" defTabSz="685799" rtl="0" eaLnBrk="1" latinLnBrk="0" hangingPunct="1">
        <a:defRPr sz="1324" kern="1200">
          <a:solidFill>
            <a:schemeClr val="tx1"/>
          </a:solidFill>
          <a:latin typeface="+mn-lt"/>
          <a:ea typeface="+mn-ea"/>
          <a:cs typeface="+mn-cs"/>
        </a:defRPr>
      </a:lvl2pPr>
      <a:lvl3pPr marL="685799" algn="l" defTabSz="685799" rtl="0" eaLnBrk="1" latinLnBrk="0" hangingPunct="1">
        <a:defRPr sz="1324" kern="1200">
          <a:solidFill>
            <a:schemeClr val="tx1"/>
          </a:solidFill>
          <a:latin typeface="+mn-lt"/>
          <a:ea typeface="+mn-ea"/>
          <a:cs typeface="+mn-cs"/>
        </a:defRPr>
      </a:lvl3pPr>
      <a:lvl4pPr marL="1028698" algn="l" defTabSz="685799" rtl="0" eaLnBrk="1" latinLnBrk="0" hangingPunct="1">
        <a:defRPr sz="1324" kern="1200">
          <a:solidFill>
            <a:schemeClr val="tx1"/>
          </a:solidFill>
          <a:latin typeface="+mn-lt"/>
          <a:ea typeface="+mn-ea"/>
          <a:cs typeface="+mn-cs"/>
        </a:defRPr>
      </a:lvl4pPr>
      <a:lvl5pPr marL="1371597" algn="l" defTabSz="685799" rtl="0" eaLnBrk="1" latinLnBrk="0" hangingPunct="1">
        <a:defRPr sz="1324" kern="1200">
          <a:solidFill>
            <a:schemeClr val="tx1"/>
          </a:solidFill>
          <a:latin typeface="+mn-lt"/>
          <a:ea typeface="+mn-ea"/>
          <a:cs typeface="+mn-cs"/>
        </a:defRPr>
      </a:lvl5pPr>
      <a:lvl6pPr marL="1714497" algn="l" defTabSz="685799" rtl="0" eaLnBrk="1" latinLnBrk="0" hangingPunct="1">
        <a:defRPr sz="1324" kern="1200">
          <a:solidFill>
            <a:schemeClr val="tx1"/>
          </a:solidFill>
          <a:latin typeface="+mn-lt"/>
          <a:ea typeface="+mn-ea"/>
          <a:cs typeface="+mn-cs"/>
        </a:defRPr>
      </a:lvl6pPr>
      <a:lvl7pPr marL="2057396" algn="l" defTabSz="685799" rtl="0" eaLnBrk="1" latinLnBrk="0" hangingPunct="1">
        <a:defRPr sz="1324" kern="1200">
          <a:solidFill>
            <a:schemeClr val="tx1"/>
          </a:solidFill>
          <a:latin typeface="+mn-lt"/>
          <a:ea typeface="+mn-ea"/>
          <a:cs typeface="+mn-cs"/>
        </a:defRPr>
      </a:lvl7pPr>
      <a:lvl8pPr marL="2400295" algn="l" defTabSz="685799" rtl="0" eaLnBrk="1" latinLnBrk="0" hangingPunct="1">
        <a:defRPr sz="1324" kern="1200">
          <a:solidFill>
            <a:schemeClr val="tx1"/>
          </a:solidFill>
          <a:latin typeface="+mn-lt"/>
          <a:ea typeface="+mn-ea"/>
          <a:cs typeface="+mn-cs"/>
        </a:defRPr>
      </a:lvl8pPr>
      <a:lvl9pPr marL="2743195" algn="l" defTabSz="685799"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
          <p15:clr>
            <a:srgbClr val="5ACBF0"/>
          </p15:clr>
        </p15:guide>
        <p15:guide id="2" pos="204">
          <p15:clr>
            <a:srgbClr val="5ACBF0"/>
          </p15:clr>
        </p15:guide>
        <p15:guide id="3" pos="881">
          <p15:clr>
            <a:srgbClr val="5ACBF0"/>
          </p15:clr>
        </p15:guide>
        <p15:guide id="4" pos="1559">
          <p15:clr>
            <a:srgbClr val="5ACBF0"/>
          </p15:clr>
        </p15:guide>
        <p15:guide id="5" pos="2236">
          <p15:clr>
            <a:srgbClr val="5ACBF0"/>
          </p15:clr>
        </p15:guide>
        <p15:guide id="6" pos="2914">
          <p15:clr>
            <a:srgbClr val="5ACBF0"/>
          </p15:clr>
        </p15:guide>
        <p15:guide id="7" pos="3592">
          <p15:clr>
            <a:srgbClr val="5ACBF0"/>
          </p15:clr>
        </p15:guide>
        <p15:guide id="8" pos="4269">
          <p15:clr>
            <a:srgbClr val="5ACBF0"/>
          </p15:clr>
        </p15:guide>
        <p15:guide id="9" pos="4944">
          <p15:clr>
            <a:srgbClr val="5ACBF0"/>
          </p15:clr>
        </p15:guide>
        <p15:guide id="10" pos="5624">
          <p15:clr>
            <a:srgbClr val="5ACBF0"/>
          </p15:clr>
        </p15:guide>
        <p15:guide id="11" pos="6302">
          <p15:clr>
            <a:srgbClr val="5ACBF0"/>
          </p15:clr>
        </p15:guide>
        <p15:guide id="12" pos="6980">
          <p15:clr>
            <a:srgbClr val="5ACBF0"/>
          </p15:clr>
        </p15:guide>
        <p15:guide id="13" pos="7657">
          <p15:clr>
            <a:srgbClr val="5ACBF0"/>
          </p15:clr>
        </p15:guide>
        <p15:guide id="14" pos="8335">
          <p15:clr>
            <a:srgbClr val="5ACBF0"/>
          </p15:clr>
        </p15:guide>
        <p15:guide id="15" pos="9012">
          <p15:clr>
            <a:srgbClr val="5ACBF0"/>
          </p15:clr>
        </p15:guide>
        <p15:guide id="16" pos="339">
          <p15:clr>
            <a:srgbClr val="C35EA4"/>
          </p15:clr>
        </p15:guide>
        <p15:guide id="17" pos="8877">
          <p15:clr>
            <a:srgbClr val="C35EA4"/>
          </p15:clr>
        </p15:guide>
        <p15:guide id="18" orient="horz" pos="912">
          <p15:clr>
            <a:srgbClr val="5ACBF0"/>
          </p15:clr>
        </p15:guide>
        <p15:guide id="19" orient="horz" pos="1575">
          <p15:clr>
            <a:srgbClr val="5ACBF0"/>
          </p15:clr>
        </p15:guide>
        <p15:guide id="20" orient="horz" pos="2253">
          <p15:clr>
            <a:srgbClr val="5ACBF0"/>
          </p15:clr>
        </p15:guide>
        <p15:guide id="21" orient="horz" pos="2931">
          <p15:clr>
            <a:srgbClr val="5ACBF0"/>
          </p15:clr>
        </p15:guide>
        <p15:guide id="22" orient="horz" pos="3600">
          <p15:clr>
            <a:srgbClr val="5ACBF0"/>
          </p15:clr>
        </p15:guide>
        <p15:guide id="23" orient="horz" pos="4286">
          <p15:clr>
            <a:srgbClr val="5ACBF0"/>
          </p15:clr>
        </p15:guide>
        <p15:guide id="24" orient="horz" pos="4964">
          <p15:clr>
            <a:srgbClr val="5ACBF0"/>
          </p15:clr>
        </p15:guide>
        <p15:guide id="25" orient="horz" pos="355">
          <p15:clr>
            <a:srgbClr val="C35EA4"/>
          </p15:clr>
        </p15:guide>
        <p15:guide id="26" orient="horz" pos="4829">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3"/>
            <a:ext cx="8741880" cy="674749"/>
          </a:xfrm>
          <a:prstGeom prst="rect">
            <a:avLst/>
          </a:prstGeom>
        </p:spPr>
        <p:txBody>
          <a:bodyPr vert="horz" wrap="square" lIns="182880" tIns="146304" rIns="182880" bIns="146304" rtlCol="0" anchor="t">
            <a:noAutofit/>
          </a:bodyPr>
          <a:lstStyle/>
          <a:p>
            <a:pPr lvl="0"/>
            <a:r>
              <a:rPr lang="en-US"/>
              <a:t>Click to edit Master title style</a:t>
            </a:r>
            <a:endParaRPr lang="en-US" dirty="0"/>
          </a:p>
        </p:txBody>
      </p:sp>
      <p:sp>
        <p:nvSpPr>
          <p:cNvPr id="4" name="Text Placeholder 3"/>
          <p:cNvSpPr>
            <a:spLocks noGrp="1"/>
          </p:cNvSpPr>
          <p:nvPr>
            <p:ph type="body" idx="1"/>
          </p:nvPr>
        </p:nvSpPr>
        <p:spPr>
          <a:xfrm>
            <a:off x="201931" y="891884"/>
            <a:ext cx="8740141" cy="1428596"/>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49BCACA1-7BB4-4471-9FF2-E4F6C16B4CB9}"/>
              </a:ext>
            </a:extLst>
          </p:cNvPr>
          <p:cNvGrpSpPr/>
          <p:nvPr userDrawn="1"/>
        </p:nvGrpSpPr>
        <p:grpSpPr>
          <a:xfrm>
            <a:off x="336352" y="4619666"/>
            <a:ext cx="8485753" cy="316981"/>
            <a:chOff x="538162" y="7391466"/>
            <a:chExt cx="13577205" cy="507169"/>
          </a:xfrm>
        </p:grpSpPr>
        <p:grpSp>
          <p:nvGrpSpPr>
            <p:cNvPr id="5" name="Group 4">
              <a:extLst>
                <a:ext uri="{FF2B5EF4-FFF2-40B4-BE49-F238E27FC236}">
                  <a16:creationId xmlns:a16="http://schemas.microsoft.com/office/drawing/2014/main" id="{D8FCFA55-EEA4-4747-9E44-1B7F848E4AE1}"/>
                </a:ext>
              </a:extLst>
            </p:cNvPr>
            <p:cNvGrpSpPr/>
            <p:nvPr userDrawn="1"/>
          </p:nvGrpSpPr>
          <p:grpSpPr>
            <a:xfrm>
              <a:off x="538162" y="7391466"/>
              <a:ext cx="8758239" cy="275867"/>
              <a:chOff x="538162" y="7391466"/>
              <a:chExt cx="8758239" cy="275867"/>
            </a:xfrm>
          </p:grpSpPr>
          <p:pic>
            <p:nvPicPr>
              <p:cNvPr id="3" name="Graphic 2">
                <a:extLst>
                  <a:ext uri="{FF2B5EF4-FFF2-40B4-BE49-F238E27FC236}">
                    <a16:creationId xmlns:a16="http://schemas.microsoft.com/office/drawing/2014/main" id="{F322CA83-7AF2-4702-90FA-7DE2D26A1E08}"/>
                  </a:ext>
                </a:extLst>
              </p:cNvPr>
              <p:cNvPicPr>
                <a:picLocks noChangeAspect="1"/>
              </p:cNvPicPr>
              <p:nvPr userDrawn="1"/>
            </p:nvPicPr>
            <p:blipFill>
              <a:blip r:embed="rId24" cstate="hqprint">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538162" y="7391466"/>
                <a:ext cx="1074737" cy="245040"/>
              </a:xfrm>
              <a:prstGeom prst="rect">
                <a:avLst/>
              </a:prstGeom>
            </p:spPr>
          </p:pic>
          <p:sp>
            <p:nvSpPr>
              <p:cNvPr id="7" name="TextBox 3">
                <a:extLst>
                  <a:ext uri="{FF2B5EF4-FFF2-40B4-BE49-F238E27FC236}">
                    <a16:creationId xmlns:a16="http://schemas.microsoft.com/office/drawing/2014/main" id="{7844DB65-7BC5-46FD-90A0-CE01B3D0D3C6}"/>
                  </a:ext>
                </a:extLst>
              </p:cNvPr>
              <p:cNvSpPr txBox="1">
                <a:spLocks noChangeArrowheads="1"/>
              </p:cNvSpPr>
              <p:nvPr userDrawn="1"/>
            </p:nvSpPr>
            <p:spPr bwMode="auto">
              <a:xfrm>
                <a:off x="5334001" y="7528730"/>
                <a:ext cx="3962400" cy="1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grpSp>
        <p:pic>
          <p:nvPicPr>
            <p:cNvPr id="8" name="Picture 7">
              <a:extLst>
                <a:ext uri="{FF2B5EF4-FFF2-40B4-BE49-F238E27FC236}">
                  <a16:creationId xmlns:a16="http://schemas.microsoft.com/office/drawing/2014/main" id="{ADE29358-EE88-4AE2-BDF5-D848D2846C90}"/>
                </a:ext>
              </a:extLst>
            </p:cNvPr>
            <p:cNvPicPr>
              <a:picLocks noChangeAspect="1"/>
            </p:cNvPicPr>
            <p:nvPr userDrawn="1"/>
          </p:nvPicPr>
          <p:blipFill>
            <a:blip r:embed="rId27" cstate="hq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a:ext>
              </a:extLst>
            </a:blip>
            <a:stretch>
              <a:fillRect/>
            </a:stretch>
          </p:blipFill>
          <p:spPr>
            <a:xfrm>
              <a:off x="13341096" y="7434072"/>
              <a:ext cx="774271" cy="464563"/>
            </a:xfrm>
            <a:prstGeom prst="rect">
              <a:avLst/>
            </a:prstGeom>
          </p:spPr>
        </p:pic>
      </p:grpSp>
    </p:spTree>
    <p:extLst>
      <p:ext uri="{BB962C8B-B14F-4D97-AF65-F5344CB8AC3E}">
        <p14:creationId xmlns:p14="http://schemas.microsoft.com/office/powerpoint/2010/main" val="19258884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Lst>
  <p:transition>
    <p:fade/>
  </p:transition>
  <p:hf sldNum="0" hdr="0" ftr="0" dt="0"/>
  <p:txStyles>
    <p:titleStyle>
      <a:lvl1pPr algn="l" defTabSz="685799" rtl="0" eaLnBrk="1" latinLnBrk="0" hangingPunct="1">
        <a:lnSpc>
          <a:spcPct val="90000"/>
        </a:lnSpc>
        <a:spcBef>
          <a:spcPct val="0"/>
        </a:spcBef>
        <a:buNone/>
        <a:defRPr lang="en-US" sz="3000" b="0" kern="1200" cap="none" spc="-75" baseline="0" dirty="0">
          <a:ln w="3175">
            <a:noFill/>
          </a:ln>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marR="0" indent="0" algn="l" defTabSz="685799" rtl="0" eaLnBrk="1" fontAlgn="auto" latinLnBrk="0" hangingPunct="1">
        <a:lnSpc>
          <a:spcPct val="90000"/>
        </a:lnSpc>
        <a:spcBef>
          <a:spcPct val="20000"/>
        </a:spcBef>
        <a:spcAft>
          <a:spcPts val="0"/>
        </a:spcAft>
        <a:buClrTx/>
        <a:buSzPct val="90000"/>
        <a:buFont typeface="Arial" pitchFamily="34" charset="0"/>
        <a:buNone/>
        <a:tabLst/>
        <a:defRPr sz="20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252118"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420196"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588274"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756352"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18859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8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7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6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99" rtl="0" eaLnBrk="1" latinLnBrk="0" hangingPunct="1">
        <a:defRPr sz="1324" kern="1200">
          <a:solidFill>
            <a:schemeClr val="tx1"/>
          </a:solidFill>
          <a:latin typeface="+mn-lt"/>
          <a:ea typeface="+mn-ea"/>
          <a:cs typeface="+mn-cs"/>
        </a:defRPr>
      </a:lvl1pPr>
      <a:lvl2pPr marL="342899" algn="l" defTabSz="685799" rtl="0" eaLnBrk="1" latinLnBrk="0" hangingPunct="1">
        <a:defRPr sz="1324" kern="1200">
          <a:solidFill>
            <a:schemeClr val="tx1"/>
          </a:solidFill>
          <a:latin typeface="+mn-lt"/>
          <a:ea typeface="+mn-ea"/>
          <a:cs typeface="+mn-cs"/>
        </a:defRPr>
      </a:lvl2pPr>
      <a:lvl3pPr marL="685799" algn="l" defTabSz="685799" rtl="0" eaLnBrk="1" latinLnBrk="0" hangingPunct="1">
        <a:defRPr sz="1324" kern="1200">
          <a:solidFill>
            <a:schemeClr val="tx1"/>
          </a:solidFill>
          <a:latin typeface="+mn-lt"/>
          <a:ea typeface="+mn-ea"/>
          <a:cs typeface="+mn-cs"/>
        </a:defRPr>
      </a:lvl3pPr>
      <a:lvl4pPr marL="1028698" algn="l" defTabSz="685799" rtl="0" eaLnBrk="1" latinLnBrk="0" hangingPunct="1">
        <a:defRPr sz="1324" kern="1200">
          <a:solidFill>
            <a:schemeClr val="tx1"/>
          </a:solidFill>
          <a:latin typeface="+mn-lt"/>
          <a:ea typeface="+mn-ea"/>
          <a:cs typeface="+mn-cs"/>
        </a:defRPr>
      </a:lvl4pPr>
      <a:lvl5pPr marL="1371597" algn="l" defTabSz="685799" rtl="0" eaLnBrk="1" latinLnBrk="0" hangingPunct="1">
        <a:defRPr sz="1324" kern="1200">
          <a:solidFill>
            <a:schemeClr val="tx1"/>
          </a:solidFill>
          <a:latin typeface="+mn-lt"/>
          <a:ea typeface="+mn-ea"/>
          <a:cs typeface="+mn-cs"/>
        </a:defRPr>
      </a:lvl5pPr>
      <a:lvl6pPr marL="1714497" algn="l" defTabSz="685799" rtl="0" eaLnBrk="1" latinLnBrk="0" hangingPunct="1">
        <a:defRPr sz="1324" kern="1200">
          <a:solidFill>
            <a:schemeClr val="tx1"/>
          </a:solidFill>
          <a:latin typeface="+mn-lt"/>
          <a:ea typeface="+mn-ea"/>
          <a:cs typeface="+mn-cs"/>
        </a:defRPr>
      </a:lvl6pPr>
      <a:lvl7pPr marL="2057396" algn="l" defTabSz="685799" rtl="0" eaLnBrk="1" latinLnBrk="0" hangingPunct="1">
        <a:defRPr sz="1324" kern="1200">
          <a:solidFill>
            <a:schemeClr val="tx1"/>
          </a:solidFill>
          <a:latin typeface="+mn-lt"/>
          <a:ea typeface="+mn-ea"/>
          <a:cs typeface="+mn-cs"/>
        </a:defRPr>
      </a:lvl7pPr>
      <a:lvl8pPr marL="2400295" algn="l" defTabSz="685799" rtl="0" eaLnBrk="1" latinLnBrk="0" hangingPunct="1">
        <a:defRPr sz="1324" kern="1200">
          <a:solidFill>
            <a:schemeClr val="tx1"/>
          </a:solidFill>
          <a:latin typeface="+mn-lt"/>
          <a:ea typeface="+mn-ea"/>
          <a:cs typeface="+mn-cs"/>
        </a:defRPr>
      </a:lvl8pPr>
      <a:lvl9pPr marL="2743195" algn="l" defTabSz="685799"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
          <p15:clr>
            <a:srgbClr val="5ACBF0"/>
          </p15:clr>
        </p15:guide>
        <p15:guide id="2" pos="204">
          <p15:clr>
            <a:srgbClr val="5ACBF0"/>
          </p15:clr>
        </p15:guide>
        <p15:guide id="3" pos="881">
          <p15:clr>
            <a:srgbClr val="5ACBF0"/>
          </p15:clr>
        </p15:guide>
        <p15:guide id="4" pos="1559">
          <p15:clr>
            <a:srgbClr val="5ACBF0"/>
          </p15:clr>
        </p15:guide>
        <p15:guide id="5" pos="2236">
          <p15:clr>
            <a:srgbClr val="5ACBF0"/>
          </p15:clr>
        </p15:guide>
        <p15:guide id="6" pos="2914">
          <p15:clr>
            <a:srgbClr val="5ACBF0"/>
          </p15:clr>
        </p15:guide>
        <p15:guide id="7" pos="3592">
          <p15:clr>
            <a:srgbClr val="5ACBF0"/>
          </p15:clr>
        </p15:guide>
        <p15:guide id="8" pos="4269">
          <p15:clr>
            <a:srgbClr val="5ACBF0"/>
          </p15:clr>
        </p15:guide>
        <p15:guide id="9" pos="4944">
          <p15:clr>
            <a:srgbClr val="5ACBF0"/>
          </p15:clr>
        </p15:guide>
        <p15:guide id="10" pos="5624">
          <p15:clr>
            <a:srgbClr val="5ACBF0"/>
          </p15:clr>
        </p15:guide>
        <p15:guide id="11" pos="6302">
          <p15:clr>
            <a:srgbClr val="5ACBF0"/>
          </p15:clr>
        </p15:guide>
        <p15:guide id="12" pos="6980">
          <p15:clr>
            <a:srgbClr val="5ACBF0"/>
          </p15:clr>
        </p15:guide>
        <p15:guide id="13" pos="7657">
          <p15:clr>
            <a:srgbClr val="5ACBF0"/>
          </p15:clr>
        </p15:guide>
        <p15:guide id="14" pos="8335">
          <p15:clr>
            <a:srgbClr val="5ACBF0"/>
          </p15:clr>
        </p15:guide>
        <p15:guide id="15" pos="9012">
          <p15:clr>
            <a:srgbClr val="5ACBF0"/>
          </p15:clr>
        </p15:guide>
        <p15:guide id="16" pos="339">
          <p15:clr>
            <a:srgbClr val="C35EA4"/>
          </p15:clr>
        </p15:guide>
        <p15:guide id="17" pos="8877">
          <p15:clr>
            <a:srgbClr val="C35EA4"/>
          </p15:clr>
        </p15:guide>
        <p15:guide id="18" orient="horz" pos="912">
          <p15:clr>
            <a:srgbClr val="5ACBF0"/>
          </p15:clr>
        </p15:guide>
        <p15:guide id="19" orient="horz" pos="1575">
          <p15:clr>
            <a:srgbClr val="5ACBF0"/>
          </p15:clr>
        </p15:guide>
        <p15:guide id="20" orient="horz" pos="2253">
          <p15:clr>
            <a:srgbClr val="5ACBF0"/>
          </p15:clr>
        </p15:guide>
        <p15:guide id="21" orient="horz" pos="2931">
          <p15:clr>
            <a:srgbClr val="5ACBF0"/>
          </p15:clr>
        </p15:guide>
        <p15:guide id="22" orient="horz" pos="3609">
          <p15:clr>
            <a:srgbClr val="5ACBF0"/>
          </p15:clr>
        </p15:guide>
        <p15:guide id="23" orient="horz" pos="4286">
          <p15:clr>
            <a:srgbClr val="5ACBF0"/>
          </p15:clr>
        </p15:guide>
        <p15:guide id="24" orient="horz" pos="4964">
          <p15:clr>
            <a:srgbClr val="5ACBF0"/>
          </p15:clr>
        </p15:guide>
        <p15:guide id="25" orient="horz" pos="355">
          <p15:clr>
            <a:srgbClr val="C35EA4"/>
          </p15:clr>
        </p15:guide>
        <p15:guide id="26" orient="horz" pos="4829">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3"/>
            <a:ext cx="8741880" cy="674749"/>
          </a:xfrm>
          <a:prstGeom prst="rect">
            <a:avLst/>
          </a:prstGeom>
        </p:spPr>
        <p:txBody>
          <a:bodyPr vert="horz" wrap="square" lIns="182880" tIns="146304" rIns="182880" bIns="146304"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891884"/>
            <a:ext cx="8740141" cy="1539396"/>
          </a:xfrm>
          <a:prstGeom prst="rect">
            <a:avLst/>
          </a:prstGeom>
        </p:spPr>
        <p:txBody>
          <a:bodyPr vert="horz" wrap="square" lIns="182880" tIns="146304" rIns="182880" bIns="146304"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0FDFC8FA-734E-4738-BE0A-BCDED9314C3B}"/>
              </a:ext>
            </a:extLst>
          </p:cNvPr>
          <p:cNvPicPr>
            <a:picLocks noChangeAspect="1"/>
          </p:cNvPicPr>
          <p:nvPr userDrawn="1"/>
        </p:nvPicPr>
        <p:blipFill>
          <a:blip r:embed="rId26" cstate="hqprint">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342855" y="4628827"/>
            <a:ext cx="672188" cy="153259"/>
          </a:xfrm>
          <a:prstGeom prst="rect">
            <a:avLst/>
          </a:prstGeom>
        </p:spPr>
      </p:pic>
      <p:sp>
        <p:nvSpPr>
          <p:cNvPr id="12" name="TextBox 3">
            <a:extLst>
              <a:ext uri="{FF2B5EF4-FFF2-40B4-BE49-F238E27FC236}">
                <a16:creationId xmlns:a16="http://schemas.microsoft.com/office/drawing/2014/main" id="{2F7499BE-DEF5-4196-A105-1F5D896515B0}"/>
              </a:ext>
            </a:extLst>
          </p:cNvPr>
          <p:cNvSpPr txBox="1">
            <a:spLocks noChangeArrowheads="1"/>
          </p:cNvSpPr>
          <p:nvPr userDrawn="1"/>
        </p:nvSpPr>
        <p:spPr bwMode="auto">
          <a:xfrm>
            <a:off x="3333751" y="4705457"/>
            <a:ext cx="2476500" cy="8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r>
              <a:rPr lang="en-US" altLang="x-none" sz="563" b="0" i="0" dirty="0">
                <a:solidFill>
                  <a:schemeClr val="tx1"/>
                </a:solidFill>
                <a:latin typeface="Amazon Ember" charset="0"/>
                <a:ea typeface="Amazon Ember" charset="0"/>
                <a:cs typeface="Amazon Ember" charset="0"/>
              </a:rPr>
              <a:t>© 2018, Amazon Web Services, Inc. or its affiliates. All rights reserved.</a:t>
            </a:r>
          </a:p>
        </p:txBody>
      </p:sp>
      <p:pic>
        <p:nvPicPr>
          <p:cNvPr id="7" name="Picture 6">
            <a:extLst>
              <a:ext uri="{FF2B5EF4-FFF2-40B4-BE49-F238E27FC236}">
                <a16:creationId xmlns:a16="http://schemas.microsoft.com/office/drawing/2014/main" id="{1ACC35C8-8AD6-4801-B2F3-0237170850E5}"/>
              </a:ext>
            </a:extLst>
          </p:cNvPr>
          <p:cNvPicPr>
            <a:picLocks noChangeAspect="1"/>
          </p:cNvPicPr>
          <p:nvPr userDrawn="1"/>
        </p:nvPicPr>
        <p:blipFill>
          <a:blip r:embed="rId28" cstate="hqprint">
            <a:extLst>
              <a:ext uri="{28A0092B-C50C-407E-A947-70E740481C1C}">
                <a14:useLocalDpi xmlns:a14="http://schemas.microsoft.com/office/drawing/2010/main"/>
              </a:ext>
            </a:extLst>
          </a:blip>
          <a:stretch>
            <a:fillRect/>
          </a:stretch>
        </p:blipFill>
        <p:spPr>
          <a:xfrm>
            <a:off x="8335163" y="4647363"/>
            <a:ext cx="483921" cy="289311"/>
          </a:xfrm>
          <a:prstGeom prst="rect">
            <a:avLst/>
          </a:prstGeom>
        </p:spPr>
      </p:pic>
    </p:spTree>
    <p:extLst>
      <p:ext uri="{BB962C8B-B14F-4D97-AF65-F5344CB8AC3E}">
        <p14:creationId xmlns:p14="http://schemas.microsoft.com/office/powerpoint/2010/main" val="985418138"/>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Lst>
  <p:transition>
    <p:fade/>
  </p:transition>
  <p:hf sldNum="0" hdr="0" ftr="0" dt="0"/>
  <p:txStyles>
    <p:titleStyle>
      <a:lvl1pPr algn="l" defTabSz="685799" rtl="0" eaLnBrk="1" latinLnBrk="0" hangingPunct="1">
        <a:lnSpc>
          <a:spcPct val="90000"/>
        </a:lnSpc>
        <a:spcBef>
          <a:spcPct val="0"/>
        </a:spcBef>
        <a:buNone/>
        <a:defRPr lang="en-US" sz="3000" b="0" kern="1200" cap="none" spc="-75" baseline="0" dirty="0" smtClean="0">
          <a:ln w="3175">
            <a:noFill/>
          </a:ln>
          <a:solidFill>
            <a:schemeClr val="tx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marR="0" indent="0" algn="l" defTabSz="685799" rtl="0" eaLnBrk="1" fontAlgn="auto" latinLnBrk="0" hangingPunct="1">
        <a:lnSpc>
          <a:spcPct val="90000"/>
        </a:lnSpc>
        <a:spcBef>
          <a:spcPct val="20000"/>
        </a:spcBef>
        <a:spcAft>
          <a:spcPts val="0"/>
        </a:spcAft>
        <a:buClrTx/>
        <a:buSzPct val="90000"/>
        <a:buFont typeface="Arial" pitchFamily="34" charset="0"/>
        <a:buNone/>
        <a:tabLst/>
        <a:defRPr sz="20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252118"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420196" marR="0" indent="0" algn="l" defTabSz="685799" rtl="0" eaLnBrk="1" fontAlgn="auto" latinLnBrk="0" hangingPunct="1">
        <a:lnSpc>
          <a:spcPct val="90000"/>
        </a:lnSpc>
        <a:spcBef>
          <a:spcPts val="375"/>
        </a:spcBef>
        <a:spcAft>
          <a:spcPts val="0"/>
        </a:spcAft>
        <a:buClrTx/>
        <a:buSzPct val="90000"/>
        <a:buFont typeface="Arial" pitchFamily="34" charset="0"/>
        <a:buNone/>
        <a:tabLst/>
        <a:defRPr sz="15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588274"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756352" marR="0" indent="0" algn="l" defTabSz="685799" rtl="0" eaLnBrk="1" fontAlgn="auto" latinLnBrk="0" hangingPunct="1">
        <a:lnSpc>
          <a:spcPct val="90000"/>
        </a:lnSpc>
        <a:spcBef>
          <a:spcPts val="375"/>
        </a:spcBef>
        <a:spcAft>
          <a:spcPts val="0"/>
        </a:spcAft>
        <a:buClrTx/>
        <a:buSzPct val="90000"/>
        <a:buFont typeface="Arial" pitchFamily="34" charset="0"/>
        <a:buNone/>
        <a:tabLst/>
        <a:defRPr sz="125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18859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846"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7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645" indent="-171450" algn="l" defTabSz="685799"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99" rtl="0" eaLnBrk="1" latinLnBrk="0" hangingPunct="1">
        <a:defRPr sz="1324" kern="1200">
          <a:solidFill>
            <a:schemeClr val="tx1"/>
          </a:solidFill>
          <a:latin typeface="+mn-lt"/>
          <a:ea typeface="+mn-ea"/>
          <a:cs typeface="+mn-cs"/>
        </a:defRPr>
      </a:lvl1pPr>
      <a:lvl2pPr marL="342899" algn="l" defTabSz="685799" rtl="0" eaLnBrk="1" latinLnBrk="0" hangingPunct="1">
        <a:defRPr sz="1324" kern="1200">
          <a:solidFill>
            <a:schemeClr val="tx1"/>
          </a:solidFill>
          <a:latin typeface="+mn-lt"/>
          <a:ea typeface="+mn-ea"/>
          <a:cs typeface="+mn-cs"/>
        </a:defRPr>
      </a:lvl2pPr>
      <a:lvl3pPr marL="685799" algn="l" defTabSz="685799" rtl="0" eaLnBrk="1" latinLnBrk="0" hangingPunct="1">
        <a:defRPr sz="1324" kern="1200">
          <a:solidFill>
            <a:schemeClr val="tx1"/>
          </a:solidFill>
          <a:latin typeface="+mn-lt"/>
          <a:ea typeface="+mn-ea"/>
          <a:cs typeface="+mn-cs"/>
        </a:defRPr>
      </a:lvl3pPr>
      <a:lvl4pPr marL="1028698" algn="l" defTabSz="685799" rtl="0" eaLnBrk="1" latinLnBrk="0" hangingPunct="1">
        <a:defRPr sz="1324" kern="1200">
          <a:solidFill>
            <a:schemeClr val="tx1"/>
          </a:solidFill>
          <a:latin typeface="+mn-lt"/>
          <a:ea typeface="+mn-ea"/>
          <a:cs typeface="+mn-cs"/>
        </a:defRPr>
      </a:lvl4pPr>
      <a:lvl5pPr marL="1371597" algn="l" defTabSz="685799" rtl="0" eaLnBrk="1" latinLnBrk="0" hangingPunct="1">
        <a:defRPr sz="1324" kern="1200">
          <a:solidFill>
            <a:schemeClr val="tx1"/>
          </a:solidFill>
          <a:latin typeface="+mn-lt"/>
          <a:ea typeface="+mn-ea"/>
          <a:cs typeface="+mn-cs"/>
        </a:defRPr>
      </a:lvl5pPr>
      <a:lvl6pPr marL="1714497" algn="l" defTabSz="685799" rtl="0" eaLnBrk="1" latinLnBrk="0" hangingPunct="1">
        <a:defRPr sz="1324" kern="1200">
          <a:solidFill>
            <a:schemeClr val="tx1"/>
          </a:solidFill>
          <a:latin typeface="+mn-lt"/>
          <a:ea typeface="+mn-ea"/>
          <a:cs typeface="+mn-cs"/>
        </a:defRPr>
      </a:lvl6pPr>
      <a:lvl7pPr marL="2057396" algn="l" defTabSz="685799" rtl="0" eaLnBrk="1" latinLnBrk="0" hangingPunct="1">
        <a:defRPr sz="1324" kern="1200">
          <a:solidFill>
            <a:schemeClr val="tx1"/>
          </a:solidFill>
          <a:latin typeface="+mn-lt"/>
          <a:ea typeface="+mn-ea"/>
          <a:cs typeface="+mn-cs"/>
        </a:defRPr>
      </a:lvl7pPr>
      <a:lvl8pPr marL="2400295" algn="l" defTabSz="685799" rtl="0" eaLnBrk="1" latinLnBrk="0" hangingPunct="1">
        <a:defRPr sz="1324" kern="1200">
          <a:solidFill>
            <a:schemeClr val="tx1"/>
          </a:solidFill>
          <a:latin typeface="+mn-lt"/>
          <a:ea typeface="+mn-ea"/>
          <a:cs typeface="+mn-cs"/>
        </a:defRPr>
      </a:lvl8pPr>
      <a:lvl9pPr marL="2743195" algn="l" defTabSz="685799"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
          <p15:clr>
            <a:srgbClr val="5ACBF0"/>
          </p15:clr>
        </p15:guide>
        <p15:guide id="2" pos="204">
          <p15:clr>
            <a:srgbClr val="5ACBF0"/>
          </p15:clr>
        </p15:guide>
        <p15:guide id="3" pos="881">
          <p15:clr>
            <a:srgbClr val="5ACBF0"/>
          </p15:clr>
        </p15:guide>
        <p15:guide id="4" pos="1559">
          <p15:clr>
            <a:srgbClr val="5ACBF0"/>
          </p15:clr>
        </p15:guide>
        <p15:guide id="5" pos="2236">
          <p15:clr>
            <a:srgbClr val="5ACBF0"/>
          </p15:clr>
        </p15:guide>
        <p15:guide id="6" pos="2914">
          <p15:clr>
            <a:srgbClr val="5ACBF0"/>
          </p15:clr>
        </p15:guide>
        <p15:guide id="7" pos="3592">
          <p15:clr>
            <a:srgbClr val="5ACBF0"/>
          </p15:clr>
        </p15:guide>
        <p15:guide id="8" pos="4269">
          <p15:clr>
            <a:srgbClr val="5ACBF0"/>
          </p15:clr>
        </p15:guide>
        <p15:guide id="9" pos="4944">
          <p15:clr>
            <a:srgbClr val="5ACBF0"/>
          </p15:clr>
        </p15:guide>
        <p15:guide id="10" pos="5624">
          <p15:clr>
            <a:srgbClr val="5ACBF0"/>
          </p15:clr>
        </p15:guide>
        <p15:guide id="11" pos="6302">
          <p15:clr>
            <a:srgbClr val="5ACBF0"/>
          </p15:clr>
        </p15:guide>
        <p15:guide id="12" pos="6980">
          <p15:clr>
            <a:srgbClr val="5ACBF0"/>
          </p15:clr>
        </p15:guide>
        <p15:guide id="13" pos="7657">
          <p15:clr>
            <a:srgbClr val="5ACBF0"/>
          </p15:clr>
        </p15:guide>
        <p15:guide id="14" pos="8335">
          <p15:clr>
            <a:srgbClr val="5ACBF0"/>
          </p15:clr>
        </p15:guide>
        <p15:guide id="15" pos="9012">
          <p15:clr>
            <a:srgbClr val="5ACBF0"/>
          </p15:clr>
        </p15:guide>
        <p15:guide id="16" pos="339">
          <p15:clr>
            <a:srgbClr val="C35EA4"/>
          </p15:clr>
        </p15:guide>
        <p15:guide id="17" pos="8877">
          <p15:clr>
            <a:srgbClr val="C35EA4"/>
          </p15:clr>
        </p15:guide>
        <p15:guide id="18" orient="horz" pos="912">
          <p15:clr>
            <a:srgbClr val="5ACBF0"/>
          </p15:clr>
        </p15:guide>
        <p15:guide id="19" orient="horz" pos="1575">
          <p15:clr>
            <a:srgbClr val="5ACBF0"/>
          </p15:clr>
        </p15:guide>
        <p15:guide id="20" orient="horz" pos="2253">
          <p15:clr>
            <a:srgbClr val="5ACBF0"/>
          </p15:clr>
        </p15:guide>
        <p15:guide id="21" orient="horz" pos="2931">
          <p15:clr>
            <a:srgbClr val="5ACBF0"/>
          </p15:clr>
        </p15:guide>
        <p15:guide id="22" orient="horz" pos="3600">
          <p15:clr>
            <a:srgbClr val="5ACBF0"/>
          </p15:clr>
        </p15:guide>
        <p15:guide id="23" orient="horz" pos="4286">
          <p15:clr>
            <a:srgbClr val="5ACBF0"/>
          </p15:clr>
        </p15:guide>
        <p15:guide id="24" orient="horz" pos="4964">
          <p15:clr>
            <a:srgbClr val="5ACBF0"/>
          </p15:clr>
        </p15:guide>
        <p15:guide id="25" orient="horz" pos="355">
          <p15:clr>
            <a:srgbClr val="C35EA4"/>
          </p15:clr>
        </p15:guide>
        <p15:guide id="26" orient="horz" pos="4829">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5.tiff"/><Relationship Id="rId26" Type="http://schemas.openxmlformats.org/officeDocument/2006/relationships/image" Target="../media/image43.svg"/><Relationship Id="rId3" Type="http://schemas.openxmlformats.org/officeDocument/2006/relationships/image" Target="../media/image70.png"/><Relationship Id="rId21" Type="http://schemas.openxmlformats.org/officeDocument/2006/relationships/image" Target="../media/image88.png"/><Relationship Id="rId34" Type="http://schemas.openxmlformats.org/officeDocument/2006/relationships/image" Target="../media/image95.emf"/><Relationship Id="rId7" Type="http://schemas.openxmlformats.org/officeDocument/2006/relationships/image" Target="../media/image74.jpg"/><Relationship Id="rId12" Type="http://schemas.openxmlformats.org/officeDocument/2006/relationships/image" Target="../media/image79.png"/><Relationship Id="rId17" Type="http://schemas.openxmlformats.org/officeDocument/2006/relationships/image" Target="../media/image84.tiff"/><Relationship Id="rId25" Type="http://schemas.openxmlformats.org/officeDocument/2006/relationships/image" Target="../media/image90.png"/><Relationship Id="rId33" Type="http://schemas.openxmlformats.org/officeDocument/2006/relationships/image" Target="../media/image94.emf"/><Relationship Id="rId2" Type="http://schemas.openxmlformats.org/officeDocument/2006/relationships/notesSlide" Target="../notesSlides/notesSlide12.xml"/><Relationship Id="rId16" Type="http://schemas.openxmlformats.org/officeDocument/2006/relationships/image" Target="../media/image83.png"/><Relationship Id="rId20" Type="http://schemas.openxmlformats.org/officeDocument/2006/relationships/image" Target="../media/image87.png"/><Relationship Id="rId29" Type="http://schemas.openxmlformats.org/officeDocument/2006/relationships/image" Target="../media/image92.png"/><Relationship Id="rId1" Type="http://schemas.openxmlformats.org/officeDocument/2006/relationships/slideLayout" Target="../slideLayouts/slideLayout23.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41.svg"/><Relationship Id="rId32" Type="http://schemas.openxmlformats.org/officeDocument/2006/relationships/image" Target="../media/image49.svg"/><Relationship Id="rId5" Type="http://schemas.openxmlformats.org/officeDocument/2006/relationships/image" Target="../media/image72.tiff"/><Relationship Id="rId15" Type="http://schemas.openxmlformats.org/officeDocument/2006/relationships/image" Target="../media/image82.png"/><Relationship Id="rId23" Type="http://schemas.openxmlformats.org/officeDocument/2006/relationships/image" Target="../media/image89.png"/><Relationship Id="rId28" Type="http://schemas.openxmlformats.org/officeDocument/2006/relationships/image" Target="../media/image45.svg"/><Relationship Id="rId36" Type="http://schemas.openxmlformats.org/officeDocument/2006/relationships/image" Target="../media/image37.svg"/><Relationship Id="rId10" Type="http://schemas.openxmlformats.org/officeDocument/2006/relationships/image" Target="../media/image77.png"/><Relationship Id="rId19" Type="http://schemas.openxmlformats.org/officeDocument/2006/relationships/image" Target="../media/image86.tiff"/><Relationship Id="rId31" Type="http://schemas.openxmlformats.org/officeDocument/2006/relationships/image" Target="../media/image93.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390.svg"/><Relationship Id="rId27" Type="http://schemas.openxmlformats.org/officeDocument/2006/relationships/image" Target="../media/image91.png"/><Relationship Id="rId30" Type="http://schemas.openxmlformats.org/officeDocument/2006/relationships/image" Target="../media/image47.svg"/><Relationship Id="rId35" Type="http://schemas.openxmlformats.org/officeDocument/2006/relationships/image" Target="../media/image96.png"/><Relationship Id="rId8" Type="http://schemas.openxmlformats.org/officeDocument/2006/relationships/image" Target="../media/image75.jpg"/></Relationships>
</file>

<file path=ppt/slides/_rels/slide1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hyperlink" Target="https://aws.amazon.com/datasync/" TargetMode="External"/><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7.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19.emf"/><Relationship Id="rId3" Type="http://schemas.openxmlformats.org/officeDocument/2006/relationships/image" Target="../media/image113.png"/><Relationship Id="rId7" Type="http://schemas.openxmlformats.org/officeDocument/2006/relationships/image" Target="../media/image22.svg"/><Relationship Id="rId12" Type="http://schemas.openxmlformats.org/officeDocument/2006/relationships/image" Target="../media/image270.svg"/><Relationship Id="rId2" Type="http://schemas.openxmlformats.org/officeDocument/2006/relationships/notesSlide" Target="../notesSlides/notesSlide17.xml"/><Relationship Id="rId16" Type="http://schemas.openxmlformats.org/officeDocument/2006/relationships/image" Target="../media/image310.svg"/><Relationship Id="rId1" Type="http://schemas.openxmlformats.org/officeDocument/2006/relationships/slideLayout" Target="../slideLayouts/slideLayout24.xml"/><Relationship Id="rId6" Type="http://schemas.openxmlformats.org/officeDocument/2006/relationships/image" Target="../media/image115.png"/><Relationship Id="rId11" Type="http://schemas.openxmlformats.org/officeDocument/2006/relationships/image" Target="../media/image118.png"/><Relationship Id="rId5" Type="http://schemas.openxmlformats.org/officeDocument/2006/relationships/image" Target="../media/image20.svg"/><Relationship Id="rId15" Type="http://schemas.openxmlformats.org/officeDocument/2006/relationships/image" Target="../media/image121.png"/><Relationship Id="rId10" Type="http://schemas.openxmlformats.org/officeDocument/2006/relationships/image" Target="../media/image117.png"/><Relationship Id="rId4" Type="http://schemas.openxmlformats.org/officeDocument/2006/relationships/image" Target="../media/image114.png"/><Relationship Id="rId9" Type="http://schemas.openxmlformats.org/officeDocument/2006/relationships/image" Target="../media/image24.svg"/><Relationship Id="rId14" Type="http://schemas.openxmlformats.org/officeDocument/2006/relationships/image" Target="../media/image1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9.png"/><Relationship Id="rId7" Type="http://schemas.openxmlformats.org/officeDocument/2006/relationships/image" Target="../media/image69.svg"/><Relationship Id="rId2" Type="http://schemas.openxmlformats.org/officeDocument/2006/relationships/notesSlide" Target="../notesSlides/notesSlide23.xml"/><Relationship Id="rId1" Type="http://schemas.openxmlformats.org/officeDocument/2006/relationships/slideLayout" Target="../slideLayouts/slideLayout2.xml"/><Relationship Id="rId11" Type="http://schemas.openxmlformats.org/officeDocument/2006/relationships/image" Target="../media/image98.png"/><Relationship Id="rId10" Type="http://schemas.openxmlformats.org/officeDocument/2006/relationships/image" Target="../media/image132.png"/><Relationship Id="rId9" Type="http://schemas.openxmlformats.org/officeDocument/2006/relationships/image" Target="../media/image131.png"/></Relationships>
</file>

<file path=ppt/slides/_rels/slide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97.png"/><Relationship Id="rId5" Type="http://schemas.openxmlformats.org/officeDocument/2006/relationships/image" Target="../media/image135.png"/><Relationship Id="rId4" Type="http://schemas.openxmlformats.org/officeDocument/2006/relationships/image" Target="../media/image134.png"/></Relationships>
</file>

<file path=ppt/slides/_rels/slide2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140.png"/><Relationship Id="rId5" Type="http://schemas.openxmlformats.org/officeDocument/2006/relationships/image" Target="../media/image139.png"/><Relationship Id="rId10" Type="http://schemas.openxmlformats.org/officeDocument/2006/relationships/image" Target="../media/image143.png"/><Relationship Id="rId4" Type="http://schemas.openxmlformats.org/officeDocument/2006/relationships/image" Target="../media/image138.png"/><Relationship Id="rId9" Type="http://schemas.openxmlformats.org/officeDocument/2006/relationships/image" Target="../media/image142.png"/></Relationships>
</file>

<file path=ppt/slides/_rels/slide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tiff"/><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7.png"/><Relationship Id="rId3" Type="http://schemas.openxmlformats.org/officeDocument/2006/relationships/image" Target="../media/image51.jpeg"/><Relationship Id="rId7" Type="http://schemas.openxmlformats.org/officeDocument/2006/relationships/image" Target="../media/image54.png"/><Relationship Id="rId12" Type="http://schemas.openxmlformats.org/officeDocument/2006/relationships/image" Target="../media/image59.tiff"/><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6.png"/><Relationship Id="rId11" Type="http://schemas.openxmlformats.org/officeDocument/2006/relationships/image" Target="../media/image58.png"/><Relationship Id="rId5" Type="http://schemas.openxmlformats.org/officeDocument/2006/relationships/image" Target="../media/image53.jp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tiff"/><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CCF0C0F-1A6B-1645-B60E-BB747DA69B0E}"/>
              </a:ext>
            </a:extLst>
          </p:cNvPr>
          <p:cNvSpPr>
            <a:spLocks noGrp="1"/>
          </p:cNvSpPr>
          <p:nvPr>
            <p:ph type="body" sz="quarter" idx="10"/>
          </p:nvPr>
        </p:nvSpPr>
        <p:spPr>
          <a:xfrm>
            <a:off x="337504" y="3718972"/>
            <a:ext cx="7999672" cy="622873"/>
          </a:xfrm>
        </p:spPr>
        <p:txBody>
          <a:bodyPr>
            <a:normAutofit/>
          </a:bodyPr>
          <a:lstStyle/>
          <a:p>
            <a:r>
              <a:rPr lang="en-US" dirty="0" smtClean="0"/>
              <a:t>Giuseppe Di Natale, Business Developer Manager – AWS Public Sector Italia</a:t>
            </a:r>
            <a:endParaRPr lang="en-US" dirty="0"/>
          </a:p>
        </p:txBody>
      </p:sp>
      <p:sp>
        <p:nvSpPr>
          <p:cNvPr id="7" name="Text Placeholder 3">
            <a:extLst>
              <a:ext uri="{FF2B5EF4-FFF2-40B4-BE49-F238E27FC236}">
                <a16:creationId xmlns:a16="http://schemas.microsoft.com/office/drawing/2014/main" id="{6568B5A0-D2B1-5D4A-B081-43D17C38ED07}"/>
              </a:ext>
            </a:extLst>
          </p:cNvPr>
          <p:cNvSpPr>
            <a:spLocks noGrp="1"/>
          </p:cNvSpPr>
          <p:nvPr>
            <p:ph type="body" sz="quarter" idx="12"/>
          </p:nvPr>
        </p:nvSpPr>
        <p:spPr>
          <a:xfrm>
            <a:off x="463010" y="1307592"/>
            <a:ext cx="7641084" cy="744537"/>
          </a:xfrm>
        </p:spPr>
        <p:txBody>
          <a:bodyPr/>
          <a:lstStyle/>
          <a:p>
            <a:r>
              <a:rPr lang="it-IT" sz="3600" dirty="0" err="1"/>
              <a:t>Journey</a:t>
            </a:r>
            <a:r>
              <a:rPr lang="it-IT" sz="3600" dirty="0"/>
              <a:t> to the </a:t>
            </a:r>
            <a:r>
              <a:rPr lang="it-IT" sz="3600" dirty="0" err="1" smtClean="0"/>
              <a:t>Cloud</a:t>
            </a:r>
            <a:r>
              <a:rPr lang="it-IT" sz="3600" dirty="0"/>
              <a:t>: </a:t>
            </a:r>
            <a:endParaRPr lang="it-IT" sz="3600" dirty="0" smtClean="0"/>
          </a:p>
          <a:p>
            <a:r>
              <a:rPr lang="it-IT" sz="3600" dirty="0" smtClean="0"/>
              <a:t>Guida per l’organizzazione </a:t>
            </a:r>
            <a:r>
              <a:rPr lang="it-IT" sz="3600" dirty="0"/>
              <a:t>che vuole migrare al </a:t>
            </a:r>
            <a:r>
              <a:rPr lang="it-IT" sz="3600" dirty="0" err="1"/>
              <a:t>Cloud</a:t>
            </a:r>
            <a:endParaRPr lang="it-IT" sz="3600" dirty="0"/>
          </a:p>
        </p:txBody>
      </p:sp>
      <p:sp>
        <p:nvSpPr>
          <p:cNvPr id="9" name="Text Placeholder 2">
            <a:extLst>
              <a:ext uri="{FF2B5EF4-FFF2-40B4-BE49-F238E27FC236}">
                <a16:creationId xmlns:a16="http://schemas.microsoft.com/office/drawing/2014/main" id="{7E5E68B6-02F0-0741-B884-275FB189C1EB}"/>
              </a:ext>
            </a:extLst>
          </p:cNvPr>
          <p:cNvSpPr txBox="1">
            <a:spLocks/>
          </p:cNvSpPr>
          <p:nvPr/>
        </p:nvSpPr>
        <p:spPr>
          <a:xfrm>
            <a:off x="337504" y="4100513"/>
            <a:ext cx="3683000" cy="369887"/>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1800" b="0" i="0" kern="1200">
                <a:solidFill>
                  <a:srgbClr val="414042"/>
                </a:solidFill>
                <a:latin typeface="Amazon Ember Regular" charset="0"/>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rgbClr val="414042"/>
                </a:solidFill>
                <a:latin typeface="Amazon Ember Regular" charset="0"/>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rgbClr val="414042"/>
                </a:solidFill>
                <a:latin typeface="Amazon Ember Regular" charset="0"/>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rgbClr val="414042"/>
                </a:solidFill>
                <a:latin typeface="Amazon Ember Regular" charset="0"/>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rgbClr val="414042"/>
                </a:solidFill>
                <a:latin typeface="Amazon Ember Regular" charset="0"/>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15 Maggio 2019, Forum PA</a:t>
            </a:r>
            <a:endParaRPr lang="en-US" sz="1400" dirty="0"/>
          </a:p>
        </p:txBody>
      </p:sp>
    </p:spTree>
    <p:extLst>
      <p:ext uri="{BB962C8B-B14F-4D97-AF65-F5344CB8AC3E}">
        <p14:creationId xmlns:p14="http://schemas.microsoft.com/office/powerpoint/2010/main" val="3303444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26141" y="770965"/>
            <a:ext cx="7682753" cy="4016188"/>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 name="Footer Placeholder 3">
            <a:extLst>
              <a:ext uri="{FF2B5EF4-FFF2-40B4-BE49-F238E27FC236}">
                <a16:creationId xmlns:a16="http://schemas.microsoft.com/office/drawing/2014/main" id="{E09BC5F4-7B62-4783-B3C7-60C5213A999C}"/>
              </a:ext>
            </a:extLst>
          </p:cNvPr>
          <p:cNvSpPr>
            <a:spLocks noGrp="1"/>
          </p:cNvSpPr>
          <p:nvPr>
            <p:ph type="ftr" sz="quarter" idx="4294967295"/>
          </p:nvPr>
        </p:nvSpPr>
        <p:spPr/>
        <p:txBody>
          <a:bodyPr/>
          <a:lstStyle/>
          <a:p>
            <a:r>
              <a:rPr lang="it-IT"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7"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Lift-and-</a:t>
            </a:r>
            <a:r>
              <a:rPr lang="it-IT" sz="2800" dirty="0" err="1"/>
              <a:t>shift</a:t>
            </a:r>
            <a:r>
              <a:rPr lang="it-IT" sz="2800" dirty="0"/>
              <a:t> </a:t>
            </a:r>
            <a:r>
              <a:rPr lang="it-IT" sz="2800" dirty="0" smtClean="0"/>
              <a:t>non significa </a:t>
            </a:r>
            <a:r>
              <a:rPr lang="it-IT" sz="2800" dirty="0"/>
              <a:t>copy-and-paste</a:t>
            </a:r>
            <a:endParaRPr lang="en-US" sz="2800" dirty="0"/>
          </a:p>
        </p:txBody>
      </p:sp>
      <p:pic>
        <p:nvPicPr>
          <p:cNvPr id="5" name="Picture 20">
            <a:extLst>
              <a:ext uri="{FF2B5EF4-FFF2-40B4-BE49-F238E27FC236}">
                <a16:creationId xmlns:a16="http://schemas.microsoft.com/office/drawing/2014/main" id="{9AA85F31-2A2D-9046-B36B-A69C23020BD3}"/>
              </a:ext>
            </a:extLst>
          </p:cNvPr>
          <p:cNvPicPr>
            <a:picLocks noChangeAspect="1"/>
          </p:cNvPicPr>
          <p:nvPr/>
        </p:nvPicPr>
        <p:blipFill>
          <a:blip r:embed="rId3">
            <a:lum bright="70000" contrast="-70000"/>
          </a:blip>
          <a:stretch>
            <a:fillRect/>
          </a:stretch>
        </p:blipFill>
        <p:spPr>
          <a:xfrm>
            <a:off x="714375" y="797636"/>
            <a:ext cx="7715250" cy="4000500"/>
          </a:xfrm>
          <a:prstGeom prst="rect">
            <a:avLst/>
          </a:prstGeom>
        </p:spPr>
      </p:pic>
    </p:spTree>
    <p:extLst>
      <p:ext uri="{BB962C8B-B14F-4D97-AF65-F5344CB8AC3E}">
        <p14:creationId xmlns:p14="http://schemas.microsoft.com/office/powerpoint/2010/main" val="375247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041D2D3D-302B-4C0D-8069-771EEFB262B4}"/>
              </a:ext>
            </a:extLst>
          </p:cNvPr>
          <p:cNvSpPr>
            <a:spLocks noGrp="1"/>
          </p:cNvSpPr>
          <p:nvPr>
            <p:ph type="ftr" sz="quarter" idx="4294967295"/>
          </p:nvPr>
        </p:nvSpPr>
        <p:spPr/>
        <p:txBody>
          <a:bodyPr/>
          <a:lstStyle/>
          <a:p>
            <a:r>
              <a:rPr lang="it-IT"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26755817"/>
              </p:ext>
            </p:extLst>
          </p:nvPr>
        </p:nvGraphicFramePr>
        <p:xfrm>
          <a:off x="1207688" y="1359122"/>
          <a:ext cx="7215969" cy="2697036"/>
        </p:xfrm>
        <a:graphic>
          <a:graphicData uri="http://schemas.openxmlformats.org/drawingml/2006/table">
            <a:tbl>
              <a:tblPr firstRow="1" bandRow="1">
                <a:tableStyleId>{21E4AEA4-8DFA-4A89-87EB-49C32662AFE0}</a:tableStyleId>
              </a:tblPr>
              <a:tblGrid>
                <a:gridCol w="1363809">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4"/>
                    </a:ext>
                  </a:extLst>
                </a:gridCol>
                <a:gridCol w="1463040">
                  <a:extLst>
                    <a:ext uri="{9D8B030D-6E8A-4147-A177-3AD203B41FA5}">
                      <a16:colId xmlns:a16="http://schemas.microsoft.com/office/drawing/2014/main" val="20003"/>
                    </a:ext>
                  </a:extLst>
                </a:gridCol>
              </a:tblGrid>
              <a:tr h="3091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000" b="1" kern="1200" dirty="0">
                        <a:solidFill>
                          <a:srgbClr val="444444"/>
                        </a:solidFill>
                        <a:latin typeface="Arial" panose="020B0604020202020204" pitchFamily="34" charset="0"/>
                        <a:ea typeface=""/>
                        <a:cs typeface="Arial" panose="020B0604020202020204" pitchFamily="34" charset="0"/>
                      </a:endParaRP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4444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kern="1200" dirty="0" smtClean="0">
                          <a:solidFill>
                            <a:srgbClr val="444444"/>
                          </a:solidFill>
                          <a:latin typeface="Arial" panose="020B0604020202020204" pitchFamily="34" charset="0"/>
                          <a:ea typeface=""/>
                          <a:cs typeface="Arial" panose="020B0604020202020204" pitchFamily="34" charset="0"/>
                        </a:rPr>
                        <a:t>Tempo di </a:t>
                      </a:r>
                      <a:r>
                        <a:rPr lang="en-US" sz="1400" b="1" kern="1200" dirty="0" err="1" smtClean="0">
                          <a:solidFill>
                            <a:srgbClr val="444444"/>
                          </a:solidFill>
                          <a:latin typeface="Arial" panose="020B0604020202020204" pitchFamily="34" charset="0"/>
                          <a:ea typeface=""/>
                          <a:cs typeface="Arial" panose="020B0604020202020204" pitchFamily="34" charset="0"/>
                        </a:rPr>
                        <a:t>migrazione</a:t>
                      </a:r>
                      <a:endParaRPr lang="en-US" sz="1400" b="1" kern="1200" dirty="0">
                        <a:solidFill>
                          <a:srgbClr val="444444"/>
                        </a:solidFill>
                        <a:latin typeface="Arial" panose="020B0604020202020204" pitchFamily="34" charset="0"/>
                        <a:ea typeface=""/>
                        <a:cs typeface="Arial" panose="020B0604020202020204" pitchFamily="34" charset="0"/>
                      </a:endParaRP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4444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CB64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kern="1200" dirty="0" err="1" smtClean="0">
                          <a:solidFill>
                            <a:srgbClr val="444444"/>
                          </a:solidFill>
                          <a:latin typeface="Arial" panose="020B0604020202020204" pitchFamily="34" charset="0"/>
                          <a:ea typeface=""/>
                          <a:cs typeface="Arial" panose="020B0604020202020204" pitchFamily="34" charset="0"/>
                        </a:rPr>
                        <a:t>Costo</a:t>
                      </a:r>
                      <a:r>
                        <a:rPr lang="en-US" sz="1400" b="1" kern="1200" dirty="0" smtClean="0">
                          <a:solidFill>
                            <a:srgbClr val="444444"/>
                          </a:solidFill>
                          <a:latin typeface="Arial" panose="020B0604020202020204" pitchFamily="34" charset="0"/>
                          <a:ea typeface=""/>
                          <a:cs typeface="Arial" panose="020B0604020202020204" pitchFamily="34" charset="0"/>
                        </a:rPr>
                        <a:t> di </a:t>
                      </a:r>
                      <a:r>
                        <a:rPr lang="en-US" sz="1400" b="1" kern="1200" dirty="0" err="1" smtClean="0">
                          <a:solidFill>
                            <a:srgbClr val="444444"/>
                          </a:solidFill>
                          <a:latin typeface="Arial" panose="020B0604020202020204" pitchFamily="34" charset="0"/>
                          <a:ea typeface=""/>
                          <a:cs typeface="Arial" panose="020B0604020202020204" pitchFamily="34" charset="0"/>
                        </a:rPr>
                        <a:t>migrazione</a:t>
                      </a:r>
                      <a:endParaRPr lang="en-US" sz="1400" b="1" kern="1200" dirty="0">
                        <a:solidFill>
                          <a:srgbClr val="444444"/>
                        </a:solidFill>
                        <a:latin typeface="Arial" panose="020B0604020202020204" pitchFamily="34" charset="0"/>
                        <a:ea typeface=""/>
                        <a:cs typeface="Arial" panose="020B0604020202020204" pitchFamily="34" charset="0"/>
                      </a:endParaRP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4444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CB64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kern="1200" dirty="0" err="1" smtClean="0">
                          <a:solidFill>
                            <a:srgbClr val="444444"/>
                          </a:solidFill>
                          <a:latin typeface="Arial" panose="020B0604020202020204" pitchFamily="34" charset="0"/>
                          <a:ea typeface=""/>
                          <a:cs typeface="Arial" panose="020B0604020202020204" pitchFamily="34" charset="0"/>
                        </a:rPr>
                        <a:t>Costo</a:t>
                      </a:r>
                      <a:r>
                        <a:rPr lang="en-US" sz="1400" b="1" kern="1200" dirty="0" smtClean="0">
                          <a:solidFill>
                            <a:srgbClr val="444444"/>
                          </a:solidFill>
                          <a:latin typeface="Arial" panose="020B0604020202020204" pitchFamily="34" charset="0"/>
                          <a:ea typeface=""/>
                          <a:cs typeface="Arial" panose="020B0604020202020204" pitchFamily="34" charset="0"/>
                        </a:rPr>
                        <a:t> di</a:t>
                      </a:r>
                      <a:r>
                        <a:rPr lang="en-US" sz="1400" b="1" kern="1200" baseline="0" dirty="0" smtClean="0">
                          <a:solidFill>
                            <a:srgbClr val="444444"/>
                          </a:solidFill>
                          <a:latin typeface="Arial" panose="020B0604020202020204" pitchFamily="34" charset="0"/>
                          <a:ea typeface=""/>
                          <a:cs typeface="Arial" panose="020B0604020202020204" pitchFamily="34" charset="0"/>
                        </a:rPr>
                        <a:t> </a:t>
                      </a:r>
                      <a:r>
                        <a:rPr lang="en-US" sz="1400" b="1" kern="1200" baseline="0" dirty="0" err="1" smtClean="0">
                          <a:solidFill>
                            <a:srgbClr val="444444"/>
                          </a:solidFill>
                          <a:latin typeface="Arial" panose="020B0604020202020204" pitchFamily="34" charset="0"/>
                          <a:ea typeface=""/>
                          <a:cs typeface="Arial" panose="020B0604020202020204" pitchFamily="34" charset="0"/>
                        </a:rPr>
                        <a:t>esercizio</a:t>
                      </a:r>
                      <a:endParaRPr lang="en-US" sz="1400" b="1" kern="1200" dirty="0">
                        <a:solidFill>
                          <a:srgbClr val="444444"/>
                        </a:solidFill>
                        <a:latin typeface="Arial" panose="020B0604020202020204" pitchFamily="34" charset="0"/>
                        <a:ea typeface=""/>
                        <a:cs typeface="Arial" panose="020B0604020202020204" pitchFamily="34" charset="0"/>
                      </a:endParaRP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4444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CB64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kern="1200" dirty="0" err="1" smtClean="0">
                          <a:solidFill>
                            <a:srgbClr val="444444"/>
                          </a:solidFill>
                          <a:latin typeface="Arial" panose="020B0604020202020204" pitchFamily="34" charset="0"/>
                          <a:ea typeface=""/>
                          <a:cs typeface="Arial" panose="020B0604020202020204" pitchFamily="34" charset="0"/>
                        </a:rPr>
                        <a:t>Agilità</a:t>
                      </a:r>
                      <a:r>
                        <a:rPr lang="en-US" sz="1400" b="1" kern="1200" baseline="0" dirty="0" smtClean="0">
                          <a:solidFill>
                            <a:srgbClr val="444444"/>
                          </a:solidFill>
                          <a:latin typeface="Arial" panose="020B0604020202020204" pitchFamily="34" charset="0"/>
                          <a:ea typeface=""/>
                          <a:cs typeface="Arial" panose="020B0604020202020204" pitchFamily="34" charset="0"/>
                        </a:rPr>
                        <a:t> </a:t>
                      </a:r>
                      <a:r>
                        <a:rPr lang="en-US" sz="1400" b="1" kern="1200" baseline="0" dirty="0" err="1" smtClean="0">
                          <a:solidFill>
                            <a:srgbClr val="444444"/>
                          </a:solidFill>
                          <a:latin typeface="Arial" panose="020B0604020202020204" pitchFamily="34" charset="0"/>
                          <a:ea typeface=""/>
                          <a:cs typeface="Arial" panose="020B0604020202020204" pitchFamily="34" charset="0"/>
                        </a:rPr>
                        <a:t>risultante</a:t>
                      </a:r>
                      <a:endParaRPr lang="en-US" sz="1400" b="1" kern="1200" dirty="0">
                        <a:solidFill>
                          <a:srgbClr val="444444"/>
                        </a:solidFill>
                        <a:latin typeface="Arial" panose="020B0604020202020204" pitchFamily="34" charset="0"/>
                        <a:ea typeface=""/>
                        <a:cs typeface="Arial" panose="020B0604020202020204" pitchFamily="34" charset="0"/>
                      </a:endParaRP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rgbClr val="4444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CB64C"/>
                    </a:solidFill>
                  </a:tcPr>
                </a:tc>
                <a:extLst>
                  <a:ext uri="{0D108BD9-81ED-4DB2-BD59-A6C34878D82A}">
                    <a16:rowId xmlns:a16="http://schemas.microsoft.com/office/drawing/2014/main" val="10000"/>
                  </a:ext>
                </a:extLst>
              </a:tr>
              <a:tr h="365760">
                <a:tc>
                  <a:txBody>
                    <a:bodyPr/>
                    <a:lstStyle/>
                    <a:p>
                      <a:pPr marL="0" algn="l" defTabSz="685800" rtl="0" eaLnBrk="1" latinLnBrk="0" hangingPunct="1"/>
                      <a:r>
                        <a:rPr lang="en-US" sz="1400" b="1" kern="1200" dirty="0">
                          <a:solidFill>
                            <a:schemeClr val="dk1"/>
                          </a:solidFill>
                          <a:latin typeface="Arial" panose="020B0604020202020204" pitchFamily="34" charset="0"/>
                          <a:cs typeface="Arial" panose="020B0604020202020204" pitchFamily="34" charset="0"/>
                        </a:rPr>
                        <a:t>Retire</a:t>
                      </a: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000" kern="1200" dirty="0">
                          <a:solidFill>
                            <a:schemeClr val="dk1"/>
                          </a:solidFill>
                          <a:latin typeface="Arial" panose="020B0604020202020204" pitchFamily="34" charset="0"/>
                          <a:ea typeface="+mn-ea"/>
                          <a:cs typeface="Arial" panose="020B0604020202020204" pitchFamily="34" charset="0"/>
                        </a:rPr>
                        <a:t>N/A</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000" kern="1200" dirty="0">
                          <a:solidFill>
                            <a:schemeClr val="dk1"/>
                          </a:solidFill>
                          <a:latin typeface="Arial" panose="020B0604020202020204" pitchFamily="34" charset="0"/>
                          <a:ea typeface="+mn-ea"/>
                          <a:cs typeface="Arial" panose="020B0604020202020204" pitchFamily="34" charset="0"/>
                        </a:rPr>
                        <a:t>N/A</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000" kern="1200" dirty="0">
                          <a:solidFill>
                            <a:schemeClr val="dk1"/>
                          </a:solidFill>
                          <a:latin typeface="Arial" panose="020B0604020202020204" pitchFamily="34" charset="0"/>
                          <a:cs typeface="Arial" panose="020B0604020202020204" pitchFamily="34" charset="0"/>
                        </a:rPr>
                        <a:t>N/A</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000" kern="1200" dirty="0">
                          <a:solidFill>
                            <a:schemeClr val="dk1"/>
                          </a:solidFill>
                          <a:latin typeface="Arial" panose="020B0604020202020204" pitchFamily="34" charset="0"/>
                          <a:cs typeface="Arial" panose="020B0604020202020204" pitchFamily="34" charset="0"/>
                        </a:rPr>
                        <a:t>N/A</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pPr marL="0" algn="l" defTabSz="685800" rtl="0" eaLnBrk="1" latinLnBrk="0" hangingPunct="1"/>
                      <a:r>
                        <a:rPr lang="en-US" sz="1400" b="1" kern="1200" dirty="0">
                          <a:solidFill>
                            <a:schemeClr val="dk1"/>
                          </a:solidFill>
                          <a:latin typeface="Arial" panose="020B0604020202020204" pitchFamily="34" charset="0"/>
                          <a:cs typeface="Arial" panose="020B0604020202020204" pitchFamily="34" charset="0"/>
                        </a:rPr>
                        <a:t>Retain</a:t>
                      </a: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N/A</a:t>
                      </a:r>
                      <a:endParaRPr lang="en-US" sz="1000" kern="1200" dirty="0">
                        <a:solidFill>
                          <a:schemeClr val="dk1"/>
                        </a:solidFill>
                        <a:latin typeface="Arial" panose="020B0604020202020204" pitchFamily="34" charset="0"/>
                        <a:ea typeface="+mn-ea"/>
                        <a:cs typeface="Arial" panose="020B0604020202020204" pitchFamily="34" charset="0"/>
                      </a:endParaRP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smtClean="0">
                          <a:solidFill>
                            <a:schemeClr val="dk1"/>
                          </a:solidFill>
                          <a:latin typeface="Arial" panose="020B0604020202020204" pitchFamily="34" charset="0"/>
                          <a:cs typeface="Arial" panose="020B0604020202020204" pitchFamily="34" charset="0"/>
                        </a:rPr>
                        <a:t>++++</a:t>
                      </a:r>
                      <a:endParaRPr lang="en-US" sz="1400" kern="1200" dirty="0">
                        <a:solidFill>
                          <a:schemeClr val="dk1"/>
                        </a:solidFill>
                        <a:latin typeface="Arial" panose="020B0604020202020204" pitchFamily="34" charset="0"/>
                        <a:cs typeface="Arial" panose="020B0604020202020204" pitchFamily="34" charset="0"/>
                      </a:endParaRP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pPr marL="0" algn="l" defTabSz="685800" rtl="0" eaLnBrk="1" latinLnBrk="0" hangingPunct="1"/>
                      <a:r>
                        <a:rPr lang="en-US" sz="1400" b="1" kern="1200" dirty="0">
                          <a:solidFill>
                            <a:schemeClr val="dk1"/>
                          </a:solidFill>
                          <a:latin typeface="Arial" panose="020B0604020202020204" pitchFamily="34" charset="0"/>
                          <a:cs typeface="Arial" panose="020B0604020202020204" pitchFamily="34" charset="0"/>
                        </a:rPr>
                        <a:t>Rehost</a:t>
                      </a: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pPr marL="0" algn="l" defTabSz="685800" rtl="0" eaLnBrk="1" latinLnBrk="0" hangingPunct="1"/>
                      <a:r>
                        <a:rPr lang="en-US" sz="1400" b="1" kern="1200" dirty="0">
                          <a:solidFill>
                            <a:schemeClr val="dk1"/>
                          </a:solidFill>
                          <a:latin typeface="Arial" panose="020B0604020202020204" pitchFamily="34" charset="0"/>
                          <a:cs typeface="Arial" panose="020B0604020202020204" pitchFamily="34" charset="0"/>
                        </a:rPr>
                        <a:t>Repurchase</a:t>
                      </a: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pPr marL="0" algn="l" defTabSz="685800" rtl="0" eaLnBrk="1" latinLnBrk="0" hangingPunct="1"/>
                      <a:r>
                        <a:rPr lang="en-US" sz="1400" b="1" kern="1200" dirty="0">
                          <a:solidFill>
                            <a:schemeClr val="dk1"/>
                          </a:solidFill>
                          <a:latin typeface="Arial" panose="020B0604020202020204" pitchFamily="34" charset="0"/>
                          <a:cs typeface="Arial" panose="020B0604020202020204" pitchFamily="34" charset="0"/>
                        </a:rPr>
                        <a:t>Replatform</a:t>
                      </a: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5760">
                <a:tc>
                  <a:txBody>
                    <a:bodyPr/>
                    <a:lstStyle/>
                    <a:p>
                      <a:pPr marL="0" algn="l" defTabSz="685800" rtl="0" eaLnBrk="1" latinLnBrk="0" hangingPunct="1"/>
                      <a:r>
                        <a:rPr lang="en-US" sz="1400" b="1" kern="1200" dirty="0">
                          <a:solidFill>
                            <a:schemeClr val="dk1"/>
                          </a:solidFill>
                          <a:latin typeface="Arial" panose="020B0604020202020204" pitchFamily="34" charset="0"/>
                          <a:cs typeface="Arial" panose="020B0604020202020204" pitchFamily="34" charset="0"/>
                        </a:rPr>
                        <a:t>Refactor</a:t>
                      </a:r>
                    </a:p>
                  </a:txBody>
                  <a:tcPr marL="75757" marR="75757" marT="37878" marB="37878" anchor="ctr">
                    <a:lnL w="6350" cap="flat" cmpd="sng" algn="ctr">
                      <a:solidFill>
                        <a:srgbClr val="444444"/>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indent="0" algn="l" defTabSz="685800" rtl="0" eaLnBrk="1" latinLnBrk="0" hangingPunct="1">
                        <a:buFont typeface="Arial" charset="0"/>
                        <a:buNone/>
                      </a:pPr>
                      <a:r>
                        <a:rPr lang="en-US" sz="1400" kern="1200" dirty="0">
                          <a:solidFill>
                            <a:schemeClr val="dk1"/>
                          </a:solidFill>
                          <a:latin typeface="Arial" panose="020B0604020202020204" pitchFamily="34" charset="0"/>
                          <a:cs typeface="Arial" panose="020B0604020202020204" pitchFamily="34" charset="0"/>
                        </a:rPr>
                        <a:t>++++</a:t>
                      </a:r>
                    </a:p>
                  </a:txBody>
                  <a:tcPr marL="75757" marR="75757" marT="37878" marB="37878" anchor="ctr">
                    <a:lnL w="6350" cap="flat" cmpd="sng" algn="ctr">
                      <a:solidFill>
                        <a:schemeClr val="bg1">
                          <a:lumMod val="85000"/>
                        </a:schemeClr>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142806"/>
                  </a:ext>
                </a:extLst>
              </a:tr>
            </a:tbl>
          </a:graphicData>
        </a:graphic>
      </p:graphicFrame>
      <p:sp>
        <p:nvSpPr>
          <p:cNvPr id="10" name="TextBox 9"/>
          <p:cNvSpPr txBox="1"/>
          <p:nvPr/>
        </p:nvSpPr>
        <p:spPr>
          <a:xfrm>
            <a:off x="537396" y="1048279"/>
            <a:ext cx="643397" cy="276999"/>
          </a:xfrm>
          <a:prstGeom prst="rect">
            <a:avLst/>
          </a:prstGeom>
          <a:noFill/>
        </p:spPr>
        <p:txBody>
          <a:bodyPr wrap="square" rtlCol="0">
            <a:spAutoFit/>
          </a:bodyPr>
          <a:lstStyle/>
          <a:p>
            <a:r>
              <a:rPr lang="en-US" sz="1200" dirty="0" err="1" smtClean="0">
                <a:solidFill>
                  <a:srgbClr val="414042"/>
                </a:solidFill>
                <a:latin typeface="Arial" panose="020B0604020202020204" pitchFamily="34" charset="0"/>
                <a:cs typeface="Arial" panose="020B0604020202020204" pitchFamily="34" charset="0"/>
              </a:rPr>
              <a:t>Bassa</a:t>
            </a:r>
            <a:endParaRPr lang="en-US" sz="1200" dirty="0">
              <a:solidFill>
                <a:srgbClr val="414042"/>
              </a:solidFill>
              <a:latin typeface="Arial" panose="020B0604020202020204" pitchFamily="34" charset="0"/>
              <a:cs typeface="Arial" panose="020B0604020202020204" pitchFamily="34" charset="0"/>
            </a:endParaRPr>
          </a:p>
        </p:txBody>
      </p:sp>
      <p:sp>
        <p:nvSpPr>
          <p:cNvPr id="11" name="Rectangle 10"/>
          <p:cNvSpPr/>
          <p:nvPr/>
        </p:nvSpPr>
        <p:spPr>
          <a:xfrm>
            <a:off x="556835" y="3887373"/>
            <a:ext cx="449162" cy="276999"/>
          </a:xfrm>
          <a:prstGeom prst="rect">
            <a:avLst/>
          </a:prstGeom>
        </p:spPr>
        <p:txBody>
          <a:bodyPr wrap="none">
            <a:spAutoFit/>
          </a:bodyPr>
          <a:lstStyle/>
          <a:p>
            <a:r>
              <a:rPr lang="en-US" sz="1200" dirty="0" smtClean="0">
                <a:latin typeface="Arial" panose="020B0604020202020204" pitchFamily="34" charset="0"/>
                <a:cs typeface="Arial" panose="020B0604020202020204" pitchFamily="34" charset="0"/>
              </a:rPr>
              <a:t>Alta</a:t>
            </a:r>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rot="16200000">
            <a:off x="-705085" y="2462399"/>
            <a:ext cx="2523845" cy="276999"/>
          </a:xfrm>
          <a:prstGeom prst="rect">
            <a:avLst/>
          </a:prstGeom>
          <a:noFill/>
        </p:spPr>
        <p:txBody>
          <a:bodyPr wrap="square" rtlCol="0">
            <a:spAutoFit/>
          </a:bodyPr>
          <a:lstStyle/>
          <a:p>
            <a:pPr algn="ctr"/>
            <a:r>
              <a:rPr lang="en-US" sz="1200" dirty="0" err="1" smtClean="0">
                <a:latin typeface="Arial" panose="020B0604020202020204" pitchFamily="34" charset="0"/>
                <a:cs typeface="Arial" panose="020B0604020202020204" pitchFamily="34" charset="0"/>
              </a:rPr>
              <a:t>Complessità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della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migrazione</a:t>
            </a:r>
            <a:endParaRPr lang="en-US" sz="12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5F29CBC2-56FE-4E0A-9A47-B8414B6CCA0C}"/>
              </a:ext>
            </a:extLst>
          </p:cNvPr>
          <p:cNvCxnSpPr>
            <a:cxnSpLocks/>
          </p:cNvCxnSpPr>
          <p:nvPr/>
        </p:nvCxnSpPr>
        <p:spPr>
          <a:xfrm>
            <a:off x="787960" y="1338974"/>
            <a:ext cx="0" cy="2523843"/>
          </a:xfrm>
          <a:prstGeom prst="line">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Stima dei costi vs. </a:t>
            </a:r>
            <a:r>
              <a:rPr lang="it-IT" sz="2800" dirty="0" smtClean="0"/>
              <a:t>Agilità</a:t>
            </a:r>
            <a:endParaRPr lang="it-IT" sz="2800" dirty="0"/>
          </a:p>
        </p:txBody>
      </p:sp>
    </p:spTree>
    <p:extLst>
      <p:ext uri="{BB962C8B-B14F-4D97-AF65-F5344CB8AC3E}">
        <p14:creationId xmlns:p14="http://schemas.microsoft.com/office/powerpoint/2010/main" val="3439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88" y="131264"/>
            <a:ext cx="8959612" cy="545741"/>
          </a:xfrm>
        </p:spPr>
        <p:txBody>
          <a:bodyPr>
            <a:noAutofit/>
          </a:bodyPr>
          <a:lstStyle/>
          <a:p>
            <a:r>
              <a:rPr lang="en-US" sz="2800" dirty="0" smtClean="0"/>
              <a:t>Tool AWS e di Partner per </a:t>
            </a:r>
            <a:r>
              <a:rPr lang="en-US" sz="2800" dirty="0" err="1" smtClean="0"/>
              <a:t>Accelerare</a:t>
            </a:r>
            <a:r>
              <a:rPr lang="en-US" sz="2800" dirty="0" smtClean="0"/>
              <a:t> la </a:t>
            </a:r>
            <a:r>
              <a:rPr lang="en-US" sz="2800" dirty="0" err="1" smtClean="0"/>
              <a:t>Migrazione</a:t>
            </a:r>
            <a:endParaRPr lang="en-US" sz="2800" b="1" dirty="0"/>
          </a:p>
        </p:txBody>
      </p:sp>
      <p:sp>
        <p:nvSpPr>
          <p:cNvPr id="47" name="Rectangle"/>
          <p:cNvSpPr/>
          <p:nvPr/>
        </p:nvSpPr>
        <p:spPr>
          <a:xfrm>
            <a:off x="4785832" y="865092"/>
            <a:ext cx="2013710" cy="1617708"/>
          </a:xfrm>
          <a:prstGeom prst="rect">
            <a:avLst/>
          </a:prstGeom>
          <a:ln w="6350">
            <a:solidFill>
              <a:schemeClr val="tx1"/>
            </a:solidFill>
          </a:ln>
        </p:spPr>
        <p:txBody>
          <a:bodyPr lIns="34289" tIns="34289" rIns="34289" bIns="34289" anchor="ctr"/>
          <a:lstStyle/>
          <a:p>
            <a:pPr algn="ctr" defTabSz="685783">
              <a:defRPr sz="1200">
                <a:solidFill>
                  <a:srgbClr val="FFFFFF"/>
                </a:solidFill>
                <a:latin typeface="+mn-lt"/>
                <a:ea typeface="+mn-ea"/>
                <a:cs typeface="+mn-cs"/>
                <a:sym typeface="Helvetica"/>
              </a:defRPr>
            </a:pPr>
            <a:endParaRPr sz="900" dirty="0">
              <a:solidFill>
                <a:srgbClr val="FFFFFF"/>
              </a:solidFill>
              <a:latin typeface="Calibri" panose="020F0502020204030204"/>
              <a:sym typeface="Helvetica"/>
            </a:endParaRPr>
          </a:p>
        </p:txBody>
      </p:sp>
      <p:sp>
        <p:nvSpPr>
          <p:cNvPr id="48" name="SERVER &amp; DB MIGRATION"/>
          <p:cNvSpPr txBox="1"/>
          <p:nvPr/>
        </p:nvSpPr>
        <p:spPr>
          <a:xfrm>
            <a:off x="5102436" y="888013"/>
            <a:ext cx="1380505" cy="207747"/>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spAutoFit/>
          </a:bodyPr>
          <a:lstStyle>
            <a:lvl1pPr algn="ctr" defTabSz="685800">
              <a:defRPr sz="1200" b="1">
                <a:solidFill>
                  <a:srgbClr val="49A8F2"/>
                </a:solidFill>
                <a:latin typeface="Amazon Ember"/>
                <a:ea typeface="Amazon Ember"/>
                <a:cs typeface="Amazon Ember"/>
                <a:sym typeface="Amazon Ember"/>
              </a:defRPr>
            </a:lvl1pPr>
          </a:lstStyle>
          <a:p>
            <a:pPr defTabSz="514337"/>
            <a:r>
              <a:rPr lang="en-US" sz="900" dirty="0">
                <a:solidFill>
                  <a:prstClr val="black">
                    <a:lumMod val="95000"/>
                    <a:lumOff val="5000"/>
                  </a:prstClr>
                </a:solidFill>
                <a:latin typeface="Calibri" panose="020F0502020204030204"/>
              </a:rPr>
              <a:t>AWS MIGRATION SERVICES</a:t>
            </a:r>
            <a:endParaRPr sz="900" dirty="0">
              <a:solidFill>
                <a:prstClr val="black">
                  <a:lumMod val="95000"/>
                  <a:lumOff val="5000"/>
                </a:prstClr>
              </a:solidFill>
              <a:latin typeface="Calibri" panose="020F0502020204030204"/>
            </a:endParaRPr>
          </a:p>
        </p:txBody>
      </p:sp>
      <p:sp>
        <p:nvSpPr>
          <p:cNvPr id="49" name="AWS Server Migration Service"/>
          <p:cNvSpPr txBox="1"/>
          <p:nvPr/>
        </p:nvSpPr>
        <p:spPr>
          <a:xfrm>
            <a:off x="5081726" y="1394687"/>
            <a:ext cx="1500730"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solidFill>
                <a:latin typeface="Arial" panose="020B0604020202020204" pitchFamily="34" charset="0"/>
                <a:cs typeface="Arial" panose="020B0604020202020204" pitchFamily="34" charset="0"/>
              </a:rPr>
              <a:t>AWS Server Migration Service</a:t>
            </a:r>
          </a:p>
        </p:txBody>
      </p:sp>
      <p:sp>
        <p:nvSpPr>
          <p:cNvPr id="50" name="AWS Database Migration Service"/>
          <p:cNvSpPr txBox="1"/>
          <p:nvPr/>
        </p:nvSpPr>
        <p:spPr>
          <a:xfrm>
            <a:off x="5081724" y="1657936"/>
            <a:ext cx="1643397"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solidFill>
                <a:latin typeface="Arial" panose="020B0604020202020204" pitchFamily="34" charset="0"/>
                <a:cs typeface="Arial" panose="020B0604020202020204" pitchFamily="34" charset="0"/>
              </a:rPr>
              <a:t>AWS Database Migration Service</a:t>
            </a:r>
          </a:p>
        </p:txBody>
      </p:sp>
      <p:sp>
        <p:nvSpPr>
          <p:cNvPr id="51" name="VMWare Cloud on AWS"/>
          <p:cNvSpPr txBox="1"/>
          <p:nvPr/>
        </p:nvSpPr>
        <p:spPr>
          <a:xfrm>
            <a:off x="5081724" y="2184431"/>
            <a:ext cx="1183335"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solidFill>
                <a:latin typeface="Arial" panose="020B0604020202020204" pitchFamily="34" charset="0"/>
                <a:cs typeface="Arial" panose="020B0604020202020204" pitchFamily="34" charset="0"/>
              </a:rPr>
              <a:t>VM</a:t>
            </a:r>
            <a:r>
              <a:rPr lang="en-US" sz="825" dirty="0">
                <a:solidFill>
                  <a:prstClr val="black"/>
                </a:solidFill>
                <a:latin typeface="Arial" panose="020B0604020202020204" pitchFamily="34" charset="0"/>
                <a:cs typeface="Arial" panose="020B0604020202020204" pitchFamily="34" charset="0"/>
              </a:rPr>
              <a:t>w</a:t>
            </a:r>
            <a:r>
              <a:rPr sz="825" dirty="0">
                <a:solidFill>
                  <a:prstClr val="black"/>
                </a:solidFill>
                <a:latin typeface="Arial" panose="020B0604020202020204" pitchFamily="34" charset="0"/>
                <a:cs typeface="Arial" panose="020B0604020202020204" pitchFamily="34" charset="0"/>
              </a:rPr>
              <a:t>are Cloud on AWS</a:t>
            </a:r>
          </a:p>
        </p:txBody>
      </p:sp>
      <p:sp>
        <p:nvSpPr>
          <p:cNvPr id="55" name="AWS Server Migration Service"/>
          <p:cNvSpPr txBox="1"/>
          <p:nvPr/>
        </p:nvSpPr>
        <p:spPr>
          <a:xfrm>
            <a:off x="5081725" y="1921184"/>
            <a:ext cx="1531186"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p>
            <a:pPr defTabSz="514337">
              <a:defRPr sz="1100">
                <a:solidFill>
                  <a:srgbClr val="FFFFFF"/>
                </a:solidFill>
                <a:latin typeface="Amazon Ember"/>
                <a:ea typeface="Amazon Ember"/>
                <a:cs typeface="Amazon Ember"/>
                <a:sym typeface="Amazon Ember"/>
              </a:defRPr>
            </a:pPr>
            <a:r>
              <a:rPr sz="825" dirty="0">
                <a:solidFill>
                  <a:prstClr val="black">
                    <a:lumMod val="95000"/>
                    <a:lumOff val="5000"/>
                  </a:prstClr>
                </a:solidFill>
                <a:latin typeface="Arial" panose="020B0604020202020204" pitchFamily="34" charset="0"/>
                <a:cs typeface="Arial" panose="020B0604020202020204" pitchFamily="34" charset="0"/>
                <a:sym typeface="Amazon Ember"/>
              </a:rPr>
              <a:t>AWS Schema Conversion Tool</a:t>
            </a:r>
          </a:p>
        </p:txBody>
      </p:sp>
      <p:sp>
        <p:nvSpPr>
          <p:cNvPr id="102" name="AWS Server Migration Service"/>
          <p:cNvSpPr txBox="1"/>
          <p:nvPr/>
        </p:nvSpPr>
        <p:spPr>
          <a:xfrm>
            <a:off x="5081725" y="1131439"/>
            <a:ext cx="1737974"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p>
            <a:pPr defTabSz="514337">
              <a:defRPr sz="1100">
                <a:solidFill>
                  <a:srgbClr val="FFFFFF"/>
                </a:solidFill>
                <a:latin typeface="Amazon Ember"/>
                <a:ea typeface="Amazon Ember"/>
                <a:cs typeface="Amazon Ember"/>
                <a:sym typeface="Amazon Ember"/>
              </a:defRPr>
            </a:pPr>
            <a:r>
              <a:rPr sz="825" dirty="0">
                <a:solidFill>
                  <a:prstClr val="black">
                    <a:lumMod val="95000"/>
                    <a:lumOff val="5000"/>
                  </a:prstClr>
                </a:solidFill>
                <a:latin typeface="Arial" panose="020B0604020202020204" pitchFamily="34" charset="0"/>
                <a:cs typeface="Arial" panose="020B0604020202020204" pitchFamily="34" charset="0"/>
                <a:sym typeface="Amazon Ember"/>
              </a:rPr>
              <a:t>AWS Application Discovery Service</a:t>
            </a:r>
          </a:p>
        </p:txBody>
      </p:sp>
      <p:sp>
        <p:nvSpPr>
          <p:cNvPr id="106" name="S3 Transfer Acceleration"/>
          <p:cNvSpPr txBox="1"/>
          <p:nvPr/>
        </p:nvSpPr>
        <p:spPr>
          <a:xfrm>
            <a:off x="7247964" y="1129699"/>
            <a:ext cx="1236234"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lumMod val="95000"/>
                    <a:lumOff val="5000"/>
                  </a:prstClr>
                </a:solidFill>
                <a:latin typeface="Arial" panose="020B0604020202020204" pitchFamily="34" charset="0"/>
                <a:cs typeface="Arial" panose="020B0604020202020204" pitchFamily="34" charset="0"/>
              </a:rPr>
              <a:t>S3 Transfer Acceleration</a:t>
            </a:r>
          </a:p>
        </p:txBody>
      </p:sp>
      <p:sp>
        <p:nvSpPr>
          <p:cNvPr id="108" name="AWS Storage and File Gateway"/>
          <p:cNvSpPr txBox="1"/>
          <p:nvPr/>
        </p:nvSpPr>
        <p:spPr>
          <a:xfrm>
            <a:off x="7247965" y="1408901"/>
            <a:ext cx="1457448"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lumMod val="95000"/>
                    <a:lumOff val="5000"/>
                  </a:prstClr>
                </a:solidFill>
                <a:latin typeface="Arial" panose="020B0604020202020204" pitchFamily="34" charset="0"/>
                <a:cs typeface="Arial" panose="020B0604020202020204" pitchFamily="34" charset="0"/>
              </a:rPr>
              <a:t>AWS Storage </a:t>
            </a:r>
            <a:r>
              <a:rPr lang="en-US" sz="825" dirty="0">
                <a:solidFill>
                  <a:prstClr val="black">
                    <a:lumMod val="95000"/>
                    <a:lumOff val="5000"/>
                  </a:prstClr>
                </a:solidFill>
                <a:latin typeface="Arial" panose="020B0604020202020204" pitchFamily="34" charset="0"/>
                <a:cs typeface="Arial" panose="020B0604020202020204" pitchFamily="34" charset="0"/>
              </a:rPr>
              <a:t>&amp;</a:t>
            </a:r>
            <a:r>
              <a:rPr sz="825" dirty="0">
                <a:solidFill>
                  <a:prstClr val="black">
                    <a:lumMod val="95000"/>
                    <a:lumOff val="5000"/>
                  </a:prstClr>
                </a:solidFill>
                <a:latin typeface="Arial" panose="020B0604020202020204" pitchFamily="34" charset="0"/>
                <a:cs typeface="Arial" panose="020B0604020202020204" pitchFamily="34" charset="0"/>
              </a:rPr>
              <a:t> File Gateway</a:t>
            </a:r>
          </a:p>
        </p:txBody>
      </p:sp>
      <p:sp>
        <p:nvSpPr>
          <p:cNvPr id="109" name="AWS Direct Connect"/>
          <p:cNvSpPr txBox="1"/>
          <p:nvPr/>
        </p:nvSpPr>
        <p:spPr>
          <a:xfrm>
            <a:off x="7247964" y="1967306"/>
            <a:ext cx="1040667"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lumMod val="95000"/>
                    <a:lumOff val="5000"/>
                  </a:prstClr>
                </a:solidFill>
                <a:latin typeface="Arial" panose="020B0604020202020204" pitchFamily="34" charset="0"/>
                <a:cs typeface="Arial" panose="020B0604020202020204" pitchFamily="34" charset="0"/>
              </a:rPr>
              <a:t>AWS Direct Connect</a:t>
            </a:r>
          </a:p>
        </p:txBody>
      </p:sp>
      <p:sp>
        <p:nvSpPr>
          <p:cNvPr id="111" name="AWS Snowball"/>
          <p:cNvSpPr txBox="1"/>
          <p:nvPr/>
        </p:nvSpPr>
        <p:spPr>
          <a:xfrm>
            <a:off x="7247964" y="1688104"/>
            <a:ext cx="1479890"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lumMod val="95000"/>
                    <a:lumOff val="5000"/>
                  </a:prstClr>
                </a:solidFill>
                <a:latin typeface="Arial" panose="020B0604020202020204" pitchFamily="34" charset="0"/>
                <a:cs typeface="Arial" panose="020B0604020202020204" pitchFamily="34" charset="0"/>
              </a:rPr>
              <a:t>AWS Snowball</a:t>
            </a:r>
            <a:r>
              <a:rPr lang="en-US" sz="825" dirty="0">
                <a:solidFill>
                  <a:prstClr val="black">
                    <a:lumMod val="95000"/>
                    <a:lumOff val="5000"/>
                  </a:prstClr>
                </a:solidFill>
                <a:latin typeface="Arial" panose="020B0604020202020204" pitchFamily="34" charset="0"/>
                <a:cs typeface="Arial" panose="020B0604020202020204" pitchFamily="34" charset="0"/>
              </a:rPr>
              <a:t> &amp; Snowmobile</a:t>
            </a:r>
            <a:endParaRPr sz="825" dirty="0">
              <a:solidFill>
                <a:prstClr val="black">
                  <a:lumMod val="95000"/>
                  <a:lumOff val="5000"/>
                </a:prstClr>
              </a:solidFill>
              <a:latin typeface="Arial" panose="020B0604020202020204" pitchFamily="34" charset="0"/>
              <a:cs typeface="Arial" panose="020B0604020202020204" pitchFamily="34" charset="0"/>
            </a:endParaRPr>
          </a:p>
        </p:txBody>
      </p:sp>
      <p:sp>
        <p:nvSpPr>
          <p:cNvPr id="113" name="Amazon Kinesis Firehose"/>
          <p:cNvSpPr txBox="1"/>
          <p:nvPr/>
        </p:nvSpPr>
        <p:spPr>
          <a:xfrm>
            <a:off x="7247964" y="2228696"/>
            <a:ext cx="1273103" cy="196206"/>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825" dirty="0">
                <a:solidFill>
                  <a:prstClr val="black">
                    <a:lumMod val="95000"/>
                    <a:lumOff val="5000"/>
                  </a:prstClr>
                </a:solidFill>
                <a:latin typeface="Arial" panose="020B0604020202020204" pitchFamily="34" charset="0"/>
                <a:cs typeface="Arial" panose="020B0604020202020204" pitchFamily="34" charset="0"/>
              </a:rPr>
              <a:t>Amazon Kinesis Firehose</a:t>
            </a:r>
          </a:p>
        </p:txBody>
      </p:sp>
      <p:sp>
        <p:nvSpPr>
          <p:cNvPr id="117" name="Rectangle"/>
          <p:cNvSpPr/>
          <p:nvPr/>
        </p:nvSpPr>
        <p:spPr>
          <a:xfrm>
            <a:off x="6844476" y="864846"/>
            <a:ext cx="1959176" cy="1617955"/>
          </a:xfrm>
          <a:prstGeom prst="rect">
            <a:avLst/>
          </a:prstGeom>
          <a:ln w="6350">
            <a:solidFill>
              <a:schemeClr val="tx1"/>
            </a:solidFill>
          </a:ln>
        </p:spPr>
        <p:txBody>
          <a:bodyPr lIns="34289" tIns="34289" rIns="34289" bIns="34289" anchor="ctr"/>
          <a:lstStyle/>
          <a:p>
            <a:pPr algn="ctr" defTabSz="685783">
              <a:defRPr sz="1200">
                <a:solidFill>
                  <a:srgbClr val="FFFFFF"/>
                </a:solidFill>
                <a:latin typeface="+mn-lt"/>
                <a:ea typeface="+mn-ea"/>
                <a:cs typeface="+mn-cs"/>
                <a:sym typeface="Helvetica"/>
              </a:defRPr>
            </a:pPr>
            <a:endParaRPr sz="900" dirty="0">
              <a:solidFill>
                <a:srgbClr val="FFFFFF"/>
              </a:solidFill>
              <a:latin typeface="Calibri" panose="020F0502020204030204"/>
              <a:sym typeface="Helvetica"/>
            </a:endParaRPr>
          </a:p>
        </p:txBody>
      </p:sp>
      <p:sp>
        <p:nvSpPr>
          <p:cNvPr id="125" name="DATA TRANSFER"/>
          <p:cNvSpPr txBox="1"/>
          <p:nvPr/>
        </p:nvSpPr>
        <p:spPr>
          <a:xfrm>
            <a:off x="7264455" y="888013"/>
            <a:ext cx="1119215" cy="207747"/>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spAutoFit/>
          </a:bodyPr>
          <a:lstStyle>
            <a:lvl1pPr algn="ctr" defTabSz="685800">
              <a:defRPr sz="1200" b="1">
                <a:solidFill>
                  <a:srgbClr val="49A8F2"/>
                </a:solidFill>
                <a:latin typeface="Amazon Ember"/>
                <a:ea typeface="Amazon Ember"/>
                <a:cs typeface="Amazon Ember"/>
                <a:sym typeface="Amazon Ember"/>
              </a:defRPr>
            </a:lvl1pPr>
          </a:lstStyle>
          <a:p>
            <a:pPr defTabSz="514337"/>
            <a:r>
              <a:rPr lang="en-US" sz="900" dirty="0">
                <a:solidFill>
                  <a:prstClr val="black">
                    <a:lumMod val="95000"/>
                    <a:lumOff val="5000"/>
                  </a:prstClr>
                </a:solidFill>
                <a:latin typeface="Calibri" panose="020F0502020204030204"/>
              </a:rPr>
              <a:t>AWS </a:t>
            </a:r>
            <a:r>
              <a:rPr sz="900" dirty="0">
                <a:solidFill>
                  <a:prstClr val="black">
                    <a:lumMod val="95000"/>
                    <a:lumOff val="5000"/>
                  </a:prstClr>
                </a:solidFill>
                <a:latin typeface="Calibri" panose="020F0502020204030204"/>
              </a:rPr>
              <a:t>DATA TRANSFER</a:t>
            </a:r>
          </a:p>
        </p:txBody>
      </p:sp>
      <p:sp>
        <p:nvSpPr>
          <p:cNvPr id="99" name="Rectangle 98"/>
          <p:cNvSpPr/>
          <p:nvPr/>
        </p:nvSpPr>
        <p:spPr>
          <a:xfrm>
            <a:off x="230653" y="2573376"/>
            <a:ext cx="8572999" cy="1640256"/>
          </a:xfrm>
          <a:prstGeom prst="rect">
            <a:avLst/>
          </a:prstGeom>
          <a:ln w="9525">
            <a:solidFill>
              <a:schemeClr val="tx1"/>
            </a:solidFill>
          </a:ln>
        </p:spPr>
        <p:txBody>
          <a:bodyPr lIns="34289" tIns="34289" rIns="34289" bIns="34289" anchor="ctr"/>
          <a:lstStyle/>
          <a:p>
            <a:pPr algn="ctr" defTabSz="685783"/>
            <a:endParaRPr lang="en-US" sz="900" dirty="0">
              <a:solidFill>
                <a:srgbClr val="FFFFFF"/>
              </a:solidFill>
              <a:latin typeface="Calibri" panose="020F0502020204030204"/>
            </a:endParaRPr>
          </a:p>
        </p:txBody>
      </p:sp>
      <p:sp>
        <p:nvSpPr>
          <p:cNvPr id="85" name="Rectangle 84"/>
          <p:cNvSpPr/>
          <p:nvPr/>
        </p:nvSpPr>
        <p:spPr>
          <a:xfrm>
            <a:off x="5994424" y="2639306"/>
            <a:ext cx="1354237" cy="151841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dirty="0">
              <a:solidFill>
                <a:prstClr val="white"/>
              </a:solidFill>
              <a:latin typeface="Calibri" panose="020F0502020204030204"/>
            </a:endParaRPr>
          </a:p>
        </p:txBody>
      </p:sp>
      <p:sp>
        <p:nvSpPr>
          <p:cNvPr id="61" name="Rectangle 60"/>
          <p:cNvSpPr/>
          <p:nvPr/>
        </p:nvSpPr>
        <p:spPr>
          <a:xfrm>
            <a:off x="292711" y="2640813"/>
            <a:ext cx="1354237" cy="151841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dirty="0">
              <a:solidFill>
                <a:prstClr val="white"/>
              </a:solidFill>
              <a:latin typeface="Calibri" panose="020F0502020204030204"/>
            </a:endParaRPr>
          </a:p>
        </p:txBody>
      </p:sp>
      <p:pic>
        <p:nvPicPr>
          <p:cNvPr id="62" name="Picture 2" descr="Image result for TSO Logic"/>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78254" y="3731924"/>
            <a:ext cx="571801" cy="16039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4281" y="3187171"/>
            <a:ext cx="1098676" cy="140563"/>
          </a:xfrm>
          <a:prstGeom prst="rect">
            <a:avLst/>
          </a:prstGeom>
          <a:ln w="57150">
            <a:noFill/>
          </a:ln>
        </p:spPr>
      </p:pic>
      <p:pic>
        <p:nvPicPr>
          <p:cNvPr id="65" name="Picture 64"/>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01843" y="3588550"/>
            <a:ext cx="714863" cy="180184"/>
          </a:xfrm>
          <a:prstGeom prst="rect">
            <a:avLst/>
          </a:prstGeom>
        </p:spPr>
      </p:pic>
      <p:sp>
        <p:nvSpPr>
          <p:cNvPr id="66" name="TextBox 65"/>
          <p:cNvSpPr txBox="1"/>
          <p:nvPr/>
        </p:nvSpPr>
        <p:spPr>
          <a:xfrm>
            <a:off x="294478" y="2632290"/>
            <a:ext cx="1353398" cy="334892"/>
          </a:xfrm>
          <a:prstGeom prst="rect">
            <a:avLst/>
          </a:prstGeom>
          <a:solidFill>
            <a:schemeClr val="tx2"/>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685783"/>
            <a:r>
              <a:rPr lang="en-US" sz="900" b="1" dirty="0">
                <a:solidFill>
                  <a:schemeClr val="bg1"/>
                </a:solidFill>
                <a:latin typeface="Arial" panose="020B0604020202020204" pitchFamily="34" charset="0"/>
                <a:cs typeface="Arial" panose="020B0604020202020204" pitchFamily="34" charset="0"/>
              </a:rPr>
              <a:t>Inventory</a:t>
            </a:r>
          </a:p>
        </p:txBody>
      </p:sp>
      <p:sp>
        <p:nvSpPr>
          <p:cNvPr id="67" name="Rectangle 66"/>
          <p:cNvSpPr/>
          <p:nvPr/>
        </p:nvSpPr>
        <p:spPr>
          <a:xfrm>
            <a:off x="1711990" y="2640813"/>
            <a:ext cx="1354237" cy="151841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dirty="0">
              <a:solidFill>
                <a:prstClr val="white"/>
              </a:solidFill>
              <a:latin typeface="Calibri" panose="020F0502020204030204"/>
            </a:endParaRPr>
          </a:p>
        </p:txBody>
      </p:sp>
      <p:pic>
        <p:nvPicPr>
          <p:cNvPr id="68" name="Picture 2" descr="Image result for TSO Logic"/>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1971672" y="2979750"/>
            <a:ext cx="854712" cy="30404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9525" y="3254633"/>
            <a:ext cx="1259007" cy="161075"/>
          </a:xfrm>
          <a:prstGeom prst="rect">
            <a:avLst/>
          </a:prstGeom>
          <a:ln w="57150">
            <a:noFill/>
          </a:ln>
        </p:spPr>
      </p:pic>
      <p:sp>
        <p:nvSpPr>
          <p:cNvPr id="70" name="TextBox 69"/>
          <p:cNvSpPr txBox="1"/>
          <p:nvPr/>
        </p:nvSpPr>
        <p:spPr>
          <a:xfrm>
            <a:off x="1711990" y="2632290"/>
            <a:ext cx="1354237" cy="334892"/>
          </a:xfrm>
          <a:prstGeom prst="rect">
            <a:avLst/>
          </a:prstGeom>
          <a:solidFill>
            <a:schemeClr val="tx2"/>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685783"/>
            <a:r>
              <a:rPr lang="en-US" sz="900" b="1" dirty="0">
                <a:solidFill>
                  <a:schemeClr val="bg1"/>
                </a:solidFill>
                <a:latin typeface="Arial" panose="020B0604020202020204" pitchFamily="34" charset="0"/>
                <a:cs typeface="Arial" panose="020B0604020202020204" pitchFamily="34" charset="0"/>
              </a:rPr>
              <a:t>Business Case</a:t>
            </a:r>
          </a:p>
        </p:txBody>
      </p:sp>
      <p:sp>
        <p:nvSpPr>
          <p:cNvPr id="71" name="Rectangle 70"/>
          <p:cNvSpPr/>
          <p:nvPr/>
        </p:nvSpPr>
        <p:spPr>
          <a:xfrm>
            <a:off x="4562299" y="2640813"/>
            <a:ext cx="1354237" cy="151841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dirty="0">
              <a:solidFill>
                <a:prstClr val="white"/>
              </a:solidFill>
              <a:latin typeface="Calibri" panose="020F0502020204030204"/>
            </a:endParaRPr>
          </a:p>
        </p:txBody>
      </p:sp>
      <p:pic>
        <p:nvPicPr>
          <p:cNvPr id="73" name="Picture 7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91573" y="3371087"/>
            <a:ext cx="1211162" cy="281763"/>
          </a:xfrm>
          <a:prstGeom prst="rect">
            <a:avLst/>
          </a:prstGeom>
        </p:spPr>
      </p:pic>
      <p:pic>
        <p:nvPicPr>
          <p:cNvPr id="74" name="Picture 73"/>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301478" y="3584137"/>
            <a:ext cx="576823" cy="472158"/>
          </a:xfrm>
          <a:prstGeom prst="rect">
            <a:avLst/>
          </a:prstGeom>
        </p:spPr>
      </p:pic>
      <p:pic>
        <p:nvPicPr>
          <p:cNvPr id="75" name="Picture 74"/>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562300" y="3584443"/>
            <a:ext cx="857759" cy="297758"/>
          </a:xfrm>
          <a:prstGeom prst="rect">
            <a:avLst/>
          </a:prstGeom>
        </p:spPr>
      </p:pic>
      <p:sp>
        <p:nvSpPr>
          <p:cNvPr id="76" name="TextBox 75"/>
          <p:cNvSpPr txBox="1"/>
          <p:nvPr/>
        </p:nvSpPr>
        <p:spPr>
          <a:xfrm>
            <a:off x="4559973" y="2632291"/>
            <a:ext cx="1356563" cy="330584"/>
          </a:xfrm>
          <a:prstGeom prst="rect">
            <a:avLst/>
          </a:prstGeom>
          <a:solidFill>
            <a:schemeClr val="tx2"/>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685783"/>
            <a:r>
              <a:rPr lang="en-US" sz="900" b="1" dirty="0">
                <a:solidFill>
                  <a:schemeClr val="bg1"/>
                </a:solidFill>
                <a:latin typeface="Arial" panose="020B0604020202020204" pitchFamily="34" charset="0"/>
                <a:cs typeface="Arial" panose="020B0604020202020204" pitchFamily="34" charset="0"/>
              </a:rPr>
              <a:t>App Dependency Mapping</a:t>
            </a:r>
          </a:p>
        </p:txBody>
      </p:sp>
      <p:sp>
        <p:nvSpPr>
          <p:cNvPr id="77" name="Rectangle 76"/>
          <p:cNvSpPr/>
          <p:nvPr/>
        </p:nvSpPr>
        <p:spPr>
          <a:xfrm>
            <a:off x="7410284" y="2640812"/>
            <a:ext cx="1354237" cy="151841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dirty="0">
              <a:solidFill>
                <a:prstClr val="white"/>
              </a:solidFill>
              <a:latin typeface="Calibri" panose="020F0502020204030204"/>
            </a:endParaRPr>
          </a:p>
        </p:txBody>
      </p:sp>
      <p:pic>
        <p:nvPicPr>
          <p:cNvPr id="78" name="Picture 7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47920" y="2989709"/>
            <a:ext cx="1211162" cy="281763"/>
          </a:xfrm>
          <a:prstGeom prst="rect">
            <a:avLst/>
          </a:prstGeom>
        </p:spPr>
      </p:pic>
      <p:pic>
        <p:nvPicPr>
          <p:cNvPr id="79" name="Picture 78"/>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768726" y="3581795"/>
            <a:ext cx="576823" cy="472158"/>
          </a:xfrm>
          <a:prstGeom prst="rect">
            <a:avLst/>
          </a:prstGeom>
        </p:spPr>
      </p:pic>
      <p:pic>
        <p:nvPicPr>
          <p:cNvPr id="80" name="Picture 79"/>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648693" y="3238606"/>
            <a:ext cx="857759" cy="297758"/>
          </a:xfrm>
          <a:prstGeom prst="rect">
            <a:avLst/>
          </a:prstGeom>
        </p:spPr>
      </p:pic>
      <p:sp>
        <p:nvSpPr>
          <p:cNvPr id="81" name="TextBox 80"/>
          <p:cNvSpPr txBox="1"/>
          <p:nvPr/>
        </p:nvSpPr>
        <p:spPr>
          <a:xfrm>
            <a:off x="7409479" y="2632290"/>
            <a:ext cx="1355042" cy="334892"/>
          </a:xfrm>
          <a:prstGeom prst="rect">
            <a:avLst/>
          </a:prstGeom>
          <a:solidFill>
            <a:schemeClr val="tx2"/>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685783"/>
            <a:r>
              <a:rPr lang="en-US" sz="900" b="1" dirty="0">
                <a:solidFill>
                  <a:schemeClr val="bg1"/>
                </a:solidFill>
                <a:latin typeface="Arial" panose="020B0604020202020204" pitchFamily="34" charset="0"/>
                <a:cs typeface="Arial" panose="020B0604020202020204" pitchFamily="34" charset="0"/>
              </a:rPr>
              <a:t>Validation</a:t>
            </a:r>
          </a:p>
        </p:txBody>
      </p:sp>
      <p:pic>
        <p:nvPicPr>
          <p:cNvPr id="86" name="Picture 8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011681" y="3275251"/>
            <a:ext cx="1238535" cy="204077"/>
          </a:xfrm>
          <a:prstGeom prst="rect">
            <a:avLst/>
          </a:prstGeom>
          <a:ln w="38100">
            <a:noFill/>
          </a:ln>
        </p:spPr>
      </p:pic>
      <p:pic>
        <p:nvPicPr>
          <p:cNvPr id="88" name="Picture 2" descr="Image result for cloudvelox logo"/>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6720522" y="3805802"/>
            <a:ext cx="611809" cy="32670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Image result for attunity logo"/>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6067540" y="3486081"/>
            <a:ext cx="1056355" cy="256397"/>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991003" y="2632290"/>
            <a:ext cx="1357656" cy="334892"/>
          </a:xfrm>
          <a:prstGeom prst="rect">
            <a:avLst/>
          </a:prstGeom>
          <a:solidFill>
            <a:schemeClr val="tx2"/>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685783"/>
            <a:r>
              <a:rPr lang="en-US" sz="900" b="1" dirty="0">
                <a:solidFill>
                  <a:schemeClr val="bg1"/>
                </a:solidFill>
                <a:latin typeface="Arial" panose="020B0604020202020204" pitchFamily="34" charset="0"/>
                <a:cs typeface="Arial" panose="020B0604020202020204" pitchFamily="34" charset="0"/>
              </a:rPr>
              <a:t>Workload &amp; Data Migration</a:t>
            </a:r>
          </a:p>
        </p:txBody>
      </p:sp>
      <p:sp>
        <p:nvSpPr>
          <p:cNvPr id="92" name="Rectangle 91"/>
          <p:cNvSpPr/>
          <p:nvPr/>
        </p:nvSpPr>
        <p:spPr>
          <a:xfrm>
            <a:off x="3135982" y="2640813"/>
            <a:ext cx="1354237" cy="151841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dirty="0">
              <a:solidFill>
                <a:prstClr val="white"/>
              </a:solidFill>
              <a:latin typeface="Calibri" panose="020F0502020204030204"/>
            </a:endParaRPr>
          </a:p>
        </p:txBody>
      </p:sp>
      <p:pic>
        <p:nvPicPr>
          <p:cNvPr id="93" name="Picture 9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7198" y="3247325"/>
            <a:ext cx="1259007" cy="161075"/>
          </a:xfrm>
          <a:prstGeom prst="rect">
            <a:avLst/>
          </a:prstGeom>
          <a:ln w="57150">
            <a:noFill/>
          </a:ln>
        </p:spPr>
      </p:pic>
      <p:sp>
        <p:nvSpPr>
          <p:cNvPr id="95" name="TextBox 94"/>
          <p:cNvSpPr txBox="1"/>
          <p:nvPr/>
        </p:nvSpPr>
        <p:spPr>
          <a:xfrm>
            <a:off x="3135981" y="2632290"/>
            <a:ext cx="1354236" cy="334892"/>
          </a:xfrm>
          <a:prstGeom prst="rect">
            <a:avLst/>
          </a:prstGeom>
          <a:solidFill>
            <a:schemeClr val="tx2"/>
          </a:solidFill>
          <a:ln>
            <a:solidFill>
              <a:schemeClr val="tx2"/>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685783"/>
            <a:r>
              <a:rPr lang="en-US" sz="900" b="1" dirty="0">
                <a:solidFill>
                  <a:schemeClr val="bg1"/>
                </a:solidFill>
                <a:latin typeface="Arial" panose="020B0604020202020204" pitchFamily="34" charset="0"/>
                <a:cs typeface="Arial" panose="020B0604020202020204" pitchFamily="34" charset="0"/>
              </a:rPr>
              <a:t>Deep Discovery &amp; Planning</a:t>
            </a:r>
          </a:p>
        </p:txBody>
      </p:sp>
      <p:pic>
        <p:nvPicPr>
          <p:cNvPr id="96" name="Picture 95"/>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93720" y="3002018"/>
            <a:ext cx="862745" cy="202941"/>
          </a:xfrm>
          <a:prstGeom prst="rect">
            <a:avLst/>
          </a:prstGeom>
        </p:spPr>
      </p:pic>
      <p:pic>
        <p:nvPicPr>
          <p:cNvPr id="97" name="Picture 96"/>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261039" y="2989708"/>
            <a:ext cx="1101071" cy="2600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pic>
      <p:pic>
        <p:nvPicPr>
          <p:cNvPr id="98" name="Picture 97"/>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700198" y="2989708"/>
            <a:ext cx="1101071" cy="2600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pic>
      <p:pic>
        <p:nvPicPr>
          <p:cNvPr id="130" name="Picture 12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972125" y="964250"/>
            <a:ext cx="1688204" cy="1457394"/>
          </a:xfrm>
          <a:prstGeom prst="rect">
            <a:avLst/>
          </a:prstGeom>
        </p:spPr>
      </p:pic>
      <p:sp>
        <p:nvSpPr>
          <p:cNvPr id="131" name="Rectangle"/>
          <p:cNvSpPr/>
          <p:nvPr/>
        </p:nvSpPr>
        <p:spPr>
          <a:xfrm>
            <a:off x="230653" y="869350"/>
            <a:ext cx="4509031" cy="1613451"/>
          </a:xfrm>
          <a:prstGeom prst="rect">
            <a:avLst/>
          </a:prstGeom>
          <a:ln w="9525">
            <a:solidFill>
              <a:schemeClr val="tx1"/>
            </a:solidFill>
          </a:ln>
        </p:spPr>
        <p:txBody>
          <a:bodyPr lIns="34289" tIns="34289" rIns="34289" bIns="34289" anchor="ctr"/>
          <a:lstStyle/>
          <a:p>
            <a:pPr algn="ctr" defTabSz="685783">
              <a:defRPr sz="1200">
                <a:solidFill>
                  <a:srgbClr val="FFFFFF"/>
                </a:solidFill>
                <a:latin typeface="+mn-lt"/>
                <a:ea typeface="+mn-ea"/>
                <a:cs typeface="+mn-cs"/>
                <a:sym typeface="Helvetica"/>
              </a:defRPr>
            </a:pPr>
            <a:endParaRPr sz="900" dirty="0">
              <a:solidFill>
                <a:srgbClr val="FFFFFF"/>
              </a:solidFill>
              <a:latin typeface="Calibri" panose="020F0502020204030204"/>
              <a:sym typeface="Helvetica"/>
            </a:endParaRPr>
          </a:p>
        </p:txBody>
      </p:sp>
      <p:sp>
        <p:nvSpPr>
          <p:cNvPr id="132" name="DATA TRANSFER"/>
          <p:cNvSpPr txBox="1"/>
          <p:nvPr/>
        </p:nvSpPr>
        <p:spPr>
          <a:xfrm>
            <a:off x="328613" y="937073"/>
            <a:ext cx="1144863" cy="207747"/>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spAutoFit/>
          </a:bodyPr>
          <a:lstStyle>
            <a:lvl1pPr algn="ctr" defTabSz="685800">
              <a:defRPr sz="1200" b="1">
                <a:solidFill>
                  <a:srgbClr val="49A8F2"/>
                </a:solidFill>
                <a:latin typeface="Amazon Ember"/>
                <a:ea typeface="Amazon Ember"/>
                <a:cs typeface="Amazon Ember"/>
                <a:sym typeface="Amazon Ember"/>
              </a:defRPr>
            </a:lvl1pPr>
          </a:lstStyle>
          <a:p>
            <a:pPr defTabSz="514337"/>
            <a:r>
              <a:rPr lang="en-US" sz="900" dirty="0">
                <a:solidFill>
                  <a:prstClr val="black">
                    <a:lumMod val="95000"/>
                    <a:lumOff val="5000"/>
                  </a:prstClr>
                </a:solidFill>
                <a:latin typeface="Calibri" panose="020F0502020204030204"/>
                <a:cs typeface="Arial" panose="020B0604020202020204" pitchFamily="34" charset="0"/>
              </a:rPr>
              <a:t>AWS MIGRATION HUB</a:t>
            </a:r>
            <a:endParaRPr sz="900" dirty="0">
              <a:solidFill>
                <a:prstClr val="black">
                  <a:lumMod val="95000"/>
                  <a:lumOff val="5000"/>
                </a:prstClr>
              </a:solidFill>
              <a:latin typeface="Calibri" panose="020F0502020204030204"/>
              <a:cs typeface="Arial" panose="020B0604020202020204" pitchFamily="34" charset="0"/>
            </a:endParaRPr>
          </a:p>
        </p:txBody>
      </p:sp>
      <p:sp>
        <p:nvSpPr>
          <p:cNvPr id="133" name="Rectangle 132"/>
          <p:cNvSpPr/>
          <p:nvPr/>
        </p:nvSpPr>
        <p:spPr>
          <a:xfrm>
            <a:off x="292710" y="1420289"/>
            <a:ext cx="2546561" cy="969496"/>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a:solidFill>
                  <a:prstClr val="black">
                    <a:lumMod val="95000"/>
                    <a:lumOff val="5000"/>
                  </a:prstClr>
                </a:solidFill>
                <a:latin typeface="Arial" panose="020B0604020202020204" pitchFamily="34" charset="0"/>
                <a:ea typeface="Amazon Ember"/>
                <a:cs typeface="Arial" panose="020B0604020202020204" pitchFamily="34" charset="0"/>
                <a:sym typeface="Amazon Ember"/>
              </a:rPr>
              <a:t>A single location to track the progress of application migrations across AWS and partner solutions</a:t>
            </a:r>
          </a:p>
          <a:p>
            <a:pPr defTabSz="514337">
              <a:defRPr sz="1100">
                <a:solidFill>
                  <a:srgbClr val="FFFFFF"/>
                </a:solidFill>
                <a:latin typeface="Amazon Ember"/>
                <a:ea typeface="Amazon Ember"/>
                <a:cs typeface="Amazon Ember"/>
                <a:sym typeface="Amazon Ember"/>
              </a:defRPr>
            </a:pPr>
            <a:endParaRPr lang="en-US" sz="1050" dirty="0">
              <a:solidFill>
                <a:prstClr val="black">
                  <a:lumMod val="95000"/>
                  <a:lumOff val="5000"/>
                </a:prstClr>
              </a:solidFill>
              <a:latin typeface="Arial" panose="020B0604020202020204" pitchFamily="34" charset="0"/>
              <a:ea typeface="Amazon Ember"/>
              <a:cs typeface="Arial" panose="020B0604020202020204" pitchFamily="34" charset="0"/>
              <a:sym typeface="Amazon Ember"/>
            </a:endParaRPr>
          </a:p>
          <a:p>
            <a:pPr defTabSz="514337">
              <a:defRPr sz="1100">
                <a:solidFill>
                  <a:srgbClr val="FFFFFF"/>
                </a:solidFill>
                <a:latin typeface="Amazon Ember"/>
                <a:ea typeface="Amazon Ember"/>
                <a:cs typeface="Amazon Ember"/>
                <a:sym typeface="Amazon Ember"/>
              </a:defRPr>
            </a:pPr>
            <a:endParaRPr lang="en-US" sz="1050" dirty="0">
              <a:solidFill>
                <a:prstClr val="black">
                  <a:lumMod val="95000"/>
                  <a:lumOff val="5000"/>
                </a:prstClr>
              </a:solidFill>
              <a:latin typeface="Arial" panose="020B0604020202020204" pitchFamily="34" charset="0"/>
              <a:ea typeface="Amazon Ember"/>
              <a:cs typeface="Arial" panose="020B0604020202020204" pitchFamily="34" charset="0"/>
              <a:sym typeface="Amazon Ember"/>
            </a:endParaRPr>
          </a:p>
        </p:txBody>
      </p:sp>
      <p:grpSp>
        <p:nvGrpSpPr>
          <p:cNvPr id="116" name="Group 115"/>
          <p:cNvGrpSpPr/>
          <p:nvPr/>
        </p:nvGrpSpPr>
        <p:grpSpPr>
          <a:xfrm>
            <a:off x="6057370" y="2992427"/>
            <a:ext cx="1284842" cy="268565"/>
            <a:chOff x="-1681655" y="1275930"/>
            <a:chExt cx="1713124" cy="358086"/>
          </a:xfrm>
        </p:grpSpPr>
        <p:sp>
          <p:nvSpPr>
            <p:cNvPr id="127" name="TextBox 126"/>
            <p:cNvSpPr txBox="1"/>
            <p:nvPr/>
          </p:nvSpPr>
          <p:spPr>
            <a:xfrm>
              <a:off x="-826032" y="1295462"/>
              <a:ext cx="857501"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defTabSz="685783"/>
              <a:r>
                <a:rPr lang="en-US" sz="1050" dirty="0">
                  <a:solidFill>
                    <a:prstClr val="black"/>
                  </a:solidFill>
                  <a:latin typeface="Arial" panose="020B0604020202020204" pitchFamily="34" charset="0"/>
                  <a:cs typeface="Arial" panose="020B0604020202020204" pitchFamily="34" charset="0"/>
                </a:rPr>
                <a:t>Deloitte</a:t>
              </a:r>
              <a:endParaRPr lang="en-US" sz="1200" dirty="0">
                <a:solidFill>
                  <a:prstClr val="black"/>
                </a:solidFill>
                <a:latin typeface="Arial" panose="020B0604020202020204" pitchFamily="34" charset="0"/>
                <a:cs typeface="Arial" panose="020B0604020202020204" pitchFamily="34" charset="0"/>
              </a:endParaRPr>
            </a:p>
          </p:txBody>
        </p:sp>
        <p:pic>
          <p:nvPicPr>
            <p:cNvPr id="128" name="Picture 1" descr="Atadata"/>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l="15465" t="29072" r="16594" b="34993"/>
            <a:stretch/>
          </p:blipFill>
          <p:spPr bwMode="auto">
            <a:xfrm>
              <a:off x="-1681655" y="1275930"/>
              <a:ext cx="987972"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9" name="Group 128"/>
          <p:cNvGrpSpPr/>
          <p:nvPr/>
        </p:nvGrpSpPr>
        <p:grpSpPr>
          <a:xfrm>
            <a:off x="4591380" y="3169212"/>
            <a:ext cx="1306393" cy="268565"/>
            <a:chOff x="-1726811" y="1275930"/>
            <a:chExt cx="1741857" cy="358086"/>
          </a:xfrm>
        </p:grpSpPr>
        <p:sp>
          <p:nvSpPr>
            <p:cNvPr id="135" name="TextBox 134"/>
            <p:cNvSpPr txBox="1"/>
            <p:nvPr/>
          </p:nvSpPr>
          <p:spPr>
            <a:xfrm>
              <a:off x="-842454" y="1295462"/>
              <a:ext cx="857500"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defTabSz="685783"/>
              <a:r>
                <a:rPr lang="en-US" sz="1050" dirty="0">
                  <a:solidFill>
                    <a:prstClr val="black"/>
                  </a:solidFill>
                  <a:latin typeface="Arial" panose="020B0604020202020204" pitchFamily="34" charset="0"/>
                  <a:cs typeface="Arial" panose="020B0604020202020204" pitchFamily="34" charset="0"/>
                </a:rPr>
                <a:t>Deloitte</a:t>
              </a:r>
              <a:endParaRPr lang="en-US" sz="1200" dirty="0">
                <a:solidFill>
                  <a:prstClr val="black"/>
                </a:solidFill>
                <a:latin typeface="Arial" panose="020B0604020202020204" pitchFamily="34" charset="0"/>
                <a:cs typeface="Arial" panose="020B0604020202020204" pitchFamily="34" charset="0"/>
              </a:endParaRPr>
            </a:p>
          </p:txBody>
        </p:sp>
        <p:pic>
          <p:nvPicPr>
            <p:cNvPr id="136" name="Picture 1" descr="Atadata"/>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l="15465" t="29072" r="16594" b="34993"/>
            <a:stretch/>
          </p:blipFill>
          <p:spPr bwMode="auto">
            <a:xfrm>
              <a:off x="-1726811" y="1275930"/>
              <a:ext cx="987972"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7" name="Group 136"/>
          <p:cNvGrpSpPr/>
          <p:nvPr/>
        </p:nvGrpSpPr>
        <p:grpSpPr>
          <a:xfrm>
            <a:off x="3198929" y="3450170"/>
            <a:ext cx="1284841" cy="275493"/>
            <a:chOff x="-1681655" y="1275930"/>
            <a:chExt cx="1713121" cy="367322"/>
          </a:xfrm>
        </p:grpSpPr>
        <p:sp>
          <p:nvSpPr>
            <p:cNvPr id="139" name="TextBox 138"/>
            <p:cNvSpPr txBox="1"/>
            <p:nvPr/>
          </p:nvSpPr>
          <p:spPr>
            <a:xfrm>
              <a:off x="-826034" y="1304699"/>
              <a:ext cx="857500" cy="338553"/>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defTabSz="685783"/>
              <a:r>
                <a:rPr lang="en-US" sz="1050" dirty="0">
                  <a:solidFill>
                    <a:prstClr val="black"/>
                  </a:solidFill>
                  <a:latin typeface="Arial" panose="020B0604020202020204" pitchFamily="34" charset="0"/>
                  <a:cs typeface="Arial" panose="020B0604020202020204" pitchFamily="34" charset="0"/>
                </a:rPr>
                <a:t>Deloitte</a:t>
              </a:r>
              <a:endParaRPr lang="en-US" sz="1200" dirty="0">
                <a:solidFill>
                  <a:prstClr val="black"/>
                </a:solidFill>
                <a:latin typeface="Arial" panose="020B0604020202020204" pitchFamily="34" charset="0"/>
                <a:cs typeface="Arial" panose="020B0604020202020204" pitchFamily="34" charset="0"/>
              </a:endParaRPr>
            </a:p>
          </p:txBody>
        </p:sp>
        <p:pic>
          <p:nvPicPr>
            <p:cNvPr id="140" name="Picture 1" descr="Atadata"/>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l="15465" t="29072" r="16594" b="34993"/>
            <a:stretch/>
          </p:blipFill>
          <p:spPr bwMode="auto">
            <a:xfrm>
              <a:off x="-1681655" y="1275930"/>
              <a:ext cx="987972"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1" name="Group 140"/>
          <p:cNvGrpSpPr/>
          <p:nvPr/>
        </p:nvGrpSpPr>
        <p:grpSpPr>
          <a:xfrm>
            <a:off x="334641" y="3366176"/>
            <a:ext cx="1126853" cy="264900"/>
            <a:chOff x="-1715521" y="1275930"/>
            <a:chExt cx="2054148" cy="471068"/>
          </a:xfrm>
        </p:grpSpPr>
        <p:sp>
          <p:nvSpPr>
            <p:cNvPr id="142" name="TextBox 141"/>
            <p:cNvSpPr txBox="1"/>
            <p:nvPr/>
          </p:nvSpPr>
          <p:spPr>
            <a:xfrm>
              <a:off x="-833730" y="1295463"/>
              <a:ext cx="1172357" cy="45153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defTabSz="685783"/>
              <a:r>
                <a:rPr lang="en-US" sz="1050" dirty="0">
                  <a:solidFill>
                    <a:prstClr val="black"/>
                  </a:solidFill>
                  <a:latin typeface="Arial" panose="020B0604020202020204" pitchFamily="34" charset="0"/>
                  <a:cs typeface="Arial" panose="020B0604020202020204" pitchFamily="34" charset="0"/>
                </a:rPr>
                <a:t>Deloitte</a:t>
              </a:r>
              <a:endParaRPr lang="en-US" sz="1200" dirty="0">
                <a:solidFill>
                  <a:prstClr val="black"/>
                </a:solidFill>
                <a:latin typeface="Arial" panose="020B0604020202020204" pitchFamily="34" charset="0"/>
                <a:cs typeface="Arial" panose="020B0604020202020204" pitchFamily="34" charset="0"/>
              </a:endParaRPr>
            </a:p>
          </p:txBody>
        </p:sp>
        <p:pic>
          <p:nvPicPr>
            <p:cNvPr id="143" name="Picture 1" descr="Atadata"/>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l="15465" t="29072" r="16594" b="34993"/>
            <a:stretch/>
          </p:blipFill>
          <p:spPr bwMode="auto">
            <a:xfrm>
              <a:off x="-1715521" y="1275930"/>
              <a:ext cx="987972"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10C8307B-C000-D249-876F-09E10FA8732F}"/>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12603" y="3751501"/>
            <a:ext cx="681826" cy="489203"/>
          </a:xfrm>
          <a:prstGeom prst="rect">
            <a:avLst/>
          </a:prstGeom>
        </p:spPr>
      </p:pic>
      <p:pic>
        <p:nvPicPr>
          <p:cNvPr id="87" name="Picture 86">
            <a:extLst>
              <a:ext uri="{FF2B5EF4-FFF2-40B4-BE49-F238E27FC236}">
                <a16:creationId xmlns:a16="http://schemas.microsoft.com/office/drawing/2014/main" id="{9AF6F640-EBE1-044E-A32F-A36529D2FA9A}"/>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3223165" y="3599292"/>
            <a:ext cx="716744" cy="514256"/>
          </a:xfrm>
          <a:prstGeom prst="rect">
            <a:avLst/>
          </a:prstGeom>
        </p:spPr>
      </p:pic>
      <p:pic>
        <p:nvPicPr>
          <p:cNvPr id="5" name="Picture 4">
            <a:extLst>
              <a:ext uri="{FF2B5EF4-FFF2-40B4-BE49-F238E27FC236}">
                <a16:creationId xmlns:a16="http://schemas.microsoft.com/office/drawing/2014/main" id="{9F44A786-ED63-FB40-90EB-5AE89D67D079}"/>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6031700" y="3759622"/>
            <a:ext cx="699272" cy="466181"/>
          </a:xfrm>
          <a:prstGeom prst="rect">
            <a:avLst/>
          </a:prstGeom>
        </p:spPr>
      </p:pic>
      <p:grpSp>
        <p:nvGrpSpPr>
          <p:cNvPr id="90" name="Group 89"/>
          <p:cNvGrpSpPr/>
          <p:nvPr/>
        </p:nvGrpSpPr>
        <p:grpSpPr>
          <a:xfrm>
            <a:off x="2199373" y="4310587"/>
            <a:ext cx="4547936" cy="394558"/>
            <a:chOff x="1896178" y="4281711"/>
            <a:chExt cx="4547936" cy="394558"/>
          </a:xfrm>
        </p:grpSpPr>
        <p:pic>
          <p:nvPicPr>
            <p:cNvPr id="94" name="Picture 93"/>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4494606" y="4308485"/>
              <a:ext cx="1871628" cy="312134"/>
            </a:xfrm>
            <a:prstGeom prst="rect">
              <a:avLst/>
            </a:prstGeom>
            <a:ln>
              <a:noFill/>
            </a:ln>
          </p:spPr>
        </p:pic>
        <p:sp>
          <p:nvSpPr>
            <p:cNvPr id="100" name="DATA TRANSFER"/>
            <p:cNvSpPr txBox="1"/>
            <p:nvPr/>
          </p:nvSpPr>
          <p:spPr>
            <a:xfrm>
              <a:off x="1922871" y="4342409"/>
              <a:ext cx="2597184" cy="253914"/>
            </a:xfrm>
            <a:prstGeom prst="rect">
              <a:avLst/>
            </a:prstGeom>
            <a:ln w="12700">
              <a:noFill/>
              <a:miter lim="400000"/>
            </a:ln>
            <a:extLst>
              <a:ext uri="{C572A759-6A51-4108-AA02-DFA0A04FC94B}">
                <ma14:wrappingTextBoxFlag xmlns="" xmlns:ma14="http://schemas.microsoft.com/office/mac/drawingml/2011/main" val="1"/>
              </a:ext>
            </a:extLst>
          </p:spPr>
          <p:txBody>
            <a:bodyPr wrap="none" lIns="34289" tIns="34289" rIns="34289" bIns="34289">
              <a:spAutoFit/>
            </a:bodyPr>
            <a:lstStyle>
              <a:lvl1pPr algn="ctr" defTabSz="685800">
                <a:defRPr sz="1200" b="1">
                  <a:solidFill>
                    <a:srgbClr val="49A8F2"/>
                  </a:solidFill>
                  <a:latin typeface="Amazon Ember"/>
                  <a:ea typeface="Amazon Ember"/>
                  <a:cs typeface="Amazon Ember"/>
                  <a:sym typeface="Amazon Ember"/>
                </a:defRPr>
              </a:lvl1pPr>
            </a:lstStyle>
            <a:p>
              <a:pPr defTabSz="514350"/>
              <a:r>
                <a:rPr lang="en-US" dirty="0" smtClean="0">
                  <a:solidFill>
                    <a:prstClr val="black">
                      <a:lumMod val="95000"/>
                      <a:lumOff val="5000"/>
                    </a:prstClr>
                  </a:solidFill>
                  <a:latin typeface="Arial" panose="020B0604020202020204" pitchFamily="34" charset="0"/>
                  <a:ea typeface="Amazon Ember" panose="02000000000000000000" pitchFamily="2" charset="0"/>
                  <a:cs typeface="Arial" panose="020B0604020202020204" pitchFamily="34" charset="0"/>
                </a:rPr>
                <a:t>Partner migrations tools found </a:t>
              </a:r>
              <a:r>
                <a:rPr lang="en-US" dirty="0">
                  <a:solidFill>
                    <a:prstClr val="black">
                      <a:lumMod val="95000"/>
                      <a:lumOff val="5000"/>
                    </a:prstClr>
                  </a:solidFill>
                  <a:latin typeface="Arial" panose="020B0604020202020204" pitchFamily="34" charset="0"/>
                  <a:ea typeface="Amazon Ember" panose="02000000000000000000" pitchFamily="2" charset="0"/>
                  <a:cs typeface="Arial" panose="020B0604020202020204" pitchFamily="34" charset="0"/>
                </a:rPr>
                <a:t>on</a:t>
              </a:r>
              <a:endParaRPr dirty="0">
                <a:solidFill>
                  <a:prstClr val="black">
                    <a:lumMod val="95000"/>
                    <a:lumOff val="5000"/>
                  </a:prstClr>
                </a:solidFill>
                <a:latin typeface="Arial" panose="020B0604020202020204" pitchFamily="34" charset="0"/>
                <a:ea typeface="Amazon Ember" panose="02000000000000000000" pitchFamily="2" charset="0"/>
                <a:cs typeface="Arial" panose="020B0604020202020204" pitchFamily="34" charset="0"/>
              </a:endParaRPr>
            </a:p>
          </p:txBody>
        </p:sp>
        <p:sp>
          <p:nvSpPr>
            <p:cNvPr id="101" name="Rectangle 100"/>
            <p:cNvSpPr/>
            <p:nvPr/>
          </p:nvSpPr>
          <p:spPr>
            <a:xfrm>
              <a:off x="1896178" y="4281711"/>
              <a:ext cx="4547936" cy="3945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pic>
        <p:nvPicPr>
          <p:cNvPr id="83" name="Graphic 95">
            <a:extLst>
              <a:ext uri="{FF2B5EF4-FFF2-40B4-BE49-F238E27FC236}">
                <a16:creationId xmlns:a16="http://schemas.microsoft.com/office/drawing/2014/main" id="{CB0B4C0D-012A-E047-A14C-1BFD86CA5692}"/>
              </a:ext>
            </a:extLst>
          </p:cNvPr>
          <p:cNvPicPr>
            <a:picLocks noChangeAspect="1"/>
          </p:cNvPicPr>
          <p:nvPr/>
        </p:nvPicPr>
        <p:blipFill rotWithShape="1">
          <a:blip r:embed="rId21" cstate="hqprint">
            <a:extLst>
              <a:ext uri="{28A0092B-C50C-407E-A947-70E740481C1C}">
                <a14:useLocalDpi xmlns:a14="http://schemas.microsoft.com/office/drawing/2010/main"/>
              </a:ext>
              <a:ext uri="{96DAC541-7B7A-43D3-8B79-37D633B846F1}">
                <asvg:svgBlip xmlns="" xmlns:asvg="http://schemas.microsoft.com/office/drawing/2016/SVG/main" r:embed="rId22"/>
              </a:ext>
            </a:extLst>
          </a:blip>
          <a:srcRect/>
          <a:stretch/>
        </p:blipFill>
        <p:spPr>
          <a:xfrm>
            <a:off x="4834112" y="1113387"/>
            <a:ext cx="238632" cy="238631"/>
          </a:xfrm>
          <a:prstGeom prst="rect">
            <a:avLst/>
          </a:prstGeom>
        </p:spPr>
      </p:pic>
      <p:pic>
        <p:nvPicPr>
          <p:cNvPr id="104" name="Graphic 96">
            <a:extLst>
              <a:ext uri="{FF2B5EF4-FFF2-40B4-BE49-F238E27FC236}">
                <a16:creationId xmlns:a16="http://schemas.microsoft.com/office/drawing/2014/main" id="{12029B3D-4F20-D441-848C-04C3FFDF4038}"/>
              </a:ext>
            </a:extLst>
          </p:cNvPr>
          <p:cNvPicPr>
            <a:picLocks noChangeAspect="1"/>
          </p:cNvPicPr>
          <p:nvPr/>
        </p:nvPicPr>
        <p:blipFill rotWithShape="1">
          <a:blip r:embed="rId23" cstate="hqprint">
            <a:extLst>
              <a:ext uri="{28A0092B-C50C-407E-A947-70E740481C1C}">
                <a14:useLocalDpi xmlns:a14="http://schemas.microsoft.com/office/drawing/2010/main"/>
              </a:ext>
              <a:ext uri="{96DAC541-7B7A-43D3-8B79-37D633B846F1}">
                <asvg:svgBlip xmlns="" xmlns:asvg="http://schemas.microsoft.com/office/drawing/2016/SVG/main" r:embed="rId24"/>
              </a:ext>
            </a:extLst>
          </a:blip>
          <a:srcRect/>
          <a:stretch/>
        </p:blipFill>
        <p:spPr>
          <a:xfrm>
            <a:off x="4834112" y="1387069"/>
            <a:ext cx="238632" cy="236891"/>
          </a:xfrm>
          <a:prstGeom prst="rect">
            <a:avLst/>
          </a:prstGeom>
        </p:spPr>
      </p:pic>
      <p:pic>
        <p:nvPicPr>
          <p:cNvPr id="105" name="Graphic 97">
            <a:extLst>
              <a:ext uri="{FF2B5EF4-FFF2-40B4-BE49-F238E27FC236}">
                <a16:creationId xmlns:a16="http://schemas.microsoft.com/office/drawing/2014/main" id="{5AE7BF5E-82D1-0743-8B8F-4B117BBF3983}"/>
              </a:ext>
            </a:extLst>
          </p:cNvPr>
          <p:cNvPicPr>
            <a:picLocks noChangeAspect="1"/>
          </p:cNvPicPr>
          <p:nvPr/>
        </p:nvPicPr>
        <p:blipFill rotWithShape="1">
          <a:blip r:embed="rId25" cstate="hqprint">
            <a:extLst>
              <a:ext uri="{28A0092B-C50C-407E-A947-70E740481C1C}">
                <a14:useLocalDpi xmlns:a14="http://schemas.microsoft.com/office/drawing/2010/main"/>
              </a:ext>
              <a:ext uri="{96DAC541-7B7A-43D3-8B79-37D633B846F1}">
                <asvg:svgBlip xmlns="" xmlns:asvg="http://schemas.microsoft.com/office/drawing/2016/SVG/main" r:embed="rId26"/>
              </a:ext>
            </a:extLst>
          </a:blip>
          <a:srcRect/>
          <a:stretch/>
        </p:blipFill>
        <p:spPr>
          <a:xfrm>
            <a:off x="4834112" y="1659011"/>
            <a:ext cx="238632" cy="227269"/>
          </a:xfrm>
          <a:prstGeom prst="rect">
            <a:avLst/>
          </a:prstGeom>
        </p:spPr>
      </p:pic>
      <p:pic>
        <p:nvPicPr>
          <p:cNvPr id="118" name="Graphic 98">
            <a:extLst>
              <a:ext uri="{FF2B5EF4-FFF2-40B4-BE49-F238E27FC236}">
                <a16:creationId xmlns:a16="http://schemas.microsoft.com/office/drawing/2014/main" id="{DB1AA5C2-D5F3-5649-A8F9-C7C8E87528E0}"/>
              </a:ext>
            </a:extLst>
          </p:cNvPr>
          <p:cNvPicPr>
            <a:picLocks noChangeAspect="1"/>
          </p:cNvPicPr>
          <p:nvPr/>
        </p:nvPicPr>
        <p:blipFill rotWithShape="1">
          <a:blip r:embed="rId25" cstate="hqprint">
            <a:extLst>
              <a:ext uri="{28A0092B-C50C-407E-A947-70E740481C1C}">
                <a14:useLocalDpi xmlns:a14="http://schemas.microsoft.com/office/drawing/2010/main"/>
              </a:ext>
              <a:ext uri="{96DAC541-7B7A-43D3-8B79-37D633B846F1}">
                <asvg:svgBlip xmlns="" xmlns:asvg="http://schemas.microsoft.com/office/drawing/2016/SVG/main" r:embed="rId26"/>
              </a:ext>
            </a:extLst>
          </a:blip>
          <a:srcRect/>
          <a:stretch/>
        </p:blipFill>
        <p:spPr>
          <a:xfrm>
            <a:off x="4834112" y="1921331"/>
            <a:ext cx="238632" cy="227269"/>
          </a:xfrm>
          <a:prstGeom prst="rect">
            <a:avLst/>
          </a:prstGeom>
        </p:spPr>
      </p:pic>
      <p:pic>
        <p:nvPicPr>
          <p:cNvPr id="119" name="Graphic 99">
            <a:extLst>
              <a:ext uri="{FF2B5EF4-FFF2-40B4-BE49-F238E27FC236}">
                <a16:creationId xmlns:a16="http://schemas.microsoft.com/office/drawing/2014/main" id="{5872CC29-A83C-3E4F-A043-32F61896F2E1}"/>
              </a:ext>
            </a:extLst>
          </p:cNvPr>
          <p:cNvPicPr>
            <a:picLocks noChangeAspect="1"/>
          </p:cNvPicPr>
          <p:nvPr/>
        </p:nvPicPr>
        <p:blipFill rotWithShape="1">
          <a:blip r:embed="rId27" cstate="hqprint">
            <a:extLst>
              <a:ext uri="{28A0092B-C50C-407E-A947-70E740481C1C}">
                <a14:useLocalDpi xmlns:a14="http://schemas.microsoft.com/office/drawing/2010/main"/>
              </a:ext>
              <a:ext uri="{96DAC541-7B7A-43D3-8B79-37D633B846F1}">
                <asvg:svgBlip xmlns="" xmlns:asvg="http://schemas.microsoft.com/office/drawing/2016/SVG/main" r:embed="rId28"/>
              </a:ext>
            </a:extLst>
          </a:blip>
          <a:srcRect/>
          <a:stretch/>
        </p:blipFill>
        <p:spPr>
          <a:xfrm>
            <a:off x="4834112" y="2183650"/>
            <a:ext cx="238633" cy="238632"/>
          </a:xfrm>
          <a:prstGeom prst="rect">
            <a:avLst/>
          </a:prstGeom>
        </p:spPr>
      </p:pic>
      <p:pic>
        <p:nvPicPr>
          <p:cNvPr id="120" name="Graphic 100">
            <a:extLst>
              <a:ext uri="{FF2B5EF4-FFF2-40B4-BE49-F238E27FC236}">
                <a16:creationId xmlns:a16="http://schemas.microsoft.com/office/drawing/2014/main" id="{21818C4D-FE90-D548-A5EB-FA2B31E2E631}"/>
              </a:ext>
            </a:extLst>
          </p:cNvPr>
          <p:cNvPicPr>
            <a:picLocks noChangeAspect="1"/>
          </p:cNvPicPr>
          <p:nvPr/>
        </p:nvPicPr>
        <p:blipFill rotWithShape="1">
          <a:blip r:embed="rId29" cstate="hqprint">
            <a:extLst>
              <a:ext uri="{28A0092B-C50C-407E-A947-70E740481C1C}">
                <a14:useLocalDpi xmlns:a14="http://schemas.microsoft.com/office/drawing/2010/main"/>
              </a:ext>
              <a:ext uri="{96DAC541-7B7A-43D3-8B79-37D633B846F1}">
                <asvg:svgBlip xmlns="" xmlns:asvg="http://schemas.microsoft.com/office/drawing/2016/SVG/main" r:embed="rId30"/>
              </a:ext>
            </a:extLst>
          </a:blip>
          <a:srcRect/>
          <a:stretch/>
        </p:blipFill>
        <p:spPr>
          <a:xfrm>
            <a:off x="6959532" y="1367700"/>
            <a:ext cx="242657" cy="245036"/>
          </a:xfrm>
          <a:prstGeom prst="rect">
            <a:avLst/>
          </a:prstGeom>
        </p:spPr>
      </p:pic>
      <p:pic>
        <p:nvPicPr>
          <p:cNvPr id="121" name="Graphic 101">
            <a:extLst>
              <a:ext uri="{FF2B5EF4-FFF2-40B4-BE49-F238E27FC236}">
                <a16:creationId xmlns:a16="http://schemas.microsoft.com/office/drawing/2014/main" id="{E76BDDB4-7CD6-C648-A93B-6C5399797537}"/>
              </a:ext>
            </a:extLst>
          </p:cNvPr>
          <p:cNvPicPr>
            <a:picLocks noChangeAspect="1"/>
          </p:cNvPicPr>
          <p:nvPr/>
        </p:nvPicPr>
        <p:blipFill rotWithShape="1">
          <a:blip r:embed="rId31" cstate="hqprint">
            <a:extLst>
              <a:ext uri="{28A0092B-C50C-407E-A947-70E740481C1C}">
                <a14:useLocalDpi xmlns:a14="http://schemas.microsoft.com/office/drawing/2010/main"/>
              </a:ext>
              <a:ext uri="{96DAC541-7B7A-43D3-8B79-37D633B846F1}">
                <asvg:svgBlip xmlns="" xmlns:asvg="http://schemas.microsoft.com/office/drawing/2016/SVG/main" r:embed="rId32"/>
              </a:ext>
            </a:extLst>
          </a:blip>
          <a:srcRect/>
          <a:stretch/>
        </p:blipFill>
        <p:spPr>
          <a:xfrm>
            <a:off x="6959532" y="1939497"/>
            <a:ext cx="245111" cy="242657"/>
          </a:xfrm>
          <a:prstGeom prst="rect">
            <a:avLst/>
          </a:prstGeom>
        </p:spPr>
      </p:pic>
      <p:pic>
        <p:nvPicPr>
          <p:cNvPr id="122" name="Picture 121">
            <a:extLst>
              <a:ext uri="{FF2B5EF4-FFF2-40B4-BE49-F238E27FC236}">
                <a16:creationId xmlns:a16="http://schemas.microsoft.com/office/drawing/2014/main" id="{6EA70223-922F-2548-809B-FCAEE9EFB6F2}"/>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6959532" y="1083129"/>
            <a:ext cx="242657" cy="242657"/>
          </a:xfrm>
          <a:prstGeom prst="rect">
            <a:avLst/>
          </a:prstGeom>
        </p:spPr>
      </p:pic>
      <p:pic>
        <p:nvPicPr>
          <p:cNvPr id="123" name="Picture 122">
            <a:extLst>
              <a:ext uri="{FF2B5EF4-FFF2-40B4-BE49-F238E27FC236}">
                <a16:creationId xmlns:a16="http://schemas.microsoft.com/office/drawing/2014/main" id="{4F2C7608-8B54-9B43-AAEC-5B9971A9FD48}"/>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6959532" y="2224207"/>
            <a:ext cx="242657" cy="242657"/>
          </a:xfrm>
          <a:prstGeom prst="rect">
            <a:avLst/>
          </a:prstGeom>
        </p:spPr>
      </p:pic>
      <p:pic>
        <p:nvPicPr>
          <p:cNvPr id="124" name="Picture 123">
            <a:extLst>
              <a:ext uri="{FF2B5EF4-FFF2-40B4-BE49-F238E27FC236}">
                <a16:creationId xmlns:a16="http://schemas.microsoft.com/office/drawing/2014/main" id="{115E2B44-41B2-014C-918A-1CFA1BAD3F03}"/>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6959532" y="1654788"/>
            <a:ext cx="242657" cy="242657"/>
          </a:xfrm>
          <a:prstGeom prst="rect">
            <a:avLst/>
          </a:prstGeom>
        </p:spPr>
      </p:pic>
      <p:pic>
        <p:nvPicPr>
          <p:cNvPr id="126" name="Graphic 84">
            <a:extLst>
              <a:ext uri="{FF2B5EF4-FFF2-40B4-BE49-F238E27FC236}">
                <a16:creationId xmlns:a16="http://schemas.microsoft.com/office/drawing/2014/main" id="{9986926B-AFA3-A243-B568-88EFD3C2A1F6}"/>
              </a:ext>
            </a:extLst>
          </p:cNvPr>
          <p:cNvPicPr>
            <a:picLocks noChangeAspect="1"/>
          </p:cNvPicPr>
          <p:nvPr/>
        </p:nvPicPr>
        <p:blipFill rotWithShape="1">
          <a:blip r:embed="rId35" cstate="hqprint">
            <a:extLst>
              <a:ext uri="{28A0092B-C50C-407E-A947-70E740481C1C}">
                <a14:useLocalDpi xmlns:a14="http://schemas.microsoft.com/office/drawing/2010/main"/>
              </a:ext>
              <a:ext uri="{96DAC541-7B7A-43D3-8B79-37D633B846F1}">
                <asvg:svgBlip xmlns="" xmlns:asvg="http://schemas.microsoft.com/office/drawing/2016/SVG/main" r:embed="rId36"/>
              </a:ext>
            </a:extLst>
          </a:blip>
          <a:srcRect/>
          <a:stretch/>
        </p:blipFill>
        <p:spPr>
          <a:xfrm>
            <a:off x="2221956" y="930729"/>
            <a:ext cx="533471" cy="517162"/>
          </a:xfrm>
          <a:prstGeom prst="rect">
            <a:avLst/>
          </a:prstGeom>
        </p:spPr>
      </p:pic>
    </p:spTree>
    <p:extLst>
      <p:ext uri="{BB962C8B-B14F-4D97-AF65-F5344CB8AC3E}">
        <p14:creationId xmlns:p14="http://schemas.microsoft.com/office/powerpoint/2010/main" val="25211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88" y="131264"/>
            <a:ext cx="8807211" cy="545741"/>
          </a:xfrm>
        </p:spPr>
        <p:txBody>
          <a:bodyPr>
            <a:normAutofit/>
          </a:bodyPr>
          <a:lstStyle/>
          <a:p>
            <a:r>
              <a:rPr lang="en-US" sz="2800" dirty="0" smtClean="0"/>
              <a:t>I </a:t>
            </a:r>
            <a:r>
              <a:rPr lang="en-US" sz="2800" dirty="0" err="1" smtClean="0"/>
              <a:t>servizi</a:t>
            </a:r>
            <a:r>
              <a:rPr lang="en-US" sz="2800" dirty="0" smtClean="0"/>
              <a:t> di </a:t>
            </a:r>
            <a:r>
              <a:rPr lang="en-US" sz="2800" dirty="0" err="1" smtClean="0"/>
              <a:t>Migrazione</a:t>
            </a:r>
            <a:r>
              <a:rPr lang="en-US" sz="2800" dirty="0" smtClean="0"/>
              <a:t> AWS</a:t>
            </a:r>
            <a:endParaRPr lang="en-US" sz="2800" b="1" dirty="0"/>
          </a:p>
        </p:txBody>
      </p:sp>
      <p:sp>
        <p:nvSpPr>
          <p:cNvPr id="49" name="AWS Server Migration Service"/>
          <p:cNvSpPr txBox="1"/>
          <p:nvPr/>
        </p:nvSpPr>
        <p:spPr>
          <a:xfrm>
            <a:off x="1956892" y="1953208"/>
            <a:ext cx="1994934" cy="438580"/>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AWS Server Migration Service</a:t>
            </a:r>
          </a:p>
        </p:txBody>
      </p:sp>
      <p:sp>
        <p:nvSpPr>
          <p:cNvPr id="50" name="AWS Database Migration Service"/>
          <p:cNvSpPr txBox="1"/>
          <p:nvPr/>
        </p:nvSpPr>
        <p:spPr>
          <a:xfrm>
            <a:off x="1945533" y="2891189"/>
            <a:ext cx="2506092" cy="25391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AWS Database Migration Service</a:t>
            </a:r>
          </a:p>
        </p:txBody>
      </p:sp>
      <p:sp>
        <p:nvSpPr>
          <p:cNvPr id="51" name="VMWare Cloud on AWS"/>
          <p:cNvSpPr txBox="1"/>
          <p:nvPr/>
        </p:nvSpPr>
        <p:spPr>
          <a:xfrm>
            <a:off x="1956892" y="2486110"/>
            <a:ext cx="1733679" cy="25391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srgbClr val="FFC000"/>
                </a:solidFill>
                <a:latin typeface="Amazon Ember" panose="020B0603020204020204" pitchFamily="34" charset="0"/>
                <a:ea typeface="Amazon Ember" panose="020B0603020204020204" pitchFamily="34" charset="0"/>
                <a:cs typeface="Amazon Ember" panose="020B0603020204020204" pitchFamily="34" charset="0"/>
              </a:rPr>
              <a:t>VM</a:t>
            </a:r>
            <a:r>
              <a:rPr lang="en-US" sz="1200" b="1" dirty="0">
                <a:solidFill>
                  <a:srgbClr val="FFC000"/>
                </a:solidFill>
                <a:latin typeface="Amazon Ember" panose="020B0603020204020204" pitchFamily="34" charset="0"/>
                <a:ea typeface="Amazon Ember" panose="020B0603020204020204" pitchFamily="34" charset="0"/>
                <a:cs typeface="Amazon Ember" panose="020B0603020204020204" pitchFamily="34" charset="0"/>
              </a:rPr>
              <a:t>w</a:t>
            </a:r>
            <a:r>
              <a:rPr sz="1200" b="1" dirty="0">
                <a:solidFill>
                  <a:srgbClr val="FFC000"/>
                </a:solidFill>
                <a:latin typeface="Amazon Ember" panose="020B0603020204020204" pitchFamily="34" charset="0"/>
                <a:ea typeface="Amazon Ember" panose="020B0603020204020204" pitchFamily="34" charset="0"/>
                <a:cs typeface="Amazon Ember" panose="020B0603020204020204" pitchFamily="34" charset="0"/>
              </a:rPr>
              <a:t>are Cloud on AWS</a:t>
            </a:r>
          </a:p>
        </p:txBody>
      </p:sp>
      <p:sp>
        <p:nvSpPr>
          <p:cNvPr id="55" name="AWS Server Migration Service"/>
          <p:cNvSpPr txBox="1"/>
          <p:nvPr/>
        </p:nvSpPr>
        <p:spPr>
          <a:xfrm>
            <a:off x="1951213" y="3227956"/>
            <a:ext cx="2477694" cy="25391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nchor="ctr">
            <a:spAutoFit/>
          </a:bodyPr>
          <a:lstStyle/>
          <a:p>
            <a:pPr defTabSz="514337">
              <a:defRPr sz="1100">
                <a:solidFill>
                  <a:srgbClr val="FFFFFF"/>
                </a:solidFill>
                <a:latin typeface="Amazon Ember"/>
                <a:ea typeface="Amazon Ember"/>
                <a:cs typeface="Amazon Ember"/>
                <a:sym typeface="Amazon Ember"/>
              </a:defRPr>
            </a:pPr>
            <a:r>
              <a:rPr sz="1200" b="1"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sym typeface="Amazon Ember"/>
              </a:rPr>
              <a:t>AWS Schema Conversion Tool</a:t>
            </a:r>
          </a:p>
        </p:txBody>
      </p:sp>
      <p:sp>
        <p:nvSpPr>
          <p:cNvPr id="102" name="AWS Server Migration Service"/>
          <p:cNvSpPr txBox="1"/>
          <p:nvPr/>
        </p:nvSpPr>
        <p:spPr>
          <a:xfrm>
            <a:off x="1956892" y="1395487"/>
            <a:ext cx="2183963" cy="438580"/>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defPPr>
              <a:defRPr lang="en-US"/>
            </a:defPPr>
            <a:lvl1pPr algn="ctr" defTabSz="514337">
              <a:defRPr sz="1400" b="1">
                <a:solidFill>
                  <a:prstClr val="black">
                    <a:lumMod val="95000"/>
                    <a:lumOff val="5000"/>
                  </a:prstClr>
                </a:solidFill>
                <a:latin typeface="Calibri" panose="020F0502020204030204"/>
                <a:ea typeface="Amazon Ember"/>
                <a:cs typeface="Arial" panose="020B0604020202020204" pitchFamily="34" charset="0"/>
              </a:defRPr>
            </a:lvl1pPr>
          </a:lstStyle>
          <a:p>
            <a:pPr algn="l"/>
            <a:r>
              <a:rPr sz="1200" dirty="0">
                <a:latin typeface="Amazon Ember" panose="020B0603020204020204" pitchFamily="34" charset="0"/>
                <a:ea typeface="Amazon Ember" panose="020B0603020204020204" pitchFamily="34" charset="0"/>
                <a:cs typeface="Amazon Ember" panose="020B0603020204020204" pitchFamily="34" charset="0"/>
                <a:sym typeface="Amazon Ember"/>
              </a:rPr>
              <a:t>AWS Application Discovery Service</a:t>
            </a:r>
          </a:p>
        </p:txBody>
      </p:sp>
      <p:sp>
        <p:nvSpPr>
          <p:cNvPr id="132" name="DATA TRANSFER"/>
          <p:cNvSpPr txBox="1"/>
          <p:nvPr/>
        </p:nvSpPr>
        <p:spPr>
          <a:xfrm>
            <a:off x="1956892" y="860462"/>
            <a:ext cx="1497524" cy="253914"/>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spAutoFit/>
          </a:bodyPr>
          <a:lstStyle>
            <a:lvl1pPr algn="ctr" defTabSz="685800">
              <a:defRPr sz="1200" b="1">
                <a:solidFill>
                  <a:srgbClr val="49A8F2"/>
                </a:solidFill>
                <a:latin typeface="Amazon Ember"/>
                <a:ea typeface="Amazon Ember"/>
                <a:cs typeface="Amazon Ember"/>
                <a:sym typeface="Amazon Ember"/>
              </a:defRPr>
            </a:lvl1pPr>
          </a:lstStyle>
          <a:p>
            <a:pPr defTabSz="514337"/>
            <a:r>
              <a:rPr lang="en-US"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AWS </a:t>
            </a:r>
            <a:r>
              <a:rPr lang="en-US"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Migration Hub</a:t>
            </a:r>
            <a:endParaRPr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3" name="Rectangle 132"/>
          <p:cNvSpPr/>
          <p:nvPr/>
        </p:nvSpPr>
        <p:spPr>
          <a:xfrm>
            <a:off x="4332955" y="756587"/>
            <a:ext cx="4419663" cy="461665"/>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sym typeface="Amazon Ember"/>
              </a:rPr>
              <a:t>A single location to </a:t>
            </a: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sym typeface="Amazon Ember"/>
              </a:rPr>
              <a:t>discover, plan, and track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sym typeface="Amazon Ember"/>
              </a:rPr>
              <a:t>the progress of application migrations across AWS and partner </a:t>
            </a: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sym typeface="Amazon Ember"/>
              </a:rPr>
              <a:t>solutions</a:t>
            </a:r>
            <a:endPar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sym typeface="Amazon Ember"/>
            </a:endParaRPr>
          </a:p>
        </p:txBody>
      </p:sp>
      <p:sp>
        <p:nvSpPr>
          <p:cNvPr id="4" name="Rectangle 3"/>
          <p:cNvSpPr/>
          <p:nvPr/>
        </p:nvSpPr>
        <p:spPr>
          <a:xfrm>
            <a:off x="4332956" y="1476278"/>
            <a:ext cx="4503861" cy="276999"/>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Discover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on-premises server inventory and behavior</a:t>
            </a:r>
          </a:p>
        </p:txBody>
      </p:sp>
      <p:sp>
        <p:nvSpPr>
          <p:cNvPr id="103" name="Rectangle 102">
            <a:extLst>
              <a:ext uri="{FF2B5EF4-FFF2-40B4-BE49-F238E27FC236}">
                <a16:creationId xmlns:a16="http://schemas.microsoft.com/office/drawing/2014/main" id="{F04AD7E7-72CE-EC4E-AD27-9B8DBF996413}"/>
              </a:ext>
            </a:extLst>
          </p:cNvPr>
          <p:cNvSpPr/>
          <p:nvPr/>
        </p:nvSpPr>
        <p:spPr>
          <a:xfrm>
            <a:off x="141595" y="1375286"/>
            <a:ext cx="1162523" cy="466726"/>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noAutofit/>
          </a:bodyPr>
          <a:lstStyle/>
          <a:p>
            <a:pPr defTabSz="914400"/>
            <a:r>
              <a:rPr lang="en-US" sz="16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Discovery</a:t>
            </a:r>
            <a:endParaRPr lang="en-US" sz="16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0" name="Rectangle 109">
            <a:extLst>
              <a:ext uri="{FF2B5EF4-FFF2-40B4-BE49-F238E27FC236}">
                <a16:creationId xmlns:a16="http://schemas.microsoft.com/office/drawing/2014/main" id="{7E03FA54-D6B7-B546-B14B-6A2C42CC99C5}"/>
              </a:ext>
            </a:extLst>
          </p:cNvPr>
          <p:cNvSpPr/>
          <p:nvPr/>
        </p:nvSpPr>
        <p:spPr>
          <a:xfrm>
            <a:off x="141595" y="1975493"/>
            <a:ext cx="1154315" cy="795801"/>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rPr>
              <a:t>Server Migration</a:t>
            </a:r>
            <a:endParaRPr kumimoji="0" lang="en-US" sz="1600" b="1" i="0" u="none" strike="noStrike" kern="1200" cap="none" spc="0" normalizeH="0" baseline="0" noProof="0" dirty="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112" name="Rectangle 111">
            <a:extLst>
              <a:ext uri="{FF2B5EF4-FFF2-40B4-BE49-F238E27FC236}">
                <a16:creationId xmlns:a16="http://schemas.microsoft.com/office/drawing/2014/main" id="{7E03FA54-D6B7-B546-B14B-6A2C42CC99C5}"/>
              </a:ext>
            </a:extLst>
          </p:cNvPr>
          <p:cNvSpPr/>
          <p:nvPr/>
        </p:nvSpPr>
        <p:spPr>
          <a:xfrm>
            <a:off x="141595" y="3583125"/>
            <a:ext cx="1174828" cy="795801"/>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rPr>
              <a:t>Data Migration</a:t>
            </a:r>
            <a:endParaRPr kumimoji="0" lang="en-US" sz="1600" b="1" i="0" u="none" strike="noStrike" kern="1200" cap="none" spc="0" normalizeH="0" baseline="0" noProof="0" dirty="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114" name="Rectangle 113">
            <a:extLst>
              <a:ext uri="{FF2B5EF4-FFF2-40B4-BE49-F238E27FC236}">
                <a16:creationId xmlns:a16="http://schemas.microsoft.com/office/drawing/2014/main" id="{7E03FA54-D6B7-B546-B14B-6A2C42CC99C5}"/>
              </a:ext>
            </a:extLst>
          </p:cNvPr>
          <p:cNvSpPr/>
          <p:nvPr/>
        </p:nvSpPr>
        <p:spPr>
          <a:xfrm>
            <a:off x="141595" y="2830777"/>
            <a:ext cx="1154315" cy="795801"/>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rPr>
              <a:t>Database  Migration</a:t>
            </a:r>
            <a:endParaRPr kumimoji="0" lang="en-US" sz="1600" b="1" i="0" u="none" strike="noStrike" kern="1200" cap="none" spc="0" normalizeH="0" baseline="0" noProof="0" dirty="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115" name="Rectangle 114">
            <a:extLst>
              <a:ext uri="{FF2B5EF4-FFF2-40B4-BE49-F238E27FC236}">
                <a16:creationId xmlns:a16="http://schemas.microsoft.com/office/drawing/2014/main" id="{F04AD7E7-72CE-EC4E-AD27-9B8DBF996413}"/>
              </a:ext>
            </a:extLst>
          </p:cNvPr>
          <p:cNvSpPr/>
          <p:nvPr/>
        </p:nvSpPr>
        <p:spPr>
          <a:xfrm>
            <a:off x="141595" y="610882"/>
            <a:ext cx="1322495" cy="716288"/>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noAutofit/>
          </a:bodyPr>
          <a:lstStyle/>
          <a:p>
            <a:pPr defTabSz="914400"/>
            <a:r>
              <a:rPr lang="en-US" sz="16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Discover, Plan &amp; Track </a:t>
            </a:r>
            <a:endParaRPr lang="en-US" sz="16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4" name="AWS Database Migration Service"/>
          <p:cNvSpPr txBox="1"/>
          <p:nvPr/>
        </p:nvSpPr>
        <p:spPr>
          <a:xfrm>
            <a:off x="1956892" y="3589002"/>
            <a:ext cx="1164099" cy="253914"/>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AWS </a:t>
            </a:r>
            <a:r>
              <a:rPr lang="en-US" sz="1200" b="1" dirty="0" smtClean="0">
                <a:solidFill>
                  <a:prstClr val="black"/>
                </a:solidFill>
                <a:latin typeface="Amazon Ember" panose="020B0603020204020204" pitchFamily="34" charset="0"/>
                <a:ea typeface="Amazon Ember" panose="020B0603020204020204" pitchFamily="34" charset="0"/>
                <a:cs typeface="Amazon Ember" panose="020B0603020204020204" pitchFamily="34" charset="0"/>
              </a:rPr>
              <a:t>DataSync</a:t>
            </a:r>
            <a:endPar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8" name="AWS Database Migration Service"/>
          <p:cNvSpPr txBox="1"/>
          <p:nvPr/>
        </p:nvSpPr>
        <p:spPr>
          <a:xfrm>
            <a:off x="1956892" y="3853581"/>
            <a:ext cx="1372490" cy="253914"/>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AWS </a:t>
            </a:r>
            <a:r>
              <a:rPr lang="en-US" sz="1200" b="1" dirty="0" smtClean="0">
                <a:solidFill>
                  <a:prstClr val="black"/>
                </a:solidFill>
                <a:latin typeface="Amazon Ember" panose="020B0603020204020204" pitchFamily="34" charset="0"/>
                <a:ea typeface="Amazon Ember" panose="020B0603020204020204" pitchFamily="34" charset="0"/>
                <a:cs typeface="Amazon Ember" panose="020B0603020204020204" pitchFamily="34" charset="0"/>
              </a:rPr>
              <a:t>Snow Family</a:t>
            </a:r>
            <a:endPar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4" name="AWS Database Migration Service"/>
          <p:cNvSpPr txBox="1"/>
          <p:nvPr/>
        </p:nvSpPr>
        <p:spPr>
          <a:xfrm>
            <a:off x="1945533" y="4137120"/>
            <a:ext cx="1707517" cy="253914"/>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AWS </a:t>
            </a:r>
            <a:r>
              <a:rPr lang="en-US" sz="1200" b="1" dirty="0" smtClean="0">
                <a:solidFill>
                  <a:prstClr val="black"/>
                </a:solidFill>
                <a:latin typeface="Amazon Ember" panose="020B0603020204020204" pitchFamily="34" charset="0"/>
                <a:ea typeface="Amazon Ember" panose="020B0603020204020204" pitchFamily="34" charset="0"/>
                <a:cs typeface="Amazon Ember" panose="020B0603020204020204" pitchFamily="34" charset="0"/>
              </a:rPr>
              <a:t>Transfer for SFTP</a:t>
            </a:r>
            <a:endPar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5" name="AWS Database Migration Service"/>
          <p:cNvSpPr txBox="1"/>
          <p:nvPr/>
        </p:nvSpPr>
        <p:spPr>
          <a:xfrm>
            <a:off x="1956892" y="4474107"/>
            <a:ext cx="1677060" cy="253914"/>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defTabSz="685800">
              <a:defRPr sz="1100">
                <a:solidFill>
                  <a:srgbClr val="FFFFFF"/>
                </a:solidFill>
                <a:latin typeface="Amazon Ember"/>
                <a:ea typeface="Amazon Ember"/>
                <a:cs typeface="Amazon Ember"/>
                <a:sym typeface="Amazon Ember"/>
              </a:defRPr>
            </a:lvl1pPr>
          </a:lstStyle>
          <a:p>
            <a:pPr defTabSz="514337"/>
            <a:r>
              <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AWS </a:t>
            </a:r>
            <a:r>
              <a:rPr lang="en-US" sz="1200" b="1" dirty="0" smtClean="0">
                <a:solidFill>
                  <a:prstClr val="black"/>
                </a:solidFill>
                <a:latin typeface="Amazon Ember" panose="020B0603020204020204" pitchFamily="34" charset="0"/>
                <a:ea typeface="Amazon Ember" panose="020B0603020204020204" pitchFamily="34" charset="0"/>
                <a:cs typeface="Amazon Ember" panose="020B0603020204020204" pitchFamily="34" charset="0"/>
              </a:rPr>
              <a:t>Storage Gateway</a:t>
            </a:r>
            <a:endParaRPr sz="1200" b="1" dirty="0">
              <a:solidFill>
                <a:prstClr val="black"/>
              </a:solidFill>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146" name="Straight Connector 145"/>
          <p:cNvCxnSpPr/>
          <p:nvPr/>
        </p:nvCxnSpPr>
        <p:spPr>
          <a:xfrm>
            <a:off x="124952" y="1290361"/>
            <a:ext cx="865556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90875" y="1881729"/>
            <a:ext cx="865556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124952" y="2844654"/>
            <a:ext cx="865556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a:off x="124952" y="3577454"/>
            <a:ext cx="865556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4332956" y="2033999"/>
            <a:ext cx="4649476" cy="276999"/>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Migrate your on-premises workloads to AWS</a:t>
            </a:r>
          </a:p>
        </p:txBody>
      </p:sp>
      <p:sp>
        <p:nvSpPr>
          <p:cNvPr id="14" name="Rectangle 13"/>
          <p:cNvSpPr/>
          <p:nvPr/>
        </p:nvSpPr>
        <p:spPr>
          <a:xfrm>
            <a:off x="4332956" y="2474568"/>
            <a:ext cx="4649476" cy="276999"/>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Migrate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and Extend VMware Environments to the AWS Cloud</a:t>
            </a:r>
          </a:p>
        </p:txBody>
      </p:sp>
      <p:sp>
        <p:nvSpPr>
          <p:cNvPr id="15" name="Rectangle 14"/>
          <p:cNvSpPr/>
          <p:nvPr/>
        </p:nvSpPr>
        <p:spPr>
          <a:xfrm>
            <a:off x="4332956" y="2879647"/>
            <a:ext cx="4649476" cy="276999"/>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Migrate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your databases to AWS with minimal downtime</a:t>
            </a:r>
          </a:p>
        </p:txBody>
      </p:sp>
      <p:sp>
        <p:nvSpPr>
          <p:cNvPr id="16" name="Rectangle 15"/>
          <p:cNvSpPr/>
          <p:nvPr/>
        </p:nvSpPr>
        <p:spPr>
          <a:xfrm>
            <a:off x="4332956" y="3124081"/>
            <a:ext cx="4415558" cy="461665"/>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Convert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your existing database schema from one database engine to </a:t>
            </a: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another</a:t>
            </a:r>
            <a:endPar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7" name="Rectangle 16"/>
          <p:cNvSpPr/>
          <p:nvPr/>
        </p:nvSpPr>
        <p:spPr>
          <a:xfrm>
            <a:off x="4341747" y="3577460"/>
            <a:ext cx="4864067" cy="276999"/>
          </a:xfrm>
          <a:prstGeom prst="rect">
            <a:avLst/>
          </a:prstGeom>
        </p:spPr>
        <p:txBody>
          <a:bodyPr wrap="square">
            <a:spAutoFit/>
          </a:bodyPr>
          <a:lstStyle/>
          <a:p>
            <a:pPr lvl="0" defTabSz="514337">
              <a:defRPr sz="1100">
                <a:solidFill>
                  <a:srgbClr val="FFFFFF"/>
                </a:solidFill>
                <a:latin typeface="Amazon Ember"/>
                <a:ea typeface="Amazon Ember"/>
                <a:cs typeface="Amazon Ember"/>
                <a:sym typeface="Amazon Ember"/>
              </a:defRPr>
            </a:pP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Copy, move, sync large amounts of data between on-prem &amp; AWS</a:t>
            </a:r>
            <a:endPar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hlinkClick r:id="rId3"/>
            </a:endParaRPr>
          </a:p>
        </p:txBody>
      </p:sp>
      <p:sp>
        <p:nvSpPr>
          <p:cNvPr id="18" name="Rectangle 17"/>
          <p:cNvSpPr/>
          <p:nvPr/>
        </p:nvSpPr>
        <p:spPr>
          <a:xfrm>
            <a:off x="4332956" y="3842039"/>
            <a:ext cx="4649476" cy="276999"/>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Physical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devices to migrate data into and out of AWS</a:t>
            </a:r>
          </a:p>
        </p:txBody>
      </p:sp>
      <p:sp>
        <p:nvSpPr>
          <p:cNvPr id="19" name="Rectangle 18"/>
          <p:cNvSpPr/>
          <p:nvPr/>
        </p:nvSpPr>
        <p:spPr>
          <a:xfrm>
            <a:off x="4332956" y="4462565"/>
            <a:ext cx="4668168" cy="276999"/>
          </a:xfrm>
          <a:prstGeom prst="rect">
            <a:avLst/>
          </a:prstGeom>
        </p:spPr>
        <p:txBody>
          <a:bodyPr wrap="square">
            <a:spAutoFit/>
          </a:bodyPr>
          <a:lstStyle/>
          <a:p>
            <a:pPr defTabSz="514337">
              <a:defRPr sz="1100">
                <a:solidFill>
                  <a:srgbClr val="FFFFFF"/>
                </a:solidFill>
                <a:latin typeface="Amazon Ember"/>
                <a:ea typeface="Amazon Ember"/>
                <a:cs typeface="Amazon Ember"/>
                <a:sym typeface="Amazon Ember"/>
              </a:defRPr>
            </a:pPr>
            <a:r>
              <a:rPr lang="en-US" sz="1200" dirty="0" smtClean="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Enable on-premises apps </a:t>
            </a:r>
            <a:r>
              <a:rPr lang="en-US" sz="1200" dirty="0">
                <a:solidFill>
                  <a:prstClr val="black">
                    <a:lumMod val="95000"/>
                    <a:lumOff val="5000"/>
                  </a:prstClr>
                </a:solidFill>
                <a:latin typeface="Amazon Ember" panose="020B0603020204020204" pitchFamily="34" charset="0"/>
                <a:ea typeface="Amazon Ember" panose="020B0603020204020204" pitchFamily="34" charset="0"/>
                <a:cs typeface="Amazon Ember" panose="020B0603020204020204" pitchFamily="34" charset="0"/>
              </a:rPr>
              <a:t>to seamlessly use AWS cloud storage</a:t>
            </a:r>
          </a:p>
        </p:txBody>
      </p:sp>
      <p:sp>
        <p:nvSpPr>
          <p:cNvPr id="20" name="Rectangle 19"/>
          <p:cNvSpPr/>
          <p:nvPr/>
        </p:nvSpPr>
        <p:spPr>
          <a:xfrm>
            <a:off x="4332956" y="4125578"/>
            <a:ext cx="4649476" cy="276999"/>
          </a:xfrm>
          <a:prstGeom prst="rect">
            <a:avLst/>
          </a:prstGeom>
        </p:spPr>
        <p:txBody>
          <a:bodyPr wrap="square">
            <a:spAutoFit/>
          </a:bodyPr>
          <a:lstStyle/>
          <a:p>
            <a:r>
              <a:rPr lang="en-US" sz="1200" dirty="0" smtClean="0">
                <a:latin typeface="Amazon Ember" panose="020B0603020204020204" pitchFamily="34" charset="0"/>
                <a:ea typeface="Amazon Ember" panose="020B0603020204020204" pitchFamily="34" charset="0"/>
                <a:cs typeface="Amazon Ember" panose="020B0603020204020204" pitchFamily="34" charset="0"/>
              </a:rPr>
              <a:t>Migrate files with a fully </a:t>
            </a:r>
            <a:r>
              <a:rPr lang="en-US" sz="1200" dirty="0">
                <a:latin typeface="Amazon Ember" panose="020B0603020204020204" pitchFamily="34" charset="0"/>
                <a:ea typeface="Amazon Ember" panose="020B0603020204020204" pitchFamily="34" charset="0"/>
                <a:cs typeface="Amazon Ember" panose="020B0603020204020204" pitchFamily="34" charset="0"/>
              </a:rPr>
              <a:t>managed SFTP service</a:t>
            </a:r>
          </a:p>
        </p:txBody>
      </p:sp>
      <p:sp>
        <p:nvSpPr>
          <p:cNvPr id="39" name="Rectangle 38">
            <a:extLst>
              <a:ext uri="{FF2B5EF4-FFF2-40B4-BE49-F238E27FC236}">
                <a16:creationId xmlns:a16="http://schemas.microsoft.com/office/drawing/2014/main" id="{7E03FA54-D6B7-B546-B14B-6A2C42CC99C5}"/>
              </a:ext>
            </a:extLst>
          </p:cNvPr>
          <p:cNvSpPr/>
          <p:nvPr/>
        </p:nvSpPr>
        <p:spPr>
          <a:xfrm>
            <a:off x="141595" y="4203164"/>
            <a:ext cx="1174828" cy="795801"/>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rPr>
              <a:t>Data Access</a:t>
            </a:r>
            <a:endParaRPr kumimoji="0" lang="en-US" sz="1600" b="1" i="0" u="none" strike="noStrike" kern="1200" cap="none" spc="0" normalizeH="0" baseline="0" noProof="0" dirty="0">
              <a:ln>
                <a:noFill/>
              </a:ln>
              <a:solidFill>
                <a:srgbClr val="0E2735"/>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40" name="Straight Connector 39"/>
          <p:cNvCxnSpPr/>
          <p:nvPr/>
        </p:nvCxnSpPr>
        <p:spPr>
          <a:xfrm>
            <a:off x="119090" y="4415654"/>
            <a:ext cx="865556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101" y="761544"/>
            <a:ext cx="451751" cy="4517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101" y="1388902"/>
            <a:ext cx="451751" cy="45175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101" y="1946623"/>
            <a:ext cx="451751" cy="45175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1680" y="2387192"/>
            <a:ext cx="462593" cy="45175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101" y="2960663"/>
            <a:ext cx="451751" cy="46982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6616" y="3598878"/>
            <a:ext cx="252720" cy="25271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6616" y="4127384"/>
            <a:ext cx="252720" cy="25271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3407" y="4479721"/>
            <a:ext cx="279139" cy="279138"/>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2500" y="3862425"/>
            <a:ext cx="240952" cy="236226"/>
          </a:xfrm>
          <a:prstGeom prst="rect">
            <a:avLst/>
          </a:prstGeom>
        </p:spPr>
      </p:pic>
    </p:spTree>
    <p:extLst>
      <p:ext uri="{BB962C8B-B14F-4D97-AF65-F5344CB8AC3E}">
        <p14:creationId xmlns:p14="http://schemas.microsoft.com/office/powerpoint/2010/main" val="3931860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7FE32ED5-69A9-884F-AEAD-7C467BCDDE8E}"/>
              </a:ext>
            </a:extLst>
          </p:cNvPr>
          <p:cNvSpPr>
            <a:spLocks noGrp="1"/>
          </p:cNvSpPr>
          <p:nvPr>
            <p:ph type="title"/>
          </p:nvPr>
        </p:nvSpPr>
        <p:spPr>
          <a:xfrm>
            <a:off x="356615" y="347472"/>
            <a:ext cx="8449056" cy="469830"/>
          </a:xfrm>
        </p:spPr>
        <p:txBody>
          <a:bodyPr/>
          <a:lstStyle/>
          <a:p>
            <a:r>
              <a:rPr lang="en-US" sz="2400" b="0" dirty="0"/>
              <a:t>VMware Cloud on </a:t>
            </a:r>
            <a:r>
              <a:rPr lang="en-US" sz="2400" b="0" dirty="0" smtClean="0"/>
              <a:t>AWS: la </a:t>
            </a:r>
            <a:r>
              <a:rPr lang="en-US" sz="2400" b="0" dirty="0" err="1" smtClean="0"/>
              <a:t>migrazione</a:t>
            </a:r>
            <a:r>
              <a:rPr lang="en-US" sz="2400" b="0" dirty="0" smtClean="0"/>
              <a:t> “Fast Track” </a:t>
            </a:r>
            <a:endParaRPr lang="en-US" sz="2400" b="0" dirty="0"/>
          </a:p>
        </p:txBody>
      </p:sp>
      <p:sp>
        <p:nvSpPr>
          <p:cNvPr id="41" name="Left-Right Arrow 40"/>
          <p:cNvSpPr/>
          <p:nvPr/>
        </p:nvSpPr>
        <p:spPr>
          <a:xfrm>
            <a:off x="345500" y="4197534"/>
            <a:ext cx="8435693" cy="495412"/>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Customer Decides and Places Workloads between On-Premises and AWS</a:t>
            </a:r>
          </a:p>
        </p:txBody>
      </p:sp>
      <p:grpSp>
        <p:nvGrpSpPr>
          <p:cNvPr id="88" name="Group 87"/>
          <p:cNvGrpSpPr/>
          <p:nvPr/>
        </p:nvGrpSpPr>
        <p:grpSpPr>
          <a:xfrm>
            <a:off x="452282" y="1064967"/>
            <a:ext cx="8225375" cy="2947416"/>
            <a:chOff x="241969" y="1496833"/>
            <a:chExt cx="11706538" cy="4368257"/>
          </a:xfrm>
        </p:grpSpPr>
        <p:grpSp>
          <p:nvGrpSpPr>
            <p:cNvPr id="89" name="Group 88">
              <a:extLst>
                <a:ext uri="{FF2B5EF4-FFF2-40B4-BE49-F238E27FC236}">
                  <a16:creationId xmlns:a16="http://schemas.microsoft.com/office/drawing/2014/main" id="{E8207BD9-8219-5945-8D64-75E08F2CA5DA}"/>
                </a:ext>
              </a:extLst>
            </p:cNvPr>
            <p:cNvGrpSpPr/>
            <p:nvPr/>
          </p:nvGrpSpPr>
          <p:grpSpPr>
            <a:xfrm>
              <a:off x="9232740" y="1496833"/>
              <a:ext cx="2715767" cy="4367865"/>
              <a:chOff x="9232740" y="1232297"/>
              <a:chExt cx="2715767" cy="4367865"/>
            </a:xfrm>
          </p:grpSpPr>
          <p:sp>
            <p:nvSpPr>
              <p:cNvPr id="123" name="TextBox 122">
                <a:extLst>
                  <a:ext uri="{FF2B5EF4-FFF2-40B4-BE49-F238E27FC236}">
                    <a16:creationId xmlns:a16="http://schemas.microsoft.com/office/drawing/2014/main" id="{C8D74E83-7575-6840-AB77-8B4CFF83C9A6}"/>
                  </a:ext>
                </a:extLst>
              </p:cNvPr>
              <p:cNvSpPr txBox="1"/>
              <p:nvPr/>
            </p:nvSpPr>
            <p:spPr>
              <a:xfrm>
                <a:off x="9232740" y="1410148"/>
                <a:ext cx="2715767" cy="4190014"/>
              </a:xfrm>
              <a:prstGeom prst="rect">
                <a:avLst/>
              </a:prstGeom>
              <a:noFill/>
              <a:ln w="15875">
                <a:solidFill>
                  <a:srgbClr val="FF9900"/>
                </a:solidFill>
              </a:ln>
            </p:spPr>
            <p:txBody>
              <a:bodyPr wrap="square" lIns="81259" tIns="162518" rIns="81259" bIns="162518" rtlCol="0" anchor="t" anchorCtr="0">
                <a:noAutofit/>
              </a:bodyPr>
              <a:lstStyle/>
              <a:p>
                <a:pPr algn="ctr" defTabSz="812321">
                  <a:lnSpc>
                    <a:spcPct val="90000"/>
                  </a:lnSpc>
                  <a:spcAft>
                    <a:spcPts val="1066"/>
                  </a:spcAft>
                  <a:buClr>
                    <a:srgbClr val="717074">
                      <a:lumMod val="60000"/>
                      <a:lumOff val="40000"/>
                    </a:srgbClr>
                  </a:buClr>
                  <a:buSzPct val="90000"/>
                  <a:defRPr/>
                </a:pPr>
                <a:r>
                  <a:rPr lang="en-US" sz="1333" b="1" dirty="0">
                    <a:latin typeface="Arial" panose="020B0604020202020204" pitchFamily="34" charset="0"/>
                    <a:cs typeface="Arial" panose="020B0604020202020204" pitchFamily="34" charset="0"/>
                  </a:rPr>
                  <a:t>Next-Generation Applications </a:t>
                </a:r>
              </a:p>
              <a:p>
                <a:pPr algn="ctr" defTabSz="1218865">
                  <a:lnSpc>
                    <a:spcPct val="90000"/>
                  </a:lnSpc>
                  <a:defRPr/>
                </a:pPr>
                <a:endParaRPr lang="en-US" b="1" kern="0" dirty="0">
                  <a:solidFill>
                    <a:schemeClr val="bg1"/>
                  </a:solidFill>
                  <a:latin typeface="Arial" panose="020B0604020202020204" pitchFamily="34" charset="0"/>
                  <a:ea typeface="Amazon Ember" panose="020B0603020204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EEE0B6FE-8133-F94E-9BC0-87F478C2D1A9}"/>
                  </a:ext>
                </a:extLst>
              </p:cNvPr>
              <p:cNvSpPr/>
              <p:nvPr/>
            </p:nvSpPr>
            <p:spPr>
              <a:xfrm>
                <a:off x="9546404" y="3372993"/>
                <a:ext cx="2088438" cy="658215"/>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Application Modernization</a:t>
                </a:r>
              </a:p>
            </p:txBody>
          </p:sp>
          <p:sp>
            <p:nvSpPr>
              <p:cNvPr id="125" name="Rectangle 124">
                <a:extLst>
                  <a:ext uri="{FF2B5EF4-FFF2-40B4-BE49-F238E27FC236}">
                    <a16:creationId xmlns:a16="http://schemas.microsoft.com/office/drawing/2014/main" id="{3FF42E50-08DB-9C4B-A5F3-0453907B9A12}"/>
                  </a:ext>
                </a:extLst>
              </p:cNvPr>
              <p:cNvSpPr/>
              <p:nvPr/>
            </p:nvSpPr>
            <p:spPr>
              <a:xfrm>
                <a:off x="9546404" y="4031208"/>
                <a:ext cx="2088438" cy="711860"/>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Next-Gen App</a:t>
                </a:r>
                <a:br>
                  <a:rPr lang="en-US" sz="1067" b="1" dirty="0">
                    <a:solidFill>
                      <a:schemeClr val="lt1"/>
                    </a:solidFill>
                    <a:latin typeface="Arial" panose="020B0604020202020204" pitchFamily="34" charset="0"/>
                    <a:cs typeface="Arial" panose="020B0604020202020204" pitchFamily="34" charset="0"/>
                  </a:rPr>
                </a:br>
                <a:r>
                  <a:rPr lang="en-US" sz="1067" b="1" dirty="0">
                    <a:solidFill>
                      <a:schemeClr val="lt1"/>
                    </a:solidFill>
                    <a:latin typeface="Arial" panose="020B0604020202020204" pitchFamily="34" charset="0"/>
                    <a:cs typeface="Arial" panose="020B0604020202020204" pitchFamily="34" charset="0"/>
                  </a:rPr>
                  <a:t> Build Out</a:t>
                </a:r>
              </a:p>
            </p:txBody>
          </p:sp>
          <p:sp>
            <p:nvSpPr>
              <p:cNvPr id="126" name="Rectangle 125">
                <a:extLst>
                  <a:ext uri="{FF2B5EF4-FFF2-40B4-BE49-F238E27FC236}">
                    <a16:creationId xmlns:a16="http://schemas.microsoft.com/office/drawing/2014/main" id="{89448D45-92A0-2049-9D3B-56C7252D667F}"/>
                  </a:ext>
                </a:extLst>
              </p:cNvPr>
              <p:cNvSpPr/>
              <p:nvPr/>
            </p:nvSpPr>
            <p:spPr>
              <a:xfrm>
                <a:off x="9546404" y="4743068"/>
                <a:ext cx="2088438" cy="703470"/>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Enterprise Workloads</a:t>
                </a:r>
              </a:p>
            </p:txBody>
          </p:sp>
          <p:sp>
            <p:nvSpPr>
              <p:cNvPr id="127" name="Oval 126">
                <a:extLst>
                  <a:ext uri="{FF2B5EF4-FFF2-40B4-BE49-F238E27FC236}">
                    <a16:creationId xmlns:a16="http://schemas.microsoft.com/office/drawing/2014/main" id="{070F4F36-81FA-B340-A60F-2DEA5BE4A0A1}"/>
                  </a:ext>
                </a:extLst>
              </p:cNvPr>
              <p:cNvSpPr/>
              <p:nvPr/>
            </p:nvSpPr>
            <p:spPr>
              <a:xfrm>
                <a:off x="10446852" y="1232297"/>
                <a:ext cx="287543" cy="319308"/>
              </a:xfrm>
              <a:prstGeom prst="ellipse">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endParaRPr lang="en-US" b="1" kern="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28" name="Group 127">
                <a:extLst>
                  <a:ext uri="{FF2B5EF4-FFF2-40B4-BE49-F238E27FC236}">
                    <a16:creationId xmlns:a16="http://schemas.microsoft.com/office/drawing/2014/main" id="{94953FCE-431A-DC41-843B-E08CF9E163CA}"/>
                  </a:ext>
                </a:extLst>
              </p:cNvPr>
              <p:cNvGrpSpPr/>
              <p:nvPr/>
            </p:nvGrpSpPr>
            <p:grpSpPr>
              <a:xfrm>
                <a:off x="9839053" y="2214967"/>
                <a:ext cx="1503141" cy="886873"/>
                <a:chOff x="9695516" y="2168473"/>
                <a:chExt cx="1503141" cy="886873"/>
              </a:xfrm>
            </p:grpSpPr>
            <p:sp>
              <p:nvSpPr>
                <p:cNvPr id="129" name="Freeform 41">
                  <a:extLst>
                    <a:ext uri="{FF2B5EF4-FFF2-40B4-BE49-F238E27FC236}">
                      <a16:creationId xmlns:a16="http://schemas.microsoft.com/office/drawing/2014/main" id="{B4396B2A-C0CB-5B4F-A84A-B3C0363F4BB5}"/>
                    </a:ext>
                  </a:extLst>
                </p:cNvPr>
                <p:cNvSpPr>
                  <a:spLocks noChangeAspect="1"/>
                </p:cNvSpPr>
                <p:nvPr/>
              </p:nvSpPr>
              <p:spPr bwMode="auto">
                <a:xfrm>
                  <a:off x="10339429" y="2168473"/>
                  <a:ext cx="859228" cy="625836"/>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FF9900"/>
                </a:solidFill>
                <a:ln w="19050">
                  <a:solidFill>
                    <a:srgbClr val="FF9900"/>
                  </a:solid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0" name="Freeform 41">
                  <a:extLst>
                    <a:ext uri="{FF2B5EF4-FFF2-40B4-BE49-F238E27FC236}">
                      <a16:creationId xmlns:a16="http://schemas.microsoft.com/office/drawing/2014/main" id="{561A1EA6-AC0C-1143-96BC-1B4B36E60DB7}"/>
                    </a:ext>
                  </a:extLst>
                </p:cNvPr>
                <p:cNvSpPr>
                  <a:spLocks noChangeAspect="1"/>
                </p:cNvSpPr>
                <p:nvPr/>
              </p:nvSpPr>
              <p:spPr bwMode="auto">
                <a:xfrm>
                  <a:off x="9695516" y="2358315"/>
                  <a:ext cx="956973" cy="697031"/>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00B0F0"/>
                </a:solidFill>
                <a:ln>
                  <a:no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1" name="Freeform 44">
                  <a:extLst>
                    <a:ext uri="{FF2B5EF4-FFF2-40B4-BE49-F238E27FC236}">
                      <a16:creationId xmlns:a16="http://schemas.microsoft.com/office/drawing/2014/main" id="{36769BB7-7FD7-F44A-B21C-3C80AC012652}"/>
                    </a:ext>
                  </a:extLst>
                </p:cNvPr>
                <p:cNvSpPr>
                  <a:spLocks noChangeAspect="1" noEditPoints="1"/>
                </p:cNvSpPr>
                <p:nvPr/>
              </p:nvSpPr>
              <p:spPr bwMode="auto">
                <a:xfrm>
                  <a:off x="10608245" y="2289238"/>
                  <a:ext cx="403171" cy="325401"/>
                </a:xfrm>
                <a:custGeom>
                  <a:avLst/>
                  <a:gdLst>
                    <a:gd name="T0" fmla="*/ 56 w 384"/>
                    <a:gd name="T1" fmla="*/ 43 h 310"/>
                    <a:gd name="T2" fmla="*/ 87 w 384"/>
                    <a:gd name="T3" fmla="*/ 55 h 310"/>
                    <a:gd name="T4" fmla="*/ 74 w 384"/>
                    <a:gd name="T5" fmla="*/ 43 h 310"/>
                    <a:gd name="T6" fmla="*/ 144 w 384"/>
                    <a:gd name="T7" fmla="*/ 43 h 310"/>
                    <a:gd name="T8" fmla="*/ 131 w 384"/>
                    <a:gd name="T9" fmla="*/ 55 h 310"/>
                    <a:gd name="T10" fmla="*/ 0 w 384"/>
                    <a:gd name="T11" fmla="*/ 310 h 310"/>
                    <a:gd name="T12" fmla="*/ 16 w 384"/>
                    <a:gd name="T13" fmla="*/ 16 h 310"/>
                    <a:gd name="T14" fmla="*/ 368 w 384"/>
                    <a:gd name="T15" fmla="*/ 16 h 310"/>
                    <a:gd name="T16" fmla="*/ 368 w 384"/>
                    <a:gd name="T17" fmla="*/ 87 h 310"/>
                    <a:gd name="T18" fmla="*/ 368 w 384"/>
                    <a:gd name="T19" fmla="*/ 294 h 310"/>
                    <a:gd name="T20" fmla="*/ 98 w 384"/>
                    <a:gd name="T21" fmla="*/ 183 h 310"/>
                    <a:gd name="T22" fmla="*/ 36 w 384"/>
                    <a:gd name="T23" fmla="*/ 121 h 310"/>
                    <a:gd name="T24" fmla="*/ 118 w 384"/>
                    <a:gd name="T25" fmla="*/ 121 h 310"/>
                    <a:gd name="T26" fmla="*/ 57 w 384"/>
                    <a:gd name="T27" fmla="*/ 117 h 310"/>
                    <a:gd name="T28" fmla="*/ 57 w 384"/>
                    <a:gd name="T29" fmla="*/ 167 h 310"/>
                    <a:gd name="T30" fmla="*/ 102 w 384"/>
                    <a:gd name="T31" fmla="*/ 121 h 310"/>
                    <a:gd name="T32" fmla="*/ 211 w 384"/>
                    <a:gd name="T33" fmla="*/ 183 h 310"/>
                    <a:gd name="T34" fmla="*/ 149 w 384"/>
                    <a:gd name="T35" fmla="*/ 121 h 310"/>
                    <a:gd name="T36" fmla="*/ 231 w 384"/>
                    <a:gd name="T37" fmla="*/ 121 h 310"/>
                    <a:gd name="T38" fmla="*/ 170 w 384"/>
                    <a:gd name="T39" fmla="*/ 117 h 310"/>
                    <a:gd name="T40" fmla="*/ 170 w 384"/>
                    <a:gd name="T41" fmla="*/ 167 h 310"/>
                    <a:gd name="T42" fmla="*/ 215 w 384"/>
                    <a:gd name="T43" fmla="*/ 121 h 310"/>
                    <a:gd name="T44" fmla="*/ 324 w 384"/>
                    <a:gd name="T45" fmla="*/ 183 h 310"/>
                    <a:gd name="T46" fmla="*/ 262 w 384"/>
                    <a:gd name="T47" fmla="*/ 121 h 310"/>
                    <a:gd name="T48" fmla="*/ 345 w 384"/>
                    <a:gd name="T49" fmla="*/ 121 h 310"/>
                    <a:gd name="T50" fmla="*/ 283 w 384"/>
                    <a:gd name="T51" fmla="*/ 117 h 310"/>
                    <a:gd name="T52" fmla="*/ 283 w 384"/>
                    <a:gd name="T53" fmla="*/ 167 h 310"/>
                    <a:gd name="T54" fmla="*/ 329 w 384"/>
                    <a:gd name="T55" fmla="*/ 121 h 310"/>
                    <a:gd name="T56" fmla="*/ 98 w 384"/>
                    <a:gd name="T57" fmla="*/ 279 h 310"/>
                    <a:gd name="T58" fmla="*/ 36 w 384"/>
                    <a:gd name="T59" fmla="*/ 217 h 310"/>
                    <a:gd name="T60" fmla="*/ 118 w 384"/>
                    <a:gd name="T61" fmla="*/ 217 h 310"/>
                    <a:gd name="T62" fmla="*/ 57 w 384"/>
                    <a:gd name="T63" fmla="*/ 213 h 310"/>
                    <a:gd name="T64" fmla="*/ 57 w 384"/>
                    <a:gd name="T65" fmla="*/ 263 h 310"/>
                    <a:gd name="T66" fmla="*/ 102 w 384"/>
                    <a:gd name="T67" fmla="*/ 217 h 310"/>
                    <a:gd name="T68" fmla="*/ 211 w 384"/>
                    <a:gd name="T69" fmla="*/ 279 h 310"/>
                    <a:gd name="T70" fmla="*/ 149 w 384"/>
                    <a:gd name="T71" fmla="*/ 217 h 310"/>
                    <a:gd name="T72" fmla="*/ 231 w 384"/>
                    <a:gd name="T73" fmla="*/ 217 h 310"/>
                    <a:gd name="T74" fmla="*/ 170 w 384"/>
                    <a:gd name="T75" fmla="*/ 213 h 310"/>
                    <a:gd name="T76" fmla="*/ 170 w 384"/>
                    <a:gd name="T77" fmla="*/ 263 h 310"/>
                    <a:gd name="T78" fmla="*/ 215 w 384"/>
                    <a:gd name="T79" fmla="*/ 217 h 310"/>
                    <a:gd name="T80" fmla="*/ 324 w 384"/>
                    <a:gd name="T81" fmla="*/ 279 h 310"/>
                    <a:gd name="T82" fmla="*/ 262 w 384"/>
                    <a:gd name="T83" fmla="*/ 217 h 310"/>
                    <a:gd name="T84" fmla="*/ 345 w 384"/>
                    <a:gd name="T85" fmla="*/ 217 h 310"/>
                    <a:gd name="T86" fmla="*/ 283 w 384"/>
                    <a:gd name="T87" fmla="*/ 213 h 310"/>
                    <a:gd name="T88" fmla="*/ 283 w 384"/>
                    <a:gd name="T89" fmla="*/ 263 h 310"/>
                    <a:gd name="T90" fmla="*/ 329 w 384"/>
                    <a:gd name="T91" fmla="*/ 21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310">
                      <a:moveTo>
                        <a:pt x="31" y="43"/>
                      </a:moveTo>
                      <a:cubicBezTo>
                        <a:pt x="31" y="35"/>
                        <a:pt x="36" y="30"/>
                        <a:pt x="43" y="30"/>
                      </a:cubicBezTo>
                      <a:cubicBezTo>
                        <a:pt x="51" y="30"/>
                        <a:pt x="56" y="35"/>
                        <a:pt x="56" y="43"/>
                      </a:cubicBezTo>
                      <a:cubicBezTo>
                        <a:pt x="56" y="50"/>
                        <a:pt x="51" y="55"/>
                        <a:pt x="43" y="55"/>
                      </a:cubicBezTo>
                      <a:cubicBezTo>
                        <a:pt x="36" y="55"/>
                        <a:pt x="31" y="50"/>
                        <a:pt x="31" y="43"/>
                      </a:cubicBezTo>
                      <a:close/>
                      <a:moveTo>
                        <a:pt x="87" y="55"/>
                      </a:moveTo>
                      <a:cubicBezTo>
                        <a:pt x="94" y="55"/>
                        <a:pt x="100" y="50"/>
                        <a:pt x="100" y="43"/>
                      </a:cubicBezTo>
                      <a:cubicBezTo>
                        <a:pt x="100" y="35"/>
                        <a:pt x="94" y="30"/>
                        <a:pt x="87" y="30"/>
                      </a:cubicBezTo>
                      <a:cubicBezTo>
                        <a:pt x="80" y="30"/>
                        <a:pt x="74" y="35"/>
                        <a:pt x="74" y="43"/>
                      </a:cubicBezTo>
                      <a:cubicBezTo>
                        <a:pt x="74" y="50"/>
                        <a:pt x="80" y="55"/>
                        <a:pt x="87" y="55"/>
                      </a:cubicBezTo>
                      <a:close/>
                      <a:moveTo>
                        <a:pt x="131" y="55"/>
                      </a:moveTo>
                      <a:cubicBezTo>
                        <a:pt x="138" y="55"/>
                        <a:pt x="144" y="50"/>
                        <a:pt x="144" y="43"/>
                      </a:cubicBezTo>
                      <a:cubicBezTo>
                        <a:pt x="144" y="35"/>
                        <a:pt x="138" y="30"/>
                        <a:pt x="131" y="30"/>
                      </a:cubicBezTo>
                      <a:cubicBezTo>
                        <a:pt x="124" y="30"/>
                        <a:pt x="118" y="35"/>
                        <a:pt x="118" y="43"/>
                      </a:cubicBezTo>
                      <a:cubicBezTo>
                        <a:pt x="118" y="50"/>
                        <a:pt x="124" y="55"/>
                        <a:pt x="131" y="55"/>
                      </a:cubicBezTo>
                      <a:close/>
                      <a:moveTo>
                        <a:pt x="384" y="0"/>
                      </a:moveTo>
                      <a:cubicBezTo>
                        <a:pt x="384" y="310"/>
                        <a:pt x="384" y="310"/>
                        <a:pt x="384" y="310"/>
                      </a:cubicBezTo>
                      <a:cubicBezTo>
                        <a:pt x="0" y="310"/>
                        <a:pt x="0" y="310"/>
                        <a:pt x="0" y="310"/>
                      </a:cubicBezTo>
                      <a:cubicBezTo>
                        <a:pt x="0" y="0"/>
                        <a:pt x="0" y="0"/>
                        <a:pt x="0" y="0"/>
                      </a:cubicBezTo>
                      <a:lnTo>
                        <a:pt x="384" y="0"/>
                      </a:lnTo>
                      <a:close/>
                      <a:moveTo>
                        <a:pt x="16" y="16"/>
                      </a:moveTo>
                      <a:cubicBezTo>
                        <a:pt x="16" y="71"/>
                        <a:pt x="16" y="71"/>
                        <a:pt x="16" y="71"/>
                      </a:cubicBezTo>
                      <a:cubicBezTo>
                        <a:pt x="368" y="71"/>
                        <a:pt x="368" y="71"/>
                        <a:pt x="368" y="71"/>
                      </a:cubicBezTo>
                      <a:cubicBezTo>
                        <a:pt x="368" y="16"/>
                        <a:pt x="368" y="16"/>
                        <a:pt x="368" y="16"/>
                      </a:cubicBezTo>
                      <a:lnTo>
                        <a:pt x="16" y="16"/>
                      </a:lnTo>
                      <a:close/>
                      <a:moveTo>
                        <a:pt x="368" y="294"/>
                      </a:moveTo>
                      <a:cubicBezTo>
                        <a:pt x="368" y="87"/>
                        <a:pt x="368" y="87"/>
                        <a:pt x="368" y="87"/>
                      </a:cubicBezTo>
                      <a:cubicBezTo>
                        <a:pt x="16" y="87"/>
                        <a:pt x="16" y="87"/>
                        <a:pt x="16" y="87"/>
                      </a:cubicBezTo>
                      <a:cubicBezTo>
                        <a:pt x="16" y="294"/>
                        <a:pt x="16" y="294"/>
                        <a:pt x="16" y="294"/>
                      </a:cubicBezTo>
                      <a:lnTo>
                        <a:pt x="368" y="294"/>
                      </a:lnTo>
                      <a:close/>
                      <a:moveTo>
                        <a:pt x="118" y="121"/>
                      </a:moveTo>
                      <a:cubicBezTo>
                        <a:pt x="118" y="163"/>
                        <a:pt x="118" y="163"/>
                        <a:pt x="118" y="163"/>
                      </a:cubicBezTo>
                      <a:cubicBezTo>
                        <a:pt x="118" y="174"/>
                        <a:pt x="109" y="183"/>
                        <a:pt x="98" y="183"/>
                      </a:cubicBezTo>
                      <a:cubicBezTo>
                        <a:pt x="57" y="183"/>
                        <a:pt x="57" y="183"/>
                        <a:pt x="57" y="183"/>
                      </a:cubicBezTo>
                      <a:cubicBezTo>
                        <a:pt x="45" y="183"/>
                        <a:pt x="36" y="174"/>
                        <a:pt x="36" y="163"/>
                      </a:cubicBezTo>
                      <a:cubicBezTo>
                        <a:pt x="36" y="121"/>
                        <a:pt x="36" y="121"/>
                        <a:pt x="36" y="121"/>
                      </a:cubicBezTo>
                      <a:cubicBezTo>
                        <a:pt x="36" y="110"/>
                        <a:pt x="45" y="101"/>
                        <a:pt x="57" y="101"/>
                      </a:cubicBezTo>
                      <a:cubicBezTo>
                        <a:pt x="98" y="101"/>
                        <a:pt x="98" y="101"/>
                        <a:pt x="98" y="101"/>
                      </a:cubicBezTo>
                      <a:cubicBezTo>
                        <a:pt x="109" y="101"/>
                        <a:pt x="118" y="110"/>
                        <a:pt x="118" y="121"/>
                      </a:cubicBezTo>
                      <a:close/>
                      <a:moveTo>
                        <a:pt x="102" y="121"/>
                      </a:moveTo>
                      <a:cubicBezTo>
                        <a:pt x="102" y="119"/>
                        <a:pt x="100" y="117"/>
                        <a:pt x="98" y="117"/>
                      </a:cubicBezTo>
                      <a:cubicBezTo>
                        <a:pt x="57" y="117"/>
                        <a:pt x="57" y="117"/>
                        <a:pt x="57" y="117"/>
                      </a:cubicBezTo>
                      <a:cubicBezTo>
                        <a:pt x="54" y="117"/>
                        <a:pt x="52" y="119"/>
                        <a:pt x="52" y="121"/>
                      </a:cubicBezTo>
                      <a:cubicBezTo>
                        <a:pt x="52" y="163"/>
                        <a:pt x="52" y="163"/>
                        <a:pt x="52" y="163"/>
                      </a:cubicBezTo>
                      <a:cubicBezTo>
                        <a:pt x="52" y="165"/>
                        <a:pt x="54" y="167"/>
                        <a:pt x="57" y="167"/>
                      </a:cubicBezTo>
                      <a:cubicBezTo>
                        <a:pt x="98" y="167"/>
                        <a:pt x="98" y="167"/>
                        <a:pt x="98" y="167"/>
                      </a:cubicBezTo>
                      <a:cubicBezTo>
                        <a:pt x="100" y="167"/>
                        <a:pt x="102" y="165"/>
                        <a:pt x="102" y="163"/>
                      </a:cubicBezTo>
                      <a:lnTo>
                        <a:pt x="102" y="121"/>
                      </a:lnTo>
                      <a:close/>
                      <a:moveTo>
                        <a:pt x="231" y="121"/>
                      </a:moveTo>
                      <a:cubicBezTo>
                        <a:pt x="231" y="163"/>
                        <a:pt x="231" y="163"/>
                        <a:pt x="231" y="163"/>
                      </a:cubicBezTo>
                      <a:cubicBezTo>
                        <a:pt x="231" y="174"/>
                        <a:pt x="222" y="183"/>
                        <a:pt x="211" y="183"/>
                      </a:cubicBezTo>
                      <a:cubicBezTo>
                        <a:pt x="170" y="183"/>
                        <a:pt x="170" y="183"/>
                        <a:pt x="170" y="183"/>
                      </a:cubicBezTo>
                      <a:cubicBezTo>
                        <a:pt x="158" y="183"/>
                        <a:pt x="149" y="174"/>
                        <a:pt x="149" y="163"/>
                      </a:cubicBezTo>
                      <a:cubicBezTo>
                        <a:pt x="149" y="121"/>
                        <a:pt x="149" y="121"/>
                        <a:pt x="149" y="121"/>
                      </a:cubicBezTo>
                      <a:cubicBezTo>
                        <a:pt x="149" y="110"/>
                        <a:pt x="158" y="101"/>
                        <a:pt x="170" y="101"/>
                      </a:cubicBezTo>
                      <a:cubicBezTo>
                        <a:pt x="211" y="101"/>
                        <a:pt x="211" y="101"/>
                        <a:pt x="211" y="101"/>
                      </a:cubicBezTo>
                      <a:cubicBezTo>
                        <a:pt x="222" y="101"/>
                        <a:pt x="231" y="110"/>
                        <a:pt x="231" y="121"/>
                      </a:cubicBezTo>
                      <a:close/>
                      <a:moveTo>
                        <a:pt x="215" y="121"/>
                      </a:moveTo>
                      <a:cubicBezTo>
                        <a:pt x="215" y="119"/>
                        <a:pt x="213" y="117"/>
                        <a:pt x="211" y="117"/>
                      </a:cubicBezTo>
                      <a:cubicBezTo>
                        <a:pt x="170" y="117"/>
                        <a:pt x="170" y="117"/>
                        <a:pt x="170" y="117"/>
                      </a:cubicBezTo>
                      <a:cubicBezTo>
                        <a:pt x="167" y="117"/>
                        <a:pt x="165" y="119"/>
                        <a:pt x="165" y="121"/>
                      </a:cubicBezTo>
                      <a:cubicBezTo>
                        <a:pt x="165" y="163"/>
                        <a:pt x="165" y="163"/>
                        <a:pt x="165" y="163"/>
                      </a:cubicBezTo>
                      <a:cubicBezTo>
                        <a:pt x="165" y="165"/>
                        <a:pt x="167" y="167"/>
                        <a:pt x="170" y="167"/>
                      </a:cubicBezTo>
                      <a:cubicBezTo>
                        <a:pt x="211" y="167"/>
                        <a:pt x="211" y="167"/>
                        <a:pt x="211" y="167"/>
                      </a:cubicBezTo>
                      <a:cubicBezTo>
                        <a:pt x="213" y="167"/>
                        <a:pt x="215" y="165"/>
                        <a:pt x="215" y="163"/>
                      </a:cubicBezTo>
                      <a:lnTo>
                        <a:pt x="215" y="121"/>
                      </a:lnTo>
                      <a:close/>
                      <a:moveTo>
                        <a:pt x="345" y="121"/>
                      </a:moveTo>
                      <a:cubicBezTo>
                        <a:pt x="345" y="163"/>
                        <a:pt x="345" y="163"/>
                        <a:pt x="345" y="163"/>
                      </a:cubicBezTo>
                      <a:cubicBezTo>
                        <a:pt x="345" y="174"/>
                        <a:pt x="335" y="183"/>
                        <a:pt x="324" y="183"/>
                      </a:cubicBezTo>
                      <a:cubicBezTo>
                        <a:pt x="283" y="183"/>
                        <a:pt x="283" y="183"/>
                        <a:pt x="283" y="183"/>
                      </a:cubicBezTo>
                      <a:cubicBezTo>
                        <a:pt x="271" y="183"/>
                        <a:pt x="262" y="174"/>
                        <a:pt x="262" y="163"/>
                      </a:cubicBezTo>
                      <a:cubicBezTo>
                        <a:pt x="262" y="121"/>
                        <a:pt x="262" y="121"/>
                        <a:pt x="262" y="121"/>
                      </a:cubicBezTo>
                      <a:cubicBezTo>
                        <a:pt x="262" y="110"/>
                        <a:pt x="271" y="101"/>
                        <a:pt x="283" y="101"/>
                      </a:cubicBezTo>
                      <a:cubicBezTo>
                        <a:pt x="324" y="101"/>
                        <a:pt x="324" y="101"/>
                        <a:pt x="324" y="101"/>
                      </a:cubicBezTo>
                      <a:cubicBezTo>
                        <a:pt x="335" y="101"/>
                        <a:pt x="345" y="110"/>
                        <a:pt x="345" y="121"/>
                      </a:cubicBezTo>
                      <a:close/>
                      <a:moveTo>
                        <a:pt x="329" y="121"/>
                      </a:moveTo>
                      <a:cubicBezTo>
                        <a:pt x="329" y="119"/>
                        <a:pt x="326" y="117"/>
                        <a:pt x="324" y="117"/>
                      </a:cubicBezTo>
                      <a:cubicBezTo>
                        <a:pt x="283" y="117"/>
                        <a:pt x="283" y="117"/>
                        <a:pt x="283" y="117"/>
                      </a:cubicBezTo>
                      <a:cubicBezTo>
                        <a:pt x="280" y="117"/>
                        <a:pt x="278" y="119"/>
                        <a:pt x="278" y="121"/>
                      </a:cubicBezTo>
                      <a:cubicBezTo>
                        <a:pt x="278" y="163"/>
                        <a:pt x="278" y="163"/>
                        <a:pt x="278" y="163"/>
                      </a:cubicBezTo>
                      <a:cubicBezTo>
                        <a:pt x="278" y="165"/>
                        <a:pt x="280" y="167"/>
                        <a:pt x="283" y="167"/>
                      </a:cubicBezTo>
                      <a:cubicBezTo>
                        <a:pt x="324" y="167"/>
                        <a:pt x="324" y="167"/>
                        <a:pt x="324" y="167"/>
                      </a:cubicBezTo>
                      <a:cubicBezTo>
                        <a:pt x="326" y="167"/>
                        <a:pt x="329" y="165"/>
                        <a:pt x="329" y="163"/>
                      </a:cubicBezTo>
                      <a:lnTo>
                        <a:pt x="329" y="121"/>
                      </a:lnTo>
                      <a:close/>
                      <a:moveTo>
                        <a:pt x="118" y="217"/>
                      </a:moveTo>
                      <a:cubicBezTo>
                        <a:pt x="118" y="259"/>
                        <a:pt x="118" y="259"/>
                        <a:pt x="118" y="259"/>
                      </a:cubicBezTo>
                      <a:cubicBezTo>
                        <a:pt x="118" y="270"/>
                        <a:pt x="109" y="279"/>
                        <a:pt x="98" y="279"/>
                      </a:cubicBezTo>
                      <a:cubicBezTo>
                        <a:pt x="57" y="279"/>
                        <a:pt x="57" y="279"/>
                        <a:pt x="57" y="279"/>
                      </a:cubicBezTo>
                      <a:cubicBezTo>
                        <a:pt x="45" y="279"/>
                        <a:pt x="36" y="270"/>
                        <a:pt x="36" y="259"/>
                      </a:cubicBezTo>
                      <a:cubicBezTo>
                        <a:pt x="36" y="217"/>
                        <a:pt x="36" y="217"/>
                        <a:pt x="36" y="217"/>
                      </a:cubicBezTo>
                      <a:cubicBezTo>
                        <a:pt x="36" y="206"/>
                        <a:pt x="45" y="197"/>
                        <a:pt x="57" y="197"/>
                      </a:cubicBezTo>
                      <a:cubicBezTo>
                        <a:pt x="98" y="197"/>
                        <a:pt x="98" y="197"/>
                        <a:pt x="98" y="197"/>
                      </a:cubicBezTo>
                      <a:cubicBezTo>
                        <a:pt x="109" y="197"/>
                        <a:pt x="118" y="206"/>
                        <a:pt x="118" y="217"/>
                      </a:cubicBezTo>
                      <a:close/>
                      <a:moveTo>
                        <a:pt x="102" y="217"/>
                      </a:moveTo>
                      <a:cubicBezTo>
                        <a:pt x="102" y="215"/>
                        <a:pt x="100" y="213"/>
                        <a:pt x="98" y="213"/>
                      </a:cubicBezTo>
                      <a:cubicBezTo>
                        <a:pt x="57" y="213"/>
                        <a:pt x="57" y="213"/>
                        <a:pt x="57" y="213"/>
                      </a:cubicBezTo>
                      <a:cubicBezTo>
                        <a:pt x="54" y="213"/>
                        <a:pt x="52" y="215"/>
                        <a:pt x="52" y="217"/>
                      </a:cubicBezTo>
                      <a:cubicBezTo>
                        <a:pt x="52" y="259"/>
                        <a:pt x="52" y="259"/>
                        <a:pt x="52" y="259"/>
                      </a:cubicBezTo>
                      <a:cubicBezTo>
                        <a:pt x="52" y="261"/>
                        <a:pt x="54" y="263"/>
                        <a:pt x="57" y="263"/>
                      </a:cubicBezTo>
                      <a:cubicBezTo>
                        <a:pt x="98" y="263"/>
                        <a:pt x="98" y="263"/>
                        <a:pt x="98" y="263"/>
                      </a:cubicBezTo>
                      <a:cubicBezTo>
                        <a:pt x="100" y="263"/>
                        <a:pt x="102" y="261"/>
                        <a:pt x="102" y="259"/>
                      </a:cubicBezTo>
                      <a:lnTo>
                        <a:pt x="102" y="217"/>
                      </a:lnTo>
                      <a:close/>
                      <a:moveTo>
                        <a:pt x="231" y="217"/>
                      </a:moveTo>
                      <a:cubicBezTo>
                        <a:pt x="231" y="259"/>
                        <a:pt x="231" y="259"/>
                        <a:pt x="231" y="259"/>
                      </a:cubicBezTo>
                      <a:cubicBezTo>
                        <a:pt x="231" y="270"/>
                        <a:pt x="222" y="279"/>
                        <a:pt x="211" y="279"/>
                      </a:cubicBezTo>
                      <a:cubicBezTo>
                        <a:pt x="170" y="279"/>
                        <a:pt x="170" y="279"/>
                        <a:pt x="170" y="279"/>
                      </a:cubicBezTo>
                      <a:cubicBezTo>
                        <a:pt x="158" y="279"/>
                        <a:pt x="149" y="270"/>
                        <a:pt x="149" y="259"/>
                      </a:cubicBezTo>
                      <a:cubicBezTo>
                        <a:pt x="149" y="217"/>
                        <a:pt x="149" y="217"/>
                        <a:pt x="149" y="217"/>
                      </a:cubicBezTo>
                      <a:cubicBezTo>
                        <a:pt x="149" y="206"/>
                        <a:pt x="158" y="197"/>
                        <a:pt x="170" y="197"/>
                      </a:cubicBezTo>
                      <a:cubicBezTo>
                        <a:pt x="211" y="197"/>
                        <a:pt x="211" y="197"/>
                        <a:pt x="211" y="197"/>
                      </a:cubicBezTo>
                      <a:cubicBezTo>
                        <a:pt x="222" y="197"/>
                        <a:pt x="231" y="206"/>
                        <a:pt x="231" y="217"/>
                      </a:cubicBezTo>
                      <a:close/>
                      <a:moveTo>
                        <a:pt x="215" y="217"/>
                      </a:moveTo>
                      <a:cubicBezTo>
                        <a:pt x="215" y="215"/>
                        <a:pt x="213" y="213"/>
                        <a:pt x="211" y="213"/>
                      </a:cubicBezTo>
                      <a:cubicBezTo>
                        <a:pt x="170" y="213"/>
                        <a:pt x="170" y="213"/>
                        <a:pt x="170" y="213"/>
                      </a:cubicBezTo>
                      <a:cubicBezTo>
                        <a:pt x="167" y="213"/>
                        <a:pt x="165" y="215"/>
                        <a:pt x="165" y="217"/>
                      </a:cubicBezTo>
                      <a:cubicBezTo>
                        <a:pt x="165" y="259"/>
                        <a:pt x="165" y="259"/>
                        <a:pt x="165" y="259"/>
                      </a:cubicBezTo>
                      <a:cubicBezTo>
                        <a:pt x="165" y="261"/>
                        <a:pt x="167" y="263"/>
                        <a:pt x="170" y="263"/>
                      </a:cubicBezTo>
                      <a:cubicBezTo>
                        <a:pt x="211" y="263"/>
                        <a:pt x="211" y="263"/>
                        <a:pt x="211" y="263"/>
                      </a:cubicBezTo>
                      <a:cubicBezTo>
                        <a:pt x="213" y="263"/>
                        <a:pt x="215" y="261"/>
                        <a:pt x="215" y="259"/>
                      </a:cubicBezTo>
                      <a:lnTo>
                        <a:pt x="215" y="217"/>
                      </a:lnTo>
                      <a:close/>
                      <a:moveTo>
                        <a:pt x="345" y="217"/>
                      </a:moveTo>
                      <a:cubicBezTo>
                        <a:pt x="345" y="259"/>
                        <a:pt x="345" y="259"/>
                        <a:pt x="345" y="259"/>
                      </a:cubicBezTo>
                      <a:cubicBezTo>
                        <a:pt x="345" y="270"/>
                        <a:pt x="335" y="279"/>
                        <a:pt x="324" y="279"/>
                      </a:cubicBezTo>
                      <a:cubicBezTo>
                        <a:pt x="283" y="279"/>
                        <a:pt x="283" y="279"/>
                        <a:pt x="283" y="279"/>
                      </a:cubicBezTo>
                      <a:cubicBezTo>
                        <a:pt x="271" y="279"/>
                        <a:pt x="262" y="270"/>
                        <a:pt x="262" y="259"/>
                      </a:cubicBezTo>
                      <a:cubicBezTo>
                        <a:pt x="262" y="217"/>
                        <a:pt x="262" y="217"/>
                        <a:pt x="262" y="217"/>
                      </a:cubicBezTo>
                      <a:cubicBezTo>
                        <a:pt x="262" y="206"/>
                        <a:pt x="271" y="197"/>
                        <a:pt x="283" y="197"/>
                      </a:cubicBezTo>
                      <a:cubicBezTo>
                        <a:pt x="324" y="197"/>
                        <a:pt x="324" y="197"/>
                        <a:pt x="324" y="197"/>
                      </a:cubicBezTo>
                      <a:cubicBezTo>
                        <a:pt x="335" y="197"/>
                        <a:pt x="345" y="206"/>
                        <a:pt x="345" y="217"/>
                      </a:cubicBezTo>
                      <a:close/>
                      <a:moveTo>
                        <a:pt x="329" y="217"/>
                      </a:moveTo>
                      <a:cubicBezTo>
                        <a:pt x="329" y="215"/>
                        <a:pt x="326" y="213"/>
                        <a:pt x="324" y="213"/>
                      </a:cubicBezTo>
                      <a:cubicBezTo>
                        <a:pt x="283" y="213"/>
                        <a:pt x="283" y="213"/>
                        <a:pt x="283" y="213"/>
                      </a:cubicBezTo>
                      <a:cubicBezTo>
                        <a:pt x="280" y="213"/>
                        <a:pt x="278" y="215"/>
                        <a:pt x="278" y="217"/>
                      </a:cubicBezTo>
                      <a:cubicBezTo>
                        <a:pt x="278" y="259"/>
                        <a:pt x="278" y="259"/>
                        <a:pt x="278" y="259"/>
                      </a:cubicBezTo>
                      <a:cubicBezTo>
                        <a:pt x="278" y="261"/>
                        <a:pt x="280" y="263"/>
                        <a:pt x="283" y="263"/>
                      </a:cubicBezTo>
                      <a:cubicBezTo>
                        <a:pt x="324" y="263"/>
                        <a:pt x="324" y="263"/>
                        <a:pt x="324" y="263"/>
                      </a:cubicBezTo>
                      <a:cubicBezTo>
                        <a:pt x="326" y="263"/>
                        <a:pt x="329" y="261"/>
                        <a:pt x="329" y="259"/>
                      </a:cubicBezTo>
                      <a:lnTo>
                        <a:pt x="329" y="217"/>
                      </a:lnTo>
                      <a:close/>
                    </a:path>
                  </a:pathLst>
                </a:cu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p>
                  <a:endParaRPr lang="en-US">
                    <a:latin typeface="Amazon Ember" panose="020B0603020204020204" pitchFamily="34" charset="0"/>
                    <a:ea typeface="Amazon Ember" panose="020B0603020204020204" pitchFamily="34" charset="0"/>
                    <a:cs typeface="Amazon Ember" panose="020B0603020204020204" pitchFamily="34" charset="0"/>
                  </a:endParaRPr>
                </a:p>
              </p:txBody>
            </p:sp>
          </p:grpSp>
        </p:grpSp>
        <p:grpSp>
          <p:nvGrpSpPr>
            <p:cNvPr id="90" name="Group 89">
              <a:extLst>
                <a:ext uri="{FF2B5EF4-FFF2-40B4-BE49-F238E27FC236}">
                  <a16:creationId xmlns:a16="http://schemas.microsoft.com/office/drawing/2014/main" id="{0EA59BBE-EFE2-EF40-B9B1-CE475EB5E58A}"/>
                </a:ext>
              </a:extLst>
            </p:cNvPr>
            <p:cNvGrpSpPr/>
            <p:nvPr/>
          </p:nvGrpSpPr>
          <p:grpSpPr>
            <a:xfrm>
              <a:off x="409427" y="1497401"/>
              <a:ext cx="8574705" cy="4367689"/>
              <a:chOff x="410670" y="1233433"/>
              <a:chExt cx="8574705" cy="4367689"/>
            </a:xfrm>
          </p:grpSpPr>
          <p:sp>
            <p:nvSpPr>
              <p:cNvPr id="113" name="TextBox 112">
                <a:extLst>
                  <a:ext uri="{FF2B5EF4-FFF2-40B4-BE49-F238E27FC236}">
                    <a16:creationId xmlns:a16="http://schemas.microsoft.com/office/drawing/2014/main" id="{FD26B488-2142-2B4C-BF9E-8A954EB8748D}"/>
                  </a:ext>
                </a:extLst>
              </p:cNvPr>
              <p:cNvSpPr txBox="1"/>
              <p:nvPr/>
            </p:nvSpPr>
            <p:spPr>
              <a:xfrm>
                <a:off x="6265880" y="1410716"/>
                <a:ext cx="2719495" cy="4190406"/>
              </a:xfrm>
              <a:prstGeom prst="rect">
                <a:avLst/>
              </a:prstGeom>
              <a:noFill/>
              <a:ln w="15875">
                <a:solidFill>
                  <a:srgbClr val="FF9900"/>
                </a:solidFill>
              </a:ln>
            </p:spPr>
            <p:txBody>
              <a:bodyPr wrap="square" lIns="81259" tIns="162518" rIns="81259" bIns="162518" rtlCol="0" anchor="t" anchorCtr="0">
                <a:noAutofit/>
              </a:bodyPr>
              <a:lstStyle/>
              <a:p>
                <a:pPr algn="ctr" defTabSz="1218865">
                  <a:lnSpc>
                    <a:spcPct val="90000"/>
                  </a:lnSpc>
                  <a:defRPr/>
                </a:pPr>
                <a:endParaRPr lang="en-US" b="1" kern="0" dirty="0">
                  <a:latin typeface="Arial" panose="020B0604020202020204" pitchFamily="34" charset="0"/>
                  <a:ea typeface="Amazon Ember" panose="020B0603020204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BCA32904-C2A2-4241-9F45-2D0D754974B5}"/>
                  </a:ext>
                </a:extLst>
              </p:cNvPr>
              <p:cNvSpPr/>
              <p:nvPr/>
            </p:nvSpPr>
            <p:spPr>
              <a:xfrm>
                <a:off x="508469" y="3354051"/>
                <a:ext cx="2119912" cy="677157"/>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Application Specific</a:t>
                </a:r>
              </a:p>
            </p:txBody>
          </p:sp>
          <p:sp>
            <p:nvSpPr>
              <p:cNvPr id="115" name="Rectangle 114">
                <a:extLst>
                  <a:ext uri="{FF2B5EF4-FFF2-40B4-BE49-F238E27FC236}">
                    <a16:creationId xmlns:a16="http://schemas.microsoft.com/office/drawing/2014/main" id="{7FEA920B-70C7-9D4C-8122-43C47304D322}"/>
                  </a:ext>
                </a:extLst>
              </p:cNvPr>
              <p:cNvSpPr/>
              <p:nvPr/>
            </p:nvSpPr>
            <p:spPr>
              <a:xfrm>
                <a:off x="508469" y="4031209"/>
                <a:ext cx="2119912" cy="705391"/>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Data Center Wide</a:t>
                </a:r>
              </a:p>
            </p:txBody>
          </p:sp>
          <p:sp>
            <p:nvSpPr>
              <p:cNvPr id="116" name="Rectangle 115">
                <a:extLst>
                  <a:ext uri="{FF2B5EF4-FFF2-40B4-BE49-F238E27FC236}">
                    <a16:creationId xmlns:a16="http://schemas.microsoft.com/office/drawing/2014/main" id="{8D9F6D7E-3C74-DD46-AC52-E8922FF525BB}"/>
                  </a:ext>
                </a:extLst>
              </p:cNvPr>
              <p:cNvSpPr/>
              <p:nvPr/>
            </p:nvSpPr>
            <p:spPr>
              <a:xfrm>
                <a:off x="508469" y="4736599"/>
                <a:ext cx="2119912" cy="709939"/>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Infrastructure Refresh</a:t>
                </a:r>
              </a:p>
            </p:txBody>
          </p:sp>
          <p:sp>
            <p:nvSpPr>
              <p:cNvPr id="117" name="Oval 116">
                <a:extLst>
                  <a:ext uri="{FF2B5EF4-FFF2-40B4-BE49-F238E27FC236}">
                    <a16:creationId xmlns:a16="http://schemas.microsoft.com/office/drawing/2014/main" id="{08BAA821-D6A9-A44E-BA81-102B65955C49}"/>
                  </a:ext>
                </a:extLst>
              </p:cNvPr>
              <p:cNvSpPr/>
              <p:nvPr/>
            </p:nvSpPr>
            <p:spPr>
              <a:xfrm>
                <a:off x="7392908" y="1233433"/>
                <a:ext cx="291876" cy="317400"/>
              </a:xfrm>
              <a:prstGeom prst="ellipse">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endParaRPr lang="en-US" b="1" kern="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8" name="Freeform 41">
                <a:extLst>
                  <a:ext uri="{FF2B5EF4-FFF2-40B4-BE49-F238E27FC236}">
                    <a16:creationId xmlns:a16="http://schemas.microsoft.com/office/drawing/2014/main" id="{8AA9570B-D1CB-544C-A0D3-2F4E60D15943}"/>
                  </a:ext>
                </a:extLst>
              </p:cNvPr>
              <p:cNvSpPr>
                <a:spLocks noChangeAspect="1"/>
              </p:cNvSpPr>
              <p:nvPr/>
            </p:nvSpPr>
            <p:spPr bwMode="auto">
              <a:xfrm>
                <a:off x="1790369" y="2269579"/>
                <a:ext cx="971396" cy="692864"/>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FF9900"/>
              </a:solidFill>
              <a:ln w="19050">
                <a:solidFill>
                  <a:srgbClr val="FF9900"/>
                </a:solid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9" name="Freeform 41">
                <a:extLst>
                  <a:ext uri="{FF2B5EF4-FFF2-40B4-BE49-F238E27FC236}">
                    <a16:creationId xmlns:a16="http://schemas.microsoft.com/office/drawing/2014/main" id="{2408E7A6-C141-A64C-AFE4-0C41070553CF}"/>
                  </a:ext>
                </a:extLst>
              </p:cNvPr>
              <p:cNvSpPr>
                <a:spLocks noChangeAspect="1"/>
              </p:cNvSpPr>
              <p:nvPr/>
            </p:nvSpPr>
            <p:spPr bwMode="auto">
              <a:xfrm>
                <a:off x="410670" y="2269579"/>
                <a:ext cx="971396" cy="692864"/>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00B0F0"/>
              </a:solidFill>
              <a:ln>
                <a:no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20" name="Arrow: Right 27">
                <a:extLst>
                  <a:ext uri="{FF2B5EF4-FFF2-40B4-BE49-F238E27FC236}">
                    <a16:creationId xmlns:a16="http://schemas.microsoft.com/office/drawing/2014/main" id="{E3EC288B-9F80-BF4E-9C04-9913392B7DBC}"/>
                  </a:ext>
                </a:extLst>
              </p:cNvPr>
              <p:cNvSpPr/>
              <p:nvPr/>
            </p:nvSpPr>
            <p:spPr>
              <a:xfrm>
                <a:off x="1421760" y="2494087"/>
                <a:ext cx="330392" cy="387074"/>
              </a:xfrm>
              <a:prstGeom prst="rightArrow">
                <a:avLst/>
              </a:prstGeom>
              <a:noFill/>
              <a:ln w="25400" cap="flat" cmpd="sng" algn="ctr">
                <a:solidFill>
                  <a:srgbClr val="FFFFFF"/>
                </a:solidFill>
                <a:prstDash val="solid"/>
              </a:ln>
              <a:effectLst/>
            </p:spPr>
            <p:txBody>
              <a:bodyPr rtlCol="0" anchor="ctr"/>
              <a:lstStyle/>
              <a:p>
                <a:pPr algn="ctr" defTabSz="1218865">
                  <a:defRPr/>
                </a:pPr>
                <a:endParaRPr lang="en-US" sz="1200" kern="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21" name="TextBox 120">
                <a:extLst>
                  <a:ext uri="{FF2B5EF4-FFF2-40B4-BE49-F238E27FC236}">
                    <a16:creationId xmlns:a16="http://schemas.microsoft.com/office/drawing/2014/main" id="{747AF718-5FD4-044E-8B08-FE331C0F73CE}"/>
                  </a:ext>
                </a:extLst>
              </p:cNvPr>
              <p:cNvSpPr txBox="1"/>
              <p:nvPr/>
            </p:nvSpPr>
            <p:spPr>
              <a:xfrm>
                <a:off x="543048" y="2578292"/>
                <a:ext cx="706637" cy="218664"/>
              </a:xfrm>
              <a:prstGeom prst="rect">
                <a:avLst/>
              </a:prstGeom>
              <a:noFill/>
            </p:spPr>
            <p:txBody>
              <a:bodyPr wrap="none" lIns="0" tIns="0" rIns="0" bIns="0" rtlCol="0" anchor="ctr">
                <a:noAutofit/>
              </a:bodyPr>
              <a:lstStyle/>
              <a:p>
                <a:pPr algn="ctr" defTabSz="1218865">
                  <a:lnSpc>
                    <a:spcPct val="90000"/>
                  </a:lnSpc>
                  <a:defRPr/>
                </a:pPr>
                <a:r>
                  <a:rPr lang="en-US" sz="800" b="1" dirty="0">
                    <a:solidFill>
                      <a:schemeClr val="lt1"/>
                    </a:solidFill>
                    <a:latin typeface="Arial" panose="020B0604020202020204" pitchFamily="34" charset="0"/>
                    <a:cs typeface="Arial" panose="020B0604020202020204" pitchFamily="34" charset="0"/>
                  </a:rPr>
                  <a:t>Consolidate</a:t>
                </a:r>
              </a:p>
            </p:txBody>
          </p:sp>
          <p:sp>
            <p:nvSpPr>
              <p:cNvPr id="122" name="TextBox 121">
                <a:extLst>
                  <a:ext uri="{FF2B5EF4-FFF2-40B4-BE49-F238E27FC236}">
                    <a16:creationId xmlns:a16="http://schemas.microsoft.com/office/drawing/2014/main" id="{99D044D6-6ADF-F447-B834-0EB9910017BE}"/>
                  </a:ext>
                </a:extLst>
              </p:cNvPr>
              <p:cNvSpPr txBox="1"/>
              <p:nvPr/>
            </p:nvSpPr>
            <p:spPr>
              <a:xfrm>
                <a:off x="1940241" y="2578290"/>
                <a:ext cx="706637" cy="218664"/>
              </a:xfrm>
              <a:prstGeom prst="rect">
                <a:avLst/>
              </a:prstGeom>
              <a:noFill/>
            </p:spPr>
            <p:txBody>
              <a:bodyPr wrap="none" lIns="0" tIns="0" rIns="0" bIns="0" rtlCol="0" anchor="ctr">
                <a:noAutofit/>
              </a:bodyPr>
              <a:lstStyle/>
              <a:p>
                <a:pPr algn="ctr" defTabSz="1218865">
                  <a:lnSpc>
                    <a:spcPct val="90000"/>
                  </a:lnSpc>
                  <a:defRPr/>
                </a:pPr>
                <a:r>
                  <a:rPr lang="en-US" sz="1067" b="1" dirty="0">
                    <a:solidFill>
                      <a:schemeClr val="lt1"/>
                    </a:solidFill>
                    <a:latin typeface="Arial" panose="020B0604020202020204" pitchFamily="34" charset="0"/>
                    <a:cs typeface="Arial" panose="020B0604020202020204" pitchFamily="34" charset="0"/>
                  </a:rPr>
                  <a:t>Migrate</a:t>
                </a:r>
              </a:p>
            </p:txBody>
          </p:sp>
        </p:grpSp>
        <p:grpSp>
          <p:nvGrpSpPr>
            <p:cNvPr id="91" name="Group 90">
              <a:extLst>
                <a:ext uri="{FF2B5EF4-FFF2-40B4-BE49-F238E27FC236}">
                  <a16:creationId xmlns:a16="http://schemas.microsoft.com/office/drawing/2014/main" id="{715301BB-DBF7-2342-8490-4680BDB86790}"/>
                </a:ext>
              </a:extLst>
            </p:cNvPr>
            <p:cNvGrpSpPr/>
            <p:nvPr/>
          </p:nvGrpSpPr>
          <p:grpSpPr>
            <a:xfrm>
              <a:off x="3236408" y="1510763"/>
              <a:ext cx="5563452" cy="4340004"/>
              <a:chOff x="3238893" y="1262293"/>
              <a:chExt cx="5563452" cy="4340004"/>
            </a:xfrm>
          </p:grpSpPr>
          <p:sp>
            <p:nvSpPr>
              <p:cNvPr id="103" name="TextBox 102">
                <a:extLst>
                  <a:ext uri="{FF2B5EF4-FFF2-40B4-BE49-F238E27FC236}">
                    <a16:creationId xmlns:a16="http://schemas.microsoft.com/office/drawing/2014/main" id="{57004F00-49D9-454A-AB33-AE45AD88C169}"/>
                  </a:ext>
                </a:extLst>
              </p:cNvPr>
              <p:cNvSpPr txBox="1"/>
              <p:nvPr/>
            </p:nvSpPr>
            <p:spPr>
              <a:xfrm>
                <a:off x="3238893" y="1411892"/>
                <a:ext cx="2719494" cy="4190405"/>
              </a:xfrm>
              <a:prstGeom prst="rect">
                <a:avLst/>
              </a:prstGeom>
              <a:noFill/>
              <a:ln w="15875">
                <a:solidFill>
                  <a:srgbClr val="FF9900"/>
                </a:solidFill>
              </a:ln>
            </p:spPr>
            <p:txBody>
              <a:bodyPr wrap="square" lIns="81259" tIns="162518" rIns="81259" bIns="162518" rtlCol="0" anchor="t" anchorCtr="0">
                <a:noAutofit/>
              </a:bodyPr>
              <a:lstStyle/>
              <a:p>
                <a:pPr algn="ctr" defTabSz="812321">
                  <a:buClr>
                    <a:srgbClr val="717074">
                      <a:lumMod val="60000"/>
                      <a:lumOff val="40000"/>
                    </a:srgbClr>
                  </a:buClr>
                  <a:buSzPct val="90000"/>
                  <a:defRPr/>
                </a:pPr>
                <a:r>
                  <a:rPr lang="en-US" sz="1333" b="1" dirty="0">
                    <a:latin typeface="Arial" panose="020B0604020202020204" pitchFamily="34" charset="0"/>
                    <a:cs typeface="Arial" panose="020B0604020202020204" pitchFamily="34" charset="0"/>
                  </a:rPr>
                  <a:t>Data Center</a:t>
                </a:r>
              </a:p>
              <a:p>
                <a:pPr algn="ctr" defTabSz="812321">
                  <a:buClr>
                    <a:srgbClr val="717074">
                      <a:lumMod val="60000"/>
                      <a:lumOff val="40000"/>
                    </a:srgbClr>
                  </a:buClr>
                  <a:buSzPct val="90000"/>
                  <a:defRPr/>
                </a:pPr>
                <a:r>
                  <a:rPr lang="en-US" sz="1333" b="1" dirty="0">
                    <a:latin typeface="Arial" panose="020B0604020202020204" pitchFamily="34" charset="0"/>
                    <a:cs typeface="Arial" panose="020B0604020202020204" pitchFamily="34" charset="0"/>
                  </a:rPr>
                  <a:t>Extension </a:t>
                </a:r>
              </a:p>
            </p:txBody>
          </p:sp>
          <p:sp>
            <p:nvSpPr>
              <p:cNvPr id="104" name="Rectangle 103">
                <a:extLst>
                  <a:ext uri="{FF2B5EF4-FFF2-40B4-BE49-F238E27FC236}">
                    <a16:creationId xmlns:a16="http://schemas.microsoft.com/office/drawing/2014/main" id="{F8FBD85A-4BAD-EA4C-9EE8-E04580F36AC5}"/>
                  </a:ext>
                </a:extLst>
              </p:cNvPr>
              <p:cNvSpPr/>
              <p:nvPr/>
            </p:nvSpPr>
            <p:spPr>
              <a:xfrm>
                <a:off x="6554967" y="3357154"/>
                <a:ext cx="2119912" cy="677157"/>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Protect Additional Workloads</a:t>
                </a:r>
              </a:p>
            </p:txBody>
          </p:sp>
          <p:sp>
            <p:nvSpPr>
              <p:cNvPr id="105" name="Rectangle 104">
                <a:extLst>
                  <a:ext uri="{FF2B5EF4-FFF2-40B4-BE49-F238E27FC236}">
                    <a16:creationId xmlns:a16="http://schemas.microsoft.com/office/drawing/2014/main" id="{8DEAA3AB-FBCB-994D-BB9D-CCB2F93A5D4C}"/>
                  </a:ext>
                </a:extLst>
              </p:cNvPr>
              <p:cNvSpPr/>
              <p:nvPr/>
            </p:nvSpPr>
            <p:spPr>
              <a:xfrm>
                <a:off x="6554967" y="4065911"/>
                <a:ext cx="2119913" cy="677157"/>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DR Data Center Replacement</a:t>
                </a:r>
              </a:p>
            </p:txBody>
          </p:sp>
          <p:sp>
            <p:nvSpPr>
              <p:cNvPr id="106" name="Rectangle 105">
                <a:extLst>
                  <a:ext uri="{FF2B5EF4-FFF2-40B4-BE49-F238E27FC236}">
                    <a16:creationId xmlns:a16="http://schemas.microsoft.com/office/drawing/2014/main" id="{BDE356BE-DB06-7B42-BFD2-430D31AB9E19}"/>
                  </a:ext>
                </a:extLst>
              </p:cNvPr>
              <p:cNvSpPr/>
              <p:nvPr/>
            </p:nvSpPr>
            <p:spPr>
              <a:xfrm>
                <a:off x="6554970" y="4772484"/>
                <a:ext cx="2119912" cy="677157"/>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Add or Modernize DR solutions</a:t>
                </a:r>
              </a:p>
            </p:txBody>
          </p:sp>
          <p:sp>
            <p:nvSpPr>
              <p:cNvPr id="107" name="Oval 106">
                <a:extLst>
                  <a:ext uri="{FF2B5EF4-FFF2-40B4-BE49-F238E27FC236}">
                    <a16:creationId xmlns:a16="http://schemas.microsoft.com/office/drawing/2014/main" id="{88C54A4E-3488-8A4E-923E-B30985DA9A78}"/>
                  </a:ext>
                </a:extLst>
              </p:cNvPr>
              <p:cNvSpPr/>
              <p:nvPr/>
            </p:nvSpPr>
            <p:spPr>
              <a:xfrm>
                <a:off x="4433171" y="1262293"/>
                <a:ext cx="291876" cy="317400"/>
              </a:xfrm>
              <a:prstGeom prst="ellipse">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endParaRPr lang="en-US" b="1" kern="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8" name="Freeform 41">
                <a:extLst>
                  <a:ext uri="{FF2B5EF4-FFF2-40B4-BE49-F238E27FC236}">
                    <a16:creationId xmlns:a16="http://schemas.microsoft.com/office/drawing/2014/main" id="{00ED567C-BE00-F940-A10F-36671733071D}"/>
                  </a:ext>
                </a:extLst>
              </p:cNvPr>
              <p:cNvSpPr>
                <a:spLocks noChangeAspect="1"/>
              </p:cNvSpPr>
              <p:nvPr/>
            </p:nvSpPr>
            <p:spPr bwMode="auto">
              <a:xfrm>
                <a:off x="7830949" y="2286446"/>
                <a:ext cx="971396" cy="692864"/>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FF9900"/>
              </a:solidFill>
              <a:ln w="19050">
                <a:solidFill>
                  <a:srgbClr val="FF9900"/>
                </a:solid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9" name="Freeform 41">
                <a:extLst>
                  <a:ext uri="{FF2B5EF4-FFF2-40B4-BE49-F238E27FC236}">
                    <a16:creationId xmlns:a16="http://schemas.microsoft.com/office/drawing/2014/main" id="{E38E364E-4E12-2441-8329-3B28C8CC14AB}"/>
                  </a:ext>
                </a:extLst>
              </p:cNvPr>
              <p:cNvSpPr>
                <a:spLocks noChangeAspect="1"/>
              </p:cNvSpPr>
              <p:nvPr/>
            </p:nvSpPr>
            <p:spPr bwMode="auto">
              <a:xfrm>
                <a:off x="6451249" y="2286448"/>
                <a:ext cx="971396" cy="692864"/>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00A1C9"/>
              </a:solidFill>
              <a:ln>
                <a:no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0" name="TextBox 109">
                <a:extLst>
                  <a:ext uri="{FF2B5EF4-FFF2-40B4-BE49-F238E27FC236}">
                    <a16:creationId xmlns:a16="http://schemas.microsoft.com/office/drawing/2014/main" id="{3E83F936-EE2E-0947-9113-1E92D418B5E4}"/>
                  </a:ext>
                </a:extLst>
              </p:cNvPr>
              <p:cNvSpPr txBox="1"/>
              <p:nvPr/>
            </p:nvSpPr>
            <p:spPr>
              <a:xfrm>
                <a:off x="6583626" y="2595159"/>
                <a:ext cx="706637" cy="218664"/>
              </a:xfrm>
              <a:prstGeom prst="rect">
                <a:avLst/>
              </a:prstGeom>
              <a:noFill/>
            </p:spPr>
            <p:txBody>
              <a:bodyPr wrap="none" lIns="0" tIns="0" rIns="0" bIns="0" rtlCol="0" anchor="ctr">
                <a:noAutofit/>
              </a:bodyPr>
              <a:lstStyle/>
              <a:p>
                <a:pPr algn="ctr" defTabSz="1218865">
                  <a:lnSpc>
                    <a:spcPct val="90000"/>
                  </a:lnSpc>
                  <a:defRPr/>
                </a:pPr>
                <a:r>
                  <a:rPr lang="en-US" sz="1067" b="1" dirty="0">
                    <a:solidFill>
                      <a:schemeClr val="lt1"/>
                    </a:solidFill>
                    <a:latin typeface="Arial" panose="020B0604020202020204" pitchFamily="34" charset="0"/>
                    <a:cs typeface="Arial" panose="020B0604020202020204" pitchFamily="34" charset="0"/>
                  </a:rPr>
                  <a:t>Primary</a:t>
                </a:r>
              </a:p>
            </p:txBody>
          </p:sp>
          <p:sp>
            <p:nvSpPr>
              <p:cNvPr id="111" name="TextBox 110">
                <a:extLst>
                  <a:ext uri="{FF2B5EF4-FFF2-40B4-BE49-F238E27FC236}">
                    <a16:creationId xmlns:a16="http://schemas.microsoft.com/office/drawing/2014/main" id="{3C96244A-5F23-9444-8077-8E5DBA9467C1}"/>
                  </a:ext>
                </a:extLst>
              </p:cNvPr>
              <p:cNvSpPr txBox="1"/>
              <p:nvPr/>
            </p:nvSpPr>
            <p:spPr>
              <a:xfrm>
                <a:off x="7980819" y="2595159"/>
                <a:ext cx="706637" cy="218664"/>
              </a:xfrm>
              <a:prstGeom prst="rect">
                <a:avLst/>
              </a:prstGeom>
              <a:noFill/>
            </p:spPr>
            <p:txBody>
              <a:bodyPr wrap="none" lIns="0" tIns="0" rIns="0" bIns="0" rtlCol="0" anchor="ctr">
                <a:noAutofit/>
              </a:bodyPr>
              <a:lstStyle/>
              <a:p>
                <a:pPr algn="ctr" defTabSz="1218865">
                  <a:lnSpc>
                    <a:spcPct val="90000"/>
                  </a:lnSpc>
                  <a:defRPr/>
                </a:pPr>
                <a:r>
                  <a:rPr lang="en-US" sz="1067" b="1" dirty="0">
                    <a:solidFill>
                      <a:schemeClr val="lt1"/>
                    </a:solidFill>
                    <a:latin typeface="Arial" panose="020B0604020202020204" pitchFamily="34" charset="0"/>
                    <a:cs typeface="Arial" panose="020B0604020202020204" pitchFamily="34" charset="0"/>
                  </a:rPr>
                  <a:t>Secondary</a:t>
                </a:r>
              </a:p>
            </p:txBody>
          </p:sp>
          <p:cxnSp>
            <p:nvCxnSpPr>
              <p:cNvPr id="112" name="Straight Connector 111">
                <a:extLst>
                  <a:ext uri="{FF2B5EF4-FFF2-40B4-BE49-F238E27FC236}">
                    <a16:creationId xmlns:a16="http://schemas.microsoft.com/office/drawing/2014/main" id="{0FEEC3E4-1778-CB4C-B54F-15DEF0002637}"/>
                  </a:ext>
                </a:extLst>
              </p:cNvPr>
              <p:cNvCxnSpPr>
                <a:cxnSpLocks/>
              </p:cNvCxnSpPr>
              <p:nvPr/>
            </p:nvCxnSpPr>
            <p:spPr>
              <a:xfrm>
                <a:off x="7429698" y="2728880"/>
                <a:ext cx="353318" cy="0"/>
              </a:xfrm>
              <a:prstGeom prst="line">
                <a:avLst/>
              </a:prstGeom>
              <a:noFill/>
              <a:ln w="34925" cap="flat" cmpd="sng" algn="ctr">
                <a:solidFill>
                  <a:srgbClr val="FFFFFF"/>
                </a:solidFill>
                <a:prstDash val="solid"/>
                <a:miter lim="800000"/>
                <a:headEnd type="stealth" w="med" len="med"/>
                <a:tailEnd type="stealth" w="med" len="med"/>
              </a:ln>
              <a:effectLst/>
            </p:spPr>
          </p:cxnSp>
        </p:grpSp>
        <p:grpSp>
          <p:nvGrpSpPr>
            <p:cNvPr id="92" name="Group 91">
              <a:extLst>
                <a:ext uri="{FF2B5EF4-FFF2-40B4-BE49-F238E27FC236}">
                  <a16:creationId xmlns:a16="http://schemas.microsoft.com/office/drawing/2014/main" id="{0F8CD6FA-FAD3-0D4B-82B8-B3505C43F5B1}"/>
                </a:ext>
              </a:extLst>
            </p:cNvPr>
            <p:cNvGrpSpPr/>
            <p:nvPr/>
          </p:nvGrpSpPr>
          <p:grpSpPr>
            <a:xfrm>
              <a:off x="241969" y="1510763"/>
              <a:ext cx="2715768" cy="4340004"/>
              <a:chOff x="241969" y="1262293"/>
              <a:chExt cx="2715768" cy="4340004"/>
            </a:xfrm>
          </p:grpSpPr>
          <p:sp>
            <p:nvSpPr>
              <p:cNvPr id="93" name="TextBox 92">
                <a:extLst>
                  <a:ext uri="{FF2B5EF4-FFF2-40B4-BE49-F238E27FC236}">
                    <a16:creationId xmlns:a16="http://schemas.microsoft.com/office/drawing/2014/main" id="{5FE9B55D-6D43-3A4B-BD61-42B680B0444C}"/>
                  </a:ext>
                </a:extLst>
              </p:cNvPr>
              <p:cNvSpPr txBox="1"/>
              <p:nvPr/>
            </p:nvSpPr>
            <p:spPr>
              <a:xfrm>
                <a:off x="241969" y="1411892"/>
                <a:ext cx="2715768" cy="4190405"/>
              </a:xfrm>
              <a:prstGeom prst="rect">
                <a:avLst/>
              </a:prstGeom>
              <a:noFill/>
              <a:ln w="15875">
                <a:solidFill>
                  <a:srgbClr val="FF9900"/>
                </a:solidFill>
              </a:ln>
            </p:spPr>
            <p:txBody>
              <a:bodyPr wrap="square" lIns="81259" tIns="162518" rIns="81259" bIns="162518" rtlCol="0" anchor="t" anchorCtr="0">
                <a:noAutofit/>
              </a:bodyPr>
              <a:lstStyle/>
              <a:p>
                <a:pPr algn="ctr" defTabSz="812321">
                  <a:lnSpc>
                    <a:spcPct val="90000"/>
                  </a:lnSpc>
                  <a:buClr>
                    <a:srgbClr val="717074">
                      <a:lumMod val="60000"/>
                      <a:lumOff val="40000"/>
                    </a:srgbClr>
                  </a:buClr>
                  <a:buSzPct val="90000"/>
                  <a:defRPr/>
                </a:pPr>
                <a:r>
                  <a:rPr lang="en-US" sz="1333" b="1" dirty="0">
                    <a:latin typeface="Arial" panose="020B0604020202020204" pitchFamily="34" charset="0"/>
                    <a:cs typeface="Arial" panose="020B0604020202020204" pitchFamily="34" charset="0"/>
                  </a:rPr>
                  <a:t>Cloud </a:t>
                </a:r>
              </a:p>
              <a:p>
                <a:pPr algn="ctr" defTabSz="812321">
                  <a:lnSpc>
                    <a:spcPct val="90000"/>
                  </a:lnSpc>
                  <a:buClr>
                    <a:srgbClr val="717074">
                      <a:lumMod val="60000"/>
                      <a:lumOff val="40000"/>
                    </a:srgbClr>
                  </a:buClr>
                  <a:buSzPct val="90000"/>
                  <a:defRPr/>
                </a:pPr>
                <a:r>
                  <a:rPr lang="en-US" sz="1333" b="1" dirty="0">
                    <a:latin typeface="Arial" panose="020B0604020202020204" pitchFamily="34" charset="0"/>
                    <a:cs typeface="Arial" panose="020B0604020202020204" pitchFamily="34" charset="0"/>
                  </a:rPr>
                  <a:t>Migrations</a:t>
                </a:r>
              </a:p>
              <a:p>
                <a:pPr algn="ctr" defTabSz="1218865">
                  <a:lnSpc>
                    <a:spcPct val="90000"/>
                  </a:lnSpc>
                  <a:defRPr/>
                </a:pPr>
                <a:endParaRPr lang="en-US" b="1" kern="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7" name="Oval 96">
                <a:extLst>
                  <a:ext uri="{FF2B5EF4-FFF2-40B4-BE49-F238E27FC236}">
                    <a16:creationId xmlns:a16="http://schemas.microsoft.com/office/drawing/2014/main" id="{6820A0BD-B7D7-1F42-BE36-914C4F5DC4AD}"/>
                  </a:ext>
                </a:extLst>
              </p:cNvPr>
              <p:cNvSpPr/>
              <p:nvPr/>
            </p:nvSpPr>
            <p:spPr>
              <a:xfrm>
                <a:off x="1436247" y="1262293"/>
                <a:ext cx="291876" cy="317400"/>
              </a:xfrm>
              <a:prstGeom prst="ellipse">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endParaRPr lang="en-US" b="1" kern="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sp>
        <p:nvSpPr>
          <p:cNvPr id="3" name="Rectangle 2"/>
          <p:cNvSpPr/>
          <p:nvPr/>
        </p:nvSpPr>
        <p:spPr>
          <a:xfrm>
            <a:off x="7199840" y="2020555"/>
            <a:ext cx="692818" cy="256545"/>
          </a:xfrm>
          <a:prstGeom prst="rect">
            <a:avLst/>
          </a:prstGeom>
        </p:spPr>
        <p:txBody>
          <a:bodyPr wrap="none">
            <a:spAutoFit/>
          </a:bodyPr>
          <a:lstStyle/>
          <a:p>
            <a:r>
              <a:rPr lang="en-US" sz="1067" b="1" dirty="0">
                <a:solidFill>
                  <a:schemeClr val="lt1"/>
                </a:solidFill>
                <a:latin typeface="Arial" panose="020B0604020202020204" pitchFamily="34" charset="0"/>
                <a:cs typeface="Arial" panose="020B0604020202020204" pitchFamily="34" charset="0"/>
              </a:rPr>
              <a:t>Primary</a:t>
            </a:r>
          </a:p>
        </p:txBody>
      </p:sp>
      <p:sp>
        <p:nvSpPr>
          <p:cNvPr id="132" name="Oval 131">
            <a:extLst>
              <a:ext uri="{FF2B5EF4-FFF2-40B4-BE49-F238E27FC236}">
                <a16:creationId xmlns:a16="http://schemas.microsoft.com/office/drawing/2014/main" id="{68BAAAF7-839C-4905-A7BA-53C572056C72}"/>
              </a:ext>
            </a:extLst>
          </p:cNvPr>
          <p:cNvSpPr/>
          <p:nvPr/>
        </p:nvSpPr>
        <p:spPr>
          <a:xfrm>
            <a:off x="1246039" y="1029918"/>
            <a:ext cx="28448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75" b="1" dirty="0">
                <a:solidFill>
                  <a:schemeClr val="tx1"/>
                </a:solidFill>
                <a:latin typeface="Arial" panose="020B0604020202020204" pitchFamily="34" charset="0"/>
                <a:cs typeface="Arial" panose="020B0604020202020204" pitchFamily="34" charset="0"/>
              </a:rPr>
              <a:t>A</a:t>
            </a:r>
            <a:endParaRPr lang="en-US" sz="563" b="1" dirty="0">
              <a:solidFill>
                <a:schemeClr val="tx1"/>
              </a:solidFill>
              <a:latin typeface="Arial" panose="020B0604020202020204" pitchFamily="34" charset="0"/>
              <a:cs typeface="Arial" panose="020B0604020202020204" pitchFamily="34" charset="0"/>
            </a:endParaRPr>
          </a:p>
        </p:txBody>
      </p:sp>
      <p:sp>
        <p:nvSpPr>
          <p:cNvPr id="133" name="Oval 132">
            <a:extLst>
              <a:ext uri="{FF2B5EF4-FFF2-40B4-BE49-F238E27FC236}">
                <a16:creationId xmlns:a16="http://schemas.microsoft.com/office/drawing/2014/main" id="{68BAAAF7-839C-4905-A7BA-53C572056C72}"/>
              </a:ext>
            </a:extLst>
          </p:cNvPr>
          <p:cNvSpPr/>
          <p:nvPr/>
        </p:nvSpPr>
        <p:spPr>
          <a:xfrm>
            <a:off x="3373543" y="1072590"/>
            <a:ext cx="28448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75" b="1" dirty="0">
                <a:solidFill>
                  <a:schemeClr val="tx1"/>
                </a:solidFill>
                <a:latin typeface="Arial" panose="020B0604020202020204" pitchFamily="34" charset="0"/>
                <a:cs typeface="Arial" panose="020B0604020202020204" pitchFamily="34" charset="0"/>
              </a:rPr>
              <a:t>B</a:t>
            </a:r>
            <a:endParaRPr lang="en-US" sz="563" b="1" dirty="0">
              <a:solidFill>
                <a:schemeClr val="tx1"/>
              </a:solidFill>
              <a:latin typeface="Arial" panose="020B0604020202020204" pitchFamily="34" charset="0"/>
              <a:cs typeface="Arial" panose="020B0604020202020204" pitchFamily="34" charset="0"/>
            </a:endParaRPr>
          </a:p>
        </p:txBody>
      </p:sp>
      <p:sp>
        <p:nvSpPr>
          <p:cNvPr id="134" name="Oval 133">
            <a:extLst>
              <a:ext uri="{FF2B5EF4-FFF2-40B4-BE49-F238E27FC236}">
                <a16:creationId xmlns:a16="http://schemas.microsoft.com/office/drawing/2014/main" id="{68BAAAF7-839C-4905-A7BA-53C572056C72}"/>
              </a:ext>
            </a:extLst>
          </p:cNvPr>
          <p:cNvSpPr/>
          <p:nvPr/>
        </p:nvSpPr>
        <p:spPr>
          <a:xfrm>
            <a:off x="5464471" y="1042110"/>
            <a:ext cx="28448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75" b="1" dirty="0">
                <a:solidFill>
                  <a:schemeClr val="tx1"/>
                </a:solidFill>
                <a:latin typeface="Arial" panose="020B0604020202020204" pitchFamily="34" charset="0"/>
                <a:cs typeface="Arial" panose="020B0604020202020204" pitchFamily="34" charset="0"/>
              </a:rPr>
              <a:t>C</a:t>
            </a:r>
            <a:endParaRPr lang="en-US" sz="563" b="1" dirty="0">
              <a:solidFill>
                <a:schemeClr val="tx1"/>
              </a:solidFill>
              <a:latin typeface="Arial" panose="020B0604020202020204" pitchFamily="34" charset="0"/>
              <a:cs typeface="Arial" panose="020B0604020202020204" pitchFamily="34" charset="0"/>
            </a:endParaRPr>
          </a:p>
        </p:txBody>
      </p:sp>
      <p:sp>
        <p:nvSpPr>
          <p:cNvPr id="135" name="Oval 134">
            <a:extLst>
              <a:ext uri="{FF2B5EF4-FFF2-40B4-BE49-F238E27FC236}">
                <a16:creationId xmlns:a16="http://schemas.microsoft.com/office/drawing/2014/main" id="{68BAAAF7-839C-4905-A7BA-53C572056C72}"/>
              </a:ext>
            </a:extLst>
          </p:cNvPr>
          <p:cNvSpPr/>
          <p:nvPr/>
        </p:nvSpPr>
        <p:spPr>
          <a:xfrm>
            <a:off x="7591975" y="1039062"/>
            <a:ext cx="28448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75" b="1" dirty="0">
                <a:solidFill>
                  <a:schemeClr val="tx1"/>
                </a:solidFill>
                <a:latin typeface="Arial" panose="020B0604020202020204" pitchFamily="34" charset="0"/>
                <a:cs typeface="Arial" panose="020B0604020202020204" pitchFamily="34" charset="0"/>
              </a:rPr>
              <a:t>D</a:t>
            </a:r>
            <a:endParaRPr lang="en-US" sz="563"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3346019" y="1300834"/>
            <a:ext cx="4572000" cy="507831"/>
          </a:xfrm>
          <a:prstGeom prst="rect">
            <a:avLst/>
          </a:prstGeom>
        </p:spPr>
        <p:txBody>
          <a:bodyPr>
            <a:spAutoFit/>
          </a:bodyPr>
          <a:lstStyle/>
          <a:p>
            <a:pPr algn="ctr" defTabSz="812321">
              <a:buClr>
                <a:srgbClr val="717074">
                  <a:lumMod val="60000"/>
                  <a:lumOff val="40000"/>
                </a:srgbClr>
              </a:buClr>
              <a:buSzPct val="90000"/>
              <a:defRPr/>
            </a:pPr>
            <a:r>
              <a:rPr lang="en-US" sz="1350" b="1" dirty="0">
                <a:latin typeface="Arial" panose="020B0604020202020204" pitchFamily="34" charset="0"/>
                <a:cs typeface="Arial" panose="020B0604020202020204" pitchFamily="34" charset="0"/>
              </a:rPr>
              <a:t>Disaster</a:t>
            </a:r>
          </a:p>
          <a:p>
            <a:pPr algn="ctr" defTabSz="812321">
              <a:buClr>
                <a:srgbClr val="717074">
                  <a:lumMod val="60000"/>
                  <a:lumOff val="40000"/>
                </a:srgbClr>
              </a:buClr>
              <a:buSzPct val="90000"/>
              <a:defRPr/>
            </a:pPr>
            <a:r>
              <a:rPr lang="en-US" sz="1350" b="1" dirty="0">
                <a:latin typeface="Arial" panose="020B0604020202020204" pitchFamily="34" charset="0"/>
                <a:cs typeface="Arial" panose="020B0604020202020204" pitchFamily="34" charset="0"/>
              </a:rPr>
              <a:t> Recovery</a:t>
            </a:r>
          </a:p>
        </p:txBody>
      </p:sp>
      <p:sp>
        <p:nvSpPr>
          <p:cNvPr id="63" name="Rectangle 62">
            <a:extLst>
              <a:ext uri="{FF2B5EF4-FFF2-40B4-BE49-F238E27FC236}">
                <a16:creationId xmlns:a16="http://schemas.microsoft.com/office/drawing/2014/main" id="{D3CBB86D-D053-9F4E-9120-7E57D0287158}"/>
              </a:ext>
            </a:extLst>
          </p:cNvPr>
          <p:cNvSpPr/>
          <p:nvPr/>
        </p:nvSpPr>
        <p:spPr>
          <a:xfrm>
            <a:off x="2761477" y="2498901"/>
            <a:ext cx="1489515" cy="456901"/>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Footprint Expansion</a:t>
            </a:r>
          </a:p>
        </p:txBody>
      </p:sp>
      <p:sp>
        <p:nvSpPr>
          <p:cNvPr id="64" name="Rectangle 63">
            <a:extLst>
              <a:ext uri="{FF2B5EF4-FFF2-40B4-BE49-F238E27FC236}">
                <a16:creationId xmlns:a16="http://schemas.microsoft.com/office/drawing/2014/main" id="{81957953-873B-0F49-97EA-A999FD0FDE56}"/>
              </a:ext>
            </a:extLst>
          </p:cNvPr>
          <p:cNvSpPr/>
          <p:nvPr/>
        </p:nvSpPr>
        <p:spPr>
          <a:xfrm>
            <a:off x="2761477" y="2977123"/>
            <a:ext cx="1489516" cy="456902"/>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On-Demand Capacity</a:t>
            </a:r>
          </a:p>
        </p:txBody>
      </p:sp>
      <p:sp>
        <p:nvSpPr>
          <p:cNvPr id="65" name="Rectangle 64">
            <a:extLst>
              <a:ext uri="{FF2B5EF4-FFF2-40B4-BE49-F238E27FC236}">
                <a16:creationId xmlns:a16="http://schemas.microsoft.com/office/drawing/2014/main" id="{2AB5D04C-5819-2D4B-9DE0-60DFD3036EDE}"/>
              </a:ext>
            </a:extLst>
          </p:cNvPr>
          <p:cNvSpPr/>
          <p:nvPr/>
        </p:nvSpPr>
        <p:spPr>
          <a:xfrm>
            <a:off x="2761477" y="3453873"/>
            <a:ext cx="1489516" cy="456902"/>
          </a:xfrm>
          <a:prstGeom prst="rect">
            <a:avLst/>
          </a:prstGeom>
          <a:solidFill>
            <a:srgbClr val="FF9900"/>
          </a:solidFill>
          <a:ln w="25400" cap="flat" cmpd="sng" algn="ctr">
            <a:solidFill>
              <a:srgbClr val="FF9900">
                <a:shade val="50000"/>
              </a:srgbClr>
            </a:solidFill>
            <a:prstDash val="solid"/>
          </a:ln>
          <a:effectLst/>
        </p:spPr>
        <p:txBody>
          <a:bodyPr rtlCol="0" anchor="ctr"/>
          <a:lstStyle/>
          <a:p>
            <a:pPr algn="ctr" defTabSz="1218865">
              <a:defRPr/>
            </a:pPr>
            <a:r>
              <a:rPr lang="en-US" sz="1067" b="1" dirty="0">
                <a:solidFill>
                  <a:schemeClr val="lt1"/>
                </a:solidFill>
                <a:latin typeface="Arial" panose="020B0604020202020204" pitchFamily="34" charset="0"/>
                <a:cs typeface="Arial" panose="020B0604020202020204" pitchFamily="34" charset="0"/>
              </a:rPr>
              <a:t>Test / Dev</a:t>
            </a:r>
          </a:p>
        </p:txBody>
      </p:sp>
      <p:sp>
        <p:nvSpPr>
          <p:cNvPr id="66" name="Freeform 41">
            <a:extLst>
              <a:ext uri="{FF2B5EF4-FFF2-40B4-BE49-F238E27FC236}">
                <a16:creationId xmlns:a16="http://schemas.microsoft.com/office/drawing/2014/main" id="{95EA5E59-B009-3941-A229-4DE07D8EAAC5}"/>
              </a:ext>
            </a:extLst>
          </p:cNvPr>
          <p:cNvSpPr>
            <a:spLocks noChangeAspect="1"/>
          </p:cNvSpPr>
          <p:nvPr/>
        </p:nvSpPr>
        <p:spPr bwMode="auto">
          <a:xfrm>
            <a:off x="3555279" y="1751129"/>
            <a:ext cx="589131" cy="403525"/>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FF9900"/>
          </a:solidFill>
          <a:ln w="19050">
            <a:solidFill>
              <a:srgbClr val="FF9900"/>
            </a:solid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7" name="Freeform 41">
            <a:extLst>
              <a:ext uri="{FF2B5EF4-FFF2-40B4-BE49-F238E27FC236}">
                <a16:creationId xmlns:a16="http://schemas.microsoft.com/office/drawing/2014/main" id="{E70FD329-CB10-D14B-9E83-A2A98261C515}"/>
              </a:ext>
            </a:extLst>
          </p:cNvPr>
          <p:cNvSpPr>
            <a:spLocks noChangeAspect="1"/>
          </p:cNvSpPr>
          <p:nvPr/>
        </p:nvSpPr>
        <p:spPr bwMode="auto">
          <a:xfrm>
            <a:off x="2903989" y="1802355"/>
            <a:ext cx="926657" cy="634713"/>
          </a:xfrm>
          <a:custGeom>
            <a:avLst/>
            <a:gdLst>
              <a:gd name="T0" fmla="*/ 1498 w 2304"/>
              <a:gd name="T1" fmla="*/ 6 h 1427"/>
              <a:gd name="T2" fmla="*/ 1027 w 2304"/>
              <a:gd name="T3" fmla="*/ 333 h 1427"/>
              <a:gd name="T4" fmla="*/ 855 w 2304"/>
              <a:gd name="T5" fmla="*/ 293 h 1427"/>
              <a:gd name="T6" fmla="*/ 432 w 2304"/>
              <a:gd name="T7" fmla="*/ 623 h 1427"/>
              <a:gd name="T8" fmla="*/ 349 w 2304"/>
              <a:gd name="T9" fmla="*/ 612 h 1427"/>
              <a:gd name="T10" fmla="*/ 5 w 2304"/>
              <a:gd name="T11" fmla="*/ 935 h 1427"/>
              <a:gd name="T12" fmla="*/ 333 w 2304"/>
              <a:gd name="T13" fmla="*/ 1273 h 1427"/>
              <a:gd name="T14" fmla="*/ 495 w 2304"/>
              <a:gd name="T15" fmla="*/ 1237 h 1427"/>
              <a:gd name="T16" fmla="*/ 860 w 2304"/>
              <a:gd name="T17" fmla="*/ 1383 h 1427"/>
              <a:gd name="T18" fmla="*/ 1177 w 2304"/>
              <a:gd name="T19" fmla="*/ 1299 h 1427"/>
              <a:gd name="T20" fmla="*/ 1451 w 2304"/>
              <a:gd name="T21" fmla="*/ 1424 h 1427"/>
              <a:gd name="T22" fmla="*/ 1788 w 2304"/>
              <a:gd name="T23" fmla="*/ 1240 h 1427"/>
              <a:gd name="T24" fmla="*/ 1941 w 2304"/>
              <a:gd name="T25" fmla="*/ 1285 h 1427"/>
              <a:gd name="T26" fmla="*/ 2299 w 2304"/>
              <a:gd name="T27" fmla="*/ 894 h 1427"/>
              <a:gd name="T28" fmla="*/ 1981 w 2304"/>
              <a:gd name="T29" fmla="*/ 487 h 1427"/>
              <a:gd name="T30" fmla="*/ 1498 w 2304"/>
              <a:gd name="T31" fmla="*/ 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1427">
                <a:moveTo>
                  <a:pt x="1498" y="6"/>
                </a:moveTo>
                <a:cubicBezTo>
                  <a:pt x="1288" y="0"/>
                  <a:pt x="1105" y="136"/>
                  <a:pt x="1027" y="333"/>
                </a:cubicBezTo>
                <a:cubicBezTo>
                  <a:pt x="975" y="309"/>
                  <a:pt x="917" y="295"/>
                  <a:pt x="855" y="293"/>
                </a:cubicBezTo>
                <a:cubicBezTo>
                  <a:pt x="649" y="288"/>
                  <a:pt x="474" y="430"/>
                  <a:pt x="432" y="623"/>
                </a:cubicBezTo>
                <a:cubicBezTo>
                  <a:pt x="406" y="616"/>
                  <a:pt x="378" y="612"/>
                  <a:pt x="349" y="612"/>
                </a:cubicBezTo>
                <a:cubicBezTo>
                  <a:pt x="163" y="607"/>
                  <a:pt x="9" y="752"/>
                  <a:pt x="5" y="935"/>
                </a:cubicBezTo>
                <a:cubicBezTo>
                  <a:pt x="0" y="1117"/>
                  <a:pt x="147" y="1269"/>
                  <a:pt x="333" y="1273"/>
                </a:cubicBezTo>
                <a:cubicBezTo>
                  <a:pt x="391" y="1275"/>
                  <a:pt x="447" y="1262"/>
                  <a:pt x="495" y="1237"/>
                </a:cubicBezTo>
                <a:cubicBezTo>
                  <a:pt x="576" y="1321"/>
                  <a:pt x="709" y="1379"/>
                  <a:pt x="860" y="1383"/>
                </a:cubicBezTo>
                <a:cubicBezTo>
                  <a:pt x="982" y="1386"/>
                  <a:pt x="1094" y="1353"/>
                  <a:pt x="1177" y="1299"/>
                </a:cubicBezTo>
                <a:cubicBezTo>
                  <a:pt x="1245" y="1374"/>
                  <a:pt x="1343" y="1421"/>
                  <a:pt x="1451" y="1424"/>
                </a:cubicBezTo>
                <a:cubicBezTo>
                  <a:pt x="1592" y="1427"/>
                  <a:pt x="1718" y="1354"/>
                  <a:pt x="1788" y="1240"/>
                </a:cubicBezTo>
                <a:cubicBezTo>
                  <a:pt x="1834" y="1267"/>
                  <a:pt x="1886" y="1284"/>
                  <a:pt x="1941" y="1285"/>
                </a:cubicBezTo>
                <a:cubicBezTo>
                  <a:pt x="2133" y="1290"/>
                  <a:pt x="2294" y="1114"/>
                  <a:pt x="2299" y="894"/>
                </a:cubicBezTo>
                <a:cubicBezTo>
                  <a:pt x="2304" y="681"/>
                  <a:pt x="2163" y="504"/>
                  <a:pt x="1981" y="487"/>
                </a:cubicBezTo>
                <a:cubicBezTo>
                  <a:pt x="1956" y="221"/>
                  <a:pt x="1752" y="12"/>
                  <a:pt x="1498" y="6"/>
                </a:cubicBezTo>
                <a:close/>
              </a:path>
            </a:pathLst>
          </a:custGeom>
          <a:solidFill>
            <a:srgbClr val="00A1C9"/>
          </a:solidFill>
          <a:ln>
            <a:noFill/>
          </a:ln>
        </p:spPr>
        <p:txBody>
          <a:bodyPr vert="horz" wrap="square" lIns="81259" tIns="40629" rIns="81259" bIns="40629" numCol="1" anchor="t" anchorCtr="0" compatLnSpc="1">
            <a:prstTxWarp prst="textNoShape">
              <a:avLst/>
            </a:prstTxWarp>
          </a:bodyPr>
          <a:lstStyle/>
          <a:p>
            <a:pPr defTabSz="1218865">
              <a:defRPr/>
            </a:pPr>
            <a:endParaRPr lang="en-US" kern="0">
              <a:solidFill>
                <a:srgbClr val="1D516C"/>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8" name="TextBox 67">
            <a:extLst>
              <a:ext uri="{FF2B5EF4-FFF2-40B4-BE49-F238E27FC236}">
                <a16:creationId xmlns:a16="http://schemas.microsoft.com/office/drawing/2014/main" id="{E305976C-6309-2D46-8618-460FCF7225E0}"/>
              </a:ext>
            </a:extLst>
          </p:cNvPr>
          <p:cNvSpPr txBox="1"/>
          <p:nvPr/>
        </p:nvSpPr>
        <p:spPr>
          <a:xfrm>
            <a:off x="3674333" y="1913773"/>
            <a:ext cx="496505" cy="147540"/>
          </a:xfrm>
          <a:prstGeom prst="rect">
            <a:avLst/>
          </a:prstGeom>
          <a:noFill/>
        </p:spPr>
        <p:txBody>
          <a:bodyPr wrap="none" lIns="0" tIns="0" rIns="0" bIns="0" rtlCol="0" anchor="ctr">
            <a:noAutofit/>
          </a:bodyPr>
          <a:lstStyle>
            <a:defPPr>
              <a:defRPr lang="en-US"/>
            </a:defPPr>
            <a:lvl1pPr algn="ctr" defTabSz="1218895">
              <a:lnSpc>
                <a:spcPct val="90000"/>
              </a:lnSpc>
              <a:defRPr sz="1067" b="1">
                <a:solidFill>
                  <a:schemeClr val="lt1"/>
                </a:solidFill>
              </a:defRPr>
            </a:lvl1pPr>
          </a:lstStyle>
          <a:p>
            <a:r>
              <a:rPr lang="en-US" sz="800" dirty="0">
                <a:latin typeface="Arial" panose="020B0604020202020204" pitchFamily="34" charset="0"/>
                <a:cs typeface="Arial" panose="020B0604020202020204" pitchFamily="34" charset="0"/>
              </a:rPr>
              <a:t>Expand</a:t>
            </a:r>
            <a:endParaRPr lang="en-US"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AB39EF27-FF34-4849-A4AA-B81204BCADD3}"/>
              </a:ext>
            </a:extLst>
          </p:cNvPr>
          <p:cNvSpPr txBox="1"/>
          <p:nvPr/>
        </p:nvSpPr>
        <p:spPr>
          <a:xfrm>
            <a:off x="3177280" y="2074886"/>
            <a:ext cx="496505" cy="147540"/>
          </a:xfrm>
          <a:prstGeom prst="rect">
            <a:avLst/>
          </a:prstGeom>
          <a:noFill/>
        </p:spPr>
        <p:txBody>
          <a:bodyPr wrap="none" lIns="0" tIns="0" rIns="0" bIns="0" rtlCol="0" anchor="ctr">
            <a:noAutofit/>
          </a:bodyPr>
          <a:lstStyle/>
          <a:p>
            <a:pPr algn="ctr" defTabSz="1218865">
              <a:lnSpc>
                <a:spcPct val="90000"/>
              </a:lnSpc>
              <a:defRPr/>
            </a:pPr>
            <a:r>
              <a:rPr lang="en-US" sz="1067" b="1" dirty="0">
                <a:solidFill>
                  <a:schemeClr val="lt1"/>
                </a:solidFill>
                <a:latin typeface="Arial" panose="020B0604020202020204" pitchFamily="34" charset="0"/>
                <a:cs typeface="Arial" panose="020B0604020202020204" pitchFamily="34" charset="0"/>
              </a:rPr>
              <a:t>Maintain</a:t>
            </a:r>
          </a:p>
        </p:txBody>
      </p:sp>
    </p:spTree>
    <p:extLst>
      <p:ext uri="{BB962C8B-B14F-4D97-AF65-F5344CB8AC3E}">
        <p14:creationId xmlns:p14="http://schemas.microsoft.com/office/powerpoint/2010/main" val="3581535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Il </a:t>
            </a:r>
            <a:r>
              <a:rPr lang="en-US" sz="2800" dirty="0" err="1" smtClean="0"/>
              <a:t>servizio</a:t>
            </a:r>
            <a:r>
              <a:rPr lang="en-US" sz="2800" dirty="0" smtClean="0"/>
              <a:t> AWS Migration Hub</a:t>
            </a:r>
            <a:endParaRPr lang="en-US" sz="2800" dirty="0"/>
          </a:p>
        </p:txBody>
      </p:sp>
      <p:pic>
        <p:nvPicPr>
          <p:cNvPr id="4"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172563" y="660677"/>
            <a:ext cx="4568501" cy="3942140"/>
          </a:xfrm>
        </p:spPr>
      </p:pic>
      <p:sp>
        <p:nvSpPr>
          <p:cNvPr id="2" name="Rectangle 1"/>
          <p:cNvSpPr/>
          <p:nvPr/>
        </p:nvSpPr>
        <p:spPr>
          <a:xfrm>
            <a:off x="334267" y="1874636"/>
            <a:ext cx="3661661" cy="1200329"/>
          </a:xfrm>
          <a:prstGeom prst="rect">
            <a:avLst/>
          </a:prstGeom>
        </p:spPr>
        <p:txBody>
          <a:bodyPr wrap="square">
            <a:spAutoFit/>
          </a:bodyPr>
          <a:lstStyle/>
          <a:p>
            <a:pPr>
              <a:defRPr/>
            </a:pPr>
            <a:r>
              <a:rPr lang="en-US"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Discover </a:t>
            </a:r>
            <a:r>
              <a:rPr lang="en-US"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using </a:t>
            </a:r>
            <a:r>
              <a:rPr lang="en-US"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AWS </a:t>
            </a:r>
            <a:r>
              <a:rPr lang="en-US"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ADS or Import discovery data from existing sources</a:t>
            </a:r>
          </a:p>
          <a:p>
            <a:pPr lvl="0">
              <a:defRPr/>
            </a:pPr>
            <a:r>
              <a:rPr lang="en-US"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 </a:t>
            </a:r>
          </a:p>
        </p:txBody>
      </p:sp>
      <p:sp>
        <p:nvSpPr>
          <p:cNvPr id="5" name="Rectangle 4"/>
          <p:cNvSpPr/>
          <p:nvPr/>
        </p:nvSpPr>
        <p:spPr>
          <a:xfrm>
            <a:off x="173736" y="743928"/>
            <a:ext cx="3941064" cy="1015663"/>
          </a:xfrm>
          <a:prstGeom prst="rect">
            <a:avLst/>
          </a:prstGeom>
        </p:spPr>
        <p:txBody>
          <a:bodyPr wrap="square">
            <a:spAutoFit/>
          </a:bodyPr>
          <a:lstStyle/>
          <a:p>
            <a:r>
              <a:rPr lang="en-US" sz="20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Track the migration status of your applications across multiple tools in one place</a:t>
            </a:r>
          </a:p>
        </p:txBody>
      </p:sp>
      <p:sp>
        <p:nvSpPr>
          <p:cNvPr id="7" name="Rectangle 6"/>
          <p:cNvSpPr/>
          <p:nvPr/>
        </p:nvSpPr>
        <p:spPr>
          <a:xfrm>
            <a:off x="334267" y="2855140"/>
            <a:ext cx="3561077" cy="923330"/>
          </a:xfrm>
          <a:prstGeom prst="rect">
            <a:avLst/>
          </a:prstGeom>
        </p:spPr>
        <p:txBody>
          <a:bodyPr wrap="square">
            <a:spAutoFit/>
          </a:bodyPr>
          <a:lstStyle/>
          <a:p>
            <a:pPr lvl="0">
              <a:defRPr/>
            </a:pPr>
            <a:r>
              <a:rPr lang="en-US"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Use </a:t>
            </a:r>
            <a:r>
              <a:rPr lang="en-US"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the migration tools that best fit your </a:t>
            </a:r>
            <a:r>
              <a:rPr lang="en-US"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needs – AWS or Partner tools integrated</a:t>
            </a:r>
            <a:endParaRPr lang="en-US"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8" name="Straight Connector 7"/>
          <p:cNvCxnSpPr/>
          <p:nvPr/>
        </p:nvCxnSpPr>
        <p:spPr>
          <a:xfrm>
            <a:off x="373742" y="1833372"/>
            <a:ext cx="33909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92030" y="2807980"/>
            <a:ext cx="33909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73742" y="3814473"/>
            <a:ext cx="33909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34267" y="3838801"/>
            <a:ext cx="3515357" cy="646331"/>
          </a:xfrm>
          <a:prstGeom prst="rect">
            <a:avLst/>
          </a:prstGeom>
        </p:spPr>
        <p:txBody>
          <a:bodyPr wrap="square">
            <a:spAutoFit/>
          </a:bodyPr>
          <a:lstStyle/>
          <a:p>
            <a:pPr>
              <a:defRPr/>
            </a:pPr>
            <a:r>
              <a:rPr lang="en-US"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A</a:t>
            </a:r>
            <a:r>
              <a:rPr lang="en-US"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vailable </a:t>
            </a:r>
            <a:r>
              <a:rPr lang="en-US"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to all AWS customers at no additional charge</a:t>
            </a:r>
          </a:p>
        </p:txBody>
      </p:sp>
      <p:cxnSp>
        <p:nvCxnSpPr>
          <p:cNvPr id="12" name="Straight Connector 11"/>
          <p:cNvCxnSpPr/>
          <p:nvPr/>
        </p:nvCxnSpPr>
        <p:spPr>
          <a:xfrm>
            <a:off x="361550" y="4524657"/>
            <a:ext cx="33909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3954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003176" y="959230"/>
            <a:ext cx="5665695" cy="364775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Title 16"/>
          <p:cNvSpPr>
            <a:spLocks noGrp="1"/>
          </p:cNvSpPr>
          <p:nvPr>
            <p:ph type="title"/>
          </p:nvPr>
        </p:nvSpPr>
        <p:spPr>
          <a:xfrm>
            <a:off x="106396" y="98655"/>
            <a:ext cx="8205304" cy="545192"/>
          </a:xfrm>
        </p:spPr>
        <p:txBody>
          <a:bodyPr>
            <a:normAutofit fontScale="90000"/>
          </a:bodyPr>
          <a:lstStyle/>
          <a:p>
            <a:r>
              <a:rPr lang="en-US" sz="2800" dirty="0" smtClean="0"/>
              <a:t>Il </a:t>
            </a:r>
            <a:r>
              <a:rPr lang="en-US" sz="2800" dirty="0" err="1" smtClean="0"/>
              <a:t>servizio</a:t>
            </a:r>
            <a:r>
              <a:rPr lang="en-US" sz="2800" dirty="0" smtClean="0"/>
              <a:t> AWS Database Migration Service: </a:t>
            </a:r>
            <a:r>
              <a:rPr lang="en-US" sz="2800" dirty="0" err="1" smtClean="0"/>
              <a:t>migrazione</a:t>
            </a:r>
            <a:r>
              <a:rPr lang="en-US" sz="2800" dirty="0" smtClean="0"/>
              <a:t> </a:t>
            </a:r>
            <a:r>
              <a:rPr lang="en-US" sz="2800" dirty="0" err="1" smtClean="0"/>
              <a:t>omogenea</a:t>
            </a:r>
            <a:r>
              <a:rPr lang="en-US" sz="2800" dirty="0" smtClean="0"/>
              <a:t> </a:t>
            </a:r>
            <a:r>
              <a:rPr lang="en-US" sz="2800" dirty="0" err="1" smtClean="0"/>
              <a:t>oppure</a:t>
            </a:r>
            <a:r>
              <a:rPr lang="en-US" sz="2800" dirty="0" smtClean="0"/>
              <a:t> </a:t>
            </a:r>
            <a:r>
              <a:rPr lang="en-US" sz="2800" dirty="0" err="1" smtClean="0"/>
              <a:t>eterogenea</a:t>
            </a:r>
            <a:endParaRPr lang="en-US" sz="2775" dirty="0"/>
          </a:p>
        </p:txBody>
      </p:sp>
      <p:grpSp>
        <p:nvGrpSpPr>
          <p:cNvPr id="16" name="Group 15"/>
          <p:cNvGrpSpPr/>
          <p:nvPr/>
        </p:nvGrpSpPr>
        <p:grpSpPr>
          <a:xfrm>
            <a:off x="3140640" y="2195301"/>
            <a:ext cx="5257249" cy="959973"/>
            <a:chOff x="1002765" y="2090680"/>
            <a:chExt cx="7009665" cy="1279964"/>
          </a:xfrm>
        </p:grpSpPr>
        <p:sp>
          <p:nvSpPr>
            <p:cNvPr id="2" name="Rectangle 1"/>
            <p:cNvSpPr/>
            <p:nvPr/>
          </p:nvSpPr>
          <p:spPr>
            <a:xfrm>
              <a:off x="1078230" y="2456244"/>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an 2"/>
            <p:cNvSpPr/>
            <p:nvPr/>
          </p:nvSpPr>
          <p:spPr>
            <a:xfrm>
              <a:off x="1604010" y="2667000"/>
              <a:ext cx="320040" cy="4572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sp>
          <p:nvSpPr>
            <p:cNvPr id="4" name="Rectangle 3"/>
            <p:cNvSpPr/>
            <p:nvPr/>
          </p:nvSpPr>
          <p:spPr>
            <a:xfrm>
              <a:off x="3783330" y="2438400"/>
              <a:ext cx="13716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13" dirty="0"/>
                <a:t>Replication instance</a:t>
              </a:r>
            </a:p>
          </p:txBody>
        </p:sp>
        <p:sp>
          <p:nvSpPr>
            <p:cNvPr id="6" name="Rectangle 5"/>
            <p:cNvSpPr/>
            <p:nvPr/>
          </p:nvSpPr>
          <p:spPr>
            <a:xfrm>
              <a:off x="6640830" y="2456244"/>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Can 6"/>
            <p:cNvSpPr/>
            <p:nvPr/>
          </p:nvSpPr>
          <p:spPr>
            <a:xfrm>
              <a:off x="7166610" y="2684844"/>
              <a:ext cx="320040" cy="4572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cxnSp>
          <p:nvCxnSpPr>
            <p:cNvPr id="10" name="Straight Arrow Connector 9"/>
            <p:cNvCxnSpPr>
              <a:endCxn id="4" idx="1"/>
            </p:cNvCxnSpPr>
            <p:nvPr/>
          </p:nvCxnSpPr>
          <p:spPr>
            <a:xfrm>
              <a:off x="1878330" y="2895600"/>
              <a:ext cx="1905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93030" y="2895600"/>
              <a:ext cx="1973580" cy="17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2765" y="2102149"/>
              <a:ext cx="1436371" cy="369332"/>
            </a:xfrm>
            <a:prstGeom prst="rect">
              <a:avLst/>
            </a:prstGeom>
            <a:noFill/>
          </p:spPr>
          <p:txBody>
            <a:bodyPr wrap="square" rtlCol="0">
              <a:spAutoFit/>
            </a:bodyPr>
            <a:lstStyle/>
            <a:p>
              <a:r>
                <a:rPr lang="en-US" sz="1200" dirty="0"/>
                <a:t>SQL Server</a:t>
              </a:r>
            </a:p>
          </p:txBody>
        </p:sp>
        <p:sp>
          <p:nvSpPr>
            <p:cNvPr id="15" name="TextBox 14"/>
            <p:cNvSpPr txBox="1"/>
            <p:nvPr/>
          </p:nvSpPr>
          <p:spPr>
            <a:xfrm>
              <a:off x="6564630" y="2090680"/>
              <a:ext cx="1181100" cy="369332"/>
            </a:xfrm>
            <a:prstGeom prst="rect">
              <a:avLst/>
            </a:prstGeom>
            <a:noFill/>
          </p:spPr>
          <p:txBody>
            <a:bodyPr wrap="square" rtlCol="0">
              <a:spAutoFit/>
            </a:bodyPr>
            <a:lstStyle/>
            <a:p>
              <a:r>
                <a:rPr lang="en-US" sz="1200" dirty="0"/>
                <a:t>MySQL</a:t>
              </a:r>
            </a:p>
          </p:txBody>
        </p:sp>
      </p:grpSp>
      <p:grpSp>
        <p:nvGrpSpPr>
          <p:cNvPr id="13" name="Group 12"/>
          <p:cNvGrpSpPr/>
          <p:nvPr/>
        </p:nvGrpSpPr>
        <p:grpSpPr>
          <a:xfrm>
            <a:off x="3148661" y="1069163"/>
            <a:ext cx="5249228" cy="959391"/>
            <a:chOff x="1013460" y="2091456"/>
            <a:chExt cx="6998970" cy="1279188"/>
          </a:xfrm>
        </p:grpSpPr>
        <p:sp>
          <p:nvSpPr>
            <p:cNvPr id="18" name="Rectangle 17"/>
            <p:cNvSpPr/>
            <p:nvPr/>
          </p:nvSpPr>
          <p:spPr>
            <a:xfrm>
              <a:off x="1078230" y="2456244"/>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Can 18"/>
            <p:cNvSpPr/>
            <p:nvPr/>
          </p:nvSpPr>
          <p:spPr>
            <a:xfrm>
              <a:off x="1604010" y="2667000"/>
              <a:ext cx="320040" cy="4572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sp>
          <p:nvSpPr>
            <p:cNvPr id="20" name="Rectangle 19"/>
            <p:cNvSpPr/>
            <p:nvPr/>
          </p:nvSpPr>
          <p:spPr>
            <a:xfrm>
              <a:off x="3821430" y="2456244"/>
              <a:ext cx="13716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13" dirty="0"/>
                <a:t>Replication instance</a:t>
              </a:r>
            </a:p>
          </p:txBody>
        </p:sp>
        <p:sp>
          <p:nvSpPr>
            <p:cNvPr id="21" name="Rectangle 20"/>
            <p:cNvSpPr/>
            <p:nvPr/>
          </p:nvSpPr>
          <p:spPr>
            <a:xfrm>
              <a:off x="6640830" y="2456244"/>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Can 21"/>
            <p:cNvSpPr/>
            <p:nvPr/>
          </p:nvSpPr>
          <p:spPr>
            <a:xfrm>
              <a:off x="7166610" y="2684844"/>
              <a:ext cx="320040" cy="4572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cxnSp>
          <p:nvCxnSpPr>
            <p:cNvPr id="23" name="Straight Arrow Connector 22"/>
            <p:cNvCxnSpPr>
              <a:endCxn id="20" idx="1"/>
            </p:cNvCxnSpPr>
            <p:nvPr/>
          </p:nvCxnSpPr>
          <p:spPr>
            <a:xfrm>
              <a:off x="1916430" y="2913444"/>
              <a:ext cx="1905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93030" y="2895600"/>
              <a:ext cx="1973580" cy="17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13460" y="2091456"/>
              <a:ext cx="1181100" cy="369332"/>
            </a:xfrm>
            <a:prstGeom prst="rect">
              <a:avLst/>
            </a:prstGeom>
            <a:noFill/>
          </p:spPr>
          <p:txBody>
            <a:bodyPr wrap="square" rtlCol="0">
              <a:spAutoFit/>
            </a:bodyPr>
            <a:lstStyle/>
            <a:p>
              <a:r>
                <a:rPr lang="en-US" sz="1200" dirty="0"/>
                <a:t>Oracle</a:t>
              </a:r>
            </a:p>
          </p:txBody>
        </p:sp>
        <p:sp>
          <p:nvSpPr>
            <p:cNvPr id="26" name="TextBox 25"/>
            <p:cNvSpPr txBox="1"/>
            <p:nvPr/>
          </p:nvSpPr>
          <p:spPr>
            <a:xfrm>
              <a:off x="6564630" y="2122765"/>
              <a:ext cx="1181100" cy="369332"/>
            </a:xfrm>
            <a:prstGeom prst="rect">
              <a:avLst/>
            </a:prstGeom>
            <a:noFill/>
          </p:spPr>
          <p:txBody>
            <a:bodyPr wrap="square" rtlCol="0">
              <a:spAutoFit/>
            </a:bodyPr>
            <a:lstStyle/>
            <a:p>
              <a:r>
                <a:rPr lang="en-US" sz="1200" dirty="0"/>
                <a:t>Oracle</a:t>
              </a:r>
            </a:p>
          </p:txBody>
        </p:sp>
      </p:grpSp>
      <p:grpSp>
        <p:nvGrpSpPr>
          <p:cNvPr id="27" name="Group 26"/>
          <p:cNvGrpSpPr/>
          <p:nvPr/>
        </p:nvGrpSpPr>
        <p:grpSpPr>
          <a:xfrm>
            <a:off x="3156682" y="3435332"/>
            <a:ext cx="5241207" cy="951371"/>
            <a:chOff x="1024155" y="2102149"/>
            <a:chExt cx="6988275" cy="1268495"/>
          </a:xfrm>
        </p:grpSpPr>
        <p:sp>
          <p:nvSpPr>
            <p:cNvPr id="28" name="Rectangle 27"/>
            <p:cNvSpPr/>
            <p:nvPr/>
          </p:nvSpPr>
          <p:spPr>
            <a:xfrm>
              <a:off x="1078230" y="2456244"/>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Can 28"/>
            <p:cNvSpPr/>
            <p:nvPr/>
          </p:nvSpPr>
          <p:spPr>
            <a:xfrm>
              <a:off x="1604010" y="2667000"/>
              <a:ext cx="320040" cy="4572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sp>
          <p:nvSpPr>
            <p:cNvPr id="30" name="Rectangle 29"/>
            <p:cNvSpPr/>
            <p:nvPr/>
          </p:nvSpPr>
          <p:spPr>
            <a:xfrm>
              <a:off x="3821430" y="2456244"/>
              <a:ext cx="13716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13" dirty="0"/>
                <a:t>Replication instance</a:t>
              </a:r>
            </a:p>
          </p:txBody>
        </p:sp>
        <p:sp>
          <p:nvSpPr>
            <p:cNvPr id="31" name="Rectangle 30"/>
            <p:cNvSpPr/>
            <p:nvPr/>
          </p:nvSpPr>
          <p:spPr>
            <a:xfrm>
              <a:off x="6640830" y="2456244"/>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Can 31"/>
            <p:cNvSpPr/>
            <p:nvPr/>
          </p:nvSpPr>
          <p:spPr>
            <a:xfrm>
              <a:off x="7166610" y="2684844"/>
              <a:ext cx="320040" cy="4572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cxnSp>
          <p:nvCxnSpPr>
            <p:cNvPr id="33" name="Straight Arrow Connector 32"/>
            <p:cNvCxnSpPr>
              <a:endCxn id="30" idx="1"/>
            </p:cNvCxnSpPr>
            <p:nvPr/>
          </p:nvCxnSpPr>
          <p:spPr>
            <a:xfrm>
              <a:off x="1916430" y="2913444"/>
              <a:ext cx="1905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93030" y="2895600"/>
              <a:ext cx="1973580" cy="17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24155" y="2102149"/>
              <a:ext cx="1181100" cy="369332"/>
            </a:xfrm>
            <a:prstGeom prst="rect">
              <a:avLst/>
            </a:prstGeom>
            <a:noFill/>
          </p:spPr>
          <p:txBody>
            <a:bodyPr wrap="square" rtlCol="0">
              <a:spAutoFit/>
            </a:bodyPr>
            <a:lstStyle/>
            <a:p>
              <a:r>
                <a:rPr lang="en-US" sz="1200" dirty="0"/>
                <a:t>Oracle</a:t>
              </a:r>
            </a:p>
          </p:txBody>
        </p:sp>
        <p:sp>
          <p:nvSpPr>
            <p:cNvPr id="36" name="TextBox 35"/>
            <p:cNvSpPr txBox="1"/>
            <p:nvPr/>
          </p:nvSpPr>
          <p:spPr>
            <a:xfrm>
              <a:off x="6564630" y="2112069"/>
              <a:ext cx="1181100" cy="369332"/>
            </a:xfrm>
            <a:prstGeom prst="rect">
              <a:avLst/>
            </a:prstGeom>
            <a:noFill/>
          </p:spPr>
          <p:txBody>
            <a:bodyPr wrap="square" rtlCol="0">
              <a:spAutoFit/>
            </a:bodyPr>
            <a:lstStyle/>
            <a:p>
              <a:r>
                <a:rPr lang="en-US" sz="1200" dirty="0"/>
                <a:t>Aurora</a:t>
              </a:r>
            </a:p>
          </p:txBody>
        </p:sp>
      </p:grpSp>
      <p:pic>
        <p:nvPicPr>
          <p:cNvPr id="37"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99" y="3393158"/>
            <a:ext cx="1045004" cy="537526"/>
          </a:xfrm>
          <a:prstGeom prst="rect">
            <a:avLst/>
          </a:prstGeom>
        </p:spPr>
      </p:pic>
      <p:pic>
        <p:nvPicPr>
          <p:cNvPr id="38"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516" y="1718437"/>
            <a:ext cx="1367570" cy="507739"/>
          </a:xfrm>
          <a:prstGeom prst="rect">
            <a:avLst/>
          </a:prstGeom>
        </p:spPr>
      </p:pic>
      <p:pic>
        <p:nvPicPr>
          <p:cNvPr id="39"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396" y="2339295"/>
            <a:ext cx="1430805" cy="402626"/>
          </a:xfrm>
          <a:prstGeom prst="rect">
            <a:avLst/>
          </a:prstGeom>
        </p:spPr>
      </p:pic>
      <p:pic>
        <p:nvPicPr>
          <p:cNvPr id="40"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922" y="2983824"/>
            <a:ext cx="1309673" cy="193789"/>
          </a:xfrm>
          <a:prstGeom prst="rect">
            <a:avLst/>
          </a:prstGeom>
        </p:spPr>
      </p:pic>
      <p:pic>
        <p:nvPicPr>
          <p:cNvPr id="41" name="Picture 6" descr="https://upload.wikimedia.org/wikipedia/en/3/3e/MariaDB_Logo_from_SkySQL_A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830" y="4043803"/>
            <a:ext cx="1182398" cy="60858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477" y="1034767"/>
            <a:ext cx="887808" cy="515711"/>
          </a:xfrm>
          <a:prstGeom prst="rect">
            <a:avLst/>
          </a:prstGeom>
          <a:ln>
            <a:solidFill>
              <a:schemeClr val="tx1"/>
            </a:solidFill>
          </a:ln>
        </p:spPr>
      </p:pic>
      <p:sp>
        <p:nvSpPr>
          <p:cNvPr id="49" name="TextBox 30"/>
          <p:cNvSpPr txBox="1"/>
          <p:nvPr/>
        </p:nvSpPr>
        <p:spPr>
          <a:xfrm>
            <a:off x="2079744" y="3032860"/>
            <a:ext cx="1226844" cy="307777"/>
          </a:xfrm>
          <a:prstGeom prst="rect">
            <a:avLst/>
          </a:prstGeom>
          <a:noFill/>
        </p:spPr>
        <p:txBody>
          <a:bodyPr wrap="square" rtlCol="0">
            <a:spAutoFit/>
          </a:bodyPr>
          <a:lstStyle/>
          <a:p>
            <a:r>
              <a:rPr lang="en-US" sz="1400" b="1" dirty="0" err="1" smtClean="0"/>
              <a:t>Esempio</a:t>
            </a:r>
            <a:r>
              <a:rPr lang="en-US" sz="1400" b="1" dirty="0" smtClean="0"/>
              <a:t> </a:t>
            </a:r>
            <a:endParaRPr lang="en-US" sz="1400" b="1" dirty="0"/>
          </a:p>
        </p:txBody>
      </p:sp>
      <p:sp>
        <p:nvSpPr>
          <p:cNvPr id="5" name="Freccia a destra 4"/>
          <p:cNvSpPr/>
          <p:nvPr/>
        </p:nvSpPr>
        <p:spPr>
          <a:xfrm>
            <a:off x="2168539" y="2640924"/>
            <a:ext cx="672490" cy="356283"/>
          </a:xfrm>
          <a:prstGeom prst="rightArrow">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0" name="TextBox 30"/>
          <p:cNvSpPr txBox="1"/>
          <p:nvPr/>
        </p:nvSpPr>
        <p:spPr>
          <a:xfrm>
            <a:off x="424445" y="1400395"/>
            <a:ext cx="1226844" cy="307777"/>
          </a:xfrm>
          <a:prstGeom prst="rect">
            <a:avLst/>
          </a:prstGeom>
          <a:noFill/>
        </p:spPr>
        <p:txBody>
          <a:bodyPr wrap="square" rtlCol="0">
            <a:spAutoFit/>
          </a:bodyPr>
          <a:lstStyle/>
          <a:p>
            <a:r>
              <a:rPr lang="en-US" sz="1400" b="1" dirty="0" smtClean="0"/>
              <a:t>Aurora</a:t>
            </a:r>
            <a:endParaRPr lang="en-US" sz="1400" b="1" dirty="0"/>
          </a:p>
        </p:txBody>
      </p:sp>
    </p:spTree>
    <p:extLst>
      <p:ext uri="{BB962C8B-B14F-4D97-AF65-F5344CB8AC3E}">
        <p14:creationId xmlns:p14="http://schemas.microsoft.com/office/powerpoint/2010/main" val="19061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336788" y="114936"/>
            <a:ext cx="8807212" cy="545192"/>
          </a:xfrm>
        </p:spPr>
        <p:txBody>
          <a:bodyPr/>
          <a:lstStyle/>
          <a:p>
            <a:r>
              <a:rPr lang="en-US" sz="2800" dirty="0" smtClean="0">
                <a:solidFill>
                  <a:srgbClr val="414042"/>
                </a:solidFill>
              </a:rPr>
              <a:t>I </a:t>
            </a:r>
            <a:r>
              <a:rPr lang="en-US" sz="2800" dirty="0" err="1" smtClean="0">
                <a:solidFill>
                  <a:srgbClr val="414042"/>
                </a:solidFill>
              </a:rPr>
              <a:t>servizi</a:t>
            </a:r>
            <a:r>
              <a:rPr lang="en-US" sz="2800" dirty="0" smtClean="0">
                <a:solidFill>
                  <a:srgbClr val="414042"/>
                </a:solidFill>
              </a:rPr>
              <a:t> AWS di data </a:t>
            </a:r>
            <a:r>
              <a:rPr lang="en-US" sz="2800" dirty="0">
                <a:solidFill>
                  <a:srgbClr val="414042"/>
                </a:solidFill>
              </a:rPr>
              <a:t>transfer &amp; hybrid </a:t>
            </a:r>
            <a:r>
              <a:rPr lang="en-US" sz="2800" dirty="0" smtClean="0">
                <a:solidFill>
                  <a:srgbClr val="414042"/>
                </a:solidFill>
              </a:rPr>
              <a:t>storage </a:t>
            </a:r>
            <a:endParaRPr lang="en-US" sz="2800" dirty="0">
              <a:solidFill>
                <a:srgbClr val="414042"/>
              </a:solidFill>
            </a:endParaRPr>
          </a:p>
        </p:txBody>
      </p:sp>
      <p:sp>
        <p:nvSpPr>
          <p:cNvPr id="42" name="TextBox 80">
            <a:extLst>
              <a:ext uri="{FF2B5EF4-FFF2-40B4-BE49-F238E27FC236}">
                <a16:creationId xmlns:a16="http://schemas.microsoft.com/office/drawing/2014/main" id="{BAC567A8-6195-264E-BBE9-A38E12652D02}"/>
              </a:ext>
            </a:extLst>
          </p:cNvPr>
          <p:cNvSpPr txBox="1"/>
          <p:nvPr/>
        </p:nvSpPr>
        <p:spPr>
          <a:xfrm>
            <a:off x="1553044" y="1488195"/>
            <a:ext cx="2035829" cy="553998"/>
          </a:xfrm>
          <a:prstGeom prst="rect">
            <a:avLst/>
          </a:prstGeom>
          <a:noFill/>
        </p:spPr>
        <p:txBody>
          <a:bodyPr wrap="square" rtlCol="0" anchor="b">
            <a:spAutoFit/>
          </a:bodyPr>
          <a:lstStyle/>
          <a:p>
            <a:pPr algn="ctr" defTabSz="685758"/>
            <a:r>
              <a:rPr lang="en-US" sz="1500" dirty="0">
                <a:latin typeface="Amazon Ember" panose="020B0603020204020204" pitchFamily="34" charset="0"/>
                <a:ea typeface="Amazon Ember" panose="020B0603020204020204" pitchFamily="34" charset="0"/>
                <a:cs typeface="Amazon Ember" panose="020B0603020204020204" pitchFamily="34" charset="0"/>
              </a:rPr>
              <a:t>Online</a:t>
            </a:r>
          </a:p>
          <a:p>
            <a:pPr algn="ctr" defTabSz="685758"/>
            <a:r>
              <a:rPr lang="en-US" sz="1500" dirty="0">
                <a:latin typeface="Amazon Ember" panose="020B0603020204020204" pitchFamily="34" charset="0"/>
                <a:ea typeface="Amazon Ember" panose="020B0603020204020204" pitchFamily="34" charset="0"/>
                <a:cs typeface="Amazon Ember" panose="020B0603020204020204" pitchFamily="34" charset="0"/>
              </a:rPr>
              <a:t>data transfer</a:t>
            </a:r>
          </a:p>
        </p:txBody>
      </p:sp>
      <p:cxnSp>
        <p:nvCxnSpPr>
          <p:cNvPr id="58" name="Straight Connector 81">
            <a:extLst>
              <a:ext uri="{FF2B5EF4-FFF2-40B4-BE49-F238E27FC236}">
                <a16:creationId xmlns:a16="http://schemas.microsoft.com/office/drawing/2014/main" id="{919DA467-2CD7-774E-94BF-30100A08C750}"/>
              </a:ext>
            </a:extLst>
          </p:cNvPr>
          <p:cNvCxnSpPr>
            <a:cxnSpLocks/>
          </p:cNvCxnSpPr>
          <p:nvPr/>
        </p:nvCxnSpPr>
        <p:spPr>
          <a:xfrm flipV="1">
            <a:off x="285749" y="2110152"/>
            <a:ext cx="4570418" cy="9259"/>
          </a:xfrm>
          <a:prstGeom prst="line">
            <a:avLst/>
          </a:prstGeom>
          <a:ln w="25400">
            <a:gradFill flip="none" rotWithShape="1">
              <a:gsLst>
                <a:gs pos="0">
                  <a:schemeClr val="accent1"/>
                </a:gs>
                <a:gs pos="100000">
                  <a:schemeClr val="accent3"/>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84">
            <a:extLst>
              <a:ext uri="{FF2B5EF4-FFF2-40B4-BE49-F238E27FC236}">
                <a16:creationId xmlns:a16="http://schemas.microsoft.com/office/drawing/2014/main" id="{FEC4225A-05A0-8E47-A628-B5BD5F5CAF06}"/>
              </a:ext>
            </a:extLst>
          </p:cNvPr>
          <p:cNvSpPr txBox="1"/>
          <p:nvPr/>
        </p:nvSpPr>
        <p:spPr>
          <a:xfrm>
            <a:off x="7237838" y="1478472"/>
            <a:ext cx="857250" cy="553998"/>
          </a:xfrm>
          <a:prstGeom prst="rect">
            <a:avLst/>
          </a:prstGeom>
          <a:noFill/>
        </p:spPr>
        <p:txBody>
          <a:bodyPr wrap="square" rtlCol="0" anchor="b">
            <a:spAutoFit/>
          </a:bodyPr>
          <a:lstStyle/>
          <a:p>
            <a:pPr algn="ctr" defTabSz="685758"/>
            <a:r>
              <a:rPr lang="en-US" sz="1500" dirty="0">
                <a:latin typeface="Amazon Ember" panose="020B0603020204020204" pitchFamily="34" charset="0"/>
                <a:ea typeface="Amazon Ember" panose="020B0603020204020204" pitchFamily="34" charset="0"/>
                <a:cs typeface="Amazon Ember" panose="020B0603020204020204" pitchFamily="34" charset="0"/>
              </a:rPr>
              <a:t>Hybrid</a:t>
            </a:r>
          </a:p>
          <a:p>
            <a:pPr algn="ctr" defTabSz="685758"/>
            <a:r>
              <a:rPr lang="en-US" sz="1500" dirty="0">
                <a:latin typeface="Amazon Ember" panose="020B0603020204020204" pitchFamily="34" charset="0"/>
                <a:ea typeface="Amazon Ember" panose="020B0603020204020204" pitchFamily="34" charset="0"/>
                <a:cs typeface="Amazon Ember" panose="020B0603020204020204" pitchFamily="34" charset="0"/>
              </a:rPr>
              <a:t>storage</a:t>
            </a:r>
          </a:p>
        </p:txBody>
      </p:sp>
      <p:cxnSp>
        <p:nvCxnSpPr>
          <p:cNvPr id="72" name="Straight Connector 85">
            <a:extLst>
              <a:ext uri="{FF2B5EF4-FFF2-40B4-BE49-F238E27FC236}">
                <a16:creationId xmlns:a16="http://schemas.microsoft.com/office/drawing/2014/main" id="{6259812E-544D-854C-A34A-DD01C4A0E8A5}"/>
              </a:ext>
            </a:extLst>
          </p:cNvPr>
          <p:cNvCxnSpPr>
            <a:cxnSpLocks/>
          </p:cNvCxnSpPr>
          <p:nvPr/>
        </p:nvCxnSpPr>
        <p:spPr>
          <a:xfrm>
            <a:off x="6662854" y="2109689"/>
            <a:ext cx="2007219" cy="0"/>
          </a:xfrm>
          <a:prstGeom prst="line">
            <a:avLst/>
          </a:prstGeom>
          <a:ln w="25400">
            <a:gradFill flip="none" rotWithShape="1">
              <a:gsLst>
                <a:gs pos="0">
                  <a:schemeClr val="accent1"/>
                </a:gs>
                <a:gs pos="100000">
                  <a:schemeClr val="accent3"/>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pic>
        <p:nvPicPr>
          <p:cNvPr id="74" name="Picture 86">
            <a:extLst>
              <a:ext uri="{FF2B5EF4-FFF2-40B4-BE49-F238E27FC236}">
                <a16:creationId xmlns:a16="http://schemas.microsoft.com/office/drawing/2014/main" id="{9D76110B-64E2-FB46-8B16-282CC53AD63E}"/>
              </a:ext>
            </a:extLst>
          </p:cNvPr>
          <p:cNvPicPr>
            <a:picLocks noChangeAspect="1"/>
          </p:cNvPicPr>
          <p:nvPr/>
        </p:nvPicPr>
        <p:blipFill>
          <a:blip r:embed="rId3"/>
          <a:stretch>
            <a:fillRect/>
          </a:stretch>
        </p:blipFill>
        <p:spPr>
          <a:xfrm>
            <a:off x="7237838" y="793610"/>
            <a:ext cx="857250" cy="857250"/>
          </a:xfrm>
          <a:prstGeom prst="rect">
            <a:avLst/>
          </a:prstGeom>
          <a:effectLst>
            <a:outerShdw blurRad="50800" dist="50800" dir="5400000" algn="ctr" rotWithShape="0">
              <a:schemeClr val="tx1"/>
            </a:outerShdw>
          </a:effectLst>
        </p:spPr>
      </p:pic>
      <p:sp>
        <p:nvSpPr>
          <p:cNvPr id="75" name="TextBox 88">
            <a:extLst>
              <a:ext uri="{FF2B5EF4-FFF2-40B4-BE49-F238E27FC236}">
                <a16:creationId xmlns:a16="http://schemas.microsoft.com/office/drawing/2014/main" id="{52B1DC49-4699-1943-9EC6-C439189D5670}"/>
              </a:ext>
            </a:extLst>
          </p:cNvPr>
          <p:cNvSpPr txBox="1"/>
          <p:nvPr/>
        </p:nvSpPr>
        <p:spPr>
          <a:xfrm>
            <a:off x="5122655" y="1257360"/>
            <a:ext cx="1257300" cy="784830"/>
          </a:xfrm>
          <a:prstGeom prst="rect">
            <a:avLst/>
          </a:prstGeom>
          <a:noFill/>
        </p:spPr>
        <p:txBody>
          <a:bodyPr wrap="square" rtlCol="0" anchor="b">
            <a:spAutoFit/>
          </a:bodyPr>
          <a:lstStyle/>
          <a:p>
            <a:pPr algn="ctr" defTabSz="685758"/>
            <a:r>
              <a:rPr lang="en-US" sz="1500" dirty="0">
                <a:latin typeface="Amazon Ember" panose="020B0603020204020204" pitchFamily="34" charset="0"/>
                <a:ea typeface="Amazon Ember" panose="020B0603020204020204" pitchFamily="34" charset="0"/>
                <a:cs typeface="Amazon Ember" panose="020B0603020204020204" pitchFamily="34" charset="0"/>
              </a:rPr>
              <a:t>Offline</a:t>
            </a:r>
          </a:p>
          <a:p>
            <a:pPr algn="ctr" defTabSz="685758"/>
            <a:r>
              <a:rPr lang="en-US" sz="1500" dirty="0">
                <a:latin typeface="Amazon Ember" panose="020B0603020204020204" pitchFamily="34" charset="0"/>
                <a:ea typeface="Amazon Ember" panose="020B0603020204020204" pitchFamily="34" charset="0"/>
                <a:cs typeface="Amazon Ember" panose="020B0603020204020204" pitchFamily="34" charset="0"/>
              </a:rPr>
              <a:t>data transfer</a:t>
            </a:r>
          </a:p>
        </p:txBody>
      </p:sp>
      <p:cxnSp>
        <p:nvCxnSpPr>
          <p:cNvPr id="82" name="Straight Connector 89">
            <a:extLst>
              <a:ext uri="{FF2B5EF4-FFF2-40B4-BE49-F238E27FC236}">
                <a16:creationId xmlns:a16="http://schemas.microsoft.com/office/drawing/2014/main" id="{04F57F8C-1259-DA4D-BEFF-2A80D0617E44}"/>
              </a:ext>
            </a:extLst>
          </p:cNvPr>
          <p:cNvCxnSpPr>
            <a:cxnSpLocks/>
          </p:cNvCxnSpPr>
          <p:nvPr/>
        </p:nvCxnSpPr>
        <p:spPr>
          <a:xfrm>
            <a:off x="5179805" y="2119410"/>
            <a:ext cx="1143000" cy="0"/>
          </a:xfrm>
          <a:prstGeom prst="line">
            <a:avLst/>
          </a:prstGeom>
          <a:ln w="25400">
            <a:gradFill flip="none" rotWithShape="1">
              <a:gsLst>
                <a:gs pos="0">
                  <a:schemeClr val="accent1"/>
                </a:gs>
                <a:gs pos="100000">
                  <a:schemeClr val="accent3"/>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Box 38">
            <a:extLst>
              <a:ext uri="{FF2B5EF4-FFF2-40B4-BE49-F238E27FC236}">
                <a16:creationId xmlns:a16="http://schemas.microsoft.com/office/drawing/2014/main" id="{FE5AE2FB-9F00-EF4B-A777-03CE9626C681}"/>
              </a:ext>
            </a:extLst>
          </p:cNvPr>
          <p:cNvSpPr txBox="1"/>
          <p:nvPr/>
        </p:nvSpPr>
        <p:spPr>
          <a:xfrm>
            <a:off x="1473834" y="2286000"/>
            <a:ext cx="1028700" cy="784830"/>
          </a:xfrm>
          <a:prstGeom prst="rect">
            <a:avLst/>
          </a:prstGeom>
          <a:noFill/>
        </p:spPr>
        <p:txBody>
          <a:bodyPr wrap="square" rtlCol="0" anchor="t">
            <a:spAutoFit/>
          </a:bodyPr>
          <a:lstStyle/>
          <a:p>
            <a:pPr algn="ctr" defTabSz="685758"/>
            <a:r>
              <a:rPr lang="en-US" sz="1125" dirty="0">
                <a:latin typeface="Amazon Ember Light"/>
                <a:ea typeface="Amazon Ember" panose="020B0603020204020204" pitchFamily="34" charset="0"/>
                <a:cs typeface="Amazon Ember" panose="020B0603020204020204" pitchFamily="34" charset="0"/>
              </a:rPr>
              <a:t>Load streaming data into Amazon S3</a:t>
            </a:r>
          </a:p>
        </p:txBody>
      </p:sp>
      <p:pic>
        <p:nvPicPr>
          <p:cNvPr id="85" name="Graphic 43">
            <a:extLst>
              <a:ext uri="{FF2B5EF4-FFF2-40B4-BE49-F238E27FC236}">
                <a16:creationId xmlns:a16="http://schemas.microsoft.com/office/drawing/2014/main" id="{670DFD6F-F3C2-C14F-ACDC-8A122F65C04F}"/>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674951" y="3106552"/>
            <a:ext cx="641847" cy="1016318"/>
          </a:xfrm>
          <a:prstGeom prst="rect">
            <a:avLst/>
          </a:prstGeom>
        </p:spPr>
      </p:pic>
      <p:grpSp>
        <p:nvGrpSpPr>
          <p:cNvPr id="86" name="Group 25">
            <a:extLst>
              <a:ext uri="{FF2B5EF4-FFF2-40B4-BE49-F238E27FC236}">
                <a16:creationId xmlns:a16="http://schemas.microsoft.com/office/drawing/2014/main" id="{252F70BD-DA99-704B-B065-FD419DBF5DB8}"/>
              </a:ext>
            </a:extLst>
          </p:cNvPr>
          <p:cNvGrpSpPr/>
          <p:nvPr/>
        </p:nvGrpSpPr>
        <p:grpSpPr>
          <a:xfrm>
            <a:off x="5242294" y="2292876"/>
            <a:ext cx="1028700" cy="1643223"/>
            <a:chOff x="9417900" y="3657600"/>
            <a:chExt cx="1645920" cy="2629156"/>
          </a:xfrm>
        </p:grpSpPr>
        <p:sp>
          <p:nvSpPr>
            <p:cNvPr id="87" name="TextBox 36">
              <a:extLst>
                <a:ext uri="{FF2B5EF4-FFF2-40B4-BE49-F238E27FC236}">
                  <a16:creationId xmlns:a16="http://schemas.microsoft.com/office/drawing/2014/main" id="{23EF5513-76AC-1542-B6BD-192F438F974D}"/>
                </a:ext>
              </a:extLst>
            </p:cNvPr>
            <p:cNvSpPr txBox="1"/>
            <p:nvPr/>
          </p:nvSpPr>
          <p:spPr>
            <a:xfrm>
              <a:off x="9417900" y="3657600"/>
              <a:ext cx="1645920" cy="1255728"/>
            </a:xfrm>
            <a:prstGeom prst="rect">
              <a:avLst/>
            </a:prstGeom>
            <a:noFill/>
          </p:spPr>
          <p:txBody>
            <a:bodyPr wrap="square" rtlCol="0" anchor="t">
              <a:spAutoFit/>
            </a:bodyPr>
            <a:lstStyle/>
            <a:p>
              <a:pPr algn="ctr" defTabSz="685758"/>
              <a:r>
                <a:rPr lang="en-US" sz="1125" dirty="0">
                  <a:latin typeface="Amazon Ember Light"/>
                  <a:ea typeface="Amazon Ember" panose="020B0603020204020204" pitchFamily="34" charset="0"/>
                  <a:cs typeface="Amazon Ember" panose="020B0603020204020204" pitchFamily="34" charset="0"/>
                </a:rPr>
                <a:t>Ship static data into and out of Amazon S3</a:t>
              </a:r>
            </a:p>
          </p:txBody>
        </p:sp>
        <p:pic>
          <p:nvPicPr>
            <p:cNvPr id="88" name="Graphic 44">
              <a:extLst>
                <a:ext uri="{FF2B5EF4-FFF2-40B4-BE49-F238E27FC236}">
                  <a16:creationId xmlns:a16="http://schemas.microsoft.com/office/drawing/2014/main" id="{44BC786A-3A1E-5E47-A18B-9AC1D45F62A8}"/>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791135" y="5029456"/>
              <a:ext cx="1094294" cy="1257300"/>
            </a:xfrm>
            <a:prstGeom prst="rect">
              <a:avLst/>
            </a:prstGeom>
          </p:spPr>
        </p:pic>
      </p:grpSp>
      <p:grpSp>
        <p:nvGrpSpPr>
          <p:cNvPr id="89" name="Group 24">
            <a:extLst>
              <a:ext uri="{FF2B5EF4-FFF2-40B4-BE49-F238E27FC236}">
                <a16:creationId xmlns:a16="http://schemas.microsoft.com/office/drawing/2014/main" id="{A84798B6-19C7-6F41-8C45-135DDA08C048}"/>
              </a:ext>
            </a:extLst>
          </p:cNvPr>
          <p:cNvGrpSpPr/>
          <p:nvPr/>
        </p:nvGrpSpPr>
        <p:grpSpPr>
          <a:xfrm>
            <a:off x="7792700" y="2289109"/>
            <a:ext cx="1028700" cy="1710690"/>
            <a:chOff x="11689080" y="3657600"/>
            <a:chExt cx="1645920" cy="2737104"/>
          </a:xfrm>
        </p:grpSpPr>
        <p:sp>
          <p:nvSpPr>
            <p:cNvPr id="90" name="TextBox 37">
              <a:extLst>
                <a:ext uri="{FF2B5EF4-FFF2-40B4-BE49-F238E27FC236}">
                  <a16:creationId xmlns:a16="http://schemas.microsoft.com/office/drawing/2014/main" id="{DA81AAA0-022E-CE49-9752-48D3D9962E65}"/>
                </a:ext>
              </a:extLst>
            </p:cNvPr>
            <p:cNvSpPr txBox="1"/>
            <p:nvPr/>
          </p:nvSpPr>
          <p:spPr>
            <a:xfrm>
              <a:off x="11689080" y="3657600"/>
              <a:ext cx="1645920" cy="978730"/>
            </a:xfrm>
            <a:prstGeom prst="rect">
              <a:avLst/>
            </a:prstGeom>
            <a:noFill/>
          </p:spPr>
          <p:txBody>
            <a:bodyPr wrap="square" rtlCol="0" anchor="t">
              <a:spAutoFit/>
            </a:bodyPr>
            <a:lstStyle/>
            <a:p>
              <a:pPr algn="ctr" defTabSz="685758"/>
              <a:r>
                <a:rPr lang="en-US" sz="1125" dirty="0">
                  <a:latin typeface="Amazon Ember Light"/>
                  <a:ea typeface="Amazon Ember" panose="020B0603020204020204" pitchFamily="34" charset="0"/>
                  <a:cs typeface="Amazon Ember" panose="020B0603020204020204" pitchFamily="34" charset="0"/>
                </a:rPr>
                <a:t>Access AWS storage from </a:t>
              </a:r>
              <a:br>
                <a:rPr lang="en-US" sz="1125" dirty="0">
                  <a:latin typeface="Amazon Ember Light"/>
                  <a:ea typeface="Amazon Ember" panose="020B0603020204020204" pitchFamily="34" charset="0"/>
                  <a:cs typeface="Amazon Ember" panose="020B0603020204020204" pitchFamily="34" charset="0"/>
                </a:rPr>
              </a:br>
              <a:r>
                <a:rPr lang="en-US" sz="1125" dirty="0">
                  <a:latin typeface="Amazon Ember Light"/>
                  <a:ea typeface="Amazon Ember" panose="020B0603020204020204" pitchFamily="34" charset="0"/>
                  <a:cs typeface="Amazon Ember" panose="020B0603020204020204" pitchFamily="34" charset="0"/>
                </a:rPr>
                <a:t>on-premises</a:t>
              </a:r>
            </a:p>
          </p:txBody>
        </p:sp>
        <p:pic>
          <p:nvPicPr>
            <p:cNvPr id="91" name="Graphic 45">
              <a:extLst>
                <a:ext uri="{FF2B5EF4-FFF2-40B4-BE49-F238E27FC236}">
                  <a16:creationId xmlns:a16="http://schemas.microsoft.com/office/drawing/2014/main" id="{9DD9E026-87BF-5C41-8147-EECFF1F3E216}"/>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2009118" y="4953000"/>
              <a:ext cx="1024325" cy="1441704"/>
            </a:xfrm>
            <a:prstGeom prst="rect">
              <a:avLst/>
            </a:prstGeom>
          </p:spPr>
        </p:pic>
      </p:grpSp>
      <p:pic>
        <p:nvPicPr>
          <p:cNvPr id="92" name="Picture 4" descr="A picture containing object&#10;&#10;Description automatically generated">
            <a:extLst>
              <a:ext uri="{FF2B5EF4-FFF2-40B4-BE49-F238E27FC236}">
                <a16:creationId xmlns:a16="http://schemas.microsoft.com/office/drawing/2014/main" id="{6A9AC045-6F7E-40A8-977A-2C4899C98987}"/>
              </a:ext>
            </a:extLst>
          </p:cNvPr>
          <p:cNvPicPr>
            <a:picLocks noChangeAspect="1"/>
          </p:cNvPicPr>
          <p:nvPr/>
        </p:nvPicPr>
        <p:blipFill>
          <a:blip r:embed="rId10"/>
          <a:stretch>
            <a:fillRect/>
          </a:stretch>
        </p:blipFill>
        <p:spPr>
          <a:xfrm>
            <a:off x="2192339" y="794336"/>
            <a:ext cx="757239" cy="761024"/>
          </a:xfrm>
          <a:prstGeom prst="rect">
            <a:avLst/>
          </a:prstGeom>
          <a:effectLst>
            <a:outerShdw blurRad="50800" dist="50800" dir="5400000" algn="ctr" rotWithShape="0">
              <a:schemeClr val="tx1"/>
            </a:outerShdw>
          </a:effectLst>
        </p:spPr>
      </p:pic>
      <p:grpSp>
        <p:nvGrpSpPr>
          <p:cNvPr id="93" name="Group 10">
            <a:extLst>
              <a:ext uri="{FF2B5EF4-FFF2-40B4-BE49-F238E27FC236}">
                <a16:creationId xmlns:a16="http://schemas.microsoft.com/office/drawing/2014/main" id="{D097A769-67F9-4017-93C8-A8B71834AD8F}"/>
              </a:ext>
            </a:extLst>
          </p:cNvPr>
          <p:cNvGrpSpPr/>
          <p:nvPr/>
        </p:nvGrpSpPr>
        <p:grpSpPr>
          <a:xfrm>
            <a:off x="5397073" y="1126890"/>
            <a:ext cx="708464" cy="335893"/>
            <a:chOff x="7870042" y="1728889"/>
            <a:chExt cx="1319362" cy="625528"/>
          </a:xfrm>
        </p:grpSpPr>
        <p:sp>
          <p:nvSpPr>
            <p:cNvPr id="94" name="Rectangle: Diagonal Corners Rounded 7">
              <a:extLst>
                <a:ext uri="{FF2B5EF4-FFF2-40B4-BE49-F238E27FC236}">
                  <a16:creationId xmlns:a16="http://schemas.microsoft.com/office/drawing/2014/main" id="{80105121-B036-4870-BAB6-013FC9C99E86}"/>
                </a:ext>
              </a:extLst>
            </p:cNvPr>
            <p:cNvSpPr/>
            <p:nvPr/>
          </p:nvSpPr>
          <p:spPr bwMode="auto">
            <a:xfrm rot="10800000" flipV="1">
              <a:off x="8369495" y="1850127"/>
              <a:ext cx="819909" cy="394537"/>
            </a:xfrm>
            <a:prstGeom prst="round2DiagRect">
              <a:avLst>
                <a:gd name="adj1" fmla="val 50000"/>
                <a:gd name="adj2" fmla="val 0"/>
              </a:avLst>
            </a:prstGeom>
            <a:noFill/>
            <a:ln w="1905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cs typeface="Segoe UI" pitchFamily="34" charset="0"/>
              </a:endParaRPr>
            </a:p>
          </p:txBody>
        </p:sp>
        <p:sp>
          <p:nvSpPr>
            <p:cNvPr id="95" name="Rectangle: Rounded Corners 5">
              <a:extLst>
                <a:ext uri="{FF2B5EF4-FFF2-40B4-BE49-F238E27FC236}">
                  <a16:creationId xmlns:a16="http://schemas.microsoft.com/office/drawing/2014/main" id="{56BF1270-35D2-4842-8F37-1BC5CEBD53E4}"/>
                </a:ext>
              </a:extLst>
            </p:cNvPr>
            <p:cNvSpPr/>
            <p:nvPr/>
          </p:nvSpPr>
          <p:spPr bwMode="auto">
            <a:xfrm>
              <a:off x="7870042" y="1728889"/>
              <a:ext cx="1029541" cy="526454"/>
            </a:xfrm>
            <a:prstGeom prst="roundRect">
              <a:avLst>
                <a:gd name="adj" fmla="val 11572"/>
              </a:avLst>
            </a:prstGeom>
            <a:solidFill>
              <a:schemeClr val="bg2"/>
            </a:solidFill>
            <a:ln w="1905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ea typeface="Segoe UI" pitchFamily="34" charset="0"/>
                <a:cs typeface="Segoe UI" pitchFamily="34" charset="0"/>
              </a:endParaRPr>
            </a:p>
          </p:txBody>
        </p:sp>
        <p:sp>
          <p:nvSpPr>
            <p:cNvPr id="96" name="Oval 8">
              <a:extLst>
                <a:ext uri="{FF2B5EF4-FFF2-40B4-BE49-F238E27FC236}">
                  <a16:creationId xmlns:a16="http://schemas.microsoft.com/office/drawing/2014/main" id="{BA3EE1A2-0CA4-4455-8DBE-F56BC43A33F9}"/>
                </a:ext>
              </a:extLst>
            </p:cNvPr>
            <p:cNvSpPr/>
            <p:nvPr/>
          </p:nvSpPr>
          <p:spPr bwMode="auto">
            <a:xfrm>
              <a:off x="8920356" y="2129579"/>
              <a:ext cx="224838" cy="224838"/>
            </a:xfrm>
            <a:prstGeom prst="ellipse">
              <a:avLst/>
            </a:prstGeom>
            <a:solidFill>
              <a:schemeClr val="bg2"/>
            </a:solidFill>
            <a:ln w="25400" cap="rnd">
              <a:solidFill>
                <a:srgbClr val="4360B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cs typeface="Segoe UI" pitchFamily="34" charset="0"/>
              </a:endParaRPr>
            </a:p>
          </p:txBody>
        </p:sp>
        <p:sp>
          <p:nvSpPr>
            <p:cNvPr id="97" name="Oval 35">
              <a:extLst>
                <a:ext uri="{FF2B5EF4-FFF2-40B4-BE49-F238E27FC236}">
                  <a16:creationId xmlns:a16="http://schemas.microsoft.com/office/drawing/2014/main" id="{1512AC16-4B83-46DF-8D90-0BA0D73A3ADE}"/>
                </a:ext>
              </a:extLst>
            </p:cNvPr>
            <p:cNvSpPr/>
            <p:nvPr/>
          </p:nvSpPr>
          <p:spPr bwMode="auto">
            <a:xfrm>
              <a:off x="7965968" y="2129579"/>
              <a:ext cx="224838" cy="224838"/>
            </a:xfrm>
            <a:prstGeom prst="ellipse">
              <a:avLst/>
            </a:prstGeom>
            <a:solidFill>
              <a:schemeClr val="bg2"/>
            </a:solidFill>
            <a:ln w="25400" cap="rnd">
              <a:solidFill>
                <a:srgbClr val="4360B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cs typeface="Segoe UI" pitchFamily="34" charset="0"/>
              </a:endParaRPr>
            </a:p>
          </p:txBody>
        </p:sp>
        <p:sp>
          <p:nvSpPr>
            <p:cNvPr id="98" name="Oval 46">
              <a:extLst>
                <a:ext uri="{FF2B5EF4-FFF2-40B4-BE49-F238E27FC236}">
                  <a16:creationId xmlns:a16="http://schemas.microsoft.com/office/drawing/2014/main" id="{0628F304-BE4E-4E25-9137-973F535BB847}"/>
                </a:ext>
              </a:extLst>
            </p:cNvPr>
            <p:cNvSpPr/>
            <p:nvPr/>
          </p:nvSpPr>
          <p:spPr bwMode="auto">
            <a:xfrm>
              <a:off x="8219227" y="2129579"/>
              <a:ext cx="224838" cy="224838"/>
            </a:xfrm>
            <a:prstGeom prst="ellipse">
              <a:avLst/>
            </a:prstGeom>
            <a:solidFill>
              <a:schemeClr val="bg2"/>
            </a:solidFill>
            <a:ln w="25400" cap="rnd">
              <a:solidFill>
                <a:srgbClr val="4360B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cs typeface="Segoe UI" pitchFamily="34" charset="0"/>
              </a:endParaRPr>
            </a:p>
          </p:txBody>
        </p:sp>
      </p:grpSp>
      <p:sp>
        <p:nvSpPr>
          <p:cNvPr id="100" name="TextBox 119">
            <a:extLst>
              <a:ext uri="{FF2B5EF4-FFF2-40B4-BE49-F238E27FC236}">
                <a16:creationId xmlns:a16="http://schemas.microsoft.com/office/drawing/2014/main" id="{5CD4813B-B70D-F74F-B57B-0A99F510B5A8}"/>
              </a:ext>
            </a:extLst>
          </p:cNvPr>
          <p:cNvSpPr txBox="1"/>
          <p:nvPr/>
        </p:nvSpPr>
        <p:spPr>
          <a:xfrm>
            <a:off x="198631" y="2282433"/>
            <a:ext cx="1028700" cy="784830"/>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85750"/>
            <a:r>
              <a:rPr lang="en-US" sz="1125" dirty="0">
                <a:latin typeface="Amazon Ember Light"/>
                <a:ea typeface="Amazon Ember" panose="020B0603020204020204" pitchFamily="34" charset="0"/>
                <a:cs typeface="Amazon Ember" panose="020B0603020204020204" pitchFamily="34" charset="0"/>
              </a:rPr>
              <a:t>Edge locations for S3 enabled applications</a:t>
            </a:r>
          </a:p>
        </p:txBody>
      </p:sp>
      <p:grpSp>
        <p:nvGrpSpPr>
          <p:cNvPr id="101" name="Group 15">
            <a:extLst>
              <a:ext uri="{FF2B5EF4-FFF2-40B4-BE49-F238E27FC236}">
                <a16:creationId xmlns:a16="http://schemas.microsoft.com/office/drawing/2014/main" id="{7ACC67FD-DBE3-4F2D-B80D-C1FD6B73BA13}"/>
              </a:ext>
            </a:extLst>
          </p:cNvPr>
          <p:cNvGrpSpPr/>
          <p:nvPr/>
        </p:nvGrpSpPr>
        <p:grpSpPr>
          <a:xfrm>
            <a:off x="385956" y="3092060"/>
            <a:ext cx="674494" cy="967358"/>
            <a:chOff x="2927871" y="4953000"/>
            <a:chExt cx="1005840" cy="1547772"/>
          </a:xfrm>
        </p:grpSpPr>
        <p:pic>
          <p:nvPicPr>
            <p:cNvPr id="102" name="Graphic 48">
              <a:extLst>
                <a:ext uri="{FF2B5EF4-FFF2-40B4-BE49-F238E27FC236}">
                  <a16:creationId xmlns:a16="http://schemas.microsoft.com/office/drawing/2014/main" id="{5DFE0F24-DA63-D340-828C-7CC5ED8CF598}"/>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2927871" y="4953000"/>
              <a:ext cx="1005840" cy="1441704"/>
            </a:xfrm>
            <a:prstGeom prst="rect">
              <a:avLst/>
            </a:prstGeom>
          </p:spPr>
        </p:pic>
        <p:sp>
          <p:nvSpPr>
            <p:cNvPr id="103" name="TextBox 12">
              <a:extLst>
                <a:ext uri="{FF2B5EF4-FFF2-40B4-BE49-F238E27FC236}">
                  <a16:creationId xmlns:a16="http://schemas.microsoft.com/office/drawing/2014/main" id="{120D4EE8-2188-441A-847B-7EE362A87E96}"/>
                </a:ext>
              </a:extLst>
            </p:cNvPr>
            <p:cNvSpPr txBox="1"/>
            <p:nvPr/>
          </p:nvSpPr>
          <p:spPr>
            <a:xfrm>
              <a:off x="2942197" y="5968934"/>
              <a:ext cx="988832" cy="531838"/>
            </a:xfrm>
            <a:prstGeom prst="rect">
              <a:avLst/>
            </a:prstGeom>
            <a:solidFill>
              <a:schemeClr val="bg1"/>
            </a:solidFill>
          </p:spPr>
          <p:txBody>
            <a:bodyPr wrap="square" lIns="0" tIns="0" rIns="0" bIns="0" rtlCol="0">
              <a:spAutoFit/>
            </a:bodyPr>
            <a:lstStyle/>
            <a:p>
              <a:pPr algn="ctr" defTabSz="685758">
                <a:lnSpc>
                  <a:spcPct val="90000"/>
                </a:lnSpc>
                <a:spcAft>
                  <a:spcPts val="1125"/>
                </a:spcAft>
              </a:pPr>
              <a:r>
                <a:rPr lang="en-US" sz="800" b="1" dirty="0">
                  <a:latin typeface="Amazon Ember Cd" panose="020B0606020204020204" pitchFamily="34" charset="0"/>
                  <a:ea typeface="Amazon Ember Cd" panose="020B0606020204020204" pitchFamily="34" charset="0"/>
                  <a:cs typeface="Amazon Ember Cd" panose="020B0606020204020204" pitchFamily="34" charset="0"/>
                </a:rPr>
                <a:t>Amazon S3</a:t>
              </a:r>
              <a:br>
                <a:rPr lang="en-US" sz="800" b="1" dirty="0">
                  <a:latin typeface="Amazon Ember Cd" panose="020B0606020204020204" pitchFamily="34" charset="0"/>
                  <a:ea typeface="Amazon Ember Cd" panose="020B0606020204020204" pitchFamily="34" charset="0"/>
                  <a:cs typeface="Amazon Ember Cd" panose="020B0606020204020204" pitchFamily="34" charset="0"/>
                </a:rPr>
              </a:br>
              <a:r>
                <a:rPr lang="en-US" sz="800" b="1" dirty="0">
                  <a:latin typeface="Amazon Ember Cd" panose="020B0606020204020204" pitchFamily="34" charset="0"/>
                  <a:ea typeface="Amazon Ember Cd" panose="020B0606020204020204" pitchFamily="34" charset="0"/>
                  <a:cs typeface="Amazon Ember Cd" panose="020B0606020204020204" pitchFamily="34" charset="0"/>
                </a:rPr>
                <a:t>Transfer</a:t>
              </a:r>
              <a:br>
                <a:rPr lang="en-US" sz="800" b="1" dirty="0">
                  <a:latin typeface="Amazon Ember Cd" panose="020B0606020204020204" pitchFamily="34" charset="0"/>
                  <a:ea typeface="Amazon Ember Cd" panose="020B0606020204020204" pitchFamily="34" charset="0"/>
                  <a:cs typeface="Amazon Ember Cd" panose="020B0606020204020204" pitchFamily="34" charset="0"/>
                </a:rPr>
              </a:br>
              <a:r>
                <a:rPr lang="en-US" sz="800" b="1" dirty="0">
                  <a:latin typeface="Amazon Ember Cd" panose="020B0606020204020204" pitchFamily="34" charset="0"/>
                  <a:ea typeface="Amazon Ember Cd" panose="020B0606020204020204" pitchFamily="34" charset="0"/>
                  <a:cs typeface="Amazon Ember Cd" panose="020B0606020204020204" pitchFamily="34" charset="0"/>
                </a:rPr>
                <a:t>Acceleration</a:t>
              </a:r>
            </a:p>
          </p:txBody>
        </p:sp>
      </p:grpSp>
      <p:grpSp>
        <p:nvGrpSpPr>
          <p:cNvPr id="104" name="Group 21">
            <a:extLst>
              <a:ext uri="{FF2B5EF4-FFF2-40B4-BE49-F238E27FC236}">
                <a16:creationId xmlns:a16="http://schemas.microsoft.com/office/drawing/2014/main" id="{C5FB4318-35FD-414F-9B4E-E723A0982D20}"/>
              </a:ext>
            </a:extLst>
          </p:cNvPr>
          <p:cNvGrpSpPr/>
          <p:nvPr/>
        </p:nvGrpSpPr>
        <p:grpSpPr>
          <a:xfrm>
            <a:off x="4024241" y="2282432"/>
            <a:ext cx="971550" cy="1729479"/>
            <a:chOff x="7014372" y="3657600"/>
            <a:chExt cx="1554480" cy="2767166"/>
          </a:xfrm>
        </p:grpSpPr>
        <p:sp>
          <p:nvSpPr>
            <p:cNvPr id="105" name="TextBox 41">
              <a:extLst>
                <a:ext uri="{FF2B5EF4-FFF2-40B4-BE49-F238E27FC236}">
                  <a16:creationId xmlns:a16="http://schemas.microsoft.com/office/drawing/2014/main" id="{A1D32675-30A2-4545-95EA-01620F265866}"/>
                </a:ext>
              </a:extLst>
            </p:cNvPr>
            <p:cNvSpPr txBox="1"/>
            <p:nvPr/>
          </p:nvSpPr>
          <p:spPr>
            <a:xfrm>
              <a:off x="7014372" y="3657600"/>
              <a:ext cx="1554480" cy="978729"/>
            </a:xfrm>
            <a:prstGeom prst="rect">
              <a:avLst/>
            </a:prstGeom>
            <a:noFill/>
          </p:spPr>
          <p:txBody>
            <a:bodyPr wrap="square" rtlCol="0" anchor="t">
              <a:spAutoFit/>
            </a:bodyPr>
            <a:lstStyle/>
            <a:p>
              <a:pPr algn="ctr" defTabSz="685758"/>
              <a:r>
                <a:rPr lang="en-US" sz="1125" dirty="0">
                  <a:latin typeface="Amazon Ember Light" panose="020B0403020204020204" pitchFamily="34" charset="0"/>
                  <a:ea typeface="Amazon Ember Light" panose="020B0403020204020204" pitchFamily="34" charset="0"/>
                  <a:cs typeface="Amazon Ember Light" panose="020B0403020204020204" pitchFamily="34" charset="0"/>
                </a:rPr>
                <a:t>Online transfer of active data</a:t>
              </a:r>
            </a:p>
          </p:txBody>
        </p:sp>
        <p:grpSp>
          <p:nvGrpSpPr>
            <p:cNvPr id="106" name="Group 49">
              <a:extLst>
                <a:ext uri="{FF2B5EF4-FFF2-40B4-BE49-F238E27FC236}">
                  <a16:creationId xmlns:a16="http://schemas.microsoft.com/office/drawing/2014/main" id="{91AF3D30-67CD-704E-B623-4ED0D46BD692}"/>
                </a:ext>
              </a:extLst>
            </p:cNvPr>
            <p:cNvGrpSpPr>
              <a:grpSpLocks noChangeAspect="1"/>
            </p:cNvGrpSpPr>
            <p:nvPr/>
          </p:nvGrpSpPr>
          <p:grpSpPr>
            <a:xfrm>
              <a:off x="7286005" y="4953001"/>
              <a:ext cx="1008528" cy="1471765"/>
              <a:chOff x="7401753" y="4648199"/>
              <a:chExt cx="1833687" cy="2675938"/>
            </a:xfrm>
          </p:grpSpPr>
          <p:sp>
            <p:nvSpPr>
              <p:cNvPr id="107" name="Rectangle 51">
                <a:extLst>
                  <a:ext uri="{FF2B5EF4-FFF2-40B4-BE49-F238E27FC236}">
                    <a16:creationId xmlns:a16="http://schemas.microsoft.com/office/drawing/2014/main" id="{FB95706B-C045-1B42-9078-6150BEC0046A}"/>
                  </a:ext>
                </a:extLst>
              </p:cNvPr>
              <p:cNvSpPr/>
              <p:nvPr/>
            </p:nvSpPr>
            <p:spPr bwMode="auto">
              <a:xfrm>
                <a:off x="7406640" y="4648199"/>
                <a:ext cx="1828800" cy="2675937"/>
              </a:xfrm>
              <a:prstGeom prst="rect">
                <a:avLst/>
              </a:prstGeom>
              <a:solidFill>
                <a:srgbClr val="232F3E"/>
              </a:solidFill>
              <a:ln w="12700" cap="sq">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ea typeface="Segoe UI" pitchFamily="34" charset="0"/>
                  <a:cs typeface="Segoe UI" pitchFamily="34" charset="0"/>
                </a:endParaRPr>
              </a:p>
            </p:txBody>
          </p:sp>
          <p:pic>
            <p:nvPicPr>
              <p:cNvPr id="108" name="Picture 52">
                <a:extLst>
                  <a:ext uri="{FF2B5EF4-FFF2-40B4-BE49-F238E27FC236}">
                    <a16:creationId xmlns:a16="http://schemas.microsoft.com/office/drawing/2014/main" id="{4E4B68BA-5EFB-434A-8670-364954FE6BEE}"/>
                  </a:ext>
                </a:extLst>
              </p:cNvPr>
              <p:cNvPicPr>
                <a:picLocks noChangeAspect="1"/>
              </p:cNvPicPr>
              <p:nvPr/>
            </p:nvPicPr>
            <p:blipFill>
              <a:blip r:embed="rId13"/>
              <a:stretch>
                <a:fillRect/>
              </a:stretch>
            </p:blipFill>
            <p:spPr>
              <a:xfrm>
                <a:off x="7645571" y="4884574"/>
                <a:ext cx="1350939" cy="1324450"/>
              </a:xfrm>
              <a:prstGeom prst="rect">
                <a:avLst/>
              </a:prstGeom>
            </p:spPr>
          </p:pic>
          <p:sp>
            <p:nvSpPr>
              <p:cNvPr id="109" name="Rectangle 53">
                <a:extLst>
                  <a:ext uri="{FF2B5EF4-FFF2-40B4-BE49-F238E27FC236}">
                    <a16:creationId xmlns:a16="http://schemas.microsoft.com/office/drawing/2014/main" id="{65A50A2E-0257-3F46-AD60-E279D90124BD}"/>
                  </a:ext>
                </a:extLst>
              </p:cNvPr>
              <p:cNvSpPr/>
              <p:nvPr/>
            </p:nvSpPr>
            <p:spPr bwMode="auto">
              <a:xfrm>
                <a:off x="7401753" y="6477000"/>
                <a:ext cx="1828800" cy="847137"/>
              </a:xfrm>
              <a:prstGeom prst="rect">
                <a:avLst/>
              </a:prstGeom>
              <a:solidFill>
                <a:schemeClr val="bg1"/>
              </a:solidFill>
              <a:ln w="19050" cap="sq">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ctr" anchorCtr="0" forceAA="0" compatLnSpc="1">
                <a:prstTxWarp prst="textNoShape">
                  <a:avLst/>
                </a:prstTxWarp>
                <a:noAutofit/>
              </a:bodyPr>
              <a:lstStyle/>
              <a:p>
                <a:pPr algn="ctr" defTabSz="582795" fontAlgn="base">
                  <a:lnSpc>
                    <a:spcPct val="90000"/>
                  </a:lnSpc>
                  <a:spcBef>
                    <a:spcPct val="0"/>
                  </a:spcBef>
                  <a:spcAft>
                    <a:spcPct val="0"/>
                  </a:spcAft>
                </a:pPr>
                <a:r>
                  <a:rPr lang="en-US" sz="800" b="1" dirty="0">
                    <a:solidFill>
                      <a:schemeClr val="tx1"/>
                    </a:solidFill>
                    <a:latin typeface="Amazon Ember Cd" panose="020B0606020204020204" pitchFamily="34" charset="0"/>
                    <a:ea typeface="Amazon Ember Cd" panose="020B0606020204020204" pitchFamily="34" charset="0"/>
                    <a:cs typeface="Amazon Ember Cd" panose="020B0606020204020204" pitchFamily="34" charset="0"/>
                  </a:rPr>
                  <a:t>AWS DataSync</a:t>
                </a:r>
              </a:p>
            </p:txBody>
          </p:sp>
        </p:grpSp>
      </p:grpSp>
      <p:grpSp>
        <p:nvGrpSpPr>
          <p:cNvPr id="110" name="Group 22">
            <a:extLst>
              <a:ext uri="{FF2B5EF4-FFF2-40B4-BE49-F238E27FC236}">
                <a16:creationId xmlns:a16="http://schemas.microsoft.com/office/drawing/2014/main" id="{E757D2A9-D733-FF4F-B2A1-E0E43CB267A0}"/>
              </a:ext>
            </a:extLst>
          </p:cNvPr>
          <p:cNvGrpSpPr/>
          <p:nvPr/>
        </p:nvGrpSpPr>
        <p:grpSpPr>
          <a:xfrm>
            <a:off x="2749038" y="2294873"/>
            <a:ext cx="1028700" cy="1827997"/>
            <a:chOff x="8160901" y="3654313"/>
            <a:chExt cx="1645920" cy="2924795"/>
          </a:xfrm>
        </p:grpSpPr>
        <p:grpSp>
          <p:nvGrpSpPr>
            <p:cNvPr id="111" name="Group 54">
              <a:extLst>
                <a:ext uri="{FF2B5EF4-FFF2-40B4-BE49-F238E27FC236}">
                  <a16:creationId xmlns:a16="http://schemas.microsoft.com/office/drawing/2014/main" id="{68AA5B96-A769-864C-85A3-2C00BE794C9D}"/>
                </a:ext>
              </a:extLst>
            </p:cNvPr>
            <p:cNvGrpSpPr>
              <a:grpSpLocks noChangeAspect="1"/>
            </p:cNvGrpSpPr>
            <p:nvPr/>
          </p:nvGrpSpPr>
          <p:grpSpPr>
            <a:xfrm>
              <a:off x="8480941" y="4953597"/>
              <a:ext cx="1005840" cy="1625511"/>
              <a:chOff x="7406640" y="4648199"/>
              <a:chExt cx="1828800" cy="2955477"/>
            </a:xfrm>
          </p:grpSpPr>
          <p:sp>
            <p:nvSpPr>
              <p:cNvPr id="113" name="Rectangle 55">
                <a:extLst>
                  <a:ext uri="{FF2B5EF4-FFF2-40B4-BE49-F238E27FC236}">
                    <a16:creationId xmlns:a16="http://schemas.microsoft.com/office/drawing/2014/main" id="{3BF9D5DF-DC1C-0E4D-B116-D2DA0785C65D}"/>
                  </a:ext>
                </a:extLst>
              </p:cNvPr>
              <p:cNvSpPr/>
              <p:nvPr/>
            </p:nvSpPr>
            <p:spPr bwMode="auto">
              <a:xfrm>
                <a:off x="7406640" y="4648199"/>
                <a:ext cx="1828800" cy="2955477"/>
              </a:xfrm>
              <a:prstGeom prst="rect">
                <a:avLst/>
              </a:prstGeom>
              <a:solidFill>
                <a:srgbClr val="232F3E"/>
              </a:solidFill>
              <a:ln w="12700" cap="sq">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solidFill>
                    <a:schemeClr val="tx1"/>
                  </a:solidFill>
                  <a:latin typeface="Amazon Ember"/>
                  <a:ea typeface="Segoe UI" pitchFamily="34" charset="0"/>
                  <a:cs typeface="Segoe UI" pitchFamily="34" charset="0"/>
                </a:endParaRPr>
              </a:p>
            </p:txBody>
          </p:sp>
          <p:pic>
            <p:nvPicPr>
              <p:cNvPr id="114" name="Picture 56">
                <a:extLst>
                  <a:ext uri="{FF2B5EF4-FFF2-40B4-BE49-F238E27FC236}">
                    <a16:creationId xmlns:a16="http://schemas.microsoft.com/office/drawing/2014/main" id="{5567ACE6-0788-6D4A-A937-0CF3B786D7E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645571" y="4900639"/>
                <a:ext cx="1350939" cy="1323920"/>
              </a:xfrm>
              <a:prstGeom prst="rect">
                <a:avLst/>
              </a:prstGeom>
            </p:spPr>
          </p:pic>
          <p:sp>
            <p:nvSpPr>
              <p:cNvPr id="115" name="Rectangle 57">
                <a:extLst>
                  <a:ext uri="{FF2B5EF4-FFF2-40B4-BE49-F238E27FC236}">
                    <a16:creationId xmlns:a16="http://schemas.microsoft.com/office/drawing/2014/main" id="{29C6CEF4-3B06-FC41-B21F-926ABB039A13}"/>
                  </a:ext>
                </a:extLst>
              </p:cNvPr>
              <p:cNvSpPr/>
              <p:nvPr/>
            </p:nvSpPr>
            <p:spPr bwMode="auto">
              <a:xfrm>
                <a:off x="7406640" y="6477001"/>
                <a:ext cx="1828800" cy="1126675"/>
              </a:xfrm>
              <a:prstGeom prst="rect">
                <a:avLst/>
              </a:prstGeom>
              <a:solidFill>
                <a:schemeClr val="bg1"/>
              </a:solidFill>
              <a:ln w="19050" cap="sq">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4300" tIns="91440" rIns="114300" bIns="91440" numCol="1" spcCol="0" rtlCol="0" fromWordArt="0" anchor="ctr" anchorCtr="0" forceAA="0" compatLnSpc="1">
                <a:prstTxWarp prst="textNoShape">
                  <a:avLst/>
                </a:prstTxWarp>
                <a:noAutofit/>
              </a:bodyPr>
              <a:lstStyle/>
              <a:p>
                <a:pPr algn="ctr" defTabSz="582795" fontAlgn="base">
                  <a:lnSpc>
                    <a:spcPct val="90000"/>
                  </a:lnSpc>
                  <a:spcBef>
                    <a:spcPct val="0"/>
                  </a:spcBef>
                  <a:spcAft>
                    <a:spcPct val="0"/>
                  </a:spcAft>
                </a:pPr>
                <a:r>
                  <a:rPr lang="en-US" sz="800" b="1" dirty="0">
                    <a:solidFill>
                      <a:schemeClr val="tx1"/>
                    </a:solidFill>
                    <a:latin typeface="Amazon Ember Cd" panose="020B0606020204020204" pitchFamily="34" charset="0"/>
                    <a:ea typeface="Amazon Ember Cd" panose="020B0606020204020204" pitchFamily="34" charset="0"/>
                    <a:cs typeface="Amazon Ember Cd" panose="020B0606020204020204" pitchFamily="34" charset="0"/>
                  </a:rPr>
                  <a:t>AWS Transfer for SFTP</a:t>
                </a:r>
              </a:p>
            </p:txBody>
          </p:sp>
        </p:grpSp>
        <p:sp>
          <p:nvSpPr>
            <p:cNvPr id="112" name="TextBox 58">
              <a:extLst>
                <a:ext uri="{FF2B5EF4-FFF2-40B4-BE49-F238E27FC236}">
                  <a16:creationId xmlns:a16="http://schemas.microsoft.com/office/drawing/2014/main" id="{1CB63CAF-000D-E64E-B712-FC7F2BE843E5}"/>
                </a:ext>
              </a:extLst>
            </p:cNvPr>
            <p:cNvSpPr txBox="1"/>
            <p:nvPr/>
          </p:nvSpPr>
          <p:spPr>
            <a:xfrm>
              <a:off x="8160901" y="3654313"/>
              <a:ext cx="1645920" cy="978730"/>
            </a:xfrm>
            <a:prstGeom prst="rect">
              <a:avLst/>
            </a:prstGeom>
            <a:noFill/>
          </p:spPr>
          <p:txBody>
            <a:bodyPr wrap="square" rtlCol="0" anchor="t">
              <a:spAutoFit/>
            </a:bodyPr>
            <a:lstStyle/>
            <a:p>
              <a:pPr algn="ctr" defTabSz="685758"/>
              <a:r>
                <a:rPr lang="en-US" sz="1125" dirty="0">
                  <a:latin typeface="Amazon Ember Light" panose="020B0403020204020204" pitchFamily="34" charset="0"/>
                  <a:ea typeface="Amazon Ember Light" panose="020B0403020204020204" pitchFamily="34" charset="0"/>
                  <a:cs typeface="Amazon Ember Light" panose="020B0403020204020204" pitchFamily="34" charset="0"/>
                </a:rPr>
                <a:t>Managed file transfers into Amazon S3</a:t>
              </a:r>
            </a:p>
          </p:txBody>
        </p:sp>
      </p:grpSp>
      <p:grpSp>
        <p:nvGrpSpPr>
          <p:cNvPr id="116" name="Group 23">
            <a:extLst>
              <a:ext uri="{FF2B5EF4-FFF2-40B4-BE49-F238E27FC236}">
                <a16:creationId xmlns:a16="http://schemas.microsoft.com/office/drawing/2014/main" id="{33B2F649-6A33-5642-8936-622D78BE973E}"/>
              </a:ext>
            </a:extLst>
          </p:cNvPr>
          <p:cNvGrpSpPr/>
          <p:nvPr/>
        </p:nvGrpSpPr>
        <p:grpSpPr>
          <a:xfrm>
            <a:off x="6517497" y="2285542"/>
            <a:ext cx="1028700" cy="1714258"/>
            <a:chOff x="13168895" y="3651892"/>
            <a:chExt cx="1645920" cy="2742812"/>
          </a:xfrm>
        </p:grpSpPr>
        <p:pic>
          <p:nvPicPr>
            <p:cNvPr id="117" name="Graphic 61">
              <a:extLst>
                <a:ext uri="{FF2B5EF4-FFF2-40B4-BE49-F238E27FC236}">
                  <a16:creationId xmlns:a16="http://schemas.microsoft.com/office/drawing/2014/main" id="{CA868A7D-794B-434F-97F2-20B609FDD845}"/>
                </a:ext>
              </a:extLst>
            </p:cNvPr>
            <p:cNvPicPr>
              <a:picLocks noChangeAspect="1"/>
            </p:cNvPicPr>
            <p:nvPr/>
          </p:nvPicPr>
          <p:blipFill>
            <a:blip r:embed="rId15" cstate="hqprint">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3463389" y="4953000"/>
              <a:ext cx="1031386" cy="1441704"/>
            </a:xfrm>
            <a:prstGeom prst="rect">
              <a:avLst/>
            </a:prstGeom>
          </p:spPr>
        </p:pic>
        <p:sp>
          <p:nvSpPr>
            <p:cNvPr id="118" name="TextBox 62">
              <a:extLst>
                <a:ext uri="{FF2B5EF4-FFF2-40B4-BE49-F238E27FC236}">
                  <a16:creationId xmlns:a16="http://schemas.microsoft.com/office/drawing/2014/main" id="{4AD01A81-E13F-E94E-8BF8-3DA175E816EF}"/>
                </a:ext>
              </a:extLst>
            </p:cNvPr>
            <p:cNvSpPr txBox="1"/>
            <p:nvPr/>
          </p:nvSpPr>
          <p:spPr>
            <a:xfrm>
              <a:off x="13168895" y="3651892"/>
              <a:ext cx="1645920" cy="1809726"/>
            </a:xfrm>
            <a:prstGeom prst="rect">
              <a:avLst/>
            </a:prstGeom>
            <a:noFill/>
          </p:spPr>
          <p:txBody>
            <a:bodyPr wrap="square" rtlCol="0" anchor="t">
              <a:spAutoFit/>
            </a:bodyPr>
            <a:lstStyle/>
            <a:p>
              <a:pPr algn="ctr" defTabSz="685758"/>
              <a:r>
                <a:rPr lang="en-US" sz="1125" dirty="0">
                  <a:latin typeface="Amazon Ember Light"/>
                  <a:ea typeface="Amazon Ember" panose="020B0603020204020204" pitchFamily="34" charset="0"/>
                  <a:cs typeface="Amazon Ember" panose="020B0603020204020204" pitchFamily="34" charset="0"/>
                </a:rPr>
                <a:t>Storage and compute in disconnected environments</a:t>
              </a:r>
            </a:p>
            <a:p>
              <a:pPr algn="ctr" defTabSz="685758"/>
              <a:endParaRPr lang="en-US" sz="1125" dirty="0">
                <a:latin typeface="Amazon Ember Light"/>
                <a:ea typeface="Amazon Ember" panose="020B0603020204020204" pitchFamily="34" charset="0"/>
                <a:cs typeface="Amazon Ember" panose="020B0603020204020204" pitchFamily="34" charset="0"/>
              </a:endParaRPr>
            </a:p>
          </p:txBody>
        </p:sp>
      </p:grpSp>
      <p:sp>
        <p:nvSpPr>
          <p:cNvPr id="2" name="Rettangolo 1"/>
          <p:cNvSpPr/>
          <p:nvPr/>
        </p:nvSpPr>
        <p:spPr>
          <a:xfrm>
            <a:off x="405929" y="3714071"/>
            <a:ext cx="619700" cy="345347"/>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5" name="Rettangolo 44"/>
          <p:cNvSpPr/>
          <p:nvPr/>
        </p:nvSpPr>
        <p:spPr>
          <a:xfrm>
            <a:off x="1694979" y="3726770"/>
            <a:ext cx="619699" cy="418659"/>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Rettangolo 45"/>
          <p:cNvSpPr/>
          <p:nvPr/>
        </p:nvSpPr>
        <p:spPr>
          <a:xfrm>
            <a:off x="5485929" y="3752170"/>
            <a:ext cx="673571" cy="183929"/>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7" name="Rettangolo 46"/>
          <p:cNvSpPr/>
          <p:nvPr/>
        </p:nvSpPr>
        <p:spPr>
          <a:xfrm>
            <a:off x="6711479" y="3726770"/>
            <a:ext cx="619699" cy="285141"/>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8" name="Rettangolo 47"/>
          <p:cNvSpPr/>
          <p:nvPr/>
        </p:nvSpPr>
        <p:spPr>
          <a:xfrm>
            <a:off x="8013229" y="3726770"/>
            <a:ext cx="619699" cy="285141"/>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5143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E8B7-9E8B-6E4D-A44D-450D8443723D}"/>
              </a:ext>
            </a:extLst>
          </p:cNvPr>
          <p:cNvSpPr>
            <a:spLocks noGrp="1"/>
          </p:cNvSpPr>
          <p:nvPr>
            <p:ph type="title"/>
          </p:nvPr>
        </p:nvSpPr>
        <p:spPr>
          <a:xfrm>
            <a:off x="598278" y="1999067"/>
            <a:ext cx="7772400" cy="1021556"/>
          </a:xfrm>
        </p:spPr>
        <p:txBody>
          <a:bodyPr/>
          <a:lstStyle/>
          <a:p>
            <a:r>
              <a:rPr lang="en-US" dirty="0" err="1" smtClean="0"/>
              <a:t>Domande</a:t>
            </a:r>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3200" b="0" dirty="0" smtClean="0"/>
              <a:t>Grazie!</a:t>
            </a:r>
            <a:r>
              <a:rPr lang="en-US" dirty="0" smtClean="0"/>
              <a:t/>
            </a:r>
            <a:br>
              <a:rPr lang="en-US" dirty="0" smtClean="0"/>
            </a:br>
            <a:r>
              <a:rPr lang="en-US" sz="2400" b="0" dirty="0" smtClean="0"/>
              <a:t>gnnatale@amazon.it</a:t>
            </a:r>
            <a:endParaRPr lang="en-US" sz="2400" b="0" dirty="0"/>
          </a:p>
        </p:txBody>
      </p:sp>
    </p:spTree>
    <p:extLst>
      <p:ext uri="{BB962C8B-B14F-4D97-AF65-F5344CB8AC3E}">
        <p14:creationId xmlns:p14="http://schemas.microsoft.com/office/powerpoint/2010/main" val="415191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36789" y="1144078"/>
            <a:ext cx="8421729" cy="298498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Title 16"/>
          <p:cNvSpPr>
            <a:spLocks noGrp="1"/>
          </p:cNvSpPr>
          <p:nvPr>
            <p:ph type="title"/>
          </p:nvPr>
        </p:nvSpPr>
        <p:spPr/>
        <p:txBody>
          <a:bodyPr>
            <a:normAutofit/>
          </a:bodyPr>
          <a:lstStyle/>
          <a:p>
            <a:r>
              <a:rPr lang="en-US" sz="2775" dirty="0" smtClean="0"/>
              <a:t>La </a:t>
            </a:r>
            <a:r>
              <a:rPr lang="en-US" sz="2775" dirty="0" err="1" smtClean="0"/>
              <a:t>Migrazione</a:t>
            </a:r>
            <a:r>
              <a:rPr lang="en-US" sz="2775" dirty="0" smtClean="0"/>
              <a:t> non è a </a:t>
            </a:r>
            <a:r>
              <a:rPr lang="en-US" sz="2775" dirty="0" err="1" smtClean="0"/>
              <a:t>costo</a:t>
            </a:r>
            <a:r>
              <a:rPr lang="en-US" sz="2775" dirty="0" smtClean="0"/>
              <a:t> zero</a:t>
            </a:r>
            <a:endParaRPr lang="en-US" sz="2775" i="1" dirty="0"/>
          </a:p>
        </p:txBody>
      </p:sp>
      <p:sp>
        <p:nvSpPr>
          <p:cNvPr id="36" name="Rectangle 22">
            <a:extLst>
              <a:ext uri="{FF2B5EF4-FFF2-40B4-BE49-F238E27FC236}">
                <a16:creationId xmlns:a16="http://schemas.microsoft.com/office/drawing/2014/main" id="{D8983ABC-24FB-484C-9397-3B3271171FC5}"/>
              </a:ext>
            </a:extLst>
          </p:cNvPr>
          <p:cNvSpPr/>
          <p:nvPr/>
        </p:nvSpPr>
        <p:spPr>
          <a:xfrm>
            <a:off x="1538505" y="1144078"/>
            <a:ext cx="4960556" cy="1455158"/>
          </a:xfrm>
          <a:custGeom>
            <a:avLst/>
            <a:gdLst>
              <a:gd name="connsiteX0" fmla="*/ 0 w 1799067"/>
              <a:gd name="connsiteY0" fmla="*/ 0 h 511575"/>
              <a:gd name="connsiteX1" fmla="*/ 1799067 w 1799067"/>
              <a:gd name="connsiteY1" fmla="*/ 0 h 511575"/>
              <a:gd name="connsiteX2" fmla="*/ 1799067 w 1799067"/>
              <a:gd name="connsiteY2" fmla="*/ 511575 h 511575"/>
              <a:gd name="connsiteX3" fmla="*/ 0 w 1799067"/>
              <a:gd name="connsiteY3" fmla="*/ 511575 h 511575"/>
              <a:gd name="connsiteX4" fmla="*/ 0 w 1799067"/>
              <a:gd name="connsiteY4" fmla="*/ 0 h 511575"/>
              <a:gd name="connsiteX0" fmla="*/ 223736 w 1799067"/>
              <a:gd name="connsiteY0" fmla="*/ 0 h 1455158"/>
              <a:gd name="connsiteX1" fmla="*/ 1799067 w 1799067"/>
              <a:gd name="connsiteY1" fmla="*/ 943583 h 1455158"/>
              <a:gd name="connsiteX2" fmla="*/ 1799067 w 1799067"/>
              <a:gd name="connsiteY2" fmla="*/ 1455158 h 1455158"/>
              <a:gd name="connsiteX3" fmla="*/ 0 w 1799067"/>
              <a:gd name="connsiteY3" fmla="*/ 1455158 h 1455158"/>
              <a:gd name="connsiteX4" fmla="*/ 223736 w 1799067"/>
              <a:gd name="connsiteY4" fmla="*/ 0 h 1455158"/>
              <a:gd name="connsiteX0" fmla="*/ 223736 w 4435263"/>
              <a:gd name="connsiteY0" fmla="*/ 9728 h 1464886"/>
              <a:gd name="connsiteX1" fmla="*/ 4435263 w 4435263"/>
              <a:gd name="connsiteY1" fmla="*/ 0 h 1464886"/>
              <a:gd name="connsiteX2" fmla="*/ 1799067 w 4435263"/>
              <a:gd name="connsiteY2" fmla="*/ 1464886 h 1464886"/>
              <a:gd name="connsiteX3" fmla="*/ 0 w 4435263"/>
              <a:gd name="connsiteY3" fmla="*/ 1464886 h 1464886"/>
              <a:gd name="connsiteX4" fmla="*/ 223736 w 4435263"/>
              <a:gd name="connsiteY4" fmla="*/ 9728 h 1464886"/>
              <a:gd name="connsiteX0" fmla="*/ 0 w 4590905"/>
              <a:gd name="connsiteY0" fmla="*/ 9728 h 1464886"/>
              <a:gd name="connsiteX1" fmla="*/ 4590905 w 4590905"/>
              <a:gd name="connsiteY1" fmla="*/ 0 h 1464886"/>
              <a:gd name="connsiteX2" fmla="*/ 1954709 w 4590905"/>
              <a:gd name="connsiteY2" fmla="*/ 1464886 h 1464886"/>
              <a:gd name="connsiteX3" fmla="*/ 155642 w 4590905"/>
              <a:gd name="connsiteY3" fmla="*/ 1464886 h 1464886"/>
              <a:gd name="connsiteX4" fmla="*/ 0 w 4590905"/>
              <a:gd name="connsiteY4" fmla="*/ 9728 h 1464886"/>
              <a:gd name="connsiteX0" fmla="*/ 0 w 4960556"/>
              <a:gd name="connsiteY0" fmla="*/ 0 h 1455158"/>
              <a:gd name="connsiteX1" fmla="*/ 4960556 w 4960556"/>
              <a:gd name="connsiteY1" fmla="*/ 0 h 1455158"/>
              <a:gd name="connsiteX2" fmla="*/ 1954709 w 4960556"/>
              <a:gd name="connsiteY2" fmla="*/ 1455158 h 1455158"/>
              <a:gd name="connsiteX3" fmla="*/ 155642 w 4960556"/>
              <a:gd name="connsiteY3" fmla="*/ 1455158 h 1455158"/>
              <a:gd name="connsiteX4" fmla="*/ 0 w 4960556"/>
              <a:gd name="connsiteY4" fmla="*/ 0 h 1455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556" h="1455158">
                <a:moveTo>
                  <a:pt x="0" y="0"/>
                </a:moveTo>
                <a:lnTo>
                  <a:pt x="4960556" y="0"/>
                </a:lnTo>
                <a:lnTo>
                  <a:pt x="1954709" y="1455158"/>
                </a:lnTo>
                <a:lnTo>
                  <a:pt x="155642" y="1455158"/>
                </a:lnTo>
                <a:lnTo>
                  <a:pt x="0" y="0"/>
                </a:lnTo>
                <a:close/>
              </a:path>
            </a:pathLst>
          </a:cu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7" name="Pentagon 88">
            <a:extLst>
              <a:ext uri="{FF2B5EF4-FFF2-40B4-BE49-F238E27FC236}">
                <a16:creationId xmlns:a16="http://schemas.microsoft.com/office/drawing/2014/main" id="{9B7DF7C5-00B4-6F4B-83DF-6589D619E807}"/>
              </a:ext>
            </a:extLst>
          </p:cNvPr>
          <p:cNvSpPr/>
          <p:nvPr/>
        </p:nvSpPr>
        <p:spPr>
          <a:xfrm>
            <a:off x="324000" y="701617"/>
            <a:ext cx="1297029" cy="344847"/>
          </a:xfrm>
          <a:prstGeom prst="homePlat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tlCol="0" anchor="ctr"/>
          <a:lstStyle/>
          <a:p>
            <a:pPr marL="114297"/>
            <a:r>
              <a:rPr lang="en-US" sz="1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Assessment</a:t>
            </a:r>
          </a:p>
        </p:txBody>
      </p:sp>
      <p:sp>
        <p:nvSpPr>
          <p:cNvPr id="38" name="Chevron 89">
            <a:extLst>
              <a:ext uri="{FF2B5EF4-FFF2-40B4-BE49-F238E27FC236}">
                <a16:creationId xmlns:a16="http://schemas.microsoft.com/office/drawing/2014/main" id="{CE297E2F-2EE7-2E4D-B0CA-3F55F34C1BB4}"/>
              </a:ext>
            </a:extLst>
          </p:cNvPr>
          <p:cNvSpPr/>
          <p:nvPr/>
        </p:nvSpPr>
        <p:spPr>
          <a:xfrm>
            <a:off x="1535725" y="703014"/>
            <a:ext cx="5098539" cy="344847"/>
          </a:xfrm>
          <a:prstGeom prst="chevro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14297" algn="ctr"/>
            <a:r>
              <a:rPr lang="en-US" sz="1400">
                <a:solidFill>
                  <a:schemeClr val="bg1"/>
                </a:solidFill>
                <a:latin typeface="Amazon Ember" panose="020B0603020204020204" pitchFamily="34" charset="0"/>
                <a:ea typeface="Amazon Ember" panose="020B0603020204020204" pitchFamily="34" charset="0"/>
                <a:cs typeface="Amazon Ember" panose="020B0603020204020204" pitchFamily="34" charset="0"/>
              </a:rPr>
              <a:t>Readiness </a:t>
            </a:r>
            <a:r>
              <a:rPr lang="en-US" sz="1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and Planning</a:t>
            </a:r>
          </a:p>
        </p:txBody>
      </p:sp>
      <p:sp>
        <p:nvSpPr>
          <p:cNvPr id="40" name="Chevron 90">
            <a:extLst>
              <a:ext uri="{FF2B5EF4-FFF2-40B4-BE49-F238E27FC236}">
                <a16:creationId xmlns:a16="http://schemas.microsoft.com/office/drawing/2014/main" id="{4006784A-4068-A84E-A31D-0CFD76897D0C}"/>
              </a:ext>
            </a:extLst>
          </p:cNvPr>
          <p:cNvSpPr/>
          <p:nvPr/>
        </p:nvSpPr>
        <p:spPr>
          <a:xfrm>
            <a:off x="6546598" y="701616"/>
            <a:ext cx="2358757" cy="344847"/>
          </a:xfrm>
          <a:prstGeom prst="chevro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114297" algn="ctr"/>
            <a:r>
              <a:rPr lang="en-US" sz="1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Migration and Operation</a:t>
            </a:r>
          </a:p>
        </p:txBody>
      </p:sp>
      <p:cxnSp>
        <p:nvCxnSpPr>
          <p:cNvPr id="41" name="Straight Connector 128">
            <a:extLst>
              <a:ext uri="{FF2B5EF4-FFF2-40B4-BE49-F238E27FC236}">
                <a16:creationId xmlns:a16="http://schemas.microsoft.com/office/drawing/2014/main" id="{88D1241B-15AF-4C44-B0C0-1153D5A79475}"/>
              </a:ext>
            </a:extLst>
          </p:cNvPr>
          <p:cNvCxnSpPr/>
          <p:nvPr/>
        </p:nvCxnSpPr>
        <p:spPr>
          <a:xfrm>
            <a:off x="1669566" y="1668565"/>
            <a:ext cx="0" cy="2403976"/>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129">
            <a:extLst>
              <a:ext uri="{FF2B5EF4-FFF2-40B4-BE49-F238E27FC236}">
                <a16:creationId xmlns:a16="http://schemas.microsoft.com/office/drawing/2014/main" id="{8C9B0790-13C0-5943-B43A-F5BD7CE90F66}"/>
              </a:ext>
            </a:extLst>
          </p:cNvPr>
          <p:cNvCxnSpPr/>
          <p:nvPr/>
        </p:nvCxnSpPr>
        <p:spPr>
          <a:xfrm>
            <a:off x="1657864" y="4079218"/>
            <a:ext cx="489429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130">
            <a:extLst>
              <a:ext uri="{FF2B5EF4-FFF2-40B4-BE49-F238E27FC236}">
                <a16:creationId xmlns:a16="http://schemas.microsoft.com/office/drawing/2014/main" id="{065B860D-6DE7-AF44-916E-FF6FA1406E4E}"/>
              </a:ext>
            </a:extLst>
          </p:cNvPr>
          <p:cNvSpPr txBox="1"/>
          <p:nvPr/>
        </p:nvSpPr>
        <p:spPr>
          <a:xfrm>
            <a:off x="1359384" y="1598139"/>
            <a:ext cx="274434" cy="276999"/>
          </a:xfrm>
          <a:prstGeom prst="rect">
            <a:avLst/>
          </a:prstGeom>
          <a:noFill/>
        </p:spPr>
        <p:txBody>
          <a:bodyPr wrap="none" rtlCol="0">
            <a:spAutoFit/>
          </a:bodyPr>
          <a:lstStyle/>
          <a:p>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t>
            </a:r>
          </a:p>
        </p:txBody>
      </p:sp>
      <p:cxnSp>
        <p:nvCxnSpPr>
          <p:cNvPr id="48" name="Straight Connector 131">
            <a:extLst>
              <a:ext uri="{FF2B5EF4-FFF2-40B4-BE49-F238E27FC236}">
                <a16:creationId xmlns:a16="http://schemas.microsoft.com/office/drawing/2014/main" id="{98D6AA1E-059E-2241-943C-2D34F9A68C81}"/>
              </a:ext>
            </a:extLst>
          </p:cNvPr>
          <p:cNvCxnSpPr/>
          <p:nvPr/>
        </p:nvCxnSpPr>
        <p:spPr>
          <a:xfrm>
            <a:off x="1686651" y="2609193"/>
            <a:ext cx="4827310" cy="0"/>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49" name="TextBox 133">
            <a:extLst>
              <a:ext uri="{FF2B5EF4-FFF2-40B4-BE49-F238E27FC236}">
                <a16:creationId xmlns:a16="http://schemas.microsoft.com/office/drawing/2014/main" id="{B91758E4-D08C-DE47-9A8B-374B702CA7CA}"/>
              </a:ext>
            </a:extLst>
          </p:cNvPr>
          <p:cNvSpPr txBox="1"/>
          <p:nvPr/>
        </p:nvSpPr>
        <p:spPr>
          <a:xfrm>
            <a:off x="3704596" y="3105690"/>
            <a:ext cx="486030"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TCO</a:t>
            </a:r>
          </a:p>
        </p:txBody>
      </p:sp>
      <p:sp>
        <p:nvSpPr>
          <p:cNvPr id="51" name="TextBox 134">
            <a:extLst>
              <a:ext uri="{FF2B5EF4-FFF2-40B4-BE49-F238E27FC236}">
                <a16:creationId xmlns:a16="http://schemas.microsoft.com/office/drawing/2014/main" id="{A0AE00FB-420A-BA46-A91B-AA878765B8AD}"/>
              </a:ext>
            </a:extLst>
          </p:cNvPr>
          <p:cNvSpPr txBox="1"/>
          <p:nvPr/>
        </p:nvSpPr>
        <p:spPr>
          <a:xfrm>
            <a:off x="2001560" y="1970421"/>
            <a:ext cx="1207383"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Migration Cost</a:t>
            </a:r>
          </a:p>
        </p:txBody>
      </p:sp>
      <p:sp>
        <p:nvSpPr>
          <p:cNvPr id="52" name="TextBox 135">
            <a:extLst>
              <a:ext uri="{FF2B5EF4-FFF2-40B4-BE49-F238E27FC236}">
                <a16:creationId xmlns:a16="http://schemas.microsoft.com/office/drawing/2014/main" id="{105473B1-2058-6A48-85D3-7DFECF318853}"/>
              </a:ext>
            </a:extLst>
          </p:cNvPr>
          <p:cNvSpPr txBox="1"/>
          <p:nvPr/>
        </p:nvSpPr>
        <p:spPr>
          <a:xfrm>
            <a:off x="4707266" y="3739064"/>
            <a:ext cx="1757212"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Cost Optimising / BAU</a:t>
            </a:r>
          </a:p>
        </p:txBody>
      </p:sp>
      <p:sp>
        <p:nvSpPr>
          <p:cNvPr id="54" name="TextBox 136">
            <a:extLst>
              <a:ext uri="{FF2B5EF4-FFF2-40B4-BE49-F238E27FC236}">
                <a16:creationId xmlns:a16="http://schemas.microsoft.com/office/drawing/2014/main" id="{1035FACD-C797-1A42-8527-5F3EE7B81FD5}"/>
              </a:ext>
            </a:extLst>
          </p:cNvPr>
          <p:cNvSpPr txBox="1"/>
          <p:nvPr/>
        </p:nvSpPr>
        <p:spPr>
          <a:xfrm>
            <a:off x="6501136" y="2268993"/>
            <a:ext cx="1726756"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Current / Do Nothing</a:t>
            </a:r>
          </a:p>
        </p:txBody>
      </p:sp>
      <p:sp>
        <p:nvSpPr>
          <p:cNvPr id="55" name="Rectangle 138">
            <a:extLst>
              <a:ext uri="{FF2B5EF4-FFF2-40B4-BE49-F238E27FC236}">
                <a16:creationId xmlns:a16="http://schemas.microsoft.com/office/drawing/2014/main" id="{8A1B0219-8C18-E045-80F3-85559C53E62E}"/>
              </a:ext>
            </a:extLst>
          </p:cNvPr>
          <p:cNvSpPr/>
          <p:nvPr/>
        </p:nvSpPr>
        <p:spPr>
          <a:xfrm>
            <a:off x="3493213" y="2614765"/>
            <a:ext cx="961041" cy="511575"/>
          </a:xfrm>
          <a:prstGeom prst="rect">
            <a:avLst/>
          </a:pr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6" name="Rectangle 139">
            <a:extLst>
              <a:ext uri="{FF2B5EF4-FFF2-40B4-BE49-F238E27FC236}">
                <a16:creationId xmlns:a16="http://schemas.microsoft.com/office/drawing/2014/main" id="{2D57B51A-6E78-1243-9F90-C7F2FE96B4AC}"/>
              </a:ext>
            </a:extLst>
          </p:cNvPr>
          <p:cNvSpPr/>
          <p:nvPr/>
        </p:nvSpPr>
        <p:spPr>
          <a:xfrm>
            <a:off x="4454253" y="2868388"/>
            <a:ext cx="2059707" cy="879904"/>
          </a:xfrm>
          <a:prstGeom prst="rect">
            <a:avLst/>
          </a:pr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7" name="TextBox 140">
            <a:extLst>
              <a:ext uri="{FF2B5EF4-FFF2-40B4-BE49-F238E27FC236}">
                <a16:creationId xmlns:a16="http://schemas.microsoft.com/office/drawing/2014/main" id="{58505682-78F8-5F42-97D6-2FDB158EC7DE}"/>
              </a:ext>
            </a:extLst>
          </p:cNvPr>
          <p:cNvSpPr txBox="1"/>
          <p:nvPr/>
        </p:nvSpPr>
        <p:spPr>
          <a:xfrm>
            <a:off x="6546598" y="3141915"/>
            <a:ext cx="1454244"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AWS Environment</a:t>
            </a:r>
          </a:p>
        </p:txBody>
      </p:sp>
      <p:cxnSp>
        <p:nvCxnSpPr>
          <p:cNvPr id="58" name="Straight Connector 141">
            <a:extLst>
              <a:ext uri="{FF2B5EF4-FFF2-40B4-BE49-F238E27FC236}">
                <a16:creationId xmlns:a16="http://schemas.microsoft.com/office/drawing/2014/main" id="{859738D9-F559-B447-96EB-D6AF9696A734}"/>
              </a:ext>
            </a:extLst>
          </p:cNvPr>
          <p:cNvCxnSpPr>
            <a:cxnSpLocks/>
          </p:cNvCxnSpPr>
          <p:nvPr/>
        </p:nvCxnSpPr>
        <p:spPr>
          <a:xfrm>
            <a:off x="4460350" y="2614230"/>
            <a:ext cx="10674" cy="146676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 name="Line Callout 2 (Accent Bar) 142">
            <a:extLst>
              <a:ext uri="{FF2B5EF4-FFF2-40B4-BE49-F238E27FC236}">
                <a16:creationId xmlns:a16="http://schemas.microsoft.com/office/drawing/2014/main" id="{102824C8-B7C4-7A42-973C-800663195C3B}"/>
              </a:ext>
            </a:extLst>
          </p:cNvPr>
          <p:cNvSpPr/>
          <p:nvPr/>
        </p:nvSpPr>
        <p:spPr>
          <a:xfrm>
            <a:off x="2134264" y="3452451"/>
            <a:ext cx="985963" cy="369677"/>
          </a:xfrm>
          <a:prstGeom prst="accentCallout2">
            <a:avLst>
              <a:gd name="adj1" fmla="val 43763"/>
              <a:gd name="adj2" fmla="val 89619"/>
              <a:gd name="adj3" fmla="val 96568"/>
              <a:gd name="adj4" fmla="val 160481"/>
              <a:gd name="adj5" fmla="val 20786"/>
              <a:gd name="adj6" fmla="val 232601"/>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Payback Period</a:t>
            </a:r>
          </a:p>
        </p:txBody>
      </p:sp>
      <p:sp>
        <p:nvSpPr>
          <p:cNvPr id="60" name="TextBox 143">
            <a:extLst>
              <a:ext uri="{FF2B5EF4-FFF2-40B4-BE49-F238E27FC236}">
                <a16:creationId xmlns:a16="http://schemas.microsoft.com/office/drawing/2014/main" id="{4F01475C-931D-6E43-B689-82F33FA0C543}"/>
              </a:ext>
            </a:extLst>
          </p:cNvPr>
          <p:cNvSpPr txBox="1"/>
          <p:nvPr/>
        </p:nvSpPr>
        <p:spPr>
          <a:xfrm>
            <a:off x="3913273" y="3852068"/>
            <a:ext cx="540982"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Time</a:t>
            </a:r>
          </a:p>
        </p:txBody>
      </p:sp>
      <p:sp>
        <p:nvSpPr>
          <p:cNvPr id="61" name="TextBox 144">
            <a:extLst>
              <a:ext uri="{FF2B5EF4-FFF2-40B4-BE49-F238E27FC236}">
                <a16:creationId xmlns:a16="http://schemas.microsoft.com/office/drawing/2014/main" id="{4036BCEF-2AFB-D244-8837-05D113D7719D}"/>
              </a:ext>
            </a:extLst>
          </p:cNvPr>
          <p:cNvSpPr txBox="1"/>
          <p:nvPr/>
        </p:nvSpPr>
        <p:spPr>
          <a:xfrm>
            <a:off x="1174882" y="2704649"/>
            <a:ext cx="500457" cy="276999"/>
          </a:xfrm>
          <a:prstGeom prst="rect">
            <a:avLst/>
          </a:prstGeom>
          <a:noFill/>
        </p:spPr>
        <p:txBody>
          <a:bodyPr wrap="none" rtlCol="0">
            <a:spAutoFit/>
          </a:bodyPr>
          <a:lstStyle/>
          <a:p>
            <a:pPr algn="ctr"/>
            <a:r>
              <a:rPr lang="en-GB"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Cost</a:t>
            </a:r>
          </a:p>
        </p:txBody>
      </p:sp>
      <p:sp>
        <p:nvSpPr>
          <p:cNvPr id="62" name="Freeform 132">
            <a:extLst>
              <a:ext uri="{FF2B5EF4-FFF2-40B4-BE49-F238E27FC236}">
                <a16:creationId xmlns:a16="http://schemas.microsoft.com/office/drawing/2014/main" id="{B539B22F-3A05-AE47-A76E-31D8D002C77F}"/>
              </a:ext>
            </a:extLst>
          </p:cNvPr>
          <p:cNvSpPr/>
          <p:nvPr/>
        </p:nvSpPr>
        <p:spPr>
          <a:xfrm>
            <a:off x="1703421" y="2297855"/>
            <a:ext cx="4810540" cy="1192485"/>
          </a:xfrm>
          <a:custGeom>
            <a:avLst/>
            <a:gdLst>
              <a:gd name="connsiteX0" fmla="*/ 0 w 4810539"/>
              <a:gd name="connsiteY0" fmla="*/ 333544 h 1338448"/>
              <a:gd name="connsiteX1" fmla="*/ 429370 w 4810539"/>
              <a:gd name="connsiteY1" fmla="*/ 63199 h 1338448"/>
              <a:gd name="connsiteX2" fmla="*/ 946205 w 4810539"/>
              <a:gd name="connsiteY2" fmla="*/ 15492 h 1338448"/>
              <a:gd name="connsiteX3" fmla="*/ 1248355 w 4810539"/>
              <a:gd name="connsiteY3" fmla="*/ 15492 h 1338448"/>
              <a:gd name="connsiteX4" fmla="*/ 1590261 w 4810539"/>
              <a:gd name="connsiteY4" fmla="*/ 198372 h 1338448"/>
              <a:gd name="connsiteX5" fmla="*/ 1757238 w 4810539"/>
              <a:gd name="connsiteY5" fmla="*/ 349446 h 1338448"/>
              <a:gd name="connsiteX6" fmla="*/ 1932167 w 4810539"/>
              <a:gd name="connsiteY6" fmla="*/ 532326 h 1338448"/>
              <a:gd name="connsiteX7" fmla="*/ 2170706 w 4810539"/>
              <a:gd name="connsiteY7" fmla="*/ 595937 h 1338448"/>
              <a:gd name="connsiteX8" fmla="*/ 3164619 w 4810539"/>
              <a:gd name="connsiteY8" fmla="*/ 707255 h 1338448"/>
              <a:gd name="connsiteX9" fmla="*/ 4484536 w 4810539"/>
              <a:gd name="connsiteY9" fmla="*/ 1271798 h 1338448"/>
              <a:gd name="connsiteX10" fmla="*/ 4810539 w 4810539"/>
              <a:gd name="connsiteY10" fmla="*/ 1327457 h 1338448"/>
              <a:gd name="connsiteX11" fmla="*/ 4810539 w 4810539"/>
              <a:gd name="connsiteY11" fmla="*/ 1327457 h 133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539" h="1338448">
                <a:moveTo>
                  <a:pt x="0" y="333544"/>
                </a:moveTo>
                <a:cubicBezTo>
                  <a:pt x="135834" y="224876"/>
                  <a:pt x="271669" y="116208"/>
                  <a:pt x="429370" y="63199"/>
                </a:cubicBezTo>
                <a:cubicBezTo>
                  <a:pt x="587071" y="10190"/>
                  <a:pt x="809708" y="23443"/>
                  <a:pt x="946205" y="15492"/>
                </a:cubicBezTo>
                <a:cubicBezTo>
                  <a:pt x="1082702" y="7541"/>
                  <a:pt x="1141012" y="-14988"/>
                  <a:pt x="1248355" y="15492"/>
                </a:cubicBezTo>
                <a:cubicBezTo>
                  <a:pt x="1355698" y="45972"/>
                  <a:pt x="1505447" y="142713"/>
                  <a:pt x="1590261" y="198372"/>
                </a:cubicBezTo>
                <a:cubicBezTo>
                  <a:pt x="1675075" y="254031"/>
                  <a:pt x="1700254" y="293787"/>
                  <a:pt x="1757238" y="349446"/>
                </a:cubicBezTo>
                <a:cubicBezTo>
                  <a:pt x="1814222" y="405105"/>
                  <a:pt x="1863256" y="491244"/>
                  <a:pt x="1932167" y="532326"/>
                </a:cubicBezTo>
                <a:cubicBezTo>
                  <a:pt x="2001078" y="573408"/>
                  <a:pt x="1965297" y="566782"/>
                  <a:pt x="2170706" y="595937"/>
                </a:cubicBezTo>
                <a:cubicBezTo>
                  <a:pt x="2376115" y="625092"/>
                  <a:pt x="2778981" y="594612"/>
                  <a:pt x="3164619" y="707255"/>
                </a:cubicBezTo>
                <a:cubicBezTo>
                  <a:pt x="3550257" y="819898"/>
                  <a:pt x="4210216" y="1168431"/>
                  <a:pt x="4484536" y="1271798"/>
                </a:cubicBezTo>
                <a:cubicBezTo>
                  <a:pt x="4758856" y="1375165"/>
                  <a:pt x="4810539" y="1327457"/>
                  <a:pt x="4810539" y="1327457"/>
                </a:cubicBezTo>
                <a:lnTo>
                  <a:pt x="4810539" y="1327457"/>
                </a:lnTo>
              </a:path>
            </a:pathLst>
          </a:custGeom>
          <a:noFill/>
          <a:ln w="25400">
            <a:solidFill>
              <a:srgbClr val="FCB6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37350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rot="215825">
            <a:off x="1302551" y="3243461"/>
            <a:ext cx="1251302" cy="1102238"/>
          </a:xfrm>
          <a:custGeom>
            <a:avLst/>
            <a:gdLst>
              <a:gd name="connsiteX0" fmla="*/ 0 w 2630905"/>
              <a:gd name="connsiteY0" fmla="*/ 2662990 h 2662990"/>
              <a:gd name="connsiteX1" fmla="*/ 1106905 w 2630905"/>
              <a:gd name="connsiteY1" fmla="*/ 2165684 h 2662990"/>
              <a:gd name="connsiteX2" fmla="*/ 1668379 w 2630905"/>
              <a:gd name="connsiteY2" fmla="*/ 401053 h 2662990"/>
              <a:gd name="connsiteX3" fmla="*/ 2630905 w 2630905"/>
              <a:gd name="connsiteY3" fmla="*/ 0 h 2662990"/>
            </a:gdLst>
            <a:ahLst/>
            <a:cxnLst>
              <a:cxn ang="0">
                <a:pos x="connsiteX0" y="connsiteY0"/>
              </a:cxn>
              <a:cxn ang="0">
                <a:pos x="connsiteX1" y="connsiteY1"/>
              </a:cxn>
              <a:cxn ang="0">
                <a:pos x="connsiteX2" y="connsiteY2"/>
              </a:cxn>
              <a:cxn ang="0">
                <a:pos x="connsiteX3" y="connsiteY3"/>
              </a:cxn>
            </a:cxnLst>
            <a:rect l="l" t="t" r="r" b="b"/>
            <a:pathLst>
              <a:path w="2630905" h="2662990">
                <a:moveTo>
                  <a:pt x="0" y="2662990"/>
                </a:moveTo>
                <a:cubicBezTo>
                  <a:pt x="414421" y="2602832"/>
                  <a:pt x="828842" y="2542674"/>
                  <a:pt x="1106905" y="2165684"/>
                </a:cubicBezTo>
                <a:cubicBezTo>
                  <a:pt x="1384968" y="1788694"/>
                  <a:pt x="1414379" y="762000"/>
                  <a:pt x="1668379" y="401053"/>
                </a:cubicBezTo>
                <a:cubicBezTo>
                  <a:pt x="1922379" y="40106"/>
                  <a:pt x="2630905" y="0"/>
                  <a:pt x="2630905" y="0"/>
                </a:cubicBezTo>
              </a:path>
            </a:pathLst>
          </a:custGeom>
          <a:noFill/>
          <a:ln w="57150">
            <a:solidFill>
              <a:srgbClr val="F3AA5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rtl="0"/>
            <a:endParaRPr lang="en-US" sz="2400">
              <a:solidFill>
                <a:schemeClr val="tx1"/>
              </a:solidFill>
              <a:latin typeface="Arial"/>
              <a:cs typeface="Arial"/>
            </a:endParaRPr>
          </a:p>
        </p:txBody>
      </p:sp>
      <p:sp>
        <p:nvSpPr>
          <p:cNvPr id="4" name="Freeform 3"/>
          <p:cNvSpPr/>
          <p:nvPr/>
        </p:nvSpPr>
        <p:spPr>
          <a:xfrm rot="215825">
            <a:off x="3470015" y="2200304"/>
            <a:ext cx="1155758" cy="1105442"/>
          </a:xfrm>
          <a:custGeom>
            <a:avLst/>
            <a:gdLst>
              <a:gd name="connsiteX0" fmla="*/ 0 w 2630905"/>
              <a:gd name="connsiteY0" fmla="*/ 2662990 h 2662990"/>
              <a:gd name="connsiteX1" fmla="*/ 1106905 w 2630905"/>
              <a:gd name="connsiteY1" fmla="*/ 2165684 h 2662990"/>
              <a:gd name="connsiteX2" fmla="*/ 1668379 w 2630905"/>
              <a:gd name="connsiteY2" fmla="*/ 401053 h 2662990"/>
              <a:gd name="connsiteX3" fmla="*/ 2630905 w 2630905"/>
              <a:gd name="connsiteY3" fmla="*/ 0 h 2662990"/>
            </a:gdLst>
            <a:ahLst/>
            <a:cxnLst>
              <a:cxn ang="0">
                <a:pos x="connsiteX0" y="connsiteY0"/>
              </a:cxn>
              <a:cxn ang="0">
                <a:pos x="connsiteX1" y="connsiteY1"/>
              </a:cxn>
              <a:cxn ang="0">
                <a:pos x="connsiteX2" y="connsiteY2"/>
              </a:cxn>
              <a:cxn ang="0">
                <a:pos x="connsiteX3" y="connsiteY3"/>
              </a:cxn>
            </a:cxnLst>
            <a:rect l="l" t="t" r="r" b="b"/>
            <a:pathLst>
              <a:path w="2630905" h="2662990">
                <a:moveTo>
                  <a:pt x="0" y="2662990"/>
                </a:moveTo>
                <a:cubicBezTo>
                  <a:pt x="414421" y="2602832"/>
                  <a:pt x="828842" y="2542674"/>
                  <a:pt x="1106905" y="2165684"/>
                </a:cubicBezTo>
                <a:cubicBezTo>
                  <a:pt x="1384968" y="1788694"/>
                  <a:pt x="1414379" y="762000"/>
                  <a:pt x="1668379" y="401053"/>
                </a:cubicBezTo>
                <a:cubicBezTo>
                  <a:pt x="1922379" y="40106"/>
                  <a:pt x="2630905" y="0"/>
                  <a:pt x="2630905" y="0"/>
                </a:cubicBezTo>
              </a:path>
            </a:pathLst>
          </a:custGeom>
          <a:noFill/>
          <a:ln w="57150">
            <a:solidFill>
              <a:srgbClr val="F3AA5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rtl="0"/>
            <a:endParaRPr lang="en-US" sz="2400">
              <a:solidFill>
                <a:schemeClr val="tx1"/>
              </a:solidFill>
              <a:latin typeface="Arial"/>
              <a:cs typeface="Arial"/>
            </a:endParaRPr>
          </a:p>
        </p:txBody>
      </p:sp>
      <p:sp>
        <p:nvSpPr>
          <p:cNvPr id="5" name="Freeform 4"/>
          <p:cNvSpPr/>
          <p:nvPr/>
        </p:nvSpPr>
        <p:spPr>
          <a:xfrm rot="215825">
            <a:off x="7754067" y="384724"/>
            <a:ext cx="767614" cy="834434"/>
          </a:xfrm>
          <a:custGeom>
            <a:avLst/>
            <a:gdLst>
              <a:gd name="connsiteX0" fmla="*/ 0 w 2630905"/>
              <a:gd name="connsiteY0" fmla="*/ 2662990 h 2662990"/>
              <a:gd name="connsiteX1" fmla="*/ 1106905 w 2630905"/>
              <a:gd name="connsiteY1" fmla="*/ 2165684 h 2662990"/>
              <a:gd name="connsiteX2" fmla="*/ 1668379 w 2630905"/>
              <a:gd name="connsiteY2" fmla="*/ 401053 h 2662990"/>
              <a:gd name="connsiteX3" fmla="*/ 2630905 w 2630905"/>
              <a:gd name="connsiteY3" fmla="*/ 0 h 2662990"/>
              <a:gd name="connsiteX0" fmla="*/ 0 w 1668379"/>
              <a:gd name="connsiteY0" fmla="*/ 2261936 h 2261936"/>
              <a:gd name="connsiteX1" fmla="*/ 1106905 w 1668379"/>
              <a:gd name="connsiteY1" fmla="*/ 1764630 h 2261936"/>
              <a:gd name="connsiteX2" fmla="*/ 1668379 w 1668379"/>
              <a:gd name="connsiteY2" fmla="*/ -1 h 2261936"/>
              <a:gd name="connsiteX0" fmla="*/ 0 w 1668379"/>
              <a:gd name="connsiteY0" fmla="*/ 2261936 h 2261936"/>
              <a:gd name="connsiteX1" fmla="*/ 1106905 w 1668379"/>
              <a:gd name="connsiteY1" fmla="*/ 1764630 h 2261936"/>
              <a:gd name="connsiteX2" fmla="*/ 1668379 w 1668379"/>
              <a:gd name="connsiteY2" fmla="*/ -1 h 2261936"/>
              <a:gd name="connsiteX0" fmla="*/ 0 w 1679254"/>
              <a:gd name="connsiteY0" fmla="*/ 2525067 h 2525067"/>
              <a:gd name="connsiteX1" fmla="*/ 1106905 w 1679254"/>
              <a:gd name="connsiteY1" fmla="*/ 2027761 h 2525067"/>
              <a:gd name="connsiteX2" fmla="*/ 1679255 w 1679254"/>
              <a:gd name="connsiteY2" fmla="*/ -1 h 2525067"/>
            </a:gdLst>
            <a:ahLst/>
            <a:cxnLst>
              <a:cxn ang="0">
                <a:pos x="connsiteX0" y="connsiteY0"/>
              </a:cxn>
              <a:cxn ang="0">
                <a:pos x="connsiteX1" y="connsiteY1"/>
              </a:cxn>
              <a:cxn ang="0">
                <a:pos x="connsiteX2" y="connsiteY2"/>
              </a:cxn>
            </a:cxnLst>
            <a:rect l="l" t="t" r="r" b="b"/>
            <a:pathLst>
              <a:path w="1679254" h="2525067">
                <a:moveTo>
                  <a:pt x="0" y="2525067"/>
                </a:moveTo>
                <a:cubicBezTo>
                  <a:pt x="414421" y="2464909"/>
                  <a:pt x="827029" y="2448606"/>
                  <a:pt x="1106905" y="2027761"/>
                </a:cubicBezTo>
                <a:cubicBezTo>
                  <a:pt x="1386781" y="1606916"/>
                  <a:pt x="1617393" y="417061"/>
                  <a:pt x="1679255" y="-1"/>
                </a:cubicBezTo>
              </a:path>
            </a:pathLst>
          </a:custGeom>
          <a:noFill/>
          <a:ln w="57150">
            <a:solidFill>
              <a:srgbClr val="F3AA54"/>
            </a:solidFill>
            <a:tailEnd type="triangle"/>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rtl="0"/>
            <a:endParaRPr lang="en-US" sz="2400">
              <a:solidFill>
                <a:schemeClr val="tx1"/>
              </a:solidFill>
              <a:latin typeface="Arial"/>
              <a:cs typeface="Arial"/>
            </a:endParaRPr>
          </a:p>
        </p:txBody>
      </p:sp>
      <p:sp>
        <p:nvSpPr>
          <p:cNvPr id="22" name="Freeform 21"/>
          <p:cNvSpPr/>
          <p:nvPr/>
        </p:nvSpPr>
        <p:spPr>
          <a:xfrm rot="215825">
            <a:off x="5498875" y="1147261"/>
            <a:ext cx="1155758" cy="1105442"/>
          </a:xfrm>
          <a:custGeom>
            <a:avLst/>
            <a:gdLst>
              <a:gd name="connsiteX0" fmla="*/ 0 w 2630905"/>
              <a:gd name="connsiteY0" fmla="*/ 2662990 h 2662990"/>
              <a:gd name="connsiteX1" fmla="*/ 1106905 w 2630905"/>
              <a:gd name="connsiteY1" fmla="*/ 2165684 h 2662990"/>
              <a:gd name="connsiteX2" fmla="*/ 1668379 w 2630905"/>
              <a:gd name="connsiteY2" fmla="*/ 401053 h 2662990"/>
              <a:gd name="connsiteX3" fmla="*/ 2630905 w 2630905"/>
              <a:gd name="connsiteY3" fmla="*/ 0 h 2662990"/>
            </a:gdLst>
            <a:ahLst/>
            <a:cxnLst>
              <a:cxn ang="0">
                <a:pos x="connsiteX0" y="connsiteY0"/>
              </a:cxn>
              <a:cxn ang="0">
                <a:pos x="connsiteX1" y="connsiteY1"/>
              </a:cxn>
              <a:cxn ang="0">
                <a:pos x="connsiteX2" y="connsiteY2"/>
              </a:cxn>
              <a:cxn ang="0">
                <a:pos x="connsiteX3" y="connsiteY3"/>
              </a:cxn>
            </a:cxnLst>
            <a:rect l="l" t="t" r="r" b="b"/>
            <a:pathLst>
              <a:path w="2630905" h="2662990">
                <a:moveTo>
                  <a:pt x="0" y="2662990"/>
                </a:moveTo>
                <a:cubicBezTo>
                  <a:pt x="414421" y="2602832"/>
                  <a:pt x="828842" y="2542674"/>
                  <a:pt x="1106905" y="2165684"/>
                </a:cubicBezTo>
                <a:cubicBezTo>
                  <a:pt x="1384968" y="1788694"/>
                  <a:pt x="1414379" y="762000"/>
                  <a:pt x="1668379" y="401053"/>
                </a:cubicBezTo>
                <a:cubicBezTo>
                  <a:pt x="1922379" y="40106"/>
                  <a:pt x="2630905" y="0"/>
                  <a:pt x="2630905" y="0"/>
                </a:cubicBezTo>
              </a:path>
            </a:pathLst>
          </a:custGeom>
          <a:noFill/>
          <a:ln w="57150">
            <a:solidFill>
              <a:srgbClr val="F3AA5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70" rtl="0"/>
            <a:endParaRPr lang="en-US" sz="2400">
              <a:solidFill>
                <a:schemeClr val="tx1"/>
              </a:solidFill>
              <a:latin typeface="Arial"/>
              <a:cs typeface="Arial"/>
            </a:endParaRPr>
          </a:p>
        </p:txBody>
      </p:sp>
      <p:pic>
        <p:nvPicPr>
          <p:cNvPr id="19" name="Picture 18"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3333" y="409626"/>
            <a:ext cx="1176891" cy="735060"/>
          </a:xfrm>
          <a:prstGeom prst="rect">
            <a:avLst/>
          </a:prstGeom>
        </p:spPr>
      </p:pic>
      <p:pic>
        <p:nvPicPr>
          <p:cNvPr id="20" name="Picture 19"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8913" y="1533851"/>
            <a:ext cx="988272" cy="617253"/>
          </a:xfrm>
          <a:prstGeom prst="rect">
            <a:avLst/>
          </a:prstGeom>
        </p:spPr>
      </p:pic>
      <p:pic>
        <p:nvPicPr>
          <p:cNvPr id="25" name="Picture 24"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7200" y="2707675"/>
            <a:ext cx="833875" cy="520820"/>
          </a:xfrm>
          <a:prstGeom prst="rect">
            <a:avLst/>
          </a:prstGeom>
        </p:spPr>
      </p:pic>
      <p:pic>
        <p:nvPicPr>
          <p:cNvPr id="26" name="Picture 25" descr="clou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857" y="3885246"/>
            <a:ext cx="577737" cy="360842"/>
          </a:xfrm>
          <a:prstGeom prst="rect">
            <a:avLst/>
          </a:prstGeom>
        </p:spPr>
      </p:pic>
      <p:sp>
        <p:nvSpPr>
          <p:cNvPr id="31" name="Rectangle 30"/>
          <p:cNvSpPr/>
          <p:nvPr/>
        </p:nvSpPr>
        <p:spPr>
          <a:xfrm>
            <a:off x="2157393" y="3417956"/>
            <a:ext cx="1745991" cy="420564"/>
          </a:xfrm>
          <a:prstGeom prst="rect">
            <a:avLst/>
          </a:prstGeom>
        </p:spPr>
        <p:txBody>
          <a:bodyPr wrap="none" rtlCol="0">
            <a:spAutoFit/>
          </a:bodyPr>
          <a:lstStyle/>
          <a:p>
            <a:pPr defTabSz="609570" rtl="0"/>
            <a:r>
              <a:rPr lang="it-IT" sz="2133" b="1" dirty="0">
                <a:latin typeface="Arial"/>
                <a:cs typeface="Arial"/>
              </a:rPr>
              <a:t>Foundation</a:t>
            </a:r>
            <a:r>
              <a:rPr lang="it-it" sz="2133" b="1" dirty="0">
                <a:latin typeface="Arial"/>
                <a:cs typeface="Arial"/>
              </a:rPr>
              <a:t> </a:t>
            </a:r>
          </a:p>
        </p:txBody>
      </p:sp>
      <p:sp>
        <p:nvSpPr>
          <p:cNvPr id="32" name="Rectangle 31"/>
          <p:cNvSpPr/>
          <p:nvPr/>
        </p:nvSpPr>
        <p:spPr>
          <a:xfrm>
            <a:off x="4325326" y="2341374"/>
            <a:ext cx="1412566" cy="420564"/>
          </a:xfrm>
          <a:prstGeom prst="rect">
            <a:avLst/>
          </a:prstGeom>
        </p:spPr>
        <p:txBody>
          <a:bodyPr wrap="none" rtlCol="0">
            <a:spAutoFit/>
          </a:bodyPr>
          <a:lstStyle/>
          <a:p>
            <a:pPr defTabSz="609570" rtl="0"/>
            <a:r>
              <a:rPr lang="it-it" sz="2133" b="1" dirty="0">
                <a:latin typeface="Arial"/>
                <a:cs typeface="Arial"/>
              </a:rPr>
              <a:t>Migra</a:t>
            </a:r>
            <a:r>
              <a:rPr lang="it-IT" sz="2133" b="1" dirty="0">
                <a:latin typeface="Arial"/>
                <a:cs typeface="Arial"/>
              </a:rPr>
              <a:t>tion</a:t>
            </a:r>
            <a:endParaRPr lang="it-it" sz="2133" b="1" dirty="0">
              <a:latin typeface="Arial"/>
              <a:cs typeface="Arial"/>
            </a:endParaRPr>
          </a:p>
        </p:txBody>
      </p:sp>
      <p:sp>
        <p:nvSpPr>
          <p:cNvPr id="33" name="Rectangle 32"/>
          <p:cNvSpPr/>
          <p:nvPr/>
        </p:nvSpPr>
        <p:spPr>
          <a:xfrm>
            <a:off x="6301290" y="1303446"/>
            <a:ext cx="1838965" cy="420564"/>
          </a:xfrm>
          <a:prstGeom prst="rect">
            <a:avLst/>
          </a:prstGeom>
        </p:spPr>
        <p:txBody>
          <a:bodyPr wrap="none" rtlCol="0">
            <a:spAutoFit/>
          </a:bodyPr>
          <a:lstStyle/>
          <a:p>
            <a:pPr defTabSz="609570" rtl="0"/>
            <a:r>
              <a:rPr lang="it-it" sz="2133" b="1" dirty="0">
                <a:latin typeface="Arial"/>
                <a:cs typeface="Arial"/>
              </a:rPr>
              <a:t>O</a:t>
            </a:r>
            <a:r>
              <a:rPr lang="it-IT" sz="2133" b="1" dirty="0">
                <a:latin typeface="Arial"/>
                <a:cs typeface="Arial"/>
              </a:rPr>
              <a:t>ptimization</a:t>
            </a:r>
            <a:endParaRPr lang="it-it" sz="2133" b="1" dirty="0">
              <a:latin typeface="Arial"/>
              <a:cs typeface="Arial"/>
            </a:endParaRPr>
          </a:p>
        </p:txBody>
      </p:sp>
      <p:sp>
        <p:nvSpPr>
          <p:cNvPr id="34" name="TextBox 33"/>
          <p:cNvSpPr txBox="1"/>
          <p:nvPr/>
        </p:nvSpPr>
        <p:spPr>
          <a:xfrm>
            <a:off x="362729" y="4364817"/>
            <a:ext cx="1111202" cy="420564"/>
          </a:xfrm>
          <a:prstGeom prst="rect">
            <a:avLst/>
          </a:prstGeom>
        </p:spPr>
        <p:txBody>
          <a:bodyPr wrap="none" rtlCol="0">
            <a:spAutoFit/>
          </a:bodyPr>
          <a:lstStyle>
            <a:defPPr>
              <a:defRPr lang="en-US"/>
            </a:defPPr>
            <a:lvl1pPr>
              <a:defRPr b="1">
                <a:solidFill>
                  <a:srgbClr val="595959"/>
                </a:solidFill>
                <a:latin typeface="Arial"/>
                <a:cs typeface="Arial"/>
              </a:defRPr>
            </a:lvl1pPr>
          </a:lstStyle>
          <a:p>
            <a:pPr defTabSz="609570" rtl="0"/>
            <a:r>
              <a:rPr lang="it-IT" sz="2133" dirty="0">
                <a:solidFill>
                  <a:schemeClr val="tx1"/>
                </a:solidFill>
              </a:rPr>
              <a:t>Project</a:t>
            </a:r>
            <a:endParaRPr lang="it-it" sz="2133" dirty="0">
              <a:solidFill>
                <a:schemeClr val="tx1"/>
              </a:solidFill>
            </a:endParaRPr>
          </a:p>
        </p:txBody>
      </p:sp>
      <p:sp>
        <p:nvSpPr>
          <p:cNvPr id="15" name="Title 1"/>
          <p:cNvSpPr>
            <a:spLocks noGrp="1"/>
          </p:cNvSpPr>
          <p:nvPr>
            <p:ph type="title"/>
          </p:nvPr>
        </p:nvSpPr>
        <p:spPr>
          <a:xfrm>
            <a:off x="336789" y="131265"/>
            <a:ext cx="8205304" cy="545741"/>
          </a:xfrm>
        </p:spPr>
        <p:txBody>
          <a:bodyPr/>
          <a:lstStyle/>
          <a:p>
            <a:r>
              <a:rPr lang="en-US" sz="2800" dirty="0" err="1"/>
              <a:t>Percorso</a:t>
            </a:r>
            <a:r>
              <a:rPr lang="en-US" sz="2800" dirty="0"/>
              <a:t> verso </a:t>
            </a:r>
            <a:r>
              <a:rPr lang="en-US" sz="2800" dirty="0" err="1"/>
              <a:t>il</a:t>
            </a:r>
            <a:r>
              <a:rPr lang="en-US" sz="2800" dirty="0"/>
              <a:t> </a:t>
            </a:r>
            <a:r>
              <a:rPr lang="en-US" sz="2800" dirty="0" smtClean="0"/>
              <a:t>cloud</a:t>
            </a:r>
            <a:endParaRPr lang="en-US" sz="2800" dirty="0"/>
          </a:p>
        </p:txBody>
      </p:sp>
    </p:spTree>
    <p:extLst>
      <p:ext uri="{BB962C8B-B14F-4D97-AF65-F5344CB8AC3E}">
        <p14:creationId xmlns:p14="http://schemas.microsoft.com/office/powerpoint/2010/main" val="4178182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02"/>
          <p:cNvSpPr/>
          <p:nvPr/>
        </p:nvSpPr>
        <p:spPr>
          <a:xfrm>
            <a:off x="377520" y="3149912"/>
            <a:ext cx="4162933"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rtlCol="0">
            <a:spAutoFit/>
          </a:bodyPr>
          <a:lstStyle>
            <a:lvl1pPr defTabSz="685800">
              <a:spcBef>
                <a:spcPts val="600"/>
              </a:spcBef>
              <a:defRPr sz="1400" b="1"/>
            </a:lvl1pPr>
          </a:lstStyle>
          <a:p>
            <a:pPr algn="ctr" rtl="0"/>
            <a:endParaRPr sz="2000" dirty="0">
              <a:solidFill>
                <a:schemeClr val="bg2">
                  <a:lumMod val="75000"/>
                </a:schemeClr>
              </a:solidFill>
            </a:endParaRPr>
          </a:p>
        </p:txBody>
      </p:sp>
      <p:sp>
        <p:nvSpPr>
          <p:cNvPr id="18" name="Object 6">
            <a:extLst>
              <a:ext uri="{FF2B5EF4-FFF2-40B4-BE49-F238E27FC236}">
                <a16:creationId xmlns:a16="http://schemas.microsoft.com/office/drawing/2014/main" id="{7D1BBD66-1CC0-1845-BCC0-E54987B323E3}"/>
              </a:ext>
            </a:extLst>
          </p:cNvPr>
          <p:cNvSpPr txBox="1"/>
          <p:nvPr/>
        </p:nvSpPr>
        <p:spPr>
          <a:xfrm>
            <a:off x="228600" y="769620"/>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Business Case</a:t>
            </a:r>
          </a:p>
        </p:txBody>
      </p:sp>
      <p:sp>
        <p:nvSpPr>
          <p:cNvPr id="19" name="Object 7">
            <a:extLst>
              <a:ext uri="{FF2B5EF4-FFF2-40B4-BE49-F238E27FC236}">
                <a16:creationId xmlns:a16="http://schemas.microsoft.com/office/drawing/2014/main" id="{9301B274-B1F9-BB41-899A-9BABBB061D52}"/>
              </a:ext>
            </a:extLst>
          </p:cNvPr>
          <p:cNvSpPr txBox="1"/>
          <p:nvPr/>
        </p:nvSpPr>
        <p:spPr>
          <a:xfrm>
            <a:off x="228600" y="979932"/>
            <a:ext cx="1984248" cy="210312"/>
          </a:xfrm>
          <a:prstGeom prst="rect">
            <a:avLst/>
          </a:prstGeom>
          <a:solidFill>
            <a:srgbClr val="FEF9F9"/>
          </a:solidFill>
          <a:ln w="12700">
            <a:solidFill>
              <a:srgbClr val="CC00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High Level Business Case</a:t>
            </a:r>
          </a:p>
        </p:txBody>
      </p:sp>
      <p:sp>
        <p:nvSpPr>
          <p:cNvPr id="20" name="Object 8">
            <a:extLst>
              <a:ext uri="{FF2B5EF4-FFF2-40B4-BE49-F238E27FC236}">
                <a16:creationId xmlns:a16="http://schemas.microsoft.com/office/drawing/2014/main" id="{0AE04CED-3307-3F41-A6A6-E4997C93100A}"/>
              </a:ext>
            </a:extLst>
          </p:cNvPr>
          <p:cNvSpPr/>
          <p:nvPr/>
        </p:nvSpPr>
        <p:spPr>
          <a:xfrm>
            <a:off x="246888" y="1032510"/>
            <a:ext cx="105156" cy="105156"/>
          </a:xfrm>
          <a:prstGeom prst="diamond">
            <a:avLst/>
          </a:prstGeom>
          <a:solidFill>
            <a:srgbClr val="000000">
              <a:alpha val="75000"/>
            </a:srgbClr>
          </a:solidFill>
        </p:spPr>
      </p:sp>
      <p:sp>
        <p:nvSpPr>
          <p:cNvPr id="30" name="Object 9">
            <a:extLst>
              <a:ext uri="{FF2B5EF4-FFF2-40B4-BE49-F238E27FC236}">
                <a16:creationId xmlns:a16="http://schemas.microsoft.com/office/drawing/2014/main" id="{6868DF9B-60D0-CE40-A049-3BF337CF9A1C}"/>
              </a:ext>
            </a:extLst>
          </p:cNvPr>
          <p:cNvSpPr txBox="1"/>
          <p:nvPr/>
        </p:nvSpPr>
        <p:spPr>
          <a:xfrm>
            <a:off x="228600" y="119024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Key Stakeholder Sign-off</a:t>
            </a:r>
          </a:p>
        </p:txBody>
      </p:sp>
      <p:sp>
        <p:nvSpPr>
          <p:cNvPr id="34" name="Object 10">
            <a:extLst>
              <a:ext uri="{FF2B5EF4-FFF2-40B4-BE49-F238E27FC236}">
                <a16:creationId xmlns:a16="http://schemas.microsoft.com/office/drawing/2014/main" id="{38924C08-54DE-5A41-9AD3-76CC57718B22}"/>
              </a:ext>
            </a:extLst>
          </p:cNvPr>
          <p:cNvSpPr/>
          <p:nvPr/>
        </p:nvSpPr>
        <p:spPr>
          <a:xfrm>
            <a:off x="246888" y="1242822"/>
            <a:ext cx="105156" cy="105156"/>
          </a:xfrm>
          <a:prstGeom prst="diamond">
            <a:avLst/>
          </a:prstGeom>
          <a:solidFill>
            <a:srgbClr val="000000">
              <a:alpha val="75000"/>
            </a:srgbClr>
          </a:solidFill>
        </p:spPr>
      </p:sp>
      <p:sp>
        <p:nvSpPr>
          <p:cNvPr id="35" name="Object 11">
            <a:extLst>
              <a:ext uri="{FF2B5EF4-FFF2-40B4-BE49-F238E27FC236}">
                <a16:creationId xmlns:a16="http://schemas.microsoft.com/office/drawing/2014/main" id="{6C379CDD-09B1-254C-94AB-171E32829B94}"/>
              </a:ext>
            </a:extLst>
          </p:cNvPr>
          <p:cNvSpPr txBox="1"/>
          <p:nvPr/>
        </p:nvSpPr>
        <p:spPr>
          <a:xfrm>
            <a:off x="228600" y="1400556"/>
            <a:ext cx="1984248" cy="210312"/>
          </a:xfrm>
          <a:prstGeom prst="rect">
            <a:avLst/>
          </a:prstGeom>
          <a:solidFill>
            <a:srgbClr val="FEF9F9"/>
          </a:solidFill>
          <a:ln w="12700">
            <a:solidFill>
              <a:srgbClr val="CC00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Migration Funding Commitment</a:t>
            </a:r>
          </a:p>
        </p:txBody>
      </p:sp>
      <p:sp>
        <p:nvSpPr>
          <p:cNvPr id="36" name="Object 12">
            <a:extLst>
              <a:ext uri="{FF2B5EF4-FFF2-40B4-BE49-F238E27FC236}">
                <a16:creationId xmlns:a16="http://schemas.microsoft.com/office/drawing/2014/main" id="{E0B0364F-5CA7-4E49-AEA0-7129B522148B}"/>
              </a:ext>
            </a:extLst>
          </p:cNvPr>
          <p:cNvSpPr/>
          <p:nvPr/>
        </p:nvSpPr>
        <p:spPr>
          <a:xfrm>
            <a:off x="246888" y="1453134"/>
            <a:ext cx="105156" cy="105156"/>
          </a:xfrm>
          <a:prstGeom prst="diamond">
            <a:avLst/>
          </a:prstGeom>
          <a:solidFill>
            <a:srgbClr val="000000">
              <a:alpha val="75000"/>
            </a:srgbClr>
          </a:solidFill>
        </p:spPr>
      </p:sp>
      <p:sp>
        <p:nvSpPr>
          <p:cNvPr id="37" name="Object 13">
            <a:extLst>
              <a:ext uri="{FF2B5EF4-FFF2-40B4-BE49-F238E27FC236}">
                <a16:creationId xmlns:a16="http://schemas.microsoft.com/office/drawing/2014/main" id="{21F4ECC1-990D-1742-8489-12924C098E78}"/>
              </a:ext>
            </a:extLst>
          </p:cNvPr>
          <p:cNvSpPr txBox="1"/>
          <p:nvPr/>
        </p:nvSpPr>
        <p:spPr>
          <a:xfrm>
            <a:off x="228600" y="1610868"/>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Specific Migration Workloads Committed</a:t>
            </a:r>
          </a:p>
        </p:txBody>
      </p:sp>
      <p:sp>
        <p:nvSpPr>
          <p:cNvPr id="38" name="Object 14">
            <a:extLst>
              <a:ext uri="{FF2B5EF4-FFF2-40B4-BE49-F238E27FC236}">
                <a16:creationId xmlns:a16="http://schemas.microsoft.com/office/drawing/2014/main" id="{BC65AA4F-2CA8-4744-9627-0DEFB9BCEA9F}"/>
              </a:ext>
            </a:extLst>
          </p:cNvPr>
          <p:cNvSpPr/>
          <p:nvPr/>
        </p:nvSpPr>
        <p:spPr>
          <a:xfrm>
            <a:off x="246888" y="1663446"/>
            <a:ext cx="105156" cy="105156"/>
          </a:xfrm>
          <a:prstGeom prst="diamond">
            <a:avLst/>
          </a:prstGeom>
          <a:solidFill>
            <a:srgbClr val="000000">
              <a:alpha val="75000"/>
            </a:srgbClr>
          </a:solidFill>
        </p:spPr>
      </p:sp>
      <p:sp>
        <p:nvSpPr>
          <p:cNvPr id="39" name="Object 15">
            <a:extLst>
              <a:ext uri="{FF2B5EF4-FFF2-40B4-BE49-F238E27FC236}">
                <a16:creationId xmlns:a16="http://schemas.microsoft.com/office/drawing/2014/main" id="{C6BF8A33-0D70-E042-B289-E2137BBD2408}"/>
              </a:ext>
            </a:extLst>
          </p:cNvPr>
          <p:cNvSpPr txBox="1"/>
          <p:nvPr/>
        </p:nvSpPr>
        <p:spPr>
          <a:xfrm>
            <a:off x="228600" y="1821180"/>
            <a:ext cx="1984248" cy="210312"/>
          </a:xfrm>
          <a:prstGeom prst="rect">
            <a:avLst/>
          </a:prstGeom>
          <a:solidFill>
            <a:srgbClr val="FEF9F9"/>
          </a:solidFill>
          <a:ln w="12700">
            <a:solidFill>
              <a:srgbClr val="CC00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Detailed Business Case</a:t>
            </a:r>
          </a:p>
        </p:txBody>
      </p:sp>
      <p:sp>
        <p:nvSpPr>
          <p:cNvPr id="40" name="Object 16">
            <a:extLst>
              <a:ext uri="{FF2B5EF4-FFF2-40B4-BE49-F238E27FC236}">
                <a16:creationId xmlns:a16="http://schemas.microsoft.com/office/drawing/2014/main" id="{F6792592-382B-2341-B0E5-41967BE9CBED}"/>
              </a:ext>
            </a:extLst>
          </p:cNvPr>
          <p:cNvSpPr txBox="1"/>
          <p:nvPr/>
        </p:nvSpPr>
        <p:spPr>
          <a:xfrm>
            <a:off x="2395728" y="769620"/>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Customer Migration Project Plan</a:t>
            </a:r>
          </a:p>
        </p:txBody>
      </p:sp>
      <p:sp>
        <p:nvSpPr>
          <p:cNvPr id="41" name="Object 17">
            <a:extLst>
              <a:ext uri="{FF2B5EF4-FFF2-40B4-BE49-F238E27FC236}">
                <a16:creationId xmlns:a16="http://schemas.microsoft.com/office/drawing/2014/main" id="{2AC35E39-8EAD-F641-A5EF-58E6BBE34BEF}"/>
              </a:ext>
            </a:extLst>
          </p:cNvPr>
          <p:cNvSpPr txBox="1"/>
          <p:nvPr/>
        </p:nvSpPr>
        <p:spPr>
          <a:xfrm>
            <a:off x="2395728" y="979932"/>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Determine Delivery Model &amp; Approach</a:t>
            </a:r>
          </a:p>
        </p:txBody>
      </p:sp>
      <p:sp>
        <p:nvSpPr>
          <p:cNvPr id="42" name="Object 18">
            <a:extLst>
              <a:ext uri="{FF2B5EF4-FFF2-40B4-BE49-F238E27FC236}">
                <a16:creationId xmlns:a16="http://schemas.microsoft.com/office/drawing/2014/main" id="{D34B1A78-BDCF-8146-B3F2-65BAAC4C8262}"/>
              </a:ext>
            </a:extLst>
          </p:cNvPr>
          <p:cNvSpPr/>
          <p:nvPr/>
        </p:nvSpPr>
        <p:spPr>
          <a:xfrm>
            <a:off x="2414016" y="1032510"/>
            <a:ext cx="105156" cy="105156"/>
          </a:xfrm>
          <a:prstGeom prst="diamond">
            <a:avLst/>
          </a:prstGeom>
          <a:solidFill>
            <a:srgbClr val="000000">
              <a:alpha val="75000"/>
            </a:srgbClr>
          </a:solidFill>
        </p:spPr>
      </p:sp>
      <p:sp>
        <p:nvSpPr>
          <p:cNvPr id="43" name="Object 19">
            <a:extLst>
              <a:ext uri="{FF2B5EF4-FFF2-40B4-BE49-F238E27FC236}">
                <a16:creationId xmlns:a16="http://schemas.microsoft.com/office/drawing/2014/main" id="{F5A85FA3-B5AF-FD45-8AF9-BD8B0D16FB7D}"/>
              </a:ext>
            </a:extLst>
          </p:cNvPr>
          <p:cNvSpPr txBox="1"/>
          <p:nvPr/>
        </p:nvSpPr>
        <p:spPr>
          <a:xfrm>
            <a:off x="2395728" y="119024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Project Management Capability</a:t>
            </a:r>
          </a:p>
        </p:txBody>
      </p:sp>
      <p:sp>
        <p:nvSpPr>
          <p:cNvPr id="44" name="Object 20">
            <a:extLst>
              <a:ext uri="{FF2B5EF4-FFF2-40B4-BE49-F238E27FC236}">
                <a16:creationId xmlns:a16="http://schemas.microsoft.com/office/drawing/2014/main" id="{460F9E31-E579-2149-91B3-986B9344EADF}"/>
              </a:ext>
            </a:extLst>
          </p:cNvPr>
          <p:cNvSpPr/>
          <p:nvPr/>
        </p:nvSpPr>
        <p:spPr>
          <a:xfrm>
            <a:off x="2414016" y="1242822"/>
            <a:ext cx="105156" cy="105156"/>
          </a:xfrm>
          <a:prstGeom prst="diamond">
            <a:avLst/>
          </a:prstGeom>
          <a:solidFill>
            <a:srgbClr val="000000">
              <a:alpha val="75000"/>
            </a:srgbClr>
          </a:solidFill>
        </p:spPr>
      </p:sp>
      <p:sp>
        <p:nvSpPr>
          <p:cNvPr id="45" name="Object 21">
            <a:extLst>
              <a:ext uri="{FF2B5EF4-FFF2-40B4-BE49-F238E27FC236}">
                <a16:creationId xmlns:a16="http://schemas.microsoft.com/office/drawing/2014/main" id="{43117DA5-6E24-794C-AD8A-400AB072D0A6}"/>
              </a:ext>
            </a:extLst>
          </p:cNvPr>
          <p:cNvSpPr txBox="1"/>
          <p:nvPr/>
        </p:nvSpPr>
        <p:spPr>
          <a:xfrm>
            <a:off x="2395728" y="1400556"/>
            <a:ext cx="1984248" cy="210312"/>
          </a:xfrm>
          <a:prstGeom prst="rect">
            <a:avLst/>
          </a:prstGeom>
          <a:solidFill>
            <a:srgbClr val="FEF9F9"/>
          </a:solidFill>
          <a:ln w="12700">
            <a:solidFill>
              <a:srgbClr val="CC00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Migration Plan</a:t>
            </a:r>
          </a:p>
        </p:txBody>
      </p:sp>
      <p:sp>
        <p:nvSpPr>
          <p:cNvPr id="46" name="Object 22">
            <a:extLst>
              <a:ext uri="{FF2B5EF4-FFF2-40B4-BE49-F238E27FC236}">
                <a16:creationId xmlns:a16="http://schemas.microsoft.com/office/drawing/2014/main" id="{AF5F4CE1-3D8E-A240-AF4D-48D5016C6352}"/>
              </a:ext>
            </a:extLst>
          </p:cNvPr>
          <p:cNvSpPr txBox="1"/>
          <p:nvPr/>
        </p:nvSpPr>
        <p:spPr>
          <a:xfrm>
            <a:off x="4562856" y="769620"/>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Skills &amp; COE</a:t>
            </a:r>
          </a:p>
        </p:txBody>
      </p:sp>
      <p:sp>
        <p:nvSpPr>
          <p:cNvPr id="47" name="Object 23">
            <a:extLst>
              <a:ext uri="{FF2B5EF4-FFF2-40B4-BE49-F238E27FC236}">
                <a16:creationId xmlns:a16="http://schemas.microsoft.com/office/drawing/2014/main" id="{660E6BDC-3501-0946-B22B-9774A8114E8A}"/>
              </a:ext>
            </a:extLst>
          </p:cNvPr>
          <p:cNvSpPr txBox="1"/>
          <p:nvPr/>
        </p:nvSpPr>
        <p:spPr>
          <a:xfrm>
            <a:off x="4562856" y="979932"/>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Single Threaded Leader</a:t>
            </a:r>
          </a:p>
        </p:txBody>
      </p:sp>
      <p:sp>
        <p:nvSpPr>
          <p:cNvPr id="48" name="Object 24">
            <a:extLst>
              <a:ext uri="{FF2B5EF4-FFF2-40B4-BE49-F238E27FC236}">
                <a16:creationId xmlns:a16="http://schemas.microsoft.com/office/drawing/2014/main" id="{939720C2-1EC3-8842-8892-DB0208F92C10}"/>
              </a:ext>
            </a:extLst>
          </p:cNvPr>
          <p:cNvSpPr/>
          <p:nvPr/>
        </p:nvSpPr>
        <p:spPr>
          <a:xfrm>
            <a:off x="4581144" y="1032510"/>
            <a:ext cx="105156" cy="105156"/>
          </a:xfrm>
          <a:prstGeom prst="diamond">
            <a:avLst/>
          </a:prstGeom>
          <a:solidFill>
            <a:srgbClr val="000000">
              <a:alpha val="75000"/>
            </a:srgbClr>
          </a:solidFill>
        </p:spPr>
      </p:sp>
      <p:sp>
        <p:nvSpPr>
          <p:cNvPr id="49" name="Object 25">
            <a:extLst>
              <a:ext uri="{FF2B5EF4-FFF2-40B4-BE49-F238E27FC236}">
                <a16:creationId xmlns:a16="http://schemas.microsoft.com/office/drawing/2014/main" id="{193745F1-EB38-964E-B9C8-4D5F45ECBDC1}"/>
              </a:ext>
            </a:extLst>
          </p:cNvPr>
          <p:cNvSpPr txBox="1"/>
          <p:nvPr/>
        </p:nvSpPr>
        <p:spPr>
          <a:xfrm>
            <a:off x="4562856" y="1190244"/>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COE Resource Commitment</a:t>
            </a:r>
          </a:p>
        </p:txBody>
      </p:sp>
      <p:sp>
        <p:nvSpPr>
          <p:cNvPr id="50" name="Object 26">
            <a:extLst>
              <a:ext uri="{FF2B5EF4-FFF2-40B4-BE49-F238E27FC236}">
                <a16:creationId xmlns:a16="http://schemas.microsoft.com/office/drawing/2014/main" id="{3BF936B9-47DD-2F4A-8350-FA21EDD1E084}"/>
              </a:ext>
            </a:extLst>
          </p:cNvPr>
          <p:cNvSpPr/>
          <p:nvPr/>
        </p:nvSpPr>
        <p:spPr>
          <a:xfrm>
            <a:off x="4581144" y="1242822"/>
            <a:ext cx="105156" cy="105156"/>
          </a:xfrm>
          <a:prstGeom prst="diamond">
            <a:avLst/>
          </a:prstGeom>
          <a:solidFill>
            <a:srgbClr val="000000">
              <a:alpha val="75000"/>
            </a:srgbClr>
          </a:solidFill>
        </p:spPr>
      </p:sp>
      <p:sp>
        <p:nvSpPr>
          <p:cNvPr id="51" name="Object 27">
            <a:extLst>
              <a:ext uri="{FF2B5EF4-FFF2-40B4-BE49-F238E27FC236}">
                <a16:creationId xmlns:a16="http://schemas.microsoft.com/office/drawing/2014/main" id="{7B73E110-2F71-7C43-9A5A-136A754CCC05}"/>
              </a:ext>
            </a:extLst>
          </p:cNvPr>
          <p:cNvSpPr txBox="1"/>
          <p:nvPr/>
        </p:nvSpPr>
        <p:spPr>
          <a:xfrm>
            <a:off x="4562856" y="1400556"/>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Experience baseline</a:t>
            </a:r>
          </a:p>
        </p:txBody>
      </p:sp>
      <p:sp>
        <p:nvSpPr>
          <p:cNvPr id="52" name="Object 28">
            <a:extLst>
              <a:ext uri="{FF2B5EF4-FFF2-40B4-BE49-F238E27FC236}">
                <a16:creationId xmlns:a16="http://schemas.microsoft.com/office/drawing/2014/main" id="{9C97368A-C253-464E-BDC5-6E972D732D70}"/>
              </a:ext>
            </a:extLst>
          </p:cNvPr>
          <p:cNvSpPr/>
          <p:nvPr/>
        </p:nvSpPr>
        <p:spPr>
          <a:xfrm>
            <a:off x="4581144" y="1453134"/>
            <a:ext cx="105156" cy="105156"/>
          </a:xfrm>
          <a:prstGeom prst="diamond">
            <a:avLst/>
          </a:prstGeom>
          <a:solidFill>
            <a:srgbClr val="000000">
              <a:alpha val="75000"/>
            </a:srgbClr>
          </a:solidFill>
        </p:spPr>
      </p:sp>
      <p:sp>
        <p:nvSpPr>
          <p:cNvPr id="53" name="Object 29">
            <a:extLst>
              <a:ext uri="{FF2B5EF4-FFF2-40B4-BE49-F238E27FC236}">
                <a16:creationId xmlns:a16="http://schemas.microsoft.com/office/drawing/2014/main" id="{2AA0E0C5-66CB-D845-9760-A27566275EE5}"/>
              </a:ext>
            </a:extLst>
          </p:cNvPr>
          <p:cNvSpPr txBox="1"/>
          <p:nvPr/>
        </p:nvSpPr>
        <p:spPr>
          <a:xfrm>
            <a:off x="4562856" y="1610868"/>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Design or Evolve COE</a:t>
            </a:r>
          </a:p>
        </p:txBody>
      </p:sp>
      <p:sp>
        <p:nvSpPr>
          <p:cNvPr id="54" name="Object 30">
            <a:extLst>
              <a:ext uri="{FF2B5EF4-FFF2-40B4-BE49-F238E27FC236}">
                <a16:creationId xmlns:a16="http://schemas.microsoft.com/office/drawing/2014/main" id="{E720C06C-1D1D-B14E-BC9F-09A49D7AAC2C}"/>
              </a:ext>
            </a:extLst>
          </p:cNvPr>
          <p:cNvSpPr txBox="1"/>
          <p:nvPr/>
        </p:nvSpPr>
        <p:spPr>
          <a:xfrm>
            <a:off x="4562856" y="1821180"/>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Organizational Training</a:t>
            </a:r>
          </a:p>
        </p:txBody>
      </p:sp>
      <p:sp>
        <p:nvSpPr>
          <p:cNvPr id="55" name="Object 31">
            <a:extLst>
              <a:ext uri="{FF2B5EF4-FFF2-40B4-BE49-F238E27FC236}">
                <a16:creationId xmlns:a16="http://schemas.microsoft.com/office/drawing/2014/main" id="{8E62D1DB-CCB0-1E4F-8478-BE67EF3E3733}"/>
              </a:ext>
            </a:extLst>
          </p:cNvPr>
          <p:cNvSpPr txBox="1"/>
          <p:nvPr/>
        </p:nvSpPr>
        <p:spPr>
          <a:xfrm>
            <a:off x="6729984" y="769620"/>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Landing Zone</a:t>
            </a:r>
          </a:p>
        </p:txBody>
      </p:sp>
      <p:sp>
        <p:nvSpPr>
          <p:cNvPr id="56" name="Object 32">
            <a:extLst>
              <a:ext uri="{FF2B5EF4-FFF2-40B4-BE49-F238E27FC236}">
                <a16:creationId xmlns:a16="http://schemas.microsoft.com/office/drawing/2014/main" id="{519AB891-27BF-F648-83CE-A5D446CD6190}"/>
              </a:ext>
            </a:extLst>
          </p:cNvPr>
          <p:cNvSpPr txBox="1"/>
          <p:nvPr/>
        </p:nvSpPr>
        <p:spPr>
          <a:xfrm>
            <a:off x="6729984" y="979932"/>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AWS Master Account/Sub-Accounts</a:t>
            </a:r>
          </a:p>
        </p:txBody>
      </p:sp>
      <p:sp>
        <p:nvSpPr>
          <p:cNvPr id="57" name="Object 33">
            <a:extLst>
              <a:ext uri="{FF2B5EF4-FFF2-40B4-BE49-F238E27FC236}">
                <a16:creationId xmlns:a16="http://schemas.microsoft.com/office/drawing/2014/main" id="{8234727A-D59B-6549-92A3-6A0F1D8834DE}"/>
              </a:ext>
            </a:extLst>
          </p:cNvPr>
          <p:cNvSpPr/>
          <p:nvPr/>
        </p:nvSpPr>
        <p:spPr>
          <a:xfrm>
            <a:off x="6748272" y="1032510"/>
            <a:ext cx="105156" cy="105156"/>
          </a:xfrm>
          <a:prstGeom prst="diamond">
            <a:avLst/>
          </a:prstGeom>
          <a:solidFill>
            <a:srgbClr val="000000">
              <a:alpha val="75000"/>
            </a:srgbClr>
          </a:solidFill>
        </p:spPr>
      </p:sp>
      <p:sp>
        <p:nvSpPr>
          <p:cNvPr id="58" name="Object 34">
            <a:extLst>
              <a:ext uri="{FF2B5EF4-FFF2-40B4-BE49-F238E27FC236}">
                <a16:creationId xmlns:a16="http://schemas.microsoft.com/office/drawing/2014/main" id="{732D0B4B-C674-A647-AEF1-559BA3C26F2D}"/>
              </a:ext>
            </a:extLst>
          </p:cNvPr>
          <p:cNvSpPr txBox="1"/>
          <p:nvPr/>
        </p:nvSpPr>
        <p:spPr>
          <a:xfrm>
            <a:off x="6729984" y="1190244"/>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Account Design &amp; Configuration</a:t>
            </a:r>
          </a:p>
        </p:txBody>
      </p:sp>
      <p:sp>
        <p:nvSpPr>
          <p:cNvPr id="59" name="Object 35">
            <a:extLst>
              <a:ext uri="{FF2B5EF4-FFF2-40B4-BE49-F238E27FC236}">
                <a16:creationId xmlns:a16="http://schemas.microsoft.com/office/drawing/2014/main" id="{4709925C-04BD-0C40-89D7-2EBB03D1DB94}"/>
              </a:ext>
            </a:extLst>
          </p:cNvPr>
          <p:cNvSpPr txBox="1"/>
          <p:nvPr/>
        </p:nvSpPr>
        <p:spPr>
          <a:xfrm>
            <a:off x="6729984" y="1400556"/>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Existing Network &amp; Data Center Architecture</a:t>
            </a:r>
          </a:p>
        </p:txBody>
      </p:sp>
      <p:sp>
        <p:nvSpPr>
          <p:cNvPr id="60" name="Object 36">
            <a:extLst>
              <a:ext uri="{FF2B5EF4-FFF2-40B4-BE49-F238E27FC236}">
                <a16:creationId xmlns:a16="http://schemas.microsoft.com/office/drawing/2014/main" id="{90CA6CA9-FEDD-794B-960C-83870EAF0917}"/>
              </a:ext>
            </a:extLst>
          </p:cNvPr>
          <p:cNvSpPr/>
          <p:nvPr/>
        </p:nvSpPr>
        <p:spPr>
          <a:xfrm>
            <a:off x="6748272" y="1453134"/>
            <a:ext cx="105156" cy="105156"/>
          </a:xfrm>
          <a:prstGeom prst="diamond">
            <a:avLst/>
          </a:prstGeom>
          <a:solidFill>
            <a:srgbClr val="000000">
              <a:alpha val="75000"/>
            </a:srgbClr>
          </a:solidFill>
        </p:spPr>
      </p:sp>
      <p:sp>
        <p:nvSpPr>
          <p:cNvPr id="61" name="Object 37">
            <a:extLst>
              <a:ext uri="{FF2B5EF4-FFF2-40B4-BE49-F238E27FC236}">
                <a16:creationId xmlns:a16="http://schemas.microsoft.com/office/drawing/2014/main" id="{3D3A2B50-EC5B-9F49-B04C-B7768FFCD720}"/>
              </a:ext>
            </a:extLst>
          </p:cNvPr>
          <p:cNvSpPr txBox="1"/>
          <p:nvPr/>
        </p:nvSpPr>
        <p:spPr>
          <a:xfrm>
            <a:off x="228600" y="2122932"/>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Application Portfolio Discovery &amp; Planning</a:t>
            </a:r>
          </a:p>
        </p:txBody>
      </p:sp>
      <p:sp>
        <p:nvSpPr>
          <p:cNvPr id="62" name="Object 38">
            <a:extLst>
              <a:ext uri="{FF2B5EF4-FFF2-40B4-BE49-F238E27FC236}">
                <a16:creationId xmlns:a16="http://schemas.microsoft.com/office/drawing/2014/main" id="{22791D56-62E2-264B-A62E-F3BAD0092690}"/>
              </a:ext>
            </a:extLst>
          </p:cNvPr>
          <p:cNvSpPr txBox="1"/>
          <p:nvPr/>
        </p:nvSpPr>
        <p:spPr>
          <a:xfrm>
            <a:off x="228600" y="233324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Application Discovery Data</a:t>
            </a:r>
          </a:p>
        </p:txBody>
      </p:sp>
      <p:sp>
        <p:nvSpPr>
          <p:cNvPr id="63" name="Object 39">
            <a:extLst>
              <a:ext uri="{FF2B5EF4-FFF2-40B4-BE49-F238E27FC236}">
                <a16:creationId xmlns:a16="http://schemas.microsoft.com/office/drawing/2014/main" id="{A5C82C6D-1C7D-1C41-BC7C-7B9DF0972CE0}"/>
              </a:ext>
            </a:extLst>
          </p:cNvPr>
          <p:cNvSpPr/>
          <p:nvPr/>
        </p:nvSpPr>
        <p:spPr>
          <a:xfrm>
            <a:off x="246888" y="2385822"/>
            <a:ext cx="105156" cy="105156"/>
          </a:xfrm>
          <a:prstGeom prst="diamond">
            <a:avLst/>
          </a:prstGeom>
          <a:solidFill>
            <a:srgbClr val="000000">
              <a:alpha val="75000"/>
            </a:srgbClr>
          </a:solidFill>
        </p:spPr>
      </p:sp>
      <p:sp>
        <p:nvSpPr>
          <p:cNvPr id="64" name="Object 40">
            <a:extLst>
              <a:ext uri="{FF2B5EF4-FFF2-40B4-BE49-F238E27FC236}">
                <a16:creationId xmlns:a16="http://schemas.microsoft.com/office/drawing/2014/main" id="{563850FC-12E1-AB44-AB1D-8647D8A35973}"/>
              </a:ext>
            </a:extLst>
          </p:cNvPr>
          <p:cNvSpPr txBox="1"/>
          <p:nvPr/>
        </p:nvSpPr>
        <p:spPr>
          <a:xfrm>
            <a:off x="228600" y="2543556"/>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Server &amp; Infrastructure Discovery Data</a:t>
            </a:r>
          </a:p>
        </p:txBody>
      </p:sp>
      <p:sp>
        <p:nvSpPr>
          <p:cNvPr id="65" name="Object 41">
            <a:extLst>
              <a:ext uri="{FF2B5EF4-FFF2-40B4-BE49-F238E27FC236}">
                <a16:creationId xmlns:a16="http://schemas.microsoft.com/office/drawing/2014/main" id="{3DC63E01-C388-6346-A31D-D34697D3D80F}"/>
              </a:ext>
            </a:extLst>
          </p:cNvPr>
          <p:cNvSpPr/>
          <p:nvPr/>
        </p:nvSpPr>
        <p:spPr>
          <a:xfrm>
            <a:off x="246888" y="2596134"/>
            <a:ext cx="105156" cy="105156"/>
          </a:xfrm>
          <a:prstGeom prst="diamond">
            <a:avLst/>
          </a:prstGeom>
          <a:solidFill>
            <a:srgbClr val="000000">
              <a:alpha val="75000"/>
            </a:srgbClr>
          </a:solidFill>
        </p:spPr>
      </p:sp>
      <p:sp>
        <p:nvSpPr>
          <p:cNvPr id="66" name="Object 42">
            <a:extLst>
              <a:ext uri="{FF2B5EF4-FFF2-40B4-BE49-F238E27FC236}">
                <a16:creationId xmlns:a16="http://schemas.microsoft.com/office/drawing/2014/main" id="{0AD41873-44F6-7C4C-886F-A28423FEBA15}"/>
              </a:ext>
            </a:extLst>
          </p:cNvPr>
          <p:cNvSpPr txBox="1"/>
          <p:nvPr/>
        </p:nvSpPr>
        <p:spPr>
          <a:xfrm>
            <a:off x="228600" y="2753868"/>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Workload Owner Buy-In or Alignment</a:t>
            </a:r>
          </a:p>
        </p:txBody>
      </p:sp>
      <p:sp>
        <p:nvSpPr>
          <p:cNvPr id="67" name="Object 43">
            <a:extLst>
              <a:ext uri="{FF2B5EF4-FFF2-40B4-BE49-F238E27FC236}">
                <a16:creationId xmlns:a16="http://schemas.microsoft.com/office/drawing/2014/main" id="{8CB853CE-4A99-9A4B-BD40-7941E985DD28}"/>
              </a:ext>
            </a:extLst>
          </p:cNvPr>
          <p:cNvSpPr/>
          <p:nvPr/>
        </p:nvSpPr>
        <p:spPr>
          <a:xfrm>
            <a:off x="246888" y="2806446"/>
            <a:ext cx="105156" cy="105156"/>
          </a:xfrm>
          <a:prstGeom prst="diamond">
            <a:avLst/>
          </a:prstGeom>
          <a:solidFill>
            <a:srgbClr val="000000">
              <a:alpha val="75000"/>
            </a:srgbClr>
          </a:solidFill>
        </p:spPr>
      </p:sp>
      <p:sp>
        <p:nvSpPr>
          <p:cNvPr id="68" name="Object 44">
            <a:extLst>
              <a:ext uri="{FF2B5EF4-FFF2-40B4-BE49-F238E27FC236}">
                <a16:creationId xmlns:a16="http://schemas.microsoft.com/office/drawing/2014/main" id="{0619947D-F7EC-814D-B21B-9D75104638A6}"/>
              </a:ext>
            </a:extLst>
          </p:cNvPr>
          <p:cNvSpPr txBox="1"/>
          <p:nvPr/>
        </p:nvSpPr>
        <p:spPr>
          <a:xfrm>
            <a:off x="228600" y="2964180"/>
            <a:ext cx="1984248" cy="274320"/>
          </a:xfrm>
          <a:prstGeom prst="rect">
            <a:avLst/>
          </a:prstGeom>
          <a:solidFill>
            <a:srgbClr val="FEF9F9"/>
          </a:solidFill>
          <a:ln w="12700">
            <a:solidFill>
              <a:srgbClr val="CC00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Migration Scope Scored &amp; Targeted for Optimization</a:t>
            </a:r>
          </a:p>
        </p:txBody>
      </p:sp>
      <p:sp>
        <p:nvSpPr>
          <p:cNvPr id="69" name="Object 45">
            <a:extLst>
              <a:ext uri="{FF2B5EF4-FFF2-40B4-BE49-F238E27FC236}">
                <a16:creationId xmlns:a16="http://schemas.microsoft.com/office/drawing/2014/main" id="{C748B9A2-C09B-8943-8C4C-CE204163CE3A}"/>
              </a:ext>
            </a:extLst>
          </p:cNvPr>
          <p:cNvSpPr txBox="1"/>
          <p:nvPr/>
        </p:nvSpPr>
        <p:spPr>
          <a:xfrm>
            <a:off x="2395728" y="2122932"/>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Migration Process &amp; Experience</a:t>
            </a:r>
          </a:p>
        </p:txBody>
      </p:sp>
      <p:sp>
        <p:nvSpPr>
          <p:cNvPr id="70" name="Object 46">
            <a:extLst>
              <a:ext uri="{FF2B5EF4-FFF2-40B4-BE49-F238E27FC236}">
                <a16:creationId xmlns:a16="http://schemas.microsoft.com/office/drawing/2014/main" id="{C8B479D4-B4DD-5E4F-86D9-D17C31940FB1}"/>
              </a:ext>
            </a:extLst>
          </p:cNvPr>
          <p:cNvSpPr txBox="1"/>
          <p:nvPr/>
        </p:nvSpPr>
        <p:spPr>
          <a:xfrm>
            <a:off x="2395728" y="2333244"/>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Identification of Pilot Applications</a:t>
            </a:r>
          </a:p>
        </p:txBody>
      </p:sp>
      <p:sp>
        <p:nvSpPr>
          <p:cNvPr id="71" name="Object 47">
            <a:extLst>
              <a:ext uri="{FF2B5EF4-FFF2-40B4-BE49-F238E27FC236}">
                <a16:creationId xmlns:a16="http://schemas.microsoft.com/office/drawing/2014/main" id="{71D188B3-7500-0A47-9FEC-A98D6B2C655A}"/>
              </a:ext>
            </a:extLst>
          </p:cNvPr>
          <p:cNvSpPr/>
          <p:nvPr/>
        </p:nvSpPr>
        <p:spPr>
          <a:xfrm>
            <a:off x="2414016" y="2385822"/>
            <a:ext cx="105156" cy="105156"/>
          </a:xfrm>
          <a:prstGeom prst="diamond">
            <a:avLst/>
          </a:prstGeom>
          <a:solidFill>
            <a:srgbClr val="000000">
              <a:alpha val="75000"/>
            </a:srgbClr>
          </a:solidFill>
        </p:spPr>
      </p:sp>
      <p:sp>
        <p:nvSpPr>
          <p:cNvPr id="72" name="Object 48">
            <a:extLst>
              <a:ext uri="{FF2B5EF4-FFF2-40B4-BE49-F238E27FC236}">
                <a16:creationId xmlns:a16="http://schemas.microsoft.com/office/drawing/2014/main" id="{0301B2F5-2468-5A45-84E5-6C5525885718}"/>
              </a:ext>
            </a:extLst>
          </p:cNvPr>
          <p:cNvSpPr txBox="1"/>
          <p:nvPr/>
        </p:nvSpPr>
        <p:spPr>
          <a:xfrm>
            <a:off x="2395728" y="2543556"/>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Migration Experience</a:t>
            </a:r>
          </a:p>
        </p:txBody>
      </p:sp>
      <p:sp>
        <p:nvSpPr>
          <p:cNvPr id="73" name="Object 49">
            <a:extLst>
              <a:ext uri="{FF2B5EF4-FFF2-40B4-BE49-F238E27FC236}">
                <a16:creationId xmlns:a16="http://schemas.microsoft.com/office/drawing/2014/main" id="{494970BC-9F63-7846-A803-90841C182901}"/>
              </a:ext>
            </a:extLst>
          </p:cNvPr>
          <p:cNvSpPr txBox="1"/>
          <p:nvPr/>
        </p:nvSpPr>
        <p:spPr>
          <a:xfrm>
            <a:off x="4562856" y="2122932"/>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Operating Model</a:t>
            </a:r>
          </a:p>
        </p:txBody>
      </p:sp>
      <p:sp>
        <p:nvSpPr>
          <p:cNvPr id="74" name="Object 50">
            <a:extLst>
              <a:ext uri="{FF2B5EF4-FFF2-40B4-BE49-F238E27FC236}">
                <a16:creationId xmlns:a16="http://schemas.microsoft.com/office/drawing/2014/main" id="{29571F2F-6A03-BF49-904B-88CD8112F124}"/>
              </a:ext>
            </a:extLst>
          </p:cNvPr>
          <p:cNvSpPr txBox="1"/>
          <p:nvPr/>
        </p:nvSpPr>
        <p:spPr>
          <a:xfrm>
            <a:off x="4562856" y="233324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Current Operations Model</a:t>
            </a:r>
          </a:p>
        </p:txBody>
      </p:sp>
      <p:sp>
        <p:nvSpPr>
          <p:cNvPr id="75" name="Object 51">
            <a:extLst>
              <a:ext uri="{FF2B5EF4-FFF2-40B4-BE49-F238E27FC236}">
                <a16:creationId xmlns:a16="http://schemas.microsoft.com/office/drawing/2014/main" id="{DFAAD171-1395-E944-A846-91B192866EAA}"/>
              </a:ext>
            </a:extLst>
          </p:cNvPr>
          <p:cNvSpPr/>
          <p:nvPr/>
        </p:nvSpPr>
        <p:spPr>
          <a:xfrm>
            <a:off x="4581144" y="2385822"/>
            <a:ext cx="105156" cy="105156"/>
          </a:xfrm>
          <a:prstGeom prst="diamond">
            <a:avLst/>
          </a:prstGeom>
          <a:solidFill>
            <a:srgbClr val="000000">
              <a:alpha val="75000"/>
            </a:srgbClr>
          </a:solidFill>
        </p:spPr>
      </p:sp>
      <p:sp>
        <p:nvSpPr>
          <p:cNvPr id="76" name="Object 52">
            <a:extLst>
              <a:ext uri="{FF2B5EF4-FFF2-40B4-BE49-F238E27FC236}">
                <a16:creationId xmlns:a16="http://schemas.microsoft.com/office/drawing/2014/main" id="{7A0F6274-A884-584F-8DEC-A7E597433835}"/>
              </a:ext>
            </a:extLst>
          </p:cNvPr>
          <p:cNvSpPr txBox="1"/>
          <p:nvPr/>
        </p:nvSpPr>
        <p:spPr>
          <a:xfrm>
            <a:off x="4562856" y="2543556"/>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Future Requirements</a:t>
            </a:r>
          </a:p>
        </p:txBody>
      </p:sp>
      <p:sp>
        <p:nvSpPr>
          <p:cNvPr id="77" name="Object 53">
            <a:extLst>
              <a:ext uri="{FF2B5EF4-FFF2-40B4-BE49-F238E27FC236}">
                <a16:creationId xmlns:a16="http://schemas.microsoft.com/office/drawing/2014/main" id="{22D35ECD-CB0E-2049-BE5D-9FD1DE4366F4}"/>
              </a:ext>
            </a:extLst>
          </p:cNvPr>
          <p:cNvSpPr/>
          <p:nvPr/>
        </p:nvSpPr>
        <p:spPr>
          <a:xfrm>
            <a:off x="4581144" y="2596134"/>
            <a:ext cx="105156" cy="105156"/>
          </a:xfrm>
          <a:prstGeom prst="diamond">
            <a:avLst/>
          </a:prstGeom>
          <a:solidFill>
            <a:srgbClr val="000000">
              <a:alpha val="75000"/>
            </a:srgbClr>
          </a:solidFill>
        </p:spPr>
      </p:sp>
      <p:sp>
        <p:nvSpPr>
          <p:cNvPr id="78" name="Object 54">
            <a:extLst>
              <a:ext uri="{FF2B5EF4-FFF2-40B4-BE49-F238E27FC236}">
                <a16:creationId xmlns:a16="http://schemas.microsoft.com/office/drawing/2014/main" id="{6C668B41-4D40-044E-B44C-F64925166EBF}"/>
              </a:ext>
            </a:extLst>
          </p:cNvPr>
          <p:cNvSpPr txBox="1"/>
          <p:nvPr/>
        </p:nvSpPr>
        <p:spPr>
          <a:xfrm>
            <a:off x="4562856" y="2753868"/>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Managed Service Provider Identified</a:t>
            </a:r>
          </a:p>
        </p:txBody>
      </p:sp>
      <p:sp>
        <p:nvSpPr>
          <p:cNvPr id="79" name="Object 55">
            <a:extLst>
              <a:ext uri="{FF2B5EF4-FFF2-40B4-BE49-F238E27FC236}">
                <a16:creationId xmlns:a16="http://schemas.microsoft.com/office/drawing/2014/main" id="{D71568B6-B2CE-E94B-A9F7-9D0CEEFB34A8}"/>
              </a:ext>
            </a:extLst>
          </p:cNvPr>
          <p:cNvSpPr/>
          <p:nvPr/>
        </p:nvSpPr>
        <p:spPr>
          <a:xfrm>
            <a:off x="4581144" y="2806446"/>
            <a:ext cx="105156" cy="105156"/>
          </a:xfrm>
          <a:prstGeom prst="diamond">
            <a:avLst/>
          </a:prstGeom>
          <a:solidFill>
            <a:srgbClr val="000000">
              <a:alpha val="75000"/>
            </a:srgbClr>
          </a:solidFill>
        </p:spPr>
      </p:sp>
      <p:sp>
        <p:nvSpPr>
          <p:cNvPr id="80" name="Object 56">
            <a:extLst>
              <a:ext uri="{FF2B5EF4-FFF2-40B4-BE49-F238E27FC236}">
                <a16:creationId xmlns:a16="http://schemas.microsoft.com/office/drawing/2014/main" id="{C87C7DBB-8F11-C04E-9927-3A1F146BD0A7}"/>
              </a:ext>
            </a:extLst>
          </p:cNvPr>
          <p:cNvSpPr txBox="1"/>
          <p:nvPr/>
        </p:nvSpPr>
        <p:spPr>
          <a:xfrm>
            <a:off x="4562856" y="2964180"/>
            <a:ext cx="1984248" cy="210312"/>
          </a:xfrm>
          <a:prstGeom prst="rect">
            <a:avLst/>
          </a:prstGeom>
          <a:solidFill>
            <a:srgbClr val="FEF9F9"/>
          </a:solidFill>
          <a:ln w="12700">
            <a:solidFill>
              <a:srgbClr val="CC00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AMI/Patching</a:t>
            </a:r>
          </a:p>
        </p:txBody>
      </p:sp>
      <p:sp>
        <p:nvSpPr>
          <p:cNvPr id="81" name="Object 57">
            <a:extLst>
              <a:ext uri="{FF2B5EF4-FFF2-40B4-BE49-F238E27FC236}">
                <a16:creationId xmlns:a16="http://schemas.microsoft.com/office/drawing/2014/main" id="{2C9EA78E-7D16-C643-B1B6-85A2D93AB19C}"/>
              </a:ext>
            </a:extLst>
          </p:cNvPr>
          <p:cNvSpPr txBox="1"/>
          <p:nvPr/>
        </p:nvSpPr>
        <p:spPr>
          <a:xfrm>
            <a:off x="4562856" y="3174492"/>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Backup</a:t>
            </a:r>
          </a:p>
        </p:txBody>
      </p:sp>
      <p:sp>
        <p:nvSpPr>
          <p:cNvPr id="82" name="Object 58">
            <a:extLst>
              <a:ext uri="{FF2B5EF4-FFF2-40B4-BE49-F238E27FC236}">
                <a16:creationId xmlns:a16="http://schemas.microsoft.com/office/drawing/2014/main" id="{6864BA67-5C0D-4E46-9CA5-1142F93A7E5A}"/>
              </a:ext>
            </a:extLst>
          </p:cNvPr>
          <p:cNvSpPr txBox="1"/>
          <p:nvPr/>
        </p:nvSpPr>
        <p:spPr>
          <a:xfrm>
            <a:off x="4562856" y="3384804"/>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Asset Management</a:t>
            </a:r>
          </a:p>
        </p:txBody>
      </p:sp>
      <p:sp>
        <p:nvSpPr>
          <p:cNvPr id="83" name="Object 59">
            <a:extLst>
              <a:ext uri="{FF2B5EF4-FFF2-40B4-BE49-F238E27FC236}">
                <a16:creationId xmlns:a16="http://schemas.microsoft.com/office/drawing/2014/main" id="{83AF7812-11F1-0B4F-A7EC-69E05C2D1819}"/>
              </a:ext>
            </a:extLst>
          </p:cNvPr>
          <p:cNvSpPr txBox="1"/>
          <p:nvPr/>
        </p:nvSpPr>
        <p:spPr>
          <a:xfrm>
            <a:off x="4562856" y="3595116"/>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Config Management &amp; Change Management</a:t>
            </a:r>
          </a:p>
        </p:txBody>
      </p:sp>
      <p:sp>
        <p:nvSpPr>
          <p:cNvPr id="84" name="Object 60">
            <a:extLst>
              <a:ext uri="{FF2B5EF4-FFF2-40B4-BE49-F238E27FC236}">
                <a16:creationId xmlns:a16="http://schemas.microsoft.com/office/drawing/2014/main" id="{E7545071-2632-7447-BA19-D397BBE97FB5}"/>
              </a:ext>
            </a:extLst>
          </p:cNvPr>
          <p:cNvSpPr txBox="1"/>
          <p:nvPr/>
        </p:nvSpPr>
        <p:spPr>
          <a:xfrm>
            <a:off x="4562856" y="3805428"/>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BCP/DR</a:t>
            </a:r>
          </a:p>
        </p:txBody>
      </p:sp>
      <p:sp>
        <p:nvSpPr>
          <p:cNvPr id="85" name="Object 61">
            <a:extLst>
              <a:ext uri="{FF2B5EF4-FFF2-40B4-BE49-F238E27FC236}">
                <a16:creationId xmlns:a16="http://schemas.microsoft.com/office/drawing/2014/main" id="{1806C996-622D-AA42-914B-26BC922378F4}"/>
              </a:ext>
            </a:extLst>
          </p:cNvPr>
          <p:cNvSpPr txBox="1"/>
          <p:nvPr/>
        </p:nvSpPr>
        <p:spPr>
          <a:xfrm>
            <a:off x="4562856" y="4015740"/>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Service Catalog</a:t>
            </a:r>
          </a:p>
        </p:txBody>
      </p:sp>
      <p:sp>
        <p:nvSpPr>
          <p:cNvPr id="86" name="Object 62">
            <a:extLst>
              <a:ext uri="{FF2B5EF4-FFF2-40B4-BE49-F238E27FC236}">
                <a16:creationId xmlns:a16="http://schemas.microsoft.com/office/drawing/2014/main" id="{75F36EE5-6FDD-C947-A1A9-F74154E21AFF}"/>
              </a:ext>
            </a:extLst>
          </p:cNvPr>
          <p:cNvSpPr txBox="1"/>
          <p:nvPr/>
        </p:nvSpPr>
        <p:spPr>
          <a:xfrm>
            <a:off x="4562856" y="4226052"/>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Cost Management</a:t>
            </a:r>
          </a:p>
        </p:txBody>
      </p:sp>
      <p:sp>
        <p:nvSpPr>
          <p:cNvPr id="87" name="Object 63">
            <a:extLst>
              <a:ext uri="{FF2B5EF4-FFF2-40B4-BE49-F238E27FC236}">
                <a16:creationId xmlns:a16="http://schemas.microsoft.com/office/drawing/2014/main" id="{3DD9509D-6C66-7945-8856-6276FDD12964}"/>
              </a:ext>
            </a:extLst>
          </p:cNvPr>
          <p:cNvSpPr txBox="1"/>
          <p:nvPr/>
        </p:nvSpPr>
        <p:spPr>
          <a:xfrm>
            <a:off x="4562856" y="443636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Cloud Ready Operational Processes &amp; Run Books</a:t>
            </a:r>
          </a:p>
        </p:txBody>
      </p:sp>
      <p:sp>
        <p:nvSpPr>
          <p:cNvPr id="88" name="Object 64">
            <a:extLst>
              <a:ext uri="{FF2B5EF4-FFF2-40B4-BE49-F238E27FC236}">
                <a16:creationId xmlns:a16="http://schemas.microsoft.com/office/drawing/2014/main" id="{A5089B01-6A96-9246-9B64-7FCEE1B29CB9}"/>
              </a:ext>
            </a:extLst>
          </p:cNvPr>
          <p:cNvSpPr txBox="1"/>
          <p:nvPr/>
        </p:nvSpPr>
        <p:spPr>
          <a:xfrm>
            <a:off x="4562856" y="4646676"/>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CI/CD Pipelines</a:t>
            </a:r>
          </a:p>
        </p:txBody>
      </p:sp>
      <p:sp>
        <p:nvSpPr>
          <p:cNvPr id="89" name="Object 65">
            <a:extLst>
              <a:ext uri="{FF2B5EF4-FFF2-40B4-BE49-F238E27FC236}">
                <a16:creationId xmlns:a16="http://schemas.microsoft.com/office/drawing/2014/main" id="{BC09872E-0EC0-664C-A231-14D908F54D8C}"/>
              </a:ext>
            </a:extLst>
          </p:cNvPr>
          <p:cNvSpPr txBox="1"/>
          <p:nvPr/>
        </p:nvSpPr>
        <p:spPr>
          <a:xfrm>
            <a:off x="6729984" y="2122932"/>
            <a:ext cx="1984248" cy="210312"/>
          </a:xfrm>
          <a:prstGeom prst="rect">
            <a:avLst/>
          </a:prstGeom>
          <a:solidFill>
            <a:srgbClr val="999999"/>
          </a:solidFill>
          <a:ln w="12700">
            <a:solidFill>
              <a:srgbClr val="999999"/>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pitchFamily="34" charset="0"/>
                <a:cs typeface="Calibri" pitchFamily="34" charset="0"/>
              </a:rPr>
              <a:t>Security &amp; Compliance</a:t>
            </a:r>
          </a:p>
        </p:txBody>
      </p:sp>
      <p:sp>
        <p:nvSpPr>
          <p:cNvPr id="90" name="Object 66">
            <a:extLst>
              <a:ext uri="{FF2B5EF4-FFF2-40B4-BE49-F238E27FC236}">
                <a16:creationId xmlns:a16="http://schemas.microsoft.com/office/drawing/2014/main" id="{4BB4246A-94D3-4943-9B86-5BA9E9F85922}"/>
              </a:ext>
            </a:extLst>
          </p:cNvPr>
          <p:cNvSpPr txBox="1"/>
          <p:nvPr/>
        </p:nvSpPr>
        <p:spPr>
          <a:xfrm>
            <a:off x="6729984" y="233324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Shared Responsibility Model Understood</a:t>
            </a:r>
          </a:p>
        </p:txBody>
      </p:sp>
      <p:sp>
        <p:nvSpPr>
          <p:cNvPr id="91" name="Object 67">
            <a:extLst>
              <a:ext uri="{FF2B5EF4-FFF2-40B4-BE49-F238E27FC236}">
                <a16:creationId xmlns:a16="http://schemas.microsoft.com/office/drawing/2014/main" id="{749638DB-CE82-104E-B980-6FDB6EA7A338}"/>
              </a:ext>
            </a:extLst>
          </p:cNvPr>
          <p:cNvSpPr/>
          <p:nvPr/>
        </p:nvSpPr>
        <p:spPr>
          <a:xfrm>
            <a:off x="6748272" y="2385822"/>
            <a:ext cx="105156" cy="105156"/>
          </a:xfrm>
          <a:prstGeom prst="diamond">
            <a:avLst/>
          </a:prstGeom>
          <a:solidFill>
            <a:srgbClr val="000000">
              <a:alpha val="75000"/>
            </a:srgbClr>
          </a:solidFill>
        </p:spPr>
      </p:sp>
      <p:sp>
        <p:nvSpPr>
          <p:cNvPr id="92" name="Object 68">
            <a:extLst>
              <a:ext uri="{FF2B5EF4-FFF2-40B4-BE49-F238E27FC236}">
                <a16:creationId xmlns:a16="http://schemas.microsoft.com/office/drawing/2014/main" id="{CD0F1939-0411-A944-89F4-76990DA04F42}"/>
              </a:ext>
            </a:extLst>
          </p:cNvPr>
          <p:cNvSpPr txBox="1"/>
          <p:nvPr/>
        </p:nvSpPr>
        <p:spPr>
          <a:xfrm>
            <a:off x="6729984" y="2543556"/>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Security RACI</a:t>
            </a:r>
          </a:p>
        </p:txBody>
      </p:sp>
      <p:sp>
        <p:nvSpPr>
          <p:cNvPr id="93" name="Object 69">
            <a:extLst>
              <a:ext uri="{FF2B5EF4-FFF2-40B4-BE49-F238E27FC236}">
                <a16:creationId xmlns:a16="http://schemas.microsoft.com/office/drawing/2014/main" id="{6037916D-12A8-6F46-898B-DF04B1C30AA4}"/>
              </a:ext>
            </a:extLst>
          </p:cNvPr>
          <p:cNvSpPr/>
          <p:nvPr/>
        </p:nvSpPr>
        <p:spPr>
          <a:xfrm>
            <a:off x="6748272" y="2596134"/>
            <a:ext cx="105156" cy="105156"/>
          </a:xfrm>
          <a:prstGeom prst="diamond">
            <a:avLst/>
          </a:prstGeom>
          <a:solidFill>
            <a:srgbClr val="000000">
              <a:alpha val="75000"/>
            </a:srgbClr>
          </a:solidFill>
        </p:spPr>
      </p:sp>
      <p:sp>
        <p:nvSpPr>
          <p:cNvPr id="94" name="Object 70">
            <a:extLst>
              <a:ext uri="{FF2B5EF4-FFF2-40B4-BE49-F238E27FC236}">
                <a16:creationId xmlns:a16="http://schemas.microsoft.com/office/drawing/2014/main" id="{6A7A7763-5878-004A-8A34-D02F6E2543CE}"/>
              </a:ext>
            </a:extLst>
          </p:cNvPr>
          <p:cNvSpPr txBox="1"/>
          <p:nvPr/>
        </p:nvSpPr>
        <p:spPr>
          <a:xfrm>
            <a:off x="6729984" y="2753868"/>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Security Cartography</a:t>
            </a:r>
          </a:p>
        </p:txBody>
      </p:sp>
      <p:sp>
        <p:nvSpPr>
          <p:cNvPr id="95" name="Object 71">
            <a:extLst>
              <a:ext uri="{FF2B5EF4-FFF2-40B4-BE49-F238E27FC236}">
                <a16:creationId xmlns:a16="http://schemas.microsoft.com/office/drawing/2014/main" id="{3DA73E2A-51F0-C242-9180-C5C5AB7BDC09}"/>
              </a:ext>
            </a:extLst>
          </p:cNvPr>
          <p:cNvSpPr/>
          <p:nvPr/>
        </p:nvSpPr>
        <p:spPr>
          <a:xfrm>
            <a:off x="6748272" y="2806446"/>
            <a:ext cx="105156" cy="105156"/>
          </a:xfrm>
          <a:prstGeom prst="diamond">
            <a:avLst/>
          </a:prstGeom>
          <a:solidFill>
            <a:srgbClr val="000000">
              <a:alpha val="75000"/>
            </a:srgbClr>
          </a:solidFill>
        </p:spPr>
      </p:sp>
      <p:sp>
        <p:nvSpPr>
          <p:cNvPr id="96" name="Object 72">
            <a:extLst>
              <a:ext uri="{FF2B5EF4-FFF2-40B4-BE49-F238E27FC236}">
                <a16:creationId xmlns:a16="http://schemas.microsoft.com/office/drawing/2014/main" id="{7E9C25B9-F471-5A42-9A3E-EF4F65E34C8F}"/>
              </a:ext>
            </a:extLst>
          </p:cNvPr>
          <p:cNvSpPr txBox="1"/>
          <p:nvPr/>
        </p:nvSpPr>
        <p:spPr>
          <a:xfrm>
            <a:off x="6729984" y="2964180"/>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3rd Party Risk</a:t>
            </a:r>
          </a:p>
        </p:txBody>
      </p:sp>
      <p:sp>
        <p:nvSpPr>
          <p:cNvPr id="97" name="Object 73">
            <a:extLst>
              <a:ext uri="{FF2B5EF4-FFF2-40B4-BE49-F238E27FC236}">
                <a16:creationId xmlns:a16="http://schemas.microsoft.com/office/drawing/2014/main" id="{1BEEC7F8-7D20-8B4B-8EB3-2F2B4CB2D8AE}"/>
              </a:ext>
            </a:extLst>
          </p:cNvPr>
          <p:cNvSpPr/>
          <p:nvPr/>
        </p:nvSpPr>
        <p:spPr>
          <a:xfrm>
            <a:off x="6748272" y="3016758"/>
            <a:ext cx="105156" cy="105156"/>
          </a:xfrm>
          <a:prstGeom prst="diamond">
            <a:avLst/>
          </a:prstGeom>
          <a:solidFill>
            <a:srgbClr val="000000">
              <a:alpha val="75000"/>
            </a:srgbClr>
          </a:solidFill>
        </p:spPr>
      </p:sp>
      <p:sp>
        <p:nvSpPr>
          <p:cNvPr id="98" name="Object 74">
            <a:extLst>
              <a:ext uri="{FF2B5EF4-FFF2-40B4-BE49-F238E27FC236}">
                <a16:creationId xmlns:a16="http://schemas.microsoft.com/office/drawing/2014/main" id="{47BAFF46-037B-FE49-A2E7-63D01841BEF2}"/>
              </a:ext>
            </a:extLst>
          </p:cNvPr>
          <p:cNvSpPr txBox="1"/>
          <p:nvPr/>
        </p:nvSpPr>
        <p:spPr>
          <a:xfrm>
            <a:off x="6729984" y="3174492"/>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Identity &amp; Access Management</a:t>
            </a:r>
          </a:p>
        </p:txBody>
      </p:sp>
      <p:sp>
        <p:nvSpPr>
          <p:cNvPr id="99" name="Object 75">
            <a:extLst>
              <a:ext uri="{FF2B5EF4-FFF2-40B4-BE49-F238E27FC236}">
                <a16:creationId xmlns:a16="http://schemas.microsoft.com/office/drawing/2014/main" id="{D8A77836-EFCD-0E4F-B64C-179EDC0E7560}"/>
              </a:ext>
            </a:extLst>
          </p:cNvPr>
          <p:cNvSpPr txBox="1"/>
          <p:nvPr/>
        </p:nvSpPr>
        <p:spPr>
          <a:xfrm>
            <a:off x="6729984" y="3384804"/>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Logging &amp; Monitoring</a:t>
            </a:r>
          </a:p>
        </p:txBody>
      </p:sp>
      <p:sp>
        <p:nvSpPr>
          <p:cNvPr id="100" name="Object 76">
            <a:extLst>
              <a:ext uri="{FF2B5EF4-FFF2-40B4-BE49-F238E27FC236}">
                <a16:creationId xmlns:a16="http://schemas.microsoft.com/office/drawing/2014/main" id="{3E056311-0617-1145-BBAA-3269CF004962}"/>
              </a:ext>
            </a:extLst>
          </p:cNvPr>
          <p:cNvSpPr txBox="1"/>
          <p:nvPr/>
        </p:nvSpPr>
        <p:spPr>
          <a:xfrm>
            <a:off x="6729984" y="3595116"/>
            <a:ext cx="1984248" cy="210312"/>
          </a:xfrm>
          <a:prstGeom prst="rect">
            <a:avLst/>
          </a:prstGeom>
          <a:solidFill>
            <a:srgbClr val="F7FDF7"/>
          </a:solidFill>
          <a:ln w="12700">
            <a:solidFill>
              <a:srgbClr val="009933"/>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Infrastructure Security</a:t>
            </a:r>
          </a:p>
        </p:txBody>
      </p:sp>
      <p:sp>
        <p:nvSpPr>
          <p:cNvPr id="101" name="Object 77">
            <a:extLst>
              <a:ext uri="{FF2B5EF4-FFF2-40B4-BE49-F238E27FC236}">
                <a16:creationId xmlns:a16="http://schemas.microsoft.com/office/drawing/2014/main" id="{0B6AA45A-23CA-E44D-BA29-733F8A90B309}"/>
              </a:ext>
            </a:extLst>
          </p:cNvPr>
          <p:cNvSpPr txBox="1"/>
          <p:nvPr/>
        </p:nvSpPr>
        <p:spPr>
          <a:xfrm>
            <a:off x="6729984" y="3805428"/>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Data Protection</a:t>
            </a:r>
          </a:p>
        </p:txBody>
      </p:sp>
      <p:sp>
        <p:nvSpPr>
          <p:cNvPr id="102" name="Object 78">
            <a:extLst>
              <a:ext uri="{FF2B5EF4-FFF2-40B4-BE49-F238E27FC236}">
                <a16:creationId xmlns:a16="http://schemas.microsoft.com/office/drawing/2014/main" id="{9EF807A2-AE88-514F-9EB5-4B3B842DEDA2}"/>
              </a:ext>
            </a:extLst>
          </p:cNvPr>
          <p:cNvSpPr txBox="1"/>
          <p:nvPr/>
        </p:nvSpPr>
        <p:spPr>
          <a:xfrm>
            <a:off x="6729984" y="4015740"/>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Incident Response</a:t>
            </a:r>
          </a:p>
        </p:txBody>
      </p:sp>
      <p:sp>
        <p:nvSpPr>
          <p:cNvPr id="103" name="Object 79">
            <a:extLst>
              <a:ext uri="{FF2B5EF4-FFF2-40B4-BE49-F238E27FC236}">
                <a16:creationId xmlns:a16="http://schemas.microsoft.com/office/drawing/2014/main" id="{50846BA6-B3E3-F041-8A16-B62887947933}"/>
              </a:ext>
            </a:extLst>
          </p:cNvPr>
          <p:cNvSpPr txBox="1"/>
          <p:nvPr/>
        </p:nvSpPr>
        <p:spPr>
          <a:xfrm>
            <a:off x="6729984" y="4226052"/>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Cloud Security Readiness Tested</a:t>
            </a:r>
          </a:p>
        </p:txBody>
      </p:sp>
      <p:sp>
        <p:nvSpPr>
          <p:cNvPr id="104" name="Object 80">
            <a:extLst>
              <a:ext uri="{FF2B5EF4-FFF2-40B4-BE49-F238E27FC236}">
                <a16:creationId xmlns:a16="http://schemas.microsoft.com/office/drawing/2014/main" id="{CD16FBFF-28CB-3B4E-B3E0-1EA9E08352BE}"/>
              </a:ext>
            </a:extLst>
          </p:cNvPr>
          <p:cNvSpPr txBox="1"/>
          <p:nvPr/>
        </p:nvSpPr>
        <p:spPr>
          <a:xfrm>
            <a:off x="6729984" y="4436364"/>
            <a:ext cx="1984248" cy="210312"/>
          </a:xfrm>
          <a:prstGeom prst="rect">
            <a:avLst/>
          </a:prstGeom>
          <a:solidFill>
            <a:srgbClr val="FFFCEC"/>
          </a:solidFill>
          <a:ln w="12700">
            <a:solidFill>
              <a:srgbClr val="E07700"/>
            </a:solid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itchFamily="34" charset="0"/>
                <a:cs typeface="Calibri" pitchFamily="34" charset="0"/>
              </a:rPr>
              <a:t>Compliance Design</a:t>
            </a:r>
          </a:p>
        </p:txBody>
      </p:sp>
      <p:sp>
        <p:nvSpPr>
          <p:cNvPr id="105" name="Object 81">
            <a:extLst>
              <a:ext uri="{FF2B5EF4-FFF2-40B4-BE49-F238E27FC236}">
                <a16:creationId xmlns:a16="http://schemas.microsoft.com/office/drawing/2014/main" id="{D572B0EB-0EF3-374D-A28B-CB10C1BB80D5}"/>
              </a:ext>
            </a:extLst>
          </p:cNvPr>
          <p:cNvSpPr/>
          <p:nvPr/>
        </p:nvSpPr>
        <p:spPr>
          <a:xfrm>
            <a:off x="402336" y="4447794"/>
            <a:ext cx="105156" cy="105156"/>
          </a:xfrm>
          <a:prstGeom prst="diamond">
            <a:avLst/>
          </a:prstGeom>
          <a:solidFill>
            <a:srgbClr val="000000">
              <a:alpha val="75000"/>
            </a:srgbClr>
          </a:solidFill>
        </p:spPr>
      </p:sp>
      <p:sp>
        <p:nvSpPr>
          <p:cNvPr id="106" name="Object 82">
            <a:extLst>
              <a:ext uri="{FF2B5EF4-FFF2-40B4-BE49-F238E27FC236}">
                <a16:creationId xmlns:a16="http://schemas.microsoft.com/office/drawing/2014/main" id="{415ED46F-16B9-6C49-8621-9CC854E42FB1}"/>
              </a:ext>
            </a:extLst>
          </p:cNvPr>
          <p:cNvSpPr txBox="1"/>
          <p:nvPr/>
        </p:nvSpPr>
        <p:spPr>
          <a:xfrm>
            <a:off x="420624" y="4290060"/>
            <a:ext cx="2743200" cy="420624"/>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pitchFamily="34" charset="0"/>
                <a:cs typeface="Calibri" pitchFamily="34" charset="0"/>
              </a:rPr>
              <a:t>Pre-MRP/Areas that need attention early-on</a:t>
            </a:r>
          </a:p>
        </p:txBody>
      </p:sp>
      <p:sp>
        <p:nvSpPr>
          <p:cNvPr id="107"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Valutazione </a:t>
            </a:r>
            <a:r>
              <a:rPr lang="it-IT" sz="2800" dirty="0" smtClean="0"/>
              <a:t>preparazione</a:t>
            </a:r>
            <a:endParaRPr lang="en-US" sz="2800" dirty="0"/>
          </a:p>
        </p:txBody>
      </p:sp>
    </p:spTree>
    <p:extLst>
      <p:ext uri="{BB962C8B-B14F-4D97-AF65-F5344CB8AC3E}">
        <p14:creationId xmlns:p14="http://schemas.microsoft.com/office/powerpoint/2010/main" val="2442740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E09BC5F4-7B62-4783-B3C7-60C5213A999C}"/>
              </a:ext>
            </a:extLst>
          </p:cNvPr>
          <p:cNvSpPr>
            <a:spLocks noGrp="1"/>
          </p:cNvSpPr>
          <p:nvPr>
            <p:ph type="ftr" sz="quarter" idx="4294967295"/>
          </p:nvPr>
        </p:nvSpPr>
        <p:spPr/>
        <p:txBody>
          <a:bodyPr/>
          <a:lstStyle/>
          <a:p>
            <a:r>
              <a:rPr lang="it-IT"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C93D3A4D-533B-4BF5-BB01-6778BD341F9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26436" y="677006"/>
            <a:ext cx="7859222" cy="4074221"/>
          </a:xfrm>
          <a:prstGeom prst="rect">
            <a:avLst/>
          </a:prstGeom>
        </p:spPr>
      </p:pic>
      <p:sp>
        <p:nvSpPr>
          <p:cNvPr id="7"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smtClean="0"/>
              <a:t>6 </a:t>
            </a:r>
            <a:r>
              <a:rPr lang="it-IT" sz="2800" dirty="0"/>
              <a:t>strategie di </a:t>
            </a:r>
            <a:r>
              <a:rPr lang="it-IT" sz="2800" dirty="0" smtClean="0"/>
              <a:t>migrazione</a:t>
            </a:r>
            <a:endParaRPr lang="en-US" sz="2800" dirty="0"/>
          </a:p>
        </p:txBody>
      </p:sp>
    </p:spTree>
    <p:extLst>
      <p:ext uri="{BB962C8B-B14F-4D97-AF65-F5344CB8AC3E}">
        <p14:creationId xmlns:p14="http://schemas.microsoft.com/office/powerpoint/2010/main" val="408791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89" y="131265"/>
            <a:ext cx="8205304" cy="545741"/>
          </a:xfrm>
        </p:spPr>
        <p:txBody>
          <a:bodyPr/>
          <a:lstStyle/>
          <a:p>
            <a:r>
              <a:rPr lang="en-US" sz="2800" dirty="0" smtClean="0"/>
              <a:t>Le </a:t>
            </a:r>
            <a:r>
              <a:rPr lang="en-US" sz="2800" dirty="0" err="1"/>
              <a:t>s</a:t>
            </a:r>
            <a:r>
              <a:rPr lang="en-US" sz="2800" dirty="0" err="1" smtClean="0"/>
              <a:t>fide</a:t>
            </a:r>
            <a:r>
              <a:rPr lang="en-US" sz="2800" dirty="0" smtClean="0"/>
              <a:t> </a:t>
            </a:r>
            <a:r>
              <a:rPr lang="en-US" sz="2800" dirty="0" err="1" smtClean="0"/>
              <a:t>nella</a:t>
            </a:r>
            <a:r>
              <a:rPr lang="en-US" sz="2800" dirty="0"/>
              <a:t> </a:t>
            </a:r>
            <a:r>
              <a:rPr lang="en-US" sz="2800" dirty="0" err="1" smtClean="0"/>
              <a:t>fase</a:t>
            </a:r>
            <a:r>
              <a:rPr lang="en-US" sz="2800" dirty="0" smtClean="0"/>
              <a:t> di </a:t>
            </a:r>
            <a:r>
              <a:rPr lang="en-US" sz="2800" dirty="0" err="1" smtClean="0"/>
              <a:t>Migrazione</a:t>
            </a:r>
            <a:endParaRPr lang="en-US" sz="2800" dirty="0"/>
          </a:p>
        </p:txBody>
      </p:sp>
      <p:grpSp>
        <p:nvGrpSpPr>
          <p:cNvPr id="7" name="Group 6"/>
          <p:cNvGrpSpPr/>
          <p:nvPr/>
        </p:nvGrpSpPr>
        <p:grpSpPr>
          <a:xfrm>
            <a:off x="4182761" y="632816"/>
            <a:ext cx="826660" cy="797944"/>
            <a:chOff x="4182761" y="649856"/>
            <a:chExt cx="826660" cy="797944"/>
          </a:xfrm>
        </p:grpSpPr>
        <p:sp>
          <p:nvSpPr>
            <p:cNvPr id="53" name="Oval 52">
              <a:extLst>
                <a:ext uri="{FF2B5EF4-FFF2-40B4-BE49-F238E27FC236}">
                  <a16:creationId xmlns:a16="http://schemas.microsoft.com/office/drawing/2014/main" id="{682B21A0-B56E-454E-8B45-4FB9DE8F0F98}"/>
                </a:ext>
              </a:extLst>
            </p:cNvPr>
            <p:cNvSpPr/>
            <p:nvPr/>
          </p:nvSpPr>
          <p:spPr bwMode="auto">
            <a:xfrm>
              <a:off x="4182761" y="649856"/>
              <a:ext cx="826660" cy="797944"/>
            </a:xfrm>
            <a:prstGeom prst="ellipse">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1" name="Picture 10"/>
            <p:cNvPicPr>
              <a:picLocks noChangeAspect="1"/>
            </p:cNvPicPr>
            <p:nvPr/>
          </p:nvPicPr>
          <p:blipFill>
            <a:blip r:embed="rId3"/>
            <a:stretch>
              <a:fillRect/>
            </a:stretch>
          </p:blipFill>
          <p:spPr>
            <a:xfrm flipH="1">
              <a:off x="4289770" y="753329"/>
              <a:ext cx="612641" cy="590997"/>
            </a:xfrm>
            <a:prstGeom prst="rect">
              <a:avLst/>
            </a:prstGeom>
          </p:spPr>
        </p:pic>
      </p:grpSp>
      <p:sp>
        <p:nvSpPr>
          <p:cNvPr id="15" name="Rectangle 14"/>
          <p:cNvSpPr/>
          <p:nvPr/>
        </p:nvSpPr>
        <p:spPr>
          <a:xfrm>
            <a:off x="3443984" y="1457145"/>
            <a:ext cx="2299591" cy="646331"/>
          </a:xfrm>
          <a:prstGeom prst="rect">
            <a:avLst/>
          </a:prstGeom>
        </p:spPr>
        <p:txBody>
          <a:bodyPr wrap="square">
            <a:spAutoFit/>
          </a:bodyPr>
          <a:lstStyle/>
          <a:p>
            <a:pPr algn="ctr"/>
            <a:r>
              <a:rPr lang="en-US"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Portfolio Discovery &amp; Planning</a:t>
            </a:r>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8" name="Group 7"/>
          <p:cNvGrpSpPr/>
          <p:nvPr/>
        </p:nvGrpSpPr>
        <p:grpSpPr>
          <a:xfrm>
            <a:off x="1180487" y="661391"/>
            <a:ext cx="826660" cy="797944"/>
            <a:chOff x="1180487" y="678431"/>
            <a:chExt cx="826660" cy="797944"/>
          </a:xfrm>
        </p:grpSpPr>
        <p:sp>
          <p:nvSpPr>
            <p:cNvPr id="39" name="Oval 38">
              <a:extLst>
                <a:ext uri="{FF2B5EF4-FFF2-40B4-BE49-F238E27FC236}">
                  <a16:creationId xmlns:a16="http://schemas.microsoft.com/office/drawing/2014/main" id="{682B21A0-B56E-454E-8B45-4FB9DE8F0F98}"/>
                </a:ext>
              </a:extLst>
            </p:cNvPr>
            <p:cNvSpPr/>
            <p:nvPr/>
          </p:nvSpPr>
          <p:spPr bwMode="auto">
            <a:xfrm>
              <a:off x="1180487" y="678431"/>
              <a:ext cx="826660" cy="797944"/>
            </a:xfrm>
            <a:prstGeom prst="ellipse">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20" name="Picture 19"/>
            <p:cNvPicPr>
              <a:picLocks noChangeAspect="1"/>
            </p:cNvPicPr>
            <p:nvPr/>
          </p:nvPicPr>
          <p:blipFill>
            <a:blip r:embed="rId4"/>
            <a:stretch>
              <a:fillRect/>
            </a:stretch>
          </p:blipFill>
          <p:spPr>
            <a:xfrm>
              <a:off x="1332065" y="823000"/>
              <a:ext cx="523504" cy="508807"/>
            </a:xfrm>
            <a:prstGeom prst="rect">
              <a:avLst/>
            </a:prstGeom>
          </p:spPr>
        </p:pic>
      </p:grpSp>
      <p:sp>
        <p:nvSpPr>
          <p:cNvPr id="21" name="Rectangle 20"/>
          <p:cNvSpPr/>
          <p:nvPr/>
        </p:nvSpPr>
        <p:spPr>
          <a:xfrm>
            <a:off x="134469" y="1457145"/>
            <a:ext cx="2770655" cy="646331"/>
          </a:xfrm>
          <a:prstGeom prst="rect">
            <a:avLst/>
          </a:prstGeom>
        </p:spPr>
        <p:txBody>
          <a:bodyPr wrap="square">
            <a:spAutoFit/>
          </a:bodyPr>
          <a:lstStyle/>
          <a:p>
            <a:pPr algn="ctr"/>
            <a:r>
              <a:rPr lang="en-US"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Migration Preparation &amp; Business Case</a:t>
            </a:r>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6" name="Group 5"/>
          <p:cNvGrpSpPr/>
          <p:nvPr/>
        </p:nvGrpSpPr>
        <p:grpSpPr>
          <a:xfrm>
            <a:off x="7117190" y="632816"/>
            <a:ext cx="826660" cy="797944"/>
            <a:chOff x="7117190" y="649856"/>
            <a:chExt cx="826660" cy="797944"/>
          </a:xfrm>
        </p:grpSpPr>
        <p:sp>
          <p:nvSpPr>
            <p:cNvPr id="55" name="Oval 54">
              <a:extLst>
                <a:ext uri="{FF2B5EF4-FFF2-40B4-BE49-F238E27FC236}">
                  <a16:creationId xmlns:a16="http://schemas.microsoft.com/office/drawing/2014/main" id="{682B21A0-B56E-454E-8B45-4FB9DE8F0F98}"/>
                </a:ext>
              </a:extLst>
            </p:cNvPr>
            <p:cNvSpPr/>
            <p:nvPr/>
          </p:nvSpPr>
          <p:spPr bwMode="auto">
            <a:xfrm>
              <a:off x="7117190" y="649856"/>
              <a:ext cx="826660" cy="797944"/>
            </a:xfrm>
            <a:prstGeom prst="ellipse">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14300" tIns="91440" rIns="114300" bIns="91440" numCol="1" spcCol="0" rtlCol="0" fromWordArt="0" anchor="t" anchorCtr="0" forceAA="0" compatLnSpc="1">
              <a:prstTxWarp prst="textNoShape">
                <a:avLst/>
              </a:prstTxWarp>
              <a:noAutofit/>
            </a:bodyPr>
            <a:lstStyle/>
            <a:p>
              <a:pPr algn="ctr" defTabSz="582795" fontAlgn="base">
                <a:lnSpc>
                  <a:spcPct val="90000"/>
                </a:lnSpc>
                <a:spcBef>
                  <a:spcPct val="0"/>
                </a:spcBef>
                <a:spcAft>
                  <a:spcPct val="0"/>
                </a:spcAft>
              </a:pPr>
              <a:endParaRPr lang="en-US" sz="150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5" name="Group 4"/>
            <p:cNvGrpSpPr/>
            <p:nvPr/>
          </p:nvGrpSpPr>
          <p:grpSpPr>
            <a:xfrm>
              <a:off x="7328416" y="692835"/>
              <a:ext cx="404208" cy="711985"/>
              <a:chOff x="5482280" y="1418538"/>
              <a:chExt cx="856952" cy="1439812"/>
            </a:xfrm>
          </p:grpSpPr>
          <p:pic>
            <p:nvPicPr>
              <p:cNvPr id="32" name="image14.png" descr="image14.png"/>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639997" y="1418538"/>
                <a:ext cx="593454" cy="593454"/>
              </a:xfrm>
              <a:prstGeom prst="rect">
                <a:avLst/>
              </a:prstGeom>
              <a:ln w="12700" cap="flat">
                <a:noFill/>
                <a:miter lim="400000"/>
              </a:ln>
              <a:effectLst/>
            </p:spPr>
          </p:pic>
          <p:grpSp>
            <p:nvGrpSpPr>
              <p:cNvPr id="33" name="Group"/>
              <p:cNvGrpSpPr/>
              <p:nvPr/>
            </p:nvGrpSpPr>
            <p:grpSpPr>
              <a:xfrm>
                <a:off x="5482280" y="2363631"/>
                <a:ext cx="856952" cy="494719"/>
                <a:chOff x="-1" y="32920"/>
                <a:chExt cx="856950" cy="494716"/>
              </a:xfrm>
            </p:grpSpPr>
            <p:pic>
              <p:nvPicPr>
                <p:cNvPr id="34" name="image15.png" descr="image15.pn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 y="32920"/>
                  <a:ext cx="624439" cy="494716"/>
                </a:xfrm>
                <a:prstGeom prst="rect">
                  <a:avLst/>
                </a:prstGeom>
                <a:ln w="12700" cap="flat">
                  <a:noFill/>
                  <a:miter lim="400000"/>
                </a:ln>
                <a:effectLst/>
              </p:spPr>
            </p:pic>
            <p:pic>
              <p:nvPicPr>
                <p:cNvPr id="35" name="image16.png" descr="image16.pn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40244" y="49740"/>
                  <a:ext cx="516705" cy="409362"/>
                </a:xfrm>
                <a:prstGeom prst="rect">
                  <a:avLst/>
                </a:prstGeom>
                <a:ln w="12700" cap="flat">
                  <a:noFill/>
                  <a:miter lim="400000"/>
                </a:ln>
                <a:effectLst/>
              </p:spPr>
            </p:pic>
          </p:grpSp>
          <p:pic>
            <p:nvPicPr>
              <p:cNvPr id="36" name="image17.png" descr="image17.png"/>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93154" y="1923251"/>
                <a:ext cx="315132" cy="428714"/>
              </a:xfrm>
              <a:prstGeom prst="rect">
                <a:avLst/>
              </a:prstGeom>
              <a:ln w="12700" cap="flat">
                <a:noFill/>
                <a:miter lim="400000"/>
              </a:ln>
              <a:effectLst/>
            </p:spPr>
          </p:pic>
          <p:pic>
            <p:nvPicPr>
              <p:cNvPr id="37" name="image17.png" descr="image17.png"/>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0800000">
                <a:off x="5904693" y="1911523"/>
                <a:ext cx="315132" cy="428714"/>
              </a:xfrm>
              <a:prstGeom prst="rect">
                <a:avLst/>
              </a:prstGeom>
              <a:ln w="12700" cap="flat">
                <a:noFill/>
                <a:miter lim="400000"/>
              </a:ln>
              <a:effectLst/>
            </p:spPr>
          </p:pic>
        </p:grpSp>
      </p:grpSp>
      <p:sp>
        <p:nvSpPr>
          <p:cNvPr id="40" name="Rectangle 39"/>
          <p:cNvSpPr/>
          <p:nvPr/>
        </p:nvSpPr>
        <p:spPr>
          <a:xfrm>
            <a:off x="6150541" y="1457145"/>
            <a:ext cx="2755334" cy="646331"/>
          </a:xfrm>
          <a:prstGeom prst="rect">
            <a:avLst/>
          </a:prstGeom>
        </p:spPr>
        <p:txBody>
          <a:bodyPr wrap="square">
            <a:spAutoFit/>
          </a:bodyPr>
          <a:lstStyle/>
          <a:p>
            <a:pPr algn="ctr"/>
            <a:r>
              <a:rPr lang="en-US"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Application Design, Migration &amp; Validation</a:t>
            </a:r>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8" name="TextBox 37"/>
          <p:cNvSpPr txBox="1"/>
          <p:nvPr/>
        </p:nvSpPr>
        <p:spPr>
          <a:xfrm>
            <a:off x="458711" y="2111230"/>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What are my current on-premise costs?</a:t>
            </a:r>
          </a:p>
        </p:txBody>
      </p:sp>
      <p:sp>
        <p:nvSpPr>
          <p:cNvPr id="41" name="TextBox 40"/>
          <p:cNvSpPr txBox="1"/>
          <p:nvPr/>
        </p:nvSpPr>
        <p:spPr>
          <a:xfrm>
            <a:off x="458711" y="2718326"/>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How do I compare </a:t>
            </a: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costs to </a:t>
            </a:r>
            <a:r>
              <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AWS?</a:t>
            </a:r>
          </a:p>
        </p:txBody>
      </p:sp>
      <p:sp>
        <p:nvSpPr>
          <p:cNvPr id="42" name="TextBox 41"/>
          <p:cNvSpPr txBox="1"/>
          <p:nvPr/>
        </p:nvSpPr>
        <p:spPr>
          <a:xfrm>
            <a:off x="458711" y="3325422"/>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What is my cost to migrate?</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3" name="TextBox 42"/>
          <p:cNvSpPr txBox="1"/>
          <p:nvPr/>
        </p:nvSpPr>
        <p:spPr>
          <a:xfrm>
            <a:off x="2867759" y="2111230"/>
            <a:ext cx="16459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My CMDB is </a:t>
            </a:r>
            <a:endPar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out-of-date</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4" name="TextBox 43"/>
          <p:cNvSpPr txBox="1"/>
          <p:nvPr/>
        </p:nvSpPr>
        <p:spPr>
          <a:xfrm>
            <a:off x="2871545" y="2686827"/>
            <a:ext cx="16459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What’s my actual utilization?</a:t>
            </a:r>
          </a:p>
        </p:txBody>
      </p:sp>
      <p:sp>
        <p:nvSpPr>
          <p:cNvPr id="45" name="TextBox 44"/>
          <p:cNvSpPr txBox="1"/>
          <p:nvPr/>
        </p:nvSpPr>
        <p:spPr>
          <a:xfrm>
            <a:off x="2875331" y="3262424"/>
            <a:ext cx="1645920" cy="738664"/>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What software is running on each server?</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6" name="TextBox 45"/>
          <p:cNvSpPr txBox="1"/>
          <p:nvPr/>
        </p:nvSpPr>
        <p:spPr>
          <a:xfrm>
            <a:off x="2879118" y="4053466"/>
            <a:ext cx="1645920" cy="738664"/>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What are my application dependencies?</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7" name="TextBox 46"/>
          <p:cNvSpPr txBox="1"/>
          <p:nvPr/>
        </p:nvSpPr>
        <p:spPr>
          <a:xfrm>
            <a:off x="6476648" y="3338684"/>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How do I track progress without slowing down?</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8" name="TextBox 47"/>
          <p:cNvSpPr txBox="1"/>
          <p:nvPr/>
        </p:nvSpPr>
        <p:spPr>
          <a:xfrm>
            <a:off x="6476648" y="2111230"/>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Different workloads require different tools </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9" name="TextBox 48"/>
          <p:cNvSpPr txBox="1"/>
          <p:nvPr/>
        </p:nvSpPr>
        <p:spPr>
          <a:xfrm>
            <a:off x="6476648" y="2724957"/>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How do I know an app migration is complete?</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0" name="TextBox 49"/>
          <p:cNvSpPr txBox="1"/>
          <p:nvPr/>
        </p:nvSpPr>
        <p:spPr>
          <a:xfrm>
            <a:off x="4621392" y="2111230"/>
            <a:ext cx="1503183" cy="1169551"/>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Large volumes of data - difficult </a:t>
            </a:r>
            <a:r>
              <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&amp;</a:t>
            </a: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 time consuming to process/plan</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1" name="TextBox 50"/>
          <p:cNvSpPr txBox="1"/>
          <p:nvPr/>
        </p:nvSpPr>
        <p:spPr>
          <a:xfrm>
            <a:off x="4621392" y="3357734"/>
            <a:ext cx="1512708" cy="954107"/>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What, how, and when should I migrate which applications?</a:t>
            </a:r>
          </a:p>
        </p:txBody>
      </p:sp>
      <p:cxnSp>
        <p:nvCxnSpPr>
          <p:cNvPr id="52" name="Straight Connector 51"/>
          <p:cNvCxnSpPr/>
          <p:nvPr/>
        </p:nvCxnSpPr>
        <p:spPr>
          <a:xfrm>
            <a:off x="2714625" y="2111230"/>
            <a:ext cx="0" cy="2619375"/>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6317796" y="2084015"/>
            <a:ext cx="0" cy="2619375"/>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453455" y="3932519"/>
            <a:ext cx="2103120" cy="523220"/>
          </a:xfrm>
          <a:prstGeom prst="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How do I select AWS EC2 instances?</a:t>
            </a:r>
            <a:endParaRPr lang="en-US" sz="1400"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7" name="Chevron 40">
            <a:extLst>
              <a:ext uri="{FF2B5EF4-FFF2-40B4-BE49-F238E27FC236}">
                <a16:creationId xmlns:a16="http://schemas.microsoft.com/office/drawing/2014/main" id="{7AE9A336-8FE7-964A-B4D2-D9D694EB861A}"/>
              </a:ext>
            </a:extLst>
          </p:cNvPr>
          <p:cNvSpPr/>
          <p:nvPr/>
        </p:nvSpPr>
        <p:spPr>
          <a:xfrm>
            <a:off x="6306126" y="115905"/>
            <a:ext cx="987826" cy="330659"/>
          </a:xfrm>
          <a:prstGeom prst="chevron">
            <a:avLst/>
          </a:prstGeom>
          <a:solidFill>
            <a:srgbClr val="FFA300">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1" dirty="0">
                <a:solidFill>
                  <a:schemeClr val="bg1"/>
                </a:solidFill>
              </a:rPr>
              <a:t>MRA</a:t>
            </a:r>
            <a:endParaRPr lang="en-US" sz="800" b="1" dirty="0">
              <a:solidFill>
                <a:schemeClr val="bg1"/>
              </a:solidFill>
            </a:endParaRPr>
          </a:p>
        </p:txBody>
      </p:sp>
      <p:sp>
        <p:nvSpPr>
          <p:cNvPr id="58" name="Chevron 47">
            <a:extLst>
              <a:ext uri="{FF2B5EF4-FFF2-40B4-BE49-F238E27FC236}">
                <a16:creationId xmlns:a16="http://schemas.microsoft.com/office/drawing/2014/main" id="{10086C26-EBEE-3748-8F60-3FB23D866E78}"/>
              </a:ext>
            </a:extLst>
          </p:cNvPr>
          <p:cNvSpPr/>
          <p:nvPr/>
        </p:nvSpPr>
        <p:spPr>
          <a:xfrm>
            <a:off x="7173506" y="115905"/>
            <a:ext cx="987826" cy="330659"/>
          </a:xfrm>
          <a:prstGeom prst="chevron">
            <a:avLst/>
          </a:prstGeom>
          <a:solidFill>
            <a:srgbClr val="FFA300">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bg1"/>
                </a:solidFill>
              </a:rPr>
              <a:t>MRP</a:t>
            </a:r>
          </a:p>
        </p:txBody>
      </p:sp>
      <p:sp>
        <p:nvSpPr>
          <p:cNvPr id="59" name="Chevron 48">
            <a:extLst>
              <a:ext uri="{FF2B5EF4-FFF2-40B4-BE49-F238E27FC236}">
                <a16:creationId xmlns:a16="http://schemas.microsoft.com/office/drawing/2014/main" id="{EAAC8AAB-3B7A-7C48-8232-8AA39CA78942}"/>
              </a:ext>
            </a:extLst>
          </p:cNvPr>
          <p:cNvSpPr/>
          <p:nvPr/>
        </p:nvSpPr>
        <p:spPr>
          <a:xfrm>
            <a:off x="8062218" y="115905"/>
            <a:ext cx="987826" cy="330659"/>
          </a:xfrm>
          <a:prstGeom prst="chevron">
            <a:avLst/>
          </a:prstGeom>
          <a:solidFill>
            <a:srgbClr val="FFA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1" dirty="0">
                <a:solidFill>
                  <a:schemeClr val="bg1"/>
                </a:solidFill>
              </a:rPr>
              <a:t>Migration</a:t>
            </a:r>
            <a:endParaRPr lang="en-US" sz="800" b="1" dirty="0">
              <a:solidFill>
                <a:schemeClr val="bg1"/>
              </a:solidFill>
            </a:endParaRPr>
          </a:p>
        </p:txBody>
      </p:sp>
    </p:spTree>
    <p:extLst>
      <p:ext uri="{BB962C8B-B14F-4D97-AF65-F5344CB8AC3E}">
        <p14:creationId xmlns:p14="http://schemas.microsoft.com/office/powerpoint/2010/main" val="1743543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629" y="1356444"/>
            <a:ext cx="8237483" cy="304785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E2735"/>
              </a:solidFill>
            </a:endParaRPr>
          </a:p>
        </p:txBody>
      </p:sp>
      <p:sp>
        <p:nvSpPr>
          <p:cNvPr id="2" name="Title 1"/>
          <p:cNvSpPr>
            <a:spLocks noGrp="1"/>
          </p:cNvSpPr>
          <p:nvPr>
            <p:ph type="title"/>
          </p:nvPr>
        </p:nvSpPr>
        <p:spPr/>
        <p:txBody>
          <a:bodyPr/>
          <a:lstStyle/>
          <a:p>
            <a:r>
              <a:rPr lang="en-US" sz="2800" dirty="0" smtClean="0">
                <a:latin typeface="Amazon Ember" panose="020B0603020204020204" pitchFamily="34" charset="0"/>
                <a:ea typeface="Amazon Ember" panose="020B0603020204020204" pitchFamily="34" charset="0"/>
                <a:cs typeface="Amazon Ember" panose="020B0603020204020204" pitchFamily="34" charset="0"/>
              </a:rPr>
              <a:t>Il </a:t>
            </a:r>
            <a:r>
              <a:rPr lang="en-US" sz="2800" dirty="0" err="1" smtClean="0">
                <a:latin typeface="Amazon Ember" panose="020B0603020204020204" pitchFamily="34" charset="0"/>
                <a:ea typeface="Amazon Ember" panose="020B0603020204020204" pitchFamily="34" charset="0"/>
                <a:cs typeface="Amazon Ember" panose="020B0603020204020204" pitchFamily="34" charset="0"/>
              </a:rPr>
              <a:t>servizio</a:t>
            </a:r>
            <a:r>
              <a:rPr lang="en-US" sz="2800" dirty="0" smtClean="0">
                <a:latin typeface="Amazon Ember" panose="020B0603020204020204" pitchFamily="34" charset="0"/>
                <a:ea typeface="Amazon Ember" panose="020B0603020204020204" pitchFamily="34" charset="0"/>
                <a:cs typeface="Amazon Ember" panose="020B0603020204020204" pitchFamily="34" charset="0"/>
              </a:rPr>
              <a:t> AWS Application Discovery Service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a:extLst>
              <a:ext uri="{FF2B5EF4-FFF2-40B4-BE49-F238E27FC236}">
                <a16:creationId xmlns:a16="http://schemas.microsoft.com/office/drawing/2014/main" id="{2B578082-A0C0-204D-90AA-489A976BC0E8}"/>
              </a:ext>
            </a:extLst>
          </p:cNvPr>
          <p:cNvSpPr txBox="1"/>
          <p:nvPr/>
        </p:nvSpPr>
        <p:spPr>
          <a:xfrm>
            <a:off x="1789211" y="1896762"/>
            <a:ext cx="1468385" cy="600164"/>
          </a:xfrm>
          <a:prstGeom prst="rect">
            <a:avLst/>
          </a:prstGeom>
          <a:noFill/>
        </p:spPr>
        <p:txBody>
          <a:bodyPr wrap="square" rtlCol="0">
            <a:spAutoFit/>
          </a:bodyPr>
          <a:lstStyle/>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Agents </a:t>
            </a:r>
          </a:p>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(Windows/</a:t>
            </a:r>
          </a:p>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Linux)</a:t>
            </a:r>
            <a:endParaRPr lang="en-US" sz="11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96" name="Group 95"/>
          <p:cNvGrpSpPr/>
          <p:nvPr/>
        </p:nvGrpSpPr>
        <p:grpSpPr>
          <a:xfrm>
            <a:off x="3255580" y="1973007"/>
            <a:ext cx="658586" cy="447675"/>
            <a:chOff x="4962526" y="3540055"/>
            <a:chExt cx="1685924" cy="1108145"/>
          </a:xfrm>
        </p:grpSpPr>
        <p:grpSp>
          <p:nvGrpSpPr>
            <p:cNvPr id="9" name="Group 8">
              <a:extLst>
                <a:ext uri="{FF2B5EF4-FFF2-40B4-BE49-F238E27FC236}">
                  <a16:creationId xmlns:a16="http://schemas.microsoft.com/office/drawing/2014/main" id="{9ABAF7F7-CFDF-4A88-8EDC-5A955CF06735}"/>
                </a:ext>
              </a:extLst>
            </p:cNvPr>
            <p:cNvGrpSpPr/>
            <p:nvPr/>
          </p:nvGrpSpPr>
          <p:grpSpPr>
            <a:xfrm>
              <a:off x="4999714" y="3838575"/>
              <a:ext cx="1324886" cy="507037"/>
              <a:chOff x="6818990" y="6165607"/>
              <a:chExt cx="1660612" cy="626808"/>
            </a:xfrm>
          </p:grpSpPr>
          <p:sp>
            <p:nvSpPr>
              <p:cNvPr id="12" name="Freeform 5">
                <a:extLst>
                  <a:ext uri="{FF2B5EF4-FFF2-40B4-BE49-F238E27FC236}">
                    <a16:creationId xmlns:a16="http://schemas.microsoft.com/office/drawing/2014/main" id="{DB923401-6F47-4812-B347-2A97DF5188B9}"/>
                  </a:ext>
                </a:extLst>
              </p:cNvPr>
              <p:cNvSpPr>
                <a:spLocks noEditPoints="1"/>
              </p:cNvSpPr>
              <p:nvPr/>
            </p:nvSpPr>
            <p:spPr bwMode="auto">
              <a:xfrm>
                <a:off x="6818990"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9" y="22"/>
                      <a:pt x="13" y="17"/>
                    </a:cubicBezTo>
                    <a:cubicBezTo>
                      <a:pt x="17" y="12"/>
                      <a:pt x="22" y="7"/>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Freeform 6">
                <a:extLst>
                  <a:ext uri="{FF2B5EF4-FFF2-40B4-BE49-F238E27FC236}">
                    <a16:creationId xmlns:a16="http://schemas.microsoft.com/office/drawing/2014/main" id="{9DE73F62-DBCB-4DF3-AECA-74810986FB51}"/>
                  </a:ext>
                </a:extLst>
              </p:cNvPr>
              <p:cNvSpPr>
                <a:spLocks/>
              </p:cNvSpPr>
              <p:nvPr/>
            </p:nvSpPr>
            <p:spPr bwMode="auto">
              <a:xfrm>
                <a:off x="6953748" y="6168414"/>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Freeform 7">
                <a:extLst>
                  <a:ext uri="{FF2B5EF4-FFF2-40B4-BE49-F238E27FC236}">
                    <a16:creationId xmlns:a16="http://schemas.microsoft.com/office/drawing/2014/main" id="{7966DCE2-351C-4BDE-9795-4F2C3F86A5B3}"/>
                  </a:ext>
                </a:extLst>
              </p:cNvPr>
              <p:cNvSpPr>
                <a:spLocks noEditPoints="1"/>
              </p:cNvSpPr>
              <p:nvPr/>
            </p:nvSpPr>
            <p:spPr bwMode="auto">
              <a:xfrm>
                <a:off x="7075872"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8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6"/>
                      <a:pt x="13" y="111"/>
                    </a:cubicBezTo>
                    <a:cubicBezTo>
                      <a:pt x="9" y="106"/>
                      <a:pt x="6" y="100"/>
                      <a:pt x="4" y="92"/>
                    </a:cubicBezTo>
                    <a:cubicBezTo>
                      <a:pt x="2" y="84"/>
                      <a:pt x="0" y="75"/>
                      <a:pt x="0" y="64"/>
                    </a:cubicBezTo>
                    <a:cubicBezTo>
                      <a:pt x="0" y="54"/>
                      <a:pt x="1" y="45"/>
                      <a:pt x="4" y="37"/>
                    </a:cubicBezTo>
                    <a:cubicBezTo>
                      <a:pt x="6" y="29"/>
                      <a:pt x="9" y="22"/>
                      <a:pt x="13" y="17"/>
                    </a:cubicBezTo>
                    <a:cubicBezTo>
                      <a:pt x="17" y="12"/>
                      <a:pt x="22" y="7"/>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1"/>
                    </a:cubicBezTo>
                    <a:cubicBezTo>
                      <a:pt x="35" y="23"/>
                      <a:pt x="33" y="26"/>
                      <a:pt x="30" y="30"/>
                    </a:cubicBezTo>
                    <a:cubicBezTo>
                      <a:pt x="28" y="33"/>
                      <a:pt x="26"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8" y="105"/>
                    </a:cubicBezTo>
                    <a:cubicBezTo>
                      <a:pt x="61" y="103"/>
                      <a:pt x="63" y="100"/>
                      <a:pt x="65" y="97"/>
                    </a:cubicBezTo>
                    <a:cubicBezTo>
                      <a:pt x="68" y="93"/>
                      <a:pt x="69" y="89"/>
                      <a:pt x="70" y="83"/>
                    </a:cubicBezTo>
                    <a:cubicBezTo>
                      <a:pt x="72"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5" name="Freeform 8">
                <a:extLst>
                  <a:ext uri="{FF2B5EF4-FFF2-40B4-BE49-F238E27FC236}">
                    <a16:creationId xmlns:a16="http://schemas.microsoft.com/office/drawing/2014/main" id="{CD56FFD8-F0F3-46D5-BB46-E4690E68DACB}"/>
                  </a:ext>
                </a:extLst>
              </p:cNvPr>
              <p:cNvSpPr>
                <a:spLocks/>
              </p:cNvSpPr>
              <p:nvPr/>
            </p:nvSpPr>
            <p:spPr bwMode="auto">
              <a:xfrm>
                <a:off x="7212034"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6" name="Freeform 9">
                <a:extLst>
                  <a:ext uri="{FF2B5EF4-FFF2-40B4-BE49-F238E27FC236}">
                    <a16:creationId xmlns:a16="http://schemas.microsoft.com/office/drawing/2014/main" id="{5DF8B135-97B7-44F4-9815-72BA97929FBD}"/>
                  </a:ext>
                </a:extLst>
              </p:cNvPr>
              <p:cNvSpPr>
                <a:spLocks noEditPoints="1"/>
              </p:cNvSpPr>
              <p:nvPr/>
            </p:nvSpPr>
            <p:spPr bwMode="auto">
              <a:xfrm>
                <a:off x="7334158" y="6165607"/>
                <a:ext cx="116510" cy="155813"/>
              </a:xfrm>
              <a:custGeom>
                <a:avLst/>
                <a:gdLst>
                  <a:gd name="T0" fmla="*/ 95 w 95"/>
                  <a:gd name="T1" fmla="*/ 63 h 126"/>
                  <a:gd name="T2" fmla="*/ 91 w 95"/>
                  <a:gd name="T3" fmla="*/ 89 h 126"/>
                  <a:gd name="T4" fmla="*/ 82 w 95"/>
                  <a:gd name="T5" fmla="*/ 109 h 126"/>
                  <a:gd name="T6" fmla="*/ 67 w 95"/>
                  <a:gd name="T7" fmla="*/ 122 h 126"/>
                  <a:gd name="T8" fmla="*/ 46 w 95"/>
                  <a:gd name="T9" fmla="*/ 126 h 126"/>
                  <a:gd name="T10" fmla="*/ 27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8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1" y="89"/>
                    </a:cubicBezTo>
                    <a:cubicBezTo>
                      <a:pt x="89" y="97"/>
                      <a:pt x="86" y="104"/>
                      <a:pt x="82" y="109"/>
                    </a:cubicBezTo>
                    <a:cubicBezTo>
                      <a:pt x="78" y="115"/>
                      <a:pt x="73" y="119"/>
                      <a:pt x="67" y="122"/>
                    </a:cubicBezTo>
                    <a:cubicBezTo>
                      <a:pt x="61" y="125"/>
                      <a:pt x="54" y="126"/>
                      <a:pt x="46" y="126"/>
                    </a:cubicBezTo>
                    <a:cubicBezTo>
                      <a:pt x="39" y="126"/>
                      <a:pt x="33" y="125"/>
                      <a:pt x="27"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8" y="22"/>
                      <a:pt x="13" y="17"/>
                    </a:cubicBezTo>
                    <a:cubicBezTo>
                      <a:pt x="17" y="12"/>
                      <a:pt x="22" y="7"/>
                      <a:pt x="28" y="5"/>
                    </a:cubicBezTo>
                    <a:cubicBezTo>
                      <a:pt x="34" y="2"/>
                      <a:pt x="41" y="0"/>
                      <a:pt x="49" y="0"/>
                    </a:cubicBezTo>
                    <a:cubicBezTo>
                      <a:pt x="55" y="0"/>
                      <a:pt x="61" y="2"/>
                      <a:pt x="67" y="4"/>
                    </a:cubicBezTo>
                    <a:cubicBezTo>
                      <a:pt x="73" y="6"/>
                      <a:pt x="78" y="10"/>
                      <a:pt x="82" y="15"/>
                    </a:cubicBezTo>
                    <a:cubicBezTo>
                      <a:pt x="86" y="20"/>
                      <a:pt x="89" y="26"/>
                      <a:pt x="91" y="34"/>
                    </a:cubicBezTo>
                    <a:cubicBezTo>
                      <a:pt x="93" y="42"/>
                      <a:pt x="95" y="52"/>
                      <a:pt x="95" y="63"/>
                    </a:cubicBezTo>
                    <a:close/>
                    <a:moveTo>
                      <a:pt x="23" y="63"/>
                    </a:moveTo>
                    <a:cubicBezTo>
                      <a:pt x="23" y="64"/>
                      <a:pt x="23" y="65"/>
                      <a:pt x="23" y="66"/>
                    </a:cubicBezTo>
                    <a:cubicBezTo>
                      <a:pt x="23" y="68"/>
                      <a:pt x="23" y="69"/>
                      <a:pt x="23" y="70"/>
                    </a:cubicBezTo>
                    <a:cubicBezTo>
                      <a:pt x="68" y="37"/>
                      <a:pt x="68" y="37"/>
                      <a:pt x="68" y="37"/>
                    </a:cubicBezTo>
                    <a:cubicBezTo>
                      <a:pt x="66" y="31"/>
                      <a:pt x="63"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2"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7" name="Freeform 10">
                <a:extLst>
                  <a:ext uri="{FF2B5EF4-FFF2-40B4-BE49-F238E27FC236}">
                    <a16:creationId xmlns:a16="http://schemas.microsoft.com/office/drawing/2014/main" id="{114FA515-CAFB-4F88-BFF8-B9C10F59E9BC}"/>
                  </a:ext>
                </a:extLst>
              </p:cNvPr>
              <p:cNvSpPr>
                <a:spLocks noEditPoints="1"/>
              </p:cNvSpPr>
              <p:nvPr/>
            </p:nvSpPr>
            <p:spPr bwMode="auto">
              <a:xfrm>
                <a:off x="7463301" y="6165607"/>
                <a:ext cx="115106" cy="155813"/>
              </a:xfrm>
              <a:custGeom>
                <a:avLst/>
                <a:gdLst>
                  <a:gd name="T0" fmla="*/ 94 w 94"/>
                  <a:gd name="T1" fmla="*/ 63 h 126"/>
                  <a:gd name="T2" fmla="*/ 91 w 94"/>
                  <a:gd name="T3" fmla="*/ 89 h 126"/>
                  <a:gd name="T4" fmla="*/ 82 w 94"/>
                  <a:gd name="T5" fmla="*/ 109 h 126"/>
                  <a:gd name="T6" fmla="*/ 66 w 94"/>
                  <a:gd name="T7" fmla="*/ 122 h 126"/>
                  <a:gd name="T8" fmla="*/ 46 w 94"/>
                  <a:gd name="T9" fmla="*/ 126 h 126"/>
                  <a:gd name="T10" fmla="*/ 27 w 94"/>
                  <a:gd name="T11" fmla="*/ 123 h 126"/>
                  <a:gd name="T12" fmla="*/ 13 w 94"/>
                  <a:gd name="T13" fmla="*/ 111 h 126"/>
                  <a:gd name="T14" fmla="*/ 3 w 94"/>
                  <a:gd name="T15" fmla="*/ 92 h 126"/>
                  <a:gd name="T16" fmla="*/ 0 w 94"/>
                  <a:gd name="T17" fmla="*/ 64 h 126"/>
                  <a:gd name="T18" fmla="*/ 3 w 94"/>
                  <a:gd name="T19" fmla="*/ 37 h 126"/>
                  <a:gd name="T20" fmla="*/ 12 w 94"/>
                  <a:gd name="T21" fmla="*/ 17 h 126"/>
                  <a:gd name="T22" fmla="*/ 28 w 94"/>
                  <a:gd name="T23" fmla="*/ 5 h 126"/>
                  <a:gd name="T24" fmla="*/ 48 w 94"/>
                  <a:gd name="T25" fmla="*/ 0 h 126"/>
                  <a:gd name="T26" fmla="*/ 67 w 94"/>
                  <a:gd name="T27" fmla="*/ 4 h 126"/>
                  <a:gd name="T28" fmla="*/ 81 w 94"/>
                  <a:gd name="T29" fmla="*/ 15 h 126"/>
                  <a:gd name="T30" fmla="*/ 91 w 94"/>
                  <a:gd name="T31" fmla="*/ 34 h 126"/>
                  <a:gd name="T32" fmla="*/ 94 w 94"/>
                  <a:gd name="T33" fmla="*/ 63 h 126"/>
                  <a:gd name="T34" fmla="*/ 22 w 94"/>
                  <a:gd name="T35" fmla="*/ 63 h 126"/>
                  <a:gd name="T36" fmla="*/ 22 w 94"/>
                  <a:gd name="T37" fmla="*/ 66 h 126"/>
                  <a:gd name="T38" fmla="*/ 23 w 94"/>
                  <a:gd name="T39" fmla="*/ 70 h 126"/>
                  <a:gd name="T40" fmla="*/ 68 w 94"/>
                  <a:gd name="T41" fmla="*/ 37 h 126"/>
                  <a:gd name="T42" fmla="*/ 60 w 94"/>
                  <a:gd name="T43" fmla="*/ 23 h 126"/>
                  <a:gd name="T44" fmla="*/ 47 w 94"/>
                  <a:gd name="T45" fmla="*/ 19 h 126"/>
                  <a:gd name="T46" fmla="*/ 37 w 94"/>
                  <a:gd name="T47" fmla="*/ 21 h 126"/>
                  <a:gd name="T48" fmla="*/ 29 w 94"/>
                  <a:gd name="T49" fmla="*/ 30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90 h 126"/>
                  <a:gd name="T62" fmla="*/ 34 w 94"/>
                  <a:gd name="T63" fmla="*/ 103 h 126"/>
                  <a:gd name="T64" fmla="*/ 47 w 94"/>
                  <a:gd name="T65" fmla="*/ 108 h 126"/>
                  <a:gd name="T66" fmla="*/ 57 w 94"/>
                  <a:gd name="T67" fmla="*/ 105 h 126"/>
                  <a:gd name="T68" fmla="*/ 64 w 94"/>
                  <a:gd name="T69" fmla="*/ 97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3"/>
                    </a:moveTo>
                    <a:cubicBezTo>
                      <a:pt x="94" y="73"/>
                      <a:pt x="93" y="82"/>
                      <a:pt x="91" y="89"/>
                    </a:cubicBezTo>
                    <a:cubicBezTo>
                      <a:pt x="89" y="97"/>
                      <a:pt x="86" y="104"/>
                      <a:pt x="82" y="109"/>
                    </a:cubicBezTo>
                    <a:cubicBezTo>
                      <a:pt x="77" y="115"/>
                      <a:pt x="72" y="119"/>
                      <a:pt x="66" y="122"/>
                    </a:cubicBezTo>
                    <a:cubicBezTo>
                      <a:pt x="60" y="125"/>
                      <a:pt x="53" y="126"/>
                      <a:pt x="46" y="126"/>
                    </a:cubicBezTo>
                    <a:cubicBezTo>
                      <a:pt x="39" y="126"/>
                      <a:pt x="33" y="125"/>
                      <a:pt x="27" y="123"/>
                    </a:cubicBezTo>
                    <a:cubicBezTo>
                      <a:pt x="21" y="120"/>
                      <a:pt x="17" y="116"/>
                      <a:pt x="13" y="111"/>
                    </a:cubicBezTo>
                    <a:cubicBezTo>
                      <a:pt x="8" y="106"/>
                      <a:pt x="5" y="100"/>
                      <a:pt x="3" y="92"/>
                    </a:cubicBezTo>
                    <a:cubicBezTo>
                      <a:pt x="1" y="84"/>
                      <a:pt x="0" y="75"/>
                      <a:pt x="0" y="64"/>
                    </a:cubicBezTo>
                    <a:cubicBezTo>
                      <a:pt x="0" y="54"/>
                      <a:pt x="1" y="45"/>
                      <a:pt x="3" y="37"/>
                    </a:cubicBezTo>
                    <a:cubicBezTo>
                      <a:pt x="5" y="29"/>
                      <a:pt x="8" y="22"/>
                      <a:pt x="12" y="17"/>
                    </a:cubicBezTo>
                    <a:cubicBezTo>
                      <a:pt x="16" y="12"/>
                      <a:pt x="22" y="7"/>
                      <a:pt x="28" y="5"/>
                    </a:cubicBezTo>
                    <a:cubicBezTo>
                      <a:pt x="34" y="2"/>
                      <a:pt x="41" y="0"/>
                      <a:pt x="48" y="0"/>
                    </a:cubicBezTo>
                    <a:cubicBezTo>
                      <a:pt x="55" y="0"/>
                      <a:pt x="61" y="2"/>
                      <a:pt x="67" y="4"/>
                    </a:cubicBezTo>
                    <a:cubicBezTo>
                      <a:pt x="72" y="6"/>
                      <a:pt x="77" y="10"/>
                      <a:pt x="81" y="15"/>
                    </a:cubicBezTo>
                    <a:cubicBezTo>
                      <a:pt x="85" y="20"/>
                      <a:pt x="89" y="26"/>
                      <a:pt x="91" y="34"/>
                    </a:cubicBezTo>
                    <a:cubicBezTo>
                      <a:pt x="93" y="42"/>
                      <a:pt x="94" y="52"/>
                      <a:pt x="94" y="63"/>
                    </a:cubicBezTo>
                    <a:close/>
                    <a:moveTo>
                      <a:pt x="22" y="63"/>
                    </a:moveTo>
                    <a:cubicBezTo>
                      <a:pt x="22" y="64"/>
                      <a:pt x="22" y="65"/>
                      <a:pt x="22" y="66"/>
                    </a:cubicBezTo>
                    <a:cubicBezTo>
                      <a:pt x="22" y="68"/>
                      <a:pt x="22" y="69"/>
                      <a:pt x="23" y="70"/>
                    </a:cubicBezTo>
                    <a:cubicBezTo>
                      <a:pt x="68" y="37"/>
                      <a:pt x="68" y="37"/>
                      <a:pt x="68" y="37"/>
                    </a:cubicBezTo>
                    <a:cubicBezTo>
                      <a:pt x="66" y="31"/>
                      <a:pt x="63" y="26"/>
                      <a:pt x="60" y="23"/>
                    </a:cubicBezTo>
                    <a:cubicBezTo>
                      <a:pt x="56" y="20"/>
                      <a:pt x="52" y="19"/>
                      <a:pt x="47" y="19"/>
                    </a:cubicBezTo>
                    <a:cubicBezTo>
                      <a:pt x="43" y="19"/>
                      <a:pt x="40" y="20"/>
                      <a:pt x="37" y="21"/>
                    </a:cubicBezTo>
                    <a:cubicBezTo>
                      <a:pt x="34" y="23"/>
                      <a:pt x="32" y="26"/>
                      <a:pt x="29" y="30"/>
                    </a:cubicBezTo>
                    <a:cubicBezTo>
                      <a:pt x="27" y="33"/>
                      <a:pt x="26" y="38"/>
                      <a:pt x="24" y="43"/>
                    </a:cubicBezTo>
                    <a:cubicBezTo>
                      <a:pt x="23" y="49"/>
                      <a:pt x="22" y="55"/>
                      <a:pt x="22" y="63"/>
                    </a:cubicBezTo>
                    <a:close/>
                    <a:moveTo>
                      <a:pt x="71" y="63"/>
                    </a:moveTo>
                    <a:cubicBezTo>
                      <a:pt x="71" y="62"/>
                      <a:pt x="71" y="61"/>
                      <a:pt x="71" y="60"/>
                    </a:cubicBezTo>
                    <a:cubicBezTo>
                      <a:pt x="71" y="59"/>
                      <a:pt x="71" y="58"/>
                      <a:pt x="71" y="57"/>
                    </a:cubicBezTo>
                    <a:cubicBezTo>
                      <a:pt x="26" y="90"/>
                      <a:pt x="26" y="90"/>
                      <a:pt x="26" y="90"/>
                    </a:cubicBezTo>
                    <a:cubicBezTo>
                      <a:pt x="28" y="96"/>
                      <a:pt x="31" y="100"/>
                      <a:pt x="34" y="103"/>
                    </a:cubicBezTo>
                    <a:cubicBezTo>
                      <a:pt x="38" y="106"/>
                      <a:pt x="42" y="108"/>
                      <a:pt x="47" y="108"/>
                    </a:cubicBezTo>
                    <a:cubicBezTo>
                      <a:pt x="50" y="108"/>
                      <a:pt x="54" y="107"/>
                      <a:pt x="57" y="105"/>
                    </a:cubicBezTo>
                    <a:cubicBezTo>
                      <a:pt x="60" y="103"/>
                      <a:pt x="62" y="100"/>
                      <a:pt x="64" y="97"/>
                    </a:cubicBezTo>
                    <a:cubicBezTo>
                      <a:pt x="67" y="93"/>
                      <a:pt x="68" y="89"/>
                      <a:pt x="70" y="83"/>
                    </a:cubicBezTo>
                    <a:cubicBezTo>
                      <a:pt x="71" y="77"/>
                      <a:pt x="71" y="71"/>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8" name="Freeform 11">
                <a:extLst>
                  <a:ext uri="{FF2B5EF4-FFF2-40B4-BE49-F238E27FC236}">
                    <a16:creationId xmlns:a16="http://schemas.microsoft.com/office/drawing/2014/main" id="{D3947E65-2F89-427A-A28C-E6C67D466E04}"/>
                  </a:ext>
                </a:extLst>
              </p:cNvPr>
              <p:cNvSpPr>
                <a:spLocks/>
              </p:cNvSpPr>
              <p:nvPr/>
            </p:nvSpPr>
            <p:spPr bwMode="auto">
              <a:xfrm>
                <a:off x="7598059"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9" name="Freeform 12">
                <a:extLst>
                  <a:ext uri="{FF2B5EF4-FFF2-40B4-BE49-F238E27FC236}">
                    <a16:creationId xmlns:a16="http://schemas.microsoft.com/office/drawing/2014/main" id="{04157883-58C4-4B90-8464-9C711C810908}"/>
                  </a:ext>
                </a:extLst>
              </p:cNvPr>
              <p:cNvSpPr>
                <a:spLocks noEditPoints="1"/>
              </p:cNvSpPr>
              <p:nvPr/>
            </p:nvSpPr>
            <p:spPr bwMode="auto">
              <a:xfrm>
                <a:off x="7720184"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9" y="22"/>
                      <a:pt x="13" y="17"/>
                    </a:cubicBezTo>
                    <a:cubicBezTo>
                      <a:pt x="17" y="12"/>
                      <a:pt x="22" y="7"/>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0" name="Freeform 13">
                <a:extLst>
                  <a:ext uri="{FF2B5EF4-FFF2-40B4-BE49-F238E27FC236}">
                    <a16:creationId xmlns:a16="http://schemas.microsoft.com/office/drawing/2014/main" id="{A19D8BDC-6DFF-4603-86EF-29345045F90C}"/>
                  </a:ext>
                </a:extLst>
              </p:cNvPr>
              <p:cNvSpPr>
                <a:spLocks/>
              </p:cNvSpPr>
              <p:nvPr/>
            </p:nvSpPr>
            <p:spPr bwMode="auto">
              <a:xfrm>
                <a:off x="7854942" y="6168414"/>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1" name="Freeform 14">
                <a:extLst>
                  <a:ext uri="{FF2B5EF4-FFF2-40B4-BE49-F238E27FC236}">
                    <a16:creationId xmlns:a16="http://schemas.microsoft.com/office/drawing/2014/main" id="{2E10430A-BB21-4B0F-B083-84171ABEE57C}"/>
                  </a:ext>
                </a:extLst>
              </p:cNvPr>
              <p:cNvSpPr>
                <a:spLocks/>
              </p:cNvSpPr>
              <p:nvPr/>
            </p:nvSpPr>
            <p:spPr bwMode="auto">
              <a:xfrm>
                <a:off x="7984085" y="6168414"/>
                <a:ext cx="103876" cy="150199"/>
              </a:xfrm>
              <a:custGeom>
                <a:avLst/>
                <a:gdLst>
                  <a:gd name="T0" fmla="*/ 4 w 74"/>
                  <a:gd name="T1" fmla="*/ 107 h 107"/>
                  <a:gd name="T2" fmla="*/ 4 w 74"/>
                  <a:gd name="T3" fmla="*/ 89 h 107"/>
                  <a:gd name="T4" fmla="*/ 31 w 74"/>
                  <a:gd name="T5" fmla="*/ 89 h 107"/>
                  <a:gd name="T6" fmla="*/ 31 w 74"/>
                  <a:gd name="T7" fmla="*/ 21 h 107"/>
                  <a:gd name="T8" fmla="*/ 7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4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4" y="107"/>
                    </a:moveTo>
                    <a:lnTo>
                      <a:pt x="4" y="89"/>
                    </a:lnTo>
                    <a:lnTo>
                      <a:pt x="31" y="89"/>
                    </a:lnTo>
                    <a:lnTo>
                      <a:pt x="31" y="21"/>
                    </a:lnTo>
                    <a:lnTo>
                      <a:pt x="7" y="34"/>
                    </a:lnTo>
                    <a:lnTo>
                      <a:pt x="0" y="17"/>
                    </a:lnTo>
                    <a:lnTo>
                      <a:pt x="34" y="0"/>
                    </a:lnTo>
                    <a:lnTo>
                      <a:pt x="51" y="0"/>
                    </a:lnTo>
                    <a:lnTo>
                      <a:pt x="51" y="89"/>
                    </a:lnTo>
                    <a:lnTo>
                      <a:pt x="74" y="89"/>
                    </a:lnTo>
                    <a:lnTo>
                      <a:pt x="74"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2" name="Freeform 15">
                <a:extLst>
                  <a:ext uri="{FF2B5EF4-FFF2-40B4-BE49-F238E27FC236}">
                    <a16:creationId xmlns:a16="http://schemas.microsoft.com/office/drawing/2014/main" id="{EF3B501F-B482-4F28-8975-C46E1D0D2A23}"/>
                  </a:ext>
                </a:extLst>
              </p:cNvPr>
              <p:cNvSpPr>
                <a:spLocks noEditPoints="1"/>
              </p:cNvSpPr>
              <p:nvPr/>
            </p:nvSpPr>
            <p:spPr bwMode="auto">
              <a:xfrm>
                <a:off x="8106209"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4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4" y="92"/>
                    </a:cubicBezTo>
                    <a:cubicBezTo>
                      <a:pt x="1" y="84"/>
                      <a:pt x="0" y="75"/>
                      <a:pt x="0" y="64"/>
                    </a:cubicBezTo>
                    <a:cubicBezTo>
                      <a:pt x="0" y="54"/>
                      <a:pt x="1" y="45"/>
                      <a:pt x="3" y="37"/>
                    </a:cubicBezTo>
                    <a:cubicBezTo>
                      <a:pt x="6" y="29"/>
                      <a:pt x="9" y="22"/>
                      <a:pt x="13" y="17"/>
                    </a:cubicBezTo>
                    <a:cubicBezTo>
                      <a:pt x="17" y="12"/>
                      <a:pt x="22" y="7"/>
                      <a:pt x="28" y="5"/>
                    </a:cubicBezTo>
                    <a:cubicBezTo>
                      <a:pt x="34" y="2"/>
                      <a:pt x="41" y="0"/>
                      <a:pt x="49" y="0"/>
                    </a:cubicBezTo>
                    <a:cubicBezTo>
                      <a:pt x="56"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7" y="31"/>
                      <a:pt x="64" y="26"/>
                      <a:pt x="60" y="23"/>
                    </a:cubicBezTo>
                    <a:cubicBezTo>
                      <a:pt x="57" y="20"/>
                      <a:pt x="52" y="19"/>
                      <a:pt x="47" y="19"/>
                    </a:cubicBezTo>
                    <a:cubicBezTo>
                      <a:pt x="44" y="19"/>
                      <a:pt x="41" y="20"/>
                      <a:pt x="38" y="21"/>
                    </a:cubicBezTo>
                    <a:cubicBezTo>
                      <a:pt x="35" y="23"/>
                      <a:pt x="32" y="26"/>
                      <a:pt x="30" y="30"/>
                    </a:cubicBezTo>
                    <a:cubicBezTo>
                      <a:pt x="28" y="33"/>
                      <a:pt x="26"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1" y="100"/>
                      <a:pt x="35" y="103"/>
                    </a:cubicBezTo>
                    <a:cubicBezTo>
                      <a:pt x="39"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Freeform 16">
                <a:extLst>
                  <a:ext uri="{FF2B5EF4-FFF2-40B4-BE49-F238E27FC236}">
                    <a16:creationId xmlns:a16="http://schemas.microsoft.com/office/drawing/2014/main" id="{8A944FD6-82EE-44FB-958C-9257258FD0F6}"/>
                  </a:ext>
                </a:extLst>
              </p:cNvPr>
              <p:cNvSpPr>
                <a:spLocks/>
              </p:cNvSpPr>
              <p:nvPr/>
            </p:nvSpPr>
            <p:spPr bwMode="auto">
              <a:xfrm>
                <a:off x="8242371"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 name="Freeform 17">
                <a:extLst>
                  <a:ext uri="{FF2B5EF4-FFF2-40B4-BE49-F238E27FC236}">
                    <a16:creationId xmlns:a16="http://schemas.microsoft.com/office/drawing/2014/main" id="{F8798AD0-0855-45CE-BC56-FA286B1440D0}"/>
                  </a:ext>
                </a:extLst>
              </p:cNvPr>
              <p:cNvSpPr>
                <a:spLocks noEditPoints="1"/>
              </p:cNvSpPr>
              <p:nvPr/>
            </p:nvSpPr>
            <p:spPr bwMode="auto">
              <a:xfrm>
                <a:off x="8363092" y="6165607"/>
                <a:ext cx="116510" cy="155813"/>
              </a:xfrm>
              <a:custGeom>
                <a:avLst/>
                <a:gdLst>
                  <a:gd name="T0" fmla="*/ 95 w 95"/>
                  <a:gd name="T1" fmla="*/ 63 h 126"/>
                  <a:gd name="T2" fmla="*/ 92 w 95"/>
                  <a:gd name="T3" fmla="*/ 89 h 126"/>
                  <a:gd name="T4" fmla="*/ 83 w 95"/>
                  <a:gd name="T5" fmla="*/ 109 h 126"/>
                  <a:gd name="T6" fmla="*/ 67 w 95"/>
                  <a:gd name="T7" fmla="*/ 122 h 126"/>
                  <a:gd name="T8" fmla="*/ 47 w 95"/>
                  <a:gd name="T9" fmla="*/ 126 h 126"/>
                  <a:gd name="T10" fmla="*/ 28 w 95"/>
                  <a:gd name="T11" fmla="*/ 123 h 126"/>
                  <a:gd name="T12" fmla="*/ 14 w 95"/>
                  <a:gd name="T13" fmla="*/ 111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6 h 126"/>
                  <a:gd name="T38" fmla="*/ 24 w 95"/>
                  <a:gd name="T39" fmla="*/ 70 h 126"/>
                  <a:gd name="T40" fmla="*/ 69 w 95"/>
                  <a:gd name="T41" fmla="*/ 37 h 126"/>
                  <a:gd name="T42" fmla="*/ 61 w 95"/>
                  <a:gd name="T43" fmla="*/ 23 h 126"/>
                  <a:gd name="T44" fmla="*/ 48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1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90" y="97"/>
                      <a:pt x="87" y="104"/>
                      <a:pt x="83" y="109"/>
                    </a:cubicBezTo>
                    <a:cubicBezTo>
                      <a:pt x="78" y="115"/>
                      <a:pt x="73" y="119"/>
                      <a:pt x="67" y="122"/>
                    </a:cubicBezTo>
                    <a:cubicBezTo>
                      <a:pt x="61" y="125"/>
                      <a:pt x="54" y="126"/>
                      <a:pt x="47" y="126"/>
                    </a:cubicBezTo>
                    <a:cubicBezTo>
                      <a:pt x="40" y="126"/>
                      <a:pt x="34" y="125"/>
                      <a:pt x="28" y="123"/>
                    </a:cubicBezTo>
                    <a:cubicBezTo>
                      <a:pt x="22" y="120"/>
                      <a:pt x="18" y="116"/>
                      <a:pt x="14" y="111"/>
                    </a:cubicBezTo>
                    <a:cubicBezTo>
                      <a:pt x="9" y="106"/>
                      <a:pt x="6" y="100"/>
                      <a:pt x="4" y="92"/>
                    </a:cubicBezTo>
                    <a:cubicBezTo>
                      <a:pt x="2" y="84"/>
                      <a:pt x="0" y="75"/>
                      <a:pt x="0" y="64"/>
                    </a:cubicBezTo>
                    <a:cubicBezTo>
                      <a:pt x="0" y="54"/>
                      <a:pt x="2" y="45"/>
                      <a:pt x="4" y="37"/>
                    </a:cubicBezTo>
                    <a:cubicBezTo>
                      <a:pt x="6" y="29"/>
                      <a:pt x="9" y="22"/>
                      <a:pt x="13" y="17"/>
                    </a:cubicBezTo>
                    <a:cubicBezTo>
                      <a:pt x="17" y="12"/>
                      <a:pt x="23" y="7"/>
                      <a:pt x="29" y="5"/>
                    </a:cubicBezTo>
                    <a:cubicBezTo>
                      <a:pt x="35" y="2"/>
                      <a:pt x="42" y="0"/>
                      <a:pt x="49" y="0"/>
                    </a:cubicBezTo>
                    <a:cubicBezTo>
                      <a:pt x="56" y="0"/>
                      <a:pt x="62" y="2"/>
                      <a:pt x="68" y="4"/>
                    </a:cubicBezTo>
                    <a:cubicBezTo>
                      <a:pt x="73" y="6"/>
                      <a:pt x="78" y="10"/>
                      <a:pt x="82" y="15"/>
                    </a:cubicBezTo>
                    <a:cubicBezTo>
                      <a:pt x="86" y="20"/>
                      <a:pt x="90" y="26"/>
                      <a:pt x="92" y="34"/>
                    </a:cubicBezTo>
                    <a:cubicBezTo>
                      <a:pt x="94" y="42"/>
                      <a:pt x="95" y="52"/>
                      <a:pt x="95" y="63"/>
                    </a:cubicBezTo>
                    <a:close/>
                    <a:moveTo>
                      <a:pt x="23" y="63"/>
                    </a:moveTo>
                    <a:cubicBezTo>
                      <a:pt x="23" y="64"/>
                      <a:pt x="23" y="65"/>
                      <a:pt x="23" y="66"/>
                    </a:cubicBezTo>
                    <a:cubicBezTo>
                      <a:pt x="23" y="68"/>
                      <a:pt x="23" y="69"/>
                      <a:pt x="24" y="70"/>
                    </a:cubicBezTo>
                    <a:cubicBezTo>
                      <a:pt x="69" y="37"/>
                      <a:pt x="69" y="37"/>
                      <a:pt x="69" y="37"/>
                    </a:cubicBezTo>
                    <a:cubicBezTo>
                      <a:pt x="67" y="31"/>
                      <a:pt x="64" y="26"/>
                      <a:pt x="61" y="23"/>
                    </a:cubicBezTo>
                    <a:cubicBezTo>
                      <a:pt x="57" y="20"/>
                      <a:pt x="53" y="19"/>
                      <a:pt x="48" y="19"/>
                    </a:cubicBezTo>
                    <a:cubicBezTo>
                      <a:pt x="44" y="19"/>
                      <a:pt x="41" y="20"/>
                      <a:pt x="38" y="21"/>
                    </a:cubicBezTo>
                    <a:cubicBezTo>
                      <a:pt x="35" y="23"/>
                      <a:pt x="33" y="26"/>
                      <a:pt x="30" y="30"/>
                    </a:cubicBezTo>
                    <a:cubicBezTo>
                      <a:pt x="28" y="33"/>
                      <a:pt x="27"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5" y="107"/>
                      <a:pt x="58" y="105"/>
                    </a:cubicBezTo>
                    <a:cubicBezTo>
                      <a:pt x="61" y="103"/>
                      <a:pt x="63" y="100"/>
                      <a:pt x="65" y="97"/>
                    </a:cubicBezTo>
                    <a:cubicBezTo>
                      <a:pt x="68" y="93"/>
                      <a:pt x="69" y="89"/>
                      <a:pt x="71" y="83"/>
                    </a:cubicBezTo>
                    <a:cubicBezTo>
                      <a:pt x="72"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 name="Freeform 25">
                <a:extLst>
                  <a:ext uri="{FF2B5EF4-FFF2-40B4-BE49-F238E27FC236}">
                    <a16:creationId xmlns:a16="http://schemas.microsoft.com/office/drawing/2014/main" id="{5E17D9CA-C8B3-4658-923C-95AC6E57EAFF}"/>
                  </a:ext>
                </a:extLst>
              </p:cNvPr>
              <p:cNvSpPr>
                <a:spLocks/>
              </p:cNvSpPr>
              <p:nvPr/>
            </p:nvSpPr>
            <p:spPr bwMode="auto">
              <a:xfrm>
                <a:off x="6826008"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 name="Freeform 26">
                <a:extLst>
                  <a:ext uri="{FF2B5EF4-FFF2-40B4-BE49-F238E27FC236}">
                    <a16:creationId xmlns:a16="http://schemas.microsoft.com/office/drawing/2014/main" id="{99F450A2-7D57-49FB-8C6A-69553B2A19E6}"/>
                  </a:ext>
                </a:extLst>
              </p:cNvPr>
              <p:cNvSpPr>
                <a:spLocks noEditPoints="1"/>
              </p:cNvSpPr>
              <p:nvPr/>
            </p:nvSpPr>
            <p:spPr bwMode="auto">
              <a:xfrm>
                <a:off x="6948133" y="6395363"/>
                <a:ext cx="116510" cy="154410"/>
              </a:xfrm>
              <a:custGeom>
                <a:avLst/>
                <a:gdLst>
                  <a:gd name="T0" fmla="*/ 95 w 95"/>
                  <a:gd name="T1" fmla="*/ 62 h 126"/>
                  <a:gd name="T2" fmla="*/ 91 w 95"/>
                  <a:gd name="T3" fmla="*/ 89 h 126"/>
                  <a:gd name="T4" fmla="*/ 82 w 95"/>
                  <a:gd name="T5" fmla="*/ 109 h 126"/>
                  <a:gd name="T6" fmla="*/ 66 w 95"/>
                  <a:gd name="T7" fmla="*/ 121 h 126"/>
                  <a:gd name="T8" fmla="*/ 46 w 95"/>
                  <a:gd name="T9" fmla="*/ 126 h 126"/>
                  <a:gd name="T10" fmla="*/ 27 w 95"/>
                  <a:gd name="T11" fmla="*/ 122 h 126"/>
                  <a:gd name="T12" fmla="*/ 13 w 95"/>
                  <a:gd name="T13" fmla="*/ 111 h 126"/>
                  <a:gd name="T14" fmla="*/ 3 w 95"/>
                  <a:gd name="T15" fmla="*/ 92 h 126"/>
                  <a:gd name="T16" fmla="*/ 0 w 95"/>
                  <a:gd name="T17" fmla="*/ 63 h 126"/>
                  <a:gd name="T18" fmla="*/ 3 w 95"/>
                  <a:gd name="T19" fmla="*/ 37 h 126"/>
                  <a:gd name="T20" fmla="*/ 12 w 95"/>
                  <a:gd name="T21" fmla="*/ 17 h 126"/>
                  <a:gd name="T22" fmla="*/ 28 w 95"/>
                  <a:gd name="T23" fmla="*/ 4 h 126"/>
                  <a:gd name="T24" fmla="*/ 48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8 w 95"/>
                  <a:gd name="T41" fmla="*/ 36 h 126"/>
                  <a:gd name="T42" fmla="*/ 60 w 95"/>
                  <a:gd name="T43" fmla="*/ 23 h 126"/>
                  <a:gd name="T44" fmla="*/ 47 w 95"/>
                  <a:gd name="T45" fmla="*/ 18 h 126"/>
                  <a:gd name="T46" fmla="*/ 37 w 95"/>
                  <a:gd name="T47" fmla="*/ 21 h 126"/>
                  <a:gd name="T48" fmla="*/ 30 w 95"/>
                  <a:gd name="T49" fmla="*/ 29 h 126"/>
                  <a:gd name="T50" fmla="*/ 24 w 95"/>
                  <a:gd name="T51" fmla="*/ 43 h 126"/>
                  <a:gd name="T52" fmla="*/ 23 w 95"/>
                  <a:gd name="T53" fmla="*/ 63 h 126"/>
                  <a:gd name="T54" fmla="*/ 72 w 95"/>
                  <a:gd name="T55" fmla="*/ 63 h 126"/>
                  <a:gd name="T56" fmla="*/ 72 w 95"/>
                  <a:gd name="T57" fmla="*/ 60 h 126"/>
                  <a:gd name="T58" fmla="*/ 71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3" y="81"/>
                      <a:pt x="91" y="89"/>
                    </a:cubicBezTo>
                    <a:cubicBezTo>
                      <a:pt x="89" y="97"/>
                      <a:pt x="86" y="103"/>
                      <a:pt x="82" y="109"/>
                    </a:cubicBezTo>
                    <a:cubicBezTo>
                      <a:pt x="78" y="114"/>
                      <a:pt x="72" y="118"/>
                      <a:pt x="66" y="121"/>
                    </a:cubicBezTo>
                    <a:cubicBezTo>
                      <a:pt x="60" y="124"/>
                      <a:pt x="54" y="126"/>
                      <a:pt x="46" y="126"/>
                    </a:cubicBezTo>
                    <a:cubicBezTo>
                      <a:pt x="39" y="126"/>
                      <a:pt x="33" y="124"/>
                      <a:pt x="27" y="122"/>
                    </a:cubicBezTo>
                    <a:cubicBezTo>
                      <a:pt x="22" y="120"/>
                      <a:pt x="17" y="116"/>
                      <a:pt x="13" y="111"/>
                    </a:cubicBezTo>
                    <a:cubicBezTo>
                      <a:pt x="9" y="106"/>
                      <a:pt x="5" y="99"/>
                      <a:pt x="3" y="92"/>
                    </a:cubicBezTo>
                    <a:cubicBezTo>
                      <a:pt x="1" y="84"/>
                      <a:pt x="0" y="74"/>
                      <a:pt x="0" y="63"/>
                    </a:cubicBezTo>
                    <a:cubicBezTo>
                      <a:pt x="0" y="53"/>
                      <a:pt x="1" y="44"/>
                      <a:pt x="3" y="37"/>
                    </a:cubicBezTo>
                    <a:cubicBezTo>
                      <a:pt x="5" y="29"/>
                      <a:pt x="8" y="22"/>
                      <a:pt x="12" y="17"/>
                    </a:cubicBezTo>
                    <a:cubicBezTo>
                      <a:pt x="17" y="11"/>
                      <a:pt x="22" y="7"/>
                      <a:pt x="28" y="4"/>
                    </a:cubicBezTo>
                    <a:cubicBezTo>
                      <a:pt x="34" y="1"/>
                      <a:pt x="41" y="0"/>
                      <a:pt x="48" y="0"/>
                    </a:cubicBezTo>
                    <a:cubicBezTo>
                      <a:pt x="55" y="0"/>
                      <a:pt x="61" y="1"/>
                      <a:pt x="67" y="3"/>
                    </a:cubicBezTo>
                    <a:cubicBezTo>
                      <a:pt x="73" y="6"/>
                      <a:pt x="77" y="9"/>
                      <a:pt x="82" y="14"/>
                    </a:cubicBezTo>
                    <a:cubicBezTo>
                      <a:pt x="86" y="20"/>
                      <a:pt x="89" y="26"/>
                      <a:pt x="91" y="34"/>
                    </a:cubicBezTo>
                    <a:cubicBezTo>
                      <a:pt x="93" y="42"/>
                      <a:pt x="95" y="51"/>
                      <a:pt x="95" y="62"/>
                    </a:cubicBezTo>
                    <a:close/>
                    <a:moveTo>
                      <a:pt x="23" y="63"/>
                    </a:moveTo>
                    <a:cubicBezTo>
                      <a:pt x="23" y="64"/>
                      <a:pt x="23" y="65"/>
                      <a:pt x="23" y="66"/>
                    </a:cubicBezTo>
                    <a:cubicBezTo>
                      <a:pt x="23" y="67"/>
                      <a:pt x="23" y="68"/>
                      <a:pt x="23" y="69"/>
                    </a:cubicBezTo>
                    <a:cubicBezTo>
                      <a:pt x="68" y="36"/>
                      <a:pt x="68" y="36"/>
                      <a:pt x="68" y="36"/>
                    </a:cubicBezTo>
                    <a:cubicBezTo>
                      <a:pt x="66" y="30"/>
                      <a:pt x="63" y="26"/>
                      <a:pt x="60" y="23"/>
                    </a:cubicBezTo>
                    <a:cubicBezTo>
                      <a:pt x="56" y="20"/>
                      <a:pt x="52" y="18"/>
                      <a:pt x="47" y="18"/>
                    </a:cubicBezTo>
                    <a:cubicBezTo>
                      <a:pt x="44" y="18"/>
                      <a:pt x="40" y="19"/>
                      <a:pt x="37" y="21"/>
                    </a:cubicBezTo>
                    <a:cubicBezTo>
                      <a:pt x="34" y="23"/>
                      <a:pt x="32" y="26"/>
                      <a:pt x="30" y="29"/>
                    </a:cubicBezTo>
                    <a:cubicBezTo>
                      <a:pt x="27" y="33"/>
                      <a:pt x="26" y="37"/>
                      <a:pt x="24" y="43"/>
                    </a:cubicBezTo>
                    <a:cubicBezTo>
                      <a:pt x="23" y="48"/>
                      <a:pt x="23" y="55"/>
                      <a:pt x="23" y="63"/>
                    </a:cubicBezTo>
                    <a:close/>
                    <a:moveTo>
                      <a:pt x="72" y="63"/>
                    </a:moveTo>
                    <a:cubicBezTo>
                      <a:pt x="72" y="62"/>
                      <a:pt x="72" y="61"/>
                      <a:pt x="72" y="60"/>
                    </a:cubicBezTo>
                    <a:cubicBezTo>
                      <a:pt x="71" y="59"/>
                      <a:pt x="71" y="58"/>
                      <a:pt x="71" y="57"/>
                    </a:cubicBezTo>
                    <a:cubicBezTo>
                      <a:pt x="26" y="89"/>
                      <a:pt x="26" y="89"/>
                      <a:pt x="26" y="89"/>
                    </a:cubicBezTo>
                    <a:cubicBezTo>
                      <a:pt x="28" y="95"/>
                      <a:pt x="31" y="100"/>
                      <a:pt x="35" y="103"/>
                    </a:cubicBezTo>
                    <a:cubicBezTo>
                      <a:pt x="38" y="106"/>
                      <a:pt x="42" y="107"/>
                      <a:pt x="47" y="107"/>
                    </a:cubicBezTo>
                    <a:cubicBezTo>
                      <a:pt x="51" y="107"/>
                      <a:pt x="54" y="106"/>
                      <a:pt x="57" y="104"/>
                    </a:cubicBezTo>
                    <a:cubicBezTo>
                      <a:pt x="60" y="103"/>
                      <a:pt x="62"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 name="Freeform 27">
                <a:extLst>
                  <a:ext uri="{FF2B5EF4-FFF2-40B4-BE49-F238E27FC236}">
                    <a16:creationId xmlns:a16="http://schemas.microsoft.com/office/drawing/2014/main" id="{93F9CC1B-2186-4EC5-AF84-855D75DE557B}"/>
                  </a:ext>
                </a:extLst>
              </p:cNvPr>
              <p:cNvSpPr>
                <a:spLocks/>
              </p:cNvSpPr>
              <p:nvPr/>
            </p:nvSpPr>
            <p:spPr bwMode="auto">
              <a:xfrm>
                <a:off x="7082891" y="6396766"/>
                <a:ext cx="103876" cy="150199"/>
              </a:xfrm>
              <a:custGeom>
                <a:avLst/>
                <a:gdLst>
                  <a:gd name="T0" fmla="*/ 4 w 74"/>
                  <a:gd name="T1" fmla="*/ 107 h 107"/>
                  <a:gd name="T2" fmla="*/ 4 w 74"/>
                  <a:gd name="T3" fmla="*/ 89 h 107"/>
                  <a:gd name="T4" fmla="*/ 31 w 74"/>
                  <a:gd name="T5" fmla="*/ 89 h 107"/>
                  <a:gd name="T6" fmla="*/ 31 w 74"/>
                  <a:gd name="T7" fmla="*/ 21 h 107"/>
                  <a:gd name="T8" fmla="*/ 7 w 74"/>
                  <a:gd name="T9" fmla="*/ 34 h 107"/>
                  <a:gd name="T10" fmla="*/ 0 w 74"/>
                  <a:gd name="T11" fmla="*/ 18 h 107"/>
                  <a:gd name="T12" fmla="*/ 34 w 74"/>
                  <a:gd name="T13" fmla="*/ 0 h 107"/>
                  <a:gd name="T14" fmla="*/ 51 w 74"/>
                  <a:gd name="T15" fmla="*/ 0 h 107"/>
                  <a:gd name="T16" fmla="*/ 51 w 74"/>
                  <a:gd name="T17" fmla="*/ 89 h 107"/>
                  <a:gd name="T18" fmla="*/ 74 w 74"/>
                  <a:gd name="T19" fmla="*/ 89 h 107"/>
                  <a:gd name="T20" fmla="*/ 74 w 74"/>
                  <a:gd name="T21" fmla="*/ 107 h 107"/>
                  <a:gd name="T22" fmla="*/ 4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4" y="107"/>
                    </a:moveTo>
                    <a:lnTo>
                      <a:pt x="4" y="89"/>
                    </a:lnTo>
                    <a:lnTo>
                      <a:pt x="31" y="89"/>
                    </a:lnTo>
                    <a:lnTo>
                      <a:pt x="31" y="21"/>
                    </a:lnTo>
                    <a:lnTo>
                      <a:pt x="7" y="34"/>
                    </a:lnTo>
                    <a:lnTo>
                      <a:pt x="0" y="18"/>
                    </a:lnTo>
                    <a:lnTo>
                      <a:pt x="34" y="0"/>
                    </a:lnTo>
                    <a:lnTo>
                      <a:pt x="51" y="0"/>
                    </a:lnTo>
                    <a:lnTo>
                      <a:pt x="51" y="89"/>
                    </a:lnTo>
                    <a:lnTo>
                      <a:pt x="74" y="89"/>
                    </a:lnTo>
                    <a:lnTo>
                      <a:pt x="74"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 name="Freeform 28">
                <a:extLst>
                  <a:ext uri="{FF2B5EF4-FFF2-40B4-BE49-F238E27FC236}">
                    <a16:creationId xmlns:a16="http://schemas.microsoft.com/office/drawing/2014/main" id="{8C99A9B1-EB0B-4C78-BD08-3491AD5A7C4A}"/>
                  </a:ext>
                </a:extLst>
              </p:cNvPr>
              <p:cNvSpPr>
                <a:spLocks/>
              </p:cNvSpPr>
              <p:nvPr/>
            </p:nvSpPr>
            <p:spPr bwMode="auto">
              <a:xfrm>
                <a:off x="7212034"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 name="Freeform 29">
                <a:extLst>
                  <a:ext uri="{FF2B5EF4-FFF2-40B4-BE49-F238E27FC236}">
                    <a16:creationId xmlns:a16="http://schemas.microsoft.com/office/drawing/2014/main" id="{784F452F-286C-41B8-951C-4C956E2AAEAE}"/>
                  </a:ext>
                </a:extLst>
              </p:cNvPr>
              <p:cNvSpPr>
                <a:spLocks/>
              </p:cNvSpPr>
              <p:nvPr/>
            </p:nvSpPr>
            <p:spPr bwMode="auto">
              <a:xfrm>
                <a:off x="7341177"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 name="Freeform 30">
                <a:extLst>
                  <a:ext uri="{FF2B5EF4-FFF2-40B4-BE49-F238E27FC236}">
                    <a16:creationId xmlns:a16="http://schemas.microsoft.com/office/drawing/2014/main" id="{6105440D-33C0-4FA4-9B0D-3D0103C9BCAF}"/>
                  </a:ext>
                </a:extLst>
              </p:cNvPr>
              <p:cNvSpPr>
                <a:spLocks noEditPoints="1"/>
              </p:cNvSpPr>
              <p:nvPr/>
            </p:nvSpPr>
            <p:spPr bwMode="auto">
              <a:xfrm>
                <a:off x="7463301" y="6395363"/>
                <a:ext cx="115106" cy="154410"/>
              </a:xfrm>
              <a:custGeom>
                <a:avLst/>
                <a:gdLst>
                  <a:gd name="T0" fmla="*/ 94 w 94"/>
                  <a:gd name="T1" fmla="*/ 62 h 126"/>
                  <a:gd name="T2" fmla="*/ 91 w 94"/>
                  <a:gd name="T3" fmla="*/ 89 h 126"/>
                  <a:gd name="T4" fmla="*/ 82 w 94"/>
                  <a:gd name="T5" fmla="*/ 109 h 126"/>
                  <a:gd name="T6" fmla="*/ 66 w 94"/>
                  <a:gd name="T7" fmla="*/ 121 h 126"/>
                  <a:gd name="T8" fmla="*/ 46 w 94"/>
                  <a:gd name="T9" fmla="*/ 126 h 126"/>
                  <a:gd name="T10" fmla="*/ 27 w 94"/>
                  <a:gd name="T11" fmla="*/ 122 h 126"/>
                  <a:gd name="T12" fmla="*/ 13 w 94"/>
                  <a:gd name="T13" fmla="*/ 111 h 126"/>
                  <a:gd name="T14" fmla="*/ 3 w 94"/>
                  <a:gd name="T15" fmla="*/ 92 h 126"/>
                  <a:gd name="T16" fmla="*/ 0 w 94"/>
                  <a:gd name="T17" fmla="*/ 63 h 126"/>
                  <a:gd name="T18" fmla="*/ 3 w 94"/>
                  <a:gd name="T19" fmla="*/ 37 h 126"/>
                  <a:gd name="T20" fmla="*/ 12 w 94"/>
                  <a:gd name="T21" fmla="*/ 17 h 126"/>
                  <a:gd name="T22" fmla="*/ 28 w 94"/>
                  <a:gd name="T23" fmla="*/ 4 h 126"/>
                  <a:gd name="T24" fmla="*/ 48 w 94"/>
                  <a:gd name="T25" fmla="*/ 0 h 126"/>
                  <a:gd name="T26" fmla="*/ 67 w 94"/>
                  <a:gd name="T27" fmla="*/ 3 h 126"/>
                  <a:gd name="T28" fmla="*/ 81 w 94"/>
                  <a:gd name="T29" fmla="*/ 14 h 126"/>
                  <a:gd name="T30" fmla="*/ 91 w 94"/>
                  <a:gd name="T31" fmla="*/ 34 h 126"/>
                  <a:gd name="T32" fmla="*/ 94 w 94"/>
                  <a:gd name="T33" fmla="*/ 62 h 126"/>
                  <a:gd name="T34" fmla="*/ 22 w 94"/>
                  <a:gd name="T35" fmla="*/ 63 h 126"/>
                  <a:gd name="T36" fmla="*/ 22 w 94"/>
                  <a:gd name="T37" fmla="*/ 66 h 126"/>
                  <a:gd name="T38" fmla="*/ 23 w 94"/>
                  <a:gd name="T39" fmla="*/ 69 h 126"/>
                  <a:gd name="T40" fmla="*/ 68 w 94"/>
                  <a:gd name="T41" fmla="*/ 36 h 126"/>
                  <a:gd name="T42" fmla="*/ 60 w 94"/>
                  <a:gd name="T43" fmla="*/ 23 h 126"/>
                  <a:gd name="T44" fmla="*/ 47 w 94"/>
                  <a:gd name="T45" fmla="*/ 18 h 126"/>
                  <a:gd name="T46" fmla="*/ 37 w 94"/>
                  <a:gd name="T47" fmla="*/ 21 h 126"/>
                  <a:gd name="T48" fmla="*/ 29 w 94"/>
                  <a:gd name="T49" fmla="*/ 29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89 h 126"/>
                  <a:gd name="T62" fmla="*/ 34 w 94"/>
                  <a:gd name="T63" fmla="*/ 103 h 126"/>
                  <a:gd name="T64" fmla="*/ 47 w 94"/>
                  <a:gd name="T65" fmla="*/ 107 h 126"/>
                  <a:gd name="T66" fmla="*/ 57 w 94"/>
                  <a:gd name="T67" fmla="*/ 104 h 126"/>
                  <a:gd name="T68" fmla="*/ 64 w 94"/>
                  <a:gd name="T69" fmla="*/ 96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2"/>
                    </a:moveTo>
                    <a:cubicBezTo>
                      <a:pt x="94" y="72"/>
                      <a:pt x="93" y="81"/>
                      <a:pt x="91" y="89"/>
                    </a:cubicBezTo>
                    <a:cubicBezTo>
                      <a:pt x="89" y="97"/>
                      <a:pt x="86" y="103"/>
                      <a:pt x="82" y="109"/>
                    </a:cubicBezTo>
                    <a:cubicBezTo>
                      <a:pt x="77" y="114"/>
                      <a:pt x="72" y="118"/>
                      <a:pt x="66" y="121"/>
                    </a:cubicBezTo>
                    <a:cubicBezTo>
                      <a:pt x="60" y="124"/>
                      <a:pt x="53" y="126"/>
                      <a:pt x="46" y="126"/>
                    </a:cubicBezTo>
                    <a:cubicBezTo>
                      <a:pt x="39" y="126"/>
                      <a:pt x="33" y="124"/>
                      <a:pt x="27" y="122"/>
                    </a:cubicBezTo>
                    <a:cubicBezTo>
                      <a:pt x="21" y="120"/>
                      <a:pt x="17" y="116"/>
                      <a:pt x="13" y="111"/>
                    </a:cubicBezTo>
                    <a:cubicBezTo>
                      <a:pt x="8" y="106"/>
                      <a:pt x="5" y="99"/>
                      <a:pt x="3" y="92"/>
                    </a:cubicBezTo>
                    <a:cubicBezTo>
                      <a:pt x="1" y="84"/>
                      <a:pt x="0" y="74"/>
                      <a:pt x="0" y="63"/>
                    </a:cubicBezTo>
                    <a:cubicBezTo>
                      <a:pt x="0" y="53"/>
                      <a:pt x="1" y="44"/>
                      <a:pt x="3" y="37"/>
                    </a:cubicBezTo>
                    <a:cubicBezTo>
                      <a:pt x="5" y="29"/>
                      <a:pt x="8" y="22"/>
                      <a:pt x="12" y="17"/>
                    </a:cubicBezTo>
                    <a:cubicBezTo>
                      <a:pt x="16" y="11"/>
                      <a:pt x="22" y="7"/>
                      <a:pt x="28" y="4"/>
                    </a:cubicBezTo>
                    <a:cubicBezTo>
                      <a:pt x="34" y="1"/>
                      <a:pt x="41" y="0"/>
                      <a:pt x="48" y="0"/>
                    </a:cubicBezTo>
                    <a:cubicBezTo>
                      <a:pt x="55" y="0"/>
                      <a:pt x="61" y="1"/>
                      <a:pt x="67" y="3"/>
                    </a:cubicBezTo>
                    <a:cubicBezTo>
                      <a:pt x="72" y="6"/>
                      <a:pt x="77" y="9"/>
                      <a:pt x="81" y="14"/>
                    </a:cubicBezTo>
                    <a:cubicBezTo>
                      <a:pt x="85" y="20"/>
                      <a:pt x="89" y="26"/>
                      <a:pt x="91" y="34"/>
                    </a:cubicBezTo>
                    <a:cubicBezTo>
                      <a:pt x="93" y="42"/>
                      <a:pt x="94" y="51"/>
                      <a:pt x="94" y="62"/>
                    </a:cubicBezTo>
                    <a:close/>
                    <a:moveTo>
                      <a:pt x="22" y="63"/>
                    </a:moveTo>
                    <a:cubicBezTo>
                      <a:pt x="22" y="64"/>
                      <a:pt x="22" y="65"/>
                      <a:pt x="22" y="66"/>
                    </a:cubicBezTo>
                    <a:cubicBezTo>
                      <a:pt x="22" y="67"/>
                      <a:pt x="22" y="68"/>
                      <a:pt x="23" y="69"/>
                    </a:cubicBezTo>
                    <a:cubicBezTo>
                      <a:pt x="68" y="36"/>
                      <a:pt x="68" y="36"/>
                      <a:pt x="68" y="36"/>
                    </a:cubicBezTo>
                    <a:cubicBezTo>
                      <a:pt x="66" y="30"/>
                      <a:pt x="63" y="26"/>
                      <a:pt x="60" y="23"/>
                    </a:cubicBezTo>
                    <a:cubicBezTo>
                      <a:pt x="56" y="20"/>
                      <a:pt x="52" y="18"/>
                      <a:pt x="47" y="18"/>
                    </a:cubicBezTo>
                    <a:cubicBezTo>
                      <a:pt x="43" y="18"/>
                      <a:pt x="40" y="19"/>
                      <a:pt x="37" y="21"/>
                    </a:cubicBezTo>
                    <a:cubicBezTo>
                      <a:pt x="34" y="23"/>
                      <a:pt x="32" y="26"/>
                      <a:pt x="29" y="29"/>
                    </a:cubicBezTo>
                    <a:cubicBezTo>
                      <a:pt x="27" y="33"/>
                      <a:pt x="26" y="37"/>
                      <a:pt x="24" y="43"/>
                    </a:cubicBezTo>
                    <a:cubicBezTo>
                      <a:pt x="23" y="48"/>
                      <a:pt x="22" y="55"/>
                      <a:pt x="22" y="63"/>
                    </a:cubicBezTo>
                    <a:close/>
                    <a:moveTo>
                      <a:pt x="71" y="63"/>
                    </a:moveTo>
                    <a:cubicBezTo>
                      <a:pt x="71" y="62"/>
                      <a:pt x="71" y="61"/>
                      <a:pt x="71" y="60"/>
                    </a:cubicBezTo>
                    <a:cubicBezTo>
                      <a:pt x="71" y="59"/>
                      <a:pt x="71" y="58"/>
                      <a:pt x="71" y="57"/>
                    </a:cubicBezTo>
                    <a:cubicBezTo>
                      <a:pt x="26" y="89"/>
                      <a:pt x="26" y="89"/>
                      <a:pt x="26" y="89"/>
                    </a:cubicBezTo>
                    <a:cubicBezTo>
                      <a:pt x="28" y="95"/>
                      <a:pt x="31" y="100"/>
                      <a:pt x="34" y="103"/>
                    </a:cubicBezTo>
                    <a:cubicBezTo>
                      <a:pt x="38" y="106"/>
                      <a:pt x="42" y="107"/>
                      <a:pt x="47" y="107"/>
                    </a:cubicBezTo>
                    <a:cubicBezTo>
                      <a:pt x="50" y="107"/>
                      <a:pt x="54" y="106"/>
                      <a:pt x="57" y="104"/>
                    </a:cubicBezTo>
                    <a:cubicBezTo>
                      <a:pt x="60" y="103"/>
                      <a:pt x="62" y="100"/>
                      <a:pt x="64" y="96"/>
                    </a:cubicBezTo>
                    <a:cubicBezTo>
                      <a:pt x="67" y="93"/>
                      <a:pt x="68" y="88"/>
                      <a:pt x="70" y="83"/>
                    </a:cubicBezTo>
                    <a:cubicBezTo>
                      <a:pt x="71" y="77"/>
                      <a:pt x="71" y="70"/>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 name="Freeform 31">
                <a:extLst>
                  <a:ext uri="{FF2B5EF4-FFF2-40B4-BE49-F238E27FC236}">
                    <a16:creationId xmlns:a16="http://schemas.microsoft.com/office/drawing/2014/main" id="{B33ED901-42BF-4A2F-A5E5-3BAF50DA61D5}"/>
                  </a:ext>
                </a:extLst>
              </p:cNvPr>
              <p:cNvSpPr>
                <a:spLocks/>
              </p:cNvSpPr>
              <p:nvPr/>
            </p:nvSpPr>
            <p:spPr bwMode="auto">
              <a:xfrm>
                <a:off x="7598059"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2" name="Freeform 32">
                <a:extLst>
                  <a:ext uri="{FF2B5EF4-FFF2-40B4-BE49-F238E27FC236}">
                    <a16:creationId xmlns:a16="http://schemas.microsoft.com/office/drawing/2014/main" id="{E0E5D7C7-A7D1-4703-AAEF-E298D4804E92}"/>
                  </a:ext>
                </a:extLst>
              </p:cNvPr>
              <p:cNvSpPr>
                <a:spLocks noEditPoints="1"/>
              </p:cNvSpPr>
              <p:nvPr/>
            </p:nvSpPr>
            <p:spPr bwMode="auto">
              <a:xfrm>
                <a:off x="7720184" y="6395363"/>
                <a:ext cx="116510" cy="154410"/>
              </a:xfrm>
              <a:custGeom>
                <a:avLst/>
                <a:gdLst>
                  <a:gd name="T0" fmla="*/ 95 w 95"/>
                  <a:gd name="T1" fmla="*/ 62 h 126"/>
                  <a:gd name="T2" fmla="*/ 92 w 95"/>
                  <a:gd name="T3" fmla="*/ 89 h 126"/>
                  <a:gd name="T4" fmla="*/ 82 w 95"/>
                  <a:gd name="T5" fmla="*/ 109 h 126"/>
                  <a:gd name="T6" fmla="*/ 67 w 95"/>
                  <a:gd name="T7" fmla="*/ 121 h 126"/>
                  <a:gd name="T8" fmla="*/ 46 w 95"/>
                  <a:gd name="T9" fmla="*/ 126 h 126"/>
                  <a:gd name="T10" fmla="*/ 28 w 95"/>
                  <a:gd name="T11" fmla="*/ 122 h 126"/>
                  <a:gd name="T12" fmla="*/ 13 w 95"/>
                  <a:gd name="T13" fmla="*/ 111 h 126"/>
                  <a:gd name="T14" fmla="*/ 3 w 95"/>
                  <a:gd name="T15" fmla="*/ 92 h 126"/>
                  <a:gd name="T16" fmla="*/ 0 w 95"/>
                  <a:gd name="T17" fmla="*/ 63 h 126"/>
                  <a:gd name="T18" fmla="*/ 3 w 95"/>
                  <a:gd name="T19" fmla="*/ 37 h 126"/>
                  <a:gd name="T20" fmla="*/ 13 w 95"/>
                  <a:gd name="T21" fmla="*/ 17 h 126"/>
                  <a:gd name="T22" fmla="*/ 28 w 95"/>
                  <a:gd name="T23" fmla="*/ 4 h 126"/>
                  <a:gd name="T24" fmla="*/ 49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9 w 95"/>
                  <a:gd name="T41" fmla="*/ 36 h 126"/>
                  <a:gd name="T42" fmla="*/ 60 w 95"/>
                  <a:gd name="T43" fmla="*/ 23 h 126"/>
                  <a:gd name="T44" fmla="*/ 47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2" y="89"/>
                    </a:cubicBezTo>
                    <a:cubicBezTo>
                      <a:pt x="89" y="97"/>
                      <a:pt x="86" y="103"/>
                      <a:pt x="82" y="109"/>
                    </a:cubicBezTo>
                    <a:cubicBezTo>
                      <a:pt x="78" y="114"/>
                      <a:pt x="73" y="118"/>
                      <a:pt x="67" y="121"/>
                    </a:cubicBezTo>
                    <a:cubicBezTo>
                      <a:pt x="61" y="124"/>
                      <a:pt x="54" y="126"/>
                      <a:pt x="46" y="126"/>
                    </a:cubicBezTo>
                    <a:cubicBezTo>
                      <a:pt x="39" y="126"/>
                      <a:pt x="33" y="124"/>
                      <a:pt x="28" y="122"/>
                    </a:cubicBezTo>
                    <a:cubicBezTo>
                      <a:pt x="22" y="120"/>
                      <a:pt x="17" y="116"/>
                      <a:pt x="13" y="111"/>
                    </a:cubicBezTo>
                    <a:cubicBezTo>
                      <a:pt x="9" y="106"/>
                      <a:pt x="6" y="99"/>
                      <a:pt x="3" y="92"/>
                    </a:cubicBezTo>
                    <a:cubicBezTo>
                      <a:pt x="1" y="84"/>
                      <a:pt x="0" y="74"/>
                      <a:pt x="0" y="63"/>
                    </a:cubicBezTo>
                    <a:cubicBezTo>
                      <a:pt x="0" y="53"/>
                      <a:pt x="1" y="44"/>
                      <a:pt x="3" y="37"/>
                    </a:cubicBezTo>
                    <a:cubicBezTo>
                      <a:pt x="5" y="29"/>
                      <a:pt x="9" y="22"/>
                      <a:pt x="13" y="17"/>
                    </a:cubicBezTo>
                    <a:cubicBezTo>
                      <a:pt x="17" y="11"/>
                      <a:pt x="22" y="7"/>
                      <a:pt x="28" y="4"/>
                    </a:cubicBezTo>
                    <a:cubicBezTo>
                      <a:pt x="34" y="1"/>
                      <a:pt x="41" y="0"/>
                      <a:pt x="49" y="0"/>
                    </a:cubicBezTo>
                    <a:cubicBezTo>
                      <a:pt x="55" y="0"/>
                      <a:pt x="62" y="1"/>
                      <a:pt x="67" y="3"/>
                    </a:cubicBezTo>
                    <a:cubicBezTo>
                      <a:pt x="73" y="6"/>
                      <a:pt x="78" y="9"/>
                      <a:pt x="82" y="14"/>
                    </a:cubicBezTo>
                    <a:cubicBezTo>
                      <a:pt x="86" y="20"/>
                      <a:pt x="89" y="26"/>
                      <a:pt x="91" y="34"/>
                    </a:cubicBezTo>
                    <a:cubicBezTo>
                      <a:pt x="94" y="42"/>
                      <a:pt x="95" y="51"/>
                      <a:pt x="95" y="62"/>
                    </a:cubicBezTo>
                    <a:close/>
                    <a:moveTo>
                      <a:pt x="23" y="63"/>
                    </a:moveTo>
                    <a:cubicBezTo>
                      <a:pt x="23" y="64"/>
                      <a:pt x="23" y="65"/>
                      <a:pt x="23" y="66"/>
                    </a:cubicBezTo>
                    <a:cubicBezTo>
                      <a:pt x="23" y="67"/>
                      <a:pt x="23" y="68"/>
                      <a:pt x="23" y="69"/>
                    </a:cubicBezTo>
                    <a:cubicBezTo>
                      <a:pt x="69" y="36"/>
                      <a:pt x="69" y="36"/>
                      <a:pt x="69" y="36"/>
                    </a:cubicBezTo>
                    <a:cubicBezTo>
                      <a:pt x="66" y="30"/>
                      <a:pt x="64" y="26"/>
                      <a:pt x="60" y="23"/>
                    </a:cubicBezTo>
                    <a:cubicBezTo>
                      <a:pt x="56" y="20"/>
                      <a:pt x="52" y="18"/>
                      <a:pt x="47" y="18"/>
                    </a:cubicBezTo>
                    <a:cubicBezTo>
                      <a:pt x="44" y="18"/>
                      <a:pt x="41" y="19"/>
                      <a:pt x="38" y="21"/>
                    </a:cubicBezTo>
                    <a:cubicBezTo>
                      <a:pt x="35" y="23"/>
                      <a:pt x="32" y="26"/>
                      <a:pt x="30" y="29"/>
                    </a:cubicBezTo>
                    <a:cubicBezTo>
                      <a:pt x="28" y="33"/>
                      <a:pt x="26" y="37"/>
                      <a:pt x="25" y="43"/>
                    </a:cubicBezTo>
                    <a:cubicBezTo>
                      <a:pt x="23" y="48"/>
                      <a:pt x="23" y="55"/>
                      <a:pt x="23" y="63"/>
                    </a:cubicBezTo>
                    <a:close/>
                    <a:moveTo>
                      <a:pt x="72" y="63"/>
                    </a:moveTo>
                    <a:cubicBezTo>
                      <a:pt x="72" y="62"/>
                      <a:pt x="72" y="61"/>
                      <a:pt x="72" y="60"/>
                    </a:cubicBezTo>
                    <a:cubicBezTo>
                      <a:pt x="72" y="59"/>
                      <a:pt x="72" y="58"/>
                      <a:pt x="72" y="57"/>
                    </a:cubicBezTo>
                    <a:cubicBezTo>
                      <a:pt x="26" y="89"/>
                      <a:pt x="26" y="89"/>
                      <a:pt x="26" y="89"/>
                    </a:cubicBezTo>
                    <a:cubicBezTo>
                      <a:pt x="28" y="95"/>
                      <a:pt x="31" y="100"/>
                      <a:pt x="35" y="103"/>
                    </a:cubicBezTo>
                    <a:cubicBezTo>
                      <a:pt x="38" y="106"/>
                      <a:pt x="43" y="107"/>
                      <a:pt x="47" y="107"/>
                    </a:cubicBezTo>
                    <a:cubicBezTo>
                      <a:pt x="51" y="107"/>
                      <a:pt x="54" y="106"/>
                      <a:pt x="57" y="104"/>
                    </a:cubicBezTo>
                    <a:cubicBezTo>
                      <a:pt x="60" y="103"/>
                      <a:pt x="63"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3" name="Freeform 33">
                <a:extLst>
                  <a:ext uri="{FF2B5EF4-FFF2-40B4-BE49-F238E27FC236}">
                    <a16:creationId xmlns:a16="http://schemas.microsoft.com/office/drawing/2014/main" id="{10D748C7-B669-4762-AF20-47BAE738C538}"/>
                  </a:ext>
                </a:extLst>
              </p:cNvPr>
              <p:cNvSpPr>
                <a:spLocks/>
              </p:cNvSpPr>
              <p:nvPr/>
            </p:nvSpPr>
            <p:spPr bwMode="auto">
              <a:xfrm>
                <a:off x="7854942" y="6396766"/>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8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8"/>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4" name="Freeform 34">
                <a:extLst>
                  <a:ext uri="{FF2B5EF4-FFF2-40B4-BE49-F238E27FC236}">
                    <a16:creationId xmlns:a16="http://schemas.microsoft.com/office/drawing/2014/main" id="{D18878B3-7B75-4626-85B4-CE91E579CDF0}"/>
                  </a:ext>
                </a:extLst>
              </p:cNvPr>
              <p:cNvSpPr>
                <a:spLocks noEditPoints="1"/>
              </p:cNvSpPr>
              <p:nvPr/>
            </p:nvSpPr>
            <p:spPr bwMode="auto">
              <a:xfrm>
                <a:off x="7977066" y="6395363"/>
                <a:ext cx="116510" cy="154410"/>
              </a:xfrm>
              <a:custGeom>
                <a:avLst/>
                <a:gdLst>
                  <a:gd name="T0" fmla="*/ 95 w 95"/>
                  <a:gd name="T1" fmla="*/ 62 h 126"/>
                  <a:gd name="T2" fmla="*/ 92 w 95"/>
                  <a:gd name="T3" fmla="*/ 89 h 126"/>
                  <a:gd name="T4" fmla="*/ 82 w 95"/>
                  <a:gd name="T5" fmla="*/ 109 h 126"/>
                  <a:gd name="T6" fmla="*/ 67 w 95"/>
                  <a:gd name="T7" fmla="*/ 121 h 126"/>
                  <a:gd name="T8" fmla="*/ 46 w 95"/>
                  <a:gd name="T9" fmla="*/ 126 h 126"/>
                  <a:gd name="T10" fmla="*/ 28 w 95"/>
                  <a:gd name="T11" fmla="*/ 122 h 126"/>
                  <a:gd name="T12" fmla="*/ 13 w 95"/>
                  <a:gd name="T13" fmla="*/ 111 h 126"/>
                  <a:gd name="T14" fmla="*/ 4 w 95"/>
                  <a:gd name="T15" fmla="*/ 92 h 126"/>
                  <a:gd name="T16" fmla="*/ 0 w 95"/>
                  <a:gd name="T17" fmla="*/ 63 h 126"/>
                  <a:gd name="T18" fmla="*/ 4 w 95"/>
                  <a:gd name="T19" fmla="*/ 37 h 126"/>
                  <a:gd name="T20" fmla="*/ 13 w 95"/>
                  <a:gd name="T21" fmla="*/ 17 h 126"/>
                  <a:gd name="T22" fmla="*/ 29 w 95"/>
                  <a:gd name="T23" fmla="*/ 4 h 126"/>
                  <a:gd name="T24" fmla="*/ 49 w 95"/>
                  <a:gd name="T25" fmla="*/ 0 h 126"/>
                  <a:gd name="T26" fmla="*/ 68 w 95"/>
                  <a:gd name="T27" fmla="*/ 3 h 126"/>
                  <a:gd name="T28" fmla="*/ 82 w 95"/>
                  <a:gd name="T29" fmla="*/ 14 h 126"/>
                  <a:gd name="T30" fmla="*/ 92 w 95"/>
                  <a:gd name="T31" fmla="*/ 34 h 126"/>
                  <a:gd name="T32" fmla="*/ 95 w 95"/>
                  <a:gd name="T33" fmla="*/ 62 h 126"/>
                  <a:gd name="T34" fmla="*/ 23 w 95"/>
                  <a:gd name="T35" fmla="*/ 63 h 126"/>
                  <a:gd name="T36" fmla="*/ 23 w 95"/>
                  <a:gd name="T37" fmla="*/ 66 h 126"/>
                  <a:gd name="T38" fmla="*/ 23 w 95"/>
                  <a:gd name="T39" fmla="*/ 69 h 126"/>
                  <a:gd name="T40" fmla="*/ 69 w 95"/>
                  <a:gd name="T41" fmla="*/ 36 h 126"/>
                  <a:gd name="T42" fmla="*/ 60 w 95"/>
                  <a:gd name="T43" fmla="*/ 23 h 126"/>
                  <a:gd name="T44" fmla="*/ 48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89 h 126"/>
                  <a:gd name="T62" fmla="*/ 35 w 95"/>
                  <a:gd name="T63" fmla="*/ 103 h 126"/>
                  <a:gd name="T64" fmla="*/ 48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2" y="89"/>
                    </a:cubicBezTo>
                    <a:cubicBezTo>
                      <a:pt x="90" y="97"/>
                      <a:pt x="87" y="103"/>
                      <a:pt x="82" y="109"/>
                    </a:cubicBezTo>
                    <a:cubicBezTo>
                      <a:pt x="78" y="114"/>
                      <a:pt x="73" y="118"/>
                      <a:pt x="67" y="121"/>
                    </a:cubicBezTo>
                    <a:cubicBezTo>
                      <a:pt x="61" y="124"/>
                      <a:pt x="54" y="126"/>
                      <a:pt x="46" y="126"/>
                    </a:cubicBezTo>
                    <a:cubicBezTo>
                      <a:pt x="40" y="126"/>
                      <a:pt x="34" y="124"/>
                      <a:pt x="28" y="122"/>
                    </a:cubicBezTo>
                    <a:cubicBezTo>
                      <a:pt x="22" y="120"/>
                      <a:pt x="17" y="116"/>
                      <a:pt x="13" y="111"/>
                    </a:cubicBezTo>
                    <a:cubicBezTo>
                      <a:pt x="9" y="106"/>
                      <a:pt x="6" y="99"/>
                      <a:pt x="4" y="92"/>
                    </a:cubicBezTo>
                    <a:cubicBezTo>
                      <a:pt x="2" y="84"/>
                      <a:pt x="0" y="74"/>
                      <a:pt x="0" y="63"/>
                    </a:cubicBezTo>
                    <a:cubicBezTo>
                      <a:pt x="0" y="53"/>
                      <a:pt x="1" y="44"/>
                      <a:pt x="4" y="37"/>
                    </a:cubicBezTo>
                    <a:cubicBezTo>
                      <a:pt x="6" y="29"/>
                      <a:pt x="9" y="22"/>
                      <a:pt x="13" y="17"/>
                    </a:cubicBezTo>
                    <a:cubicBezTo>
                      <a:pt x="17" y="11"/>
                      <a:pt x="22" y="7"/>
                      <a:pt x="29" y="4"/>
                    </a:cubicBezTo>
                    <a:cubicBezTo>
                      <a:pt x="35" y="1"/>
                      <a:pt x="41" y="0"/>
                      <a:pt x="49" y="0"/>
                    </a:cubicBezTo>
                    <a:cubicBezTo>
                      <a:pt x="56" y="0"/>
                      <a:pt x="62" y="1"/>
                      <a:pt x="68" y="3"/>
                    </a:cubicBezTo>
                    <a:cubicBezTo>
                      <a:pt x="73" y="6"/>
                      <a:pt x="78" y="9"/>
                      <a:pt x="82" y="14"/>
                    </a:cubicBezTo>
                    <a:cubicBezTo>
                      <a:pt x="86" y="20"/>
                      <a:pt x="89" y="26"/>
                      <a:pt x="92" y="34"/>
                    </a:cubicBezTo>
                    <a:cubicBezTo>
                      <a:pt x="94" y="42"/>
                      <a:pt x="95" y="51"/>
                      <a:pt x="95" y="62"/>
                    </a:cubicBezTo>
                    <a:close/>
                    <a:moveTo>
                      <a:pt x="23" y="63"/>
                    </a:moveTo>
                    <a:cubicBezTo>
                      <a:pt x="23" y="64"/>
                      <a:pt x="23" y="65"/>
                      <a:pt x="23" y="66"/>
                    </a:cubicBezTo>
                    <a:cubicBezTo>
                      <a:pt x="23" y="67"/>
                      <a:pt x="23" y="68"/>
                      <a:pt x="23" y="69"/>
                    </a:cubicBezTo>
                    <a:cubicBezTo>
                      <a:pt x="69" y="36"/>
                      <a:pt x="69" y="36"/>
                      <a:pt x="69" y="36"/>
                    </a:cubicBezTo>
                    <a:cubicBezTo>
                      <a:pt x="67" y="30"/>
                      <a:pt x="64" y="26"/>
                      <a:pt x="60" y="23"/>
                    </a:cubicBezTo>
                    <a:cubicBezTo>
                      <a:pt x="57" y="20"/>
                      <a:pt x="53" y="18"/>
                      <a:pt x="48" y="18"/>
                    </a:cubicBezTo>
                    <a:cubicBezTo>
                      <a:pt x="44" y="18"/>
                      <a:pt x="41" y="19"/>
                      <a:pt x="38" y="21"/>
                    </a:cubicBezTo>
                    <a:cubicBezTo>
                      <a:pt x="35" y="23"/>
                      <a:pt x="33" y="26"/>
                      <a:pt x="30" y="29"/>
                    </a:cubicBezTo>
                    <a:cubicBezTo>
                      <a:pt x="28" y="33"/>
                      <a:pt x="26" y="37"/>
                      <a:pt x="25" y="43"/>
                    </a:cubicBezTo>
                    <a:cubicBezTo>
                      <a:pt x="24" y="48"/>
                      <a:pt x="23" y="55"/>
                      <a:pt x="23" y="63"/>
                    </a:cubicBezTo>
                    <a:close/>
                    <a:moveTo>
                      <a:pt x="72" y="63"/>
                    </a:moveTo>
                    <a:cubicBezTo>
                      <a:pt x="72" y="62"/>
                      <a:pt x="72" y="61"/>
                      <a:pt x="72" y="60"/>
                    </a:cubicBezTo>
                    <a:cubicBezTo>
                      <a:pt x="72" y="59"/>
                      <a:pt x="72" y="58"/>
                      <a:pt x="72" y="57"/>
                    </a:cubicBezTo>
                    <a:cubicBezTo>
                      <a:pt x="27" y="89"/>
                      <a:pt x="27" y="89"/>
                      <a:pt x="27" y="89"/>
                    </a:cubicBezTo>
                    <a:cubicBezTo>
                      <a:pt x="29" y="95"/>
                      <a:pt x="32" y="100"/>
                      <a:pt x="35" y="103"/>
                    </a:cubicBezTo>
                    <a:cubicBezTo>
                      <a:pt x="39" y="106"/>
                      <a:pt x="43" y="107"/>
                      <a:pt x="48" y="107"/>
                    </a:cubicBezTo>
                    <a:cubicBezTo>
                      <a:pt x="51" y="107"/>
                      <a:pt x="54" y="106"/>
                      <a:pt x="57" y="104"/>
                    </a:cubicBezTo>
                    <a:cubicBezTo>
                      <a:pt x="61" y="103"/>
                      <a:pt x="63" y="100"/>
                      <a:pt x="65" y="96"/>
                    </a:cubicBezTo>
                    <a:cubicBezTo>
                      <a:pt x="68" y="93"/>
                      <a:pt x="69" y="88"/>
                      <a:pt x="70" y="83"/>
                    </a:cubicBezTo>
                    <a:cubicBezTo>
                      <a:pt x="72"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5" name="Freeform 35">
                <a:extLst>
                  <a:ext uri="{FF2B5EF4-FFF2-40B4-BE49-F238E27FC236}">
                    <a16:creationId xmlns:a16="http://schemas.microsoft.com/office/drawing/2014/main" id="{9B8E14FC-DFCB-47D0-A583-007B2EC25AF1}"/>
                  </a:ext>
                </a:extLst>
              </p:cNvPr>
              <p:cNvSpPr>
                <a:spLocks/>
              </p:cNvSpPr>
              <p:nvPr/>
            </p:nvSpPr>
            <p:spPr bwMode="auto">
              <a:xfrm>
                <a:off x="8113228"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6" name="Freeform 36">
                <a:extLst>
                  <a:ext uri="{FF2B5EF4-FFF2-40B4-BE49-F238E27FC236}">
                    <a16:creationId xmlns:a16="http://schemas.microsoft.com/office/drawing/2014/main" id="{A93A87DF-6682-4C5C-88F0-9B0602320F14}"/>
                  </a:ext>
                </a:extLst>
              </p:cNvPr>
              <p:cNvSpPr>
                <a:spLocks noEditPoints="1"/>
              </p:cNvSpPr>
              <p:nvPr/>
            </p:nvSpPr>
            <p:spPr bwMode="auto">
              <a:xfrm>
                <a:off x="8235352" y="6395363"/>
                <a:ext cx="116510" cy="154410"/>
              </a:xfrm>
              <a:custGeom>
                <a:avLst/>
                <a:gdLst>
                  <a:gd name="T0" fmla="*/ 95 w 95"/>
                  <a:gd name="T1" fmla="*/ 62 h 126"/>
                  <a:gd name="T2" fmla="*/ 91 w 95"/>
                  <a:gd name="T3" fmla="*/ 89 h 126"/>
                  <a:gd name="T4" fmla="*/ 82 w 95"/>
                  <a:gd name="T5" fmla="*/ 109 h 126"/>
                  <a:gd name="T6" fmla="*/ 67 w 95"/>
                  <a:gd name="T7" fmla="*/ 121 h 126"/>
                  <a:gd name="T8" fmla="*/ 46 w 95"/>
                  <a:gd name="T9" fmla="*/ 126 h 126"/>
                  <a:gd name="T10" fmla="*/ 27 w 95"/>
                  <a:gd name="T11" fmla="*/ 122 h 126"/>
                  <a:gd name="T12" fmla="*/ 13 w 95"/>
                  <a:gd name="T13" fmla="*/ 111 h 126"/>
                  <a:gd name="T14" fmla="*/ 3 w 95"/>
                  <a:gd name="T15" fmla="*/ 92 h 126"/>
                  <a:gd name="T16" fmla="*/ 0 w 95"/>
                  <a:gd name="T17" fmla="*/ 63 h 126"/>
                  <a:gd name="T18" fmla="*/ 3 w 95"/>
                  <a:gd name="T19" fmla="*/ 37 h 126"/>
                  <a:gd name="T20" fmla="*/ 13 w 95"/>
                  <a:gd name="T21" fmla="*/ 17 h 126"/>
                  <a:gd name="T22" fmla="*/ 28 w 95"/>
                  <a:gd name="T23" fmla="*/ 4 h 126"/>
                  <a:gd name="T24" fmla="*/ 49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8 w 95"/>
                  <a:gd name="T41" fmla="*/ 36 h 126"/>
                  <a:gd name="T42" fmla="*/ 60 w 95"/>
                  <a:gd name="T43" fmla="*/ 23 h 126"/>
                  <a:gd name="T44" fmla="*/ 47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1" y="89"/>
                    </a:cubicBezTo>
                    <a:cubicBezTo>
                      <a:pt x="89" y="97"/>
                      <a:pt x="86" y="103"/>
                      <a:pt x="82" y="109"/>
                    </a:cubicBezTo>
                    <a:cubicBezTo>
                      <a:pt x="78" y="114"/>
                      <a:pt x="73" y="118"/>
                      <a:pt x="67" y="121"/>
                    </a:cubicBezTo>
                    <a:cubicBezTo>
                      <a:pt x="61" y="124"/>
                      <a:pt x="54" y="126"/>
                      <a:pt x="46" y="126"/>
                    </a:cubicBezTo>
                    <a:cubicBezTo>
                      <a:pt x="39" y="126"/>
                      <a:pt x="33" y="124"/>
                      <a:pt x="27" y="122"/>
                    </a:cubicBezTo>
                    <a:cubicBezTo>
                      <a:pt x="22" y="120"/>
                      <a:pt x="17" y="116"/>
                      <a:pt x="13" y="111"/>
                    </a:cubicBezTo>
                    <a:cubicBezTo>
                      <a:pt x="9" y="106"/>
                      <a:pt x="6" y="99"/>
                      <a:pt x="3" y="92"/>
                    </a:cubicBezTo>
                    <a:cubicBezTo>
                      <a:pt x="1" y="84"/>
                      <a:pt x="0" y="74"/>
                      <a:pt x="0" y="63"/>
                    </a:cubicBezTo>
                    <a:cubicBezTo>
                      <a:pt x="0" y="53"/>
                      <a:pt x="1" y="44"/>
                      <a:pt x="3" y="37"/>
                    </a:cubicBezTo>
                    <a:cubicBezTo>
                      <a:pt x="5" y="29"/>
                      <a:pt x="8" y="22"/>
                      <a:pt x="13" y="17"/>
                    </a:cubicBezTo>
                    <a:cubicBezTo>
                      <a:pt x="17" y="11"/>
                      <a:pt x="22" y="7"/>
                      <a:pt x="28" y="4"/>
                    </a:cubicBezTo>
                    <a:cubicBezTo>
                      <a:pt x="34" y="1"/>
                      <a:pt x="41" y="0"/>
                      <a:pt x="49" y="0"/>
                    </a:cubicBezTo>
                    <a:cubicBezTo>
                      <a:pt x="55" y="0"/>
                      <a:pt x="61" y="1"/>
                      <a:pt x="67" y="3"/>
                    </a:cubicBezTo>
                    <a:cubicBezTo>
                      <a:pt x="73" y="6"/>
                      <a:pt x="78" y="9"/>
                      <a:pt x="82" y="14"/>
                    </a:cubicBezTo>
                    <a:cubicBezTo>
                      <a:pt x="86" y="20"/>
                      <a:pt x="89" y="26"/>
                      <a:pt x="91" y="34"/>
                    </a:cubicBezTo>
                    <a:cubicBezTo>
                      <a:pt x="93" y="42"/>
                      <a:pt x="95" y="51"/>
                      <a:pt x="95" y="62"/>
                    </a:cubicBezTo>
                    <a:close/>
                    <a:moveTo>
                      <a:pt x="23" y="63"/>
                    </a:moveTo>
                    <a:cubicBezTo>
                      <a:pt x="23" y="64"/>
                      <a:pt x="23" y="65"/>
                      <a:pt x="23" y="66"/>
                    </a:cubicBezTo>
                    <a:cubicBezTo>
                      <a:pt x="23" y="67"/>
                      <a:pt x="23" y="68"/>
                      <a:pt x="23" y="69"/>
                    </a:cubicBezTo>
                    <a:cubicBezTo>
                      <a:pt x="68" y="36"/>
                      <a:pt x="68" y="36"/>
                      <a:pt x="68" y="36"/>
                    </a:cubicBezTo>
                    <a:cubicBezTo>
                      <a:pt x="66" y="30"/>
                      <a:pt x="63" y="26"/>
                      <a:pt x="60" y="23"/>
                    </a:cubicBezTo>
                    <a:cubicBezTo>
                      <a:pt x="56" y="20"/>
                      <a:pt x="52" y="18"/>
                      <a:pt x="47" y="18"/>
                    </a:cubicBezTo>
                    <a:cubicBezTo>
                      <a:pt x="44" y="18"/>
                      <a:pt x="41" y="19"/>
                      <a:pt x="38" y="21"/>
                    </a:cubicBezTo>
                    <a:cubicBezTo>
                      <a:pt x="35" y="23"/>
                      <a:pt x="32" y="26"/>
                      <a:pt x="30" y="29"/>
                    </a:cubicBezTo>
                    <a:cubicBezTo>
                      <a:pt x="28" y="33"/>
                      <a:pt x="26" y="37"/>
                      <a:pt x="25" y="43"/>
                    </a:cubicBezTo>
                    <a:cubicBezTo>
                      <a:pt x="23" y="48"/>
                      <a:pt x="23" y="55"/>
                      <a:pt x="23" y="63"/>
                    </a:cubicBezTo>
                    <a:close/>
                    <a:moveTo>
                      <a:pt x="72" y="63"/>
                    </a:moveTo>
                    <a:cubicBezTo>
                      <a:pt x="72" y="62"/>
                      <a:pt x="72" y="61"/>
                      <a:pt x="72" y="60"/>
                    </a:cubicBezTo>
                    <a:cubicBezTo>
                      <a:pt x="72" y="59"/>
                      <a:pt x="72" y="58"/>
                      <a:pt x="72" y="57"/>
                    </a:cubicBezTo>
                    <a:cubicBezTo>
                      <a:pt x="26" y="89"/>
                      <a:pt x="26" y="89"/>
                      <a:pt x="26" y="89"/>
                    </a:cubicBezTo>
                    <a:cubicBezTo>
                      <a:pt x="28" y="95"/>
                      <a:pt x="31" y="100"/>
                      <a:pt x="35" y="103"/>
                    </a:cubicBezTo>
                    <a:cubicBezTo>
                      <a:pt x="38" y="106"/>
                      <a:pt x="42" y="107"/>
                      <a:pt x="47" y="107"/>
                    </a:cubicBezTo>
                    <a:cubicBezTo>
                      <a:pt x="51" y="107"/>
                      <a:pt x="54" y="106"/>
                      <a:pt x="57" y="104"/>
                    </a:cubicBezTo>
                    <a:cubicBezTo>
                      <a:pt x="60" y="103"/>
                      <a:pt x="63"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7" name="Freeform 37">
                <a:extLst>
                  <a:ext uri="{FF2B5EF4-FFF2-40B4-BE49-F238E27FC236}">
                    <a16:creationId xmlns:a16="http://schemas.microsoft.com/office/drawing/2014/main" id="{D667D62B-C720-43D3-8A03-0DA75454E05B}"/>
                  </a:ext>
                </a:extLst>
              </p:cNvPr>
              <p:cNvSpPr>
                <a:spLocks/>
              </p:cNvSpPr>
              <p:nvPr/>
            </p:nvSpPr>
            <p:spPr bwMode="auto">
              <a:xfrm>
                <a:off x="8370110" y="6396766"/>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8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8"/>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8" name="Freeform 45">
                <a:extLst>
                  <a:ext uri="{FF2B5EF4-FFF2-40B4-BE49-F238E27FC236}">
                    <a16:creationId xmlns:a16="http://schemas.microsoft.com/office/drawing/2014/main" id="{BF3178E8-41E5-4DCE-8DB9-1C8268E98553}"/>
                  </a:ext>
                </a:extLst>
              </p:cNvPr>
              <p:cNvSpPr>
                <a:spLocks noEditPoints="1"/>
              </p:cNvSpPr>
              <p:nvPr/>
            </p:nvSpPr>
            <p:spPr bwMode="auto">
              <a:xfrm>
                <a:off x="6818990"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9" y="23"/>
                      <a:pt x="13" y="17"/>
                    </a:cubicBezTo>
                    <a:cubicBezTo>
                      <a:pt x="17" y="12"/>
                      <a:pt x="22" y="8"/>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9" name="Freeform 46">
                <a:extLst>
                  <a:ext uri="{FF2B5EF4-FFF2-40B4-BE49-F238E27FC236}">
                    <a16:creationId xmlns:a16="http://schemas.microsoft.com/office/drawing/2014/main" id="{586596C0-D375-4346-BAC7-0E1734A5FB2A}"/>
                  </a:ext>
                </a:extLst>
              </p:cNvPr>
              <p:cNvSpPr>
                <a:spLocks/>
              </p:cNvSpPr>
              <p:nvPr/>
            </p:nvSpPr>
            <p:spPr bwMode="auto">
              <a:xfrm>
                <a:off x="6953748" y="6640812"/>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0" name="Freeform 47">
                <a:extLst>
                  <a:ext uri="{FF2B5EF4-FFF2-40B4-BE49-F238E27FC236}">
                    <a16:creationId xmlns:a16="http://schemas.microsoft.com/office/drawing/2014/main" id="{62F6F1EC-EE0B-4288-AAEA-39D8E7EEEE5B}"/>
                  </a:ext>
                </a:extLst>
              </p:cNvPr>
              <p:cNvSpPr>
                <a:spLocks noEditPoints="1"/>
              </p:cNvSpPr>
              <p:nvPr/>
            </p:nvSpPr>
            <p:spPr bwMode="auto">
              <a:xfrm>
                <a:off x="7075872"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8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7"/>
                      <a:pt x="13" y="112"/>
                    </a:cubicBezTo>
                    <a:cubicBezTo>
                      <a:pt x="9" y="106"/>
                      <a:pt x="6" y="100"/>
                      <a:pt x="4" y="92"/>
                    </a:cubicBezTo>
                    <a:cubicBezTo>
                      <a:pt x="2" y="84"/>
                      <a:pt x="0" y="75"/>
                      <a:pt x="0" y="64"/>
                    </a:cubicBezTo>
                    <a:cubicBezTo>
                      <a:pt x="0" y="54"/>
                      <a:pt x="1" y="45"/>
                      <a:pt x="4" y="37"/>
                    </a:cubicBezTo>
                    <a:cubicBezTo>
                      <a:pt x="6" y="29"/>
                      <a:pt x="9" y="23"/>
                      <a:pt x="13" y="17"/>
                    </a:cubicBezTo>
                    <a:cubicBezTo>
                      <a:pt x="17" y="12"/>
                      <a:pt x="22" y="8"/>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2"/>
                    </a:cubicBezTo>
                    <a:cubicBezTo>
                      <a:pt x="35" y="23"/>
                      <a:pt x="33" y="26"/>
                      <a:pt x="30" y="30"/>
                    </a:cubicBezTo>
                    <a:cubicBezTo>
                      <a:pt x="28" y="33"/>
                      <a:pt x="26" y="38"/>
                      <a:pt x="25" y="43"/>
                    </a:cubicBezTo>
                    <a:cubicBezTo>
                      <a:pt x="24" y="49"/>
                      <a:pt x="23" y="56"/>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8" y="105"/>
                    </a:cubicBezTo>
                    <a:cubicBezTo>
                      <a:pt x="61" y="103"/>
                      <a:pt x="63" y="100"/>
                      <a:pt x="65" y="97"/>
                    </a:cubicBezTo>
                    <a:cubicBezTo>
                      <a:pt x="68" y="93"/>
                      <a:pt x="69" y="89"/>
                      <a:pt x="70" y="83"/>
                    </a:cubicBezTo>
                    <a:cubicBezTo>
                      <a:pt x="72"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1" name="Freeform 48">
                <a:extLst>
                  <a:ext uri="{FF2B5EF4-FFF2-40B4-BE49-F238E27FC236}">
                    <a16:creationId xmlns:a16="http://schemas.microsoft.com/office/drawing/2014/main" id="{44ABB7AB-14DA-4890-95A8-C922A85F8EC5}"/>
                  </a:ext>
                </a:extLst>
              </p:cNvPr>
              <p:cNvSpPr>
                <a:spLocks/>
              </p:cNvSpPr>
              <p:nvPr/>
            </p:nvSpPr>
            <p:spPr bwMode="auto">
              <a:xfrm>
                <a:off x="7212034"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2" name="Freeform 49">
                <a:extLst>
                  <a:ext uri="{FF2B5EF4-FFF2-40B4-BE49-F238E27FC236}">
                    <a16:creationId xmlns:a16="http://schemas.microsoft.com/office/drawing/2014/main" id="{168D9E52-8751-4818-A7E9-5735B551504B}"/>
                  </a:ext>
                </a:extLst>
              </p:cNvPr>
              <p:cNvSpPr>
                <a:spLocks/>
              </p:cNvSpPr>
              <p:nvPr/>
            </p:nvSpPr>
            <p:spPr bwMode="auto">
              <a:xfrm>
                <a:off x="7341177"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3" name="Freeform 50">
                <a:extLst>
                  <a:ext uri="{FF2B5EF4-FFF2-40B4-BE49-F238E27FC236}">
                    <a16:creationId xmlns:a16="http://schemas.microsoft.com/office/drawing/2014/main" id="{B1E66CE5-8709-4C29-9924-46298610E87A}"/>
                  </a:ext>
                </a:extLst>
              </p:cNvPr>
              <p:cNvSpPr>
                <a:spLocks noEditPoints="1"/>
              </p:cNvSpPr>
              <p:nvPr/>
            </p:nvSpPr>
            <p:spPr bwMode="auto">
              <a:xfrm>
                <a:off x="7463301" y="6638005"/>
                <a:ext cx="115106" cy="154410"/>
              </a:xfrm>
              <a:custGeom>
                <a:avLst/>
                <a:gdLst>
                  <a:gd name="T0" fmla="*/ 94 w 94"/>
                  <a:gd name="T1" fmla="*/ 63 h 126"/>
                  <a:gd name="T2" fmla="*/ 91 w 94"/>
                  <a:gd name="T3" fmla="*/ 90 h 126"/>
                  <a:gd name="T4" fmla="*/ 82 w 94"/>
                  <a:gd name="T5" fmla="*/ 109 h 126"/>
                  <a:gd name="T6" fmla="*/ 66 w 94"/>
                  <a:gd name="T7" fmla="*/ 122 h 126"/>
                  <a:gd name="T8" fmla="*/ 46 w 94"/>
                  <a:gd name="T9" fmla="*/ 126 h 126"/>
                  <a:gd name="T10" fmla="*/ 27 w 94"/>
                  <a:gd name="T11" fmla="*/ 123 h 126"/>
                  <a:gd name="T12" fmla="*/ 13 w 94"/>
                  <a:gd name="T13" fmla="*/ 112 h 126"/>
                  <a:gd name="T14" fmla="*/ 3 w 94"/>
                  <a:gd name="T15" fmla="*/ 92 h 126"/>
                  <a:gd name="T16" fmla="*/ 0 w 94"/>
                  <a:gd name="T17" fmla="*/ 64 h 126"/>
                  <a:gd name="T18" fmla="*/ 3 w 94"/>
                  <a:gd name="T19" fmla="*/ 37 h 126"/>
                  <a:gd name="T20" fmla="*/ 12 w 94"/>
                  <a:gd name="T21" fmla="*/ 17 h 126"/>
                  <a:gd name="T22" fmla="*/ 28 w 94"/>
                  <a:gd name="T23" fmla="*/ 5 h 126"/>
                  <a:gd name="T24" fmla="*/ 48 w 94"/>
                  <a:gd name="T25" fmla="*/ 0 h 126"/>
                  <a:gd name="T26" fmla="*/ 67 w 94"/>
                  <a:gd name="T27" fmla="*/ 4 h 126"/>
                  <a:gd name="T28" fmla="*/ 81 w 94"/>
                  <a:gd name="T29" fmla="*/ 15 h 126"/>
                  <a:gd name="T30" fmla="*/ 91 w 94"/>
                  <a:gd name="T31" fmla="*/ 34 h 126"/>
                  <a:gd name="T32" fmla="*/ 94 w 94"/>
                  <a:gd name="T33" fmla="*/ 63 h 126"/>
                  <a:gd name="T34" fmla="*/ 22 w 94"/>
                  <a:gd name="T35" fmla="*/ 63 h 126"/>
                  <a:gd name="T36" fmla="*/ 22 w 94"/>
                  <a:gd name="T37" fmla="*/ 67 h 126"/>
                  <a:gd name="T38" fmla="*/ 23 w 94"/>
                  <a:gd name="T39" fmla="*/ 70 h 126"/>
                  <a:gd name="T40" fmla="*/ 68 w 94"/>
                  <a:gd name="T41" fmla="*/ 37 h 126"/>
                  <a:gd name="T42" fmla="*/ 60 w 94"/>
                  <a:gd name="T43" fmla="*/ 23 h 126"/>
                  <a:gd name="T44" fmla="*/ 47 w 94"/>
                  <a:gd name="T45" fmla="*/ 19 h 126"/>
                  <a:gd name="T46" fmla="*/ 37 w 94"/>
                  <a:gd name="T47" fmla="*/ 22 h 126"/>
                  <a:gd name="T48" fmla="*/ 29 w 94"/>
                  <a:gd name="T49" fmla="*/ 30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90 h 126"/>
                  <a:gd name="T62" fmla="*/ 34 w 94"/>
                  <a:gd name="T63" fmla="*/ 103 h 126"/>
                  <a:gd name="T64" fmla="*/ 47 w 94"/>
                  <a:gd name="T65" fmla="*/ 108 h 126"/>
                  <a:gd name="T66" fmla="*/ 57 w 94"/>
                  <a:gd name="T67" fmla="*/ 105 h 126"/>
                  <a:gd name="T68" fmla="*/ 64 w 94"/>
                  <a:gd name="T69" fmla="*/ 97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3"/>
                    </a:moveTo>
                    <a:cubicBezTo>
                      <a:pt x="94" y="73"/>
                      <a:pt x="93" y="82"/>
                      <a:pt x="91" y="90"/>
                    </a:cubicBezTo>
                    <a:cubicBezTo>
                      <a:pt x="89" y="97"/>
                      <a:pt x="86" y="104"/>
                      <a:pt x="82" y="109"/>
                    </a:cubicBezTo>
                    <a:cubicBezTo>
                      <a:pt x="77" y="115"/>
                      <a:pt x="72" y="119"/>
                      <a:pt x="66" y="122"/>
                    </a:cubicBezTo>
                    <a:cubicBezTo>
                      <a:pt x="60" y="125"/>
                      <a:pt x="53" y="126"/>
                      <a:pt x="46" y="126"/>
                    </a:cubicBezTo>
                    <a:cubicBezTo>
                      <a:pt x="39" y="126"/>
                      <a:pt x="33" y="125"/>
                      <a:pt x="27" y="123"/>
                    </a:cubicBezTo>
                    <a:cubicBezTo>
                      <a:pt x="21" y="120"/>
                      <a:pt x="17" y="117"/>
                      <a:pt x="13" y="112"/>
                    </a:cubicBezTo>
                    <a:cubicBezTo>
                      <a:pt x="8" y="106"/>
                      <a:pt x="5" y="100"/>
                      <a:pt x="3" y="92"/>
                    </a:cubicBezTo>
                    <a:cubicBezTo>
                      <a:pt x="1" y="84"/>
                      <a:pt x="0" y="75"/>
                      <a:pt x="0" y="64"/>
                    </a:cubicBezTo>
                    <a:cubicBezTo>
                      <a:pt x="0" y="54"/>
                      <a:pt x="1" y="45"/>
                      <a:pt x="3" y="37"/>
                    </a:cubicBezTo>
                    <a:cubicBezTo>
                      <a:pt x="5" y="29"/>
                      <a:pt x="8" y="23"/>
                      <a:pt x="12" y="17"/>
                    </a:cubicBezTo>
                    <a:cubicBezTo>
                      <a:pt x="16" y="12"/>
                      <a:pt x="22" y="8"/>
                      <a:pt x="28" y="5"/>
                    </a:cubicBezTo>
                    <a:cubicBezTo>
                      <a:pt x="34" y="2"/>
                      <a:pt x="41" y="0"/>
                      <a:pt x="48" y="0"/>
                    </a:cubicBezTo>
                    <a:cubicBezTo>
                      <a:pt x="55" y="0"/>
                      <a:pt x="61" y="2"/>
                      <a:pt x="67" y="4"/>
                    </a:cubicBezTo>
                    <a:cubicBezTo>
                      <a:pt x="72" y="6"/>
                      <a:pt x="77" y="10"/>
                      <a:pt x="81" y="15"/>
                    </a:cubicBezTo>
                    <a:cubicBezTo>
                      <a:pt x="85" y="20"/>
                      <a:pt x="89" y="26"/>
                      <a:pt x="91" y="34"/>
                    </a:cubicBezTo>
                    <a:cubicBezTo>
                      <a:pt x="93" y="42"/>
                      <a:pt x="94" y="52"/>
                      <a:pt x="94" y="63"/>
                    </a:cubicBezTo>
                    <a:close/>
                    <a:moveTo>
                      <a:pt x="22" y="63"/>
                    </a:moveTo>
                    <a:cubicBezTo>
                      <a:pt x="22" y="64"/>
                      <a:pt x="22" y="66"/>
                      <a:pt x="22" y="67"/>
                    </a:cubicBezTo>
                    <a:cubicBezTo>
                      <a:pt x="22" y="68"/>
                      <a:pt x="22" y="69"/>
                      <a:pt x="23" y="70"/>
                    </a:cubicBezTo>
                    <a:cubicBezTo>
                      <a:pt x="68" y="37"/>
                      <a:pt x="68" y="37"/>
                      <a:pt x="68" y="37"/>
                    </a:cubicBezTo>
                    <a:cubicBezTo>
                      <a:pt x="66" y="31"/>
                      <a:pt x="63" y="26"/>
                      <a:pt x="60" y="23"/>
                    </a:cubicBezTo>
                    <a:cubicBezTo>
                      <a:pt x="56" y="20"/>
                      <a:pt x="52" y="19"/>
                      <a:pt x="47" y="19"/>
                    </a:cubicBezTo>
                    <a:cubicBezTo>
                      <a:pt x="43" y="19"/>
                      <a:pt x="40" y="20"/>
                      <a:pt x="37" y="22"/>
                    </a:cubicBezTo>
                    <a:cubicBezTo>
                      <a:pt x="34" y="23"/>
                      <a:pt x="32" y="26"/>
                      <a:pt x="29" y="30"/>
                    </a:cubicBezTo>
                    <a:cubicBezTo>
                      <a:pt x="27" y="33"/>
                      <a:pt x="26" y="38"/>
                      <a:pt x="24" y="43"/>
                    </a:cubicBezTo>
                    <a:cubicBezTo>
                      <a:pt x="23" y="49"/>
                      <a:pt x="22" y="56"/>
                      <a:pt x="22" y="63"/>
                    </a:cubicBezTo>
                    <a:close/>
                    <a:moveTo>
                      <a:pt x="71" y="63"/>
                    </a:moveTo>
                    <a:cubicBezTo>
                      <a:pt x="71" y="62"/>
                      <a:pt x="71" y="61"/>
                      <a:pt x="71" y="60"/>
                    </a:cubicBezTo>
                    <a:cubicBezTo>
                      <a:pt x="71" y="59"/>
                      <a:pt x="71" y="58"/>
                      <a:pt x="71" y="57"/>
                    </a:cubicBezTo>
                    <a:cubicBezTo>
                      <a:pt x="26" y="90"/>
                      <a:pt x="26" y="90"/>
                      <a:pt x="26" y="90"/>
                    </a:cubicBezTo>
                    <a:cubicBezTo>
                      <a:pt x="28" y="96"/>
                      <a:pt x="31" y="100"/>
                      <a:pt x="34" y="103"/>
                    </a:cubicBezTo>
                    <a:cubicBezTo>
                      <a:pt x="38" y="106"/>
                      <a:pt x="42" y="108"/>
                      <a:pt x="47" y="108"/>
                    </a:cubicBezTo>
                    <a:cubicBezTo>
                      <a:pt x="50" y="108"/>
                      <a:pt x="54" y="107"/>
                      <a:pt x="57" y="105"/>
                    </a:cubicBezTo>
                    <a:cubicBezTo>
                      <a:pt x="60" y="103"/>
                      <a:pt x="62" y="100"/>
                      <a:pt x="64" y="97"/>
                    </a:cubicBezTo>
                    <a:cubicBezTo>
                      <a:pt x="67" y="93"/>
                      <a:pt x="68" y="89"/>
                      <a:pt x="70" y="83"/>
                    </a:cubicBezTo>
                    <a:cubicBezTo>
                      <a:pt x="71" y="78"/>
                      <a:pt x="71" y="71"/>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4" name="Freeform 51">
                <a:extLst>
                  <a:ext uri="{FF2B5EF4-FFF2-40B4-BE49-F238E27FC236}">
                    <a16:creationId xmlns:a16="http://schemas.microsoft.com/office/drawing/2014/main" id="{D6D2FA2A-CF78-4218-878E-A74A4249E96B}"/>
                  </a:ext>
                </a:extLst>
              </p:cNvPr>
              <p:cNvSpPr>
                <a:spLocks/>
              </p:cNvSpPr>
              <p:nvPr/>
            </p:nvSpPr>
            <p:spPr bwMode="auto">
              <a:xfrm>
                <a:off x="7598059"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5" name="Freeform 52">
                <a:extLst>
                  <a:ext uri="{FF2B5EF4-FFF2-40B4-BE49-F238E27FC236}">
                    <a16:creationId xmlns:a16="http://schemas.microsoft.com/office/drawing/2014/main" id="{D7E38F5F-1E96-4AF3-910B-65F18DD573C9}"/>
                  </a:ext>
                </a:extLst>
              </p:cNvPr>
              <p:cNvSpPr>
                <a:spLocks noEditPoints="1"/>
              </p:cNvSpPr>
              <p:nvPr/>
            </p:nvSpPr>
            <p:spPr bwMode="auto">
              <a:xfrm>
                <a:off x="7720184"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9" y="23"/>
                      <a:pt x="13" y="17"/>
                    </a:cubicBezTo>
                    <a:cubicBezTo>
                      <a:pt x="17" y="12"/>
                      <a:pt x="22" y="8"/>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6" name="Freeform 53">
                <a:extLst>
                  <a:ext uri="{FF2B5EF4-FFF2-40B4-BE49-F238E27FC236}">
                    <a16:creationId xmlns:a16="http://schemas.microsoft.com/office/drawing/2014/main" id="{FBE817E0-53BB-4F36-A2BD-D8882128C46C}"/>
                  </a:ext>
                </a:extLst>
              </p:cNvPr>
              <p:cNvSpPr>
                <a:spLocks/>
              </p:cNvSpPr>
              <p:nvPr/>
            </p:nvSpPr>
            <p:spPr bwMode="auto">
              <a:xfrm>
                <a:off x="7854942" y="6640812"/>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7" name="Freeform 54">
                <a:extLst>
                  <a:ext uri="{FF2B5EF4-FFF2-40B4-BE49-F238E27FC236}">
                    <a16:creationId xmlns:a16="http://schemas.microsoft.com/office/drawing/2014/main" id="{F75069D4-63B7-4223-A1FC-879D4A3DEBE0}"/>
                  </a:ext>
                </a:extLst>
              </p:cNvPr>
              <p:cNvSpPr>
                <a:spLocks noEditPoints="1"/>
              </p:cNvSpPr>
              <p:nvPr/>
            </p:nvSpPr>
            <p:spPr bwMode="auto">
              <a:xfrm>
                <a:off x="7977066"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8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7"/>
                      <a:pt x="13" y="112"/>
                    </a:cubicBezTo>
                    <a:cubicBezTo>
                      <a:pt x="9" y="106"/>
                      <a:pt x="6" y="100"/>
                      <a:pt x="4" y="92"/>
                    </a:cubicBezTo>
                    <a:cubicBezTo>
                      <a:pt x="2" y="84"/>
                      <a:pt x="0" y="75"/>
                      <a:pt x="0" y="64"/>
                    </a:cubicBezTo>
                    <a:cubicBezTo>
                      <a:pt x="0" y="54"/>
                      <a:pt x="1" y="45"/>
                      <a:pt x="4" y="37"/>
                    </a:cubicBezTo>
                    <a:cubicBezTo>
                      <a:pt x="6" y="29"/>
                      <a:pt x="9" y="23"/>
                      <a:pt x="13" y="17"/>
                    </a:cubicBezTo>
                    <a:cubicBezTo>
                      <a:pt x="17" y="12"/>
                      <a:pt x="22" y="8"/>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2"/>
                    </a:cubicBezTo>
                    <a:cubicBezTo>
                      <a:pt x="35" y="23"/>
                      <a:pt x="33" y="26"/>
                      <a:pt x="30" y="30"/>
                    </a:cubicBezTo>
                    <a:cubicBezTo>
                      <a:pt x="28" y="33"/>
                      <a:pt x="26" y="38"/>
                      <a:pt x="25" y="43"/>
                    </a:cubicBezTo>
                    <a:cubicBezTo>
                      <a:pt x="24" y="49"/>
                      <a:pt x="23" y="56"/>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7" y="105"/>
                    </a:cubicBezTo>
                    <a:cubicBezTo>
                      <a:pt x="61" y="103"/>
                      <a:pt x="63" y="100"/>
                      <a:pt x="65" y="97"/>
                    </a:cubicBezTo>
                    <a:cubicBezTo>
                      <a:pt x="68" y="93"/>
                      <a:pt x="69" y="89"/>
                      <a:pt x="70" y="83"/>
                    </a:cubicBezTo>
                    <a:cubicBezTo>
                      <a:pt x="72"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8" name="Freeform 55">
                <a:extLst>
                  <a:ext uri="{FF2B5EF4-FFF2-40B4-BE49-F238E27FC236}">
                    <a16:creationId xmlns:a16="http://schemas.microsoft.com/office/drawing/2014/main" id="{FA669327-5E1C-4F3A-8E3A-246FB0036CBE}"/>
                  </a:ext>
                </a:extLst>
              </p:cNvPr>
              <p:cNvSpPr>
                <a:spLocks/>
              </p:cNvSpPr>
              <p:nvPr/>
            </p:nvSpPr>
            <p:spPr bwMode="auto">
              <a:xfrm>
                <a:off x="8113228"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9" name="Freeform 56">
                <a:extLst>
                  <a:ext uri="{FF2B5EF4-FFF2-40B4-BE49-F238E27FC236}">
                    <a16:creationId xmlns:a16="http://schemas.microsoft.com/office/drawing/2014/main" id="{5C3B1EC9-58E5-42EF-8440-1619E3FF291C}"/>
                  </a:ext>
                </a:extLst>
              </p:cNvPr>
              <p:cNvSpPr>
                <a:spLocks noEditPoints="1"/>
              </p:cNvSpPr>
              <p:nvPr/>
            </p:nvSpPr>
            <p:spPr bwMode="auto">
              <a:xfrm>
                <a:off x="8235352" y="6638005"/>
                <a:ext cx="116510" cy="154410"/>
              </a:xfrm>
              <a:custGeom>
                <a:avLst/>
                <a:gdLst>
                  <a:gd name="T0" fmla="*/ 95 w 95"/>
                  <a:gd name="T1" fmla="*/ 63 h 126"/>
                  <a:gd name="T2" fmla="*/ 91 w 95"/>
                  <a:gd name="T3" fmla="*/ 90 h 126"/>
                  <a:gd name="T4" fmla="*/ 82 w 95"/>
                  <a:gd name="T5" fmla="*/ 109 h 126"/>
                  <a:gd name="T6" fmla="*/ 67 w 95"/>
                  <a:gd name="T7" fmla="*/ 122 h 126"/>
                  <a:gd name="T8" fmla="*/ 46 w 95"/>
                  <a:gd name="T9" fmla="*/ 126 h 126"/>
                  <a:gd name="T10" fmla="*/ 27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8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1" y="90"/>
                    </a:cubicBezTo>
                    <a:cubicBezTo>
                      <a:pt x="89" y="97"/>
                      <a:pt x="86" y="104"/>
                      <a:pt x="82" y="109"/>
                    </a:cubicBezTo>
                    <a:cubicBezTo>
                      <a:pt x="78" y="115"/>
                      <a:pt x="73" y="119"/>
                      <a:pt x="67" y="122"/>
                    </a:cubicBezTo>
                    <a:cubicBezTo>
                      <a:pt x="61" y="125"/>
                      <a:pt x="54" y="126"/>
                      <a:pt x="46" y="126"/>
                    </a:cubicBezTo>
                    <a:cubicBezTo>
                      <a:pt x="39" y="126"/>
                      <a:pt x="33" y="125"/>
                      <a:pt x="27"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8" y="23"/>
                      <a:pt x="13" y="17"/>
                    </a:cubicBezTo>
                    <a:cubicBezTo>
                      <a:pt x="17" y="12"/>
                      <a:pt x="22" y="8"/>
                      <a:pt x="28" y="5"/>
                    </a:cubicBezTo>
                    <a:cubicBezTo>
                      <a:pt x="34" y="2"/>
                      <a:pt x="41" y="0"/>
                      <a:pt x="49" y="0"/>
                    </a:cubicBezTo>
                    <a:cubicBezTo>
                      <a:pt x="55" y="0"/>
                      <a:pt x="61" y="2"/>
                      <a:pt x="67" y="4"/>
                    </a:cubicBezTo>
                    <a:cubicBezTo>
                      <a:pt x="73" y="6"/>
                      <a:pt x="78" y="10"/>
                      <a:pt x="82" y="15"/>
                    </a:cubicBezTo>
                    <a:cubicBezTo>
                      <a:pt x="86" y="20"/>
                      <a:pt x="89" y="26"/>
                      <a:pt x="91" y="34"/>
                    </a:cubicBezTo>
                    <a:cubicBezTo>
                      <a:pt x="93" y="42"/>
                      <a:pt x="95" y="52"/>
                      <a:pt x="95" y="63"/>
                    </a:cubicBezTo>
                    <a:close/>
                    <a:moveTo>
                      <a:pt x="23" y="63"/>
                    </a:moveTo>
                    <a:cubicBezTo>
                      <a:pt x="23" y="64"/>
                      <a:pt x="23" y="66"/>
                      <a:pt x="23" y="67"/>
                    </a:cubicBezTo>
                    <a:cubicBezTo>
                      <a:pt x="23" y="68"/>
                      <a:pt x="23" y="69"/>
                      <a:pt x="23" y="70"/>
                    </a:cubicBezTo>
                    <a:cubicBezTo>
                      <a:pt x="68" y="37"/>
                      <a:pt x="68" y="37"/>
                      <a:pt x="68" y="37"/>
                    </a:cubicBezTo>
                    <a:cubicBezTo>
                      <a:pt x="66" y="31"/>
                      <a:pt x="63"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2"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0" name="Freeform 57">
                <a:extLst>
                  <a:ext uri="{FF2B5EF4-FFF2-40B4-BE49-F238E27FC236}">
                    <a16:creationId xmlns:a16="http://schemas.microsoft.com/office/drawing/2014/main" id="{8F5EB2EF-162D-4B72-879C-4C44D8A1FAFC}"/>
                  </a:ext>
                </a:extLst>
              </p:cNvPr>
              <p:cNvSpPr>
                <a:spLocks/>
              </p:cNvSpPr>
              <p:nvPr/>
            </p:nvSpPr>
            <p:spPr bwMode="auto">
              <a:xfrm>
                <a:off x="8370110" y="6704477"/>
                <a:ext cx="45719" cy="86534"/>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11" name="Right Arrow 10">
              <a:extLst>
                <a:ext uri="{FF2B5EF4-FFF2-40B4-BE49-F238E27FC236}">
                  <a16:creationId xmlns:a16="http://schemas.microsoft.com/office/drawing/2014/main" id="{27B5AC31-EBE2-B245-A248-E314D71B1000}"/>
                </a:ext>
              </a:extLst>
            </p:cNvPr>
            <p:cNvSpPr/>
            <p:nvPr/>
          </p:nvSpPr>
          <p:spPr>
            <a:xfrm>
              <a:off x="4962526" y="3540055"/>
              <a:ext cx="1685924" cy="1108145"/>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9"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51" name="TextBox 50">
            <a:extLst>
              <a:ext uri="{FF2B5EF4-FFF2-40B4-BE49-F238E27FC236}">
                <a16:creationId xmlns:a16="http://schemas.microsoft.com/office/drawing/2014/main" id="{9EE4F5B8-C6E3-E44A-8EA2-7DC642FF1CC7}"/>
              </a:ext>
            </a:extLst>
          </p:cNvPr>
          <p:cNvSpPr txBox="1"/>
          <p:nvPr/>
        </p:nvSpPr>
        <p:spPr>
          <a:xfrm>
            <a:off x="6238116" y="1428098"/>
            <a:ext cx="2621020" cy="523220"/>
          </a:xfrm>
          <a:prstGeom prst="rect">
            <a:avLst/>
          </a:prstGeom>
          <a:noFill/>
        </p:spPr>
        <p:txBody>
          <a:bodyPr wrap="square" rtlCol="0">
            <a:spAutoFit/>
          </a:bodyPr>
          <a:lstStyle/>
          <a:p>
            <a:pPr algn="ctr"/>
            <a:r>
              <a:rPr lang="en-US" sz="14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Visualize Discovery </a:t>
            </a:r>
          </a:p>
          <a:p>
            <a:pPr algn="ctr"/>
            <a:r>
              <a:rPr lang="en-US" sz="14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Data</a:t>
            </a:r>
            <a:endParaRPr lang="en-US" sz="14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2" name="TextBox 51">
            <a:extLst>
              <a:ext uri="{FF2B5EF4-FFF2-40B4-BE49-F238E27FC236}">
                <a16:creationId xmlns:a16="http://schemas.microsoft.com/office/drawing/2014/main" id="{F2735B8A-F437-114A-A674-8B1E3FE7E350}"/>
              </a:ext>
            </a:extLst>
          </p:cNvPr>
          <p:cNvSpPr txBox="1"/>
          <p:nvPr/>
        </p:nvSpPr>
        <p:spPr>
          <a:xfrm>
            <a:off x="271767" y="1961408"/>
            <a:ext cx="1761985" cy="307777"/>
          </a:xfrm>
          <a:prstGeom prst="rect">
            <a:avLst/>
          </a:prstGeom>
          <a:noFill/>
        </p:spPr>
        <p:txBody>
          <a:bodyPr wrap="square" rtlCol="0">
            <a:spAutoFit/>
          </a:bodyPr>
          <a:lstStyle/>
          <a:p>
            <a:pPr algn="ctr"/>
            <a:r>
              <a:rPr lang="en-US" sz="1400" b="1" dirty="0" smtClean="0">
                <a:latin typeface="Amazon Ember" panose="020B0603020204020204" pitchFamily="34" charset="0"/>
                <a:ea typeface="Amazon Ember" panose="020B0603020204020204" pitchFamily="34" charset="0"/>
                <a:cs typeface="Amazon Ember" panose="020B0603020204020204" pitchFamily="34" charset="0"/>
              </a:rPr>
              <a:t>Data Center</a:t>
            </a:r>
            <a:endParaRPr lang="en-US" sz="1400" b="1"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3" name="TextBox 52">
            <a:extLst>
              <a:ext uri="{FF2B5EF4-FFF2-40B4-BE49-F238E27FC236}">
                <a16:creationId xmlns:a16="http://schemas.microsoft.com/office/drawing/2014/main" id="{E871AF61-F4F5-5343-B0EC-BB3EC7D13E85}"/>
              </a:ext>
            </a:extLst>
          </p:cNvPr>
          <p:cNvSpPr txBox="1"/>
          <p:nvPr/>
        </p:nvSpPr>
        <p:spPr>
          <a:xfrm>
            <a:off x="2481174" y="3925273"/>
            <a:ext cx="2030413" cy="461665"/>
          </a:xfrm>
          <a:prstGeom prst="rect">
            <a:avLst/>
          </a:prstGeom>
          <a:noFill/>
        </p:spPr>
        <p:txBody>
          <a:bodyPr wrap="square" rtlCol="0">
            <a:spAutoFit/>
          </a:bodyPr>
          <a:lstStyle/>
          <a:p>
            <a:pPr algn="ctr"/>
            <a:r>
              <a:rPr lang="en-US" sz="12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Encrypted </a:t>
            </a:r>
            <a:endParaRPr lang="en-US" sz="12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a:p>
            <a:pPr algn="ctr"/>
            <a:r>
              <a:rPr lang="en-US" sz="12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data</a:t>
            </a:r>
            <a:endParaRPr lang="en-US" sz="12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Rectangle 2"/>
          <p:cNvSpPr/>
          <p:nvPr/>
        </p:nvSpPr>
        <p:spPr>
          <a:xfrm>
            <a:off x="187237" y="881990"/>
            <a:ext cx="8648700" cy="400110"/>
          </a:xfrm>
          <a:prstGeom prst="rect">
            <a:avLst/>
          </a:prstGeom>
        </p:spPr>
        <p:txBody>
          <a:bodyPr wrap="square">
            <a:spAutoFit/>
          </a:bodyPr>
          <a:lstStyle/>
          <a:p>
            <a:r>
              <a:rPr lang="en-US" sz="20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Capture </a:t>
            </a:r>
            <a:r>
              <a:rPr lang="en-US" sz="2000"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and visualize system </a:t>
            </a:r>
            <a:r>
              <a:rPr lang="en-US" sz="20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inventory, performance, and dependencies</a:t>
            </a:r>
          </a:p>
        </p:txBody>
      </p:sp>
      <p:sp>
        <p:nvSpPr>
          <p:cNvPr id="100" name="TextBox 99">
            <a:extLst>
              <a:ext uri="{FF2B5EF4-FFF2-40B4-BE49-F238E27FC236}">
                <a16:creationId xmlns:a16="http://schemas.microsoft.com/office/drawing/2014/main" id="{9EE4F5B8-C6E3-E44A-8EA2-7DC642FF1CC7}"/>
              </a:ext>
            </a:extLst>
          </p:cNvPr>
          <p:cNvSpPr txBox="1"/>
          <p:nvPr/>
        </p:nvSpPr>
        <p:spPr>
          <a:xfrm>
            <a:off x="3769522" y="1397321"/>
            <a:ext cx="2621020" cy="584775"/>
          </a:xfrm>
          <a:prstGeom prst="rect">
            <a:avLst/>
          </a:prstGeom>
          <a:noFill/>
        </p:spPr>
        <p:txBody>
          <a:bodyPr wrap="square" rtlCol="0">
            <a:spAutoFit/>
          </a:bodyPr>
          <a:lstStyle/>
          <a:p>
            <a:pPr algn="ctr"/>
            <a:r>
              <a:rPr lang="en-US" sz="16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rPr>
              <a:t>AWS Application Discovery </a:t>
            </a:r>
            <a:r>
              <a:rPr lang="en-US" sz="16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Service</a:t>
            </a:r>
          </a:p>
        </p:txBody>
      </p:sp>
      <p:sp>
        <p:nvSpPr>
          <p:cNvPr id="101" name="TextBox 100">
            <a:extLst>
              <a:ext uri="{FF2B5EF4-FFF2-40B4-BE49-F238E27FC236}">
                <a16:creationId xmlns:a16="http://schemas.microsoft.com/office/drawing/2014/main" id="{9EE4F5B8-C6E3-E44A-8EA2-7DC642FF1CC7}"/>
              </a:ext>
            </a:extLst>
          </p:cNvPr>
          <p:cNvSpPr txBox="1"/>
          <p:nvPr/>
        </p:nvSpPr>
        <p:spPr>
          <a:xfrm>
            <a:off x="1850218" y="3360623"/>
            <a:ext cx="1242851" cy="430887"/>
          </a:xfrm>
          <a:prstGeom prst="rect">
            <a:avLst/>
          </a:prstGeom>
          <a:noFill/>
        </p:spPr>
        <p:txBody>
          <a:bodyPr wrap="square" rtlCol="0">
            <a:spAutoFit/>
          </a:bodyPr>
          <a:lstStyle/>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Import from </a:t>
            </a:r>
          </a:p>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existing sources</a:t>
            </a:r>
            <a:endParaRPr lang="en-US" sz="1100" b="1" i="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4" name="Right Arrow 103">
            <a:extLst>
              <a:ext uri="{FF2B5EF4-FFF2-40B4-BE49-F238E27FC236}">
                <a16:creationId xmlns:a16="http://schemas.microsoft.com/office/drawing/2014/main" id="{27B5AC31-EBE2-B245-A248-E314D71B1000}"/>
              </a:ext>
            </a:extLst>
          </p:cNvPr>
          <p:cNvSpPr/>
          <p:nvPr/>
        </p:nvSpPr>
        <p:spPr>
          <a:xfrm>
            <a:off x="5785902" y="2569822"/>
            <a:ext cx="550253" cy="628345"/>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9"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90" name="TextBox 189">
            <a:extLst>
              <a:ext uri="{FF2B5EF4-FFF2-40B4-BE49-F238E27FC236}">
                <a16:creationId xmlns:a16="http://schemas.microsoft.com/office/drawing/2014/main" id="{2B578082-A0C0-204D-90AA-489A976BC0E8}"/>
              </a:ext>
            </a:extLst>
          </p:cNvPr>
          <p:cNvSpPr txBox="1"/>
          <p:nvPr/>
        </p:nvSpPr>
        <p:spPr>
          <a:xfrm>
            <a:off x="1728141" y="2560222"/>
            <a:ext cx="1578110" cy="600164"/>
          </a:xfrm>
          <a:prstGeom prst="rect">
            <a:avLst/>
          </a:prstGeom>
          <a:noFill/>
        </p:spPr>
        <p:txBody>
          <a:bodyPr wrap="square" rtlCol="0">
            <a:spAutoFit/>
          </a:bodyPr>
          <a:lstStyle/>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Discovery </a:t>
            </a:r>
          </a:p>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Connector </a:t>
            </a:r>
          </a:p>
          <a:p>
            <a:pPr algn="ctr"/>
            <a:r>
              <a:rPr lang="en-US" sz="11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(vCenter)</a:t>
            </a:r>
            <a:endParaRPr lang="en-US" sz="1100" b="1"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233" name="Group 232"/>
          <p:cNvGrpSpPr/>
          <p:nvPr/>
        </p:nvGrpSpPr>
        <p:grpSpPr>
          <a:xfrm>
            <a:off x="3255580" y="3352229"/>
            <a:ext cx="658586" cy="447675"/>
            <a:chOff x="4962526" y="3540055"/>
            <a:chExt cx="1685924" cy="1108145"/>
          </a:xfrm>
        </p:grpSpPr>
        <p:grpSp>
          <p:nvGrpSpPr>
            <p:cNvPr id="234" name="Group 233">
              <a:extLst>
                <a:ext uri="{FF2B5EF4-FFF2-40B4-BE49-F238E27FC236}">
                  <a16:creationId xmlns:a16="http://schemas.microsoft.com/office/drawing/2014/main" id="{9ABAF7F7-CFDF-4A88-8EDC-5A955CF06735}"/>
                </a:ext>
              </a:extLst>
            </p:cNvPr>
            <p:cNvGrpSpPr/>
            <p:nvPr/>
          </p:nvGrpSpPr>
          <p:grpSpPr>
            <a:xfrm>
              <a:off x="4999714" y="3838575"/>
              <a:ext cx="1324886" cy="507037"/>
              <a:chOff x="6818990" y="6165607"/>
              <a:chExt cx="1660612" cy="626808"/>
            </a:xfrm>
          </p:grpSpPr>
          <p:sp>
            <p:nvSpPr>
              <p:cNvPr id="236" name="Freeform 5">
                <a:extLst>
                  <a:ext uri="{FF2B5EF4-FFF2-40B4-BE49-F238E27FC236}">
                    <a16:creationId xmlns:a16="http://schemas.microsoft.com/office/drawing/2014/main" id="{DB923401-6F47-4812-B347-2A97DF5188B9}"/>
                  </a:ext>
                </a:extLst>
              </p:cNvPr>
              <p:cNvSpPr>
                <a:spLocks noEditPoints="1"/>
              </p:cNvSpPr>
              <p:nvPr/>
            </p:nvSpPr>
            <p:spPr bwMode="auto">
              <a:xfrm>
                <a:off x="6818990"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9" y="22"/>
                      <a:pt x="13" y="17"/>
                    </a:cubicBezTo>
                    <a:cubicBezTo>
                      <a:pt x="17" y="12"/>
                      <a:pt x="22" y="7"/>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7" name="Freeform 6">
                <a:extLst>
                  <a:ext uri="{FF2B5EF4-FFF2-40B4-BE49-F238E27FC236}">
                    <a16:creationId xmlns:a16="http://schemas.microsoft.com/office/drawing/2014/main" id="{9DE73F62-DBCB-4DF3-AECA-74810986FB51}"/>
                  </a:ext>
                </a:extLst>
              </p:cNvPr>
              <p:cNvSpPr>
                <a:spLocks/>
              </p:cNvSpPr>
              <p:nvPr/>
            </p:nvSpPr>
            <p:spPr bwMode="auto">
              <a:xfrm>
                <a:off x="6953748" y="6168414"/>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8" name="Freeform 7">
                <a:extLst>
                  <a:ext uri="{FF2B5EF4-FFF2-40B4-BE49-F238E27FC236}">
                    <a16:creationId xmlns:a16="http://schemas.microsoft.com/office/drawing/2014/main" id="{7966DCE2-351C-4BDE-9795-4F2C3F86A5B3}"/>
                  </a:ext>
                </a:extLst>
              </p:cNvPr>
              <p:cNvSpPr>
                <a:spLocks noEditPoints="1"/>
              </p:cNvSpPr>
              <p:nvPr/>
            </p:nvSpPr>
            <p:spPr bwMode="auto">
              <a:xfrm>
                <a:off x="7075872"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8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6"/>
                      <a:pt x="13" y="111"/>
                    </a:cubicBezTo>
                    <a:cubicBezTo>
                      <a:pt x="9" y="106"/>
                      <a:pt x="6" y="100"/>
                      <a:pt x="4" y="92"/>
                    </a:cubicBezTo>
                    <a:cubicBezTo>
                      <a:pt x="2" y="84"/>
                      <a:pt x="0" y="75"/>
                      <a:pt x="0" y="64"/>
                    </a:cubicBezTo>
                    <a:cubicBezTo>
                      <a:pt x="0" y="54"/>
                      <a:pt x="1" y="45"/>
                      <a:pt x="4" y="37"/>
                    </a:cubicBezTo>
                    <a:cubicBezTo>
                      <a:pt x="6" y="29"/>
                      <a:pt x="9" y="22"/>
                      <a:pt x="13" y="17"/>
                    </a:cubicBezTo>
                    <a:cubicBezTo>
                      <a:pt x="17" y="12"/>
                      <a:pt x="22" y="7"/>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1"/>
                    </a:cubicBezTo>
                    <a:cubicBezTo>
                      <a:pt x="35" y="23"/>
                      <a:pt x="33" y="26"/>
                      <a:pt x="30" y="30"/>
                    </a:cubicBezTo>
                    <a:cubicBezTo>
                      <a:pt x="28" y="33"/>
                      <a:pt x="26"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8" y="105"/>
                    </a:cubicBezTo>
                    <a:cubicBezTo>
                      <a:pt x="61" y="103"/>
                      <a:pt x="63" y="100"/>
                      <a:pt x="65" y="97"/>
                    </a:cubicBezTo>
                    <a:cubicBezTo>
                      <a:pt x="68" y="93"/>
                      <a:pt x="69" y="89"/>
                      <a:pt x="70" y="83"/>
                    </a:cubicBezTo>
                    <a:cubicBezTo>
                      <a:pt x="72"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9" name="Freeform 8">
                <a:extLst>
                  <a:ext uri="{FF2B5EF4-FFF2-40B4-BE49-F238E27FC236}">
                    <a16:creationId xmlns:a16="http://schemas.microsoft.com/office/drawing/2014/main" id="{CD56FFD8-F0F3-46D5-BB46-E4690E68DACB}"/>
                  </a:ext>
                </a:extLst>
              </p:cNvPr>
              <p:cNvSpPr>
                <a:spLocks/>
              </p:cNvSpPr>
              <p:nvPr/>
            </p:nvSpPr>
            <p:spPr bwMode="auto">
              <a:xfrm>
                <a:off x="7212034"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0" name="Freeform 9">
                <a:extLst>
                  <a:ext uri="{FF2B5EF4-FFF2-40B4-BE49-F238E27FC236}">
                    <a16:creationId xmlns:a16="http://schemas.microsoft.com/office/drawing/2014/main" id="{5DF8B135-97B7-44F4-9815-72BA97929FBD}"/>
                  </a:ext>
                </a:extLst>
              </p:cNvPr>
              <p:cNvSpPr>
                <a:spLocks noEditPoints="1"/>
              </p:cNvSpPr>
              <p:nvPr/>
            </p:nvSpPr>
            <p:spPr bwMode="auto">
              <a:xfrm>
                <a:off x="7334158" y="6165607"/>
                <a:ext cx="116510" cy="155813"/>
              </a:xfrm>
              <a:custGeom>
                <a:avLst/>
                <a:gdLst>
                  <a:gd name="T0" fmla="*/ 95 w 95"/>
                  <a:gd name="T1" fmla="*/ 63 h 126"/>
                  <a:gd name="T2" fmla="*/ 91 w 95"/>
                  <a:gd name="T3" fmla="*/ 89 h 126"/>
                  <a:gd name="T4" fmla="*/ 82 w 95"/>
                  <a:gd name="T5" fmla="*/ 109 h 126"/>
                  <a:gd name="T6" fmla="*/ 67 w 95"/>
                  <a:gd name="T7" fmla="*/ 122 h 126"/>
                  <a:gd name="T8" fmla="*/ 46 w 95"/>
                  <a:gd name="T9" fmla="*/ 126 h 126"/>
                  <a:gd name="T10" fmla="*/ 27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8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1" y="89"/>
                    </a:cubicBezTo>
                    <a:cubicBezTo>
                      <a:pt x="89" y="97"/>
                      <a:pt x="86" y="104"/>
                      <a:pt x="82" y="109"/>
                    </a:cubicBezTo>
                    <a:cubicBezTo>
                      <a:pt x="78" y="115"/>
                      <a:pt x="73" y="119"/>
                      <a:pt x="67" y="122"/>
                    </a:cubicBezTo>
                    <a:cubicBezTo>
                      <a:pt x="61" y="125"/>
                      <a:pt x="54" y="126"/>
                      <a:pt x="46" y="126"/>
                    </a:cubicBezTo>
                    <a:cubicBezTo>
                      <a:pt x="39" y="126"/>
                      <a:pt x="33" y="125"/>
                      <a:pt x="27"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8" y="22"/>
                      <a:pt x="13" y="17"/>
                    </a:cubicBezTo>
                    <a:cubicBezTo>
                      <a:pt x="17" y="12"/>
                      <a:pt x="22" y="7"/>
                      <a:pt x="28" y="5"/>
                    </a:cubicBezTo>
                    <a:cubicBezTo>
                      <a:pt x="34" y="2"/>
                      <a:pt x="41" y="0"/>
                      <a:pt x="49" y="0"/>
                    </a:cubicBezTo>
                    <a:cubicBezTo>
                      <a:pt x="55" y="0"/>
                      <a:pt x="61" y="2"/>
                      <a:pt x="67" y="4"/>
                    </a:cubicBezTo>
                    <a:cubicBezTo>
                      <a:pt x="73" y="6"/>
                      <a:pt x="78" y="10"/>
                      <a:pt x="82" y="15"/>
                    </a:cubicBezTo>
                    <a:cubicBezTo>
                      <a:pt x="86" y="20"/>
                      <a:pt x="89" y="26"/>
                      <a:pt x="91" y="34"/>
                    </a:cubicBezTo>
                    <a:cubicBezTo>
                      <a:pt x="93" y="42"/>
                      <a:pt x="95" y="52"/>
                      <a:pt x="95" y="63"/>
                    </a:cubicBezTo>
                    <a:close/>
                    <a:moveTo>
                      <a:pt x="23" y="63"/>
                    </a:moveTo>
                    <a:cubicBezTo>
                      <a:pt x="23" y="64"/>
                      <a:pt x="23" y="65"/>
                      <a:pt x="23" y="66"/>
                    </a:cubicBezTo>
                    <a:cubicBezTo>
                      <a:pt x="23" y="68"/>
                      <a:pt x="23" y="69"/>
                      <a:pt x="23" y="70"/>
                    </a:cubicBezTo>
                    <a:cubicBezTo>
                      <a:pt x="68" y="37"/>
                      <a:pt x="68" y="37"/>
                      <a:pt x="68" y="37"/>
                    </a:cubicBezTo>
                    <a:cubicBezTo>
                      <a:pt x="66" y="31"/>
                      <a:pt x="63"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2"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1" name="Freeform 10">
                <a:extLst>
                  <a:ext uri="{FF2B5EF4-FFF2-40B4-BE49-F238E27FC236}">
                    <a16:creationId xmlns:a16="http://schemas.microsoft.com/office/drawing/2014/main" id="{114FA515-CAFB-4F88-BFF8-B9C10F59E9BC}"/>
                  </a:ext>
                </a:extLst>
              </p:cNvPr>
              <p:cNvSpPr>
                <a:spLocks noEditPoints="1"/>
              </p:cNvSpPr>
              <p:nvPr/>
            </p:nvSpPr>
            <p:spPr bwMode="auto">
              <a:xfrm>
                <a:off x="7463301" y="6165607"/>
                <a:ext cx="115106" cy="155813"/>
              </a:xfrm>
              <a:custGeom>
                <a:avLst/>
                <a:gdLst>
                  <a:gd name="T0" fmla="*/ 94 w 94"/>
                  <a:gd name="T1" fmla="*/ 63 h 126"/>
                  <a:gd name="T2" fmla="*/ 91 w 94"/>
                  <a:gd name="T3" fmla="*/ 89 h 126"/>
                  <a:gd name="T4" fmla="*/ 82 w 94"/>
                  <a:gd name="T5" fmla="*/ 109 h 126"/>
                  <a:gd name="T6" fmla="*/ 66 w 94"/>
                  <a:gd name="T7" fmla="*/ 122 h 126"/>
                  <a:gd name="T8" fmla="*/ 46 w 94"/>
                  <a:gd name="T9" fmla="*/ 126 h 126"/>
                  <a:gd name="T10" fmla="*/ 27 w 94"/>
                  <a:gd name="T11" fmla="*/ 123 h 126"/>
                  <a:gd name="T12" fmla="*/ 13 w 94"/>
                  <a:gd name="T13" fmla="*/ 111 h 126"/>
                  <a:gd name="T14" fmla="*/ 3 w 94"/>
                  <a:gd name="T15" fmla="*/ 92 h 126"/>
                  <a:gd name="T16" fmla="*/ 0 w 94"/>
                  <a:gd name="T17" fmla="*/ 64 h 126"/>
                  <a:gd name="T18" fmla="*/ 3 w 94"/>
                  <a:gd name="T19" fmla="*/ 37 h 126"/>
                  <a:gd name="T20" fmla="*/ 12 w 94"/>
                  <a:gd name="T21" fmla="*/ 17 h 126"/>
                  <a:gd name="T22" fmla="*/ 28 w 94"/>
                  <a:gd name="T23" fmla="*/ 5 h 126"/>
                  <a:gd name="T24" fmla="*/ 48 w 94"/>
                  <a:gd name="T25" fmla="*/ 0 h 126"/>
                  <a:gd name="T26" fmla="*/ 67 w 94"/>
                  <a:gd name="T27" fmla="*/ 4 h 126"/>
                  <a:gd name="T28" fmla="*/ 81 w 94"/>
                  <a:gd name="T29" fmla="*/ 15 h 126"/>
                  <a:gd name="T30" fmla="*/ 91 w 94"/>
                  <a:gd name="T31" fmla="*/ 34 h 126"/>
                  <a:gd name="T32" fmla="*/ 94 w 94"/>
                  <a:gd name="T33" fmla="*/ 63 h 126"/>
                  <a:gd name="T34" fmla="*/ 22 w 94"/>
                  <a:gd name="T35" fmla="*/ 63 h 126"/>
                  <a:gd name="T36" fmla="*/ 22 w 94"/>
                  <a:gd name="T37" fmla="*/ 66 h 126"/>
                  <a:gd name="T38" fmla="*/ 23 w 94"/>
                  <a:gd name="T39" fmla="*/ 70 h 126"/>
                  <a:gd name="T40" fmla="*/ 68 w 94"/>
                  <a:gd name="T41" fmla="*/ 37 h 126"/>
                  <a:gd name="T42" fmla="*/ 60 w 94"/>
                  <a:gd name="T43" fmla="*/ 23 h 126"/>
                  <a:gd name="T44" fmla="*/ 47 w 94"/>
                  <a:gd name="T45" fmla="*/ 19 h 126"/>
                  <a:gd name="T46" fmla="*/ 37 w 94"/>
                  <a:gd name="T47" fmla="*/ 21 h 126"/>
                  <a:gd name="T48" fmla="*/ 29 w 94"/>
                  <a:gd name="T49" fmla="*/ 30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90 h 126"/>
                  <a:gd name="T62" fmla="*/ 34 w 94"/>
                  <a:gd name="T63" fmla="*/ 103 h 126"/>
                  <a:gd name="T64" fmla="*/ 47 w 94"/>
                  <a:gd name="T65" fmla="*/ 108 h 126"/>
                  <a:gd name="T66" fmla="*/ 57 w 94"/>
                  <a:gd name="T67" fmla="*/ 105 h 126"/>
                  <a:gd name="T68" fmla="*/ 64 w 94"/>
                  <a:gd name="T69" fmla="*/ 97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3"/>
                    </a:moveTo>
                    <a:cubicBezTo>
                      <a:pt x="94" y="73"/>
                      <a:pt x="93" y="82"/>
                      <a:pt x="91" y="89"/>
                    </a:cubicBezTo>
                    <a:cubicBezTo>
                      <a:pt x="89" y="97"/>
                      <a:pt x="86" y="104"/>
                      <a:pt x="82" y="109"/>
                    </a:cubicBezTo>
                    <a:cubicBezTo>
                      <a:pt x="77" y="115"/>
                      <a:pt x="72" y="119"/>
                      <a:pt x="66" y="122"/>
                    </a:cubicBezTo>
                    <a:cubicBezTo>
                      <a:pt x="60" y="125"/>
                      <a:pt x="53" y="126"/>
                      <a:pt x="46" y="126"/>
                    </a:cubicBezTo>
                    <a:cubicBezTo>
                      <a:pt x="39" y="126"/>
                      <a:pt x="33" y="125"/>
                      <a:pt x="27" y="123"/>
                    </a:cubicBezTo>
                    <a:cubicBezTo>
                      <a:pt x="21" y="120"/>
                      <a:pt x="17" y="116"/>
                      <a:pt x="13" y="111"/>
                    </a:cubicBezTo>
                    <a:cubicBezTo>
                      <a:pt x="8" y="106"/>
                      <a:pt x="5" y="100"/>
                      <a:pt x="3" y="92"/>
                    </a:cubicBezTo>
                    <a:cubicBezTo>
                      <a:pt x="1" y="84"/>
                      <a:pt x="0" y="75"/>
                      <a:pt x="0" y="64"/>
                    </a:cubicBezTo>
                    <a:cubicBezTo>
                      <a:pt x="0" y="54"/>
                      <a:pt x="1" y="45"/>
                      <a:pt x="3" y="37"/>
                    </a:cubicBezTo>
                    <a:cubicBezTo>
                      <a:pt x="5" y="29"/>
                      <a:pt x="8" y="22"/>
                      <a:pt x="12" y="17"/>
                    </a:cubicBezTo>
                    <a:cubicBezTo>
                      <a:pt x="16" y="12"/>
                      <a:pt x="22" y="7"/>
                      <a:pt x="28" y="5"/>
                    </a:cubicBezTo>
                    <a:cubicBezTo>
                      <a:pt x="34" y="2"/>
                      <a:pt x="41" y="0"/>
                      <a:pt x="48" y="0"/>
                    </a:cubicBezTo>
                    <a:cubicBezTo>
                      <a:pt x="55" y="0"/>
                      <a:pt x="61" y="2"/>
                      <a:pt x="67" y="4"/>
                    </a:cubicBezTo>
                    <a:cubicBezTo>
                      <a:pt x="72" y="6"/>
                      <a:pt x="77" y="10"/>
                      <a:pt x="81" y="15"/>
                    </a:cubicBezTo>
                    <a:cubicBezTo>
                      <a:pt x="85" y="20"/>
                      <a:pt x="89" y="26"/>
                      <a:pt x="91" y="34"/>
                    </a:cubicBezTo>
                    <a:cubicBezTo>
                      <a:pt x="93" y="42"/>
                      <a:pt x="94" y="52"/>
                      <a:pt x="94" y="63"/>
                    </a:cubicBezTo>
                    <a:close/>
                    <a:moveTo>
                      <a:pt x="22" y="63"/>
                    </a:moveTo>
                    <a:cubicBezTo>
                      <a:pt x="22" y="64"/>
                      <a:pt x="22" y="65"/>
                      <a:pt x="22" y="66"/>
                    </a:cubicBezTo>
                    <a:cubicBezTo>
                      <a:pt x="22" y="68"/>
                      <a:pt x="22" y="69"/>
                      <a:pt x="23" y="70"/>
                    </a:cubicBezTo>
                    <a:cubicBezTo>
                      <a:pt x="68" y="37"/>
                      <a:pt x="68" y="37"/>
                      <a:pt x="68" y="37"/>
                    </a:cubicBezTo>
                    <a:cubicBezTo>
                      <a:pt x="66" y="31"/>
                      <a:pt x="63" y="26"/>
                      <a:pt x="60" y="23"/>
                    </a:cubicBezTo>
                    <a:cubicBezTo>
                      <a:pt x="56" y="20"/>
                      <a:pt x="52" y="19"/>
                      <a:pt x="47" y="19"/>
                    </a:cubicBezTo>
                    <a:cubicBezTo>
                      <a:pt x="43" y="19"/>
                      <a:pt x="40" y="20"/>
                      <a:pt x="37" y="21"/>
                    </a:cubicBezTo>
                    <a:cubicBezTo>
                      <a:pt x="34" y="23"/>
                      <a:pt x="32" y="26"/>
                      <a:pt x="29" y="30"/>
                    </a:cubicBezTo>
                    <a:cubicBezTo>
                      <a:pt x="27" y="33"/>
                      <a:pt x="26" y="38"/>
                      <a:pt x="24" y="43"/>
                    </a:cubicBezTo>
                    <a:cubicBezTo>
                      <a:pt x="23" y="49"/>
                      <a:pt x="22" y="55"/>
                      <a:pt x="22" y="63"/>
                    </a:cubicBezTo>
                    <a:close/>
                    <a:moveTo>
                      <a:pt x="71" y="63"/>
                    </a:moveTo>
                    <a:cubicBezTo>
                      <a:pt x="71" y="62"/>
                      <a:pt x="71" y="61"/>
                      <a:pt x="71" y="60"/>
                    </a:cubicBezTo>
                    <a:cubicBezTo>
                      <a:pt x="71" y="59"/>
                      <a:pt x="71" y="58"/>
                      <a:pt x="71" y="57"/>
                    </a:cubicBezTo>
                    <a:cubicBezTo>
                      <a:pt x="26" y="90"/>
                      <a:pt x="26" y="90"/>
                      <a:pt x="26" y="90"/>
                    </a:cubicBezTo>
                    <a:cubicBezTo>
                      <a:pt x="28" y="96"/>
                      <a:pt x="31" y="100"/>
                      <a:pt x="34" y="103"/>
                    </a:cubicBezTo>
                    <a:cubicBezTo>
                      <a:pt x="38" y="106"/>
                      <a:pt x="42" y="108"/>
                      <a:pt x="47" y="108"/>
                    </a:cubicBezTo>
                    <a:cubicBezTo>
                      <a:pt x="50" y="108"/>
                      <a:pt x="54" y="107"/>
                      <a:pt x="57" y="105"/>
                    </a:cubicBezTo>
                    <a:cubicBezTo>
                      <a:pt x="60" y="103"/>
                      <a:pt x="62" y="100"/>
                      <a:pt x="64" y="97"/>
                    </a:cubicBezTo>
                    <a:cubicBezTo>
                      <a:pt x="67" y="93"/>
                      <a:pt x="68" y="89"/>
                      <a:pt x="70" y="83"/>
                    </a:cubicBezTo>
                    <a:cubicBezTo>
                      <a:pt x="71" y="77"/>
                      <a:pt x="71" y="71"/>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2" name="Freeform 11">
                <a:extLst>
                  <a:ext uri="{FF2B5EF4-FFF2-40B4-BE49-F238E27FC236}">
                    <a16:creationId xmlns:a16="http://schemas.microsoft.com/office/drawing/2014/main" id="{D3947E65-2F89-427A-A28C-E6C67D466E04}"/>
                  </a:ext>
                </a:extLst>
              </p:cNvPr>
              <p:cNvSpPr>
                <a:spLocks/>
              </p:cNvSpPr>
              <p:nvPr/>
            </p:nvSpPr>
            <p:spPr bwMode="auto">
              <a:xfrm>
                <a:off x="7598059"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3" name="Freeform 12">
                <a:extLst>
                  <a:ext uri="{FF2B5EF4-FFF2-40B4-BE49-F238E27FC236}">
                    <a16:creationId xmlns:a16="http://schemas.microsoft.com/office/drawing/2014/main" id="{04157883-58C4-4B90-8464-9C711C810908}"/>
                  </a:ext>
                </a:extLst>
              </p:cNvPr>
              <p:cNvSpPr>
                <a:spLocks noEditPoints="1"/>
              </p:cNvSpPr>
              <p:nvPr/>
            </p:nvSpPr>
            <p:spPr bwMode="auto">
              <a:xfrm>
                <a:off x="7720184"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9" y="22"/>
                      <a:pt x="13" y="17"/>
                    </a:cubicBezTo>
                    <a:cubicBezTo>
                      <a:pt x="17" y="12"/>
                      <a:pt x="22" y="7"/>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4" name="Freeform 13">
                <a:extLst>
                  <a:ext uri="{FF2B5EF4-FFF2-40B4-BE49-F238E27FC236}">
                    <a16:creationId xmlns:a16="http://schemas.microsoft.com/office/drawing/2014/main" id="{A19D8BDC-6DFF-4603-86EF-29345045F90C}"/>
                  </a:ext>
                </a:extLst>
              </p:cNvPr>
              <p:cNvSpPr>
                <a:spLocks/>
              </p:cNvSpPr>
              <p:nvPr/>
            </p:nvSpPr>
            <p:spPr bwMode="auto">
              <a:xfrm>
                <a:off x="7854942" y="6168414"/>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5" name="Freeform 14">
                <a:extLst>
                  <a:ext uri="{FF2B5EF4-FFF2-40B4-BE49-F238E27FC236}">
                    <a16:creationId xmlns:a16="http://schemas.microsoft.com/office/drawing/2014/main" id="{2E10430A-BB21-4B0F-B083-84171ABEE57C}"/>
                  </a:ext>
                </a:extLst>
              </p:cNvPr>
              <p:cNvSpPr>
                <a:spLocks/>
              </p:cNvSpPr>
              <p:nvPr/>
            </p:nvSpPr>
            <p:spPr bwMode="auto">
              <a:xfrm>
                <a:off x="7984085" y="6168414"/>
                <a:ext cx="103876" cy="150199"/>
              </a:xfrm>
              <a:custGeom>
                <a:avLst/>
                <a:gdLst>
                  <a:gd name="T0" fmla="*/ 4 w 74"/>
                  <a:gd name="T1" fmla="*/ 107 h 107"/>
                  <a:gd name="T2" fmla="*/ 4 w 74"/>
                  <a:gd name="T3" fmla="*/ 89 h 107"/>
                  <a:gd name="T4" fmla="*/ 31 w 74"/>
                  <a:gd name="T5" fmla="*/ 89 h 107"/>
                  <a:gd name="T6" fmla="*/ 31 w 74"/>
                  <a:gd name="T7" fmla="*/ 21 h 107"/>
                  <a:gd name="T8" fmla="*/ 7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4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4" y="107"/>
                    </a:moveTo>
                    <a:lnTo>
                      <a:pt x="4" y="89"/>
                    </a:lnTo>
                    <a:lnTo>
                      <a:pt x="31" y="89"/>
                    </a:lnTo>
                    <a:lnTo>
                      <a:pt x="31" y="21"/>
                    </a:lnTo>
                    <a:lnTo>
                      <a:pt x="7" y="34"/>
                    </a:lnTo>
                    <a:lnTo>
                      <a:pt x="0" y="17"/>
                    </a:lnTo>
                    <a:lnTo>
                      <a:pt x="34" y="0"/>
                    </a:lnTo>
                    <a:lnTo>
                      <a:pt x="51" y="0"/>
                    </a:lnTo>
                    <a:lnTo>
                      <a:pt x="51" y="89"/>
                    </a:lnTo>
                    <a:lnTo>
                      <a:pt x="74" y="89"/>
                    </a:lnTo>
                    <a:lnTo>
                      <a:pt x="74"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6" name="Freeform 15">
                <a:extLst>
                  <a:ext uri="{FF2B5EF4-FFF2-40B4-BE49-F238E27FC236}">
                    <a16:creationId xmlns:a16="http://schemas.microsoft.com/office/drawing/2014/main" id="{EF3B501F-B482-4F28-8975-C46E1D0D2A23}"/>
                  </a:ext>
                </a:extLst>
              </p:cNvPr>
              <p:cNvSpPr>
                <a:spLocks noEditPoints="1"/>
              </p:cNvSpPr>
              <p:nvPr/>
            </p:nvSpPr>
            <p:spPr bwMode="auto">
              <a:xfrm>
                <a:off x="8106209"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4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4" y="92"/>
                    </a:cubicBezTo>
                    <a:cubicBezTo>
                      <a:pt x="1" y="84"/>
                      <a:pt x="0" y="75"/>
                      <a:pt x="0" y="64"/>
                    </a:cubicBezTo>
                    <a:cubicBezTo>
                      <a:pt x="0" y="54"/>
                      <a:pt x="1" y="45"/>
                      <a:pt x="3" y="37"/>
                    </a:cubicBezTo>
                    <a:cubicBezTo>
                      <a:pt x="6" y="29"/>
                      <a:pt x="9" y="22"/>
                      <a:pt x="13" y="17"/>
                    </a:cubicBezTo>
                    <a:cubicBezTo>
                      <a:pt x="17" y="12"/>
                      <a:pt x="22" y="7"/>
                      <a:pt x="28" y="5"/>
                    </a:cubicBezTo>
                    <a:cubicBezTo>
                      <a:pt x="34" y="2"/>
                      <a:pt x="41" y="0"/>
                      <a:pt x="49" y="0"/>
                    </a:cubicBezTo>
                    <a:cubicBezTo>
                      <a:pt x="56"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7" y="31"/>
                      <a:pt x="64" y="26"/>
                      <a:pt x="60" y="23"/>
                    </a:cubicBezTo>
                    <a:cubicBezTo>
                      <a:pt x="57" y="20"/>
                      <a:pt x="52" y="19"/>
                      <a:pt x="47" y="19"/>
                    </a:cubicBezTo>
                    <a:cubicBezTo>
                      <a:pt x="44" y="19"/>
                      <a:pt x="41" y="20"/>
                      <a:pt x="38" y="21"/>
                    </a:cubicBezTo>
                    <a:cubicBezTo>
                      <a:pt x="35" y="23"/>
                      <a:pt x="32" y="26"/>
                      <a:pt x="30" y="30"/>
                    </a:cubicBezTo>
                    <a:cubicBezTo>
                      <a:pt x="28" y="33"/>
                      <a:pt x="26"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1" y="100"/>
                      <a:pt x="35" y="103"/>
                    </a:cubicBezTo>
                    <a:cubicBezTo>
                      <a:pt x="39"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7" name="Freeform 16">
                <a:extLst>
                  <a:ext uri="{FF2B5EF4-FFF2-40B4-BE49-F238E27FC236}">
                    <a16:creationId xmlns:a16="http://schemas.microsoft.com/office/drawing/2014/main" id="{8A944FD6-82EE-44FB-958C-9257258FD0F6}"/>
                  </a:ext>
                </a:extLst>
              </p:cNvPr>
              <p:cNvSpPr>
                <a:spLocks/>
              </p:cNvSpPr>
              <p:nvPr/>
            </p:nvSpPr>
            <p:spPr bwMode="auto">
              <a:xfrm>
                <a:off x="8242371"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8" name="Freeform 17">
                <a:extLst>
                  <a:ext uri="{FF2B5EF4-FFF2-40B4-BE49-F238E27FC236}">
                    <a16:creationId xmlns:a16="http://schemas.microsoft.com/office/drawing/2014/main" id="{F8798AD0-0855-45CE-BC56-FA286B1440D0}"/>
                  </a:ext>
                </a:extLst>
              </p:cNvPr>
              <p:cNvSpPr>
                <a:spLocks noEditPoints="1"/>
              </p:cNvSpPr>
              <p:nvPr/>
            </p:nvSpPr>
            <p:spPr bwMode="auto">
              <a:xfrm>
                <a:off x="8363092" y="6165607"/>
                <a:ext cx="116510" cy="155813"/>
              </a:xfrm>
              <a:custGeom>
                <a:avLst/>
                <a:gdLst>
                  <a:gd name="T0" fmla="*/ 95 w 95"/>
                  <a:gd name="T1" fmla="*/ 63 h 126"/>
                  <a:gd name="T2" fmla="*/ 92 w 95"/>
                  <a:gd name="T3" fmla="*/ 89 h 126"/>
                  <a:gd name="T4" fmla="*/ 83 w 95"/>
                  <a:gd name="T5" fmla="*/ 109 h 126"/>
                  <a:gd name="T6" fmla="*/ 67 w 95"/>
                  <a:gd name="T7" fmla="*/ 122 h 126"/>
                  <a:gd name="T8" fmla="*/ 47 w 95"/>
                  <a:gd name="T9" fmla="*/ 126 h 126"/>
                  <a:gd name="T10" fmla="*/ 28 w 95"/>
                  <a:gd name="T11" fmla="*/ 123 h 126"/>
                  <a:gd name="T12" fmla="*/ 14 w 95"/>
                  <a:gd name="T13" fmla="*/ 111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6 h 126"/>
                  <a:gd name="T38" fmla="*/ 24 w 95"/>
                  <a:gd name="T39" fmla="*/ 70 h 126"/>
                  <a:gd name="T40" fmla="*/ 69 w 95"/>
                  <a:gd name="T41" fmla="*/ 37 h 126"/>
                  <a:gd name="T42" fmla="*/ 61 w 95"/>
                  <a:gd name="T43" fmla="*/ 23 h 126"/>
                  <a:gd name="T44" fmla="*/ 48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1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90" y="97"/>
                      <a:pt x="87" y="104"/>
                      <a:pt x="83" y="109"/>
                    </a:cubicBezTo>
                    <a:cubicBezTo>
                      <a:pt x="78" y="115"/>
                      <a:pt x="73" y="119"/>
                      <a:pt x="67" y="122"/>
                    </a:cubicBezTo>
                    <a:cubicBezTo>
                      <a:pt x="61" y="125"/>
                      <a:pt x="54" y="126"/>
                      <a:pt x="47" y="126"/>
                    </a:cubicBezTo>
                    <a:cubicBezTo>
                      <a:pt x="40" y="126"/>
                      <a:pt x="34" y="125"/>
                      <a:pt x="28" y="123"/>
                    </a:cubicBezTo>
                    <a:cubicBezTo>
                      <a:pt x="22" y="120"/>
                      <a:pt x="18" y="116"/>
                      <a:pt x="14" y="111"/>
                    </a:cubicBezTo>
                    <a:cubicBezTo>
                      <a:pt x="9" y="106"/>
                      <a:pt x="6" y="100"/>
                      <a:pt x="4" y="92"/>
                    </a:cubicBezTo>
                    <a:cubicBezTo>
                      <a:pt x="2" y="84"/>
                      <a:pt x="0" y="75"/>
                      <a:pt x="0" y="64"/>
                    </a:cubicBezTo>
                    <a:cubicBezTo>
                      <a:pt x="0" y="54"/>
                      <a:pt x="2" y="45"/>
                      <a:pt x="4" y="37"/>
                    </a:cubicBezTo>
                    <a:cubicBezTo>
                      <a:pt x="6" y="29"/>
                      <a:pt x="9" y="22"/>
                      <a:pt x="13" y="17"/>
                    </a:cubicBezTo>
                    <a:cubicBezTo>
                      <a:pt x="17" y="12"/>
                      <a:pt x="23" y="7"/>
                      <a:pt x="29" y="5"/>
                    </a:cubicBezTo>
                    <a:cubicBezTo>
                      <a:pt x="35" y="2"/>
                      <a:pt x="42" y="0"/>
                      <a:pt x="49" y="0"/>
                    </a:cubicBezTo>
                    <a:cubicBezTo>
                      <a:pt x="56" y="0"/>
                      <a:pt x="62" y="2"/>
                      <a:pt x="68" y="4"/>
                    </a:cubicBezTo>
                    <a:cubicBezTo>
                      <a:pt x="73" y="6"/>
                      <a:pt x="78" y="10"/>
                      <a:pt x="82" y="15"/>
                    </a:cubicBezTo>
                    <a:cubicBezTo>
                      <a:pt x="86" y="20"/>
                      <a:pt x="90" y="26"/>
                      <a:pt x="92" y="34"/>
                    </a:cubicBezTo>
                    <a:cubicBezTo>
                      <a:pt x="94" y="42"/>
                      <a:pt x="95" y="52"/>
                      <a:pt x="95" y="63"/>
                    </a:cubicBezTo>
                    <a:close/>
                    <a:moveTo>
                      <a:pt x="23" y="63"/>
                    </a:moveTo>
                    <a:cubicBezTo>
                      <a:pt x="23" y="64"/>
                      <a:pt x="23" y="65"/>
                      <a:pt x="23" y="66"/>
                    </a:cubicBezTo>
                    <a:cubicBezTo>
                      <a:pt x="23" y="68"/>
                      <a:pt x="23" y="69"/>
                      <a:pt x="24" y="70"/>
                    </a:cubicBezTo>
                    <a:cubicBezTo>
                      <a:pt x="69" y="37"/>
                      <a:pt x="69" y="37"/>
                      <a:pt x="69" y="37"/>
                    </a:cubicBezTo>
                    <a:cubicBezTo>
                      <a:pt x="67" y="31"/>
                      <a:pt x="64" y="26"/>
                      <a:pt x="61" y="23"/>
                    </a:cubicBezTo>
                    <a:cubicBezTo>
                      <a:pt x="57" y="20"/>
                      <a:pt x="53" y="19"/>
                      <a:pt x="48" y="19"/>
                    </a:cubicBezTo>
                    <a:cubicBezTo>
                      <a:pt x="44" y="19"/>
                      <a:pt x="41" y="20"/>
                      <a:pt x="38" y="21"/>
                    </a:cubicBezTo>
                    <a:cubicBezTo>
                      <a:pt x="35" y="23"/>
                      <a:pt x="33" y="26"/>
                      <a:pt x="30" y="30"/>
                    </a:cubicBezTo>
                    <a:cubicBezTo>
                      <a:pt x="28" y="33"/>
                      <a:pt x="27"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5" y="107"/>
                      <a:pt x="58" y="105"/>
                    </a:cubicBezTo>
                    <a:cubicBezTo>
                      <a:pt x="61" y="103"/>
                      <a:pt x="63" y="100"/>
                      <a:pt x="65" y="97"/>
                    </a:cubicBezTo>
                    <a:cubicBezTo>
                      <a:pt x="68" y="93"/>
                      <a:pt x="69" y="89"/>
                      <a:pt x="71" y="83"/>
                    </a:cubicBezTo>
                    <a:cubicBezTo>
                      <a:pt x="72"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9" name="Freeform 25">
                <a:extLst>
                  <a:ext uri="{FF2B5EF4-FFF2-40B4-BE49-F238E27FC236}">
                    <a16:creationId xmlns:a16="http://schemas.microsoft.com/office/drawing/2014/main" id="{5E17D9CA-C8B3-4658-923C-95AC6E57EAFF}"/>
                  </a:ext>
                </a:extLst>
              </p:cNvPr>
              <p:cNvSpPr>
                <a:spLocks/>
              </p:cNvSpPr>
              <p:nvPr/>
            </p:nvSpPr>
            <p:spPr bwMode="auto">
              <a:xfrm>
                <a:off x="6826008"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0" name="Freeform 26">
                <a:extLst>
                  <a:ext uri="{FF2B5EF4-FFF2-40B4-BE49-F238E27FC236}">
                    <a16:creationId xmlns:a16="http://schemas.microsoft.com/office/drawing/2014/main" id="{99F450A2-7D57-49FB-8C6A-69553B2A19E6}"/>
                  </a:ext>
                </a:extLst>
              </p:cNvPr>
              <p:cNvSpPr>
                <a:spLocks noEditPoints="1"/>
              </p:cNvSpPr>
              <p:nvPr/>
            </p:nvSpPr>
            <p:spPr bwMode="auto">
              <a:xfrm>
                <a:off x="6948133" y="6395363"/>
                <a:ext cx="116510" cy="154410"/>
              </a:xfrm>
              <a:custGeom>
                <a:avLst/>
                <a:gdLst>
                  <a:gd name="T0" fmla="*/ 95 w 95"/>
                  <a:gd name="T1" fmla="*/ 62 h 126"/>
                  <a:gd name="T2" fmla="*/ 91 w 95"/>
                  <a:gd name="T3" fmla="*/ 89 h 126"/>
                  <a:gd name="T4" fmla="*/ 82 w 95"/>
                  <a:gd name="T5" fmla="*/ 109 h 126"/>
                  <a:gd name="T6" fmla="*/ 66 w 95"/>
                  <a:gd name="T7" fmla="*/ 121 h 126"/>
                  <a:gd name="T8" fmla="*/ 46 w 95"/>
                  <a:gd name="T9" fmla="*/ 126 h 126"/>
                  <a:gd name="T10" fmla="*/ 27 w 95"/>
                  <a:gd name="T11" fmla="*/ 122 h 126"/>
                  <a:gd name="T12" fmla="*/ 13 w 95"/>
                  <a:gd name="T13" fmla="*/ 111 h 126"/>
                  <a:gd name="T14" fmla="*/ 3 w 95"/>
                  <a:gd name="T15" fmla="*/ 92 h 126"/>
                  <a:gd name="T16" fmla="*/ 0 w 95"/>
                  <a:gd name="T17" fmla="*/ 63 h 126"/>
                  <a:gd name="T18" fmla="*/ 3 w 95"/>
                  <a:gd name="T19" fmla="*/ 37 h 126"/>
                  <a:gd name="T20" fmla="*/ 12 w 95"/>
                  <a:gd name="T21" fmla="*/ 17 h 126"/>
                  <a:gd name="T22" fmla="*/ 28 w 95"/>
                  <a:gd name="T23" fmla="*/ 4 h 126"/>
                  <a:gd name="T24" fmla="*/ 48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8 w 95"/>
                  <a:gd name="T41" fmla="*/ 36 h 126"/>
                  <a:gd name="T42" fmla="*/ 60 w 95"/>
                  <a:gd name="T43" fmla="*/ 23 h 126"/>
                  <a:gd name="T44" fmla="*/ 47 w 95"/>
                  <a:gd name="T45" fmla="*/ 18 h 126"/>
                  <a:gd name="T46" fmla="*/ 37 w 95"/>
                  <a:gd name="T47" fmla="*/ 21 h 126"/>
                  <a:gd name="T48" fmla="*/ 30 w 95"/>
                  <a:gd name="T49" fmla="*/ 29 h 126"/>
                  <a:gd name="T50" fmla="*/ 24 w 95"/>
                  <a:gd name="T51" fmla="*/ 43 h 126"/>
                  <a:gd name="T52" fmla="*/ 23 w 95"/>
                  <a:gd name="T53" fmla="*/ 63 h 126"/>
                  <a:gd name="T54" fmla="*/ 72 w 95"/>
                  <a:gd name="T55" fmla="*/ 63 h 126"/>
                  <a:gd name="T56" fmla="*/ 72 w 95"/>
                  <a:gd name="T57" fmla="*/ 60 h 126"/>
                  <a:gd name="T58" fmla="*/ 71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3" y="81"/>
                      <a:pt x="91" y="89"/>
                    </a:cubicBezTo>
                    <a:cubicBezTo>
                      <a:pt x="89" y="97"/>
                      <a:pt x="86" y="103"/>
                      <a:pt x="82" y="109"/>
                    </a:cubicBezTo>
                    <a:cubicBezTo>
                      <a:pt x="78" y="114"/>
                      <a:pt x="72" y="118"/>
                      <a:pt x="66" y="121"/>
                    </a:cubicBezTo>
                    <a:cubicBezTo>
                      <a:pt x="60" y="124"/>
                      <a:pt x="54" y="126"/>
                      <a:pt x="46" y="126"/>
                    </a:cubicBezTo>
                    <a:cubicBezTo>
                      <a:pt x="39" y="126"/>
                      <a:pt x="33" y="124"/>
                      <a:pt x="27" y="122"/>
                    </a:cubicBezTo>
                    <a:cubicBezTo>
                      <a:pt x="22" y="120"/>
                      <a:pt x="17" y="116"/>
                      <a:pt x="13" y="111"/>
                    </a:cubicBezTo>
                    <a:cubicBezTo>
                      <a:pt x="9" y="106"/>
                      <a:pt x="5" y="99"/>
                      <a:pt x="3" y="92"/>
                    </a:cubicBezTo>
                    <a:cubicBezTo>
                      <a:pt x="1" y="84"/>
                      <a:pt x="0" y="74"/>
                      <a:pt x="0" y="63"/>
                    </a:cubicBezTo>
                    <a:cubicBezTo>
                      <a:pt x="0" y="53"/>
                      <a:pt x="1" y="44"/>
                      <a:pt x="3" y="37"/>
                    </a:cubicBezTo>
                    <a:cubicBezTo>
                      <a:pt x="5" y="29"/>
                      <a:pt x="8" y="22"/>
                      <a:pt x="12" y="17"/>
                    </a:cubicBezTo>
                    <a:cubicBezTo>
                      <a:pt x="17" y="11"/>
                      <a:pt x="22" y="7"/>
                      <a:pt x="28" y="4"/>
                    </a:cubicBezTo>
                    <a:cubicBezTo>
                      <a:pt x="34" y="1"/>
                      <a:pt x="41" y="0"/>
                      <a:pt x="48" y="0"/>
                    </a:cubicBezTo>
                    <a:cubicBezTo>
                      <a:pt x="55" y="0"/>
                      <a:pt x="61" y="1"/>
                      <a:pt x="67" y="3"/>
                    </a:cubicBezTo>
                    <a:cubicBezTo>
                      <a:pt x="73" y="6"/>
                      <a:pt x="77" y="9"/>
                      <a:pt x="82" y="14"/>
                    </a:cubicBezTo>
                    <a:cubicBezTo>
                      <a:pt x="86" y="20"/>
                      <a:pt x="89" y="26"/>
                      <a:pt x="91" y="34"/>
                    </a:cubicBezTo>
                    <a:cubicBezTo>
                      <a:pt x="93" y="42"/>
                      <a:pt x="95" y="51"/>
                      <a:pt x="95" y="62"/>
                    </a:cubicBezTo>
                    <a:close/>
                    <a:moveTo>
                      <a:pt x="23" y="63"/>
                    </a:moveTo>
                    <a:cubicBezTo>
                      <a:pt x="23" y="64"/>
                      <a:pt x="23" y="65"/>
                      <a:pt x="23" y="66"/>
                    </a:cubicBezTo>
                    <a:cubicBezTo>
                      <a:pt x="23" y="67"/>
                      <a:pt x="23" y="68"/>
                      <a:pt x="23" y="69"/>
                    </a:cubicBezTo>
                    <a:cubicBezTo>
                      <a:pt x="68" y="36"/>
                      <a:pt x="68" y="36"/>
                      <a:pt x="68" y="36"/>
                    </a:cubicBezTo>
                    <a:cubicBezTo>
                      <a:pt x="66" y="30"/>
                      <a:pt x="63" y="26"/>
                      <a:pt x="60" y="23"/>
                    </a:cubicBezTo>
                    <a:cubicBezTo>
                      <a:pt x="56" y="20"/>
                      <a:pt x="52" y="18"/>
                      <a:pt x="47" y="18"/>
                    </a:cubicBezTo>
                    <a:cubicBezTo>
                      <a:pt x="44" y="18"/>
                      <a:pt x="40" y="19"/>
                      <a:pt x="37" y="21"/>
                    </a:cubicBezTo>
                    <a:cubicBezTo>
                      <a:pt x="34" y="23"/>
                      <a:pt x="32" y="26"/>
                      <a:pt x="30" y="29"/>
                    </a:cubicBezTo>
                    <a:cubicBezTo>
                      <a:pt x="27" y="33"/>
                      <a:pt x="26" y="37"/>
                      <a:pt x="24" y="43"/>
                    </a:cubicBezTo>
                    <a:cubicBezTo>
                      <a:pt x="23" y="48"/>
                      <a:pt x="23" y="55"/>
                      <a:pt x="23" y="63"/>
                    </a:cubicBezTo>
                    <a:close/>
                    <a:moveTo>
                      <a:pt x="72" y="63"/>
                    </a:moveTo>
                    <a:cubicBezTo>
                      <a:pt x="72" y="62"/>
                      <a:pt x="72" y="61"/>
                      <a:pt x="72" y="60"/>
                    </a:cubicBezTo>
                    <a:cubicBezTo>
                      <a:pt x="71" y="59"/>
                      <a:pt x="71" y="58"/>
                      <a:pt x="71" y="57"/>
                    </a:cubicBezTo>
                    <a:cubicBezTo>
                      <a:pt x="26" y="89"/>
                      <a:pt x="26" y="89"/>
                      <a:pt x="26" y="89"/>
                    </a:cubicBezTo>
                    <a:cubicBezTo>
                      <a:pt x="28" y="95"/>
                      <a:pt x="31" y="100"/>
                      <a:pt x="35" y="103"/>
                    </a:cubicBezTo>
                    <a:cubicBezTo>
                      <a:pt x="38" y="106"/>
                      <a:pt x="42" y="107"/>
                      <a:pt x="47" y="107"/>
                    </a:cubicBezTo>
                    <a:cubicBezTo>
                      <a:pt x="51" y="107"/>
                      <a:pt x="54" y="106"/>
                      <a:pt x="57" y="104"/>
                    </a:cubicBezTo>
                    <a:cubicBezTo>
                      <a:pt x="60" y="103"/>
                      <a:pt x="62"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1" name="Freeform 27">
                <a:extLst>
                  <a:ext uri="{FF2B5EF4-FFF2-40B4-BE49-F238E27FC236}">
                    <a16:creationId xmlns:a16="http://schemas.microsoft.com/office/drawing/2014/main" id="{93F9CC1B-2186-4EC5-AF84-855D75DE557B}"/>
                  </a:ext>
                </a:extLst>
              </p:cNvPr>
              <p:cNvSpPr>
                <a:spLocks/>
              </p:cNvSpPr>
              <p:nvPr/>
            </p:nvSpPr>
            <p:spPr bwMode="auto">
              <a:xfrm>
                <a:off x="7082891" y="6396766"/>
                <a:ext cx="103876" cy="150199"/>
              </a:xfrm>
              <a:custGeom>
                <a:avLst/>
                <a:gdLst>
                  <a:gd name="T0" fmla="*/ 4 w 74"/>
                  <a:gd name="T1" fmla="*/ 107 h 107"/>
                  <a:gd name="T2" fmla="*/ 4 w 74"/>
                  <a:gd name="T3" fmla="*/ 89 h 107"/>
                  <a:gd name="T4" fmla="*/ 31 w 74"/>
                  <a:gd name="T5" fmla="*/ 89 h 107"/>
                  <a:gd name="T6" fmla="*/ 31 w 74"/>
                  <a:gd name="T7" fmla="*/ 21 h 107"/>
                  <a:gd name="T8" fmla="*/ 7 w 74"/>
                  <a:gd name="T9" fmla="*/ 34 h 107"/>
                  <a:gd name="T10" fmla="*/ 0 w 74"/>
                  <a:gd name="T11" fmla="*/ 18 h 107"/>
                  <a:gd name="T12" fmla="*/ 34 w 74"/>
                  <a:gd name="T13" fmla="*/ 0 h 107"/>
                  <a:gd name="T14" fmla="*/ 51 w 74"/>
                  <a:gd name="T15" fmla="*/ 0 h 107"/>
                  <a:gd name="T16" fmla="*/ 51 w 74"/>
                  <a:gd name="T17" fmla="*/ 89 h 107"/>
                  <a:gd name="T18" fmla="*/ 74 w 74"/>
                  <a:gd name="T19" fmla="*/ 89 h 107"/>
                  <a:gd name="T20" fmla="*/ 74 w 74"/>
                  <a:gd name="T21" fmla="*/ 107 h 107"/>
                  <a:gd name="T22" fmla="*/ 4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4" y="107"/>
                    </a:moveTo>
                    <a:lnTo>
                      <a:pt x="4" y="89"/>
                    </a:lnTo>
                    <a:lnTo>
                      <a:pt x="31" y="89"/>
                    </a:lnTo>
                    <a:lnTo>
                      <a:pt x="31" y="21"/>
                    </a:lnTo>
                    <a:lnTo>
                      <a:pt x="7" y="34"/>
                    </a:lnTo>
                    <a:lnTo>
                      <a:pt x="0" y="18"/>
                    </a:lnTo>
                    <a:lnTo>
                      <a:pt x="34" y="0"/>
                    </a:lnTo>
                    <a:lnTo>
                      <a:pt x="51" y="0"/>
                    </a:lnTo>
                    <a:lnTo>
                      <a:pt x="51" y="89"/>
                    </a:lnTo>
                    <a:lnTo>
                      <a:pt x="74" y="89"/>
                    </a:lnTo>
                    <a:lnTo>
                      <a:pt x="74"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2" name="Freeform 28">
                <a:extLst>
                  <a:ext uri="{FF2B5EF4-FFF2-40B4-BE49-F238E27FC236}">
                    <a16:creationId xmlns:a16="http://schemas.microsoft.com/office/drawing/2014/main" id="{8C99A9B1-EB0B-4C78-BD08-3491AD5A7C4A}"/>
                  </a:ext>
                </a:extLst>
              </p:cNvPr>
              <p:cNvSpPr>
                <a:spLocks/>
              </p:cNvSpPr>
              <p:nvPr/>
            </p:nvSpPr>
            <p:spPr bwMode="auto">
              <a:xfrm>
                <a:off x="7212034"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3" name="Freeform 29">
                <a:extLst>
                  <a:ext uri="{FF2B5EF4-FFF2-40B4-BE49-F238E27FC236}">
                    <a16:creationId xmlns:a16="http://schemas.microsoft.com/office/drawing/2014/main" id="{784F452F-286C-41B8-951C-4C956E2AAEAE}"/>
                  </a:ext>
                </a:extLst>
              </p:cNvPr>
              <p:cNvSpPr>
                <a:spLocks/>
              </p:cNvSpPr>
              <p:nvPr/>
            </p:nvSpPr>
            <p:spPr bwMode="auto">
              <a:xfrm>
                <a:off x="7341177"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4" name="Freeform 30">
                <a:extLst>
                  <a:ext uri="{FF2B5EF4-FFF2-40B4-BE49-F238E27FC236}">
                    <a16:creationId xmlns:a16="http://schemas.microsoft.com/office/drawing/2014/main" id="{6105440D-33C0-4FA4-9B0D-3D0103C9BCAF}"/>
                  </a:ext>
                </a:extLst>
              </p:cNvPr>
              <p:cNvSpPr>
                <a:spLocks noEditPoints="1"/>
              </p:cNvSpPr>
              <p:nvPr/>
            </p:nvSpPr>
            <p:spPr bwMode="auto">
              <a:xfrm>
                <a:off x="7463301" y="6395363"/>
                <a:ext cx="115106" cy="154410"/>
              </a:xfrm>
              <a:custGeom>
                <a:avLst/>
                <a:gdLst>
                  <a:gd name="T0" fmla="*/ 94 w 94"/>
                  <a:gd name="T1" fmla="*/ 62 h 126"/>
                  <a:gd name="T2" fmla="*/ 91 w 94"/>
                  <a:gd name="T3" fmla="*/ 89 h 126"/>
                  <a:gd name="T4" fmla="*/ 82 w 94"/>
                  <a:gd name="T5" fmla="*/ 109 h 126"/>
                  <a:gd name="T6" fmla="*/ 66 w 94"/>
                  <a:gd name="T7" fmla="*/ 121 h 126"/>
                  <a:gd name="T8" fmla="*/ 46 w 94"/>
                  <a:gd name="T9" fmla="*/ 126 h 126"/>
                  <a:gd name="T10" fmla="*/ 27 w 94"/>
                  <a:gd name="T11" fmla="*/ 122 h 126"/>
                  <a:gd name="T12" fmla="*/ 13 w 94"/>
                  <a:gd name="T13" fmla="*/ 111 h 126"/>
                  <a:gd name="T14" fmla="*/ 3 w 94"/>
                  <a:gd name="T15" fmla="*/ 92 h 126"/>
                  <a:gd name="T16" fmla="*/ 0 w 94"/>
                  <a:gd name="T17" fmla="*/ 63 h 126"/>
                  <a:gd name="T18" fmla="*/ 3 w 94"/>
                  <a:gd name="T19" fmla="*/ 37 h 126"/>
                  <a:gd name="T20" fmla="*/ 12 w 94"/>
                  <a:gd name="T21" fmla="*/ 17 h 126"/>
                  <a:gd name="T22" fmla="*/ 28 w 94"/>
                  <a:gd name="T23" fmla="*/ 4 h 126"/>
                  <a:gd name="T24" fmla="*/ 48 w 94"/>
                  <a:gd name="T25" fmla="*/ 0 h 126"/>
                  <a:gd name="T26" fmla="*/ 67 w 94"/>
                  <a:gd name="T27" fmla="*/ 3 h 126"/>
                  <a:gd name="T28" fmla="*/ 81 w 94"/>
                  <a:gd name="T29" fmla="*/ 14 h 126"/>
                  <a:gd name="T30" fmla="*/ 91 w 94"/>
                  <a:gd name="T31" fmla="*/ 34 h 126"/>
                  <a:gd name="T32" fmla="*/ 94 w 94"/>
                  <a:gd name="T33" fmla="*/ 62 h 126"/>
                  <a:gd name="T34" fmla="*/ 22 w 94"/>
                  <a:gd name="T35" fmla="*/ 63 h 126"/>
                  <a:gd name="T36" fmla="*/ 22 w 94"/>
                  <a:gd name="T37" fmla="*/ 66 h 126"/>
                  <a:gd name="T38" fmla="*/ 23 w 94"/>
                  <a:gd name="T39" fmla="*/ 69 h 126"/>
                  <a:gd name="T40" fmla="*/ 68 w 94"/>
                  <a:gd name="T41" fmla="*/ 36 h 126"/>
                  <a:gd name="T42" fmla="*/ 60 w 94"/>
                  <a:gd name="T43" fmla="*/ 23 h 126"/>
                  <a:gd name="T44" fmla="*/ 47 w 94"/>
                  <a:gd name="T45" fmla="*/ 18 h 126"/>
                  <a:gd name="T46" fmla="*/ 37 w 94"/>
                  <a:gd name="T47" fmla="*/ 21 h 126"/>
                  <a:gd name="T48" fmla="*/ 29 w 94"/>
                  <a:gd name="T49" fmla="*/ 29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89 h 126"/>
                  <a:gd name="T62" fmla="*/ 34 w 94"/>
                  <a:gd name="T63" fmla="*/ 103 h 126"/>
                  <a:gd name="T64" fmla="*/ 47 w 94"/>
                  <a:gd name="T65" fmla="*/ 107 h 126"/>
                  <a:gd name="T66" fmla="*/ 57 w 94"/>
                  <a:gd name="T67" fmla="*/ 104 h 126"/>
                  <a:gd name="T68" fmla="*/ 64 w 94"/>
                  <a:gd name="T69" fmla="*/ 96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2"/>
                    </a:moveTo>
                    <a:cubicBezTo>
                      <a:pt x="94" y="72"/>
                      <a:pt x="93" y="81"/>
                      <a:pt x="91" y="89"/>
                    </a:cubicBezTo>
                    <a:cubicBezTo>
                      <a:pt x="89" y="97"/>
                      <a:pt x="86" y="103"/>
                      <a:pt x="82" y="109"/>
                    </a:cubicBezTo>
                    <a:cubicBezTo>
                      <a:pt x="77" y="114"/>
                      <a:pt x="72" y="118"/>
                      <a:pt x="66" y="121"/>
                    </a:cubicBezTo>
                    <a:cubicBezTo>
                      <a:pt x="60" y="124"/>
                      <a:pt x="53" y="126"/>
                      <a:pt x="46" y="126"/>
                    </a:cubicBezTo>
                    <a:cubicBezTo>
                      <a:pt x="39" y="126"/>
                      <a:pt x="33" y="124"/>
                      <a:pt x="27" y="122"/>
                    </a:cubicBezTo>
                    <a:cubicBezTo>
                      <a:pt x="21" y="120"/>
                      <a:pt x="17" y="116"/>
                      <a:pt x="13" y="111"/>
                    </a:cubicBezTo>
                    <a:cubicBezTo>
                      <a:pt x="8" y="106"/>
                      <a:pt x="5" y="99"/>
                      <a:pt x="3" y="92"/>
                    </a:cubicBezTo>
                    <a:cubicBezTo>
                      <a:pt x="1" y="84"/>
                      <a:pt x="0" y="74"/>
                      <a:pt x="0" y="63"/>
                    </a:cubicBezTo>
                    <a:cubicBezTo>
                      <a:pt x="0" y="53"/>
                      <a:pt x="1" y="44"/>
                      <a:pt x="3" y="37"/>
                    </a:cubicBezTo>
                    <a:cubicBezTo>
                      <a:pt x="5" y="29"/>
                      <a:pt x="8" y="22"/>
                      <a:pt x="12" y="17"/>
                    </a:cubicBezTo>
                    <a:cubicBezTo>
                      <a:pt x="16" y="11"/>
                      <a:pt x="22" y="7"/>
                      <a:pt x="28" y="4"/>
                    </a:cubicBezTo>
                    <a:cubicBezTo>
                      <a:pt x="34" y="1"/>
                      <a:pt x="41" y="0"/>
                      <a:pt x="48" y="0"/>
                    </a:cubicBezTo>
                    <a:cubicBezTo>
                      <a:pt x="55" y="0"/>
                      <a:pt x="61" y="1"/>
                      <a:pt x="67" y="3"/>
                    </a:cubicBezTo>
                    <a:cubicBezTo>
                      <a:pt x="72" y="6"/>
                      <a:pt x="77" y="9"/>
                      <a:pt x="81" y="14"/>
                    </a:cubicBezTo>
                    <a:cubicBezTo>
                      <a:pt x="85" y="20"/>
                      <a:pt x="89" y="26"/>
                      <a:pt x="91" y="34"/>
                    </a:cubicBezTo>
                    <a:cubicBezTo>
                      <a:pt x="93" y="42"/>
                      <a:pt x="94" y="51"/>
                      <a:pt x="94" y="62"/>
                    </a:cubicBezTo>
                    <a:close/>
                    <a:moveTo>
                      <a:pt x="22" y="63"/>
                    </a:moveTo>
                    <a:cubicBezTo>
                      <a:pt x="22" y="64"/>
                      <a:pt x="22" y="65"/>
                      <a:pt x="22" y="66"/>
                    </a:cubicBezTo>
                    <a:cubicBezTo>
                      <a:pt x="22" y="67"/>
                      <a:pt x="22" y="68"/>
                      <a:pt x="23" y="69"/>
                    </a:cubicBezTo>
                    <a:cubicBezTo>
                      <a:pt x="68" y="36"/>
                      <a:pt x="68" y="36"/>
                      <a:pt x="68" y="36"/>
                    </a:cubicBezTo>
                    <a:cubicBezTo>
                      <a:pt x="66" y="30"/>
                      <a:pt x="63" y="26"/>
                      <a:pt x="60" y="23"/>
                    </a:cubicBezTo>
                    <a:cubicBezTo>
                      <a:pt x="56" y="20"/>
                      <a:pt x="52" y="18"/>
                      <a:pt x="47" y="18"/>
                    </a:cubicBezTo>
                    <a:cubicBezTo>
                      <a:pt x="43" y="18"/>
                      <a:pt x="40" y="19"/>
                      <a:pt x="37" y="21"/>
                    </a:cubicBezTo>
                    <a:cubicBezTo>
                      <a:pt x="34" y="23"/>
                      <a:pt x="32" y="26"/>
                      <a:pt x="29" y="29"/>
                    </a:cubicBezTo>
                    <a:cubicBezTo>
                      <a:pt x="27" y="33"/>
                      <a:pt x="26" y="37"/>
                      <a:pt x="24" y="43"/>
                    </a:cubicBezTo>
                    <a:cubicBezTo>
                      <a:pt x="23" y="48"/>
                      <a:pt x="22" y="55"/>
                      <a:pt x="22" y="63"/>
                    </a:cubicBezTo>
                    <a:close/>
                    <a:moveTo>
                      <a:pt x="71" y="63"/>
                    </a:moveTo>
                    <a:cubicBezTo>
                      <a:pt x="71" y="62"/>
                      <a:pt x="71" y="61"/>
                      <a:pt x="71" y="60"/>
                    </a:cubicBezTo>
                    <a:cubicBezTo>
                      <a:pt x="71" y="59"/>
                      <a:pt x="71" y="58"/>
                      <a:pt x="71" y="57"/>
                    </a:cubicBezTo>
                    <a:cubicBezTo>
                      <a:pt x="26" y="89"/>
                      <a:pt x="26" y="89"/>
                      <a:pt x="26" y="89"/>
                    </a:cubicBezTo>
                    <a:cubicBezTo>
                      <a:pt x="28" y="95"/>
                      <a:pt x="31" y="100"/>
                      <a:pt x="34" y="103"/>
                    </a:cubicBezTo>
                    <a:cubicBezTo>
                      <a:pt x="38" y="106"/>
                      <a:pt x="42" y="107"/>
                      <a:pt x="47" y="107"/>
                    </a:cubicBezTo>
                    <a:cubicBezTo>
                      <a:pt x="50" y="107"/>
                      <a:pt x="54" y="106"/>
                      <a:pt x="57" y="104"/>
                    </a:cubicBezTo>
                    <a:cubicBezTo>
                      <a:pt x="60" y="103"/>
                      <a:pt x="62" y="100"/>
                      <a:pt x="64" y="96"/>
                    </a:cubicBezTo>
                    <a:cubicBezTo>
                      <a:pt x="67" y="93"/>
                      <a:pt x="68" y="88"/>
                      <a:pt x="70" y="83"/>
                    </a:cubicBezTo>
                    <a:cubicBezTo>
                      <a:pt x="71" y="77"/>
                      <a:pt x="71" y="70"/>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5" name="Freeform 31">
                <a:extLst>
                  <a:ext uri="{FF2B5EF4-FFF2-40B4-BE49-F238E27FC236}">
                    <a16:creationId xmlns:a16="http://schemas.microsoft.com/office/drawing/2014/main" id="{B33ED901-42BF-4A2F-A5E5-3BAF50DA61D5}"/>
                  </a:ext>
                </a:extLst>
              </p:cNvPr>
              <p:cNvSpPr>
                <a:spLocks/>
              </p:cNvSpPr>
              <p:nvPr/>
            </p:nvSpPr>
            <p:spPr bwMode="auto">
              <a:xfrm>
                <a:off x="7598059"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6" name="Freeform 32">
                <a:extLst>
                  <a:ext uri="{FF2B5EF4-FFF2-40B4-BE49-F238E27FC236}">
                    <a16:creationId xmlns:a16="http://schemas.microsoft.com/office/drawing/2014/main" id="{E0E5D7C7-A7D1-4703-AAEF-E298D4804E92}"/>
                  </a:ext>
                </a:extLst>
              </p:cNvPr>
              <p:cNvSpPr>
                <a:spLocks noEditPoints="1"/>
              </p:cNvSpPr>
              <p:nvPr/>
            </p:nvSpPr>
            <p:spPr bwMode="auto">
              <a:xfrm>
                <a:off x="7720184" y="6395363"/>
                <a:ext cx="116510" cy="154410"/>
              </a:xfrm>
              <a:custGeom>
                <a:avLst/>
                <a:gdLst>
                  <a:gd name="T0" fmla="*/ 95 w 95"/>
                  <a:gd name="T1" fmla="*/ 62 h 126"/>
                  <a:gd name="T2" fmla="*/ 92 w 95"/>
                  <a:gd name="T3" fmla="*/ 89 h 126"/>
                  <a:gd name="T4" fmla="*/ 82 w 95"/>
                  <a:gd name="T5" fmla="*/ 109 h 126"/>
                  <a:gd name="T6" fmla="*/ 67 w 95"/>
                  <a:gd name="T7" fmla="*/ 121 h 126"/>
                  <a:gd name="T8" fmla="*/ 46 w 95"/>
                  <a:gd name="T9" fmla="*/ 126 h 126"/>
                  <a:gd name="T10" fmla="*/ 28 w 95"/>
                  <a:gd name="T11" fmla="*/ 122 h 126"/>
                  <a:gd name="T12" fmla="*/ 13 w 95"/>
                  <a:gd name="T13" fmla="*/ 111 h 126"/>
                  <a:gd name="T14" fmla="*/ 3 w 95"/>
                  <a:gd name="T15" fmla="*/ 92 h 126"/>
                  <a:gd name="T16" fmla="*/ 0 w 95"/>
                  <a:gd name="T17" fmla="*/ 63 h 126"/>
                  <a:gd name="T18" fmla="*/ 3 w 95"/>
                  <a:gd name="T19" fmla="*/ 37 h 126"/>
                  <a:gd name="T20" fmla="*/ 13 w 95"/>
                  <a:gd name="T21" fmla="*/ 17 h 126"/>
                  <a:gd name="T22" fmla="*/ 28 w 95"/>
                  <a:gd name="T23" fmla="*/ 4 h 126"/>
                  <a:gd name="T24" fmla="*/ 49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9 w 95"/>
                  <a:gd name="T41" fmla="*/ 36 h 126"/>
                  <a:gd name="T42" fmla="*/ 60 w 95"/>
                  <a:gd name="T43" fmla="*/ 23 h 126"/>
                  <a:gd name="T44" fmla="*/ 47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2" y="89"/>
                    </a:cubicBezTo>
                    <a:cubicBezTo>
                      <a:pt x="89" y="97"/>
                      <a:pt x="86" y="103"/>
                      <a:pt x="82" y="109"/>
                    </a:cubicBezTo>
                    <a:cubicBezTo>
                      <a:pt x="78" y="114"/>
                      <a:pt x="73" y="118"/>
                      <a:pt x="67" y="121"/>
                    </a:cubicBezTo>
                    <a:cubicBezTo>
                      <a:pt x="61" y="124"/>
                      <a:pt x="54" y="126"/>
                      <a:pt x="46" y="126"/>
                    </a:cubicBezTo>
                    <a:cubicBezTo>
                      <a:pt x="39" y="126"/>
                      <a:pt x="33" y="124"/>
                      <a:pt x="28" y="122"/>
                    </a:cubicBezTo>
                    <a:cubicBezTo>
                      <a:pt x="22" y="120"/>
                      <a:pt x="17" y="116"/>
                      <a:pt x="13" y="111"/>
                    </a:cubicBezTo>
                    <a:cubicBezTo>
                      <a:pt x="9" y="106"/>
                      <a:pt x="6" y="99"/>
                      <a:pt x="3" y="92"/>
                    </a:cubicBezTo>
                    <a:cubicBezTo>
                      <a:pt x="1" y="84"/>
                      <a:pt x="0" y="74"/>
                      <a:pt x="0" y="63"/>
                    </a:cubicBezTo>
                    <a:cubicBezTo>
                      <a:pt x="0" y="53"/>
                      <a:pt x="1" y="44"/>
                      <a:pt x="3" y="37"/>
                    </a:cubicBezTo>
                    <a:cubicBezTo>
                      <a:pt x="5" y="29"/>
                      <a:pt x="9" y="22"/>
                      <a:pt x="13" y="17"/>
                    </a:cubicBezTo>
                    <a:cubicBezTo>
                      <a:pt x="17" y="11"/>
                      <a:pt x="22" y="7"/>
                      <a:pt x="28" y="4"/>
                    </a:cubicBezTo>
                    <a:cubicBezTo>
                      <a:pt x="34" y="1"/>
                      <a:pt x="41" y="0"/>
                      <a:pt x="49" y="0"/>
                    </a:cubicBezTo>
                    <a:cubicBezTo>
                      <a:pt x="55" y="0"/>
                      <a:pt x="62" y="1"/>
                      <a:pt x="67" y="3"/>
                    </a:cubicBezTo>
                    <a:cubicBezTo>
                      <a:pt x="73" y="6"/>
                      <a:pt x="78" y="9"/>
                      <a:pt x="82" y="14"/>
                    </a:cubicBezTo>
                    <a:cubicBezTo>
                      <a:pt x="86" y="20"/>
                      <a:pt x="89" y="26"/>
                      <a:pt x="91" y="34"/>
                    </a:cubicBezTo>
                    <a:cubicBezTo>
                      <a:pt x="94" y="42"/>
                      <a:pt x="95" y="51"/>
                      <a:pt x="95" y="62"/>
                    </a:cubicBezTo>
                    <a:close/>
                    <a:moveTo>
                      <a:pt x="23" y="63"/>
                    </a:moveTo>
                    <a:cubicBezTo>
                      <a:pt x="23" y="64"/>
                      <a:pt x="23" y="65"/>
                      <a:pt x="23" y="66"/>
                    </a:cubicBezTo>
                    <a:cubicBezTo>
                      <a:pt x="23" y="67"/>
                      <a:pt x="23" y="68"/>
                      <a:pt x="23" y="69"/>
                    </a:cubicBezTo>
                    <a:cubicBezTo>
                      <a:pt x="69" y="36"/>
                      <a:pt x="69" y="36"/>
                      <a:pt x="69" y="36"/>
                    </a:cubicBezTo>
                    <a:cubicBezTo>
                      <a:pt x="66" y="30"/>
                      <a:pt x="64" y="26"/>
                      <a:pt x="60" y="23"/>
                    </a:cubicBezTo>
                    <a:cubicBezTo>
                      <a:pt x="56" y="20"/>
                      <a:pt x="52" y="18"/>
                      <a:pt x="47" y="18"/>
                    </a:cubicBezTo>
                    <a:cubicBezTo>
                      <a:pt x="44" y="18"/>
                      <a:pt x="41" y="19"/>
                      <a:pt x="38" y="21"/>
                    </a:cubicBezTo>
                    <a:cubicBezTo>
                      <a:pt x="35" y="23"/>
                      <a:pt x="32" y="26"/>
                      <a:pt x="30" y="29"/>
                    </a:cubicBezTo>
                    <a:cubicBezTo>
                      <a:pt x="28" y="33"/>
                      <a:pt x="26" y="37"/>
                      <a:pt x="25" y="43"/>
                    </a:cubicBezTo>
                    <a:cubicBezTo>
                      <a:pt x="23" y="48"/>
                      <a:pt x="23" y="55"/>
                      <a:pt x="23" y="63"/>
                    </a:cubicBezTo>
                    <a:close/>
                    <a:moveTo>
                      <a:pt x="72" y="63"/>
                    </a:moveTo>
                    <a:cubicBezTo>
                      <a:pt x="72" y="62"/>
                      <a:pt x="72" y="61"/>
                      <a:pt x="72" y="60"/>
                    </a:cubicBezTo>
                    <a:cubicBezTo>
                      <a:pt x="72" y="59"/>
                      <a:pt x="72" y="58"/>
                      <a:pt x="72" y="57"/>
                    </a:cubicBezTo>
                    <a:cubicBezTo>
                      <a:pt x="26" y="89"/>
                      <a:pt x="26" y="89"/>
                      <a:pt x="26" y="89"/>
                    </a:cubicBezTo>
                    <a:cubicBezTo>
                      <a:pt x="28" y="95"/>
                      <a:pt x="31" y="100"/>
                      <a:pt x="35" y="103"/>
                    </a:cubicBezTo>
                    <a:cubicBezTo>
                      <a:pt x="38" y="106"/>
                      <a:pt x="43" y="107"/>
                      <a:pt x="47" y="107"/>
                    </a:cubicBezTo>
                    <a:cubicBezTo>
                      <a:pt x="51" y="107"/>
                      <a:pt x="54" y="106"/>
                      <a:pt x="57" y="104"/>
                    </a:cubicBezTo>
                    <a:cubicBezTo>
                      <a:pt x="60" y="103"/>
                      <a:pt x="63"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7" name="Freeform 33">
                <a:extLst>
                  <a:ext uri="{FF2B5EF4-FFF2-40B4-BE49-F238E27FC236}">
                    <a16:creationId xmlns:a16="http://schemas.microsoft.com/office/drawing/2014/main" id="{10D748C7-B669-4762-AF20-47BAE738C538}"/>
                  </a:ext>
                </a:extLst>
              </p:cNvPr>
              <p:cNvSpPr>
                <a:spLocks/>
              </p:cNvSpPr>
              <p:nvPr/>
            </p:nvSpPr>
            <p:spPr bwMode="auto">
              <a:xfrm>
                <a:off x="7854942" y="6396766"/>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8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8"/>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8" name="Freeform 34">
                <a:extLst>
                  <a:ext uri="{FF2B5EF4-FFF2-40B4-BE49-F238E27FC236}">
                    <a16:creationId xmlns:a16="http://schemas.microsoft.com/office/drawing/2014/main" id="{D18878B3-7B75-4626-85B4-CE91E579CDF0}"/>
                  </a:ext>
                </a:extLst>
              </p:cNvPr>
              <p:cNvSpPr>
                <a:spLocks noEditPoints="1"/>
              </p:cNvSpPr>
              <p:nvPr/>
            </p:nvSpPr>
            <p:spPr bwMode="auto">
              <a:xfrm>
                <a:off x="7977066" y="6395363"/>
                <a:ext cx="116510" cy="154410"/>
              </a:xfrm>
              <a:custGeom>
                <a:avLst/>
                <a:gdLst>
                  <a:gd name="T0" fmla="*/ 95 w 95"/>
                  <a:gd name="T1" fmla="*/ 62 h 126"/>
                  <a:gd name="T2" fmla="*/ 92 w 95"/>
                  <a:gd name="T3" fmla="*/ 89 h 126"/>
                  <a:gd name="T4" fmla="*/ 82 w 95"/>
                  <a:gd name="T5" fmla="*/ 109 h 126"/>
                  <a:gd name="T6" fmla="*/ 67 w 95"/>
                  <a:gd name="T7" fmla="*/ 121 h 126"/>
                  <a:gd name="T8" fmla="*/ 46 w 95"/>
                  <a:gd name="T9" fmla="*/ 126 h 126"/>
                  <a:gd name="T10" fmla="*/ 28 w 95"/>
                  <a:gd name="T11" fmla="*/ 122 h 126"/>
                  <a:gd name="T12" fmla="*/ 13 w 95"/>
                  <a:gd name="T13" fmla="*/ 111 h 126"/>
                  <a:gd name="T14" fmla="*/ 4 w 95"/>
                  <a:gd name="T15" fmla="*/ 92 h 126"/>
                  <a:gd name="T16" fmla="*/ 0 w 95"/>
                  <a:gd name="T17" fmla="*/ 63 h 126"/>
                  <a:gd name="T18" fmla="*/ 4 w 95"/>
                  <a:gd name="T19" fmla="*/ 37 h 126"/>
                  <a:gd name="T20" fmla="*/ 13 w 95"/>
                  <a:gd name="T21" fmla="*/ 17 h 126"/>
                  <a:gd name="T22" fmla="*/ 29 w 95"/>
                  <a:gd name="T23" fmla="*/ 4 h 126"/>
                  <a:gd name="T24" fmla="*/ 49 w 95"/>
                  <a:gd name="T25" fmla="*/ 0 h 126"/>
                  <a:gd name="T26" fmla="*/ 68 w 95"/>
                  <a:gd name="T27" fmla="*/ 3 h 126"/>
                  <a:gd name="T28" fmla="*/ 82 w 95"/>
                  <a:gd name="T29" fmla="*/ 14 h 126"/>
                  <a:gd name="T30" fmla="*/ 92 w 95"/>
                  <a:gd name="T31" fmla="*/ 34 h 126"/>
                  <a:gd name="T32" fmla="*/ 95 w 95"/>
                  <a:gd name="T33" fmla="*/ 62 h 126"/>
                  <a:gd name="T34" fmla="*/ 23 w 95"/>
                  <a:gd name="T35" fmla="*/ 63 h 126"/>
                  <a:gd name="T36" fmla="*/ 23 w 95"/>
                  <a:gd name="T37" fmla="*/ 66 h 126"/>
                  <a:gd name="T38" fmla="*/ 23 w 95"/>
                  <a:gd name="T39" fmla="*/ 69 h 126"/>
                  <a:gd name="T40" fmla="*/ 69 w 95"/>
                  <a:gd name="T41" fmla="*/ 36 h 126"/>
                  <a:gd name="T42" fmla="*/ 60 w 95"/>
                  <a:gd name="T43" fmla="*/ 23 h 126"/>
                  <a:gd name="T44" fmla="*/ 48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89 h 126"/>
                  <a:gd name="T62" fmla="*/ 35 w 95"/>
                  <a:gd name="T63" fmla="*/ 103 h 126"/>
                  <a:gd name="T64" fmla="*/ 48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2" y="89"/>
                    </a:cubicBezTo>
                    <a:cubicBezTo>
                      <a:pt x="90" y="97"/>
                      <a:pt x="87" y="103"/>
                      <a:pt x="82" y="109"/>
                    </a:cubicBezTo>
                    <a:cubicBezTo>
                      <a:pt x="78" y="114"/>
                      <a:pt x="73" y="118"/>
                      <a:pt x="67" y="121"/>
                    </a:cubicBezTo>
                    <a:cubicBezTo>
                      <a:pt x="61" y="124"/>
                      <a:pt x="54" y="126"/>
                      <a:pt x="46" y="126"/>
                    </a:cubicBezTo>
                    <a:cubicBezTo>
                      <a:pt x="40" y="126"/>
                      <a:pt x="34" y="124"/>
                      <a:pt x="28" y="122"/>
                    </a:cubicBezTo>
                    <a:cubicBezTo>
                      <a:pt x="22" y="120"/>
                      <a:pt x="17" y="116"/>
                      <a:pt x="13" y="111"/>
                    </a:cubicBezTo>
                    <a:cubicBezTo>
                      <a:pt x="9" y="106"/>
                      <a:pt x="6" y="99"/>
                      <a:pt x="4" y="92"/>
                    </a:cubicBezTo>
                    <a:cubicBezTo>
                      <a:pt x="2" y="84"/>
                      <a:pt x="0" y="74"/>
                      <a:pt x="0" y="63"/>
                    </a:cubicBezTo>
                    <a:cubicBezTo>
                      <a:pt x="0" y="53"/>
                      <a:pt x="1" y="44"/>
                      <a:pt x="4" y="37"/>
                    </a:cubicBezTo>
                    <a:cubicBezTo>
                      <a:pt x="6" y="29"/>
                      <a:pt x="9" y="22"/>
                      <a:pt x="13" y="17"/>
                    </a:cubicBezTo>
                    <a:cubicBezTo>
                      <a:pt x="17" y="11"/>
                      <a:pt x="22" y="7"/>
                      <a:pt x="29" y="4"/>
                    </a:cubicBezTo>
                    <a:cubicBezTo>
                      <a:pt x="35" y="1"/>
                      <a:pt x="41" y="0"/>
                      <a:pt x="49" y="0"/>
                    </a:cubicBezTo>
                    <a:cubicBezTo>
                      <a:pt x="56" y="0"/>
                      <a:pt x="62" y="1"/>
                      <a:pt x="68" y="3"/>
                    </a:cubicBezTo>
                    <a:cubicBezTo>
                      <a:pt x="73" y="6"/>
                      <a:pt x="78" y="9"/>
                      <a:pt x="82" y="14"/>
                    </a:cubicBezTo>
                    <a:cubicBezTo>
                      <a:pt x="86" y="20"/>
                      <a:pt x="89" y="26"/>
                      <a:pt x="92" y="34"/>
                    </a:cubicBezTo>
                    <a:cubicBezTo>
                      <a:pt x="94" y="42"/>
                      <a:pt x="95" y="51"/>
                      <a:pt x="95" y="62"/>
                    </a:cubicBezTo>
                    <a:close/>
                    <a:moveTo>
                      <a:pt x="23" y="63"/>
                    </a:moveTo>
                    <a:cubicBezTo>
                      <a:pt x="23" y="64"/>
                      <a:pt x="23" y="65"/>
                      <a:pt x="23" y="66"/>
                    </a:cubicBezTo>
                    <a:cubicBezTo>
                      <a:pt x="23" y="67"/>
                      <a:pt x="23" y="68"/>
                      <a:pt x="23" y="69"/>
                    </a:cubicBezTo>
                    <a:cubicBezTo>
                      <a:pt x="69" y="36"/>
                      <a:pt x="69" y="36"/>
                      <a:pt x="69" y="36"/>
                    </a:cubicBezTo>
                    <a:cubicBezTo>
                      <a:pt x="67" y="30"/>
                      <a:pt x="64" y="26"/>
                      <a:pt x="60" y="23"/>
                    </a:cubicBezTo>
                    <a:cubicBezTo>
                      <a:pt x="57" y="20"/>
                      <a:pt x="53" y="18"/>
                      <a:pt x="48" y="18"/>
                    </a:cubicBezTo>
                    <a:cubicBezTo>
                      <a:pt x="44" y="18"/>
                      <a:pt x="41" y="19"/>
                      <a:pt x="38" y="21"/>
                    </a:cubicBezTo>
                    <a:cubicBezTo>
                      <a:pt x="35" y="23"/>
                      <a:pt x="33" y="26"/>
                      <a:pt x="30" y="29"/>
                    </a:cubicBezTo>
                    <a:cubicBezTo>
                      <a:pt x="28" y="33"/>
                      <a:pt x="26" y="37"/>
                      <a:pt x="25" y="43"/>
                    </a:cubicBezTo>
                    <a:cubicBezTo>
                      <a:pt x="24" y="48"/>
                      <a:pt x="23" y="55"/>
                      <a:pt x="23" y="63"/>
                    </a:cubicBezTo>
                    <a:close/>
                    <a:moveTo>
                      <a:pt x="72" y="63"/>
                    </a:moveTo>
                    <a:cubicBezTo>
                      <a:pt x="72" y="62"/>
                      <a:pt x="72" y="61"/>
                      <a:pt x="72" y="60"/>
                    </a:cubicBezTo>
                    <a:cubicBezTo>
                      <a:pt x="72" y="59"/>
                      <a:pt x="72" y="58"/>
                      <a:pt x="72" y="57"/>
                    </a:cubicBezTo>
                    <a:cubicBezTo>
                      <a:pt x="27" y="89"/>
                      <a:pt x="27" y="89"/>
                      <a:pt x="27" y="89"/>
                    </a:cubicBezTo>
                    <a:cubicBezTo>
                      <a:pt x="29" y="95"/>
                      <a:pt x="32" y="100"/>
                      <a:pt x="35" y="103"/>
                    </a:cubicBezTo>
                    <a:cubicBezTo>
                      <a:pt x="39" y="106"/>
                      <a:pt x="43" y="107"/>
                      <a:pt x="48" y="107"/>
                    </a:cubicBezTo>
                    <a:cubicBezTo>
                      <a:pt x="51" y="107"/>
                      <a:pt x="54" y="106"/>
                      <a:pt x="57" y="104"/>
                    </a:cubicBezTo>
                    <a:cubicBezTo>
                      <a:pt x="61" y="103"/>
                      <a:pt x="63" y="100"/>
                      <a:pt x="65" y="96"/>
                    </a:cubicBezTo>
                    <a:cubicBezTo>
                      <a:pt x="68" y="93"/>
                      <a:pt x="69" y="88"/>
                      <a:pt x="70" y="83"/>
                    </a:cubicBezTo>
                    <a:cubicBezTo>
                      <a:pt x="72"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9" name="Freeform 35">
                <a:extLst>
                  <a:ext uri="{FF2B5EF4-FFF2-40B4-BE49-F238E27FC236}">
                    <a16:creationId xmlns:a16="http://schemas.microsoft.com/office/drawing/2014/main" id="{9B8E14FC-DFCB-47D0-A583-007B2EC25AF1}"/>
                  </a:ext>
                </a:extLst>
              </p:cNvPr>
              <p:cNvSpPr>
                <a:spLocks/>
              </p:cNvSpPr>
              <p:nvPr/>
            </p:nvSpPr>
            <p:spPr bwMode="auto">
              <a:xfrm>
                <a:off x="8113228"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0" name="Freeform 36">
                <a:extLst>
                  <a:ext uri="{FF2B5EF4-FFF2-40B4-BE49-F238E27FC236}">
                    <a16:creationId xmlns:a16="http://schemas.microsoft.com/office/drawing/2014/main" id="{A93A87DF-6682-4C5C-88F0-9B0602320F14}"/>
                  </a:ext>
                </a:extLst>
              </p:cNvPr>
              <p:cNvSpPr>
                <a:spLocks noEditPoints="1"/>
              </p:cNvSpPr>
              <p:nvPr/>
            </p:nvSpPr>
            <p:spPr bwMode="auto">
              <a:xfrm>
                <a:off x="8235352" y="6395363"/>
                <a:ext cx="116510" cy="154410"/>
              </a:xfrm>
              <a:custGeom>
                <a:avLst/>
                <a:gdLst>
                  <a:gd name="T0" fmla="*/ 95 w 95"/>
                  <a:gd name="T1" fmla="*/ 62 h 126"/>
                  <a:gd name="T2" fmla="*/ 91 w 95"/>
                  <a:gd name="T3" fmla="*/ 89 h 126"/>
                  <a:gd name="T4" fmla="*/ 82 w 95"/>
                  <a:gd name="T5" fmla="*/ 109 h 126"/>
                  <a:gd name="T6" fmla="*/ 67 w 95"/>
                  <a:gd name="T7" fmla="*/ 121 h 126"/>
                  <a:gd name="T8" fmla="*/ 46 w 95"/>
                  <a:gd name="T9" fmla="*/ 126 h 126"/>
                  <a:gd name="T10" fmla="*/ 27 w 95"/>
                  <a:gd name="T11" fmla="*/ 122 h 126"/>
                  <a:gd name="T12" fmla="*/ 13 w 95"/>
                  <a:gd name="T13" fmla="*/ 111 h 126"/>
                  <a:gd name="T14" fmla="*/ 3 w 95"/>
                  <a:gd name="T15" fmla="*/ 92 h 126"/>
                  <a:gd name="T16" fmla="*/ 0 w 95"/>
                  <a:gd name="T17" fmla="*/ 63 h 126"/>
                  <a:gd name="T18" fmla="*/ 3 w 95"/>
                  <a:gd name="T19" fmla="*/ 37 h 126"/>
                  <a:gd name="T20" fmla="*/ 13 w 95"/>
                  <a:gd name="T21" fmla="*/ 17 h 126"/>
                  <a:gd name="T22" fmla="*/ 28 w 95"/>
                  <a:gd name="T23" fmla="*/ 4 h 126"/>
                  <a:gd name="T24" fmla="*/ 49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8 w 95"/>
                  <a:gd name="T41" fmla="*/ 36 h 126"/>
                  <a:gd name="T42" fmla="*/ 60 w 95"/>
                  <a:gd name="T43" fmla="*/ 23 h 126"/>
                  <a:gd name="T44" fmla="*/ 47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1" y="89"/>
                    </a:cubicBezTo>
                    <a:cubicBezTo>
                      <a:pt x="89" y="97"/>
                      <a:pt x="86" y="103"/>
                      <a:pt x="82" y="109"/>
                    </a:cubicBezTo>
                    <a:cubicBezTo>
                      <a:pt x="78" y="114"/>
                      <a:pt x="73" y="118"/>
                      <a:pt x="67" y="121"/>
                    </a:cubicBezTo>
                    <a:cubicBezTo>
                      <a:pt x="61" y="124"/>
                      <a:pt x="54" y="126"/>
                      <a:pt x="46" y="126"/>
                    </a:cubicBezTo>
                    <a:cubicBezTo>
                      <a:pt x="39" y="126"/>
                      <a:pt x="33" y="124"/>
                      <a:pt x="27" y="122"/>
                    </a:cubicBezTo>
                    <a:cubicBezTo>
                      <a:pt x="22" y="120"/>
                      <a:pt x="17" y="116"/>
                      <a:pt x="13" y="111"/>
                    </a:cubicBezTo>
                    <a:cubicBezTo>
                      <a:pt x="9" y="106"/>
                      <a:pt x="6" y="99"/>
                      <a:pt x="3" y="92"/>
                    </a:cubicBezTo>
                    <a:cubicBezTo>
                      <a:pt x="1" y="84"/>
                      <a:pt x="0" y="74"/>
                      <a:pt x="0" y="63"/>
                    </a:cubicBezTo>
                    <a:cubicBezTo>
                      <a:pt x="0" y="53"/>
                      <a:pt x="1" y="44"/>
                      <a:pt x="3" y="37"/>
                    </a:cubicBezTo>
                    <a:cubicBezTo>
                      <a:pt x="5" y="29"/>
                      <a:pt x="8" y="22"/>
                      <a:pt x="13" y="17"/>
                    </a:cubicBezTo>
                    <a:cubicBezTo>
                      <a:pt x="17" y="11"/>
                      <a:pt x="22" y="7"/>
                      <a:pt x="28" y="4"/>
                    </a:cubicBezTo>
                    <a:cubicBezTo>
                      <a:pt x="34" y="1"/>
                      <a:pt x="41" y="0"/>
                      <a:pt x="49" y="0"/>
                    </a:cubicBezTo>
                    <a:cubicBezTo>
                      <a:pt x="55" y="0"/>
                      <a:pt x="61" y="1"/>
                      <a:pt x="67" y="3"/>
                    </a:cubicBezTo>
                    <a:cubicBezTo>
                      <a:pt x="73" y="6"/>
                      <a:pt x="78" y="9"/>
                      <a:pt x="82" y="14"/>
                    </a:cubicBezTo>
                    <a:cubicBezTo>
                      <a:pt x="86" y="20"/>
                      <a:pt x="89" y="26"/>
                      <a:pt x="91" y="34"/>
                    </a:cubicBezTo>
                    <a:cubicBezTo>
                      <a:pt x="93" y="42"/>
                      <a:pt x="95" y="51"/>
                      <a:pt x="95" y="62"/>
                    </a:cubicBezTo>
                    <a:close/>
                    <a:moveTo>
                      <a:pt x="23" y="63"/>
                    </a:moveTo>
                    <a:cubicBezTo>
                      <a:pt x="23" y="64"/>
                      <a:pt x="23" y="65"/>
                      <a:pt x="23" y="66"/>
                    </a:cubicBezTo>
                    <a:cubicBezTo>
                      <a:pt x="23" y="67"/>
                      <a:pt x="23" y="68"/>
                      <a:pt x="23" y="69"/>
                    </a:cubicBezTo>
                    <a:cubicBezTo>
                      <a:pt x="68" y="36"/>
                      <a:pt x="68" y="36"/>
                      <a:pt x="68" y="36"/>
                    </a:cubicBezTo>
                    <a:cubicBezTo>
                      <a:pt x="66" y="30"/>
                      <a:pt x="63" y="26"/>
                      <a:pt x="60" y="23"/>
                    </a:cubicBezTo>
                    <a:cubicBezTo>
                      <a:pt x="56" y="20"/>
                      <a:pt x="52" y="18"/>
                      <a:pt x="47" y="18"/>
                    </a:cubicBezTo>
                    <a:cubicBezTo>
                      <a:pt x="44" y="18"/>
                      <a:pt x="41" y="19"/>
                      <a:pt x="38" y="21"/>
                    </a:cubicBezTo>
                    <a:cubicBezTo>
                      <a:pt x="35" y="23"/>
                      <a:pt x="32" y="26"/>
                      <a:pt x="30" y="29"/>
                    </a:cubicBezTo>
                    <a:cubicBezTo>
                      <a:pt x="28" y="33"/>
                      <a:pt x="26" y="37"/>
                      <a:pt x="25" y="43"/>
                    </a:cubicBezTo>
                    <a:cubicBezTo>
                      <a:pt x="23" y="48"/>
                      <a:pt x="23" y="55"/>
                      <a:pt x="23" y="63"/>
                    </a:cubicBezTo>
                    <a:close/>
                    <a:moveTo>
                      <a:pt x="72" y="63"/>
                    </a:moveTo>
                    <a:cubicBezTo>
                      <a:pt x="72" y="62"/>
                      <a:pt x="72" y="61"/>
                      <a:pt x="72" y="60"/>
                    </a:cubicBezTo>
                    <a:cubicBezTo>
                      <a:pt x="72" y="59"/>
                      <a:pt x="72" y="58"/>
                      <a:pt x="72" y="57"/>
                    </a:cubicBezTo>
                    <a:cubicBezTo>
                      <a:pt x="26" y="89"/>
                      <a:pt x="26" y="89"/>
                      <a:pt x="26" y="89"/>
                    </a:cubicBezTo>
                    <a:cubicBezTo>
                      <a:pt x="28" y="95"/>
                      <a:pt x="31" y="100"/>
                      <a:pt x="35" y="103"/>
                    </a:cubicBezTo>
                    <a:cubicBezTo>
                      <a:pt x="38" y="106"/>
                      <a:pt x="42" y="107"/>
                      <a:pt x="47" y="107"/>
                    </a:cubicBezTo>
                    <a:cubicBezTo>
                      <a:pt x="51" y="107"/>
                      <a:pt x="54" y="106"/>
                      <a:pt x="57" y="104"/>
                    </a:cubicBezTo>
                    <a:cubicBezTo>
                      <a:pt x="60" y="103"/>
                      <a:pt x="63"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1" name="Freeform 37">
                <a:extLst>
                  <a:ext uri="{FF2B5EF4-FFF2-40B4-BE49-F238E27FC236}">
                    <a16:creationId xmlns:a16="http://schemas.microsoft.com/office/drawing/2014/main" id="{D667D62B-C720-43D3-8A03-0DA75454E05B}"/>
                  </a:ext>
                </a:extLst>
              </p:cNvPr>
              <p:cNvSpPr>
                <a:spLocks/>
              </p:cNvSpPr>
              <p:nvPr/>
            </p:nvSpPr>
            <p:spPr bwMode="auto">
              <a:xfrm>
                <a:off x="8370110" y="6396766"/>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8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8"/>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2" name="Freeform 45">
                <a:extLst>
                  <a:ext uri="{FF2B5EF4-FFF2-40B4-BE49-F238E27FC236}">
                    <a16:creationId xmlns:a16="http://schemas.microsoft.com/office/drawing/2014/main" id="{BF3178E8-41E5-4DCE-8DB9-1C8268E98553}"/>
                  </a:ext>
                </a:extLst>
              </p:cNvPr>
              <p:cNvSpPr>
                <a:spLocks noEditPoints="1"/>
              </p:cNvSpPr>
              <p:nvPr/>
            </p:nvSpPr>
            <p:spPr bwMode="auto">
              <a:xfrm>
                <a:off x="6818990"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9" y="23"/>
                      <a:pt x="13" y="17"/>
                    </a:cubicBezTo>
                    <a:cubicBezTo>
                      <a:pt x="17" y="12"/>
                      <a:pt x="22" y="8"/>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3" name="Freeform 46">
                <a:extLst>
                  <a:ext uri="{FF2B5EF4-FFF2-40B4-BE49-F238E27FC236}">
                    <a16:creationId xmlns:a16="http://schemas.microsoft.com/office/drawing/2014/main" id="{586596C0-D375-4346-BAC7-0E1734A5FB2A}"/>
                  </a:ext>
                </a:extLst>
              </p:cNvPr>
              <p:cNvSpPr>
                <a:spLocks/>
              </p:cNvSpPr>
              <p:nvPr/>
            </p:nvSpPr>
            <p:spPr bwMode="auto">
              <a:xfrm>
                <a:off x="6953748" y="6640812"/>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4" name="Freeform 47">
                <a:extLst>
                  <a:ext uri="{FF2B5EF4-FFF2-40B4-BE49-F238E27FC236}">
                    <a16:creationId xmlns:a16="http://schemas.microsoft.com/office/drawing/2014/main" id="{62F6F1EC-EE0B-4288-AAEA-39D8E7EEEE5B}"/>
                  </a:ext>
                </a:extLst>
              </p:cNvPr>
              <p:cNvSpPr>
                <a:spLocks noEditPoints="1"/>
              </p:cNvSpPr>
              <p:nvPr/>
            </p:nvSpPr>
            <p:spPr bwMode="auto">
              <a:xfrm>
                <a:off x="7075872"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8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7"/>
                      <a:pt x="13" y="112"/>
                    </a:cubicBezTo>
                    <a:cubicBezTo>
                      <a:pt x="9" y="106"/>
                      <a:pt x="6" y="100"/>
                      <a:pt x="4" y="92"/>
                    </a:cubicBezTo>
                    <a:cubicBezTo>
                      <a:pt x="2" y="84"/>
                      <a:pt x="0" y="75"/>
                      <a:pt x="0" y="64"/>
                    </a:cubicBezTo>
                    <a:cubicBezTo>
                      <a:pt x="0" y="54"/>
                      <a:pt x="1" y="45"/>
                      <a:pt x="4" y="37"/>
                    </a:cubicBezTo>
                    <a:cubicBezTo>
                      <a:pt x="6" y="29"/>
                      <a:pt x="9" y="23"/>
                      <a:pt x="13" y="17"/>
                    </a:cubicBezTo>
                    <a:cubicBezTo>
                      <a:pt x="17" y="12"/>
                      <a:pt x="22" y="8"/>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2"/>
                    </a:cubicBezTo>
                    <a:cubicBezTo>
                      <a:pt x="35" y="23"/>
                      <a:pt x="33" y="26"/>
                      <a:pt x="30" y="30"/>
                    </a:cubicBezTo>
                    <a:cubicBezTo>
                      <a:pt x="28" y="33"/>
                      <a:pt x="26" y="38"/>
                      <a:pt x="25" y="43"/>
                    </a:cubicBezTo>
                    <a:cubicBezTo>
                      <a:pt x="24" y="49"/>
                      <a:pt x="23" y="56"/>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8" y="105"/>
                    </a:cubicBezTo>
                    <a:cubicBezTo>
                      <a:pt x="61" y="103"/>
                      <a:pt x="63" y="100"/>
                      <a:pt x="65" y="97"/>
                    </a:cubicBezTo>
                    <a:cubicBezTo>
                      <a:pt x="68" y="93"/>
                      <a:pt x="69" y="89"/>
                      <a:pt x="70" y="83"/>
                    </a:cubicBezTo>
                    <a:cubicBezTo>
                      <a:pt x="72"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5" name="Freeform 48">
                <a:extLst>
                  <a:ext uri="{FF2B5EF4-FFF2-40B4-BE49-F238E27FC236}">
                    <a16:creationId xmlns:a16="http://schemas.microsoft.com/office/drawing/2014/main" id="{44ABB7AB-14DA-4890-95A8-C922A85F8EC5}"/>
                  </a:ext>
                </a:extLst>
              </p:cNvPr>
              <p:cNvSpPr>
                <a:spLocks/>
              </p:cNvSpPr>
              <p:nvPr/>
            </p:nvSpPr>
            <p:spPr bwMode="auto">
              <a:xfrm>
                <a:off x="7212034"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6" name="Freeform 49">
                <a:extLst>
                  <a:ext uri="{FF2B5EF4-FFF2-40B4-BE49-F238E27FC236}">
                    <a16:creationId xmlns:a16="http://schemas.microsoft.com/office/drawing/2014/main" id="{168D9E52-8751-4818-A7E9-5735B551504B}"/>
                  </a:ext>
                </a:extLst>
              </p:cNvPr>
              <p:cNvSpPr>
                <a:spLocks/>
              </p:cNvSpPr>
              <p:nvPr/>
            </p:nvSpPr>
            <p:spPr bwMode="auto">
              <a:xfrm>
                <a:off x="7341177"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7" name="Freeform 50">
                <a:extLst>
                  <a:ext uri="{FF2B5EF4-FFF2-40B4-BE49-F238E27FC236}">
                    <a16:creationId xmlns:a16="http://schemas.microsoft.com/office/drawing/2014/main" id="{B1E66CE5-8709-4C29-9924-46298610E87A}"/>
                  </a:ext>
                </a:extLst>
              </p:cNvPr>
              <p:cNvSpPr>
                <a:spLocks noEditPoints="1"/>
              </p:cNvSpPr>
              <p:nvPr/>
            </p:nvSpPr>
            <p:spPr bwMode="auto">
              <a:xfrm>
                <a:off x="7463301" y="6638005"/>
                <a:ext cx="115106" cy="154410"/>
              </a:xfrm>
              <a:custGeom>
                <a:avLst/>
                <a:gdLst>
                  <a:gd name="T0" fmla="*/ 94 w 94"/>
                  <a:gd name="T1" fmla="*/ 63 h 126"/>
                  <a:gd name="T2" fmla="*/ 91 w 94"/>
                  <a:gd name="T3" fmla="*/ 90 h 126"/>
                  <a:gd name="T4" fmla="*/ 82 w 94"/>
                  <a:gd name="T5" fmla="*/ 109 h 126"/>
                  <a:gd name="T6" fmla="*/ 66 w 94"/>
                  <a:gd name="T7" fmla="*/ 122 h 126"/>
                  <a:gd name="T8" fmla="*/ 46 w 94"/>
                  <a:gd name="T9" fmla="*/ 126 h 126"/>
                  <a:gd name="T10" fmla="*/ 27 w 94"/>
                  <a:gd name="T11" fmla="*/ 123 h 126"/>
                  <a:gd name="T12" fmla="*/ 13 w 94"/>
                  <a:gd name="T13" fmla="*/ 112 h 126"/>
                  <a:gd name="T14" fmla="*/ 3 w 94"/>
                  <a:gd name="T15" fmla="*/ 92 h 126"/>
                  <a:gd name="T16" fmla="*/ 0 w 94"/>
                  <a:gd name="T17" fmla="*/ 64 h 126"/>
                  <a:gd name="T18" fmla="*/ 3 w 94"/>
                  <a:gd name="T19" fmla="*/ 37 h 126"/>
                  <a:gd name="T20" fmla="*/ 12 w 94"/>
                  <a:gd name="T21" fmla="*/ 17 h 126"/>
                  <a:gd name="T22" fmla="*/ 28 w 94"/>
                  <a:gd name="T23" fmla="*/ 5 h 126"/>
                  <a:gd name="T24" fmla="*/ 48 w 94"/>
                  <a:gd name="T25" fmla="*/ 0 h 126"/>
                  <a:gd name="T26" fmla="*/ 67 w 94"/>
                  <a:gd name="T27" fmla="*/ 4 h 126"/>
                  <a:gd name="T28" fmla="*/ 81 w 94"/>
                  <a:gd name="T29" fmla="*/ 15 h 126"/>
                  <a:gd name="T30" fmla="*/ 91 w 94"/>
                  <a:gd name="T31" fmla="*/ 34 h 126"/>
                  <a:gd name="T32" fmla="*/ 94 w 94"/>
                  <a:gd name="T33" fmla="*/ 63 h 126"/>
                  <a:gd name="T34" fmla="*/ 22 w 94"/>
                  <a:gd name="T35" fmla="*/ 63 h 126"/>
                  <a:gd name="T36" fmla="*/ 22 w 94"/>
                  <a:gd name="T37" fmla="*/ 67 h 126"/>
                  <a:gd name="T38" fmla="*/ 23 w 94"/>
                  <a:gd name="T39" fmla="*/ 70 h 126"/>
                  <a:gd name="T40" fmla="*/ 68 w 94"/>
                  <a:gd name="T41" fmla="*/ 37 h 126"/>
                  <a:gd name="T42" fmla="*/ 60 w 94"/>
                  <a:gd name="T43" fmla="*/ 23 h 126"/>
                  <a:gd name="T44" fmla="*/ 47 w 94"/>
                  <a:gd name="T45" fmla="*/ 19 h 126"/>
                  <a:gd name="T46" fmla="*/ 37 w 94"/>
                  <a:gd name="T47" fmla="*/ 22 h 126"/>
                  <a:gd name="T48" fmla="*/ 29 w 94"/>
                  <a:gd name="T49" fmla="*/ 30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90 h 126"/>
                  <a:gd name="T62" fmla="*/ 34 w 94"/>
                  <a:gd name="T63" fmla="*/ 103 h 126"/>
                  <a:gd name="T64" fmla="*/ 47 w 94"/>
                  <a:gd name="T65" fmla="*/ 108 h 126"/>
                  <a:gd name="T66" fmla="*/ 57 w 94"/>
                  <a:gd name="T67" fmla="*/ 105 h 126"/>
                  <a:gd name="T68" fmla="*/ 64 w 94"/>
                  <a:gd name="T69" fmla="*/ 97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3"/>
                    </a:moveTo>
                    <a:cubicBezTo>
                      <a:pt x="94" y="73"/>
                      <a:pt x="93" y="82"/>
                      <a:pt x="91" y="90"/>
                    </a:cubicBezTo>
                    <a:cubicBezTo>
                      <a:pt x="89" y="97"/>
                      <a:pt x="86" y="104"/>
                      <a:pt x="82" y="109"/>
                    </a:cubicBezTo>
                    <a:cubicBezTo>
                      <a:pt x="77" y="115"/>
                      <a:pt x="72" y="119"/>
                      <a:pt x="66" y="122"/>
                    </a:cubicBezTo>
                    <a:cubicBezTo>
                      <a:pt x="60" y="125"/>
                      <a:pt x="53" y="126"/>
                      <a:pt x="46" y="126"/>
                    </a:cubicBezTo>
                    <a:cubicBezTo>
                      <a:pt x="39" y="126"/>
                      <a:pt x="33" y="125"/>
                      <a:pt x="27" y="123"/>
                    </a:cubicBezTo>
                    <a:cubicBezTo>
                      <a:pt x="21" y="120"/>
                      <a:pt x="17" y="117"/>
                      <a:pt x="13" y="112"/>
                    </a:cubicBezTo>
                    <a:cubicBezTo>
                      <a:pt x="8" y="106"/>
                      <a:pt x="5" y="100"/>
                      <a:pt x="3" y="92"/>
                    </a:cubicBezTo>
                    <a:cubicBezTo>
                      <a:pt x="1" y="84"/>
                      <a:pt x="0" y="75"/>
                      <a:pt x="0" y="64"/>
                    </a:cubicBezTo>
                    <a:cubicBezTo>
                      <a:pt x="0" y="54"/>
                      <a:pt x="1" y="45"/>
                      <a:pt x="3" y="37"/>
                    </a:cubicBezTo>
                    <a:cubicBezTo>
                      <a:pt x="5" y="29"/>
                      <a:pt x="8" y="23"/>
                      <a:pt x="12" y="17"/>
                    </a:cubicBezTo>
                    <a:cubicBezTo>
                      <a:pt x="16" y="12"/>
                      <a:pt x="22" y="8"/>
                      <a:pt x="28" y="5"/>
                    </a:cubicBezTo>
                    <a:cubicBezTo>
                      <a:pt x="34" y="2"/>
                      <a:pt x="41" y="0"/>
                      <a:pt x="48" y="0"/>
                    </a:cubicBezTo>
                    <a:cubicBezTo>
                      <a:pt x="55" y="0"/>
                      <a:pt x="61" y="2"/>
                      <a:pt x="67" y="4"/>
                    </a:cubicBezTo>
                    <a:cubicBezTo>
                      <a:pt x="72" y="6"/>
                      <a:pt x="77" y="10"/>
                      <a:pt x="81" y="15"/>
                    </a:cubicBezTo>
                    <a:cubicBezTo>
                      <a:pt x="85" y="20"/>
                      <a:pt x="89" y="26"/>
                      <a:pt x="91" y="34"/>
                    </a:cubicBezTo>
                    <a:cubicBezTo>
                      <a:pt x="93" y="42"/>
                      <a:pt x="94" y="52"/>
                      <a:pt x="94" y="63"/>
                    </a:cubicBezTo>
                    <a:close/>
                    <a:moveTo>
                      <a:pt x="22" y="63"/>
                    </a:moveTo>
                    <a:cubicBezTo>
                      <a:pt x="22" y="64"/>
                      <a:pt x="22" y="66"/>
                      <a:pt x="22" y="67"/>
                    </a:cubicBezTo>
                    <a:cubicBezTo>
                      <a:pt x="22" y="68"/>
                      <a:pt x="22" y="69"/>
                      <a:pt x="23" y="70"/>
                    </a:cubicBezTo>
                    <a:cubicBezTo>
                      <a:pt x="68" y="37"/>
                      <a:pt x="68" y="37"/>
                      <a:pt x="68" y="37"/>
                    </a:cubicBezTo>
                    <a:cubicBezTo>
                      <a:pt x="66" y="31"/>
                      <a:pt x="63" y="26"/>
                      <a:pt x="60" y="23"/>
                    </a:cubicBezTo>
                    <a:cubicBezTo>
                      <a:pt x="56" y="20"/>
                      <a:pt x="52" y="19"/>
                      <a:pt x="47" y="19"/>
                    </a:cubicBezTo>
                    <a:cubicBezTo>
                      <a:pt x="43" y="19"/>
                      <a:pt x="40" y="20"/>
                      <a:pt x="37" y="22"/>
                    </a:cubicBezTo>
                    <a:cubicBezTo>
                      <a:pt x="34" y="23"/>
                      <a:pt x="32" y="26"/>
                      <a:pt x="29" y="30"/>
                    </a:cubicBezTo>
                    <a:cubicBezTo>
                      <a:pt x="27" y="33"/>
                      <a:pt x="26" y="38"/>
                      <a:pt x="24" y="43"/>
                    </a:cubicBezTo>
                    <a:cubicBezTo>
                      <a:pt x="23" y="49"/>
                      <a:pt x="22" y="56"/>
                      <a:pt x="22" y="63"/>
                    </a:cubicBezTo>
                    <a:close/>
                    <a:moveTo>
                      <a:pt x="71" y="63"/>
                    </a:moveTo>
                    <a:cubicBezTo>
                      <a:pt x="71" y="62"/>
                      <a:pt x="71" y="61"/>
                      <a:pt x="71" y="60"/>
                    </a:cubicBezTo>
                    <a:cubicBezTo>
                      <a:pt x="71" y="59"/>
                      <a:pt x="71" y="58"/>
                      <a:pt x="71" y="57"/>
                    </a:cubicBezTo>
                    <a:cubicBezTo>
                      <a:pt x="26" y="90"/>
                      <a:pt x="26" y="90"/>
                      <a:pt x="26" y="90"/>
                    </a:cubicBezTo>
                    <a:cubicBezTo>
                      <a:pt x="28" y="96"/>
                      <a:pt x="31" y="100"/>
                      <a:pt x="34" y="103"/>
                    </a:cubicBezTo>
                    <a:cubicBezTo>
                      <a:pt x="38" y="106"/>
                      <a:pt x="42" y="108"/>
                      <a:pt x="47" y="108"/>
                    </a:cubicBezTo>
                    <a:cubicBezTo>
                      <a:pt x="50" y="108"/>
                      <a:pt x="54" y="107"/>
                      <a:pt x="57" y="105"/>
                    </a:cubicBezTo>
                    <a:cubicBezTo>
                      <a:pt x="60" y="103"/>
                      <a:pt x="62" y="100"/>
                      <a:pt x="64" y="97"/>
                    </a:cubicBezTo>
                    <a:cubicBezTo>
                      <a:pt x="67" y="93"/>
                      <a:pt x="68" y="89"/>
                      <a:pt x="70" y="83"/>
                    </a:cubicBezTo>
                    <a:cubicBezTo>
                      <a:pt x="71" y="78"/>
                      <a:pt x="71" y="71"/>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8" name="Freeform 51">
                <a:extLst>
                  <a:ext uri="{FF2B5EF4-FFF2-40B4-BE49-F238E27FC236}">
                    <a16:creationId xmlns:a16="http://schemas.microsoft.com/office/drawing/2014/main" id="{D6D2FA2A-CF78-4218-878E-A74A4249E96B}"/>
                  </a:ext>
                </a:extLst>
              </p:cNvPr>
              <p:cNvSpPr>
                <a:spLocks/>
              </p:cNvSpPr>
              <p:nvPr/>
            </p:nvSpPr>
            <p:spPr bwMode="auto">
              <a:xfrm>
                <a:off x="7598059"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9" name="Freeform 52">
                <a:extLst>
                  <a:ext uri="{FF2B5EF4-FFF2-40B4-BE49-F238E27FC236}">
                    <a16:creationId xmlns:a16="http://schemas.microsoft.com/office/drawing/2014/main" id="{D7E38F5F-1E96-4AF3-910B-65F18DD573C9}"/>
                  </a:ext>
                </a:extLst>
              </p:cNvPr>
              <p:cNvSpPr>
                <a:spLocks noEditPoints="1"/>
              </p:cNvSpPr>
              <p:nvPr/>
            </p:nvSpPr>
            <p:spPr bwMode="auto">
              <a:xfrm>
                <a:off x="7720184"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9" y="23"/>
                      <a:pt x="13" y="17"/>
                    </a:cubicBezTo>
                    <a:cubicBezTo>
                      <a:pt x="17" y="12"/>
                      <a:pt x="22" y="8"/>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0" name="Freeform 53">
                <a:extLst>
                  <a:ext uri="{FF2B5EF4-FFF2-40B4-BE49-F238E27FC236}">
                    <a16:creationId xmlns:a16="http://schemas.microsoft.com/office/drawing/2014/main" id="{FBE817E0-53BB-4F36-A2BD-D8882128C46C}"/>
                  </a:ext>
                </a:extLst>
              </p:cNvPr>
              <p:cNvSpPr>
                <a:spLocks/>
              </p:cNvSpPr>
              <p:nvPr/>
            </p:nvSpPr>
            <p:spPr bwMode="auto">
              <a:xfrm>
                <a:off x="7854942" y="6640812"/>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1" name="Freeform 54">
                <a:extLst>
                  <a:ext uri="{FF2B5EF4-FFF2-40B4-BE49-F238E27FC236}">
                    <a16:creationId xmlns:a16="http://schemas.microsoft.com/office/drawing/2014/main" id="{F75069D4-63B7-4223-A1FC-879D4A3DEBE0}"/>
                  </a:ext>
                </a:extLst>
              </p:cNvPr>
              <p:cNvSpPr>
                <a:spLocks noEditPoints="1"/>
              </p:cNvSpPr>
              <p:nvPr/>
            </p:nvSpPr>
            <p:spPr bwMode="auto">
              <a:xfrm>
                <a:off x="7977066"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8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7"/>
                      <a:pt x="13" y="112"/>
                    </a:cubicBezTo>
                    <a:cubicBezTo>
                      <a:pt x="9" y="106"/>
                      <a:pt x="6" y="100"/>
                      <a:pt x="4" y="92"/>
                    </a:cubicBezTo>
                    <a:cubicBezTo>
                      <a:pt x="2" y="84"/>
                      <a:pt x="0" y="75"/>
                      <a:pt x="0" y="64"/>
                    </a:cubicBezTo>
                    <a:cubicBezTo>
                      <a:pt x="0" y="54"/>
                      <a:pt x="1" y="45"/>
                      <a:pt x="4" y="37"/>
                    </a:cubicBezTo>
                    <a:cubicBezTo>
                      <a:pt x="6" y="29"/>
                      <a:pt x="9" y="23"/>
                      <a:pt x="13" y="17"/>
                    </a:cubicBezTo>
                    <a:cubicBezTo>
                      <a:pt x="17" y="12"/>
                      <a:pt x="22" y="8"/>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2"/>
                    </a:cubicBezTo>
                    <a:cubicBezTo>
                      <a:pt x="35" y="23"/>
                      <a:pt x="33" y="26"/>
                      <a:pt x="30" y="30"/>
                    </a:cubicBezTo>
                    <a:cubicBezTo>
                      <a:pt x="28" y="33"/>
                      <a:pt x="26" y="38"/>
                      <a:pt x="25" y="43"/>
                    </a:cubicBezTo>
                    <a:cubicBezTo>
                      <a:pt x="24" y="49"/>
                      <a:pt x="23" y="56"/>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7" y="105"/>
                    </a:cubicBezTo>
                    <a:cubicBezTo>
                      <a:pt x="61" y="103"/>
                      <a:pt x="63" y="100"/>
                      <a:pt x="65" y="97"/>
                    </a:cubicBezTo>
                    <a:cubicBezTo>
                      <a:pt x="68" y="93"/>
                      <a:pt x="69" y="89"/>
                      <a:pt x="70" y="83"/>
                    </a:cubicBezTo>
                    <a:cubicBezTo>
                      <a:pt x="72"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2" name="Freeform 55">
                <a:extLst>
                  <a:ext uri="{FF2B5EF4-FFF2-40B4-BE49-F238E27FC236}">
                    <a16:creationId xmlns:a16="http://schemas.microsoft.com/office/drawing/2014/main" id="{FA669327-5E1C-4F3A-8E3A-246FB0036CBE}"/>
                  </a:ext>
                </a:extLst>
              </p:cNvPr>
              <p:cNvSpPr>
                <a:spLocks/>
              </p:cNvSpPr>
              <p:nvPr/>
            </p:nvSpPr>
            <p:spPr bwMode="auto">
              <a:xfrm>
                <a:off x="8113228"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3" name="Freeform 56">
                <a:extLst>
                  <a:ext uri="{FF2B5EF4-FFF2-40B4-BE49-F238E27FC236}">
                    <a16:creationId xmlns:a16="http://schemas.microsoft.com/office/drawing/2014/main" id="{5C3B1EC9-58E5-42EF-8440-1619E3FF291C}"/>
                  </a:ext>
                </a:extLst>
              </p:cNvPr>
              <p:cNvSpPr>
                <a:spLocks noEditPoints="1"/>
              </p:cNvSpPr>
              <p:nvPr/>
            </p:nvSpPr>
            <p:spPr bwMode="auto">
              <a:xfrm>
                <a:off x="8235352" y="6638005"/>
                <a:ext cx="116510" cy="154410"/>
              </a:xfrm>
              <a:custGeom>
                <a:avLst/>
                <a:gdLst>
                  <a:gd name="T0" fmla="*/ 95 w 95"/>
                  <a:gd name="T1" fmla="*/ 63 h 126"/>
                  <a:gd name="T2" fmla="*/ 91 w 95"/>
                  <a:gd name="T3" fmla="*/ 90 h 126"/>
                  <a:gd name="T4" fmla="*/ 82 w 95"/>
                  <a:gd name="T5" fmla="*/ 109 h 126"/>
                  <a:gd name="T6" fmla="*/ 67 w 95"/>
                  <a:gd name="T7" fmla="*/ 122 h 126"/>
                  <a:gd name="T8" fmla="*/ 46 w 95"/>
                  <a:gd name="T9" fmla="*/ 126 h 126"/>
                  <a:gd name="T10" fmla="*/ 27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8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1" y="90"/>
                    </a:cubicBezTo>
                    <a:cubicBezTo>
                      <a:pt x="89" y="97"/>
                      <a:pt x="86" y="104"/>
                      <a:pt x="82" y="109"/>
                    </a:cubicBezTo>
                    <a:cubicBezTo>
                      <a:pt x="78" y="115"/>
                      <a:pt x="73" y="119"/>
                      <a:pt x="67" y="122"/>
                    </a:cubicBezTo>
                    <a:cubicBezTo>
                      <a:pt x="61" y="125"/>
                      <a:pt x="54" y="126"/>
                      <a:pt x="46" y="126"/>
                    </a:cubicBezTo>
                    <a:cubicBezTo>
                      <a:pt x="39" y="126"/>
                      <a:pt x="33" y="125"/>
                      <a:pt x="27"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8" y="23"/>
                      <a:pt x="13" y="17"/>
                    </a:cubicBezTo>
                    <a:cubicBezTo>
                      <a:pt x="17" y="12"/>
                      <a:pt x="22" y="8"/>
                      <a:pt x="28" y="5"/>
                    </a:cubicBezTo>
                    <a:cubicBezTo>
                      <a:pt x="34" y="2"/>
                      <a:pt x="41" y="0"/>
                      <a:pt x="49" y="0"/>
                    </a:cubicBezTo>
                    <a:cubicBezTo>
                      <a:pt x="55" y="0"/>
                      <a:pt x="61" y="2"/>
                      <a:pt x="67" y="4"/>
                    </a:cubicBezTo>
                    <a:cubicBezTo>
                      <a:pt x="73" y="6"/>
                      <a:pt x="78" y="10"/>
                      <a:pt x="82" y="15"/>
                    </a:cubicBezTo>
                    <a:cubicBezTo>
                      <a:pt x="86" y="20"/>
                      <a:pt x="89" y="26"/>
                      <a:pt x="91" y="34"/>
                    </a:cubicBezTo>
                    <a:cubicBezTo>
                      <a:pt x="93" y="42"/>
                      <a:pt x="95" y="52"/>
                      <a:pt x="95" y="63"/>
                    </a:cubicBezTo>
                    <a:close/>
                    <a:moveTo>
                      <a:pt x="23" y="63"/>
                    </a:moveTo>
                    <a:cubicBezTo>
                      <a:pt x="23" y="64"/>
                      <a:pt x="23" y="66"/>
                      <a:pt x="23" y="67"/>
                    </a:cubicBezTo>
                    <a:cubicBezTo>
                      <a:pt x="23" y="68"/>
                      <a:pt x="23" y="69"/>
                      <a:pt x="23" y="70"/>
                    </a:cubicBezTo>
                    <a:cubicBezTo>
                      <a:pt x="68" y="37"/>
                      <a:pt x="68" y="37"/>
                      <a:pt x="68" y="37"/>
                    </a:cubicBezTo>
                    <a:cubicBezTo>
                      <a:pt x="66" y="31"/>
                      <a:pt x="63"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2"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4" name="Freeform 57">
                <a:extLst>
                  <a:ext uri="{FF2B5EF4-FFF2-40B4-BE49-F238E27FC236}">
                    <a16:creationId xmlns:a16="http://schemas.microsoft.com/office/drawing/2014/main" id="{8F5EB2EF-162D-4B72-879C-4C44D8A1FAFC}"/>
                  </a:ext>
                </a:extLst>
              </p:cNvPr>
              <p:cNvSpPr>
                <a:spLocks/>
              </p:cNvSpPr>
              <p:nvPr/>
            </p:nvSpPr>
            <p:spPr bwMode="auto">
              <a:xfrm>
                <a:off x="8370110" y="6704477"/>
                <a:ext cx="45719" cy="86534"/>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235" name="Right Arrow 234">
              <a:extLst>
                <a:ext uri="{FF2B5EF4-FFF2-40B4-BE49-F238E27FC236}">
                  <a16:creationId xmlns:a16="http://schemas.microsoft.com/office/drawing/2014/main" id="{27B5AC31-EBE2-B245-A248-E314D71B1000}"/>
                </a:ext>
              </a:extLst>
            </p:cNvPr>
            <p:cNvSpPr/>
            <p:nvPr/>
          </p:nvSpPr>
          <p:spPr>
            <a:xfrm>
              <a:off x="4962526" y="3540055"/>
              <a:ext cx="1685924" cy="1108145"/>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9"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275" name="Group 274"/>
          <p:cNvGrpSpPr/>
          <p:nvPr/>
        </p:nvGrpSpPr>
        <p:grpSpPr>
          <a:xfrm>
            <a:off x="3255580" y="2636467"/>
            <a:ext cx="658586" cy="447675"/>
            <a:chOff x="4962526" y="3540055"/>
            <a:chExt cx="1685924" cy="1108145"/>
          </a:xfrm>
        </p:grpSpPr>
        <p:grpSp>
          <p:nvGrpSpPr>
            <p:cNvPr id="276" name="Group 275">
              <a:extLst>
                <a:ext uri="{FF2B5EF4-FFF2-40B4-BE49-F238E27FC236}">
                  <a16:creationId xmlns:a16="http://schemas.microsoft.com/office/drawing/2014/main" id="{9ABAF7F7-CFDF-4A88-8EDC-5A955CF06735}"/>
                </a:ext>
              </a:extLst>
            </p:cNvPr>
            <p:cNvGrpSpPr/>
            <p:nvPr/>
          </p:nvGrpSpPr>
          <p:grpSpPr>
            <a:xfrm>
              <a:off x="4999714" y="3838575"/>
              <a:ext cx="1324886" cy="507037"/>
              <a:chOff x="6818990" y="6165607"/>
              <a:chExt cx="1660612" cy="626808"/>
            </a:xfrm>
          </p:grpSpPr>
          <p:sp>
            <p:nvSpPr>
              <p:cNvPr id="278" name="Freeform 5">
                <a:extLst>
                  <a:ext uri="{FF2B5EF4-FFF2-40B4-BE49-F238E27FC236}">
                    <a16:creationId xmlns:a16="http://schemas.microsoft.com/office/drawing/2014/main" id="{DB923401-6F47-4812-B347-2A97DF5188B9}"/>
                  </a:ext>
                </a:extLst>
              </p:cNvPr>
              <p:cNvSpPr>
                <a:spLocks noEditPoints="1"/>
              </p:cNvSpPr>
              <p:nvPr/>
            </p:nvSpPr>
            <p:spPr bwMode="auto">
              <a:xfrm>
                <a:off x="6818990"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9" y="22"/>
                      <a:pt x="13" y="17"/>
                    </a:cubicBezTo>
                    <a:cubicBezTo>
                      <a:pt x="17" y="12"/>
                      <a:pt x="22" y="7"/>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9" name="Freeform 6">
                <a:extLst>
                  <a:ext uri="{FF2B5EF4-FFF2-40B4-BE49-F238E27FC236}">
                    <a16:creationId xmlns:a16="http://schemas.microsoft.com/office/drawing/2014/main" id="{9DE73F62-DBCB-4DF3-AECA-74810986FB51}"/>
                  </a:ext>
                </a:extLst>
              </p:cNvPr>
              <p:cNvSpPr>
                <a:spLocks/>
              </p:cNvSpPr>
              <p:nvPr/>
            </p:nvSpPr>
            <p:spPr bwMode="auto">
              <a:xfrm>
                <a:off x="6953748" y="6168414"/>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0" name="Freeform 7">
                <a:extLst>
                  <a:ext uri="{FF2B5EF4-FFF2-40B4-BE49-F238E27FC236}">
                    <a16:creationId xmlns:a16="http://schemas.microsoft.com/office/drawing/2014/main" id="{7966DCE2-351C-4BDE-9795-4F2C3F86A5B3}"/>
                  </a:ext>
                </a:extLst>
              </p:cNvPr>
              <p:cNvSpPr>
                <a:spLocks noEditPoints="1"/>
              </p:cNvSpPr>
              <p:nvPr/>
            </p:nvSpPr>
            <p:spPr bwMode="auto">
              <a:xfrm>
                <a:off x="7075872"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8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6"/>
                      <a:pt x="13" y="111"/>
                    </a:cubicBezTo>
                    <a:cubicBezTo>
                      <a:pt x="9" y="106"/>
                      <a:pt x="6" y="100"/>
                      <a:pt x="4" y="92"/>
                    </a:cubicBezTo>
                    <a:cubicBezTo>
                      <a:pt x="2" y="84"/>
                      <a:pt x="0" y="75"/>
                      <a:pt x="0" y="64"/>
                    </a:cubicBezTo>
                    <a:cubicBezTo>
                      <a:pt x="0" y="54"/>
                      <a:pt x="1" y="45"/>
                      <a:pt x="4" y="37"/>
                    </a:cubicBezTo>
                    <a:cubicBezTo>
                      <a:pt x="6" y="29"/>
                      <a:pt x="9" y="22"/>
                      <a:pt x="13" y="17"/>
                    </a:cubicBezTo>
                    <a:cubicBezTo>
                      <a:pt x="17" y="12"/>
                      <a:pt x="22" y="7"/>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1"/>
                    </a:cubicBezTo>
                    <a:cubicBezTo>
                      <a:pt x="35" y="23"/>
                      <a:pt x="33" y="26"/>
                      <a:pt x="30" y="30"/>
                    </a:cubicBezTo>
                    <a:cubicBezTo>
                      <a:pt x="28" y="33"/>
                      <a:pt x="26"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8" y="105"/>
                    </a:cubicBezTo>
                    <a:cubicBezTo>
                      <a:pt x="61" y="103"/>
                      <a:pt x="63" y="100"/>
                      <a:pt x="65" y="97"/>
                    </a:cubicBezTo>
                    <a:cubicBezTo>
                      <a:pt x="68" y="93"/>
                      <a:pt x="69" y="89"/>
                      <a:pt x="70" y="83"/>
                    </a:cubicBezTo>
                    <a:cubicBezTo>
                      <a:pt x="72"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1" name="Freeform 8">
                <a:extLst>
                  <a:ext uri="{FF2B5EF4-FFF2-40B4-BE49-F238E27FC236}">
                    <a16:creationId xmlns:a16="http://schemas.microsoft.com/office/drawing/2014/main" id="{CD56FFD8-F0F3-46D5-BB46-E4690E68DACB}"/>
                  </a:ext>
                </a:extLst>
              </p:cNvPr>
              <p:cNvSpPr>
                <a:spLocks/>
              </p:cNvSpPr>
              <p:nvPr/>
            </p:nvSpPr>
            <p:spPr bwMode="auto">
              <a:xfrm>
                <a:off x="7212034"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2" name="Freeform 9">
                <a:extLst>
                  <a:ext uri="{FF2B5EF4-FFF2-40B4-BE49-F238E27FC236}">
                    <a16:creationId xmlns:a16="http://schemas.microsoft.com/office/drawing/2014/main" id="{5DF8B135-97B7-44F4-9815-72BA97929FBD}"/>
                  </a:ext>
                </a:extLst>
              </p:cNvPr>
              <p:cNvSpPr>
                <a:spLocks noEditPoints="1"/>
              </p:cNvSpPr>
              <p:nvPr/>
            </p:nvSpPr>
            <p:spPr bwMode="auto">
              <a:xfrm>
                <a:off x="7334158" y="6165607"/>
                <a:ext cx="116510" cy="155813"/>
              </a:xfrm>
              <a:custGeom>
                <a:avLst/>
                <a:gdLst>
                  <a:gd name="T0" fmla="*/ 95 w 95"/>
                  <a:gd name="T1" fmla="*/ 63 h 126"/>
                  <a:gd name="T2" fmla="*/ 91 w 95"/>
                  <a:gd name="T3" fmla="*/ 89 h 126"/>
                  <a:gd name="T4" fmla="*/ 82 w 95"/>
                  <a:gd name="T5" fmla="*/ 109 h 126"/>
                  <a:gd name="T6" fmla="*/ 67 w 95"/>
                  <a:gd name="T7" fmla="*/ 122 h 126"/>
                  <a:gd name="T8" fmla="*/ 46 w 95"/>
                  <a:gd name="T9" fmla="*/ 126 h 126"/>
                  <a:gd name="T10" fmla="*/ 27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8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1" y="89"/>
                    </a:cubicBezTo>
                    <a:cubicBezTo>
                      <a:pt x="89" y="97"/>
                      <a:pt x="86" y="104"/>
                      <a:pt x="82" y="109"/>
                    </a:cubicBezTo>
                    <a:cubicBezTo>
                      <a:pt x="78" y="115"/>
                      <a:pt x="73" y="119"/>
                      <a:pt x="67" y="122"/>
                    </a:cubicBezTo>
                    <a:cubicBezTo>
                      <a:pt x="61" y="125"/>
                      <a:pt x="54" y="126"/>
                      <a:pt x="46" y="126"/>
                    </a:cubicBezTo>
                    <a:cubicBezTo>
                      <a:pt x="39" y="126"/>
                      <a:pt x="33" y="125"/>
                      <a:pt x="27"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8" y="22"/>
                      <a:pt x="13" y="17"/>
                    </a:cubicBezTo>
                    <a:cubicBezTo>
                      <a:pt x="17" y="12"/>
                      <a:pt x="22" y="7"/>
                      <a:pt x="28" y="5"/>
                    </a:cubicBezTo>
                    <a:cubicBezTo>
                      <a:pt x="34" y="2"/>
                      <a:pt x="41" y="0"/>
                      <a:pt x="49" y="0"/>
                    </a:cubicBezTo>
                    <a:cubicBezTo>
                      <a:pt x="55" y="0"/>
                      <a:pt x="61" y="2"/>
                      <a:pt x="67" y="4"/>
                    </a:cubicBezTo>
                    <a:cubicBezTo>
                      <a:pt x="73" y="6"/>
                      <a:pt x="78" y="10"/>
                      <a:pt x="82" y="15"/>
                    </a:cubicBezTo>
                    <a:cubicBezTo>
                      <a:pt x="86" y="20"/>
                      <a:pt x="89" y="26"/>
                      <a:pt x="91" y="34"/>
                    </a:cubicBezTo>
                    <a:cubicBezTo>
                      <a:pt x="93" y="42"/>
                      <a:pt x="95" y="52"/>
                      <a:pt x="95" y="63"/>
                    </a:cubicBezTo>
                    <a:close/>
                    <a:moveTo>
                      <a:pt x="23" y="63"/>
                    </a:moveTo>
                    <a:cubicBezTo>
                      <a:pt x="23" y="64"/>
                      <a:pt x="23" y="65"/>
                      <a:pt x="23" y="66"/>
                    </a:cubicBezTo>
                    <a:cubicBezTo>
                      <a:pt x="23" y="68"/>
                      <a:pt x="23" y="69"/>
                      <a:pt x="23" y="70"/>
                    </a:cubicBezTo>
                    <a:cubicBezTo>
                      <a:pt x="68" y="37"/>
                      <a:pt x="68" y="37"/>
                      <a:pt x="68" y="37"/>
                    </a:cubicBezTo>
                    <a:cubicBezTo>
                      <a:pt x="66" y="31"/>
                      <a:pt x="63"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2"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3" name="Freeform 10">
                <a:extLst>
                  <a:ext uri="{FF2B5EF4-FFF2-40B4-BE49-F238E27FC236}">
                    <a16:creationId xmlns:a16="http://schemas.microsoft.com/office/drawing/2014/main" id="{114FA515-CAFB-4F88-BFF8-B9C10F59E9BC}"/>
                  </a:ext>
                </a:extLst>
              </p:cNvPr>
              <p:cNvSpPr>
                <a:spLocks noEditPoints="1"/>
              </p:cNvSpPr>
              <p:nvPr/>
            </p:nvSpPr>
            <p:spPr bwMode="auto">
              <a:xfrm>
                <a:off x="7463301" y="6165607"/>
                <a:ext cx="115106" cy="155813"/>
              </a:xfrm>
              <a:custGeom>
                <a:avLst/>
                <a:gdLst>
                  <a:gd name="T0" fmla="*/ 94 w 94"/>
                  <a:gd name="T1" fmla="*/ 63 h 126"/>
                  <a:gd name="T2" fmla="*/ 91 w 94"/>
                  <a:gd name="T3" fmla="*/ 89 h 126"/>
                  <a:gd name="T4" fmla="*/ 82 w 94"/>
                  <a:gd name="T5" fmla="*/ 109 h 126"/>
                  <a:gd name="T6" fmla="*/ 66 w 94"/>
                  <a:gd name="T7" fmla="*/ 122 h 126"/>
                  <a:gd name="T8" fmla="*/ 46 w 94"/>
                  <a:gd name="T9" fmla="*/ 126 h 126"/>
                  <a:gd name="T10" fmla="*/ 27 w 94"/>
                  <a:gd name="T11" fmla="*/ 123 h 126"/>
                  <a:gd name="T12" fmla="*/ 13 w 94"/>
                  <a:gd name="T13" fmla="*/ 111 h 126"/>
                  <a:gd name="T14" fmla="*/ 3 w 94"/>
                  <a:gd name="T15" fmla="*/ 92 h 126"/>
                  <a:gd name="T16" fmla="*/ 0 w 94"/>
                  <a:gd name="T17" fmla="*/ 64 h 126"/>
                  <a:gd name="T18" fmla="*/ 3 w 94"/>
                  <a:gd name="T19" fmla="*/ 37 h 126"/>
                  <a:gd name="T20" fmla="*/ 12 w 94"/>
                  <a:gd name="T21" fmla="*/ 17 h 126"/>
                  <a:gd name="T22" fmla="*/ 28 w 94"/>
                  <a:gd name="T23" fmla="*/ 5 h 126"/>
                  <a:gd name="T24" fmla="*/ 48 w 94"/>
                  <a:gd name="T25" fmla="*/ 0 h 126"/>
                  <a:gd name="T26" fmla="*/ 67 w 94"/>
                  <a:gd name="T27" fmla="*/ 4 h 126"/>
                  <a:gd name="T28" fmla="*/ 81 w 94"/>
                  <a:gd name="T29" fmla="*/ 15 h 126"/>
                  <a:gd name="T30" fmla="*/ 91 w 94"/>
                  <a:gd name="T31" fmla="*/ 34 h 126"/>
                  <a:gd name="T32" fmla="*/ 94 w 94"/>
                  <a:gd name="T33" fmla="*/ 63 h 126"/>
                  <a:gd name="T34" fmla="*/ 22 w 94"/>
                  <a:gd name="T35" fmla="*/ 63 h 126"/>
                  <a:gd name="T36" fmla="*/ 22 w 94"/>
                  <a:gd name="T37" fmla="*/ 66 h 126"/>
                  <a:gd name="T38" fmla="*/ 23 w 94"/>
                  <a:gd name="T39" fmla="*/ 70 h 126"/>
                  <a:gd name="T40" fmla="*/ 68 w 94"/>
                  <a:gd name="T41" fmla="*/ 37 h 126"/>
                  <a:gd name="T42" fmla="*/ 60 w 94"/>
                  <a:gd name="T43" fmla="*/ 23 h 126"/>
                  <a:gd name="T44" fmla="*/ 47 w 94"/>
                  <a:gd name="T45" fmla="*/ 19 h 126"/>
                  <a:gd name="T46" fmla="*/ 37 w 94"/>
                  <a:gd name="T47" fmla="*/ 21 h 126"/>
                  <a:gd name="T48" fmla="*/ 29 w 94"/>
                  <a:gd name="T49" fmla="*/ 30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90 h 126"/>
                  <a:gd name="T62" fmla="*/ 34 w 94"/>
                  <a:gd name="T63" fmla="*/ 103 h 126"/>
                  <a:gd name="T64" fmla="*/ 47 w 94"/>
                  <a:gd name="T65" fmla="*/ 108 h 126"/>
                  <a:gd name="T66" fmla="*/ 57 w 94"/>
                  <a:gd name="T67" fmla="*/ 105 h 126"/>
                  <a:gd name="T68" fmla="*/ 64 w 94"/>
                  <a:gd name="T69" fmla="*/ 97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3"/>
                    </a:moveTo>
                    <a:cubicBezTo>
                      <a:pt x="94" y="73"/>
                      <a:pt x="93" y="82"/>
                      <a:pt x="91" y="89"/>
                    </a:cubicBezTo>
                    <a:cubicBezTo>
                      <a:pt x="89" y="97"/>
                      <a:pt x="86" y="104"/>
                      <a:pt x="82" y="109"/>
                    </a:cubicBezTo>
                    <a:cubicBezTo>
                      <a:pt x="77" y="115"/>
                      <a:pt x="72" y="119"/>
                      <a:pt x="66" y="122"/>
                    </a:cubicBezTo>
                    <a:cubicBezTo>
                      <a:pt x="60" y="125"/>
                      <a:pt x="53" y="126"/>
                      <a:pt x="46" y="126"/>
                    </a:cubicBezTo>
                    <a:cubicBezTo>
                      <a:pt x="39" y="126"/>
                      <a:pt x="33" y="125"/>
                      <a:pt x="27" y="123"/>
                    </a:cubicBezTo>
                    <a:cubicBezTo>
                      <a:pt x="21" y="120"/>
                      <a:pt x="17" y="116"/>
                      <a:pt x="13" y="111"/>
                    </a:cubicBezTo>
                    <a:cubicBezTo>
                      <a:pt x="8" y="106"/>
                      <a:pt x="5" y="100"/>
                      <a:pt x="3" y="92"/>
                    </a:cubicBezTo>
                    <a:cubicBezTo>
                      <a:pt x="1" y="84"/>
                      <a:pt x="0" y="75"/>
                      <a:pt x="0" y="64"/>
                    </a:cubicBezTo>
                    <a:cubicBezTo>
                      <a:pt x="0" y="54"/>
                      <a:pt x="1" y="45"/>
                      <a:pt x="3" y="37"/>
                    </a:cubicBezTo>
                    <a:cubicBezTo>
                      <a:pt x="5" y="29"/>
                      <a:pt x="8" y="22"/>
                      <a:pt x="12" y="17"/>
                    </a:cubicBezTo>
                    <a:cubicBezTo>
                      <a:pt x="16" y="12"/>
                      <a:pt x="22" y="7"/>
                      <a:pt x="28" y="5"/>
                    </a:cubicBezTo>
                    <a:cubicBezTo>
                      <a:pt x="34" y="2"/>
                      <a:pt x="41" y="0"/>
                      <a:pt x="48" y="0"/>
                    </a:cubicBezTo>
                    <a:cubicBezTo>
                      <a:pt x="55" y="0"/>
                      <a:pt x="61" y="2"/>
                      <a:pt x="67" y="4"/>
                    </a:cubicBezTo>
                    <a:cubicBezTo>
                      <a:pt x="72" y="6"/>
                      <a:pt x="77" y="10"/>
                      <a:pt x="81" y="15"/>
                    </a:cubicBezTo>
                    <a:cubicBezTo>
                      <a:pt x="85" y="20"/>
                      <a:pt x="89" y="26"/>
                      <a:pt x="91" y="34"/>
                    </a:cubicBezTo>
                    <a:cubicBezTo>
                      <a:pt x="93" y="42"/>
                      <a:pt x="94" y="52"/>
                      <a:pt x="94" y="63"/>
                    </a:cubicBezTo>
                    <a:close/>
                    <a:moveTo>
                      <a:pt x="22" y="63"/>
                    </a:moveTo>
                    <a:cubicBezTo>
                      <a:pt x="22" y="64"/>
                      <a:pt x="22" y="65"/>
                      <a:pt x="22" y="66"/>
                    </a:cubicBezTo>
                    <a:cubicBezTo>
                      <a:pt x="22" y="68"/>
                      <a:pt x="22" y="69"/>
                      <a:pt x="23" y="70"/>
                    </a:cubicBezTo>
                    <a:cubicBezTo>
                      <a:pt x="68" y="37"/>
                      <a:pt x="68" y="37"/>
                      <a:pt x="68" y="37"/>
                    </a:cubicBezTo>
                    <a:cubicBezTo>
                      <a:pt x="66" y="31"/>
                      <a:pt x="63" y="26"/>
                      <a:pt x="60" y="23"/>
                    </a:cubicBezTo>
                    <a:cubicBezTo>
                      <a:pt x="56" y="20"/>
                      <a:pt x="52" y="19"/>
                      <a:pt x="47" y="19"/>
                    </a:cubicBezTo>
                    <a:cubicBezTo>
                      <a:pt x="43" y="19"/>
                      <a:pt x="40" y="20"/>
                      <a:pt x="37" y="21"/>
                    </a:cubicBezTo>
                    <a:cubicBezTo>
                      <a:pt x="34" y="23"/>
                      <a:pt x="32" y="26"/>
                      <a:pt x="29" y="30"/>
                    </a:cubicBezTo>
                    <a:cubicBezTo>
                      <a:pt x="27" y="33"/>
                      <a:pt x="26" y="38"/>
                      <a:pt x="24" y="43"/>
                    </a:cubicBezTo>
                    <a:cubicBezTo>
                      <a:pt x="23" y="49"/>
                      <a:pt x="22" y="55"/>
                      <a:pt x="22" y="63"/>
                    </a:cubicBezTo>
                    <a:close/>
                    <a:moveTo>
                      <a:pt x="71" y="63"/>
                    </a:moveTo>
                    <a:cubicBezTo>
                      <a:pt x="71" y="62"/>
                      <a:pt x="71" y="61"/>
                      <a:pt x="71" y="60"/>
                    </a:cubicBezTo>
                    <a:cubicBezTo>
                      <a:pt x="71" y="59"/>
                      <a:pt x="71" y="58"/>
                      <a:pt x="71" y="57"/>
                    </a:cubicBezTo>
                    <a:cubicBezTo>
                      <a:pt x="26" y="90"/>
                      <a:pt x="26" y="90"/>
                      <a:pt x="26" y="90"/>
                    </a:cubicBezTo>
                    <a:cubicBezTo>
                      <a:pt x="28" y="96"/>
                      <a:pt x="31" y="100"/>
                      <a:pt x="34" y="103"/>
                    </a:cubicBezTo>
                    <a:cubicBezTo>
                      <a:pt x="38" y="106"/>
                      <a:pt x="42" y="108"/>
                      <a:pt x="47" y="108"/>
                    </a:cubicBezTo>
                    <a:cubicBezTo>
                      <a:pt x="50" y="108"/>
                      <a:pt x="54" y="107"/>
                      <a:pt x="57" y="105"/>
                    </a:cubicBezTo>
                    <a:cubicBezTo>
                      <a:pt x="60" y="103"/>
                      <a:pt x="62" y="100"/>
                      <a:pt x="64" y="97"/>
                    </a:cubicBezTo>
                    <a:cubicBezTo>
                      <a:pt x="67" y="93"/>
                      <a:pt x="68" y="89"/>
                      <a:pt x="70" y="83"/>
                    </a:cubicBezTo>
                    <a:cubicBezTo>
                      <a:pt x="71" y="77"/>
                      <a:pt x="71" y="71"/>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4" name="Freeform 11">
                <a:extLst>
                  <a:ext uri="{FF2B5EF4-FFF2-40B4-BE49-F238E27FC236}">
                    <a16:creationId xmlns:a16="http://schemas.microsoft.com/office/drawing/2014/main" id="{D3947E65-2F89-427A-A28C-E6C67D466E04}"/>
                  </a:ext>
                </a:extLst>
              </p:cNvPr>
              <p:cNvSpPr>
                <a:spLocks/>
              </p:cNvSpPr>
              <p:nvPr/>
            </p:nvSpPr>
            <p:spPr bwMode="auto">
              <a:xfrm>
                <a:off x="7598059"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5" name="Freeform 12">
                <a:extLst>
                  <a:ext uri="{FF2B5EF4-FFF2-40B4-BE49-F238E27FC236}">
                    <a16:creationId xmlns:a16="http://schemas.microsoft.com/office/drawing/2014/main" id="{04157883-58C4-4B90-8464-9C711C810908}"/>
                  </a:ext>
                </a:extLst>
              </p:cNvPr>
              <p:cNvSpPr>
                <a:spLocks noEditPoints="1"/>
              </p:cNvSpPr>
              <p:nvPr/>
            </p:nvSpPr>
            <p:spPr bwMode="auto">
              <a:xfrm>
                <a:off x="7720184"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3" y="92"/>
                    </a:cubicBezTo>
                    <a:cubicBezTo>
                      <a:pt x="1" y="84"/>
                      <a:pt x="0" y="75"/>
                      <a:pt x="0" y="64"/>
                    </a:cubicBezTo>
                    <a:cubicBezTo>
                      <a:pt x="0" y="54"/>
                      <a:pt x="1" y="45"/>
                      <a:pt x="3" y="37"/>
                    </a:cubicBezTo>
                    <a:cubicBezTo>
                      <a:pt x="5" y="29"/>
                      <a:pt x="9" y="22"/>
                      <a:pt x="13" y="17"/>
                    </a:cubicBezTo>
                    <a:cubicBezTo>
                      <a:pt x="17" y="12"/>
                      <a:pt x="22" y="7"/>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1"/>
                    </a:cubicBezTo>
                    <a:cubicBezTo>
                      <a:pt x="35" y="23"/>
                      <a:pt x="32" y="26"/>
                      <a:pt x="30" y="30"/>
                    </a:cubicBezTo>
                    <a:cubicBezTo>
                      <a:pt x="28" y="33"/>
                      <a:pt x="26" y="38"/>
                      <a:pt x="25" y="43"/>
                    </a:cubicBezTo>
                    <a:cubicBezTo>
                      <a:pt x="23" y="49"/>
                      <a:pt x="23" y="55"/>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6" name="Freeform 13">
                <a:extLst>
                  <a:ext uri="{FF2B5EF4-FFF2-40B4-BE49-F238E27FC236}">
                    <a16:creationId xmlns:a16="http://schemas.microsoft.com/office/drawing/2014/main" id="{A19D8BDC-6DFF-4603-86EF-29345045F90C}"/>
                  </a:ext>
                </a:extLst>
              </p:cNvPr>
              <p:cNvSpPr>
                <a:spLocks/>
              </p:cNvSpPr>
              <p:nvPr/>
            </p:nvSpPr>
            <p:spPr bwMode="auto">
              <a:xfrm>
                <a:off x="7854942" y="6168414"/>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7" name="Freeform 14">
                <a:extLst>
                  <a:ext uri="{FF2B5EF4-FFF2-40B4-BE49-F238E27FC236}">
                    <a16:creationId xmlns:a16="http://schemas.microsoft.com/office/drawing/2014/main" id="{2E10430A-BB21-4B0F-B083-84171ABEE57C}"/>
                  </a:ext>
                </a:extLst>
              </p:cNvPr>
              <p:cNvSpPr>
                <a:spLocks/>
              </p:cNvSpPr>
              <p:nvPr/>
            </p:nvSpPr>
            <p:spPr bwMode="auto">
              <a:xfrm>
                <a:off x="7984085" y="6168414"/>
                <a:ext cx="103876" cy="150199"/>
              </a:xfrm>
              <a:custGeom>
                <a:avLst/>
                <a:gdLst>
                  <a:gd name="T0" fmla="*/ 4 w 74"/>
                  <a:gd name="T1" fmla="*/ 107 h 107"/>
                  <a:gd name="T2" fmla="*/ 4 w 74"/>
                  <a:gd name="T3" fmla="*/ 89 h 107"/>
                  <a:gd name="T4" fmla="*/ 31 w 74"/>
                  <a:gd name="T5" fmla="*/ 89 h 107"/>
                  <a:gd name="T6" fmla="*/ 31 w 74"/>
                  <a:gd name="T7" fmla="*/ 21 h 107"/>
                  <a:gd name="T8" fmla="*/ 7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4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4" y="107"/>
                    </a:moveTo>
                    <a:lnTo>
                      <a:pt x="4" y="89"/>
                    </a:lnTo>
                    <a:lnTo>
                      <a:pt x="31" y="89"/>
                    </a:lnTo>
                    <a:lnTo>
                      <a:pt x="31" y="21"/>
                    </a:lnTo>
                    <a:lnTo>
                      <a:pt x="7" y="34"/>
                    </a:lnTo>
                    <a:lnTo>
                      <a:pt x="0" y="17"/>
                    </a:lnTo>
                    <a:lnTo>
                      <a:pt x="34" y="0"/>
                    </a:lnTo>
                    <a:lnTo>
                      <a:pt x="51" y="0"/>
                    </a:lnTo>
                    <a:lnTo>
                      <a:pt x="51" y="89"/>
                    </a:lnTo>
                    <a:lnTo>
                      <a:pt x="74" y="89"/>
                    </a:lnTo>
                    <a:lnTo>
                      <a:pt x="74"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8" name="Freeform 15">
                <a:extLst>
                  <a:ext uri="{FF2B5EF4-FFF2-40B4-BE49-F238E27FC236}">
                    <a16:creationId xmlns:a16="http://schemas.microsoft.com/office/drawing/2014/main" id="{EF3B501F-B482-4F28-8975-C46E1D0D2A23}"/>
                  </a:ext>
                </a:extLst>
              </p:cNvPr>
              <p:cNvSpPr>
                <a:spLocks noEditPoints="1"/>
              </p:cNvSpPr>
              <p:nvPr/>
            </p:nvSpPr>
            <p:spPr bwMode="auto">
              <a:xfrm>
                <a:off x="8106209" y="6165607"/>
                <a:ext cx="116510" cy="155813"/>
              </a:xfrm>
              <a:custGeom>
                <a:avLst/>
                <a:gdLst>
                  <a:gd name="T0" fmla="*/ 95 w 95"/>
                  <a:gd name="T1" fmla="*/ 63 h 126"/>
                  <a:gd name="T2" fmla="*/ 92 w 95"/>
                  <a:gd name="T3" fmla="*/ 89 h 126"/>
                  <a:gd name="T4" fmla="*/ 82 w 95"/>
                  <a:gd name="T5" fmla="*/ 109 h 126"/>
                  <a:gd name="T6" fmla="*/ 67 w 95"/>
                  <a:gd name="T7" fmla="*/ 122 h 126"/>
                  <a:gd name="T8" fmla="*/ 46 w 95"/>
                  <a:gd name="T9" fmla="*/ 126 h 126"/>
                  <a:gd name="T10" fmla="*/ 28 w 95"/>
                  <a:gd name="T11" fmla="*/ 123 h 126"/>
                  <a:gd name="T12" fmla="*/ 13 w 95"/>
                  <a:gd name="T13" fmla="*/ 111 h 126"/>
                  <a:gd name="T14" fmla="*/ 4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6 h 126"/>
                  <a:gd name="T38" fmla="*/ 23 w 95"/>
                  <a:gd name="T39" fmla="*/ 70 h 126"/>
                  <a:gd name="T40" fmla="*/ 69 w 95"/>
                  <a:gd name="T41" fmla="*/ 37 h 126"/>
                  <a:gd name="T42" fmla="*/ 60 w 95"/>
                  <a:gd name="T43" fmla="*/ 23 h 126"/>
                  <a:gd name="T44" fmla="*/ 47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6"/>
                      <a:pt x="13" y="111"/>
                    </a:cubicBezTo>
                    <a:cubicBezTo>
                      <a:pt x="9" y="106"/>
                      <a:pt x="6" y="100"/>
                      <a:pt x="4" y="92"/>
                    </a:cubicBezTo>
                    <a:cubicBezTo>
                      <a:pt x="1" y="84"/>
                      <a:pt x="0" y="75"/>
                      <a:pt x="0" y="64"/>
                    </a:cubicBezTo>
                    <a:cubicBezTo>
                      <a:pt x="0" y="54"/>
                      <a:pt x="1" y="45"/>
                      <a:pt x="3" y="37"/>
                    </a:cubicBezTo>
                    <a:cubicBezTo>
                      <a:pt x="6" y="29"/>
                      <a:pt x="9" y="22"/>
                      <a:pt x="13" y="17"/>
                    </a:cubicBezTo>
                    <a:cubicBezTo>
                      <a:pt x="17" y="12"/>
                      <a:pt x="22" y="7"/>
                      <a:pt x="28" y="5"/>
                    </a:cubicBezTo>
                    <a:cubicBezTo>
                      <a:pt x="34" y="2"/>
                      <a:pt x="41" y="0"/>
                      <a:pt x="49" y="0"/>
                    </a:cubicBezTo>
                    <a:cubicBezTo>
                      <a:pt x="56"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5"/>
                      <a:pt x="23" y="66"/>
                    </a:cubicBezTo>
                    <a:cubicBezTo>
                      <a:pt x="23" y="68"/>
                      <a:pt x="23" y="69"/>
                      <a:pt x="23" y="70"/>
                    </a:cubicBezTo>
                    <a:cubicBezTo>
                      <a:pt x="69" y="37"/>
                      <a:pt x="69" y="37"/>
                      <a:pt x="69" y="37"/>
                    </a:cubicBezTo>
                    <a:cubicBezTo>
                      <a:pt x="67" y="31"/>
                      <a:pt x="64" y="26"/>
                      <a:pt x="60" y="23"/>
                    </a:cubicBezTo>
                    <a:cubicBezTo>
                      <a:pt x="57" y="20"/>
                      <a:pt x="52" y="19"/>
                      <a:pt x="47" y="19"/>
                    </a:cubicBezTo>
                    <a:cubicBezTo>
                      <a:pt x="44" y="19"/>
                      <a:pt x="41" y="20"/>
                      <a:pt x="38" y="21"/>
                    </a:cubicBezTo>
                    <a:cubicBezTo>
                      <a:pt x="35" y="23"/>
                      <a:pt x="32" y="26"/>
                      <a:pt x="30" y="30"/>
                    </a:cubicBezTo>
                    <a:cubicBezTo>
                      <a:pt x="28" y="33"/>
                      <a:pt x="26"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1" y="100"/>
                      <a:pt x="35" y="103"/>
                    </a:cubicBezTo>
                    <a:cubicBezTo>
                      <a:pt x="39" y="106"/>
                      <a:pt x="43" y="108"/>
                      <a:pt x="47" y="108"/>
                    </a:cubicBezTo>
                    <a:cubicBezTo>
                      <a:pt x="51" y="108"/>
                      <a:pt x="54" y="107"/>
                      <a:pt x="57" y="105"/>
                    </a:cubicBezTo>
                    <a:cubicBezTo>
                      <a:pt x="60" y="103"/>
                      <a:pt x="63" y="100"/>
                      <a:pt x="65" y="97"/>
                    </a:cubicBezTo>
                    <a:cubicBezTo>
                      <a:pt x="67" y="93"/>
                      <a:pt x="69" y="89"/>
                      <a:pt x="70" y="83"/>
                    </a:cubicBezTo>
                    <a:cubicBezTo>
                      <a:pt x="71"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89" name="Freeform 16">
                <a:extLst>
                  <a:ext uri="{FF2B5EF4-FFF2-40B4-BE49-F238E27FC236}">
                    <a16:creationId xmlns:a16="http://schemas.microsoft.com/office/drawing/2014/main" id="{8A944FD6-82EE-44FB-958C-9257258FD0F6}"/>
                  </a:ext>
                </a:extLst>
              </p:cNvPr>
              <p:cNvSpPr>
                <a:spLocks/>
              </p:cNvSpPr>
              <p:nvPr/>
            </p:nvSpPr>
            <p:spPr bwMode="auto">
              <a:xfrm>
                <a:off x="8242371" y="6168414"/>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0" name="Freeform 17">
                <a:extLst>
                  <a:ext uri="{FF2B5EF4-FFF2-40B4-BE49-F238E27FC236}">
                    <a16:creationId xmlns:a16="http://schemas.microsoft.com/office/drawing/2014/main" id="{F8798AD0-0855-45CE-BC56-FA286B1440D0}"/>
                  </a:ext>
                </a:extLst>
              </p:cNvPr>
              <p:cNvSpPr>
                <a:spLocks noEditPoints="1"/>
              </p:cNvSpPr>
              <p:nvPr/>
            </p:nvSpPr>
            <p:spPr bwMode="auto">
              <a:xfrm>
                <a:off x="8363092" y="6165607"/>
                <a:ext cx="116510" cy="155813"/>
              </a:xfrm>
              <a:custGeom>
                <a:avLst/>
                <a:gdLst>
                  <a:gd name="T0" fmla="*/ 95 w 95"/>
                  <a:gd name="T1" fmla="*/ 63 h 126"/>
                  <a:gd name="T2" fmla="*/ 92 w 95"/>
                  <a:gd name="T3" fmla="*/ 89 h 126"/>
                  <a:gd name="T4" fmla="*/ 83 w 95"/>
                  <a:gd name="T5" fmla="*/ 109 h 126"/>
                  <a:gd name="T6" fmla="*/ 67 w 95"/>
                  <a:gd name="T7" fmla="*/ 122 h 126"/>
                  <a:gd name="T8" fmla="*/ 47 w 95"/>
                  <a:gd name="T9" fmla="*/ 126 h 126"/>
                  <a:gd name="T10" fmla="*/ 28 w 95"/>
                  <a:gd name="T11" fmla="*/ 123 h 126"/>
                  <a:gd name="T12" fmla="*/ 14 w 95"/>
                  <a:gd name="T13" fmla="*/ 111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6 h 126"/>
                  <a:gd name="T38" fmla="*/ 24 w 95"/>
                  <a:gd name="T39" fmla="*/ 70 h 126"/>
                  <a:gd name="T40" fmla="*/ 69 w 95"/>
                  <a:gd name="T41" fmla="*/ 37 h 126"/>
                  <a:gd name="T42" fmla="*/ 61 w 95"/>
                  <a:gd name="T43" fmla="*/ 23 h 126"/>
                  <a:gd name="T44" fmla="*/ 48 w 95"/>
                  <a:gd name="T45" fmla="*/ 19 h 126"/>
                  <a:gd name="T46" fmla="*/ 38 w 95"/>
                  <a:gd name="T47" fmla="*/ 21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1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89"/>
                    </a:cubicBezTo>
                    <a:cubicBezTo>
                      <a:pt x="90" y="97"/>
                      <a:pt x="87" y="104"/>
                      <a:pt x="83" y="109"/>
                    </a:cubicBezTo>
                    <a:cubicBezTo>
                      <a:pt x="78" y="115"/>
                      <a:pt x="73" y="119"/>
                      <a:pt x="67" y="122"/>
                    </a:cubicBezTo>
                    <a:cubicBezTo>
                      <a:pt x="61" y="125"/>
                      <a:pt x="54" y="126"/>
                      <a:pt x="47" y="126"/>
                    </a:cubicBezTo>
                    <a:cubicBezTo>
                      <a:pt x="40" y="126"/>
                      <a:pt x="34" y="125"/>
                      <a:pt x="28" y="123"/>
                    </a:cubicBezTo>
                    <a:cubicBezTo>
                      <a:pt x="22" y="120"/>
                      <a:pt x="18" y="116"/>
                      <a:pt x="14" y="111"/>
                    </a:cubicBezTo>
                    <a:cubicBezTo>
                      <a:pt x="9" y="106"/>
                      <a:pt x="6" y="100"/>
                      <a:pt x="4" y="92"/>
                    </a:cubicBezTo>
                    <a:cubicBezTo>
                      <a:pt x="2" y="84"/>
                      <a:pt x="0" y="75"/>
                      <a:pt x="0" y="64"/>
                    </a:cubicBezTo>
                    <a:cubicBezTo>
                      <a:pt x="0" y="54"/>
                      <a:pt x="2" y="45"/>
                      <a:pt x="4" y="37"/>
                    </a:cubicBezTo>
                    <a:cubicBezTo>
                      <a:pt x="6" y="29"/>
                      <a:pt x="9" y="22"/>
                      <a:pt x="13" y="17"/>
                    </a:cubicBezTo>
                    <a:cubicBezTo>
                      <a:pt x="17" y="12"/>
                      <a:pt x="23" y="7"/>
                      <a:pt x="29" y="5"/>
                    </a:cubicBezTo>
                    <a:cubicBezTo>
                      <a:pt x="35" y="2"/>
                      <a:pt x="42" y="0"/>
                      <a:pt x="49" y="0"/>
                    </a:cubicBezTo>
                    <a:cubicBezTo>
                      <a:pt x="56" y="0"/>
                      <a:pt x="62" y="2"/>
                      <a:pt x="68" y="4"/>
                    </a:cubicBezTo>
                    <a:cubicBezTo>
                      <a:pt x="73" y="6"/>
                      <a:pt x="78" y="10"/>
                      <a:pt x="82" y="15"/>
                    </a:cubicBezTo>
                    <a:cubicBezTo>
                      <a:pt x="86" y="20"/>
                      <a:pt x="90" y="26"/>
                      <a:pt x="92" y="34"/>
                    </a:cubicBezTo>
                    <a:cubicBezTo>
                      <a:pt x="94" y="42"/>
                      <a:pt x="95" y="52"/>
                      <a:pt x="95" y="63"/>
                    </a:cubicBezTo>
                    <a:close/>
                    <a:moveTo>
                      <a:pt x="23" y="63"/>
                    </a:moveTo>
                    <a:cubicBezTo>
                      <a:pt x="23" y="64"/>
                      <a:pt x="23" y="65"/>
                      <a:pt x="23" y="66"/>
                    </a:cubicBezTo>
                    <a:cubicBezTo>
                      <a:pt x="23" y="68"/>
                      <a:pt x="23" y="69"/>
                      <a:pt x="24" y="70"/>
                    </a:cubicBezTo>
                    <a:cubicBezTo>
                      <a:pt x="69" y="37"/>
                      <a:pt x="69" y="37"/>
                      <a:pt x="69" y="37"/>
                    </a:cubicBezTo>
                    <a:cubicBezTo>
                      <a:pt x="67" y="31"/>
                      <a:pt x="64" y="26"/>
                      <a:pt x="61" y="23"/>
                    </a:cubicBezTo>
                    <a:cubicBezTo>
                      <a:pt x="57" y="20"/>
                      <a:pt x="53" y="19"/>
                      <a:pt x="48" y="19"/>
                    </a:cubicBezTo>
                    <a:cubicBezTo>
                      <a:pt x="44" y="19"/>
                      <a:pt x="41" y="20"/>
                      <a:pt x="38" y="21"/>
                    </a:cubicBezTo>
                    <a:cubicBezTo>
                      <a:pt x="35" y="23"/>
                      <a:pt x="33" y="26"/>
                      <a:pt x="30" y="30"/>
                    </a:cubicBezTo>
                    <a:cubicBezTo>
                      <a:pt x="28" y="33"/>
                      <a:pt x="27" y="38"/>
                      <a:pt x="25" y="43"/>
                    </a:cubicBezTo>
                    <a:cubicBezTo>
                      <a:pt x="24" y="49"/>
                      <a:pt x="23" y="55"/>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5" y="107"/>
                      <a:pt x="58" y="105"/>
                    </a:cubicBezTo>
                    <a:cubicBezTo>
                      <a:pt x="61" y="103"/>
                      <a:pt x="63" y="100"/>
                      <a:pt x="65" y="97"/>
                    </a:cubicBezTo>
                    <a:cubicBezTo>
                      <a:pt x="68" y="93"/>
                      <a:pt x="69" y="89"/>
                      <a:pt x="71" y="83"/>
                    </a:cubicBezTo>
                    <a:cubicBezTo>
                      <a:pt x="72" y="77"/>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1" name="Freeform 25">
                <a:extLst>
                  <a:ext uri="{FF2B5EF4-FFF2-40B4-BE49-F238E27FC236}">
                    <a16:creationId xmlns:a16="http://schemas.microsoft.com/office/drawing/2014/main" id="{5E17D9CA-C8B3-4658-923C-95AC6E57EAFF}"/>
                  </a:ext>
                </a:extLst>
              </p:cNvPr>
              <p:cNvSpPr>
                <a:spLocks/>
              </p:cNvSpPr>
              <p:nvPr/>
            </p:nvSpPr>
            <p:spPr bwMode="auto">
              <a:xfrm>
                <a:off x="6826008"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2" name="Freeform 26">
                <a:extLst>
                  <a:ext uri="{FF2B5EF4-FFF2-40B4-BE49-F238E27FC236}">
                    <a16:creationId xmlns:a16="http://schemas.microsoft.com/office/drawing/2014/main" id="{99F450A2-7D57-49FB-8C6A-69553B2A19E6}"/>
                  </a:ext>
                </a:extLst>
              </p:cNvPr>
              <p:cNvSpPr>
                <a:spLocks noEditPoints="1"/>
              </p:cNvSpPr>
              <p:nvPr/>
            </p:nvSpPr>
            <p:spPr bwMode="auto">
              <a:xfrm>
                <a:off x="6948133" y="6395363"/>
                <a:ext cx="116510" cy="154410"/>
              </a:xfrm>
              <a:custGeom>
                <a:avLst/>
                <a:gdLst>
                  <a:gd name="T0" fmla="*/ 95 w 95"/>
                  <a:gd name="T1" fmla="*/ 62 h 126"/>
                  <a:gd name="T2" fmla="*/ 91 w 95"/>
                  <a:gd name="T3" fmla="*/ 89 h 126"/>
                  <a:gd name="T4" fmla="*/ 82 w 95"/>
                  <a:gd name="T5" fmla="*/ 109 h 126"/>
                  <a:gd name="T6" fmla="*/ 66 w 95"/>
                  <a:gd name="T7" fmla="*/ 121 h 126"/>
                  <a:gd name="T8" fmla="*/ 46 w 95"/>
                  <a:gd name="T9" fmla="*/ 126 h 126"/>
                  <a:gd name="T10" fmla="*/ 27 w 95"/>
                  <a:gd name="T11" fmla="*/ 122 h 126"/>
                  <a:gd name="T12" fmla="*/ 13 w 95"/>
                  <a:gd name="T13" fmla="*/ 111 h 126"/>
                  <a:gd name="T14" fmla="*/ 3 w 95"/>
                  <a:gd name="T15" fmla="*/ 92 h 126"/>
                  <a:gd name="T16" fmla="*/ 0 w 95"/>
                  <a:gd name="T17" fmla="*/ 63 h 126"/>
                  <a:gd name="T18" fmla="*/ 3 w 95"/>
                  <a:gd name="T19" fmla="*/ 37 h 126"/>
                  <a:gd name="T20" fmla="*/ 12 w 95"/>
                  <a:gd name="T21" fmla="*/ 17 h 126"/>
                  <a:gd name="T22" fmla="*/ 28 w 95"/>
                  <a:gd name="T23" fmla="*/ 4 h 126"/>
                  <a:gd name="T24" fmla="*/ 48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8 w 95"/>
                  <a:gd name="T41" fmla="*/ 36 h 126"/>
                  <a:gd name="T42" fmla="*/ 60 w 95"/>
                  <a:gd name="T43" fmla="*/ 23 h 126"/>
                  <a:gd name="T44" fmla="*/ 47 w 95"/>
                  <a:gd name="T45" fmla="*/ 18 h 126"/>
                  <a:gd name="T46" fmla="*/ 37 w 95"/>
                  <a:gd name="T47" fmla="*/ 21 h 126"/>
                  <a:gd name="T48" fmla="*/ 30 w 95"/>
                  <a:gd name="T49" fmla="*/ 29 h 126"/>
                  <a:gd name="T50" fmla="*/ 24 w 95"/>
                  <a:gd name="T51" fmla="*/ 43 h 126"/>
                  <a:gd name="T52" fmla="*/ 23 w 95"/>
                  <a:gd name="T53" fmla="*/ 63 h 126"/>
                  <a:gd name="T54" fmla="*/ 72 w 95"/>
                  <a:gd name="T55" fmla="*/ 63 h 126"/>
                  <a:gd name="T56" fmla="*/ 72 w 95"/>
                  <a:gd name="T57" fmla="*/ 60 h 126"/>
                  <a:gd name="T58" fmla="*/ 71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3" y="81"/>
                      <a:pt x="91" y="89"/>
                    </a:cubicBezTo>
                    <a:cubicBezTo>
                      <a:pt x="89" y="97"/>
                      <a:pt x="86" y="103"/>
                      <a:pt x="82" y="109"/>
                    </a:cubicBezTo>
                    <a:cubicBezTo>
                      <a:pt x="78" y="114"/>
                      <a:pt x="72" y="118"/>
                      <a:pt x="66" y="121"/>
                    </a:cubicBezTo>
                    <a:cubicBezTo>
                      <a:pt x="60" y="124"/>
                      <a:pt x="54" y="126"/>
                      <a:pt x="46" y="126"/>
                    </a:cubicBezTo>
                    <a:cubicBezTo>
                      <a:pt x="39" y="126"/>
                      <a:pt x="33" y="124"/>
                      <a:pt x="27" y="122"/>
                    </a:cubicBezTo>
                    <a:cubicBezTo>
                      <a:pt x="22" y="120"/>
                      <a:pt x="17" y="116"/>
                      <a:pt x="13" y="111"/>
                    </a:cubicBezTo>
                    <a:cubicBezTo>
                      <a:pt x="9" y="106"/>
                      <a:pt x="5" y="99"/>
                      <a:pt x="3" y="92"/>
                    </a:cubicBezTo>
                    <a:cubicBezTo>
                      <a:pt x="1" y="84"/>
                      <a:pt x="0" y="74"/>
                      <a:pt x="0" y="63"/>
                    </a:cubicBezTo>
                    <a:cubicBezTo>
                      <a:pt x="0" y="53"/>
                      <a:pt x="1" y="44"/>
                      <a:pt x="3" y="37"/>
                    </a:cubicBezTo>
                    <a:cubicBezTo>
                      <a:pt x="5" y="29"/>
                      <a:pt x="8" y="22"/>
                      <a:pt x="12" y="17"/>
                    </a:cubicBezTo>
                    <a:cubicBezTo>
                      <a:pt x="17" y="11"/>
                      <a:pt x="22" y="7"/>
                      <a:pt x="28" y="4"/>
                    </a:cubicBezTo>
                    <a:cubicBezTo>
                      <a:pt x="34" y="1"/>
                      <a:pt x="41" y="0"/>
                      <a:pt x="48" y="0"/>
                    </a:cubicBezTo>
                    <a:cubicBezTo>
                      <a:pt x="55" y="0"/>
                      <a:pt x="61" y="1"/>
                      <a:pt x="67" y="3"/>
                    </a:cubicBezTo>
                    <a:cubicBezTo>
                      <a:pt x="73" y="6"/>
                      <a:pt x="77" y="9"/>
                      <a:pt x="82" y="14"/>
                    </a:cubicBezTo>
                    <a:cubicBezTo>
                      <a:pt x="86" y="20"/>
                      <a:pt x="89" y="26"/>
                      <a:pt x="91" y="34"/>
                    </a:cubicBezTo>
                    <a:cubicBezTo>
                      <a:pt x="93" y="42"/>
                      <a:pt x="95" y="51"/>
                      <a:pt x="95" y="62"/>
                    </a:cubicBezTo>
                    <a:close/>
                    <a:moveTo>
                      <a:pt x="23" y="63"/>
                    </a:moveTo>
                    <a:cubicBezTo>
                      <a:pt x="23" y="64"/>
                      <a:pt x="23" y="65"/>
                      <a:pt x="23" y="66"/>
                    </a:cubicBezTo>
                    <a:cubicBezTo>
                      <a:pt x="23" y="67"/>
                      <a:pt x="23" y="68"/>
                      <a:pt x="23" y="69"/>
                    </a:cubicBezTo>
                    <a:cubicBezTo>
                      <a:pt x="68" y="36"/>
                      <a:pt x="68" y="36"/>
                      <a:pt x="68" y="36"/>
                    </a:cubicBezTo>
                    <a:cubicBezTo>
                      <a:pt x="66" y="30"/>
                      <a:pt x="63" y="26"/>
                      <a:pt x="60" y="23"/>
                    </a:cubicBezTo>
                    <a:cubicBezTo>
                      <a:pt x="56" y="20"/>
                      <a:pt x="52" y="18"/>
                      <a:pt x="47" y="18"/>
                    </a:cubicBezTo>
                    <a:cubicBezTo>
                      <a:pt x="44" y="18"/>
                      <a:pt x="40" y="19"/>
                      <a:pt x="37" y="21"/>
                    </a:cubicBezTo>
                    <a:cubicBezTo>
                      <a:pt x="34" y="23"/>
                      <a:pt x="32" y="26"/>
                      <a:pt x="30" y="29"/>
                    </a:cubicBezTo>
                    <a:cubicBezTo>
                      <a:pt x="27" y="33"/>
                      <a:pt x="26" y="37"/>
                      <a:pt x="24" y="43"/>
                    </a:cubicBezTo>
                    <a:cubicBezTo>
                      <a:pt x="23" y="48"/>
                      <a:pt x="23" y="55"/>
                      <a:pt x="23" y="63"/>
                    </a:cubicBezTo>
                    <a:close/>
                    <a:moveTo>
                      <a:pt x="72" y="63"/>
                    </a:moveTo>
                    <a:cubicBezTo>
                      <a:pt x="72" y="62"/>
                      <a:pt x="72" y="61"/>
                      <a:pt x="72" y="60"/>
                    </a:cubicBezTo>
                    <a:cubicBezTo>
                      <a:pt x="71" y="59"/>
                      <a:pt x="71" y="58"/>
                      <a:pt x="71" y="57"/>
                    </a:cubicBezTo>
                    <a:cubicBezTo>
                      <a:pt x="26" y="89"/>
                      <a:pt x="26" y="89"/>
                      <a:pt x="26" y="89"/>
                    </a:cubicBezTo>
                    <a:cubicBezTo>
                      <a:pt x="28" y="95"/>
                      <a:pt x="31" y="100"/>
                      <a:pt x="35" y="103"/>
                    </a:cubicBezTo>
                    <a:cubicBezTo>
                      <a:pt x="38" y="106"/>
                      <a:pt x="42" y="107"/>
                      <a:pt x="47" y="107"/>
                    </a:cubicBezTo>
                    <a:cubicBezTo>
                      <a:pt x="51" y="107"/>
                      <a:pt x="54" y="106"/>
                      <a:pt x="57" y="104"/>
                    </a:cubicBezTo>
                    <a:cubicBezTo>
                      <a:pt x="60" y="103"/>
                      <a:pt x="62"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3" name="Freeform 27">
                <a:extLst>
                  <a:ext uri="{FF2B5EF4-FFF2-40B4-BE49-F238E27FC236}">
                    <a16:creationId xmlns:a16="http://schemas.microsoft.com/office/drawing/2014/main" id="{93F9CC1B-2186-4EC5-AF84-855D75DE557B}"/>
                  </a:ext>
                </a:extLst>
              </p:cNvPr>
              <p:cNvSpPr>
                <a:spLocks/>
              </p:cNvSpPr>
              <p:nvPr/>
            </p:nvSpPr>
            <p:spPr bwMode="auto">
              <a:xfrm>
                <a:off x="7082891" y="6396766"/>
                <a:ext cx="103876" cy="150199"/>
              </a:xfrm>
              <a:custGeom>
                <a:avLst/>
                <a:gdLst>
                  <a:gd name="T0" fmla="*/ 4 w 74"/>
                  <a:gd name="T1" fmla="*/ 107 h 107"/>
                  <a:gd name="T2" fmla="*/ 4 w 74"/>
                  <a:gd name="T3" fmla="*/ 89 h 107"/>
                  <a:gd name="T4" fmla="*/ 31 w 74"/>
                  <a:gd name="T5" fmla="*/ 89 h 107"/>
                  <a:gd name="T6" fmla="*/ 31 w 74"/>
                  <a:gd name="T7" fmla="*/ 21 h 107"/>
                  <a:gd name="T8" fmla="*/ 7 w 74"/>
                  <a:gd name="T9" fmla="*/ 34 h 107"/>
                  <a:gd name="T10" fmla="*/ 0 w 74"/>
                  <a:gd name="T11" fmla="*/ 18 h 107"/>
                  <a:gd name="T12" fmla="*/ 34 w 74"/>
                  <a:gd name="T13" fmla="*/ 0 h 107"/>
                  <a:gd name="T14" fmla="*/ 51 w 74"/>
                  <a:gd name="T15" fmla="*/ 0 h 107"/>
                  <a:gd name="T16" fmla="*/ 51 w 74"/>
                  <a:gd name="T17" fmla="*/ 89 h 107"/>
                  <a:gd name="T18" fmla="*/ 74 w 74"/>
                  <a:gd name="T19" fmla="*/ 89 h 107"/>
                  <a:gd name="T20" fmla="*/ 74 w 74"/>
                  <a:gd name="T21" fmla="*/ 107 h 107"/>
                  <a:gd name="T22" fmla="*/ 4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4" y="107"/>
                    </a:moveTo>
                    <a:lnTo>
                      <a:pt x="4" y="89"/>
                    </a:lnTo>
                    <a:lnTo>
                      <a:pt x="31" y="89"/>
                    </a:lnTo>
                    <a:lnTo>
                      <a:pt x="31" y="21"/>
                    </a:lnTo>
                    <a:lnTo>
                      <a:pt x="7" y="34"/>
                    </a:lnTo>
                    <a:lnTo>
                      <a:pt x="0" y="18"/>
                    </a:lnTo>
                    <a:lnTo>
                      <a:pt x="34" y="0"/>
                    </a:lnTo>
                    <a:lnTo>
                      <a:pt x="51" y="0"/>
                    </a:lnTo>
                    <a:lnTo>
                      <a:pt x="51" y="89"/>
                    </a:lnTo>
                    <a:lnTo>
                      <a:pt x="74" y="89"/>
                    </a:lnTo>
                    <a:lnTo>
                      <a:pt x="74"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4" name="Freeform 28">
                <a:extLst>
                  <a:ext uri="{FF2B5EF4-FFF2-40B4-BE49-F238E27FC236}">
                    <a16:creationId xmlns:a16="http://schemas.microsoft.com/office/drawing/2014/main" id="{8C99A9B1-EB0B-4C78-BD08-3491AD5A7C4A}"/>
                  </a:ext>
                </a:extLst>
              </p:cNvPr>
              <p:cNvSpPr>
                <a:spLocks/>
              </p:cNvSpPr>
              <p:nvPr/>
            </p:nvSpPr>
            <p:spPr bwMode="auto">
              <a:xfrm>
                <a:off x="7212034"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5" name="Freeform 29">
                <a:extLst>
                  <a:ext uri="{FF2B5EF4-FFF2-40B4-BE49-F238E27FC236}">
                    <a16:creationId xmlns:a16="http://schemas.microsoft.com/office/drawing/2014/main" id="{784F452F-286C-41B8-951C-4C956E2AAEAE}"/>
                  </a:ext>
                </a:extLst>
              </p:cNvPr>
              <p:cNvSpPr>
                <a:spLocks/>
              </p:cNvSpPr>
              <p:nvPr/>
            </p:nvSpPr>
            <p:spPr bwMode="auto">
              <a:xfrm>
                <a:off x="7341177"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6" name="Freeform 30">
                <a:extLst>
                  <a:ext uri="{FF2B5EF4-FFF2-40B4-BE49-F238E27FC236}">
                    <a16:creationId xmlns:a16="http://schemas.microsoft.com/office/drawing/2014/main" id="{6105440D-33C0-4FA4-9B0D-3D0103C9BCAF}"/>
                  </a:ext>
                </a:extLst>
              </p:cNvPr>
              <p:cNvSpPr>
                <a:spLocks noEditPoints="1"/>
              </p:cNvSpPr>
              <p:nvPr/>
            </p:nvSpPr>
            <p:spPr bwMode="auto">
              <a:xfrm>
                <a:off x="7463301" y="6395363"/>
                <a:ext cx="115106" cy="154410"/>
              </a:xfrm>
              <a:custGeom>
                <a:avLst/>
                <a:gdLst>
                  <a:gd name="T0" fmla="*/ 94 w 94"/>
                  <a:gd name="T1" fmla="*/ 62 h 126"/>
                  <a:gd name="T2" fmla="*/ 91 w 94"/>
                  <a:gd name="T3" fmla="*/ 89 h 126"/>
                  <a:gd name="T4" fmla="*/ 82 w 94"/>
                  <a:gd name="T5" fmla="*/ 109 h 126"/>
                  <a:gd name="T6" fmla="*/ 66 w 94"/>
                  <a:gd name="T7" fmla="*/ 121 h 126"/>
                  <a:gd name="T8" fmla="*/ 46 w 94"/>
                  <a:gd name="T9" fmla="*/ 126 h 126"/>
                  <a:gd name="T10" fmla="*/ 27 w 94"/>
                  <a:gd name="T11" fmla="*/ 122 h 126"/>
                  <a:gd name="T12" fmla="*/ 13 w 94"/>
                  <a:gd name="T13" fmla="*/ 111 h 126"/>
                  <a:gd name="T14" fmla="*/ 3 w 94"/>
                  <a:gd name="T15" fmla="*/ 92 h 126"/>
                  <a:gd name="T16" fmla="*/ 0 w 94"/>
                  <a:gd name="T17" fmla="*/ 63 h 126"/>
                  <a:gd name="T18" fmla="*/ 3 w 94"/>
                  <a:gd name="T19" fmla="*/ 37 h 126"/>
                  <a:gd name="T20" fmla="*/ 12 w 94"/>
                  <a:gd name="T21" fmla="*/ 17 h 126"/>
                  <a:gd name="T22" fmla="*/ 28 w 94"/>
                  <a:gd name="T23" fmla="*/ 4 h 126"/>
                  <a:gd name="T24" fmla="*/ 48 w 94"/>
                  <a:gd name="T25" fmla="*/ 0 h 126"/>
                  <a:gd name="T26" fmla="*/ 67 w 94"/>
                  <a:gd name="T27" fmla="*/ 3 h 126"/>
                  <a:gd name="T28" fmla="*/ 81 w 94"/>
                  <a:gd name="T29" fmla="*/ 14 h 126"/>
                  <a:gd name="T30" fmla="*/ 91 w 94"/>
                  <a:gd name="T31" fmla="*/ 34 h 126"/>
                  <a:gd name="T32" fmla="*/ 94 w 94"/>
                  <a:gd name="T33" fmla="*/ 62 h 126"/>
                  <a:gd name="T34" fmla="*/ 22 w 94"/>
                  <a:gd name="T35" fmla="*/ 63 h 126"/>
                  <a:gd name="T36" fmla="*/ 22 w 94"/>
                  <a:gd name="T37" fmla="*/ 66 h 126"/>
                  <a:gd name="T38" fmla="*/ 23 w 94"/>
                  <a:gd name="T39" fmla="*/ 69 h 126"/>
                  <a:gd name="T40" fmla="*/ 68 w 94"/>
                  <a:gd name="T41" fmla="*/ 36 h 126"/>
                  <a:gd name="T42" fmla="*/ 60 w 94"/>
                  <a:gd name="T43" fmla="*/ 23 h 126"/>
                  <a:gd name="T44" fmla="*/ 47 w 94"/>
                  <a:gd name="T45" fmla="*/ 18 h 126"/>
                  <a:gd name="T46" fmla="*/ 37 w 94"/>
                  <a:gd name="T47" fmla="*/ 21 h 126"/>
                  <a:gd name="T48" fmla="*/ 29 w 94"/>
                  <a:gd name="T49" fmla="*/ 29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89 h 126"/>
                  <a:gd name="T62" fmla="*/ 34 w 94"/>
                  <a:gd name="T63" fmla="*/ 103 h 126"/>
                  <a:gd name="T64" fmla="*/ 47 w 94"/>
                  <a:gd name="T65" fmla="*/ 107 h 126"/>
                  <a:gd name="T66" fmla="*/ 57 w 94"/>
                  <a:gd name="T67" fmla="*/ 104 h 126"/>
                  <a:gd name="T68" fmla="*/ 64 w 94"/>
                  <a:gd name="T69" fmla="*/ 96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2"/>
                    </a:moveTo>
                    <a:cubicBezTo>
                      <a:pt x="94" y="72"/>
                      <a:pt x="93" y="81"/>
                      <a:pt x="91" y="89"/>
                    </a:cubicBezTo>
                    <a:cubicBezTo>
                      <a:pt x="89" y="97"/>
                      <a:pt x="86" y="103"/>
                      <a:pt x="82" y="109"/>
                    </a:cubicBezTo>
                    <a:cubicBezTo>
                      <a:pt x="77" y="114"/>
                      <a:pt x="72" y="118"/>
                      <a:pt x="66" y="121"/>
                    </a:cubicBezTo>
                    <a:cubicBezTo>
                      <a:pt x="60" y="124"/>
                      <a:pt x="53" y="126"/>
                      <a:pt x="46" y="126"/>
                    </a:cubicBezTo>
                    <a:cubicBezTo>
                      <a:pt x="39" y="126"/>
                      <a:pt x="33" y="124"/>
                      <a:pt x="27" y="122"/>
                    </a:cubicBezTo>
                    <a:cubicBezTo>
                      <a:pt x="21" y="120"/>
                      <a:pt x="17" y="116"/>
                      <a:pt x="13" y="111"/>
                    </a:cubicBezTo>
                    <a:cubicBezTo>
                      <a:pt x="8" y="106"/>
                      <a:pt x="5" y="99"/>
                      <a:pt x="3" y="92"/>
                    </a:cubicBezTo>
                    <a:cubicBezTo>
                      <a:pt x="1" y="84"/>
                      <a:pt x="0" y="74"/>
                      <a:pt x="0" y="63"/>
                    </a:cubicBezTo>
                    <a:cubicBezTo>
                      <a:pt x="0" y="53"/>
                      <a:pt x="1" y="44"/>
                      <a:pt x="3" y="37"/>
                    </a:cubicBezTo>
                    <a:cubicBezTo>
                      <a:pt x="5" y="29"/>
                      <a:pt x="8" y="22"/>
                      <a:pt x="12" y="17"/>
                    </a:cubicBezTo>
                    <a:cubicBezTo>
                      <a:pt x="16" y="11"/>
                      <a:pt x="22" y="7"/>
                      <a:pt x="28" y="4"/>
                    </a:cubicBezTo>
                    <a:cubicBezTo>
                      <a:pt x="34" y="1"/>
                      <a:pt x="41" y="0"/>
                      <a:pt x="48" y="0"/>
                    </a:cubicBezTo>
                    <a:cubicBezTo>
                      <a:pt x="55" y="0"/>
                      <a:pt x="61" y="1"/>
                      <a:pt x="67" y="3"/>
                    </a:cubicBezTo>
                    <a:cubicBezTo>
                      <a:pt x="72" y="6"/>
                      <a:pt x="77" y="9"/>
                      <a:pt x="81" y="14"/>
                    </a:cubicBezTo>
                    <a:cubicBezTo>
                      <a:pt x="85" y="20"/>
                      <a:pt x="89" y="26"/>
                      <a:pt x="91" y="34"/>
                    </a:cubicBezTo>
                    <a:cubicBezTo>
                      <a:pt x="93" y="42"/>
                      <a:pt x="94" y="51"/>
                      <a:pt x="94" y="62"/>
                    </a:cubicBezTo>
                    <a:close/>
                    <a:moveTo>
                      <a:pt x="22" y="63"/>
                    </a:moveTo>
                    <a:cubicBezTo>
                      <a:pt x="22" y="64"/>
                      <a:pt x="22" y="65"/>
                      <a:pt x="22" y="66"/>
                    </a:cubicBezTo>
                    <a:cubicBezTo>
                      <a:pt x="22" y="67"/>
                      <a:pt x="22" y="68"/>
                      <a:pt x="23" y="69"/>
                    </a:cubicBezTo>
                    <a:cubicBezTo>
                      <a:pt x="68" y="36"/>
                      <a:pt x="68" y="36"/>
                      <a:pt x="68" y="36"/>
                    </a:cubicBezTo>
                    <a:cubicBezTo>
                      <a:pt x="66" y="30"/>
                      <a:pt x="63" y="26"/>
                      <a:pt x="60" y="23"/>
                    </a:cubicBezTo>
                    <a:cubicBezTo>
                      <a:pt x="56" y="20"/>
                      <a:pt x="52" y="18"/>
                      <a:pt x="47" y="18"/>
                    </a:cubicBezTo>
                    <a:cubicBezTo>
                      <a:pt x="43" y="18"/>
                      <a:pt x="40" y="19"/>
                      <a:pt x="37" y="21"/>
                    </a:cubicBezTo>
                    <a:cubicBezTo>
                      <a:pt x="34" y="23"/>
                      <a:pt x="32" y="26"/>
                      <a:pt x="29" y="29"/>
                    </a:cubicBezTo>
                    <a:cubicBezTo>
                      <a:pt x="27" y="33"/>
                      <a:pt x="26" y="37"/>
                      <a:pt x="24" y="43"/>
                    </a:cubicBezTo>
                    <a:cubicBezTo>
                      <a:pt x="23" y="48"/>
                      <a:pt x="22" y="55"/>
                      <a:pt x="22" y="63"/>
                    </a:cubicBezTo>
                    <a:close/>
                    <a:moveTo>
                      <a:pt x="71" y="63"/>
                    </a:moveTo>
                    <a:cubicBezTo>
                      <a:pt x="71" y="62"/>
                      <a:pt x="71" y="61"/>
                      <a:pt x="71" y="60"/>
                    </a:cubicBezTo>
                    <a:cubicBezTo>
                      <a:pt x="71" y="59"/>
                      <a:pt x="71" y="58"/>
                      <a:pt x="71" y="57"/>
                    </a:cubicBezTo>
                    <a:cubicBezTo>
                      <a:pt x="26" y="89"/>
                      <a:pt x="26" y="89"/>
                      <a:pt x="26" y="89"/>
                    </a:cubicBezTo>
                    <a:cubicBezTo>
                      <a:pt x="28" y="95"/>
                      <a:pt x="31" y="100"/>
                      <a:pt x="34" y="103"/>
                    </a:cubicBezTo>
                    <a:cubicBezTo>
                      <a:pt x="38" y="106"/>
                      <a:pt x="42" y="107"/>
                      <a:pt x="47" y="107"/>
                    </a:cubicBezTo>
                    <a:cubicBezTo>
                      <a:pt x="50" y="107"/>
                      <a:pt x="54" y="106"/>
                      <a:pt x="57" y="104"/>
                    </a:cubicBezTo>
                    <a:cubicBezTo>
                      <a:pt x="60" y="103"/>
                      <a:pt x="62" y="100"/>
                      <a:pt x="64" y="96"/>
                    </a:cubicBezTo>
                    <a:cubicBezTo>
                      <a:pt x="67" y="93"/>
                      <a:pt x="68" y="88"/>
                      <a:pt x="70" y="83"/>
                    </a:cubicBezTo>
                    <a:cubicBezTo>
                      <a:pt x="71" y="77"/>
                      <a:pt x="71" y="70"/>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7" name="Freeform 31">
                <a:extLst>
                  <a:ext uri="{FF2B5EF4-FFF2-40B4-BE49-F238E27FC236}">
                    <a16:creationId xmlns:a16="http://schemas.microsoft.com/office/drawing/2014/main" id="{B33ED901-42BF-4A2F-A5E5-3BAF50DA61D5}"/>
                  </a:ext>
                </a:extLst>
              </p:cNvPr>
              <p:cNvSpPr>
                <a:spLocks/>
              </p:cNvSpPr>
              <p:nvPr/>
            </p:nvSpPr>
            <p:spPr bwMode="auto">
              <a:xfrm>
                <a:off x="7598059"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8" name="Freeform 32">
                <a:extLst>
                  <a:ext uri="{FF2B5EF4-FFF2-40B4-BE49-F238E27FC236}">
                    <a16:creationId xmlns:a16="http://schemas.microsoft.com/office/drawing/2014/main" id="{E0E5D7C7-A7D1-4703-AAEF-E298D4804E92}"/>
                  </a:ext>
                </a:extLst>
              </p:cNvPr>
              <p:cNvSpPr>
                <a:spLocks noEditPoints="1"/>
              </p:cNvSpPr>
              <p:nvPr/>
            </p:nvSpPr>
            <p:spPr bwMode="auto">
              <a:xfrm>
                <a:off x="7720184" y="6395363"/>
                <a:ext cx="116510" cy="154410"/>
              </a:xfrm>
              <a:custGeom>
                <a:avLst/>
                <a:gdLst>
                  <a:gd name="T0" fmla="*/ 95 w 95"/>
                  <a:gd name="T1" fmla="*/ 62 h 126"/>
                  <a:gd name="T2" fmla="*/ 92 w 95"/>
                  <a:gd name="T3" fmla="*/ 89 h 126"/>
                  <a:gd name="T4" fmla="*/ 82 w 95"/>
                  <a:gd name="T5" fmla="*/ 109 h 126"/>
                  <a:gd name="T6" fmla="*/ 67 w 95"/>
                  <a:gd name="T7" fmla="*/ 121 h 126"/>
                  <a:gd name="T8" fmla="*/ 46 w 95"/>
                  <a:gd name="T9" fmla="*/ 126 h 126"/>
                  <a:gd name="T10" fmla="*/ 28 w 95"/>
                  <a:gd name="T11" fmla="*/ 122 h 126"/>
                  <a:gd name="T12" fmla="*/ 13 w 95"/>
                  <a:gd name="T13" fmla="*/ 111 h 126"/>
                  <a:gd name="T14" fmla="*/ 3 w 95"/>
                  <a:gd name="T15" fmla="*/ 92 h 126"/>
                  <a:gd name="T16" fmla="*/ 0 w 95"/>
                  <a:gd name="T17" fmla="*/ 63 h 126"/>
                  <a:gd name="T18" fmla="*/ 3 w 95"/>
                  <a:gd name="T19" fmla="*/ 37 h 126"/>
                  <a:gd name="T20" fmla="*/ 13 w 95"/>
                  <a:gd name="T21" fmla="*/ 17 h 126"/>
                  <a:gd name="T22" fmla="*/ 28 w 95"/>
                  <a:gd name="T23" fmla="*/ 4 h 126"/>
                  <a:gd name="T24" fmla="*/ 49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9 w 95"/>
                  <a:gd name="T41" fmla="*/ 36 h 126"/>
                  <a:gd name="T42" fmla="*/ 60 w 95"/>
                  <a:gd name="T43" fmla="*/ 23 h 126"/>
                  <a:gd name="T44" fmla="*/ 47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2" y="89"/>
                    </a:cubicBezTo>
                    <a:cubicBezTo>
                      <a:pt x="89" y="97"/>
                      <a:pt x="86" y="103"/>
                      <a:pt x="82" y="109"/>
                    </a:cubicBezTo>
                    <a:cubicBezTo>
                      <a:pt x="78" y="114"/>
                      <a:pt x="73" y="118"/>
                      <a:pt x="67" y="121"/>
                    </a:cubicBezTo>
                    <a:cubicBezTo>
                      <a:pt x="61" y="124"/>
                      <a:pt x="54" y="126"/>
                      <a:pt x="46" y="126"/>
                    </a:cubicBezTo>
                    <a:cubicBezTo>
                      <a:pt x="39" y="126"/>
                      <a:pt x="33" y="124"/>
                      <a:pt x="28" y="122"/>
                    </a:cubicBezTo>
                    <a:cubicBezTo>
                      <a:pt x="22" y="120"/>
                      <a:pt x="17" y="116"/>
                      <a:pt x="13" y="111"/>
                    </a:cubicBezTo>
                    <a:cubicBezTo>
                      <a:pt x="9" y="106"/>
                      <a:pt x="6" y="99"/>
                      <a:pt x="3" y="92"/>
                    </a:cubicBezTo>
                    <a:cubicBezTo>
                      <a:pt x="1" y="84"/>
                      <a:pt x="0" y="74"/>
                      <a:pt x="0" y="63"/>
                    </a:cubicBezTo>
                    <a:cubicBezTo>
                      <a:pt x="0" y="53"/>
                      <a:pt x="1" y="44"/>
                      <a:pt x="3" y="37"/>
                    </a:cubicBezTo>
                    <a:cubicBezTo>
                      <a:pt x="5" y="29"/>
                      <a:pt x="9" y="22"/>
                      <a:pt x="13" y="17"/>
                    </a:cubicBezTo>
                    <a:cubicBezTo>
                      <a:pt x="17" y="11"/>
                      <a:pt x="22" y="7"/>
                      <a:pt x="28" y="4"/>
                    </a:cubicBezTo>
                    <a:cubicBezTo>
                      <a:pt x="34" y="1"/>
                      <a:pt x="41" y="0"/>
                      <a:pt x="49" y="0"/>
                    </a:cubicBezTo>
                    <a:cubicBezTo>
                      <a:pt x="55" y="0"/>
                      <a:pt x="62" y="1"/>
                      <a:pt x="67" y="3"/>
                    </a:cubicBezTo>
                    <a:cubicBezTo>
                      <a:pt x="73" y="6"/>
                      <a:pt x="78" y="9"/>
                      <a:pt x="82" y="14"/>
                    </a:cubicBezTo>
                    <a:cubicBezTo>
                      <a:pt x="86" y="20"/>
                      <a:pt x="89" y="26"/>
                      <a:pt x="91" y="34"/>
                    </a:cubicBezTo>
                    <a:cubicBezTo>
                      <a:pt x="94" y="42"/>
                      <a:pt x="95" y="51"/>
                      <a:pt x="95" y="62"/>
                    </a:cubicBezTo>
                    <a:close/>
                    <a:moveTo>
                      <a:pt x="23" y="63"/>
                    </a:moveTo>
                    <a:cubicBezTo>
                      <a:pt x="23" y="64"/>
                      <a:pt x="23" y="65"/>
                      <a:pt x="23" y="66"/>
                    </a:cubicBezTo>
                    <a:cubicBezTo>
                      <a:pt x="23" y="67"/>
                      <a:pt x="23" y="68"/>
                      <a:pt x="23" y="69"/>
                    </a:cubicBezTo>
                    <a:cubicBezTo>
                      <a:pt x="69" y="36"/>
                      <a:pt x="69" y="36"/>
                      <a:pt x="69" y="36"/>
                    </a:cubicBezTo>
                    <a:cubicBezTo>
                      <a:pt x="66" y="30"/>
                      <a:pt x="64" y="26"/>
                      <a:pt x="60" y="23"/>
                    </a:cubicBezTo>
                    <a:cubicBezTo>
                      <a:pt x="56" y="20"/>
                      <a:pt x="52" y="18"/>
                      <a:pt x="47" y="18"/>
                    </a:cubicBezTo>
                    <a:cubicBezTo>
                      <a:pt x="44" y="18"/>
                      <a:pt x="41" y="19"/>
                      <a:pt x="38" y="21"/>
                    </a:cubicBezTo>
                    <a:cubicBezTo>
                      <a:pt x="35" y="23"/>
                      <a:pt x="32" y="26"/>
                      <a:pt x="30" y="29"/>
                    </a:cubicBezTo>
                    <a:cubicBezTo>
                      <a:pt x="28" y="33"/>
                      <a:pt x="26" y="37"/>
                      <a:pt x="25" y="43"/>
                    </a:cubicBezTo>
                    <a:cubicBezTo>
                      <a:pt x="23" y="48"/>
                      <a:pt x="23" y="55"/>
                      <a:pt x="23" y="63"/>
                    </a:cubicBezTo>
                    <a:close/>
                    <a:moveTo>
                      <a:pt x="72" y="63"/>
                    </a:moveTo>
                    <a:cubicBezTo>
                      <a:pt x="72" y="62"/>
                      <a:pt x="72" y="61"/>
                      <a:pt x="72" y="60"/>
                    </a:cubicBezTo>
                    <a:cubicBezTo>
                      <a:pt x="72" y="59"/>
                      <a:pt x="72" y="58"/>
                      <a:pt x="72" y="57"/>
                    </a:cubicBezTo>
                    <a:cubicBezTo>
                      <a:pt x="26" y="89"/>
                      <a:pt x="26" y="89"/>
                      <a:pt x="26" y="89"/>
                    </a:cubicBezTo>
                    <a:cubicBezTo>
                      <a:pt x="28" y="95"/>
                      <a:pt x="31" y="100"/>
                      <a:pt x="35" y="103"/>
                    </a:cubicBezTo>
                    <a:cubicBezTo>
                      <a:pt x="38" y="106"/>
                      <a:pt x="43" y="107"/>
                      <a:pt x="47" y="107"/>
                    </a:cubicBezTo>
                    <a:cubicBezTo>
                      <a:pt x="51" y="107"/>
                      <a:pt x="54" y="106"/>
                      <a:pt x="57" y="104"/>
                    </a:cubicBezTo>
                    <a:cubicBezTo>
                      <a:pt x="60" y="103"/>
                      <a:pt x="63"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99" name="Freeform 33">
                <a:extLst>
                  <a:ext uri="{FF2B5EF4-FFF2-40B4-BE49-F238E27FC236}">
                    <a16:creationId xmlns:a16="http://schemas.microsoft.com/office/drawing/2014/main" id="{10D748C7-B669-4762-AF20-47BAE738C538}"/>
                  </a:ext>
                </a:extLst>
              </p:cNvPr>
              <p:cNvSpPr>
                <a:spLocks/>
              </p:cNvSpPr>
              <p:nvPr/>
            </p:nvSpPr>
            <p:spPr bwMode="auto">
              <a:xfrm>
                <a:off x="7854942" y="6396766"/>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8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8"/>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0" name="Freeform 34">
                <a:extLst>
                  <a:ext uri="{FF2B5EF4-FFF2-40B4-BE49-F238E27FC236}">
                    <a16:creationId xmlns:a16="http://schemas.microsoft.com/office/drawing/2014/main" id="{D18878B3-7B75-4626-85B4-CE91E579CDF0}"/>
                  </a:ext>
                </a:extLst>
              </p:cNvPr>
              <p:cNvSpPr>
                <a:spLocks noEditPoints="1"/>
              </p:cNvSpPr>
              <p:nvPr/>
            </p:nvSpPr>
            <p:spPr bwMode="auto">
              <a:xfrm>
                <a:off x="7977066" y="6395363"/>
                <a:ext cx="116510" cy="154410"/>
              </a:xfrm>
              <a:custGeom>
                <a:avLst/>
                <a:gdLst>
                  <a:gd name="T0" fmla="*/ 95 w 95"/>
                  <a:gd name="T1" fmla="*/ 62 h 126"/>
                  <a:gd name="T2" fmla="*/ 92 w 95"/>
                  <a:gd name="T3" fmla="*/ 89 h 126"/>
                  <a:gd name="T4" fmla="*/ 82 w 95"/>
                  <a:gd name="T5" fmla="*/ 109 h 126"/>
                  <a:gd name="T6" fmla="*/ 67 w 95"/>
                  <a:gd name="T7" fmla="*/ 121 h 126"/>
                  <a:gd name="T8" fmla="*/ 46 w 95"/>
                  <a:gd name="T9" fmla="*/ 126 h 126"/>
                  <a:gd name="T10" fmla="*/ 28 w 95"/>
                  <a:gd name="T11" fmla="*/ 122 h 126"/>
                  <a:gd name="T12" fmla="*/ 13 w 95"/>
                  <a:gd name="T13" fmla="*/ 111 h 126"/>
                  <a:gd name="T14" fmla="*/ 4 w 95"/>
                  <a:gd name="T15" fmla="*/ 92 h 126"/>
                  <a:gd name="T16" fmla="*/ 0 w 95"/>
                  <a:gd name="T17" fmla="*/ 63 h 126"/>
                  <a:gd name="T18" fmla="*/ 4 w 95"/>
                  <a:gd name="T19" fmla="*/ 37 h 126"/>
                  <a:gd name="T20" fmla="*/ 13 w 95"/>
                  <a:gd name="T21" fmla="*/ 17 h 126"/>
                  <a:gd name="T22" fmla="*/ 29 w 95"/>
                  <a:gd name="T23" fmla="*/ 4 h 126"/>
                  <a:gd name="T24" fmla="*/ 49 w 95"/>
                  <a:gd name="T25" fmla="*/ 0 h 126"/>
                  <a:gd name="T26" fmla="*/ 68 w 95"/>
                  <a:gd name="T27" fmla="*/ 3 h 126"/>
                  <a:gd name="T28" fmla="*/ 82 w 95"/>
                  <a:gd name="T29" fmla="*/ 14 h 126"/>
                  <a:gd name="T30" fmla="*/ 92 w 95"/>
                  <a:gd name="T31" fmla="*/ 34 h 126"/>
                  <a:gd name="T32" fmla="*/ 95 w 95"/>
                  <a:gd name="T33" fmla="*/ 62 h 126"/>
                  <a:gd name="T34" fmla="*/ 23 w 95"/>
                  <a:gd name="T35" fmla="*/ 63 h 126"/>
                  <a:gd name="T36" fmla="*/ 23 w 95"/>
                  <a:gd name="T37" fmla="*/ 66 h 126"/>
                  <a:gd name="T38" fmla="*/ 23 w 95"/>
                  <a:gd name="T39" fmla="*/ 69 h 126"/>
                  <a:gd name="T40" fmla="*/ 69 w 95"/>
                  <a:gd name="T41" fmla="*/ 36 h 126"/>
                  <a:gd name="T42" fmla="*/ 60 w 95"/>
                  <a:gd name="T43" fmla="*/ 23 h 126"/>
                  <a:gd name="T44" fmla="*/ 48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89 h 126"/>
                  <a:gd name="T62" fmla="*/ 35 w 95"/>
                  <a:gd name="T63" fmla="*/ 103 h 126"/>
                  <a:gd name="T64" fmla="*/ 48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2" y="89"/>
                    </a:cubicBezTo>
                    <a:cubicBezTo>
                      <a:pt x="90" y="97"/>
                      <a:pt x="87" y="103"/>
                      <a:pt x="82" y="109"/>
                    </a:cubicBezTo>
                    <a:cubicBezTo>
                      <a:pt x="78" y="114"/>
                      <a:pt x="73" y="118"/>
                      <a:pt x="67" y="121"/>
                    </a:cubicBezTo>
                    <a:cubicBezTo>
                      <a:pt x="61" y="124"/>
                      <a:pt x="54" y="126"/>
                      <a:pt x="46" y="126"/>
                    </a:cubicBezTo>
                    <a:cubicBezTo>
                      <a:pt x="40" y="126"/>
                      <a:pt x="34" y="124"/>
                      <a:pt x="28" y="122"/>
                    </a:cubicBezTo>
                    <a:cubicBezTo>
                      <a:pt x="22" y="120"/>
                      <a:pt x="17" y="116"/>
                      <a:pt x="13" y="111"/>
                    </a:cubicBezTo>
                    <a:cubicBezTo>
                      <a:pt x="9" y="106"/>
                      <a:pt x="6" y="99"/>
                      <a:pt x="4" y="92"/>
                    </a:cubicBezTo>
                    <a:cubicBezTo>
                      <a:pt x="2" y="84"/>
                      <a:pt x="0" y="74"/>
                      <a:pt x="0" y="63"/>
                    </a:cubicBezTo>
                    <a:cubicBezTo>
                      <a:pt x="0" y="53"/>
                      <a:pt x="1" y="44"/>
                      <a:pt x="4" y="37"/>
                    </a:cubicBezTo>
                    <a:cubicBezTo>
                      <a:pt x="6" y="29"/>
                      <a:pt x="9" y="22"/>
                      <a:pt x="13" y="17"/>
                    </a:cubicBezTo>
                    <a:cubicBezTo>
                      <a:pt x="17" y="11"/>
                      <a:pt x="22" y="7"/>
                      <a:pt x="29" y="4"/>
                    </a:cubicBezTo>
                    <a:cubicBezTo>
                      <a:pt x="35" y="1"/>
                      <a:pt x="41" y="0"/>
                      <a:pt x="49" y="0"/>
                    </a:cubicBezTo>
                    <a:cubicBezTo>
                      <a:pt x="56" y="0"/>
                      <a:pt x="62" y="1"/>
                      <a:pt x="68" y="3"/>
                    </a:cubicBezTo>
                    <a:cubicBezTo>
                      <a:pt x="73" y="6"/>
                      <a:pt x="78" y="9"/>
                      <a:pt x="82" y="14"/>
                    </a:cubicBezTo>
                    <a:cubicBezTo>
                      <a:pt x="86" y="20"/>
                      <a:pt x="89" y="26"/>
                      <a:pt x="92" y="34"/>
                    </a:cubicBezTo>
                    <a:cubicBezTo>
                      <a:pt x="94" y="42"/>
                      <a:pt x="95" y="51"/>
                      <a:pt x="95" y="62"/>
                    </a:cubicBezTo>
                    <a:close/>
                    <a:moveTo>
                      <a:pt x="23" y="63"/>
                    </a:moveTo>
                    <a:cubicBezTo>
                      <a:pt x="23" y="64"/>
                      <a:pt x="23" y="65"/>
                      <a:pt x="23" y="66"/>
                    </a:cubicBezTo>
                    <a:cubicBezTo>
                      <a:pt x="23" y="67"/>
                      <a:pt x="23" y="68"/>
                      <a:pt x="23" y="69"/>
                    </a:cubicBezTo>
                    <a:cubicBezTo>
                      <a:pt x="69" y="36"/>
                      <a:pt x="69" y="36"/>
                      <a:pt x="69" y="36"/>
                    </a:cubicBezTo>
                    <a:cubicBezTo>
                      <a:pt x="67" y="30"/>
                      <a:pt x="64" y="26"/>
                      <a:pt x="60" y="23"/>
                    </a:cubicBezTo>
                    <a:cubicBezTo>
                      <a:pt x="57" y="20"/>
                      <a:pt x="53" y="18"/>
                      <a:pt x="48" y="18"/>
                    </a:cubicBezTo>
                    <a:cubicBezTo>
                      <a:pt x="44" y="18"/>
                      <a:pt x="41" y="19"/>
                      <a:pt x="38" y="21"/>
                    </a:cubicBezTo>
                    <a:cubicBezTo>
                      <a:pt x="35" y="23"/>
                      <a:pt x="33" y="26"/>
                      <a:pt x="30" y="29"/>
                    </a:cubicBezTo>
                    <a:cubicBezTo>
                      <a:pt x="28" y="33"/>
                      <a:pt x="26" y="37"/>
                      <a:pt x="25" y="43"/>
                    </a:cubicBezTo>
                    <a:cubicBezTo>
                      <a:pt x="24" y="48"/>
                      <a:pt x="23" y="55"/>
                      <a:pt x="23" y="63"/>
                    </a:cubicBezTo>
                    <a:close/>
                    <a:moveTo>
                      <a:pt x="72" y="63"/>
                    </a:moveTo>
                    <a:cubicBezTo>
                      <a:pt x="72" y="62"/>
                      <a:pt x="72" y="61"/>
                      <a:pt x="72" y="60"/>
                    </a:cubicBezTo>
                    <a:cubicBezTo>
                      <a:pt x="72" y="59"/>
                      <a:pt x="72" y="58"/>
                      <a:pt x="72" y="57"/>
                    </a:cubicBezTo>
                    <a:cubicBezTo>
                      <a:pt x="27" y="89"/>
                      <a:pt x="27" y="89"/>
                      <a:pt x="27" y="89"/>
                    </a:cubicBezTo>
                    <a:cubicBezTo>
                      <a:pt x="29" y="95"/>
                      <a:pt x="32" y="100"/>
                      <a:pt x="35" y="103"/>
                    </a:cubicBezTo>
                    <a:cubicBezTo>
                      <a:pt x="39" y="106"/>
                      <a:pt x="43" y="107"/>
                      <a:pt x="48" y="107"/>
                    </a:cubicBezTo>
                    <a:cubicBezTo>
                      <a:pt x="51" y="107"/>
                      <a:pt x="54" y="106"/>
                      <a:pt x="57" y="104"/>
                    </a:cubicBezTo>
                    <a:cubicBezTo>
                      <a:pt x="61" y="103"/>
                      <a:pt x="63" y="100"/>
                      <a:pt x="65" y="96"/>
                    </a:cubicBezTo>
                    <a:cubicBezTo>
                      <a:pt x="68" y="93"/>
                      <a:pt x="69" y="88"/>
                      <a:pt x="70" y="83"/>
                    </a:cubicBezTo>
                    <a:cubicBezTo>
                      <a:pt x="72"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1" name="Freeform 35">
                <a:extLst>
                  <a:ext uri="{FF2B5EF4-FFF2-40B4-BE49-F238E27FC236}">
                    <a16:creationId xmlns:a16="http://schemas.microsoft.com/office/drawing/2014/main" id="{9B8E14FC-DFCB-47D0-A583-007B2EC25AF1}"/>
                  </a:ext>
                </a:extLst>
              </p:cNvPr>
              <p:cNvSpPr>
                <a:spLocks/>
              </p:cNvSpPr>
              <p:nvPr/>
            </p:nvSpPr>
            <p:spPr bwMode="auto">
              <a:xfrm>
                <a:off x="8113228" y="6396766"/>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8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8"/>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2" name="Freeform 36">
                <a:extLst>
                  <a:ext uri="{FF2B5EF4-FFF2-40B4-BE49-F238E27FC236}">
                    <a16:creationId xmlns:a16="http://schemas.microsoft.com/office/drawing/2014/main" id="{A93A87DF-6682-4C5C-88F0-9B0602320F14}"/>
                  </a:ext>
                </a:extLst>
              </p:cNvPr>
              <p:cNvSpPr>
                <a:spLocks noEditPoints="1"/>
              </p:cNvSpPr>
              <p:nvPr/>
            </p:nvSpPr>
            <p:spPr bwMode="auto">
              <a:xfrm>
                <a:off x="8235352" y="6395363"/>
                <a:ext cx="116510" cy="154410"/>
              </a:xfrm>
              <a:custGeom>
                <a:avLst/>
                <a:gdLst>
                  <a:gd name="T0" fmla="*/ 95 w 95"/>
                  <a:gd name="T1" fmla="*/ 62 h 126"/>
                  <a:gd name="T2" fmla="*/ 91 w 95"/>
                  <a:gd name="T3" fmla="*/ 89 h 126"/>
                  <a:gd name="T4" fmla="*/ 82 w 95"/>
                  <a:gd name="T5" fmla="*/ 109 h 126"/>
                  <a:gd name="T6" fmla="*/ 67 w 95"/>
                  <a:gd name="T7" fmla="*/ 121 h 126"/>
                  <a:gd name="T8" fmla="*/ 46 w 95"/>
                  <a:gd name="T9" fmla="*/ 126 h 126"/>
                  <a:gd name="T10" fmla="*/ 27 w 95"/>
                  <a:gd name="T11" fmla="*/ 122 h 126"/>
                  <a:gd name="T12" fmla="*/ 13 w 95"/>
                  <a:gd name="T13" fmla="*/ 111 h 126"/>
                  <a:gd name="T14" fmla="*/ 3 w 95"/>
                  <a:gd name="T15" fmla="*/ 92 h 126"/>
                  <a:gd name="T16" fmla="*/ 0 w 95"/>
                  <a:gd name="T17" fmla="*/ 63 h 126"/>
                  <a:gd name="T18" fmla="*/ 3 w 95"/>
                  <a:gd name="T19" fmla="*/ 37 h 126"/>
                  <a:gd name="T20" fmla="*/ 13 w 95"/>
                  <a:gd name="T21" fmla="*/ 17 h 126"/>
                  <a:gd name="T22" fmla="*/ 28 w 95"/>
                  <a:gd name="T23" fmla="*/ 4 h 126"/>
                  <a:gd name="T24" fmla="*/ 49 w 95"/>
                  <a:gd name="T25" fmla="*/ 0 h 126"/>
                  <a:gd name="T26" fmla="*/ 67 w 95"/>
                  <a:gd name="T27" fmla="*/ 3 h 126"/>
                  <a:gd name="T28" fmla="*/ 82 w 95"/>
                  <a:gd name="T29" fmla="*/ 14 h 126"/>
                  <a:gd name="T30" fmla="*/ 91 w 95"/>
                  <a:gd name="T31" fmla="*/ 34 h 126"/>
                  <a:gd name="T32" fmla="*/ 95 w 95"/>
                  <a:gd name="T33" fmla="*/ 62 h 126"/>
                  <a:gd name="T34" fmla="*/ 23 w 95"/>
                  <a:gd name="T35" fmla="*/ 63 h 126"/>
                  <a:gd name="T36" fmla="*/ 23 w 95"/>
                  <a:gd name="T37" fmla="*/ 66 h 126"/>
                  <a:gd name="T38" fmla="*/ 23 w 95"/>
                  <a:gd name="T39" fmla="*/ 69 h 126"/>
                  <a:gd name="T40" fmla="*/ 68 w 95"/>
                  <a:gd name="T41" fmla="*/ 36 h 126"/>
                  <a:gd name="T42" fmla="*/ 60 w 95"/>
                  <a:gd name="T43" fmla="*/ 23 h 126"/>
                  <a:gd name="T44" fmla="*/ 47 w 95"/>
                  <a:gd name="T45" fmla="*/ 18 h 126"/>
                  <a:gd name="T46" fmla="*/ 38 w 95"/>
                  <a:gd name="T47" fmla="*/ 21 h 126"/>
                  <a:gd name="T48" fmla="*/ 30 w 95"/>
                  <a:gd name="T49" fmla="*/ 29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89 h 126"/>
                  <a:gd name="T62" fmla="*/ 35 w 95"/>
                  <a:gd name="T63" fmla="*/ 103 h 126"/>
                  <a:gd name="T64" fmla="*/ 47 w 95"/>
                  <a:gd name="T65" fmla="*/ 107 h 126"/>
                  <a:gd name="T66" fmla="*/ 57 w 95"/>
                  <a:gd name="T67" fmla="*/ 104 h 126"/>
                  <a:gd name="T68" fmla="*/ 65 w 95"/>
                  <a:gd name="T69" fmla="*/ 96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2"/>
                    </a:moveTo>
                    <a:cubicBezTo>
                      <a:pt x="95" y="72"/>
                      <a:pt x="94" y="81"/>
                      <a:pt x="91" y="89"/>
                    </a:cubicBezTo>
                    <a:cubicBezTo>
                      <a:pt x="89" y="97"/>
                      <a:pt x="86" y="103"/>
                      <a:pt x="82" y="109"/>
                    </a:cubicBezTo>
                    <a:cubicBezTo>
                      <a:pt x="78" y="114"/>
                      <a:pt x="73" y="118"/>
                      <a:pt x="67" y="121"/>
                    </a:cubicBezTo>
                    <a:cubicBezTo>
                      <a:pt x="61" y="124"/>
                      <a:pt x="54" y="126"/>
                      <a:pt x="46" y="126"/>
                    </a:cubicBezTo>
                    <a:cubicBezTo>
                      <a:pt x="39" y="126"/>
                      <a:pt x="33" y="124"/>
                      <a:pt x="27" y="122"/>
                    </a:cubicBezTo>
                    <a:cubicBezTo>
                      <a:pt x="22" y="120"/>
                      <a:pt x="17" y="116"/>
                      <a:pt x="13" y="111"/>
                    </a:cubicBezTo>
                    <a:cubicBezTo>
                      <a:pt x="9" y="106"/>
                      <a:pt x="6" y="99"/>
                      <a:pt x="3" y="92"/>
                    </a:cubicBezTo>
                    <a:cubicBezTo>
                      <a:pt x="1" y="84"/>
                      <a:pt x="0" y="74"/>
                      <a:pt x="0" y="63"/>
                    </a:cubicBezTo>
                    <a:cubicBezTo>
                      <a:pt x="0" y="53"/>
                      <a:pt x="1" y="44"/>
                      <a:pt x="3" y="37"/>
                    </a:cubicBezTo>
                    <a:cubicBezTo>
                      <a:pt x="5" y="29"/>
                      <a:pt x="8" y="22"/>
                      <a:pt x="13" y="17"/>
                    </a:cubicBezTo>
                    <a:cubicBezTo>
                      <a:pt x="17" y="11"/>
                      <a:pt x="22" y="7"/>
                      <a:pt x="28" y="4"/>
                    </a:cubicBezTo>
                    <a:cubicBezTo>
                      <a:pt x="34" y="1"/>
                      <a:pt x="41" y="0"/>
                      <a:pt x="49" y="0"/>
                    </a:cubicBezTo>
                    <a:cubicBezTo>
                      <a:pt x="55" y="0"/>
                      <a:pt x="61" y="1"/>
                      <a:pt x="67" y="3"/>
                    </a:cubicBezTo>
                    <a:cubicBezTo>
                      <a:pt x="73" y="6"/>
                      <a:pt x="78" y="9"/>
                      <a:pt x="82" y="14"/>
                    </a:cubicBezTo>
                    <a:cubicBezTo>
                      <a:pt x="86" y="20"/>
                      <a:pt x="89" y="26"/>
                      <a:pt x="91" y="34"/>
                    </a:cubicBezTo>
                    <a:cubicBezTo>
                      <a:pt x="93" y="42"/>
                      <a:pt x="95" y="51"/>
                      <a:pt x="95" y="62"/>
                    </a:cubicBezTo>
                    <a:close/>
                    <a:moveTo>
                      <a:pt x="23" y="63"/>
                    </a:moveTo>
                    <a:cubicBezTo>
                      <a:pt x="23" y="64"/>
                      <a:pt x="23" y="65"/>
                      <a:pt x="23" y="66"/>
                    </a:cubicBezTo>
                    <a:cubicBezTo>
                      <a:pt x="23" y="67"/>
                      <a:pt x="23" y="68"/>
                      <a:pt x="23" y="69"/>
                    </a:cubicBezTo>
                    <a:cubicBezTo>
                      <a:pt x="68" y="36"/>
                      <a:pt x="68" y="36"/>
                      <a:pt x="68" y="36"/>
                    </a:cubicBezTo>
                    <a:cubicBezTo>
                      <a:pt x="66" y="30"/>
                      <a:pt x="63" y="26"/>
                      <a:pt x="60" y="23"/>
                    </a:cubicBezTo>
                    <a:cubicBezTo>
                      <a:pt x="56" y="20"/>
                      <a:pt x="52" y="18"/>
                      <a:pt x="47" y="18"/>
                    </a:cubicBezTo>
                    <a:cubicBezTo>
                      <a:pt x="44" y="18"/>
                      <a:pt x="41" y="19"/>
                      <a:pt x="38" y="21"/>
                    </a:cubicBezTo>
                    <a:cubicBezTo>
                      <a:pt x="35" y="23"/>
                      <a:pt x="32" y="26"/>
                      <a:pt x="30" y="29"/>
                    </a:cubicBezTo>
                    <a:cubicBezTo>
                      <a:pt x="28" y="33"/>
                      <a:pt x="26" y="37"/>
                      <a:pt x="25" y="43"/>
                    </a:cubicBezTo>
                    <a:cubicBezTo>
                      <a:pt x="23" y="48"/>
                      <a:pt x="23" y="55"/>
                      <a:pt x="23" y="63"/>
                    </a:cubicBezTo>
                    <a:close/>
                    <a:moveTo>
                      <a:pt x="72" y="63"/>
                    </a:moveTo>
                    <a:cubicBezTo>
                      <a:pt x="72" y="62"/>
                      <a:pt x="72" y="61"/>
                      <a:pt x="72" y="60"/>
                    </a:cubicBezTo>
                    <a:cubicBezTo>
                      <a:pt x="72" y="59"/>
                      <a:pt x="72" y="58"/>
                      <a:pt x="72" y="57"/>
                    </a:cubicBezTo>
                    <a:cubicBezTo>
                      <a:pt x="26" y="89"/>
                      <a:pt x="26" y="89"/>
                      <a:pt x="26" y="89"/>
                    </a:cubicBezTo>
                    <a:cubicBezTo>
                      <a:pt x="28" y="95"/>
                      <a:pt x="31" y="100"/>
                      <a:pt x="35" y="103"/>
                    </a:cubicBezTo>
                    <a:cubicBezTo>
                      <a:pt x="38" y="106"/>
                      <a:pt x="42" y="107"/>
                      <a:pt x="47" y="107"/>
                    </a:cubicBezTo>
                    <a:cubicBezTo>
                      <a:pt x="51" y="107"/>
                      <a:pt x="54" y="106"/>
                      <a:pt x="57" y="104"/>
                    </a:cubicBezTo>
                    <a:cubicBezTo>
                      <a:pt x="60" y="103"/>
                      <a:pt x="63" y="100"/>
                      <a:pt x="65" y="96"/>
                    </a:cubicBezTo>
                    <a:cubicBezTo>
                      <a:pt x="67" y="93"/>
                      <a:pt x="69" y="88"/>
                      <a:pt x="70" y="83"/>
                    </a:cubicBezTo>
                    <a:cubicBezTo>
                      <a:pt x="71" y="77"/>
                      <a:pt x="72" y="70"/>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3" name="Freeform 37">
                <a:extLst>
                  <a:ext uri="{FF2B5EF4-FFF2-40B4-BE49-F238E27FC236}">
                    <a16:creationId xmlns:a16="http://schemas.microsoft.com/office/drawing/2014/main" id="{D667D62B-C720-43D3-8A03-0DA75454E05B}"/>
                  </a:ext>
                </a:extLst>
              </p:cNvPr>
              <p:cNvSpPr>
                <a:spLocks/>
              </p:cNvSpPr>
              <p:nvPr/>
            </p:nvSpPr>
            <p:spPr bwMode="auto">
              <a:xfrm>
                <a:off x="8370110" y="6396766"/>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8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8"/>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4" name="Freeform 45">
                <a:extLst>
                  <a:ext uri="{FF2B5EF4-FFF2-40B4-BE49-F238E27FC236}">
                    <a16:creationId xmlns:a16="http://schemas.microsoft.com/office/drawing/2014/main" id="{BF3178E8-41E5-4DCE-8DB9-1C8268E98553}"/>
                  </a:ext>
                </a:extLst>
              </p:cNvPr>
              <p:cNvSpPr>
                <a:spLocks noEditPoints="1"/>
              </p:cNvSpPr>
              <p:nvPr/>
            </p:nvSpPr>
            <p:spPr bwMode="auto">
              <a:xfrm>
                <a:off x="6818990"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9" y="23"/>
                      <a:pt x="13" y="17"/>
                    </a:cubicBezTo>
                    <a:cubicBezTo>
                      <a:pt x="17" y="12"/>
                      <a:pt x="22" y="8"/>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5" name="Freeform 46">
                <a:extLst>
                  <a:ext uri="{FF2B5EF4-FFF2-40B4-BE49-F238E27FC236}">
                    <a16:creationId xmlns:a16="http://schemas.microsoft.com/office/drawing/2014/main" id="{586596C0-D375-4346-BAC7-0E1734A5FB2A}"/>
                  </a:ext>
                </a:extLst>
              </p:cNvPr>
              <p:cNvSpPr>
                <a:spLocks/>
              </p:cNvSpPr>
              <p:nvPr/>
            </p:nvSpPr>
            <p:spPr bwMode="auto">
              <a:xfrm>
                <a:off x="6953748" y="6640812"/>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6" name="Freeform 47">
                <a:extLst>
                  <a:ext uri="{FF2B5EF4-FFF2-40B4-BE49-F238E27FC236}">
                    <a16:creationId xmlns:a16="http://schemas.microsoft.com/office/drawing/2014/main" id="{62F6F1EC-EE0B-4288-AAEA-39D8E7EEEE5B}"/>
                  </a:ext>
                </a:extLst>
              </p:cNvPr>
              <p:cNvSpPr>
                <a:spLocks noEditPoints="1"/>
              </p:cNvSpPr>
              <p:nvPr/>
            </p:nvSpPr>
            <p:spPr bwMode="auto">
              <a:xfrm>
                <a:off x="7075872"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8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8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7"/>
                      <a:pt x="13" y="112"/>
                    </a:cubicBezTo>
                    <a:cubicBezTo>
                      <a:pt x="9" y="106"/>
                      <a:pt x="6" y="100"/>
                      <a:pt x="4" y="92"/>
                    </a:cubicBezTo>
                    <a:cubicBezTo>
                      <a:pt x="2" y="84"/>
                      <a:pt x="0" y="75"/>
                      <a:pt x="0" y="64"/>
                    </a:cubicBezTo>
                    <a:cubicBezTo>
                      <a:pt x="0" y="54"/>
                      <a:pt x="1" y="45"/>
                      <a:pt x="4" y="37"/>
                    </a:cubicBezTo>
                    <a:cubicBezTo>
                      <a:pt x="6" y="29"/>
                      <a:pt x="9" y="23"/>
                      <a:pt x="13" y="17"/>
                    </a:cubicBezTo>
                    <a:cubicBezTo>
                      <a:pt x="17" y="12"/>
                      <a:pt x="22" y="8"/>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2"/>
                    </a:cubicBezTo>
                    <a:cubicBezTo>
                      <a:pt x="35" y="23"/>
                      <a:pt x="33" y="26"/>
                      <a:pt x="30" y="30"/>
                    </a:cubicBezTo>
                    <a:cubicBezTo>
                      <a:pt x="28" y="33"/>
                      <a:pt x="26" y="38"/>
                      <a:pt x="25" y="43"/>
                    </a:cubicBezTo>
                    <a:cubicBezTo>
                      <a:pt x="24" y="49"/>
                      <a:pt x="23" y="56"/>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8" y="105"/>
                    </a:cubicBezTo>
                    <a:cubicBezTo>
                      <a:pt x="61" y="103"/>
                      <a:pt x="63" y="100"/>
                      <a:pt x="65" y="97"/>
                    </a:cubicBezTo>
                    <a:cubicBezTo>
                      <a:pt x="68" y="93"/>
                      <a:pt x="69" y="89"/>
                      <a:pt x="70" y="83"/>
                    </a:cubicBezTo>
                    <a:cubicBezTo>
                      <a:pt x="72"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7" name="Freeform 48">
                <a:extLst>
                  <a:ext uri="{FF2B5EF4-FFF2-40B4-BE49-F238E27FC236}">
                    <a16:creationId xmlns:a16="http://schemas.microsoft.com/office/drawing/2014/main" id="{44ABB7AB-14DA-4890-95A8-C922A85F8EC5}"/>
                  </a:ext>
                </a:extLst>
              </p:cNvPr>
              <p:cNvSpPr>
                <a:spLocks/>
              </p:cNvSpPr>
              <p:nvPr/>
            </p:nvSpPr>
            <p:spPr bwMode="auto">
              <a:xfrm>
                <a:off x="7212034"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8" name="Freeform 49">
                <a:extLst>
                  <a:ext uri="{FF2B5EF4-FFF2-40B4-BE49-F238E27FC236}">
                    <a16:creationId xmlns:a16="http://schemas.microsoft.com/office/drawing/2014/main" id="{168D9E52-8751-4818-A7E9-5735B551504B}"/>
                  </a:ext>
                </a:extLst>
              </p:cNvPr>
              <p:cNvSpPr>
                <a:spLocks/>
              </p:cNvSpPr>
              <p:nvPr/>
            </p:nvSpPr>
            <p:spPr bwMode="auto">
              <a:xfrm>
                <a:off x="7341177"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9" name="Freeform 50">
                <a:extLst>
                  <a:ext uri="{FF2B5EF4-FFF2-40B4-BE49-F238E27FC236}">
                    <a16:creationId xmlns:a16="http://schemas.microsoft.com/office/drawing/2014/main" id="{B1E66CE5-8709-4C29-9924-46298610E87A}"/>
                  </a:ext>
                </a:extLst>
              </p:cNvPr>
              <p:cNvSpPr>
                <a:spLocks noEditPoints="1"/>
              </p:cNvSpPr>
              <p:nvPr/>
            </p:nvSpPr>
            <p:spPr bwMode="auto">
              <a:xfrm>
                <a:off x="7463301" y="6638005"/>
                <a:ext cx="115106" cy="154410"/>
              </a:xfrm>
              <a:custGeom>
                <a:avLst/>
                <a:gdLst>
                  <a:gd name="T0" fmla="*/ 94 w 94"/>
                  <a:gd name="T1" fmla="*/ 63 h 126"/>
                  <a:gd name="T2" fmla="*/ 91 w 94"/>
                  <a:gd name="T3" fmla="*/ 90 h 126"/>
                  <a:gd name="T4" fmla="*/ 82 w 94"/>
                  <a:gd name="T5" fmla="*/ 109 h 126"/>
                  <a:gd name="T6" fmla="*/ 66 w 94"/>
                  <a:gd name="T7" fmla="*/ 122 h 126"/>
                  <a:gd name="T8" fmla="*/ 46 w 94"/>
                  <a:gd name="T9" fmla="*/ 126 h 126"/>
                  <a:gd name="T10" fmla="*/ 27 w 94"/>
                  <a:gd name="T11" fmla="*/ 123 h 126"/>
                  <a:gd name="T12" fmla="*/ 13 w 94"/>
                  <a:gd name="T13" fmla="*/ 112 h 126"/>
                  <a:gd name="T14" fmla="*/ 3 w 94"/>
                  <a:gd name="T15" fmla="*/ 92 h 126"/>
                  <a:gd name="T16" fmla="*/ 0 w 94"/>
                  <a:gd name="T17" fmla="*/ 64 h 126"/>
                  <a:gd name="T18" fmla="*/ 3 w 94"/>
                  <a:gd name="T19" fmla="*/ 37 h 126"/>
                  <a:gd name="T20" fmla="*/ 12 w 94"/>
                  <a:gd name="T21" fmla="*/ 17 h 126"/>
                  <a:gd name="T22" fmla="*/ 28 w 94"/>
                  <a:gd name="T23" fmla="*/ 5 h 126"/>
                  <a:gd name="T24" fmla="*/ 48 w 94"/>
                  <a:gd name="T25" fmla="*/ 0 h 126"/>
                  <a:gd name="T26" fmla="*/ 67 w 94"/>
                  <a:gd name="T27" fmla="*/ 4 h 126"/>
                  <a:gd name="T28" fmla="*/ 81 w 94"/>
                  <a:gd name="T29" fmla="*/ 15 h 126"/>
                  <a:gd name="T30" fmla="*/ 91 w 94"/>
                  <a:gd name="T31" fmla="*/ 34 h 126"/>
                  <a:gd name="T32" fmla="*/ 94 w 94"/>
                  <a:gd name="T33" fmla="*/ 63 h 126"/>
                  <a:gd name="T34" fmla="*/ 22 w 94"/>
                  <a:gd name="T35" fmla="*/ 63 h 126"/>
                  <a:gd name="T36" fmla="*/ 22 w 94"/>
                  <a:gd name="T37" fmla="*/ 67 h 126"/>
                  <a:gd name="T38" fmla="*/ 23 w 94"/>
                  <a:gd name="T39" fmla="*/ 70 h 126"/>
                  <a:gd name="T40" fmla="*/ 68 w 94"/>
                  <a:gd name="T41" fmla="*/ 37 h 126"/>
                  <a:gd name="T42" fmla="*/ 60 w 94"/>
                  <a:gd name="T43" fmla="*/ 23 h 126"/>
                  <a:gd name="T44" fmla="*/ 47 w 94"/>
                  <a:gd name="T45" fmla="*/ 19 h 126"/>
                  <a:gd name="T46" fmla="*/ 37 w 94"/>
                  <a:gd name="T47" fmla="*/ 22 h 126"/>
                  <a:gd name="T48" fmla="*/ 29 w 94"/>
                  <a:gd name="T49" fmla="*/ 30 h 126"/>
                  <a:gd name="T50" fmla="*/ 24 w 94"/>
                  <a:gd name="T51" fmla="*/ 43 h 126"/>
                  <a:gd name="T52" fmla="*/ 22 w 94"/>
                  <a:gd name="T53" fmla="*/ 63 h 126"/>
                  <a:gd name="T54" fmla="*/ 71 w 94"/>
                  <a:gd name="T55" fmla="*/ 63 h 126"/>
                  <a:gd name="T56" fmla="*/ 71 w 94"/>
                  <a:gd name="T57" fmla="*/ 60 h 126"/>
                  <a:gd name="T58" fmla="*/ 71 w 94"/>
                  <a:gd name="T59" fmla="*/ 57 h 126"/>
                  <a:gd name="T60" fmla="*/ 26 w 94"/>
                  <a:gd name="T61" fmla="*/ 90 h 126"/>
                  <a:gd name="T62" fmla="*/ 34 w 94"/>
                  <a:gd name="T63" fmla="*/ 103 h 126"/>
                  <a:gd name="T64" fmla="*/ 47 w 94"/>
                  <a:gd name="T65" fmla="*/ 108 h 126"/>
                  <a:gd name="T66" fmla="*/ 57 w 94"/>
                  <a:gd name="T67" fmla="*/ 105 h 126"/>
                  <a:gd name="T68" fmla="*/ 64 w 94"/>
                  <a:gd name="T69" fmla="*/ 97 h 126"/>
                  <a:gd name="T70" fmla="*/ 70 w 94"/>
                  <a:gd name="T71" fmla="*/ 83 h 126"/>
                  <a:gd name="T72" fmla="*/ 71 w 94"/>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26">
                    <a:moveTo>
                      <a:pt x="94" y="63"/>
                    </a:moveTo>
                    <a:cubicBezTo>
                      <a:pt x="94" y="73"/>
                      <a:pt x="93" y="82"/>
                      <a:pt x="91" y="90"/>
                    </a:cubicBezTo>
                    <a:cubicBezTo>
                      <a:pt x="89" y="97"/>
                      <a:pt x="86" y="104"/>
                      <a:pt x="82" y="109"/>
                    </a:cubicBezTo>
                    <a:cubicBezTo>
                      <a:pt x="77" y="115"/>
                      <a:pt x="72" y="119"/>
                      <a:pt x="66" y="122"/>
                    </a:cubicBezTo>
                    <a:cubicBezTo>
                      <a:pt x="60" y="125"/>
                      <a:pt x="53" y="126"/>
                      <a:pt x="46" y="126"/>
                    </a:cubicBezTo>
                    <a:cubicBezTo>
                      <a:pt x="39" y="126"/>
                      <a:pt x="33" y="125"/>
                      <a:pt x="27" y="123"/>
                    </a:cubicBezTo>
                    <a:cubicBezTo>
                      <a:pt x="21" y="120"/>
                      <a:pt x="17" y="117"/>
                      <a:pt x="13" y="112"/>
                    </a:cubicBezTo>
                    <a:cubicBezTo>
                      <a:pt x="8" y="106"/>
                      <a:pt x="5" y="100"/>
                      <a:pt x="3" y="92"/>
                    </a:cubicBezTo>
                    <a:cubicBezTo>
                      <a:pt x="1" y="84"/>
                      <a:pt x="0" y="75"/>
                      <a:pt x="0" y="64"/>
                    </a:cubicBezTo>
                    <a:cubicBezTo>
                      <a:pt x="0" y="54"/>
                      <a:pt x="1" y="45"/>
                      <a:pt x="3" y="37"/>
                    </a:cubicBezTo>
                    <a:cubicBezTo>
                      <a:pt x="5" y="29"/>
                      <a:pt x="8" y="23"/>
                      <a:pt x="12" y="17"/>
                    </a:cubicBezTo>
                    <a:cubicBezTo>
                      <a:pt x="16" y="12"/>
                      <a:pt x="22" y="8"/>
                      <a:pt x="28" y="5"/>
                    </a:cubicBezTo>
                    <a:cubicBezTo>
                      <a:pt x="34" y="2"/>
                      <a:pt x="41" y="0"/>
                      <a:pt x="48" y="0"/>
                    </a:cubicBezTo>
                    <a:cubicBezTo>
                      <a:pt x="55" y="0"/>
                      <a:pt x="61" y="2"/>
                      <a:pt x="67" y="4"/>
                    </a:cubicBezTo>
                    <a:cubicBezTo>
                      <a:pt x="72" y="6"/>
                      <a:pt x="77" y="10"/>
                      <a:pt x="81" y="15"/>
                    </a:cubicBezTo>
                    <a:cubicBezTo>
                      <a:pt x="85" y="20"/>
                      <a:pt x="89" y="26"/>
                      <a:pt x="91" y="34"/>
                    </a:cubicBezTo>
                    <a:cubicBezTo>
                      <a:pt x="93" y="42"/>
                      <a:pt x="94" y="52"/>
                      <a:pt x="94" y="63"/>
                    </a:cubicBezTo>
                    <a:close/>
                    <a:moveTo>
                      <a:pt x="22" y="63"/>
                    </a:moveTo>
                    <a:cubicBezTo>
                      <a:pt x="22" y="64"/>
                      <a:pt x="22" y="66"/>
                      <a:pt x="22" y="67"/>
                    </a:cubicBezTo>
                    <a:cubicBezTo>
                      <a:pt x="22" y="68"/>
                      <a:pt x="22" y="69"/>
                      <a:pt x="23" y="70"/>
                    </a:cubicBezTo>
                    <a:cubicBezTo>
                      <a:pt x="68" y="37"/>
                      <a:pt x="68" y="37"/>
                      <a:pt x="68" y="37"/>
                    </a:cubicBezTo>
                    <a:cubicBezTo>
                      <a:pt x="66" y="31"/>
                      <a:pt x="63" y="26"/>
                      <a:pt x="60" y="23"/>
                    </a:cubicBezTo>
                    <a:cubicBezTo>
                      <a:pt x="56" y="20"/>
                      <a:pt x="52" y="19"/>
                      <a:pt x="47" y="19"/>
                    </a:cubicBezTo>
                    <a:cubicBezTo>
                      <a:pt x="43" y="19"/>
                      <a:pt x="40" y="20"/>
                      <a:pt x="37" y="22"/>
                    </a:cubicBezTo>
                    <a:cubicBezTo>
                      <a:pt x="34" y="23"/>
                      <a:pt x="32" y="26"/>
                      <a:pt x="29" y="30"/>
                    </a:cubicBezTo>
                    <a:cubicBezTo>
                      <a:pt x="27" y="33"/>
                      <a:pt x="26" y="38"/>
                      <a:pt x="24" y="43"/>
                    </a:cubicBezTo>
                    <a:cubicBezTo>
                      <a:pt x="23" y="49"/>
                      <a:pt x="22" y="56"/>
                      <a:pt x="22" y="63"/>
                    </a:cubicBezTo>
                    <a:close/>
                    <a:moveTo>
                      <a:pt x="71" y="63"/>
                    </a:moveTo>
                    <a:cubicBezTo>
                      <a:pt x="71" y="62"/>
                      <a:pt x="71" y="61"/>
                      <a:pt x="71" y="60"/>
                    </a:cubicBezTo>
                    <a:cubicBezTo>
                      <a:pt x="71" y="59"/>
                      <a:pt x="71" y="58"/>
                      <a:pt x="71" y="57"/>
                    </a:cubicBezTo>
                    <a:cubicBezTo>
                      <a:pt x="26" y="90"/>
                      <a:pt x="26" y="90"/>
                      <a:pt x="26" y="90"/>
                    </a:cubicBezTo>
                    <a:cubicBezTo>
                      <a:pt x="28" y="96"/>
                      <a:pt x="31" y="100"/>
                      <a:pt x="34" y="103"/>
                    </a:cubicBezTo>
                    <a:cubicBezTo>
                      <a:pt x="38" y="106"/>
                      <a:pt x="42" y="108"/>
                      <a:pt x="47" y="108"/>
                    </a:cubicBezTo>
                    <a:cubicBezTo>
                      <a:pt x="50" y="108"/>
                      <a:pt x="54" y="107"/>
                      <a:pt x="57" y="105"/>
                    </a:cubicBezTo>
                    <a:cubicBezTo>
                      <a:pt x="60" y="103"/>
                      <a:pt x="62" y="100"/>
                      <a:pt x="64" y="97"/>
                    </a:cubicBezTo>
                    <a:cubicBezTo>
                      <a:pt x="67" y="93"/>
                      <a:pt x="68" y="89"/>
                      <a:pt x="70" y="83"/>
                    </a:cubicBezTo>
                    <a:cubicBezTo>
                      <a:pt x="71" y="78"/>
                      <a:pt x="71" y="71"/>
                      <a:pt x="7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0" name="Freeform 51">
                <a:extLst>
                  <a:ext uri="{FF2B5EF4-FFF2-40B4-BE49-F238E27FC236}">
                    <a16:creationId xmlns:a16="http://schemas.microsoft.com/office/drawing/2014/main" id="{D6D2FA2A-CF78-4218-878E-A74A4249E96B}"/>
                  </a:ext>
                </a:extLst>
              </p:cNvPr>
              <p:cNvSpPr>
                <a:spLocks/>
              </p:cNvSpPr>
              <p:nvPr/>
            </p:nvSpPr>
            <p:spPr bwMode="auto">
              <a:xfrm>
                <a:off x="7598059"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4 w 74"/>
                  <a:gd name="T13" fmla="*/ 0 h 107"/>
                  <a:gd name="T14" fmla="*/ 51 w 74"/>
                  <a:gd name="T15" fmla="*/ 0 h 107"/>
                  <a:gd name="T16" fmla="*/ 51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4" y="0"/>
                    </a:lnTo>
                    <a:lnTo>
                      <a:pt x="51" y="0"/>
                    </a:lnTo>
                    <a:lnTo>
                      <a:pt x="51"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1" name="Freeform 52">
                <a:extLst>
                  <a:ext uri="{FF2B5EF4-FFF2-40B4-BE49-F238E27FC236}">
                    <a16:creationId xmlns:a16="http://schemas.microsoft.com/office/drawing/2014/main" id="{D7E38F5F-1E96-4AF3-910B-65F18DD573C9}"/>
                  </a:ext>
                </a:extLst>
              </p:cNvPr>
              <p:cNvSpPr>
                <a:spLocks noEditPoints="1"/>
              </p:cNvSpPr>
              <p:nvPr/>
            </p:nvSpPr>
            <p:spPr bwMode="auto">
              <a:xfrm>
                <a:off x="7720184"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89" y="97"/>
                      <a:pt x="86" y="104"/>
                      <a:pt x="82" y="109"/>
                    </a:cubicBezTo>
                    <a:cubicBezTo>
                      <a:pt x="78" y="115"/>
                      <a:pt x="73" y="119"/>
                      <a:pt x="67" y="122"/>
                    </a:cubicBezTo>
                    <a:cubicBezTo>
                      <a:pt x="61" y="125"/>
                      <a:pt x="54" y="126"/>
                      <a:pt x="46" y="126"/>
                    </a:cubicBezTo>
                    <a:cubicBezTo>
                      <a:pt x="39" y="126"/>
                      <a:pt x="33" y="125"/>
                      <a:pt x="28"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9" y="23"/>
                      <a:pt x="13" y="17"/>
                    </a:cubicBezTo>
                    <a:cubicBezTo>
                      <a:pt x="17" y="12"/>
                      <a:pt x="22" y="8"/>
                      <a:pt x="28" y="5"/>
                    </a:cubicBezTo>
                    <a:cubicBezTo>
                      <a:pt x="34" y="2"/>
                      <a:pt x="41" y="0"/>
                      <a:pt x="49" y="0"/>
                    </a:cubicBezTo>
                    <a:cubicBezTo>
                      <a:pt x="55" y="0"/>
                      <a:pt x="62" y="2"/>
                      <a:pt x="67" y="4"/>
                    </a:cubicBezTo>
                    <a:cubicBezTo>
                      <a:pt x="73" y="6"/>
                      <a:pt x="78" y="10"/>
                      <a:pt x="82" y="15"/>
                    </a:cubicBezTo>
                    <a:cubicBezTo>
                      <a:pt x="86" y="20"/>
                      <a:pt x="89" y="26"/>
                      <a:pt x="91"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6" y="31"/>
                      <a:pt x="64"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3"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2" name="Freeform 53">
                <a:extLst>
                  <a:ext uri="{FF2B5EF4-FFF2-40B4-BE49-F238E27FC236}">
                    <a16:creationId xmlns:a16="http://schemas.microsoft.com/office/drawing/2014/main" id="{FBE817E0-53BB-4F36-A2BD-D8882128C46C}"/>
                  </a:ext>
                </a:extLst>
              </p:cNvPr>
              <p:cNvSpPr>
                <a:spLocks/>
              </p:cNvSpPr>
              <p:nvPr/>
            </p:nvSpPr>
            <p:spPr bwMode="auto">
              <a:xfrm>
                <a:off x="7854942" y="6640812"/>
                <a:ext cx="105280" cy="150199"/>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3" name="Freeform 54">
                <a:extLst>
                  <a:ext uri="{FF2B5EF4-FFF2-40B4-BE49-F238E27FC236}">
                    <a16:creationId xmlns:a16="http://schemas.microsoft.com/office/drawing/2014/main" id="{F75069D4-63B7-4223-A1FC-879D4A3DEBE0}"/>
                  </a:ext>
                </a:extLst>
              </p:cNvPr>
              <p:cNvSpPr>
                <a:spLocks noEditPoints="1"/>
              </p:cNvSpPr>
              <p:nvPr/>
            </p:nvSpPr>
            <p:spPr bwMode="auto">
              <a:xfrm>
                <a:off x="7977066" y="6638005"/>
                <a:ext cx="116510" cy="154410"/>
              </a:xfrm>
              <a:custGeom>
                <a:avLst/>
                <a:gdLst>
                  <a:gd name="T0" fmla="*/ 95 w 95"/>
                  <a:gd name="T1" fmla="*/ 63 h 126"/>
                  <a:gd name="T2" fmla="*/ 92 w 95"/>
                  <a:gd name="T3" fmla="*/ 90 h 126"/>
                  <a:gd name="T4" fmla="*/ 82 w 95"/>
                  <a:gd name="T5" fmla="*/ 109 h 126"/>
                  <a:gd name="T6" fmla="*/ 67 w 95"/>
                  <a:gd name="T7" fmla="*/ 122 h 126"/>
                  <a:gd name="T8" fmla="*/ 46 w 95"/>
                  <a:gd name="T9" fmla="*/ 126 h 126"/>
                  <a:gd name="T10" fmla="*/ 28 w 95"/>
                  <a:gd name="T11" fmla="*/ 123 h 126"/>
                  <a:gd name="T12" fmla="*/ 13 w 95"/>
                  <a:gd name="T13" fmla="*/ 112 h 126"/>
                  <a:gd name="T14" fmla="*/ 4 w 95"/>
                  <a:gd name="T15" fmla="*/ 92 h 126"/>
                  <a:gd name="T16" fmla="*/ 0 w 95"/>
                  <a:gd name="T17" fmla="*/ 64 h 126"/>
                  <a:gd name="T18" fmla="*/ 4 w 95"/>
                  <a:gd name="T19" fmla="*/ 37 h 126"/>
                  <a:gd name="T20" fmla="*/ 13 w 95"/>
                  <a:gd name="T21" fmla="*/ 17 h 126"/>
                  <a:gd name="T22" fmla="*/ 29 w 95"/>
                  <a:gd name="T23" fmla="*/ 5 h 126"/>
                  <a:gd name="T24" fmla="*/ 49 w 95"/>
                  <a:gd name="T25" fmla="*/ 0 h 126"/>
                  <a:gd name="T26" fmla="*/ 68 w 95"/>
                  <a:gd name="T27" fmla="*/ 4 h 126"/>
                  <a:gd name="T28" fmla="*/ 82 w 95"/>
                  <a:gd name="T29" fmla="*/ 15 h 126"/>
                  <a:gd name="T30" fmla="*/ 92 w 95"/>
                  <a:gd name="T31" fmla="*/ 34 h 126"/>
                  <a:gd name="T32" fmla="*/ 95 w 95"/>
                  <a:gd name="T33" fmla="*/ 63 h 126"/>
                  <a:gd name="T34" fmla="*/ 23 w 95"/>
                  <a:gd name="T35" fmla="*/ 63 h 126"/>
                  <a:gd name="T36" fmla="*/ 23 w 95"/>
                  <a:gd name="T37" fmla="*/ 67 h 126"/>
                  <a:gd name="T38" fmla="*/ 23 w 95"/>
                  <a:gd name="T39" fmla="*/ 70 h 126"/>
                  <a:gd name="T40" fmla="*/ 69 w 95"/>
                  <a:gd name="T41" fmla="*/ 37 h 126"/>
                  <a:gd name="T42" fmla="*/ 60 w 95"/>
                  <a:gd name="T43" fmla="*/ 23 h 126"/>
                  <a:gd name="T44" fmla="*/ 48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7 w 95"/>
                  <a:gd name="T61" fmla="*/ 90 h 126"/>
                  <a:gd name="T62" fmla="*/ 35 w 95"/>
                  <a:gd name="T63" fmla="*/ 103 h 126"/>
                  <a:gd name="T64" fmla="*/ 48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2" y="90"/>
                    </a:cubicBezTo>
                    <a:cubicBezTo>
                      <a:pt x="90" y="97"/>
                      <a:pt x="87" y="104"/>
                      <a:pt x="82" y="109"/>
                    </a:cubicBezTo>
                    <a:cubicBezTo>
                      <a:pt x="78" y="115"/>
                      <a:pt x="73" y="119"/>
                      <a:pt x="67" y="122"/>
                    </a:cubicBezTo>
                    <a:cubicBezTo>
                      <a:pt x="61" y="125"/>
                      <a:pt x="54" y="126"/>
                      <a:pt x="46" y="126"/>
                    </a:cubicBezTo>
                    <a:cubicBezTo>
                      <a:pt x="40" y="126"/>
                      <a:pt x="34" y="125"/>
                      <a:pt x="28" y="123"/>
                    </a:cubicBezTo>
                    <a:cubicBezTo>
                      <a:pt x="22" y="120"/>
                      <a:pt x="17" y="117"/>
                      <a:pt x="13" y="112"/>
                    </a:cubicBezTo>
                    <a:cubicBezTo>
                      <a:pt x="9" y="106"/>
                      <a:pt x="6" y="100"/>
                      <a:pt x="4" y="92"/>
                    </a:cubicBezTo>
                    <a:cubicBezTo>
                      <a:pt x="2" y="84"/>
                      <a:pt x="0" y="75"/>
                      <a:pt x="0" y="64"/>
                    </a:cubicBezTo>
                    <a:cubicBezTo>
                      <a:pt x="0" y="54"/>
                      <a:pt x="1" y="45"/>
                      <a:pt x="4" y="37"/>
                    </a:cubicBezTo>
                    <a:cubicBezTo>
                      <a:pt x="6" y="29"/>
                      <a:pt x="9" y="23"/>
                      <a:pt x="13" y="17"/>
                    </a:cubicBezTo>
                    <a:cubicBezTo>
                      <a:pt x="17" y="12"/>
                      <a:pt x="22" y="8"/>
                      <a:pt x="29" y="5"/>
                    </a:cubicBezTo>
                    <a:cubicBezTo>
                      <a:pt x="35" y="2"/>
                      <a:pt x="41" y="0"/>
                      <a:pt x="49" y="0"/>
                    </a:cubicBezTo>
                    <a:cubicBezTo>
                      <a:pt x="56" y="0"/>
                      <a:pt x="62" y="2"/>
                      <a:pt x="68" y="4"/>
                    </a:cubicBezTo>
                    <a:cubicBezTo>
                      <a:pt x="73" y="6"/>
                      <a:pt x="78" y="10"/>
                      <a:pt x="82" y="15"/>
                    </a:cubicBezTo>
                    <a:cubicBezTo>
                      <a:pt x="86" y="20"/>
                      <a:pt x="89" y="26"/>
                      <a:pt x="92" y="34"/>
                    </a:cubicBezTo>
                    <a:cubicBezTo>
                      <a:pt x="94" y="42"/>
                      <a:pt x="95" y="52"/>
                      <a:pt x="95" y="63"/>
                    </a:cubicBezTo>
                    <a:close/>
                    <a:moveTo>
                      <a:pt x="23" y="63"/>
                    </a:moveTo>
                    <a:cubicBezTo>
                      <a:pt x="23" y="64"/>
                      <a:pt x="23" y="66"/>
                      <a:pt x="23" y="67"/>
                    </a:cubicBezTo>
                    <a:cubicBezTo>
                      <a:pt x="23" y="68"/>
                      <a:pt x="23" y="69"/>
                      <a:pt x="23" y="70"/>
                    </a:cubicBezTo>
                    <a:cubicBezTo>
                      <a:pt x="69" y="37"/>
                      <a:pt x="69" y="37"/>
                      <a:pt x="69" y="37"/>
                    </a:cubicBezTo>
                    <a:cubicBezTo>
                      <a:pt x="67" y="31"/>
                      <a:pt x="64" y="26"/>
                      <a:pt x="60" y="23"/>
                    </a:cubicBezTo>
                    <a:cubicBezTo>
                      <a:pt x="57" y="20"/>
                      <a:pt x="53" y="19"/>
                      <a:pt x="48" y="19"/>
                    </a:cubicBezTo>
                    <a:cubicBezTo>
                      <a:pt x="44" y="19"/>
                      <a:pt x="41" y="20"/>
                      <a:pt x="38" y="22"/>
                    </a:cubicBezTo>
                    <a:cubicBezTo>
                      <a:pt x="35" y="23"/>
                      <a:pt x="33" y="26"/>
                      <a:pt x="30" y="30"/>
                    </a:cubicBezTo>
                    <a:cubicBezTo>
                      <a:pt x="28" y="33"/>
                      <a:pt x="26" y="38"/>
                      <a:pt x="25" y="43"/>
                    </a:cubicBezTo>
                    <a:cubicBezTo>
                      <a:pt x="24" y="49"/>
                      <a:pt x="23" y="56"/>
                      <a:pt x="23" y="63"/>
                    </a:cubicBezTo>
                    <a:close/>
                    <a:moveTo>
                      <a:pt x="72" y="63"/>
                    </a:moveTo>
                    <a:cubicBezTo>
                      <a:pt x="72" y="62"/>
                      <a:pt x="72" y="61"/>
                      <a:pt x="72" y="60"/>
                    </a:cubicBezTo>
                    <a:cubicBezTo>
                      <a:pt x="72" y="59"/>
                      <a:pt x="72" y="58"/>
                      <a:pt x="72" y="57"/>
                    </a:cubicBezTo>
                    <a:cubicBezTo>
                      <a:pt x="27" y="90"/>
                      <a:pt x="27" y="90"/>
                      <a:pt x="27" y="90"/>
                    </a:cubicBezTo>
                    <a:cubicBezTo>
                      <a:pt x="29" y="96"/>
                      <a:pt x="32" y="100"/>
                      <a:pt x="35" y="103"/>
                    </a:cubicBezTo>
                    <a:cubicBezTo>
                      <a:pt x="39" y="106"/>
                      <a:pt x="43" y="108"/>
                      <a:pt x="48" y="108"/>
                    </a:cubicBezTo>
                    <a:cubicBezTo>
                      <a:pt x="51" y="108"/>
                      <a:pt x="54" y="107"/>
                      <a:pt x="57" y="105"/>
                    </a:cubicBezTo>
                    <a:cubicBezTo>
                      <a:pt x="61" y="103"/>
                      <a:pt x="63" y="100"/>
                      <a:pt x="65" y="97"/>
                    </a:cubicBezTo>
                    <a:cubicBezTo>
                      <a:pt x="68" y="93"/>
                      <a:pt x="69" y="89"/>
                      <a:pt x="70" y="83"/>
                    </a:cubicBezTo>
                    <a:cubicBezTo>
                      <a:pt x="72"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4" name="Freeform 55">
                <a:extLst>
                  <a:ext uri="{FF2B5EF4-FFF2-40B4-BE49-F238E27FC236}">
                    <a16:creationId xmlns:a16="http://schemas.microsoft.com/office/drawing/2014/main" id="{FA669327-5E1C-4F3A-8E3A-246FB0036CBE}"/>
                  </a:ext>
                </a:extLst>
              </p:cNvPr>
              <p:cNvSpPr>
                <a:spLocks/>
              </p:cNvSpPr>
              <p:nvPr/>
            </p:nvSpPr>
            <p:spPr bwMode="auto">
              <a:xfrm>
                <a:off x="8113228" y="6640812"/>
                <a:ext cx="103876" cy="150199"/>
              </a:xfrm>
              <a:custGeom>
                <a:avLst/>
                <a:gdLst>
                  <a:gd name="T0" fmla="*/ 3 w 74"/>
                  <a:gd name="T1" fmla="*/ 107 h 107"/>
                  <a:gd name="T2" fmla="*/ 3 w 74"/>
                  <a:gd name="T3" fmla="*/ 89 h 107"/>
                  <a:gd name="T4" fmla="*/ 30 w 74"/>
                  <a:gd name="T5" fmla="*/ 89 h 107"/>
                  <a:gd name="T6" fmla="*/ 30 w 74"/>
                  <a:gd name="T7" fmla="*/ 21 h 107"/>
                  <a:gd name="T8" fmla="*/ 6 w 74"/>
                  <a:gd name="T9" fmla="*/ 34 h 107"/>
                  <a:gd name="T10" fmla="*/ 0 w 74"/>
                  <a:gd name="T11" fmla="*/ 17 h 107"/>
                  <a:gd name="T12" fmla="*/ 33 w 74"/>
                  <a:gd name="T13" fmla="*/ 0 h 107"/>
                  <a:gd name="T14" fmla="*/ 50 w 74"/>
                  <a:gd name="T15" fmla="*/ 0 h 107"/>
                  <a:gd name="T16" fmla="*/ 50 w 74"/>
                  <a:gd name="T17" fmla="*/ 89 h 107"/>
                  <a:gd name="T18" fmla="*/ 74 w 74"/>
                  <a:gd name="T19" fmla="*/ 89 h 107"/>
                  <a:gd name="T20" fmla="*/ 74 w 74"/>
                  <a:gd name="T21" fmla="*/ 107 h 107"/>
                  <a:gd name="T22" fmla="*/ 3 w 74"/>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07">
                    <a:moveTo>
                      <a:pt x="3" y="107"/>
                    </a:moveTo>
                    <a:lnTo>
                      <a:pt x="3" y="89"/>
                    </a:lnTo>
                    <a:lnTo>
                      <a:pt x="30" y="89"/>
                    </a:lnTo>
                    <a:lnTo>
                      <a:pt x="30" y="21"/>
                    </a:lnTo>
                    <a:lnTo>
                      <a:pt x="6" y="34"/>
                    </a:lnTo>
                    <a:lnTo>
                      <a:pt x="0" y="17"/>
                    </a:lnTo>
                    <a:lnTo>
                      <a:pt x="33" y="0"/>
                    </a:lnTo>
                    <a:lnTo>
                      <a:pt x="50" y="0"/>
                    </a:lnTo>
                    <a:lnTo>
                      <a:pt x="50" y="89"/>
                    </a:lnTo>
                    <a:lnTo>
                      <a:pt x="74" y="89"/>
                    </a:lnTo>
                    <a:lnTo>
                      <a:pt x="74" y="107"/>
                    </a:lnTo>
                    <a:lnTo>
                      <a:pt x="3"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5" name="Freeform 56">
                <a:extLst>
                  <a:ext uri="{FF2B5EF4-FFF2-40B4-BE49-F238E27FC236}">
                    <a16:creationId xmlns:a16="http://schemas.microsoft.com/office/drawing/2014/main" id="{5C3B1EC9-58E5-42EF-8440-1619E3FF291C}"/>
                  </a:ext>
                </a:extLst>
              </p:cNvPr>
              <p:cNvSpPr>
                <a:spLocks noEditPoints="1"/>
              </p:cNvSpPr>
              <p:nvPr/>
            </p:nvSpPr>
            <p:spPr bwMode="auto">
              <a:xfrm>
                <a:off x="8235352" y="6638005"/>
                <a:ext cx="116510" cy="154410"/>
              </a:xfrm>
              <a:custGeom>
                <a:avLst/>
                <a:gdLst>
                  <a:gd name="T0" fmla="*/ 95 w 95"/>
                  <a:gd name="T1" fmla="*/ 63 h 126"/>
                  <a:gd name="T2" fmla="*/ 91 w 95"/>
                  <a:gd name="T3" fmla="*/ 90 h 126"/>
                  <a:gd name="T4" fmla="*/ 82 w 95"/>
                  <a:gd name="T5" fmla="*/ 109 h 126"/>
                  <a:gd name="T6" fmla="*/ 67 w 95"/>
                  <a:gd name="T7" fmla="*/ 122 h 126"/>
                  <a:gd name="T8" fmla="*/ 46 w 95"/>
                  <a:gd name="T9" fmla="*/ 126 h 126"/>
                  <a:gd name="T10" fmla="*/ 27 w 95"/>
                  <a:gd name="T11" fmla="*/ 123 h 126"/>
                  <a:gd name="T12" fmla="*/ 13 w 95"/>
                  <a:gd name="T13" fmla="*/ 112 h 126"/>
                  <a:gd name="T14" fmla="*/ 3 w 95"/>
                  <a:gd name="T15" fmla="*/ 92 h 126"/>
                  <a:gd name="T16" fmla="*/ 0 w 95"/>
                  <a:gd name="T17" fmla="*/ 64 h 126"/>
                  <a:gd name="T18" fmla="*/ 3 w 95"/>
                  <a:gd name="T19" fmla="*/ 37 h 126"/>
                  <a:gd name="T20" fmla="*/ 13 w 95"/>
                  <a:gd name="T21" fmla="*/ 17 h 126"/>
                  <a:gd name="T22" fmla="*/ 28 w 95"/>
                  <a:gd name="T23" fmla="*/ 5 h 126"/>
                  <a:gd name="T24" fmla="*/ 49 w 95"/>
                  <a:gd name="T25" fmla="*/ 0 h 126"/>
                  <a:gd name="T26" fmla="*/ 67 w 95"/>
                  <a:gd name="T27" fmla="*/ 4 h 126"/>
                  <a:gd name="T28" fmla="*/ 82 w 95"/>
                  <a:gd name="T29" fmla="*/ 15 h 126"/>
                  <a:gd name="T30" fmla="*/ 91 w 95"/>
                  <a:gd name="T31" fmla="*/ 34 h 126"/>
                  <a:gd name="T32" fmla="*/ 95 w 95"/>
                  <a:gd name="T33" fmla="*/ 63 h 126"/>
                  <a:gd name="T34" fmla="*/ 23 w 95"/>
                  <a:gd name="T35" fmla="*/ 63 h 126"/>
                  <a:gd name="T36" fmla="*/ 23 w 95"/>
                  <a:gd name="T37" fmla="*/ 67 h 126"/>
                  <a:gd name="T38" fmla="*/ 23 w 95"/>
                  <a:gd name="T39" fmla="*/ 70 h 126"/>
                  <a:gd name="T40" fmla="*/ 68 w 95"/>
                  <a:gd name="T41" fmla="*/ 37 h 126"/>
                  <a:gd name="T42" fmla="*/ 60 w 95"/>
                  <a:gd name="T43" fmla="*/ 23 h 126"/>
                  <a:gd name="T44" fmla="*/ 47 w 95"/>
                  <a:gd name="T45" fmla="*/ 19 h 126"/>
                  <a:gd name="T46" fmla="*/ 38 w 95"/>
                  <a:gd name="T47" fmla="*/ 22 h 126"/>
                  <a:gd name="T48" fmla="*/ 30 w 95"/>
                  <a:gd name="T49" fmla="*/ 30 h 126"/>
                  <a:gd name="T50" fmla="*/ 25 w 95"/>
                  <a:gd name="T51" fmla="*/ 43 h 126"/>
                  <a:gd name="T52" fmla="*/ 23 w 95"/>
                  <a:gd name="T53" fmla="*/ 63 h 126"/>
                  <a:gd name="T54" fmla="*/ 72 w 95"/>
                  <a:gd name="T55" fmla="*/ 63 h 126"/>
                  <a:gd name="T56" fmla="*/ 72 w 95"/>
                  <a:gd name="T57" fmla="*/ 60 h 126"/>
                  <a:gd name="T58" fmla="*/ 72 w 95"/>
                  <a:gd name="T59" fmla="*/ 57 h 126"/>
                  <a:gd name="T60" fmla="*/ 26 w 95"/>
                  <a:gd name="T61" fmla="*/ 90 h 126"/>
                  <a:gd name="T62" fmla="*/ 35 w 95"/>
                  <a:gd name="T63" fmla="*/ 103 h 126"/>
                  <a:gd name="T64" fmla="*/ 47 w 95"/>
                  <a:gd name="T65" fmla="*/ 108 h 126"/>
                  <a:gd name="T66" fmla="*/ 57 w 95"/>
                  <a:gd name="T67" fmla="*/ 105 h 126"/>
                  <a:gd name="T68" fmla="*/ 65 w 95"/>
                  <a:gd name="T69" fmla="*/ 97 h 126"/>
                  <a:gd name="T70" fmla="*/ 70 w 95"/>
                  <a:gd name="T71" fmla="*/ 83 h 126"/>
                  <a:gd name="T72" fmla="*/ 72 w 95"/>
                  <a:gd name="T73"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26">
                    <a:moveTo>
                      <a:pt x="95" y="63"/>
                    </a:moveTo>
                    <a:cubicBezTo>
                      <a:pt x="95" y="73"/>
                      <a:pt x="94" y="82"/>
                      <a:pt x="91" y="90"/>
                    </a:cubicBezTo>
                    <a:cubicBezTo>
                      <a:pt x="89" y="97"/>
                      <a:pt x="86" y="104"/>
                      <a:pt x="82" y="109"/>
                    </a:cubicBezTo>
                    <a:cubicBezTo>
                      <a:pt x="78" y="115"/>
                      <a:pt x="73" y="119"/>
                      <a:pt x="67" y="122"/>
                    </a:cubicBezTo>
                    <a:cubicBezTo>
                      <a:pt x="61" y="125"/>
                      <a:pt x="54" y="126"/>
                      <a:pt x="46" y="126"/>
                    </a:cubicBezTo>
                    <a:cubicBezTo>
                      <a:pt x="39" y="126"/>
                      <a:pt x="33" y="125"/>
                      <a:pt x="27" y="123"/>
                    </a:cubicBezTo>
                    <a:cubicBezTo>
                      <a:pt x="22" y="120"/>
                      <a:pt x="17" y="117"/>
                      <a:pt x="13" y="112"/>
                    </a:cubicBezTo>
                    <a:cubicBezTo>
                      <a:pt x="9" y="106"/>
                      <a:pt x="6" y="100"/>
                      <a:pt x="3" y="92"/>
                    </a:cubicBezTo>
                    <a:cubicBezTo>
                      <a:pt x="1" y="84"/>
                      <a:pt x="0" y="75"/>
                      <a:pt x="0" y="64"/>
                    </a:cubicBezTo>
                    <a:cubicBezTo>
                      <a:pt x="0" y="54"/>
                      <a:pt x="1" y="45"/>
                      <a:pt x="3" y="37"/>
                    </a:cubicBezTo>
                    <a:cubicBezTo>
                      <a:pt x="5" y="29"/>
                      <a:pt x="8" y="23"/>
                      <a:pt x="13" y="17"/>
                    </a:cubicBezTo>
                    <a:cubicBezTo>
                      <a:pt x="17" y="12"/>
                      <a:pt x="22" y="8"/>
                      <a:pt x="28" y="5"/>
                    </a:cubicBezTo>
                    <a:cubicBezTo>
                      <a:pt x="34" y="2"/>
                      <a:pt x="41" y="0"/>
                      <a:pt x="49" y="0"/>
                    </a:cubicBezTo>
                    <a:cubicBezTo>
                      <a:pt x="55" y="0"/>
                      <a:pt x="61" y="2"/>
                      <a:pt x="67" y="4"/>
                    </a:cubicBezTo>
                    <a:cubicBezTo>
                      <a:pt x="73" y="6"/>
                      <a:pt x="78" y="10"/>
                      <a:pt x="82" y="15"/>
                    </a:cubicBezTo>
                    <a:cubicBezTo>
                      <a:pt x="86" y="20"/>
                      <a:pt x="89" y="26"/>
                      <a:pt x="91" y="34"/>
                    </a:cubicBezTo>
                    <a:cubicBezTo>
                      <a:pt x="93" y="42"/>
                      <a:pt x="95" y="52"/>
                      <a:pt x="95" y="63"/>
                    </a:cubicBezTo>
                    <a:close/>
                    <a:moveTo>
                      <a:pt x="23" y="63"/>
                    </a:moveTo>
                    <a:cubicBezTo>
                      <a:pt x="23" y="64"/>
                      <a:pt x="23" y="66"/>
                      <a:pt x="23" y="67"/>
                    </a:cubicBezTo>
                    <a:cubicBezTo>
                      <a:pt x="23" y="68"/>
                      <a:pt x="23" y="69"/>
                      <a:pt x="23" y="70"/>
                    </a:cubicBezTo>
                    <a:cubicBezTo>
                      <a:pt x="68" y="37"/>
                      <a:pt x="68" y="37"/>
                      <a:pt x="68" y="37"/>
                    </a:cubicBezTo>
                    <a:cubicBezTo>
                      <a:pt x="66" y="31"/>
                      <a:pt x="63" y="26"/>
                      <a:pt x="60" y="23"/>
                    </a:cubicBezTo>
                    <a:cubicBezTo>
                      <a:pt x="56" y="20"/>
                      <a:pt x="52" y="19"/>
                      <a:pt x="47" y="19"/>
                    </a:cubicBezTo>
                    <a:cubicBezTo>
                      <a:pt x="44" y="19"/>
                      <a:pt x="41" y="20"/>
                      <a:pt x="38" y="22"/>
                    </a:cubicBezTo>
                    <a:cubicBezTo>
                      <a:pt x="35" y="23"/>
                      <a:pt x="32" y="26"/>
                      <a:pt x="30" y="30"/>
                    </a:cubicBezTo>
                    <a:cubicBezTo>
                      <a:pt x="28" y="33"/>
                      <a:pt x="26" y="38"/>
                      <a:pt x="25" y="43"/>
                    </a:cubicBezTo>
                    <a:cubicBezTo>
                      <a:pt x="23" y="49"/>
                      <a:pt x="23" y="56"/>
                      <a:pt x="23" y="63"/>
                    </a:cubicBezTo>
                    <a:close/>
                    <a:moveTo>
                      <a:pt x="72" y="63"/>
                    </a:moveTo>
                    <a:cubicBezTo>
                      <a:pt x="72" y="62"/>
                      <a:pt x="72" y="61"/>
                      <a:pt x="72" y="60"/>
                    </a:cubicBezTo>
                    <a:cubicBezTo>
                      <a:pt x="72" y="59"/>
                      <a:pt x="72" y="58"/>
                      <a:pt x="72" y="57"/>
                    </a:cubicBezTo>
                    <a:cubicBezTo>
                      <a:pt x="26" y="90"/>
                      <a:pt x="26" y="90"/>
                      <a:pt x="26" y="90"/>
                    </a:cubicBezTo>
                    <a:cubicBezTo>
                      <a:pt x="28" y="96"/>
                      <a:pt x="31" y="100"/>
                      <a:pt x="35" y="103"/>
                    </a:cubicBezTo>
                    <a:cubicBezTo>
                      <a:pt x="38" y="106"/>
                      <a:pt x="42" y="108"/>
                      <a:pt x="47" y="108"/>
                    </a:cubicBezTo>
                    <a:cubicBezTo>
                      <a:pt x="51" y="108"/>
                      <a:pt x="54" y="107"/>
                      <a:pt x="57" y="105"/>
                    </a:cubicBezTo>
                    <a:cubicBezTo>
                      <a:pt x="60" y="103"/>
                      <a:pt x="63" y="100"/>
                      <a:pt x="65" y="97"/>
                    </a:cubicBezTo>
                    <a:cubicBezTo>
                      <a:pt x="67" y="93"/>
                      <a:pt x="69" y="89"/>
                      <a:pt x="70" y="83"/>
                    </a:cubicBezTo>
                    <a:cubicBezTo>
                      <a:pt x="71" y="78"/>
                      <a:pt x="72" y="71"/>
                      <a:pt x="72"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6" name="Freeform 57">
                <a:extLst>
                  <a:ext uri="{FF2B5EF4-FFF2-40B4-BE49-F238E27FC236}">
                    <a16:creationId xmlns:a16="http://schemas.microsoft.com/office/drawing/2014/main" id="{8F5EB2EF-162D-4B72-879C-4C44D8A1FAFC}"/>
                  </a:ext>
                </a:extLst>
              </p:cNvPr>
              <p:cNvSpPr>
                <a:spLocks/>
              </p:cNvSpPr>
              <p:nvPr/>
            </p:nvSpPr>
            <p:spPr bwMode="auto">
              <a:xfrm>
                <a:off x="8370110" y="6704477"/>
                <a:ext cx="45719" cy="86534"/>
              </a:xfrm>
              <a:custGeom>
                <a:avLst/>
                <a:gdLst>
                  <a:gd name="T0" fmla="*/ 4 w 75"/>
                  <a:gd name="T1" fmla="*/ 107 h 107"/>
                  <a:gd name="T2" fmla="*/ 4 w 75"/>
                  <a:gd name="T3" fmla="*/ 89 h 107"/>
                  <a:gd name="T4" fmla="*/ 31 w 75"/>
                  <a:gd name="T5" fmla="*/ 89 h 107"/>
                  <a:gd name="T6" fmla="*/ 31 w 75"/>
                  <a:gd name="T7" fmla="*/ 21 h 107"/>
                  <a:gd name="T8" fmla="*/ 7 w 75"/>
                  <a:gd name="T9" fmla="*/ 34 h 107"/>
                  <a:gd name="T10" fmla="*/ 0 w 75"/>
                  <a:gd name="T11" fmla="*/ 17 h 107"/>
                  <a:gd name="T12" fmla="*/ 34 w 75"/>
                  <a:gd name="T13" fmla="*/ 0 h 107"/>
                  <a:gd name="T14" fmla="*/ 51 w 75"/>
                  <a:gd name="T15" fmla="*/ 0 h 107"/>
                  <a:gd name="T16" fmla="*/ 51 w 75"/>
                  <a:gd name="T17" fmla="*/ 89 h 107"/>
                  <a:gd name="T18" fmla="*/ 75 w 75"/>
                  <a:gd name="T19" fmla="*/ 89 h 107"/>
                  <a:gd name="T20" fmla="*/ 75 w 75"/>
                  <a:gd name="T21" fmla="*/ 107 h 107"/>
                  <a:gd name="T22" fmla="*/ 4 w 75"/>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107">
                    <a:moveTo>
                      <a:pt x="4" y="107"/>
                    </a:moveTo>
                    <a:lnTo>
                      <a:pt x="4" y="89"/>
                    </a:lnTo>
                    <a:lnTo>
                      <a:pt x="31" y="89"/>
                    </a:lnTo>
                    <a:lnTo>
                      <a:pt x="31" y="21"/>
                    </a:lnTo>
                    <a:lnTo>
                      <a:pt x="7" y="34"/>
                    </a:lnTo>
                    <a:lnTo>
                      <a:pt x="0" y="17"/>
                    </a:lnTo>
                    <a:lnTo>
                      <a:pt x="34" y="0"/>
                    </a:lnTo>
                    <a:lnTo>
                      <a:pt x="51" y="0"/>
                    </a:lnTo>
                    <a:lnTo>
                      <a:pt x="51" y="89"/>
                    </a:lnTo>
                    <a:lnTo>
                      <a:pt x="75" y="89"/>
                    </a:lnTo>
                    <a:lnTo>
                      <a:pt x="75" y="107"/>
                    </a:lnTo>
                    <a:lnTo>
                      <a:pt x="4"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277" name="Right Arrow 276">
              <a:extLst>
                <a:ext uri="{FF2B5EF4-FFF2-40B4-BE49-F238E27FC236}">
                  <a16:creationId xmlns:a16="http://schemas.microsoft.com/office/drawing/2014/main" id="{27B5AC31-EBE2-B245-A248-E314D71B1000}"/>
                </a:ext>
              </a:extLst>
            </p:cNvPr>
            <p:cNvSpPr/>
            <p:nvPr/>
          </p:nvSpPr>
          <p:spPr>
            <a:xfrm>
              <a:off x="4962526" y="3540055"/>
              <a:ext cx="1685924" cy="1108145"/>
            </a:xfrm>
            <a:prstGeom prst="rightArrow">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9"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317" name="TextBox 316">
            <a:extLst>
              <a:ext uri="{FF2B5EF4-FFF2-40B4-BE49-F238E27FC236}">
                <a16:creationId xmlns:a16="http://schemas.microsoft.com/office/drawing/2014/main" id="{9EE4F5B8-C6E3-E44A-8EA2-7DC642FF1CC7}"/>
              </a:ext>
            </a:extLst>
          </p:cNvPr>
          <p:cNvSpPr txBox="1"/>
          <p:nvPr/>
        </p:nvSpPr>
        <p:spPr>
          <a:xfrm>
            <a:off x="1668142" y="1535820"/>
            <a:ext cx="2621020" cy="307777"/>
          </a:xfrm>
          <a:prstGeom prst="rect">
            <a:avLst/>
          </a:prstGeom>
          <a:noFill/>
        </p:spPr>
        <p:txBody>
          <a:bodyPr wrap="square" rtlCol="0">
            <a:spAutoFit/>
          </a:bodyPr>
          <a:lstStyle/>
          <a:p>
            <a:pPr algn="ctr"/>
            <a:r>
              <a:rPr lang="en-US" sz="1400" b="1"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Capture</a:t>
            </a:r>
          </a:p>
        </p:txBody>
      </p:sp>
      <p:pic>
        <p:nvPicPr>
          <p:cNvPr id="319" name="Graphic 49">
            <a:extLst>
              <a:ext uri="{FF2B5EF4-FFF2-40B4-BE49-F238E27FC236}">
                <a16:creationId xmlns:a16="http://schemas.microsoft.com/office/drawing/2014/main" id="{5E2A8CA7-2A83-3646-A85A-9E67607F91D2}"/>
              </a:ext>
            </a:extLst>
          </p:cNvPr>
          <p:cNvPicPr>
            <a:picLocks noChangeAspect="1"/>
          </p:cNvPicPr>
          <p:nvPr/>
        </p:nvPicPr>
        <p:blipFill>
          <a:blip r:embed="rId3">
            <a:extLst>
              <a:ext uri="{96DAC541-7B7A-43D3-8B79-37D633B846F1}">
                <asvg:svgBlip xmlns:asvg="http://schemas.microsoft.com/office/drawing/2016/SVG/main" xmlns="" r:embed="rId7"/>
              </a:ext>
            </a:extLst>
          </a:blip>
          <a:stretch>
            <a:fillRect/>
          </a:stretch>
        </p:blipFill>
        <p:spPr>
          <a:xfrm>
            <a:off x="648968" y="2363765"/>
            <a:ext cx="1007582" cy="1007582"/>
          </a:xfrm>
          <a:prstGeom prst="rect">
            <a:avLst/>
          </a:prstGeom>
        </p:spPr>
      </p:pic>
      <p:pic>
        <p:nvPicPr>
          <p:cNvPr id="224" name="Picture 2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9665" y="2150677"/>
            <a:ext cx="2188571" cy="365760"/>
          </a:xfrm>
          <a:prstGeom prst="rect">
            <a:avLst/>
          </a:prstGeom>
        </p:spPr>
      </p:pic>
      <p:pic>
        <p:nvPicPr>
          <p:cNvPr id="225" name="Picture 2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6918" y="2718611"/>
            <a:ext cx="2221547" cy="365760"/>
          </a:xfrm>
          <a:prstGeom prst="rect">
            <a:avLst/>
          </a:prstGeom>
        </p:spPr>
      </p:pic>
      <p:pic>
        <p:nvPicPr>
          <p:cNvPr id="226" name="Picture 2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6918" y="3286544"/>
            <a:ext cx="1852787" cy="365760"/>
          </a:xfrm>
          <a:prstGeom prst="rect">
            <a:avLst/>
          </a:prstGeom>
        </p:spPr>
      </p:pic>
      <p:pic>
        <p:nvPicPr>
          <p:cNvPr id="153" name="Picture 1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0778" y="2419246"/>
            <a:ext cx="929496" cy="929496"/>
          </a:xfrm>
          <a:prstGeom prst="rect">
            <a:avLst/>
          </a:prstGeom>
        </p:spPr>
      </p:pic>
    </p:spTree>
    <p:extLst>
      <p:ext uri="{BB962C8B-B14F-4D97-AF65-F5344CB8AC3E}">
        <p14:creationId xmlns:p14="http://schemas.microsoft.com/office/powerpoint/2010/main" val="4140710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336788" y="114936"/>
            <a:ext cx="8807212" cy="545192"/>
          </a:xfrm>
        </p:spPr>
        <p:txBody>
          <a:bodyPr/>
          <a:lstStyle/>
          <a:p>
            <a:r>
              <a:rPr lang="en-US" sz="2800" dirty="0">
                <a:solidFill>
                  <a:srgbClr val="414042"/>
                </a:solidFill>
              </a:rPr>
              <a:t>Discovery </a:t>
            </a:r>
            <a:r>
              <a:rPr lang="en-US" sz="2800" dirty="0" smtClean="0">
                <a:solidFill>
                  <a:srgbClr val="414042"/>
                </a:solidFill>
              </a:rPr>
              <a:t>e </a:t>
            </a:r>
            <a:r>
              <a:rPr lang="en-US" sz="2800" dirty="0" err="1" smtClean="0">
                <a:solidFill>
                  <a:srgbClr val="414042"/>
                </a:solidFill>
              </a:rPr>
              <a:t>Migrazione</a:t>
            </a:r>
            <a:r>
              <a:rPr lang="en-US" sz="2800" dirty="0" smtClean="0">
                <a:solidFill>
                  <a:srgbClr val="414042"/>
                </a:solidFill>
              </a:rPr>
              <a:t> con AWS </a:t>
            </a:r>
            <a:r>
              <a:rPr lang="en-US" sz="2800" dirty="0">
                <a:solidFill>
                  <a:srgbClr val="414042"/>
                </a:solidFill>
              </a:rPr>
              <a:t>Migration Hub</a:t>
            </a:r>
          </a:p>
        </p:txBody>
      </p:sp>
      <p:sp>
        <p:nvSpPr>
          <p:cNvPr id="45" name="Oval 44"/>
          <p:cNvSpPr/>
          <p:nvPr/>
        </p:nvSpPr>
        <p:spPr>
          <a:xfrm>
            <a:off x="7917801" y="2037302"/>
            <a:ext cx="237118" cy="227957"/>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3</a:t>
            </a:r>
          </a:p>
        </p:txBody>
      </p:sp>
      <p:sp>
        <p:nvSpPr>
          <p:cNvPr id="51" name="TextBox 50"/>
          <p:cNvSpPr txBox="1"/>
          <p:nvPr/>
        </p:nvSpPr>
        <p:spPr>
          <a:xfrm>
            <a:off x="6020971" y="2019066"/>
            <a:ext cx="1752077" cy="415498"/>
          </a:xfrm>
          <a:prstGeom prst="rect">
            <a:avLst/>
          </a:prstGeom>
          <a:noFill/>
        </p:spPr>
        <p:txBody>
          <a:bodyPr wrap="square" rtlCol="0">
            <a:spAutoFit/>
          </a:bodyPr>
          <a:lstStyle>
            <a:defPPr>
              <a:defRPr lang="en-US"/>
            </a:defPPr>
            <a:lvl1pPr algn="ctr">
              <a:defRPr sz="1600">
                <a:solidFill>
                  <a:schemeClr val="tx2"/>
                </a:solidFill>
              </a:defRPr>
            </a:lvl1pPr>
          </a:lstStyle>
          <a:p>
            <a:pPr algn="l"/>
            <a:r>
              <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View and group servers into applications</a:t>
            </a:r>
          </a:p>
        </p:txBody>
      </p:sp>
      <p:cxnSp>
        <p:nvCxnSpPr>
          <p:cNvPr id="55" name="Straight Arrow Connector 54"/>
          <p:cNvCxnSpPr/>
          <p:nvPr/>
        </p:nvCxnSpPr>
        <p:spPr>
          <a:xfrm>
            <a:off x="5853501" y="2425600"/>
            <a:ext cx="1587205" cy="0"/>
          </a:xfrm>
          <a:prstGeom prst="straightConnector1">
            <a:avLst/>
          </a:prstGeom>
          <a:ln w="28575">
            <a:solidFill>
              <a:srgbClr val="232F3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Picture 55" descr="Us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9452" y="1876960"/>
            <a:ext cx="548640" cy="548640"/>
          </a:xfrm>
          <a:prstGeom prst="rect">
            <a:avLst/>
          </a:prstGeom>
        </p:spPr>
      </p:pic>
      <p:sp>
        <p:nvSpPr>
          <p:cNvPr id="57" name="Rounded Rectangle 56"/>
          <p:cNvSpPr/>
          <p:nvPr/>
        </p:nvSpPr>
        <p:spPr>
          <a:xfrm>
            <a:off x="2246741" y="1801967"/>
            <a:ext cx="877459" cy="1117402"/>
          </a:xfrm>
          <a:prstGeom prst="roundRect">
            <a:avLst>
              <a:gd name="adj" fmla="val 9818"/>
            </a:avLst>
          </a:prstGeom>
          <a:noFill/>
          <a:ln w="6350">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9" name="Picture 5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13342" y="1838363"/>
            <a:ext cx="561891" cy="802893"/>
          </a:xfrm>
          <a:prstGeom prst="rect">
            <a:avLst/>
          </a:prstGeom>
        </p:spPr>
      </p:pic>
      <p:sp>
        <p:nvSpPr>
          <p:cNvPr id="60" name="TextBox 59"/>
          <p:cNvSpPr txBox="1"/>
          <p:nvPr/>
        </p:nvSpPr>
        <p:spPr>
          <a:xfrm>
            <a:off x="2235930" y="2658234"/>
            <a:ext cx="847721" cy="246221"/>
          </a:xfrm>
          <a:prstGeom prst="rect">
            <a:avLst/>
          </a:prstGeom>
          <a:noFill/>
        </p:spPr>
        <p:txBody>
          <a:bodyPr wrap="none" rtlCol="0">
            <a:spAutoFit/>
          </a:bodyPr>
          <a:lstStyle/>
          <a:p>
            <a:r>
              <a:rPr lang="en-US" sz="1000"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Data </a:t>
            </a:r>
            <a:r>
              <a:rPr lang="en-US" sz="10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Center</a:t>
            </a:r>
          </a:p>
        </p:txBody>
      </p:sp>
      <p:sp>
        <p:nvSpPr>
          <p:cNvPr id="69" name="TextBox 68"/>
          <p:cNvSpPr txBox="1"/>
          <p:nvPr/>
        </p:nvSpPr>
        <p:spPr>
          <a:xfrm>
            <a:off x="651966" y="2370205"/>
            <a:ext cx="1409806" cy="415498"/>
          </a:xfrm>
          <a:prstGeom prst="rect">
            <a:avLst/>
          </a:prstGeom>
          <a:noFill/>
        </p:spPr>
        <p:txBody>
          <a:bodyPr wrap="square" rtlCol="0">
            <a:spAutoFit/>
          </a:bodyPr>
          <a:lstStyle>
            <a:defPPr>
              <a:defRPr lang="en-US"/>
            </a:defPPr>
            <a:lvl1pPr algn="ctr">
              <a:defRPr sz="1600">
                <a:solidFill>
                  <a:schemeClr val="tx2"/>
                </a:solidFill>
              </a:defRPr>
            </a:lvl1pPr>
          </a:lstStyle>
          <a:p>
            <a:pPr algn="l"/>
            <a:r>
              <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Decommission migrated </a:t>
            </a:r>
            <a:r>
              <a:rPr lang="en-US" sz="1050"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servers</a:t>
            </a:r>
            <a:endPar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0" name="Oval 69"/>
          <p:cNvSpPr/>
          <p:nvPr/>
        </p:nvSpPr>
        <p:spPr>
          <a:xfrm>
            <a:off x="423153" y="2533394"/>
            <a:ext cx="237118" cy="227957"/>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7</a:t>
            </a:r>
          </a:p>
        </p:txBody>
      </p:sp>
      <p:pic>
        <p:nvPicPr>
          <p:cNvPr id="71" name="Picture 70" descr="Us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23" y="2212711"/>
            <a:ext cx="548640" cy="548640"/>
          </a:xfrm>
          <a:prstGeom prst="rect">
            <a:avLst/>
          </a:prstGeom>
        </p:spPr>
      </p:pic>
      <p:sp>
        <p:nvSpPr>
          <p:cNvPr id="44" name="Oval 43"/>
          <p:cNvSpPr/>
          <p:nvPr/>
        </p:nvSpPr>
        <p:spPr>
          <a:xfrm>
            <a:off x="7917801" y="2654836"/>
            <a:ext cx="237118" cy="227957"/>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4</a:t>
            </a:r>
          </a:p>
        </p:txBody>
      </p:sp>
      <p:pic>
        <p:nvPicPr>
          <p:cNvPr id="61" name="Picture 60" descr="Us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9452" y="2494494"/>
            <a:ext cx="548640" cy="548640"/>
          </a:xfrm>
          <a:prstGeom prst="rect">
            <a:avLst/>
          </a:prstGeom>
        </p:spPr>
      </p:pic>
      <p:sp>
        <p:nvSpPr>
          <p:cNvPr id="62" name="TextBox 61"/>
          <p:cNvSpPr txBox="1"/>
          <p:nvPr/>
        </p:nvSpPr>
        <p:spPr>
          <a:xfrm>
            <a:off x="6020971" y="2636600"/>
            <a:ext cx="1713404" cy="415498"/>
          </a:xfrm>
          <a:prstGeom prst="rect">
            <a:avLst/>
          </a:prstGeom>
          <a:noFill/>
        </p:spPr>
        <p:txBody>
          <a:bodyPr wrap="square" rtlCol="0">
            <a:spAutoFit/>
          </a:bodyPr>
          <a:lstStyle>
            <a:defPPr>
              <a:defRPr lang="en-US"/>
            </a:defPPr>
            <a:lvl1pPr algn="ctr">
              <a:defRPr sz="1600">
                <a:solidFill>
                  <a:schemeClr val="tx2"/>
                </a:solidFill>
              </a:defRPr>
            </a:lvl1pPr>
          </a:lstStyle>
          <a:p>
            <a:pPr algn="l"/>
            <a:r>
              <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Select and connect migration tools</a:t>
            </a:r>
          </a:p>
        </p:txBody>
      </p:sp>
      <p:sp>
        <p:nvSpPr>
          <p:cNvPr id="63" name="Oval 62"/>
          <p:cNvSpPr/>
          <p:nvPr/>
        </p:nvSpPr>
        <p:spPr>
          <a:xfrm>
            <a:off x="7917801" y="3205129"/>
            <a:ext cx="237118" cy="227957"/>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5</a:t>
            </a:r>
          </a:p>
        </p:txBody>
      </p:sp>
      <p:pic>
        <p:nvPicPr>
          <p:cNvPr id="64" name="Picture 63" descr="Us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9452" y="3044787"/>
            <a:ext cx="548640" cy="548640"/>
          </a:xfrm>
          <a:prstGeom prst="rect">
            <a:avLst/>
          </a:prstGeom>
        </p:spPr>
      </p:pic>
      <p:sp>
        <p:nvSpPr>
          <p:cNvPr id="65" name="TextBox 64"/>
          <p:cNvSpPr txBox="1"/>
          <p:nvPr/>
        </p:nvSpPr>
        <p:spPr>
          <a:xfrm>
            <a:off x="6020971" y="3348475"/>
            <a:ext cx="1555748" cy="253916"/>
          </a:xfrm>
          <a:prstGeom prst="rect">
            <a:avLst/>
          </a:prstGeom>
          <a:noFill/>
        </p:spPr>
        <p:txBody>
          <a:bodyPr wrap="square" rtlCol="0">
            <a:spAutoFit/>
          </a:bodyPr>
          <a:lstStyle>
            <a:defPPr>
              <a:defRPr lang="en-US"/>
            </a:defPPr>
            <a:lvl1pPr algn="ctr">
              <a:defRPr sz="1600">
                <a:solidFill>
                  <a:schemeClr val="tx2"/>
                </a:solidFill>
              </a:defRPr>
            </a:lvl1pPr>
          </a:lstStyle>
          <a:p>
            <a:pPr algn="l"/>
            <a:r>
              <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Migrate application</a:t>
            </a:r>
          </a:p>
        </p:txBody>
      </p:sp>
      <p:sp>
        <p:nvSpPr>
          <p:cNvPr id="66" name="Oval 65"/>
          <p:cNvSpPr/>
          <p:nvPr/>
        </p:nvSpPr>
        <p:spPr>
          <a:xfrm>
            <a:off x="7917801" y="3755424"/>
            <a:ext cx="237118" cy="227957"/>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6</a:t>
            </a:r>
          </a:p>
        </p:txBody>
      </p:sp>
      <p:pic>
        <p:nvPicPr>
          <p:cNvPr id="67" name="Picture 66" descr="Us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9452" y="3595082"/>
            <a:ext cx="548640" cy="548640"/>
          </a:xfrm>
          <a:prstGeom prst="rect">
            <a:avLst/>
          </a:prstGeom>
        </p:spPr>
      </p:pic>
      <p:sp>
        <p:nvSpPr>
          <p:cNvPr id="46" name="Oval 45"/>
          <p:cNvSpPr/>
          <p:nvPr/>
        </p:nvSpPr>
        <p:spPr>
          <a:xfrm>
            <a:off x="475249" y="1792809"/>
            <a:ext cx="222885" cy="227957"/>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1</a:t>
            </a:r>
          </a:p>
        </p:txBody>
      </p:sp>
      <p:cxnSp>
        <p:nvCxnSpPr>
          <p:cNvPr id="48" name="Straight Arrow Connector 47"/>
          <p:cNvCxnSpPr/>
          <p:nvPr/>
        </p:nvCxnSpPr>
        <p:spPr>
          <a:xfrm>
            <a:off x="730172" y="2020766"/>
            <a:ext cx="1412393" cy="0"/>
          </a:xfrm>
          <a:prstGeom prst="straightConnector1">
            <a:avLst/>
          </a:prstGeom>
          <a:ln w="28575">
            <a:solidFill>
              <a:srgbClr val="232F3F"/>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descr="Us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72126"/>
            <a:ext cx="548640" cy="548640"/>
          </a:xfrm>
          <a:prstGeom prst="rect">
            <a:avLst/>
          </a:prstGeom>
        </p:spPr>
      </p:pic>
      <p:sp>
        <p:nvSpPr>
          <p:cNvPr id="77" name="TextBox 76"/>
          <p:cNvSpPr txBox="1"/>
          <p:nvPr/>
        </p:nvSpPr>
        <p:spPr>
          <a:xfrm>
            <a:off x="3062463" y="1515190"/>
            <a:ext cx="1303930" cy="577081"/>
          </a:xfrm>
          <a:prstGeom prst="rect">
            <a:avLst/>
          </a:prstGeom>
          <a:noFill/>
        </p:spPr>
        <p:txBody>
          <a:bodyPr wrap="square" rtlCol="0">
            <a:spAutoFit/>
          </a:bodyPr>
          <a:lstStyle/>
          <a:p>
            <a:r>
              <a:rPr lang="en-US" sz="1050"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Discovery data sent to AWS Migration Hub</a:t>
            </a:r>
          </a:p>
        </p:txBody>
      </p:sp>
      <p:grpSp>
        <p:nvGrpSpPr>
          <p:cNvPr id="19" name="Group 18"/>
          <p:cNvGrpSpPr/>
          <p:nvPr/>
        </p:nvGrpSpPr>
        <p:grpSpPr>
          <a:xfrm>
            <a:off x="4276118" y="1548231"/>
            <a:ext cx="1485763" cy="2955919"/>
            <a:chOff x="4007268" y="1861887"/>
            <a:chExt cx="1485763" cy="2955919"/>
          </a:xfrm>
        </p:grpSpPr>
        <p:sp>
          <p:nvSpPr>
            <p:cNvPr id="52" name="Rounded Rectangle 51"/>
            <p:cNvSpPr/>
            <p:nvPr/>
          </p:nvSpPr>
          <p:spPr>
            <a:xfrm>
              <a:off x="4009983" y="2127880"/>
              <a:ext cx="1483048" cy="2689926"/>
            </a:xfrm>
            <a:prstGeom prst="roundRect">
              <a:avLst>
                <a:gd name="adj" fmla="val 9818"/>
              </a:avLst>
            </a:prstGeom>
            <a:noFill/>
            <a:ln w="2857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4" name="Picture 53" descr="AWS-Cloud.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07268" y="1861887"/>
              <a:ext cx="452628" cy="452628"/>
            </a:xfrm>
            <a:prstGeom prst="rect">
              <a:avLst/>
            </a:prstGeom>
          </p:spPr>
        </p:pic>
      </p:grpSp>
      <p:cxnSp>
        <p:nvCxnSpPr>
          <p:cNvPr id="40" name="Straight Arrow Connector 39"/>
          <p:cNvCxnSpPr/>
          <p:nvPr/>
        </p:nvCxnSpPr>
        <p:spPr>
          <a:xfrm>
            <a:off x="720755" y="2761351"/>
            <a:ext cx="1412393" cy="0"/>
          </a:xfrm>
          <a:prstGeom prst="straightConnector1">
            <a:avLst/>
          </a:prstGeom>
          <a:ln w="28575">
            <a:solidFill>
              <a:srgbClr val="232F3F"/>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200976" y="2087789"/>
            <a:ext cx="1044388" cy="4482"/>
          </a:xfrm>
          <a:prstGeom prst="straightConnector1">
            <a:avLst/>
          </a:prstGeom>
          <a:ln w="28575">
            <a:solidFill>
              <a:srgbClr val="232F3F"/>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6901" y="1452649"/>
            <a:ext cx="1528047" cy="577081"/>
          </a:xfrm>
          <a:prstGeom prst="rect">
            <a:avLst/>
          </a:prstGeom>
          <a:noFill/>
        </p:spPr>
        <p:txBody>
          <a:bodyPr wrap="square" rtlCol="0">
            <a:spAutoFit/>
          </a:bodyPr>
          <a:lstStyle/>
          <a:p>
            <a:r>
              <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Deploy ADS Discovery Connectors and/or </a:t>
            </a:r>
            <a:r>
              <a:rPr lang="en-US" sz="1050"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Agents</a:t>
            </a:r>
          </a:p>
        </p:txBody>
      </p:sp>
      <p:sp>
        <p:nvSpPr>
          <p:cNvPr id="49" name="TextBox 48"/>
          <p:cNvSpPr txBox="1"/>
          <p:nvPr/>
        </p:nvSpPr>
        <p:spPr>
          <a:xfrm>
            <a:off x="3096019" y="2642605"/>
            <a:ext cx="1205756" cy="577081"/>
          </a:xfrm>
          <a:prstGeom prst="rect">
            <a:avLst/>
          </a:prstGeom>
          <a:noFill/>
        </p:spPr>
        <p:txBody>
          <a:bodyPr wrap="square" rtlCol="0">
            <a:spAutoFit/>
          </a:bodyPr>
          <a:lstStyle/>
          <a:p>
            <a:r>
              <a:rPr lang="en-US" sz="1050" dirty="0" smtClean="0">
                <a:solidFill>
                  <a:srgbClr val="414042"/>
                </a:solidFill>
                <a:latin typeface="Amazon Ember" panose="020B0603020204020204" pitchFamily="34" charset="0"/>
                <a:ea typeface="Amazon Ember" panose="020B0603020204020204" pitchFamily="34" charset="0"/>
                <a:cs typeface="Amazon Ember" panose="020B0603020204020204" pitchFamily="34" charset="0"/>
              </a:rPr>
              <a:t>Discovery data imported from existing sources</a:t>
            </a:r>
          </a:p>
        </p:txBody>
      </p:sp>
      <p:sp>
        <p:nvSpPr>
          <p:cNvPr id="50" name="Oval 49"/>
          <p:cNvSpPr/>
          <p:nvPr/>
        </p:nvSpPr>
        <p:spPr>
          <a:xfrm>
            <a:off x="3160597" y="2381487"/>
            <a:ext cx="237118" cy="236419"/>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2</a:t>
            </a:r>
          </a:p>
        </p:txBody>
      </p:sp>
      <p:cxnSp>
        <p:nvCxnSpPr>
          <p:cNvPr id="76" name="Straight Arrow Connector 75"/>
          <p:cNvCxnSpPr/>
          <p:nvPr/>
        </p:nvCxnSpPr>
        <p:spPr>
          <a:xfrm flipV="1">
            <a:off x="3194192" y="3268993"/>
            <a:ext cx="1044388" cy="4482"/>
          </a:xfrm>
          <a:prstGeom prst="straightConnector1">
            <a:avLst/>
          </a:prstGeom>
          <a:ln w="28575">
            <a:solidFill>
              <a:srgbClr val="232F3F"/>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20971" y="3889806"/>
            <a:ext cx="1153630" cy="253916"/>
          </a:xfrm>
          <a:prstGeom prst="rect">
            <a:avLst/>
          </a:prstGeom>
          <a:noFill/>
        </p:spPr>
        <p:txBody>
          <a:bodyPr wrap="square" rtlCol="0">
            <a:spAutoFit/>
          </a:bodyPr>
          <a:lstStyle>
            <a:defPPr>
              <a:defRPr lang="en-US"/>
            </a:defPPr>
            <a:lvl1pPr algn="ctr">
              <a:defRPr sz="1600">
                <a:solidFill>
                  <a:schemeClr val="tx2"/>
                </a:solidFill>
              </a:defRPr>
            </a:lvl1pPr>
          </a:lstStyle>
          <a:p>
            <a:pPr algn="l"/>
            <a:r>
              <a:rPr lang="en-US" sz="105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Track Status</a:t>
            </a:r>
          </a:p>
        </p:txBody>
      </p:sp>
      <p:cxnSp>
        <p:nvCxnSpPr>
          <p:cNvPr id="79" name="Straight Arrow Connector 78"/>
          <p:cNvCxnSpPr/>
          <p:nvPr/>
        </p:nvCxnSpPr>
        <p:spPr>
          <a:xfrm>
            <a:off x="5853501" y="3043134"/>
            <a:ext cx="1587205" cy="0"/>
          </a:xfrm>
          <a:prstGeom prst="straightConnector1">
            <a:avLst/>
          </a:prstGeom>
          <a:ln w="28575">
            <a:solidFill>
              <a:srgbClr val="232F3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853501" y="3593427"/>
            <a:ext cx="1573758" cy="0"/>
          </a:xfrm>
          <a:prstGeom prst="straightConnector1">
            <a:avLst/>
          </a:prstGeom>
          <a:ln w="28575">
            <a:solidFill>
              <a:srgbClr val="232F3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853501" y="4143722"/>
            <a:ext cx="1591687" cy="0"/>
          </a:xfrm>
          <a:prstGeom prst="straightConnector1">
            <a:avLst/>
          </a:prstGeom>
          <a:ln w="28575">
            <a:solidFill>
              <a:srgbClr val="232F3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3136828" y="1250372"/>
            <a:ext cx="237118" cy="236419"/>
          </a:xfrm>
          <a:prstGeom prst="ellipse">
            <a:avLst/>
          </a:prstGeom>
          <a:solidFill>
            <a:srgbClr val="232F3F"/>
          </a:solidFill>
          <a:ln>
            <a:solidFill>
              <a:srgbClr val="F2F4F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2</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649" y="2133452"/>
            <a:ext cx="928925" cy="928925"/>
          </a:xfrm>
          <a:prstGeom prst="rect">
            <a:avLst/>
          </a:prstGeom>
        </p:spPr>
      </p:pic>
      <p:sp>
        <p:nvSpPr>
          <p:cNvPr id="6" name="Rectangle 5"/>
          <p:cNvSpPr/>
          <p:nvPr/>
        </p:nvSpPr>
        <p:spPr>
          <a:xfrm>
            <a:off x="4443949" y="3154835"/>
            <a:ext cx="1199367" cy="923330"/>
          </a:xfrm>
          <a:prstGeom prst="rect">
            <a:avLst/>
          </a:prstGeom>
        </p:spPr>
        <p:txBody>
          <a:bodyPr wrap="none">
            <a:spAutoFit/>
          </a:bodyPr>
          <a:lstStyle/>
          <a:p>
            <a:pPr algn="ctr"/>
            <a:r>
              <a:rPr lang="en-US"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AWS</a:t>
            </a:r>
          </a:p>
          <a:p>
            <a:pPr algn="ctr"/>
            <a:r>
              <a:rPr lang="en-US"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Migration</a:t>
            </a:r>
          </a:p>
          <a:p>
            <a:pPr algn="ctr"/>
            <a:r>
              <a:rPr lang="en-US" dirty="0" smtClean="0">
                <a:solidFill>
                  <a:srgbClr val="0E2735"/>
                </a:solidFill>
                <a:latin typeface="Amazon Ember" panose="020B0603020204020204" pitchFamily="34" charset="0"/>
                <a:ea typeface="Amazon Ember" panose="020B0603020204020204" pitchFamily="34" charset="0"/>
                <a:cs typeface="Amazon Ember" panose="020B0603020204020204" pitchFamily="34" charset="0"/>
              </a:rPr>
              <a:t>Hub</a:t>
            </a:r>
            <a:endParaRPr lang="en-US" dirty="0">
              <a:solidFill>
                <a:srgbClr val="0E2735"/>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26531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88" y="131264"/>
            <a:ext cx="8807211" cy="545741"/>
          </a:xfrm>
        </p:spPr>
        <p:txBody>
          <a:bodyPr>
            <a:normAutofit fontScale="90000"/>
          </a:bodyPr>
          <a:lstStyle/>
          <a:p>
            <a:r>
              <a:rPr lang="en-US" sz="3100" dirty="0" smtClean="0"/>
              <a:t>Il </a:t>
            </a:r>
            <a:r>
              <a:rPr lang="en-US" sz="3100" dirty="0" err="1" smtClean="0"/>
              <a:t>servizio</a:t>
            </a:r>
            <a:r>
              <a:rPr lang="en-US" sz="3100" dirty="0" smtClean="0"/>
              <a:t> AWS Server </a:t>
            </a:r>
            <a:r>
              <a:rPr lang="en-US" sz="3100" dirty="0"/>
              <a:t>Migration Service</a:t>
            </a:r>
            <a:r>
              <a:rPr lang="en-US" dirty="0"/>
              <a:t/>
            </a:r>
            <a:br>
              <a:rPr lang="en-US" dirty="0"/>
            </a:br>
            <a:endParaRPr lang="en-US" sz="2400" b="1" dirty="0"/>
          </a:p>
        </p:txBody>
      </p:sp>
      <p:sp>
        <p:nvSpPr>
          <p:cNvPr id="43" name="Content Placeholder 2"/>
          <p:cNvSpPr>
            <a:spLocks noGrp="1"/>
          </p:cNvSpPr>
          <p:nvPr>
            <p:ph idx="1"/>
          </p:nvPr>
        </p:nvSpPr>
        <p:spPr>
          <a:xfrm>
            <a:off x="336789" y="892892"/>
            <a:ext cx="7829372" cy="1488335"/>
          </a:xfrm>
        </p:spPr>
        <p:txBody>
          <a:bodyPr>
            <a:noAutofit/>
          </a:bodyPr>
          <a:lstStyle/>
          <a:p>
            <a:pPr marL="285750" indent="-285750">
              <a:buFont typeface="Arial" panose="020B0604020202020204" pitchFamily="34" charset="0"/>
              <a:buChar char="•"/>
            </a:pPr>
            <a:r>
              <a:rPr lang="en-US" sz="1600" dirty="0" smtClean="0"/>
              <a:t>Agentless VM migration from on-premises datacenters to Amazon EC2</a:t>
            </a:r>
            <a:endParaRPr lang="en-US" sz="1400" dirty="0"/>
          </a:p>
          <a:p>
            <a:pPr marL="285750" indent="-285750">
              <a:buFont typeface="Arial" panose="020B0604020202020204" pitchFamily="34" charset="0"/>
              <a:buChar char="•"/>
            </a:pPr>
            <a:r>
              <a:rPr lang="en-US" sz="1600" dirty="0"/>
              <a:t>Supports VMware &amp; Hyper-V </a:t>
            </a:r>
            <a:r>
              <a:rPr lang="en-US" sz="1600" dirty="0" smtClean="0"/>
              <a:t>Virtual Machines</a:t>
            </a:r>
            <a:endParaRPr lang="en-US" sz="1600" dirty="0"/>
          </a:p>
          <a:p>
            <a:pPr marL="285750" indent="-285750">
              <a:buFont typeface="Arial" panose="020B0604020202020204" pitchFamily="34" charset="0"/>
              <a:buChar char="•"/>
            </a:pPr>
            <a:r>
              <a:rPr lang="en-US" sz="1600" dirty="0" smtClean="0"/>
              <a:t>Automate, schedule, and track incremental replications</a:t>
            </a:r>
          </a:p>
          <a:p>
            <a:pPr marL="285750" indent="-285750">
              <a:buFont typeface="Arial" panose="020B0604020202020204" pitchFamily="34" charset="0"/>
              <a:buChar char="•"/>
            </a:pPr>
            <a:r>
              <a:rPr lang="en-US" sz="1600" dirty="0" smtClean="0"/>
              <a:t>Simplified application migration using multi-server grouping</a:t>
            </a:r>
          </a:p>
          <a:p>
            <a:pPr marL="285750" indent="-285750">
              <a:buFont typeface="Arial" panose="020B0604020202020204" pitchFamily="34" charset="0"/>
              <a:buChar char="•"/>
            </a:pPr>
            <a:r>
              <a:rPr lang="en-US" sz="1600" dirty="0" smtClean="0"/>
              <a:t>Auto-generates AMIs and CloudFormation Template for ease of deployment</a:t>
            </a:r>
          </a:p>
          <a:p>
            <a:pPr marL="285750" indent="-285750">
              <a:buFont typeface="Arial" panose="020B0604020202020204" pitchFamily="34" charset="0"/>
              <a:buChar char="•"/>
            </a:pPr>
            <a:r>
              <a:rPr lang="en-US" sz="1600" dirty="0" smtClean="0"/>
              <a:t>Free of cost</a:t>
            </a:r>
            <a:endParaRPr lang="en-US" sz="1600" dirty="0"/>
          </a:p>
          <a:p>
            <a:pPr marL="285750" indent="-285750">
              <a:buFont typeface="Arial" panose="020B0604020202020204" pitchFamily="34" charset="0"/>
              <a:buChar char="•"/>
            </a:pPr>
            <a:endParaRPr lang="en-US" sz="1600" dirty="0"/>
          </a:p>
        </p:txBody>
      </p:sp>
      <p:sp>
        <p:nvSpPr>
          <p:cNvPr id="44" name="Rectangle 5"/>
          <p:cNvSpPr>
            <a:spLocks noChangeArrowheads="1"/>
          </p:cNvSpPr>
          <p:nvPr/>
        </p:nvSpPr>
        <p:spPr bwMode="auto">
          <a:xfrm>
            <a:off x="323221" y="241810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74746"/>
              </a:solidFill>
              <a:effectLst/>
              <a:uLnTx/>
              <a:uFillTx/>
              <a:latin typeface="Arial"/>
              <a:ea typeface="+mn-ea"/>
              <a:cs typeface="+mn-cs"/>
            </a:endParaRPr>
          </a:p>
        </p:txBody>
      </p:sp>
      <p:sp>
        <p:nvSpPr>
          <p:cNvPr id="45" name="Rectangle 8"/>
          <p:cNvSpPr>
            <a:spLocks noChangeArrowheads="1"/>
          </p:cNvSpPr>
          <p:nvPr/>
        </p:nvSpPr>
        <p:spPr bwMode="auto">
          <a:xfrm>
            <a:off x="323221" y="28753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74746"/>
              </a:solidFill>
              <a:effectLst/>
              <a:uLnTx/>
              <a:uFillTx/>
              <a:latin typeface="Arial"/>
              <a:ea typeface="+mn-ea"/>
              <a:cs typeface="+mn-cs"/>
            </a:endParaRPr>
          </a:p>
        </p:txBody>
      </p:sp>
      <p:sp>
        <p:nvSpPr>
          <p:cNvPr id="46" name="Rectangle 9"/>
          <p:cNvSpPr>
            <a:spLocks noChangeArrowheads="1"/>
          </p:cNvSpPr>
          <p:nvPr/>
        </p:nvSpPr>
        <p:spPr bwMode="auto">
          <a:xfrm>
            <a:off x="323221" y="36563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74746"/>
              </a:solidFill>
              <a:effectLst/>
              <a:uLnTx/>
              <a:uFillTx/>
              <a:latin typeface="Arial"/>
              <a:ea typeface="+mn-ea"/>
              <a:cs typeface="+mn-cs"/>
            </a:endParaRPr>
          </a:p>
        </p:txBody>
      </p:sp>
      <p:sp>
        <p:nvSpPr>
          <p:cNvPr id="47" name="Rectangle 11"/>
          <p:cNvSpPr>
            <a:spLocks noChangeArrowheads="1"/>
          </p:cNvSpPr>
          <p:nvPr/>
        </p:nvSpPr>
        <p:spPr bwMode="auto">
          <a:xfrm>
            <a:off x="323221" y="36563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74746"/>
              </a:solidFill>
              <a:effectLst/>
              <a:uLnTx/>
              <a:uFillTx/>
              <a:latin typeface="Arial"/>
              <a:ea typeface="+mn-ea"/>
              <a:cs typeface="+mn-cs"/>
            </a:endParaRPr>
          </a:p>
        </p:txBody>
      </p:sp>
      <p:pic>
        <p:nvPicPr>
          <p:cNvPr id="48" name="Picture 7"/>
          <p:cNvPicPr>
            <a:picLocks noChangeAspect="1"/>
          </p:cNvPicPr>
          <p:nvPr/>
        </p:nvPicPr>
        <p:blipFill>
          <a:blip r:embed="rId3"/>
          <a:stretch>
            <a:fillRect/>
          </a:stretch>
        </p:blipFill>
        <p:spPr>
          <a:xfrm>
            <a:off x="780700" y="2875309"/>
            <a:ext cx="7607926" cy="1685925"/>
          </a:xfrm>
          <a:prstGeom prst="rect">
            <a:avLst/>
          </a:prstGeom>
        </p:spPr>
      </p:pic>
    </p:spTree>
    <p:extLst>
      <p:ext uri="{BB962C8B-B14F-4D97-AF65-F5344CB8AC3E}">
        <p14:creationId xmlns:p14="http://schemas.microsoft.com/office/powerpoint/2010/main" val="2262371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0881" y="4019578"/>
            <a:ext cx="5946589" cy="5340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2"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AWS global infrastructure</a:t>
            </a:r>
          </a:p>
        </p:txBody>
      </p:sp>
      <p:sp>
        <p:nvSpPr>
          <p:cNvPr id="5" name="Rectangle 4"/>
          <p:cNvSpPr/>
          <p:nvPr/>
        </p:nvSpPr>
        <p:spPr>
          <a:xfrm>
            <a:off x="2225835" y="2164079"/>
            <a:ext cx="3518357" cy="1921933"/>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dirty="0">
              <a:solidFill>
                <a:schemeClr val="tx1"/>
              </a:solidFill>
              <a:ea typeface="Century Gothic" charset="0"/>
              <a:cs typeface="Century Gothic" charset="0"/>
            </a:endParaRPr>
          </a:p>
        </p:txBody>
      </p:sp>
      <p:sp>
        <p:nvSpPr>
          <p:cNvPr id="6" name="Rectangle 5"/>
          <p:cNvSpPr/>
          <p:nvPr/>
        </p:nvSpPr>
        <p:spPr>
          <a:xfrm>
            <a:off x="2144605" y="1538426"/>
            <a:ext cx="3181006" cy="311175"/>
          </a:xfrm>
          <a:prstGeom prst="rect">
            <a:avLst/>
          </a:prstGeom>
          <a:noFill/>
          <a:ln>
            <a:noFill/>
          </a:ln>
        </p:spPr>
        <p:txBody>
          <a:bodyPr wrap="square">
            <a:spAutoFit/>
          </a:bodyPr>
          <a:lstStyle/>
          <a:p>
            <a:pPr algn="ctr"/>
            <a:r>
              <a:rPr lang="en-US" sz="1422" b="1" dirty="0">
                <a:latin typeface="Amazon Ember" panose="020B0603020204020204" pitchFamily="34" charset="0"/>
                <a:ea typeface="Amazon Ember" panose="020B0603020204020204" pitchFamily="34" charset="0"/>
                <a:cs typeface="Amazon Ember" panose="020B0603020204020204" pitchFamily="34" charset="0"/>
              </a:rPr>
              <a:t>VMware Cloud on AWS</a:t>
            </a:r>
          </a:p>
        </p:txBody>
      </p:sp>
      <p:sp>
        <p:nvSpPr>
          <p:cNvPr id="7" name="Rectangle 6"/>
          <p:cNvSpPr/>
          <p:nvPr/>
        </p:nvSpPr>
        <p:spPr>
          <a:xfrm>
            <a:off x="852118" y="4019579"/>
            <a:ext cx="1454061" cy="53406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2"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Customer </a:t>
            </a:r>
            <a:br>
              <a:rPr lang="en-US" sz="1422"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br>
            <a:r>
              <a:rPr lang="en-US" sz="1422"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data center</a:t>
            </a:r>
          </a:p>
        </p:txBody>
      </p:sp>
      <p:sp>
        <p:nvSpPr>
          <p:cNvPr id="8" name="Rectangle 7"/>
          <p:cNvSpPr/>
          <p:nvPr/>
        </p:nvSpPr>
        <p:spPr>
          <a:xfrm>
            <a:off x="668270" y="2123904"/>
            <a:ext cx="1202397" cy="1921933"/>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dirty="0">
              <a:solidFill>
                <a:schemeClr val="tx1"/>
              </a:solidFill>
              <a:ea typeface="Century Gothic" charset="0"/>
              <a:cs typeface="Century Gothic" charset="0"/>
            </a:endParaRPr>
          </a:p>
        </p:txBody>
      </p:sp>
      <p:sp>
        <p:nvSpPr>
          <p:cNvPr id="9" name="Rectangle 8"/>
          <p:cNvSpPr/>
          <p:nvPr/>
        </p:nvSpPr>
        <p:spPr>
          <a:xfrm>
            <a:off x="2390881" y="1438543"/>
            <a:ext cx="2706683" cy="2463742"/>
          </a:xfrm>
          <a:prstGeom prst="rect">
            <a:avLst/>
          </a:pr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chemeClr val="tx1"/>
              </a:solidFill>
            </a:endParaRPr>
          </a:p>
        </p:txBody>
      </p:sp>
      <p:sp>
        <p:nvSpPr>
          <p:cNvPr id="10" name="Rectangle 9"/>
          <p:cNvSpPr/>
          <p:nvPr/>
        </p:nvSpPr>
        <p:spPr>
          <a:xfrm>
            <a:off x="852118" y="1468966"/>
            <a:ext cx="1454061" cy="2463742"/>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chemeClr val="tx1"/>
              </a:solidFill>
            </a:endParaRPr>
          </a:p>
        </p:txBody>
      </p:sp>
      <p:grpSp>
        <p:nvGrpSpPr>
          <p:cNvPr id="11" name="Group 10"/>
          <p:cNvGrpSpPr/>
          <p:nvPr/>
        </p:nvGrpSpPr>
        <p:grpSpPr>
          <a:xfrm>
            <a:off x="5930203" y="2123905"/>
            <a:ext cx="2416124" cy="1921895"/>
            <a:chOff x="12758435" y="470109"/>
            <a:chExt cx="4692432" cy="3391661"/>
          </a:xfrm>
        </p:grpSpPr>
        <p:sp>
          <p:nvSpPr>
            <p:cNvPr id="12" name="Rounded Rectangle 11"/>
            <p:cNvSpPr/>
            <p:nvPr/>
          </p:nvSpPr>
          <p:spPr bwMode="auto">
            <a:xfrm>
              <a:off x="12758435" y="470109"/>
              <a:ext cx="4692432" cy="3391661"/>
            </a:xfrm>
            <a:prstGeom prst="roundRect">
              <a:avLst>
                <a:gd name="adj" fmla="val 0"/>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dirty="0">
                <a:solidFill>
                  <a:schemeClr val="tx1"/>
                </a:solidFill>
                <a:ea typeface="Century Gothic" charset="0"/>
                <a:cs typeface="Century Gothic" charset="0"/>
              </a:endParaRPr>
            </a:p>
          </p:txBody>
        </p:sp>
        <p:sp>
          <p:nvSpPr>
            <p:cNvPr id="13" name="TextBox 12"/>
            <p:cNvSpPr txBox="1"/>
            <p:nvPr/>
          </p:nvSpPr>
          <p:spPr>
            <a:xfrm>
              <a:off x="12775636" y="854326"/>
              <a:ext cx="4658029" cy="228011"/>
            </a:xfrm>
            <a:prstGeom prst="rect">
              <a:avLst/>
            </a:prstGeom>
            <a:noFill/>
          </p:spPr>
          <p:txBody>
            <a:bodyPr wrap="square" lIns="0" tIns="0" rIns="0" bIns="0" rtlCol="0">
              <a:spAutoFit/>
            </a:bodyPr>
            <a:lstStyle>
              <a:defPPr>
                <a:defRPr lang="en-US"/>
              </a:defPPr>
              <a:lvl1pPr algn="ctr">
                <a:lnSpc>
                  <a:spcPct val="90000"/>
                </a:lnSpc>
                <a:defRPr sz="1050" b="1"/>
              </a:lvl1pPr>
            </a:lstStyle>
            <a:p>
              <a:endParaRPr lang="en-US" sz="933" dirty="0">
                <a:ea typeface="Century Gothic" charset="0"/>
                <a:cs typeface="Century Gothic" charset="0"/>
              </a:endParaRPr>
            </a:p>
          </p:txBody>
        </p:sp>
      </p:grpSp>
      <p:sp>
        <p:nvSpPr>
          <p:cNvPr id="14" name="Rectangle 13"/>
          <p:cNvSpPr/>
          <p:nvPr/>
        </p:nvSpPr>
        <p:spPr>
          <a:xfrm>
            <a:off x="5685388" y="1538426"/>
            <a:ext cx="2652083" cy="311175"/>
          </a:xfrm>
          <a:prstGeom prst="rect">
            <a:avLst/>
          </a:prstGeom>
          <a:noFill/>
          <a:ln>
            <a:noFill/>
          </a:ln>
        </p:spPr>
        <p:txBody>
          <a:bodyPr wrap="square">
            <a:spAutoFit/>
          </a:bodyPr>
          <a:lstStyle/>
          <a:p>
            <a:pPr marL="0" lvl="1" algn="ctr"/>
            <a:r>
              <a:rPr lang="en-US" sz="1422" b="1" dirty="0">
                <a:latin typeface="Amazon Ember" panose="020B0603020204020204" pitchFamily="34" charset="0"/>
                <a:ea typeface="Amazon Ember" panose="020B0603020204020204" pitchFamily="34" charset="0"/>
                <a:cs typeface="Amazon Ember" panose="020B0603020204020204" pitchFamily="34" charset="0"/>
              </a:rPr>
              <a:t>AWS services</a:t>
            </a:r>
          </a:p>
        </p:txBody>
      </p:sp>
      <p:sp>
        <p:nvSpPr>
          <p:cNvPr id="15" name="Rectangle 14"/>
          <p:cNvSpPr/>
          <p:nvPr/>
        </p:nvSpPr>
        <p:spPr>
          <a:xfrm>
            <a:off x="5777301" y="1468966"/>
            <a:ext cx="2560170" cy="2463743"/>
          </a:xfrm>
          <a:prstGeom prst="rect">
            <a:avLst/>
          </a:prstGeom>
          <a:noFill/>
          <a:ln w="38100" cap="sq">
            <a:solidFill>
              <a:schemeClr val="bg2"/>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200" dirty="0">
              <a:solidFill>
                <a:schemeClr val="tx1"/>
              </a:solidFill>
              <a:ea typeface="Century Gothic" charset="0"/>
              <a:cs typeface="Century Gothic" charset="0"/>
            </a:endParaRPr>
          </a:p>
        </p:txBody>
      </p:sp>
      <p:sp>
        <p:nvSpPr>
          <p:cNvPr id="16" name="Rounded Rectangle 15"/>
          <p:cNvSpPr/>
          <p:nvPr/>
        </p:nvSpPr>
        <p:spPr>
          <a:xfrm>
            <a:off x="1098249" y="2029423"/>
            <a:ext cx="3383316" cy="810007"/>
          </a:xfrm>
          <a:prstGeom prst="roundRect">
            <a:avLst>
              <a:gd name="adj" fmla="val 0"/>
            </a:avLst>
          </a:prstGeom>
          <a:noFill/>
          <a:ln w="12700" cap="sq">
            <a:solidFill>
              <a:schemeClr val="bg2"/>
            </a:solidFill>
            <a:prstDash val="dash"/>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chemeClr val="tx1"/>
              </a:solidFill>
            </a:endParaRPr>
          </a:p>
        </p:txBody>
      </p:sp>
      <p:sp>
        <p:nvSpPr>
          <p:cNvPr id="17" name="TextBox 16"/>
          <p:cNvSpPr txBox="1"/>
          <p:nvPr/>
        </p:nvSpPr>
        <p:spPr>
          <a:xfrm>
            <a:off x="3683348" y="2559003"/>
            <a:ext cx="662362" cy="256545"/>
          </a:xfrm>
          <a:prstGeom prst="rect">
            <a:avLst/>
          </a:prstGeom>
          <a:noFill/>
        </p:spPr>
        <p:txBody>
          <a:bodyPr wrap="none" rtlCol="0">
            <a:sp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vCenter</a:t>
            </a:r>
          </a:p>
        </p:txBody>
      </p:sp>
      <p:sp>
        <p:nvSpPr>
          <p:cNvPr id="18" name="TextBox 17"/>
          <p:cNvSpPr txBox="1"/>
          <p:nvPr/>
        </p:nvSpPr>
        <p:spPr>
          <a:xfrm>
            <a:off x="1247967" y="2559003"/>
            <a:ext cx="662362" cy="256545"/>
          </a:xfrm>
          <a:prstGeom prst="rect">
            <a:avLst/>
          </a:prstGeom>
          <a:noFill/>
        </p:spPr>
        <p:txBody>
          <a:bodyPr wrap="none" rtlCol="0">
            <a:sp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vCenter</a:t>
            </a:r>
          </a:p>
        </p:txBody>
      </p:sp>
      <p:sp>
        <p:nvSpPr>
          <p:cNvPr id="19" name="Left-Right Arrow 18"/>
          <p:cNvSpPr/>
          <p:nvPr/>
        </p:nvSpPr>
        <p:spPr>
          <a:xfrm>
            <a:off x="2120956" y="2312647"/>
            <a:ext cx="475092" cy="226420"/>
          </a:xfrm>
          <a:prstGeom prst="leftRightArrow">
            <a:avLst/>
          </a:prstGeom>
          <a:solidFill>
            <a:schemeClr val="bg1"/>
          </a:solidFill>
          <a:ln w="12700" cap="sq">
            <a:solidFill>
              <a:srgbClr val="191919"/>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0" name="TextBox 19"/>
          <p:cNvSpPr txBox="1"/>
          <p:nvPr/>
        </p:nvSpPr>
        <p:spPr>
          <a:xfrm>
            <a:off x="3550588" y="3602763"/>
            <a:ext cx="535724" cy="256545"/>
          </a:xfrm>
          <a:prstGeom prst="rect">
            <a:avLst/>
          </a:prstGeom>
          <a:noFill/>
        </p:spPr>
        <p:txBody>
          <a:bodyPr wrap="none" rtlCol="0">
            <a:sp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vSAN</a:t>
            </a:r>
          </a:p>
        </p:txBody>
      </p:sp>
      <p:sp>
        <p:nvSpPr>
          <p:cNvPr id="21" name="TextBox 20"/>
          <p:cNvSpPr txBox="1"/>
          <p:nvPr/>
        </p:nvSpPr>
        <p:spPr>
          <a:xfrm>
            <a:off x="4391514" y="3602762"/>
            <a:ext cx="444352" cy="256545"/>
          </a:xfrm>
          <a:prstGeom prst="rect">
            <a:avLst/>
          </a:prstGeom>
          <a:noFill/>
        </p:spPr>
        <p:txBody>
          <a:bodyPr wrap="none" rtlCol="0">
            <a:sp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NSX</a:t>
            </a:r>
          </a:p>
        </p:txBody>
      </p:sp>
      <p:sp>
        <p:nvSpPr>
          <p:cNvPr id="22" name="TextBox 21"/>
          <p:cNvSpPr txBox="1"/>
          <p:nvPr/>
        </p:nvSpPr>
        <p:spPr>
          <a:xfrm>
            <a:off x="2605864" y="3599917"/>
            <a:ext cx="691215" cy="256545"/>
          </a:xfrm>
          <a:prstGeom prst="rect">
            <a:avLst/>
          </a:prstGeom>
          <a:noFill/>
        </p:spPr>
        <p:txBody>
          <a:bodyPr wrap="none" rtlCol="0">
            <a:sp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vSphere</a:t>
            </a:r>
          </a:p>
        </p:txBody>
      </p:sp>
      <p:sp>
        <p:nvSpPr>
          <p:cNvPr id="23" name="Rectangle 22"/>
          <p:cNvSpPr/>
          <p:nvPr/>
        </p:nvSpPr>
        <p:spPr>
          <a:xfrm>
            <a:off x="2664489" y="2229243"/>
            <a:ext cx="970138" cy="420756"/>
          </a:xfrm>
          <a:prstGeom prst="rect">
            <a:avLst/>
          </a:prstGeom>
        </p:spPr>
        <p:txBody>
          <a:bodyPr wrap="none">
            <a:sp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Hybrid </a:t>
            </a:r>
          </a:p>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linked-mode</a:t>
            </a: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5499" y="2038860"/>
            <a:ext cx="347578" cy="417094"/>
          </a:xfrm>
          <a:prstGeom prst="rect">
            <a:avLst/>
          </a:prstGeom>
        </p:spPr>
      </p:pic>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697" y="2046463"/>
            <a:ext cx="347578" cy="401887"/>
          </a:xfrm>
          <a:prstGeom prst="rect">
            <a:avLst/>
          </a:prstGeom>
        </p:spPr>
      </p:pic>
      <p:sp>
        <p:nvSpPr>
          <p:cNvPr id="27" name="TextBox 26"/>
          <p:cNvSpPr txBox="1"/>
          <p:nvPr/>
        </p:nvSpPr>
        <p:spPr>
          <a:xfrm>
            <a:off x="5842472" y="2521849"/>
            <a:ext cx="731520" cy="325120"/>
          </a:xfrm>
          <a:prstGeom prst="rect">
            <a:avLst/>
          </a:prstGeom>
          <a:noFill/>
        </p:spPr>
        <p:txBody>
          <a:bodyPr wrap="square" lIns="0" tIns="0" rIns="0" bIns="0" rtlCol="0" anchor="t">
            <a:no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AWS</a:t>
            </a:r>
          </a:p>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 Lambda </a:t>
            </a:r>
          </a:p>
        </p:txBody>
      </p:sp>
      <p:sp>
        <p:nvSpPr>
          <p:cNvPr id="28" name="TextBox 27"/>
          <p:cNvSpPr txBox="1"/>
          <p:nvPr/>
        </p:nvSpPr>
        <p:spPr>
          <a:xfrm>
            <a:off x="6645669" y="2521849"/>
            <a:ext cx="731520" cy="325120"/>
          </a:xfrm>
          <a:prstGeom prst="rect">
            <a:avLst/>
          </a:prstGeom>
          <a:noFill/>
        </p:spPr>
        <p:txBody>
          <a:bodyPr wrap="square" lIns="0" tIns="0" rIns="0" bIns="0" rtlCol="0" anchor="t">
            <a:no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Amazon</a:t>
            </a:r>
            <a:br>
              <a:rPr lang="en-US" sz="1067" dirty="0">
                <a:latin typeface="Amazon Ember" panose="020B0603020204020204" pitchFamily="34" charset="0"/>
                <a:ea typeface="Amazon Ember" panose="020B0603020204020204" pitchFamily="34" charset="0"/>
                <a:cs typeface="Amazon Ember" panose="020B0603020204020204" pitchFamily="34" charset="0"/>
              </a:rPr>
            </a:br>
            <a:r>
              <a:rPr lang="en-US" sz="1067" dirty="0">
                <a:latin typeface="Amazon Ember" panose="020B0603020204020204" pitchFamily="34" charset="0"/>
                <a:ea typeface="Amazon Ember" panose="020B0603020204020204" pitchFamily="34" charset="0"/>
                <a:cs typeface="Amazon Ember" panose="020B0603020204020204" pitchFamily="34" charset="0"/>
              </a:rPr>
              <a:t>S3</a:t>
            </a:r>
          </a:p>
        </p:txBody>
      </p:sp>
      <p:sp>
        <p:nvSpPr>
          <p:cNvPr id="29" name="TextBox 28"/>
          <p:cNvSpPr txBox="1"/>
          <p:nvPr/>
        </p:nvSpPr>
        <p:spPr>
          <a:xfrm>
            <a:off x="7448868" y="2521850"/>
            <a:ext cx="731520" cy="325120"/>
          </a:xfrm>
          <a:prstGeom prst="rect">
            <a:avLst/>
          </a:prstGeom>
          <a:noFill/>
        </p:spPr>
        <p:txBody>
          <a:bodyPr wrap="square" lIns="0" tIns="0" rIns="0" bIns="0" rtlCol="0" anchor="t">
            <a:no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Amazon</a:t>
            </a:r>
            <a:br>
              <a:rPr lang="en-US" sz="1067" dirty="0">
                <a:latin typeface="Amazon Ember" panose="020B0603020204020204" pitchFamily="34" charset="0"/>
                <a:ea typeface="Amazon Ember" panose="020B0603020204020204" pitchFamily="34" charset="0"/>
                <a:cs typeface="Amazon Ember" panose="020B0603020204020204" pitchFamily="34" charset="0"/>
              </a:rPr>
            </a:br>
            <a:r>
              <a:rPr lang="en-US" sz="1067" dirty="0">
                <a:latin typeface="Amazon Ember" panose="020B0603020204020204" pitchFamily="34" charset="0"/>
                <a:ea typeface="Amazon Ember" panose="020B0603020204020204" pitchFamily="34" charset="0"/>
                <a:cs typeface="Amazon Ember" panose="020B0603020204020204" pitchFamily="34" charset="0"/>
              </a:rPr>
              <a:t>RDS</a:t>
            </a:r>
          </a:p>
        </p:txBody>
      </p:sp>
      <p:sp>
        <p:nvSpPr>
          <p:cNvPr id="31" name="TextBox 30"/>
          <p:cNvSpPr txBox="1"/>
          <p:nvPr/>
        </p:nvSpPr>
        <p:spPr>
          <a:xfrm>
            <a:off x="7110006" y="3519108"/>
            <a:ext cx="731520" cy="325120"/>
          </a:xfrm>
          <a:prstGeom prst="rect">
            <a:avLst/>
          </a:prstGeom>
          <a:noFill/>
        </p:spPr>
        <p:txBody>
          <a:bodyPr wrap="square" lIns="0" tIns="0" rIns="0" bIns="0" rtlCol="0" anchor="t">
            <a:no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Amazon </a:t>
            </a:r>
          </a:p>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Kinesis</a:t>
            </a:r>
          </a:p>
        </p:txBody>
      </p:sp>
      <p:sp>
        <p:nvSpPr>
          <p:cNvPr id="32" name="TextBox 31"/>
          <p:cNvSpPr txBox="1"/>
          <p:nvPr/>
        </p:nvSpPr>
        <p:spPr>
          <a:xfrm>
            <a:off x="7448868" y="3519108"/>
            <a:ext cx="731520" cy="325120"/>
          </a:xfrm>
          <a:prstGeom prst="rect">
            <a:avLst/>
          </a:prstGeom>
          <a:noFill/>
        </p:spPr>
        <p:txBody>
          <a:bodyPr wrap="square" lIns="0" tIns="0" rIns="0" bIns="0" rtlCol="0" anchor="t">
            <a:noAutofit/>
          </a:bodyPr>
          <a:lstStyle/>
          <a:p>
            <a:pPr algn="ctr"/>
            <a:endParaRPr lang="en-US" sz="1067"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3" name="TextBox 32"/>
          <p:cNvSpPr txBox="1"/>
          <p:nvPr/>
        </p:nvSpPr>
        <p:spPr>
          <a:xfrm>
            <a:off x="6242179" y="3542795"/>
            <a:ext cx="731520" cy="325120"/>
          </a:xfrm>
          <a:prstGeom prst="rect">
            <a:avLst/>
          </a:prstGeom>
          <a:noFill/>
        </p:spPr>
        <p:txBody>
          <a:bodyPr wrap="square" lIns="0" tIns="0" rIns="0" bIns="0" rtlCol="0" anchor="t">
            <a:no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Amazon Redshift</a:t>
            </a:r>
          </a:p>
        </p:txBody>
      </p:sp>
      <p:pic>
        <p:nvPicPr>
          <p:cNvPr id="34" name="Picture 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8434" y="3038473"/>
            <a:ext cx="399011" cy="438912"/>
          </a:xfrm>
          <a:prstGeom prst="rect">
            <a:avLst/>
          </a:prstGeom>
        </p:spPr>
      </p:pic>
      <p:pic>
        <p:nvPicPr>
          <p:cNvPr id="36" name="Picture 35">
            <a:extLst>
              <a:ext uri="{FF2B5EF4-FFF2-40B4-BE49-F238E27FC236}">
                <a16:creationId xmlns:a16="http://schemas.microsoft.com/office/drawing/2014/main" id="{4C712045-006A-41C4-AF8F-89958A07533F}"/>
              </a:ext>
            </a:extLst>
          </p:cNvPr>
          <p:cNvPicPr>
            <a:picLocks noChangeAspect="1"/>
          </p:cNvPicPr>
          <p:nvPr/>
        </p:nvPicPr>
        <p:blipFill>
          <a:blip r:embed="rId6"/>
          <a:stretch>
            <a:fillRect/>
          </a:stretch>
        </p:blipFill>
        <p:spPr>
          <a:xfrm>
            <a:off x="1444854" y="3030314"/>
            <a:ext cx="268588" cy="850180"/>
          </a:xfrm>
          <a:prstGeom prst="rect">
            <a:avLst/>
          </a:prstGeom>
        </p:spPr>
      </p:pic>
      <p:pic>
        <p:nvPicPr>
          <p:cNvPr id="37" name="Picture 4" descr="Image result for vCENTER LOGO">
            <a:extLst>
              <a:ext uri="{FF2B5EF4-FFF2-40B4-BE49-F238E27FC236}">
                <a16:creationId xmlns:a16="http://schemas.microsoft.com/office/drawing/2014/main" id="{B93E45E8-C91C-412E-8ECD-0CF91445934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814015" y="2138040"/>
            <a:ext cx="401026" cy="4010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vCENTER LOGO">
            <a:extLst>
              <a:ext uri="{FF2B5EF4-FFF2-40B4-BE49-F238E27FC236}">
                <a16:creationId xmlns:a16="http://schemas.microsoft.com/office/drawing/2014/main" id="{681F80EE-64AA-4A13-906F-6AD90CFDD3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78635" y="2138040"/>
            <a:ext cx="401026" cy="401026"/>
          </a:xfrm>
          <a:prstGeom prst="rect">
            <a:avLst/>
          </a:prstGeom>
          <a:noFill/>
          <a:extLst>
            <a:ext uri="{909E8E84-426E-40DD-AFC4-6F175D3DCCD1}">
              <a14:hiddenFill xmlns:a14="http://schemas.microsoft.com/office/drawing/2010/main">
                <a:solidFill>
                  <a:srgbClr val="FFFFFF"/>
                </a:solidFill>
              </a14:hiddenFill>
            </a:ext>
          </a:extLst>
        </p:spPr>
      </p:pic>
      <p:sp>
        <p:nvSpPr>
          <p:cNvPr id="39" name="Left-Right Arrow 44">
            <a:extLst>
              <a:ext uri="{FF2B5EF4-FFF2-40B4-BE49-F238E27FC236}">
                <a16:creationId xmlns:a16="http://schemas.microsoft.com/office/drawing/2014/main" id="{222F1FF6-4A0E-436C-8118-8770F85FB62E}"/>
              </a:ext>
            </a:extLst>
          </p:cNvPr>
          <p:cNvSpPr/>
          <p:nvPr/>
        </p:nvSpPr>
        <p:spPr>
          <a:xfrm>
            <a:off x="5021721" y="2815107"/>
            <a:ext cx="899625" cy="248706"/>
          </a:xfrm>
          <a:prstGeom prst="leftRightArrow">
            <a:avLst/>
          </a:prstGeom>
          <a:solidFill>
            <a:schemeClr val="bg1"/>
          </a:solidFill>
          <a:ln w="12700" cap="sq">
            <a:solidFill>
              <a:srgbClr val="191919"/>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0" name="TextBox 39"/>
          <p:cNvSpPr txBox="1"/>
          <p:nvPr/>
        </p:nvSpPr>
        <p:spPr>
          <a:xfrm>
            <a:off x="5062605" y="2277252"/>
            <a:ext cx="731520" cy="325120"/>
          </a:xfrm>
          <a:prstGeom prst="rect">
            <a:avLst/>
          </a:prstGeom>
          <a:noFill/>
        </p:spPr>
        <p:txBody>
          <a:bodyPr wrap="square" lIns="0" tIns="0" rIns="0" bIns="0" rtlCol="0" anchor="t">
            <a:noAutofit/>
          </a:bodyPr>
          <a:lstStyle/>
          <a:p>
            <a:pPr algn="ctr"/>
            <a:r>
              <a:rPr lang="en-US" sz="1067" dirty="0">
                <a:latin typeface="Amazon Ember" panose="020B0603020204020204" pitchFamily="34" charset="0"/>
                <a:ea typeface="Amazon Ember" panose="020B0603020204020204" pitchFamily="34" charset="0"/>
                <a:cs typeface="Amazon Ember" panose="020B0603020204020204" pitchFamily="34" charset="0"/>
              </a:rPr>
              <a:t>Elastic Network Interface </a:t>
            </a:r>
          </a:p>
        </p:txBody>
      </p:sp>
      <p:sp>
        <p:nvSpPr>
          <p:cNvPr id="41" name="Oval 40"/>
          <p:cNvSpPr/>
          <p:nvPr/>
        </p:nvSpPr>
        <p:spPr>
          <a:xfrm>
            <a:off x="2679064" y="2973460"/>
            <a:ext cx="600858" cy="583284"/>
          </a:xfrm>
          <a:prstGeom prst="ellipse">
            <a:avLst/>
          </a:prstGeom>
          <a:solidFill>
            <a:schemeClr val="accent2">
              <a:lumMod val="75000"/>
            </a:schemeClr>
          </a:solidFill>
          <a:ln w="15875">
            <a:solidFill>
              <a:schemeClr val="accent2">
                <a:lumMod val="7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489" tIns="60944" rIns="123489" bIns="60944" numCol="1" spcCol="1270" anchor="ctr" anchorCtr="0">
            <a:noAutofit/>
          </a:bodyPr>
          <a:lstStyle/>
          <a:p>
            <a:pPr algn="ctr" defTabSz="385132">
              <a:lnSpc>
                <a:spcPct val="90000"/>
              </a:lnSpc>
            </a:pPr>
            <a:endParaRPr lang="en-US" sz="1067" dirty="0">
              <a:solidFill>
                <a:schemeClr val="tx1"/>
              </a:solidFill>
              <a:ea typeface="Century Gothic" charset="0"/>
              <a:cs typeface="Century Gothic" charset="0"/>
            </a:endParaRPr>
          </a:p>
        </p:txBody>
      </p:sp>
      <p:sp>
        <p:nvSpPr>
          <p:cNvPr id="42" name="Oval 41"/>
          <p:cNvSpPr/>
          <p:nvPr/>
        </p:nvSpPr>
        <p:spPr>
          <a:xfrm>
            <a:off x="3530050" y="2982054"/>
            <a:ext cx="600858" cy="583284"/>
          </a:xfrm>
          <a:prstGeom prst="ellipse">
            <a:avLst/>
          </a:prstGeom>
          <a:solidFill>
            <a:schemeClr val="accent2">
              <a:lumMod val="75000"/>
            </a:schemeClr>
          </a:solidFill>
          <a:ln w="15875">
            <a:solidFill>
              <a:schemeClr val="accent2">
                <a:lumMod val="7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489" tIns="60944" rIns="123489" bIns="60944" numCol="1" spcCol="1270" anchor="ctr" anchorCtr="0">
            <a:noAutofit/>
          </a:bodyPr>
          <a:lstStyle/>
          <a:p>
            <a:pPr algn="ctr" defTabSz="385132">
              <a:lnSpc>
                <a:spcPct val="90000"/>
              </a:lnSpc>
            </a:pPr>
            <a:endParaRPr lang="en-US" sz="1067" dirty="0">
              <a:solidFill>
                <a:schemeClr val="tx1"/>
              </a:solidFill>
              <a:ea typeface="Century Gothic" charset="0"/>
              <a:cs typeface="Century Gothic" charset="0"/>
            </a:endParaRPr>
          </a:p>
        </p:txBody>
      </p:sp>
      <p:sp>
        <p:nvSpPr>
          <p:cNvPr id="43" name="Oval 42"/>
          <p:cNvSpPr/>
          <p:nvPr/>
        </p:nvSpPr>
        <p:spPr>
          <a:xfrm>
            <a:off x="4294761" y="2986404"/>
            <a:ext cx="600858" cy="583284"/>
          </a:xfrm>
          <a:prstGeom prst="ellipse">
            <a:avLst/>
          </a:prstGeom>
          <a:solidFill>
            <a:schemeClr val="accent2">
              <a:lumMod val="75000"/>
            </a:schemeClr>
          </a:solidFill>
          <a:ln w="15875">
            <a:solidFill>
              <a:schemeClr val="accent2">
                <a:lumMod val="75000"/>
              </a:schemeClr>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489" tIns="60944" rIns="123489" bIns="60944" numCol="1" spcCol="1270" anchor="ctr" anchorCtr="0">
            <a:noAutofit/>
          </a:bodyPr>
          <a:lstStyle/>
          <a:p>
            <a:pPr algn="ctr" defTabSz="385132">
              <a:lnSpc>
                <a:spcPct val="90000"/>
              </a:lnSpc>
            </a:pPr>
            <a:endParaRPr lang="en-US" sz="1067" dirty="0">
              <a:solidFill>
                <a:schemeClr val="tx1"/>
              </a:solidFill>
              <a:ea typeface="Century Gothic" charset="0"/>
              <a:cs typeface="Century Gothic" charset="0"/>
            </a:endParaRPr>
          </a:p>
        </p:txBody>
      </p:sp>
      <p:grpSp>
        <p:nvGrpSpPr>
          <p:cNvPr id="44" name="Group 43"/>
          <p:cNvGrpSpPr/>
          <p:nvPr/>
        </p:nvGrpSpPr>
        <p:grpSpPr>
          <a:xfrm>
            <a:off x="2843735" y="3125184"/>
            <a:ext cx="271516" cy="279837"/>
            <a:chOff x="3833001" y="2603959"/>
            <a:chExt cx="469266" cy="497541"/>
          </a:xfrm>
        </p:grpSpPr>
        <p:sp>
          <p:nvSpPr>
            <p:cNvPr id="45" name="Freeform 44"/>
            <p:cNvSpPr/>
            <p:nvPr/>
          </p:nvSpPr>
          <p:spPr>
            <a:xfrm>
              <a:off x="3833001" y="2603959"/>
              <a:ext cx="469266" cy="140909"/>
            </a:xfrm>
            <a:custGeom>
              <a:avLst/>
              <a:gdLst>
                <a:gd name="connsiteX0" fmla="*/ 379271 w 469266"/>
                <a:gd name="connsiteY0" fmla="*/ 47595 h 140909"/>
                <a:gd name="connsiteX1" fmla="*/ 356411 w 469266"/>
                <a:gd name="connsiteY1" fmla="*/ 70455 h 140909"/>
                <a:gd name="connsiteX2" fmla="*/ 379271 w 469266"/>
                <a:gd name="connsiteY2" fmla="*/ 93315 h 140909"/>
                <a:gd name="connsiteX3" fmla="*/ 402131 w 469266"/>
                <a:gd name="connsiteY3" fmla="*/ 70455 h 140909"/>
                <a:gd name="connsiteX4" fmla="*/ 379271 w 469266"/>
                <a:gd name="connsiteY4" fmla="*/ 47595 h 140909"/>
                <a:gd name="connsiteX5" fmla="*/ 23485 w 469266"/>
                <a:gd name="connsiteY5" fmla="*/ 0 h 140909"/>
                <a:gd name="connsiteX6" fmla="*/ 445781 w 469266"/>
                <a:gd name="connsiteY6" fmla="*/ 0 h 140909"/>
                <a:gd name="connsiteX7" fmla="*/ 469266 w 469266"/>
                <a:gd name="connsiteY7" fmla="*/ 23485 h 140909"/>
                <a:gd name="connsiteX8" fmla="*/ 469266 w 469266"/>
                <a:gd name="connsiteY8" fmla="*/ 117424 h 140909"/>
                <a:gd name="connsiteX9" fmla="*/ 445781 w 469266"/>
                <a:gd name="connsiteY9" fmla="*/ 140909 h 140909"/>
                <a:gd name="connsiteX10" fmla="*/ 23485 w 469266"/>
                <a:gd name="connsiteY10" fmla="*/ 140909 h 140909"/>
                <a:gd name="connsiteX11" fmla="*/ 0 w 469266"/>
                <a:gd name="connsiteY11" fmla="*/ 117424 h 140909"/>
                <a:gd name="connsiteX12" fmla="*/ 0 w 469266"/>
                <a:gd name="connsiteY12" fmla="*/ 23485 h 140909"/>
                <a:gd name="connsiteX13" fmla="*/ 23485 w 469266"/>
                <a:gd name="connsiteY13" fmla="*/ 0 h 1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266" h="140909">
                  <a:moveTo>
                    <a:pt x="379271" y="47595"/>
                  </a:moveTo>
                  <a:cubicBezTo>
                    <a:pt x="366646" y="47595"/>
                    <a:pt x="356411" y="57830"/>
                    <a:pt x="356411" y="70455"/>
                  </a:cubicBezTo>
                  <a:cubicBezTo>
                    <a:pt x="356411" y="83080"/>
                    <a:pt x="366646" y="93315"/>
                    <a:pt x="379271" y="93315"/>
                  </a:cubicBezTo>
                  <a:cubicBezTo>
                    <a:pt x="391896" y="93315"/>
                    <a:pt x="402131" y="83080"/>
                    <a:pt x="402131" y="70455"/>
                  </a:cubicBezTo>
                  <a:cubicBezTo>
                    <a:pt x="402131" y="57830"/>
                    <a:pt x="391896" y="47595"/>
                    <a:pt x="379271" y="47595"/>
                  </a:cubicBezTo>
                  <a:close/>
                  <a:moveTo>
                    <a:pt x="23485" y="0"/>
                  </a:moveTo>
                  <a:lnTo>
                    <a:pt x="445781" y="0"/>
                  </a:lnTo>
                  <a:cubicBezTo>
                    <a:pt x="458751" y="0"/>
                    <a:pt x="469266" y="10515"/>
                    <a:pt x="469266" y="23485"/>
                  </a:cubicBezTo>
                  <a:lnTo>
                    <a:pt x="469266" y="117424"/>
                  </a:lnTo>
                  <a:cubicBezTo>
                    <a:pt x="469266" y="130394"/>
                    <a:pt x="458751" y="140909"/>
                    <a:pt x="445781" y="140909"/>
                  </a:cubicBezTo>
                  <a:lnTo>
                    <a:pt x="23485" y="140909"/>
                  </a:lnTo>
                  <a:cubicBezTo>
                    <a:pt x="10515" y="140909"/>
                    <a:pt x="0" y="130394"/>
                    <a:pt x="0" y="117424"/>
                  </a:cubicBezTo>
                  <a:lnTo>
                    <a:pt x="0" y="23485"/>
                  </a:lnTo>
                  <a:cubicBezTo>
                    <a:pt x="0" y="10515"/>
                    <a:pt x="10515" y="0"/>
                    <a:pt x="23485" y="0"/>
                  </a:cubicBezTo>
                  <a:close/>
                </a:path>
              </a:pathLst>
            </a:custGeom>
            <a:solidFill>
              <a:sysClr val="window" lastClr="FFFFFF"/>
            </a:solidFill>
            <a:ln w="9525" cap="flat" cmpd="sng" algn="ctr">
              <a:noFill/>
              <a:prstDash val="solid"/>
            </a:ln>
            <a:effectLst/>
          </p:spPr>
          <p:txBody>
            <a:bodyPr wrap="square" rtlCol="0" anchor="ctr">
              <a:noAutofit/>
            </a:bodyPr>
            <a:lstStyle/>
            <a:p>
              <a:pPr algn="ctr" defTabSz="812719">
                <a:defRPr/>
              </a:pPr>
              <a:endParaRPr lang="en-US" sz="978" b="1" kern="0">
                <a:effectLst>
                  <a:innerShdw blurRad="114300">
                    <a:prstClr val="black">
                      <a:alpha val="52000"/>
                    </a:prstClr>
                  </a:innerShdw>
                </a:effectLst>
                <a:latin typeface="Arial"/>
                <a:ea typeface=""/>
                <a:cs typeface=""/>
              </a:endParaRPr>
            </a:p>
          </p:txBody>
        </p:sp>
        <p:sp>
          <p:nvSpPr>
            <p:cNvPr id="46" name="Freeform 45"/>
            <p:cNvSpPr/>
            <p:nvPr/>
          </p:nvSpPr>
          <p:spPr>
            <a:xfrm>
              <a:off x="3833001" y="2782275"/>
              <a:ext cx="469266" cy="140909"/>
            </a:xfrm>
            <a:custGeom>
              <a:avLst/>
              <a:gdLst>
                <a:gd name="connsiteX0" fmla="*/ 379271 w 469266"/>
                <a:gd name="connsiteY0" fmla="*/ 47595 h 140909"/>
                <a:gd name="connsiteX1" fmla="*/ 356411 w 469266"/>
                <a:gd name="connsiteY1" fmla="*/ 70455 h 140909"/>
                <a:gd name="connsiteX2" fmla="*/ 379271 w 469266"/>
                <a:gd name="connsiteY2" fmla="*/ 93315 h 140909"/>
                <a:gd name="connsiteX3" fmla="*/ 402131 w 469266"/>
                <a:gd name="connsiteY3" fmla="*/ 70455 h 140909"/>
                <a:gd name="connsiteX4" fmla="*/ 379271 w 469266"/>
                <a:gd name="connsiteY4" fmla="*/ 47595 h 140909"/>
                <a:gd name="connsiteX5" fmla="*/ 23485 w 469266"/>
                <a:gd name="connsiteY5" fmla="*/ 0 h 140909"/>
                <a:gd name="connsiteX6" fmla="*/ 445781 w 469266"/>
                <a:gd name="connsiteY6" fmla="*/ 0 h 140909"/>
                <a:gd name="connsiteX7" fmla="*/ 469266 w 469266"/>
                <a:gd name="connsiteY7" fmla="*/ 23485 h 140909"/>
                <a:gd name="connsiteX8" fmla="*/ 469266 w 469266"/>
                <a:gd name="connsiteY8" fmla="*/ 117424 h 140909"/>
                <a:gd name="connsiteX9" fmla="*/ 445781 w 469266"/>
                <a:gd name="connsiteY9" fmla="*/ 140909 h 140909"/>
                <a:gd name="connsiteX10" fmla="*/ 23485 w 469266"/>
                <a:gd name="connsiteY10" fmla="*/ 140909 h 140909"/>
                <a:gd name="connsiteX11" fmla="*/ 0 w 469266"/>
                <a:gd name="connsiteY11" fmla="*/ 117424 h 140909"/>
                <a:gd name="connsiteX12" fmla="*/ 0 w 469266"/>
                <a:gd name="connsiteY12" fmla="*/ 23485 h 140909"/>
                <a:gd name="connsiteX13" fmla="*/ 23485 w 469266"/>
                <a:gd name="connsiteY13" fmla="*/ 0 h 1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266" h="140909">
                  <a:moveTo>
                    <a:pt x="379271" y="47595"/>
                  </a:moveTo>
                  <a:cubicBezTo>
                    <a:pt x="366646" y="47595"/>
                    <a:pt x="356411" y="57830"/>
                    <a:pt x="356411" y="70455"/>
                  </a:cubicBezTo>
                  <a:cubicBezTo>
                    <a:pt x="356411" y="83080"/>
                    <a:pt x="366646" y="93315"/>
                    <a:pt x="379271" y="93315"/>
                  </a:cubicBezTo>
                  <a:cubicBezTo>
                    <a:pt x="391896" y="93315"/>
                    <a:pt x="402131" y="83080"/>
                    <a:pt x="402131" y="70455"/>
                  </a:cubicBezTo>
                  <a:cubicBezTo>
                    <a:pt x="402131" y="57830"/>
                    <a:pt x="391896" y="47595"/>
                    <a:pt x="379271" y="47595"/>
                  </a:cubicBezTo>
                  <a:close/>
                  <a:moveTo>
                    <a:pt x="23485" y="0"/>
                  </a:moveTo>
                  <a:lnTo>
                    <a:pt x="445781" y="0"/>
                  </a:lnTo>
                  <a:cubicBezTo>
                    <a:pt x="458751" y="0"/>
                    <a:pt x="469266" y="10515"/>
                    <a:pt x="469266" y="23485"/>
                  </a:cubicBezTo>
                  <a:lnTo>
                    <a:pt x="469266" y="117424"/>
                  </a:lnTo>
                  <a:cubicBezTo>
                    <a:pt x="469266" y="130394"/>
                    <a:pt x="458751" y="140909"/>
                    <a:pt x="445781" y="140909"/>
                  </a:cubicBezTo>
                  <a:lnTo>
                    <a:pt x="23485" y="140909"/>
                  </a:lnTo>
                  <a:cubicBezTo>
                    <a:pt x="10515" y="140909"/>
                    <a:pt x="0" y="130394"/>
                    <a:pt x="0" y="117424"/>
                  </a:cubicBezTo>
                  <a:lnTo>
                    <a:pt x="0" y="23485"/>
                  </a:lnTo>
                  <a:cubicBezTo>
                    <a:pt x="0" y="10515"/>
                    <a:pt x="10515" y="0"/>
                    <a:pt x="23485" y="0"/>
                  </a:cubicBezTo>
                  <a:close/>
                </a:path>
              </a:pathLst>
            </a:custGeom>
            <a:solidFill>
              <a:sysClr val="window" lastClr="FFFFFF"/>
            </a:solidFill>
            <a:ln w="9525" cap="flat" cmpd="sng" algn="ctr">
              <a:noFill/>
              <a:prstDash val="solid"/>
            </a:ln>
            <a:effectLst/>
          </p:spPr>
          <p:txBody>
            <a:bodyPr wrap="square" rtlCol="0" anchor="ctr">
              <a:noAutofit/>
            </a:bodyPr>
            <a:lstStyle/>
            <a:p>
              <a:pPr algn="ctr" defTabSz="812719">
                <a:defRPr/>
              </a:pPr>
              <a:endParaRPr lang="en-US" sz="978" b="1" kern="0">
                <a:effectLst>
                  <a:innerShdw blurRad="114300">
                    <a:prstClr val="black">
                      <a:alpha val="52000"/>
                    </a:prstClr>
                  </a:innerShdw>
                </a:effectLst>
                <a:latin typeface="Arial"/>
                <a:ea typeface=""/>
                <a:cs typeface=""/>
              </a:endParaRPr>
            </a:p>
          </p:txBody>
        </p:sp>
        <p:sp>
          <p:nvSpPr>
            <p:cNvPr id="47" name="Freeform 46"/>
            <p:cNvSpPr/>
            <p:nvPr/>
          </p:nvSpPr>
          <p:spPr>
            <a:xfrm>
              <a:off x="3833001" y="2960591"/>
              <a:ext cx="469266" cy="140909"/>
            </a:xfrm>
            <a:custGeom>
              <a:avLst/>
              <a:gdLst>
                <a:gd name="connsiteX0" fmla="*/ 379271 w 469266"/>
                <a:gd name="connsiteY0" fmla="*/ 47595 h 140909"/>
                <a:gd name="connsiteX1" fmla="*/ 356411 w 469266"/>
                <a:gd name="connsiteY1" fmla="*/ 70455 h 140909"/>
                <a:gd name="connsiteX2" fmla="*/ 379271 w 469266"/>
                <a:gd name="connsiteY2" fmla="*/ 93315 h 140909"/>
                <a:gd name="connsiteX3" fmla="*/ 402131 w 469266"/>
                <a:gd name="connsiteY3" fmla="*/ 70455 h 140909"/>
                <a:gd name="connsiteX4" fmla="*/ 379271 w 469266"/>
                <a:gd name="connsiteY4" fmla="*/ 47595 h 140909"/>
                <a:gd name="connsiteX5" fmla="*/ 23485 w 469266"/>
                <a:gd name="connsiteY5" fmla="*/ 0 h 140909"/>
                <a:gd name="connsiteX6" fmla="*/ 445781 w 469266"/>
                <a:gd name="connsiteY6" fmla="*/ 0 h 140909"/>
                <a:gd name="connsiteX7" fmla="*/ 469266 w 469266"/>
                <a:gd name="connsiteY7" fmla="*/ 23485 h 140909"/>
                <a:gd name="connsiteX8" fmla="*/ 469266 w 469266"/>
                <a:gd name="connsiteY8" fmla="*/ 117424 h 140909"/>
                <a:gd name="connsiteX9" fmla="*/ 445781 w 469266"/>
                <a:gd name="connsiteY9" fmla="*/ 140909 h 140909"/>
                <a:gd name="connsiteX10" fmla="*/ 23485 w 469266"/>
                <a:gd name="connsiteY10" fmla="*/ 140909 h 140909"/>
                <a:gd name="connsiteX11" fmla="*/ 0 w 469266"/>
                <a:gd name="connsiteY11" fmla="*/ 117424 h 140909"/>
                <a:gd name="connsiteX12" fmla="*/ 0 w 469266"/>
                <a:gd name="connsiteY12" fmla="*/ 23485 h 140909"/>
                <a:gd name="connsiteX13" fmla="*/ 23485 w 469266"/>
                <a:gd name="connsiteY13" fmla="*/ 0 h 14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266" h="140909">
                  <a:moveTo>
                    <a:pt x="379271" y="47595"/>
                  </a:moveTo>
                  <a:cubicBezTo>
                    <a:pt x="366646" y="47595"/>
                    <a:pt x="356411" y="57830"/>
                    <a:pt x="356411" y="70455"/>
                  </a:cubicBezTo>
                  <a:cubicBezTo>
                    <a:pt x="356411" y="83080"/>
                    <a:pt x="366646" y="93315"/>
                    <a:pt x="379271" y="93315"/>
                  </a:cubicBezTo>
                  <a:cubicBezTo>
                    <a:pt x="391896" y="93315"/>
                    <a:pt x="402131" y="83080"/>
                    <a:pt x="402131" y="70455"/>
                  </a:cubicBezTo>
                  <a:cubicBezTo>
                    <a:pt x="402131" y="57830"/>
                    <a:pt x="391896" y="47595"/>
                    <a:pt x="379271" y="47595"/>
                  </a:cubicBezTo>
                  <a:close/>
                  <a:moveTo>
                    <a:pt x="23485" y="0"/>
                  </a:moveTo>
                  <a:lnTo>
                    <a:pt x="445781" y="0"/>
                  </a:lnTo>
                  <a:cubicBezTo>
                    <a:pt x="458751" y="0"/>
                    <a:pt x="469266" y="10515"/>
                    <a:pt x="469266" y="23485"/>
                  </a:cubicBezTo>
                  <a:lnTo>
                    <a:pt x="469266" y="117424"/>
                  </a:lnTo>
                  <a:cubicBezTo>
                    <a:pt x="469266" y="130394"/>
                    <a:pt x="458751" y="140909"/>
                    <a:pt x="445781" y="140909"/>
                  </a:cubicBezTo>
                  <a:lnTo>
                    <a:pt x="23485" y="140909"/>
                  </a:lnTo>
                  <a:cubicBezTo>
                    <a:pt x="10515" y="140909"/>
                    <a:pt x="0" y="130394"/>
                    <a:pt x="0" y="117424"/>
                  </a:cubicBezTo>
                  <a:lnTo>
                    <a:pt x="0" y="23485"/>
                  </a:lnTo>
                  <a:cubicBezTo>
                    <a:pt x="0" y="10515"/>
                    <a:pt x="10515" y="0"/>
                    <a:pt x="23485" y="0"/>
                  </a:cubicBezTo>
                  <a:close/>
                </a:path>
              </a:pathLst>
            </a:custGeom>
            <a:solidFill>
              <a:sysClr val="window" lastClr="FFFFFF"/>
            </a:solidFill>
            <a:ln w="9525" cap="flat" cmpd="sng" algn="ctr">
              <a:noFill/>
              <a:prstDash val="solid"/>
            </a:ln>
            <a:effectLst/>
          </p:spPr>
          <p:txBody>
            <a:bodyPr wrap="square" rtlCol="0" anchor="ctr">
              <a:noAutofit/>
            </a:bodyPr>
            <a:lstStyle/>
            <a:p>
              <a:pPr algn="ctr" defTabSz="812719">
                <a:defRPr/>
              </a:pPr>
              <a:endParaRPr lang="en-US" sz="978" b="1" kern="0">
                <a:effectLst>
                  <a:innerShdw blurRad="114300">
                    <a:prstClr val="black">
                      <a:alpha val="52000"/>
                    </a:prstClr>
                  </a:innerShdw>
                </a:effectLst>
                <a:latin typeface="Arial"/>
                <a:ea typeface=""/>
                <a:cs typeface=""/>
              </a:endParaRPr>
            </a:p>
          </p:txBody>
        </p:sp>
      </p:grpSp>
      <p:grpSp>
        <p:nvGrpSpPr>
          <p:cNvPr id="48" name="Group 47"/>
          <p:cNvGrpSpPr/>
          <p:nvPr/>
        </p:nvGrpSpPr>
        <p:grpSpPr>
          <a:xfrm>
            <a:off x="3702138" y="3134505"/>
            <a:ext cx="237910" cy="277517"/>
            <a:chOff x="5204751" y="2676992"/>
            <a:chExt cx="313228" cy="375869"/>
          </a:xfrm>
        </p:grpSpPr>
        <p:sp>
          <p:nvSpPr>
            <p:cNvPr id="49" name="Freeform 16"/>
            <p:cNvSpPr>
              <a:spLocks/>
            </p:cNvSpPr>
            <p:nvPr/>
          </p:nvSpPr>
          <p:spPr bwMode="auto">
            <a:xfrm>
              <a:off x="5210074" y="2676992"/>
              <a:ext cx="302582" cy="104985"/>
            </a:xfrm>
            <a:custGeom>
              <a:avLst/>
              <a:gdLst>
                <a:gd name="T0" fmla="*/ 457 w 457"/>
                <a:gd name="T1" fmla="*/ 77 h 154"/>
                <a:gd name="T2" fmla="*/ 395 w 457"/>
                <a:gd name="T3" fmla="*/ 130 h 154"/>
                <a:gd name="T4" fmla="*/ 382 w 457"/>
                <a:gd name="T5" fmla="*/ 134 h 154"/>
                <a:gd name="T6" fmla="*/ 368 w 457"/>
                <a:gd name="T7" fmla="*/ 138 h 154"/>
                <a:gd name="T8" fmla="*/ 228 w 457"/>
                <a:gd name="T9" fmla="*/ 154 h 154"/>
                <a:gd name="T10" fmla="*/ 89 w 457"/>
                <a:gd name="T11" fmla="*/ 138 h 154"/>
                <a:gd name="T12" fmla="*/ 75 w 457"/>
                <a:gd name="T13" fmla="*/ 134 h 154"/>
                <a:gd name="T14" fmla="*/ 62 w 457"/>
                <a:gd name="T15" fmla="*/ 130 h 154"/>
                <a:gd name="T16" fmla="*/ 0 w 457"/>
                <a:gd name="T17" fmla="*/ 77 h 154"/>
                <a:gd name="T18" fmla="*/ 228 w 457"/>
                <a:gd name="T19" fmla="*/ 0 h 154"/>
                <a:gd name="T20" fmla="*/ 457 w 457"/>
                <a:gd name="T21"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154">
                  <a:moveTo>
                    <a:pt x="457" y="77"/>
                  </a:moveTo>
                  <a:cubicBezTo>
                    <a:pt x="457" y="96"/>
                    <a:pt x="435" y="115"/>
                    <a:pt x="395" y="130"/>
                  </a:cubicBezTo>
                  <a:cubicBezTo>
                    <a:pt x="391" y="131"/>
                    <a:pt x="387" y="133"/>
                    <a:pt x="382" y="134"/>
                  </a:cubicBezTo>
                  <a:cubicBezTo>
                    <a:pt x="378" y="135"/>
                    <a:pt x="373" y="137"/>
                    <a:pt x="368" y="138"/>
                  </a:cubicBezTo>
                  <a:cubicBezTo>
                    <a:pt x="331" y="148"/>
                    <a:pt x="283" y="154"/>
                    <a:pt x="228" y="154"/>
                  </a:cubicBezTo>
                  <a:cubicBezTo>
                    <a:pt x="174" y="154"/>
                    <a:pt x="126" y="148"/>
                    <a:pt x="89" y="138"/>
                  </a:cubicBezTo>
                  <a:cubicBezTo>
                    <a:pt x="84" y="137"/>
                    <a:pt x="79" y="135"/>
                    <a:pt x="75" y="134"/>
                  </a:cubicBezTo>
                  <a:cubicBezTo>
                    <a:pt x="70" y="133"/>
                    <a:pt x="66" y="131"/>
                    <a:pt x="62" y="130"/>
                  </a:cubicBezTo>
                  <a:cubicBezTo>
                    <a:pt x="22" y="115"/>
                    <a:pt x="0" y="96"/>
                    <a:pt x="0" y="77"/>
                  </a:cubicBezTo>
                  <a:cubicBezTo>
                    <a:pt x="0" y="40"/>
                    <a:pt x="92" y="0"/>
                    <a:pt x="228" y="0"/>
                  </a:cubicBezTo>
                  <a:cubicBezTo>
                    <a:pt x="365" y="0"/>
                    <a:pt x="457" y="40"/>
                    <a:pt x="457" y="77"/>
                  </a:cubicBezTo>
                  <a:close/>
                </a:path>
              </a:pathLst>
            </a:custGeom>
            <a:solidFill>
              <a:sysClr val="window" lastClr="FFFFFF"/>
            </a:solidFill>
            <a:ln w="19050">
              <a:noFill/>
              <a:round/>
              <a:headEnd/>
              <a:tailEnd/>
            </a:ln>
            <a:effectLst/>
            <a:extLst/>
          </p:spPr>
          <p:txBody>
            <a:bodyPr wrap="none" lIns="0" tIns="0" rIns="0" bIns="0" rtlCol="0" anchor="ctr"/>
            <a:lstStyle/>
            <a:p>
              <a:pPr algn="ctr" defTabSz="609621">
                <a:defRPr/>
              </a:pPr>
              <a:endParaRPr lang="en-US" sz="1689" kern="0"/>
            </a:p>
          </p:txBody>
        </p:sp>
        <p:sp>
          <p:nvSpPr>
            <p:cNvPr id="50" name="Freeform 15"/>
            <p:cNvSpPr>
              <a:spLocks/>
            </p:cNvSpPr>
            <p:nvPr/>
          </p:nvSpPr>
          <p:spPr bwMode="auto">
            <a:xfrm>
              <a:off x="5204751" y="2745825"/>
              <a:ext cx="313228" cy="130436"/>
            </a:xfrm>
            <a:custGeom>
              <a:avLst/>
              <a:gdLst>
                <a:gd name="T0" fmla="*/ 473 w 473"/>
                <a:gd name="T1" fmla="*/ 0 h 191"/>
                <a:gd name="T2" fmla="*/ 473 w 473"/>
                <a:gd name="T3" fmla="*/ 106 h 191"/>
                <a:gd name="T4" fmla="*/ 414 w 473"/>
                <a:gd name="T5" fmla="*/ 162 h 191"/>
                <a:gd name="T6" fmla="*/ 403 w 473"/>
                <a:gd name="T7" fmla="*/ 167 h 191"/>
                <a:gd name="T8" fmla="*/ 390 w 473"/>
                <a:gd name="T9" fmla="*/ 171 h 191"/>
                <a:gd name="T10" fmla="*/ 390 w 473"/>
                <a:gd name="T11" fmla="*/ 171 h 191"/>
                <a:gd name="T12" fmla="*/ 236 w 473"/>
                <a:gd name="T13" fmla="*/ 191 h 191"/>
                <a:gd name="T14" fmla="*/ 83 w 473"/>
                <a:gd name="T15" fmla="*/ 171 h 191"/>
                <a:gd name="T16" fmla="*/ 83 w 473"/>
                <a:gd name="T17" fmla="*/ 171 h 191"/>
                <a:gd name="T18" fmla="*/ 70 w 473"/>
                <a:gd name="T19" fmla="*/ 167 h 191"/>
                <a:gd name="T20" fmla="*/ 59 w 473"/>
                <a:gd name="T21" fmla="*/ 162 h 191"/>
                <a:gd name="T22" fmla="*/ 59 w 473"/>
                <a:gd name="T23" fmla="*/ 162 h 191"/>
                <a:gd name="T24" fmla="*/ 0 w 473"/>
                <a:gd name="T25" fmla="*/ 106 h 191"/>
                <a:gd name="T26" fmla="*/ 0 w 473"/>
                <a:gd name="T27" fmla="*/ 1 h 191"/>
                <a:gd name="T28" fmla="*/ 48 w 473"/>
                <a:gd name="T29" fmla="*/ 37 h 191"/>
                <a:gd name="T30" fmla="*/ 59 w 473"/>
                <a:gd name="T31" fmla="*/ 41 h 191"/>
                <a:gd name="T32" fmla="*/ 70 w 473"/>
                <a:gd name="T33" fmla="*/ 45 h 191"/>
                <a:gd name="T34" fmla="*/ 236 w 473"/>
                <a:gd name="T35" fmla="*/ 69 h 191"/>
                <a:gd name="T36" fmla="*/ 403 w 473"/>
                <a:gd name="T37" fmla="*/ 45 h 191"/>
                <a:gd name="T38" fmla="*/ 414 w 473"/>
                <a:gd name="T39" fmla="*/ 41 h 191"/>
                <a:gd name="T40" fmla="*/ 424 w 473"/>
                <a:gd name="T41" fmla="*/ 37 h 191"/>
                <a:gd name="T42" fmla="*/ 473 w 473"/>
                <a:gd name="T4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3" h="191">
                  <a:moveTo>
                    <a:pt x="473" y="0"/>
                  </a:moveTo>
                  <a:cubicBezTo>
                    <a:pt x="473" y="106"/>
                    <a:pt x="473" y="106"/>
                    <a:pt x="473" y="106"/>
                  </a:cubicBezTo>
                  <a:cubicBezTo>
                    <a:pt x="473" y="128"/>
                    <a:pt x="451" y="147"/>
                    <a:pt x="414" y="162"/>
                  </a:cubicBezTo>
                  <a:cubicBezTo>
                    <a:pt x="411" y="164"/>
                    <a:pt x="407" y="165"/>
                    <a:pt x="403" y="167"/>
                  </a:cubicBezTo>
                  <a:cubicBezTo>
                    <a:pt x="399" y="168"/>
                    <a:pt x="394" y="169"/>
                    <a:pt x="390" y="171"/>
                  </a:cubicBezTo>
                  <a:cubicBezTo>
                    <a:pt x="390" y="171"/>
                    <a:pt x="390" y="171"/>
                    <a:pt x="390" y="171"/>
                  </a:cubicBezTo>
                  <a:cubicBezTo>
                    <a:pt x="349" y="183"/>
                    <a:pt x="295" y="191"/>
                    <a:pt x="236" y="191"/>
                  </a:cubicBezTo>
                  <a:cubicBezTo>
                    <a:pt x="178" y="191"/>
                    <a:pt x="124" y="183"/>
                    <a:pt x="83" y="171"/>
                  </a:cubicBezTo>
                  <a:cubicBezTo>
                    <a:pt x="83" y="171"/>
                    <a:pt x="83" y="171"/>
                    <a:pt x="83" y="171"/>
                  </a:cubicBezTo>
                  <a:cubicBezTo>
                    <a:pt x="78" y="169"/>
                    <a:pt x="74" y="168"/>
                    <a:pt x="70" y="167"/>
                  </a:cubicBezTo>
                  <a:cubicBezTo>
                    <a:pt x="66" y="165"/>
                    <a:pt x="62" y="164"/>
                    <a:pt x="59" y="162"/>
                  </a:cubicBezTo>
                  <a:cubicBezTo>
                    <a:pt x="59" y="162"/>
                    <a:pt x="59" y="162"/>
                    <a:pt x="59" y="162"/>
                  </a:cubicBezTo>
                  <a:cubicBezTo>
                    <a:pt x="22" y="147"/>
                    <a:pt x="0" y="128"/>
                    <a:pt x="0" y="106"/>
                  </a:cubicBezTo>
                  <a:cubicBezTo>
                    <a:pt x="0" y="1"/>
                    <a:pt x="0" y="1"/>
                    <a:pt x="0" y="1"/>
                  </a:cubicBezTo>
                  <a:cubicBezTo>
                    <a:pt x="9" y="14"/>
                    <a:pt x="26" y="26"/>
                    <a:pt x="48" y="37"/>
                  </a:cubicBezTo>
                  <a:cubicBezTo>
                    <a:pt x="52" y="38"/>
                    <a:pt x="55" y="40"/>
                    <a:pt x="59" y="41"/>
                  </a:cubicBezTo>
                  <a:cubicBezTo>
                    <a:pt x="63" y="43"/>
                    <a:pt x="66" y="44"/>
                    <a:pt x="70" y="45"/>
                  </a:cubicBezTo>
                  <a:cubicBezTo>
                    <a:pt x="114" y="60"/>
                    <a:pt x="172" y="69"/>
                    <a:pt x="236" y="69"/>
                  </a:cubicBezTo>
                  <a:cubicBezTo>
                    <a:pt x="301" y="69"/>
                    <a:pt x="359" y="60"/>
                    <a:pt x="403" y="45"/>
                  </a:cubicBezTo>
                  <a:cubicBezTo>
                    <a:pt x="406" y="44"/>
                    <a:pt x="410" y="43"/>
                    <a:pt x="414" y="41"/>
                  </a:cubicBezTo>
                  <a:cubicBezTo>
                    <a:pt x="417" y="40"/>
                    <a:pt x="421" y="38"/>
                    <a:pt x="424" y="37"/>
                  </a:cubicBezTo>
                  <a:cubicBezTo>
                    <a:pt x="447" y="26"/>
                    <a:pt x="464" y="14"/>
                    <a:pt x="473" y="0"/>
                  </a:cubicBezTo>
                  <a:close/>
                </a:path>
              </a:pathLst>
            </a:custGeom>
            <a:solidFill>
              <a:sysClr val="window" lastClr="FFFFFF"/>
            </a:solidFill>
            <a:ln w="19050">
              <a:noFill/>
              <a:round/>
              <a:headEnd/>
              <a:tailEnd/>
            </a:ln>
            <a:effectLst/>
            <a:extLst/>
          </p:spPr>
          <p:txBody>
            <a:bodyPr wrap="none" lIns="0" tIns="0" rIns="0" bIns="0" rtlCol="0" anchor="ctr"/>
            <a:lstStyle/>
            <a:p>
              <a:pPr algn="ctr" defTabSz="609621">
                <a:defRPr/>
              </a:pPr>
              <a:endParaRPr lang="en-US" sz="1689" kern="0"/>
            </a:p>
          </p:txBody>
        </p:sp>
        <p:sp>
          <p:nvSpPr>
            <p:cNvPr id="51" name="Freeform 14"/>
            <p:cNvSpPr>
              <a:spLocks/>
            </p:cNvSpPr>
            <p:nvPr/>
          </p:nvSpPr>
          <p:spPr bwMode="auto">
            <a:xfrm>
              <a:off x="5204751" y="2844158"/>
              <a:ext cx="313228" cy="121181"/>
            </a:xfrm>
            <a:custGeom>
              <a:avLst/>
              <a:gdLst>
                <a:gd name="T0" fmla="*/ 473 w 473"/>
                <a:gd name="T1" fmla="*/ 0 h 177"/>
                <a:gd name="T2" fmla="*/ 473 w 473"/>
                <a:gd name="T3" fmla="*/ 92 h 177"/>
                <a:gd name="T4" fmla="*/ 236 w 473"/>
                <a:gd name="T5" fmla="*/ 177 h 177"/>
                <a:gd name="T6" fmla="*/ 0 w 473"/>
                <a:gd name="T7" fmla="*/ 92 h 177"/>
                <a:gd name="T8" fmla="*/ 0 w 473"/>
                <a:gd name="T9" fmla="*/ 0 h 177"/>
                <a:gd name="T10" fmla="*/ 39 w 473"/>
                <a:gd name="T11" fmla="*/ 27 h 177"/>
                <a:gd name="T12" fmla="*/ 39 w 473"/>
                <a:gd name="T13" fmla="*/ 27 h 177"/>
                <a:gd name="T14" fmla="*/ 48 w 473"/>
                <a:gd name="T15" fmla="*/ 31 h 177"/>
                <a:gd name="T16" fmla="*/ 59 w 473"/>
                <a:gd name="T17" fmla="*/ 35 h 177"/>
                <a:gd name="T18" fmla="*/ 64 w 473"/>
                <a:gd name="T19" fmla="*/ 37 h 177"/>
                <a:gd name="T20" fmla="*/ 236 w 473"/>
                <a:gd name="T21" fmla="*/ 63 h 177"/>
                <a:gd name="T22" fmla="*/ 409 w 473"/>
                <a:gd name="T23" fmla="*/ 37 h 177"/>
                <a:gd name="T24" fmla="*/ 414 w 473"/>
                <a:gd name="T25" fmla="*/ 35 h 177"/>
                <a:gd name="T26" fmla="*/ 424 w 473"/>
                <a:gd name="T27" fmla="*/ 31 h 177"/>
                <a:gd name="T28" fmla="*/ 434 w 473"/>
                <a:gd name="T29" fmla="*/ 27 h 177"/>
                <a:gd name="T30" fmla="*/ 434 w 473"/>
                <a:gd name="T31" fmla="*/ 27 h 177"/>
                <a:gd name="T32" fmla="*/ 473 w 473"/>
                <a:gd name="T3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177">
                  <a:moveTo>
                    <a:pt x="473" y="0"/>
                  </a:moveTo>
                  <a:cubicBezTo>
                    <a:pt x="473" y="92"/>
                    <a:pt x="473" y="92"/>
                    <a:pt x="473" y="92"/>
                  </a:cubicBezTo>
                  <a:cubicBezTo>
                    <a:pt x="473" y="139"/>
                    <a:pt x="367" y="177"/>
                    <a:pt x="236" y="177"/>
                  </a:cubicBezTo>
                  <a:cubicBezTo>
                    <a:pt x="106" y="177"/>
                    <a:pt x="0" y="139"/>
                    <a:pt x="0" y="92"/>
                  </a:cubicBezTo>
                  <a:cubicBezTo>
                    <a:pt x="0" y="0"/>
                    <a:pt x="0" y="0"/>
                    <a:pt x="0" y="0"/>
                  </a:cubicBezTo>
                  <a:cubicBezTo>
                    <a:pt x="8" y="9"/>
                    <a:pt x="20" y="18"/>
                    <a:pt x="39" y="27"/>
                  </a:cubicBezTo>
                  <a:cubicBezTo>
                    <a:pt x="39" y="27"/>
                    <a:pt x="39" y="27"/>
                    <a:pt x="39" y="27"/>
                  </a:cubicBezTo>
                  <a:cubicBezTo>
                    <a:pt x="42" y="28"/>
                    <a:pt x="45" y="30"/>
                    <a:pt x="48" y="31"/>
                  </a:cubicBezTo>
                  <a:cubicBezTo>
                    <a:pt x="52" y="33"/>
                    <a:pt x="55" y="34"/>
                    <a:pt x="59" y="35"/>
                  </a:cubicBezTo>
                  <a:cubicBezTo>
                    <a:pt x="60" y="36"/>
                    <a:pt x="62" y="37"/>
                    <a:pt x="64" y="37"/>
                  </a:cubicBezTo>
                  <a:cubicBezTo>
                    <a:pt x="110" y="54"/>
                    <a:pt x="171" y="63"/>
                    <a:pt x="236" y="63"/>
                  </a:cubicBezTo>
                  <a:cubicBezTo>
                    <a:pt x="301" y="63"/>
                    <a:pt x="363" y="54"/>
                    <a:pt x="409" y="37"/>
                  </a:cubicBezTo>
                  <a:cubicBezTo>
                    <a:pt x="411" y="37"/>
                    <a:pt x="413" y="36"/>
                    <a:pt x="414" y="35"/>
                  </a:cubicBezTo>
                  <a:cubicBezTo>
                    <a:pt x="418" y="34"/>
                    <a:pt x="421" y="33"/>
                    <a:pt x="424" y="31"/>
                  </a:cubicBezTo>
                  <a:cubicBezTo>
                    <a:pt x="428" y="30"/>
                    <a:pt x="431" y="28"/>
                    <a:pt x="434" y="27"/>
                  </a:cubicBezTo>
                  <a:cubicBezTo>
                    <a:pt x="434" y="27"/>
                    <a:pt x="434" y="27"/>
                    <a:pt x="434" y="27"/>
                  </a:cubicBezTo>
                  <a:cubicBezTo>
                    <a:pt x="452" y="18"/>
                    <a:pt x="465" y="9"/>
                    <a:pt x="473" y="0"/>
                  </a:cubicBezTo>
                  <a:close/>
                </a:path>
              </a:pathLst>
            </a:custGeom>
            <a:solidFill>
              <a:sysClr val="window" lastClr="FFFFFF"/>
            </a:solidFill>
            <a:ln w="19050">
              <a:noFill/>
              <a:round/>
              <a:headEnd/>
              <a:tailEnd/>
            </a:ln>
            <a:effectLst/>
            <a:extLst/>
          </p:spPr>
          <p:txBody>
            <a:bodyPr wrap="none" lIns="0" tIns="0" rIns="0" bIns="0" rtlCol="0" anchor="ctr"/>
            <a:lstStyle/>
            <a:p>
              <a:pPr algn="ctr" defTabSz="609621">
                <a:defRPr/>
              </a:pPr>
              <a:endParaRPr lang="en-US" sz="1689" kern="0"/>
            </a:p>
          </p:txBody>
        </p:sp>
        <p:sp>
          <p:nvSpPr>
            <p:cNvPr id="52" name="Freeform 13"/>
            <p:cNvSpPr>
              <a:spLocks/>
            </p:cNvSpPr>
            <p:nvPr/>
          </p:nvSpPr>
          <p:spPr bwMode="auto">
            <a:xfrm>
              <a:off x="5204751" y="2931969"/>
              <a:ext cx="313228" cy="120892"/>
            </a:xfrm>
            <a:custGeom>
              <a:avLst/>
              <a:gdLst>
                <a:gd name="T0" fmla="*/ 473 w 473"/>
                <a:gd name="T1" fmla="*/ 0 h 177"/>
                <a:gd name="T2" fmla="*/ 473 w 473"/>
                <a:gd name="T3" fmla="*/ 92 h 177"/>
                <a:gd name="T4" fmla="*/ 236 w 473"/>
                <a:gd name="T5" fmla="*/ 177 h 177"/>
                <a:gd name="T6" fmla="*/ 0 w 473"/>
                <a:gd name="T7" fmla="*/ 92 h 177"/>
                <a:gd name="T8" fmla="*/ 0 w 473"/>
                <a:gd name="T9" fmla="*/ 0 h 177"/>
                <a:gd name="T10" fmla="*/ 64 w 473"/>
                <a:gd name="T11" fmla="*/ 38 h 177"/>
                <a:gd name="T12" fmla="*/ 236 w 473"/>
                <a:gd name="T13" fmla="*/ 64 h 177"/>
                <a:gd name="T14" fmla="*/ 409 w 473"/>
                <a:gd name="T15" fmla="*/ 38 h 177"/>
                <a:gd name="T16" fmla="*/ 473 w 473"/>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177">
                  <a:moveTo>
                    <a:pt x="473" y="0"/>
                  </a:moveTo>
                  <a:cubicBezTo>
                    <a:pt x="473" y="92"/>
                    <a:pt x="473" y="92"/>
                    <a:pt x="473" y="92"/>
                  </a:cubicBezTo>
                  <a:cubicBezTo>
                    <a:pt x="473" y="139"/>
                    <a:pt x="367" y="177"/>
                    <a:pt x="236" y="177"/>
                  </a:cubicBezTo>
                  <a:cubicBezTo>
                    <a:pt x="106" y="177"/>
                    <a:pt x="0" y="139"/>
                    <a:pt x="0" y="92"/>
                  </a:cubicBezTo>
                  <a:cubicBezTo>
                    <a:pt x="0" y="0"/>
                    <a:pt x="0" y="0"/>
                    <a:pt x="0" y="0"/>
                  </a:cubicBezTo>
                  <a:cubicBezTo>
                    <a:pt x="11" y="13"/>
                    <a:pt x="31" y="26"/>
                    <a:pt x="64" y="38"/>
                  </a:cubicBezTo>
                  <a:cubicBezTo>
                    <a:pt x="110" y="55"/>
                    <a:pt x="171" y="64"/>
                    <a:pt x="236" y="64"/>
                  </a:cubicBezTo>
                  <a:cubicBezTo>
                    <a:pt x="301" y="64"/>
                    <a:pt x="363" y="55"/>
                    <a:pt x="409" y="38"/>
                  </a:cubicBezTo>
                  <a:cubicBezTo>
                    <a:pt x="442" y="26"/>
                    <a:pt x="461" y="13"/>
                    <a:pt x="473" y="0"/>
                  </a:cubicBezTo>
                  <a:close/>
                </a:path>
              </a:pathLst>
            </a:custGeom>
            <a:solidFill>
              <a:sysClr val="window" lastClr="FFFFFF"/>
            </a:solidFill>
            <a:ln w="19050">
              <a:noFill/>
              <a:round/>
              <a:headEnd/>
              <a:tailEnd/>
            </a:ln>
            <a:effectLst/>
            <a:extLst/>
          </p:spPr>
          <p:txBody>
            <a:bodyPr wrap="none" lIns="0" tIns="0" rIns="0" bIns="0" rtlCol="0" anchor="ctr"/>
            <a:lstStyle/>
            <a:p>
              <a:pPr algn="ctr" defTabSz="609621">
                <a:defRPr/>
              </a:pPr>
              <a:endParaRPr lang="en-US" sz="1689" kern="0"/>
            </a:p>
          </p:txBody>
        </p:sp>
      </p:grpSp>
      <p:grpSp>
        <p:nvGrpSpPr>
          <p:cNvPr id="53" name="Group 52"/>
          <p:cNvGrpSpPr/>
          <p:nvPr/>
        </p:nvGrpSpPr>
        <p:grpSpPr>
          <a:xfrm>
            <a:off x="4490697" y="3146185"/>
            <a:ext cx="253684" cy="269696"/>
            <a:chOff x="6818030" y="2851424"/>
            <a:chExt cx="750343" cy="794950"/>
          </a:xfrm>
          <a:solidFill>
            <a:srgbClr val="C2CD23">
              <a:lumMod val="20000"/>
              <a:lumOff val="80000"/>
            </a:srgbClr>
          </a:solidFill>
          <a:effectLst>
            <a:outerShdw dist="38100" dir="2700000" algn="tl" rotWithShape="0">
              <a:srgbClr val="006990">
                <a:lumMod val="50000"/>
                <a:alpha val="15000"/>
              </a:srgbClr>
            </a:outerShdw>
          </a:effectLst>
        </p:grpSpPr>
        <p:sp>
          <p:nvSpPr>
            <p:cNvPr id="54" name="Freeform 53"/>
            <p:cNvSpPr>
              <a:spLocks/>
            </p:cNvSpPr>
            <p:nvPr/>
          </p:nvSpPr>
          <p:spPr bwMode="auto">
            <a:xfrm>
              <a:off x="6818030" y="2851424"/>
              <a:ext cx="707947" cy="380531"/>
            </a:xfrm>
            <a:custGeom>
              <a:avLst/>
              <a:gdLst>
                <a:gd name="T0" fmla="*/ 711 w 725"/>
                <a:gd name="T1" fmla="*/ 82 h 390"/>
                <a:gd name="T2" fmla="*/ 254 w 725"/>
                <a:gd name="T3" fmla="*/ 82 h 390"/>
                <a:gd name="T4" fmla="*/ 254 w 725"/>
                <a:gd name="T5" fmla="*/ 0 h 390"/>
                <a:gd name="T6" fmla="*/ 2 w 725"/>
                <a:gd name="T7" fmla="*/ 192 h 390"/>
                <a:gd name="T8" fmla="*/ 0 w 725"/>
                <a:gd name="T9" fmla="*/ 195 h 390"/>
                <a:gd name="T10" fmla="*/ 2 w 725"/>
                <a:gd name="T11" fmla="*/ 198 h 390"/>
                <a:gd name="T12" fmla="*/ 254 w 725"/>
                <a:gd name="T13" fmla="*/ 390 h 390"/>
                <a:gd name="T14" fmla="*/ 254 w 725"/>
                <a:gd name="T15" fmla="*/ 303 h 390"/>
                <a:gd name="T16" fmla="*/ 711 w 725"/>
                <a:gd name="T17" fmla="*/ 303 h 390"/>
                <a:gd name="T18" fmla="*/ 725 w 725"/>
                <a:gd name="T19" fmla="*/ 289 h 390"/>
                <a:gd name="T20" fmla="*/ 725 w 725"/>
                <a:gd name="T21" fmla="*/ 96 h 390"/>
                <a:gd name="T22" fmla="*/ 711 w 725"/>
                <a:gd name="T23" fmla="*/ 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390">
                  <a:moveTo>
                    <a:pt x="711" y="82"/>
                  </a:moveTo>
                  <a:cubicBezTo>
                    <a:pt x="254" y="82"/>
                    <a:pt x="254" y="82"/>
                    <a:pt x="254" y="82"/>
                  </a:cubicBezTo>
                  <a:cubicBezTo>
                    <a:pt x="254" y="0"/>
                    <a:pt x="254" y="0"/>
                    <a:pt x="254" y="0"/>
                  </a:cubicBezTo>
                  <a:cubicBezTo>
                    <a:pt x="2" y="192"/>
                    <a:pt x="2" y="192"/>
                    <a:pt x="2" y="192"/>
                  </a:cubicBezTo>
                  <a:cubicBezTo>
                    <a:pt x="0" y="193"/>
                    <a:pt x="0" y="195"/>
                    <a:pt x="0" y="195"/>
                  </a:cubicBezTo>
                  <a:cubicBezTo>
                    <a:pt x="0" y="195"/>
                    <a:pt x="0" y="196"/>
                    <a:pt x="2" y="198"/>
                  </a:cubicBezTo>
                  <a:cubicBezTo>
                    <a:pt x="254" y="390"/>
                    <a:pt x="254" y="390"/>
                    <a:pt x="254" y="390"/>
                  </a:cubicBezTo>
                  <a:cubicBezTo>
                    <a:pt x="254" y="303"/>
                    <a:pt x="254" y="303"/>
                    <a:pt x="254" y="303"/>
                  </a:cubicBezTo>
                  <a:cubicBezTo>
                    <a:pt x="711" y="303"/>
                    <a:pt x="711" y="303"/>
                    <a:pt x="711" y="303"/>
                  </a:cubicBezTo>
                  <a:cubicBezTo>
                    <a:pt x="718" y="303"/>
                    <a:pt x="725" y="297"/>
                    <a:pt x="725" y="289"/>
                  </a:cubicBezTo>
                  <a:cubicBezTo>
                    <a:pt x="725" y="96"/>
                    <a:pt x="725" y="96"/>
                    <a:pt x="725" y="96"/>
                  </a:cubicBezTo>
                  <a:cubicBezTo>
                    <a:pt x="725" y="88"/>
                    <a:pt x="718" y="82"/>
                    <a:pt x="711" y="82"/>
                  </a:cubicBezTo>
                  <a:close/>
                </a:path>
              </a:pathLst>
            </a:custGeom>
            <a:solidFill>
              <a:sysClr val="window" lastClr="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108317" tIns="54158" rIns="108317" bIns="54158" numCol="1" anchor="t" anchorCtr="0" compatLnSpc="1">
              <a:prstTxWarp prst="textNoShape">
                <a:avLst/>
              </a:prstTxWarp>
            </a:bodyPr>
            <a:lstStyle/>
            <a:p>
              <a:pPr algn="ctr" defTabSz="811399">
                <a:lnSpc>
                  <a:spcPct val="85000"/>
                </a:lnSpc>
                <a:defRPr/>
              </a:pPr>
              <a:endParaRPr lang="en-US" sz="1659" kern="0"/>
            </a:p>
          </p:txBody>
        </p:sp>
        <p:sp>
          <p:nvSpPr>
            <p:cNvPr id="55" name="Freeform 54"/>
            <p:cNvSpPr>
              <a:spLocks/>
            </p:cNvSpPr>
            <p:nvPr/>
          </p:nvSpPr>
          <p:spPr bwMode="auto">
            <a:xfrm>
              <a:off x="6860426" y="3265843"/>
              <a:ext cx="707947" cy="380531"/>
            </a:xfrm>
            <a:custGeom>
              <a:avLst/>
              <a:gdLst>
                <a:gd name="T0" fmla="*/ 722 w 725"/>
                <a:gd name="T1" fmla="*/ 199 h 390"/>
                <a:gd name="T2" fmla="*/ 725 w 725"/>
                <a:gd name="T3" fmla="*/ 195 h 390"/>
                <a:gd name="T4" fmla="*/ 722 w 725"/>
                <a:gd name="T5" fmla="*/ 192 h 390"/>
                <a:gd name="T6" fmla="*/ 470 w 725"/>
                <a:gd name="T7" fmla="*/ 0 h 390"/>
                <a:gd name="T8" fmla="*/ 470 w 725"/>
                <a:gd name="T9" fmla="*/ 87 h 390"/>
                <a:gd name="T10" fmla="*/ 14 w 725"/>
                <a:gd name="T11" fmla="*/ 87 h 390"/>
                <a:gd name="T12" fmla="*/ 0 w 725"/>
                <a:gd name="T13" fmla="*/ 101 h 390"/>
                <a:gd name="T14" fmla="*/ 0 w 725"/>
                <a:gd name="T15" fmla="*/ 295 h 390"/>
                <a:gd name="T16" fmla="*/ 14 w 725"/>
                <a:gd name="T17" fmla="*/ 309 h 390"/>
                <a:gd name="T18" fmla="*/ 470 w 725"/>
                <a:gd name="T19" fmla="*/ 309 h 390"/>
                <a:gd name="T20" fmla="*/ 470 w 725"/>
                <a:gd name="T21" fmla="*/ 390 h 390"/>
                <a:gd name="T22" fmla="*/ 722 w 725"/>
                <a:gd name="T23" fmla="*/ 19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390">
                  <a:moveTo>
                    <a:pt x="722" y="199"/>
                  </a:moveTo>
                  <a:cubicBezTo>
                    <a:pt x="724" y="197"/>
                    <a:pt x="725" y="196"/>
                    <a:pt x="725" y="195"/>
                  </a:cubicBezTo>
                  <a:cubicBezTo>
                    <a:pt x="725" y="195"/>
                    <a:pt x="724" y="194"/>
                    <a:pt x="722" y="192"/>
                  </a:cubicBezTo>
                  <a:cubicBezTo>
                    <a:pt x="470" y="0"/>
                    <a:pt x="470" y="0"/>
                    <a:pt x="470" y="0"/>
                  </a:cubicBezTo>
                  <a:cubicBezTo>
                    <a:pt x="470" y="87"/>
                    <a:pt x="470" y="87"/>
                    <a:pt x="470" y="87"/>
                  </a:cubicBezTo>
                  <a:cubicBezTo>
                    <a:pt x="14" y="87"/>
                    <a:pt x="14" y="87"/>
                    <a:pt x="14" y="87"/>
                  </a:cubicBezTo>
                  <a:cubicBezTo>
                    <a:pt x="6" y="87"/>
                    <a:pt x="0" y="93"/>
                    <a:pt x="0" y="101"/>
                  </a:cubicBezTo>
                  <a:cubicBezTo>
                    <a:pt x="0" y="295"/>
                    <a:pt x="0" y="295"/>
                    <a:pt x="0" y="295"/>
                  </a:cubicBezTo>
                  <a:cubicBezTo>
                    <a:pt x="0" y="302"/>
                    <a:pt x="6" y="309"/>
                    <a:pt x="14" y="309"/>
                  </a:cubicBezTo>
                  <a:cubicBezTo>
                    <a:pt x="470" y="309"/>
                    <a:pt x="470" y="309"/>
                    <a:pt x="470" y="309"/>
                  </a:cubicBezTo>
                  <a:cubicBezTo>
                    <a:pt x="470" y="390"/>
                    <a:pt x="470" y="390"/>
                    <a:pt x="470" y="390"/>
                  </a:cubicBezTo>
                  <a:lnTo>
                    <a:pt x="722" y="199"/>
                  </a:lnTo>
                  <a:close/>
                </a:path>
              </a:pathLst>
            </a:custGeom>
            <a:solidFill>
              <a:sysClr val="window" lastClr="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108317" tIns="54158" rIns="108317" bIns="54158" numCol="1" anchor="t" anchorCtr="0" compatLnSpc="1">
              <a:prstTxWarp prst="textNoShape">
                <a:avLst/>
              </a:prstTxWarp>
            </a:bodyPr>
            <a:lstStyle/>
            <a:p>
              <a:pPr algn="ctr" defTabSz="811399">
                <a:lnSpc>
                  <a:spcPct val="85000"/>
                </a:lnSpc>
                <a:defRPr/>
              </a:pPr>
              <a:endParaRPr lang="en-US" sz="1659" kern="0"/>
            </a:p>
          </p:txBody>
        </p:sp>
      </p:grpSp>
      <p:sp>
        <p:nvSpPr>
          <p:cNvPr id="58" name="Title 5"/>
          <p:cNvSpPr txBox="1">
            <a:spLocks/>
          </p:cNvSpPr>
          <p:nvPr/>
        </p:nvSpPr>
        <p:spPr>
          <a:xfrm>
            <a:off x="350995" y="399494"/>
            <a:ext cx="8449056" cy="417627"/>
          </a:xfrm>
          <a:prstGeom prst="rect">
            <a:avLst/>
          </a:prstGeom>
        </p:spPr>
        <p:txBody>
          <a:bodyPr anchor="b" anchorCtr="0"/>
          <a:lstStyle>
            <a:lvl1pPr algn="l" defTabSz="864759" rtl="0" eaLnBrk="1" fontAlgn="base" hangingPunct="1">
              <a:spcBef>
                <a:spcPct val="0"/>
              </a:spcBef>
              <a:spcAft>
                <a:spcPct val="0"/>
              </a:spcAft>
              <a:defRPr sz="5120" b="1" i="0" kern="1200">
                <a:solidFill>
                  <a:schemeClr val="tx1">
                    <a:lumMod val="95000"/>
                  </a:schemeClr>
                </a:solidFill>
                <a:latin typeface="Amazon Ember" charset="0"/>
                <a:ea typeface="Amazon Ember" charset="0"/>
                <a:cs typeface="Amazon Ember" charset="0"/>
              </a:defRPr>
            </a:lvl1pPr>
            <a:lvl2pPr algn="l" defTabSz="864759"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2pPr>
            <a:lvl3pPr algn="l" defTabSz="864759"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3pPr>
            <a:lvl4pPr algn="l" defTabSz="864759"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4pPr>
            <a:lvl5pPr algn="l" defTabSz="864759"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5pPr>
            <a:lvl6pPr marL="650263" algn="l" defTabSz="864760"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6pPr>
            <a:lvl7pPr marL="1300527" algn="l" defTabSz="864760"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7pPr>
            <a:lvl8pPr marL="1950790" algn="l" defTabSz="864760"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8pPr>
            <a:lvl9pPr marL="2601052" algn="l" defTabSz="864760" rtl="0" eaLnBrk="1" fontAlgn="base" hangingPunct="1">
              <a:spcBef>
                <a:spcPct val="0"/>
              </a:spcBef>
              <a:spcAft>
                <a:spcPct val="0"/>
              </a:spcAft>
              <a:defRPr sz="5263" b="1">
                <a:solidFill>
                  <a:srgbClr val="F2F2F2"/>
                </a:solidFill>
                <a:latin typeface="Century Gothic" charset="0"/>
                <a:ea typeface="Century Gothic" charset="0"/>
                <a:cs typeface="Century Gothic" charset="0"/>
              </a:defRPr>
            </a:lvl9pPr>
          </a:lstStyle>
          <a:p>
            <a:r>
              <a:rPr lang="en-US" sz="2400" b="0" dirty="0">
                <a:solidFill>
                  <a:schemeClr val="tx1"/>
                </a:solidFill>
              </a:rPr>
              <a:t>VMware Cloud on AWS Hybrid &amp; Integration Connectivity</a:t>
            </a:r>
          </a:p>
        </p:txBody>
      </p:sp>
      <p:sp>
        <p:nvSpPr>
          <p:cNvPr id="56" name="Rectangle 55"/>
          <p:cNvSpPr/>
          <p:nvPr/>
        </p:nvSpPr>
        <p:spPr>
          <a:xfrm>
            <a:off x="841913" y="1080338"/>
            <a:ext cx="4265388" cy="34059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2"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VMware vRealize Suite, PowerCLI </a:t>
            </a:r>
          </a:p>
        </p:txBody>
      </p:sp>
      <p:sp>
        <p:nvSpPr>
          <p:cNvPr id="57" name="Rectangle 56"/>
          <p:cNvSpPr/>
          <p:nvPr/>
        </p:nvSpPr>
        <p:spPr>
          <a:xfrm>
            <a:off x="5762225" y="1083095"/>
            <a:ext cx="2584102" cy="354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22"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AWS CloudFormation, CLI</a:t>
            </a:r>
          </a:p>
        </p:txBody>
      </p:sp>
      <p:sp>
        <p:nvSpPr>
          <p:cNvPr id="61" name="Rectangle 60"/>
          <p:cNvSpPr/>
          <p:nvPr/>
        </p:nvSpPr>
        <p:spPr>
          <a:xfrm>
            <a:off x="-12126" y="1535025"/>
            <a:ext cx="3181006" cy="311175"/>
          </a:xfrm>
          <a:prstGeom prst="rect">
            <a:avLst/>
          </a:prstGeom>
          <a:noFill/>
          <a:ln>
            <a:noFill/>
          </a:ln>
        </p:spPr>
        <p:txBody>
          <a:bodyPr wrap="square">
            <a:spAutoFit/>
          </a:bodyPr>
          <a:lstStyle/>
          <a:p>
            <a:pPr algn="ctr"/>
            <a:r>
              <a:rPr lang="en-US" sz="1422" b="1" dirty="0">
                <a:latin typeface="Amazon Ember" panose="020B0603020204020204" pitchFamily="34" charset="0"/>
                <a:ea typeface="Amazon Ember" panose="020B0603020204020204" pitchFamily="34" charset="0"/>
                <a:cs typeface="Amazon Ember" panose="020B0603020204020204" pitchFamily="34" charset="0"/>
              </a:rPr>
              <a:t>On-Prem</a:t>
            </a:r>
          </a:p>
        </p:txBody>
      </p:sp>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0811" y="1977176"/>
            <a:ext cx="414842" cy="501888"/>
          </a:xfrm>
          <a:prstGeom prst="rect">
            <a:avLst/>
          </a:prstGeom>
        </p:spPr>
      </p:pic>
      <p:pic>
        <p:nvPicPr>
          <p:cNvPr id="63" name="Picture 6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6496" y="2993698"/>
            <a:ext cx="418990" cy="502788"/>
          </a:xfrm>
          <a:prstGeom prst="rect">
            <a:avLst/>
          </a:prstGeom>
        </p:spPr>
      </p:pic>
    </p:spTree>
    <p:extLst>
      <p:ext uri="{BB962C8B-B14F-4D97-AF65-F5344CB8AC3E}">
        <p14:creationId xmlns:p14="http://schemas.microsoft.com/office/powerpoint/2010/main" val="223331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757218" y="3161661"/>
            <a:ext cx="905022" cy="36933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p:cNvSpPr/>
          <p:nvPr/>
        </p:nvSpPr>
        <p:spPr>
          <a:xfrm>
            <a:off x="5289612" y="3161660"/>
            <a:ext cx="1209573" cy="46464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p:cNvSpPr/>
          <p:nvPr/>
        </p:nvSpPr>
        <p:spPr>
          <a:xfrm>
            <a:off x="1774611" y="3161660"/>
            <a:ext cx="1190138" cy="46464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ADB9EB0A-2537-1242-9A5E-028413C6D700}"/>
              </a:ext>
            </a:extLst>
          </p:cNvPr>
          <p:cNvSpPr/>
          <p:nvPr/>
        </p:nvSpPr>
        <p:spPr>
          <a:xfrm>
            <a:off x="1607545" y="1679676"/>
            <a:ext cx="1583771" cy="488675"/>
          </a:xfrm>
          <a:prstGeom prst="rect">
            <a:avLst/>
          </a:prstGeom>
          <a:solidFill>
            <a:srgbClr val="0089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350" dirty="0">
                <a:solidFill>
                  <a:schemeClr val="bg1"/>
                </a:solidFill>
                <a:latin typeface="Amazon Ember" panose="02000000000000000000" pitchFamily="2" charset="0"/>
                <a:ea typeface="Amazon Ember" panose="02000000000000000000" pitchFamily="2" charset="0"/>
              </a:rPr>
              <a:t>Cost Savings (TCO/CO)</a:t>
            </a:r>
          </a:p>
        </p:txBody>
      </p:sp>
      <p:sp>
        <p:nvSpPr>
          <p:cNvPr id="5" name="Rectangle 4">
            <a:extLst>
              <a:ext uri="{FF2B5EF4-FFF2-40B4-BE49-F238E27FC236}">
                <a16:creationId xmlns:a16="http://schemas.microsoft.com/office/drawing/2014/main" id="{39B28E24-DDC5-CA49-ABD7-95ACD909D904}"/>
              </a:ext>
            </a:extLst>
          </p:cNvPr>
          <p:cNvSpPr/>
          <p:nvPr/>
        </p:nvSpPr>
        <p:spPr>
          <a:xfrm>
            <a:off x="3443160" y="1679676"/>
            <a:ext cx="1583771" cy="488675"/>
          </a:xfrm>
          <a:prstGeom prst="rect">
            <a:avLst/>
          </a:prstGeom>
          <a:solidFill>
            <a:srgbClr val="DE6C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500" dirty="0">
                <a:solidFill>
                  <a:schemeClr val="bg1"/>
                </a:solidFill>
                <a:latin typeface="Amazon Ember" panose="02000000000000000000" pitchFamily="2" charset="0"/>
                <a:ea typeface="Amazon Ember" panose="02000000000000000000" pitchFamily="2" charset="0"/>
              </a:rPr>
              <a:t>Resource Efficiency</a:t>
            </a:r>
          </a:p>
        </p:txBody>
      </p:sp>
      <p:sp>
        <p:nvSpPr>
          <p:cNvPr id="6" name="Rectangle 5">
            <a:extLst>
              <a:ext uri="{FF2B5EF4-FFF2-40B4-BE49-F238E27FC236}">
                <a16:creationId xmlns:a16="http://schemas.microsoft.com/office/drawing/2014/main" id="{A78A9C60-8933-074E-BF83-F97D95BE4040}"/>
              </a:ext>
            </a:extLst>
          </p:cNvPr>
          <p:cNvSpPr/>
          <p:nvPr/>
        </p:nvSpPr>
        <p:spPr>
          <a:xfrm>
            <a:off x="7114390" y="1679676"/>
            <a:ext cx="1583771" cy="488675"/>
          </a:xfrm>
          <a:prstGeom prst="rect">
            <a:avLst/>
          </a:prstGeom>
          <a:solidFill>
            <a:srgbClr val="4F4F4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500" dirty="0">
                <a:solidFill>
                  <a:schemeClr val="bg1"/>
                </a:solidFill>
                <a:latin typeface="Amazon Ember" panose="02000000000000000000" pitchFamily="2" charset="0"/>
                <a:ea typeface="Amazon Ember" panose="02000000000000000000" pitchFamily="2" charset="0"/>
              </a:rPr>
              <a:t>Business Agility</a:t>
            </a:r>
          </a:p>
        </p:txBody>
      </p:sp>
      <p:sp>
        <p:nvSpPr>
          <p:cNvPr id="7" name="Rectangle 6">
            <a:extLst>
              <a:ext uri="{FF2B5EF4-FFF2-40B4-BE49-F238E27FC236}">
                <a16:creationId xmlns:a16="http://schemas.microsoft.com/office/drawing/2014/main" id="{6D89070F-5E5B-B342-B92B-EBB3F2C78F9F}"/>
              </a:ext>
            </a:extLst>
          </p:cNvPr>
          <p:cNvSpPr/>
          <p:nvPr/>
        </p:nvSpPr>
        <p:spPr>
          <a:xfrm>
            <a:off x="5278776" y="1679676"/>
            <a:ext cx="1583771" cy="48867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500" dirty="0">
                <a:solidFill>
                  <a:schemeClr val="bg1"/>
                </a:solidFill>
                <a:latin typeface="Amazon Ember" panose="02000000000000000000" pitchFamily="2" charset="0"/>
                <a:ea typeface="Amazon Ember" panose="02000000000000000000" pitchFamily="2" charset="0"/>
              </a:rPr>
              <a:t>Operational Resilience</a:t>
            </a:r>
          </a:p>
        </p:txBody>
      </p:sp>
      <p:sp>
        <p:nvSpPr>
          <p:cNvPr id="8" name="TextBox 7">
            <a:extLst>
              <a:ext uri="{FF2B5EF4-FFF2-40B4-BE49-F238E27FC236}">
                <a16:creationId xmlns:a16="http://schemas.microsoft.com/office/drawing/2014/main" id="{ACE180E5-75F5-BB4D-AC7C-8D7B43A9A785}"/>
              </a:ext>
            </a:extLst>
          </p:cNvPr>
          <p:cNvSpPr txBox="1"/>
          <p:nvPr/>
        </p:nvSpPr>
        <p:spPr>
          <a:xfrm>
            <a:off x="128555" y="2396980"/>
            <a:ext cx="1415387" cy="369332"/>
          </a:xfrm>
          <a:prstGeom prst="rect">
            <a:avLst/>
          </a:prstGeom>
          <a:noFill/>
        </p:spPr>
        <p:txBody>
          <a:bodyPr wrap="square" rtlCol="0">
            <a:spAutoFit/>
          </a:bodyPr>
          <a:lstStyle/>
          <a:p>
            <a:r>
              <a:rPr lang="en-US" dirty="0" err="1" smtClean="0">
                <a:solidFill>
                  <a:srgbClr val="414042"/>
                </a:solidFill>
                <a:latin typeface="Amazon Ember" panose="02000000000000000000" pitchFamily="2" charset="0"/>
                <a:ea typeface="Amazon Ember" panose="02000000000000000000" pitchFamily="2" charset="0"/>
              </a:rPr>
              <a:t>Criticità</a:t>
            </a:r>
            <a:endParaRPr lang="en-US" dirty="0">
              <a:solidFill>
                <a:srgbClr val="414042"/>
              </a:solidFill>
              <a:latin typeface="Amazon Ember" panose="02000000000000000000" pitchFamily="2" charset="0"/>
              <a:ea typeface="Amazon Ember" panose="02000000000000000000" pitchFamily="2" charset="0"/>
            </a:endParaRPr>
          </a:p>
        </p:txBody>
      </p:sp>
      <p:pic>
        <p:nvPicPr>
          <p:cNvPr id="9" name="Content Placeholder 6" descr="I-Heart-Cloud.png">
            <a:extLst>
              <a:ext uri="{FF2B5EF4-FFF2-40B4-BE49-F238E27FC236}">
                <a16:creationId xmlns:a16="http://schemas.microsoft.com/office/drawing/2014/main" id="{2252AAAD-DBDC-1F4D-9DD9-DA2EB65379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54" b="7977"/>
          <a:stretch/>
        </p:blipFill>
        <p:spPr>
          <a:xfrm>
            <a:off x="4050255" y="983386"/>
            <a:ext cx="327760" cy="644154"/>
          </a:xfrm>
          <a:prstGeom prst="rect">
            <a:avLst/>
          </a:prstGeom>
        </p:spPr>
      </p:pic>
      <p:pic>
        <p:nvPicPr>
          <p:cNvPr id="10" name="Picture 9">
            <a:extLst>
              <a:ext uri="{FF2B5EF4-FFF2-40B4-BE49-F238E27FC236}">
                <a16:creationId xmlns:a16="http://schemas.microsoft.com/office/drawing/2014/main" id="{9FF102D0-6D18-B540-AE67-05D57851A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988" y="1135274"/>
            <a:ext cx="597345" cy="430088"/>
          </a:xfrm>
          <a:prstGeom prst="rect">
            <a:avLst/>
          </a:prstGeom>
        </p:spPr>
      </p:pic>
      <p:pic>
        <p:nvPicPr>
          <p:cNvPr id="11" name="Picture 10">
            <a:extLst>
              <a:ext uri="{FF2B5EF4-FFF2-40B4-BE49-F238E27FC236}">
                <a16:creationId xmlns:a16="http://schemas.microsoft.com/office/drawing/2014/main" id="{AE802909-D5C0-CB4E-B1F9-94E5A8320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956" y="1099683"/>
            <a:ext cx="575276" cy="321583"/>
          </a:xfrm>
          <a:prstGeom prst="rect">
            <a:avLst/>
          </a:prstGeom>
        </p:spPr>
      </p:pic>
      <p:pic>
        <p:nvPicPr>
          <p:cNvPr id="12" name="Picture 11">
            <a:extLst>
              <a:ext uri="{FF2B5EF4-FFF2-40B4-BE49-F238E27FC236}">
                <a16:creationId xmlns:a16="http://schemas.microsoft.com/office/drawing/2014/main" id="{06E7AB32-B264-2841-A12D-9FA3DD3562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9950" y="1248708"/>
            <a:ext cx="422670" cy="294886"/>
          </a:xfrm>
          <a:prstGeom prst="rect">
            <a:avLst/>
          </a:prstGeom>
        </p:spPr>
      </p:pic>
      <p:pic>
        <p:nvPicPr>
          <p:cNvPr id="13" name="Picture 2" descr="Image result for agility icon">
            <a:extLst>
              <a:ext uri="{FF2B5EF4-FFF2-40B4-BE49-F238E27FC236}">
                <a16:creationId xmlns:a16="http://schemas.microsoft.com/office/drawing/2014/main" id="{E9F42353-022C-3343-8080-49F2C9C0034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75" t="9989" r="14337" b="15923"/>
          <a:stretch/>
        </p:blipFill>
        <p:spPr bwMode="auto">
          <a:xfrm>
            <a:off x="7734728" y="1079819"/>
            <a:ext cx="506866" cy="5068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B4304CC-422A-064F-B257-ABA17B315CC5}"/>
              </a:ext>
            </a:extLst>
          </p:cNvPr>
          <p:cNvSpPr txBox="1"/>
          <p:nvPr/>
        </p:nvSpPr>
        <p:spPr>
          <a:xfrm>
            <a:off x="128556" y="3161660"/>
            <a:ext cx="1320428" cy="369332"/>
          </a:xfrm>
          <a:prstGeom prst="rect">
            <a:avLst/>
          </a:prstGeom>
          <a:noFill/>
        </p:spPr>
        <p:txBody>
          <a:bodyPr wrap="square" rtlCol="0">
            <a:spAutoFit/>
          </a:bodyPr>
          <a:lstStyle/>
          <a:p>
            <a:r>
              <a:rPr lang="en-US" dirty="0" err="1" smtClean="0">
                <a:solidFill>
                  <a:srgbClr val="414042"/>
                </a:solidFill>
                <a:latin typeface="Amazon Ember" panose="02000000000000000000" pitchFamily="2" charset="0"/>
                <a:ea typeface="Amazon Ember" panose="02000000000000000000" pitchFamily="2" charset="0"/>
              </a:rPr>
              <a:t>Esempi</a:t>
            </a:r>
            <a:endParaRPr lang="en-US" dirty="0">
              <a:solidFill>
                <a:srgbClr val="414042"/>
              </a:solidFill>
              <a:latin typeface="Amazon Ember" panose="02000000000000000000" pitchFamily="2" charset="0"/>
              <a:ea typeface="Amazon Ember" panose="02000000000000000000" pitchFamily="2" charset="0"/>
            </a:endParaRPr>
          </a:p>
        </p:txBody>
      </p:sp>
      <p:sp>
        <p:nvSpPr>
          <p:cNvPr id="19" name="Rectangle 18">
            <a:extLst>
              <a:ext uri="{FF2B5EF4-FFF2-40B4-BE49-F238E27FC236}">
                <a16:creationId xmlns:a16="http://schemas.microsoft.com/office/drawing/2014/main" id="{62C3B8AD-6142-7F47-9C8C-8C1E6FCFC538}"/>
              </a:ext>
            </a:extLst>
          </p:cNvPr>
          <p:cNvSpPr/>
          <p:nvPr/>
        </p:nvSpPr>
        <p:spPr>
          <a:xfrm>
            <a:off x="1605116" y="2396981"/>
            <a:ext cx="1682083" cy="738664"/>
          </a:xfrm>
          <a:prstGeom prst="rect">
            <a:avLst/>
          </a:prstGeom>
        </p:spPr>
        <p:txBody>
          <a:bodyPr wrap="square">
            <a:spAutoFit/>
          </a:bodyPr>
          <a:lstStyle/>
          <a:p>
            <a:r>
              <a:rPr lang="en-US" sz="1050" dirty="0">
                <a:solidFill>
                  <a:srgbClr val="414042"/>
                </a:solidFill>
                <a:latin typeface="Amazon Ember" panose="02000000000000000000" pitchFamily="2" charset="0"/>
                <a:ea typeface="Amazon Ember" panose="02000000000000000000" pitchFamily="2" charset="0"/>
              </a:rPr>
              <a:t>Infrastructure cost savings / avoidance from moving to the cloud</a:t>
            </a:r>
          </a:p>
        </p:txBody>
      </p:sp>
      <p:sp>
        <p:nvSpPr>
          <p:cNvPr id="20" name="Rectangle 19">
            <a:extLst>
              <a:ext uri="{FF2B5EF4-FFF2-40B4-BE49-F238E27FC236}">
                <a16:creationId xmlns:a16="http://schemas.microsoft.com/office/drawing/2014/main" id="{ED7B3379-6C76-9041-8096-6E9C4B6D2076}"/>
              </a:ext>
            </a:extLst>
          </p:cNvPr>
          <p:cNvSpPr/>
          <p:nvPr/>
        </p:nvSpPr>
        <p:spPr>
          <a:xfrm>
            <a:off x="3406671" y="2396980"/>
            <a:ext cx="1620260" cy="577081"/>
          </a:xfrm>
          <a:prstGeom prst="rect">
            <a:avLst/>
          </a:prstGeom>
        </p:spPr>
        <p:txBody>
          <a:bodyPr wrap="square">
            <a:spAutoFit/>
          </a:bodyPr>
          <a:lstStyle/>
          <a:p>
            <a:r>
              <a:rPr lang="en-US" sz="1050" dirty="0">
                <a:solidFill>
                  <a:srgbClr val="414042"/>
                </a:solidFill>
                <a:latin typeface="Amazon Ember" panose="02000000000000000000" pitchFamily="2" charset="0"/>
                <a:ea typeface="Amazon Ember" panose="02000000000000000000" pitchFamily="2" charset="0"/>
              </a:rPr>
              <a:t>Efficiency improvement by function on a task-by-task basis</a:t>
            </a:r>
          </a:p>
        </p:txBody>
      </p:sp>
      <p:sp>
        <p:nvSpPr>
          <p:cNvPr id="21" name="Rectangle 20">
            <a:extLst>
              <a:ext uri="{FF2B5EF4-FFF2-40B4-BE49-F238E27FC236}">
                <a16:creationId xmlns:a16="http://schemas.microsoft.com/office/drawing/2014/main" id="{75C6C0F8-BE9B-BA4A-991D-983643E3DAC7}"/>
              </a:ext>
            </a:extLst>
          </p:cNvPr>
          <p:cNvSpPr/>
          <p:nvPr/>
        </p:nvSpPr>
        <p:spPr>
          <a:xfrm>
            <a:off x="5244988" y="2396980"/>
            <a:ext cx="1617559" cy="577081"/>
          </a:xfrm>
          <a:prstGeom prst="rect">
            <a:avLst/>
          </a:prstGeom>
        </p:spPr>
        <p:txBody>
          <a:bodyPr wrap="square">
            <a:spAutoFit/>
          </a:bodyPr>
          <a:lstStyle/>
          <a:p>
            <a:r>
              <a:rPr lang="en-US" sz="1050" dirty="0">
                <a:solidFill>
                  <a:srgbClr val="414042"/>
                </a:solidFill>
                <a:latin typeface="Amazon Ember" panose="02000000000000000000" pitchFamily="2" charset="0"/>
                <a:ea typeface="Amazon Ember" panose="02000000000000000000" pitchFamily="2" charset="0"/>
              </a:rPr>
              <a:t>Benefit of improving </a:t>
            </a:r>
            <a:r>
              <a:rPr lang="en-US" sz="1050">
                <a:solidFill>
                  <a:srgbClr val="414042"/>
                </a:solidFill>
                <a:latin typeface="Amazon Ember" panose="02000000000000000000" pitchFamily="2" charset="0"/>
                <a:ea typeface="Amazon Ember" panose="02000000000000000000" pitchFamily="2" charset="0"/>
              </a:rPr>
              <a:t>SLAs &amp; </a:t>
            </a:r>
            <a:r>
              <a:rPr lang="en-US" sz="1050" dirty="0">
                <a:solidFill>
                  <a:srgbClr val="414042"/>
                </a:solidFill>
                <a:latin typeface="Amazon Ember" panose="02000000000000000000" pitchFamily="2" charset="0"/>
                <a:ea typeface="Amazon Ember" panose="02000000000000000000" pitchFamily="2" charset="0"/>
              </a:rPr>
              <a:t>reducing </a:t>
            </a:r>
            <a:r>
              <a:rPr lang="en-US" sz="1050">
                <a:solidFill>
                  <a:srgbClr val="414042"/>
                </a:solidFill>
                <a:latin typeface="Amazon Ember" panose="02000000000000000000" pitchFamily="2" charset="0"/>
                <a:ea typeface="Amazon Ember" panose="02000000000000000000" pitchFamily="2" charset="0"/>
              </a:rPr>
              <a:t>unplanned outage</a:t>
            </a:r>
            <a:endParaRPr lang="en-US" sz="1050" dirty="0">
              <a:solidFill>
                <a:srgbClr val="414042"/>
              </a:solidFill>
              <a:latin typeface="Amazon Ember" panose="02000000000000000000" pitchFamily="2" charset="0"/>
              <a:ea typeface="Amazon Ember" panose="02000000000000000000" pitchFamily="2" charset="0"/>
            </a:endParaRPr>
          </a:p>
        </p:txBody>
      </p:sp>
      <p:sp>
        <p:nvSpPr>
          <p:cNvPr id="22" name="Rectangle 21">
            <a:extLst>
              <a:ext uri="{FF2B5EF4-FFF2-40B4-BE49-F238E27FC236}">
                <a16:creationId xmlns:a16="http://schemas.microsoft.com/office/drawing/2014/main" id="{FEA2CD72-452E-2F44-82CE-71660CF98B7A}"/>
              </a:ext>
            </a:extLst>
          </p:cNvPr>
          <p:cNvSpPr/>
          <p:nvPr/>
        </p:nvSpPr>
        <p:spPr>
          <a:xfrm>
            <a:off x="7036579" y="2396980"/>
            <a:ext cx="1905831" cy="577081"/>
          </a:xfrm>
          <a:prstGeom prst="rect">
            <a:avLst/>
          </a:prstGeom>
        </p:spPr>
        <p:txBody>
          <a:bodyPr wrap="square">
            <a:spAutoFit/>
          </a:bodyPr>
          <a:lstStyle/>
          <a:p>
            <a:r>
              <a:rPr lang="en-US" sz="1050" dirty="0">
                <a:solidFill>
                  <a:srgbClr val="414042"/>
                </a:solidFill>
                <a:latin typeface="Amazon Ember" panose="02000000000000000000" pitchFamily="2" charset="0"/>
                <a:ea typeface="Amazon Ember" panose="02000000000000000000" pitchFamily="2" charset="0"/>
              </a:rPr>
              <a:t>Deploying new features / applications faster and reducing errors</a:t>
            </a:r>
          </a:p>
        </p:txBody>
      </p:sp>
      <p:sp>
        <p:nvSpPr>
          <p:cNvPr id="23" name="TextBox 22">
            <a:extLst>
              <a:ext uri="{FF2B5EF4-FFF2-40B4-BE49-F238E27FC236}">
                <a16:creationId xmlns:a16="http://schemas.microsoft.com/office/drawing/2014/main" id="{632217D3-68A4-1B44-B6BF-919F671B8A8E}"/>
              </a:ext>
            </a:extLst>
          </p:cNvPr>
          <p:cNvSpPr txBox="1"/>
          <p:nvPr/>
        </p:nvSpPr>
        <p:spPr>
          <a:xfrm>
            <a:off x="2065763" y="4224027"/>
            <a:ext cx="700645" cy="461665"/>
          </a:xfrm>
          <a:prstGeom prst="rect">
            <a:avLst/>
          </a:prstGeom>
          <a:noFill/>
        </p:spPr>
        <p:txBody>
          <a:bodyPr wrap="square" rtlCol="0">
            <a:spAutoFit/>
          </a:bodyPr>
          <a:lstStyle/>
          <a:p>
            <a:pPr algn="ctr"/>
            <a:r>
              <a:rPr lang="en-US" sz="1200" dirty="0">
                <a:latin typeface="Amazon Ember" panose="02000000000000000000" pitchFamily="2" charset="0"/>
                <a:ea typeface="Amazon Ember" panose="02000000000000000000" pitchFamily="2" charset="0"/>
              </a:rPr>
              <a:t>Typical Focus</a:t>
            </a:r>
          </a:p>
        </p:txBody>
      </p:sp>
      <p:sp>
        <p:nvSpPr>
          <p:cNvPr id="24" name="TextBox 23">
            <a:extLst>
              <a:ext uri="{FF2B5EF4-FFF2-40B4-BE49-F238E27FC236}">
                <a16:creationId xmlns:a16="http://schemas.microsoft.com/office/drawing/2014/main" id="{97FD9C80-1F7F-2F41-B553-65C45774F0EB}"/>
              </a:ext>
            </a:extLst>
          </p:cNvPr>
          <p:cNvSpPr txBox="1"/>
          <p:nvPr/>
        </p:nvSpPr>
        <p:spPr>
          <a:xfrm>
            <a:off x="5334244" y="4235571"/>
            <a:ext cx="1419293" cy="461665"/>
          </a:xfrm>
          <a:prstGeom prst="rect">
            <a:avLst/>
          </a:prstGeom>
          <a:noFill/>
          <a:ln>
            <a:noFill/>
          </a:ln>
        </p:spPr>
        <p:txBody>
          <a:bodyPr wrap="square" rtlCol="0">
            <a:spAutoFit/>
          </a:bodyPr>
          <a:lstStyle/>
          <a:p>
            <a:pPr algn="ctr"/>
            <a:r>
              <a:rPr lang="en-US" sz="1200" dirty="0">
                <a:latin typeface="Amazon Ember" panose="02000000000000000000" pitchFamily="2" charset="0"/>
                <a:ea typeface="Amazon Ember" panose="02000000000000000000" pitchFamily="2" charset="0"/>
              </a:rPr>
              <a:t>Most Compelling Cloud Benefits</a:t>
            </a:r>
          </a:p>
        </p:txBody>
      </p:sp>
      <p:cxnSp>
        <p:nvCxnSpPr>
          <p:cNvPr id="25" name="Straight Arrow Connector 24">
            <a:extLst>
              <a:ext uri="{FF2B5EF4-FFF2-40B4-BE49-F238E27FC236}">
                <a16:creationId xmlns:a16="http://schemas.microsoft.com/office/drawing/2014/main" id="{587B7B79-B613-EF42-9DBD-879D37ECBE74}"/>
              </a:ext>
            </a:extLst>
          </p:cNvPr>
          <p:cNvCxnSpPr>
            <a:stCxn id="26" idx="1"/>
          </p:cNvCxnSpPr>
          <p:nvPr/>
        </p:nvCxnSpPr>
        <p:spPr>
          <a:xfrm flipH="1">
            <a:off x="1543943" y="4454860"/>
            <a:ext cx="521820" cy="0"/>
          </a:xfrm>
          <a:prstGeom prst="straightConnector1">
            <a:avLst/>
          </a:prstGeom>
          <a:ln w="25400">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386E85F-F9BE-FF43-B826-7A69880488E2}"/>
              </a:ext>
            </a:extLst>
          </p:cNvPr>
          <p:cNvCxnSpPr>
            <a:stCxn id="26" idx="3"/>
          </p:cNvCxnSpPr>
          <p:nvPr/>
        </p:nvCxnSpPr>
        <p:spPr>
          <a:xfrm>
            <a:off x="2766408" y="4454860"/>
            <a:ext cx="435997" cy="0"/>
          </a:xfrm>
          <a:prstGeom prst="straightConnector1">
            <a:avLst/>
          </a:prstGeom>
          <a:ln w="25400">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6327792-8670-834F-89ED-410B8E36438D}"/>
              </a:ext>
            </a:extLst>
          </p:cNvPr>
          <p:cNvCxnSpPr>
            <a:stCxn id="27" idx="1"/>
          </p:cNvCxnSpPr>
          <p:nvPr/>
        </p:nvCxnSpPr>
        <p:spPr>
          <a:xfrm flipH="1">
            <a:off x="3443162" y="4454862"/>
            <a:ext cx="1891082" cy="0"/>
          </a:xfrm>
          <a:prstGeom prst="straightConnector1">
            <a:avLst/>
          </a:prstGeom>
          <a:ln w="25400">
            <a:solidFill>
              <a:srgbClr val="41404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9090560-0F05-8740-ABEB-403BCEE61E89}"/>
              </a:ext>
            </a:extLst>
          </p:cNvPr>
          <p:cNvCxnSpPr>
            <a:stCxn id="27" idx="3"/>
          </p:cNvCxnSpPr>
          <p:nvPr/>
        </p:nvCxnSpPr>
        <p:spPr>
          <a:xfrm flipV="1">
            <a:off x="6753537" y="4454862"/>
            <a:ext cx="1841757" cy="0"/>
          </a:xfrm>
          <a:prstGeom prst="straightConnector1">
            <a:avLst/>
          </a:prstGeom>
          <a:ln w="25400">
            <a:solidFill>
              <a:srgbClr val="41404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A252AC4D-7FEC-CB46-B288-92098E1E381D}"/>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7498691" y="3123776"/>
            <a:ext cx="666001" cy="395940"/>
          </a:xfrm>
          <a:prstGeom prst="rect">
            <a:avLst/>
          </a:prstGeom>
        </p:spPr>
      </p:pic>
      <p:sp>
        <p:nvSpPr>
          <p:cNvPr id="30" name="Title 2">
            <a:extLst>
              <a:ext uri="{FF2B5EF4-FFF2-40B4-BE49-F238E27FC236}">
                <a16:creationId xmlns:a16="http://schemas.microsoft.com/office/drawing/2014/main" id="{785E5785-46C5-7C4C-A88D-846A5A82CC0A}"/>
              </a:ext>
            </a:extLst>
          </p:cNvPr>
          <p:cNvSpPr txBox="1">
            <a:spLocks/>
          </p:cNvSpPr>
          <p:nvPr/>
        </p:nvSpPr>
        <p:spPr>
          <a:xfrm>
            <a:off x="3384017" y="3629802"/>
            <a:ext cx="1782692" cy="586188"/>
          </a:xfrm>
          <a:prstGeom prst="rect">
            <a:avLst/>
          </a:prstGeom>
        </p:spPr>
        <p:txBody>
          <a:bodyPr vert="horz" lIns="91440" tIns="45720" rIns="91440" bIns="45720" rtlCol="0" anchor="ctr">
            <a:noAutofit/>
          </a:bodyPr>
          <a:lstStyle>
            <a:defPPr>
              <a:defRPr lang="en-US"/>
            </a:defPPr>
            <a:lvl1pPr defTabSz="914400">
              <a:lnSpc>
                <a:spcPct val="100000"/>
              </a:lnSpc>
              <a:spcBef>
                <a:spcPct val="0"/>
              </a:spcBef>
              <a:buNone/>
              <a:defRPr sz="900">
                <a:solidFill>
                  <a:schemeClr val="bg1"/>
                </a:solidFill>
                <a:latin typeface="Amazon Ember" charset="0"/>
                <a:ea typeface="Amazon Ember" charset="0"/>
                <a:cs typeface="Amazon Ember" charset="0"/>
              </a:defRPr>
            </a:lvl1pPr>
          </a:lstStyle>
          <a:p>
            <a:r>
              <a:rPr lang="en-US" dirty="0">
                <a:solidFill>
                  <a:srgbClr val="414042"/>
                </a:solidFill>
              </a:rPr>
              <a:t>Reduced storage costs </a:t>
            </a:r>
            <a:r>
              <a:rPr lang="en-US">
                <a:solidFill>
                  <a:srgbClr val="414042"/>
                </a:solidFill>
              </a:rPr>
              <a:t>50</a:t>
            </a:r>
            <a:r>
              <a:rPr lang="en-US" smtClean="0">
                <a:solidFill>
                  <a:srgbClr val="414042"/>
                </a:solidFill>
              </a:rPr>
              <a:t>%, </a:t>
            </a:r>
            <a:r>
              <a:rPr lang="en-US" dirty="0">
                <a:solidFill>
                  <a:srgbClr val="414042"/>
                </a:solidFill>
              </a:rPr>
              <a:t>compute costs 20%</a:t>
            </a:r>
            <a:r>
              <a:rPr lang="en-US" dirty="0">
                <a:solidFill>
                  <a:schemeClr val="tx1"/>
                </a:solidFill>
              </a:rPr>
              <a:t>, </a:t>
            </a:r>
            <a:r>
              <a:rPr lang="en-US">
                <a:solidFill>
                  <a:srgbClr val="FFB100"/>
                </a:solidFill>
              </a:rPr>
              <a:t>and </a:t>
            </a:r>
            <a:r>
              <a:rPr lang="en-US" smtClean="0">
                <a:solidFill>
                  <a:srgbClr val="FFB100"/>
                </a:solidFill>
              </a:rPr>
              <a:t>speed </a:t>
            </a:r>
            <a:r>
              <a:rPr lang="en-US" dirty="0">
                <a:solidFill>
                  <a:srgbClr val="FFB100"/>
                </a:solidFill>
              </a:rPr>
              <a:t>up provisioning by 10x (4 weeks to 2 days).</a:t>
            </a:r>
          </a:p>
        </p:txBody>
      </p:sp>
      <p:sp>
        <p:nvSpPr>
          <p:cNvPr id="31" name="Title 2">
            <a:extLst>
              <a:ext uri="{FF2B5EF4-FFF2-40B4-BE49-F238E27FC236}">
                <a16:creationId xmlns:a16="http://schemas.microsoft.com/office/drawing/2014/main" id="{F4A0466A-3B2D-004B-98FF-D50009A159C5}"/>
              </a:ext>
            </a:extLst>
          </p:cNvPr>
          <p:cNvSpPr txBox="1">
            <a:spLocks/>
          </p:cNvSpPr>
          <p:nvPr/>
        </p:nvSpPr>
        <p:spPr>
          <a:xfrm>
            <a:off x="6899994" y="3631973"/>
            <a:ext cx="1772339" cy="427877"/>
          </a:xfrm>
          <a:prstGeom prst="rect">
            <a:avLst/>
          </a:prstGeom>
        </p:spPr>
        <p:txBody>
          <a:bodyPr vert="horz" lIns="91440" tIns="45720" rIns="91440" bIns="45720" rtlCol="0" anchor="ctr">
            <a:noAutofit/>
          </a:bodyPr>
          <a:lstStyle>
            <a:defPPr>
              <a:defRPr lang="en-US"/>
            </a:defPPr>
            <a:lvl1pPr defTabSz="914400">
              <a:lnSpc>
                <a:spcPct val="100000"/>
              </a:lnSpc>
              <a:spcBef>
                <a:spcPct val="0"/>
              </a:spcBef>
              <a:buNone/>
              <a:defRPr sz="900">
                <a:solidFill>
                  <a:schemeClr val="bg1"/>
                </a:solidFill>
                <a:latin typeface="Amazon Ember" charset="0"/>
                <a:ea typeface="Amazon Ember" charset="0"/>
                <a:cs typeface="Amazon Ember" charset="0"/>
              </a:defRPr>
            </a:lvl1pPr>
          </a:lstStyle>
          <a:p>
            <a:r>
              <a:rPr lang="en-US" dirty="0">
                <a:solidFill>
                  <a:srgbClr val="414042"/>
                </a:solidFill>
              </a:rPr>
              <a:t>Migrated data center assets for several divested business units </a:t>
            </a:r>
            <a:r>
              <a:rPr lang="en-US" dirty="0">
                <a:solidFill>
                  <a:srgbClr val="FAAF00"/>
                </a:solidFill>
              </a:rPr>
              <a:t>in 6 months.</a:t>
            </a:r>
          </a:p>
        </p:txBody>
      </p:sp>
      <p:sp>
        <p:nvSpPr>
          <p:cNvPr id="32" name="Title 2">
            <a:extLst>
              <a:ext uri="{FF2B5EF4-FFF2-40B4-BE49-F238E27FC236}">
                <a16:creationId xmlns:a16="http://schemas.microsoft.com/office/drawing/2014/main" id="{D1C55E56-59F2-8D41-BE1C-F6D5901A5858}"/>
              </a:ext>
            </a:extLst>
          </p:cNvPr>
          <p:cNvSpPr txBox="1">
            <a:spLocks/>
          </p:cNvSpPr>
          <p:nvPr/>
        </p:nvSpPr>
        <p:spPr>
          <a:xfrm>
            <a:off x="1504611" y="3686963"/>
            <a:ext cx="190206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900" dirty="0">
                <a:solidFill>
                  <a:srgbClr val="414042"/>
                </a:solidFill>
                <a:latin typeface="Amazon Ember" charset="0"/>
                <a:ea typeface="Amazon Ember" charset="0"/>
                <a:cs typeface="Amazon Ember" charset="0"/>
              </a:rPr>
              <a:t>Consolidated 56 data centers down to 6</a:t>
            </a:r>
            <a:r>
              <a:rPr lang="en-US" sz="900" dirty="0">
                <a:latin typeface="Amazon Ember" charset="0"/>
                <a:ea typeface="Amazon Ember" charset="0"/>
                <a:cs typeface="Amazon Ember" charset="0"/>
              </a:rPr>
              <a:t>, </a:t>
            </a:r>
            <a:r>
              <a:rPr lang="en-US" sz="900" dirty="0">
                <a:solidFill>
                  <a:srgbClr val="FFB100"/>
                </a:solidFill>
                <a:latin typeface="Amazon Ember" charset="0"/>
                <a:ea typeface="Amazon Ember" charset="0"/>
                <a:cs typeface="Amazon Ember" charset="0"/>
              </a:rPr>
              <a:t>re-allocated &gt;$100M toward key business drivers</a:t>
            </a:r>
            <a:r>
              <a:rPr lang="en-US" sz="900" dirty="0">
                <a:solidFill>
                  <a:schemeClr val="bg1"/>
                </a:solidFill>
                <a:latin typeface="Amazon Ember" charset="0"/>
                <a:ea typeface="Amazon Ember" charset="0"/>
                <a:cs typeface="Amazon Ember" charset="0"/>
              </a:rPr>
              <a:t>.</a:t>
            </a:r>
          </a:p>
        </p:txBody>
      </p:sp>
      <p:pic>
        <p:nvPicPr>
          <p:cNvPr id="33" name="ENEL.png">
            <a:extLst>
              <a:ext uri="{FF2B5EF4-FFF2-40B4-BE49-F238E27FC236}">
                <a16:creationId xmlns:a16="http://schemas.microsoft.com/office/drawing/2014/main" id="{703A9887-7A72-C840-9A7F-F9E1478C42ED}"/>
              </a:ext>
            </a:extLst>
          </p:cNvPr>
          <p:cNvPicPr>
            <a:picLocks noChangeAspect="1"/>
          </p:cNvPicPr>
          <p:nvPr/>
        </p:nvPicPr>
        <p:blipFill>
          <a:blip r:embed="rId9">
            <a:extLst/>
          </a:blip>
          <a:stretch>
            <a:fillRect/>
          </a:stretch>
        </p:blipFill>
        <p:spPr>
          <a:xfrm>
            <a:off x="3757218" y="3067208"/>
            <a:ext cx="905022" cy="509075"/>
          </a:xfrm>
          <a:prstGeom prst="rect">
            <a:avLst/>
          </a:prstGeom>
          <a:ln w="12700">
            <a:miter lim="400000"/>
          </a:ln>
        </p:spPr>
      </p:pic>
      <p:sp>
        <p:nvSpPr>
          <p:cNvPr id="34" name="Title 2">
            <a:extLst>
              <a:ext uri="{FF2B5EF4-FFF2-40B4-BE49-F238E27FC236}">
                <a16:creationId xmlns:a16="http://schemas.microsoft.com/office/drawing/2014/main" id="{740B383A-F9F7-0044-87BB-0F85C466495C}"/>
              </a:ext>
            </a:extLst>
          </p:cNvPr>
          <p:cNvSpPr txBox="1">
            <a:spLocks/>
          </p:cNvSpPr>
          <p:nvPr/>
        </p:nvSpPr>
        <p:spPr>
          <a:xfrm>
            <a:off x="5195971" y="3626301"/>
            <a:ext cx="1695838" cy="586188"/>
          </a:xfrm>
          <a:prstGeom prst="rect">
            <a:avLst/>
          </a:prstGeom>
        </p:spPr>
        <p:txBody>
          <a:bodyPr vert="horz" lIns="91440" tIns="45720" rIns="91440" bIns="45720" rtlCol="0" anchor="ctr">
            <a:noAutofit/>
          </a:bodyPr>
          <a:lstStyle>
            <a:defPPr>
              <a:defRPr lang="en-US"/>
            </a:defPPr>
            <a:lvl1pPr defTabSz="914400">
              <a:lnSpc>
                <a:spcPct val="100000"/>
              </a:lnSpc>
              <a:spcBef>
                <a:spcPct val="0"/>
              </a:spcBef>
              <a:buNone/>
              <a:defRPr sz="900">
                <a:solidFill>
                  <a:schemeClr val="bg1"/>
                </a:solidFill>
                <a:latin typeface="Amazon Ember" charset="0"/>
                <a:ea typeface="Amazon Ember" charset="0"/>
                <a:cs typeface="Amazon Ember" charset="0"/>
              </a:defRPr>
            </a:lvl1pPr>
          </a:lstStyle>
          <a:p>
            <a:r>
              <a:rPr lang="en-US" dirty="0">
                <a:solidFill>
                  <a:srgbClr val="414042"/>
                </a:solidFill>
              </a:rPr>
              <a:t>Migrated 8 of 12 data centers to AWS, improving </a:t>
            </a:r>
            <a:r>
              <a:rPr lang="en-US" dirty="0">
                <a:solidFill>
                  <a:srgbClr val="FAAF00"/>
                </a:solidFill>
              </a:rPr>
              <a:t>performance, reliability</a:t>
            </a:r>
            <a:r>
              <a:rPr lang="en-US" dirty="0"/>
              <a:t>, </a:t>
            </a:r>
            <a:r>
              <a:rPr lang="en-US" dirty="0">
                <a:solidFill>
                  <a:srgbClr val="414042"/>
                </a:solidFill>
              </a:rPr>
              <a:t>and cost.</a:t>
            </a:r>
          </a:p>
        </p:txBody>
      </p:sp>
      <p:pic>
        <p:nvPicPr>
          <p:cNvPr id="36" name="Picture 35">
            <a:extLst>
              <a:ext uri="{FF2B5EF4-FFF2-40B4-BE49-F238E27FC236}">
                <a16:creationId xmlns:a16="http://schemas.microsoft.com/office/drawing/2014/main" id="{C33F6EC4-58D1-0246-B8CE-E83D37E1F38A}"/>
              </a:ext>
            </a:extLst>
          </p:cNvPr>
          <p:cNvPicPr>
            <a:picLocks noChangeAspect="1"/>
          </p:cNvPicPr>
          <p:nvPr/>
        </p:nvPicPr>
        <p:blipFill>
          <a:blip r:embed="rId10"/>
          <a:stretch>
            <a:fillRect/>
          </a:stretch>
        </p:blipFill>
        <p:spPr>
          <a:xfrm>
            <a:off x="5493793" y="3197808"/>
            <a:ext cx="875540" cy="301657"/>
          </a:xfrm>
          <a:prstGeom prst="rect">
            <a:avLst/>
          </a:prstGeom>
        </p:spPr>
      </p:pic>
      <p:pic>
        <p:nvPicPr>
          <p:cNvPr id="35" name="Picture 34">
            <a:extLst>
              <a:ext uri="{FF2B5EF4-FFF2-40B4-BE49-F238E27FC236}">
                <a16:creationId xmlns:a16="http://schemas.microsoft.com/office/drawing/2014/main" id="{67498D75-55E0-384E-A188-1B18D74E6BF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802361" y="3197808"/>
            <a:ext cx="1123304" cy="401665"/>
          </a:xfrm>
          <a:prstGeom prst="rect">
            <a:avLst/>
          </a:prstGeom>
        </p:spPr>
      </p:pic>
      <p:sp>
        <p:nvSpPr>
          <p:cNvPr id="40" name="Title 1"/>
          <p:cNvSpPr>
            <a:spLocks noGrp="1"/>
          </p:cNvSpPr>
          <p:nvPr>
            <p:ph type="title"/>
          </p:nvPr>
        </p:nvSpPr>
        <p:spPr>
          <a:xfrm>
            <a:off x="336789" y="131265"/>
            <a:ext cx="8205304" cy="545741"/>
          </a:xfrm>
        </p:spPr>
        <p:txBody>
          <a:bodyPr/>
          <a:lstStyle/>
          <a:p>
            <a:r>
              <a:rPr lang="it-IT" sz="2800" dirty="0"/>
              <a:t>I driver di business e le cause </a:t>
            </a:r>
            <a:r>
              <a:rPr lang="it-IT" sz="2800" dirty="0" smtClean="0"/>
              <a:t>scatenanti</a:t>
            </a:r>
            <a:endParaRPr lang="en-US" sz="2800" dirty="0"/>
          </a:p>
        </p:txBody>
      </p:sp>
    </p:spTree>
    <p:extLst>
      <p:ext uri="{BB962C8B-B14F-4D97-AF65-F5344CB8AC3E}">
        <p14:creationId xmlns:p14="http://schemas.microsoft.com/office/powerpoint/2010/main" val="343038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9AAF0B8C-F8B1-3843-8032-33F7AB7DC150}"/>
              </a:ext>
            </a:extLst>
          </p:cNvPr>
          <p:cNvSpPr/>
          <p:nvPr/>
        </p:nvSpPr>
        <p:spPr>
          <a:xfrm>
            <a:off x="697940" y="1404841"/>
            <a:ext cx="3774775" cy="2675140"/>
          </a:xfrm>
          <a:custGeom>
            <a:avLst/>
            <a:gdLst>
              <a:gd name="connsiteX0" fmla="*/ 0 w 3692769"/>
              <a:gd name="connsiteY0" fmla="*/ 1969477 h 1969477"/>
              <a:gd name="connsiteX1" fmla="*/ 1981200 w 3692769"/>
              <a:gd name="connsiteY1" fmla="*/ 1125415 h 1969477"/>
              <a:gd name="connsiteX2" fmla="*/ 3692769 w 3692769"/>
              <a:gd name="connsiteY2" fmla="*/ 0 h 1969477"/>
              <a:gd name="connsiteX0" fmla="*/ 0 w 3692769"/>
              <a:gd name="connsiteY0" fmla="*/ 1969477 h 1969477"/>
              <a:gd name="connsiteX1" fmla="*/ 1969477 w 3692769"/>
              <a:gd name="connsiteY1" fmla="*/ 1113692 h 1969477"/>
              <a:gd name="connsiteX2" fmla="*/ 3692769 w 3692769"/>
              <a:gd name="connsiteY2" fmla="*/ 0 h 1969477"/>
              <a:gd name="connsiteX0" fmla="*/ 0 w 3692769"/>
              <a:gd name="connsiteY0" fmla="*/ 1969477 h 1969477"/>
              <a:gd name="connsiteX1" fmla="*/ 1969477 w 3692769"/>
              <a:gd name="connsiteY1" fmla="*/ 1113692 h 1969477"/>
              <a:gd name="connsiteX2" fmla="*/ 3692769 w 3692769"/>
              <a:gd name="connsiteY2" fmla="*/ 0 h 1969477"/>
              <a:gd name="connsiteX0" fmla="*/ 0 w 3692769"/>
              <a:gd name="connsiteY0" fmla="*/ 1969477 h 1969477"/>
              <a:gd name="connsiteX1" fmla="*/ 922718 w 3692769"/>
              <a:gd name="connsiteY1" fmla="*/ 1805250 h 1969477"/>
              <a:gd name="connsiteX2" fmla="*/ 1969477 w 3692769"/>
              <a:gd name="connsiteY2" fmla="*/ 1113692 h 1969477"/>
              <a:gd name="connsiteX3" fmla="*/ 3692769 w 3692769"/>
              <a:gd name="connsiteY3" fmla="*/ 0 h 1969477"/>
              <a:gd name="connsiteX0" fmla="*/ 0 w 3692769"/>
              <a:gd name="connsiteY0" fmla="*/ 1969477 h 1969477"/>
              <a:gd name="connsiteX1" fmla="*/ 899272 w 3692769"/>
              <a:gd name="connsiteY1" fmla="*/ 1793527 h 1969477"/>
              <a:gd name="connsiteX2" fmla="*/ 1969477 w 3692769"/>
              <a:gd name="connsiteY2" fmla="*/ 1113692 h 1969477"/>
              <a:gd name="connsiteX3" fmla="*/ 3692769 w 3692769"/>
              <a:gd name="connsiteY3" fmla="*/ 0 h 1969477"/>
              <a:gd name="connsiteX0" fmla="*/ 0 w 3692769"/>
              <a:gd name="connsiteY0" fmla="*/ 1969477 h 1969477"/>
              <a:gd name="connsiteX1" fmla="*/ 899272 w 3692769"/>
              <a:gd name="connsiteY1" fmla="*/ 1793527 h 1969477"/>
              <a:gd name="connsiteX2" fmla="*/ 1969477 w 3692769"/>
              <a:gd name="connsiteY2" fmla="*/ 1113692 h 1969477"/>
              <a:gd name="connsiteX3" fmla="*/ 3692769 w 3692769"/>
              <a:gd name="connsiteY3" fmla="*/ 0 h 1969477"/>
              <a:gd name="connsiteX0" fmla="*/ 0 w 3692769"/>
              <a:gd name="connsiteY0" fmla="*/ 1969477 h 1969477"/>
              <a:gd name="connsiteX1" fmla="*/ 899272 w 3692769"/>
              <a:gd name="connsiteY1" fmla="*/ 1793527 h 1969477"/>
              <a:gd name="connsiteX2" fmla="*/ 1969477 w 3692769"/>
              <a:gd name="connsiteY2" fmla="*/ 1113692 h 1969477"/>
              <a:gd name="connsiteX3" fmla="*/ 2892195 w 3692769"/>
              <a:gd name="connsiteY3" fmla="*/ 257804 h 1969477"/>
              <a:gd name="connsiteX4" fmla="*/ 3692769 w 3692769"/>
              <a:gd name="connsiteY4" fmla="*/ 0 h 1969477"/>
              <a:gd name="connsiteX0" fmla="*/ 0 w 3692769"/>
              <a:gd name="connsiteY0" fmla="*/ 1922585 h 1922585"/>
              <a:gd name="connsiteX1" fmla="*/ 899272 w 3692769"/>
              <a:gd name="connsiteY1" fmla="*/ 1746635 h 1922585"/>
              <a:gd name="connsiteX2" fmla="*/ 1969477 w 3692769"/>
              <a:gd name="connsiteY2" fmla="*/ 1066800 h 1922585"/>
              <a:gd name="connsiteX3" fmla="*/ 2892195 w 3692769"/>
              <a:gd name="connsiteY3" fmla="*/ 210912 h 1922585"/>
              <a:gd name="connsiteX4" fmla="*/ 3692769 w 3692769"/>
              <a:gd name="connsiteY4" fmla="*/ 0 h 1922585"/>
              <a:gd name="connsiteX0" fmla="*/ 0 w 3692769"/>
              <a:gd name="connsiteY0" fmla="*/ 1923234 h 1923234"/>
              <a:gd name="connsiteX1" fmla="*/ 899272 w 3692769"/>
              <a:gd name="connsiteY1" fmla="*/ 1747284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899272 w 3692769"/>
              <a:gd name="connsiteY1" fmla="*/ 1747284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1004780 w 3692769"/>
              <a:gd name="connsiteY1" fmla="*/ 1723837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1969477 w 3692769"/>
              <a:gd name="connsiteY1" fmla="*/ 1067449 h 1923234"/>
              <a:gd name="connsiteX2" fmla="*/ 2892195 w 3692769"/>
              <a:gd name="connsiteY2" fmla="*/ 211561 h 1923234"/>
              <a:gd name="connsiteX3" fmla="*/ 3692769 w 3692769"/>
              <a:gd name="connsiteY3" fmla="*/ 649 h 1923234"/>
              <a:gd name="connsiteX0" fmla="*/ 0 w 3692769"/>
              <a:gd name="connsiteY0" fmla="*/ 1923234 h 1923234"/>
              <a:gd name="connsiteX1" fmla="*/ 991769 w 3692769"/>
              <a:gd name="connsiteY1" fmla="*/ 1693235 h 1923234"/>
              <a:gd name="connsiteX2" fmla="*/ 1969477 w 3692769"/>
              <a:gd name="connsiteY2" fmla="*/ 1067449 h 1923234"/>
              <a:gd name="connsiteX3" fmla="*/ 2892195 w 3692769"/>
              <a:gd name="connsiteY3" fmla="*/ 211561 h 1923234"/>
              <a:gd name="connsiteX4" fmla="*/ 3692769 w 3692769"/>
              <a:gd name="connsiteY4" fmla="*/ 649 h 19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769" h="1923234">
                <a:moveTo>
                  <a:pt x="0" y="1923234"/>
                </a:moveTo>
                <a:cubicBezTo>
                  <a:pt x="151618" y="1859501"/>
                  <a:pt x="663523" y="1835866"/>
                  <a:pt x="991769" y="1693235"/>
                </a:cubicBezTo>
                <a:cubicBezTo>
                  <a:pt x="1320015" y="1550604"/>
                  <a:pt x="1652739" y="1314395"/>
                  <a:pt x="1969477" y="1067449"/>
                </a:cubicBezTo>
                <a:cubicBezTo>
                  <a:pt x="2286215" y="820503"/>
                  <a:pt x="2604980" y="397176"/>
                  <a:pt x="2892195" y="211561"/>
                </a:cubicBezTo>
                <a:cubicBezTo>
                  <a:pt x="3179410" y="25946"/>
                  <a:pt x="3516355" y="-5230"/>
                  <a:pt x="3692769" y="649"/>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5" name="Freeform 74">
            <a:extLst>
              <a:ext uri="{FF2B5EF4-FFF2-40B4-BE49-F238E27FC236}">
                <a16:creationId xmlns:a16="http://schemas.microsoft.com/office/drawing/2014/main" id="{9C03C3DA-217B-744E-BE3E-B8154B7A7561}"/>
              </a:ext>
            </a:extLst>
          </p:cNvPr>
          <p:cNvSpPr/>
          <p:nvPr/>
        </p:nvSpPr>
        <p:spPr>
          <a:xfrm flipH="1">
            <a:off x="4476625" y="1396655"/>
            <a:ext cx="3692769" cy="2589431"/>
          </a:xfrm>
          <a:custGeom>
            <a:avLst/>
            <a:gdLst>
              <a:gd name="connsiteX0" fmla="*/ 0 w 3692769"/>
              <a:gd name="connsiteY0" fmla="*/ 1969477 h 1969477"/>
              <a:gd name="connsiteX1" fmla="*/ 1981200 w 3692769"/>
              <a:gd name="connsiteY1" fmla="*/ 1125415 h 1969477"/>
              <a:gd name="connsiteX2" fmla="*/ 3692769 w 3692769"/>
              <a:gd name="connsiteY2" fmla="*/ 0 h 1969477"/>
              <a:gd name="connsiteX0" fmla="*/ 0 w 3692769"/>
              <a:gd name="connsiteY0" fmla="*/ 1969477 h 1969477"/>
              <a:gd name="connsiteX1" fmla="*/ 1969477 w 3692769"/>
              <a:gd name="connsiteY1" fmla="*/ 1113692 h 1969477"/>
              <a:gd name="connsiteX2" fmla="*/ 3692769 w 3692769"/>
              <a:gd name="connsiteY2" fmla="*/ 0 h 1969477"/>
              <a:gd name="connsiteX0" fmla="*/ 0 w 3692769"/>
              <a:gd name="connsiteY0" fmla="*/ 1969477 h 1969477"/>
              <a:gd name="connsiteX1" fmla="*/ 1969477 w 3692769"/>
              <a:gd name="connsiteY1" fmla="*/ 1113692 h 1969477"/>
              <a:gd name="connsiteX2" fmla="*/ 3692769 w 3692769"/>
              <a:gd name="connsiteY2" fmla="*/ 0 h 1969477"/>
              <a:gd name="connsiteX0" fmla="*/ 0 w 3692769"/>
              <a:gd name="connsiteY0" fmla="*/ 1969477 h 1969477"/>
              <a:gd name="connsiteX1" fmla="*/ 922718 w 3692769"/>
              <a:gd name="connsiteY1" fmla="*/ 1805250 h 1969477"/>
              <a:gd name="connsiteX2" fmla="*/ 1969477 w 3692769"/>
              <a:gd name="connsiteY2" fmla="*/ 1113692 h 1969477"/>
              <a:gd name="connsiteX3" fmla="*/ 3692769 w 3692769"/>
              <a:gd name="connsiteY3" fmla="*/ 0 h 1969477"/>
              <a:gd name="connsiteX0" fmla="*/ 0 w 3692769"/>
              <a:gd name="connsiteY0" fmla="*/ 1969477 h 1969477"/>
              <a:gd name="connsiteX1" fmla="*/ 899272 w 3692769"/>
              <a:gd name="connsiteY1" fmla="*/ 1793527 h 1969477"/>
              <a:gd name="connsiteX2" fmla="*/ 1969477 w 3692769"/>
              <a:gd name="connsiteY2" fmla="*/ 1113692 h 1969477"/>
              <a:gd name="connsiteX3" fmla="*/ 3692769 w 3692769"/>
              <a:gd name="connsiteY3" fmla="*/ 0 h 1969477"/>
              <a:gd name="connsiteX0" fmla="*/ 0 w 3692769"/>
              <a:gd name="connsiteY0" fmla="*/ 1969477 h 1969477"/>
              <a:gd name="connsiteX1" fmla="*/ 899272 w 3692769"/>
              <a:gd name="connsiteY1" fmla="*/ 1793527 h 1969477"/>
              <a:gd name="connsiteX2" fmla="*/ 1969477 w 3692769"/>
              <a:gd name="connsiteY2" fmla="*/ 1113692 h 1969477"/>
              <a:gd name="connsiteX3" fmla="*/ 3692769 w 3692769"/>
              <a:gd name="connsiteY3" fmla="*/ 0 h 1969477"/>
              <a:gd name="connsiteX0" fmla="*/ 0 w 3692769"/>
              <a:gd name="connsiteY0" fmla="*/ 1969477 h 1969477"/>
              <a:gd name="connsiteX1" fmla="*/ 899272 w 3692769"/>
              <a:gd name="connsiteY1" fmla="*/ 1793527 h 1969477"/>
              <a:gd name="connsiteX2" fmla="*/ 1969477 w 3692769"/>
              <a:gd name="connsiteY2" fmla="*/ 1113692 h 1969477"/>
              <a:gd name="connsiteX3" fmla="*/ 2892195 w 3692769"/>
              <a:gd name="connsiteY3" fmla="*/ 257804 h 1969477"/>
              <a:gd name="connsiteX4" fmla="*/ 3692769 w 3692769"/>
              <a:gd name="connsiteY4" fmla="*/ 0 h 1969477"/>
              <a:gd name="connsiteX0" fmla="*/ 0 w 3692769"/>
              <a:gd name="connsiteY0" fmla="*/ 1922585 h 1922585"/>
              <a:gd name="connsiteX1" fmla="*/ 899272 w 3692769"/>
              <a:gd name="connsiteY1" fmla="*/ 1746635 h 1922585"/>
              <a:gd name="connsiteX2" fmla="*/ 1969477 w 3692769"/>
              <a:gd name="connsiteY2" fmla="*/ 1066800 h 1922585"/>
              <a:gd name="connsiteX3" fmla="*/ 2892195 w 3692769"/>
              <a:gd name="connsiteY3" fmla="*/ 210912 h 1922585"/>
              <a:gd name="connsiteX4" fmla="*/ 3692769 w 3692769"/>
              <a:gd name="connsiteY4" fmla="*/ 0 h 1922585"/>
              <a:gd name="connsiteX0" fmla="*/ 0 w 3692769"/>
              <a:gd name="connsiteY0" fmla="*/ 1923234 h 1923234"/>
              <a:gd name="connsiteX1" fmla="*/ 899272 w 3692769"/>
              <a:gd name="connsiteY1" fmla="*/ 1747284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899272 w 3692769"/>
              <a:gd name="connsiteY1" fmla="*/ 1747284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993057 w 3692769"/>
              <a:gd name="connsiteY1" fmla="*/ 1829345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1004780 w 3692769"/>
              <a:gd name="connsiteY1" fmla="*/ 1723837 h 1923234"/>
              <a:gd name="connsiteX2" fmla="*/ 1969477 w 3692769"/>
              <a:gd name="connsiteY2" fmla="*/ 1067449 h 1923234"/>
              <a:gd name="connsiteX3" fmla="*/ 2892195 w 3692769"/>
              <a:gd name="connsiteY3" fmla="*/ 211561 h 1923234"/>
              <a:gd name="connsiteX4" fmla="*/ 3692769 w 3692769"/>
              <a:gd name="connsiteY4" fmla="*/ 649 h 1923234"/>
              <a:gd name="connsiteX0" fmla="*/ 0 w 3692769"/>
              <a:gd name="connsiteY0" fmla="*/ 1923234 h 1923234"/>
              <a:gd name="connsiteX1" fmla="*/ 1969477 w 3692769"/>
              <a:gd name="connsiteY1" fmla="*/ 1067449 h 1923234"/>
              <a:gd name="connsiteX2" fmla="*/ 2892195 w 3692769"/>
              <a:gd name="connsiteY2" fmla="*/ 211561 h 1923234"/>
              <a:gd name="connsiteX3" fmla="*/ 3692769 w 3692769"/>
              <a:gd name="connsiteY3" fmla="*/ 649 h 1923234"/>
              <a:gd name="connsiteX0" fmla="*/ 0 w 3692769"/>
              <a:gd name="connsiteY0" fmla="*/ 1923234 h 1923234"/>
              <a:gd name="connsiteX1" fmla="*/ 991769 w 3692769"/>
              <a:gd name="connsiteY1" fmla="*/ 1693235 h 1923234"/>
              <a:gd name="connsiteX2" fmla="*/ 1969477 w 3692769"/>
              <a:gd name="connsiteY2" fmla="*/ 1067449 h 1923234"/>
              <a:gd name="connsiteX3" fmla="*/ 2892195 w 3692769"/>
              <a:gd name="connsiteY3" fmla="*/ 211561 h 1923234"/>
              <a:gd name="connsiteX4" fmla="*/ 3692769 w 3692769"/>
              <a:gd name="connsiteY4" fmla="*/ 649 h 192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769" h="1923234">
                <a:moveTo>
                  <a:pt x="0" y="1923234"/>
                </a:moveTo>
                <a:cubicBezTo>
                  <a:pt x="151618" y="1859501"/>
                  <a:pt x="663523" y="1835866"/>
                  <a:pt x="991769" y="1693235"/>
                </a:cubicBezTo>
                <a:cubicBezTo>
                  <a:pt x="1320015" y="1550604"/>
                  <a:pt x="1652739" y="1314395"/>
                  <a:pt x="1969477" y="1067449"/>
                </a:cubicBezTo>
                <a:cubicBezTo>
                  <a:pt x="2286215" y="820503"/>
                  <a:pt x="2604980" y="397176"/>
                  <a:pt x="2892195" y="211561"/>
                </a:cubicBezTo>
                <a:cubicBezTo>
                  <a:pt x="3179410" y="25946"/>
                  <a:pt x="3516355" y="-5230"/>
                  <a:pt x="3692769" y="649"/>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9" name="Straight Arrow Connector 8">
            <a:extLst>
              <a:ext uri="{FF2B5EF4-FFF2-40B4-BE49-F238E27FC236}">
                <a16:creationId xmlns:a16="http://schemas.microsoft.com/office/drawing/2014/main" id="{81FAE3EF-D710-8D4B-9AE6-FDEC0DF7AFA4}"/>
              </a:ext>
            </a:extLst>
          </p:cNvPr>
          <p:cNvCxnSpPr>
            <a:cxnSpLocks/>
          </p:cNvCxnSpPr>
          <p:nvPr/>
        </p:nvCxnSpPr>
        <p:spPr>
          <a:xfrm flipV="1">
            <a:off x="454020" y="914209"/>
            <a:ext cx="0" cy="36149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7E26F54-06A8-C947-938B-2F4E11796D8F}"/>
              </a:ext>
            </a:extLst>
          </p:cNvPr>
          <p:cNvCxnSpPr>
            <a:cxnSpLocks/>
          </p:cNvCxnSpPr>
          <p:nvPr/>
        </p:nvCxnSpPr>
        <p:spPr>
          <a:xfrm flipV="1">
            <a:off x="454020" y="4493977"/>
            <a:ext cx="804521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37BB7A5-81B8-A547-B56F-E3DCAD7B754A}"/>
              </a:ext>
            </a:extLst>
          </p:cNvPr>
          <p:cNvSpPr txBox="1"/>
          <p:nvPr/>
        </p:nvSpPr>
        <p:spPr>
          <a:xfrm>
            <a:off x="560772" y="4079981"/>
            <a:ext cx="1359877" cy="307777"/>
          </a:xfrm>
          <a:prstGeom prst="rect">
            <a:avLst/>
          </a:prstGeom>
          <a:noFill/>
        </p:spPr>
        <p:txBody>
          <a:bodyPr wrap="square" rtlCol="0">
            <a:spAutoFit/>
          </a:bodyPr>
          <a:lstStyle/>
          <a:p>
            <a:pPr algn="ctr"/>
            <a:r>
              <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Innovators</a:t>
            </a:r>
          </a:p>
        </p:txBody>
      </p:sp>
      <p:sp>
        <p:nvSpPr>
          <p:cNvPr id="29" name="TextBox 28">
            <a:extLst>
              <a:ext uri="{FF2B5EF4-FFF2-40B4-BE49-F238E27FC236}">
                <a16:creationId xmlns:a16="http://schemas.microsoft.com/office/drawing/2014/main" id="{DA0C6D6A-662A-4A40-BA5F-C3BB0F28CAC0}"/>
              </a:ext>
            </a:extLst>
          </p:cNvPr>
          <p:cNvSpPr txBox="1"/>
          <p:nvPr/>
        </p:nvSpPr>
        <p:spPr>
          <a:xfrm>
            <a:off x="1807336" y="4079981"/>
            <a:ext cx="1359877" cy="307777"/>
          </a:xfrm>
          <a:prstGeom prst="rect">
            <a:avLst/>
          </a:prstGeom>
          <a:noFill/>
        </p:spPr>
        <p:txBody>
          <a:bodyPr wrap="square" rtlCol="0">
            <a:spAutoFit/>
          </a:bodyPr>
          <a:lstStyle/>
          <a:p>
            <a:pPr algn="ctr"/>
            <a:r>
              <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Early Adopters</a:t>
            </a:r>
          </a:p>
        </p:txBody>
      </p:sp>
      <p:sp>
        <p:nvSpPr>
          <p:cNvPr id="30" name="TextBox 29">
            <a:extLst>
              <a:ext uri="{FF2B5EF4-FFF2-40B4-BE49-F238E27FC236}">
                <a16:creationId xmlns:a16="http://schemas.microsoft.com/office/drawing/2014/main" id="{4DDC60C3-C48F-9049-AC32-8B08F4F7F3B9}"/>
              </a:ext>
            </a:extLst>
          </p:cNvPr>
          <p:cNvSpPr txBox="1"/>
          <p:nvPr/>
        </p:nvSpPr>
        <p:spPr>
          <a:xfrm flipH="1">
            <a:off x="3623460" y="4120255"/>
            <a:ext cx="1580633" cy="307777"/>
          </a:xfrm>
          <a:prstGeom prst="rect">
            <a:avLst/>
          </a:prstGeom>
          <a:noFill/>
        </p:spPr>
        <p:txBody>
          <a:bodyPr wrap="square" rtlCol="0">
            <a:spAutoFit/>
          </a:bodyPr>
          <a:lstStyle/>
          <a:p>
            <a:pPr algn="ctr"/>
            <a:r>
              <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Early Majority</a:t>
            </a:r>
          </a:p>
        </p:txBody>
      </p:sp>
      <p:sp>
        <p:nvSpPr>
          <p:cNvPr id="31" name="TextBox 30">
            <a:extLst>
              <a:ext uri="{FF2B5EF4-FFF2-40B4-BE49-F238E27FC236}">
                <a16:creationId xmlns:a16="http://schemas.microsoft.com/office/drawing/2014/main" id="{502CDDFC-81A4-724A-B651-536564A39AA3}"/>
              </a:ext>
            </a:extLst>
          </p:cNvPr>
          <p:cNvSpPr txBox="1"/>
          <p:nvPr/>
        </p:nvSpPr>
        <p:spPr>
          <a:xfrm flipH="1">
            <a:off x="5447466" y="4091193"/>
            <a:ext cx="1580633" cy="307777"/>
          </a:xfrm>
          <a:prstGeom prst="rect">
            <a:avLst/>
          </a:prstGeom>
          <a:noFill/>
        </p:spPr>
        <p:txBody>
          <a:bodyPr wrap="square" rtlCol="0">
            <a:spAutoFit/>
          </a:bodyPr>
          <a:lstStyle/>
          <a:p>
            <a:pPr algn="ctr"/>
            <a:r>
              <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Late Majority</a:t>
            </a:r>
          </a:p>
        </p:txBody>
      </p:sp>
      <p:pic>
        <p:nvPicPr>
          <p:cNvPr id="34" name="Picture 33">
            <a:extLst>
              <a:ext uri="{FF2B5EF4-FFF2-40B4-BE49-F238E27FC236}">
                <a16:creationId xmlns:a16="http://schemas.microsoft.com/office/drawing/2014/main" id="{CC0B5D6A-FB42-AF4E-A0AE-B246912D58D4}"/>
              </a:ext>
            </a:extLst>
          </p:cNvPr>
          <p:cNvPicPr>
            <a:picLocks noChangeAspect="1"/>
          </p:cNvPicPr>
          <p:nvPr/>
        </p:nvPicPr>
        <p:blipFill>
          <a:blip r:embed="rId3"/>
          <a:stretch>
            <a:fillRect/>
          </a:stretch>
        </p:blipFill>
        <p:spPr>
          <a:xfrm>
            <a:off x="6752760" y="2243492"/>
            <a:ext cx="571739" cy="634627"/>
          </a:xfrm>
          <a:prstGeom prst="rect">
            <a:avLst/>
          </a:prstGeom>
        </p:spPr>
      </p:pic>
      <p:pic>
        <p:nvPicPr>
          <p:cNvPr id="35" name="Picture 34">
            <a:extLst>
              <a:ext uri="{FF2B5EF4-FFF2-40B4-BE49-F238E27FC236}">
                <a16:creationId xmlns:a16="http://schemas.microsoft.com/office/drawing/2014/main" id="{A6A593B3-1E3D-9F46-A894-B94CFFE438B5}"/>
              </a:ext>
            </a:extLst>
          </p:cNvPr>
          <p:cNvPicPr>
            <a:picLocks noChangeAspect="1"/>
          </p:cNvPicPr>
          <p:nvPr/>
        </p:nvPicPr>
        <p:blipFill>
          <a:blip r:embed="rId4"/>
          <a:stretch>
            <a:fillRect/>
          </a:stretch>
        </p:blipFill>
        <p:spPr>
          <a:xfrm>
            <a:off x="4051235" y="1117782"/>
            <a:ext cx="846871" cy="557746"/>
          </a:xfrm>
          <a:prstGeom prst="rect">
            <a:avLst/>
          </a:prstGeom>
        </p:spPr>
      </p:pic>
      <p:pic>
        <p:nvPicPr>
          <p:cNvPr id="36" name="Picture 35">
            <a:extLst>
              <a:ext uri="{FF2B5EF4-FFF2-40B4-BE49-F238E27FC236}">
                <a16:creationId xmlns:a16="http://schemas.microsoft.com/office/drawing/2014/main" id="{7AEAA4FE-7F90-6D4B-A4EE-1380239752C6}"/>
              </a:ext>
            </a:extLst>
          </p:cNvPr>
          <p:cNvPicPr>
            <a:picLocks noChangeAspect="1"/>
          </p:cNvPicPr>
          <p:nvPr/>
        </p:nvPicPr>
        <p:blipFill>
          <a:blip r:embed="rId5"/>
          <a:stretch>
            <a:fillRect/>
          </a:stretch>
        </p:blipFill>
        <p:spPr>
          <a:xfrm>
            <a:off x="2011700" y="2715151"/>
            <a:ext cx="855660" cy="544815"/>
          </a:xfrm>
          <a:prstGeom prst="rect">
            <a:avLst/>
          </a:prstGeom>
        </p:spPr>
      </p:pic>
      <p:pic>
        <p:nvPicPr>
          <p:cNvPr id="37" name="Picture 36">
            <a:extLst>
              <a:ext uri="{FF2B5EF4-FFF2-40B4-BE49-F238E27FC236}">
                <a16:creationId xmlns:a16="http://schemas.microsoft.com/office/drawing/2014/main" id="{E40868D9-F347-6F44-8167-7EA2A5863A96}"/>
              </a:ext>
            </a:extLst>
          </p:cNvPr>
          <p:cNvPicPr>
            <a:picLocks noChangeAspect="1"/>
          </p:cNvPicPr>
          <p:nvPr/>
        </p:nvPicPr>
        <p:blipFill>
          <a:blip r:embed="rId6"/>
          <a:stretch>
            <a:fillRect/>
          </a:stretch>
        </p:blipFill>
        <p:spPr>
          <a:xfrm>
            <a:off x="929492" y="3314651"/>
            <a:ext cx="555393" cy="493958"/>
          </a:xfrm>
          <a:prstGeom prst="rect">
            <a:avLst/>
          </a:prstGeom>
        </p:spPr>
      </p:pic>
      <p:sp>
        <p:nvSpPr>
          <p:cNvPr id="38" name="TextBox 37">
            <a:extLst>
              <a:ext uri="{FF2B5EF4-FFF2-40B4-BE49-F238E27FC236}">
                <a16:creationId xmlns:a16="http://schemas.microsoft.com/office/drawing/2014/main" id="{C82C541E-CF9B-0E44-8F92-CA2A61224D59}"/>
              </a:ext>
            </a:extLst>
          </p:cNvPr>
          <p:cNvSpPr txBox="1"/>
          <p:nvPr/>
        </p:nvSpPr>
        <p:spPr>
          <a:xfrm>
            <a:off x="813711" y="2951613"/>
            <a:ext cx="961673" cy="253916"/>
          </a:xfrm>
          <a:prstGeom prst="rect">
            <a:avLst/>
          </a:prstGeom>
          <a:noFill/>
        </p:spPr>
        <p:txBody>
          <a:bodyPr wrap="square" rtlCol="0">
            <a:spAutoFit/>
          </a:bodyPr>
          <a:lstStyle/>
          <a:p>
            <a:r>
              <a:rPr lang="en-US" sz="105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PROJECT</a:t>
            </a:r>
          </a:p>
        </p:txBody>
      </p:sp>
      <p:sp>
        <p:nvSpPr>
          <p:cNvPr id="39" name="TextBox 38">
            <a:extLst>
              <a:ext uri="{FF2B5EF4-FFF2-40B4-BE49-F238E27FC236}">
                <a16:creationId xmlns:a16="http://schemas.microsoft.com/office/drawing/2014/main" id="{6F140B7C-4B71-E44E-AB2B-FD4AA0561FFC}"/>
              </a:ext>
            </a:extLst>
          </p:cNvPr>
          <p:cNvSpPr txBox="1"/>
          <p:nvPr/>
        </p:nvSpPr>
        <p:spPr>
          <a:xfrm>
            <a:off x="1799341" y="2361537"/>
            <a:ext cx="1228551" cy="253916"/>
          </a:xfrm>
          <a:prstGeom prst="rect">
            <a:avLst/>
          </a:prstGeom>
          <a:noFill/>
        </p:spPr>
        <p:txBody>
          <a:bodyPr wrap="square" rtlCol="0">
            <a:spAutoFit/>
          </a:bodyPr>
          <a:lstStyle/>
          <a:p>
            <a:r>
              <a:rPr lang="en-US" sz="105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FOUNDATION</a:t>
            </a:r>
          </a:p>
        </p:txBody>
      </p:sp>
      <p:sp>
        <p:nvSpPr>
          <p:cNvPr id="40" name="TextBox 39">
            <a:extLst>
              <a:ext uri="{FF2B5EF4-FFF2-40B4-BE49-F238E27FC236}">
                <a16:creationId xmlns:a16="http://schemas.microsoft.com/office/drawing/2014/main" id="{F61E3C9A-522F-2249-B393-F72A04B0B03C}"/>
              </a:ext>
            </a:extLst>
          </p:cNvPr>
          <p:cNvSpPr txBox="1"/>
          <p:nvPr/>
        </p:nvSpPr>
        <p:spPr>
          <a:xfrm>
            <a:off x="3245201" y="1153530"/>
            <a:ext cx="961673" cy="253916"/>
          </a:xfrm>
          <a:prstGeom prst="rect">
            <a:avLst/>
          </a:prstGeom>
          <a:noFill/>
        </p:spPr>
        <p:txBody>
          <a:bodyPr wrap="square" rtlCol="0">
            <a:spAutoFit/>
          </a:bodyPr>
          <a:lstStyle/>
          <a:p>
            <a:r>
              <a:rPr lang="en-US" sz="105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MIGRATION</a:t>
            </a:r>
          </a:p>
        </p:txBody>
      </p:sp>
      <p:sp>
        <p:nvSpPr>
          <p:cNvPr id="41" name="TextBox 40">
            <a:extLst>
              <a:ext uri="{FF2B5EF4-FFF2-40B4-BE49-F238E27FC236}">
                <a16:creationId xmlns:a16="http://schemas.microsoft.com/office/drawing/2014/main" id="{B91C82DC-8CDB-7740-B57C-816EFB5BFF7C}"/>
              </a:ext>
            </a:extLst>
          </p:cNvPr>
          <p:cNvSpPr txBox="1"/>
          <p:nvPr/>
        </p:nvSpPr>
        <p:spPr>
          <a:xfrm>
            <a:off x="7296174" y="2498321"/>
            <a:ext cx="1097045" cy="253916"/>
          </a:xfrm>
          <a:prstGeom prst="rect">
            <a:avLst/>
          </a:prstGeom>
          <a:noFill/>
        </p:spPr>
        <p:txBody>
          <a:bodyPr wrap="square" rtlCol="0">
            <a:spAutoFit/>
          </a:bodyPr>
          <a:lstStyle/>
          <a:p>
            <a:r>
              <a:rPr lang="en-US" sz="105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REINVENTION</a:t>
            </a:r>
          </a:p>
        </p:txBody>
      </p:sp>
      <p:sp>
        <p:nvSpPr>
          <p:cNvPr id="44" name="TextBox 43">
            <a:extLst>
              <a:ext uri="{FF2B5EF4-FFF2-40B4-BE49-F238E27FC236}">
                <a16:creationId xmlns:a16="http://schemas.microsoft.com/office/drawing/2014/main" id="{16414AB8-E00F-6046-9482-4D2804A2761F}"/>
              </a:ext>
            </a:extLst>
          </p:cNvPr>
          <p:cNvSpPr txBox="1"/>
          <p:nvPr/>
        </p:nvSpPr>
        <p:spPr>
          <a:xfrm>
            <a:off x="454020" y="873480"/>
            <a:ext cx="601447" cy="307777"/>
          </a:xfrm>
          <a:prstGeom prst="rect">
            <a:avLst/>
          </a:prstGeom>
          <a:noFill/>
        </p:spPr>
        <p:txBody>
          <a:bodyPr wrap="none" rtlCol="0">
            <a:spAutoFit/>
          </a:bodyPr>
          <a:lstStyle/>
          <a:p>
            <a:r>
              <a:rPr lang="en-GB"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value</a:t>
            </a:r>
            <a:endPar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5" name="TextBox 44">
            <a:extLst>
              <a:ext uri="{FF2B5EF4-FFF2-40B4-BE49-F238E27FC236}">
                <a16:creationId xmlns:a16="http://schemas.microsoft.com/office/drawing/2014/main" id="{F16CD322-4F78-AA43-8FE9-2CACD40C087F}"/>
              </a:ext>
            </a:extLst>
          </p:cNvPr>
          <p:cNvSpPr txBox="1"/>
          <p:nvPr/>
        </p:nvSpPr>
        <p:spPr>
          <a:xfrm flipH="1">
            <a:off x="6836669" y="4091193"/>
            <a:ext cx="1580633" cy="307777"/>
          </a:xfrm>
          <a:prstGeom prst="rect">
            <a:avLst/>
          </a:prstGeom>
          <a:noFill/>
        </p:spPr>
        <p:txBody>
          <a:bodyPr wrap="square" rtlCol="0">
            <a:spAutoFit/>
          </a:bodyPr>
          <a:lstStyle/>
          <a:p>
            <a:pPr algn="ctr"/>
            <a:r>
              <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Sceptics</a:t>
            </a:r>
          </a:p>
        </p:txBody>
      </p:sp>
      <p:sp>
        <p:nvSpPr>
          <p:cNvPr id="46" name="TextBox 45">
            <a:extLst>
              <a:ext uri="{FF2B5EF4-FFF2-40B4-BE49-F238E27FC236}">
                <a16:creationId xmlns:a16="http://schemas.microsoft.com/office/drawing/2014/main" id="{8C1517F2-969A-2449-B9AA-0310492D75F5}"/>
              </a:ext>
            </a:extLst>
          </p:cNvPr>
          <p:cNvSpPr txBox="1"/>
          <p:nvPr/>
        </p:nvSpPr>
        <p:spPr>
          <a:xfrm>
            <a:off x="8337874" y="4193022"/>
            <a:ext cx="540533" cy="307777"/>
          </a:xfrm>
          <a:prstGeom prst="rect">
            <a:avLst/>
          </a:prstGeom>
          <a:noFill/>
        </p:spPr>
        <p:txBody>
          <a:bodyPr wrap="none" rtlCol="0">
            <a:spAutoFit/>
          </a:bodyPr>
          <a:lstStyle/>
          <a:p>
            <a:r>
              <a:rPr lang="en-GB"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rPr>
              <a:t>time</a:t>
            </a:r>
            <a:endParaRPr lang="en-US" sz="1400" b="1" dirty="0">
              <a:solidFill>
                <a:srgbClr val="4140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3" name="TextBox 52">
            <a:extLst>
              <a:ext uri="{FF2B5EF4-FFF2-40B4-BE49-F238E27FC236}">
                <a16:creationId xmlns:a16="http://schemas.microsoft.com/office/drawing/2014/main" id="{0E896D6C-A6B9-1243-A69D-9A685C5FFA50}"/>
              </a:ext>
            </a:extLst>
          </p:cNvPr>
          <p:cNvSpPr txBox="1"/>
          <p:nvPr/>
        </p:nvSpPr>
        <p:spPr>
          <a:xfrm>
            <a:off x="6731129" y="1590266"/>
            <a:ext cx="1504745" cy="415498"/>
          </a:xfrm>
          <a:prstGeom prst="rect">
            <a:avLst/>
          </a:prstGeom>
          <a:noFill/>
        </p:spPr>
        <p:txBody>
          <a:bodyPr wrap="square" rtlCol="0">
            <a:spAutoFit/>
          </a:bodyPr>
          <a:lstStyle/>
          <a:p>
            <a:r>
              <a:rPr lang="en-US" sz="1050" b="1" dirty="0">
                <a:solidFill>
                  <a:srgbClr val="FAAF00"/>
                </a:solidFill>
                <a:latin typeface="Amazon Ember Light" panose="020B0403020204020204" pitchFamily="34" charset="0"/>
                <a:ea typeface="Amazon Ember Light" panose="020B0403020204020204" pitchFamily="34" charset="0"/>
                <a:cs typeface="Amazon Ember Light" panose="020B0403020204020204" pitchFamily="34" charset="0"/>
              </a:rPr>
              <a:t>RETIRING TECHNICAL DEBT</a:t>
            </a:r>
          </a:p>
        </p:txBody>
      </p:sp>
      <p:cxnSp>
        <p:nvCxnSpPr>
          <p:cNvPr id="77" name="Straight Connector 76">
            <a:extLst>
              <a:ext uri="{FF2B5EF4-FFF2-40B4-BE49-F238E27FC236}">
                <a16:creationId xmlns:a16="http://schemas.microsoft.com/office/drawing/2014/main" id="{80974A84-3B78-2642-AB14-889EF2B0D9A3}"/>
              </a:ext>
            </a:extLst>
          </p:cNvPr>
          <p:cNvCxnSpPr>
            <a:cxnSpLocks/>
          </p:cNvCxnSpPr>
          <p:nvPr/>
        </p:nvCxnSpPr>
        <p:spPr>
          <a:xfrm>
            <a:off x="5486088" y="1866388"/>
            <a:ext cx="0" cy="2504642"/>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B7D91D55-9C4C-4A48-AF0D-865DEE2ED2DC}"/>
              </a:ext>
            </a:extLst>
          </p:cNvPr>
          <p:cNvCxnSpPr/>
          <p:nvPr/>
        </p:nvCxnSpPr>
        <p:spPr>
          <a:xfrm>
            <a:off x="7061763" y="3601140"/>
            <a:ext cx="0" cy="769891"/>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03CABD9-122D-6541-9A2B-2E5E4F0E6DEB}"/>
              </a:ext>
            </a:extLst>
          </p:cNvPr>
          <p:cNvCxnSpPr>
            <a:cxnSpLocks/>
          </p:cNvCxnSpPr>
          <p:nvPr/>
        </p:nvCxnSpPr>
        <p:spPr>
          <a:xfrm>
            <a:off x="1906482" y="3808609"/>
            <a:ext cx="0" cy="522283"/>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84" name="Freeform 83">
            <a:extLst>
              <a:ext uri="{FF2B5EF4-FFF2-40B4-BE49-F238E27FC236}">
                <a16:creationId xmlns:a16="http://schemas.microsoft.com/office/drawing/2014/main" id="{BBF44742-09E0-494A-9860-3F39B7E3CDE0}"/>
              </a:ext>
            </a:extLst>
          </p:cNvPr>
          <p:cNvSpPr/>
          <p:nvPr/>
        </p:nvSpPr>
        <p:spPr>
          <a:xfrm>
            <a:off x="1582615" y="1586654"/>
            <a:ext cx="5205047" cy="2461846"/>
          </a:xfrm>
          <a:custGeom>
            <a:avLst/>
            <a:gdLst>
              <a:gd name="connsiteX0" fmla="*/ 0 w 5205047"/>
              <a:gd name="connsiteY0" fmla="*/ 2461846 h 2461846"/>
              <a:gd name="connsiteX1" fmla="*/ 2895600 w 5205047"/>
              <a:gd name="connsiteY1" fmla="*/ 1735016 h 2461846"/>
              <a:gd name="connsiteX2" fmla="*/ 5205047 w 5205047"/>
              <a:gd name="connsiteY2" fmla="*/ 0 h 2461846"/>
              <a:gd name="connsiteX3" fmla="*/ 5205047 w 5205047"/>
              <a:gd name="connsiteY3" fmla="*/ 0 h 2461846"/>
            </a:gdLst>
            <a:ahLst/>
            <a:cxnLst>
              <a:cxn ang="0">
                <a:pos x="connsiteX0" y="connsiteY0"/>
              </a:cxn>
              <a:cxn ang="0">
                <a:pos x="connsiteX1" y="connsiteY1"/>
              </a:cxn>
              <a:cxn ang="0">
                <a:pos x="connsiteX2" y="connsiteY2"/>
              </a:cxn>
              <a:cxn ang="0">
                <a:pos x="connsiteX3" y="connsiteY3"/>
              </a:cxn>
            </a:cxnLst>
            <a:rect l="l" t="t" r="r" b="b"/>
            <a:pathLst>
              <a:path w="5205047" h="2461846">
                <a:moveTo>
                  <a:pt x="0" y="2461846"/>
                </a:moveTo>
                <a:cubicBezTo>
                  <a:pt x="1014046" y="2303585"/>
                  <a:pt x="2028092" y="2145324"/>
                  <a:pt x="2895600" y="1735016"/>
                </a:cubicBezTo>
                <a:cubicBezTo>
                  <a:pt x="3763108" y="1324708"/>
                  <a:pt x="5205047" y="0"/>
                  <a:pt x="5205047" y="0"/>
                </a:cubicBezTo>
                <a:lnTo>
                  <a:pt x="5205047" y="0"/>
                </a:lnTo>
              </a:path>
            </a:pathLst>
          </a:custGeom>
          <a:noFill/>
          <a:ln w="57150">
            <a:solidFill>
              <a:srgbClr val="FAAF00"/>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5" name="Freeform 84">
            <a:extLst>
              <a:ext uri="{FF2B5EF4-FFF2-40B4-BE49-F238E27FC236}">
                <a16:creationId xmlns:a16="http://schemas.microsoft.com/office/drawing/2014/main" id="{9668821B-3CF2-E840-81F1-C6E157E021BA}"/>
              </a:ext>
            </a:extLst>
          </p:cNvPr>
          <p:cNvSpPr/>
          <p:nvPr/>
        </p:nvSpPr>
        <p:spPr>
          <a:xfrm>
            <a:off x="1498848" y="1469267"/>
            <a:ext cx="5205047" cy="2461846"/>
          </a:xfrm>
          <a:custGeom>
            <a:avLst/>
            <a:gdLst>
              <a:gd name="connsiteX0" fmla="*/ 0 w 5205047"/>
              <a:gd name="connsiteY0" fmla="*/ 2461846 h 2461846"/>
              <a:gd name="connsiteX1" fmla="*/ 2895600 w 5205047"/>
              <a:gd name="connsiteY1" fmla="*/ 1735016 h 2461846"/>
              <a:gd name="connsiteX2" fmla="*/ 5205047 w 5205047"/>
              <a:gd name="connsiteY2" fmla="*/ 0 h 2461846"/>
              <a:gd name="connsiteX3" fmla="*/ 5205047 w 5205047"/>
              <a:gd name="connsiteY3" fmla="*/ 0 h 2461846"/>
              <a:gd name="connsiteX0" fmla="*/ 0 w 5205047"/>
              <a:gd name="connsiteY0" fmla="*/ 2461846 h 2461846"/>
              <a:gd name="connsiteX1" fmla="*/ 2684585 w 5205047"/>
              <a:gd name="connsiteY1" fmla="*/ 550985 h 2461846"/>
              <a:gd name="connsiteX2" fmla="*/ 5205047 w 5205047"/>
              <a:gd name="connsiteY2" fmla="*/ 0 h 2461846"/>
              <a:gd name="connsiteX3" fmla="*/ 5205047 w 5205047"/>
              <a:gd name="connsiteY3" fmla="*/ 0 h 2461846"/>
              <a:gd name="connsiteX0" fmla="*/ 0 w 5205047"/>
              <a:gd name="connsiteY0" fmla="*/ 2461846 h 2461846"/>
              <a:gd name="connsiteX1" fmla="*/ 2649416 w 5205047"/>
              <a:gd name="connsiteY1" fmla="*/ 445477 h 2461846"/>
              <a:gd name="connsiteX2" fmla="*/ 5205047 w 5205047"/>
              <a:gd name="connsiteY2" fmla="*/ 0 h 2461846"/>
              <a:gd name="connsiteX3" fmla="*/ 5205047 w 5205047"/>
              <a:gd name="connsiteY3" fmla="*/ 0 h 2461846"/>
            </a:gdLst>
            <a:ahLst/>
            <a:cxnLst>
              <a:cxn ang="0">
                <a:pos x="connsiteX0" y="connsiteY0"/>
              </a:cxn>
              <a:cxn ang="0">
                <a:pos x="connsiteX1" y="connsiteY1"/>
              </a:cxn>
              <a:cxn ang="0">
                <a:pos x="connsiteX2" y="connsiteY2"/>
              </a:cxn>
              <a:cxn ang="0">
                <a:pos x="connsiteX3" y="connsiteY3"/>
              </a:cxn>
            </a:cxnLst>
            <a:rect l="l" t="t" r="r" b="b"/>
            <a:pathLst>
              <a:path w="5205047" h="2461846">
                <a:moveTo>
                  <a:pt x="0" y="2461846"/>
                </a:moveTo>
                <a:cubicBezTo>
                  <a:pt x="1014046" y="2303585"/>
                  <a:pt x="1781908" y="855785"/>
                  <a:pt x="2649416" y="445477"/>
                </a:cubicBezTo>
                <a:cubicBezTo>
                  <a:pt x="3516924" y="35169"/>
                  <a:pt x="4779109" y="74246"/>
                  <a:pt x="5205047" y="0"/>
                </a:cubicBezTo>
                <a:lnTo>
                  <a:pt x="5205047" y="0"/>
                </a:lnTo>
              </a:path>
            </a:pathLst>
          </a:custGeom>
          <a:noFill/>
          <a:ln w="19050">
            <a:solidFill>
              <a:srgbClr val="92D050"/>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6" name="TextBox 85">
            <a:extLst>
              <a:ext uri="{FF2B5EF4-FFF2-40B4-BE49-F238E27FC236}">
                <a16:creationId xmlns:a16="http://schemas.microsoft.com/office/drawing/2014/main" id="{85A9355B-FE28-B146-A881-87C2664DEA7C}"/>
              </a:ext>
            </a:extLst>
          </p:cNvPr>
          <p:cNvSpPr txBox="1"/>
          <p:nvPr/>
        </p:nvSpPr>
        <p:spPr>
          <a:xfrm>
            <a:off x="6743310" y="1133467"/>
            <a:ext cx="1504745" cy="415498"/>
          </a:xfrm>
          <a:prstGeom prst="rect">
            <a:avLst/>
          </a:prstGeom>
          <a:noFill/>
        </p:spPr>
        <p:txBody>
          <a:bodyPr wrap="square" rtlCol="0">
            <a:spAutoFit/>
          </a:bodyPr>
          <a:lstStyle/>
          <a:p>
            <a:r>
              <a:rPr lang="en-US" sz="1050" b="1" dirty="0">
                <a:solidFill>
                  <a:srgbClr val="92D050"/>
                </a:solidFill>
                <a:latin typeface="Amazon Ember Light" panose="020B0403020204020204" pitchFamily="34" charset="0"/>
                <a:ea typeface="Amazon Ember Light" panose="020B0403020204020204" pitchFamily="34" charset="0"/>
                <a:cs typeface="Amazon Ember Light" panose="020B0403020204020204" pitchFamily="34" charset="0"/>
              </a:rPr>
              <a:t>CLOUD-NATIVE INNOVATION</a:t>
            </a:r>
          </a:p>
        </p:txBody>
      </p:sp>
      <p:sp>
        <p:nvSpPr>
          <p:cNvPr id="32" name="Title 1"/>
          <p:cNvSpPr>
            <a:spLocks noGrp="1"/>
          </p:cNvSpPr>
          <p:nvPr>
            <p:ph type="title"/>
          </p:nvPr>
        </p:nvSpPr>
        <p:spPr>
          <a:xfrm>
            <a:off x="336789" y="131265"/>
            <a:ext cx="8541618" cy="545741"/>
          </a:xfrm>
        </p:spPr>
        <p:txBody>
          <a:bodyPr/>
          <a:lstStyle/>
          <a:p>
            <a:r>
              <a:rPr lang="it-IT" dirty="0"/>
              <a:t>L’adozione del </a:t>
            </a:r>
            <a:r>
              <a:rPr lang="it-IT" dirty="0" err="1" smtClean="0"/>
              <a:t>Cloud</a:t>
            </a:r>
            <a:r>
              <a:rPr lang="it-IT" dirty="0"/>
              <a:t> </a:t>
            </a:r>
            <a:r>
              <a:rPr lang="it-IT" dirty="0" smtClean="0"/>
              <a:t>richiede il supporto degli Executive dell’organizzazione  </a:t>
            </a:r>
            <a:endParaRPr lang="en-US" dirty="0"/>
          </a:p>
        </p:txBody>
      </p:sp>
    </p:spTree>
    <p:extLst>
      <p:ext uri="{BB962C8B-B14F-4D97-AF65-F5344CB8AC3E}">
        <p14:creationId xmlns:p14="http://schemas.microsoft.com/office/powerpoint/2010/main" val="1091926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612377-4C54-E546-8CE6-CAA3C580C414}"/>
              </a:ext>
            </a:extLst>
          </p:cNvPr>
          <p:cNvGraphicFramePr>
            <a:graphicFrameLocks noGrp="1"/>
          </p:cNvGraphicFramePr>
          <p:nvPr>
            <p:extLst/>
          </p:nvPr>
        </p:nvGraphicFramePr>
        <p:xfrm>
          <a:off x="890198" y="1137253"/>
          <a:ext cx="2597989" cy="3149010"/>
        </p:xfrm>
        <a:graphic>
          <a:graphicData uri="http://schemas.openxmlformats.org/drawingml/2006/table">
            <a:tbl>
              <a:tblPr firstRow="1" bandRow="1">
                <a:tableStyleId>{5C22544A-7EE6-4342-B048-85BDC9FD1C3A}</a:tableStyleId>
              </a:tblPr>
              <a:tblGrid>
                <a:gridCol w="520481">
                  <a:extLst>
                    <a:ext uri="{9D8B030D-6E8A-4147-A177-3AD203B41FA5}">
                      <a16:colId xmlns:a16="http://schemas.microsoft.com/office/drawing/2014/main" val="661416456"/>
                    </a:ext>
                  </a:extLst>
                </a:gridCol>
                <a:gridCol w="2077508">
                  <a:extLst>
                    <a:ext uri="{9D8B030D-6E8A-4147-A177-3AD203B41FA5}">
                      <a16:colId xmlns:a16="http://schemas.microsoft.com/office/drawing/2014/main" val="4275952067"/>
                    </a:ext>
                  </a:extLst>
                </a:gridCol>
              </a:tblGrid>
              <a:tr h="524835">
                <a:tc rowSpan="3">
                  <a:txBody>
                    <a:bodyPr/>
                    <a:lstStyle/>
                    <a:p>
                      <a:pPr algn="ctr"/>
                      <a:r>
                        <a:rPr lang="en-US" sz="1200" b="1" dirty="0">
                          <a:solidFill>
                            <a:schemeClr val="bg2">
                              <a:lumMod val="25000"/>
                            </a:schemeClr>
                          </a:solidFill>
                          <a:latin typeface="Arial" panose="020B0604020202020204" pitchFamily="34" charset="0"/>
                          <a:ea typeface="Amazon Ember" panose="02000000000000000000" pitchFamily="2" charset="0"/>
                          <a:cs typeface="Arial" panose="020B0604020202020204" pitchFamily="34" charset="0"/>
                        </a:rPr>
                        <a:t>Business Capability</a:t>
                      </a:r>
                      <a:r>
                        <a:rPr lang="en-US" sz="1200" b="1" baseline="0" dirty="0">
                          <a:solidFill>
                            <a:schemeClr val="bg2">
                              <a:lumMod val="25000"/>
                            </a:schemeClr>
                          </a:solidFill>
                          <a:latin typeface="Arial" panose="020B0604020202020204" pitchFamily="34" charset="0"/>
                          <a:ea typeface="Amazon Ember" panose="02000000000000000000" pitchFamily="2" charset="0"/>
                          <a:cs typeface="Arial" panose="020B0604020202020204" pitchFamily="34" charset="0"/>
                        </a:rPr>
                        <a:t> Focused</a:t>
                      </a:r>
                      <a:endParaRPr lang="en-US" sz="1200" b="1" dirty="0">
                        <a:solidFill>
                          <a:schemeClr val="bg2">
                            <a:lumMod val="25000"/>
                          </a:schemeClr>
                        </a:solidFill>
                        <a:latin typeface="Arial" panose="020B0604020202020204" pitchFamily="34" charset="0"/>
                        <a:ea typeface="Amazon Ember" panose="02000000000000000000" pitchFamily="2" charset="0"/>
                        <a:cs typeface="Arial" panose="020B0604020202020204" pitchFamily="34" charset="0"/>
                      </a:endParaRPr>
                    </a:p>
                  </a:txBody>
                  <a:tcPr vert="vert27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rgbClr val="FF9900"/>
                    </a:solidFill>
                  </a:tcPr>
                </a:tc>
                <a:tc>
                  <a:txBody>
                    <a:bodyPr/>
                    <a:lstStyle/>
                    <a:p>
                      <a:pPr marL="114300" indent="0"/>
                      <a: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t>Business</a:t>
                      </a:r>
                      <a:b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br>
                      <a:r>
                        <a:rPr lang="en-US" sz="1000" b="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rPr>
                        <a:t>Value Realization</a:t>
                      </a:r>
                      <a:endParaRPr lang="en-US" sz="100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4252699"/>
                  </a:ext>
                </a:extLst>
              </a:tr>
              <a:tr h="524835">
                <a:tc vMerge="1">
                  <a:txBody>
                    <a:bodyPr/>
                    <a:lstStyle/>
                    <a:p>
                      <a:endParaRPr lang="en-US" sz="1400" dirty="0">
                        <a:solidFill>
                          <a:schemeClr val="bg2">
                            <a:lumMod val="25000"/>
                          </a:schemeClr>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t>People</a:t>
                      </a:r>
                    </a:p>
                    <a:p>
                      <a:pPr marL="114300" indent="0"/>
                      <a:r>
                        <a:rPr lang="en-US" sz="100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rPr>
                        <a:t>Roles and Readiness</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06411759"/>
                  </a:ext>
                </a:extLst>
              </a:tr>
              <a:tr h="524835">
                <a:tc vMerge="1">
                  <a:txBody>
                    <a:bodyPr/>
                    <a:lstStyle/>
                    <a:p>
                      <a:endParaRPr lang="en-US" sz="1400" dirty="0">
                        <a:solidFill>
                          <a:schemeClr val="bg2">
                            <a:lumMod val="25000"/>
                          </a:schemeClr>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t>Governance </a:t>
                      </a:r>
                    </a:p>
                    <a:p>
                      <a:pPr marL="114300" indent="0"/>
                      <a:r>
                        <a:rPr lang="en-US" sz="100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rPr>
                        <a:t>Prioritization and Control </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8393478"/>
                  </a:ext>
                </a:extLst>
              </a:tr>
              <a:tr h="524835">
                <a:tc rowSpan="3">
                  <a:txBody>
                    <a:bodyPr/>
                    <a:lstStyle/>
                    <a:p>
                      <a:pPr algn="ctr"/>
                      <a:r>
                        <a:rPr lang="en-US" sz="1200" b="1" dirty="0">
                          <a:solidFill>
                            <a:schemeClr val="bg1"/>
                          </a:solidFill>
                          <a:latin typeface="Arial" panose="020B0604020202020204" pitchFamily="34" charset="0"/>
                          <a:ea typeface="Amazon Ember" panose="02000000000000000000" pitchFamily="2" charset="0"/>
                          <a:cs typeface="Arial" panose="020B0604020202020204" pitchFamily="34" charset="0"/>
                        </a:rPr>
                        <a:t>Technical Capability</a:t>
                      </a:r>
                      <a:r>
                        <a:rPr lang="en-US" sz="1200" b="1" baseline="0" dirty="0">
                          <a:solidFill>
                            <a:schemeClr val="bg1"/>
                          </a:solidFill>
                          <a:latin typeface="Arial" panose="020B0604020202020204" pitchFamily="34" charset="0"/>
                          <a:ea typeface="Amazon Ember" panose="02000000000000000000" pitchFamily="2" charset="0"/>
                          <a:cs typeface="Arial" panose="020B0604020202020204" pitchFamily="34" charset="0"/>
                        </a:rPr>
                        <a:t> Focused</a:t>
                      </a:r>
                      <a:endParaRPr lang="en-US" sz="1200" b="1" dirty="0">
                        <a:solidFill>
                          <a:schemeClr val="bg1"/>
                        </a:solidFill>
                        <a:latin typeface="Arial" panose="020B0604020202020204" pitchFamily="34" charset="0"/>
                        <a:ea typeface="Amazon Ember" panose="02000000000000000000" pitchFamily="2" charset="0"/>
                        <a:cs typeface="Arial" panose="020B0604020202020204" pitchFamily="34" charset="0"/>
                      </a:endParaRPr>
                    </a:p>
                  </a:txBody>
                  <a:tcPr vert="vert27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rgbClr val="545B64"/>
                    </a:solidFill>
                  </a:tcPr>
                </a:tc>
                <a:tc>
                  <a:txBody>
                    <a:bodyPr/>
                    <a:lstStyle/>
                    <a:p>
                      <a:pPr marL="114300" indent="0"/>
                      <a: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t>Platform</a:t>
                      </a:r>
                    </a:p>
                    <a:p>
                      <a:pPr marL="114300" indent="0"/>
                      <a:r>
                        <a:rPr lang="en-US" sz="100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rPr>
                        <a:t>Applications and Infrastructure </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8772643"/>
                  </a:ext>
                </a:extLst>
              </a:tr>
              <a:tr h="524835">
                <a:tc vMerge="1">
                  <a:txBody>
                    <a:bodyPr/>
                    <a:lstStyle/>
                    <a:p>
                      <a:endParaRPr lang="en-US" sz="1400" dirty="0">
                        <a:solidFill>
                          <a:schemeClr val="bg2">
                            <a:lumMod val="25000"/>
                          </a:schemeClr>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t>Security</a:t>
                      </a:r>
                    </a:p>
                    <a:p>
                      <a:pPr marL="114300" indent="0"/>
                      <a:r>
                        <a:rPr lang="en-US" sz="100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rPr>
                        <a:t>Risk and Compliance</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7080696"/>
                  </a:ext>
                </a:extLst>
              </a:tr>
              <a:tr h="524835">
                <a:tc vMerge="1">
                  <a:txBody>
                    <a:bodyPr/>
                    <a:lstStyle/>
                    <a:p>
                      <a:endParaRPr lang="en-US" sz="1400" dirty="0">
                        <a:solidFill>
                          <a:schemeClr val="bg2">
                            <a:lumMod val="25000"/>
                          </a:schemeClr>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r>
                        <a:rPr lang="en-US" sz="1200" b="1" baseline="0" dirty="0">
                          <a:solidFill>
                            <a:schemeClr val="tx1"/>
                          </a:solidFill>
                          <a:latin typeface="Arial" panose="020B0604020202020204" pitchFamily="34" charset="0"/>
                          <a:ea typeface="Amazon Ember" panose="02000000000000000000" pitchFamily="2" charset="0"/>
                          <a:cs typeface="Arial" panose="020B0604020202020204" pitchFamily="34" charset="0"/>
                        </a:rPr>
                        <a:t>Operations</a:t>
                      </a:r>
                    </a:p>
                    <a:p>
                      <a:pPr marL="114300" indent="0"/>
                      <a:r>
                        <a:rPr lang="en-US" sz="1000" baseline="0" dirty="0">
                          <a:solidFill>
                            <a:schemeClr val="tx1"/>
                          </a:solidFill>
                          <a:latin typeface="Arial" panose="020B0604020202020204" pitchFamily="34" charset="0"/>
                          <a:ea typeface="Amazon Ember Light" panose="020B0403020204020204" pitchFamily="34" charset="0"/>
                          <a:cs typeface="Arial" panose="020B0604020202020204" pitchFamily="34" charset="0"/>
                        </a:rPr>
                        <a:t>Hybrid and Dynamic</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6100058"/>
                  </a:ext>
                </a:extLst>
              </a:tr>
            </a:tbl>
          </a:graphicData>
        </a:graphic>
      </p:graphicFrame>
      <p:grpSp>
        <p:nvGrpSpPr>
          <p:cNvPr id="6" name="Group 5">
            <a:extLst>
              <a:ext uri="{FF2B5EF4-FFF2-40B4-BE49-F238E27FC236}">
                <a16:creationId xmlns:a16="http://schemas.microsoft.com/office/drawing/2014/main" id="{434963DC-5FFE-4644-9095-CE5BEA1D801E}"/>
              </a:ext>
            </a:extLst>
          </p:cNvPr>
          <p:cNvGrpSpPr/>
          <p:nvPr/>
        </p:nvGrpSpPr>
        <p:grpSpPr>
          <a:xfrm>
            <a:off x="4790683" y="1159476"/>
            <a:ext cx="3936513" cy="3071152"/>
            <a:chOff x="4670092" y="1083248"/>
            <a:chExt cx="2562451" cy="2262428"/>
          </a:xfrm>
        </p:grpSpPr>
        <p:pic>
          <p:nvPicPr>
            <p:cNvPr id="7" name="Picture 6">
              <a:extLst>
                <a:ext uri="{FF2B5EF4-FFF2-40B4-BE49-F238E27FC236}">
                  <a16:creationId xmlns:a16="http://schemas.microsoft.com/office/drawing/2014/main" id="{BCA49AC6-5058-0647-AFEF-1345D3B4AF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5244" y="1083248"/>
              <a:ext cx="2428810" cy="1261237"/>
            </a:xfrm>
            <a:prstGeom prst="rect">
              <a:avLst/>
            </a:prstGeom>
          </p:spPr>
        </p:pic>
        <p:pic>
          <p:nvPicPr>
            <p:cNvPr id="8" name="Picture 7">
              <a:extLst>
                <a:ext uri="{FF2B5EF4-FFF2-40B4-BE49-F238E27FC236}">
                  <a16:creationId xmlns:a16="http://schemas.microsoft.com/office/drawing/2014/main" id="{43539D6B-D5B0-2946-B3DA-38EB6713D2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0092" y="2334153"/>
              <a:ext cx="2562451" cy="1011523"/>
            </a:xfrm>
            <a:prstGeom prst="rect">
              <a:avLst/>
            </a:prstGeom>
          </p:spPr>
        </p:pic>
      </p:grpSp>
      <p:sp>
        <p:nvSpPr>
          <p:cNvPr id="9" name="TextBox 8">
            <a:extLst>
              <a:ext uri="{FF2B5EF4-FFF2-40B4-BE49-F238E27FC236}">
                <a16:creationId xmlns:a16="http://schemas.microsoft.com/office/drawing/2014/main" id="{39F6F006-720A-D047-A8AA-6C29AC0256CC}"/>
              </a:ext>
            </a:extLst>
          </p:cNvPr>
          <p:cNvSpPr txBox="1"/>
          <p:nvPr/>
        </p:nvSpPr>
        <p:spPr>
          <a:xfrm>
            <a:off x="5032446" y="4410124"/>
            <a:ext cx="4882588" cy="307777"/>
          </a:xfrm>
          <a:prstGeom prst="rect">
            <a:avLst/>
          </a:prstGeom>
          <a:noFill/>
        </p:spPr>
        <p:txBody>
          <a:bodyPr wrap="square" rtlCol="0">
            <a:spAutoFit/>
          </a:bodyPr>
          <a:lstStyle/>
          <a:p>
            <a:r>
              <a:rPr lang="en-US" sz="1400" b="1" dirty="0">
                <a:latin typeface="Amazon Ember" panose="020B0603020204020204" pitchFamily="34" charset="0"/>
                <a:ea typeface="Amazon Ember" panose="020B0603020204020204" pitchFamily="34" charset="0"/>
                <a:cs typeface="Amazon Ember" panose="020B0603020204020204" pitchFamily="34" charset="0"/>
              </a:rPr>
              <a:t>Migration Readiness Assessment (MRA)</a:t>
            </a:r>
          </a:p>
        </p:txBody>
      </p:sp>
      <p:sp>
        <p:nvSpPr>
          <p:cNvPr id="10" name="TextBox 9">
            <a:extLst>
              <a:ext uri="{FF2B5EF4-FFF2-40B4-BE49-F238E27FC236}">
                <a16:creationId xmlns:a16="http://schemas.microsoft.com/office/drawing/2014/main" id="{A5F35784-8CB8-DF4E-B5D1-9314794EEE35}"/>
              </a:ext>
            </a:extLst>
          </p:cNvPr>
          <p:cNvSpPr txBox="1"/>
          <p:nvPr/>
        </p:nvSpPr>
        <p:spPr>
          <a:xfrm>
            <a:off x="539678" y="4428549"/>
            <a:ext cx="3619946" cy="307777"/>
          </a:xfrm>
          <a:prstGeom prst="rect">
            <a:avLst/>
          </a:prstGeom>
          <a:noFill/>
        </p:spPr>
        <p:txBody>
          <a:bodyPr wrap="square" rtlCol="0">
            <a:spAutoFit/>
          </a:bodyPr>
          <a:lstStyle/>
          <a:p>
            <a:r>
              <a:rPr lang="en-US" sz="1400" b="1" dirty="0">
                <a:latin typeface="Amazon Ember" panose="020B0603020204020204" pitchFamily="34" charset="0"/>
                <a:ea typeface="Amazon Ember" panose="020B0603020204020204" pitchFamily="34" charset="0"/>
                <a:cs typeface="Amazon Ember" panose="020B0603020204020204" pitchFamily="34" charset="0"/>
              </a:rPr>
              <a:t>Cloud Adoption Framework workshop</a:t>
            </a:r>
          </a:p>
        </p:txBody>
      </p:sp>
      <p:sp>
        <p:nvSpPr>
          <p:cNvPr id="12" name="Title 1"/>
          <p:cNvSpPr>
            <a:spLocks noGrp="1"/>
          </p:cNvSpPr>
          <p:nvPr>
            <p:ph type="title"/>
          </p:nvPr>
        </p:nvSpPr>
        <p:spPr>
          <a:xfrm>
            <a:off x="336788" y="131265"/>
            <a:ext cx="8390407" cy="545741"/>
          </a:xfrm>
        </p:spPr>
        <p:txBody>
          <a:bodyPr/>
          <a:lstStyle/>
          <a:p>
            <a:r>
              <a:rPr lang="it-IT" sz="2800" dirty="0"/>
              <a:t>La vostra organizzazione è pronta per </a:t>
            </a:r>
            <a:r>
              <a:rPr lang="it-IT" sz="2800" dirty="0" smtClean="0"/>
              <a:t>migrare?</a:t>
            </a:r>
            <a:endParaRPr lang="en-US" sz="2800" dirty="0"/>
          </a:p>
        </p:txBody>
      </p:sp>
    </p:spTree>
    <p:extLst>
      <p:ext uri="{BB962C8B-B14F-4D97-AF65-F5344CB8AC3E}">
        <p14:creationId xmlns:p14="http://schemas.microsoft.com/office/powerpoint/2010/main" val="306728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H="1">
            <a:off x="6865425" y="2054357"/>
            <a:ext cx="538553" cy="716141"/>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1136981" y="3273271"/>
            <a:ext cx="640390" cy="788786"/>
          </a:xfrm>
          <a:prstGeom prst="line">
            <a:avLst/>
          </a:prstGeom>
          <a:ln w="57150">
            <a:solidFill>
              <a:schemeClr val="bg2">
                <a:lumMod val="50000"/>
              </a:schemeClr>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1222117" y="2117553"/>
            <a:ext cx="445106" cy="420325"/>
          </a:xfrm>
          <a:prstGeom prst="line">
            <a:avLst/>
          </a:prstGeom>
          <a:ln w="57150">
            <a:solidFill>
              <a:schemeClr val="bg2">
                <a:lumMod val="50000"/>
              </a:schemeClr>
            </a:solidFill>
          </a:ln>
        </p:spPr>
        <p:style>
          <a:lnRef idx="2">
            <a:schemeClr val="dk1"/>
          </a:lnRef>
          <a:fillRef idx="0">
            <a:schemeClr val="dk1"/>
          </a:fillRef>
          <a:effectRef idx="1">
            <a:schemeClr val="dk1"/>
          </a:effectRef>
          <a:fontRef idx="minor">
            <a:schemeClr val="tx1"/>
          </a:fontRef>
        </p:style>
      </p:cxnSp>
      <p:sp>
        <p:nvSpPr>
          <p:cNvPr id="5" name="Chevron 4"/>
          <p:cNvSpPr/>
          <p:nvPr/>
        </p:nvSpPr>
        <p:spPr>
          <a:xfrm>
            <a:off x="425721" y="3888759"/>
            <a:ext cx="2881419" cy="701749"/>
          </a:xfrm>
          <a:prstGeom prst="chevron">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it-it" sz="2000" dirty="0">
                <a:solidFill>
                  <a:schemeClr val="bg1"/>
                </a:solidFill>
                <a:ea typeface="Arial Rounded MT Bold" charset="0"/>
                <a:cs typeface="Arial Rounded MT Bold" charset="0"/>
              </a:rPr>
              <a:t>Valutazione preparazione</a:t>
            </a:r>
            <a:endParaRPr lang="en-US" sz="1600" dirty="0">
              <a:solidFill>
                <a:schemeClr val="bg1"/>
              </a:solidFill>
              <a:ea typeface="Arial Rounded MT Bold" charset="0"/>
              <a:cs typeface="Arial Rounded MT Bold" charset="0"/>
            </a:endParaRPr>
          </a:p>
        </p:txBody>
      </p:sp>
      <p:sp>
        <p:nvSpPr>
          <p:cNvPr id="17" name="Chevron 16"/>
          <p:cNvSpPr/>
          <p:nvPr/>
        </p:nvSpPr>
        <p:spPr>
          <a:xfrm>
            <a:off x="3165312" y="3888759"/>
            <a:ext cx="2881419" cy="701749"/>
          </a:xfrm>
          <a:prstGeom prst="chevron">
            <a:avLst/>
          </a:prstGeom>
          <a:solidFill>
            <a:srgbClr val="FFA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it-it" sz="2000" dirty="0">
                <a:solidFill>
                  <a:schemeClr val="tx1"/>
                </a:solidFill>
                <a:ea typeface="Arial Rounded MT Bold" charset="0"/>
                <a:cs typeface="Arial Rounded MT Bold" charset="0"/>
              </a:rPr>
              <a:t>Preparazione e pianificazione</a:t>
            </a:r>
            <a:endParaRPr lang="en-US" sz="1600" dirty="0">
              <a:solidFill>
                <a:schemeClr val="tx1"/>
              </a:solidFill>
              <a:ea typeface="Arial Rounded MT Bold" charset="0"/>
              <a:cs typeface="Arial Rounded MT Bold" charset="0"/>
            </a:endParaRPr>
          </a:p>
        </p:txBody>
      </p:sp>
      <p:sp>
        <p:nvSpPr>
          <p:cNvPr id="20" name="Chevron 19"/>
          <p:cNvSpPr/>
          <p:nvPr/>
        </p:nvSpPr>
        <p:spPr>
          <a:xfrm>
            <a:off x="5904903" y="3900825"/>
            <a:ext cx="2881419" cy="701749"/>
          </a:xfrm>
          <a:prstGeom prst="chevr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it-it" sz="2000" dirty="0">
                <a:solidFill>
                  <a:schemeClr val="tx1"/>
                </a:solidFill>
                <a:ea typeface="Arial Rounded MT Bold" charset="0"/>
                <a:cs typeface="Arial Rounded MT Bold" charset="0"/>
              </a:rPr>
              <a:t>Migrazion</a:t>
            </a:r>
            <a:r>
              <a:rPr lang="it-IT" sz="2000" dirty="0">
                <a:solidFill>
                  <a:schemeClr val="tx1"/>
                </a:solidFill>
                <a:ea typeface="Arial Rounded MT Bold" charset="0"/>
                <a:cs typeface="Arial Rounded MT Bold" charset="0"/>
              </a:rPr>
              <a:t>e</a:t>
            </a:r>
            <a:endParaRPr lang="en-US" sz="1600" dirty="0">
              <a:solidFill>
                <a:schemeClr val="tx1"/>
              </a:solidFill>
              <a:ea typeface="Arial Rounded MT Bold" charset="0"/>
              <a:cs typeface="Arial Rounded MT Bold" charset="0"/>
            </a:endParaRPr>
          </a:p>
        </p:txBody>
      </p:sp>
      <p:sp>
        <p:nvSpPr>
          <p:cNvPr id="3" name="Oval 2"/>
          <p:cNvSpPr/>
          <p:nvPr/>
        </p:nvSpPr>
        <p:spPr>
          <a:xfrm>
            <a:off x="1436098" y="1106678"/>
            <a:ext cx="1371600" cy="1371600"/>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1" name="Oval 20"/>
          <p:cNvSpPr/>
          <p:nvPr/>
        </p:nvSpPr>
        <p:spPr>
          <a:xfrm>
            <a:off x="255950" y="2367002"/>
            <a:ext cx="1188720" cy="1188720"/>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156" y="1307050"/>
            <a:ext cx="799486" cy="799486"/>
          </a:xfrm>
          <a:prstGeom prst="rect">
            <a:avLst/>
          </a:prstGeom>
        </p:spPr>
      </p:pic>
      <p:sp>
        <p:nvSpPr>
          <p:cNvPr id="22" name="Oval 21"/>
          <p:cNvSpPr/>
          <p:nvPr/>
        </p:nvSpPr>
        <p:spPr>
          <a:xfrm>
            <a:off x="6958190" y="1118589"/>
            <a:ext cx="1371600" cy="137160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9668" y="1398898"/>
            <a:ext cx="1028644" cy="685762"/>
          </a:xfrm>
          <a:prstGeom prst="rect">
            <a:avLst/>
          </a:prstGeom>
        </p:spPr>
      </p:pic>
      <p:sp>
        <p:nvSpPr>
          <p:cNvPr id="6" name="TextBox 5"/>
          <p:cNvSpPr txBox="1"/>
          <p:nvPr/>
        </p:nvSpPr>
        <p:spPr>
          <a:xfrm>
            <a:off x="255950" y="2768199"/>
            <a:ext cx="1258996" cy="338554"/>
          </a:xfrm>
          <a:prstGeom prst="rect">
            <a:avLst/>
          </a:prstGeom>
          <a:noFill/>
        </p:spPr>
        <p:txBody>
          <a:bodyPr wrap="square" rtlCol="0">
            <a:spAutoFit/>
          </a:bodyPr>
          <a:lstStyle/>
          <a:p>
            <a:pPr rtl="0"/>
            <a:r>
              <a:rPr lang="it-IT" sz="1600" dirty="0" smtClean="0">
                <a:solidFill>
                  <a:schemeClr val="bg1"/>
                </a:solidFill>
              </a:rPr>
              <a:t>1 settimana</a:t>
            </a:r>
            <a:endParaRPr lang="en-US" sz="1600" dirty="0">
              <a:solidFill>
                <a:schemeClr val="bg1"/>
              </a:solidFill>
            </a:endParaRPr>
          </a:p>
        </p:txBody>
      </p:sp>
      <p:sp>
        <p:nvSpPr>
          <p:cNvPr id="24" name="Oval 23"/>
          <p:cNvSpPr/>
          <p:nvPr/>
        </p:nvSpPr>
        <p:spPr>
          <a:xfrm>
            <a:off x="4716183" y="2247696"/>
            <a:ext cx="1188720" cy="1188720"/>
          </a:xfrm>
          <a:prstGeom prst="ellipse">
            <a:avLst/>
          </a:prstGeom>
          <a:solidFill>
            <a:srgbClr val="FFA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5" name="TextBox 24"/>
          <p:cNvSpPr txBox="1"/>
          <p:nvPr/>
        </p:nvSpPr>
        <p:spPr>
          <a:xfrm>
            <a:off x="4741678" y="2639033"/>
            <a:ext cx="1137729" cy="369332"/>
          </a:xfrm>
          <a:prstGeom prst="rect">
            <a:avLst/>
          </a:prstGeom>
          <a:noFill/>
        </p:spPr>
        <p:txBody>
          <a:bodyPr wrap="square" rtlCol="0">
            <a:spAutoFit/>
          </a:bodyPr>
          <a:lstStyle/>
          <a:p>
            <a:pPr algn="ctr" rtl="0"/>
            <a:r>
              <a:rPr lang="it-it" dirty="0" smtClean="0"/>
              <a:t>4-6 </a:t>
            </a:r>
            <a:r>
              <a:rPr lang="it-it" dirty="0"/>
              <a:t>mesi</a:t>
            </a:r>
            <a:endParaRPr lang="en-US" dirty="0"/>
          </a:p>
        </p:txBody>
      </p:sp>
      <p:sp>
        <p:nvSpPr>
          <p:cNvPr id="27" name="Oval 26"/>
          <p:cNvSpPr/>
          <p:nvPr/>
        </p:nvSpPr>
        <p:spPr>
          <a:xfrm>
            <a:off x="3165312" y="829808"/>
            <a:ext cx="1842166" cy="1867929"/>
          </a:xfrm>
          <a:prstGeom prst="ellipse">
            <a:avLst/>
          </a:prstGeom>
          <a:solidFill>
            <a:srgbClr val="FFA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14" name="Picture 13"/>
          <p:cNvPicPr>
            <a:picLocks noChangeAspect="1"/>
          </p:cNvPicPr>
          <p:nvPr/>
        </p:nvPicPr>
        <p:blipFill>
          <a:blip r:embed="rId5"/>
          <a:stretch>
            <a:fillRect/>
          </a:stretch>
        </p:blipFill>
        <p:spPr>
          <a:xfrm>
            <a:off x="3258077" y="1442793"/>
            <a:ext cx="1656636" cy="705119"/>
          </a:xfrm>
          <a:prstGeom prst="rect">
            <a:avLst/>
          </a:prstGeom>
        </p:spPr>
      </p:pic>
      <p:sp>
        <p:nvSpPr>
          <p:cNvPr id="38" name="Oval 37"/>
          <p:cNvSpPr/>
          <p:nvPr/>
        </p:nvSpPr>
        <p:spPr>
          <a:xfrm>
            <a:off x="6079211" y="2472176"/>
            <a:ext cx="1188720" cy="118872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39" name="TextBox 38"/>
          <p:cNvSpPr txBox="1"/>
          <p:nvPr/>
        </p:nvSpPr>
        <p:spPr>
          <a:xfrm>
            <a:off x="6070721" y="2865151"/>
            <a:ext cx="1137729" cy="646331"/>
          </a:xfrm>
          <a:prstGeom prst="rect">
            <a:avLst/>
          </a:prstGeom>
          <a:noFill/>
        </p:spPr>
        <p:txBody>
          <a:bodyPr wrap="square" rtlCol="0">
            <a:spAutoFit/>
          </a:bodyPr>
          <a:lstStyle/>
          <a:p>
            <a:pPr algn="ctr" rtl="0"/>
            <a:r>
              <a:rPr lang="it-it" dirty="0"/>
              <a:t> </a:t>
            </a:r>
            <a:r>
              <a:rPr lang="it-it" dirty="0" smtClean="0"/>
              <a:t>12-</a:t>
            </a:r>
            <a:r>
              <a:rPr lang="it-IT" dirty="0" smtClean="0"/>
              <a:t>48 mesi</a:t>
            </a:r>
            <a:endParaRPr lang="it-it" dirty="0"/>
          </a:p>
        </p:txBody>
      </p:sp>
      <p:cxnSp>
        <p:nvCxnSpPr>
          <p:cNvPr id="41" name="Straight Connector 40"/>
          <p:cNvCxnSpPr/>
          <p:nvPr/>
        </p:nvCxnSpPr>
        <p:spPr>
          <a:xfrm>
            <a:off x="4528340" y="2196437"/>
            <a:ext cx="504633" cy="484042"/>
          </a:xfrm>
          <a:prstGeom prst="line">
            <a:avLst/>
          </a:prstGeom>
          <a:ln w="57150">
            <a:solidFill>
              <a:srgbClr val="FFA30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H="1">
            <a:off x="4787424" y="3200428"/>
            <a:ext cx="418319" cy="723574"/>
          </a:xfrm>
          <a:prstGeom prst="line">
            <a:avLst/>
          </a:prstGeom>
          <a:ln w="57150">
            <a:solidFill>
              <a:srgbClr val="FFA300"/>
            </a:solidFil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flipH="1" flipV="1">
            <a:off x="6895368" y="3388515"/>
            <a:ext cx="626164" cy="632824"/>
          </a:xfrm>
          <a:prstGeom prst="line">
            <a:avLst/>
          </a:prstGeom>
          <a:ln w="5715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6"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Metodologia composta da 3 </a:t>
            </a:r>
            <a:r>
              <a:rPr lang="it-IT" sz="2800" dirty="0" smtClean="0"/>
              <a:t>fasi</a:t>
            </a:r>
            <a:endParaRPr lang="en-US" sz="2800" dirty="0"/>
          </a:p>
        </p:txBody>
      </p:sp>
    </p:spTree>
    <p:extLst>
      <p:ext uri="{BB962C8B-B14F-4D97-AF65-F5344CB8AC3E}">
        <p14:creationId xmlns:p14="http://schemas.microsoft.com/office/powerpoint/2010/main" val="275114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hevron 116"/>
          <p:cNvSpPr/>
          <p:nvPr/>
        </p:nvSpPr>
        <p:spPr>
          <a:xfrm>
            <a:off x="6306126" y="115905"/>
            <a:ext cx="987826" cy="330659"/>
          </a:xfrm>
          <a:prstGeom prst="chevron">
            <a:avLst/>
          </a:prstGeom>
          <a:solidFill>
            <a:srgbClr val="FFA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it-IT" sz="800" b="1" dirty="0">
                <a:solidFill>
                  <a:schemeClr val="bg1"/>
                </a:solidFill>
              </a:rPr>
              <a:t>MRA</a:t>
            </a:r>
            <a:endParaRPr lang="en-US" sz="600" b="1" dirty="0">
              <a:solidFill>
                <a:schemeClr val="bg1"/>
              </a:solidFill>
            </a:endParaRPr>
          </a:p>
        </p:txBody>
      </p:sp>
      <p:sp>
        <p:nvSpPr>
          <p:cNvPr id="124" name="Chevron 123"/>
          <p:cNvSpPr/>
          <p:nvPr/>
        </p:nvSpPr>
        <p:spPr>
          <a:xfrm>
            <a:off x="7173506" y="115905"/>
            <a:ext cx="987826" cy="330659"/>
          </a:xfrm>
          <a:prstGeom prst="chevron">
            <a:avLst/>
          </a:prstGeom>
          <a:solidFill>
            <a:srgbClr val="FAA634">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sz="800" b="1" dirty="0">
                <a:solidFill>
                  <a:schemeClr val="bg1"/>
                </a:solidFill>
              </a:rPr>
              <a:t>MRP</a:t>
            </a:r>
          </a:p>
        </p:txBody>
      </p:sp>
      <p:sp>
        <p:nvSpPr>
          <p:cNvPr id="125" name="Chevron 124"/>
          <p:cNvSpPr/>
          <p:nvPr/>
        </p:nvSpPr>
        <p:spPr>
          <a:xfrm>
            <a:off x="8062218" y="115905"/>
            <a:ext cx="987826" cy="330659"/>
          </a:xfrm>
          <a:prstGeom prst="chevron">
            <a:avLst/>
          </a:prstGeom>
          <a:solidFill>
            <a:srgbClr val="FAA634">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1" dirty="0">
                <a:solidFill>
                  <a:schemeClr val="bg1"/>
                </a:solidFill>
              </a:rPr>
              <a:t>Migration</a:t>
            </a:r>
            <a:endParaRPr lang="en-US" sz="800" b="1" dirty="0">
              <a:solidFill>
                <a:schemeClr val="bg1"/>
              </a:solidFill>
            </a:endParaRPr>
          </a:p>
        </p:txBody>
      </p:sp>
      <p:sp>
        <p:nvSpPr>
          <p:cNvPr id="32" name="Shape 302"/>
          <p:cNvSpPr/>
          <p:nvPr/>
        </p:nvSpPr>
        <p:spPr>
          <a:xfrm>
            <a:off x="377520" y="2722697"/>
            <a:ext cx="4162933"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rtlCol="0">
            <a:spAutoFit/>
          </a:bodyPr>
          <a:lstStyle>
            <a:lvl1pPr defTabSz="685800">
              <a:spcBef>
                <a:spcPts val="600"/>
              </a:spcBef>
              <a:defRPr sz="1400" b="1"/>
            </a:lvl1pPr>
          </a:lstStyle>
          <a:p>
            <a:pPr algn="ctr" rtl="0"/>
            <a:endParaRPr sz="2000" dirty="0">
              <a:solidFill>
                <a:schemeClr val="bg2">
                  <a:lumMod val="75000"/>
                </a:schemeClr>
              </a:solidFill>
            </a:endParaRPr>
          </a:p>
        </p:txBody>
      </p:sp>
      <p:pic>
        <p:nvPicPr>
          <p:cNvPr id="21" name="Content Placeholder 8">
            <a:extLst>
              <a:ext uri="{FF2B5EF4-FFF2-40B4-BE49-F238E27FC236}">
                <a16:creationId xmlns:a16="http://schemas.microsoft.com/office/drawing/2014/main" id="{757BEC05-AD5E-3D4A-B9F9-C9C1FFCA2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363" y="2676971"/>
            <a:ext cx="4104131" cy="1853436"/>
          </a:xfrm>
          <a:prstGeom prst="rect">
            <a:avLst/>
          </a:prstGeom>
        </p:spPr>
      </p:pic>
      <p:grpSp>
        <p:nvGrpSpPr>
          <p:cNvPr id="22" name="Group 21">
            <a:extLst>
              <a:ext uri="{FF2B5EF4-FFF2-40B4-BE49-F238E27FC236}">
                <a16:creationId xmlns:a16="http://schemas.microsoft.com/office/drawing/2014/main" id="{72C838D7-C309-FB49-81E7-9E09BD55E387}"/>
              </a:ext>
            </a:extLst>
          </p:cNvPr>
          <p:cNvGrpSpPr/>
          <p:nvPr/>
        </p:nvGrpSpPr>
        <p:grpSpPr>
          <a:xfrm>
            <a:off x="3089935" y="940623"/>
            <a:ext cx="1525957" cy="1520171"/>
            <a:chOff x="878648" y="1681746"/>
            <a:chExt cx="1525957" cy="1520171"/>
          </a:xfrm>
        </p:grpSpPr>
        <p:sp>
          <p:nvSpPr>
            <p:cNvPr id="23" name="TextBox 22">
              <a:extLst>
                <a:ext uri="{FF2B5EF4-FFF2-40B4-BE49-F238E27FC236}">
                  <a16:creationId xmlns:a16="http://schemas.microsoft.com/office/drawing/2014/main" id="{CED1B691-8ECF-074A-9496-FD8F12930FA0}"/>
                </a:ext>
              </a:extLst>
            </p:cNvPr>
            <p:cNvSpPr txBox="1"/>
            <p:nvPr/>
          </p:nvSpPr>
          <p:spPr>
            <a:xfrm>
              <a:off x="954089" y="1681746"/>
              <a:ext cx="1375077" cy="1323439"/>
            </a:xfrm>
            <a:prstGeom prst="rect">
              <a:avLst/>
            </a:prstGeom>
            <a:noFill/>
          </p:spPr>
          <p:txBody>
            <a:bodyPr wrap="square" rtlCol="0">
              <a:spAutoFit/>
              <a:scene3d>
                <a:camera prst="orthographicFront"/>
                <a:lightRig rig="threePt" dir="t"/>
              </a:scene3d>
              <a:sp3d extrusionH="57150">
                <a:bevelT w="38100" h="38100"/>
              </a:sp3d>
            </a:bodyPr>
            <a:lstStyle/>
            <a:p>
              <a:pPr algn="ctr" rtl="0"/>
              <a:r>
                <a:rPr lang="it-IT" sz="80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rPr>
                <a:t>71</a:t>
              </a:r>
              <a:endParaRPr lang="en-US" sz="32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endParaRPr>
            </a:p>
          </p:txBody>
        </p:sp>
        <p:sp>
          <p:nvSpPr>
            <p:cNvPr id="24" name="TextBox 23">
              <a:extLst>
                <a:ext uri="{FF2B5EF4-FFF2-40B4-BE49-F238E27FC236}">
                  <a16:creationId xmlns:a16="http://schemas.microsoft.com/office/drawing/2014/main" id="{DA6BF263-4454-2A4A-9E1E-28AE78C4F2D8}"/>
                </a:ext>
              </a:extLst>
            </p:cNvPr>
            <p:cNvSpPr txBox="1"/>
            <p:nvPr/>
          </p:nvSpPr>
          <p:spPr>
            <a:xfrm>
              <a:off x="878648" y="2832585"/>
              <a:ext cx="1525957" cy="369332"/>
            </a:xfrm>
            <a:prstGeom prst="rect">
              <a:avLst/>
            </a:prstGeom>
            <a:noFill/>
          </p:spPr>
          <p:txBody>
            <a:bodyPr wrap="square" rtlCol="0">
              <a:spAutoFit/>
            </a:bodyPr>
            <a:lstStyle/>
            <a:p>
              <a:pPr algn="ctr" rtl="0"/>
              <a:r>
                <a:rPr lang="it-it" dirty="0">
                  <a:solidFill>
                    <a:schemeClr val="accent1">
                      <a:lumMod val="75000"/>
                    </a:schemeClr>
                  </a:solidFill>
                  <a:latin typeface="Arial Rounded MT Bold" charset="0"/>
                  <a:ea typeface="Arial Rounded MT Bold" charset="0"/>
                  <a:cs typeface="Arial Rounded MT Bold" charset="0"/>
                </a:rPr>
                <a:t>domande</a:t>
              </a:r>
              <a:endParaRPr lang="en-US" dirty="0">
                <a:solidFill>
                  <a:schemeClr val="accent1">
                    <a:lumMod val="75000"/>
                  </a:schemeClr>
                </a:solidFill>
                <a:latin typeface="Arial Rounded MT Bold" charset="0"/>
                <a:ea typeface="Arial Rounded MT Bold" charset="0"/>
                <a:cs typeface="Arial Rounded MT Bold" charset="0"/>
              </a:endParaRPr>
            </a:p>
          </p:txBody>
        </p:sp>
      </p:grpSp>
      <p:grpSp>
        <p:nvGrpSpPr>
          <p:cNvPr id="25" name="Group 24">
            <a:extLst>
              <a:ext uri="{FF2B5EF4-FFF2-40B4-BE49-F238E27FC236}">
                <a16:creationId xmlns:a16="http://schemas.microsoft.com/office/drawing/2014/main" id="{28C35829-9D5F-364E-BE8B-8E742287E762}"/>
              </a:ext>
            </a:extLst>
          </p:cNvPr>
          <p:cNvGrpSpPr/>
          <p:nvPr/>
        </p:nvGrpSpPr>
        <p:grpSpPr>
          <a:xfrm>
            <a:off x="4915703" y="940623"/>
            <a:ext cx="1837472" cy="1508105"/>
            <a:chOff x="3498310" y="1681746"/>
            <a:chExt cx="1837472" cy="1508105"/>
          </a:xfrm>
        </p:grpSpPr>
        <p:sp>
          <p:nvSpPr>
            <p:cNvPr id="26" name="TextBox 25">
              <a:extLst>
                <a:ext uri="{FF2B5EF4-FFF2-40B4-BE49-F238E27FC236}">
                  <a16:creationId xmlns:a16="http://schemas.microsoft.com/office/drawing/2014/main" id="{A6392090-5DBF-B747-9BF4-2E8FF41C1598}"/>
                </a:ext>
              </a:extLst>
            </p:cNvPr>
            <p:cNvSpPr txBox="1"/>
            <p:nvPr/>
          </p:nvSpPr>
          <p:spPr>
            <a:xfrm>
              <a:off x="3498310" y="1681746"/>
              <a:ext cx="1837472" cy="1323439"/>
            </a:xfrm>
            <a:prstGeom prst="rect">
              <a:avLst/>
            </a:prstGeom>
            <a:noFill/>
          </p:spPr>
          <p:txBody>
            <a:bodyPr wrap="square" rtlCol="0">
              <a:spAutoFit/>
              <a:scene3d>
                <a:camera prst="orthographicFront"/>
                <a:lightRig rig="threePt" dir="t"/>
              </a:scene3d>
              <a:sp3d extrusionH="57150">
                <a:bevelT w="38100" h="38100"/>
              </a:sp3d>
            </a:bodyPr>
            <a:lstStyle/>
            <a:p>
              <a:pPr algn="ctr" rtl="0"/>
              <a:r>
                <a:rPr lang="it-it" sz="800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rPr>
                <a:t>6</a:t>
              </a:r>
              <a:endParaRPr lang="en-US" sz="32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endParaRPr>
            </a:p>
          </p:txBody>
        </p:sp>
        <p:sp>
          <p:nvSpPr>
            <p:cNvPr id="27" name="TextBox 26">
              <a:extLst>
                <a:ext uri="{FF2B5EF4-FFF2-40B4-BE49-F238E27FC236}">
                  <a16:creationId xmlns:a16="http://schemas.microsoft.com/office/drawing/2014/main" id="{9C7B78CF-472F-7440-80E2-516E7545F44B}"/>
                </a:ext>
              </a:extLst>
            </p:cNvPr>
            <p:cNvSpPr txBox="1"/>
            <p:nvPr/>
          </p:nvSpPr>
          <p:spPr>
            <a:xfrm>
              <a:off x="3573749" y="2820519"/>
              <a:ext cx="1681715" cy="369332"/>
            </a:xfrm>
            <a:prstGeom prst="rect">
              <a:avLst/>
            </a:prstGeom>
            <a:noFill/>
          </p:spPr>
          <p:txBody>
            <a:bodyPr wrap="square" rtlCol="0">
              <a:spAutoFit/>
            </a:bodyPr>
            <a:lstStyle/>
            <a:p>
              <a:pPr algn="ctr" rtl="0"/>
              <a:r>
                <a:rPr lang="it-it">
                  <a:solidFill>
                    <a:schemeClr val="accent1">
                      <a:lumMod val="75000"/>
                    </a:schemeClr>
                  </a:solidFill>
                  <a:latin typeface="Arial Rounded MT Bold" charset="0"/>
                  <a:ea typeface="Arial Rounded MT Bold" charset="0"/>
                  <a:cs typeface="Arial Rounded MT Bold" charset="0"/>
                </a:rPr>
                <a:t>prospettive</a:t>
              </a:r>
              <a:endParaRPr lang="en-US" dirty="0">
                <a:solidFill>
                  <a:schemeClr val="accent1">
                    <a:lumMod val="75000"/>
                  </a:schemeClr>
                </a:solidFill>
                <a:latin typeface="Arial Rounded MT Bold" charset="0"/>
                <a:ea typeface="Arial Rounded MT Bold" charset="0"/>
                <a:cs typeface="Arial Rounded MT Bold" charset="0"/>
              </a:endParaRPr>
            </a:p>
          </p:txBody>
        </p:sp>
      </p:grpSp>
      <p:grpSp>
        <p:nvGrpSpPr>
          <p:cNvPr id="28" name="Group 27">
            <a:extLst>
              <a:ext uri="{FF2B5EF4-FFF2-40B4-BE49-F238E27FC236}">
                <a16:creationId xmlns:a16="http://schemas.microsoft.com/office/drawing/2014/main" id="{A3E38215-2BEB-F244-9F21-80D57CF8BAB7}"/>
              </a:ext>
            </a:extLst>
          </p:cNvPr>
          <p:cNvGrpSpPr/>
          <p:nvPr/>
        </p:nvGrpSpPr>
        <p:grpSpPr>
          <a:xfrm>
            <a:off x="6718659" y="926447"/>
            <a:ext cx="1837472" cy="1520171"/>
            <a:chOff x="6222763" y="1681746"/>
            <a:chExt cx="1837472" cy="1520171"/>
          </a:xfrm>
        </p:grpSpPr>
        <p:sp>
          <p:nvSpPr>
            <p:cNvPr id="29" name="TextBox 28">
              <a:extLst>
                <a:ext uri="{FF2B5EF4-FFF2-40B4-BE49-F238E27FC236}">
                  <a16:creationId xmlns:a16="http://schemas.microsoft.com/office/drawing/2014/main" id="{8A4A9C23-7C0B-5D41-BC33-69C42B53478F}"/>
                </a:ext>
              </a:extLst>
            </p:cNvPr>
            <p:cNvSpPr txBox="1"/>
            <p:nvPr/>
          </p:nvSpPr>
          <p:spPr>
            <a:xfrm>
              <a:off x="6222763" y="1681746"/>
              <a:ext cx="1837472" cy="1323439"/>
            </a:xfrm>
            <a:prstGeom prst="rect">
              <a:avLst/>
            </a:prstGeom>
            <a:noFill/>
          </p:spPr>
          <p:txBody>
            <a:bodyPr wrap="square" rtlCol="0">
              <a:spAutoFit/>
              <a:scene3d>
                <a:camera prst="orthographicFront"/>
                <a:lightRig rig="threePt" dir="t"/>
              </a:scene3d>
              <a:sp3d extrusionH="57150">
                <a:bevelT w="38100" h="38100"/>
              </a:sp3d>
            </a:bodyPr>
            <a:lstStyle/>
            <a:p>
              <a:pPr algn="ctr" rtl="0"/>
              <a:r>
                <a:rPr lang="it-it" sz="800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rPr>
                <a:t>1</a:t>
              </a:r>
              <a:endParaRPr lang="en-US" sz="32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endParaRPr>
            </a:p>
          </p:txBody>
        </p:sp>
        <p:sp>
          <p:nvSpPr>
            <p:cNvPr id="31" name="TextBox 30">
              <a:extLst>
                <a:ext uri="{FF2B5EF4-FFF2-40B4-BE49-F238E27FC236}">
                  <a16:creationId xmlns:a16="http://schemas.microsoft.com/office/drawing/2014/main" id="{B38BDD74-485C-D745-A215-48679D46991E}"/>
                </a:ext>
              </a:extLst>
            </p:cNvPr>
            <p:cNvSpPr txBox="1"/>
            <p:nvPr/>
          </p:nvSpPr>
          <p:spPr>
            <a:xfrm>
              <a:off x="6378520" y="2832585"/>
              <a:ext cx="1525957" cy="369332"/>
            </a:xfrm>
            <a:prstGeom prst="rect">
              <a:avLst/>
            </a:prstGeom>
            <a:noFill/>
          </p:spPr>
          <p:txBody>
            <a:bodyPr wrap="square" rtlCol="0">
              <a:spAutoFit/>
            </a:bodyPr>
            <a:lstStyle/>
            <a:p>
              <a:pPr algn="ctr" rtl="0"/>
              <a:r>
                <a:rPr lang="it-it" dirty="0" smtClean="0">
                  <a:solidFill>
                    <a:schemeClr val="accent1">
                      <a:lumMod val="75000"/>
                    </a:schemeClr>
                  </a:solidFill>
                  <a:latin typeface="Arial Rounded MT Bold" charset="0"/>
                  <a:ea typeface="Arial Rounded MT Bold" charset="0"/>
                  <a:cs typeface="Arial Rounded MT Bold" charset="0"/>
                </a:rPr>
                <a:t>settimana</a:t>
              </a:r>
              <a:endParaRPr lang="en-US" dirty="0">
                <a:solidFill>
                  <a:schemeClr val="accent1">
                    <a:lumMod val="75000"/>
                  </a:schemeClr>
                </a:solidFill>
                <a:latin typeface="Arial Rounded MT Bold" charset="0"/>
                <a:ea typeface="Arial Rounded MT Bold" charset="0"/>
                <a:cs typeface="Arial Rounded MT Bold" charset="0"/>
              </a:endParaRPr>
            </a:p>
          </p:txBody>
        </p:sp>
      </p:grpSp>
      <p:pic>
        <p:nvPicPr>
          <p:cNvPr id="33" name="Picture 32">
            <a:extLst>
              <a:ext uri="{FF2B5EF4-FFF2-40B4-BE49-F238E27FC236}">
                <a16:creationId xmlns:a16="http://schemas.microsoft.com/office/drawing/2014/main" id="{EDF8B118-DE54-AA4F-A049-3DAE06B18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083" y="1284779"/>
            <a:ext cx="881856" cy="881856"/>
          </a:xfrm>
          <a:prstGeom prst="rect">
            <a:avLst/>
          </a:prstGeom>
        </p:spPr>
      </p:pic>
      <p:sp>
        <p:nvSpPr>
          <p:cNvPr id="18"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Valutazione </a:t>
            </a:r>
            <a:r>
              <a:rPr lang="it-IT" sz="2800" dirty="0" smtClean="0"/>
              <a:t>preparazione</a:t>
            </a:r>
            <a:endParaRPr lang="en-US" sz="2800" dirty="0"/>
          </a:p>
        </p:txBody>
      </p:sp>
    </p:spTree>
    <p:extLst>
      <p:ext uri="{BB962C8B-B14F-4D97-AF65-F5344CB8AC3E}">
        <p14:creationId xmlns:p14="http://schemas.microsoft.com/office/powerpoint/2010/main" val="426033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11246" y="1394610"/>
            <a:ext cx="1375077" cy="1323439"/>
          </a:xfrm>
          <a:prstGeom prst="rect">
            <a:avLst/>
          </a:prstGeom>
          <a:noFill/>
        </p:spPr>
        <p:txBody>
          <a:bodyPr wrap="square" rtlCol="0">
            <a:spAutoFit/>
            <a:scene3d>
              <a:camera prst="orthographicFront"/>
              <a:lightRig rig="threePt" dir="t"/>
            </a:scene3d>
            <a:sp3d extrusionH="57150">
              <a:bevelT w="38100" h="38100"/>
            </a:sp3d>
          </a:bodyPr>
          <a:lstStyle/>
          <a:p>
            <a:pPr algn="ctr" rtl="0"/>
            <a:r>
              <a:rPr lang="it-IT" sz="80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rPr>
              <a:t>8</a:t>
            </a:r>
            <a:endParaRPr lang="en-US" sz="80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endParaRPr>
          </a:p>
        </p:txBody>
      </p:sp>
      <p:grpSp>
        <p:nvGrpSpPr>
          <p:cNvPr id="5" name="Group 4"/>
          <p:cNvGrpSpPr/>
          <p:nvPr/>
        </p:nvGrpSpPr>
        <p:grpSpPr>
          <a:xfrm>
            <a:off x="2908249" y="1394610"/>
            <a:ext cx="1837472" cy="1488758"/>
            <a:chOff x="3655472" y="926446"/>
            <a:chExt cx="1837472" cy="1488758"/>
          </a:xfrm>
        </p:grpSpPr>
        <p:sp>
          <p:nvSpPr>
            <p:cNvPr id="96" name="TextBox 95"/>
            <p:cNvSpPr txBox="1"/>
            <p:nvPr/>
          </p:nvSpPr>
          <p:spPr>
            <a:xfrm>
              <a:off x="3655472" y="926446"/>
              <a:ext cx="1837472" cy="1323439"/>
            </a:xfrm>
            <a:prstGeom prst="rect">
              <a:avLst/>
            </a:prstGeom>
            <a:noFill/>
            <a:ln>
              <a:noFill/>
            </a:ln>
          </p:spPr>
          <p:txBody>
            <a:bodyPr wrap="square" rtlCol="0">
              <a:spAutoFit/>
              <a:scene3d>
                <a:camera prst="orthographicFront"/>
                <a:lightRig rig="threePt" dir="t"/>
              </a:scene3d>
              <a:sp3d extrusionH="57150">
                <a:bevelT w="38100" h="38100"/>
              </a:sp3d>
            </a:bodyPr>
            <a:lstStyle/>
            <a:p>
              <a:pPr algn="ctr" rtl="0"/>
              <a:r>
                <a:rPr lang="it-it" sz="80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rPr>
                <a:t>16</a:t>
              </a:r>
              <a:endParaRPr lang="en-US" sz="3600" dirty="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endParaRPr>
            </a:p>
          </p:txBody>
        </p:sp>
        <p:sp>
          <p:nvSpPr>
            <p:cNvPr id="15" name="TextBox 14"/>
            <p:cNvSpPr txBox="1"/>
            <p:nvPr/>
          </p:nvSpPr>
          <p:spPr>
            <a:xfrm>
              <a:off x="3824162" y="2045872"/>
              <a:ext cx="1525957" cy="369332"/>
            </a:xfrm>
            <a:prstGeom prst="rect">
              <a:avLst/>
            </a:prstGeom>
            <a:noFill/>
          </p:spPr>
          <p:txBody>
            <a:bodyPr wrap="square" rtlCol="0">
              <a:spAutoFit/>
            </a:bodyPr>
            <a:lstStyle/>
            <a:p>
              <a:pPr algn="ctr" rtl="0"/>
              <a:r>
                <a:rPr lang="it-it">
                  <a:solidFill>
                    <a:schemeClr val="accent1">
                      <a:lumMod val="75000"/>
                    </a:schemeClr>
                  </a:solidFill>
                  <a:latin typeface="Arial Rounded MT Bold" charset="0"/>
                  <a:ea typeface="Arial Rounded MT Bold" charset="0"/>
                  <a:cs typeface="Arial Rounded MT Bold" charset="0"/>
                </a:rPr>
                <a:t>settimane</a:t>
              </a:r>
              <a:endParaRPr lang="en-US" dirty="0">
                <a:solidFill>
                  <a:schemeClr val="accent1">
                    <a:lumMod val="75000"/>
                  </a:schemeClr>
                </a:solidFill>
                <a:latin typeface="Arial Rounded MT Bold" charset="0"/>
                <a:ea typeface="Arial Rounded MT Bold" charset="0"/>
                <a:cs typeface="Arial Rounded MT Bold" charset="0"/>
              </a:endParaRPr>
            </a:p>
          </p:txBody>
        </p:sp>
      </p:grpSp>
      <p:grpSp>
        <p:nvGrpSpPr>
          <p:cNvPr id="6" name="Group 5"/>
          <p:cNvGrpSpPr/>
          <p:nvPr/>
        </p:nvGrpSpPr>
        <p:grpSpPr>
          <a:xfrm>
            <a:off x="1306805" y="1394610"/>
            <a:ext cx="2223203" cy="1780328"/>
            <a:chOff x="6204835" y="926446"/>
            <a:chExt cx="2223203" cy="1780328"/>
          </a:xfrm>
        </p:grpSpPr>
        <p:sp>
          <p:nvSpPr>
            <p:cNvPr id="97" name="TextBox 96"/>
            <p:cNvSpPr txBox="1"/>
            <p:nvPr/>
          </p:nvSpPr>
          <p:spPr>
            <a:xfrm>
              <a:off x="6379925" y="926446"/>
              <a:ext cx="1837472" cy="1323439"/>
            </a:xfrm>
            <a:prstGeom prst="rect">
              <a:avLst/>
            </a:prstGeom>
            <a:noFill/>
            <a:ln>
              <a:noFill/>
            </a:ln>
          </p:spPr>
          <p:txBody>
            <a:bodyPr wrap="square" rtlCol="0">
              <a:spAutoFit/>
              <a:scene3d>
                <a:camera prst="orthographicFront"/>
                <a:lightRig rig="threePt" dir="t"/>
              </a:scene3d>
              <a:sp3d extrusionH="57150">
                <a:bevelT w="38100" h="38100"/>
              </a:sp3d>
            </a:bodyPr>
            <a:lstStyle/>
            <a:p>
              <a:pPr algn="ctr" rtl="0"/>
              <a:r>
                <a:rPr lang="it-it" sz="8000">
                  <a:ln w="0"/>
                  <a:solidFill>
                    <a:schemeClr val="accent1">
                      <a:lumMod val="75000"/>
                    </a:schemeClr>
                  </a:solidFill>
                  <a:effectLst>
                    <a:innerShdw blurRad="63500" dist="101600" dir="13500000">
                      <a:prstClr val="black">
                        <a:alpha val="50000"/>
                      </a:prstClr>
                    </a:innerShdw>
                  </a:effectLst>
                  <a:latin typeface="Impact" charset="0"/>
                  <a:ea typeface="Impact" charset="0"/>
                  <a:cs typeface="Impact" charset="0"/>
                </a:rPr>
                <a:t>5</a:t>
              </a:r>
            </a:p>
          </p:txBody>
        </p:sp>
        <p:sp>
          <p:nvSpPr>
            <p:cNvPr id="16" name="TextBox 15"/>
            <p:cNvSpPr txBox="1"/>
            <p:nvPr/>
          </p:nvSpPr>
          <p:spPr>
            <a:xfrm>
              <a:off x="6204835" y="2060443"/>
              <a:ext cx="2223203" cy="646331"/>
            </a:xfrm>
            <a:prstGeom prst="rect">
              <a:avLst/>
            </a:prstGeom>
            <a:noFill/>
          </p:spPr>
          <p:txBody>
            <a:bodyPr wrap="square" rtlCol="0">
              <a:spAutoFit/>
            </a:bodyPr>
            <a:lstStyle/>
            <a:p>
              <a:pPr algn="ctr" rtl="0"/>
              <a:r>
                <a:rPr lang="it-it">
                  <a:solidFill>
                    <a:schemeClr val="accent1">
                      <a:lumMod val="75000"/>
                    </a:schemeClr>
                  </a:solidFill>
                  <a:latin typeface="Arial Rounded MT Bold" charset="0"/>
                  <a:ea typeface="Arial Rounded MT Bold" charset="0"/>
                  <a:cs typeface="Arial Rounded MT Bold" charset="0"/>
                </a:rPr>
                <a:t>app </a:t>
              </a:r>
            </a:p>
            <a:p>
              <a:pPr algn="ctr" rtl="0"/>
              <a:r>
                <a:rPr lang="it-it">
                  <a:solidFill>
                    <a:schemeClr val="accent1">
                      <a:lumMod val="75000"/>
                    </a:schemeClr>
                  </a:solidFill>
                  <a:latin typeface="Arial Rounded MT Bold" charset="0"/>
                  <a:ea typeface="Arial Rounded MT Bold" charset="0"/>
                  <a:cs typeface="Arial Rounded MT Bold" charset="0"/>
                </a:rPr>
                <a:t>migrate</a:t>
              </a:r>
              <a:endParaRPr lang="en-US" dirty="0">
                <a:solidFill>
                  <a:schemeClr val="accent1">
                    <a:lumMod val="75000"/>
                  </a:schemeClr>
                </a:solidFill>
                <a:latin typeface="Arial Rounded MT Bold" charset="0"/>
                <a:ea typeface="Arial Rounded MT Bold" charset="0"/>
                <a:cs typeface="Arial Rounded MT Bold" charset="0"/>
              </a:endParaRPr>
            </a:p>
          </p:txBody>
        </p:sp>
      </p:grpSp>
      <p:sp>
        <p:nvSpPr>
          <p:cNvPr id="18" name="TextBox 17"/>
          <p:cNvSpPr txBox="1"/>
          <p:nvPr/>
        </p:nvSpPr>
        <p:spPr>
          <a:xfrm>
            <a:off x="3903612" y="4519269"/>
            <a:ext cx="851515" cy="215444"/>
          </a:xfrm>
          <a:prstGeom prst="rect">
            <a:avLst/>
          </a:prstGeom>
          <a:noFill/>
        </p:spPr>
        <p:txBody>
          <a:bodyPr wrap="none" rtlCol="0">
            <a:spAutoFit/>
          </a:bodyPr>
          <a:lstStyle/>
          <a:p>
            <a:pPr algn="ctr" rtl="0"/>
            <a:r>
              <a:rPr lang="it-IT" sz="800" b="1" dirty="0">
                <a:solidFill>
                  <a:srgbClr val="414042"/>
                </a:solidFill>
              </a:rPr>
              <a:t>People, </a:t>
            </a:r>
            <a:r>
              <a:rPr lang="it-IT" sz="800" b="1" dirty="0" err="1">
                <a:solidFill>
                  <a:srgbClr val="414042"/>
                </a:solidFill>
              </a:rPr>
              <a:t>Skills</a:t>
            </a:r>
            <a:endParaRPr lang="it-it" sz="800" b="1" dirty="0">
              <a:solidFill>
                <a:srgbClr val="414042"/>
              </a:solidFill>
            </a:endParaRPr>
          </a:p>
        </p:txBody>
      </p:sp>
      <p:sp>
        <p:nvSpPr>
          <p:cNvPr id="22" name="TextBox 21"/>
          <p:cNvSpPr txBox="1"/>
          <p:nvPr/>
        </p:nvSpPr>
        <p:spPr>
          <a:xfrm>
            <a:off x="5657653" y="4518465"/>
            <a:ext cx="591829" cy="215444"/>
          </a:xfrm>
          <a:prstGeom prst="rect">
            <a:avLst/>
          </a:prstGeom>
          <a:noFill/>
        </p:spPr>
        <p:txBody>
          <a:bodyPr wrap="none" rtlCol="0">
            <a:spAutoFit/>
          </a:bodyPr>
          <a:lstStyle/>
          <a:p>
            <a:pPr algn="ctr" rtl="0"/>
            <a:r>
              <a:rPr lang="it-IT" sz="800" b="1" dirty="0">
                <a:solidFill>
                  <a:srgbClr val="414042"/>
                </a:solidFill>
              </a:rPr>
              <a:t>Security</a:t>
            </a:r>
            <a:endParaRPr lang="en-US" sz="800" b="1" dirty="0">
              <a:solidFill>
                <a:srgbClr val="414042"/>
              </a:solidFill>
            </a:endParaRPr>
          </a:p>
        </p:txBody>
      </p:sp>
      <p:grpSp>
        <p:nvGrpSpPr>
          <p:cNvPr id="23" name="Group 22"/>
          <p:cNvGrpSpPr/>
          <p:nvPr/>
        </p:nvGrpSpPr>
        <p:grpSpPr>
          <a:xfrm>
            <a:off x="2976638" y="3993475"/>
            <a:ext cx="857927" cy="736220"/>
            <a:chOff x="-337385" y="1040831"/>
            <a:chExt cx="2122656" cy="1374209"/>
          </a:xfrm>
        </p:grpSpPr>
        <p:sp>
          <p:nvSpPr>
            <p:cNvPr id="24" name="TextBox 23"/>
            <p:cNvSpPr txBox="1"/>
            <p:nvPr/>
          </p:nvSpPr>
          <p:spPr>
            <a:xfrm>
              <a:off x="-337385" y="2012898"/>
              <a:ext cx="2122656" cy="402142"/>
            </a:xfrm>
            <a:prstGeom prst="rect">
              <a:avLst/>
            </a:prstGeom>
            <a:noFill/>
          </p:spPr>
          <p:txBody>
            <a:bodyPr wrap="none" rtlCol="0">
              <a:spAutoFit/>
            </a:bodyPr>
            <a:lstStyle/>
            <a:p>
              <a:pPr algn="ctr" rtl="0"/>
              <a:r>
                <a:rPr lang="it-IT" sz="800" b="1" dirty="0">
                  <a:solidFill>
                    <a:srgbClr val="414042"/>
                  </a:solidFill>
                </a:rPr>
                <a:t>Landing Zone</a:t>
              </a:r>
              <a:endParaRPr lang="en-US" sz="800" b="1" dirty="0">
                <a:solidFill>
                  <a:srgbClr val="414042"/>
                </a:solidFill>
              </a:endParaRPr>
            </a:p>
          </p:txBody>
        </p:sp>
        <p:pic>
          <p:nvPicPr>
            <p:cNvPr id="25" name="image1.jpeg"/>
            <p:cNvPicPr/>
            <p:nvPr/>
          </p:nvPicPr>
          <p:blipFill rotWithShape="1">
            <a:blip r:embed="rId3" cstate="print"/>
            <a:srcRect r="8966"/>
            <a:stretch/>
          </p:blipFill>
          <p:spPr>
            <a:xfrm>
              <a:off x="104578" y="1040831"/>
              <a:ext cx="1308951" cy="778494"/>
            </a:xfrm>
            <a:prstGeom prst="rect">
              <a:avLst/>
            </a:prstGeom>
          </p:spPr>
        </p:pic>
      </p:grpSp>
      <p:sp>
        <p:nvSpPr>
          <p:cNvPr id="33" name="TextBox 32"/>
          <p:cNvSpPr txBox="1"/>
          <p:nvPr/>
        </p:nvSpPr>
        <p:spPr>
          <a:xfrm>
            <a:off x="1328360" y="4489409"/>
            <a:ext cx="960520" cy="215444"/>
          </a:xfrm>
          <a:prstGeom prst="rect">
            <a:avLst/>
          </a:prstGeom>
          <a:noFill/>
        </p:spPr>
        <p:txBody>
          <a:bodyPr wrap="none" rtlCol="0">
            <a:spAutoFit/>
          </a:bodyPr>
          <a:lstStyle/>
          <a:p>
            <a:pPr algn="ctr" rtl="0"/>
            <a:r>
              <a:rPr lang="it-it" sz="800" b="1" dirty="0">
                <a:solidFill>
                  <a:srgbClr val="414042"/>
                </a:solidFill>
              </a:rPr>
              <a:t>Business case </a:t>
            </a:r>
          </a:p>
        </p:txBody>
      </p:sp>
      <p:grpSp>
        <p:nvGrpSpPr>
          <p:cNvPr id="35" name="Group 34"/>
          <p:cNvGrpSpPr/>
          <p:nvPr/>
        </p:nvGrpSpPr>
        <p:grpSpPr>
          <a:xfrm>
            <a:off x="604903" y="3880053"/>
            <a:ext cx="619080" cy="845705"/>
            <a:chOff x="-552850" y="979247"/>
            <a:chExt cx="1531707" cy="1578571"/>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62" y="979247"/>
              <a:ext cx="1176429" cy="1176429"/>
            </a:xfrm>
            <a:prstGeom prst="rect">
              <a:avLst/>
            </a:prstGeom>
          </p:spPr>
        </p:pic>
        <p:sp>
          <p:nvSpPr>
            <p:cNvPr id="37" name="TextBox 36"/>
            <p:cNvSpPr txBox="1"/>
            <p:nvPr/>
          </p:nvSpPr>
          <p:spPr>
            <a:xfrm>
              <a:off x="-552850" y="2155676"/>
              <a:ext cx="1531707" cy="402142"/>
            </a:xfrm>
            <a:prstGeom prst="rect">
              <a:avLst/>
            </a:prstGeom>
            <a:noFill/>
          </p:spPr>
          <p:txBody>
            <a:bodyPr wrap="none" rtlCol="0">
              <a:spAutoFit/>
            </a:bodyPr>
            <a:lstStyle/>
            <a:p>
              <a:pPr rtl="0"/>
              <a:r>
                <a:rPr lang="it-IT" sz="800" b="1" dirty="0">
                  <a:solidFill>
                    <a:srgbClr val="414042"/>
                  </a:solidFill>
                </a:rPr>
                <a:t>Planning</a:t>
              </a:r>
              <a:endParaRPr lang="en-US" sz="800" b="1" dirty="0">
                <a:solidFill>
                  <a:srgbClr val="414042"/>
                </a:solidFill>
              </a:endParaRPr>
            </a:p>
          </p:txBody>
        </p:sp>
      </p:grpSp>
      <p:sp>
        <p:nvSpPr>
          <p:cNvPr id="39" name="TextBox 38"/>
          <p:cNvSpPr txBox="1"/>
          <p:nvPr/>
        </p:nvSpPr>
        <p:spPr>
          <a:xfrm>
            <a:off x="4808920" y="4527364"/>
            <a:ext cx="728084" cy="215444"/>
          </a:xfrm>
          <a:prstGeom prst="rect">
            <a:avLst/>
          </a:prstGeom>
          <a:noFill/>
        </p:spPr>
        <p:txBody>
          <a:bodyPr wrap="none" rtlCol="0">
            <a:spAutoFit/>
          </a:bodyPr>
          <a:lstStyle/>
          <a:p>
            <a:pPr rtl="0"/>
            <a:r>
              <a:rPr lang="it-it" sz="800" b="1" dirty="0">
                <a:solidFill>
                  <a:srgbClr val="414042"/>
                </a:solidFill>
              </a:rPr>
              <a:t>Opera</a:t>
            </a:r>
            <a:r>
              <a:rPr lang="it-IT" sz="800" b="1" dirty="0">
                <a:solidFill>
                  <a:srgbClr val="414042"/>
                </a:solidFill>
              </a:rPr>
              <a:t>tions</a:t>
            </a:r>
          </a:p>
        </p:txBody>
      </p:sp>
      <p:sp>
        <p:nvSpPr>
          <p:cNvPr id="9" name="Rectangle 8"/>
          <p:cNvSpPr/>
          <p:nvPr/>
        </p:nvSpPr>
        <p:spPr>
          <a:xfrm>
            <a:off x="206425" y="4451514"/>
            <a:ext cx="8577854" cy="6745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586" y="855198"/>
            <a:ext cx="4212128" cy="2808085"/>
          </a:xfrm>
          <a:prstGeom prst="rect">
            <a:avLst/>
          </a:prstGeom>
        </p:spPr>
      </p:pic>
      <p:grpSp>
        <p:nvGrpSpPr>
          <p:cNvPr id="8" name="Group 7"/>
          <p:cNvGrpSpPr/>
          <p:nvPr/>
        </p:nvGrpSpPr>
        <p:grpSpPr>
          <a:xfrm>
            <a:off x="2267509" y="3946724"/>
            <a:ext cx="678391" cy="772565"/>
            <a:chOff x="2267509" y="3975659"/>
            <a:chExt cx="678391" cy="772565"/>
          </a:xfrm>
        </p:grpSpPr>
        <p:sp>
          <p:nvSpPr>
            <p:cNvPr id="30" name="TextBox 29"/>
            <p:cNvSpPr txBox="1"/>
            <p:nvPr/>
          </p:nvSpPr>
          <p:spPr>
            <a:xfrm>
              <a:off x="2267509" y="4532780"/>
              <a:ext cx="678391" cy="215444"/>
            </a:xfrm>
            <a:prstGeom prst="rect">
              <a:avLst/>
            </a:prstGeom>
            <a:noFill/>
          </p:spPr>
          <p:txBody>
            <a:bodyPr wrap="none" rtlCol="0">
              <a:spAutoFit/>
            </a:bodyPr>
            <a:lstStyle/>
            <a:p>
              <a:pPr algn="ctr" rtl="0"/>
              <a:r>
                <a:rPr lang="it-IT" sz="800" b="1" dirty="0" err="1">
                  <a:solidFill>
                    <a:srgbClr val="414042"/>
                  </a:solidFill>
                </a:rPr>
                <a:t>Discovery</a:t>
              </a:r>
              <a:endParaRPr lang="en-US" sz="800" b="1" dirty="0">
                <a:solidFill>
                  <a:srgbClr val="414042"/>
                </a:solidFill>
              </a:endParaRP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8755" y="3975659"/>
              <a:ext cx="493695" cy="493695"/>
            </a:xfrm>
            <a:prstGeom prst="rect">
              <a:avLst/>
            </a:prstGeom>
          </p:spPr>
        </p:pic>
      </p:grpSp>
      <p:cxnSp>
        <p:nvCxnSpPr>
          <p:cNvPr id="10" name="Straight Connector 9"/>
          <p:cNvCxnSpPr/>
          <p:nvPr/>
        </p:nvCxnSpPr>
        <p:spPr>
          <a:xfrm>
            <a:off x="572494" y="4473887"/>
            <a:ext cx="7905962" cy="0"/>
          </a:xfrm>
          <a:prstGeom prst="line">
            <a:avLst/>
          </a:prstGeom>
          <a:ln>
            <a:solidFill>
              <a:schemeClr val="accent1">
                <a:alpha val="24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8750" y="3964055"/>
            <a:ext cx="546259" cy="546259"/>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222" y="3932953"/>
            <a:ext cx="484690" cy="484690"/>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1754" y="3993475"/>
            <a:ext cx="436955" cy="436955"/>
          </a:xfrm>
          <a:prstGeom prst="rect">
            <a:avLst/>
          </a:prstGeom>
        </p:spPr>
      </p:pic>
      <p:grpSp>
        <p:nvGrpSpPr>
          <p:cNvPr id="47" name="Group 46"/>
          <p:cNvGrpSpPr/>
          <p:nvPr/>
        </p:nvGrpSpPr>
        <p:grpSpPr>
          <a:xfrm>
            <a:off x="4047004" y="4099965"/>
            <a:ext cx="564725" cy="287979"/>
            <a:chOff x="5277708" y="5259343"/>
            <a:chExt cx="564725" cy="287979"/>
          </a:xfrm>
        </p:grpSpPr>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7708" y="5259343"/>
              <a:ext cx="287979" cy="287979"/>
            </a:xfrm>
            <a:prstGeom prst="rect">
              <a:avLst/>
            </a:prstGeom>
          </p:spPr>
        </p:pic>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65687" y="5259343"/>
              <a:ext cx="276746" cy="276746"/>
            </a:xfrm>
            <a:prstGeom prst="rect">
              <a:avLst/>
            </a:prstGeom>
          </p:spPr>
        </p:pic>
        <p:pic>
          <p:nvPicPr>
            <p:cNvPr id="57" name="Picture 56"/>
            <p:cNvPicPr>
              <a:picLocks noChangeAspect="1"/>
            </p:cNvPicPr>
            <p:nvPr/>
          </p:nvPicPr>
          <p:blipFill>
            <a:blip r:embed="rId12"/>
            <a:stretch>
              <a:fillRect/>
            </a:stretch>
          </p:blipFill>
          <p:spPr>
            <a:xfrm>
              <a:off x="5733181" y="5411655"/>
              <a:ext cx="62744" cy="88447"/>
            </a:xfrm>
            <a:prstGeom prst="rect">
              <a:avLst/>
            </a:prstGeom>
          </p:spPr>
        </p:pic>
      </p:grpSp>
      <p:sp>
        <p:nvSpPr>
          <p:cNvPr id="40" name="TextBox 39"/>
          <p:cNvSpPr txBox="1"/>
          <p:nvPr/>
        </p:nvSpPr>
        <p:spPr>
          <a:xfrm>
            <a:off x="-115247" y="2547954"/>
            <a:ext cx="2223203" cy="369332"/>
          </a:xfrm>
          <a:prstGeom prst="rect">
            <a:avLst/>
          </a:prstGeom>
          <a:noFill/>
        </p:spPr>
        <p:txBody>
          <a:bodyPr wrap="square" rtlCol="0">
            <a:spAutoFit/>
          </a:bodyPr>
          <a:lstStyle/>
          <a:p>
            <a:pPr algn="ctr" rtl="0"/>
            <a:r>
              <a:rPr lang="it-it">
                <a:solidFill>
                  <a:schemeClr val="accent1">
                    <a:lumMod val="75000"/>
                  </a:schemeClr>
                </a:solidFill>
                <a:latin typeface="Arial Rounded MT Bold" charset="0"/>
                <a:ea typeface="Arial Rounded MT Bold" charset="0"/>
                <a:cs typeface="Arial Rounded MT Bold" charset="0"/>
              </a:rPr>
              <a:t>flussi di lavoro</a:t>
            </a:r>
            <a:endParaRPr lang="en-US" dirty="0">
              <a:solidFill>
                <a:schemeClr val="accent1">
                  <a:lumMod val="75000"/>
                </a:schemeClr>
              </a:solidFill>
              <a:latin typeface="Arial Rounded MT Bold" charset="0"/>
              <a:ea typeface="Arial Rounded MT Bold" charset="0"/>
              <a:cs typeface="Arial Rounded MT Bold" charset="0"/>
            </a:endParaRPr>
          </a:p>
        </p:txBody>
      </p:sp>
      <p:sp>
        <p:nvSpPr>
          <p:cNvPr id="41" name="Chevron 40">
            <a:extLst>
              <a:ext uri="{FF2B5EF4-FFF2-40B4-BE49-F238E27FC236}">
                <a16:creationId xmlns:a16="http://schemas.microsoft.com/office/drawing/2014/main" id="{7AE9A336-8FE7-964A-B4D2-D9D694EB861A}"/>
              </a:ext>
            </a:extLst>
          </p:cNvPr>
          <p:cNvSpPr/>
          <p:nvPr/>
        </p:nvSpPr>
        <p:spPr>
          <a:xfrm>
            <a:off x="6306126" y="115905"/>
            <a:ext cx="987826" cy="330659"/>
          </a:xfrm>
          <a:prstGeom prst="chevron">
            <a:avLst/>
          </a:prstGeom>
          <a:solidFill>
            <a:srgbClr val="FFA300">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b="1" dirty="0">
                <a:solidFill>
                  <a:schemeClr val="bg1"/>
                </a:solidFill>
              </a:rPr>
              <a:t>MRA</a:t>
            </a:r>
            <a:endParaRPr lang="en-US" sz="800" b="1" dirty="0">
              <a:solidFill>
                <a:schemeClr val="bg1"/>
              </a:solidFill>
            </a:endParaRPr>
          </a:p>
        </p:txBody>
      </p:sp>
      <p:sp>
        <p:nvSpPr>
          <p:cNvPr id="48" name="Chevron 47">
            <a:extLst>
              <a:ext uri="{FF2B5EF4-FFF2-40B4-BE49-F238E27FC236}">
                <a16:creationId xmlns:a16="http://schemas.microsoft.com/office/drawing/2014/main" id="{10086C26-EBEE-3748-8F60-3FB23D866E78}"/>
              </a:ext>
            </a:extLst>
          </p:cNvPr>
          <p:cNvSpPr/>
          <p:nvPr/>
        </p:nvSpPr>
        <p:spPr>
          <a:xfrm>
            <a:off x="7173506" y="115905"/>
            <a:ext cx="987826" cy="330659"/>
          </a:xfrm>
          <a:prstGeom prst="chevron">
            <a:avLst/>
          </a:prstGeom>
          <a:solidFill>
            <a:srgbClr val="FFA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a:solidFill>
                  <a:schemeClr val="bg1"/>
                </a:solidFill>
              </a:rPr>
              <a:t>MRP</a:t>
            </a:r>
            <a:endParaRPr lang="en-US" sz="800" b="1" dirty="0">
              <a:solidFill>
                <a:schemeClr val="bg1"/>
              </a:solidFill>
            </a:endParaRPr>
          </a:p>
        </p:txBody>
      </p:sp>
      <p:sp>
        <p:nvSpPr>
          <p:cNvPr id="49" name="Chevron 48">
            <a:extLst>
              <a:ext uri="{FF2B5EF4-FFF2-40B4-BE49-F238E27FC236}">
                <a16:creationId xmlns:a16="http://schemas.microsoft.com/office/drawing/2014/main" id="{EAAC8AAB-3B7A-7C48-8232-8AA39CA78942}"/>
              </a:ext>
            </a:extLst>
          </p:cNvPr>
          <p:cNvSpPr/>
          <p:nvPr/>
        </p:nvSpPr>
        <p:spPr>
          <a:xfrm>
            <a:off x="8062218" y="115905"/>
            <a:ext cx="987826" cy="330659"/>
          </a:xfrm>
          <a:prstGeom prst="chevron">
            <a:avLst/>
          </a:prstGeom>
          <a:solidFill>
            <a:srgbClr val="FFA300">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it-IT" sz="800" b="1" dirty="0">
                <a:solidFill>
                  <a:schemeClr val="bg1"/>
                </a:solidFill>
              </a:rPr>
              <a:t>Migration</a:t>
            </a:r>
            <a:endParaRPr lang="en-US" sz="600" b="1" dirty="0">
              <a:solidFill>
                <a:schemeClr val="bg1"/>
              </a:solidFill>
            </a:endParaRPr>
          </a:p>
        </p:txBody>
      </p:sp>
      <p:sp>
        <p:nvSpPr>
          <p:cNvPr id="52" name="TextBox 51">
            <a:extLst>
              <a:ext uri="{FF2B5EF4-FFF2-40B4-BE49-F238E27FC236}">
                <a16:creationId xmlns:a16="http://schemas.microsoft.com/office/drawing/2014/main" id="{6E657D02-9B9F-A242-A3EC-434EF806220B}"/>
              </a:ext>
            </a:extLst>
          </p:cNvPr>
          <p:cNvSpPr txBox="1"/>
          <p:nvPr/>
        </p:nvSpPr>
        <p:spPr>
          <a:xfrm>
            <a:off x="6399816" y="4477732"/>
            <a:ext cx="759263" cy="461665"/>
          </a:xfrm>
          <a:prstGeom prst="rect">
            <a:avLst/>
          </a:prstGeom>
          <a:noFill/>
        </p:spPr>
        <p:txBody>
          <a:bodyPr wrap="square" rtlCol="0">
            <a:spAutoFit/>
          </a:bodyPr>
          <a:lstStyle/>
          <a:p>
            <a:pPr algn="ctr" rtl="0"/>
            <a:r>
              <a:rPr lang="it-IT" sz="800" b="1" dirty="0">
                <a:solidFill>
                  <a:srgbClr val="414042"/>
                </a:solidFill>
              </a:rPr>
              <a:t>E</a:t>
            </a:r>
            <a:r>
              <a:rPr lang="it-it" sz="800" b="1" dirty="0">
                <a:solidFill>
                  <a:srgbClr val="414042"/>
                </a:solidFill>
              </a:rPr>
              <a:t>sperienza di migrazione</a:t>
            </a:r>
          </a:p>
        </p:txBody>
      </p:sp>
      <p:pic>
        <p:nvPicPr>
          <p:cNvPr id="53" name="Picture 52">
            <a:extLst>
              <a:ext uri="{FF2B5EF4-FFF2-40B4-BE49-F238E27FC236}">
                <a16:creationId xmlns:a16="http://schemas.microsoft.com/office/drawing/2014/main" id="{6CD3E6BE-05CB-4E41-A712-53F6C95D44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67276" y="3958948"/>
            <a:ext cx="624341" cy="416227"/>
          </a:xfrm>
          <a:prstGeom prst="rect">
            <a:avLst/>
          </a:prstGeom>
        </p:spPr>
      </p:pic>
      <p:sp>
        <p:nvSpPr>
          <p:cNvPr id="45" name="Title 1"/>
          <p:cNvSpPr txBox="1">
            <a:spLocks/>
          </p:cNvSpPr>
          <p:nvPr/>
        </p:nvSpPr>
        <p:spPr>
          <a:xfrm>
            <a:off x="336789" y="131265"/>
            <a:ext cx="820530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Preparazione e </a:t>
            </a:r>
            <a:r>
              <a:rPr lang="it-IT" sz="2800" dirty="0" smtClean="0"/>
              <a:t>pianificazione</a:t>
            </a:r>
            <a:endParaRPr lang="en-US" sz="2800" dirty="0"/>
          </a:p>
        </p:txBody>
      </p:sp>
    </p:spTree>
    <p:extLst>
      <p:ext uri="{BB962C8B-B14F-4D97-AF65-F5344CB8AC3E}">
        <p14:creationId xmlns:p14="http://schemas.microsoft.com/office/powerpoint/2010/main" val="2892415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13C2EBA-6376-F848-9500-0CB7C215E4C4}"/>
              </a:ext>
            </a:extLst>
          </p:cNvPr>
          <p:cNvGraphicFramePr>
            <a:graphicFrameLocks noGrp="1"/>
          </p:cNvGraphicFramePr>
          <p:nvPr>
            <p:extLst/>
          </p:nvPr>
        </p:nvGraphicFramePr>
        <p:xfrm>
          <a:off x="427755" y="1051693"/>
          <a:ext cx="8248212" cy="3552776"/>
        </p:xfrm>
        <a:graphic>
          <a:graphicData uri="http://schemas.openxmlformats.org/drawingml/2006/table">
            <a:tbl>
              <a:tblPr firstRow="1" bandRow="1">
                <a:tableStyleId>{5C22544A-7EE6-4342-B048-85BDC9FD1C3A}</a:tableStyleId>
              </a:tblPr>
              <a:tblGrid>
                <a:gridCol w="2062053">
                  <a:extLst>
                    <a:ext uri="{9D8B030D-6E8A-4147-A177-3AD203B41FA5}">
                      <a16:colId xmlns:a16="http://schemas.microsoft.com/office/drawing/2014/main" val="1113684288"/>
                    </a:ext>
                  </a:extLst>
                </a:gridCol>
                <a:gridCol w="2062053">
                  <a:extLst>
                    <a:ext uri="{9D8B030D-6E8A-4147-A177-3AD203B41FA5}">
                      <a16:colId xmlns:a16="http://schemas.microsoft.com/office/drawing/2014/main" val="1606273802"/>
                    </a:ext>
                  </a:extLst>
                </a:gridCol>
                <a:gridCol w="2062053">
                  <a:extLst>
                    <a:ext uri="{9D8B030D-6E8A-4147-A177-3AD203B41FA5}">
                      <a16:colId xmlns:a16="http://schemas.microsoft.com/office/drawing/2014/main" val="4019735537"/>
                    </a:ext>
                  </a:extLst>
                </a:gridCol>
                <a:gridCol w="2062053">
                  <a:extLst>
                    <a:ext uri="{9D8B030D-6E8A-4147-A177-3AD203B41FA5}">
                      <a16:colId xmlns:a16="http://schemas.microsoft.com/office/drawing/2014/main" val="3572622146"/>
                    </a:ext>
                  </a:extLst>
                </a:gridCol>
              </a:tblGrid>
              <a:tr h="1727045">
                <a:tc>
                  <a:txBody>
                    <a:bodyPr/>
                    <a:lstStyle/>
                    <a:p>
                      <a:endParaRPr lang="en-US" sz="1800" dirty="0"/>
                    </a:p>
                  </a:txBody>
                  <a:tcP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endParaRPr lang="en-US" sz="180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endParaRPr lang="en-US" sz="180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endParaRPr lang="en-US" sz="1800" dirty="0"/>
                    </a:p>
                  </a:txBody>
                  <a:tcP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01205431"/>
                  </a:ext>
                </a:extLst>
              </a:tr>
              <a:tr h="1825731">
                <a:tc>
                  <a:txBody>
                    <a:bodyPr/>
                    <a:lstStyle/>
                    <a:p>
                      <a:endParaRPr lang="en-US" sz="1800" dirty="0"/>
                    </a:p>
                  </a:txBody>
                  <a:tcP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endParaRPr lang="en-US" sz="180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endParaRPr lang="en-US" sz="1800"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endParaRPr lang="en-US" sz="1800" dirty="0"/>
                    </a:p>
                  </a:txBody>
                  <a:tcP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800674984"/>
                  </a:ext>
                </a:extLst>
              </a:tr>
            </a:tbl>
          </a:graphicData>
        </a:graphic>
      </p:graphicFrame>
      <p:sp>
        <p:nvSpPr>
          <p:cNvPr id="10" name="TextBox 9">
            <a:extLst>
              <a:ext uri="{FF2B5EF4-FFF2-40B4-BE49-F238E27FC236}">
                <a16:creationId xmlns:a16="http://schemas.microsoft.com/office/drawing/2014/main" id="{725C2965-20CE-AF4F-BC21-268A604E76CC}"/>
              </a:ext>
            </a:extLst>
          </p:cNvPr>
          <p:cNvSpPr txBox="1"/>
          <p:nvPr/>
        </p:nvSpPr>
        <p:spPr>
          <a:xfrm>
            <a:off x="4668995" y="3996669"/>
            <a:ext cx="1757212"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(Security)</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Security &amp; Compliance</a:t>
            </a:r>
          </a:p>
        </p:txBody>
      </p:sp>
      <p:sp>
        <p:nvSpPr>
          <p:cNvPr id="11" name="TextBox 10">
            <a:extLst>
              <a:ext uri="{FF2B5EF4-FFF2-40B4-BE49-F238E27FC236}">
                <a16:creationId xmlns:a16="http://schemas.microsoft.com/office/drawing/2014/main" id="{7EB60167-882B-FA4B-9377-61ED9C49CC24}"/>
              </a:ext>
            </a:extLst>
          </p:cNvPr>
          <p:cNvSpPr txBox="1"/>
          <p:nvPr/>
        </p:nvSpPr>
        <p:spPr>
          <a:xfrm>
            <a:off x="2817169" y="4002924"/>
            <a:ext cx="1370888"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(Operations)</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Operating Model</a:t>
            </a:r>
          </a:p>
        </p:txBody>
      </p:sp>
      <p:sp>
        <p:nvSpPr>
          <p:cNvPr id="12" name="TextBox 11">
            <a:extLst>
              <a:ext uri="{FF2B5EF4-FFF2-40B4-BE49-F238E27FC236}">
                <a16:creationId xmlns:a16="http://schemas.microsoft.com/office/drawing/2014/main" id="{D3B76952-F80F-B649-9649-BEDABAD399FE}"/>
              </a:ext>
            </a:extLst>
          </p:cNvPr>
          <p:cNvSpPr txBox="1"/>
          <p:nvPr/>
        </p:nvSpPr>
        <p:spPr>
          <a:xfrm>
            <a:off x="6822176" y="3891266"/>
            <a:ext cx="1919107" cy="461665"/>
          </a:xfrm>
          <a:prstGeom prst="rect">
            <a:avLst/>
          </a:prstGeom>
          <a:noFill/>
        </p:spPr>
        <p:txBody>
          <a:bodyPr wrap="squar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Practice-proven migration approach</a:t>
            </a:r>
          </a:p>
        </p:txBody>
      </p:sp>
      <p:sp>
        <p:nvSpPr>
          <p:cNvPr id="13" name="TextBox 12">
            <a:extLst>
              <a:ext uri="{FF2B5EF4-FFF2-40B4-BE49-F238E27FC236}">
                <a16:creationId xmlns:a16="http://schemas.microsoft.com/office/drawing/2014/main" id="{116D2028-D19E-0E44-B626-7F11B67F5F19}"/>
              </a:ext>
            </a:extLst>
          </p:cNvPr>
          <p:cNvSpPr txBox="1"/>
          <p:nvPr/>
        </p:nvSpPr>
        <p:spPr>
          <a:xfrm>
            <a:off x="427756" y="3996669"/>
            <a:ext cx="1676348" cy="646331"/>
          </a:xfrm>
          <a:prstGeom prst="rect">
            <a:avLst/>
          </a:prstGeom>
          <a:noFill/>
        </p:spPr>
        <p:txBody>
          <a:bodyPr wrap="squar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(Governance) Migration Plan &amp; Change management</a:t>
            </a:r>
          </a:p>
        </p:txBody>
      </p:sp>
      <p:sp>
        <p:nvSpPr>
          <p:cNvPr id="14" name="TextBox 13">
            <a:extLst>
              <a:ext uri="{FF2B5EF4-FFF2-40B4-BE49-F238E27FC236}">
                <a16:creationId xmlns:a16="http://schemas.microsoft.com/office/drawing/2014/main" id="{EDA8FDA7-C54F-4647-A457-9BBC4A548AF0}"/>
              </a:ext>
            </a:extLst>
          </p:cNvPr>
          <p:cNvSpPr txBox="1"/>
          <p:nvPr/>
        </p:nvSpPr>
        <p:spPr>
          <a:xfrm>
            <a:off x="2612604" y="2405832"/>
            <a:ext cx="1840568" cy="276999"/>
          </a:xfrm>
          <a:prstGeom prst="rect">
            <a:avLst/>
          </a:prstGeom>
          <a:noFill/>
        </p:spPr>
        <p:txBody>
          <a:bodyPr wrap="none" rtlCol="0">
            <a:spAutoFit/>
          </a:bodyPr>
          <a:lstStyle/>
          <a:p>
            <a:r>
              <a:rPr lang="en-US" sz="1200" dirty="0">
                <a:latin typeface="Amazon Ember" panose="020B0603020204020204" pitchFamily="34" charset="0"/>
                <a:ea typeface="Amazon Ember" panose="020B0603020204020204" pitchFamily="34" charset="0"/>
                <a:cs typeface="Amazon Ember" panose="020B0603020204020204" pitchFamily="34" charset="0"/>
              </a:rPr>
              <a:t>Platform (landing zone)</a:t>
            </a:r>
          </a:p>
        </p:txBody>
      </p:sp>
      <p:pic>
        <p:nvPicPr>
          <p:cNvPr id="15" name="image1.jpeg">
            <a:extLst>
              <a:ext uri="{FF2B5EF4-FFF2-40B4-BE49-F238E27FC236}">
                <a16:creationId xmlns:a16="http://schemas.microsoft.com/office/drawing/2014/main" id="{BBB5FD20-6906-D44D-B12C-4B3D2B3C5911}"/>
              </a:ext>
            </a:extLst>
          </p:cNvPr>
          <p:cNvPicPr/>
          <p:nvPr/>
        </p:nvPicPr>
        <p:blipFill rotWithShape="1">
          <a:blip r:embed="rId3" cstate="hqprint">
            <a:extLst>
              <a:ext uri="{28A0092B-C50C-407E-A947-70E740481C1C}">
                <a14:useLocalDpi xmlns:a14="http://schemas.microsoft.com/office/drawing/2010/main"/>
              </a:ext>
            </a:extLst>
          </a:blip>
          <a:srcRect/>
          <a:stretch/>
        </p:blipFill>
        <p:spPr>
          <a:xfrm>
            <a:off x="2828473" y="1239810"/>
            <a:ext cx="1151662" cy="945982"/>
          </a:xfrm>
          <a:prstGeom prst="rect">
            <a:avLst/>
          </a:prstGeom>
        </p:spPr>
      </p:pic>
      <p:sp>
        <p:nvSpPr>
          <p:cNvPr id="16" name="TextBox 15">
            <a:extLst>
              <a:ext uri="{FF2B5EF4-FFF2-40B4-BE49-F238E27FC236}">
                <a16:creationId xmlns:a16="http://schemas.microsoft.com/office/drawing/2014/main" id="{8E36E9FB-F340-7A4D-8376-6EF4D5D7F4D2}"/>
              </a:ext>
            </a:extLst>
          </p:cNvPr>
          <p:cNvSpPr txBox="1"/>
          <p:nvPr/>
        </p:nvSpPr>
        <p:spPr>
          <a:xfrm>
            <a:off x="4534302" y="2405832"/>
            <a:ext cx="2029723"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(People)</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Skills/Center of Excellence</a:t>
            </a:r>
          </a:p>
        </p:txBody>
      </p:sp>
      <p:pic>
        <p:nvPicPr>
          <p:cNvPr id="17" name="image9.png">
            <a:extLst>
              <a:ext uri="{FF2B5EF4-FFF2-40B4-BE49-F238E27FC236}">
                <a16:creationId xmlns:a16="http://schemas.microsoft.com/office/drawing/2014/main" id="{2FDC4AFE-E2FD-5C42-B3D7-5F1F8CFD9B5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96019" y="1201705"/>
            <a:ext cx="1091864" cy="1091864"/>
          </a:xfrm>
          <a:prstGeom prst="rect">
            <a:avLst/>
          </a:prstGeom>
          <a:ln w="12700" cap="flat">
            <a:noFill/>
            <a:miter lim="400000"/>
          </a:ln>
          <a:effectLst/>
        </p:spPr>
      </p:pic>
      <p:sp>
        <p:nvSpPr>
          <p:cNvPr id="18" name="TextBox 17">
            <a:extLst>
              <a:ext uri="{FF2B5EF4-FFF2-40B4-BE49-F238E27FC236}">
                <a16:creationId xmlns:a16="http://schemas.microsoft.com/office/drawing/2014/main" id="{FAB907A6-A079-9E45-9FC0-3C109B9FA3E2}"/>
              </a:ext>
            </a:extLst>
          </p:cNvPr>
          <p:cNvSpPr txBox="1"/>
          <p:nvPr/>
        </p:nvSpPr>
        <p:spPr>
          <a:xfrm>
            <a:off x="7069433" y="2157245"/>
            <a:ext cx="1581643" cy="646331"/>
          </a:xfrm>
          <a:prstGeom prst="rect">
            <a:avLst/>
          </a:prstGeom>
          <a:noFill/>
        </p:spPr>
        <p:txBody>
          <a:bodyPr wrap="squar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Discovery &amp; Business engagement</a:t>
            </a:r>
          </a:p>
        </p:txBody>
      </p:sp>
      <p:pic>
        <p:nvPicPr>
          <p:cNvPr id="19" name="Picture 6" descr="Fully Managed">
            <a:extLst>
              <a:ext uri="{FF2B5EF4-FFF2-40B4-BE49-F238E27FC236}">
                <a16:creationId xmlns:a16="http://schemas.microsoft.com/office/drawing/2014/main" id="{D3015CAC-6D2C-1C45-A524-993963E5EAB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69433" y="1074200"/>
            <a:ext cx="1457912" cy="1043732"/>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https://www.d3security.com/drive/uploads/2014/01/Cb_D3_icon_cybersecurity_vector.png">
            <a:extLst>
              <a:ext uri="{FF2B5EF4-FFF2-40B4-BE49-F238E27FC236}">
                <a16:creationId xmlns:a16="http://schemas.microsoft.com/office/drawing/2014/main" id="{4B79FA51-83A1-BF49-BBB5-BAA25F97A108}"/>
              </a:ext>
            </a:extLst>
          </p:cNvPr>
          <p:cNvPicPr>
            <a:picLocks noChangeAspect="1" noChangeArrowheads="1"/>
          </p:cNvPicPr>
          <p:nvPr/>
        </p:nvPicPr>
        <p:blipFill>
          <a:blip r:embed="rId6">
            <a:lum bright="70000" contrast="-70000"/>
            <a:extLst>
              <a:ext uri="{28A0092B-C50C-407E-A947-70E740481C1C}">
                <a14:useLocalDpi xmlns:a14="http://schemas.microsoft.com/office/drawing/2010/main"/>
              </a:ext>
            </a:extLst>
          </a:blip>
          <a:srcRect/>
          <a:stretch>
            <a:fillRect/>
          </a:stretch>
        </p:blipFill>
        <p:spPr bwMode="auto">
          <a:xfrm>
            <a:off x="5010416" y="2915373"/>
            <a:ext cx="1063069" cy="10630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8sph.azureedge.net/media/Default/_Profiles/8f14fafe/9ddfec15/integration.png?v=635890593800000000">
            <a:extLst>
              <a:ext uri="{FF2B5EF4-FFF2-40B4-BE49-F238E27FC236}">
                <a16:creationId xmlns:a16="http://schemas.microsoft.com/office/drawing/2014/main" id="{A1792866-D5B1-904B-813D-E7A47C61F6E4}"/>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03085" y="2969041"/>
            <a:ext cx="919099" cy="9557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146797C-4567-F144-9A61-7F8AAD685A08}"/>
              </a:ext>
            </a:extLst>
          </p:cNvPr>
          <p:cNvSpPr txBox="1"/>
          <p:nvPr/>
        </p:nvSpPr>
        <p:spPr>
          <a:xfrm>
            <a:off x="543012" y="2371420"/>
            <a:ext cx="1799607" cy="461665"/>
          </a:xfrm>
          <a:prstGeom prst="rect">
            <a:avLst/>
          </a:prstGeom>
          <a:noFill/>
        </p:spPr>
        <p:txBody>
          <a:bodyPr wrap="squar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Business( Migration Business Case)</a:t>
            </a:r>
          </a:p>
        </p:txBody>
      </p:sp>
      <p:pic>
        <p:nvPicPr>
          <p:cNvPr id="23" name="pasted-image.pdf">
            <a:extLst>
              <a:ext uri="{FF2B5EF4-FFF2-40B4-BE49-F238E27FC236}">
                <a16:creationId xmlns:a16="http://schemas.microsoft.com/office/drawing/2014/main" id="{E5E34159-4F60-394B-84AD-DCADFB741EB6}"/>
              </a:ext>
            </a:extLst>
          </p:cNvPr>
          <p:cNvPicPr>
            <a:picLocks noChangeAspect="1"/>
          </p:cNvPicPr>
          <p:nvPr/>
        </p:nvPicPr>
        <p:blipFill>
          <a:blip r:embed="rId8">
            <a:extLst/>
          </a:blip>
          <a:stretch>
            <a:fillRect/>
          </a:stretch>
        </p:blipFill>
        <p:spPr>
          <a:xfrm>
            <a:off x="592603" y="1074200"/>
            <a:ext cx="1750016" cy="1111592"/>
          </a:xfrm>
          <a:prstGeom prst="rect">
            <a:avLst/>
          </a:prstGeom>
          <a:ln w="12700">
            <a:miter lim="400000"/>
          </a:ln>
        </p:spPr>
      </p:pic>
      <p:pic>
        <p:nvPicPr>
          <p:cNvPr id="24" name="Picture 23" descr="cloud-trail.png">
            <a:extLst>
              <a:ext uri="{FF2B5EF4-FFF2-40B4-BE49-F238E27FC236}">
                <a16:creationId xmlns:a16="http://schemas.microsoft.com/office/drawing/2014/main" id="{AF839F30-C5B9-EE4A-91FD-5C5C8478F9D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8650" y="2922448"/>
            <a:ext cx="1048917" cy="1048917"/>
          </a:xfrm>
          <a:prstGeom prst="rect">
            <a:avLst/>
          </a:prstGeom>
        </p:spPr>
      </p:pic>
      <p:grpSp>
        <p:nvGrpSpPr>
          <p:cNvPr id="25" name="Group 24">
            <a:extLst>
              <a:ext uri="{FF2B5EF4-FFF2-40B4-BE49-F238E27FC236}">
                <a16:creationId xmlns:a16="http://schemas.microsoft.com/office/drawing/2014/main" id="{763C96C8-26CD-5B4F-A8E1-4C58259BE50D}"/>
              </a:ext>
            </a:extLst>
          </p:cNvPr>
          <p:cNvGrpSpPr/>
          <p:nvPr/>
        </p:nvGrpSpPr>
        <p:grpSpPr>
          <a:xfrm>
            <a:off x="7345583" y="2784019"/>
            <a:ext cx="1131644" cy="990014"/>
            <a:chOff x="4335200" y="2753031"/>
            <a:chExt cx="1138851" cy="873024"/>
          </a:xfrm>
        </p:grpSpPr>
        <p:pic>
          <p:nvPicPr>
            <p:cNvPr id="26" name="Picture 25">
              <a:extLst>
                <a:ext uri="{FF2B5EF4-FFF2-40B4-BE49-F238E27FC236}">
                  <a16:creationId xmlns:a16="http://schemas.microsoft.com/office/drawing/2014/main" id="{3059DC7B-E71B-6047-97B0-002D5BE495E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335200" y="2753031"/>
              <a:ext cx="873024" cy="873024"/>
            </a:xfrm>
            <a:prstGeom prst="rect">
              <a:avLst/>
            </a:prstGeom>
          </p:spPr>
        </p:pic>
        <p:pic>
          <p:nvPicPr>
            <p:cNvPr id="27" name="Picture 26">
              <a:extLst>
                <a:ext uri="{FF2B5EF4-FFF2-40B4-BE49-F238E27FC236}">
                  <a16:creationId xmlns:a16="http://schemas.microsoft.com/office/drawing/2014/main" id="{E7E09EAF-8D58-8C4E-B895-7933FBC1898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942396" y="2923715"/>
              <a:ext cx="531655" cy="531655"/>
            </a:xfrm>
            <a:prstGeom prst="rect">
              <a:avLst/>
            </a:prstGeom>
          </p:spPr>
        </p:pic>
      </p:grpSp>
      <p:sp>
        <p:nvSpPr>
          <p:cNvPr id="29" name="Title 1"/>
          <p:cNvSpPr txBox="1">
            <a:spLocks/>
          </p:cNvSpPr>
          <p:nvPr/>
        </p:nvSpPr>
        <p:spPr>
          <a:xfrm>
            <a:off x="336789" y="131265"/>
            <a:ext cx="8404494" cy="545741"/>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r>
              <a:rPr lang="it-IT" sz="2800" dirty="0"/>
              <a:t>Una migrazione non coinvolge solo la </a:t>
            </a:r>
            <a:r>
              <a:rPr lang="it-IT" sz="2800" dirty="0" smtClean="0"/>
              <a:t>tecnologia</a:t>
            </a:r>
            <a:endParaRPr lang="en-US" sz="2800" dirty="0"/>
          </a:p>
        </p:txBody>
      </p:sp>
    </p:spTree>
    <p:extLst>
      <p:ext uri="{BB962C8B-B14F-4D97-AF65-F5344CB8AC3E}">
        <p14:creationId xmlns:p14="http://schemas.microsoft.com/office/powerpoint/2010/main" val="276338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ckTemplate-AW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1_4-05665_ReInvent_2018_Template_Dark">
  <a:themeElements>
    <a:clrScheme name="Re:Invent 2018">
      <a:dk1>
        <a:srgbClr val="000000"/>
      </a:dk1>
      <a:lt1>
        <a:srgbClr val="FFFFFF"/>
      </a:lt1>
      <a:dk2>
        <a:srgbClr val="282828"/>
      </a:dk2>
      <a:lt2>
        <a:srgbClr val="D232AA"/>
      </a:lt2>
      <a:accent1>
        <a:srgbClr val="D232AA"/>
      </a:accent1>
      <a:accent2>
        <a:srgbClr val="000AFF"/>
      </a:accent2>
      <a:accent3>
        <a:srgbClr val="8C28FF"/>
      </a:accent3>
      <a:accent4>
        <a:srgbClr val="FF2850"/>
      </a:accent4>
      <a:accent5>
        <a:srgbClr val="FF9900"/>
      </a:accent5>
      <a:accent6>
        <a:srgbClr val="50AA4B"/>
      </a:accent6>
      <a:hlink>
        <a:srgbClr val="2D93AA"/>
      </a:hlink>
      <a:folHlink>
        <a:srgbClr val="2D64AA"/>
      </a:folHlink>
    </a:clrScheme>
    <a:fontScheme name="Re:Invent 2018">
      <a:majorFont>
        <a:latin typeface="Amazon Ember Light"/>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 2018 template_16x9_dark.potx" id="{EDD7248A-08CE-449B-9BF6-1034CD4510F7}" vid="{80F674BF-8759-4B79-BE2E-04E6EDC12EF7}"/>
    </a:ext>
  </a:extLst>
</a:theme>
</file>

<file path=ppt/theme/theme3.xml><?xml version="1.0" encoding="utf-8"?>
<a:theme xmlns:a="http://schemas.openxmlformats.org/drawingml/2006/main" name="4-05665_ReInvent_2018_Template_Dark">
  <a:themeElements>
    <a:clrScheme name="Re:Invent 2018">
      <a:dk1>
        <a:srgbClr val="000000"/>
      </a:dk1>
      <a:lt1>
        <a:srgbClr val="FFFFFF"/>
      </a:lt1>
      <a:dk2>
        <a:srgbClr val="282828"/>
      </a:dk2>
      <a:lt2>
        <a:srgbClr val="D232AA"/>
      </a:lt2>
      <a:accent1>
        <a:srgbClr val="D232AA"/>
      </a:accent1>
      <a:accent2>
        <a:srgbClr val="000AFF"/>
      </a:accent2>
      <a:accent3>
        <a:srgbClr val="8C28FF"/>
      </a:accent3>
      <a:accent4>
        <a:srgbClr val="FF2850"/>
      </a:accent4>
      <a:accent5>
        <a:srgbClr val="FF9900"/>
      </a:accent5>
      <a:accent6>
        <a:srgbClr val="50AA4B"/>
      </a:accent6>
      <a:hlink>
        <a:srgbClr val="2D93AA"/>
      </a:hlink>
      <a:folHlink>
        <a:srgbClr val="2D64AA"/>
      </a:folHlink>
    </a:clrScheme>
    <a:fontScheme name="Re:Invent 2018">
      <a:majorFont>
        <a:latin typeface="Amazon Ember Light"/>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 2018 template_16x9_dark.potx" id="{04AC8DDD-1514-4F88-A867-4C6EDDDD7E19}" vid="{0B14E6AA-610A-4733-9D17-A035C213462F}"/>
    </a:ext>
  </a:extLst>
</a:theme>
</file>

<file path=ppt/theme/theme4.xml><?xml version="1.0" encoding="utf-8"?>
<a:theme xmlns:a="http://schemas.openxmlformats.org/drawingml/2006/main" name="4-05665_ReInvent_2018_Template_Light">
  <a:themeElements>
    <a:clrScheme name="Re:Invent 2018">
      <a:dk1>
        <a:srgbClr val="000000"/>
      </a:dk1>
      <a:lt1>
        <a:srgbClr val="FFFFFF"/>
      </a:lt1>
      <a:dk2>
        <a:srgbClr val="282828"/>
      </a:dk2>
      <a:lt2>
        <a:srgbClr val="D232AA"/>
      </a:lt2>
      <a:accent1>
        <a:srgbClr val="D232AA"/>
      </a:accent1>
      <a:accent2>
        <a:srgbClr val="000AFF"/>
      </a:accent2>
      <a:accent3>
        <a:srgbClr val="8C28FF"/>
      </a:accent3>
      <a:accent4>
        <a:srgbClr val="FF2850"/>
      </a:accent4>
      <a:accent5>
        <a:srgbClr val="FF9900"/>
      </a:accent5>
      <a:accent6>
        <a:srgbClr val="50AA4B"/>
      </a:accent6>
      <a:hlink>
        <a:srgbClr val="2D93AA"/>
      </a:hlink>
      <a:folHlink>
        <a:srgbClr val="2D64AA"/>
      </a:folHlink>
    </a:clrScheme>
    <a:fontScheme name="Re:Invent 2018">
      <a:majorFont>
        <a:latin typeface="Amazon Ember Light"/>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 2018 template_16x9_light.potx" id="{E2BE24CE-0B0D-43A8-9BAF-2178801C7488}" vid="{E1C27F3D-144E-46CB-B0A4-59CBB5BA92E2}"/>
    </a:ext>
  </a:extLst>
</a:theme>
</file>

<file path=ppt/theme/theme5.xml><?xml version="1.0" encoding="utf-8"?>
<a:theme xmlns:a="http://schemas.openxmlformats.org/drawingml/2006/main" name="2_4-05665_ReInvent_2018_Template_Dark">
  <a:themeElements>
    <a:clrScheme name="Re:Invent 2018">
      <a:dk1>
        <a:srgbClr val="000000"/>
      </a:dk1>
      <a:lt1>
        <a:srgbClr val="FFFFFF"/>
      </a:lt1>
      <a:dk2>
        <a:srgbClr val="282828"/>
      </a:dk2>
      <a:lt2>
        <a:srgbClr val="D232AA"/>
      </a:lt2>
      <a:accent1>
        <a:srgbClr val="D232AA"/>
      </a:accent1>
      <a:accent2>
        <a:srgbClr val="000AFF"/>
      </a:accent2>
      <a:accent3>
        <a:srgbClr val="8C28FF"/>
      </a:accent3>
      <a:accent4>
        <a:srgbClr val="FF2850"/>
      </a:accent4>
      <a:accent5>
        <a:srgbClr val="FF9900"/>
      </a:accent5>
      <a:accent6>
        <a:srgbClr val="50AA4B"/>
      </a:accent6>
      <a:hlink>
        <a:srgbClr val="2D93AA"/>
      </a:hlink>
      <a:folHlink>
        <a:srgbClr val="2D64AA"/>
      </a:folHlink>
    </a:clrScheme>
    <a:fontScheme name="Re:Invent 2018">
      <a:majorFont>
        <a:latin typeface="Amazon Ember Light"/>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 2018 template_16x9_dark.potx" id="{04AC8DDD-1514-4F88-A867-4C6EDDDD7E19}" vid="{0B14E6AA-610A-4733-9D17-A035C21346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6A3D6C04DFD740953BA1B2B9E62D60" ma:contentTypeVersion="0" ma:contentTypeDescription="Create a new document." ma:contentTypeScope="" ma:versionID="26617cd14cd3af163c0e97ff614e52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7C89A-FD0C-431E-81F6-90225B937683}">
  <ds:schemaRefs>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51A3258A-222C-4488-825E-7520D001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05B35A6-8B52-46A5-AE45-B98C6459DC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DeckTemplate_AWS</Template>
  <TotalTime>5596</TotalTime>
  <Words>5826</Words>
  <Application>Microsoft Office PowerPoint</Application>
  <PresentationFormat>Presentazione su schermo (16:9)</PresentationFormat>
  <Paragraphs>674</Paragraphs>
  <Slides>26</Slides>
  <Notes>26</Notes>
  <HiddenSlides>0</HiddenSlides>
  <MMClips>0</MMClips>
  <ScaleCrop>false</ScaleCrop>
  <HeadingPairs>
    <vt:vector size="6" baseType="variant">
      <vt:variant>
        <vt:lpstr>Caratteri utilizzati</vt:lpstr>
      </vt:variant>
      <vt:variant>
        <vt:i4>17</vt:i4>
      </vt:variant>
      <vt:variant>
        <vt:lpstr>Tema</vt:lpstr>
      </vt:variant>
      <vt:variant>
        <vt:i4>5</vt:i4>
      </vt:variant>
      <vt:variant>
        <vt:lpstr>Titoli diapositive</vt:lpstr>
      </vt:variant>
      <vt:variant>
        <vt:i4>26</vt:i4>
      </vt:variant>
    </vt:vector>
  </HeadingPairs>
  <TitlesOfParts>
    <vt:vector size="48" baseType="lpstr">
      <vt:lpstr>Amazon Ember</vt:lpstr>
      <vt:lpstr>Amazon Ember Cd</vt:lpstr>
      <vt:lpstr>Amazon Ember Cd RC Thin</vt:lpstr>
      <vt:lpstr>Amazon Ember Light</vt:lpstr>
      <vt:lpstr>Amazon Ember Regular</vt:lpstr>
      <vt:lpstr>Arial</vt:lpstr>
      <vt:lpstr>Arial Rounded MT Bold</vt:lpstr>
      <vt:lpstr>Calibri</vt:lpstr>
      <vt:lpstr>Century Gothic</vt:lpstr>
      <vt:lpstr>Courier New</vt:lpstr>
      <vt:lpstr>Helvetica</vt:lpstr>
      <vt:lpstr>Impact</vt:lpstr>
      <vt:lpstr>Lucida Console</vt:lpstr>
      <vt:lpstr>Lucida Grande</vt:lpstr>
      <vt:lpstr>ＭＳ 明朝</vt:lpstr>
      <vt:lpstr>Segoe UI</vt:lpstr>
      <vt:lpstr>Times New Roman</vt:lpstr>
      <vt:lpstr>DeckTemplate-AWS</vt:lpstr>
      <vt:lpstr>1_4-05665_ReInvent_2018_Template_Dark</vt:lpstr>
      <vt:lpstr>4-05665_ReInvent_2018_Template_Dark</vt:lpstr>
      <vt:lpstr>4-05665_ReInvent_2018_Template_Light</vt:lpstr>
      <vt:lpstr>2_4-05665_ReInvent_2018_Template_Dark</vt:lpstr>
      <vt:lpstr>Presentazione standard di PowerPoint</vt:lpstr>
      <vt:lpstr>Percorso verso il cloud</vt:lpstr>
      <vt:lpstr>I driver di business e le cause scatenanti</vt:lpstr>
      <vt:lpstr>L’adozione del Cloud richiede il supporto degli Executive dell’organizzazione  </vt:lpstr>
      <vt:lpstr>La vostra organizzazione è pronta per migrare?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Tool AWS e di Partner per Accelerare la Migrazione</vt:lpstr>
      <vt:lpstr>I servizi di Migrazione AWS</vt:lpstr>
      <vt:lpstr>VMware Cloud on AWS: la migrazione “Fast Track” </vt:lpstr>
      <vt:lpstr>Il servizio AWS Migration Hub</vt:lpstr>
      <vt:lpstr>Il servizio AWS Database Migration Service: migrazione omogenea oppure eterogenea</vt:lpstr>
      <vt:lpstr>I servizi AWS di data transfer &amp; hybrid storage </vt:lpstr>
      <vt:lpstr>Domande ?    Grazie! gnnatale@amazon.it</vt:lpstr>
      <vt:lpstr>La Migrazione non è a costo zero</vt:lpstr>
      <vt:lpstr>Presentazione standard di PowerPoint</vt:lpstr>
      <vt:lpstr>Presentazione standard di PowerPoint</vt:lpstr>
      <vt:lpstr>Le sfide nella fase di Migrazione</vt:lpstr>
      <vt:lpstr>Il servizio AWS Application Discovery Service</vt:lpstr>
      <vt:lpstr>Discovery e Migrazione con AWS Migration Hub</vt:lpstr>
      <vt:lpstr>Il servizio AWS Server Migration Service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Arianna Faticone</cp:lastModifiedBy>
  <cp:revision>358</cp:revision>
  <dcterms:created xsi:type="dcterms:W3CDTF">2016-06-17T18:22:10Z</dcterms:created>
  <dcterms:modified xsi:type="dcterms:W3CDTF">2019-07-03T15:43:31Z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ies>
</file>