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29"/>
  </p:notesMasterIdLst>
  <p:handoutMasterIdLst>
    <p:handoutMasterId r:id="rId30"/>
  </p:handoutMasterIdLst>
  <p:sldIdLst>
    <p:sldId id="1483" r:id="rId5"/>
    <p:sldId id="1581" r:id="rId6"/>
    <p:sldId id="2093" r:id="rId7"/>
    <p:sldId id="1614" r:id="rId8"/>
    <p:sldId id="1615" r:id="rId9"/>
    <p:sldId id="1503" r:id="rId10"/>
    <p:sldId id="1504" r:id="rId11"/>
    <p:sldId id="1522" r:id="rId12"/>
    <p:sldId id="2095" r:id="rId13"/>
    <p:sldId id="1505" r:id="rId14"/>
    <p:sldId id="1523" r:id="rId15"/>
    <p:sldId id="1506" r:id="rId16"/>
    <p:sldId id="1509" r:id="rId17"/>
    <p:sldId id="1511" r:id="rId18"/>
    <p:sldId id="1515" r:id="rId19"/>
    <p:sldId id="1516" r:id="rId20"/>
    <p:sldId id="1507" r:id="rId21"/>
    <p:sldId id="1524" r:id="rId22"/>
    <p:sldId id="1513" r:id="rId23"/>
    <p:sldId id="349" r:id="rId24"/>
    <p:sldId id="1512" r:id="rId25"/>
    <p:sldId id="1517" r:id="rId26"/>
    <p:sldId id="1514" r:id="rId27"/>
    <p:sldId id="1500" r:id="rId28"/>
  </p:sldIdLst>
  <p:sldSz cx="14630400" cy="8229600"/>
  <p:notesSz cx="6858000" cy="9144000"/>
  <p:defaultTextStyle>
    <a:defPPr>
      <a:defRPr lang="en-US"/>
    </a:defPPr>
    <a:lvl1pPr marL="0" algn="l" defTabSz="1097212" rtl="0" eaLnBrk="1" latinLnBrk="0" hangingPunct="1">
      <a:defRPr sz="2118" kern="1200">
        <a:solidFill>
          <a:schemeClr val="tx1"/>
        </a:solidFill>
        <a:latin typeface="+mn-lt"/>
        <a:ea typeface="+mn-ea"/>
        <a:cs typeface="+mn-cs"/>
      </a:defRPr>
    </a:lvl1pPr>
    <a:lvl2pPr marL="548606" algn="l" defTabSz="1097212" rtl="0" eaLnBrk="1" latinLnBrk="0" hangingPunct="1">
      <a:defRPr sz="2118" kern="1200">
        <a:solidFill>
          <a:schemeClr val="tx1"/>
        </a:solidFill>
        <a:latin typeface="+mn-lt"/>
        <a:ea typeface="+mn-ea"/>
        <a:cs typeface="+mn-cs"/>
      </a:defRPr>
    </a:lvl2pPr>
    <a:lvl3pPr marL="1097212" algn="l" defTabSz="1097212" rtl="0" eaLnBrk="1" latinLnBrk="0" hangingPunct="1">
      <a:defRPr sz="2118" kern="1200">
        <a:solidFill>
          <a:schemeClr val="tx1"/>
        </a:solidFill>
        <a:latin typeface="+mn-lt"/>
        <a:ea typeface="+mn-ea"/>
        <a:cs typeface="+mn-cs"/>
      </a:defRPr>
    </a:lvl3pPr>
    <a:lvl4pPr marL="1645818" algn="l" defTabSz="1097212" rtl="0" eaLnBrk="1" latinLnBrk="0" hangingPunct="1">
      <a:defRPr sz="2118" kern="1200">
        <a:solidFill>
          <a:schemeClr val="tx1"/>
        </a:solidFill>
        <a:latin typeface="+mn-lt"/>
        <a:ea typeface="+mn-ea"/>
        <a:cs typeface="+mn-cs"/>
      </a:defRPr>
    </a:lvl4pPr>
    <a:lvl5pPr marL="2194424" algn="l" defTabSz="1097212" rtl="0" eaLnBrk="1" latinLnBrk="0" hangingPunct="1">
      <a:defRPr sz="2118" kern="1200">
        <a:solidFill>
          <a:schemeClr val="tx1"/>
        </a:solidFill>
        <a:latin typeface="+mn-lt"/>
        <a:ea typeface="+mn-ea"/>
        <a:cs typeface="+mn-cs"/>
      </a:defRPr>
    </a:lvl5pPr>
    <a:lvl6pPr marL="2743031" algn="l" defTabSz="1097212" rtl="0" eaLnBrk="1" latinLnBrk="0" hangingPunct="1">
      <a:defRPr sz="2118" kern="1200">
        <a:solidFill>
          <a:schemeClr val="tx1"/>
        </a:solidFill>
        <a:latin typeface="+mn-lt"/>
        <a:ea typeface="+mn-ea"/>
        <a:cs typeface="+mn-cs"/>
      </a:defRPr>
    </a:lvl6pPr>
    <a:lvl7pPr marL="3291635" algn="l" defTabSz="1097212" rtl="0" eaLnBrk="1" latinLnBrk="0" hangingPunct="1">
      <a:defRPr sz="2118" kern="1200">
        <a:solidFill>
          <a:schemeClr val="tx1"/>
        </a:solidFill>
        <a:latin typeface="+mn-lt"/>
        <a:ea typeface="+mn-ea"/>
        <a:cs typeface="+mn-cs"/>
      </a:defRPr>
    </a:lvl7pPr>
    <a:lvl8pPr marL="3840241" algn="l" defTabSz="1097212" rtl="0" eaLnBrk="1" latinLnBrk="0" hangingPunct="1">
      <a:defRPr sz="2118" kern="1200">
        <a:solidFill>
          <a:schemeClr val="tx1"/>
        </a:solidFill>
        <a:latin typeface="+mn-lt"/>
        <a:ea typeface="+mn-ea"/>
        <a:cs typeface="+mn-cs"/>
      </a:defRPr>
    </a:lvl8pPr>
    <a:lvl9pPr marL="4388848" algn="l" defTabSz="1097212" rtl="0" eaLnBrk="1" latinLnBrk="0" hangingPunct="1">
      <a:defRPr sz="21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cmAuthor>
  <p:cmAuthor id="3" name="Mary Feil-Jacobs" initials="MF" lastIdx="22" clrIdx="3">
    <p:extLst/>
  </p:cmAuthor>
  <p:cmAuthor id="4" name="Mitchell Derrey" initials="MD" lastIdx="28" clrIdx="4">
    <p:extLst>
      <p:ext uri="{19B8F6BF-5375-455C-9EA6-DF929625EA0E}">
        <p15:presenceInfo xmlns:p15="http://schemas.microsoft.com/office/powerpoint/2012/main" userId="S-1-5-21-383413107-1061881802-891584314-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2AA"/>
    <a:srgbClr val="FFFFFF"/>
    <a:srgbClr val="000000"/>
    <a:srgbClr val="282828"/>
    <a:srgbClr val="150454"/>
    <a:srgbClr val="2D93AA"/>
    <a:srgbClr val="00BBC9"/>
    <a:srgbClr val="F3F3F3"/>
    <a:srgbClr val="144D63"/>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2" autoAdjust="0"/>
    <p:restoredTop sz="90893" autoAdjust="0"/>
  </p:normalViewPr>
  <p:slideViewPr>
    <p:cSldViewPr snapToGrid="0">
      <p:cViewPr varScale="1">
        <p:scale>
          <a:sx n="56" d="100"/>
          <a:sy n="56" d="100"/>
        </p:scale>
        <p:origin x="1044" y="66"/>
      </p:cViewPr>
      <p:guideLst>
        <p:guide orient="horz" pos="2592"/>
        <p:guide pos="460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848"/>
    </p:cViewPr>
  </p:sorterViewPr>
  <p:notesViewPr>
    <p:cSldViewPr snapToGrid="0" showGuides="1">
      <p:cViewPr varScale="1">
        <p:scale>
          <a:sx n="87" d="100"/>
          <a:sy n="87" d="100"/>
        </p:scale>
        <p:origin x="279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FFC000"/>
              </a:solidFill>
              <a:ln w="19050">
                <a:noFill/>
              </a:ln>
              <a:effectLst/>
            </c:spPr>
            <c:extLst>
              <c:ext xmlns:c16="http://schemas.microsoft.com/office/drawing/2014/chart" uri="{C3380CC4-5D6E-409C-BE32-E72D297353CC}">
                <c16:uniqueId val="{00000001-D585-F94D-8223-7A776FAB9D3B}"/>
              </c:ext>
            </c:extLst>
          </c:dPt>
          <c:dPt>
            <c:idx val="1"/>
            <c:bubble3D val="0"/>
            <c:spPr>
              <a:solidFill>
                <a:schemeClr val="bg1">
                  <a:lumMod val="75000"/>
                  <a:lumOff val="25000"/>
                </a:schemeClr>
              </a:solidFill>
              <a:ln w="19050">
                <a:noFill/>
              </a:ln>
              <a:effectLst/>
            </c:spPr>
            <c:extLst>
              <c:ext xmlns:c16="http://schemas.microsoft.com/office/drawing/2014/chart" uri="{C3380CC4-5D6E-409C-BE32-E72D297353CC}">
                <c16:uniqueId val="{00000003-D585-F94D-8223-7A776FAB9D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54-9044-9AC9-FA2F8F93ECD9}"/>
              </c:ext>
            </c:extLst>
          </c:dPt>
          <c:val>
            <c:numRef>
              <c:f>Sheet1!$B$2:$B$4</c:f>
              <c:numCache>
                <c:formatCode>General</c:formatCode>
                <c:ptCount val="3"/>
                <c:pt idx="0">
                  <c:v>10</c:v>
                </c:pt>
                <c:pt idx="1">
                  <c:v>90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2"/>
                      <c:pt idx="0">
                        <c:v>Yes</c:v>
                      </c:pt>
                      <c:pt idx="1">
                        <c:v>No</c:v>
                      </c:pt>
                    </c:strCache>
                  </c:strRef>
                </c15:cat>
              </c15:filteredCategoryTitle>
            </c:ext>
            <c:ext xmlns:c16="http://schemas.microsoft.com/office/drawing/2014/chart" uri="{C3380CC4-5D6E-409C-BE32-E72D297353CC}">
              <c16:uniqueId val="{00000004-D585-F94D-8223-7A776FAB9D3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FFC000"/>
              </a:solidFill>
              <a:ln w="19050">
                <a:noFill/>
              </a:ln>
              <a:effectLst/>
            </c:spPr>
            <c:extLst>
              <c:ext xmlns:c16="http://schemas.microsoft.com/office/drawing/2014/chart" uri="{C3380CC4-5D6E-409C-BE32-E72D297353CC}">
                <c16:uniqueId val="{00000001-D585-F94D-8223-7A776FAB9D3B}"/>
              </c:ext>
            </c:extLst>
          </c:dPt>
          <c:dPt>
            <c:idx val="1"/>
            <c:bubble3D val="0"/>
            <c:spPr>
              <a:solidFill>
                <a:schemeClr val="bg1">
                  <a:lumMod val="75000"/>
                  <a:lumOff val="25000"/>
                </a:schemeClr>
              </a:solidFill>
              <a:ln w="19050">
                <a:noFill/>
              </a:ln>
              <a:effectLst/>
            </c:spPr>
            <c:extLst>
              <c:ext xmlns:c16="http://schemas.microsoft.com/office/drawing/2014/chart" uri="{C3380CC4-5D6E-409C-BE32-E72D297353CC}">
                <c16:uniqueId val="{00000003-D585-F94D-8223-7A776FAB9D3B}"/>
              </c:ext>
            </c:extLst>
          </c:dPt>
          <c:val>
            <c:numRef>
              <c:f>Sheet1!$B$2:$B$3</c:f>
              <c:numCache>
                <c:formatCode>General</c:formatCode>
                <c:ptCount val="2"/>
                <c:pt idx="0">
                  <c:v>90</c:v>
                </c:pt>
                <c:pt idx="1">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Yes</c:v>
                      </c:pt>
                      <c:pt idx="1">
                        <c:v>No</c:v>
                      </c:pt>
                    </c:strCache>
                  </c:strRef>
                </c15:cat>
              </c15:filteredCategoryTitle>
            </c:ext>
            <c:ext xmlns:c16="http://schemas.microsoft.com/office/drawing/2014/chart" uri="{C3380CC4-5D6E-409C-BE32-E72D297353CC}">
              <c16:uniqueId val="{00000004-D585-F94D-8223-7A776FAB9D3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Amazon Ember" panose="020B0603020204020204" pitchFamily="34" charset="0"/>
                <a:ea typeface="Amazon Ember" panose="020B0603020204020204" pitchFamily="34" charset="0"/>
                <a:cs typeface="Amazon Ember" panose="020B0603020204020204" pitchFamily="34" charset="0"/>
              </a:rPr>
              <a:t>ReInvent 2018</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BB702-E265-E34A-BDE0-A7FC310AB52F}" type="datetime8">
              <a:rPr lang="en-US" smtClean="0">
                <a:latin typeface="Amazon Ember" panose="020B0603020204020204" pitchFamily="34" charset="0"/>
                <a:ea typeface="Amazon Ember" panose="020B0603020204020204" pitchFamily="34" charset="0"/>
                <a:cs typeface="Amazon Ember" panose="020B0603020204020204" pitchFamily="34" charset="0"/>
              </a:rPr>
              <a:t>7/4/2019 10:35 AM</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lvl="0"/>
            <a:r>
              <a:rPr lang="en-US" altLang="x-none" sz="700" dirty="0">
                <a:solidFill>
                  <a:srgbClr val="282828"/>
                </a:solidFill>
                <a:latin typeface="Amazon Ember" charset="0"/>
                <a:ea typeface="Amazon Ember" charset="0"/>
                <a:cs typeface="Amazon Ember" charset="0"/>
              </a:rPr>
              <a:t>© 2018, Amazon Web Services, Inc. or its Affiliates. All rights reserved.</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‹N›</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ReInvent 2018</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0" marR="0" indent="0" algn="l" defTabSz="1097212" rtl="0" eaLnBrk="1" fontAlgn="auto" latinLnBrk="0" hangingPunct="1">
              <a:lnSpc>
                <a:spcPct val="100000"/>
              </a:lnSpc>
              <a:spcBef>
                <a:spcPts val="0"/>
              </a:spcBef>
              <a:spcAft>
                <a:spcPts val="0"/>
              </a:spcAft>
              <a:buClrTx/>
              <a:buSzTx/>
              <a:buFontTx/>
              <a:buNone/>
              <a:tabLst/>
              <a:defRPr sz="1200">
                <a:latin typeface="+mn-lt"/>
                <a:cs typeface="Arial" panose="020B0604020202020204" pitchFamily="34" charset="0"/>
              </a:defRPr>
            </a:lvl1pPr>
          </a:lstStyle>
          <a:p>
            <a:r>
              <a:rPr lang="en-US" altLang="x-none" sz="700" dirty="0">
                <a:solidFill>
                  <a:srgbClr val="282828"/>
                </a:solidFill>
                <a:latin typeface="Amazon Ember" charset="0"/>
                <a:ea typeface="Amazon Ember" charset="0"/>
                <a:cs typeface="Amazon Ember" charset="0"/>
              </a:rPr>
              <a:t>© 2018, Amazon Web Services, Inc. or its Affiliates. All rights reserved.</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mazon Ember" panose="020B0603020204020204" pitchFamily="34" charset="0"/>
                <a:ea typeface="Amazon Ember" panose="020B0603020204020204" pitchFamily="34" charset="0"/>
                <a:cs typeface="Amazon Ember" panose="020B0603020204020204" pitchFamily="34" charset="0"/>
              </a:defRPr>
            </a:lvl1pPr>
          </a:lstStyle>
          <a:p>
            <a:fld id="{CA8E1BB1-B036-4140-B110-296DC0701D04}" type="datetime8">
              <a:rPr lang="en-US" smtClean="0"/>
              <a:pPr/>
              <a:t>7/4/2019 10:35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mn-lt"/>
              </a:defRPr>
            </a:lvl1pPr>
          </a:lstStyle>
          <a:p>
            <a:fld id="{B4008EB6-D09E-4580-8CD6-DDB14511944F}" type="slidenum">
              <a:rPr lang="en-US" smtClean="0"/>
              <a:pPr/>
              <a:t>‹N›</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1097212" rtl="0" eaLnBrk="1" latinLnBrk="0" hangingPunct="1">
      <a:lnSpc>
        <a:spcPct val="90000"/>
      </a:lnSpc>
      <a:spcAft>
        <a:spcPts val="400"/>
      </a:spcAft>
      <a:defRPr sz="1059" kern="1200">
        <a:solidFill>
          <a:schemeClr val="tx1"/>
        </a:solidFill>
        <a:latin typeface="+mj-lt"/>
        <a:ea typeface="+mn-ea"/>
        <a:cs typeface="+mn-cs"/>
      </a:defRPr>
    </a:lvl1pPr>
    <a:lvl2pPr marL="255572" indent="-126991" algn="l" defTabSz="1097212" rtl="0" eaLnBrk="1" latinLnBrk="0" hangingPunct="1">
      <a:lnSpc>
        <a:spcPct val="90000"/>
      </a:lnSpc>
      <a:spcAft>
        <a:spcPts val="400"/>
      </a:spcAft>
      <a:buFont typeface="Arial" pitchFamily="34" charset="0"/>
      <a:buChar char="•"/>
      <a:defRPr sz="1059" kern="1200">
        <a:solidFill>
          <a:schemeClr val="tx1"/>
        </a:solidFill>
        <a:latin typeface="+mn-lt"/>
        <a:ea typeface="+mn-ea"/>
        <a:cs typeface="+mn-cs"/>
      </a:defRPr>
    </a:lvl2pPr>
    <a:lvl3pPr marL="393675" indent="-138105" algn="l" defTabSz="1097212" rtl="0" eaLnBrk="1" latinLnBrk="0" hangingPunct="1">
      <a:lnSpc>
        <a:spcPct val="90000"/>
      </a:lnSpc>
      <a:spcAft>
        <a:spcPts val="400"/>
      </a:spcAft>
      <a:buFont typeface="Arial" pitchFamily="34" charset="0"/>
      <a:buChar char="•"/>
      <a:defRPr sz="1059" kern="1200">
        <a:solidFill>
          <a:schemeClr val="tx1"/>
        </a:solidFill>
        <a:latin typeface="+mn-lt"/>
        <a:ea typeface="+mn-ea"/>
        <a:cs typeface="+mn-cs"/>
      </a:defRPr>
    </a:lvl3pPr>
    <a:lvl4pPr marL="579402" indent="-176201" algn="l" defTabSz="1097212" rtl="0" eaLnBrk="1" latinLnBrk="0" hangingPunct="1">
      <a:lnSpc>
        <a:spcPct val="90000"/>
      </a:lnSpc>
      <a:spcAft>
        <a:spcPts val="400"/>
      </a:spcAft>
      <a:buFont typeface="Arial" pitchFamily="34" charset="0"/>
      <a:buChar char="•"/>
      <a:defRPr sz="1059" kern="1200">
        <a:solidFill>
          <a:schemeClr val="tx1"/>
        </a:solidFill>
        <a:latin typeface="+mn-lt"/>
        <a:ea typeface="+mn-ea"/>
        <a:cs typeface="+mn-cs"/>
      </a:defRPr>
    </a:lvl4pPr>
    <a:lvl5pPr marL="738142" indent="-138105" algn="l" defTabSz="1097212" rtl="0" eaLnBrk="1" latinLnBrk="0" hangingPunct="1">
      <a:lnSpc>
        <a:spcPct val="90000"/>
      </a:lnSpc>
      <a:spcAft>
        <a:spcPts val="400"/>
      </a:spcAft>
      <a:buFont typeface="Arial" pitchFamily="34" charset="0"/>
      <a:buChar char="•"/>
      <a:defRPr sz="1059" kern="1200">
        <a:solidFill>
          <a:schemeClr val="tx1"/>
        </a:solidFill>
        <a:latin typeface="+mn-lt"/>
        <a:ea typeface="+mn-ea"/>
        <a:cs typeface="+mn-cs"/>
      </a:defRPr>
    </a:lvl5pPr>
    <a:lvl6pPr marL="2743031" algn="l" defTabSz="1097212" rtl="0" eaLnBrk="1" latinLnBrk="0" hangingPunct="1">
      <a:defRPr sz="1412" kern="1200">
        <a:solidFill>
          <a:schemeClr val="tx1"/>
        </a:solidFill>
        <a:latin typeface="+mn-lt"/>
        <a:ea typeface="+mn-ea"/>
        <a:cs typeface="+mn-cs"/>
      </a:defRPr>
    </a:lvl6pPr>
    <a:lvl7pPr marL="3291635" algn="l" defTabSz="1097212" rtl="0" eaLnBrk="1" latinLnBrk="0" hangingPunct="1">
      <a:defRPr sz="1412" kern="1200">
        <a:solidFill>
          <a:schemeClr val="tx1"/>
        </a:solidFill>
        <a:latin typeface="+mn-lt"/>
        <a:ea typeface="+mn-ea"/>
        <a:cs typeface="+mn-cs"/>
      </a:defRPr>
    </a:lvl7pPr>
    <a:lvl8pPr marL="3840241" algn="l" defTabSz="1097212" rtl="0" eaLnBrk="1" latinLnBrk="0" hangingPunct="1">
      <a:defRPr sz="1412" kern="1200">
        <a:solidFill>
          <a:schemeClr val="tx1"/>
        </a:solidFill>
        <a:latin typeface="+mn-lt"/>
        <a:ea typeface="+mn-ea"/>
        <a:cs typeface="+mn-cs"/>
      </a:defRPr>
    </a:lvl8pPr>
    <a:lvl9pPr marL="4388848" algn="l" defTabSz="1097212" rtl="0" eaLnBrk="1" latinLnBrk="0" hangingPunct="1">
      <a:defRPr sz="141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endParaRPr lang="en-US" sz="400" dirty="0">
              <a:gradFill>
                <a:gsLst>
                  <a:gs pos="0">
                    <a:prstClr val="black"/>
                  </a:gs>
                  <a:gs pos="100000">
                    <a:prstClr val="black"/>
                  </a:gs>
                </a:gsLst>
                <a:lin ang="5400000" scaled="0"/>
              </a:gradFill>
              <a:latin typeface="Arial" panose="020B0604020202020204" pitchFamily="34" charset="0"/>
              <a:ea typeface="Segoe UI" pitchFamily="34" charset="0"/>
            </a:endParaRPr>
          </a:p>
        </p:txBody>
      </p:sp>
      <p:sp>
        <p:nvSpPr>
          <p:cNvPr id="6" name="Date Placeholder 5"/>
          <p:cNvSpPr>
            <a:spLocks noGrp="1"/>
          </p:cNvSpPr>
          <p:nvPr>
            <p:ph type="dt" idx="12"/>
          </p:nvPr>
        </p:nvSpPr>
        <p:spPr/>
        <p:txBody>
          <a:bodyPr/>
          <a:lstStyle/>
          <a:p>
            <a:fld id="{01882E56-9BBC-5549-962E-8E06798B1869}" type="datetime8">
              <a:rPr lang="en-US" smtClean="0"/>
              <a:t>7/4/2019 10:35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97560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ReInvent 2018</a:t>
            </a:r>
          </a:p>
        </p:txBody>
      </p:sp>
      <p:sp>
        <p:nvSpPr>
          <p:cNvPr id="5" name="Footer Placeholder 4"/>
          <p:cNvSpPr>
            <a:spLocks noGrp="1"/>
          </p:cNvSpPr>
          <p:nvPr>
            <p:ph type="ftr" sz="quarter" idx="11"/>
          </p:nvPr>
        </p:nvSpPr>
        <p:spPr/>
        <p:txBody>
          <a:bodyPr/>
          <a:lstStyle/>
          <a:p>
            <a:r>
              <a:rPr lang="en-US" altLang="x-none" sz="700" dirty="0">
                <a:solidFill>
                  <a:srgbClr val="282828"/>
                </a:solidFill>
                <a:latin typeface="Amazon Ember" charset="0"/>
                <a:ea typeface="Amazon Ember" charset="0"/>
                <a:cs typeface="Amazon Ember" charset="0"/>
              </a:rPr>
              <a:t>© 2018, Amazon Web Services, Inc. or its Affiliates. All rights reserved.</a:t>
            </a:r>
          </a:p>
        </p:txBody>
      </p:sp>
      <p:sp>
        <p:nvSpPr>
          <p:cNvPr id="6" name="Date Placeholder 5"/>
          <p:cNvSpPr>
            <a:spLocks noGrp="1"/>
          </p:cNvSpPr>
          <p:nvPr>
            <p:ph type="dt" idx="12"/>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37133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ReInvent 2018</a:t>
            </a:r>
          </a:p>
        </p:txBody>
      </p:sp>
      <p:sp>
        <p:nvSpPr>
          <p:cNvPr id="5" name="Footer Placeholder 4"/>
          <p:cNvSpPr>
            <a:spLocks noGrp="1"/>
          </p:cNvSpPr>
          <p:nvPr>
            <p:ph type="ftr" sz="quarter" idx="11"/>
          </p:nvPr>
        </p:nvSpPr>
        <p:spPr/>
        <p:txBody>
          <a:bodyPr/>
          <a:lstStyle/>
          <a:p>
            <a:r>
              <a:rPr lang="en-US" altLang="x-none" sz="700" dirty="0">
                <a:solidFill>
                  <a:srgbClr val="282828"/>
                </a:solidFill>
                <a:latin typeface="Amazon Ember" charset="0"/>
                <a:ea typeface="Amazon Ember" charset="0"/>
                <a:cs typeface="Amazon Ember" charset="0"/>
              </a:rPr>
              <a:t>© 2018, Amazon Web Services, Inc. or its Affiliates. All rights reserved.</a:t>
            </a:r>
          </a:p>
        </p:txBody>
      </p:sp>
      <p:sp>
        <p:nvSpPr>
          <p:cNvPr id="6" name="Date Placeholder 5"/>
          <p:cNvSpPr>
            <a:spLocks noGrp="1"/>
          </p:cNvSpPr>
          <p:nvPr>
            <p:ph type="dt" idx="12"/>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8522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10972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rPr>
              <a:t>ReInvent 2018</a:t>
            </a:r>
            <a:endParaRPr kumimoji="0" lang="en-US" sz="1200" b="0" i="0" u="none" strike="noStrike" kern="1200" cap="none" spc="0" normalizeH="0" baseline="0" noProof="0" dirty="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Footer Placeholder 4"/>
          <p:cNvSpPr>
            <a:spLocks noGrp="1"/>
          </p:cNvSpPr>
          <p:nvPr>
            <p:ph type="ftr" sz="quarter" idx="4"/>
          </p:nvPr>
        </p:nvSpPr>
        <p:spPr/>
        <p:txBody>
          <a:bodyPr/>
          <a:lstStyle/>
          <a:p>
            <a:pPr marL="0" marR="0" lvl="0" indent="0" algn="l" defTabSz="1097212" rtl="0" eaLnBrk="1" fontAlgn="auto" latinLnBrk="0" hangingPunct="1">
              <a:lnSpc>
                <a:spcPct val="100000"/>
              </a:lnSpc>
              <a:spcBef>
                <a:spcPts val="0"/>
              </a:spcBef>
              <a:spcAft>
                <a:spcPts val="0"/>
              </a:spcAft>
              <a:buClrTx/>
              <a:buSzTx/>
              <a:buFontTx/>
              <a:buNone/>
              <a:tabLst/>
              <a:defRPr/>
            </a:pPr>
            <a:r>
              <a:rPr kumimoji="0" lang="en-US" altLang="x-none" sz="700" b="0" i="0" u="none" strike="noStrike" kern="1200" cap="none" spc="0" normalizeH="0" baseline="0" noProof="0">
                <a:ln>
                  <a:noFill/>
                </a:ln>
                <a:solidFill>
                  <a:srgbClr val="282828"/>
                </a:solidFill>
                <a:effectLst/>
                <a:uLnTx/>
                <a:uFillTx/>
                <a:latin typeface="Amazon Ember" charset="0"/>
                <a:ea typeface="Amazon Ember" charset="0"/>
                <a:cs typeface="Amazon Ember" charset="0"/>
              </a:rPr>
              <a:t>© 2018, Amazon Web Services, Inc. or its Affiliates. All rights reserved.</a:t>
            </a:r>
            <a:endParaRPr kumimoji="0" lang="en-US" altLang="x-none" sz="700" b="0" i="0" u="none" strike="noStrike" kern="1200" cap="none" spc="0" normalizeH="0" baseline="0" noProof="0" dirty="0">
              <a:ln>
                <a:noFill/>
              </a:ln>
              <a:solidFill>
                <a:srgbClr val="282828"/>
              </a:solidFill>
              <a:effectLst/>
              <a:uLnTx/>
              <a:uFillTx/>
              <a:latin typeface="Amazon Ember" charset="0"/>
              <a:ea typeface="Amazon Ember" charset="0"/>
              <a:cs typeface="Amazon Ember" charset="0"/>
            </a:endParaRPr>
          </a:p>
        </p:txBody>
      </p:sp>
      <p:sp>
        <p:nvSpPr>
          <p:cNvPr id="6" name="Date Placeholder 5"/>
          <p:cNvSpPr>
            <a:spLocks noGrp="1"/>
          </p:cNvSpPr>
          <p:nvPr>
            <p:ph type="dt" idx="1"/>
          </p:nvPr>
        </p:nvSpPr>
        <p:spPr/>
        <p:txBody>
          <a:bodyPr/>
          <a:lstStyle/>
          <a:p>
            <a:pPr marL="0" marR="0" lvl="0" indent="0" algn="r" defTabSz="1097212" rtl="0" eaLnBrk="1" fontAlgn="auto" latinLnBrk="0" hangingPunct="1">
              <a:lnSpc>
                <a:spcPct val="100000"/>
              </a:lnSpc>
              <a:spcBef>
                <a:spcPts val="0"/>
              </a:spcBef>
              <a:spcAft>
                <a:spcPts val="0"/>
              </a:spcAft>
              <a:buClrTx/>
              <a:buSzTx/>
              <a:buFontTx/>
              <a:buNone/>
              <a:tabLst/>
              <a:defRPr/>
            </a:pPr>
            <a:fld id="{CA8E1BB1-B036-4140-B110-296DC0701D04}" type="datetime8">
              <a:rPr kumimoji="0" lang="en-US" sz="1200" b="0" i="0" u="none" strike="noStrike" kern="1200" cap="none" spc="0" normalizeH="0" baseline="0" noProof="0" smtClean="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rPr>
              <a:pPr marL="0" marR="0" lvl="0" indent="0" algn="r" defTabSz="1097212" rtl="0" eaLnBrk="1" fontAlgn="auto" latinLnBrk="0" hangingPunct="1">
                <a:lnSpc>
                  <a:spcPct val="100000"/>
                </a:lnSpc>
                <a:spcBef>
                  <a:spcPts val="0"/>
                </a:spcBef>
                <a:spcAft>
                  <a:spcPts val="0"/>
                </a:spcAft>
                <a:buClrTx/>
                <a:buSzTx/>
                <a:buFontTx/>
                <a:buNone/>
                <a:tabLst/>
                <a:defRPr/>
              </a:pPr>
              <a:t>7/4/2019 10:35 AM</a:t>
            </a:fld>
            <a:endParaRPr kumimoji="0" lang="en-US" sz="1200" b="0" i="0" u="none" strike="noStrike" kern="1200" cap="none" spc="0" normalizeH="0" baseline="0" noProof="0" dirty="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Slide Number Placeholder 6"/>
          <p:cNvSpPr>
            <a:spLocks noGrp="1"/>
          </p:cNvSpPr>
          <p:nvPr>
            <p:ph type="sldNum" sz="quarter" idx="5"/>
          </p:nvPr>
        </p:nvSpPr>
        <p:spPr/>
        <p:txBody>
          <a:bodyPr/>
          <a:lstStyle/>
          <a:p>
            <a:pPr marL="0" marR="0" lvl="0" indent="0" algn="r" defTabSz="109721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09721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076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20</a:t>
            </a:fld>
            <a:endParaRPr lang="en-US" dirty="0"/>
          </a:p>
        </p:txBody>
      </p:sp>
    </p:spTree>
    <p:extLst>
      <p:ext uri="{BB962C8B-B14F-4D97-AF65-F5344CB8AC3E}">
        <p14:creationId xmlns:p14="http://schemas.microsoft.com/office/powerpoint/2010/main" val="316522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ReInvent 2018</a:t>
            </a:r>
          </a:p>
        </p:txBody>
      </p:sp>
      <p:sp>
        <p:nvSpPr>
          <p:cNvPr id="5" name="Footer Placeholder 4"/>
          <p:cNvSpPr>
            <a:spLocks noGrp="1"/>
          </p:cNvSpPr>
          <p:nvPr>
            <p:ph type="ftr" sz="quarter" idx="11"/>
          </p:nvPr>
        </p:nvSpPr>
        <p:spPr/>
        <p:txBody>
          <a:bodyPr/>
          <a:lstStyle/>
          <a:p>
            <a:r>
              <a:rPr lang="en-US" altLang="x-none" sz="700" dirty="0">
                <a:solidFill>
                  <a:srgbClr val="282828"/>
                </a:solidFill>
                <a:latin typeface="Amazon Ember" charset="0"/>
                <a:ea typeface="Amazon Ember" charset="0"/>
                <a:cs typeface="Amazon Ember" charset="0"/>
              </a:rPr>
              <a:t>© 2018, Amazon Web Services, Inc. or its Affiliates. All rights reserved.</a:t>
            </a:r>
          </a:p>
        </p:txBody>
      </p:sp>
      <p:sp>
        <p:nvSpPr>
          <p:cNvPr id="6" name="Date Placeholder 5"/>
          <p:cNvSpPr>
            <a:spLocks noGrp="1"/>
          </p:cNvSpPr>
          <p:nvPr>
            <p:ph type="dt" idx="12"/>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39604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From monolith to microservices.</a:t>
            </a:r>
          </a:p>
          <a:p>
            <a:pPr algn="l"/>
            <a:r>
              <a:rPr lang="en-US" dirty="0"/>
              <a:t>Advantages:</a:t>
            </a:r>
          </a:p>
          <a:p>
            <a:r>
              <a:rPr lang="en-US" dirty="0"/>
              <a:t>	</a:t>
            </a:r>
            <a:r>
              <a:rPr lang="en-US" sz="1920" b="1" i="0" kern="1200" dirty="0">
                <a:solidFill>
                  <a:schemeClr val="tx1"/>
                </a:solidFill>
                <a:effectLst/>
                <a:latin typeface="Amazon Ember Regular" charset="0"/>
                <a:ea typeface="+mn-ea"/>
                <a:cs typeface="+mn-cs"/>
              </a:rPr>
              <a:t>Innovation: </a:t>
            </a:r>
            <a:r>
              <a:rPr lang="en-US" sz="1920" b="0" i="0" kern="1200" dirty="0">
                <a:solidFill>
                  <a:schemeClr val="tx1"/>
                </a:solidFill>
                <a:effectLst/>
                <a:latin typeface="Amazon Ember Regular" charset="0"/>
                <a:ea typeface="+mn-ea"/>
                <a:cs typeface="+mn-cs"/>
              </a:rPr>
              <a:t>The fact that small teams can act autonomously and choose the appropriate technologies, frameworks, and tools for their domains is an important driver for innovation. Responsibility and accountability foster a culture of ownership for services.</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b="0" i="0" kern="1200" dirty="0">
                <a:solidFill>
                  <a:schemeClr val="tx1"/>
                </a:solidFill>
                <a:effectLst/>
                <a:latin typeface="Amazon Ember Regular" charset="0"/>
                <a:ea typeface="+mn-ea"/>
                <a:cs typeface="+mn-cs"/>
              </a:rPr>
              <a:t>	</a:t>
            </a:r>
            <a:r>
              <a:rPr lang="en-US" sz="1920" b="1" i="0" kern="1200" dirty="0">
                <a:solidFill>
                  <a:schemeClr val="tx1"/>
                </a:solidFill>
                <a:effectLst/>
                <a:latin typeface="Amazon Ember Regular" charset="0"/>
                <a:ea typeface="+mn-ea"/>
                <a:cs typeface="+mn-cs"/>
              </a:rPr>
              <a:t>Quality: </a:t>
            </a:r>
            <a:r>
              <a:rPr lang="en-US" sz="1920" b="0" i="0" kern="1200" dirty="0">
                <a:solidFill>
                  <a:schemeClr val="tx1"/>
                </a:solidFill>
                <a:effectLst/>
                <a:latin typeface="Amazon Ember Regular" charset="0"/>
                <a:ea typeface="+mn-ea"/>
                <a:cs typeface="+mn-cs"/>
              </a:rPr>
              <a:t>Organizing software engineering around microservices can also improve the quality of code. The benefits of dividing software into small and well-defined modules are similar to those of object-oriented software engineering: improved reusability, composability, and maintainability of code.</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b="0" i="0" kern="1200" dirty="0">
                <a:solidFill>
                  <a:schemeClr val="tx1"/>
                </a:solidFill>
                <a:effectLst/>
                <a:latin typeface="Amazon Ember Regular" charset="0"/>
                <a:ea typeface="+mn-ea"/>
                <a:cs typeface="+mn-cs"/>
              </a:rPr>
              <a:t>	</a:t>
            </a:r>
            <a:r>
              <a:rPr lang="en-US" sz="1920" b="1" i="0" kern="1200" dirty="0">
                <a:solidFill>
                  <a:schemeClr val="tx1"/>
                </a:solidFill>
                <a:effectLst/>
                <a:latin typeface="Amazon Ember Regular" charset="0"/>
                <a:ea typeface="+mn-ea"/>
                <a:cs typeface="+mn-cs"/>
              </a:rPr>
              <a:t>Scalability: </a:t>
            </a:r>
            <a:r>
              <a:rPr lang="en-US" sz="1920" b="0" i="0" kern="1200" dirty="0">
                <a:solidFill>
                  <a:schemeClr val="tx1"/>
                </a:solidFill>
                <a:effectLst/>
                <a:latin typeface="Amazon Ember Regular" charset="0"/>
                <a:ea typeface="+mn-ea"/>
                <a:cs typeface="+mn-cs"/>
              </a:rPr>
              <a:t>Fine-grained decoupling of microservices is a best practice for building large- scale systems. It’s a prerequisite for performance optimization since it allows choosing the appropriate and optimal technologies for a specific service.</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b="0" i="0" kern="1200" dirty="0">
                <a:solidFill>
                  <a:schemeClr val="tx1"/>
                </a:solidFill>
                <a:effectLst/>
                <a:latin typeface="Amazon Ember Regular" charset="0"/>
                <a:ea typeface="+mn-ea"/>
                <a:cs typeface="+mn-cs"/>
              </a:rPr>
              <a:t>	</a:t>
            </a:r>
            <a:r>
              <a:rPr lang="en-US" sz="1920" b="1" i="0" kern="1200" dirty="0">
                <a:solidFill>
                  <a:schemeClr val="tx1"/>
                </a:solidFill>
                <a:effectLst/>
                <a:latin typeface="Amazon Ember Regular" charset="0"/>
                <a:ea typeface="+mn-ea"/>
                <a:cs typeface="+mn-cs"/>
              </a:rPr>
              <a:t>Availability: </a:t>
            </a:r>
            <a:r>
              <a:rPr lang="en-US" sz="1920" b="0" i="0" kern="1200" dirty="0">
                <a:solidFill>
                  <a:schemeClr val="tx1"/>
                </a:solidFill>
                <a:effectLst/>
                <a:latin typeface="Amazon Ember Regular" charset="0"/>
                <a:ea typeface="+mn-ea"/>
                <a:cs typeface="+mn-cs"/>
              </a:rPr>
              <a:t>Microservices architectures make it easier to implement failure isolation. </a:t>
            </a:r>
          </a:p>
        </p:txBody>
      </p:sp>
      <p:sp>
        <p:nvSpPr>
          <p:cNvPr id="4" name="Header Placeholder 3"/>
          <p:cNvSpPr>
            <a:spLocks noGrp="1"/>
          </p:cNvSpPr>
          <p:nvPr>
            <p:ph type="hdr" sz="quarter" idx="10"/>
          </p:nvPr>
        </p:nvSpPr>
        <p:spPr/>
        <p:txBody>
          <a:bodyPr/>
          <a:lstStyle/>
          <a:p>
            <a:r>
              <a:rPr lang="en-US"/>
              <a:t>ReInvent 2018</a:t>
            </a:r>
            <a:endParaRPr lang="en-US" dirty="0"/>
          </a:p>
        </p:txBody>
      </p:sp>
      <p:sp>
        <p:nvSpPr>
          <p:cNvPr id="5" name="Footer Placeholder 4"/>
          <p:cNvSpPr>
            <a:spLocks noGrp="1"/>
          </p:cNvSpPr>
          <p:nvPr>
            <p:ph type="ftr" sz="quarter" idx="11"/>
          </p:nvPr>
        </p:nvSpPr>
        <p:spPr/>
        <p:txBody>
          <a:bodyPr/>
          <a:lstStyle/>
          <a:p>
            <a:r>
              <a:rPr lang="en-US" altLang="x-none" sz="700">
                <a:solidFill>
                  <a:srgbClr val="282828"/>
                </a:solidFill>
                <a:latin typeface="Amazon Ember" charset="0"/>
                <a:ea typeface="Amazon Ember" charset="0"/>
                <a:cs typeface="Amazon Ember" charset="0"/>
              </a:rPr>
              <a:t>© 2018, Amazon Web Services, Inc. or its Affiliates. All rights reserved.</a:t>
            </a:r>
            <a:endParaRPr lang="en-US" altLang="x-none" sz="700" dirty="0">
              <a:solidFill>
                <a:srgbClr val="282828"/>
              </a:solidFill>
              <a:latin typeface="Amazon Ember" charset="0"/>
              <a:ea typeface="Amazon Ember" charset="0"/>
              <a:cs typeface="Amazon Ember" charset="0"/>
            </a:endParaRPr>
          </a:p>
        </p:txBody>
      </p:sp>
      <p:sp>
        <p:nvSpPr>
          <p:cNvPr id="6" name="Date Placeholder 5"/>
          <p:cNvSpPr>
            <a:spLocks noGrp="1"/>
          </p:cNvSpPr>
          <p:nvPr>
            <p:ph type="dt" idx="12"/>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5452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ReInvent 2018</a:t>
            </a:r>
            <a:endParaRPr lang="en-US" dirty="0"/>
          </a:p>
        </p:txBody>
      </p:sp>
      <p:sp>
        <p:nvSpPr>
          <p:cNvPr id="5" name="Footer Placeholder 4"/>
          <p:cNvSpPr>
            <a:spLocks noGrp="1"/>
          </p:cNvSpPr>
          <p:nvPr>
            <p:ph type="ftr" sz="quarter" idx="4"/>
          </p:nvPr>
        </p:nvSpPr>
        <p:spPr/>
        <p:txBody>
          <a:bodyPr/>
          <a:lstStyle/>
          <a:p>
            <a:r>
              <a:rPr lang="en-US" altLang="x-none" sz="700">
                <a:solidFill>
                  <a:srgbClr val="282828"/>
                </a:solidFill>
                <a:latin typeface="Amazon Ember" charset="0"/>
                <a:ea typeface="Amazon Ember" charset="0"/>
                <a:cs typeface="Amazon Ember" charset="0"/>
              </a:rPr>
              <a:t>© 2018, Amazon Web Services, Inc. or its Affiliates. All rights reserved.</a:t>
            </a:r>
            <a:endParaRPr lang="en-US" altLang="x-none" sz="700" dirty="0">
              <a:solidFill>
                <a:srgbClr val="282828"/>
              </a:solidFill>
              <a:latin typeface="Amazon Ember" charset="0"/>
              <a:ea typeface="Amazon Ember" charset="0"/>
              <a:cs typeface="Amazon Ember" charset="0"/>
            </a:endParaRPr>
          </a:p>
        </p:txBody>
      </p:sp>
      <p:sp>
        <p:nvSpPr>
          <p:cNvPr id="6" name="Date Placeholder 5"/>
          <p:cNvSpPr>
            <a:spLocks noGrp="1"/>
          </p:cNvSpPr>
          <p:nvPr>
            <p:ph type="dt" idx="1"/>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77030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ReInvent 2018</a:t>
            </a:r>
            <a:endParaRPr lang="en-US" dirty="0"/>
          </a:p>
        </p:txBody>
      </p:sp>
      <p:sp>
        <p:nvSpPr>
          <p:cNvPr id="5" name="Footer Placeholder 4"/>
          <p:cNvSpPr>
            <a:spLocks noGrp="1"/>
          </p:cNvSpPr>
          <p:nvPr>
            <p:ph type="ftr" sz="quarter" idx="4"/>
          </p:nvPr>
        </p:nvSpPr>
        <p:spPr/>
        <p:txBody>
          <a:bodyPr/>
          <a:lstStyle/>
          <a:p>
            <a:r>
              <a:rPr lang="en-US" altLang="x-none" sz="700">
                <a:solidFill>
                  <a:srgbClr val="282828"/>
                </a:solidFill>
                <a:latin typeface="Amazon Ember" charset="0"/>
                <a:ea typeface="Amazon Ember" charset="0"/>
                <a:cs typeface="Amazon Ember" charset="0"/>
              </a:rPr>
              <a:t>© 2018, Amazon Web Services, Inc. or its Affiliates. All rights reserved.</a:t>
            </a:r>
            <a:endParaRPr lang="en-US" altLang="x-none" sz="700" dirty="0">
              <a:solidFill>
                <a:srgbClr val="282828"/>
              </a:solidFill>
              <a:latin typeface="Amazon Ember" charset="0"/>
              <a:ea typeface="Amazon Ember" charset="0"/>
              <a:cs typeface="Amazon Ember" charset="0"/>
            </a:endParaRPr>
          </a:p>
        </p:txBody>
      </p:sp>
      <p:sp>
        <p:nvSpPr>
          <p:cNvPr id="6" name="Date Placeholder 5"/>
          <p:cNvSpPr>
            <a:spLocks noGrp="1"/>
          </p:cNvSpPr>
          <p:nvPr>
            <p:ph type="dt" idx="1"/>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77596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heard us talk about shared responsibility in the past.  Simply stated, a shared responsibility model implies there are parts of the system that AWS is responsible for and there are parts of the systems that you as a customer must take responsibility for. In many cases we provide tools and there is a rich ecosystem of open source and commercial products that makes it easier for all of you to own your side of the responsibility box.</a:t>
            </a:r>
          </a:p>
          <a:p>
            <a:r>
              <a:rPr lang="en-US" dirty="0"/>
              <a:t/>
            </a:r>
            <a:br>
              <a:rPr lang="en-US" dirty="0"/>
            </a:br>
            <a:r>
              <a:rPr lang="en-US" dirty="0"/>
              <a:t>There is no one hard line on where this line is drawn between the two parts of shared </a:t>
            </a:r>
            <a:r>
              <a:rPr lang="en-US" dirty="0" err="1"/>
              <a:t>responisbility</a:t>
            </a:r>
            <a:r>
              <a:rPr lang="en-US" dirty="0"/>
              <a:t>.  One one side of the spectrum you can leverage the power and flexibility of EC2 to run your own database.  You can use something like RDS to simplify the management of the database or use RDS Aurora to completely offload the database storage infrastructure to an AWS managed backend.  Alternatively you can move to a fully managed database like DynamoDB where you create tables, put data in those tables, and query the data.  There is no infrastructure to manage.  QoS is part of the the database service with sufficient knobs and dials to give you the right level of control.</a:t>
            </a:r>
          </a:p>
          <a:p>
            <a:endParaRPr lang="en-US" dirty="0"/>
          </a:p>
          <a:p>
            <a:r>
              <a:rPr lang="en-US" dirty="0"/>
              <a:t>The question we keep asking ourselves is: how can we draw this line in a way that allows our customers to innovate on business problems, but makes the underlying infrastructure less visible.  Any time you spend </a:t>
            </a:r>
            <a:r>
              <a:rPr lang="en-US" dirty="0" err="1"/>
              <a:t>coraling</a:t>
            </a:r>
            <a:r>
              <a:rPr lang="en-US" dirty="0"/>
              <a:t> infrastructure is undifferentiated heavy lifting.  Over the last 12 years as more and more people start in the cloud or move major applications to the cloud, this definition of "undifferentiated </a:t>
            </a:r>
            <a:r>
              <a:rPr lang="en-US" dirty="0" err="1"/>
              <a:t>havy</a:t>
            </a:r>
            <a:r>
              <a:rPr lang="en-US" dirty="0"/>
              <a:t> lifting has evolved"</a:t>
            </a:r>
          </a:p>
          <a:p>
            <a:endParaRPr lang="en-US" dirty="0"/>
          </a:p>
          <a:p>
            <a:endParaRPr lang="en-US" dirty="0"/>
          </a:p>
        </p:txBody>
      </p:sp>
      <p:sp>
        <p:nvSpPr>
          <p:cNvPr id="4" name="Header Placeholder 3"/>
          <p:cNvSpPr>
            <a:spLocks noGrp="1"/>
          </p:cNvSpPr>
          <p:nvPr>
            <p:ph type="hdr" sz="quarter" idx="10"/>
          </p:nvPr>
        </p:nvSpPr>
        <p:spPr/>
        <p:txBody>
          <a:bodyPr/>
          <a:lstStyle/>
          <a:p>
            <a:r>
              <a:rPr lang="en-US"/>
              <a:t>ReInvent 2018</a:t>
            </a:r>
            <a:endParaRPr lang="en-US" dirty="0"/>
          </a:p>
        </p:txBody>
      </p:sp>
      <p:sp>
        <p:nvSpPr>
          <p:cNvPr id="5" name="Footer Placeholder 4"/>
          <p:cNvSpPr>
            <a:spLocks noGrp="1"/>
          </p:cNvSpPr>
          <p:nvPr>
            <p:ph type="ftr" sz="quarter" idx="11"/>
          </p:nvPr>
        </p:nvSpPr>
        <p:spPr/>
        <p:txBody>
          <a:bodyPr/>
          <a:lstStyle/>
          <a:p>
            <a:r>
              <a:rPr lang="en-US" altLang="x-none" sz="700">
                <a:solidFill>
                  <a:srgbClr val="282828"/>
                </a:solidFill>
                <a:latin typeface="Amazon Ember" charset="0"/>
                <a:ea typeface="Amazon Ember" charset="0"/>
                <a:cs typeface="Amazon Ember" charset="0"/>
              </a:rPr>
              <a:t>© 2018, Amazon Web Services, Inc. or its Affiliates. All rights reserved.</a:t>
            </a:r>
            <a:endParaRPr lang="en-US" altLang="x-none" sz="700" dirty="0">
              <a:solidFill>
                <a:srgbClr val="282828"/>
              </a:solidFill>
              <a:latin typeface="Amazon Ember" charset="0"/>
              <a:ea typeface="Amazon Ember" charset="0"/>
              <a:cs typeface="Amazon Ember" charset="0"/>
            </a:endParaRPr>
          </a:p>
        </p:txBody>
      </p:sp>
      <p:sp>
        <p:nvSpPr>
          <p:cNvPr id="6" name="Date Placeholder 5"/>
          <p:cNvSpPr>
            <a:spLocks noGrp="1"/>
          </p:cNvSpPr>
          <p:nvPr>
            <p:ph type="dt" idx="12"/>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97663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ReInvent 2018</a:t>
            </a:r>
          </a:p>
        </p:txBody>
      </p:sp>
      <p:sp>
        <p:nvSpPr>
          <p:cNvPr id="5" name="Footer Placeholder 4"/>
          <p:cNvSpPr>
            <a:spLocks noGrp="1"/>
          </p:cNvSpPr>
          <p:nvPr>
            <p:ph type="ftr" sz="quarter" idx="11"/>
          </p:nvPr>
        </p:nvSpPr>
        <p:spPr/>
        <p:txBody>
          <a:bodyPr/>
          <a:lstStyle/>
          <a:p>
            <a:r>
              <a:rPr lang="en-US" altLang="x-none" sz="700" dirty="0">
                <a:solidFill>
                  <a:srgbClr val="282828"/>
                </a:solidFill>
                <a:latin typeface="Amazon Ember" charset="0"/>
                <a:ea typeface="Amazon Ember" charset="0"/>
                <a:cs typeface="Amazon Ember" charset="0"/>
              </a:rPr>
              <a:t>© 2018, Amazon Web Services, Inc. or its Affiliates. All rights reserved.</a:t>
            </a:r>
          </a:p>
        </p:txBody>
      </p:sp>
      <p:sp>
        <p:nvSpPr>
          <p:cNvPr id="6" name="Date Placeholder 5"/>
          <p:cNvSpPr>
            <a:spLocks noGrp="1"/>
          </p:cNvSpPr>
          <p:nvPr>
            <p:ph type="dt" idx="12"/>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47462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12" rtl="0" eaLnBrk="1" fontAlgn="auto" latinLnBrk="0" hangingPunct="1">
              <a:lnSpc>
                <a:spcPct val="90000"/>
              </a:lnSpc>
              <a:spcBef>
                <a:spcPts val="0"/>
              </a:spcBef>
              <a:spcAft>
                <a:spcPts val="400"/>
              </a:spcAft>
              <a:buClrTx/>
              <a:buSzTx/>
              <a:buFontTx/>
              <a:buNone/>
              <a:tabLst/>
              <a:defRPr/>
            </a:pPr>
            <a:r>
              <a:rPr lang="en-US" baseline="0" dirty="0"/>
              <a:t>The model of compute is simple: you have an event coming from an AWS service or an invocation, a request coming from an endpoint or a change on a resource and your code gets executed.</a:t>
            </a:r>
          </a:p>
          <a:p>
            <a:pPr marL="0" marR="0" lvl="0" indent="0" algn="l" defTabSz="1097212" rtl="0" eaLnBrk="1" fontAlgn="auto" latinLnBrk="0" hangingPunct="1">
              <a:lnSpc>
                <a:spcPct val="90000"/>
              </a:lnSpc>
              <a:spcBef>
                <a:spcPts val="0"/>
              </a:spcBef>
              <a:spcAft>
                <a:spcPts val="400"/>
              </a:spcAft>
              <a:buClrTx/>
              <a:buSzTx/>
              <a:buFontTx/>
              <a:buNone/>
              <a:tabLst/>
              <a:defRPr/>
            </a:pPr>
            <a:r>
              <a:rPr lang="en-US" baseline="0" dirty="0"/>
              <a:t>This code can be built with virtually any kind of language. We, out of the box, support and manage these ones but you can build you custom runtime.</a:t>
            </a:r>
          </a:p>
          <a:p>
            <a:pPr marL="0" marR="0" lvl="0" indent="0" algn="l" defTabSz="1097212" rtl="0" eaLnBrk="1" fontAlgn="auto" latinLnBrk="0" hangingPunct="1">
              <a:lnSpc>
                <a:spcPct val="90000"/>
              </a:lnSpc>
              <a:spcBef>
                <a:spcPts val="0"/>
              </a:spcBef>
              <a:spcAft>
                <a:spcPts val="400"/>
              </a:spcAft>
              <a:buClrTx/>
              <a:buSzTx/>
              <a:buFontTx/>
              <a:buNone/>
              <a:tabLst/>
              <a:defRPr/>
            </a:pPr>
            <a:r>
              <a:rPr lang="en-US" baseline="0" dirty="0"/>
              <a:t>From this code, do what your business need! Connect to services, public endpoints, calculations, DBs, transformation. Basically, code.</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Tx/>
              <a:buNone/>
              <a:tabLst/>
              <a:defRPr/>
            </a:pPr>
            <a:r>
              <a:rPr lang="en-US" baseline="0" dirty="0"/>
              <a:t>15 mins execution limit</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Tx/>
              <a:buNone/>
              <a:tabLst/>
              <a:defRPr/>
            </a:pPr>
            <a:r>
              <a:rPr lang="en-US" baseline="0" dirty="0"/>
              <a:t>Event driven</a:t>
            </a:r>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Tx/>
              <a:buNone/>
              <a:tabLst/>
              <a:defRPr/>
            </a:pPr>
            <a:endParaRPr lang="en-US" baseline="0" dirty="0"/>
          </a:p>
          <a:p>
            <a:endParaRPr lang="en-US" dirty="0"/>
          </a:p>
        </p:txBody>
      </p:sp>
      <p:sp>
        <p:nvSpPr>
          <p:cNvPr id="4" name="Header Placeholder 3"/>
          <p:cNvSpPr>
            <a:spLocks noGrp="1"/>
          </p:cNvSpPr>
          <p:nvPr>
            <p:ph type="hdr" sz="quarter"/>
          </p:nvPr>
        </p:nvSpPr>
        <p:spPr/>
        <p:txBody>
          <a:bodyPr/>
          <a:lstStyle/>
          <a:p>
            <a:r>
              <a:rPr lang="en-US"/>
              <a:t>ReInvent 2018</a:t>
            </a:r>
            <a:endParaRPr lang="en-US" dirty="0"/>
          </a:p>
        </p:txBody>
      </p:sp>
      <p:sp>
        <p:nvSpPr>
          <p:cNvPr id="5" name="Footer Placeholder 4"/>
          <p:cNvSpPr>
            <a:spLocks noGrp="1"/>
          </p:cNvSpPr>
          <p:nvPr>
            <p:ph type="ftr" sz="quarter" idx="4"/>
          </p:nvPr>
        </p:nvSpPr>
        <p:spPr/>
        <p:txBody>
          <a:bodyPr/>
          <a:lstStyle/>
          <a:p>
            <a:r>
              <a:rPr lang="en-US" altLang="x-none" sz="700">
                <a:solidFill>
                  <a:srgbClr val="282828"/>
                </a:solidFill>
                <a:latin typeface="Amazon Ember" charset="0"/>
                <a:ea typeface="Amazon Ember" charset="0"/>
                <a:cs typeface="Amazon Ember" charset="0"/>
              </a:rPr>
              <a:t>© 2018, Amazon Web Services, Inc. or its Affiliates. All rights reserved.</a:t>
            </a:r>
            <a:endParaRPr lang="en-US" altLang="x-none" sz="700" dirty="0">
              <a:solidFill>
                <a:srgbClr val="282828"/>
              </a:solidFill>
              <a:latin typeface="Amazon Ember" charset="0"/>
              <a:ea typeface="Amazon Ember" charset="0"/>
              <a:cs typeface="Amazon Ember" charset="0"/>
            </a:endParaRPr>
          </a:p>
        </p:txBody>
      </p:sp>
      <p:sp>
        <p:nvSpPr>
          <p:cNvPr id="6" name="Date Placeholder 5"/>
          <p:cNvSpPr>
            <a:spLocks noGrp="1"/>
          </p:cNvSpPr>
          <p:nvPr>
            <p:ph type="dt" idx="1"/>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64350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ReInvent 2018</a:t>
            </a:r>
          </a:p>
        </p:txBody>
      </p:sp>
      <p:sp>
        <p:nvSpPr>
          <p:cNvPr id="5" name="Footer Placeholder 4"/>
          <p:cNvSpPr>
            <a:spLocks noGrp="1"/>
          </p:cNvSpPr>
          <p:nvPr>
            <p:ph type="ftr" sz="quarter" idx="11"/>
          </p:nvPr>
        </p:nvSpPr>
        <p:spPr/>
        <p:txBody>
          <a:bodyPr/>
          <a:lstStyle/>
          <a:p>
            <a:r>
              <a:rPr lang="en-US" altLang="x-none" sz="700" dirty="0">
                <a:solidFill>
                  <a:srgbClr val="282828"/>
                </a:solidFill>
                <a:latin typeface="Amazon Ember" charset="0"/>
                <a:ea typeface="Amazon Ember" charset="0"/>
                <a:cs typeface="Amazon Ember" charset="0"/>
              </a:rPr>
              <a:t>© 2018, Amazon Web Services, Inc. or its Affiliates. All rights reserved.</a:t>
            </a:r>
          </a:p>
        </p:txBody>
      </p:sp>
      <p:sp>
        <p:nvSpPr>
          <p:cNvPr id="6" name="Date Placeholder 5"/>
          <p:cNvSpPr>
            <a:spLocks noGrp="1"/>
          </p:cNvSpPr>
          <p:nvPr>
            <p:ph type="dt" idx="12"/>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26155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ReInvent 2018</a:t>
            </a:r>
          </a:p>
        </p:txBody>
      </p:sp>
      <p:sp>
        <p:nvSpPr>
          <p:cNvPr id="5" name="Footer Placeholder 4"/>
          <p:cNvSpPr>
            <a:spLocks noGrp="1"/>
          </p:cNvSpPr>
          <p:nvPr>
            <p:ph type="ftr" sz="quarter" idx="11"/>
          </p:nvPr>
        </p:nvSpPr>
        <p:spPr/>
        <p:txBody>
          <a:bodyPr/>
          <a:lstStyle/>
          <a:p>
            <a:r>
              <a:rPr lang="en-US" altLang="x-none" sz="700" dirty="0">
                <a:solidFill>
                  <a:srgbClr val="282828"/>
                </a:solidFill>
                <a:latin typeface="Amazon Ember" charset="0"/>
                <a:ea typeface="Amazon Ember" charset="0"/>
                <a:cs typeface="Amazon Ember" charset="0"/>
              </a:rPr>
              <a:t>© 2018, Amazon Web Services, Inc. or its Affiliates. All rights reserved.</a:t>
            </a:r>
          </a:p>
        </p:txBody>
      </p:sp>
      <p:sp>
        <p:nvSpPr>
          <p:cNvPr id="6" name="Date Placeholder 5"/>
          <p:cNvSpPr>
            <a:spLocks noGrp="1"/>
          </p:cNvSpPr>
          <p:nvPr>
            <p:ph type="dt" idx="12"/>
          </p:nvPr>
        </p:nvSpPr>
        <p:spPr/>
        <p:txBody>
          <a:bodyPr/>
          <a:lstStyle/>
          <a:p>
            <a:fld id="{CA8E1BB1-B036-4140-B110-296DC0701D04}" type="datetime8">
              <a:rPr lang="en-US" smtClean="0"/>
              <a:pPr/>
              <a:t>7/4/2019 10:35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9445272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alkin">
    <p:spTree>
      <p:nvGrpSpPr>
        <p:cNvPr id="1" name=""/>
        <p:cNvGrpSpPr/>
        <p:nvPr/>
      </p:nvGrpSpPr>
      <p:grpSpPr>
        <a:xfrm>
          <a:off x="0" y="0"/>
          <a:ext cx="0" cy="0"/>
          <a:chOff x="0" y="0"/>
          <a:chExt cx="0" cy="0"/>
        </a:xfrm>
      </p:grpSpPr>
      <p:sp>
        <p:nvSpPr>
          <p:cNvPr id="2" name="Rectangle 1"/>
          <p:cNvSpPr/>
          <p:nvPr userDrawn="1"/>
        </p:nvSpPr>
        <p:spPr bwMode="auto">
          <a:xfrm>
            <a:off x="323087" y="2493360"/>
            <a:ext cx="7529968" cy="32352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5142" tIns="172114" rIns="215142" bIns="172114" numCol="1" spcCol="0" rtlCol="0" fromWordArt="0" anchor="t" anchorCtr="0" forceAA="0" compatLnSpc="1">
            <a:prstTxWarp prst="textNoShape">
              <a:avLst/>
            </a:prstTxWarp>
            <a:noAutofit/>
          </a:bodyPr>
          <a:lstStyle/>
          <a:p>
            <a:pPr algn="ctr" defTabSz="1096960" fontAlgn="base">
              <a:lnSpc>
                <a:spcPct val="90000"/>
              </a:lnSpc>
              <a:spcBef>
                <a:spcPct val="0"/>
              </a:spcBef>
              <a:spcAft>
                <a:spcPct val="0"/>
              </a:spcAft>
            </a:pPr>
            <a:endParaRPr lang="en-US" sz="2823" dirty="0">
              <a:gradFill>
                <a:gsLst>
                  <a:gs pos="0">
                    <a:srgbClr val="FFFFFF"/>
                  </a:gs>
                  <a:gs pos="100000">
                    <a:srgbClr val="FFFFFF"/>
                  </a:gs>
                </a:gsLst>
                <a:lin ang="5400000" scaled="0"/>
              </a:gradFill>
              <a:ea typeface="Segoe UI" pitchFamily="34" charset="0"/>
              <a:cs typeface="Arial" panose="020B0604020202020204" pitchFamily="34" charset="0"/>
            </a:endParaRPr>
          </a:p>
        </p:txBody>
      </p:sp>
      <p:grpSp>
        <p:nvGrpSpPr>
          <p:cNvPr id="5" name="Group 4">
            <a:extLst>
              <a:ext uri="{FF2B5EF4-FFF2-40B4-BE49-F238E27FC236}">
                <a16:creationId xmlns:a16="http://schemas.microsoft.com/office/drawing/2014/main" id="{C70FEB38-7E2B-E447-92A1-2E99EFAD7271}"/>
              </a:ext>
            </a:extLst>
          </p:cNvPr>
          <p:cNvGrpSpPr/>
          <p:nvPr userDrawn="1"/>
        </p:nvGrpSpPr>
        <p:grpSpPr>
          <a:xfrm>
            <a:off x="5334001" y="7434072"/>
            <a:ext cx="8781366" cy="464563"/>
            <a:chOff x="5334001" y="7434072"/>
            <a:chExt cx="8781366" cy="464563"/>
          </a:xfrm>
        </p:grpSpPr>
        <p:sp>
          <p:nvSpPr>
            <p:cNvPr id="7" name="TextBox 3">
              <a:extLst>
                <a:ext uri="{FF2B5EF4-FFF2-40B4-BE49-F238E27FC236}">
                  <a16:creationId xmlns:a16="http://schemas.microsoft.com/office/drawing/2014/main" id="{F8084F3E-4C5E-BC49-950C-C24EB5AA756F}"/>
                </a:ext>
              </a:extLst>
            </p:cNvPr>
            <p:cNvSpPr txBox="1">
              <a:spLocks noChangeArrowheads="1"/>
            </p:cNvSpPr>
            <p:nvPr userDrawn="1"/>
          </p:nvSpPr>
          <p:spPr bwMode="auto">
            <a:xfrm>
              <a:off x="5334001" y="7528730"/>
              <a:ext cx="39624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0" b="0" i="0" dirty="0">
                  <a:solidFill>
                    <a:schemeClr val="tx1"/>
                  </a:solidFill>
                  <a:latin typeface="Amazon Ember" charset="0"/>
                  <a:ea typeface="Amazon Ember" charset="0"/>
                  <a:cs typeface="Amazon Ember" charset="0"/>
                </a:rPr>
                <a:t>© 2019, Amazon Web Services, Inc. or its affiliates. All rights reserved.</a:t>
              </a:r>
            </a:p>
          </p:txBody>
        </p:sp>
        <p:pic>
          <p:nvPicPr>
            <p:cNvPr id="9" name="Picture 8">
              <a:extLst>
                <a:ext uri="{FF2B5EF4-FFF2-40B4-BE49-F238E27FC236}">
                  <a16:creationId xmlns:a16="http://schemas.microsoft.com/office/drawing/2014/main" id="{990C0D3F-1E69-9D46-B4B9-B0F3A54D750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341096" y="7434072"/>
              <a:ext cx="774271" cy="464563"/>
            </a:xfrm>
            <a:prstGeom prst="rect">
              <a:avLst/>
            </a:prstGeom>
          </p:spPr>
        </p:pic>
      </p:grpSp>
    </p:spTree>
    <p:extLst>
      <p:ext uri="{BB962C8B-B14F-4D97-AF65-F5344CB8AC3E}">
        <p14:creationId xmlns:p14="http://schemas.microsoft.com/office/powerpoint/2010/main" val="2655962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de_2_Column">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323851" y="349250"/>
            <a:ext cx="14306550" cy="1077913"/>
          </a:xfrm>
        </p:spPr>
        <p:txBody>
          <a:bodyPr lIns="182880" tIns="146304" rIns="182880" bIns="146304"/>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323850" y="1809750"/>
            <a:ext cx="6453188" cy="4942892"/>
          </a:xfrm>
        </p:spPr>
        <p:txBody>
          <a:bodyPr lIns="182880" tIns="146304" rIns="182880" bIns="146304"/>
          <a:lstStyle>
            <a:lvl1pPr>
              <a:spcBef>
                <a:spcPts val="2400"/>
              </a:spcBef>
              <a:defRPr sz="200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7" name="Content Placeholder 10">
            <a:extLst>
              <a:ext uri="{FF2B5EF4-FFF2-40B4-BE49-F238E27FC236}">
                <a16:creationId xmlns:a16="http://schemas.microsoft.com/office/drawing/2014/main" id="{37C8F698-9535-4EA1-A06D-92ABCB324DB2}"/>
              </a:ext>
            </a:extLst>
          </p:cNvPr>
          <p:cNvSpPr>
            <a:spLocks noGrp="1"/>
          </p:cNvSpPr>
          <p:nvPr>
            <p:ph sz="quarter" idx="11" hasCustomPrompt="1"/>
          </p:nvPr>
        </p:nvSpPr>
        <p:spPr>
          <a:xfrm>
            <a:off x="7064787" y="1809750"/>
            <a:ext cx="6453188" cy="4942892"/>
          </a:xfrm>
        </p:spPr>
        <p:txBody>
          <a:bodyPr lIns="182880" tIns="146304" rIns="182880" bIns="146304"/>
          <a:lstStyle>
            <a:lvl1pPr>
              <a:spcBef>
                <a:spcPts val="2400"/>
              </a:spcBef>
              <a:defRPr sz="200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10" name="TextBox 3">
            <a:extLst>
              <a:ext uri="{FF2B5EF4-FFF2-40B4-BE49-F238E27FC236}">
                <a16:creationId xmlns:a16="http://schemas.microsoft.com/office/drawing/2014/main" id="{278807CA-43ED-4DE6-AA75-223266EAF5F8}"/>
              </a:ext>
            </a:extLst>
          </p:cNvPr>
          <p:cNvSpPr txBox="1">
            <a:spLocks noChangeArrowheads="1"/>
          </p:cNvSpPr>
          <p:nvPr userDrawn="1"/>
        </p:nvSpPr>
        <p:spPr bwMode="auto">
          <a:xfrm>
            <a:off x="5334001" y="7528730"/>
            <a:ext cx="39624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0" b="0" i="0" dirty="0">
                <a:solidFill>
                  <a:schemeClr val="tx1"/>
                </a:solidFill>
                <a:latin typeface="Amazon Ember" charset="0"/>
                <a:ea typeface="Amazon Ember" charset="0"/>
                <a:cs typeface="Amazon Ember" charset="0"/>
              </a:rPr>
              <a:t>© 2019, Amazon Web Services, Inc. or its affiliates. All rights reserved.</a:t>
            </a:r>
          </a:p>
        </p:txBody>
      </p:sp>
      <p:pic>
        <p:nvPicPr>
          <p:cNvPr id="8" name="Picture 7">
            <a:extLst>
              <a:ext uri="{FF2B5EF4-FFF2-40B4-BE49-F238E27FC236}">
                <a16:creationId xmlns:a16="http://schemas.microsoft.com/office/drawing/2014/main" id="{A29B38C6-EA35-4420-8120-7B1B0C159F3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336261" y="7435780"/>
            <a:ext cx="774273" cy="462898"/>
          </a:xfrm>
          <a:prstGeom prst="rect">
            <a:avLst/>
          </a:prstGeom>
        </p:spPr>
      </p:pic>
    </p:spTree>
    <p:extLst>
      <p:ext uri="{BB962C8B-B14F-4D97-AF65-F5344CB8AC3E}">
        <p14:creationId xmlns:p14="http://schemas.microsoft.com/office/powerpoint/2010/main" val="32263240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_1">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67A3C2-37C9-654E-BE79-A6757E51857C}"/>
              </a:ext>
            </a:extLst>
          </p:cNvPr>
          <p:cNvPicPr>
            <a:picLocks noChangeAspect="1"/>
          </p:cNvPicPr>
          <p:nvPr userDrawn="1"/>
        </p:nvPicPr>
        <p:blipFill rotWithShape="1">
          <a:blip r:embed="rId2"/>
          <a:srcRect l="17935" r="18573"/>
          <a:stretch/>
        </p:blipFill>
        <p:spPr>
          <a:xfrm>
            <a:off x="0" y="-1"/>
            <a:ext cx="14630399" cy="8229599"/>
          </a:xfrm>
          <a:prstGeom prst="rect">
            <a:avLst/>
          </a:prstGeom>
        </p:spPr>
      </p:pic>
      <p:sp>
        <p:nvSpPr>
          <p:cNvPr id="5" name="Title 4"/>
          <p:cNvSpPr>
            <a:spLocks noGrp="1"/>
          </p:cNvSpPr>
          <p:nvPr>
            <p:ph type="title" hasCustomPrompt="1"/>
          </p:nvPr>
        </p:nvSpPr>
        <p:spPr bwMode="white">
          <a:xfrm>
            <a:off x="323850" y="2225993"/>
            <a:ext cx="12910746" cy="2692450"/>
          </a:xfrm>
        </p:spPr>
        <p:txBody>
          <a:bodyPr lIns="182880" tIns="146304" rIns="182880" bIns="146304"/>
          <a:lstStyle>
            <a:lvl1pPr marL="171450" indent="-171450" algn="l">
              <a:defRPr sz="6000">
                <a:solidFill>
                  <a:schemeClr val="tx1"/>
                </a:solidFill>
              </a:defRPr>
            </a:lvl1pPr>
          </a:lstStyle>
          <a:p>
            <a:r>
              <a:rPr lang="en-US" dirty="0"/>
              <a:t>“Lorem ipsum dolor sit amet, consectetuer adipiscing </a:t>
            </a:r>
            <a:r>
              <a:rPr lang="en-US" dirty="0" err="1"/>
              <a:t>elit</a:t>
            </a:r>
            <a:r>
              <a:rPr lang="en-US" dirty="0"/>
              <a:t>. Maecenas </a:t>
            </a:r>
            <a:r>
              <a:rPr lang="en-US" dirty="0" err="1"/>
              <a:t>porttitor</a:t>
            </a:r>
            <a:r>
              <a:rPr lang="en-US" dirty="0"/>
              <a:t> congue </a:t>
            </a:r>
            <a:r>
              <a:rPr lang="en-US" dirty="0" err="1"/>
              <a:t>massa</a:t>
            </a:r>
            <a:r>
              <a:rPr lang="en-US" dirty="0"/>
              <a:t>.” </a:t>
            </a:r>
          </a:p>
        </p:txBody>
      </p:sp>
      <p:sp>
        <p:nvSpPr>
          <p:cNvPr id="7" name="Text Placeholder 6"/>
          <p:cNvSpPr>
            <a:spLocks noGrp="1"/>
          </p:cNvSpPr>
          <p:nvPr>
            <p:ph type="body" sz="quarter" idx="10" hasCustomPrompt="1"/>
          </p:nvPr>
        </p:nvSpPr>
        <p:spPr bwMode="white">
          <a:xfrm>
            <a:off x="6233160" y="5454968"/>
            <a:ext cx="7001828" cy="683264"/>
          </a:xfrm>
        </p:spPr>
        <p:txBody>
          <a:bodyPr lIns="182880" tIns="146304" rIns="182880" bIns="146304"/>
          <a:lstStyle>
            <a:lvl1pPr marL="228600" indent="0" algn="r">
              <a:buNone/>
              <a:defRPr sz="2800" b="1">
                <a:solidFill>
                  <a:schemeClr val="tx1"/>
                </a:solidFill>
                <a:latin typeface="+mn-lt"/>
              </a:defRPr>
            </a:lvl1pPr>
            <a:lvl2pPr marL="403388" indent="0">
              <a:buNone/>
              <a:defRPr>
                <a:gradFill>
                  <a:gsLst>
                    <a:gs pos="1250">
                      <a:schemeClr val="bg1"/>
                    </a:gs>
                    <a:gs pos="100000">
                      <a:schemeClr val="bg1"/>
                    </a:gs>
                  </a:gsLst>
                  <a:lin ang="5400000" scaled="0"/>
                </a:gradFill>
              </a:defRPr>
            </a:lvl2pPr>
            <a:lvl3pPr marL="672313" indent="0">
              <a:buNone/>
              <a:defRPr>
                <a:gradFill>
                  <a:gsLst>
                    <a:gs pos="1250">
                      <a:schemeClr val="bg1"/>
                    </a:gs>
                    <a:gs pos="100000">
                      <a:schemeClr val="bg1"/>
                    </a:gs>
                  </a:gsLst>
                  <a:lin ang="5400000" scaled="0"/>
                </a:gradFill>
              </a:defRPr>
            </a:lvl3pPr>
            <a:lvl4pPr marL="941238" indent="0">
              <a:buNone/>
              <a:defRPr>
                <a:gradFill>
                  <a:gsLst>
                    <a:gs pos="1250">
                      <a:schemeClr val="bg1"/>
                    </a:gs>
                    <a:gs pos="100000">
                      <a:schemeClr val="bg1"/>
                    </a:gs>
                  </a:gsLst>
                  <a:lin ang="5400000" scaled="0"/>
                </a:gradFill>
              </a:defRPr>
            </a:lvl4pPr>
            <a:lvl5pPr marL="1210163" indent="0">
              <a:buNone/>
              <a:defRPr>
                <a:gradFill>
                  <a:gsLst>
                    <a:gs pos="1250">
                      <a:schemeClr val="bg1"/>
                    </a:gs>
                    <a:gs pos="100000">
                      <a:schemeClr val="bg1"/>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6363527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_You">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876280-5069-BC49-92A2-1D14F1A66313}"/>
              </a:ext>
            </a:extLst>
          </p:cNvPr>
          <p:cNvPicPr>
            <a:picLocks noChangeAspect="1"/>
          </p:cNvPicPr>
          <p:nvPr userDrawn="1"/>
        </p:nvPicPr>
        <p:blipFill rotWithShape="1">
          <a:blip r:embed="rId2"/>
          <a:srcRect l="15935" r="10110"/>
          <a:stretch/>
        </p:blipFill>
        <p:spPr>
          <a:xfrm>
            <a:off x="-1" y="0"/>
            <a:ext cx="14630402" cy="8229600"/>
          </a:xfrm>
          <a:prstGeom prst="rect">
            <a:avLst/>
          </a:prstGeom>
        </p:spPr>
      </p:pic>
      <p:sp>
        <p:nvSpPr>
          <p:cNvPr id="7" name="Text Placeholder 2">
            <a:extLst>
              <a:ext uri="{FF2B5EF4-FFF2-40B4-BE49-F238E27FC236}">
                <a16:creationId xmlns:a16="http://schemas.microsoft.com/office/drawing/2014/main" id="{267E3236-3BFA-49FE-817B-CDA727884803}"/>
              </a:ext>
            </a:extLst>
          </p:cNvPr>
          <p:cNvSpPr>
            <a:spLocks noGrp="1"/>
          </p:cNvSpPr>
          <p:nvPr>
            <p:ph type="body" sz="quarter" idx="14" hasCustomPrompt="1"/>
          </p:nvPr>
        </p:nvSpPr>
        <p:spPr bwMode="white">
          <a:xfrm>
            <a:off x="323850" y="4235192"/>
            <a:ext cx="6130439" cy="1665514"/>
          </a:xfrm>
        </p:spPr>
        <p:txBody>
          <a:bodyPr lIns="182880" tIns="146304" rIns="182880" bIns="146304">
            <a:noAutofit/>
          </a:bodyPr>
          <a:lstStyle>
            <a:lvl1pPr marL="0" indent="0">
              <a:spcBef>
                <a:spcPts val="0"/>
              </a:spcBef>
              <a:buNone/>
              <a:defRPr lang="en-US" sz="2800" b="0" kern="1200" spc="0" baseline="0" dirty="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Contact information</a:t>
            </a:r>
          </a:p>
        </p:txBody>
      </p:sp>
      <p:sp>
        <p:nvSpPr>
          <p:cNvPr id="12" name="TextBox 11">
            <a:extLst>
              <a:ext uri="{FF2B5EF4-FFF2-40B4-BE49-F238E27FC236}">
                <a16:creationId xmlns:a16="http://schemas.microsoft.com/office/drawing/2014/main" id="{630B8BD6-A711-4A2B-B746-1B6F5FF44CFA}"/>
              </a:ext>
            </a:extLst>
          </p:cNvPr>
          <p:cNvSpPr txBox="1"/>
          <p:nvPr userDrawn="1"/>
        </p:nvSpPr>
        <p:spPr bwMode="white">
          <a:xfrm>
            <a:off x="323086" y="2209619"/>
            <a:ext cx="11975593" cy="1905181"/>
          </a:xfrm>
          <a:prstGeom prst="rect">
            <a:avLst/>
          </a:prstGeom>
          <a:noFill/>
        </p:spPr>
        <p:txBody>
          <a:bodyPr vert="horz" wrap="square" lIns="182880" tIns="91440" rIns="146304" bIns="91440" rtlCol="0" anchor="t" anchorCtr="0">
            <a:noAutofit/>
          </a:bodyPr>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sz="11500" dirty="0"/>
              <a:t>Thank you!</a:t>
            </a:r>
          </a:p>
        </p:txBody>
      </p:sp>
      <p:sp>
        <p:nvSpPr>
          <p:cNvPr id="15" name="TextBox 3">
            <a:extLst>
              <a:ext uri="{FF2B5EF4-FFF2-40B4-BE49-F238E27FC236}">
                <a16:creationId xmlns:a16="http://schemas.microsoft.com/office/drawing/2014/main" id="{0EB8B2FD-3428-4909-AECD-E6569E6CB58B}"/>
              </a:ext>
            </a:extLst>
          </p:cNvPr>
          <p:cNvSpPr txBox="1">
            <a:spLocks noChangeArrowheads="1"/>
          </p:cNvSpPr>
          <p:nvPr userDrawn="1"/>
        </p:nvSpPr>
        <p:spPr bwMode="white">
          <a:xfrm>
            <a:off x="5334001" y="7528730"/>
            <a:ext cx="39624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0" b="0" i="0" dirty="0">
                <a:solidFill>
                  <a:schemeClr val="bg1"/>
                </a:solidFill>
                <a:latin typeface="Amazon Ember" charset="0"/>
                <a:ea typeface="Amazon Ember" charset="0"/>
                <a:cs typeface="Amazon Ember" charset="0"/>
              </a:rPr>
              <a:t>© 2018, Amazon Web Services, Inc. or its affiliates. All rights reserved.</a:t>
            </a:r>
          </a:p>
        </p:txBody>
      </p:sp>
      <p:pic>
        <p:nvPicPr>
          <p:cNvPr id="9" name="Picture 8">
            <a:extLst>
              <a:ext uri="{FF2B5EF4-FFF2-40B4-BE49-F238E27FC236}">
                <a16:creationId xmlns:a16="http://schemas.microsoft.com/office/drawing/2014/main" id="{92DBA76A-67AD-4D0F-B5AE-B2514E622D9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336261" y="7435780"/>
            <a:ext cx="774273" cy="462898"/>
          </a:xfrm>
          <a:prstGeom prst="rect">
            <a:avLst/>
          </a:prstGeom>
        </p:spPr>
      </p:pic>
    </p:spTree>
    <p:extLst>
      <p:ext uri="{BB962C8B-B14F-4D97-AF65-F5344CB8AC3E}">
        <p14:creationId xmlns:p14="http://schemas.microsoft.com/office/powerpoint/2010/main" val="22105340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rvey_Reminder">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9DA28D-3CB7-1A47-B167-879F47D06D35}"/>
              </a:ext>
            </a:extLst>
          </p:cNvPr>
          <p:cNvPicPr>
            <a:picLocks noChangeAspect="1"/>
          </p:cNvPicPr>
          <p:nvPr userDrawn="1"/>
        </p:nvPicPr>
        <p:blipFill rotWithShape="1">
          <a:blip r:embed="rId2"/>
          <a:srcRect l="17935" r="18573"/>
          <a:stretch/>
        </p:blipFill>
        <p:spPr>
          <a:xfrm>
            <a:off x="0" y="-1"/>
            <a:ext cx="14630399" cy="8229599"/>
          </a:xfrm>
          <a:prstGeom prst="rect">
            <a:avLst/>
          </a:prstGeom>
        </p:spPr>
      </p:pic>
      <p:sp>
        <p:nvSpPr>
          <p:cNvPr id="19" name="TextBox 18">
            <a:extLst>
              <a:ext uri="{FF2B5EF4-FFF2-40B4-BE49-F238E27FC236}">
                <a16:creationId xmlns:a16="http://schemas.microsoft.com/office/drawing/2014/main" id="{5484F0FD-5FCF-4285-AF1C-46A66C34FEA4}"/>
              </a:ext>
            </a:extLst>
          </p:cNvPr>
          <p:cNvSpPr txBox="1"/>
          <p:nvPr userDrawn="1"/>
        </p:nvSpPr>
        <p:spPr bwMode="white">
          <a:xfrm>
            <a:off x="2814726" y="3928082"/>
            <a:ext cx="9000949" cy="1791260"/>
          </a:xfrm>
          <a:prstGeom prst="rect">
            <a:avLst/>
          </a:prstGeom>
          <a:noFill/>
        </p:spPr>
        <p:txBody>
          <a:bodyPr wrap="square" lIns="182880" tIns="146304" rIns="182880" bIns="146304" rtlCol="0">
            <a:spAutoFit/>
          </a:bodyPr>
          <a:lstStyle/>
          <a:p>
            <a:pPr algn="ctr">
              <a:lnSpc>
                <a:spcPct val="90000"/>
              </a:lnSpc>
              <a:spcAft>
                <a:spcPts val="1800"/>
              </a:spcAft>
            </a:pPr>
            <a:r>
              <a:rPr lang="en-US" sz="5400" dirty="0">
                <a:gradFill>
                  <a:gsLst>
                    <a:gs pos="2917">
                      <a:schemeClr val="tx1"/>
                    </a:gs>
                    <a:gs pos="30000">
                      <a:schemeClr val="tx1"/>
                    </a:gs>
                  </a:gsLst>
                  <a:lin ang="5400000" scaled="0"/>
                </a:gradFill>
                <a:latin typeface="+mj-lt"/>
              </a:rPr>
              <a:t>Please complete the session survey in the mobile app.</a:t>
            </a:r>
          </a:p>
        </p:txBody>
      </p:sp>
      <p:sp>
        <p:nvSpPr>
          <p:cNvPr id="18" name="TextBox 3">
            <a:extLst>
              <a:ext uri="{FF2B5EF4-FFF2-40B4-BE49-F238E27FC236}">
                <a16:creationId xmlns:a16="http://schemas.microsoft.com/office/drawing/2014/main" id="{6F2D8E4F-0213-462E-9934-13477934AA9B}"/>
              </a:ext>
            </a:extLst>
          </p:cNvPr>
          <p:cNvSpPr txBox="1">
            <a:spLocks noChangeArrowheads="1"/>
          </p:cNvSpPr>
          <p:nvPr userDrawn="1"/>
        </p:nvSpPr>
        <p:spPr bwMode="white">
          <a:xfrm>
            <a:off x="5334001" y="7528730"/>
            <a:ext cx="39624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0" b="0" i="0" dirty="0">
                <a:solidFill>
                  <a:schemeClr val="tx1"/>
                </a:solidFill>
                <a:latin typeface="Amazon Ember" charset="0"/>
                <a:ea typeface="Amazon Ember" charset="0"/>
                <a:cs typeface="Amazon Ember" charset="0"/>
              </a:rPr>
              <a:t>© 2019, Amazon Web Services, Inc. or its affiliates. All rights reserved.</a:t>
            </a:r>
          </a:p>
        </p:txBody>
      </p:sp>
      <p:pic>
        <p:nvPicPr>
          <p:cNvPr id="11" name="Picture 10">
            <a:extLst>
              <a:ext uri="{FF2B5EF4-FFF2-40B4-BE49-F238E27FC236}">
                <a16:creationId xmlns:a16="http://schemas.microsoft.com/office/drawing/2014/main" id="{31FD5DBD-46FF-4539-BFC6-0371E8AF7FA0}"/>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336261" y="7435780"/>
            <a:ext cx="774273" cy="462898"/>
          </a:xfrm>
          <a:prstGeom prst="rect">
            <a:avLst/>
          </a:prstGeom>
        </p:spPr>
      </p:pic>
    </p:spTree>
    <p:extLst>
      <p:ext uri="{BB962C8B-B14F-4D97-AF65-F5344CB8AC3E}">
        <p14:creationId xmlns:p14="http://schemas.microsoft.com/office/powerpoint/2010/main" val="37057499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_of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4832" cy="87318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44947" y="1645920"/>
            <a:ext cx="13514832" cy="5686282"/>
          </a:xfrm>
          <a:prstGeom prst="rect">
            <a:avLst/>
          </a:prstGeom>
        </p:spPr>
        <p:txBody>
          <a:bodyPr/>
          <a:lstStyle>
            <a:lvl1pPr marL="0" indent="0">
              <a:buNone/>
              <a:defRPr>
                <a:solidFill>
                  <a:schemeClr val="tx2"/>
                </a:solidFill>
              </a:defRPr>
            </a:lvl1pPr>
            <a:lvl2pPr marL="1188720" indent="-457200">
              <a:buFont typeface="Arial"/>
              <a:buChar char="•"/>
              <a:defRPr>
                <a:solidFill>
                  <a:schemeClr val="tx2"/>
                </a:solidFill>
              </a:defRPr>
            </a:lvl2pPr>
            <a:lvl3pPr marL="1828800" indent="-365760">
              <a:buFont typeface="Arial"/>
              <a:buChar cha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706180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8863" y="183898"/>
            <a:ext cx="13128486" cy="872307"/>
          </a:xfrm>
        </p:spPr>
        <p:txBody>
          <a:bodyPr/>
          <a:lstStyle/>
          <a:p>
            <a:r>
              <a:rPr lang="en-US"/>
              <a:t>Click to edit Master title style</a:t>
            </a:r>
            <a:endParaRPr lang="en-US" dirty="0"/>
          </a:p>
        </p:txBody>
      </p:sp>
    </p:spTree>
    <p:extLst>
      <p:ext uri="{BB962C8B-B14F-4D97-AF65-F5344CB8AC3E}">
        <p14:creationId xmlns:p14="http://schemas.microsoft.com/office/powerpoint/2010/main" val="390590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TwoSpeaker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EFCB20C-30D5-6B4D-8170-46AD125161DB}"/>
              </a:ext>
            </a:extLst>
          </p:cNvPr>
          <p:cNvPicPr>
            <a:picLocks noChangeAspect="1"/>
          </p:cNvPicPr>
          <p:nvPr userDrawn="1"/>
        </p:nvPicPr>
        <p:blipFill rotWithShape="1">
          <a:blip r:embed="rId2"/>
          <a:srcRect l="15935" r="10110"/>
          <a:stretch/>
        </p:blipFill>
        <p:spPr>
          <a:xfrm>
            <a:off x="-1" y="0"/>
            <a:ext cx="14630402" cy="8229600"/>
          </a:xfrm>
          <a:prstGeom prst="rect">
            <a:avLst/>
          </a:prstGeom>
        </p:spPr>
      </p:pic>
      <p:sp>
        <p:nvSpPr>
          <p:cNvPr id="9" name="Title 1"/>
          <p:cNvSpPr>
            <a:spLocks noGrp="1"/>
          </p:cNvSpPr>
          <p:nvPr>
            <p:ph type="title" hasCustomPrompt="1"/>
          </p:nvPr>
        </p:nvSpPr>
        <p:spPr bwMode="white">
          <a:xfrm>
            <a:off x="323088" y="2330011"/>
            <a:ext cx="10459209" cy="1850571"/>
          </a:xfrm>
          <a:noFill/>
        </p:spPr>
        <p:txBody>
          <a:bodyPr lIns="182880" tIns="146304" rIns="182880" bIns="146304" anchor="t" anchorCtr="0"/>
          <a:lstStyle>
            <a:lvl1pPr>
              <a:defRPr sz="5400" spc="-118" baseline="0">
                <a:solidFill>
                  <a:schemeClr val="bg1"/>
                </a:solidFill>
              </a:defRPr>
            </a:lvl1pPr>
          </a:lstStyle>
          <a:p>
            <a:r>
              <a:rPr lang="en-US" dirty="0"/>
              <a:t>Presentation Title here</a:t>
            </a:r>
          </a:p>
        </p:txBody>
      </p:sp>
      <p:sp>
        <p:nvSpPr>
          <p:cNvPr id="19" name="Text Placeholder 2">
            <a:extLst>
              <a:ext uri="{FF2B5EF4-FFF2-40B4-BE49-F238E27FC236}">
                <a16:creationId xmlns:a16="http://schemas.microsoft.com/office/drawing/2014/main" id="{F2225D5F-0ED5-4581-A2C0-55B5A05E2F64}"/>
              </a:ext>
            </a:extLst>
          </p:cNvPr>
          <p:cNvSpPr>
            <a:spLocks noGrp="1"/>
          </p:cNvSpPr>
          <p:nvPr>
            <p:ph type="body" sz="quarter" idx="18" hasCustomPrompt="1"/>
          </p:nvPr>
        </p:nvSpPr>
        <p:spPr bwMode="white">
          <a:xfrm>
            <a:off x="332995" y="4620879"/>
            <a:ext cx="5219697" cy="1380399"/>
          </a:xfrm>
        </p:spPr>
        <p:txBody>
          <a:bodyPr lIns="182880" tIns="146304" rIns="182880" bIns="146304">
            <a:noAutofit/>
          </a:bodyPr>
          <a:lstStyle>
            <a:lvl1pPr marL="0" indent="0">
              <a:spcBef>
                <a:spcPts val="0"/>
              </a:spcBef>
              <a:buNone/>
              <a:defRPr lang="en-US" sz="2400" b="0" kern="1200" spc="0" baseline="0" dirty="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1097278"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pic>
        <p:nvPicPr>
          <p:cNvPr id="13" name="Picture 12">
            <a:extLst>
              <a:ext uri="{FF2B5EF4-FFF2-40B4-BE49-F238E27FC236}">
                <a16:creationId xmlns:a16="http://schemas.microsoft.com/office/drawing/2014/main" id="{C71B9457-9802-423C-BECD-0F9A95E96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336261" y="7435780"/>
            <a:ext cx="774273" cy="462898"/>
          </a:xfrm>
          <a:prstGeom prst="rect">
            <a:avLst/>
          </a:prstGeom>
        </p:spPr>
      </p:pic>
      <p:sp>
        <p:nvSpPr>
          <p:cNvPr id="14" name="TextBox 3">
            <a:extLst>
              <a:ext uri="{FF2B5EF4-FFF2-40B4-BE49-F238E27FC236}">
                <a16:creationId xmlns:a16="http://schemas.microsoft.com/office/drawing/2014/main" id="{B980EA24-D98E-7F4A-BA59-CC6CEEF952F5}"/>
              </a:ext>
            </a:extLst>
          </p:cNvPr>
          <p:cNvSpPr txBox="1">
            <a:spLocks noChangeArrowheads="1"/>
          </p:cNvSpPr>
          <p:nvPr userDrawn="1"/>
        </p:nvSpPr>
        <p:spPr bwMode="auto">
          <a:xfrm>
            <a:off x="5334001" y="7528730"/>
            <a:ext cx="39624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0" b="0" i="0" dirty="0">
                <a:solidFill>
                  <a:schemeClr val="bg1"/>
                </a:solidFill>
                <a:latin typeface="Amazon Ember" charset="0"/>
                <a:ea typeface="Amazon Ember" charset="0"/>
                <a:cs typeface="Amazon Ember" charset="0"/>
              </a:rPr>
              <a:t>© 2019, Amazon Web Services, Inc. or its affiliates. All rights reserved.</a:t>
            </a:r>
          </a:p>
        </p:txBody>
      </p:sp>
    </p:spTree>
    <p:extLst>
      <p:ext uri="{BB962C8B-B14F-4D97-AF65-F5344CB8AC3E}">
        <p14:creationId xmlns:p14="http://schemas.microsoft.com/office/powerpoint/2010/main" val="20917654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46304" rIns="182880" bIns="146304"/>
          <a:lstStyle/>
          <a:p>
            <a:r>
              <a:rPr lang="en-US"/>
              <a:t>Click to edit Master title style</a:t>
            </a:r>
            <a:endParaRPr lang="en-US" dirty="0"/>
          </a:p>
        </p:txBody>
      </p:sp>
    </p:spTree>
    <p:extLst>
      <p:ext uri="{BB962C8B-B14F-4D97-AF65-F5344CB8AC3E}">
        <p14:creationId xmlns:p14="http://schemas.microsoft.com/office/powerpoint/2010/main" val="34647775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vert="horz" wrap="square" lIns="182880" tIns="146304" rIns="182880" bIns="146304" rtlCol="0" anchor="t">
            <a:noAutofit/>
          </a:bodyPr>
          <a:lstStyle>
            <a:lvl1pPr>
              <a:defRPr lang="en-US"/>
            </a:lvl1pPr>
          </a:lstStyle>
          <a:p>
            <a:pPr lvl="0"/>
            <a:r>
              <a:rPr lang="en-US"/>
              <a:t>Click to edit Master title style</a:t>
            </a:r>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323089" y="1427015"/>
            <a:ext cx="13984225" cy="2265236"/>
          </a:xfrm>
          <a:prstGeom prst="rect">
            <a:avLst/>
          </a:prstGeom>
        </p:spPr>
        <p:txBody>
          <a:bodyPr vert="horz" wrap="square" lIns="182880" tIns="146304" rIns="182880" bIns="146304"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66140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Bullete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vert="horz" wrap="square" lIns="182880" tIns="146304" rIns="182880" bIns="146304" rtlCol="0" anchor="t">
            <a:noAutofit/>
          </a:bodyPr>
          <a:lstStyle>
            <a:lvl1pPr>
              <a:defRPr lang="en-US"/>
            </a:lvl1pPr>
          </a:lstStyle>
          <a:p>
            <a:pPr lvl="0"/>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323089" y="1427015"/>
            <a:ext cx="13984225" cy="2265236"/>
          </a:xfrm>
          <a:prstGeom prst="rect">
            <a:avLst/>
          </a:prstGeom>
        </p:spPr>
        <p:txBody>
          <a:bodyPr vert="horz" wrap="square" lIns="182880" tIns="146304" rIns="182880" bIns="146304" rtlCol="0">
            <a:spAutoFit/>
          </a:bodyPr>
          <a:lstStyle>
            <a:lvl1pPr marL="457200" indent="-457200">
              <a:buFont typeface="Arial" panose="020B0604020202020204" pitchFamily="34" charset="0"/>
              <a:buChar char="•"/>
              <a:defRPr/>
            </a:lvl1pPr>
            <a:lvl2pPr marL="746288" indent="-342900">
              <a:buFont typeface="Arial" panose="020B0604020202020204" pitchFamily="34" charset="0"/>
              <a:buChar char="•"/>
              <a:defRPr/>
            </a:lvl2pPr>
            <a:lvl3pPr marL="1015213" indent="-342900">
              <a:buFont typeface="Arial" panose="020B0604020202020204" pitchFamily="34" charset="0"/>
              <a:buChar char="•"/>
              <a:defRPr/>
            </a:lvl3pPr>
            <a:lvl4pPr marL="1284138" indent="-342900">
              <a:buFont typeface="Arial" panose="020B0604020202020204" pitchFamily="34" charset="0"/>
              <a:buChar char="•"/>
              <a:defRPr/>
            </a:lvl4pPr>
            <a:lvl5pPr marL="1553063" indent="-3429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35230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82880" tIns="146304" rIns="182880" bIns="146304" rtlCol="0" anchor="t">
            <a:no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0" hasCustomPrompt="1"/>
          </p:nvPr>
        </p:nvSpPr>
        <p:spPr>
          <a:xfrm>
            <a:off x="323088" y="1427011"/>
            <a:ext cx="6305572" cy="226523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7531060" y="1427011"/>
            <a:ext cx="6305572" cy="226523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29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_Column_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82880" tIns="146304" rIns="182880" bIns="146304" rtlCol="0" anchor="t">
            <a:no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0" hasCustomPrompt="1"/>
          </p:nvPr>
        </p:nvSpPr>
        <p:spPr>
          <a:xfrm>
            <a:off x="323088" y="1427011"/>
            <a:ext cx="6305572" cy="2708434"/>
          </a:xfrm>
        </p:spPr>
        <p:txBody>
          <a:bodyPr vert="horz" wrap="square" lIns="182880" tIns="146304" rIns="182880" bIns="146304" rtlCol="0">
            <a:spAutoFit/>
          </a:bodyPr>
          <a:lstStyle>
            <a:lvl1pPr marL="457200" indent="-457200">
              <a:buFont typeface="Arial" panose="020B0604020202020204" pitchFamily="34" charset="0"/>
              <a:buChar char="•"/>
              <a:defRPr lang="en-US" dirty="0"/>
            </a:lvl1pPr>
            <a:lvl2pPr marL="746288" indent="-342900">
              <a:buFont typeface="Arial" panose="020B0604020202020204" pitchFamily="34" charset="0"/>
              <a:buChar char="•"/>
              <a:defRPr lang="en-US" dirty="0"/>
            </a:lvl2pPr>
            <a:lvl3pPr marL="1015213" indent="-342900">
              <a:buFont typeface="Arial" panose="020B0604020202020204" pitchFamily="34" charset="0"/>
              <a:buChar char="•"/>
              <a:defRPr lang="en-US" dirty="0"/>
            </a:lvl3pPr>
            <a:lvl4pPr marL="1284138" indent="-342900">
              <a:buFont typeface="Arial" panose="020B0604020202020204" pitchFamily="34" charset="0"/>
              <a:buChar char="•"/>
              <a:defRPr lang="en-US" dirty="0"/>
            </a:lvl4pPr>
            <a:lvl5pPr marL="1553063" indent="-342900">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7531060" y="1427011"/>
            <a:ext cx="6305572" cy="2708434"/>
          </a:xfrm>
        </p:spPr>
        <p:txBody>
          <a:bodyPr vert="horz" wrap="square" lIns="182880" tIns="146304" rIns="182880" bIns="146304" rtlCol="0">
            <a:spAutoFit/>
          </a:bodyPr>
          <a:lstStyle>
            <a:lvl1pPr marL="457200" indent="-457200">
              <a:buFont typeface="Arial" panose="020B0604020202020204" pitchFamily="34" charset="0"/>
              <a:buChar char="•"/>
              <a:defRPr lang="en-US" dirty="0"/>
            </a:lvl1pPr>
            <a:lvl2pPr marL="746288" indent="-342900">
              <a:buFont typeface="Arial" panose="020B0604020202020204" pitchFamily="34" charset="0"/>
              <a:buChar char="•"/>
              <a:defRPr lang="en-US" dirty="0"/>
            </a:lvl2pPr>
            <a:lvl3pPr marL="1015213" indent="-342900">
              <a:buFont typeface="Arial" panose="020B0604020202020204" pitchFamily="34" charset="0"/>
              <a:buChar char="•"/>
              <a:defRPr lang="en-US" dirty="0"/>
            </a:lvl3pPr>
            <a:lvl4pPr marL="1284138" indent="-342900">
              <a:buFont typeface="Arial" panose="020B0604020202020204" pitchFamily="34" charset="0"/>
              <a:buChar char="•"/>
              <a:defRPr lang="en-US" dirty="0"/>
            </a:lvl4pPr>
            <a:lvl5pPr marL="1553063" indent="-342900">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1100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_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23850" y="3444973"/>
            <a:ext cx="12908725" cy="1126462"/>
          </a:xfrm>
          <a:noFill/>
        </p:spPr>
        <p:txBody>
          <a:bodyPr wrap="square" lIns="182880" tIns="146304" rIns="182880" bIns="146304" anchor="t" anchorCtr="0">
            <a:spAutoFit/>
          </a:bodyPr>
          <a:lstStyle>
            <a:lvl1pPr>
              <a:defRPr sz="6000" spc="-118" baseline="0">
                <a:gradFill>
                  <a:gsLst>
                    <a:gs pos="0">
                      <a:schemeClr val="tx1"/>
                    </a:gs>
                    <a:gs pos="100000">
                      <a:schemeClr val="tx1"/>
                    </a:gs>
                  </a:gsLst>
                  <a:lin ang="5400000" scaled="0"/>
                </a:gradFill>
              </a:defRPr>
            </a:lvl1pPr>
          </a:lstStyle>
          <a:p>
            <a:r>
              <a:rPr lang="en-US" dirty="0"/>
              <a:t>Section</a:t>
            </a:r>
          </a:p>
        </p:txBody>
      </p:sp>
      <p:sp>
        <p:nvSpPr>
          <p:cNvPr id="11" name="TextBox 3">
            <a:extLst>
              <a:ext uri="{FF2B5EF4-FFF2-40B4-BE49-F238E27FC236}">
                <a16:creationId xmlns:a16="http://schemas.microsoft.com/office/drawing/2014/main" id="{4F7393F9-7DE2-4793-AE05-B703B6A04CC0}"/>
              </a:ext>
            </a:extLst>
          </p:cNvPr>
          <p:cNvSpPr txBox="1">
            <a:spLocks noChangeArrowheads="1"/>
          </p:cNvSpPr>
          <p:nvPr userDrawn="1"/>
        </p:nvSpPr>
        <p:spPr bwMode="white">
          <a:xfrm>
            <a:off x="5334001" y="7528730"/>
            <a:ext cx="39624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0" b="0" i="0" dirty="0">
                <a:solidFill>
                  <a:schemeClr val="tx1"/>
                </a:solidFill>
                <a:latin typeface="Amazon Ember" charset="0"/>
                <a:ea typeface="Amazon Ember" charset="0"/>
                <a:cs typeface="Amazon Ember" charset="0"/>
              </a:rPr>
              <a:t>© 2019, Amazon Web Services, Inc. or its affiliates. All rights reserved.</a:t>
            </a:r>
          </a:p>
        </p:txBody>
      </p:sp>
      <p:pic>
        <p:nvPicPr>
          <p:cNvPr id="8" name="Picture 7">
            <a:extLst>
              <a:ext uri="{FF2B5EF4-FFF2-40B4-BE49-F238E27FC236}">
                <a16:creationId xmlns:a16="http://schemas.microsoft.com/office/drawing/2014/main" id="{23D2A5F9-316C-48CC-91AF-19A9F7E2310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336261" y="7435780"/>
            <a:ext cx="774273" cy="462898"/>
          </a:xfrm>
          <a:prstGeom prst="rect">
            <a:avLst/>
          </a:prstGeom>
        </p:spPr>
      </p:pic>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de">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323851" y="349250"/>
            <a:ext cx="14306550" cy="1077913"/>
          </a:xfrm>
        </p:spPr>
        <p:txBody>
          <a:bodyPr lIns="182880" tIns="146304" rIns="182880" bIns="146304"/>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323850" y="1809750"/>
            <a:ext cx="13768388" cy="4665893"/>
          </a:xfrm>
        </p:spPr>
        <p:txBody>
          <a:bodyPr lIns="182880" tIns="146304" rIns="182880" bIns="146304"/>
          <a:lstStyle>
            <a:lvl1pPr>
              <a:spcBef>
                <a:spcPts val="2400"/>
              </a:spcBef>
              <a:defRPr sz="200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10" name="TextBox 3">
            <a:extLst>
              <a:ext uri="{FF2B5EF4-FFF2-40B4-BE49-F238E27FC236}">
                <a16:creationId xmlns:a16="http://schemas.microsoft.com/office/drawing/2014/main" id="{A20EC1B5-0B55-4E72-AE30-BC2870883898}"/>
              </a:ext>
            </a:extLst>
          </p:cNvPr>
          <p:cNvSpPr txBox="1">
            <a:spLocks noChangeArrowheads="1"/>
          </p:cNvSpPr>
          <p:nvPr userDrawn="1"/>
        </p:nvSpPr>
        <p:spPr bwMode="auto">
          <a:xfrm>
            <a:off x="5334001" y="7528730"/>
            <a:ext cx="39624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0" b="0" i="0" dirty="0">
                <a:solidFill>
                  <a:schemeClr val="tx1"/>
                </a:solidFill>
                <a:latin typeface="Amazon Ember" charset="0"/>
                <a:ea typeface="Amazon Ember" charset="0"/>
                <a:cs typeface="Amazon Ember" charset="0"/>
              </a:rPr>
              <a:t>© 2019, Amazon Web Services, Inc. or its affiliates. All rights reserved.</a:t>
            </a:r>
          </a:p>
        </p:txBody>
      </p:sp>
      <p:pic>
        <p:nvPicPr>
          <p:cNvPr id="8" name="Picture 7">
            <a:extLst>
              <a:ext uri="{FF2B5EF4-FFF2-40B4-BE49-F238E27FC236}">
                <a16:creationId xmlns:a16="http://schemas.microsoft.com/office/drawing/2014/main" id="{201509A3-C6BB-4BFF-BA57-4AC79A2B6BC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336261" y="7435780"/>
            <a:ext cx="774273" cy="462898"/>
          </a:xfrm>
          <a:prstGeom prst="rect">
            <a:avLst/>
          </a:prstGeom>
        </p:spPr>
      </p:pic>
    </p:spTree>
    <p:extLst>
      <p:ext uri="{BB962C8B-B14F-4D97-AF65-F5344CB8AC3E}">
        <p14:creationId xmlns:p14="http://schemas.microsoft.com/office/powerpoint/2010/main" val="3399169805"/>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088" y="347413"/>
            <a:ext cx="13987008" cy="1079598"/>
          </a:xfrm>
          <a:prstGeom prst="rect">
            <a:avLst/>
          </a:prstGeom>
        </p:spPr>
        <p:txBody>
          <a:bodyPr vert="horz" wrap="square" lIns="182880" tIns="146304" rIns="182880" bIns="146304" rtlCol="0" anchor="t">
            <a:noAutofit/>
          </a:bodyPr>
          <a:lstStyle/>
          <a:p>
            <a:pPr lvl="0"/>
            <a:r>
              <a:rPr lang="en-US"/>
              <a:t>Click to edit Master title style</a:t>
            </a:r>
            <a:endParaRPr lang="en-US" dirty="0"/>
          </a:p>
        </p:txBody>
      </p:sp>
      <p:sp>
        <p:nvSpPr>
          <p:cNvPr id="4" name="Text Placeholder 3"/>
          <p:cNvSpPr>
            <a:spLocks noGrp="1"/>
          </p:cNvSpPr>
          <p:nvPr>
            <p:ph type="body" idx="1"/>
          </p:nvPr>
        </p:nvSpPr>
        <p:spPr>
          <a:xfrm>
            <a:off x="323089" y="1427015"/>
            <a:ext cx="13984225" cy="2209836"/>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49BCACA1-7BB4-4471-9FF2-E4F6C16B4CB9}"/>
              </a:ext>
            </a:extLst>
          </p:cNvPr>
          <p:cNvGrpSpPr/>
          <p:nvPr userDrawn="1"/>
        </p:nvGrpSpPr>
        <p:grpSpPr>
          <a:xfrm>
            <a:off x="5334001" y="7434072"/>
            <a:ext cx="8781366" cy="464563"/>
            <a:chOff x="5334001" y="7434072"/>
            <a:chExt cx="8781366" cy="464563"/>
          </a:xfrm>
        </p:grpSpPr>
        <p:sp>
          <p:nvSpPr>
            <p:cNvPr id="7" name="TextBox 3">
              <a:extLst>
                <a:ext uri="{FF2B5EF4-FFF2-40B4-BE49-F238E27FC236}">
                  <a16:creationId xmlns:a16="http://schemas.microsoft.com/office/drawing/2014/main" id="{7844DB65-7BC5-46FD-90A0-CE01B3D0D3C6}"/>
                </a:ext>
              </a:extLst>
            </p:cNvPr>
            <p:cNvSpPr txBox="1">
              <a:spLocks noChangeArrowheads="1"/>
            </p:cNvSpPr>
            <p:nvPr userDrawn="1"/>
          </p:nvSpPr>
          <p:spPr bwMode="auto">
            <a:xfrm>
              <a:off x="5334001" y="7528730"/>
              <a:ext cx="39624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900" b="0" i="0" dirty="0">
                  <a:solidFill>
                    <a:schemeClr val="tx1"/>
                  </a:solidFill>
                  <a:latin typeface="Amazon Ember" charset="0"/>
                  <a:ea typeface="Amazon Ember" charset="0"/>
                  <a:cs typeface="Amazon Ember" charset="0"/>
                </a:rPr>
                <a:t>© 2019, Amazon Web Services, Inc. or its affiliates. All rights reserved.</a:t>
              </a:r>
            </a:p>
          </p:txBody>
        </p:sp>
        <p:pic>
          <p:nvPicPr>
            <p:cNvPr id="8" name="Picture 7">
              <a:extLst>
                <a:ext uri="{FF2B5EF4-FFF2-40B4-BE49-F238E27FC236}">
                  <a16:creationId xmlns:a16="http://schemas.microsoft.com/office/drawing/2014/main" id="{ADE29358-EE88-4AE2-BDF5-D848D2846C90}"/>
                </a:ext>
              </a:extLst>
            </p:cNvPr>
            <p:cNvPicPr>
              <a:picLocks noChangeAspect="1"/>
            </p:cNvPicPr>
            <p:nvPr userDrawn="1"/>
          </p:nvPicPr>
          <p:blipFill>
            <a:blip r:embed="rId17">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341096" y="7434072"/>
              <a:ext cx="774271" cy="464563"/>
            </a:xfrm>
            <a:prstGeom prst="rect">
              <a:avLst/>
            </a:prstGeom>
          </p:spPr>
        </p:pic>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60" r:id="rId2"/>
    <p:sldLayoutId id="2147484337" r:id="rId3"/>
    <p:sldLayoutId id="2147484372" r:id="rId4"/>
    <p:sldLayoutId id="2147484440" r:id="rId5"/>
    <p:sldLayoutId id="2147484359" r:id="rId6"/>
    <p:sldLayoutId id="2147484441" r:id="rId7"/>
    <p:sldLayoutId id="2147484249" r:id="rId8"/>
    <p:sldLayoutId id="2147484338" r:id="rId9"/>
    <p:sldLayoutId id="2147484437" r:id="rId10"/>
    <p:sldLayoutId id="2147484309" r:id="rId11"/>
    <p:sldLayoutId id="2147484373" r:id="rId12"/>
    <p:sldLayoutId id="2147484374" r:id="rId13"/>
    <p:sldLayoutId id="2147484442" r:id="rId14"/>
    <p:sldLayoutId id="2147484443" r:id="rId15"/>
  </p:sldLayoutIdLst>
  <p:transition>
    <p:fade/>
  </p:transition>
  <p:hf sldNum="0" hdr="0" ftr="0" dt="0"/>
  <p:txStyles>
    <p:titleStyle>
      <a:lvl1pPr algn="l" defTabSz="1097278" rtl="0" eaLnBrk="1" latinLnBrk="0" hangingPunct="1">
        <a:lnSpc>
          <a:spcPct val="90000"/>
        </a:lnSpc>
        <a:spcBef>
          <a:spcPct val="0"/>
        </a:spcBef>
        <a:buNone/>
        <a:defRPr lang="en-US" sz="4800" b="0" kern="1200" cap="none" spc="-120" baseline="0" dirty="0">
          <a:ln w="3175">
            <a:noFill/>
          </a:ln>
          <a:solidFill>
            <a:schemeClr val="tx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p:titleStyle>
    <p:body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sz="3200" b="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03388"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672313"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941238"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1210163"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301751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6pPr>
      <a:lvl7pPr marL="356615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7pPr>
      <a:lvl8pPr marL="411479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8pPr>
      <a:lvl9pPr marL="466343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9pPr>
    </p:bodyStyle>
    <p:otherStyle>
      <a:defPPr>
        <a:defRPr lang="en-US"/>
      </a:defPPr>
      <a:lvl1pPr marL="0" algn="l" defTabSz="1097278" rtl="0" eaLnBrk="1" latinLnBrk="0" hangingPunct="1">
        <a:defRPr sz="2118" kern="1200">
          <a:solidFill>
            <a:schemeClr val="tx1"/>
          </a:solidFill>
          <a:latin typeface="+mn-lt"/>
          <a:ea typeface="+mn-ea"/>
          <a:cs typeface="+mn-cs"/>
        </a:defRPr>
      </a:lvl1pPr>
      <a:lvl2pPr marL="548639" algn="l" defTabSz="1097278" rtl="0" eaLnBrk="1" latinLnBrk="0" hangingPunct="1">
        <a:defRPr sz="2118" kern="1200">
          <a:solidFill>
            <a:schemeClr val="tx1"/>
          </a:solidFill>
          <a:latin typeface="+mn-lt"/>
          <a:ea typeface="+mn-ea"/>
          <a:cs typeface="+mn-cs"/>
        </a:defRPr>
      </a:lvl2pPr>
      <a:lvl3pPr marL="1097278" algn="l" defTabSz="1097278" rtl="0" eaLnBrk="1" latinLnBrk="0" hangingPunct="1">
        <a:defRPr sz="2118" kern="1200">
          <a:solidFill>
            <a:schemeClr val="tx1"/>
          </a:solidFill>
          <a:latin typeface="+mn-lt"/>
          <a:ea typeface="+mn-ea"/>
          <a:cs typeface="+mn-cs"/>
        </a:defRPr>
      </a:lvl3pPr>
      <a:lvl4pPr marL="1645917" algn="l" defTabSz="1097278" rtl="0" eaLnBrk="1" latinLnBrk="0" hangingPunct="1">
        <a:defRPr sz="2118" kern="1200">
          <a:solidFill>
            <a:schemeClr val="tx1"/>
          </a:solidFill>
          <a:latin typeface="+mn-lt"/>
          <a:ea typeface="+mn-ea"/>
          <a:cs typeface="+mn-cs"/>
        </a:defRPr>
      </a:lvl4pPr>
      <a:lvl5pPr marL="2194555" algn="l" defTabSz="1097278" rtl="0" eaLnBrk="1" latinLnBrk="0" hangingPunct="1">
        <a:defRPr sz="2118" kern="1200">
          <a:solidFill>
            <a:schemeClr val="tx1"/>
          </a:solidFill>
          <a:latin typeface="+mn-lt"/>
          <a:ea typeface="+mn-ea"/>
          <a:cs typeface="+mn-cs"/>
        </a:defRPr>
      </a:lvl5pPr>
      <a:lvl6pPr marL="2743195" algn="l" defTabSz="1097278" rtl="0" eaLnBrk="1" latinLnBrk="0" hangingPunct="1">
        <a:defRPr sz="2118" kern="1200">
          <a:solidFill>
            <a:schemeClr val="tx1"/>
          </a:solidFill>
          <a:latin typeface="+mn-lt"/>
          <a:ea typeface="+mn-ea"/>
          <a:cs typeface="+mn-cs"/>
        </a:defRPr>
      </a:lvl6pPr>
      <a:lvl7pPr marL="3291833" algn="l" defTabSz="1097278" rtl="0" eaLnBrk="1" latinLnBrk="0" hangingPunct="1">
        <a:defRPr sz="2118" kern="1200">
          <a:solidFill>
            <a:schemeClr val="tx1"/>
          </a:solidFill>
          <a:latin typeface="+mn-lt"/>
          <a:ea typeface="+mn-ea"/>
          <a:cs typeface="+mn-cs"/>
        </a:defRPr>
      </a:lvl7pPr>
      <a:lvl8pPr marL="3840472" algn="l" defTabSz="1097278" rtl="0" eaLnBrk="1" latinLnBrk="0" hangingPunct="1">
        <a:defRPr sz="2118" kern="1200">
          <a:solidFill>
            <a:schemeClr val="tx1"/>
          </a:solidFill>
          <a:latin typeface="+mn-lt"/>
          <a:ea typeface="+mn-ea"/>
          <a:cs typeface="+mn-cs"/>
        </a:defRPr>
      </a:lvl8pPr>
      <a:lvl9pPr marL="4389112" algn="l" defTabSz="1097278" rtl="0" eaLnBrk="1" latinLnBrk="0" hangingPunct="1">
        <a:defRPr sz="211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 userDrawn="1">
          <p15:clr>
            <a:srgbClr val="5ACBF0"/>
          </p15:clr>
        </p15:guide>
        <p15:guide id="2" pos="204" userDrawn="1">
          <p15:clr>
            <a:srgbClr val="5ACBF0"/>
          </p15:clr>
        </p15:guide>
        <p15:guide id="3" pos="881" userDrawn="1">
          <p15:clr>
            <a:srgbClr val="5ACBF0"/>
          </p15:clr>
        </p15:guide>
        <p15:guide id="4" pos="1559" userDrawn="1">
          <p15:clr>
            <a:srgbClr val="5ACBF0"/>
          </p15:clr>
        </p15:guide>
        <p15:guide id="5" pos="2236" userDrawn="1">
          <p15:clr>
            <a:srgbClr val="5ACBF0"/>
          </p15:clr>
        </p15:guide>
        <p15:guide id="6" pos="2914" userDrawn="1">
          <p15:clr>
            <a:srgbClr val="5ACBF0"/>
          </p15:clr>
        </p15:guide>
        <p15:guide id="7" pos="3592" userDrawn="1">
          <p15:clr>
            <a:srgbClr val="5ACBF0"/>
          </p15:clr>
        </p15:guide>
        <p15:guide id="8" pos="4269" userDrawn="1">
          <p15:clr>
            <a:srgbClr val="5ACBF0"/>
          </p15:clr>
        </p15:guide>
        <p15:guide id="9" pos="4944" userDrawn="1">
          <p15:clr>
            <a:srgbClr val="5ACBF0"/>
          </p15:clr>
        </p15:guide>
        <p15:guide id="10" pos="5624" userDrawn="1">
          <p15:clr>
            <a:srgbClr val="5ACBF0"/>
          </p15:clr>
        </p15:guide>
        <p15:guide id="11" pos="6302" userDrawn="1">
          <p15:clr>
            <a:srgbClr val="5ACBF0"/>
          </p15:clr>
        </p15:guide>
        <p15:guide id="12" pos="6980" userDrawn="1">
          <p15:clr>
            <a:srgbClr val="5ACBF0"/>
          </p15:clr>
        </p15:guide>
        <p15:guide id="13" pos="7657" userDrawn="1">
          <p15:clr>
            <a:srgbClr val="5ACBF0"/>
          </p15:clr>
        </p15:guide>
        <p15:guide id="14" pos="8335" userDrawn="1">
          <p15:clr>
            <a:srgbClr val="5ACBF0"/>
          </p15:clr>
        </p15:guide>
        <p15:guide id="15" pos="9012" userDrawn="1">
          <p15:clr>
            <a:srgbClr val="5ACBF0"/>
          </p15:clr>
        </p15:guide>
        <p15:guide id="16" pos="339" userDrawn="1">
          <p15:clr>
            <a:srgbClr val="C35EA4"/>
          </p15:clr>
        </p15:guide>
        <p15:guide id="17" pos="8877" userDrawn="1">
          <p15:clr>
            <a:srgbClr val="C35EA4"/>
          </p15:clr>
        </p15:guide>
        <p15:guide id="18" orient="horz" pos="912" userDrawn="1">
          <p15:clr>
            <a:srgbClr val="5ACBF0"/>
          </p15:clr>
        </p15:guide>
        <p15:guide id="19" orient="horz" pos="1575" userDrawn="1">
          <p15:clr>
            <a:srgbClr val="5ACBF0"/>
          </p15:clr>
        </p15:guide>
        <p15:guide id="20" orient="horz" pos="2253" userDrawn="1">
          <p15:clr>
            <a:srgbClr val="5ACBF0"/>
          </p15:clr>
        </p15:guide>
        <p15:guide id="21" orient="horz" pos="2931" userDrawn="1">
          <p15:clr>
            <a:srgbClr val="5ACBF0"/>
          </p15:clr>
        </p15:guide>
        <p15:guide id="22" orient="horz" pos="3609" userDrawn="1">
          <p15:clr>
            <a:srgbClr val="5ACBF0"/>
          </p15:clr>
        </p15:guide>
        <p15:guide id="23" orient="horz" pos="4286" userDrawn="1">
          <p15:clr>
            <a:srgbClr val="5ACBF0"/>
          </p15:clr>
        </p15:guide>
        <p15:guide id="24" orient="horz" pos="4964" userDrawn="1">
          <p15:clr>
            <a:srgbClr val="5ACBF0"/>
          </p15:clr>
        </p15:guide>
        <p15:guide id="25" orient="horz" pos="355" userDrawn="1">
          <p15:clr>
            <a:srgbClr val="C35EA4"/>
          </p15:clr>
        </p15:guide>
        <p15:guide id="26" orient="horz" pos="4829"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28.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4.svg"/><Relationship Id="rId18" Type="http://schemas.openxmlformats.org/officeDocument/2006/relationships/image" Target="../media/image29.png"/><Relationship Id="rId26" Type="http://schemas.openxmlformats.org/officeDocument/2006/relationships/image" Target="../media/image39.png"/><Relationship Id="rId3" Type="http://schemas.openxmlformats.org/officeDocument/2006/relationships/image" Target="../media/image31.png"/><Relationship Id="rId21" Type="http://schemas.openxmlformats.org/officeDocument/2006/relationships/image" Target="../media/image25.svg"/><Relationship Id="rId7" Type="http://schemas.openxmlformats.org/officeDocument/2006/relationships/image" Target="../media/image53.svg"/><Relationship Id="rId12" Type="http://schemas.openxmlformats.org/officeDocument/2006/relationships/image" Target="../media/image28.png"/><Relationship Id="rId17" Type="http://schemas.openxmlformats.org/officeDocument/2006/relationships/image" Target="../media/image23.svg"/><Relationship Id="rId25" Type="http://schemas.openxmlformats.org/officeDocument/2006/relationships/image" Target="../media/image63.svg"/><Relationship Id="rId2" Type="http://schemas.openxmlformats.org/officeDocument/2006/relationships/notesSlide" Target="../notesSlides/notesSlide13.xml"/><Relationship Id="rId16" Type="http://schemas.openxmlformats.org/officeDocument/2006/relationships/image" Target="../media/image16.png"/><Relationship Id="rId20" Type="http://schemas.openxmlformats.org/officeDocument/2006/relationships/image" Target="../media/image17.png"/><Relationship Id="rId29" Type="http://schemas.openxmlformats.org/officeDocument/2006/relationships/image" Target="../media/image67.svg"/><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57.svg"/><Relationship Id="rId24" Type="http://schemas.openxmlformats.org/officeDocument/2006/relationships/image" Target="../media/image38.png"/><Relationship Id="rId5" Type="http://schemas.openxmlformats.org/officeDocument/2006/relationships/image" Target="../media/image51.svg"/><Relationship Id="rId15" Type="http://schemas.openxmlformats.org/officeDocument/2006/relationships/image" Target="../media/image59.svg"/><Relationship Id="rId23" Type="http://schemas.openxmlformats.org/officeDocument/2006/relationships/image" Target="../media/image61.svg"/><Relationship Id="rId28"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6.svg"/><Relationship Id="rId4" Type="http://schemas.openxmlformats.org/officeDocument/2006/relationships/image" Target="../media/image32.png"/><Relationship Id="rId9" Type="http://schemas.openxmlformats.org/officeDocument/2006/relationships/image" Target="../media/image55.svg"/><Relationship Id="rId14" Type="http://schemas.openxmlformats.org/officeDocument/2006/relationships/image" Target="../media/image36.png"/><Relationship Id="rId22" Type="http://schemas.openxmlformats.org/officeDocument/2006/relationships/image" Target="../media/image37.png"/><Relationship Id="rId27" Type="http://schemas.openxmlformats.org/officeDocument/2006/relationships/image" Target="../media/image65.svg"/></Relationships>
</file>

<file path=ppt/slides/_rels/slide21.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aws.amazon.com/serverless/" TargetMode="External"/><Relationship Id="rId2" Type="http://schemas.openxmlformats.org/officeDocument/2006/relationships/hyperlink" Target="https://aws.amazon.com/container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3.xml"/><Relationship Id="rId5" Type="http://schemas.openxmlformats.org/officeDocument/2006/relationships/image" Target="../media/image8.tiff"/><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svg"/><Relationship Id="rId18" Type="http://schemas.openxmlformats.org/officeDocument/2006/relationships/image" Target="../media/image18.png"/><Relationship Id="rId3" Type="http://schemas.openxmlformats.org/officeDocument/2006/relationships/image" Target="../media/image11.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15.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4.png"/><Relationship Id="rId19" Type="http://schemas.openxmlformats.org/officeDocument/2006/relationships/image" Target="../media/image27.svg"/><Relationship Id="rId4" Type="http://schemas.openxmlformats.org/officeDocument/2006/relationships/image" Target="../media/image11.png"/><Relationship Id="rId9" Type="http://schemas.openxmlformats.org/officeDocument/2006/relationships/image" Target="../media/image17.sv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0.emf"/><Relationship Id="rId7" Type="http://schemas.openxmlformats.org/officeDocument/2006/relationships/image" Target="../media/image23.png"/><Relationship Id="rId12" Type="http://schemas.openxmlformats.org/officeDocument/2006/relationships/image" Target="../media/image39.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3.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37.svg"/><Relationship Id="rId4" Type="http://schemas.openxmlformats.org/officeDocument/2006/relationships/image" Target="../media/image21.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087" y="2330011"/>
            <a:ext cx="11958559" cy="1850571"/>
          </a:xfrm>
        </p:spPr>
        <p:txBody>
          <a:bodyPr anchor="ctr"/>
          <a:lstStyle/>
          <a:p>
            <a:r>
              <a:rPr lang="en-US" dirty="0"/>
              <a:t>Serverless: build cloud native application</a:t>
            </a:r>
          </a:p>
        </p:txBody>
      </p:sp>
      <p:sp>
        <p:nvSpPr>
          <p:cNvPr id="5" name="Text Placeholder 4"/>
          <p:cNvSpPr>
            <a:spLocks noGrp="1"/>
          </p:cNvSpPr>
          <p:nvPr>
            <p:ph type="body" sz="quarter" idx="4294967295"/>
          </p:nvPr>
        </p:nvSpPr>
        <p:spPr>
          <a:xfrm>
            <a:off x="323851" y="4652963"/>
            <a:ext cx="12674973" cy="738664"/>
          </a:xfrm>
        </p:spPr>
        <p:txBody>
          <a:bodyPr/>
          <a:lstStyle/>
          <a:p>
            <a:r>
              <a:rPr lang="en-US" sz="1800" dirty="0">
                <a:solidFill>
                  <a:schemeClr val="bg1"/>
                </a:solidFill>
              </a:rPr>
              <a:t>| </a:t>
            </a:r>
            <a:r>
              <a:rPr lang="en-US" sz="1800" dirty="0" err="1">
                <a:solidFill>
                  <a:schemeClr val="bg1"/>
                </a:solidFill>
              </a:rPr>
              <a:t>piergiorgio</a:t>
            </a:r>
            <a:r>
              <a:rPr lang="en-US" sz="1800" dirty="0">
                <a:solidFill>
                  <a:schemeClr val="bg1"/>
                </a:solidFill>
              </a:rPr>
              <a:t> </a:t>
            </a:r>
            <a:r>
              <a:rPr lang="en-US" sz="1800" dirty="0" err="1">
                <a:solidFill>
                  <a:schemeClr val="bg1"/>
                </a:solidFill>
              </a:rPr>
              <a:t>malusardi</a:t>
            </a:r>
            <a:r>
              <a:rPr lang="en-US" sz="1800" dirty="0">
                <a:solidFill>
                  <a:schemeClr val="bg1"/>
                </a:solidFill>
              </a:rPr>
              <a:t> | Solution Architect – Public Sector | Amazon Web Services |</a:t>
            </a:r>
          </a:p>
          <a:p>
            <a:endParaRPr lang="en-US" sz="1800" dirty="0">
              <a:solidFill>
                <a:schemeClr val="bg1"/>
              </a:solidFill>
            </a:endParaRPr>
          </a:p>
        </p:txBody>
      </p:sp>
      <p:sp>
        <p:nvSpPr>
          <p:cNvPr id="10" name="Text Placeholder 2">
            <a:extLst>
              <a:ext uri="{FF2B5EF4-FFF2-40B4-BE49-F238E27FC236}">
                <a16:creationId xmlns:a16="http://schemas.microsoft.com/office/drawing/2014/main" id="{045DD6A7-D678-4346-8C81-AE15B05FC02F}"/>
              </a:ext>
            </a:extLst>
          </p:cNvPr>
          <p:cNvSpPr txBox="1">
            <a:spLocks/>
          </p:cNvSpPr>
          <p:nvPr/>
        </p:nvSpPr>
        <p:spPr>
          <a:xfrm>
            <a:off x="323087" y="5166340"/>
            <a:ext cx="5892800" cy="450573"/>
          </a:xfrm>
          <a:prstGeom prst="rect">
            <a:avLst/>
          </a:prstGeom>
        </p:spPr>
        <p:txBody>
          <a:bodyPr vert="horz" wrap="square" lIns="146304" tIns="91440" rIns="146304" bIns="91440" rtlCol="0">
            <a:sp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sz="3200" b="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03388"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672313"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941238"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1210163"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301751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6pPr>
            <a:lvl7pPr marL="356615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7pPr>
            <a:lvl8pPr marL="411479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8pPr>
            <a:lvl9pPr marL="466343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9pPr>
          </a:lstStyle>
          <a:p>
            <a:r>
              <a:rPr lang="en-US" sz="1920" dirty="0">
                <a:solidFill>
                  <a:schemeClr val="bg1"/>
                </a:solidFill>
              </a:rPr>
              <a:t>16/05/2019</a:t>
            </a:r>
          </a:p>
        </p:txBody>
      </p:sp>
    </p:spTree>
    <p:extLst>
      <p:ext uri="{BB962C8B-B14F-4D97-AF65-F5344CB8AC3E}">
        <p14:creationId xmlns:p14="http://schemas.microsoft.com/office/powerpoint/2010/main" val="29245780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F26F-CBDA-2142-8757-0F5061FBE38D}"/>
              </a:ext>
            </a:extLst>
          </p:cNvPr>
          <p:cNvSpPr>
            <a:spLocks noGrp="1"/>
          </p:cNvSpPr>
          <p:nvPr>
            <p:ph type="title"/>
          </p:nvPr>
        </p:nvSpPr>
        <p:spPr/>
        <p:txBody>
          <a:bodyPr/>
          <a:lstStyle/>
          <a:p>
            <a:r>
              <a:rPr lang="en-US" dirty="0"/>
              <a:t>Serverless: Lambda</a:t>
            </a:r>
          </a:p>
        </p:txBody>
      </p:sp>
      <p:sp>
        <p:nvSpPr>
          <p:cNvPr id="3" name="Content Placeholder 2">
            <a:extLst>
              <a:ext uri="{FF2B5EF4-FFF2-40B4-BE49-F238E27FC236}">
                <a16:creationId xmlns:a16="http://schemas.microsoft.com/office/drawing/2014/main" id="{A9ECB4CE-7C1C-0F4C-9203-BA56C6C1AFDF}"/>
              </a:ext>
            </a:extLst>
          </p:cNvPr>
          <p:cNvSpPr>
            <a:spLocks noGrp="1"/>
          </p:cNvSpPr>
          <p:nvPr>
            <p:ph idx="1"/>
          </p:nvPr>
        </p:nvSpPr>
        <p:spPr>
          <a:xfrm>
            <a:off x="323089" y="1427015"/>
            <a:ext cx="13984225" cy="5770811"/>
          </a:xfrm>
        </p:spPr>
        <p:txBody>
          <a:bodyPr/>
          <a:lstStyle/>
          <a:p>
            <a:r>
              <a:rPr lang="en-US" dirty="0"/>
              <a:t>Platform to run code without thinking about servers</a:t>
            </a:r>
          </a:p>
          <a:p>
            <a:r>
              <a:rPr lang="en-US" dirty="0"/>
              <a:t>Our definition</a:t>
            </a:r>
          </a:p>
          <a:p>
            <a:pPr lvl="1"/>
            <a:r>
              <a:rPr lang="en-US" dirty="0"/>
              <a:t>No servers to provision or manage</a:t>
            </a:r>
          </a:p>
          <a:p>
            <a:pPr lvl="1"/>
            <a:r>
              <a:rPr lang="en-US" dirty="0"/>
              <a:t>Scales with usage</a:t>
            </a:r>
          </a:p>
          <a:p>
            <a:pPr lvl="1"/>
            <a:r>
              <a:rPr lang="en-US" dirty="0"/>
              <a:t>Never pay for idle</a:t>
            </a:r>
          </a:p>
          <a:p>
            <a:pPr lvl="1"/>
            <a:r>
              <a:rPr lang="en-US" dirty="0"/>
              <a:t>High availability built in, fault tolerance made easier</a:t>
            </a:r>
          </a:p>
          <a:p>
            <a:r>
              <a:rPr lang="en-US" dirty="0"/>
              <a:t>Native integration with other AWS services</a:t>
            </a:r>
          </a:p>
          <a:p>
            <a:endParaRPr lang="en-US" dirty="0"/>
          </a:p>
          <a:p>
            <a:r>
              <a:rPr lang="en-US" dirty="0"/>
              <a:t>Benefits</a:t>
            </a:r>
          </a:p>
          <a:p>
            <a:pPr lvl="1"/>
            <a:r>
              <a:rPr lang="en-US" dirty="0"/>
              <a:t>Event-driven framework</a:t>
            </a:r>
          </a:p>
          <a:p>
            <a:pPr lvl="1"/>
            <a:r>
              <a:rPr lang="en-US" dirty="0"/>
              <a:t>Multiple invocation models</a:t>
            </a:r>
          </a:p>
          <a:p>
            <a:pPr lvl="1"/>
            <a:r>
              <a:rPr lang="en-US" dirty="0"/>
              <a:t>Opinionated</a:t>
            </a:r>
          </a:p>
        </p:txBody>
      </p:sp>
    </p:spTree>
    <p:extLst>
      <p:ext uri="{BB962C8B-B14F-4D97-AF65-F5344CB8AC3E}">
        <p14:creationId xmlns:p14="http://schemas.microsoft.com/office/powerpoint/2010/main" val="7404190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153E-CDD2-6C44-91E0-C7BADD613B0E}"/>
              </a:ext>
            </a:extLst>
          </p:cNvPr>
          <p:cNvSpPr>
            <a:spLocks noGrp="1"/>
          </p:cNvSpPr>
          <p:nvPr>
            <p:ph type="title"/>
          </p:nvPr>
        </p:nvSpPr>
        <p:spPr/>
        <p:txBody>
          <a:bodyPr/>
          <a:lstStyle/>
          <a:p>
            <a:r>
              <a:rPr lang="en-US" dirty="0"/>
              <a:t>AWS serverless web architecture</a:t>
            </a:r>
          </a:p>
        </p:txBody>
      </p:sp>
      <p:pic>
        <p:nvPicPr>
          <p:cNvPr id="3" name="Picture 2">
            <a:extLst>
              <a:ext uri="{FF2B5EF4-FFF2-40B4-BE49-F238E27FC236}">
                <a16:creationId xmlns:a16="http://schemas.microsoft.com/office/drawing/2014/main" id="{692DC7F0-1D7A-3E4D-8DA9-0B1B63C05F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0425" y="3528118"/>
            <a:ext cx="1402916" cy="1402916"/>
          </a:xfrm>
          <a:prstGeom prst="rect">
            <a:avLst/>
          </a:prstGeom>
        </p:spPr>
      </p:pic>
      <p:cxnSp>
        <p:nvCxnSpPr>
          <p:cNvPr id="17" name="Straight Arrow Connector 16">
            <a:extLst>
              <a:ext uri="{FF2B5EF4-FFF2-40B4-BE49-F238E27FC236}">
                <a16:creationId xmlns:a16="http://schemas.microsoft.com/office/drawing/2014/main" id="{A78E23C4-3707-554E-8841-3BE610501611}"/>
              </a:ext>
            </a:extLst>
          </p:cNvPr>
          <p:cNvCxnSpPr/>
          <p:nvPr/>
        </p:nvCxnSpPr>
        <p:spPr>
          <a:xfrm>
            <a:off x="9503077" y="4229576"/>
            <a:ext cx="1142218"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id="{F1CA2F14-4D06-7143-9DC7-6397F9DB9CE7}"/>
              </a:ext>
            </a:extLst>
          </p:cNvPr>
          <p:cNvCxnSpPr/>
          <p:nvPr/>
        </p:nvCxnSpPr>
        <p:spPr>
          <a:xfrm>
            <a:off x="7030067" y="4229576"/>
            <a:ext cx="1142218"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38FC4750-3ED2-E248-94B6-BF30E23E169D}"/>
              </a:ext>
            </a:extLst>
          </p:cNvPr>
          <p:cNvCxnSpPr/>
          <p:nvPr/>
        </p:nvCxnSpPr>
        <p:spPr>
          <a:xfrm>
            <a:off x="4537279" y="4229576"/>
            <a:ext cx="1142218"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pic>
        <p:nvPicPr>
          <p:cNvPr id="20" name="Graphic 24">
            <a:extLst>
              <a:ext uri="{FF2B5EF4-FFF2-40B4-BE49-F238E27FC236}">
                <a16:creationId xmlns:a16="http://schemas.microsoft.com/office/drawing/2014/main" id="{AB31B672-5AFB-E44A-9B9F-B2D0D11C101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058148" y="2692644"/>
            <a:ext cx="342900" cy="342900"/>
          </a:xfrm>
          <a:prstGeom prst="rect">
            <a:avLst/>
          </a:prstGeom>
        </p:spPr>
      </p:pic>
      <p:sp>
        <p:nvSpPr>
          <p:cNvPr id="27" name="Rectangle 26">
            <a:extLst>
              <a:ext uri="{FF2B5EF4-FFF2-40B4-BE49-F238E27FC236}">
                <a16:creationId xmlns:a16="http://schemas.microsoft.com/office/drawing/2014/main" id="{1652B52F-D624-5B4F-BE6F-B97C559023AB}"/>
              </a:ext>
            </a:extLst>
          </p:cNvPr>
          <p:cNvSpPr/>
          <p:nvPr/>
        </p:nvSpPr>
        <p:spPr>
          <a:xfrm>
            <a:off x="5058149" y="2692643"/>
            <a:ext cx="7159792" cy="2988310"/>
          </a:xfrm>
          <a:prstGeom prst="rect">
            <a:avLst/>
          </a:prstGeom>
          <a:noFill/>
          <a:ln w="12700">
            <a:solidFill>
              <a:srgbClr val="AAB7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rgbClr val="AAB7B8"/>
                </a:solidFill>
              </a:rPr>
              <a:t>AWS Cloud</a:t>
            </a:r>
          </a:p>
        </p:txBody>
      </p:sp>
      <p:pic>
        <p:nvPicPr>
          <p:cNvPr id="28" name="Graphic 42">
            <a:extLst>
              <a:ext uri="{FF2B5EF4-FFF2-40B4-BE49-F238E27FC236}">
                <a16:creationId xmlns:a16="http://schemas.microsoft.com/office/drawing/2014/main" id="{EAECE04B-8175-444C-B336-A7351BC001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820256" y="3463422"/>
            <a:ext cx="1069052" cy="1532308"/>
          </a:xfrm>
          <a:prstGeom prst="rect">
            <a:avLst/>
          </a:prstGeom>
        </p:spPr>
      </p:pic>
      <p:pic>
        <p:nvPicPr>
          <p:cNvPr id="29" name="Graphic 59">
            <a:extLst>
              <a:ext uri="{FF2B5EF4-FFF2-40B4-BE49-F238E27FC236}">
                <a16:creationId xmlns:a16="http://schemas.microsoft.com/office/drawing/2014/main" id="{3CC7B2AC-8A77-CE42-9ECF-CBB706CC631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313044" y="3573780"/>
            <a:ext cx="1049274" cy="1311593"/>
          </a:xfrm>
          <a:prstGeom prst="rect">
            <a:avLst/>
          </a:prstGeom>
        </p:spPr>
      </p:pic>
      <p:pic>
        <p:nvPicPr>
          <p:cNvPr id="30" name="Graphic 17">
            <a:extLst>
              <a:ext uri="{FF2B5EF4-FFF2-40B4-BE49-F238E27FC236}">
                <a16:creationId xmlns:a16="http://schemas.microsoft.com/office/drawing/2014/main" id="{162DC69A-DABC-F848-B37C-BBD71ADDCD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786054" y="3446276"/>
            <a:ext cx="1092977" cy="1566600"/>
          </a:xfrm>
          <a:prstGeom prst="rect">
            <a:avLst/>
          </a:prstGeom>
        </p:spPr>
      </p:pic>
    </p:spTree>
    <p:extLst>
      <p:ext uri="{BB962C8B-B14F-4D97-AF65-F5344CB8AC3E}">
        <p14:creationId xmlns:p14="http://schemas.microsoft.com/office/powerpoint/2010/main" val="1777411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74F5-FD63-3149-B702-BB95DB1F4650}"/>
              </a:ext>
            </a:extLst>
          </p:cNvPr>
          <p:cNvSpPr>
            <a:spLocks noGrp="1"/>
          </p:cNvSpPr>
          <p:nvPr>
            <p:ph type="title"/>
          </p:nvPr>
        </p:nvSpPr>
        <p:spPr/>
        <p:txBody>
          <a:bodyPr/>
          <a:lstStyle/>
          <a:p>
            <a:r>
              <a:rPr lang="en-US" dirty="0"/>
              <a:t>Architectural considerations</a:t>
            </a:r>
          </a:p>
        </p:txBody>
      </p:sp>
      <p:sp>
        <p:nvSpPr>
          <p:cNvPr id="3" name="Text Placeholder 2">
            <a:extLst>
              <a:ext uri="{FF2B5EF4-FFF2-40B4-BE49-F238E27FC236}">
                <a16:creationId xmlns:a16="http://schemas.microsoft.com/office/drawing/2014/main" id="{3ACF2D5A-9AAC-144B-BC59-B6C4863340DB}"/>
              </a:ext>
            </a:extLst>
          </p:cNvPr>
          <p:cNvSpPr>
            <a:spLocks noGrp="1"/>
          </p:cNvSpPr>
          <p:nvPr>
            <p:ph type="body" sz="quarter" idx="10"/>
          </p:nvPr>
        </p:nvSpPr>
        <p:spPr>
          <a:xfrm>
            <a:off x="323088" y="1983602"/>
            <a:ext cx="6305572" cy="3117777"/>
          </a:xfrm>
        </p:spPr>
        <p:txBody>
          <a:bodyPr/>
          <a:lstStyle/>
          <a:p>
            <a:r>
              <a:rPr lang="en-US" dirty="0"/>
              <a:t>Custom code &amp; services: Build your own environment</a:t>
            </a:r>
          </a:p>
          <a:p>
            <a:r>
              <a:rPr lang="en-US" dirty="0"/>
              <a:t>Numerous choices</a:t>
            </a:r>
          </a:p>
          <a:p>
            <a:pPr marL="403388" lvl="1" indent="0">
              <a:buNone/>
            </a:pPr>
            <a:endParaRPr lang="en-US" dirty="0"/>
          </a:p>
          <a:p>
            <a:r>
              <a:rPr lang="en-US" dirty="0"/>
              <a:t>Requires management and orchestration*</a:t>
            </a:r>
          </a:p>
        </p:txBody>
      </p:sp>
      <p:sp>
        <p:nvSpPr>
          <p:cNvPr id="4" name="Text Placeholder 3">
            <a:extLst>
              <a:ext uri="{FF2B5EF4-FFF2-40B4-BE49-F238E27FC236}">
                <a16:creationId xmlns:a16="http://schemas.microsoft.com/office/drawing/2014/main" id="{160FE724-2B19-F244-B14B-30F18CFD3F4C}"/>
              </a:ext>
            </a:extLst>
          </p:cNvPr>
          <p:cNvSpPr>
            <a:spLocks noGrp="1"/>
          </p:cNvSpPr>
          <p:nvPr>
            <p:ph type="body" sz="quarter" idx="11"/>
          </p:nvPr>
        </p:nvSpPr>
        <p:spPr>
          <a:xfrm>
            <a:off x="7531060" y="1983602"/>
            <a:ext cx="6305572" cy="4235006"/>
          </a:xfrm>
        </p:spPr>
        <p:txBody>
          <a:bodyPr/>
          <a:lstStyle/>
          <a:p>
            <a:r>
              <a:rPr lang="en-US" dirty="0"/>
              <a:t>Standardized choices</a:t>
            </a:r>
          </a:p>
          <a:p>
            <a:r>
              <a:rPr lang="en-US" dirty="0"/>
              <a:t>Opinionated approach drives scalable platform</a:t>
            </a:r>
          </a:p>
          <a:p>
            <a:r>
              <a:rPr lang="en-US" dirty="0"/>
              <a:t>Security and scaling managed by AWS</a:t>
            </a:r>
          </a:p>
          <a:p>
            <a:endParaRPr lang="en-US" dirty="0"/>
          </a:p>
          <a:p>
            <a:r>
              <a:rPr lang="en-US" dirty="0"/>
              <a:t>Serverless and “containerless”</a:t>
            </a:r>
          </a:p>
        </p:txBody>
      </p:sp>
      <p:sp>
        <p:nvSpPr>
          <p:cNvPr id="5" name="TextBox 4">
            <a:extLst>
              <a:ext uri="{FF2B5EF4-FFF2-40B4-BE49-F238E27FC236}">
                <a16:creationId xmlns:a16="http://schemas.microsoft.com/office/drawing/2014/main" id="{F2DE0EFD-FC85-1749-AB6B-19C6FEA04A11}"/>
              </a:ext>
            </a:extLst>
          </p:cNvPr>
          <p:cNvSpPr txBox="1"/>
          <p:nvPr/>
        </p:nvSpPr>
        <p:spPr>
          <a:xfrm>
            <a:off x="2263042" y="1235558"/>
            <a:ext cx="2425664" cy="646331"/>
          </a:xfrm>
          <a:prstGeom prst="rect">
            <a:avLst/>
          </a:prstGeom>
          <a:noFill/>
        </p:spPr>
        <p:txBody>
          <a:bodyPr wrap="none" rtlCol="0">
            <a:spAutoFit/>
          </a:bodyPr>
          <a:lstStyle/>
          <a:p>
            <a:pPr algn="ctr"/>
            <a:r>
              <a:rPr lang="en-US" sz="3600"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Containers</a:t>
            </a:r>
          </a:p>
        </p:txBody>
      </p:sp>
      <p:sp>
        <p:nvSpPr>
          <p:cNvPr id="6" name="TextBox 5">
            <a:extLst>
              <a:ext uri="{FF2B5EF4-FFF2-40B4-BE49-F238E27FC236}">
                <a16:creationId xmlns:a16="http://schemas.microsoft.com/office/drawing/2014/main" id="{2AC5B7D4-0238-5F45-B93E-5144741ECB17}"/>
              </a:ext>
            </a:extLst>
          </p:cNvPr>
          <p:cNvSpPr txBox="1"/>
          <p:nvPr/>
        </p:nvSpPr>
        <p:spPr>
          <a:xfrm>
            <a:off x="9540745" y="1239652"/>
            <a:ext cx="2286203" cy="646331"/>
          </a:xfrm>
          <a:prstGeom prst="rect">
            <a:avLst/>
          </a:prstGeom>
          <a:noFill/>
        </p:spPr>
        <p:txBody>
          <a:bodyPr wrap="none" rtlCol="0">
            <a:spAutoFit/>
          </a:bodyPr>
          <a:lstStyle/>
          <a:p>
            <a:pPr algn="ctr"/>
            <a:r>
              <a:rPr lang="en-US" sz="3600"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Serverless</a:t>
            </a:r>
          </a:p>
        </p:txBody>
      </p:sp>
      <p:sp>
        <p:nvSpPr>
          <p:cNvPr id="7" name="TextBox 6">
            <a:extLst>
              <a:ext uri="{FF2B5EF4-FFF2-40B4-BE49-F238E27FC236}">
                <a16:creationId xmlns:a16="http://schemas.microsoft.com/office/drawing/2014/main" id="{5BABBCBF-1616-484E-917C-85E8F9D6F5E6}"/>
              </a:ext>
            </a:extLst>
          </p:cNvPr>
          <p:cNvSpPr txBox="1"/>
          <p:nvPr/>
        </p:nvSpPr>
        <p:spPr>
          <a:xfrm>
            <a:off x="11821594" y="6886835"/>
            <a:ext cx="2488502" cy="461665"/>
          </a:xfrm>
          <a:prstGeom prst="rect">
            <a:avLst/>
          </a:prstGeom>
          <a:noFill/>
        </p:spPr>
        <p:txBody>
          <a:bodyPr wrap="none" lIns="182880" tIns="146304" rIns="182880" bIns="146304" rtlCol="0">
            <a:spAutoFit/>
          </a:bodyPr>
          <a:lstStyle/>
          <a:p>
            <a:pPr>
              <a:lnSpc>
                <a:spcPct val="90000"/>
              </a:lnSpc>
              <a:spcAft>
                <a:spcPts val="1800"/>
              </a:spcAft>
            </a:pPr>
            <a:r>
              <a:rPr lang="en-US" sz="1200" dirty="0">
                <a:solidFill>
                  <a:schemeClr val="tx1">
                    <a:lumMod val="50000"/>
                    <a:lumOff val="50000"/>
                  </a:schemeClr>
                </a:solidFill>
              </a:rPr>
              <a:t>* - Fargate changes this model</a:t>
            </a:r>
          </a:p>
        </p:txBody>
      </p:sp>
    </p:spTree>
    <p:extLst>
      <p:ext uri="{BB962C8B-B14F-4D97-AF65-F5344CB8AC3E}">
        <p14:creationId xmlns:p14="http://schemas.microsoft.com/office/powerpoint/2010/main" val="6708029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74F5-FD63-3149-B702-BB95DB1F4650}"/>
              </a:ext>
            </a:extLst>
          </p:cNvPr>
          <p:cNvSpPr>
            <a:spLocks noGrp="1"/>
          </p:cNvSpPr>
          <p:nvPr>
            <p:ph type="title"/>
          </p:nvPr>
        </p:nvSpPr>
        <p:spPr/>
        <p:txBody>
          <a:bodyPr/>
          <a:lstStyle/>
          <a:p>
            <a:r>
              <a:rPr lang="en-US" dirty="0"/>
              <a:t>Other considerations</a:t>
            </a:r>
          </a:p>
        </p:txBody>
      </p:sp>
      <p:sp>
        <p:nvSpPr>
          <p:cNvPr id="3" name="Text Placeholder 2">
            <a:extLst>
              <a:ext uri="{FF2B5EF4-FFF2-40B4-BE49-F238E27FC236}">
                <a16:creationId xmlns:a16="http://schemas.microsoft.com/office/drawing/2014/main" id="{3ACF2D5A-9AAC-144B-BC59-B6C4863340DB}"/>
              </a:ext>
            </a:extLst>
          </p:cNvPr>
          <p:cNvSpPr>
            <a:spLocks noGrp="1"/>
          </p:cNvSpPr>
          <p:nvPr>
            <p:ph type="body" sz="quarter" idx="10"/>
          </p:nvPr>
        </p:nvSpPr>
        <p:spPr>
          <a:xfrm>
            <a:off x="323088" y="1983602"/>
            <a:ext cx="6305572" cy="3514808"/>
          </a:xfrm>
        </p:spPr>
        <p:txBody>
          <a:bodyPr/>
          <a:lstStyle/>
          <a:p>
            <a:r>
              <a:rPr lang="en-US" dirty="0"/>
              <a:t>Wide array of power options</a:t>
            </a:r>
          </a:p>
          <a:p>
            <a:pPr lvl="1"/>
            <a:r>
              <a:rPr lang="en-US" dirty="0"/>
              <a:t>Power level managed by container, scoped by host</a:t>
            </a:r>
          </a:p>
          <a:p>
            <a:pPr lvl="1"/>
            <a:r>
              <a:rPr lang="en-US" dirty="0"/>
              <a:t>Fargate offers streamlined model</a:t>
            </a:r>
          </a:p>
          <a:p>
            <a:r>
              <a:rPr lang="en-US" dirty="0"/>
              <a:t>Multiple networking modes</a:t>
            </a:r>
          </a:p>
          <a:p>
            <a:r>
              <a:rPr lang="en-US" dirty="0"/>
              <a:t>Mature tooling</a:t>
            </a:r>
          </a:p>
          <a:p>
            <a:endParaRPr lang="en-US" dirty="0"/>
          </a:p>
        </p:txBody>
      </p:sp>
      <p:sp>
        <p:nvSpPr>
          <p:cNvPr id="4" name="Text Placeholder 3">
            <a:extLst>
              <a:ext uri="{FF2B5EF4-FFF2-40B4-BE49-F238E27FC236}">
                <a16:creationId xmlns:a16="http://schemas.microsoft.com/office/drawing/2014/main" id="{160FE724-2B19-F244-B14B-30F18CFD3F4C}"/>
              </a:ext>
            </a:extLst>
          </p:cNvPr>
          <p:cNvSpPr>
            <a:spLocks noGrp="1"/>
          </p:cNvSpPr>
          <p:nvPr>
            <p:ph type="body" sz="quarter" idx="11"/>
          </p:nvPr>
        </p:nvSpPr>
        <p:spPr>
          <a:xfrm>
            <a:off x="7531060" y="1983602"/>
            <a:ext cx="6305572" cy="3514808"/>
          </a:xfrm>
        </p:spPr>
        <p:txBody>
          <a:bodyPr/>
          <a:lstStyle/>
          <a:p>
            <a:r>
              <a:rPr lang="en-US" dirty="0"/>
              <a:t>Easy power level selection</a:t>
            </a:r>
          </a:p>
          <a:p>
            <a:pPr lvl="1"/>
            <a:r>
              <a:rPr lang="en-US" dirty="0"/>
              <a:t>128MB to 3GB</a:t>
            </a:r>
          </a:p>
          <a:p>
            <a:pPr lvl="1"/>
            <a:r>
              <a:rPr lang="en-US" dirty="0"/>
              <a:t>Network and CPU assigned proportionally</a:t>
            </a:r>
          </a:p>
          <a:p>
            <a:r>
              <a:rPr lang="en-US" dirty="0"/>
              <a:t>Can overwhelm backends</a:t>
            </a:r>
          </a:p>
          <a:p>
            <a:r>
              <a:rPr lang="en-US" dirty="0"/>
              <a:t>Developing tooling</a:t>
            </a:r>
          </a:p>
          <a:p>
            <a:r>
              <a:rPr lang="en-US" dirty="0"/>
              <a:t>Organizational readiness?</a:t>
            </a:r>
          </a:p>
        </p:txBody>
      </p:sp>
      <p:sp>
        <p:nvSpPr>
          <p:cNvPr id="5" name="TextBox 4">
            <a:extLst>
              <a:ext uri="{FF2B5EF4-FFF2-40B4-BE49-F238E27FC236}">
                <a16:creationId xmlns:a16="http://schemas.microsoft.com/office/drawing/2014/main" id="{F2DE0EFD-FC85-1749-AB6B-19C6FEA04A11}"/>
              </a:ext>
            </a:extLst>
          </p:cNvPr>
          <p:cNvSpPr txBox="1"/>
          <p:nvPr/>
        </p:nvSpPr>
        <p:spPr>
          <a:xfrm>
            <a:off x="2263042" y="1235558"/>
            <a:ext cx="2425664" cy="646331"/>
          </a:xfrm>
          <a:prstGeom prst="rect">
            <a:avLst/>
          </a:prstGeom>
          <a:noFill/>
        </p:spPr>
        <p:txBody>
          <a:bodyPr wrap="none" rtlCol="0">
            <a:spAutoFit/>
          </a:bodyPr>
          <a:lstStyle/>
          <a:p>
            <a:pPr algn="ctr"/>
            <a:r>
              <a:rPr lang="en-US" sz="3600"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Containers</a:t>
            </a:r>
          </a:p>
        </p:txBody>
      </p:sp>
      <p:sp>
        <p:nvSpPr>
          <p:cNvPr id="6" name="TextBox 5">
            <a:extLst>
              <a:ext uri="{FF2B5EF4-FFF2-40B4-BE49-F238E27FC236}">
                <a16:creationId xmlns:a16="http://schemas.microsoft.com/office/drawing/2014/main" id="{2AC5B7D4-0238-5F45-B93E-5144741ECB17}"/>
              </a:ext>
            </a:extLst>
          </p:cNvPr>
          <p:cNvSpPr txBox="1"/>
          <p:nvPr/>
        </p:nvSpPr>
        <p:spPr>
          <a:xfrm>
            <a:off x="9540745" y="1239652"/>
            <a:ext cx="2286203" cy="646331"/>
          </a:xfrm>
          <a:prstGeom prst="rect">
            <a:avLst/>
          </a:prstGeom>
          <a:noFill/>
        </p:spPr>
        <p:txBody>
          <a:bodyPr wrap="none" rtlCol="0">
            <a:spAutoFit/>
          </a:bodyPr>
          <a:lstStyle/>
          <a:p>
            <a:pPr algn="ctr"/>
            <a:r>
              <a:rPr lang="en-US" sz="3600"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Serverless</a:t>
            </a:r>
          </a:p>
        </p:txBody>
      </p:sp>
      <p:sp>
        <p:nvSpPr>
          <p:cNvPr id="7" name="TextBox 6">
            <a:extLst>
              <a:ext uri="{FF2B5EF4-FFF2-40B4-BE49-F238E27FC236}">
                <a16:creationId xmlns:a16="http://schemas.microsoft.com/office/drawing/2014/main" id="{5BABBCBF-1616-484E-917C-85E8F9D6F5E6}"/>
              </a:ext>
            </a:extLst>
          </p:cNvPr>
          <p:cNvSpPr txBox="1"/>
          <p:nvPr/>
        </p:nvSpPr>
        <p:spPr>
          <a:xfrm>
            <a:off x="3114260" y="7148092"/>
            <a:ext cx="2488502" cy="461665"/>
          </a:xfrm>
          <a:prstGeom prst="rect">
            <a:avLst/>
          </a:prstGeom>
          <a:noFill/>
        </p:spPr>
        <p:txBody>
          <a:bodyPr wrap="none" lIns="182880" tIns="146304" rIns="182880" bIns="146304" rtlCol="0">
            <a:spAutoFit/>
          </a:bodyPr>
          <a:lstStyle/>
          <a:p>
            <a:pPr>
              <a:lnSpc>
                <a:spcPct val="90000"/>
              </a:lnSpc>
              <a:spcAft>
                <a:spcPts val="1800"/>
              </a:spcAft>
            </a:pPr>
            <a:r>
              <a:rPr lang="en-US" sz="1200" dirty="0">
                <a:solidFill>
                  <a:schemeClr val="tx1">
                    <a:lumMod val="50000"/>
                    <a:lumOff val="50000"/>
                  </a:schemeClr>
                </a:solidFill>
              </a:rPr>
              <a:t>* - Fargate changes this model</a:t>
            </a:r>
          </a:p>
        </p:txBody>
      </p:sp>
    </p:spTree>
    <p:extLst>
      <p:ext uri="{BB962C8B-B14F-4D97-AF65-F5344CB8AC3E}">
        <p14:creationId xmlns:p14="http://schemas.microsoft.com/office/powerpoint/2010/main" val="10882571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C749-8E03-AB41-94CA-C464A167C02A}"/>
              </a:ext>
            </a:extLst>
          </p:cNvPr>
          <p:cNvSpPr>
            <a:spLocks noGrp="1"/>
          </p:cNvSpPr>
          <p:nvPr>
            <p:ph type="title"/>
          </p:nvPr>
        </p:nvSpPr>
        <p:spPr/>
        <p:txBody>
          <a:bodyPr/>
          <a:lstStyle/>
          <a:p>
            <a:r>
              <a:rPr lang="en-US" dirty="0"/>
              <a:t>So how do we decide?</a:t>
            </a:r>
          </a:p>
        </p:txBody>
      </p:sp>
    </p:spTree>
    <p:extLst>
      <p:ext uri="{BB962C8B-B14F-4D97-AF65-F5344CB8AC3E}">
        <p14:creationId xmlns:p14="http://schemas.microsoft.com/office/powerpoint/2010/main" val="27406886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9F7784-DCE5-D049-A688-23521DD8792A}"/>
              </a:ext>
            </a:extLst>
          </p:cNvPr>
          <p:cNvSpPr>
            <a:spLocks noGrp="1"/>
          </p:cNvSpPr>
          <p:nvPr>
            <p:ph type="title"/>
          </p:nvPr>
        </p:nvSpPr>
        <p:spPr/>
        <p:txBody>
          <a:bodyPr/>
          <a:lstStyle/>
          <a:p>
            <a:r>
              <a:rPr lang="en-US" dirty="0"/>
              <a:t>Ideas on selecting … containers</a:t>
            </a:r>
          </a:p>
        </p:txBody>
      </p:sp>
      <p:sp>
        <p:nvSpPr>
          <p:cNvPr id="4" name="Content Placeholder 3">
            <a:extLst>
              <a:ext uri="{FF2B5EF4-FFF2-40B4-BE49-F238E27FC236}">
                <a16:creationId xmlns:a16="http://schemas.microsoft.com/office/drawing/2014/main" id="{3FB04B22-596C-9942-98AB-2B62B98143C4}"/>
              </a:ext>
            </a:extLst>
          </p:cNvPr>
          <p:cNvSpPr>
            <a:spLocks noGrp="1"/>
          </p:cNvSpPr>
          <p:nvPr>
            <p:ph idx="1"/>
          </p:nvPr>
        </p:nvSpPr>
        <p:spPr>
          <a:xfrm>
            <a:off x="323089" y="1427015"/>
            <a:ext cx="13984225" cy="5613845"/>
          </a:xfrm>
        </p:spPr>
        <p:txBody>
          <a:bodyPr/>
          <a:lstStyle/>
          <a:p>
            <a:r>
              <a:rPr lang="en-US" dirty="0">
                <a:solidFill>
                  <a:schemeClr val="bg2"/>
                </a:solidFill>
              </a:rPr>
              <a:t>When you need …</a:t>
            </a:r>
          </a:p>
          <a:p>
            <a:pPr marL="457200" indent="-457200">
              <a:buFont typeface="Arial" panose="020B0604020202020204" pitchFamily="34" charset="0"/>
              <a:buChar char="•"/>
            </a:pPr>
            <a:r>
              <a:rPr lang="en-US" dirty="0"/>
              <a:t>Lower startup latency</a:t>
            </a:r>
          </a:p>
          <a:p>
            <a:pPr marL="457200" indent="-457200">
              <a:buFont typeface="Arial" panose="020B0604020202020204" pitchFamily="34" charset="0"/>
              <a:buChar char="•"/>
            </a:pPr>
            <a:r>
              <a:rPr lang="en-US" dirty="0"/>
              <a:t>Support for long running compute jobs (&gt; 15 minutes)</a:t>
            </a:r>
          </a:p>
          <a:p>
            <a:pPr marL="457200" indent="-457200">
              <a:buFont typeface="Arial" panose="020B0604020202020204" pitchFamily="34" charset="0"/>
              <a:buChar char="•"/>
            </a:pPr>
            <a:r>
              <a:rPr lang="en-US" dirty="0"/>
              <a:t>Predictable, </a:t>
            </a:r>
            <a:r>
              <a:rPr lang="en-US" u="sng" dirty="0"/>
              <a:t>high</a:t>
            </a:r>
            <a:r>
              <a:rPr lang="en-US" dirty="0"/>
              <a:t> traffic usage</a:t>
            </a:r>
          </a:p>
          <a:p>
            <a:pPr marL="457200" indent="-457200">
              <a:buFont typeface="Arial" panose="020B0604020202020204" pitchFamily="34" charset="0"/>
              <a:buChar char="•"/>
            </a:pPr>
            <a:r>
              <a:rPr lang="en-US" dirty="0"/>
              <a:t>Persistence of data</a:t>
            </a:r>
          </a:p>
          <a:p>
            <a:pPr marL="457200" indent="-457200">
              <a:buFont typeface="Arial" panose="020B0604020202020204" pitchFamily="34" charset="0"/>
              <a:buChar char="•"/>
            </a:pPr>
            <a:endParaRPr lang="en-US" dirty="0"/>
          </a:p>
          <a:p>
            <a:r>
              <a:rPr lang="en-US" dirty="0">
                <a:solidFill>
                  <a:schemeClr val="bg2"/>
                </a:solidFill>
              </a:rPr>
              <a:t>When you want …</a:t>
            </a:r>
          </a:p>
          <a:p>
            <a:pPr marL="457200" indent="-457200">
              <a:buFont typeface="Arial" panose="020B0604020202020204" pitchFamily="34" charset="0"/>
              <a:buChar char="•"/>
            </a:pPr>
            <a:r>
              <a:rPr lang="en-US" dirty="0"/>
              <a:t>Complete control of compute environment</a:t>
            </a:r>
          </a:p>
          <a:p>
            <a:pPr marL="860588" lvl="1" indent="-457200">
              <a:buFont typeface="Arial" panose="020B0604020202020204" pitchFamily="34" charset="0"/>
              <a:buChar char="•"/>
            </a:pPr>
            <a:r>
              <a:rPr lang="en-US" dirty="0"/>
              <a:t>But not just for the sake of control</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6009701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CDA4-53D2-D448-86A0-C73CAB4AEF68}"/>
              </a:ext>
            </a:extLst>
          </p:cNvPr>
          <p:cNvSpPr>
            <a:spLocks noGrp="1"/>
          </p:cNvSpPr>
          <p:nvPr>
            <p:ph type="title"/>
          </p:nvPr>
        </p:nvSpPr>
        <p:spPr/>
        <p:txBody>
          <a:bodyPr/>
          <a:lstStyle/>
          <a:p>
            <a:r>
              <a:rPr lang="en-US" dirty="0"/>
              <a:t>Ideas on selecting … serverless</a:t>
            </a:r>
          </a:p>
        </p:txBody>
      </p:sp>
      <p:sp>
        <p:nvSpPr>
          <p:cNvPr id="3" name="Content Placeholder 2">
            <a:extLst>
              <a:ext uri="{FF2B5EF4-FFF2-40B4-BE49-F238E27FC236}">
                <a16:creationId xmlns:a16="http://schemas.microsoft.com/office/drawing/2014/main" id="{963BF0BF-32DC-F84D-AD20-DAA00633D879}"/>
              </a:ext>
            </a:extLst>
          </p:cNvPr>
          <p:cNvSpPr>
            <a:spLocks noGrp="1"/>
          </p:cNvSpPr>
          <p:nvPr>
            <p:ph idx="1"/>
          </p:nvPr>
        </p:nvSpPr>
        <p:spPr>
          <a:xfrm>
            <a:off x="323089" y="1427015"/>
            <a:ext cx="13984225" cy="5072158"/>
          </a:xfrm>
        </p:spPr>
        <p:txBody>
          <a:bodyPr/>
          <a:lstStyle/>
          <a:p>
            <a:r>
              <a:rPr lang="en-US" dirty="0">
                <a:solidFill>
                  <a:schemeClr val="bg2"/>
                </a:solidFill>
              </a:rPr>
              <a:t>When you need …</a:t>
            </a:r>
          </a:p>
          <a:p>
            <a:pPr marL="457200" indent="-457200">
              <a:buFont typeface="Arial" panose="020B0604020202020204" pitchFamily="34" charset="0"/>
              <a:buChar char="•"/>
            </a:pPr>
            <a:r>
              <a:rPr lang="en-US" dirty="0"/>
              <a:t>To trigger action on an event</a:t>
            </a:r>
          </a:p>
          <a:p>
            <a:pPr marL="457200" indent="-457200">
              <a:buFont typeface="Arial" panose="020B0604020202020204" pitchFamily="34" charset="0"/>
              <a:buChar char="•"/>
            </a:pPr>
            <a:r>
              <a:rPr lang="en-US" dirty="0"/>
              <a:t>Support for varying utilization</a:t>
            </a:r>
          </a:p>
          <a:p>
            <a:pPr marL="457200" indent="-457200">
              <a:buFont typeface="Arial" panose="020B0604020202020204" pitchFamily="34" charset="0"/>
              <a:buChar char="•"/>
            </a:pPr>
            <a:r>
              <a:rPr lang="en-US" dirty="0"/>
              <a:t>Ability to handle unknown demand</a:t>
            </a:r>
          </a:p>
          <a:p>
            <a:endParaRPr lang="en-US" dirty="0"/>
          </a:p>
          <a:p>
            <a:r>
              <a:rPr lang="en-US" dirty="0">
                <a:solidFill>
                  <a:schemeClr val="bg2"/>
                </a:solidFill>
              </a:rPr>
              <a:t>When you want to …</a:t>
            </a:r>
          </a:p>
          <a:p>
            <a:pPr marL="457200" indent="-457200">
              <a:buFont typeface="Arial" panose="020B0604020202020204" pitchFamily="34" charset="0"/>
              <a:buChar char="•"/>
            </a:pPr>
            <a:r>
              <a:rPr lang="en-US" dirty="0"/>
              <a:t>Quickly prove business value</a:t>
            </a:r>
          </a:p>
          <a:p>
            <a:pPr marL="457200" indent="-457200">
              <a:buFont typeface="Arial" panose="020B0604020202020204" pitchFamily="34" charset="0"/>
              <a:buChar char="•"/>
            </a:pPr>
            <a:r>
              <a:rPr lang="en-US" dirty="0"/>
              <a:t>Hand operational complexity (</a:t>
            </a:r>
            <a:r>
              <a:rPr lang="en-US"/>
              <a:t>for example, </a:t>
            </a:r>
            <a:r>
              <a:rPr lang="en-US" dirty="0"/>
              <a:t>patching, scaling) to AWS</a:t>
            </a:r>
          </a:p>
          <a:p>
            <a:pPr marL="457200" indent="-457200">
              <a:buFont typeface="Arial" panose="020B0604020202020204" pitchFamily="34" charset="0"/>
              <a:buChar char="•"/>
            </a:pPr>
            <a:r>
              <a:rPr lang="en-US" dirty="0"/>
              <a:t>Make fewer decisions</a:t>
            </a:r>
          </a:p>
        </p:txBody>
      </p:sp>
    </p:spTree>
    <p:extLst>
      <p:ext uri="{BB962C8B-B14F-4D97-AF65-F5344CB8AC3E}">
        <p14:creationId xmlns:p14="http://schemas.microsoft.com/office/powerpoint/2010/main" val="129522929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0343-3E24-5641-A2C9-6D40468E8765}"/>
              </a:ext>
            </a:extLst>
          </p:cNvPr>
          <p:cNvSpPr>
            <a:spLocks noGrp="1"/>
          </p:cNvSpPr>
          <p:nvPr>
            <p:ph type="title"/>
          </p:nvPr>
        </p:nvSpPr>
        <p:spPr/>
        <p:txBody>
          <a:bodyPr/>
          <a:lstStyle/>
          <a:p>
            <a:r>
              <a:rPr lang="en-US" dirty="0"/>
              <a:t>What if I can’t decide?</a:t>
            </a:r>
          </a:p>
        </p:txBody>
      </p:sp>
      <p:sp>
        <p:nvSpPr>
          <p:cNvPr id="4" name="Rounded Rectangle 3">
            <a:extLst>
              <a:ext uri="{FF2B5EF4-FFF2-40B4-BE49-F238E27FC236}">
                <a16:creationId xmlns:a16="http://schemas.microsoft.com/office/drawing/2014/main" id="{FB63E287-5A71-5843-904F-E049D8FF0A39}"/>
              </a:ext>
            </a:extLst>
          </p:cNvPr>
          <p:cNvSpPr/>
          <p:nvPr/>
        </p:nvSpPr>
        <p:spPr bwMode="auto">
          <a:xfrm>
            <a:off x="10621923" y="2968052"/>
            <a:ext cx="3162925" cy="221854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Your</a:t>
            </a: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business</a:t>
            </a: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logic</a:t>
            </a:r>
          </a:p>
        </p:txBody>
      </p:sp>
      <p:cxnSp>
        <p:nvCxnSpPr>
          <p:cNvPr id="6" name="Straight Connector 5">
            <a:extLst>
              <a:ext uri="{FF2B5EF4-FFF2-40B4-BE49-F238E27FC236}">
                <a16:creationId xmlns:a16="http://schemas.microsoft.com/office/drawing/2014/main" id="{512180F8-8B6D-2E46-9D7C-F6C769D2EE1F}"/>
              </a:ext>
            </a:extLst>
          </p:cNvPr>
          <p:cNvCxnSpPr>
            <a:cxnSpLocks/>
          </p:cNvCxnSpPr>
          <p:nvPr/>
        </p:nvCxnSpPr>
        <p:spPr>
          <a:xfrm flipH="1">
            <a:off x="3837482" y="4077324"/>
            <a:ext cx="6625653" cy="0"/>
          </a:xfrm>
          <a:prstGeom prst="line">
            <a:avLst/>
          </a:prstGeom>
          <a:ln w="25400">
            <a:prstDash val="dash"/>
            <a:headEnd type="none"/>
            <a:tailEnd type="none"/>
          </a:ln>
        </p:spPr>
        <p:style>
          <a:lnRef idx="2">
            <a:schemeClr val="accent5"/>
          </a:lnRef>
          <a:fillRef idx="0">
            <a:schemeClr val="accent5"/>
          </a:fillRef>
          <a:effectRef idx="1">
            <a:schemeClr val="accent5"/>
          </a:effectRef>
          <a:fontRef idx="minor">
            <a:schemeClr val="tx1"/>
          </a:fontRef>
        </p:style>
      </p:cxnSp>
      <p:sp>
        <p:nvSpPr>
          <p:cNvPr id="7" name="Rounded Rectangle 6">
            <a:extLst>
              <a:ext uri="{FF2B5EF4-FFF2-40B4-BE49-F238E27FC236}">
                <a16:creationId xmlns:a16="http://schemas.microsoft.com/office/drawing/2014/main" id="{D65342E9-E106-964C-9128-374DB0345988}"/>
              </a:ext>
            </a:extLst>
          </p:cNvPr>
          <p:cNvSpPr/>
          <p:nvPr/>
        </p:nvSpPr>
        <p:spPr bwMode="auto">
          <a:xfrm>
            <a:off x="7135318" y="5186596"/>
            <a:ext cx="2115005" cy="1499017"/>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Function</a:t>
            </a:r>
          </a:p>
        </p:txBody>
      </p:sp>
      <p:sp>
        <p:nvSpPr>
          <p:cNvPr id="8" name="Rounded Rectangle 7">
            <a:extLst>
              <a:ext uri="{FF2B5EF4-FFF2-40B4-BE49-F238E27FC236}">
                <a16:creationId xmlns:a16="http://schemas.microsoft.com/office/drawing/2014/main" id="{165B567D-9AA1-3F49-9090-66CBE99BA5A7}"/>
              </a:ext>
            </a:extLst>
          </p:cNvPr>
          <p:cNvSpPr/>
          <p:nvPr/>
        </p:nvSpPr>
        <p:spPr bwMode="auto">
          <a:xfrm>
            <a:off x="4454436" y="4769098"/>
            <a:ext cx="1646562" cy="1167006"/>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Event</a:t>
            </a:r>
          </a:p>
        </p:txBody>
      </p:sp>
      <p:sp>
        <p:nvSpPr>
          <p:cNvPr id="9" name="Rounded Rectangle 8">
            <a:extLst>
              <a:ext uri="{FF2B5EF4-FFF2-40B4-BE49-F238E27FC236}">
                <a16:creationId xmlns:a16="http://schemas.microsoft.com/office/drawing/2014/main" id="{D7255C8B-0BC7-F84E-B62D-4E39FCE7317A}"/>
              </a:ext>
            </a:extLst>
          </p:cNvPr>
          <p:cNvSpPr/>
          <p:nvPr/>
        </p:nvSpPr>
        <p:spPr bwMode="auto">
          <a:xfrm>
            <a:off x="4454436" y="6102110"/>
            <a:ext cx="1646562" cy="1167006"/>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Context</a:t>
            </a:r>
          </a:p>
        </p:txBody>
      </p:sp>
      <p:sp>
        <p:nvSpPr>
          <p:cNvPr id="13" name="Rounded Rectangle 12">
            <a:extLst>
              <a:ext uri="{FF2B5EF4-FFF2-40B4-BE49-F238E27FC236}">
                <a16:creationId xmlns:a16="http://schemas.microsoft.com/office/drawing/2014/main" id="{9DF1AE66-3797-B841-AFAA-FA3E238FB3DC}"/>
              </a:ext>
            </a:extLst>
          </p:cNvPr>
          <p:cNvSpPr/>
          <p:nvPr/>
        </p:nvSpPr>
        <p:spPr bwMode="auto">
          <a:xfrm>
            <a:off x="4454436" y="1456990"/>
            <a:ext cx="1646562" cy="2185619"/>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Load</a:t>
            </a:r>
          </a:p>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balancer</a:t>
            </a:r>
          </a:p>
        </p:txBody>
      </p:sp>
      <p:sp>
        <p:nvSpPr>
          <p:cNvPr id="14" name="Rounded Rectangle 13">
            <a:extLst>
              <a:ext uri="{FF2B5EF4-FFF2-40B4-BE49-F238E27FC236}">
                <a16:creationId xmlns:a16="http://schemas.microsoft.com/office/drawing/2014/main" id="{D449EA7D-5ACC-BC43-910B-75F53CBCD895}"/>
              </a:ext>
            </a:extLst>
          </p:cNvPr>
          <p:cNvSpPr/>
          <p:nvPr/>
        </p:nvSpPr>
        <p:spPr>
          <a:xfrm>
            <a:off x="6606710" y="1861726"/>
            <a:ext cx="2886035" cy="1376151"/>
          </a:xfrm>
          <a:prstGeom prst="roundRect">
            <a:avLst>
              <a:gd name="adj" fmla="val 9818"/>
            </a:avLst>
          </a:prstGeom>
          <a:noFill/>
          <a:ln w="19050">
            <a:solidFill>
              <a:schemeClr val="tx1"/>
            </a:solidFill>
            <a:prstDash val="lgDashDot"/>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pic>
        <p:nvPicPr>
          <p:cNvPr id="15" name="Picture 14">
            <a:extLst>
              <a:ext uri="{FF2B5EF4-FFF2-40B4-BE49-F238E27FC236}">
                <a16:creationId xmlns:a16="http://schemas.microsoft.com/office/drawing/2014/main" id="{E2C91BC3-6E03-EB40-8E78-4F705C65CDB9}"/>
              </a:ext>
            </a:extLst>
          </p:cNvPr>
          <p:cNvPicPr>
            <a:picLocks noChangeAspect="1"/>
          </p:cNvPicPr>
          <p:nvPr/>
        </p:nvPicPr>
        <p:blipFill rotWithShape="1">
          <a:blip r:embed="rId2"/>
          <a:srcRect b="36785"/>
          <a:stretch/>
        </p:blipFill>
        <p:spPr>
          <a:xfrm>
            <a:off x="6606710" y="1859327"/>
            <a:ext cx="1485702" cy="802219"/>
          </a:xfrm>
          <a:prstGeom prst="rect">
            <a:avLst/>
          </a:prstGeom>
        </p:spPr>
      </p:pic>
      <p:pic>
        <p:nvPicPr>
          <p:cNvPr id="16" name="Picture 15">
            <a:extLst>
              <a:ext uri="{FF2B5EF4-FFF2-40B4-BE49-F238E27FC236}">
                <a16:creationId xmlns:a16="http://schemas.microsoft.com/office/drawing/2014/main" id="{2069AC2C-73E2-1946-98BD-B6A5D0AD6BA5}"/>
              </a:ext>
            </a:extLst>
          </p:cNvPr>
          <p:cNvPicPr>
            <a:picLocks noChangeAspect="1"/>
          </p:cNvPicPr>
          <p:nvPr/>
        </p:nvPicPr>
        <p:blipFill rotWithShape="1">
          <a:blip r:embed="rId2"/>
          <a:srcRect b="36785"/>
          <a:stretch/>
        </p:blipFill>
        <p:spPr>
          <a:xfrm>
            <a:off x="7858570" y="2260436"/>
            <a:ext cx="1485702" cy="802219"/>
          </a:xfrm>
          <a:prstGeom prst="rect">
            <a:avLst/>
          </a:prstGeom>
        </p:spPr>
      </p:pic>
      <p:cxnSp>
        <p:nvCxnSpPr>
          <p:cNvPr id="18" name="Straight Arrow Connector 17">
            <a:extLst>
              <a:ext uri="{FF2B5EF4-FFF2-40B4-BE49-F238E27FC236}">
                <a16:creationId xmlns:a16="http://schemas.microsoft.com/office/drawing/2014/main" id="{2CFE7E92-6FAA-D34D-83E8-D22D9213CC60}"/>
              </a:ext>
            </a:extLst>
          </p:cNvPr>
          <p:cNvCxnSpPr>
            <a:cxnSpLocks/>
            <a:endCxn id="13" idx="1"/>
          </p:cNvCxnSpPr>
          <p:nvPr/>
        </p:nvCxnSpPr>
        <p:spPr>
          <a:xfrm flipV="1">
            <a:off x="2505706" y="2549800"/>
            <a:ext cx="1948730" cy="1527524"/>
          </a:xfrm>
          <a:prstGeom prst="straightConnector1">
            <a:avLst/>
          </a:prstGeom>
          <a:ln w="6350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E0670B0-179F-A54D-BC84-DB1D4FA5C7BA}"/>
              </a:ext>
            </a:extLst>
          </p:cNvPr>
          <p:cNvCxnSpPr>
            <a:cxnSpLocks/>
            <a:endCxn id="8" idx="1"/>
          </p:cNvCxnSpPr>
          <p:nvPr/>
        </p:nvCxnSpPr>
        <p:spPr>
          <a:xfrm>
            <a:off x="2505706" y="4077324"/>
            <a:ext cx="1948730" cy="1275277"/>
          </a:xfrm>
          <a:prstGeom prst="straightConnector1">
            <a:avLst/>
          </a:prstGeom>
          <a:ln w="63500">
            <a:solidFill>
              <a:schemeClr val="accent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E174279-6B67-BB47-9E85-E790E2F86530}"/>
              </a:ext>
            </a:extLst>
          </p:cNvPr>
          <p:cNvCxnSpPr>
            <a:stCxn id="8" idx="3"/>
            <a:endCxn id="7" idx="1"/>
          </p:cNvCxnSpPr>
          <p:nvPr/>
        </p:nvCxnSpPr>
        <p:spPr>
          <a:xfrm>
            <a:off x="6100998" y="5352601"/>
            <a:ext cx="1034320" cy="583504"/>
          </a:xfrm>
          <a:prstGeom prst="straightConnector1">
            <a:avLst/>
          </a:prstGeom>
          <a:ln w="63500">
            <a:solidFill>
              <a:schemeClr val="accent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80A4CE3-6BEF-3045-924C-FDC2A84C6607}"/>
              </a:ext>
            </a:extLst>
          </p:cNvPr>
          <p:cNvCxnSpPr>
            <a:stCxn id="9" idx="3"/>
            <a:endCxn id="7" idx="1"/>
          </p:cNvCxnSpPr>
          <p:nvPr/>
        </p:nvCxnSpPr>
        <p:spPr>
          <a:xfrm flipV="1">
            <a:off x="6100998" y="5936105"/>
            <a:ext cx="1034320" cy="749508"/>
          </a:xfrm>
          <a:prstGeom prst="straightConnector1">
            <a:avLst/>
          </a:prstGeom>
          <a:ln w="63500">
            <a:solidFill>
              <a:schemeClr val="accent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AC73C7B-CEA8-994D-8C90-E418600C7127}"/>
              </a:ext>
            </a:extLst>
          </p:cNvPr>
          <p:cNvCxnSpPr>
            <a:stCxn id="14" idx="3"/>
            <a:endCxn id="4" idx="1"/>
          </p:cNvCxnSpPr>
          <p:nvPr/>
        </p:nvCxnSpPr>
        <p:spPr>
          <a:xfrm>
            <a:off x="9492745" y="2549802"/>
            <a:ext cx="1129178" cy="1527522"/>
          </a:xfrm>
          <a:prstGeom prst="straightConnector1">
            <a:avLst/>
          </a:prstGeom>
          <a:ln w="63500">
            <a:solidFill>
              <a:schemeClr val="accent3"/>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4AB405F-52E4-AE4C-88B8-E3B09C1CA14C}"/>
              </a:ext>
            </a:extLst>
          </p:cNvPr>
          <p:cNvCxnSpPr>
            <a:stCxn id="7" idx="3"/>
            <a:endCxn id="4" idx="1"/>
          </p:cNvCxnSpPr>
          <p:nvPr/>
        </p:nvCxnSpPr>
        <p:spPr>
          <a:xfrm flipV="1">
            <a:off x="9250323" y="4077324"/>
            <a:ext cx="1371600" cy="1858781"/>
          </a:xfrm>
          <a:prstGeom prst="straightConnector1">
            <a:avLst/>
          </a:prstGeom>
          <a:ln w="63500">
            <a:solidFill>
              <a:schemeClr val="accent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1AEEEB8-3B82-934C-A747-49A3B247F7DC}"/>
              </a:ext>
            </a:extLst>
          </p:cNvPr>
          <p:cNvCxnSpPr>
            <a:cxnSpLocks/>
            <a:stCxn id="13" idx="3"/>
          </p:cNvCxnSpPr>
          <p:nvPr/>
        </p:nvCxnSpPr>
        <p:spPr>
          <a:xfrm flipV="1">
            <a:off x="6100998" y="2549799"/>
            <a:ext cx="614012" cy="1"/>
          </a:xfrm>
          <a:prstGeom prst="straightConnector1">
            <a:avLst/>
          </a:prstGeom>
          <a:ln w="6350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21" name="Graphic 42">
            <a:extLst>
              <a:ext uri="{FF2B5EF4-FFF2-40B4-BE49-F238E27FC236}">
                <a16:creationId xmlns:a16="http://schemas.microsoft.com/office/drawing/2014/main" id="{320B2825-9115-AC43-9546-BE3FA88817C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59539" y="3311170"/>
            <a:ext cx="1069052" cy="1532308"/>
          </a:xfrm>
          <a:prstGeom prst="rect">
            <a:avLst/>
          </a:prstGeom>
        </p:spPr>
      </p:pic>
    </p:spTree>
    <p:extLst>
      <p:ext uri="{BB962C8B-B14F-4D97-AF65-F5344CB8AC3E}">
        <p14:creationId xmlns:p14="http://schemas.microsoft.com/office/powerpoint/2010/main" val="11846680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cess 1">
            <a:extLst>
              <a:ext uri="{FF2B5EF4-FFF2-40B4-BE49-F238E27FC236}">
                <a16:creationId xmlns:a16="http://schemas.microsoft.com/office/drawing/2014/main" id="{FC07775F-F372-F741-8AB2-E9FB3A7404B1}"/>
              </a:ext>
            </a:extLst>
          </p:cNvPr>
          <p:cNvSpPr/>
          <p:nvPr/>
        </p:nvSpPr>
        <p:spPr bwMode="auto">
          <a:xfrm>
            <a:off x="342659" y="1758220"/>
            <a:ext cx="2177366" cy="1156476"/>
          </a:xfrm>
          <a:prstGeom prst="flowChartProcess">
            <a:avLst/>
          </a:prstGeom>
          <a:ln w="158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35" fontAlgn="base">
              <a:lnSpc>
                <a:spcPct val="90000"/>
              </a:lnSpc>
              <a:spcBef>
                <a:spcPct val="0"/>
              </a:spcBef>
              <a:spcAft>
                <a:spcPct val="0"/>
              </a:spcAft>
            </a:pPr>
            <a:r>
              <a:rPr lang="en-US" sz="1400" dirty="0">
                <a:solidFill>
                  <a:srgbClr val="000000"/>
                </a:solidFill>
                <a:latin typeface="Amazon Ember"/>
                <a:ea typeface="Segoe UI" pitchFamily="34" charset="0"/>
                <a:cs typeface="Segoe UI" pitchFamily="34" charset="0"/>
              </a:rPr>
              <a:t>Runtime environment compatible with AWS Lambda?</a:t>
            </a:r>
          </a:p>
          <a:p>
            <a:pPr algn="ctr" defTabSz="932435" fontAlgn="base">
              <a:lnSpc>
                <a:spcPct val="90000"/>
              </a:lnSpc>
              <a:spcBef>
                <a:spcPct val="0"/>
              </a:spcBef>
              <a:spcAft>
                <a:spcPct val="0"/>
              </a:spcAft>
            </a:pPr>
            <a:r>
              <a:rPr lang="en-US" sz="1100" i="1" dirty="0">
                <a:solidFill>
                  <a:srgbClr val="000000">
                    <a:lumMod val="50000"/>
                    <a:lumOff val="50000"/>
                  </a:srgbClr>
                </a:solidFill>
                <a:latin typeface="Amazon Ember"/>
                <a:ea typeface="Segoe UI" pitchFamily="34" charset="0"/>
                <a:cs typeface="Segoe UI" pitchFamily="34" charset="0"/>
              </a:rPr>
              <a:t>.NET Core, Go, Java, Python, or Node.js</a:t>
            </a:r>
            <a:endParaRPr lang="en-US" sz="1400" i="1" dirty="0">
              <a:solidFill>
                <a:srgbClr val="000000">
                  <a:lumMod val="50000"/>
                  <a:lumOff val="50000"/>
                </a:srgbClr>
              </a:solidFill>
              <a:latin typeface="Amazon Ember"/>
              <a:ea typeface="Segoe UI" pitchFamily="34" charset="0"/>
              <a:cs typeface="Segoe UI" pitchFamily="34" charset="0"/>
            </a:endParaRPr>
          </a:p>
        </p:txBody>
      </p:sp>
      <p:grpSp>
        <p:nvGrpSpPr>
          <p:cNvPr id="77" name="Group 76">
            <a:extLst>
              <a:ext uri="{FF2B5EF4-FFF2-40B4-BE49-F238E27FC236}">
                <a16:creationId xmlns:a16="http://schemas.microsoft.com/office/drawing/2014/main" id="{AA0549D2-881F-9844-B82F-BC9AD3C148E7}"/>
              </a:ext>
            </a:extLst>
          </p:cNvPr>
          <p:cNvGrpSpPr/>
          <p:nvPr/>
        </p:nvGrpSpPr>
        <p:grpSpPr>
          <a:xfrm>
            <a:off x="7269087" y="1738763"/>
            <a:ext cx="2434334" cy="1156476"/>
            <a:chOff x="7269086" y="1325103"/>
            <a:chExt cx="2434334" cy="1156476"/>
          </a:xfrm>
        </p:grpSpPr>
        <p:sp>
          <p:nvSpPr>
            <p:cNvPr id="4" name="Process 3">
              <a:extLst>
                <a:ext uri="{FF2B5EF4-FFF2-40B4-BE49-F238E27FC236}">
                  <a16:creationId xmlns:a16="http://schemas.microsoft.com/office/drawing/2014/main" id="{0815A928-4E36-7240-8556-08305603D7DF}"/>
                </a:ext>
              </a:extLst>
            </p:cNvPr>
            <p:cNvSpPr/>
            <p:nvPr/>
          </p:nvSpPr>
          <p:spPr bwMode="auto">
            <a:xfrm>
              <a:off x="8011780" y="1325103"/>
              <a:ext cx="1691640" cy="1156476"/>
            </a:xfrm>
            <a:prstGeom prst="flowChartProcess">
              <a:avLst/>
            </a:prstGeom>
            <a:ln w="158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35" fontAlgn="base">
                <a:lnSpc>
                  <a:spcPct val="90000"/>
                </a:lnSpc>
                <a:spcBef>
                  <a:spcPct val="0"/>
                </a:spcBef>
                <a:spcAft>
                  <a:spcPct val="0"/>
                </a:spcAft>
              </a:pPr>
              <a:r>
                <a:rPr lang="en-US" sz="1400" dirty="0">
                  <a:solidFill>
                    <a:srgbClr val="000000"/>
                  </a:solidFill>
                  <a:latin typeface="Amazon Ember"/>
                  <a:ea typeface="Segoe UI" pitchFamily="34" charset="0"/>
                  <a:cs typeface="Segoe UI" pitchFamily="34" charset="0"/>
                </a:rPr>
                <a:t>Unknown demand and below RPS breakeven  </a:t>
              </a:r>
            </a:p>
          </p:txBody>
        </p:sp>
        <p:cxnSp>
          <p:nvCxnSpPr>
            <p:cNvPr id="9" name="Straight Arrow Connector 8">
              <a:extLst>
                <a:ext uri="{FF2B5EF4-FFF2-40B4-BE49-F238E27FC236}">
                  <a16:creationId xmlns:a16="http://schemas.microsoft.com/office/drawing/2014/main" id="{98A37F7E-E5E4-7241-A4D2-C429373901F4}"/>
                </a:ext>
              </a:extLst>
            </p:cNvPr>
            <p:cNvCxnSpPr>
              <a:cxnSpLocks/>
              <a:stCxn id="3" idx="3"/>
              <a:endCxn id="4" idx="1"/>
            </p:cNvCxnSpPr>
            <p:nvPr/>
          </p:nvCxnSpPr>
          <p:spPr>
            <a:xfrm flipV="1">
              <a:off x="7308955" y="1903341"/>
              <a:ext cx="702825" cy="972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56A708-9502-0A47-981E-1F39C70A1BD4}"/>
                </a:ext>
              </a:extLst>
            </p:cNvPr>
            <p:cNvSpPr txBox="1"/>
            <p:nvPr/>
          </p:nvSpPr>
          <p:spPr>
            <a:xfrm>
              <a:off x="7269086" y="1498077"/>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Yes</a:t>
              </a:r>
            </a:p>
          </p:txBody>
        </p:sp>
      </p:grpSp>
      <p:grpSp>
        <p:nvGrpSpPr>
          <p:cNvPr id="79" name="Group 78">
            <a:extLst>
              <a:ext uri="{FF2B5EF4-FFF2-40B4-BE49-F238E27FC236}">
                <a16:creationId xmlns:a16="http://schemas.microsoft.com/office/drawing/2014/main" id="{C1776726-1B64-B340-83BD-FF104A414101}"/>
              </a:ext>
            </a:extLst>
          </p:cNvPr>
          <p:cNvGrpSpPr/>
          <p:nvPr/>
        </p:nvGrpSpPr>
        <p:grpSpPr>
          <a:xfrm>
            <a:off x="9663553" y="1730974"/>
            <a:ext cx="2434333" cy="1156476"/>
            <a:chOff x="9663551" y="1317314"/>
            <a:chExt cx="2434333" cy="1156476"/>
          </a:xfrm>
        </p:grpSpPr>
        <p:sp>
          <p:nvSpPr>
            <p:cNvPr id="5" name="Process 4">
              <a:extLst>
                <a:ext uri="{FF2B5EF4-FFF2-40B4-BE49-F238E27FC236}">
                  <a16:creationId xmlns:a16="http://schemas.microsoft.com/office/drawing/2014/main" id="{78F0EC33-B470-B84C-A9B5-55A641E1CEDB}"/>
                </a:ext>
              </a:extLst>
            </p:cNvPr>
            <p:cNvSpPr/>
            <p:nvPr/>
          </p:nvSpPr>
          <p:spPr bwMode="auto">
            <a:xfrm>
              <a:off x="10406244" y="1317314"/>
              <a:ext cx="1691640" cy="1156476"/>
            </a:xfrm>
            <a:prstGeom prst="flowChartProcess">
              <a:avLst/>
            </a:prstGeom>
            <a:ln w="158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35" fontAlgn="base">
                <a:lnSpc>
                  <a:spcPct val="90000"/>
                </a:lnSpc>
                <a:spcBef>
                  <a:spcPct val="0"/>
                </a:spcBef>
                <a:spcAft>
                  <a:spcPct val="0"/>
                </a:spcAft>
              </a:pPr>
              <a:r>
                <a:rPr lang="en-US" sz="1400" dirty="0">
                  <a:solidFill>
                    <a:srgbClr val="000000"/>
                  </a:solidFill>
                  <a:latin typeface="Amazon Ember"/>
                  <a:ea typeface="Segoe UI" pitchFamily="34" charset="0"/>
                  <a:cs typeface="Segoe UI" pitchFamily="34" charset="0"/>
                </a:rPr>
                <a:t>Inter-container communication* or storage-intensive?</a:t>
              </a:r>
            </a:p>
          </p:txBody>
        </p:sp>
        <p:cxnSp>
          <p:nvCxnSpPr>
            <p:cNvPr id="11" name="Straight Arrow Connector 10">
              <a:extLst>
                <a:ext uri="{FF2B5EF4-FFF2-40B4-BE49-F238E27FC236}">
                  <a16:creationId xmlns:a16="http://schemas.microsoft.com/office/drawing/2014/main" id="{2BF55A78-EC82-964A-81E2-49DB7E74C890}"/>
                </a:ext>
              </a:extLst>
            </p:cNvPr>
            <p:cNvCxnSpPr>
              <a:stCxn id="4" idx="3"/>
              <a:endCxn id="5" idx="1"/>
            </p:cNvCxnSpPr>
            <p:nvPr/>
          </p:nvCxnSpPr>
          <p:spPr>
            <a:xfrm flipV="1">
              <a:off x="9703420" y="1895552"/>
              <a:ext cx="702824" cy="1867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6065A2F-7CE8-5F4A-92ED-3B275F3937A3}"/>
                </a:ext>
              </a:extLst>
            </p:cNvPr>
            <p:cNvSpPr txBox="1"/>
            <p:nvPr/>
          </p:nvSpPr>
          <p:spPr>
            <a:xfrm>
              <a:off x="9663551" y="1498077"/>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Yes</a:t>
              </a:r>
            </a:p>
          </p:txBody>
        </p:sp>
      </p:grpSp>
      <p:sp>
        <p:nvSpPr>
          <p:cNvPr id="16" name="Process 15">
            <a:extLst>
              <a:ext uri="{FF2B5EF4-FFF2-40B4-BE49-F238E27FC236}">
                <a16:creationId xmlns:a16="http://schemas.microsoft.com/office/drawing/2014/main" id="{0A4C7C0E-1730-BD44-A89C-73E2BA94B15B}"/>
              </a:ext>
            </a:extLst>
          </p:cNvPr>
          <p:cNvSpPr/>
          <p:nvPr/>
        </p:nvSpPr>
        <p:spPr bwMode="auto">
          <a:xfrm>
            <a:off x="4852445" y="3826046"/>
            <a:ext cx="2177366" cy="1156476"/>
          </a:xfrm>
          <a:prstGeom prst="flowChartProcess">
            <a:avLst/>
          </a:prstGeom>
          <a:ln w="158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35" fontAlgn="base">
              <a:lnSpc>
                <a:spcPct val="90000"/>
              </a:lnSpc>
              <a:spcBef>
                <a:spcPct val="0"/>
              </a:spcBef>
              <a:spcAft>
                <a:spcPct val="0"/>
              </a:spcAft>
            </a:pPr>
            <a:r>
              <a:rPr lang="en-US" sz="1400" dirty="0">
                <a:solidFill>
                  <a:srgbClr val="000000"/>
                </a:solidFill>
                <a:latin typeface="Amazon Ember"/>
                <a:ea typeface="Segoe UI" pitchFamily="34" charset="0"/>
                <a:cs typeface="Segoe UI" pitchFamily="34" charset="0"/>
              </a:rPr>
              <a:t>Desire orchestration portability OR open source fan?</a:t>
            </a:r>
          </a:p>
        </p:txBody>
      </p:sp>
      <p:grpSp>
        <p:nvGrpSpPr>
          <p:cNvPr id="82" name="Group 81">
            <a:extLst>
              <a:ext uri="{FF2B5EF4-FFF2-40B4-BE49-F238E27FC236}">
                <a16:creationId xmlns:a16="http://schemas.microsoft.com/office/drawing/2014/main" id="{ED85C59B-5C86-3F43-8986-025DC5A49D27}"/>
              </a:ext>
            </a:extLst>
          </p:cNvPr>
          <p:cNvGrpSpPr/>
          <p:nvPr/>
        </p:nvGrpSpPr>
        <p:grpSpPr>
          <a:xfrm>
            <a:off x="7029812" y="4061846"/>
            <a:ext cx="4222254" cy="706271"/>
            <a:chOff x="4724531" y="5224915"/>
            <a:chExt cx="4222253" cy="706271"/>
          </a:xfrm>
        </p:grpSpPr>
        <p:sp>
          <p:nvSpPr>
            <p:cNvPr id="31" name="TextBox 30">
              <a:extLst>
                <a:ext uri="{FF2B5EF4-FFF2-40B4-BE49-F238E27FC236}">
                  <a16:creationId xmlns:a16="http://schemas.microsoft.com/office/drawing/2014/main" id="{00293810-2342-8142-9866-CF2773CB5FF1}"/>
                </a:ext>
              </a:extLst>
            </p:cNvPr>
            <p:cNvSpPr txBox="1"/>
            <p:nvPr/>
          </p:nvSpPr>
          <p:spPr>
            <a:xfrm>
              <a:off x="6965151" y="5354711"/>
              <a:ext cx="1981633" cy="461665"/>
            </a:xfrm>
            <a:prstGeom prst="rect">
              <a:avLst/>
            </a:prstGeom>
            <a:noFill/>
          </p:spPr>
          <p:txBody>
            <a:bodyPr wrap="none" rtlCol="0">
              <a:spAutoFit/>
            </a:bodyPr>
            <a:lstStyle/>
            <a:p>
              <a:pPr defTabSz="1097168"/>
              <a:r>
                <a:rPr lang="en-US" sz="2400" b="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Amazon </a:t>
              </a:r>
              <a:r>
                <a:rPr lang="en-US" sz="2400"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EKS</a:t>
              </a:r>
            </a:p>
          </p:txBody>
        </p:sp>
        <p:pic>
          <p:nvPicPr>
            <p:cNvPr id="35" name="Picture 34">
              <a:extLst>
                <a:ext uri="{FF2B5EF4-FFF2-40B4-BE49-F238E27FC236}">
                  <a16:creationId xmlns:a16="http://schemas.microsoft.com/office/drawing/2014/main" id="{5F122125-6122-3043-92F3-C59E04834759}"/>
                </a:ext>
              </a:extLst>
            </p:cNvPr>
            <p:cNvPicPr>
              <a:picLocks noChangeAspect="1"/>
            </p:cNvPicPr>
            <p:nvPr/>
          </p:nvPicPr>
          <p:blipFill>
            <a:blip r:embed="rId3"/>
            <a:stretch>
              <a:fillRect/>
            </a:stretch>
          </p:blipFill>
          <p:spPr>
            <a:xfrm>
              <a:off x="6325071" y="5239900"/>
              <a:ext cx="640080" cy="691286"/>
            </a:xfrm>
            <a:prstGeom prst="rect">
              <a:avLst/>
            </a:prstGeom>
          </p:spPr>
        </p:pic>
        <p:cxnSp>
          <p:nvCxnSpPr>
            <p:cNvPr id="56" name="Straight Arrow Connector 55">
              <a:extLst>
                <a:ext uri="{FF2B5EF4-FFF2-40B4-BE49-F238E27FC236}">
                  <a16:creationId xmlns:a16="http://schemas.microsoft.com/office/drawing/2014/main" id="{86FA4795-67C7-054A-B887-B5789ACEC4F5}"/>
                </a:ext>
              </a:extLst>
            </p:cNvPr>
            <p:cNvCxnSpPr>
              <a:cxnSpLocks/>
              <a:stCxn id="16" idx="3"/>
              <a:endCxn id="35" idx="1"/>
            </p:cNvCxnSpPr>
            <p:nvPr/>
          </p:nvCxnSpPr>
          <p:spPr>
            <a:xfrm>
              <a:off x="4724531" y="5578241"/>
              <a:ext cx="1600540" cy="730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7766748-C071-8F4B-BDCD-D1AAAD5EE884}"/>
                </a:ext>
              </a:extLst>
            </p:cNvPr>
            <p:cNvSpPr txBox="1"/>
            <p:nvPr/>
          </p:nvSpPr>
          <p:spPr>
            <a:xfrm>
              <a:off x="5133520" y="5224915"/>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Yes</a:t>
              </a:r>
            </a:p>
          </p:txBody>
        </p:sp>
      </p:grpSp>
      <p:grpSp>
        <p:nvGrpSpPr>
          <p:cNvPr id="83" name="Group 82">
            <a:extLst>
              <a:ext uri="{FF2B5EF4-FFF2-40B4-BE49-F238E27FC236}">
                <a16:creationId xmlns:a16="http://schemas.microsoft.com/office/drawing/2014/main" id="{790AE398-F002-8C46-9385-05AF6E428577}"/>
              </a:ext>
            </a:extLst>
          </p:cNvPr>
          <p:cNvGrpSpPr/>
          <p:nvPr/>
        </p:nvGrpSpPr>
        <p:grpSpPr>
          <a:xfrm>
            <a:off x="4856294" y="4982522"/>
            <a:ext cx="2177366" cy="1764572"/>
            <a:chOff x="2727862" y="4746615"/>
            <a:chExt cx="2177366" cy="1764572"/>
          </a:xfrm>
        </p:grpSpPr>
        <p:sp>
          <p:nvSpPr>
            <p:cNvPr id="17" name="Process 16">
              <a:extLst>
                <a:ext uri="{FF2B5EF4-FFF2-40B4-BE49-F238E27FC236}">
                  <a16:creationId xmlns:a16="http://schemas.microsoft.com/office/drawing/2014/main" id="{7B100B29-3F83-3B48-A206-69F2A4800A95}"/>
                </a:ext>
              </a:extLst>
            </p:cNvPr>
            <p:cNvSpPr/>
            <p:nvPr/>
          </p:nvSpPr>
          <p:spPr bwMode="auto">
            <a:xfrm>
              <a:off x="2727862" y="5354711"/>
              <a:ext cx="2177366" cy="1156476"/>
            </a:xfrm>
            <a:prstGeom prst="flowChartProcess">
              <a:avLst/>
            </a:prstGeom>
            <a:ln w="158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35" fontAlgn="base">
                <a:lnSpc>
                  <a:spcPct val="90000"/>
                </a:lnSpc>
                <a:spcBef>
                  <a:spcPct val="0"/>
                </a:spcBef>
                <a:spcAft>
                  <a:spcPct val="0"/>
                </a:spcAft>
              </a:pPr>
              <a:r>
                <a:rPr lang="en-US" sz="1400" dirty="0">
                  <a:solidFill>
                    <a:srgbClr val="000000"/>
                  </a:solidFill>
                  <a:latin typeface="Amazon Ember"/>
                  <a:ea typeface="Segoe UI" pitchFamily="34" charset="0"/>
                  <a:cs typeface="Segoe UI" pitchFamily="34" charset="0"/>
                </a:rPr>
                <a:t>Are you comfortable managing your own infrastructure?</a:t>
              </a:r>
            </a:p>
          </p:txBody>
        </p:sp>
        <p:cxnSp>
          <p:nvCxnSpPr>
            <p:cNvPr id="58" name="Straight Arrow Connector 57">
              <a:extLst>
                <a:ext uri="{FF2B5EF4-FFF2-40B4-BE49-F238E27FC236}">
                  <a16:creationId xmlns:a16="http://schemas.microsoft.com/office/drawing/2014/main" id="{24DC8AC7-3B95-B24E-85C1-ECBF5582498F}"/>
                </a:ext>
              </a:extLst>
            </p:cNvPr>
            <p:cNvCxnSpPr>
              <a:cxnSpLocks/>
              <a:stCxn id="16" idx="2"/>
              <a:endCxn id="17" idx="0"/>
            </p:cNvCxnSpPr>
            <p:nvPr/>
          </p:nvCxnSpPr>
          <p:spPr>
            <a:xfrm>
              <a:off x="3812696" y="4746615"/>
              <a:ext cx="3849" cy="60809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1C1E564-41DA-C44B-837D-BD94083F9A53}"/>
                </a:ext>
              </a:extLst>
            </p:cNvPr>
            <p:cNvSpPr txBox="1"/>
            <p:nvPr/>
          </p:nvSpPr>
          <p:spPr>
            <a:xfrm>
              <a:off x="3214834" y="4810933"/>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No</a:t>
              </a:r>
            </a:p>
          </p:txBody>
        </p:sp>
      </p:grpSp>
      <p:grpSp>
        <p:nvGrpSpPr>
          <p:cNvPr id="84" name="Group 83">
            <a:extLst>
              <a:ext uri="{FF2B5EF4-FFF2-40B4-BE49-F238E27FC236}">
                <a16:creationId xmlns:a16="http://schemas.microsoft.com/office/drawing/2014/main" id="{DC08C83A-2C83-1C47-B0C1-B293A5FCEAFF}"/>
              </a:ext>
            </a:extLst>
          </p:cNvPr>
          <p:cNvGrpSpPr/>
          <p:nvPr/>
        </p:nvGrpSpPr>
        <p:grpSpPr>
          <a:xfrm>
            <a:off x="982867" y="5827150"/>
            <a:ext cx="10067638" cy="691288"/>
            <a:chOff x="319482" y="5413489"/>
            <a:chExt cx="10067637" cy="691287"/>
          </a:xfrm>
        </p:grpSpPr>
        <p:sp>
          <p:nvSpPr>
            <p:cNvPr id="32" name="TextBox 31">
              <a:extLst>
                <a:ext uri="{FF2B5EF4-FFF2-40B4-BE49-F238E27FC236}">
                  <a16:creationId xmlns:a16="http://schemas.microsoft.com/office/drawing/2014/main" id="{C071430D-2592-C14D-9297-15BD3CB08085}"/>
                </a:ext>
              </a:extLst>
            </p:cNvPr>
            <p:cNvSpPr txBox="1"/>
            <p:nvPr/>
          </p:nvSpPr>
          <p:spPr>
            <a:xfrm>
              <a:off x="8407090" y="5528301"/>
              <a:ext cx="1980029" cy="461664"/>
            </a:xfrm>
            <a:prstGeom prst="rect">
              <a:avLst/>
            </a:prstGeom>
            <a:noFill/>
          </p:spPr>
          <p:txBody>
            <a:bodyPr wrap="none" rtlCol="0">
              <a:spAutoFit/>
            </a:bodyPr>
            <a:lstStyle/>
            <a:p>
              <a:pPr defTabSz="1097168"/>
              <a:r>
                <a:rPr lang="en-US" sz="2400" b="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Amazon </a:t>
              </a:r>
              <a:r>
                <a:rPr lang="en-US" sz="2400"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ECS</a:t>
              </a:r>
            </a:p>
          </p:txBody>
        </p:sp>
        <p:sp>
          <p:nvSpPr>
            <p:cNvPr id="33" name="TextBox 32">
              <a:extLst>
                <a:ext uri="{FF2B5EF4-FFF2-40B4-BE49-F238E27FC236}">
                  <a16:creationId xmlns:a16="http://schemas.microsoft.com/office/drawing/2014/main" id="{F52D82EE-0BF4-F548-A248-E00DCA3F119D}"/>
                </a:ext>
              </a:extLst>
            </p:cNvPr>
            <p:cNvSpPr txBox="1"/>
            <p:nvPr/>
          </p:nvSpPr>
          <p:spPr>
            <a:xfrm>
              <a:off x="1095026" y="5535580"/>
              <a:ext cx="2004075" cy="461664"/>
            </a:xfrm>
            <a:prstGeom prst="rect">
              <a:avLst/>
            </a:prstGeom>
            <a:noFill/>
          </p:spPr>
          <p:txBody>
            <a:bodyPr wrap="none" rtlCol="0">
              <a:spAutoFit/>
            </a:bodyPr>
            <a:lstStyle/>
            <a:p>
              <a:pPr defTabSz="1097168"/>
              <a:r>
                <a:rPr lang="en-US" sz="2400" b="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AWS </a:t>
              </a:r>
              <a:r>
                <a:rPr lang="en-US" sz="2400" dirty="0" err="1">
                  <a:solidFill>
                    <a:srgbClr val="000000"/>
                  </a:solidFill>
                  <a:latin typeface="Amazon Ember" panose="020B0603020204020204" pitchFamily="34" charset="0"/>
                  <a:ea typeface="Amazon Ember" panose="020B0603020204020204" pitchFamily="34" charset="0"/>
                  <a:cs typeface="Amazon Ember" panose="020B0603020204020204" pitchFamily="34" charset="0"/>
                </a:rPr>
                <a:t>Fargate</a:t>
              </a:r>
              <a:endParaRPr lang="en-US" sz="2400" dirty="0">
                <a:solidFill>
                  <a:srgbClr val="000000"/>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34" name="Picture 33">
              <a:extLst>
                <a:ext uri="{FF2B5EF4-FFF2-40B4-BE49-F238E27FC236}">
                  <a16:creationId xmlns:a16="http://schemas.microsoft.com/office/drawing/2014/main" id="{4C16E8D1-17DB-434C-B6FE-474FD32F0A9F}"/>
                </a:ext>
              </a:extLst>
            </p:cNvPr>
            <p:cNvPicPr>
              <a:picLocks noChangeAspect="1"/>
            </p:cNvPicPr>
            <p:nvPr/>
          </p:nvPicPr>
          <p:blipFill>
            <a:blip r:embed="rId4"/>
            <a:stretch>
              <a:fillRect/>
            </a:stretch>
          </p:blipFill>
          <p:spPr>
            <a:xfrm>
              <a:off x="7726116" y="5413489"/>
              <a:ext cx="640080" cy="691287"/>
            </a:xfrm>
            <a:prstGeom prst="rect">
              <a:avLst/>
            </a:prstGeom>
          </p:spPr>
        </p:pic>
        <p:pic>
          <p:nvPicPr>
            <p:cNvPr id="36" name="Picture 35">
              <a:extLst>
                <a:ext uri="{FF2B5EF4-FFF2-40B4-BE49-F238E27FC236}">
                  <a16:creationId xmlns:a16="http://schemas.microsoft.com/office/drawing/2014/main" id="{255A198B-43CD-2647-B9A9-60573B0B9FC1}"/>
                </a:ext>
              </a:extLst>
            </p:cNvPr>
            <p:cNvPicPr>
              <a:picLocks noChangeAspect="1"/>
            </p:cNvPicPr>
            <p:nvPr/>
          </p:nvPicPr>
          <p:blipFill>
            <a:blip r:embed="rId5"/>
            <a:stretch>
              <a:fillRect/>
            </a:stretch>
          </p:blipFill>
          <p:spPr>
            <a:xfrm>
              <a:off x="319482" y="5452584"/>
              <a:ext cx="640080" cy="640080"/>
            </a:xfrm>
            <a:prstGeom prst="rect">
              <a:avLst/>
            </a:prstGeom>
          </p:spPr>
        </p:pic>
        <p:cxnSp>
          <p:nvCxnSpPr>
            <p:cNvPr id="60" name="Straight Arrow Connector 59">
              <a:extLst>
                <a:ext uri="{FF2B5EF4-FFF2-40B4-BE49-F238E27FC236}">
                  <a16:creationId xmlns:a16="http://schemas.microsoft.com/office/drawing/2014/main" id="{47331709-0606-0E42-9A51-B9B0F6C0CF72}"/>
                </a:ext>
              </a:extLst>
            </p:cNvPr>
            <p:cNvCxnSpPr>
              <a:cxnSpLocks/>
            </p:cNvCxnSpPr>
            <p:nvPr/>
          </p:nvCxnSpPr>
          <p:spPr>
            <a:xfrm>
              <a:off x="6352346" y="5756768"/>
              <a:ext cx="1362268"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FBE2724-B5C1-724C-A525-739054600EB5}"/>
                </a:ext>
              </a:extLst>
            </p:cNvPr>
            <p:cNvCxnSpPr>
              <a:cxnSpLocks/>
            </p:cNvCxnSpPr>
            <p:nvPr/>
          </p:nvCxnSpPr>
          <p:spPr>
            <a:xfrm flipH="1">
              <a:off x="3136928" y="5756768"/>
              <a:ext cx="1038052"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61A0682-7F2B-7B49-8BE2-D1697641E77B}"/>
                </a:ext>
              </a:extLst>
            </p:cNvPr>
            <p:cNvSpPr txBox="1"/>
            <p:nvPr/>
          </p:nvSpPr>
          <p:spPr>
            <a:xfrm>
              <a:off x="6645663" y="5427785"/>
              <a:ext cx="782562" cy="461664"/>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Yes</a:t>
              </a:r>
            </a:p>
          </p:txBody>
        </p:sp>
        <p:sp>
          <p:nvSpPr>
            <p:cNvPr id="70" name="TextBox 69">
              <a:extLst>
                <a:ext uri="{FF2B5EF4-FFF2-40B4-BE49-F238E27FC236}">
                  <a16:creationId xmlns:a16="http://schemas.microsoft.com/office/drawing/2014/main" id="{1EBD5153-308E-494C-9123-386630FFE805}"/>
                </a:ext>
              </a:extLst>
            </p:cNvPr>
            <p:cNvSpPr txBox="1"/>
            <p:nvPr/>
          </p:nvSpPr>
          <p:spPr>
            <a:xfrm>
              <a:off x="3264673" y="5427785"/>
              <a:ext cx="782562" cy="461664"/>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No</a:t>
              </a:r>
            </a:p>
          </p:txBody>
        </p:sp>
      </p:grpSp>
      <p:grpSp>
        <p:nvGrpSpPr>
          <p:cNvPr id="59" name="Group 58">
            <a:extLst>
              <a:ext uri="{FF2B5EF4-FFF2-40B4-BE49-F238E27FC236}">
                <a16:creationId xmlns:a16="http://schemas.microsoft.com/office/drawing/2014/main" id="{2766E6E0-6E03-874F-BF81-AA4C875EBC82}"/>
              </a:ext>
            </a:extLst>
          </p:cNvPr>
          <p:cNvGrpSpPr/>
          <p:nvPr/>
        </p:nvGrpSpPr>
        <p:grpSpPr>
          <a:xfrm>
            <a:off x="2441317" y="1756016"/>
            <a:ext cx="2473175" cy="1156476"/>
            <a:chOff x="2441315" y="1342356"/>
            <a:chExt cx="2473175" cy="1156476"/>
          </a:xfrm>
        </p:grpSpPr>
        <p:cxnSp>
          <p:nvCxnSpPr>
            <p:cNvPr id="7" name="Straight Arrow Connector 6">
              <a:extLst>
                <a:ext uri="{FF2B5EF4-FFF2-40B4-BE49-F238E27FC236}">
                  <a16:creationId xmlns:a16="http://schemas.microsoft.com/office/drawing/2014/main" id="{1CF6081B-F852-DD47-A737-FAA468C5E957}"/>
                </a:ext>
              </a:extLst>
            </p:cNvPr>
            <p:cNvCxnSpPr>
              <a:stCxn id="2" idx="3"/>
              <a:endCxn id="57" idx="1"/>
            </p:cNvCxnSpPr>
            <p:nvPr/>
          </p:nvCxnSpPr>
          <p:spPr>
            <a:xfrm flipV="1">
              <a:off x="2520025" y="1920594"/>
              <a:ext cx="702825" cy="1308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828D6E-2168-AC41-819C-A9868D4B5B9C}"/>
                </a:ext>
              </a:extLst>
            </p:cNvPr>
            <p:cNvSpPr txBox="1"/>
            <p:nvPr/>
          </p:nvSpPr>
          <p:spPr>
            <a:xfrm>
              <a:off x="2441315" y="1498078"/>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Yes</a:t>
              </a:r>
            </a:p>
          </p:txBody>
        </p:sp>
        <p:sp>
          <p:nvSpPr>
            <p:cNvPr id="57" name="Process 2">
              <a:extLst>
                <a:ext uri="{FF2B5EF4-FFF2-40B4-BE49-F238E27FC236}">
                  <a16:creationId xmlns:a16="http://schemas.microsoft.com/office/drawing/2014/main" id="{75659512-DFFA-7343-86C0-54B1B37A2D1F}"/>
                </a:ext>
              </a:extLst>
            </p:cNvPr>
            <p:cNvSpPr/>
            <p:nvPr/>
          </p:nvSpPr>
          <p:spPr bwMode="auto">
            <a:xfrm>
              <a:off x="3222850" y="1342356"/>
              <a:ext cx="1691640" cy="1156476"/>
            </a:xfrm>
            <a:prstGeom prst="flowChartProcess">
              <a:avLst/>
            </a:prstGeom>
            <a:ln w="158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35" fontAlgn="base">
                <a:lnSpc>
                  <a:spcPct val="90000"/>
                </a:lnSpc>
                <a:spcBef>
                  <a:spcPct val="0"/>
                </a:spcBef>
                <a:spcAft>
                  <a:spcPct val="0"/>
                </a:spcAft>
              </a:pPr>
              <a:r>
                <a:rPr lang="en-US" sz="1400" dirty="0">
                  <a:solidFill>
                    <a:srgbClr val="000000"/>
                  </a:solidFill>
                  <a:latin typeface="Amazon Ember"/>
                  <a:ea typeface="Segoe UI" pitchFamily="34" charset="0"/>
                  <a:cs typeface="Segoe UI" pitchFamily="34" charset="0"/>
                </a:rPr>
                <a:t>Deployment Package size</a:t>
              </a:r>
            </a:p>
            <a:p>
              <a:pPr algn="ctr" defTabSz="932435" fontAlgn="base">
                <a:lnSpc>
                  <a:spcPct val="90000"/>
                </a:lnSpc>
                <a:spcBef>
                  <a:spcPct val="0"/>
                </a:spcBef>
                <a:spcAft>
                  <a:spcPct val="0"/>
                </a:spcAft>
              </a:pPr>
              <a:r>
                <a:rPr lang="en-US" sz="1400" dirty="0">
                  <a:solidFill>
                    <a:srgbClr val="000000"/>
                  </a:solidFill>
                  <a:latin typeface="Amazon Ember"/>
                  <a:ea typeface="Segoe UI" pitchFamily="34" charset="0"/>
                  <a:cs typeface="Segoe UI" pitchFamily="34" charset="0"/>
                </a:rPr>
                <a:t>&lt;= 50MB</a:t>
              </a:r>
            </a:p>
          </p:txBody>
        </p:sp>
      </p:grpSp>
      <p:grpSp>
        <p:nvGrpSpPr>
          <p:cNvPr id="61" name="Group 60">
            <a:extLst>
              <a:ext uri="{FF2B5EF4-FFF2-40B4-BE49-F238E27FC236}">
                <a16:creationId xmlns:a16="http://schemas.microsoft.com/office/drawing/2014/main" id="{4C230384-53C9-FE42-B223-46FBB5E388B0}"/>
              </a:ext>
            </a:extLst>
          </p:cNvPr>
          <p:cNvGrpSpPr/>
          <p:nvPr/>
        </p:nvGrpSpPr>
        <p:grpSpPr>
          <a:xfrm>
            <a:off x="4874621" y="1748491"/>
            <a:ext cx="2434334" cy="1156476"/>
            <a:chOff x="4874621" y="1334831"/>
            <a:chExt cx="2434334" cy="1156476"/>
          </a:xfrm>
        </p:grpSpPr>
        <p:sp>
          <p:nvSpPr>
            <p:cNvPr id="3" name="Process 2">
              <a:extLst>
                <a:ext uri="{FF2B5EF4-FFF2-40B4-BE49-F238E27FC236}">
                  <a16:creationId xmlns:a16="http://schemas.microsoft.com/office/drawing/2014/main" id="{75659512-DFFA-7343-86C0-54B1B37A2D1F}"/>
                </a:ext>
              </a:extLst>
            </p:cNvPr>
            <p:cNvSpPr/>
            <p:nvPr/>
          </p:nvSpPr>
          <p:spPr bwMode="auto">
            <a:xfrm>
              <a:off x="5617315" y="1334831"/>
              <a:ext cx="1691640" cy="1156476"/>
            </a:xfrm>
            <a:prstGeom prst="flowChartProcess">
              <a:avLst/>
            </a:prstGeom>
            <a:ln w="158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35" fontAlgn="base">
                <a:lnSpc>
                  <a:spcPct val="90000"/>
                </a:lnSpc>
                <a:spcBef>
                  <a:spcPct val="0"/>
                </a:spcBef>
                <a:spcAft>
                  <a:spcPct val="0"/>
                </a:spcAft>
              </a:pPr>
              <a:r>
                <a:rPr lang="en-US" sz="1400" dirty="0">
                  <a:solidFill>
                    <a:srgbClr val="000000"/>
                  </a:solidFill>
                  <a:latin typeface="Amazon Ember"/>
                  <a:ea typeface="Segoe UI" pitchFamily="34" charset="0"/>
                  <a:cs typeface="Segoe UI" pitchFamily="34" charset="0"/>
                </a:rPr>
                <a:t>Desired Service runtime &lt;= 15 minutes?</a:t>
              </a:r>
            </a:p>
          </p:txBody>
        </p:sp>
        <p:cxnSp>
          <p:nvCxnSpPr>
            <p:cNvPr id="72" name="Straight Arrow Connector 71">
              <a:extLst>
                <a:ext uri="{FF2B5EF4-FFF2-40B4-BE49-F238E27FC236}">
                  <a16:creationId xmlns:a16="http://schemas.microsoft.com/office/drawing/2014/main" id="{2BF55A78-EC82-964A-81E2-49DB7E74C890}"/>
                </a:ext>
              </a:extLst>
            </p:cNvPr>
            <p:cNvCxnSpPr>
              <a:cxnSpLocks/>
              <a:stCxn id="57" idx="3"/>
              <a:endCxn id="3" idx="1"/>
            </p:cNvCxnSpPr>
            <p:nvPr/>
          </p:nvCxnSpPr>
          <p:spPr>
            <a:xfrm flipV="1">
              <a:off x="4914490" y="1913069"/>
              <a:ext cx="702825" cy="1841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C8828D6E-2168-AC41-819C-A9868D4B5B9C}"/>
                </a:ext>
              </a:extLst>
            </p:cNvPr>
            <p:cNvSpPr txBox="1"/>
            <p:nvPr/>
          </p:nvSpPr>
          <p:spPr>
            <a:xfrm>
              <a:off x="4874621" y="1498077"/>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Yes</a:t>
              </a:r>
            </a:p>
          </p:txBody>
        </p:sp>
      </p:grpSp>
      <p:grpSp>
        <p:nvGrpSpPr>
          <p:cNvPr id="80" name="Group 79">
            <a:extLst>
              <a:ext uri="{FF2B5EF4-FFF2-40B4-BE49-F238E27FC236}">
                <a16:creationId xmlns:a16="http://schemas.microsoft.com/office/drawing/2014/main" id="{BDA66AC8-4BDD-1149-88CC-EF3697CFB8B4}"/>
              </a:ext>
            </a:extLst>
          </p:cNvPr>
          <p:cNvGrpSpPr/>
          <p:nvPr/>
        </p:nvGrpSpPr>
        <p:grpSpPr>
          <a:xfrm>
            <a:off x="12058016" y="1911737"/>
            <a:ext cx="2469244" cy="1160001"/>
            <a:chOff x="12058015" y="1498076"/>
            <a:chExt cx="2469244" cy="1160000"/>
          </a:xfrm>
        </p:grpSpPr>
        <p:sp>
          <p:nvSpPr>
            <p:cNvPr id="30" name="TextBox 29">
              <a:extLst>
                <a:ext uri="{FF2B5EF4-FFF2-40B4-BE49-F238E27FC236}">
                  <a16:creationId xmlns:a16="http://schemas.microsoft.com/office/drawing/2014/main" id="{B75575AD-C80F-B040-800D-3179CDFA7630}"/>
                </a:ext>
              </a:extLst>
            </p:cNvPr>
            <p:cNvSpPr txBox="1"/>
            <p:nvPr/>
          </p:nvSpPr>
          <p:spPr>
            <a:xfrm>
              <a:off x="12375151" y="2196411"/>
              <a:ext cx="2152108" cy="461665"/>
            </a:xfrm>
            <a:prstGeom prst="rect">
              <a:avLst/>
            </a:prstGeom>
            <a:noFill/>
          </p:spPr>
          <p:txBody>
            <a:bodyPr wrap="square" rtlCol="0">
              <a:spAutoFit/>
            </a:bodyPr>
            <a:lstStyle/>
            <a:p>
              <a:pPr defTabSz="1097168"/>
              <a:r>
                <a:rPr lang="en-US" sz="2400" b="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AWS</a:t>
              </a:r>
              <a:r>
                <a:rPr lang="en-US" sz="2400"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 Lambda</a:t>
              </a:r>
            </a:p>
          </p:txBody>
        </p:sp>
        <p:pic>
          <p:nvPicPr>
            <p:cNvPr id="37" name="Picture 36">
              <a:extLst>
                <a:ext uri="{FF2B5EF4-FFF2-40B4-BE49-F238E27FC236}">
                  <a16:creationId xmlns:a16="http://schemas.microsoft.com/office/drawing/2014/main" id="{7FF67843-6CB5-2040-A768-319F18F56013}"/>
                </a:ext>
              </a:extLst>
            </p:cNvPr>
            <p:cNvPicPr>
              <a:picLocks noChangeAspect="1"/>
            </p:cNvPicPr>
            <p:nvPr/>
          </p:nvPicPr>
          <p:blipFill>
            <a:blip r:embed="rId6"/>
            <a:stretch>
              <a:fillRect/>
            </a:stretch>
          </p:blipFill>
          <p:spPr>
            <a:xfrm>
              <a:off x="13131165" y="1556116"/>
              <a:ext cx="640080" cy="640080"/>
            </a:xfrm>
            <a:prstGeom prst="rect">
              <a:avLst/>
            </a:prstGeom>
          </p:spPr>
        </p:pic>
        <p:cxnSp>
          <p:nvCxnSpPr>
            <p:cNvPr id="63" name="Straight Arrow Connector 62">
              <a:extLst>
                <a:ext uri="{FF2B5EF4-FFF2-40B4-BE49-F238E27FC236}">
                  <a16:creationId xmlns:a16="http://schemas.microsoft.com/office/drawing/2014/main" id="{E7221246-5E6D-5244-B9D0-2E8AD17861D1}"/>
                </a:ext>
              </a:extLst>
            </p:cNvPr>
            <p:cNvCxnSpPr/>
            <p:nvPr/>
          </p:nvCxnSpPr>
          <p:spPr>
            <a:xfrm flipV="1">
              <a:off x="12097884" y="1887763"/>
              <a:ext cx="702824" cy="778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65E9484-7D32-9342-9839-619FD771CE39}"/>
                </a:ext>
              </a:extLst>
            </p:cNvPr>
            <p:cNvSpPr txBox="1"/>
            <p:nvPr/>
          </p:nvSpPr>
          <p:spPr>
            <a:xfrm>
              <a:off x="12058015" y="1498076"/>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No</a:t>
              </a:r>
            </a:p>
          </p:txBody>
        </p:sp>
      </p:grpSp>
      <p:grpSp>
        <p:nvGrpSpPr>
          <p:cNvPr id="81" name="Group 80">
            <a:extLst>
              <a:ext uri="{FF2B5EF4-FFF2-40B4-BE49-F238E27FC236}">
                <a16:creationId xmlns:a16="http://schemas.microsoft.com/office/drawing/2014/main" id="{9C30E495-88EE-3841-8204-C8685B4BCBF5}"/>
              </a:ext>
            </a:extLst>
          </p:cNvPr>
          <p:cNvGrpSpPr/>
          <p:nvPr/>
        </p:nvGrpSpPr>
        <p:grpSpPr>
          <a:xfrm>
            <a:off x="1368327" y="2897172"/>
            <a:ext cx="10476911" cy="938422"/>
            <a:chOff x="1368326" y="2483512"/>
            <a:chExt cx="10476911" cy="938421"/>
          </a:xfrm>
        </p:grpSpPr>
        <p:sp>
          <p:nvSpPr>
            <p:cNvPr id="40" name="TextBox 39">
              <a:extLst>
                <a:ext uri="{FF2B5EF4-FFF2-40B4-BE49-F238E27FC236}">
                  <a16:creationId xmlns:a16="http://schemas.microsoft.com/office/drawing/2014/main" id="{A15DF42C-2C67-2745-B383-E596B3E4B244}"/>
                </a:ext>
              </a:extLst>
            </p:cNvPr>
            <p:cNvSpPr txBox="1"/>
            <p:nvPr/>
          </p:nvSpPr>
          <p:spPr>
            <a:xfrm>
              <a:off x="11062675" y="2497221"/>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Yes</a:t>
              </a:r>
            </a:p>
          </p:txBody>
        </p:sp>
        <p:cxnSp>
          <p:nvCxnSpPr>
            <p:cNvPr id="42" name="Straight Connector 41">
              <a:extLst>
                <a:ext uri="{FF2B5EF4-FFF2-40B4-BE49-F238E27FC236}">
                  <a16:creationId xmlns:a16="http://schemas.microsoft.com/office/drawing/2014/main" id="{C0C579EC-405B-1844-9A0B-B97A833D1AF7}"/>
                </a:ext>
              </a:extLst>
            </p:cNvPr>
            <p:cNvCxnSpPr>
              <a:cxnSpLocks/>
            </p:cNvCxnSpPr>
            <p:nvPr/>
          </p:nvCxnSpPr>
          <p:spPr>
            <a:xfrm flipV="1">
              <a:off x="1431342" y="2963047"/>
              <a:ext cx="9820722" cy="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E15D65-7463-8F4A-AD91-A75C94245FDC}"/>
                </a:ext>
              </a:extLst>
            </p:cNvPr>
            <p:cNvCxnSpPr>
              <a:cxnSpLocks/>
            </p:cNvCxnSpPr>
            <p:nvPr/>
          </p:nvCxnSpPr>
          <p:spPr>
            <a:xfrm>
              <a:off x="8857600" y="2487407"/>
              <a:ext cx="0" cy="481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156A967-1E4D-924A-9707-645F44EEA304}"/>
                </a:ext>
              </a:extLst>
            </p:cNvPr>
            <p:cNvCxnSpPr>
              <a:cxnSpLocks/>
            </p:cNvCxnSpPr>
            <p:nvPr/>
          </p:nvCxnSpPr>
          <p:spPr>
            <a:xfrm>
              <a:off x="6463135" y="2489959"/>
              <a:ext cx="0" cy="4761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F91820-021E-0B40-991D-D36EDADDB7A4}"/>
                </a:ext>
              </a:extLst>
            </p:cNvPr>
            <p:cNvCxnSpPr/>
            <p:nvPr/>
          </p:nvCxnSpPr>
          <p:spPr>
            <a:xfrm>
              <a:off x="1431342" y="2497047"/>
              <a:ext cx="0" cy="46201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43C3200-B14C-4D4E-8B62-B6A426F88E82}"/>
                </a:ext>
              </a:extLst>
            </p:cNvPr>
            <p:cNvCxnSpPr>
              <a:cxnSpLocks/>
            </p:cNvCxnSpPr>
            <p:nvPr/>
          </p:nvCxnSpPr>
          <p:spPr>
            <a:xfrm flipV="1">
              <a:off x="5941128" y="2972594"/>
              <a:ext cx="0" cy="44933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CE5DFB7-CB22-5D44-9150-30FA15E3A1EE}"/>
                </a:ext>
              </a:extLst>
            </p:cNvPr>
            <p:cNvSpPr txBox="1"/>
            <p:nvPr/>
          </p:nvSpPr>
          <p:spPr>
            <a:xfrm>
              <a:off x="6296380" y="2497221"/>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No</a:t>
              </a:r>
            </a:p>
          </p:txBody>
        </p:sp>
        <p:sp>
          <p:nvSpPr>
            <p:cNvPr id="65" name="TextBox 64">
              <a:extLst>
                <a:ext uri="{FF2B5EF4-FFF2-40B4-BE49-F238E27FC236}">
                  <a16:creationId xmlns:a16="http://schemas.microsoft.com/office/drawing/2014/main" id="{1A32638B-B095-D346-9879-0AC840783C4C}"/>
                </a:ext>
              </a:extLst>
            </p:cNvPr>
            <p:cNvSpPr txBox="1"/>
            <p:nvPr/>
          </p:nvSpPr>
          <p:spPr>
            <a:xfrm>
              <a:off x="8690844" y="2497221"/>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No</a:t>
              </a:r>
            </a:p>
          </p:txBody>
        </p:sp>
        <p:sp>
          <p:nvSpPr>
            <p:cNvPr id="68" name="TextBox 67">
              <a:extLst>
                <a:ext uri="{FF2B5EF4-FFF2-40B4-BE49-F238E27FC236}">
                  <a16:creationId xmlns:a16="http://schemas.microsoft.com/office/drawing/2014/main" id="{B355371B-1139-1B48-8607-3C778D181BEC}"/>
                </a:ext>
              </a:extLst>
            </p:cNvPr>
            <p:cNvSpPr txBox="1"/>
            <p:nvPr/>
          </p:nvSpPr>
          <p:spPr>
            <a:xfrm>
              <a:off x="1368326" y="2497221"/>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No</a:t>
              </a:r>
            </a:p>
          </p:txBody>
        </p:sp>
        <p:sp>
          <p:nvSpPr>
            <p:cNvPr id="74" name="TextBox 73">
              <a:extLst>
                <a:ext uri="{FF2B5EF4-FFF2-40B4-BE49-F238E27FC236}">
                  <a16:creationId xmlns:a16="http://schemas.microsoft.com/office/drawing/2014/main" id="{8CE5DFB7-CB22-5D44-9150-30FA15E3A1EE}"/>
                </a:ext>
              </a:extLst>
            </p:cNvPr>
            <p:cNvSpPr txBox="1"/>
            <p:nvPr/>
          </p:nvSpPr>
          <p:spPr>
            <a:xfrm>
              <a:off x="4197670" y="2497221"/>
              <a:ext cx="782562" cy="461665"/>
            </a:xfrm>
            <a:prstGeom prst="rect">
              <a:avLst/>
            </a:prstGeom>
            <a:noFill/>
          </p:spPr>
          <p:txBody>
            <a:bodyPr wrap="square" lIns="182880" tIns="146304" rIns="182880" bIns="146304" rtlCol="0">
              <a:spAutoFit/>
            </a:bodyPr>
            <a:lstStyle/>
            <a:p>
              <a:pPr algn="ctr" defTabSz="1097168">
                <a:lnSpc>
                  <a:spcPct val="90000"/>
                </a:lnSpc>
                <a:spcAft>
                  <a:spcPts val="1800"/>
                </a:spcAft>
              </a:pPr>
              <a:r>
                <a:rPr lang="en-US" sz="1200" i="1" dirty="0">
                  <a:gradFill>
                    <a:gsLst>
                      <a:gs pos="2917">
                        <a:srgbClr val="000000"/>
                      </a:gs>
                      <a:gs pos="30000">
                        <a:srgbClr val="000000"/>
                      </a:gs>
                    </a:gsLst>
                    <a:lin ang="5400000" scaled="0"/>
                  </a:gradFill>
                  <a:latin typeface="Amazon Ember"/>
                </a:rPr>
                <a:t>No</a:t>
              </a:r>
            </a:p>
          </p:txBody>
        </p:sp>
        <p:cxnSp>
          <p:nvCxnSpPr>
            <p:cNvPr id="75" name="Straight Connector 74">
              <a:extLst>
                <a:ext uri="{FF2B5EF4-FFF2-40B4-BE49-F238E27FC236}">
                  <a16:creationId xmlns:a16="http://schemas.microsoft.com/office/drawing/2014/main" id="{3156A967-1E4D-924A-9707-645F44EEA304}"/>
                </a:ext>
              </a:extLst>
            </p:cNvPr>
            <p:cNvCxnSpPr/>
            <p:nvPr/>
          </p:nvCxnSpPr>
          <p:spPr>
            <a:xfrm>
              <a:off x="4293198" y="2498197"/>
              <a:ext cx="0" cy="4597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74F1DBD-1843-4B40-99B8-5055776B5A87}"/>
                </a:ext>
              </a:extLst>
            </p:cNvPr>
            <p:cNvCxnSpPr>
              <a:cxnSpLocks/>
            </p:cNvCxnSpPr>
            <p:nvPr/>
          </p:nvCxnSpPr>
          <p:spPr>
            <a:xfrm>
              <a:off x="11252064" y="2483512"/>
              <a:ext cx="0" cy="4890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E4F3C1E6-E337-7140-A9C8-F48F8CC7E939}"/>
              </a:ext>
            </a:extLst>
          </p:cNvPr>
          <p:cNvSpPr>
            <a:spLocks noGrp="1"/>
          </p:cNvSpPr>
          <p:nvPr>
            <p:ph type="title"/>
          </p:nvPr>
        </p:nvSpPr>
        <p:spPr/>
        <p:txBody>
          <a:bodyPr/>
          <a:lstStyle/>
          <a:p>
            <a:r>
              <a:rPr lang="en-US" dirty="0"/>
              <a:t>Decision Tree – well, almost!</a:t>
            </a:r>
          </a:p>
        </p:txBody>
      </p:sp>
    </p:spTree>
    <p:extLst>
      <p:ext uri="{BB962C8B-B14F-4D97-AF65-F5344CB8AC3E}">
        <p14:creationId xmlns:p14="http://schemas.microsoft.com/office/powerpoint/2010/main" val="2847717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left)">
                                      <p:cBhvr>
                                        <p:cTn id="21" dur="500"/>
                                        <p:tgtEl>
                                          <p:spTgt spid="7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wipe(left)">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left)">
                                      <p:cBhvr>
                                        <p:cTn id="31" dur="5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up)">
                                      <p:cBhvr>
                                        <p:cTn id="36" dur="500"/>
                                        <p:tgtEl>
                                          <p:spTgt spid="8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up)">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up)">
                                      <p:cBhvr>
                                        <p:cTn id="51" dur="500"/>
                                        <p:tgtEl>
                                          <p:spTgt spid="8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wipe(up)">
                                      <p:cBhvr>
                                        <p:cTn id="5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08EF-2470-944E-9D72-5803F8079808}"/>
              </a:ext>
            </a:extLst>
          </p:cNvPr>
          <p:cNvSpPr>
            <a:spLocks noGrp="1"/>
          </p:cNvSpPr>
          <p:nvPr>
            <p:ph type="title"/>
          </p:nvPr>
        </p:nvSpPr>
        <p:spPr/>
        <p:txBody>
          <a:bodyPr/>
          <a:lstStyle/>
          <a:p>
            <a:r>
              <a:rPr lang="en-US" dirty="0"/>
              <a:t>Architecting microservices</a:t>
            </a:r>
          </a:p>
        </p:txBody>
      </p:sp>
    </p:spTree>
    <p:extLst>
      <p:ext uri="{BB962C8B-B14F-4D97-AF65-F5344CB8AC3E}">
        <p14:creationId xmlns:p14="http://schemas.microsoft.com/office/powerpoint/2010/main" val="41216051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162C-06E8-2C46-BBCC-ECBF8F3D1916}"/>
              </a:ext>
            </a:extLst>
          </p:cNvPr>
          <p:cNvSpPr>
            <a:spLocks noGrp="1"/>
          </p:cNvSpPr>
          <p:nvPr>
            <p:ph type="title"/>
          </p:nvPr>
        </p:nvSpPr>
        <p:spPr/>
        <p:txBody>
          <a:bodyPr/>
          <a:lstStyle/>
          <a:p>
            <a:r>
              <a:rPr lang="en-US" dirty="0" err="1">
                <a:solidFill>
                  <a:srgbClr val="FFC000"/>
                </a:solidFill>
                <a:latin typeface="+mn-lt"/>
              </a:rPr>
              <a:t>Microservices</a:t>
            </a:r>
            <a:r>
              <a:rPr lang="en-US" dirty="0"/>
              <a:t> allow you to decompose for </a:t>
            </a:r>
            <a:r>
              <a:rPr lang="en-US" dirty="0">
                <a:solidFill>
                  <a:srgbClr val="FFC000"/>
                </a:solidFill>
                <a:latin typeface="+mn-lt"/>
              </a:rPr>
              <a:t>agility</a:t>
            </a:r>
          </a:p>
        </p:txBody>
      </p:sp>
      <p:sp>
        <p:nvSpPr>
          <p:cNvPr id="56" name="Freeform: Shape 12"/>
          <p:cNvSpPr>
            <a:spLocks noChangeAspect="1"/>
          </p:cNvSpPr>
          <p:nvPr/>
        </p:nvSpPr>
        <p:spPr>
          <a:xfrm flipV="1">
            <a:off x="706513" y="1879882"/>
            <a:ext cx="4697152" cy="4726538"/>
          </a:xfrm>
          <a:custGeom>
            <a:avLst/>
            <a:gdLst>
              <a:gd name="connsiteX0" fmla="*/ 1407449 w 3679653"/>
              <a:gd name="connsiteY0" fmla="*/ 3702674 h 3702674"/>
              <a:gd name="connsiteX1" fmla="*/ 1830974 w 3679653"/>
              <a:gd name="connsiteY1" fmla="*/ 3702674 h 3702674"/>
              <a:gd name="connsiteX2" fmla="*/ 1848679 w 3679653"/>
              <a:gd name="connsiteY2" fmla="*/ 3702674 h 3702674"/>
              <a:gd name="connsiteX3" fmla="*/ 2272204 w 3679653"/>
              <a:gd name="connsiteY3" fmla="*/ 3702674 h 3702674"/>
              <a:gd name="connsiteX4" fmla="*/ 2580760 w 3679653"/>
              <a:gd name="connsiteY4" fmla="*/ 3085562 h 3702674"/>
              <a:gd name="connsiteX5" fmla="*/ 3371097 w 3679653"/>
              <a:gd name="connsiteY5" fmla="*/ 3085562 h 3702674"/>
              <a:gd name="connsiteX6" fmla="*/ 3679653 w 3679653"/>
              <a:gd name="connsiteY6" fmla="*/ 2468450 h 3702674"/>
              <a:gd name="connsiteX7" fmla="*/ 3371097 w 3679653"/>
              <a:gd name="connsiteY7" fmla="*/ 1851337 h 3702674"/>
              <a:gd name="connsiteX8" fmla="*/ 3679653 w 3679653"/>
              <a:gd name="connsiteY8" fmla="*/ 1234225 h 3702674"/>
              <a:gd name="connsiteX9" fmla="*/ 3371097 w 3679653"/>
              <a:gd name="connsiteY9" fmla="*/ 617112 h 3702674"/>
              <a:gd name="connsiteX10" fmla="*/ 2580759 w 3679653"/>
              <a:gd name="connsiteY10" fmla="*/ 617112 h 3702674"/>
              <a:gd name="connsiteX11" fmla="*/ 2272204 w 3679653"/>
              <a:gd name="connsiteY11" fmla="*/ 0 h 3702674"/>
              <a:gd name="connsiteX12" fmla="*/ 1848679 w 3679653"/>
              <a:gd name="connsiteY12" fmla="*/ 0 h 3702674"/>
              <a:gd name="connsiteX13" fmla="*/ 1830974 w 3679653"/>
              <a:gd name="connsiteY13" fmla="*/ 0 h 3702674"/>
              <a:gd name="connsiteX14" fmla="*/ 1407449 w 3679653"/>
              <a:gd name="connsiteY14" fmla="*/ 0 h 3702674"/>
              <a:gd name="connsiteX15" fmla="*/ 1098894 w 3679653"/>
              <a:gd name="connsiteY15" fmla="*/ 617112 h 3702674"/>
              <a:gd name="connsiteX16" fmla="*/ 308556 w 3679653"/>
              <a:gd name="connsiteY16" fmla="*/ 617112 h 3702674"/>
              <a:gd name="connsiteX17" fmla="*/ 0 w 3679653"/>
              <a:gd name="connsiteY17" fmla="*/ 1234225 h 3702674"/>
              <a:gd name="connsiteX18" fmla="*/ 308556 w 3679653"/>
              <a:gd name="connsiteY18" fmla="*/ 1851337 h 3702674"/>
              <a:gd name="connsiteX19" fmla="*/ 0 w 3679653"/>
              <a:gd name="connsiteY19" fmla="*/ 2468450 h 3702674"/>
              <a:gd name="connsiteX20" fmla="*/ 308556 w 3679653"/>
              <a:gd name="connsiteY20" fmla="*/ 3085562 h 3702674"/>
              <a:gd name="connsiteX21" fmla="*/ 1098893 w 3679653"/>
              <a:gd name="connsiteY21" fmla="*/ 3085562 h 37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79653" h="3702674">
                <a:moveTo>
                  <a:pt x="1407449" y="3702674"/>
                </a:moveTo>
                <a:lnTo>
                  <a:pt x="1830974" y="3702674"/>
                </a:lnTo>
                <a:lnTo>
                  <a:pt x="1848679" y="3702674"/>
                </a:lnTo>
                <a:lnTo>
                  <a:pt x="2272204" y="3702674"/>
                </a:lnTo>
                <a:lnTo>
                  <a:pt x="2580760" y="3085562"/>
                </a:lnTo>
                <a:lnTo>
                  <a:pt x="3371097" y="3085562"/>
                </a:lnTo>
                <a:lnTo>
                  <a:pt x="3679653" y="2468450"/>
                </a:lnTo>
                <a:lnTo>
                  <a:pt x="3371097" y="1851337"/>
                </a:lnTo>
                <a:lnTo>
                  <a:pt x="3679653" y="1234225"/>
                </a:lnTo>
                <a:lnTo>
                  <a:pt x="3371097" y="617112"/>
                </a:lnTo>
                <a:lnTo>
                  <a:pt x="2580759" y="617112"/>
                </a:lnTo>
                <a:lnTo>
                  <a:pt x="2272204" y="0"/>
                </a:lnTo>
                <a:lnTo>
                  <a:pt x="1848679" y="0"/>
                </a:lnTo>
                <a:lnTo>
                  <a:pt x="1830974" y="0"/>
                </a:lnTo>
                <a:lnTo>
                  <a:pt x="1407449" y="0"/>
                </a:lnTo>
                <a:lnTo>
                  <a:pt x="1098894" y="617112"/>
                </a:lnTo>
                <a:lnTo>
                  <a:pt x="308556" y="617112"/>
                </a:lnTo>
                <a:lnTo>
                  <a:pt x="0" y="1234225"/>
                </a:lnTo>
                <a:lnTo>
                  <a:pt x="308556" y="1851337"/>
                </a:lnTo>
                <a:lnTo>
                  <a:pt x="0" y="2468450"/>
                </a:lnTo>
                <a:lnTo>
                  <a:pt x="308556" y="3085562"/>
                </a:lnTo>
                <a:lnTo>
                  <a:pt x="1098893" y="3085562"/>
                </a:lnTo>
                <a:close/>
              </a:path>
            </a:pathLst>
          </a:custGeom>
          <a:noFill/>
          <a:ln w="50800" cap="flat" cmpd="sng" algn="ctr">
            <a:solidFill>
              <a:srgbClr val="D26F00"/>
            </a:solidFill>
            <a:prstDash val="solid"/>
          </a:ln>
          <a:effectLst/>
        </p:spPr>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defTabSz="1463040">
              <a:defRPr/>
            </a:pPr>
            <a:endParaRPr lang="en-US" sz="2880" kern="0" dirty="0">
              <a:solidFill>
                <a:prstClr val="white"/>
              </a:solidFill>
              <a:latin typeface="Arial"/>
            </a:endParaRPr>
          </a:p>
        </p:txBody>
      </p:sp>
      <p:grpSp>
        <p:nvGrpSpPr>
          <p:cNvPr id="6" name="Group 5">
            <a:extLst>
              <a:ext uri="{FF2B5EF4-FFF2-40B4-BE49-F238E27FC236}">
                <a16:creationId xmlns:a16="http://schemas.microsoft.com/office/drawing/2014/main" id="{0AC65FDD-A630-409F-AF44-CD0E6281A207}"/>
              </a:ext>
            </a:extLst>
          </p:cNvPr>
          <p:cNvGrpSpPr/>
          <p:nvPr/>
        </p:nvGrpSpPr>
        <p:grpSpPr>
          <a:xfrm>
            <a:off x="8582097" y="1621722"/>
            <a:ext cx="5084083" cy="5342646"/>
            <a:chOff x="8206570" y="1621722"/>
            <a:chExt cx="5084083" cy="5342646"/>
          </a:xfrm>
        </p:grpSpPr>
        <p:cxnSp>
          <p:nvCxnSpPr>
            <p:cNvPr id="58" name="arrow_5"/>
            <p:cNvCxnSpPr>
              <a:cxnSpLocks/>
              <a:stCxn id="85" idx="0"/>
              <a:endCxn id="77" idx="4"/>
            </p:cNvCxnSpPr>
            <p:nvPr/>
          </p:nvCxnSpPr>
          <p:spPr>
            <a:xfrm>
              <a:off x="8851920" y="2675063"/>
              <a:ext cx="92737" cy="3289535"/>
            </a:xfrm>
            <a:prstGeom prst="straightConnector1">
              <a:avLst/>
            </a:prstGeom>
            <a:noFill/>
            <a:ln w="50800" cap="flat" cmpd="sng" algn="ctr">
              <a:solidFill>
                <a:srgbClr val="FF0000"/>
              </a:solidFill>
              <a:prstDash val="solid"/>
              <a:tailEnd type="none" w="sm" len="sm"/>
            </a:ln>
            <a:effectLst/>
          </p:spPr>
        </p:cxnSp>
        <p:cxnSp>
          <p:nvCxnSpPr>
            <p:cNvPr id="59" name="arrow_5"/>
            <p:cNvCxnSpPr>
              <a:cxnSpLocks/>
              <a:stCxn id="75" idx="0"/>
              <a:endCxn id="81" idx="4"/>
            </p:cNvCxnSpPr>
            <p:nvPr/>
          </p:nvCxnSpPr>
          <p:spPr>
            <a:xfrm flipH="1">
              <a:off x="12615407" y="2663281"/>
              <a:ext cx="29897" cy="3335116"/>
            </a:xfrm>
            <a:prstGeom prst="straightConnector1">
              <a:avLst/>
            </a:prstGeom>
            <a:noFill/>
            <a:ln w="50800" cap="flat" cmpd="sng" algn="ctr">
              <a:solidFill>
                <a:srgbClr val="FF0000"/>
              </a:solidFill>
              <a:prstDash val="solid"/>
              <a:tailEnd type="none" w="sm" len="sm"/>
            </a:ln>
            <a:effectLst/>
          </p:spPr>
        </p:cxnSp>
        <p:cxnSp>
          <p:nvCxnSpPr>
            <p:cNvPr id="60" name="arrow_5"/>
            <p:cNvCxnSpPr>
              <a:cxnSpLocks/>
              <a:endCxn id="75" idx="5"/>
            </p:cNvCxnSpPr>
            <p:nvPr/>
          </p:nvCxnSpPr>
          <p:spPr>
            <a:xfrm>
              <a:off x="10265023" y="1758209"/>
              <a:ext cx="2836611" cy="2006755"/>
            </a:xfrm>
            <a:prstGeom prst="straightConnector1">
              <a:avLst/>
            </a:prstGeom>
            <a:noFill/>
            <a:ln w="50800" cap="flat" cmpd="sng" algn="ctr">
              <a:solidFill>
                <a:srgbClr val="FF0000"/>
              </a:solidFill>
              <a:prstDash val="solid"/>
              <a:tailEnd type="none" w="sm" len="sm"/>
            </a:ln>
            <a:effectLst/>
          </p:spPr>
        </p:cxnSp>
        <p:cxnSp>
          <p:nvCxnSpPr>
            <p:cNvPr id="61" name="arrow_5"/>
            <p:cNvCxnSpPr>
              <a:cxnSpLocks/>
              <a:stCxn id="85" idx="3"/>
              <a:endCxn id="87" idx="7"/>
            </p:cNvCxnSpPr>
            <p:nvPr/>
          </p:nvCxnSpPr>
          <p:spPr>
            <a:xfrm flipV="1">
              <a:off x="8395590" y="1810738"/>
              <a:ext cx="2809352" cy="1966005"/>
            </a:xfrm>
            <a:prstGeom prst="straightConnector1">
              <a:avLst/>
            </a:prstGeom>
            <a:noFill/>
            <a:ln w="50800" cap="flat" cmpd="sng" algn="ctr">
              <a:solidFill>
                <a:srgbClr val="FF0000"/>
              </a:solidFill>
              <a:prstDash val="solid"/>
              <a:tailEnd type="none" w="sm" len="sm"/>
            </a:ln>
            <a:effectLst/>
          </p:spPr>
        </p:cxnSp>
        <p:cxnSp>
          <p:nvCxnSpPr>
            <p:cNvPr id="62" name="arrow_5"/>
            <p:cNvCxnSpPr>
              <a:cxnSpLocks/>
              <a:endCxn id="81" idx="7"/>
            </p:cNvCxnSpPr>
            <p:nvPr/>
          </p:nvCxnSpPr>
          <p:spPr>
            <a:xfrm flipV="1">
              <a:off x="10283467" y="4896717"/>
              <a:ext cx="2788268" cy="1860937"/>
            </a:xfrm>
            <a:prstGeom prst="straightConnector1">
              <a:avLst/>
            </a:prstGeom>
            <a:noFill/>
            <a:ln w="50800" cap="flat" cmpd="sng" algn="ctr">
              <a:solidFill>
                <a:srgbClr val="FF0000"/>
              </a:solidFill>
              <a:prstDash val="solid"/>
              <a:tailEnd type="none" w="sm" len="sm"/>
            </a:ln>
            <a:effectLst/>
          </p:spPr>
        </p:cxnSp>
        <p:cxnSp>
          <p:nvCxnSpPr>
            <p:cNvPr id="63" name="arrow_5"/>
            <p:cNvCxnSpPr>
              <a:cxnSpLocks/>
              <a:stCxn id="77" idx="1"/>
            </p:cNvCxnSpPr>
            <p:nvPr/>
          </p:nvCxnSpPr>
          <p:spPr>
            <a:xfrm>
              <a:off x="8488325" y="4862916"/>
              <a:ext cx="2735060" cy="1842204"/>
            </a:xfrm>
            <a:prstGeom prst="straightConnector1">
              <a:avLst/>
            </a:prstGeom>
            <a:noFill/>
            <a:ln w="50800" cap="flat" cmpd="sng" algn="ctr">
              <a:solidFill>
                <a:schemeClr val="accent1"/>
              </a:solidFill>
              <a:prstDash val="solid"/>
              <a:tailEnd type="none" w="sm" len="sm"/>
            </a:ln>
            <a:effectLst/>
          </p:spPr>
        </p:cxnSp>
        <p:cxnSp>
          <p:nvCxnSpPr>
            <p:cNvPr id="64" name="arrow_5"/>
            <p:cNvCxnSpPr>
              <a:cxnSpLocks/>
              <a:stCxn id="87" idx="0"/>
              <a:endCxn id="83" idx="4"/>
            </p:cNvCxnSpPr>
            <p:nvPr/>
          </p:nvCxnSpPr>
          <p:spPr>
            <a:xfrm>
              <a:off x="10748612" y="1621722"/>
              <a:ext cx="0" cy="5342646"/>
            </a:xfrm>
            <a:prstGeom prst="straightConnector1">
              <a:avLst/>
            </a:prstGeom>
            <a:noFill/>
            <a:ln w="50800" cap="flat" cmpd="sng" algn="ctr">
              <a:solidFill>
                <a:schemeClr val="accent1"/>
              </a:solidFill>
              <a:prstDash val="solid"/>
              <a:tailEnd type="none" w="sm" len="sm"/>
            </a:ln>
            <a:effectLst/>
          </p:spPr>
        </p:cxnSp>
        <p:cxnSp>
          <p:nvCxnSpPr>
            <p:cNvPr id="65" name="arrow_5"/>
            <p:cNvCxnSpPr>
              <a:cxnSpLocks/>
              <a:stCxn id="85" idx="1"/>
              <a:endCxn id="81" idx="5"/>
            </p:cNvCxnSpPr>
            <p:nvPr/>
          </p:nvCxnSpPr>
          <p:spPr>
            <a:xfrm>
              <a:off x="8395588" y="2864083"/>
              <a:ext cx="4676147" cy="2945296"/>
            </a:xfrm>
            <a:prstGeom prst="straightConnector1">
              <a:avLst/>
            </a:prstGeom>
            <a:noFill/>
            <a:ln w="50800" cap="flat" cmpd="sng" algn="ctr">
              <a:solidFill>
                <a:srgbClr val="FF0000"/>
              </a:solidFill>
              <a:prstDash val="solid"/>
              <a:tailEnd type="none" w="sm" len="sm"/>
            </a:ln>
            <a:effectLst/>
          </p:spPr>
        </p:cxnSp>
        <p:cxnSp>
          <p:nvCxnSpPr>
            <p:cNvPr id="66" name="arrow_5"/>
            <p:cNvCxnSpPr>
              <a:cxnSpLocks/>
            </p:cNvCxnSpPr>
            <p:nvPr/>
          </p:nvCxnSpPr>
          <p:spPr>
            <a:xfrm flipV="1">
              <a:off x="8447434" y="2842993"/>
              <a:ext cx="4676147" cy="2945296"/>
            </a:xfrm>
            <a:prstGeom prst="straightConnector1">
              <a:avLst/>
            </a:prstGeom>
            <a:noFill/>
            <a:ln w="50800" cap="flat" cmpd="sng" algn="ctr">
              <a:solidFill>
                <a:srgbClr val="FF0000"/>
              </a:solidFill>
              <a:prstDash val="solid"/>
              <a:tailEnd type="none" w="sm" len="sm"/>
            </a:ln>
            <a:effectLst/>
          </p:spPr>
        </p:cxnSp>
        <p:sp>
          <p:nvSpPr>
            <p:cNvPr id="87" name="Oval 86"/>
            <p:cNvSpPr/>
            <p:nvPr/>
          </p:nvSpPr>
          <p:spPr>
            <a:xfrm>
              <a:off x="10103260" y="1621722"/>
              <a:ext cx="1290701" cy="1290701"/>
            </a:xfrm>
            <a:prstGeom prst="ellipse">
              <a:avLst/>
            </a:prstGeom>
            <a:solidFill>
              <a:srgbClr val="F2F3F3"/>
            </a:solidFill>
            <a:ln w="50800" cap="flat" cmpd="sng" algn="ctr">
              <a:solidFill>
                <a:srgbClr val="D26F00"/>
              </a:solidFill>
              <a:prstDash val="solid"/>
            </a:ln>
            <a:effectLst>
              <a:outerShdw sx="120000" sy="120000" algn="ctr" rotWithShape="0">
                <a:srgbClr val="F2F3F3"/>
              </a:outerShdw>
            </a:effectLst>
          </p:spPr>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463040">
                <a:defRPr/>
              </a:pPr>
              <a:endParaRPr lang="en-US" sz="2880" kern="0" dirty="0">
                <a:solidFill>
                  <a:prstClr val="white"/>
                </a:solidFill>
                <a:effectLst>
                  <a:outerShdw blurRad="50800" dist="50800" dir="5400000" algn="ctr" rotWithShape="0">
                    <a:schemeClr val="bg1"/>
                  </a:outerShdw>
                </a:effectLst>
                <a:latin typeface="Arial"/>
              </a:endParaRPr>
            </a:p>
          </p:txBody>
        </p:sp>
        <p:sp>
          <p:nvSpPr>
            <p:cNvPr id="85" name="Oval 84"/>
            <p:cNvSpPr/>
            <p:nvPr/>
          </p:nvSpPr>
          <p:spPr>
            <a:xfrm>
              <a:off x="8206570" y="2675067"/>
              <a:ext cx="1290701" cy="1290701"/>
            </a:xfrm>
            <a:prstGeom prst="ellipse">
              <a:avLst/>
            </a:prstGeom>
            <a:solidFill>
              <a:srgbClr val="F2F3F3"/>
            </a:solidFill>
            <a:ln w="50800" cap="flat" cmpd="sng" algn="ctr">
              <a:solidFill>
                <a:srgbClr val="D26F00"/>
              </a:solidFill>
              <a:prstDash val="solid"/>
            </a:ln>
            <a:effectLst>
              <a:outerShdw sx="120000" sy="120000" algn="ctr" rotWithShape="0">
                <a:srgbClr val="F2F3F3"/>
              </a:outerShdw>
            </a:effectLst>
          </p:spPr>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463040">
                <a:defRPr/>
              </a:pPr>
              <a:endParaRPr lang="en-US" sz="2880" kern="0" dirty="0">
                <a:solidFill>
                  <a:prstClr val="white"/>
                </a:solidFill>
                <a:latin typeface="Arial"/>
              </a:endParaRPr>
            </a:p>
          </p:txBody>
        </p:sp>
        <p:sp>
          <p:nvSpPr>
            <p:cNvPr id="83" name="Oval 82"/>
            <p:cNvSpPr/>
            <p:nvPr/>
          </p:nvSpPr>
          <p:spPr>
            <a:xfrm>
              <a:off x="10103260" y="5673666"/>
              <a:ext cx="1290701" cy="1290701"/>
            </a:xfrm>
            <a:prstGeom prst="ellipse">
              <a:avLst/>
            </a:prstGeom>
            <a:solidFill>
              <a:srgbClr val="F2F3F3"/>
            </a:solidFill>
            <a:ln w="50800" cap="flat" cmpd="sng" algn="ctr">
              <a:solidFill>
                <a:srgbClr val="D26F00"/>
              </a:solidFill>
              <a:prstDash val="solid"/>
            </a:ln>
            <a:effectLst>
              <a:outerShdw sx="120000" sy="120000" algn="ctr" rotWithShape="0">
                <a:srgbClr val="F2F3F3"/>
              </a:outerShdw>
            </a:effectLst>
          </p:spPr>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463040">
                <a:defRPr/>
              </a:pPr>
              <a:endParaRPr lang="en-US" sz="2880" kern="0" dirty="0">
                <a:solidFill>
                  <a:prstClr val="white"/>
                </a:solidFill>
                <a:latin typeface="Arial"/>
              </a:endParaRPr>
            </a:p>
          </p:txBody>
        </p:sp>
        <p:sp>
          <p:nvSpPr>
            <p:cNvPr id="81" name="Oval 80"/>
            <p:cNvSpPr/>
            <p:nvPr/>
          </p:nvSpPr>
          <p:spPr>
            <a:xfrm>
              <a:off x="11970055" y="4707701"/>
              <a:ext cx="1290701" cy="1290701"/>
            </a:xfrm>
            <a:prstGeom prst="ellipse">
              <a:avLst/>
            </a:prstGeom>
            <a:solidFill>
              <a:srgbClr val="F2F3F3"/>
            </a:solidFill>
            <a:ln w="50800" cap="flat" cmpd="sng" algn="ctr">
              <a:solidFill>
                <a:srgbClr val="D26F00"/>
              </a:solidFill>
              <a:prstDash val="solid"/>
            </a:ln>
            <a:effectLst>
              <a:outerShdw sx="120000" sy="120000" algn="ctr" rotWithShape="0">
                <a:srgbClr val="F2F3F3"/>
              </a:outerShdw>
            </a:effectLst>
          </p:spPr>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463040">
                <a:defRPr/>
              </a:pPr>
              <a:endParaRPr lang="en-US" sz="2880" kern="0" dirty="0">
                <a:solidFill>
                  <a:prstClr val="white"/>
                </a:solidFill>
                <a:latin typeface="Arial"/>
              </a:endParaRPr>
            </a:p>
          </p:txBody>
        </p:sp>
        <p:sp>
          <p:nvSpPr>
            <p:cNvPr id="79" name="Oval 78"/>
            <p:cNvSpPr/>
            <p:nvPr/>
          </p:nvSpPr>
          <p:spPr>
            <a:xfrm>
              <a:off x="10103260" y="3647692"/>
              <a:ext cx="1290701" cy="1290701"/>
            </a:xfrm>
            <a:prstGeom prst="ellipse">
              <a:avLst/>
            </a:prstGeom>
            <a:solidFill>
              <a:srgbClr val="F2F3F3"/>
            </a:solidFill>
            <a:ln w="50800" cap="flat" cmpd="sng" algn="ctr">
              <a:solidFill>
                <a:srgbClr val="D26F00"/>
              </a:solidFill>
              <a:prstDash val="solid"/>
            </a:ln>
            <a:effectLst>
              <a:outerShdw sx="120000" sy="120000" algn="ctr" rotWithShape="0">
                <a:srgbClr val="F2F3F3"/>
              </a:outerShdw>
            </a:effectLst>
          </p:spPr>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463040">
                <a:defRPr/>
              </a:pPr>
              <a:endParaRPr lang="en-US" sz="2880" kern="0" dirty="0">
                <a:solidFill>
                  <a:prstClr val="white"/>
                </a:solidFill>
                <a:latin typeface="Arial"/>
              </a:endParaRPr>
            </a:p>
          </p:txBody>
        </p:sp>
        <p:sp>
          <p:nvSpPr>
            <p:cNvPr id="77" name="Oval 76"/>
            <p:cNvSpPr/>
            <p:nvPr/>
          </p:nvSpPr>
          <p:spPr>
            <a:xfrm>
              <a:off x="8299307" y="4673899"/>
              <a:ext cx="1290701" cy="1290701"/>
            </a:xfrm>
            <a:prstGeom prst="ellipse">
              <a:avLst/>
            </a:prstGeom>
            <a:solidFill>
              <a:srgbClr val="F2F3F3"/>
            </a:solidFill>
            <a:ln w="50800" cap="flat" cmpd="sng" algn="ctr">
              <a:solidFill>
                <a:srgbClr val="D26F00"/>
              </a:solidFill>
              <a:prstDash val="solid"/>
            </a:ln>
            <a:effectLst>
              <a:outerShdw sx="120000" sy="120000" algn="ctr" rotWithShape="0">
                <a:srgbClr val="F2F3F3"/>
              </a:outerShdw>
            </a:effectLst>
          </p:spPr>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463040">
                <a:defRPr/>
              </a:pPr>
              <a:endParaRPr lang="en-US" sz="2880" kern="0" dirty="0">
                <a:solidFill>
                  <a:prstClr val="white"/>
                </a:solidFill>
                <a:latin typeface="Arial"/>
              </a:endParaRPr>
            </a:p>
          </p:txBody>
        </p:sp>
        <p:sp>
          <p:nvSpPr>
            <p:cNvPr id="75" name="Oval 74"/>
            <p:cNvSpPr/>
            <p:nvPr/>
          </p:nvSpPr>
          <p:spPr>
            <a:xfrm>
              <a:off x="11999952" y="2663285"/>
              <a:ext cx="1290701" cy="1290701"/>
            </a:xfrm>
            <a:prstGeom prst="ellipse">
              <a:avLst/>
            </a:prstGeom>
            <a:solidFill>
              <a:srgbClr val="F2F3F3"/>
            </a:solidFill>
            <a:ln w="50800" cap="flat" cmpd="sng" algn="ctr">
              <a:solidFill>
                <a:srgbClr val="D26F00"/>
              </a:solidFill>
              <a:prstDash val="solid"/>
            </a:ln>
            <a:effectLst>
              <a:outerShdw sx="120000" sy="120000" algn="ctr" rotWithShape="0">
                <a:srgbClr val="F2F3F3"/>
              </a:outerShdw>
            </a:effectLst>
          </p:spPr>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463040">
                <a:defRPr/>
              </a:pPr>
              <a:endParaRPr lang="en-US" sz="2880" kern="0" dirty="0">
                <a:solidFill>
                  <a:prstClr val="white"/>
                </a:solidFill>
                <a:latin typeface="Arial"/>
              </a:endParaRPr>
            </a:p>
          </p:txBody>
        </p:sp>
      </p:grpSp>
      <p:cxnSp>
        <p:nvCxnSpPr>
          <p:cNvPr id="38" name="Straight Connector 37">
            <a:extLst>
              <a:ext uri="{FF2B5EF4-FFF2-40B4-BE49-F238E27FC236}">
                <a16:creationId xmlns:a16="http://schemas.microsoft.com/office/drawing/2014/main" id="{A0AEC043-DE78-4E14-AF17-C457F46E78F2}"/>
              </a:ext>
            </a:extLst>
          </p:cNvPr>
          <p:cNvCxnSpPr>
            <a:cxnSpLocks/>
          </p:cNvCxnSpPr>
          <p:nvPr/>
        </p:nvCxnSpPr>
        <p:spPr>
          <a:xfrm flipH="1">
            <a:off x="6075700" y="4243151"/>
            <a:ext cx="1399346" cy="0"/>
          </a:xfrm>
          <a:prstGeom prst="line">
            <a:avLst/>
          </a:prstGeom>
          <a:ln w="34925" cap="rnd">
            <a:gradFill flip="none" rotWithShape="1">
              <a:gsLst>
                <a:gs pos="0">
                  <a:schemeClr val="accent1"/>
                </a:gs>
                <a:gs pos="100000">
                  <a:srgbClr val="C00000"/>
                </a:gs>
              </a:gsLst>
              <a:lin ang="0" scaled="1"/>
              <a:tileRect/>
            </a:gradFill>
            <a:prstDash val="sysDot"/>
            <a:headEnd type="arrow" w="lg"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208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42" presetClass="path" presetSubtype="0" decel="100000" fill="hold" grpId="1" nodeType="withEffect">
                                  <p:stCondLst>
                                    <p:cond delay="0"/>
                                  </p:stCondLst>
                                  <p:childTnLst>
                                    <p:animMotion origin="layout" path="M 2.63889E-6 5E-6 L -0.04145 5E-6 " pathEditMode="relative" rAng="0" ptsTypes="AA">
                                      <p:cBhvr>
                                        <p:cTn id="9" dur="500" spd="-100000" fill="hold"/>
                                        <p:tgtEl>
                                          <p:spTgt spid="56"/>
                                        </p:tgtEl>
                                        <p:attrNameLst>
                                          <p:attrName>ppt_x</p:attrName>
                                          <p:attrName>ppt_y</p:attrName>
                                        </p:attrNameLst>
                                      </p:cBhvr>
                                      <p:rCtr x="-2072" y="0"/>
                                    </p:animMotion>
                                  </p:childTnLst>
                                </p:cTn>
                              </p:par>
                              <p:par>
                                <p:cTn id="10" presetID="22" presetClass="entr" presetSubtype="8"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42" presetClass="path" presetSubtype="0" decel="100000" fill="hold" nodeType="withEffect">
                                  <p:stCondLst>
                                    <p:cond delay="500"/>
                                  </p:stCondLst>
                                  <p:childTnLst>
                                    <p:animMotion origin="layout" path="M 2.63889E-6 5E-6 L -0.04145 5E-6 " pathEditMode="relative" rAng="0" ptsTypes="AA">
                                      <p:cBhvr>
                                        <p:cTn id="17" dur="500" spd="-100000" fill="hold"/>
                                        <p:tgtEl>
                                          <p:spTgt spid="6"/>
                                        </p:tgtEl>
                                        <p:attrNameLst>
                                          <p:attrName>ppt_x</p:attrName>
                                          <p:attrName>ppt_y</p:attrName>
                                        </p:attrNameLst>
                                      </p:cBhvr>
                                      <p:rCtr x="-207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Gateway integrations</a:t>
            </a:r>
          </a:p>
        </p:txBody>
      </p:sp>
      <p:sp>
        <p:nvSpPr>
          <p:cNvPr id="14" name="TextBox 4"/>
          <p:cNvSpPr txBox="1">
            <a:spLocks noChangeArrowheads="1"/>
          </p:cNvSpPr>
          <p:nvPr/>
        </p:nvSpPr>
        <p:spPr bwMode="auto">
          <a:xfrm>
            <a:off x="3436970" y="5173758"/>
            <a:ext cx="1061664" cy="338554"/>
          </a:xfrm>
          <a:prstGeom prst="rect">
            <a:avLst/>
          </a:prstGeom>
          <a:noFill/>
          <a:ln w="9525">
            <a:noFill/>
            <a:miter lim="800000"/>
            <a:headEnd/>
            <a:tailEnd/>
          </a:ln>
        </p:spPr>
        <p:txBody>
          <a:bodyPr>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Internet</a:t>
            </a:r>
          </a:p>
        </p:txBody>
      </p:sp>
      <p:sp>
        <p:nvSpPr>
          <p:cNvPr id="65" name="TextBox 4"/>
          <p:cNvSpPr txBox="1">
            <a:spLocks noChangeArrowheads="1"/>
          </p:cNvSpPr>
          <p:nvPr/>
        </p:nvSpPr>
        <p:spPr bwMode="auto">
          <a:xfrm>
            <a:off x="315750" y="3366282"/>
            <a:ext cx="1547882" cy="338554"/>
          </a:xfrm>
          <a:prstGeom prst="rect">
            <a:avLst/>
          </a:prstGeom>
          <a:noFill/>
          <a:ln w="9525">
            <a:noFill/>
            <a:miter lim="800000"/>
            <a:headEnd/>
            <a:tailEnd/>
          </a:ln>
        </p:spPr>
        <p:txBody>
          <a:bodyPr wrap="square">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Mobile Apps</a:t>
            </a:r>
          </a:p>
        </p:txBody>
      </p:sp>
      <p:sp>
        <p:nvSpPr>
          <p:cNvPr id="67" name="TextBox 4"/>
          <p:cNvSpPr txBox="1">
            <a:spLocks noChangeArrowheads="1"/>
          </p:cNvSpPr>
          <p:nvPr/>
        </p:nvSpPr>
        <p:spPr bwMode="auto">
          <a:xfrm>
            <a:off x="402839" y="5077252"/>
            <a:ext cx="1364674" cy="338554"/>
          </a:xfrm>
          <a:prstGeom prst="rect">
            <a:avLst/>
          </a:prstGeom>
          <a:noFill/>
          <a:ln w="9525">
            <a:noFill/>
            <a:miter lim="800000"/>
            <a:headEnd/>
            <a:tailEnd/>
          </a:ln>
        </p:spPr>
        <p:txBody>
          <a:bodyPr wrap="square">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Websites</a:t>
            </a:r>
          </a:p>
        </p:txBody>
      </p:sp>
      <p:pic>
        <p:nvPicPr>
          <p:cNvPr id="68" name="Picture 67" descr="Deck_Gear.png"/>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72179" y="5705556"/>
            <a:ext cx="1025995" cy="1025995"/>
          </a:xfrm>
          <a:prstGeom prst="rect">
            <a:avLst/>
          </a:prstGeom>
        </p:spPr>
      </p:pic>
      <p:sp>
        <p:nvSpPr>
          <p:cNvPr id="69" name="TextBox 4"/>
          <p:cNvSpPr txBox="1">
            <a:spLocks noChangeArrowheads="1"/>
          </p:cNvSpPr>
          <p:nvPr/>
        </p:nvSpPr>
        <p:spPr bwMode="auto">
          <a:xfrm>
            <a:off x="402839" y="6595801"/>
            <a:ext cx="1364674" cy="338554"/>
          </a:xfrm>
          <a:prstGeom prst="rect">
            <a:avLst/>
          </a:prstGeom>
          <a:noFill/>
          <a:ln w="9525">
            <a:noFill/>
            <a:miter lim="800000"/>
            <a:headEnd/>
            <a:tailEnd/>
          </a:ln>
        </p:spPr>
        <p:txBody>
          <a:bodyPr wrap="square">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Services</a:t>
            </a:r>
          </a:p>
        </p:txBody>
      </p:sp>
      <p:sp>
        <p:nvSpPr>
          <p:cNvPr id="111" name="TextBox 4"/>
          <p:cNvSpPr txBox="1">
            <a:spLocks noChangeArrowheads="1"/>
          </p:cNvSpPr>
          <p:nvPr/>
        </p:nvSpPr>
        <p:spPr bwMode="auto">
          <a:xfrm>
            <a:off x="7264894" y="1692411"/>
            <a:ext cx="1517061" cy="584775"/>
          </a:xfrm>
          <a:prstGeom prst="rect">
            <a:avLst/>
          </a:prstGeom>
          <a:noFill/>
          <a:ln w="9525">
            <a:noFill/>
            <a:miter lim="800000"/>
            <a:headEnd/>
            <a:tailEnd/>
          </a:ln>
        </p:spPr>
        <p:txBody>
          <a:bodyPr wrap="square">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API Gateway Cache</a:t>
            </a:r>
          </a:p>
        </p:txBody>
      </p:sp>
      <p:sp>
        <p:nvSpPr>
          <p:cNvPr id="124" name="TextBox 4"/>
          <p:cNvSpPr txBox="1">
            <a:spLocks noChangeArrowheads="1"/>
          </p:cNvSpPr>
          <p:nvPr/>
        </p:nvSpPr>
        <p:spPr bwMode="auto">
          <a:xfrm>
            <a:off x="10565420" y="4049450"/>
            <a:ext cx="1517061" cy="584775"/>
          </a:xfrm>
          <a:prstGeom prst="rect">
            <a:avLst/>
          </a:prstGeom>
          <a:noFill/>
          <a:ln w="9525">
            <a:noFill/>
            <a:miter lim="800000"/>
            <a:headEnd/>
            <a:tailEnd/>
          </a:ln>
        </p:spPr>
        <p:txBody>
          <a:bodyPr wrap="square">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Endpoints on Amazon EC2</a:t>
            </a:r>
          </a:p>
        </p:txBody>
      </p:sp>
      <p:sp>
        <p:nvSpPr>
          <p:cNvPr id="75" name="TextBox 4"/>
          <p:cNvSpPr txBox="1">
            <a:spLocks noChangeArrowheads="1"/>
          </p:cNvSpPr>
          <p:nvPr/>
        </p:nvSpPr>
        <p:spPr bwMode="auto">
          <a:xfrm>
            <a:off x="10634194" y="7150470"/>
            <a:ext cx="1517061" cy="584775"/>
          </a:xfrm>
          <a:prstGeom prst="rect">
            <a:avLst/>
          </a:prstGeom>
          <a:noFill/>
          <a:ln w="9525">
            <a:noFill/>
            <a:miter lim="800000"/>
            <a:headEnd/>
            <a:tailEnd/>
          </a:ln>
        </p:spPr>
        <p:txBody>
          <a:bodyPr wrap="square">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Any other AWS service</a:t>
            </a:r>
          </a:p>
        </p:txBody>
      </p:sp>
      <p:sp>
        <p:nvSpPr>
          <p:cNvPr id="117" name="TextBox 4"/>
          <p:cNvSpPr txBox="1">
            <a:spLocks noChangeArrowheads="1"/>
          </p:cNvSpPr>
          <p:nvPr/>
        </p:nvSpPr>
        <p:spPr bwMode="auto">
          <a:xfrm>
            <a:off x="2190825" y="6256196"/>
            <a:ext cx="3079326" cy="338554"/>
          </a:xfrm>
          <a:prstGeom prst="rect">
            <a:avLst/>
          </a:prstGeom>
          <a:noFill/>
          <a:ln w="9525">
            <a:noFill/>
            <a:miter lim="800000"/>
            <a:headEnd/>
            <a:tailEnd/>
          </a:ln>
        </p:spPr>
        <p:txBody>
          <a:bodyPr wrap="square">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Regional API Endpoints</a:t>
            </a:r>
          </a:p>
        </p:txBody>
      </p:sp>
      <p:sp>
        <p:nvSpPr>
          <p:cNvPr id="120" name="TextBox 4">
            <a:extLst>
              <a:ext uri="{FF2B5EF4-FFF2-40B4-BE49-F238E27FC236}">
                <a16:creationId xmlns:a16="http://schemas.microsoft.com/office/drawing/2014/main" id="{92E3E898-789F-3243-A6F3-3F17F9DC13B5}"/>
              </a:ext>
            </a:extLst>
          </p:cNvPr>
          <p:cNvSpPr txBox="1">
            <a:spLocks noChangeArrowheads="1"/>
          </p:cNvSpPr>
          <p:nvPr/>
        </p:nvSpPr>
        <p:spPr bwMode="auto">
          <a:xfrm>
            <a:off x="12915046" y="6438221"/>
            <a:ext cx="1431365" cy="830997"/>
          </a:xfrm>
          <a:prstGeom prst="rect">
            <a:avLst/>
          </a:prstGeom>
          <a:noFill/>
          <a:ln w="9525">
            <a:noFill/>
            <a:miter lim="800000"/>
            <a:headEnd/>
            <a:tailEnd/>
          </a:ln>
        </p:spPr>
        <p:txBody>
          <a:bodyPr wrap="square">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All publicly accessible endpoints</a:t>
            </a:r>
          </a:p>
        </p:txBody>
      </p:sp>
      <p:pic>
        <p:nvPicPr>
          <p:cNvPr id="84" name="Graphic 83">
            <a:extLst>
              <a:ext uri="{FF2B5EF4-FFF2-40B4-BE49-F238E27FC236}">
                <a16:creationId xmlns:a16="http://schemas.microsoft.com/office/drawing/2014/main" id="{BA8419B0-FE9B-0D47-8390-EDC3A307A23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95995" y="1317664"/>
            <a:ext cx="548640" cy="548640"/>
          </a:xfrm>
          <a:prstGeom prst="rect">
            <a:avLst/>
          </a:prstGeom>
        </p:spPr>
      </p:pic>
      <p:sp>
        <p:nvSpPr>
          <p:cNvPr id="89" name="Rectangle 88">
            <a:extLst>
              <a:ext uri="{FF2B5EF4-FFF2-40B4-BE49-F238E27FC236}">
                <a16:creationId xmlns:a16="http://schemas.microsoft.com/office/drawing/2014/main" id="{401DC7F0-A548-1B42-803B-A0DD51FFC8FF}"/>
              </a:ext>
            </a:extLst>
          </p:cNvPr>
          <p:cNvSpPr/>
          <p:nvPr/>
        </p:nvSpPr>
        <p:spPr>
          <a:xfrm>
            <a:off x="5295994" y="1317664"/>
            <a:ext cx="6971922" cy="6485200"/>
          </a:xfrm>
          <a:prstGeom prst="rect">
            <a:avLst/>
          </a:prstGeom>
          <a:noFill/>
          <a:ln w="12700">
            <a:solidFill>
              <a:srgbClr val="858B9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146304" rIns="146304" bIns="73152" numCol="1" spcCol="0" rtlCol="0" fromWordArt="0" anchor="t" anchorCtr="0" forceAA="0" compatLnSpc="1">
            <a:prstTxWarp prst="textNoShape">
              <a:avLst/>
            </a:prstTxWarp>
            <a:noAutofit/>
          </a:bodyPr>
          <a:lstStyle/>
          <a:p>
            <a:pPr algn="l"/>
            <a:r>
              <a:rPr lang="en-US" sz="1920" dirty="0">
                <a:solidFill>
                  <a:schemeClr val="tx1"/>
                </a:solidFill>
              </a:rPr>
              <a:t>AWS Cloud</a:t>
            </a:r>
          </a:p>
        </p:txBody>
      </p:sp>
      <p:pic>
        <p:nvPicPr>
          <p:cNvPr id="94" name="Graphic 93">
            <a:extLst>
              <a:ext uri="{FF2B5EF4-FFF2-40B4-BE49-F238E27FC236}">
                <a16:creationId xmlns:a16="http://schemas.microsoft.com/office/drawing/2014/main" id="{2BD6ED39-770A-1D42-9C22-41BA205AC57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485096" y="1313120"/>
            <a:ext cx="548640" cy="548640"/>
          </a:xfrm>
          <a:prstGeom prst="rect">
            <a:avLst/>
          </a:prstGeom>
        </p:spPr>
      </p:pic>
      <p:sp>
        <p:nvSpPr>
          <p:cNvPr id="95" name="Rectangle 94">
            <a:extLst>
              <a:ext uri="{FF2B5EF4-FFF2-40B4-BE49-F238E27FC236}">
                <a16:creationId xmlns:a16="http://schemas.microsoft.com/office/drawing/2014/main" id="{0F854052-911F-9F4B-A33F-DA6EB561584D}"/>
              </a:ext>
            </a:extLst>
          </p:cNvPr>
          <p:cNvSpPr/>
          <p:nvPr/>
        </p:nvSpPr>
        <p:spPr>
          <a:xfrm>
            <a:off x="12485097" y="1313119"/>
            <a:ext cx="2051525" cy="3775637"/>
          </a:xfrm>
          <a:prstGeom prst="rect">
            <a:avLst/>
          </a:prstGeom>
          <a:noFill/>
          <a:ln w="12700">
            <a:solidFill>
              <a:srgbClr val="B6BA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146304" rIns="146304" bIns="73152" numCol="1" spcCol="0" rtlCol="0" fromWordArt="0" anchor="t" anchorCtr="0" forceAA="0" compatLnSpc="1">
            <a:prstTxWarp prst="textNoShape">
              <a:avLst/>
            </a:prstTxWarp>
            <a:noAutofit/>
          </a:bodyPr>
          <a:lstStyle/>
          <a:p>
            <a:pPr algn="l"/>
            <a:r>
              <a:rPr lang="en-US" sz="1760" dirty="0">
                <a:solidFill>
                  <a:schemeClr val="tx1"/>
                </a:solidFill>
              </a:rPr>
              <a:t>YOUR VPC</a:t>
            </a:r>
          </a:p>
        </p:txBody>
      </p:sp>
      <p:pic>
        <p:nvPicPr>
          <p:cNvPr id="129" name="Graphic 128">
            <a:extLst>
              <a:ext uri="{FF2B5EF4-FFF2-40B4-BE49-F238E27FC236}">
                <a16:creationId xmlns:a16="http://schemas.microsoft.com/office/drawing/2014/main" id="{84F37404-6867-7A43-ADE6-9F2A2A25C68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375254" y="4076916"/>
            <a:ext cx="1180757" cy="1180757"/>
          </a:xfrm>
          <a:prstGeom prst="rect">
            <a:avLst/>
          </a:prstGeom>
        </p:spPr>
      </p:pic>
      <p:pic>
        <p:nvPicPr>
          <p:cNvPr id="130" name="Graphic 129">
            <a:extLst>
              <a:ext uri="{FF2B5EF4-FFF2-40B4-BE49-F238E27FC236}">
                <a16:creationId xmlns:a16="http://schemas.microsoft.com/office/drawing/2014/main" id="{680DC729-8C8C-AD46-B93A-37126C9A98B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140365" y="5450069"/>
            <a:ext cx="921600" cy="921600"/>
          </a:xfrm>
          <a:prstGeom prst="rect">
            <a:avLst/>
          </a:prstGeom>
        </p:spPr>
      </p:pic>
      <p:pic>
        <p:nvPicPr>
          <p:cNvPr id="131" name="Graphic 130">
            <a:extLst>
              <a:ext uri="{FF2B5EF4-FFF2-40B4-BE49-F238E27FC236}">
                <a16:creationId xmlns:a16="http://schemas.microsoft.com/office/drawing/2014/main" id="{9E08EA8C-71F7-3749-B104-5AAE310715B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918277" y="6262534"/>
            <a:ext cx="914400" cy="914400"/>
          </a:xfrm>
          <a:prstGeom prst="rect">
            <a:avLst/>
          </a:prstGeom>
        </p:spPr>
      </p:pic>
      <p:pic>
        <p:nvPicPr>
          <p:cNvPr id="132" name="Graphic 131">
            <a:extLst>
              <a:ext uri="{FF2B5EF4-FFF2-40B4-BE49-F238E27FC236}">
                <a16:creationId xmlns:a16="http://schemas.microsoft.com/office/drawing/2014/main" id="{B70E799B-7469-7343-BB8C-69651372B4E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590911" y="4039297"/>
            <a:ext cx="886744" cy="1271000"/>
          </a:xfrm>
          <a:prstGeom prst="rect">
            <a:avLst/>
          </a:prstGeom>
        </p:spPr>
      </p:pic>
      <p:cxnSp>
        <p:nvCxnSpPr>
          <p:cNvPr id="17" name="Elbow Connector 16">
            <a:extLst>
              <a:ext uri="{FF2B5EF4-FFF2-40B4-BE49-F238E27FC236}">
                <a16:creationId xmlns:a16="http://schemas.microsoft.com/office/drawing/2014/main" id="{F1D58DE9-A12C-DC49-AA00-A07A2525790B}"/>
              </a:ext>
            </a:extLst>
          </p:cNvPr>
          <p:cNvCxnSpPr>
            <a:stCxn id="132" idx="3"/>
            <a:endCxn id="131" idx="1"/>
          </p:cNvCxnSpPr>
          <p:nvPr/>
        </p:nvCxnSpPr>
        <p:spPr>
          <a:xfrm>
            <a:off x="8477655" y="4674797"/>
            <a:ext cx="2440622" cy="2044938"/>
          </a:xfrm>
          <a:prstGeom prst="bentConnector3">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Elbow Connector 18">
            <a:extLst>
              <a:ext uri="{FF2B5EF4-FFF2-40B4-BE49-F238E27FC236}">
                <a16:creationId xmlns:a16="http://schemas.microsoft.com/office/drawing/2014/main" id="{BD204C1B-A36F-594A-81D1-E5EF80CD9AA9}"/>
              </a:ext>
            </a:extLst>
          </p:cNvPr>
          <p:cNvCxnSpPr>
            <a:cxnSpLocks/>
            <a:stCxn id="132" idx="3"/>
            <a:endCxn id="130" idx="1"/>
          </p:cNvCxnSpPr>
          <p:nvPr/>
        </p:nvCxnSpPr>
        <p:spPr>
          <a:xfrm>
            <a:off x="8477655" y="4674798"/>
            <a:ext cx="4662710" cy="1236072"/>
          </a:xfrm>
          <a:prstGeom prst="bentConnector3">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33" name="Graphic 132">
            <a:extLst>
              <a:ext uri="{FF2B5EF4-FFF2-40B4-BE49-F238E27FC236}">
                <a16:creationId xmlns:a16="http://schemas.microsoft.com/office/drawing/2014/main" id="{C44FFDE5-3C00-6145-A41B-A61467A8D618}"/>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0905650" y="3052511"/>
            <a:ext cx="752690" cy="940862"/>
          </a:xfrm>
          <a:prstGeom prst="rect">
            <a:avLst/>
          </a:prstGeom>
        </p:spPr>
      </p:pic>
      <p:pic>
        <p:nvPicPr>
          <p:cNvPr id="134" name="Graphic 133">
            <a:extLst>
              <a:ext uri="{FF2B5EF4-FFF2-40B4-BE49-F238E27FC236}">
                <a16:creationId xmlns:a16="http://schemas.microsoft.com/office/drawing/2014/main" id="{FE1A639C-8B22-A641-9A46-9CE6B4925294}"/>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3226309" y="1900935"/>
            <a:ext cx="752690" cy="940862"/>
          </a:xfrm>
          <a:prstGeom prst="rect">
            <a:avLst/>
          </a:prstGeom>
        </p:spPr>
      </p:pic>
      <p:cxnSp>
        <p:nvCxnSpPr>
          <p:cNvPr id="21" name="Elbow Connector 20">
            <a:extLst>
              <a:ext uri="{FF2B5EF4-FFF2-40B4-BE49-F238E27FC236}">
                <a16:creationId xmlns:a16="http://schemas.microsoft.com/office/drawing/2014/main" id="{E4EAE4DC-CAD7-8949-B7AB-F4443B151EB7}"/>
              </a:ext>
            </a:extLst>
          </p:cNvPr>
          <p:cNvCxnSpPr>
            <a:cxnSpLocks/>
            <a:stCxn id="132" idx="3"/>
            <a:endCxn id="133" idx="1"/>
          </p:cNvCxnSpPr>
          <p:nvPr/>
        </p:nvCxnSpPr>
        <p:spPr>
          <a:xfrm flipV="1">
            <a:off x="8477655" y="3522943"/>
            <a:ext cx="2427995" cy="1151854"/>
          </a:xfrm>
          <a:prstGeom prst="bentConnector3">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a:extLst>
              <a:ext uri="{FF2B5EF4-FFF2-40B4-BE49-F238E27FC236}">
                <a16:creationId xmlns:a16="http://schemas.microsoft.com/office/drawing/2014/main" id="{5525A795-24D8-DD4C-8696-8BF304882F9A}"/>
              </a:ext>
            </a:extLst>
          </p:cNvPr>
          <p:cNvCxnSpPr>
            <a:cxnSpLocks/>
            <a:stCxn id="132" idx="3"/>
            <a:endCxn id="95" idx="1"/>
          </p:cNvCxnSpPr>
          <p:nvPr/>
        </p:nvCxnSpPr>
        <p:spPr>
          <a:xfrm flipV="1">
            <a:off x="8477655" y="3200938"/>
            <a:ext cx="4007442" cy="1473859"/>
          </a:xfrm>
          <a:prstGeom prst="bentConnector3">
            <a:avLst>
              <a:gd name="adj1" fmla="val 89043"/>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pic>
        <p:nvPicPr>
          <p:cNvPr id="135" name="Graphic 134">
            <a:extLst>
              <a:ext uri="{FF2B5EF4-FFF2-40B4-BE49-F238E27FC236}">
                <a16:creationId xmlns:a16="http://schemas.microsoft.com/office/drawing/2014/main" id="{3EA1BFD6-221F-814F-8A6B-1665C0D586D6}"/>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3234939" y="2926060"/>
            <a:ext cx="735427" cy="919285"/>
          </a:xfrm>
          <a:prstGeom prst="rect">
            <a:avLst/>
          </a:prstGeom>
        </p:spPr>
      </p:pic>
      <p:pic>
        <p:nvPicPr>
          <p:cNvPr id="136" name="Graphic 135">
            <a:extLst>
              <a:ext uri="{FF2B5EF4-FFF2-40B4-BE49-F238E27FC236}">
                <a16:creationId xmlns:a16="http://schemas.microsoft.com/office/drawing/2014/main" id="{3C312920-E433-FB48-8336-91512E7E39B1}"/>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3217624" y="3929607"/>
            <a:ext cx="770058" cy="962571"/>
          </a:xfrm>
          <a:prstGeom prst="rect">
            <a:avLst/>
          </a:prstGeom>
        </p:spPr>
      </p:pic>
      <p:pic>
        <p:nvPicPr>
          <p:cNvPr id="137" name="Graphic 136">
            <a:extLst>
              <a:ext uri="{FF2B5EF4-FFF2-40B4-BE49-F238E27FC236}">
                <a16:creationId xmlns:a16="http://schemas.microsoft.com/office/drawing/2014/main" id="{F1D39009-8C8E-FC48-BD17-483B47228B2F}"/>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0918277" y="1673900"/>
            <a:ext cx="770058" cy="962571"/>
          </a:xfrm>
          <a:prstGeom prst="rect">
            <a:avLst/>
          </a:prstGeom>
        </p:spPr>
      </p:pic>
      <p:cxnSp>
        <p:nvCxnSpPr>
          <p:cNvPr id="31" name="Elbow Connector 30">
            <a:extLst>
              <a:ext uri="{FF2B5EF4-FFF2-40B4-BE49-F238E27FC236}">
                <a16:creationId xmlns:a16="http://schemas.microsoft.com/office/drawing/2014/main" id="{70880F27-0E63-5E48-8D92-3C8805204193}"/>
              </a:ext>
            </a:extLst>
          </p:cNvPr>
          <p:cNvCxnSpPr>
            <a:stCxn id="132" idx="3"/>
            <a:endCxn id="137" idx="1"/>
          </p:cNvCxnSpPr>
          <p:nvPr/>
        </p:nvCxnSpPr>
        <p:spPr>
          <a:xfrm flipV="1">
            <a:off x="8477655" y="2155187"/>
            <a:ext cx="2440622" cy="2519611"/>
          </a:xfrm>
          <a:prstGeom prst="bentConnector3">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pic>
        <p:nvPicPr>
          <p:cNvPr id="138" name="Graphic 137">
            <a:extLst>
              <a:ext uri="{FF2B5EF4-FFF2-40B4-BE49-F238E27FC236}">
                <a16:creationId xmlns:a16="http://schemas.microsoft.com/office/drawing/2014/main" id="{F73DF63D-5232-C24B-9C48-86981F67950B}"/>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7594654" y="6183667"/>
            <a:ext cx="879259" cy="1260272"/>
          </a:xfrm>
          <a:prstGeom prst="rect">
            <a:avLst/>
          </a:prstGeom>
        </p:spPr>
      </p:pic>
      <p:pic>
        <p:nvPicPr>
          <p:cNvPr id="139" name="Graphic 138">
            <a:extLst>
              <a:ext uri="{FF2B5EF4-FFF2-40B4-BE49-F238E27FC236}">
                <a16:creationId xmlns:a16="http://schemas.microsoft.com/office/drawing/2014/main" id="{84655526-EAC5-414B-BFF0-D5E5039F80C0}"/>
              </a:ext>
            </a:extLst>
          </p:cNvPr>
          <p:cNvPicPr>
            <a:picLocks noChangeAspect="1"/>
          </p:cNvPicPr>
          <p:nvPr/>
        </p:nvPicPr>
        <p:blipFill>
          <a:blip r:embed="rId22">
            <a:extLst>
              <a:ext uri="{96DAC541-7B7A-43D3-8B79-37D633B846F1}">
                <asvg:svgBlip xmlns:asvg="http://schemas.microsoft.com/office/drawing/2016/SVG/main" xmlns="" r:embed="rId23"/>
              </a:ext>
            </a:extLst>
          </a:blip>
          <a:stretch>
            <a:fillRect/>
          </a:stretch>
        </p:blipFill>
        <p:spPr>
          <a:xfrm>
            <a:off x="5461252" y="4039296"/>
            <a:ext cx="872606" cy="1250736"/>
          </a:xfrm>
          <a:prstGeom prst="rect">
            <a:avLst/>
          </a:prstGeom>
        </p:spPr>
      </p:pic>
      <p:pic>
        <p:nvPicPr>
          <p:cNvPr id="144" name="Graphic 143">
            <a:extLst>
              <a:ext uri="{FF2B5EF4-FFF2-40B4-BE49-F238E27FC236}">
                <a16:creationId xmlns:a16="http://schemas.microsoft.com/office/drawing/2014/main" id="{2FB3BE0B-659B-5243-9323-EF46CB7EC5D9}"/>
              </a:ext>
            </a:extLst>
          </p:cNvPr>
          <p:cNvPicPr>
            <a:picLocks noChangeAspect="1"/>
          </p:cNvPicPr>
          <p:nvPr/>
        </p:nvPicPr>
        <p:blipFill>
          <a:blip r:embed="rId24">
            <a:extLst>
              <a:ext uri="{96DAC541-7B7A-43D3-8B79-37D633B846F1}">
                <asvg:svgBlip xmlns:asvg="http://schemas.microsoft.com/office/drawing/2016/SVG/main" xmlns="" r:embed="rId25"/>
              </a:ext>
            </a:extLst>
          </a:blip>
          <a:stretch>
            <a:fillRect/>
          </a:stretch>
        </p:blipFill>
        <p:spPr>
          <a:xfrm>
            <a:off x="7577082" y="2251525"/>
            <a:ext cx="914400" cy="914400"/>
          </a:xfrm>
          <a:prstGeom prst="rect">
            <a:avLst/>
          </a:prstGeom>
        </p:spPr>
      </p:pic>
      <p:pic>
        <p:nvPicPr>
          <p:cNvPr id="145" name="Graphic 144">
            <a:extLst>
              <a:ext uri="{FF2B5EF4-FFF2-40B4-BE49-F238E27FC236}">
                <a16:creationId xmlns:a16="http://schemas.microsoft.com/office/drawing/2014/main" id="{91808F2B-A2C8-D346-944B-4C7614253588}"/>
              </a:ext>
            </a:extLst>
          </p:cNvPr>
          <p:cNvPicPr>
            <a:picLocks noChangeAspect="1"/>
          </p:cNvPicPr>
          <p:nvPr/>
        </p:nvPicPr>
        <p:blipFill>
          <a:blip r:embed="rId26">
            <a:extLst>
              <a:ext uri="{96DAC541-7B7A-43D3-8B79-37D633B846F1}">
                <asvg:svgBlip xmlns:asvg="http://schemas.microsoft.com/office/drawing/2016/SVG/main" xmlns="" r:embed="rId27"/>
              </a:ext>
            </a:extLst>
          </a:blip>
          <a:stretch>
            <a:fillRect/>
          </a:stretch>
        </p:blipFill>
        <p:spPr>
          <a:xfrm>
            <a:off x="451881" y="4023446"/>
            <a:ext cx="1266586" cy="1266586"/>
          </a:xfrm>
          <a:prstGeom prst="rect">
            <a:avLst/>
          </a:prstGeom>
        </p:spPr>
      </p:pic>
      <p:pic>
        <p:nvPicPr>
          <p:cNvPr id="146" name="Graphic 145">
            <a:extLst>
              <a:ext uri="{FF2B5EF4-FFF2-40B4-BE49-F238E27FC236}">
                <a16:creationId xmlns:a16="http://schemas.microsoft.com/office/drawing/2014/main" id="{54978C50-6A52-2F49-BAB9-14892F64C63B}"/>
              </a:ext>
            </a:extLst>
          </p:cNvPr>
          <p:cNvPicPr>
            <a:picLocks noChangeAspect="1"/>
          </p:cNvPicPr>
          <p:nvPr/>
        </p:nvPicPr>
        <p:blipFill>
          <a:blip r:embed="rId28">
            <a:extLst>
              <a:ext uri="{96DAC541-7B7A-43D3-8B79-37D633B846F1}">
                <asvg:svgBlip xmlns:asvg="http://schemas.microsoft.com/office/drawing/2016/SVG/main" xmlns="" r:embed="rId29"/>
              </a:ext>
            </a:extLst>
          </a:blip>
          <a:stretch>
            <a:fillRect/>
          </a:stretch>
        </p:blipFill>
        <p:spPr>
          <a:xfrm>
            <a:off x="451881" y="2235149"/>
            <a:ext cx="1266586" cy="1266586"/>
          </a:xfrm>
          <a:prstGeom prst="rect">
            <a:avLst/>
          </a:prstGeom>
        </p:spPr>
      </p:pic>
      <p:cxnSp>
        <p:nvCxnSpPr>
          <p:cNvPr id="40" name="Elbow Connector 39">
            <a:extLst>
              <a:ext uri="{FF2B5EF4-FFF2-40B4-BE49-F238E27FC236}">
                <a16:creationId xmlns:a16="http://schemas.microsoft.com/office/drawing/2014/main" id="{AD7EAA7D-D6A8-DE4B-912D-886E3614BF25}"/>
              </a:ext>
            </a:extLst>
          </p:cNvPr>
          <p:cNvCxnSpPr>
            <a:stCxn id="146" idx="3"/>
            <a:endCxn id="129" idx="1"/>
          </p:cNvCxnSpPr>
          <p:nvPr/>
        </p:nvCxnSpPr>
        <p:spPr>
          <a:xfrm>
            <a:off x="1718468" y="2868442"/>
            <a:ext cx="1656786" cy="1798853"/>
          </a:xfrm>
          <a:prstGeom prst="bentConnector3">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589283CF-B123-6040-B789-B5CF0FF58E4F}"/>
              </a:ext>
            </a:extLst>
          </p:cNvPr>
          <p:cNvCxnSpPr>
            <a:stCxn id="145" idx="3"/>
            <a:endCxn id="129" idx="1"/>
          </p:cNvCxnSpPr>
          <p:nvPr/>
        </p:nvCxnSpPr>
        <p:spPr>
          <a:xfrm>
            <a:off x="1718468" y="4656740"/>
            <a:ext cx="1656786" cy="10555"/>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094D31-9838-2440-B3A0-5471BECF9C57}"/>
              </a:ext>
            </a:extLst>
          </p:cNvPr>
          <p:cNvCxnSpPr>
            <a:stCxn id="129" idx="3"/>
            <a:endCxn id="139" idx="1"/>
          </p:cNvCxnSpPr>
          <p:nvPr/>
        </p:nvCxnSpPr>
        <p:spPr>
          <a:xfrm flipV="1">
            <a:off x="4556009" y="4664664"/>
            <a:ext cx="905242" cy="263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6B02B314-F103-6A4D-A0D0-97BABE5B6619}"/>
              </a:ext>
            </a:extLst>
          </p:cNvPr>
          <p:cNvCxnSpPr>
            <a:stCxn id="139" idx="3"/>
            <a:endCxn id="132" idx="1"/>
          </p:cNvCxnSpPr>
          <p:nvPr/>
        </p:nvCxnSpPr>
        <p:spPr>
          <a:xfrm>
            <a:off x="6333858" y="4664665"/>
            <a:ext cx="1257053" cy="10133"/>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Elbow Connector 47">
            <a:extLst>
              <a:ext uri="{FF2B5EF4-FFF2-40B4-BE49-F238E27FC236}">
                <a16:creationId xmlns:a16="http://schemas.microsoft.com/office/drawing/2014/main" id="{2ACEE59E-70D1-414E-8F4D-48684D9496F2}"/>
              </a:ext>
            </a:extLst>
          </p:cNvPr>
          <p:cNvCxnSpPr>
            <a:stCxn id="68" idx="3"/>
            <a:endCxn id="132" idx="1"/>
          </p:cNvCxnSpPr>
          <p:nvPr/>
        </p:nvCxnSpPr>
        <p:spPr>
          <a:xfrm flipV="1">
            <a:off x="1598173" y="4674797"/>
            <a:ext cx="5992738" cy="1543757"/>
          </a:xfrm>
          <a:prstGeom prst="bentConnector3">
            <a:avLst>
              <a:gd name="adj1" fmla="val 88316"/>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5D561A2A-F206-094C-859E-B5A9AA458048}"/>
              </a:ext>
            </a:extLst>
          </p:cNvPr>
          <p:cNvCxnSpPr>
            <a:stCxn id="144" idx="2"/>
            <a:endCxn id="132" idx="0"/>
          </p:cNvCxnSpPr>
          <p:nvPr/>
        </p:nvCxnSpPr>
        <p:spPr>
          <a:xfrm>
            <a:off x="8034282" y="3165926"/>
            <a:ext cx="2" cy="873371"/>
          </a:xfrm>
          <a:prstGeom prst="straightConnector1">
            <a:avLst/>
          </a:prstGeom>
          <a:ln>
            <a:solidFill>
              <a:schemeClr val="accent3">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8BFFA545-1195-EE43-AA6B-F4D447EC942C}"/>
              </a:ext>
            </a:extLst>
          </p:cNvPr>
          <p:cNvCxnSpPr>
            <a:stCxn id="132" idx="2"/>
            <a:endCxn id="138" idx="0"/>
          </p:cNvCxnSpPr>
          <p:nvPr/>
        </p:nvCxnSpPr>
        <p:spPr>
          <a:xfrm>
            <a:off x="8034283" y="5310297"/>
            <a:ext cx="0" cy="873371"/>
          </a:xfrm>
          <a:prstGeom prst="straightConnector1">
            <a:avLst/>
          </a:prstGeom>
          <a:ln>
            <a:solidFill>
              <a:schemeClr val="accent3">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61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1130-8F70-F54E-AB2A-5844631324B2}"/>
              </a:ext>
            </a:extLst>
          </p:cNvPr>
          <p:cNvSpPr>
            <a:spLocks noGrp="1"/>
          </p:cNvSpPr>
          <p:nvPr>
            <p:ph type="title"/>
          </p:nvPr>
        </p:nvSpPr>
        <p:spPr/>
        <p:txBody>
          <a:bodyPr/>
          <a:lstStyle/>
          <a:p>
            <a:r>
              <a:rPr lang="en-US" dirty="0"/>
              <a:t>Amazon API Gateway</a:t>
            </a:r>
          </a:p>
        </p:txBody>
      </p:sp>
      <p:sp>
        <p:nvSpPr>
          <p:cNvPr id="3" name="Content Placeholder 2">
            <a:extLst>
              <a:ext uri="{FF2B5EF4-FFF2-40B4-BE49-F238E27FC236}">
                <a16:creationId xmlns:a16="http://schemas.microsoft.com/office/drawing/2014/main" id="{626911B7-720C-474E-A056-5F3EFB152ED2}"/>
              </a:ext>
            </a:extLst>
          </p:cNvPr>
          <p:cNvSpPr>
            <a:spLocks noGrp="1"/>
          </p:cNvSpPr>
          <p:nvPr>
            <p:ph idx="1"/>
          </p:nvPr>
        </p:nvSpPr>
        <p:spPr>
          <a:xfrm>
            <a:off x="323089" y="1427015"/>
            <a:ext cx="13984225" cy="3447098"/>
          </a:xfrm>
        </p:spPr>
        <p:txBody>
          <a:bodyPr/>
          <a:lstStyle/>
          <a:p>
            <a:r>
              <a:rPr lang="en-US" dirty="0"/>
              <a:t>Enables best practices for distributed systems</a:t>
            </a:r>
          </a:p>
          <a:p>
            <a:pPr marL="457200" indent="-457200">
              <a:buFont typeface="Arial" panose="020B0604020202020204" pitchFamily="34" charset="0"/>
              <a:buChar char="•"/>
            </a:pPr>
            <a:r>
              <a:rPr lang="en-US" dirty="0"/>
              <a:t>Throttling</a:t>
            </a:r>
          </a:p>
          <a:p>
            <a:pPr marL="457200" indent="-457200">
              <a:buFont typeface="Arial" panose="020B0604020202020204" pitchFamily="34" charset="0"/>
              <a:buChar char="•"/>
            </a:pPr>
            <a:r>
              <a:rPr lang="en-US" dirty="0"/>
              <a:t>Retry with exponential fallback</a:t>
            </a:r>
          </a:p>
          <a:p>
            <a:pPr marL="457200" indent="-457200">
              <a:buFont typeface="Arial" panose="020B0604020202020204" pitchFamily="34" charset="0"/>
              <a:buChar char="•"/>
            </a:pPr>
            <a:r>
              <a:rPr lang="en-US" dirty="0"/>
              <a:t>Fail fast</a:t>
            </a:r>
          </a:p>
          <a:p>
            <a:pPr marL="457200" indent="-457200">
              <a:buFont typeface="Arial" panose="020B0604020202020204" pitchFamily="34" charset="0"/>
              <a:buChar char="•"/>
            </a:pPr>
            <a:endParaRPr lang="en-US" dirty="0"/>
          </a:p>
          <a:p>
            <a:r>
              <a:rPr lang="en-US" dirty="0"/>
              <a:t>Support for public and private services</a:t>
            </a:r>
          </a:p>
        </p:txBody>
      </p:sp>
      <p:pic>
        <p:nvPicPr>
          <p:cNvPr id="5" name="Picture 4">
            <a:extLst>
              <a:ext uri="{FF2B5EF4-FFF2-40B4-BE49-F238E27FC236}">
                <a16:creationId xmlns:a16="http://schemas.microsoft.com/office/drawing/2014/main" id="{8B48F7AD-CA1B-5D4F-ABFA-5C915F530FE8}"/>
              </a:ext>
            </a:extLst>
          </p:cNvPr>
          <p:cNvPicPr>
            <a:picLocks noChangeAspect="1"/>
          </p:cNvPicPr>
          <p:nvPr/>
        </p:nvPicPr>
        <p:blipFill>
          <a:blip r:embed="rId3"/>
          <a:stretch>
            <a:fillRect/>
          </a:stretch>
        </p:blipFill>
        <p:spPr>
          <a:xfrm>
            <a:off x="12892450" y="347409"/>
            <a:ext cx="1031402" cy="1031402"/>
          </a:xfrm>
          <a:prstGeom prst="rect">
            <a:avLst/>
          </a:prstGeom>
        </p:spPr>
      </p:pic>
    </p:spTree>
    <p:extLst>
      <p:ext uri="{BB962C8B-B14F-4D97-AF65-F5344CB8AC3E}">
        <p14:creationId xmlns:p14="http://schemas.microsoft.com/office/powerpoint/2010/main" val="8960163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8029-102C-B546-B34D-C3049065D39A}"/>
              </a:ext>
            </a:extLst>
          </p:cNvPr>
          <p:cNvSpPr>
            <a:spLocks noGrp="1"/>
          </p:cNvSpPr>
          <p:nvPr>
            <p:ph type="title"/>
          </p:nvPr>
        </p:nvSpPr>
        <p:spPr/>
        <p:txBody>
          <a:bodyPr/>
          <a:lstStyle/>
          <a:p>
            <a:r>
              <a:rPr lang="en-US" dirty="0"/>
              <a:t>AWS AppSync</a:t>
            </a:r>
          </a:p>
        </p:txBody>
      </p:sp>
      <p:sp>
        <p:nvSpPr>
          <p:cNvPr id="3" name="Content Placeholder 2">
            <a:extLst>
              <a:ext uri="{FF2B5EF4-FFF2-40B4-BE49-F238E27FC236}">
                <a16:creationId xmlns:a16="http://schemas.microsoft.com/office/drawing/2014/main" id="{4DDA349F-29EE-4E40-A238-CBFD58743BB7}"/>
              </a:ext>
            </a:extLst>
          </p:cNvPr>
          <p:cNvSpPr>
            <a:spLocks noGrp="1"/>
          </p:cNvSpPr>
          <p:nvPr>
            <p:ph idx="1"/>
          </p:nvPr>
        </p:nvSpPr>
        <p:spPr>
          <a:xfrm>
            <a:off x="323089" y="1427015"/>
            <a:ext cx="13984225" cy="2363724"/>
          </a:xfrm>
        </p:spPr>
        <p:txBody>
          <a:bodyPr/>
          <a:lstStyle/>
          <a:p>
            <a:r>
              <a:rPr lang="en-US" dirty="0"/>
              <a:t>Enables data-driven, real-time apps</a:t>
            </a:r>
          </a:p>
          <a:p>
            <a:pPr marL="457200" indent="-457200">
              <a:buFont typeface="Arial" panose="020B0604020202020204" pitchFamily="34" charset="0"/>
              <a:buChar char="•"/>
            </a:pPr>
            <a:r>
              <a:rPr lang="en-US" dirty="0"/>
              <a:t>Multiple data sources, one endpoint</a:t>
            </a:r>
          </a:p>
          <a:p>
            <a:pPr marL="457200" indent="-457200">
              <a:buFont typeface="Arial" panose="020B0604020202020204" pitchFamily="34" charset="0"/>
              <a:buChar char="•"/>
            </a:pPr>
            <a:r>
              <a:rPr lang="en-US" dirty="0"/>
              <a:t>Client specifies payload</a:t>
            </a:r>
          </a:p>
          <a:p>
            <a:pPr marL="457200" indent="-457200">
              <a:buFont typeface="Arial" panose="020B0604020202020204" pitchFamily="34" charset="0"/>
              <a:buChar char="•"/>
            </a:pPr>
            <a:r>
              <a:rPr lang="en-US" dirty="0"/>
              <a:t>Subscription to latest data</a:t>
            </a:r>
          </a:p>
        </p:txBody>
      </p:sp>
      <p:pic>
        <p:nvPicPr>
          <p:cNvPr id="6" name="Picture 5">
            <a:extLst>
              <a:ext uri="{FF2B5EF4-FFF2-40B4-BE49-F238E27FC236}">
                <a16:creationId xmlns:a16="http://schemas.microsoft.com/office/drawing/2014/main" id="{A59FAFB5-E49C-3040-83DF-C232C4DEEBE0}"/>
              </a:ext>
            </a:extLst>
          </p:cNvPr>
          <p:cNvPicPr>
            <a:picLocks noChangeAspect="1"/>
          </p:cNvPicPr>
          <p:nvPr/>
        </p:nvPicPr>
        <p:blipFill>
          <a:blip r:embed="rId2"/>
          <a:stretch>
            <a:fillRect/>
          </a:stretch>
        </p:blipFill>
        <p:spPr>
          <a:xfrm>
            <a:off x="5824999" y="2987040"/>
            <a:ext cx="8160092" cy="4160520"/>
          </a:xfrm>
          <a:prstGeom prst="rect">
            <a:avLst/>
          </a:prstGeom>
        </p:spPr>
      </p:pic>
      <p:pic>
        <p:nvPicPr>
          <p:cNvPr id="7" name="Picture 6">
            <a:extLst>
              <a:ext uri="{FF2B5EF4-FFF2-40B4-BE49-F238E27FC236}">
                <a16:creationId xmlns:a16="http://schemas.microsoft.com/office/drawing/2014/main" id="{CE97FA58-A541-AA45-8C08-688502D37A17}"/>
              </a:ext>
            </a:extLst>
          </p:cNvPr>
          <p:cNvPicPr>
            <a:picLocks noChangeAspect="1"/>
          </p:cNvPicPr>
          <p:nvPr/>
        </p:nvPicPr>
        <p:blipFill>
          <a:blip r:embed="rId3"/>
          <a:stretch>
            <a:fillRect/>
          </a:stretch>
        </p:blipFill>
        <p:spPr>
          <a:xfrm>
            <a:off x="12893040" y="347472"/>
            <a:ext cx="1033271" cy="1033271"/>
          </a:xfrm>
          <a:prstGeom prst="rect">
            <a:avLst/>
          </a:prstGeom>
        </p:spPr>
      </p:pic>
    </p:spTree>
    <p:extLst>
      <p:ext uri="{BB962C8B-B14F-4D97-AF65-F5344CB8AC3E}">
        <p14:creationId xmlns:p14="http://schemas.microsoft.com/office/powerpoint/2010/main" val="21898471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817A58-C152-7344-9869-20BF897C5C2E}"/>
              </a:ext>
            </a:extLst>
          </p:cNvPr>
          <p:cNvSpPr/>
          <p:nvPr/>
        </p:nvSpPr>
        <p:spPr bwMode="auto">
          <a:xfrm>
            <a:off x="0" y="4104640"/>
            <a:ext cx="14630400" cy="270256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A82C23F-CDFA-7E44-808A-D5A40C56A14C}"/>
              </a:ext>
            </a:extLst>
          </p:cNvPr>
          <p:cNvSpPr>
            <a:spLocks noGrp="1"/>
          </p:cNvSpPr>
          <p:nvPr>
            <p:ph type="title"/>
          </p:nvPr>
        </p:nvSpPr>
        <p:spPr/>
        <p:txBody>
          <a:bodyPr/>
          <a:lstStyle/>
          <a:p>
            <a:r>
              <a:rPr lang="en-US" dirty="0"/>
              <a:t>AWS X-Ray</a:t>
            </a:r>
          </a:p>
        </p:txBody>
      </p:sp>
      <p:sp>
        <p:nvSpPr>
          <p:cNvPr id="3" name="Content Placeholder 2">
            <a:extLst>
              <a:ext uri="{FF2B5EF4-FFF2-40B4-BE49-F238E27FC236}">
                <a16:creationId xmlns:a16="http://schemas.microsoft.com/office/drawing/2014/main" id="{6E6E08CE-AB1D-EA44-873B-0E4F41E1C932}"/>
              </a:ext>
            </a:extLst>
          </p:cNvPr>
          <p:cNvSpPr>
            <a:spLocks noGrp="1"/>
          </p:cNvSpPr>
          <p:nvPr>
            <p:ph idx="1"/>
          </p:nvPr>
        </p:nvSpPr>
        <p:spPr>
          <a:xfrm>
            <a:off x="323089" y="1427015"/>
            <a:ext cx="13984225" cy="2363724"/>
          </a:xfrm>
        </p:spPr>
        <p:txBody>
          <a:bodyPr/>
          <a:lstStyle/>
          <a:p>
            <a:r>
              <a:rPr lang="en-US" dirty="0"/>
              <a:t>Delivers insight into distributed applications</a:t>
            </a:r>
          </a:p>
          <a:p>
            <a:pPr marL="457200" indent="-457200">
              <a:buFont typeface="Arial" panose="020B0604020202020204" pitchFamily="34" charset="0"/>
              <a:buChar char="•"/>
            </a:pPr>
            <a:r>
              <a:rPr lang="en-US" dirty="0"/>
              <a:t>Uncover application issues</a:t>
            </a:r>
          </a:p>
          <a:p>
            <a:pPr marL="457200" indent="-457200">
              <a:buFont typeface="Arial" panose="020B0604020202020204" pitchFamily="34" charset="0"/>
              <a:buChar char="•"/>
            </a:pPr>
            <a:r>
              <a:rPr lang="en-US" dirty="0"/>
              <a:t>Improve application performance</a:t>
            </a:r>
          </a:p>
          <a:p>
            <a:pPr marL="457200" indent="-457200">
              <a:buFont typeface="Arial" panose="020B0604020202020204" pitchFamily="34" charset="0"/>
              <a:buChar char="•"/>
            </a:pPr>
            <a:r>
              <a:rPr lang="en-US" dirty="0"/>
              <a:t>Ready for ECS, Lambda, and more</a:t>
            </a:r>
          </a:p>
        </p:txBody>
      </p:sp>
      <p:pic>
        <p:nvPicPr>
          <p:cNvPr id="5" name="Picture 4">
            <a:extLst>
              <a:ext uri="{FF2B5EF4-FFF2-40B4-BE49-F238E27FC236}">
                <a16:creationId xmlns:a16="http://schemas.microsoft.com/office/drawing/2014/main" id="{6FF25D82-503D-F54F-9849-2FEA4030F45A}"/>
              </a:ext>
            </a:extLst>
          </p:cNvPr>
          <p:cNvPicPr>
            <a:picLocks noChangeAspect="1"/>
          </p:cNvPicPr>
          <p:nvPr/>
        </p:nvPicPr>
        <p:blipFill>
          <a:blip r:embed="rId2"/>
          <a:stretch>
            <a:fillRect/>
          </a:stretch>
        </p:blipFill>
        <p:spPr>
          <a:xfrm>
            <a:off x="12893040" y="347472"/>
            <a:ext cx="1033271" cy="1033271"/>
          </a:xfrm>
          <a:prstGeom prst="rect">
            <a:avLst/>
          </a:prstGeom>
        </p:spPr>
      </p:pic>
      <p:pic>
        <p:nvPicPr>
          <p:cNvPr id="7" name="Picture 6">
            <a:extLst>
              <a:ext uri="{FF2B5EF4-FFF2-40B4-BE49-F238E27FC236}">
                <a16:creationId xmlns:a16="http://schemas.microsoft.com/office/drawing/2014/main" id="{0B6C7D85-EF97-474C-BEF7-33045D12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4393991"/>
            <a:ext cx="9144000" cy="2235200"/>
          </a:xfrm>
          <a:prstGeom prst="rect">
            <a:avLst/>
          </a:prstGeom>
        </p:spPr>
      </p:pic>
    </p:spTree>
    <p:extLst>
      <p:ext uri="{BB962C8B-B14F-4D97-AF65-F5344CB8AC3E}">
        <p14:creationId xmlns:p14="http://schemas.microsoft.com/office/powerpoint/2010/main" val="5192746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AC291D6-348A-6943-B315-63D384FCFF4C}"/>
              </a:ext>
            </a:extLst>
          </p:cNvPr>
          <p:cNvSpPr txBox="1">
            <a:spLocks/>
          </p:cNvSpPr>
          <p:nvPr/>
        </p:nvSpPr>
        <p:spPr>
          <a:xfrm>
            <a:off x="215153" y="5618599"/>
            <a:ext cx="7906515" cy="925637"/>
          </a:xfrm>
          <a:prstGeom prst="rect">
            <a:avLst/>
          </a:prstGeom>
        </p:spPr>
        <p:txBody>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sz="3200" b="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03388"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672313"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941238"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1210163"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301751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6pPr>
            <a:lvl7pPr marL="356615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7pPr>
            <a:lvl8pPr marL="411479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8pPr>
            <a:lvl9pPr marL="466343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9pPr>
          </a:lstStyle>
          <a:p>
            <a:r>
              <a:rPr lang="en-US" sz="2400" dirty="0">
                <a:solidFill>
                  <a:schemeClr val="bg2"/>
                </a:solidFill>
              </a:rPr>
              <a:t>Containers: </a:t>
            </a:r>
            <a:r>
              <a:rPr lang="en-US" sz="2400" dirty="0">
                <a:hlinkClick r:id="rId2"/>
              </a:rPr>
              <a:t>https://aws.amazon.com/containers/</a:t>
            </a:r>
            <a:r>
              <a:rPr lang="en-US" sz="2400" dirty="0"/>
              <a:t> </a:t>
            </a:r>
          </a:p>
          <a:p>
            <a:r>
              <a:rPr lang="en-US" sz="2400" dirty="0">
                <a:solidFill>
                  <a:schemeClr val="bg2"/>
                </a:solidFill>
              </a:rPr>
              <a:t>Serverless: </a:t>
            </a:r>
            <a:r>
              <a:rPr lang="en-US" sz="2400" dirty="0">
                <a:hlinkClick r:id="rId3"/>
              </a:rPr>
              <a:t>https://aws.amazon.com/serverless/</a:t>
            </a:r>
            <a:r>
              <a:rPr lang="en-US" sz="2400" dirty="0"/>
              <a:t> </a:t>
            </a:r>
          </a:p>
        </p:txBody>
      </p:sp>
    </p:spTree>
    <p:extLst>
      <p:ext uri="{BB962C8B-B14F-4D97-AF65-F5344CB8AC3E}">
        <p14:creationId xmlns:p14="http://schemas.microsoft.com/office/powerpoint/2010/main" val="42886239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409A-51B2-354D-AE47-A74432D1AF50}"/>
              </a:ext>
            </a:extLst>
          </p:cNvPr>
          <p:cNvSpPr>
            <a:spLocks noGrp="1"/>
          </p:cNvSpPr>
          <p:nvPr>
            <p:ph type="title"/>
          </p:nvPr>
        </p:nvSpPr>
        <p:spPr/>
        <p:txBody>
          <a:bodyPr/>
          <a:lstStyle/>
          <a:p>
            <a:r>
              <a:rPr lang="en-US" dirty="0">
                <a:solidFill>
                  <a:srgbClr val="FFC000"/>
                </a:solidFill>
                <a:latin typeface="+mn-lt"/>
              </a:rPr>
              <a:t>Microservices</a:t>
            </a:r>
            <a:r>
              <a:rPr lang="en-US" dirty="0"/>
              <a:t> eliminate the need to focus</a:t>
            </a:r>
            <a:br>
              <a:rPr lang="en-US" dirty="0"/>
            </a:br>
            <a:r>
              <a:rPr lang="en-US" dirty="0"/>
              <a:t>on infrastructure as your critical differentiator</a:t>
            </a:r>
          </a:p>
        </p:txBody>
      </p:sp>
      <p:graphicFrame>
        <p:nvGraphicFramePr>
          <p:cNvPr id="9" name="Chart 8">
            <a:extLst>
              <a:ext uri="{FF2B5EF4-FFF2-40B4-BE49-F238E27FC236}">
                <a16:creationId xmlns:a16="http://schemas.microsoft.com/office/drawing/2014/main" id="{4786BE6E-F30C-EE4D-A2EC-DF33CE6C4B81}"/>
              </a:ext>
            </a:extLst>
          </p:cNvPr>
          <p:cNvGraphicFramePr/>
          <p:nvPr>
            <p:extLst/>
          </p:nvPr>
        </p:nvGraphicFramePr>
        <p:xfrm>
          <a:off x="2066824" y="2406793"/>
          <a:ext cx="3500957" cy="233397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1898E1E9-AA8D-7448-A77D-0ECBDAAA5635}"/>
              </a:ext>
            </a:extLst>
          </p:cNvPr>
          <p:cNvSpPr/>
          <p:nvPr/>
        </p:nvSpPr>
        <p:spPr>
          <a:xfrm>
            <a:off x="2136393" y="4745529"/>
            <a:ext cx="3361818" cy="584775"/>
          </a:xfrm>
          <a:prstGeom prst="rect">
            <a:avLst/>
          </a:prstGeom>
        </p:spPr>
        <p:txBody>
          <a:bodyPr wrap="square">
            <a:spAutoFit/>
          </a:bodyPr>
          <a:lstStyle/>
          <a:p>
            <a:pPr marL="119063" indent="-119063" algn="ctr"/>
            <a:r>
              <a:rPr lang="en-US" sz="1600" spc="300" dirty="0">
                <a:gradFill>
                  <a:gsLst>
                    <a:gs pos="0">
                      <a:schemeClr val="tx1"/>
                    </a:gs>
                    <a:gs pos="100000">
                      <a:schemeClr val="tx1"/>
                    </a:gs>
                  </a:gsLst>
                  <a:lin ang="5400000" scaled="0"/>
                </a:gradFill>
              </a:rPr>
              <a:t>FOCUS ON INFRASTRUCTURE</a:t>
            </a:r>
          </a:p>
        </p:txBody>
      </p:sp>
      <p:graphicFrame>
        <p:nvGraphicFramePr>
          <p:cNvPr id="11" name="Chart 10">
            <a:extLst>
              <a:ext uri="{FF2B5EF4-FFF2-40B4-BE49-F238E27FC236}">
                <a16:creationId xmlns:a16="http://schemas.microsoft.com/office/drawing/2014/main" id="{228F94E8-3552-5042-BA1B-2B5AFC4AC42C}"/>
              </a:ext>
            </a:extLst>
          </p:cNvPr>
          <p:cNvGraphicFramePr/>
          <p:nvPr>
            <p:extLst/>
          </p:nvPr>
        </p:nvGraphicFramePr>
        <p:xfrm>
          <a:off x="8543135" y="2406793"/>
          <a:ext cx="3500957" cy="233397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9C0E1B07-EFDF-3C42-B4A8-3332ED1A7CB5}"/>
              </a:ext>
            </a:extLst>
          </p:cNvPr>
          <p:cNvSpPr/>
          <p:nvPr/>
        </p:nvSpPr>
        <p:spPr>
          <a:xfrm>
            <a:off x="1281993" y="5400408"/>
            <a:ext cx="5070619" cy="1089529"/>
          </a:xfrm>
          <a:prstGeom prst="rect">
            <a:avLst/>
          </a:prstGeom>
        </p:spPr>
        <p:txBody>
          <a:bodyPr wrap="none">
            <a:spAutoFit/>
          </a:bodyPr>
          <a:lstStyle/>
          <a:p>
            <a:pPr lvl="0" algn="ctr" defTabSz="1097278">
              <a:lnSpc>
                <a:spcPct val="90000"/>
              </a:lnSpc>
              <a:spcBef>
                <a:spcPct val="20000"/>
              </a:spcBef>
              <a:buSzPct val="90000"/>
            </a:pPr>
            <a:r>
              <a:rPr lang="en-US" sz="2400" i="1" dirty="0">
                <a:solidFill>
                  <a:srgbClr val="FFC000"/>
                </a:solidFill>
                <a:latin typeface="Amazon Ember Light" panose="020B0403020204020204" pitchFamily="34" charset="0"/>
                <a:ea typeface="Amazon Ember Light" panose="020B0403020204020204" pitchFamily="34" charset="0"/>
                <a:cs typeface="Amazon Ember Light" panose="020B0403020204020204" pitchFamily="34" charset="0"/>
              </a:rPr>
              <a:t>Installing, configuring, and managing</a:t>
            </a:r>
            <a:r>
              <a:rPr lang="en-US" sz="2400" i="1" dirty="0">
                <a:solidFill>
                  <a:schemeClr val="tx2"/>
                </a:solidFill>
                <a:latin typeface="Amazon Ember Light" panose="020B0403020204020204" pitchFamily="34" charset="0"/>
                <a:ea typeface="Amazon Ember Light" panose="020B0403020204020204" pitchFamily="34" charset="0"/>
                <a:cs typeface="Amazon Ember Light" panose="020B0403020204020204" pitchFamily="34" charset="0"/>
              </a:rPr>
              <a:t/>
            </a:r>
            <a:br>
              <a:rPr lang="en-US" sz="2400" i="1" dirty="0">
                <a:solidFill>
                  <a:schemeClr val="tx2"/>
                </a:solidFill>
                <a:latin typeface="Amazon Ember Light" panose="020B0403020204020204" pitchFamily="34" charset="0"/>
                <a:ea typeface="Amazon Ember Light" panose="020B0403020204020204" pitchFamily="34" charset="0"/>
                <a:cs typeface="Amazon Ember Light" panose="020B0403020204020204" pitchFamily="34" charset="0"/>
              </a:rPr>
            </a:br>
            <a:r>
              <a:rPr lang="en-US" sz="2400" i="1" dirty="0">
                <a:solidFill>
                  <a:schemeClr val="tx2"/>
                </a:solidFill>
                <a:latin typeface="Amazon Ember Light" panose="020B0403020204020204" pitchFamily="34" charset="0"/>
                <a:ea typeface="Amazon Ember Light" panose="020B0403020204020204" pitchFamily="34" charset="0"/>
                <a:cs typeface="Amazon Ember Light" panose="020B0403020204020204" pitchFamily="34" charset="0"/>
              </a:rPr>
              <a:t>my compute infrastructure is critical</a:t>
            </a:r>
            <a:br>
              <a:rPr lang="en-US" sz="2400" i="1" dirty="0">
                <a:solidFill>
                  <a:schemeClr val="tx2"/>
                </a:solidFill>
                <a:latin typeface="Amazon Ember Light" panose="020B0403020204020204" pitchFamily="34" charset="0"/>
                <a:ea typeface="Amazon Ember Light" panose="020B0403020204020204" pitchFamily="34" charset="0"/>
                <a:cs typeface="Amazon Ember Light" panose="020B0403020204020204" pitchFamily="34" charset="0"/>
              </a:rPr>
            </a:br>
            <a:r>
              <a:rPr lang="en-US" sz="2400" i="1" dirty="0">
                <a:solidFill>
                  <a:schemeClr val="tx2"/>
                </a:solidFill>
                <a:latin typeface="Amazon Ember Light" panose="020B0403020204020204" pitchFamily="34" charset="0"/>
                <a:ea typeface="Amazon Ember Light" panose="020B0403020204020204" pitchFamily="34" charset="0"/>
                <a:cs typeface="Amazon Ember Light" panose="020B0403020204020204" pitchFamily="34" charset="0"/>
              </a:rPr>
              <a:t>to achieving my goals</a:t>
            </a:r>
          </a:p>
        </p:txBody>
      </p:sp>
      <p:sp>
        <p:nvSpPr>
          <p:cNvPr id="14" name="Rectangle 13">
            <a:extLst>
              <a:ext uri="{FF2B5EF4-FFF2-40B4-BE49-F238E27FC236}">
                <a16:creationId xmlns:a16="http://schemas.microsoft.com/office/drawing/2014/main" id="{6DE366FB-8D11-40BD-AEBA-A6C45DBB8208}"/>
              </a:ext>
            </a:extLst>
          </p:cNvPr>
          <p:cNvSpPr/>
          <p:nvPr/>
        </p:nvSpPr>
        <p:spPr>
          <a:xfrm>
            <a:off x="2994000" y="3112114"/>
            <a:ext cx="1646605" cy="923330"/>
          </a:xfrm>
          <a:prstGeom prst="rect">
            <a:avLst/>
          </a:prstGeom>
        </p:spPr>
        <p:txBody>
          <a:bodyPr wrap="none">
            <a:spAutoFit/>
          </a:bodyPr>
          <a:lstStyle/>
          <a:p>
            <a:pPr marL="119063" indent="-119063" algn="ctr"/>
            <a:r>
              <a:rPr lang="en-US" sz="5400" dirty="0">
                <a:solidFill>
                  <a:srgbClr val="FFC000"/>
                </a:solidFill>
                <a:latin typeface="+mj-lt"/>
              </a:rPr>
              <a:t>10%</a:t>
            </a:r>
            <a:endParaRPr lang="en-US" sz="1400" dirty="0">
              <a:solidFill>
                <a:srgbClr val="FFC000"/>
              </a:solidFill>
            </a:endParaRPr>
          </a:p>
        </p:txBody>
      </p:sp>
      <p:sp>
        <p:nvSpPr>
          <p:cNvPr id="15" name="Rectangle 14">
            <a:extLst>
              <a:ext uri="{FF2B5EF4-FFF2-40B4-BE49-F238E27FC236}">
                <a16:creationId xmlns:a16="http://schemas.microsoft.com/office/drawing/2014/main" id="{8DF97CD9-75A7-47C1-98FD-DE11F1FDAE3F}"/>
              </a:ext>
            </a:extLst>
          </p:cNvPr>
          <p:cNvSpPr/>
          <p:nvPr/>
        </p:nvSpPr>
        <p:spPr>
          <a:xfrm>
            <a:off x="8612704" y="4745529"/>
            <a:ext cx="3361818" cy="584775"/>
          </a:xfrm>
          <a:prstGeom prst="rect">
            <a:avLst/>
          </a:prstGeom>
        </p:spPr>
        <p:txBody>
          <a:bodyPr wrap="square">
            <a:spAutoFit/>
          </a:bodyPr>
          <a:lstStyle/>
          <a:p>
            <a:pPr marL="119063" indent="-119063" algn="ctr"/>
            <a:r>
              <a:rPr lang="en-US" sz="1600" spc="300" dirty="0">
                <a:gradFill>
                  <a:gsLst>
                    <a:gs pos="0">
                      <a:schemeClr val="tx1"/>
                    </a:gs>
                    <a:gs pos="100000">
                      <a:schemeClr val="tx1"/>
                    </a:gs>
                  </a:gsLst>
                  <a:lin ang="5400000" scaled="0"/>
                </a:gradFill>
              </a:rPr>
              <a:t>FOCUS ON APPLICATIONS</a:t>
            </a:r>
          </a:p>
        </p:txBody>
      </p:sp>
      <p:sp>
        <p:nvSpPr>
          <p:cNvPr id="17" name="Rectangle 16">
            <a:extLst>
              <a:ext uri="{FF2B5EF4-FFF2-40B4-BE49-F238E27FC236}">
                <a16:creationId xmlns:a16="http://schemas.microsoft.com/office/drawing/2014/main" id="{54CE9616-F1FD-48B4-BC9F-EABED411DEB8}"/>
              </a:ext>
            </a:extLst>
          </p:cNvPr>
          <p:cNvSpPr/>
          <p:nvPr/>
        </p:nvSpPr>
        <p:spPr>
          <a:xfrm>
            <a:off x="7885742" y="5400408"/>
            <a:ext cx="4815742" cy="1200329"/>
          </a:xfrm>
          <a:prstGeom prst="rect">
            <a:avLst/>
          </a:prstGeom>
        </p:spPr>
        <p:txBody>
          <a:bodyPr wrap="none">
            <a:spAutoFit/>
          </a:bodyPr>
          <a:lstStyle/>
          <a:p>
            <a:pPr algn="ctr"/>
            <a:r>
              <a:rPr lang="en-US" sz="2400" i="1" dirty="0">
                <a:latin typeface="Amazon Ember Light" panose="020B0403020204020204" pitchFamily="34" charset="0"/>
                <a:ea typeface="Amazon Ember Light" panose="020B0403020204020204" pitchFamily="34" charset="0"/>
                <a:cs typeface="Amazon Ember Light" panose="020B0403020204020204" pitchFamily="34" charset="0"/>
              </a:rPr>
              <a:t>Having </a:t>
            </a:r>
            <a:r>
              <a:rPr lang="en-US" sz="2400" i="1" dirty="0">
                <a:solidFill>
                  <a:srgbClr val="FFC000"/>
                </a:solidFill>
                <a:latin typeface="Amazon Ember Light" panose="020B0403020204020204" pitchFamily="34" charset="0"/>
                <a:ea typeface="Amazon Ember Light" panose="020B0403020204020204" pitchFamily="34" charset="0"/>
                <a:cs typeface="Amazon Ember Light" panose="020B0403020204020204" pitchFamily="34" charset="0"/>
              </a:rPr>
              <a:t>a standardized, flexible, and</a:t>
            </a:r>
            <a:br>
              <a:rPr lang="en-US" sz="2400" i="1" dirty="0">
                <a:solidFill>
                  <a:srgbClr val="FFC000"/>
                </a:solidFill>
                <a:latin typeface="Amazon Ember Light" panose="020B0403020204020204" pitchFamily="34" charset="0"/>
                <a:ea typeface="Amazon Ember Light" panose="020B0403020204020204" pitchFamily="34" charset="0"/>
                <a:cs typeface="Amazon Ember Light" panose="020B0403020204020204" pitchFamily="34" charset="0"/>
              </a:rPr>
            </a:br>
            <a:r>
              <a:rPr lang="en-US" sz="2400" i="1" dirty="0">
                <a:solidFill>
                  <a:srgbClr val="FFC000"/>
                </a:solidFill>
                <a:latin typeface="Amazon Ember Light" panose="020B0403020204020204" pitchFamily="34" charset="0"/>
                <a:ea typeface="Amazon Ember Light" panose="020B0403020204020204" pitchFamily="34" charset="0"/>
                <a:cs typeface="Amazon Ember Light" panose="020B0403020204020204" pitchFamily="34" charset="0"/>
              </a:rPr>
              <a:t>on-demand</a:t>
            </a:r>
            <a:r>
              <a:rPr lang="en-US" sz="2400" i="1" dirty="0">
                <a:solidFill>
                  <a:schemeClr val="tx2"/>
                </a:solidFill>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2400" i="1" dirty="0">
                <a:latin typeface="Amazon Ember Light" panose="020B0403020204020204" pitchFamily="34" charset="0"/>
                <a:ea typeface="Amazon Ember Light" panose="020B0403020204020204" pitchFamily="34" charset="0"/>
                <a:cs typeface="Amazon Ember Light" panose="020B0403020204020204" pitchFamily="34" charset="0"/>
              </a:rPr>
              <a:t>compute environment</a:t>
            </a:r>
            <a:br>
              <a:rPr lang="en-US" sz="2400" i="1"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2400" i="1" dirty="0">
                <a:latin typeface="Amazon Ember Light" panose="020B0403020204020204" pitchFamily="34" charset="0"/>
                <a:ea typeface="Amazon Ember Light" panose="020B0403020204020204" pitchFamily="34" charset="0"/>
                <a:cs typeface="Amazon Ember Light" panose="020B0403020204020204" pitchFamily="34" charset="0"/>
              </a:rPr>
              <a:t>is critical to achieving my goals</a:t>
            </a:r>
          </a:p>
        </p:txBody>
      </p:sp>
      <p:sp>
        <p:nvSpPr>
          <p:cNvPr id="18" name="Rectangle 17">
            <a:extLst>
              <a:ext uri="{FF2B5EF4-FFF2-40B4-BE49-F238E27FC236}">
                <a16:creationId xmlns:a16="http://schemas.microsoft.com/office/drawing/2014/main" id="{E5D73F98-404C-481F-BE4E-7044544BA72E}"/>
              </a:ext>
            </a:extLst>
          </p:cNvPr>
          <p:cNvSpPr/>
          <p:nvPr/>
        </p:nvSpPr>
        <p:spPr>
          <a:xfrm>
            <a:off x="9470311" y="3112114"/>
            <a:ext cx="1646605" cy="923330"/>
          </a:xfrm>
          <a:prstGeom prst="rect">
            <a:avLst/>
          </a:prstGeom>
        </p:spPr>
        <p:txBody>
          <a:bodyPr wrap="none">
            <a:spAutoFit/>
          </a:bodyPr>
          <a:lstStyle/>
          <a:p>
            <a:pPr marL="119063" indent="-119063" algn="ctr"/>
            <a:r>
              <a:rPr lang="en-US" sz="5400" dirty="0">
                <a:solidFill>
                  <a:srgbClr val="FFC000"/>
                </a:solidFill>
                <a:latin typeface="+mj-lt"/>
              </a:rPr>
              <a:t>90%</a:t>
            </a:r>
            <a:endParaRPr lang="en-US" sz="1400" dirty="0">
              <a:solidFill>
                <a:srgbClr val="FFC000"/>
              </a:solidFill>
            </a:endParaRPr>
          </a:p>
        </p:txBody>
      </p:sp>
    </p:spTree>
    <p:extLst>
      <p:ext uri="{BB962C8B-B14F-4D97-AF65-F5344CB8AC3E}">
        <p14:creationId xmlns:p14="http://schemas.microsoft.com/office/powerpoint/2010/main" val="2998552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6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42" presetClass="path" presetSubtype="0" decel="100000" fill="hold" grpId="1" nodeType="withEffect">
                                  <p:stCondLst>
                                    <p:cond delay="0"/>
                                  </p:stCondLst>
                                  <p:childTnLst>
                                    <p:animMotion origin="layout" path="M -6.94444E-7 4.38272E-6 L 0.03678 4.38272E-6 " pathEditMode="relative" rAng="0" ptsTypes="AA">
                                      <p:cBhvr>
                                        <p:cTn id="12" dur="500" spd="-100000" fill="hold"/>
                                        <p:tgtEl>
                                          <p:spTgt spid="10"/>
                                        </p:tgtEl>
                                        <p:attrNameLst>
                                          <p:attrName>ppt_x</p:attrName>
                                          <p:attrName>ppt_y</p:attrName>
                                        </p:attrNameLst>
                                      </p:cBhvr>
                                      <p:rCtr x="1834" y="0"/>
                                    </p:animMotion>
                                  </p:childTnLst>
                                </p:cTn>
                              </p:par>
                              <p:par>
                                <p:cTn id="13" presetID="21"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6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42" presetClass="path" presetSubtype="0" decel="100000" fill="hold" grpId="1" nodeType="withEffect">
                                  <p:stCondLst>
                                    <p:cond delay="0"/>
                                  </p:stCondLst>
                                  <p:childTnLst>
                                    <p:animMotion origin="layout" path="M 7.98611E-7 4.87654E-6 L 0.03678 4.87654E-6 " pathEditMode="relative" rAng="0" ptsTypes="AA">
                                      <p:cBhvr>
                                        <p:cTn id="20" dur="500" spd="-100000" fill="hold"/>
                                        <p:tgtEl>
                                          <p:spTgt spid="13"/>
                                        </p:tgtEl>
                                        <p:attrNameLst>
                                          <p:attrName>ppt_x</p:attrName>
                                          <p:attrName>ppt_y</p:attrName>
                                        </p:attrNameLst>
                                      </p:cBhvr>
                                      <p:rCtr x="1834" y="0"/>
                                    </p:animMotion>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42" presetClass="path" presetSubtype="0" decel="100000" fill="hold" grpId="1" nodeType="withEffect">
                                  <p:stCondLst>
                                    <p:cond delay="0"/>
                                  </p:stCondLst>
                                  <p:childTnLst>
                                    <p:animMotion origin="layout" path="M -6.94444E-7 -6.79012E-7 L 0.03678 -6.79012E-7 " pathEditMode="relative" rAng="0" ptsTypes="AA">
                                      <p:cBhvr>
                                        <p:cTn id="25" dur="500" spd="-100000" fill="hold"/>
                                        <p:tgtEl>
                                          <p:spTgt spid="14"/>
                                        </p:tgtEl>
                                        <p:attrNameLst>
                                          <p:attrName>ppt_x</p:attrName>
                                          <p:attrName>ppt_y</p:attrName>
                                        </p:attrNameLst>
                                      </p:cBhvr>
                                      <p:rCtr x="1834" y="0"/>
                                    </p:animMotion>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42" presetClass="path" presetSubtype="0" decel="100000" fill="hold" grpId="1" nodeType="withEffect">
                                  <p:stCondLst>
                                    <p:cond delay="0"/>
                                  </p:stCondLst>
                                  <p:childTnLst>
                                    <p:animMotion origin="layout" path="M 9.72222E-7 -6.79012E-7 L -0.02572 -6.79012E-7 " pathEditMode="relative" rAng="0" ptsTypes="AA">
                                      <p:cBhvr>
                                        <p:cTn id="30" dur="500" spd="-100000" fill="hold"/>
                                        <p:tgtEl>
                                          <p:spTgt spid="18"/>
                                        </p:tgtEl>
                                        <p:attrNameLst>
                                          <p:attrName>ppt_x</p:attrName>
                                          <p:attrName>ppt_y</p:attrName>
                                        </p:attrNameLst>
                                      </p:cBhvr>
                                      <p:rCtr x="-1291" y="0"/>
                                    </p:animMotion>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42" presetClass="path" presetSubtype="0" decel="100000" fill="hold" grpId="1" nodeType="withEffect">
                                  <p:stCondLst>
                                    <p:cond delay="0"/>
                                  </p:stCondLst>
                                  <p:childTnLst>
                                    <p:animMotion origin="layout" path="M 9.72222E-7 4.38272E-6 L -0.02572 4.38272E-6 " pathEditMode="relative" rAng="0" ptsTypes="AA">
                                      <p:cBhvr>
                                        <p:cTn id="35" dur="500" spd="-100000" fill="hold"/>
                                        <p:tgtEl>
                                          <p:spTgt spid="15"/>
                                        </p:tgtEl>
                                        <p:attrNameLst>
                                          <p:attrName>ppt_x</p:attrName>
                                          <p:attrName>ppt_y</p:attrName>
                                        </p:attrNameLst>
                                      </p:cBhvr>
                                      <p:rCtr x="-1291" y="0"/>
                                    </p:animMotion>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42" presetClass="path" presetSubtype="0" decel="100000" fill="hold" grpId="1" nodeType="withEffect">
                                  <p:stCondLst>
                                    <p:cond delay="0"/>
                                  </p:stCondLst>
                                  <p:childTnLst>
                                    <p:animMotion origin="layout" path="M 9.72222E-7 -6.79012E-7 L -0.02572 -6.79012E-7 " pathEditMode="relative" rAng="0" ptsTypes="AA">
                                      <p:cBhvr>
                                        <p:cTn id="40" dur="500" spd="-100000" fill="hold"/>
                                        <p:tgtEl>
                                          <p:spTgt spid="17"/>
                                        </p:tgtEl>
                                        <p:attrNameLst>
                                          <p:attrName>ppt_x</p:attrName>
                                          <p:attrName>ppt_y</p:attrName>
                                        </p:attrNameLst>
                                      </p:cBhvr>
                                      <p:rCtr x="-12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0" grpId="1"/>
      <p:bldGraphic spid="11" grpId="0">
        <p:bldAsOne/>
      </p:bldGraphic>
      <p:bldP spid="13" grpId="0"/>
      <p:bldP spid="13" grpId="1"/>
      <p:bldP spid="14" grpId="0"/>
      <p:bldP spid="14" grpId="1"/>
      <p:bldP spid="15" grpId="0"/>
      <p:bldP spid="15" grpId="1"/>
      <p:bldP spid="17" grpId="0"/>
      <p:bldP spid="17" grpId="1"/>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D8FC-002F-9E44-977E-5D511C51BA03}"/>
              </a:ext>
            </a:extLst>
          </p:cNvPr>
          <p:cNvSpPr>
            <a:spLocks noGrp="1"/>
          </p:cNvSpPr>
          <p:nvPr>
            <p:ph type="title"/>
          </p:nvPr>
        </p:nvSpPr>
        <p:spPr/>
        <p:txBody>
          <a:bodyPr/>
          <a:lstStyle/>
          <a:p>
            <a:r>
              <a:rPr lang="en-US" dirty="0"/>
              <a:t>Amazon views </a:t>
            </a:r>
            <a:r>
              <a:rPr lang="en-US" dirty="0">
                <a:solidFill>
                  <a:srgbClr val="FFC000"/>
                </a:solidFill>
                <a:latin typeface="+mn-lt"/>
              </a:rPr>
              <a:t>serverless</a:t>
            </a:r>
            <a:r>
              <a:rPr lang="en-US" dirty="0"/>
              <a:t> as the native architecture</a:t>
            </a:r>
            <a:br>
              <a:rPr lang="en-US" dirty="0"/>
            </a:br>
            <a:r>
              <a:rPr lang="en-US" dirty="0"/>
              <a:t>of the cloud</a:t>
            </a:r>
          </a:p>
        </p:txBody>
      </p:sp>
      <p:sp>
        <p:nvSpPr>
          <p:cNvPr id="3" name="TextBox 2">
            <a:extLst>
              <a:ext uri="{FF2B5EF4-FFF2-40B4-BE49-F238E27FC236}">
                <a16:creationId xmlns:a16="http://schemas.microsoft.com/office/drawing/2014/main" id="{16A08D81-8C5F-8549-91C2-CFE217D42D10}"/>
              </a:ext>
            </a:extLst>
          </p:cNvPr>
          <p:cNvSpPr txBox="1"/>
          <p:nvPr/>
        </p:nvSpPr>
        <p:spPr>
          <a:xfrm>
            <a:off x="4759890" y="7589192"/>
            <a:ext cx="5110620" cy="433965"/>
          </a:xfrm>
          <a:prstGeom prst="rect">
            <a:avLst/>
          </a:prstGeom>
          <a:noFill/>
        </p:spPr>
        <p:txBody>
          <a:bodyPr wrap="square" lIns="0" tIns="146304" rIns="182880" bIns="146304" rtlCol="0">
            <a:spAutoFit/>
          </a:bodyPr>
          <a:lstStyle/>
          <a:p>
            <a:pPr algn="ctr">
              <a:lnSpc>
                <a:spcPct val="90000"/>
              </a:lnSpc>
              <a:spcAft>
                <a:spcPts val="1800"/>
              </a:spcAft>
            </a:pPr>
            <a:r>
              <a:rPr lang="en-US" sz="1000" dirty="0">
                <a:solidFill>
                  <a:schemeClr val="tx1">
                    <a:lumMod val="50000"/>
                  </a:schemeClr>
                </a:solidFill>
              </a:rPr>
              <a:t>Source: Digital Rewrites The Rules Of Business, Forrester, February 2018</a:t>
            </a:r>
            <a:endParaRPr lang="en-CA" sz="1000" dirty="0">
              <a:solidFill>
                <a:schemeClr val="tx1">
                  <a:lumMod val="50000"/>
                </a:schemeClr>
              </a:solidFill>
            </a:endParaRPr>
          </a:p>
        </p:txBody>
      </p:sp>
      <p:grpSp>
        <p:nvGrpSpPr>
          <p:cNvPr id="188" name="Group 187">
            <a:extLst>
              <a:ext uri="{FF2B5EF4-FFF2-40B4-BE49-F238E27FC236}">
                <a16:creationId xmlns:a16="http://schemas.microsoft.com/office/drawing/2014/main" id="{8A17D970-0ECA-4E5C-8FBB-8AB43172C63B}"/>
              </a:ext>
            </a:extLst>
          </p:cNvPr>
          <p:cNvGrpSpPr/>
          <p:nvPr/>
        </p:nvGrpSpPr>
        <p:grpSpPr>
          <a:xfrm>
            <a:off x="1349893" y="2598955"/>
            <a:ext cx="2420855" cy="3088681"/>
            <a:chOff x="881072" y="2509001"/>
            <a:chExt cx="2420855" cy="3088681"/>
          </a:xfrm>
        </p:grpSpPr>
        <p:grpSp>
          <p:nvGrpSpPr>
            <p:cNvPr id="20" name="Graphic 344">
              <a:extLst>
                <a:ext uri="{FF2B5EF4-FFF2-40B4-BE49-F238E27FC236}">
                  <a16:creationId xmlns:a16="http://schemas.microsoft.com/office/drawing/2014/main" id="{126C2FDB-5794-4628-9B41-D747C6E788FE}"/>
                </a:ext>
              </a:extLst>
            </p:cNvPr>
            <p:cNvGrpSpPr/>
            <p:nvPr/>
          </p:nvGrpSpPr>
          <p:grpSpPr>
            <a:xfrm>
              <a:off x="922028" y="2509001"/>
              <a:ext cx="1999100" cy="1999100"/>
              <a:chOff x="1788050" y="2374116"/>
              <a:chExt cx="660952" cy="660952"/>
            </a:xfrm>
          </p:grpSpPr>
          <p:sp>
            <p:nvSpPr>
              <p:cNvPr id="21" name="Freeform: Shape 20">
                <a:extLst>
                  <a:ext uri="{FF2B5EF4-FFF2-40B4-BE49-F238E27FC236}">
                    <a16:creationId xmlns:a16="http://schemas.microsoft.com/office/drawing/2014/main" id="{699D7EF5-0FB0-4ABA-9D98-99FFECE37006}"/>
                  </a:ext>
                </a:extLst>
              </p:cNvPr>
              <p:cNvSpPr/>
              <p:nvPr/>
            </p:nvSpPr>
            <p:spPr>
              <a:xfrm>
                <a:off x="1937425" y="2841079"/>
                <a:ext cx="475885" cy="46267"/>
              </a:xfrm>
              <a:custGeom>
                <a:avLst/>
                <a:gdLst>
                  <a:gd name="connsiteX0" fmla="*/ 4957 w 475885"/>
                  <a:gd name="connsiteY0" fmla="*/ 4957 h 46266"/>
                  <a:gd name="connsiteX1" fmla="*/ 4957 w 475885"/>
                  <a:gd name="connsiteY1" fmla="*/ 29743 h 46266"/>
                  <a:gd name="connsiteX2" fmla="*/ 6610 w 475885"/>
                  <a:gd name="connsiteY2" fmla="*/ 31065 h 46266"/>
                  <a:gd name="connsiteX3" fmla="*/ 32387 w 475885"/>
                  <a:gd name="connsiteY3" fmla="*/ 41970 h 46266"/>
                  <a:gd name="connsiteX4" fmla="*/ 448786 w 475885"/>
                  <a:gd name="connsiteY4" fmla="*/ 41970 h 46266"/>
                  <a:gd name="connsiteX5" fmla="*/ 470267 w 475885"/>
                  <a:gd name="connsiteY5" fmla="*/ 32387 h 46266"/>
                  <a:gd name="connsiteX6" fmla="*/ 473242 w 475885"/>
                  <a:gd name="connsiteY6" fmla="*/ 30073 h 46266"/>
                  <a:gd name="connsiteX7" fmla="*/ 472911 w 475885"/>
                  <a:gd name="connsiteY7" fmla="*/ 5288 h 46266"/>
                  <a:gd name="connsiteX8" fmla="*/ 4957 w 475885"/>
                  <a:gd name="connsiteY8" fmla="*/ 4957 h 4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885" h="46266">
                    <a:moveTo>
                      <a:pt x="4957" y="4957"/>
                    </a:moveTo>
                    <a:lnTo>
                      <a:pt x="4957" y="29743"/>
                    </a:lnTo>
                    <a:lnTo>
                      <a:pt x="6610" y="31065"/>
                    </a:lnTo>
                    <a:cubicBezTo>
                      <a:pt x="14210" y="36683"/>
                      <a:pt x="23133" y="41970"/>
                      <a:pt x="32387" y="41970"/>
                    </a:cubicBezTo>
                    <a:lnTo>
                      <a:pt x="448786" y="41970"/>
                    </a:lnTo>
                    <a:cubicBezTo>
                      <a:pt x="456718" y="41970"/>
                      <a:pt x="463988" y="37013"/>
                      <a:pt x="470267" y="32387"/>
                    </a:cubicBezTo>
                    <a:lnTo>
                      <a:pt x="473242" y="30073"/>
                    </a:lnTo>
                    <a:lnTo>
                      <a:pt x="472911" y="5288"/>
                    </a:lnTo>
                    <a:lnTo>
                      <a:pt x="4957" y="4957"/>
                    </a:lnTo>
                    <a:close/>
                  </a:path>
                </a:pathLst>
              </a:custGeom>
              <a:noFill/>
              <a:ln w="19050" cap="flat">
                <a:solidFill>
                  <a:schemeClr val="tx1"/>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1042A7D8-FC1F-491C-9BA5-A6B684D34009}"/>
                  </a:ext>
                </a:extLst>
              </p:cNvPr>
              <p:cNvSpPr/>
              <p:nvPr/>
            </p:nvSpPr>
            <p:spPr>
              <a:xfrm>
                <a:off x="2002859" y="2582316"/>
                <a:ext cx="343695" cy="241247"/>
              </a:xfrm>
              <a:custGeom>
                <a:avLst/>
                <a:gdLst>
                  <a:gd name="connsiteX0" fmla="*/ 95838 w 343695"/>
                  <a:gd name="connsiteY0" fmla="*/ 4957 h 241247"/>
                  <a:gd name="connsiteX1" fmla="*/ 332459 w 343695"/>
                  <a:gd name="connsiteY1" fmla="*/ 4957 h 241247"/>
                  <a:gd name="connsiteX2" fmla="*/ 341712 w 343695"/>
                  <a:gd name="connsiteY2" fmla="*/ 14541 h 241247"/>
                  <a:gd name="connsiteX3" fmla="*/ 341712 w 343695"/>
                  <a:gd name="connsiteY3" fmla="*/ 231003 h 241247"/>
                  <a:gd name="connsiteX4" fmla="*/ 333450 w 343695"/>
                  <a:gd name="connsiteY4" fmla="*/ 239265 h 241247"/>
                  <a:gd name="connsiteX5" fmla="*/ 14210 w 343695"/>
                  <a:gd name="connsiteY5" fmla="*/ 239265 h 241247"/>
                  <a:gd name="connsiteX6" fmla="*/ 4957 w 343695"/>
                  <a:gd name="connsiteY6" fmla="*/ 230011 h 241247"/>
                  <a:gd name="connsiteX7" fmla="*/ 4957 w 343695"/>
                  <a:gd name="connsiteY7" fmla="*/ 98482 h 24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695" h="241247">
                    <a:moveTo>
                      <a:pt x="95838" y="4957"/>
                    </a:moveTo>
                    <a:lnTo>
                      <a:pt x="332459" y="4957"/>
                    </a:lnTo>
                    <a:cubicBezTo>
                      <a:pt x="337746" y="4957"/>
                      <a:pt x="341712" y="9253"/>
                      <a:pt x="341712" y="14541"/>
                    </a:cubicBezTo>
                    <a:lnTo>
                      <a:pt x="341712" y="231003"/>
                    </a:lnTo>
                    <a:cubicBezTo>
                      <a:pt x="341712" y="236290"/>
                      <a:pt x="338738" y="239265"/>
                      <a:pt x="333450" y="239265"/>
                    </a:cubicBezTo>
                    <a:lnTo>
                      <a:pt x="14210" y="239265"/>
                    </a:lnTo>
                    <a:cubicBezTo>
                      <a:pt x="8923" y="239265"/>
                      <a:pt x="4957" y="234968"/>
                      <a:pt x="4957" y="230011"/>
                    </a:cubicBezTo>
                    <a:lnTo>
                      <a:pt x="4957" y="98482"/>
                    </a:lnTo>
                  </a:path>
                </a:pathLst>
              </a:custGeom>
              <a:noFill/>
              <a:ln w="19050" cap="flat">
                <a:solidFill>
                  <a:schemeClr val="tx1"/>
                </a:solidFill>
                <a:prstDash val="solid"/>
                <a:round/>
              </a:ln>
            </p:spPr>
            <p:txBody>
              <a:bodyPr rtlCol="0" anchor="ctr"/>
              <a:lstStyle/>
              <a:p>
                <a:endParaRPr lang="en-US"/>
              </a:p>
            </p:txBody>
          </p:sp>
          <p:sp>
            <p:nvSpPr>
              <p:cNvPr id="23" name="Freeform: Shape 22">
                <a:extLst>
                  <a:ext uri="{FF2B5EF4-FFF2-40B4-BE49-F238E27FC236}">
                    <a16:creationId xmlns:a16="http://schemas.microsoft.com/office/drawing/2014/main" id="{51B5DECD-BD3E-40CE-A6D5-B157D7EB50D2}"/>
                  </a:ext>
                </a:extLst>
              </p:cNvPr>
              <p:cNvSpPr/>
              <p:nvPr/>
            </p:nvSpPr>
            <p:spPr>
              <a:xfrm>
                <a:off x="1978404" y="2561826"/>
                <a:ext cx="393266" cy="287514"/>
              </a:xfrm>
              <a:custGeom>
                <a:avLst/>
                <a:gdLst>
                  <a:gd name="connsiteX0" fmla="*/ 121285 w 393266"/>
                  <a:gd name="connsiteY0" fmla="*/ 4957 h 287514"/>
                  <a:gd name="connsiteX1" fmla="*/ 381369 w 393266"/>
                  <a:gd name="connsiteY1" fmla="*/ 4957 h 287514"/>
                  <a:gd name="connsiteX2" fmla="*/ 390623 w 393266"/>
                  <a:gd name="connsiteY2" fmla="*/ 14210 h 287514"/>
                  <a:gd name="connsiteX3" fmla="*/ 390623 w 393266"/>
                  <a:gd name="connsiteY3" fmla="*/ 274956 h 287514"/>
                  <a:gd name="connsiteX4" fmla="*/ 381369 w 393266"/>
                  <a:gd name="connsiteY4" fmla="*/ 284209 h 287514"/>
                  <a:gd name="connsiteX5" fmla="*/ 14210 w 393266"/>
                  <a:gd name="connsiteY5" fmla="*/ 284209 h 287514"/>
                  <a:gd name="connsiteX6" fmla="*/ 4957 w 393266"/>
                  <a:gd name="connsiteY6" fmla="*/ 274956 h 287514"/>
                  <a:gd name="connsiteX7" fmla="*/ 4957 w 393266"/>
                  <a:gd name="connsiteY7" fmla="*/ 117649 h 2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66" h="287514">
                    <a:moveTo>
                      <a:pt x="121285" y="4957"/>
                    </a:moveTo>
                    <a:lnTo>
                      <a:pt x="381369" y="4957"/>
                    </a:lnTo>
                    <a:cubicBezTo>
                      <a:pt x="386657" y="4957"/>
                      <a:pt x="390623" y="9253"/>
                      <a:pt x="390623" y="14210"/>
                    </a:cubicBezTo>
                    <a:lnTo>
                      <a:pt x="390623" y="274956"/>
                    </a:lnTo>
                    <a:cubicBezTo>
                      <a:pt x="390623" y="280244"/>
                      <a:pt x="386326" y="284209"/>
                      <a:pt x="381369" y="284209"/>
                    </a:cubicBezTo>
                    <a:lnTo>
                      <a:pt x="14210" y="284209"/>
                    </a:lnTo>
                    <a:cubicBezTo>
                      <a:pt x="8923" y="284209"/>
                      <a:pt x="4957" y="279913"/>
                      <a:pt x="4957" y="274956"/>
                    </a:cubicBezTo>
                    <a:lnTo>
                      <a:pt x="4957" y="117649"/>
                    </a:lnTo>
                  </a:path>
                </a:pathLst>
              </a:custGeom>
              <a:noFill/>
              <a:ln w="19050" cap="flat">
                <a:solidFill>
                  <a:schemeClr val="tx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99FA6C9-57C1-43E9-B852-406401FF3AD5}"/>
                  </a:ext>
                </a:extLst>
              </p:cNvPr>
              <p:cNvSpPr/>
              <p:nvPr/>
            </p:nvSpPr>
            <p:spPr>
              <a:xfrm>
                <a:off x="2152944" y="2623828"/>
                <a:ext cx="178457" cy="175152"/>
              </a:xfrm>
              <a:custGeom>
                <a:avLst/>
                <a:gdLst>
                  <a:gd name="connsiteX0" fmla="*/ 13170 w 178457"/>
                  <a:gd name="connsiteY0" fmla="*/ 126039 h 175152"/>
                  <a:gd name="connsiteX1" fmla="*/ 41922 w 178457"/>
                  <a:gd name="connsiteY1" fmla="*/ 119429 h 175152"/>
                  <a:gd name="connsiteX2" fmla="*/ 119584 w 178457"/>
                  <a:gd name="connsiteY2" fmla="*/ 41767 h 175152"/>
                  <a:gd name="connsiteX3" fmla="*/ 126193 w 178457"/>
                  <a:gd name="connsiteY3" fmla="*/ 13016 h 175152"/>
                  <a:gd name="connsiteX4" fmla="*/ 157919 w 178457"/>
                  <a:gd name="connsiteY4" fmla="*/ 7728 h 175152"/>
                  <a:gd name="connsiteX5" fmla="*/ 142056 w 178457"/>
                  <a:gd name="connsiteY5" fmla="*/ 23591 h 175152"/>
                  <a:gd name="connsiteX6" fmla="*/ 154944 w 178457"/>
                  <a:gd name="connsiteY6" fmla="*/ 36149 h 175152"/>
                  <a:gd name="connsiteX7" fmla="*/ 170807 w 178457"/>
                  <a:gd name="connsiteY7" fmla="*/ 20286 h 175152"/>
                  <a:gd name="connsiteX8" fmla="*/ 165520 w 178457"/>
                  <a:gd name="connsiteY8" fmla="*/ 52012 h 175152"/>
                  <a:gd name="connsiteX9" fmla="*/ 136768 w 178457"/>
                  <a:gd name="connsiteY9" fmla="*/ 58622 h 175152"/>
                  <a:gd name="connsiteX10" fmla="*/ 59106 w 178457"/>
                  <a:gd name="connsiteY10" fmla="*/ 136284 h 175152"/>
                  <a:gd name="connsiteX11" fmla="*/ 52497 w 178457"/>
                  <a:gd name="connsiteY11" fmla="*/ 165035 h 175152"/>
                  <a:gd name="connsiteX12" fmla="*/ 20771 w 178457"/>
                  <a:gd name="connsiteY12" fmla="*/ 170323 h 175152"/>
                  <a:gd name="connsiteX13" fmla="*/ 36634 w 178457"/>
                  <a:gd name="connsiteY13" fmla="*/ 154460 h 175152"/>
                  <a:gd name="connsiteX14" fmla="*/ 24076 w 178457"/>
                  <a:gd name="connsiteY14" fmla="*/ 141902 h 175152"/>
                  <a:gd name="connsiteX15" fmla="*/ 8213 w 178457"/>
                  <a:gd name="connsiteY15" fmla="*/ 157764 h 175152"/>
                  <a:gd name="connsiteX16" fmla="*/ 13170 w 178457"/>
                  <a:gd name="connsiteY16" fmla="*/ 126039 h 1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457" h="175152">
                    <a:moveTo>
                      <a:pt x="13170" y="126039"/>
                    </a:moveTo>
                    <a:cubicBezTo>
                      <a:pt x="20771" y="118107"/>
                      <a:pt x="32007" y="116124"/>
                      <a:pt x="41922" y="119429"/>
                    </a:cubicBezTo>
                    <a:lnTo>
                      <a:pt x="119584" y="41767"/>
                    </a:lnTo>
                    <a:cubicBezTo>
                      <a:pt x="116279" y="32184"/>
                      <a:pt x="118592" y="20947"/>
                      <a:pt x="126193" y="13016"/>
                    </a:cubicBezTo>
                    <a:cubicBezTo>
                      <a:pt x="134785" y="4424"/>
                      <a:pt x="147674" y="2771"/>
                      <a:pt x="157919" y="7728"/>
                    </a:cubicBezTo>
                    <a:lnTo>
                      <a:pt x="142056" y="23591"/>
                    </a:lnTo>
                    <a:lnTo>
                      <a:pt x="154944" y="36149"/>
                    </a:lnTo>
                    <a:lnTo>
                      <a:pt x="170807" y="20286"/>
                    </a:lnTo>
                    <a:cubicBezTo>
                      <a:pt x="175764" y="30531"/>
                      <a:pt x="174112" y="43420"/>
                      <a:pt x="165520" y="52012"/>
                    </a:cubicBezTo>
                    <a:cubicBezTo>
                      <a:pt x="157919" y="59613"/>
                      <a:pt x="146683" y="61926"/>
                      <a:pt x="136768" y="58622"/>
                    </a:cubicBezTo>
                    <a:lnTo>
                      <a:pt x="59106" y="136284"/>
                    </a:lnTo>
                    <a:cubicBezTo>
                      <a:pt x="62411" y="145867"/>
                      <a:pt x="60098" y="157103"/>
                      <a:pt x="52497" y="165035"/>
                    </a:cubicBezTo>
                    <a:cubicBezTo>
                      <a:pt x="43904" y="173627"/>
                      <a:pt x="31016" y="175280"/>
                      <a:pt x="20771" y="170323"/>
                    </a:cubicBezTo>
                    <a:lnTo>
                      <a:pt x="36634" y="154460"/>
                    </a:lnTo>
                    <a:lnTo>
                      <a:pt x="24076" y="141902"/>
                    </a:lnTo>
                    <a:lnTo>
                      <a:pt x="8213" y="157764"/>
                    </a:lnTo>
                    <a:cubicBezTo>
                      <a:pt x="2595" y="147520"/>
                      <a:pt x="4247" y="134631"/>
                      <a:pt x="13170" y="126039"/>
                    </a:cubicBezTo>
                    <a:close/>
                  </a:path>
                </a:pathLst>
              </a:custGeom>
              <a:noFill/>
              <a:ln w="19050" cap="flat">
                <a:solidFill>
                  <a:schemeClr val="tx1"/>
                </a:solidFill>
                <a:prstDash val="solid"/>
                <a:round/>
              </a:ln>
            </p:spPr>
            <p:txBody>
              <a:bodyPr rtlCol="0" anchor="ctr"/>
              <a:lstStyle/>
              <a:p>
                <a:endParaRPr lang="en-US"/>
              </a:p>
            </p:txBody>
          </p:sp>
          <p:sp>
            <p:nvSpPr>
              <p:cNvPr id="25" name="Freeform: Shape 24">
                <a:extLst>
                  <a:ext uri="{FF2B5EF4-FFF2-40B4-BE49-F238E27FC236}">
                    <a16:creationId xmlns:a16="http://schemas.microsoft.com/office/drawing/2014/main" id="{EBD2EFDF-769E-4686-B72C-6F52AB0044F1}"/>
                  </a:ext>
                </a:extLst>
              </p:cNvPr>
              <p:cNvSpPr/>
              <p:nvPr/>
            </p:nvSpPr>
            <p:spPr>
              <a:xfrm>
                <a:off x="1871330" y="2523491"/>
                <a:ext cx="56181" cy="9914"/>
              </a:xfrm>
              <a:custGeom>
                <a:avLst/>
                <a:gdLst>
                  <a:gd name="connsiteX0" fmla="*/ 4957 w 56180"/>
                  <a:gd name="connsiteY0" fmla="*/ 4957 h 9914"/>
                  <a:gd name="connsiteX1" fmla="*/ 54198 w 56180"/>
                  <a:gd name="connsiteY1" fmla="*/ 4957 h 9914"/>
                </a:gdLst>
                <a:ahLst/>
                <a:cxnLst>
                  <a:cxn ang="0">
                    <a:pos x="connsiteX0" y="connsiteY0"/>
                  </a:cxn>
                  <a:cxn ang="0">
                    <a:pos x="connsiteX1" y="connsiteY1"/>
                  </a:cxn>
                </a:cxnLst>
                <a:rect l="l" t="t" r="r" b="b"/>
                <a:pathLst>
                  <a:path w="56180" h="9914">
                    <a:moveTo>
                      <a:pt x="4957" y="4957"/>
                    </a:moveTo>
                    <a:lnTo>
                      <a:pt x="54198" y="4957"/>
                    </a:lnTo>
                  </a:path>
                </a:pathLst>
              </a:custGeom>
              <a:ln w="19050" cap="flat">
                <a:solidFill>
                  <a:schemeClr val="tx1"/>
                </a:solidFill>
                <a:prstDash val="solid"/>
                <a:round/>
              </a:ln>
            </p:spPr>
            <p:txBody>
              <a:bodyPr rtlCol="0" anchor="ctr"/>
              <a:lstStyle/>
              <a:p>
                <a:endParaRPr lang="en-US"/>
              </a:p>
            </p:txBody>
          </p:sp>
          <p:sp>
            <p:nvSpPr>
              <p:cNvPr id="26" name="Freeform: Shape 25">
                <a:extLst>
                  <a:ext uri="{FF2B5EF4-FFF2-40B4-BE49-F238E27FC236}">
                    <a16:creationId xmlns:a16="http://schemas.microsoft.com/office/drawing/2014/main" id="{E3DC28C9-C6D3-452C-81A8-B62292D6BB03}"/>
                  </a:ext>
                </a:extLst>
              </p:cNvPr>
              <p:cNvSpPr/>
              <p:nvPr/>
            </p:nvSpPr>
            <p:spPr>
              <a:xfrm>
                <a:off x="1838613" y="2539684"/>
                <a:ext cx="49571" cy="9914"/>
              </a:xfrm>
              <a:custGeom>
                <a:avLst/>
                <a:gdLst>
                  <a:gd name="connsiteX0" fmla="*/ 4957 w 49571"/>
                  <a:gd name="connsiteY0" fmla="*/ 4957 h 9914"/>
                  <a:gd name="connsiteX1" fmla="*/ 45936 w 49571"/>
                  <a:gd name="connsiteY1" fmla="*/ 4957 h 9914"/>
                </a:gdLst>
                <a:ahLst/>
                <a:cxnLst>
                  <a:cxn ang="0">
                    <a:pos x="connsiteX0" y="connsiteY0"/>
                  </a:cxn>
                  <a:cxn ang="0">
                    <a:pos x="connsiteX1" y="connsiteY1"/>
                  </a:cxn>
                </a:cxnLst>
                <a:rect l="l" t="t" r="r" b="b"/>
                <a:pathLst>
                  <a:path w="49571" h="9914">
                    <a:moveTo>
                      <a:pt x="4957" y="4957"/>
                    </a:moveTo>
                    <a:lnTo>
                      <a:pt x="45936" y="4957"/>
                    </a:lnTo>
                  </a:path>
                </a:pathLst>
              </a:custGeom>
              <a:ln w="19050" cap="flat">
                <a:solidFill>
                  <a:schemeClr val="tx1"/>
                </a:solidFill>
                <a:prstDash val="solid"/>
                <a:round/>
              </a:ln>
            </p:spPr>
            <p:txBody>
              <a:bodyPr rtlCol="0" anchor="ctr"/>
              <a:lstStyle/>
              <a:p>
                <a:endParaRPr lang="en-US"/>
              </a:p>
            </p:txBody>
          </p:sp>
          <p:sp>
            <p:nvSpPr>
              <p:cNvPr id="27" name="Freeform: Shape 26">
                <a:extLst>
                  <a:ext uri="{FF2B5EF4-FFF2-40B4-BE49-F238E27FC236}">
                    <a16:creationId xmlns:a16="http://schemas.microsoft.com/office/drawing/2014/main" id="{FCBBF704-C4F0-4F1A-A7C2-C0B0320B11FF}"/>
                  </a:ext>
                </a:extLst>
              </p:cNvPr>
              <p:cNvSpPr/>
              <p:nvPr/>
            </p:nvSpPr>
            <p:spPr>
              <a:xfrm>
                <a:off x="1826385" y="2523491"/>
                <a:ext cx="33048" cy="9914"/>
              </a:xfrm>
              <a:custGeom>
                <a:avLst/>
                <a:gdLst>
                  <a:gd name="connsiteX0" fmla="*/ 29412 w 33047"/>
                  <a:gd name="connsiteY0" fmla="*/ 4957 h 9914"/>
                  <a:gd name="connsiteX1" fmla="*/ 4957 w 33047"/>
                  <a:gd name="connsiteY1" fmla="*/ 4957 h 9914"/>
                </a:gdLst>
                <a:ahLst/>
                <a:cxnLst>
                  <a:cxn ang="0">
                    <a:pos x="connsiteX0" y="connsiteY0"/>
                  </a:cxn>
                  <a:cxn ang="0">
                    <a:pos x="connsiteX1" y="connsiteY1"/>
                  </a:cxn>
                </a:cxnLst>
                <a:rect l="l" t="t" r="r" b="b"/>
                <a:pathLst>
                  <a:path w="33047" h="9914">
                    <a:moveTo>
                      <a:pt x="29412" y="4957"/>
                    </a:moveTo>
                    <a:lnTo>
                      <a:pt x="4957" y="4957"/>
                    </a:lnTo>
                  </a:path>
                </a:pathLst>
              </a:custGeom>
              <a:ln w="19050" cap="flat">
                <a:solidFill>
                  <a:schemeClr val="tx1"/>
                </a:solidFill>
                <a:prstDash val="solid"/>
                <a:round/>
              </a:ln>
            </p:spPr>
            <p:txBody>
              <a:bodyPr rtlCol="0" anchor="ctr"/>
              <a:lstStyle/>
              <a:p>
                <a:endParaRPr lang="en-US"/>
              </a:p>
            </p:txBody>
          </p:sp>
          <p:sp>
            <p:nvSpPr>
              <p:cNvPr id="28" name="Freeform: Shape 27">
                <a:extLst>
                  <a:ext uri="{FF2B5EF4-FFF2-40B4-BE49-F238E27FC236}">
                    <a16:creationId xmlns:a16="http://schemas.microsoft.com/office/drawing/2014/main" id="{EF458146-AEE2-472D-ADAF-C7A3F6A17D8C}"/>
                  </a:ext>
                </a:extLst>
              </p:cNvPr>
              <p:cNvSpPr/>
              <p:nvPr/>
            </p:nvSpPr>
            <p:spPr>
              <a:xfrm>
                <a:off x="1887854" y="2539684"/>
                <a:ext cx="29743" cy="9914"/>
              </a:xfrm>
              <a:custGeom>
                <a:avLst/>
                <a:gdLst>
                  <a:gd name="connsiteX0" fmla="*/ 25447 w 29742"/>
                  <a:gd name="connsiteY0" fmla="*/ 4957 h 9914"/>
                  <a:gd name="connsiteX1" fmla="*/ 4957 w 29742"/>
                  <a:gd name="connsiteY1" fmla="*/ 4957 h 9914"/>
                </a:gdLst>
                <a:ahLst/>
                <a:cxnLst>
                  <a:cxn ang="0">
                    <a:pos x="connsiteX0" y="connsiteY0"/>
                  </a:cxn>
                  <a:cxn ang="0">
                    <a:pos x="connsiteX1" y="connsiteY1"/>
                  </a:cxn>
                </a:cxnLst>
                <a:rect l="l" t="t" r="r" b="b"/>
                <a:pathLst>
                  <a:path w="29742" h="9914">
                    <a:moveTo>
                      <a:pt x="25447" y="4957"/>
                    </a:moveTo>
                    <a:lnTo>
                      <a:pt x="4957" y="4957"/>
                    </a:lnTo>
                  </a:path>
                </a:pathLst>
              </a:custGeom>
              <a:ln w="19050" cap="flat">
                <a:solidFill>
                  <a:schemeClr val="tx1"/>
                </a:solidFill>
                <a:prstDash val="solid"/>
                <a:round/>
              </a:ln>
            </p:spPr>
            <p:txBody>
              <a:bodyPr rtlCol="0" anchor="ctr"/>
              <a:lstStyle/>
              <a:p>
                <a:endParaRPr lang="en-US"/>
              </a:p>
            </p:txBody>
          </p:sp>
          <p:sp>
            <p:nvSpPr>
              <p:cNvPr id="29" name="Freeform: Shape 28">
                <a:extLst>
                  <a:ext uri="{FF2B5EF4-FFF2-40B4-BE49-F238E27FC236}">
                    <a16:creationId xmlns:a16="http://schemas.microsoft.com/office/drawing/2014/main" id="{5E38A6DE-51F0-4FA9-AA51-40F285640BF8}"/>
                  </a:ext>
                </a:extLst>
              </p:cNvPr>
              <p:cNvSpPr/>
              <p:nvPr/>
            </p:nvSpPr>
            <p:spPr>
              <a:xfrm>
                <a:off x="1902725" y="2484825"/>
                <a:ext cx="185067" cy="185067"/>
              </a:xfrm>
              <a:custGeom>
                <a:avLst/>
                <a:gdLst>
                  <a:gd name="connsiteX0" fmla="*/ 4957 w 185066"/>
                  <a:gd name="connsiteY0" fmla="*/ 92864 h 185066"/>
                  <a:gd name="connsiteX1" fmla="*/ 92864 w 185066"/>
                  <a:gd name="connsiteY1" fmla="*/ 180770 h 185066"/>
                  <a:gd name="connsiteX2" fmla="*/ 180770 w 185066"/>
                  <a:gd name="connsiteY2" fmla="*/ 92864 h 185066"/>
                  <a:gd name="connsiteX3" fmla="*/ 148714 w 185066"/>
                  <a:gd name="connsiteY3" fmla="*/ 25116 h 185066"/>
                  <a:gd name="connsiteX4" fmla="*/ 92864 w 185066"/>
                  <a:gd name="connsiteY4" fmla="*/ 4957 h 185066"/>
                  <a:gd name="connsiteX5" fmla="*/ 28421 w 185066"/>
                  <a:gd name="connsiteY5" fmla="*/ 33048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66" h="185066">
                    <a:moveTo>
                      <a:pt x="4957" y="92864"/>
                    </a:moveTo>
                    <a:cubicBezTo>
                      <a:pt x="4957" y="141444"/>
                      <a:pt x="44284" y="180770"/>
                      <a:pt x="92864" y="180770"/>
                    </a:cubicBezTo>
                    <a:cubicBezTo>
                      <a:pt x="141444" y="180770"/>
                      <a:pt x="180770" y="141444"/>
                      <a:pt x="180770" y="92864"/>
                    </a:cubicBezTo>
                    <a:cubicBezTo>
                      <a:pt x="180770" y="65434"/>
                      <a:pt x="168212" y="41310"/>
                      <a:pt x="148714" y="25116"/>
                    </a:cubicBezTo>
                    <a:cubicBezTo>
                      <a:pt x="133512" y="12228"/>
                      <a:pt x="114014" y="4957"/>
                      <a:pt x="92864" y="4957"/>
                    </a:cubicBezTo>
                    <a:cubicBezTo>
                      <a:pt x="67417" y="4957"/>
                      <a:pt x="44284" y="15863"/>
                      <a:pt x="28421" y="33048"/>
                    </a:cubicBezTo>
                  </a:path>
                </a:pathLst>
              </a:custGeom>
              <a:noFill/>
              <a:ln w="19050" cap="flat">
                <a:solidFill>
                  <a:schemeClr val="tx1"/>
                </a:solidFill>
                <a:prstDash val="solid"/>
                <a:round/>
              </a:ln>
            </p:spPr>
            <p:txBody>
              <a:bodyPr rtlCol="0" anchor="ctr"/>
              <a:lstStyle/>
              <a:p>
                <a:endParaRPr lang="en-US"/>
              </a:p>
            </p:txBody>
          </p:sp>
          <p:sp>
            <p:nvSpPr>
              <p:cNvPr id="30" name="Freeform: Shape 29">
                <a:extLst>
                  <a:ext uri="{FF2B5EF4-FFF2-40B4-BE49-F238E27FC236}">
                    <a16:creationId xmlns:a16="http://schemas.microsoft.com/office/drawing/2014/main" id="{7C7A7073-B62D-4755-ABEB-E30344340571}"/>
                  </a:ext>
                </a:extLst>
              </p:cNvPr>
              <p:cNvSpPr/>
              <p:nvPr/>
            </p:nvSpPr>
            <p:spPr>
              <a:xfrm>
                <a:off x="1923876" y="2505976"/>
                <a:ext cx="142105" cy="142105"/>
              </a:xfrm>
              <a:custGeom>
                <a:avLst/>
                <a:gdLst>
                  <a:gd name="connsiteX0" fmla="*/ 138469 w 142104"/>
                  <a:gd name="connsiteY0" fmla="*/ 71713 h 142104"/>
                  <a:gd name="connsiteX1" fmla="*/ 71713 w 142104"/>
                  <a:gd name="connsiteY1" fmla="*/ 138469 h 142104"/>
                  <a:gd name="connsiteX2" fmla="*/ 4957 w 142104"/>
                  <a:gd name="connsiteY2" fmla="*/ 71713 h 142104"/>
                  <a:gd name="connsiteX3" fmla="*/ 71713 w 142104"/>
                  <a:gd name="connsiteY3" fmla="*/ 4957 h 142104"/>
                </a:gdLst>
                <a:ahLst/>
                <a:cxnLst>
                  <a:cxn ang="0">
                    <a:pos x="connsiteX0" y="connsiteY0"/>
                  </a:cxn>
                  <a:cxn ang="0">
                    <a:pos x="connsiteX1" y="connsiteY1"/>
                  </a:cxn>
                  <a:cxn ang="0">
                    <a:pos x="connsiteX2" y="connsiteY2"/>
                  </a:cxn>
                  <a:cxn ang="0">
                    <a:pos x="connsiteX3" y="connsiteY3"/>
                  </a:cxn>
                </a:cxnLst>
                <a:rect l="l" t="t" r="r" b="b"/>
                <a:pathLst>
                  <a:path w="142104" h="142104">
                    <a:moveTo>
                      <a:pt x="138469" y="71713"/>
                    </a:moveTo>
                    <a:cubicBezTo>
                      <a:pt x="138469" y="108396"/>
                      <a:pt x="108396" y="138469"/>
                      <a:pt x="71713" y="138469"/>
                    </a:cubicBezTo>
                    <a:cubicBezTo>
                      <a:pt x="35030" y="138469"/>
                      <a:pt x="4957" y="108396"/>
                      <a:pt x="4957" y="71713"/>
                    </a:cubicBezTo>
                    <a:cubicBezTo>
                      <a:pt x="4957" y="35030"/>
                      <a:pt x="35030" y="4957"/>
                      <a:pt x="71713" y="4957"/>
                    </a:cubicBezTo>
                  </a:path>
                </a:pathLst>
              </a:custGeom>
              <a:noFill/>
              <a:ln w="19050" cap="flat">
                <a:solidFill>
                  <a:schemeClr val="tx1"/>
                </a:solidFill>
                <a:prstDash val="solid"/>
                <a:round/>
              </a:ln>
            </p:spPr>
            <p:txBody>
              <a:bodyPr rtlCol="0" anchor="ctr"/>
              <a:lstStyle/>
              <a:p>
                <a:endParaRPr lang="en-US"/>
              </a:p>
            </p:txBody>
          </p:sp>
          <p:sp>
            <p:nvSpPr>
              <p:cNvPr id="31" name="Freeform: Shape 30">
                <a:extLst>
                  <a:ext uri="{FF2B5EF4-FFF2-40B4-BE49-F238E27FC236}">
                    <a16:creationId xmlns:a16="http://schemas.microsoft.com/office/drawing/2014/main" id="{97A1DFB5-D4B9-4F2E-AD6B-4A98F7F9635E}"/>
                  </a:ext>
                </a:extLst>
              </p:cNvPr>
              <p:cNvSpPr/>
              <p:nvPr/>
            </p:nvSpPr>
            <p:spPr>
              <a:xfrm>
                <a:off x="1871330" y="2556208"/>
                <a:ext cx="33048" cy="9914"/>
              </a:xfrm>
              <a:custGeom>
                <a:avLst/>
                <a:gdLst>
                  <a:gd name="connsiteX0" fmla="*/ 4957 w 33047"/>
                  <a:gd name="connsiteY0" fmla="*/ 4957 h 9914"/>
                  <a:gd name="connsiteX1" fmla="*/ 29743 w 33047"/>
                  <a:gd name="connsiteY1" fmla="*/ 4957 h 9914"/>
                </a:gdLst>
                <a:ahLst/>
                <a:cxnLst>
                  <a:cxn ang="0">
                    <a:pos x="connsiteX0" y="connsiteY0"/>
                  </a:cxn>
                  <a:cxn ang="0">
                    <a:pos x="connsiteX1" y="connsiteY1"/>
                  </a:cxn>
                </a:cxnLst>
                <a:rect l="l" t="t" r="r" b="b"/>
                <a:pathLst>
                  <a:path w="33047" h="9914">
                    <a:moveTo>
                      <a:pt x="4957" y="4957"/>
                    </a:moveTo>
                    <a:lnTo>
                      <a:pt x="29743" y="4957"/>
                    </a:lnTo>
                  </a:path>
                </a:pathLst>
              </a:custGeom>
              <a:ln w="19050" cap="flat">
                <a:solidFill>
                  <a:schemeClr val="tx1"/>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A20B32F9-93CD-4CB6-BD07-DDA275B3B77C}"/>
                  </a:ext>
                </a:extLst>
              </p:cNvPr>
              <p:cNvSpPr/>
              <p:nvPr/>
            </p:nvSpPr>
            <p:spPr>
              <a:xfrm>
                <a:off x="1959567" y="2533405"/>
                <a:ext cx="42962" cy="76009"/>
              </a:xfrm>
              <a:custGeom>
                <a:avLst/>
                <a:gdLst>
                  <a:gd name="connsiteX0" fmla="*/ 4957 w 42961"/>
                  <a:gd name="connsiteY0" fmla="*/ 73035 h 76009"/>
                  <a:gd name="connsiteX1" fmla="*/ 39988 w 42961"/>
                  <a:gd name="connsiteY1" fmla="*/ 44614 h 76009"/>
                  <a:gd name="connsiteX2" fmla="*/ 39988 w 42961"/>
                  <a:gd name="connsiteY2" fmla="*/ 4957 h 76009"/>
                </a:gdLst>
                <a:ahLst/>
                <a:cxnLst>
                  <a:cxn ang="0">
                    <a:pos x="connsiteX0" y="connsiteY0"/>
                  </a:cxn>
                  <a:cxn ang="0">
                    <a:pos x="connsiteX1" y="connsiteY1"/>
                  </a:cxn>
                  <a:cxn ang="0">
                    <a:pos x="connsiteX2" y="connsiteY2"/>
                  </a:cxn>
                </a:cxnLst>
                <a:rect l="l" t="t" r="r" b="b"/>
                <a:pathLst>
                  <a:path w="42961" h="76009">
                    <a:moveTo>
                      <a:pt x="4957" y="73035"/>
                    </a:moveTo>
                    <a:lnTo>
                      <a:pt x="39988" y="44614"/>
                    </a:lnTo>
                    <a:lnTo>
                      <a:pt x="39988" y="4957"/>
                    </a:lnTo>
                  </a:path>
                </a:pathLst>
              </a:custGeom>
              <a:noFill/>
              <a:ln w="19050" cap="flat">
                <a:solidFill>
                  <a:schemeClr val="tx1"/>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6C5C333B-1C17-4BF8-A09E-F02404018B08}"/>
                  </a:ext>
                </a:extLst>
              </p:cNvPr>
              <p:cNvSpPr/>
              <p:nvPr/>
            </p:nvSpPr>
            <p:spPr>
              <a:xfrm>
                <a:off x="2060362" y="2696661"/>
                <a:ext cx="152019" cy="9914"/>
              </a:xfrm>
              <a:custGeom>
                <a:avLst/>
                <a:gdLst>
                  <a:gd name="connsiteX0" fmla="*/ 148714 w 152018"/>
                  <a:gd name="connsiteY0" fmla="*/ 4957 h 9914"/>
                  <a:gd name="connsiteX1" fmla="*/ 4957 w 152018"/>
                  <a:gd name="connsiteY1" fmla="*/ 4957 h 9914"/>
                </a:gdLst>
                <a:ahLst/>
                <a:cxnLst>
                  <a:cxn ang="0">
                    <a:pos x="connsiteX0" y="connsiteY0"/>
                  </a:cxn>
                  <a:cxn ang="0">
                    <a:pos x="connsiteX1" y="connsiteY1"/>
                  </a:cxn>
                </a:cxnLst>
                <a:rect l="l" t="t" r="r" b="b"/>
                <a:pathLst>
                  <a:path w="152018" h="9914">
                    <a:moveTo>
                      <a:pt x="148714" y="4957"/>
                    </a:moveTo>
                    <a:lnTo>
                      <a:pt x="4957" y="4957"/>
                    </a:lnTo>
                  </a:path>
                </a:pathLst>
              </a:custGeom>
              <a:ln w="19050" cap="flat">
                <a:solidFill>
                  <a:schemeClr val="tx1"/>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26818D1-13AF-4648-A80E-DDC7BAF0D6A7}"/>
                  </a:ext>
                </a:extLst>
              </p:cNvPr>
              <p:cNvSpPr/>
              <p:nvPr/>
            </p:nvSpPr>
            <p:spPr>
              <a:xfrm>
                <a:off x="2035907" y="2692364"/>
                <a:ext cx="16524" cy="16524"/>
              </a:xfrm>
              <a:custGeom>
                <a:avLst/>
                <a:gdLst>
                  <a:gd name="connsiteX0" fmla="*/ 4957 w 16523"/>
                  <a:gd name="connsiteY0" fmla="*/ 4957 h 16523"/>
                  <a:gd name="connsiteX1" fmla="*/ 13219 w 16523"/>
                  <a:gd name="connsiteY1" fmla="*/ 4957 h 16523"/>
                  <a:gd name="connsiteX2" fmla="*/ 13219 w 16523"/>
                  <a:gd name="connsiteY2" fmla="*/ 13219 h 16523"/>
                  <a:gd name="connsiteX3" fmla="*/ 4957 w 16523"/>
                  <a:gd name="connsiteY3" fmla="*/ 13219 h 16523"/>
                </a:gdLst>
                <a:ahLst/>
                <a:cxnLst>
                  <a:cxn ang="0">
                    <a:pos x="connsiteX0" y="connsiteY0"/>
                  </a:cxn>
                  <a:cxn ang="0">
                    <a:pos x="connsiteX1" y="connsiteY1"/>
                  </a:cxn>
                  <a:cxn ang="0">
                    <a:pos x="connsiteX2" y="connsiteY2"/>
                  </a:cxn>
                  <a:cxn ang="0">
                    <a:pos x="connsiteX3" y="connsiteY3"/>
                  </a:cxn>
                </a:cxnLst>
                <a:rect l="l" t="t" r="r" b="b"/>
                <a:pathLst>
                  <a:path w="16523" h="16523">
                    <a:moveTo>
                      <a:pt x="4957" y="4957"/>
                    </a:moveTo>
                    <a:lnTo>
                      <a:pt x="13219" y="4957"/>
                    </a:lnTo>
                    <a:lnTo>
                      <a:pt x="13219" y="13219"/>
                    </a:lnTo>
                    <a:lnTo>
                      <a:pt x="4957" y="13219"/>
                    </a:lnTo>
                    <a:close/>
                  </a:path>
                </a:pathLst>
              </a:custGeom>
              <a:solidFill>
                <a:srgbClr val="9DA5A9"/>
              </a:solidFill>
              <a:ln w="19050" cap="flat">
                <a:solidFill>
                  <a:schemeClr val="tx1"/>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8DAA37C-3472-4F1E-A1D6-570BAD636A60}"/>
                  </a:ext>
                </a:extLst>
              </p:cNvPr>
              <p:cNvSpPr/>
              <p:nvPr/>
            </p:nvSpPr>
            <p:spPr>
              <a:xfrm>
                <a:off x="2060362" y="2725412"/>
                <a:ext cx="99143" cy="9914"/>
              </a:xfrm>
              <a:custGeom>
                <a:avLst/>
                <a:gdLst>
                  <a:gd name="connsiteX0" fmla="*/ 95508 w 99142"/>
                  <a:gd name="connsiteY0" fmla="*/ 4957 h 9914"/>
                  <a:gd name="connsiteX1" fmla="*/ 4957 w 99142"/>
                  <a:gd name="connsiteY1" fmla="*/ 4957 h 9914"/>
                </a:gdLst>
                <a:ahLst/>
                <a:cxnLst>
                  <a:cxn ang="0">
                    <a:pos x="connsiteX0" y="connsiteY0"/>
                  </a:cxn>
                  <a:cxn ang="0">
                    <a:pos x="connsiteX1" y="connsiteY1"/>
                  </a:cxn>
                </a:cxnLst>
                <a:rect l="l" t="t" r="r" b="b"/>
                <a:pathLst>
                  <a:path w="99142" h="9914">
                    <a:moveTo>
                      <a:pt x="95508" y="4957"/>
                    </a:moveTo>
                    <a:lnTo>
                      <a:pt x="4957" y="4957"/>
                    </a:lnTo>
                  </a:path>
                </a:pathLst>
              </a:custGeom>
              <a:ln w="19050" cap="flat">
                <a:solidFill>
                  <a:schemeClr val="tx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76AFD7E-F196-465A-A454-F0EF37624EA9}"/>
                  </a:ext>
                </a:extLst>
              </p:cNvPr>
              <p:cNvSpPr/>
              <p:nvPr/>
            </p:nvSpPr>
            <p:spPr>
              <a:xfrm>
                <a:off x="2035907" y="2721116"/>
                <a:ext cx="16524" cy="16524"/>
              </a:xfrm>
              <a:custGeom>
                <a:avLst/>
                <a:gdLst>
                  <a:gd name="connsiteX0" fmla="*/ 4957 w 16523"/>
                  <a:gd name="connsiteY0" fmla="*/ 4957 h 16523"/>
                  <a:gd name="connsiteX1" fmla="*/ 13219 w 16523"/>
                  <a:gd name="connsiteY1" fmla="*/ 4957 h 16523"/>
                  <a:gd name="connsiteX2" fmla="*/ 13219 w 16523"/>
                  <a:gd name="connsiteY2" fmla="*/ 13219 h 16523"/>
                  <a:gd name="connsiteX3" fmla="*/ 4957 w 16523"/>
                  <a:gd name="connsiteY3" fmla="*/ 13219 h 16523"/>
                </a:gdLst>
                <a:ahLst/>
                <a:cxnLst>
                  <a:cxn ang="0">
                    <a:pos x="connsiteX0" y="connsiteY0"/>
                  </a:cxn>
                  <a:cxn ang="0">
                    <a:pos x="connsiteX1" y="connsiteY1"/>
                  </a:cxn>
                  <a:cxn ang="0">
                    <a:pos x="connsiteX2" y="connsiteY2"/>
                  </a:cxn>
                  <a:cxn ang="0">
                    <a:pos x="connsiteX3" y="connsiteY3"/>
                  </a:cxn>
                </a:cxnLst>
                <a:rect l="l" t="t" r="r" b="b"/>
                <a:pathLst>
                  <a:path w="16523" h="16523">
                    <a:moveTo>
                      <a:pt x="4957" y="4957"/>
                    </a:moveTo>
                    <a:lnTo>
                      <a:pt x="13219" y="4957"/>
                    </a:lnTo>
                    <a:lnTo>
                      <a:pt x="13219" y="13219"/>
                    </a:lnTo>
                    <a:lnTo>
                      <a:pt x="4957" y="13219"/>
                    </a:lnTo>
                    <a:close/>
                  </a:path>
                </a:pathLst>
              </a:custGeom>
              <a:solidFill>
                <a:srgbClr val="9DA5A9"/>
              </a:solidFill>
              <a:ln w="19050" cap="flat">
                <a:solidFill>
                  <a:schemeClr val="tx1"/>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D150169-71C8-4468-A8D7-DBEAD0971203}"/>
                  </a:ext>
                </a:extLst>
              </p:cNvPr>
              <p:cNvSpPr/>
              <p:nvPr/>
            </p:nvSpPr>
            <p:spPr>
              <a:xfrm>
                <a:off x="2072590" y="2639158"/>
                <a:ext cx="181762" cy="9914"/>
              </a:xfrm>
              <a:custGeom>
                <a:avLst/>
                <a:gdLst>
                  <a:gd name="connsiteX0" fmla="*/ 177796 w 181761"/>
                  <a:gd name="connsiteY0" fmla="*/ 4957 h 9914"/>
                  <a:gd name="connsiteX1" fmla="*/ 4957 w 181761"/>
                  <a:gd name="connsiteY1" fmla="*/ 4957 h 9914"/>
                </a:gdLst>
                <a:ahLst/>
                <a:cxnLst>
                  <a:cxn ang="0">
                    <a:pos x="connsiteX0" y="connsiteY0"/>
                  </a:cxn>
                  <a:cxn ang="0">
                    <a:pos x="connsiteX1" y="connsiteY1"/>
                  </a:cxn>
                </a:cxnLst>
                <a:rect l="l" t="t" r="r" b="b"/>
                <a:pathLst>
                  <a:path w="181761" h="9914">
                    <a:moveTo>
                      <a:pt x="177796" y="4957"/>
                    </a:moveTo>
                    <a:lnTo>
                      <a:pt x="4957" y="4957"/>
                    </a:lnTo>
                  </a:path>
                </a:pathLst>
              </a:custGeom>
              <a:ln w="19050" cap="flat">
                <a:solidFill>
                  <a:schemeClr val="tx1"/>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E743D27-52A1-4544-B501-C053CEDEBD4F}"/>
                  </a:ext>
                </a:extLst>
              </p:cNvPr>
              <p:cNvSpPr/>
              <p:nvPr/>
            </p:nvSpPr>
            <p:spPr>
              <a:xfrm>
                <a:off x="2060362" y="2667909"/>
                <a:ext cx="161933" cy="9914"/>
              </a:xfrm>
              <a:custGeom>
                <a:avLst/>
                <a:gdLst>
                  <a:gd name="connsiteX0" fmla="*/ 156976 w 161933"/>
                  <a:gd name="connsiteY0" fmla="*/ 4957 h 9914"/>
                  <a:gd name="connsiteX1" fmla="*/ 4957 w 161933"/>
                  <a:gd name="connsiteY1" fmla="*/ 4957 h 9914"/>
                </a:gdLst>
                <a:ahLst/>
                <a:cxnLst>
                  <a:cxn ang="0">
                    <a:pos x="connsiteX0" y="connsiteY0"/>
                  </a:cxn>
                  <a:cxn ang="0">
                    <a:pos x="connsiteX1" y="connsiteY1"/>
                  </a:cxn>
                </a:cxnLst>
                <a:rect l="l" t="t" r="r" b="b"/>
                <a:pathLst>
                  <a:path w="161933" h="9914">
                    <a:moveTo>
                      <a:pt x="156976" y="4957"/>
                    </a:moveTo>
                    <a:lnTo>
                      <a:pt x="4957" y="4957"/>
                    </a:lnTo>
                  </a:path>
                </a:pathLst>
              </a:custGeom>
              <a:ln w="19050" cap="flat">
                <a:solidFill>
                  <a:schemeClr val="tx1"/>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C9B6DC-B680-41D9-91D4-1458FD18FB99}"/>
                  </a:ext>
                </a:extLst>
              </p:cNvPr>
              <p:cNvSpPr/>
              <p:nvPr/>
            </p:nvSpPr>
            <p:spPr>
              <a:xfrm>
                <a:off x="2035907" y="2663613"/>
                <a:ext cx="16524" cy="16524"/>
              </a:xfrm>
              <a:custGeom>
                <a:avLst/>
                <a:gdLst>
                  <a:gd name="connsiteX0" fmla="*/ 4957 w 16523"/>
                  <a:gd name="connsiteY0" fmla="*/ 4957 h 16523"/>
                  <a:gd name="connsiteX1" fmla="*/ 13219 w 16523"/>
                  <a:gd name="connsiteY1" fmla="*/ 4957 h 16523"/>
                  <a:gd name="connsiteX2" fmla="*/ 13219 w 16523"/>
                  <a:gd name="connsiteY2" fmla="*/ 13219 h 16523"/>
                  <a:gd name="connsiteX3" fmla="*/ 4957 w 16523"/>
                  <a:gd name="connsiteY3" fmla="*/ 13219 h 16523"/>
                </a:gdLst>
                <a:ahLst/>
                <a:cxnLst>
                  <a:cxn ang="0">
                    <a:pos x="connsiteX0" y="connsiteY0"/>
                  </a:cxn>
                  <a:cxn ang="0">
                    <a:pos x="connsiteX1" y="connsiteY1"/>
                  </a:cxn>
                  <a:cxn ang="0">
                    <a:pos x="connsiteX2" y="connsiteY2"/>
                  </a:cxn>
                  <a:cxn ang="0">
                    <a:pos x="connsiteX3" y="connsiteY3"/>
                  </a:cxn>
                </a:cxnLst>
                <a:rect l="l" t="t" r="r" b="b"/>
                <a:pathLst>
                  <a:path w="16523" h="16523">
                    <a:moveTo>
                      <a:pt x="4957" y="4957"/>
                    </a:moveTo>
                    <a:lnTo>
                      <a:pt x="13219" y="4957"/>
                    </a:lnTo>
                    <a:lnTo>
                      <a:pt x="13219" y="13219"/>
                    </a:lnTo>
                    <a:lnTo>
                      <a:pt x="4957" y="13219"/>
                    </a:lnTo>
                    <a:close/>
                  </a:path>
                </a:pathLst>
              </a:custGeom>
              <a:solidFill>
                <a:srgbClr val="9DA5A9"/>
              </a:solidFill>
              <a:ln w="19050" cap="flat">
                <a:solidFill>
                  <a:schemeClr val="tx1"/>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8544388-25A1-4926-A05C-8CA69D704EE9}"/>
                  </a:ext>
                </a:extLst>
              </p:cNvPr>
              <p:cNvSpPr/>
              <p:nvPr/>
            </p:nvSpPr>
            <p:spPr>
              <a:xfrm>
                <a:off x="2060362" y="2754163"/>
                <a:ext cx="82619" cy="9914"/>
              </a:xfrm>
              <a:custGeom>
                <a:avLst/>
                <a:gdLst>
                  <a:gd name="connsiteX0" fmla="*/ 78984 w 82619"/>
                  <a:gd name="connsiteY0" fmla="*/ 4957 h 9914"/>
                  <a:gd name="connsiteX1" fmla="*/ 4957 w 82619"/>
                  <a:gd name="connsiteY1" fmla="*/ 4957 h 9914"/>
                </a:gdLst>
                <a:ahLst/>
                <a:cxnLst>
                  <a:cxn ang="0">
                    <a:pos x="connsiteX0" y="connsiteY0"/>
                  </a:cxn>
                  <a:cxn ang="0">
                    <a:pos x="connsiteX1" y="connsiteY1"/>
                  </a:cxn>
                </a:cxnLst>
                <a:rect l="l" t="t" r="r" b="b"/>
                <a:pathLst>
                  <a:path w="82619" h="9914">
                    <a:moveTo>
                      <a:pt x="78984" y="4957"/>
                    </a:moveTo>
                    <a:lnTo>
                      <a:pt x="4957" y="4957"/>
                    </a:lnTo>
                  </a:path>
                </a:pathLst>
              </a:custGeom>
              <a:ln w="19050" cap="flat">
                <a:solidFill>
                  <a:schemeClr val="tx1"/>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58A5B69-1334-4E69-B3D5-719E02033A81}"/>
                  </a:ext>
                </a:extLst>
              </p:cNvPr>
              <p:cNvSpPr/>
              <p:nvPr/>
            </p:nvSpPr>
            <p:spPr>
              <a:xfrm>
                <a:off x="2035907" y="2749867"/>
                <a:ext cx="16524" cy="16524"/>
              </a:xfrm>
              <a:custGeom>
                <a:avLst/>
                <a:gdLst>
                  <a:gd name="connsiteX0" fmla="*/ 4957 w 16523"/>
                  <a:gd name="connsiteY0" fmla="*/ 4957 h 16523"/>
                  <a:gd name="connsiteX1" fmla="*/ 13219 w 16523"/>
                  <a:gd name="connsiteY1" fmla="*/ 4957 h 16523"/>
                  <a:gd name="connsiteX2" fmla="*/ 13219 w 16523"/>
                  <a:gd name="connsiteY2" fmla="*/ 13219 h 16523"/>
                  <a:gd name="connsiteX3" fmla="*/ 4957 w 16523"/>
                  <a:gd name="connsiteY3" fmla="*/ 13219 h 16523"/>
                </a:gdLst>
                <a:ahLst/>
                <a:cxnLst>
                  <a:cxn ang="0">
                    <a:pos x="connsiteX0" y="connsiteY0"/>
                  </a:cxn>
                  <a:cxn ang="0">
                    <a:pos x="connsiteX1" y="connsiteY1"/>
                  </a:cxn>
                  <a:cxn ang="0">
                    <a:pos x="connsiteX2" y="connsiteY2"/>
                  </a:cxn>
                  <a:cxn ang="0">
                    <a:pos x="connsiteX3" y="connsiteY3"/>
                  </a:cxn>
                </a:cxnLst>
                <a:rect l="l" t="t" r="r" b="b"/>
                <a:pathLst>
                  <a:path w="16523" h="16523">
                    <a:moveTo>
                      <a:pt x="4957" y="4957"/>
                    </a:moveTo>
                    <a:lnTo>
                      <a:pt x="13219" y="4957"/>
                    </a:lnTo>
                    <a:lnTo>
                      <a:pt x="13219" y="13219"/>
                    </a:lnTo>
                    <a:lnTo>
                      <a:pt x="4957" y="13219"/>
                    </a:lnTo>
                    <a:close/>
                  </a:path>
                </a:pathLst>
              </a:custGeom>
              <a:solidFill>
                <a:srgbClr val="9DA5A9"/>
              </a:solidFill>
              <a:ln w="19050" cap="flat">
                <a:solidFill>
                  <a:schemeClr val="tx1"/>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746012C-484B-4F8A-A666-855355EA3EEC}"/>
                  </a:ext>
                </a:extLst>
              </p:cNvPr>
              <p:cNvSpPr/>
              <p:nvPr/>
            </p:nvSpPr>
            <p:spPr>
              <a:xfrm>
                <a:off x="2060362" y="2782915"/>
                <a:ext cx="82619" cy="9914"/>
              </a:xfrm>
              <a:custGeom>
                <a:avLst/>
                <a:gdLst>
                  <a:gd name="connsiteX0" fmla="*/ 78984 w 82619"/>
                  <a:gd name="connsiteY0" fmla="*/ 4957 h 9914"/>
                  <a:gd name="connsiteX1" fmla="*/ 4957 w 82619"/>
                  <a:gd name="connsiteY1" fmla="*/ 4957 h 9914"/>
                </a:gdLst>
                <a:ahLst/>
                <a:cxnLst>
                  <a:cxn ang="0">
                    <a:pos x="connsiteX0" y="connsiteY0"/>
                  </a:cxn>
                  <a:cxn ang="0">
                    <a:pos x="connsiteX1" y="connsiteY1"/>
                  </a:cxn>
                </a:cxnLst>
                <a:rect l="l" t="t" r="r" b="b"/>
                <a:pathLst>
                  <a:path w="82619" h="9914">
                    <a:moveTo>
                      <a:pt x="78984" y="4957"/>
                    </a:moveTo>
                    <a:lnTo>
                      <a:pt x="4957" y="4957"/>
                    </a:lnTo>
                  </a:path>
                </a:pathLst>
              </a:custGeom>
              <a:ln w="19050" cap="flat">
                <a:solidFill>
                  <a:schemeClr val="tx1"/>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2E27FEA-5AFF-483A-A5DD-7278FCA5EE74}"/>
                  </a:ext>
                </a:extLst>
              </p:cNvPr>
              <p:cNvSpPr/>
              <p:nvPr/>
            </p:nvSpPr>
            <p:spPr>
              <a:xfrm>
                <a:off x="2035907" y="2778619"/>
                <a:ext cx="16524" cy="16524"/>
              </a:xfrm>
              <a:custGeom>
                <a:avLst/>
                <a:gdLst>
                  <a:gd name="connsiteX0" fmla="*/ 4957 w 16523"/>
                  <a:gd name="connsiteY0" fmla="*/ 4957 h 16523"/>
                  <a:gd name="connsiteX1" fmla="*/ 13219 w 16523"/>
                  <a:gd name="connsiteY1" fmla="*/ 4957 h 16523"/>
                  <a:gd name="connsiteX2" fmla="*/ 13219 w 16523"/>
                  <a:gd name="connsiteY2" fmla="*/ 13219 h 16523"/>
                  <a:gd name="connsiteX3" fmla="*/ 4957 w 16523"/>
                  <a:gd name="connsiteY3" fmla="*/ 13219 h 16523"/>
                </a:gdLst>
                <a:ahLst/>
                <a:cxnLst>
                  <a:cxn ang="0">
                    <a:pos x="connsiteX0" y="connsiteY0"/>
                  </a:cxn>
                  <a:cxn ang="0">
                    <a:pos x="connsiteX1" y="connsiteY1"/>
                  </a:cxn>
                  <a:cxn ang="0">
                    <a:pos x="connsiteX2" y="connsiteY2"/>
                  </a:cxn>
                  <a:cxn ang="0">
                    <a:pos x="connsiteX3" y="connsiteY3"/>
                  </a:cxn>
                </a:cxnLst>
                <a:rect l="l" t="t" r="r" b="b"/>
                <a:pathLst>
                  <a:path w="16523" h="16523">
                    <a:moveTo>
                      <a:pt x="4957" y="4957"/>
                    </a:moveTo>
                    <a:lnTo>
                      <a:pt x="13219" y="4957"/>
                    </a:lnTo>
                    <a:lnTo>
                      <a:pt x="13219" y="13219"/>
                    </a:lnTo>
                    <a:lnTo>
                      <a:pt x="4957" y="13219"/>
                    </a:lnTo>
                    <a:close/>
                  </a:path>
                </a:pathLst>
              </a:custGeom>
              <a:solidFill>
                <a:srgbClr val="9DA5A9"/>
              </a:solidFill>
              <a:ln w="19050" cap="flat">
                <a:solidFill>
                  <a:schemeClr val="tx1"/>
                </a:solidFill>
                <a:prstDash val="solid"/>
                <a:miter/>
              </a:ln>
            </p:spPr>
            <p:txBody>
              <a:bodyPr rtlCol="0" anchor="ctr"/>
              <a:lstStyle/>
              <a:p>
                <a:endParaRPr lang="en-US"/>
              </a:p>
            </p:txBody>
          </p:sp>
        </p:grpSp>
        <p:cxnSp>
          <p:nvCxnSpPr>
            <p:cNvPr id="44" name="Straight Connector 43">
              <a:extLst>
                <a:ext uri="{FF2B5EF4-FFF2-40B4-BE49-F238E27FC236}">
                  <a16:creationId xmlns:a16="http://schemas.microsoft.com/office/drawing/2014/main" id="{DA26C3B3-4203-437E-8C2F-15E2795C911F}"/>
                </a:ext>
              </a:extLst>
            </p:cNvPr>
            <p:cNvCxnSpPr>
              <a:cxnSpLocks/>
            </p:cNvCxnSpPr>
            <p:nvPr/>
          </p:nvCxnSpPr>
          <p:spPr>
            <a:xfrm flipH="1">
              <a:off x="1657453" y="4508699"/>
              <a:ext cx="868092" cy="0"/>
            </a:xfrm>
            <a:prstGeom prst="line">
              <a:avLst/>
            </a:prstGeom>
            <a:ln w="25400" cap="rnd">
              <a:gradFill flip="none" rotWithShape="1">
                <a:gsLst>
                  <a:gs pos="0">
                    <a:schemeClr val="accent1"/>
                  </a:gs>
                  <a:gs pos="100000">
                    <a:srgbClr val="C00000"/>
                  </a:gs>
                </a:gsLst>
                <a:lin ang="0" scaled="1"/>
                <a:tileRec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D204BC5-1AA7-43F0-B250-A2C9B4695980}"/>
                </a:ext>
              </a:extLst>
            </p:cNvPr>
            <p:cNvSpPr/>
            <p:nvPr/>
          </p:nvSpPr>
          <p:spPr>
            <a:xfrm>
              <a:off x="881072" y="4840552"/>
              <a:ext cx="2420855" cy="757130"/>
            </a:xfrm>
            <a:prstGeom prst="rect">
              <a:avLst/>
            </a:prstGeom>
          </p:spPr>
          <p:txBody>
            <a:bodyPr wrap="none">
              <a:spAutoFit/>
            </a:bodyPr>
            <a:lstStyle/>
            <a:p>
              <a:pPr lvl="0" algn="ctr" defTabSz="1097278">
                <a:lnSpc>
                  <a:spcPct val="90000"/>
                </a:lnSpc>
                <a:spcBef>
                  <a:spcPct val="20000"/>
                </a:spcBef>
                <a:buSzPct val="90000"/>
              </a:pPr>
              <a:r>
                <a:rPr lang="en-US" sz="2400" dirty="0">
                  <a:latin typeface="+mj-lt"/>
                  <a:ea typeface="Amazon Ember Light" panose="020B0403020204020204" pitchFamily="34" charset="0"/>
                  <a:cs typeface="Amazon Ember Light" panose="020B0403020204020204" pitchFamily="34" charset="0"/>
                </a:rPr>
                <a:t>No provisioning,</a:t>
              </a:r>
              <a:br>
                <a:rPr lang="en-US" sz="2400" dirty="0">
                  <a:latin typeface="+mj-lt"/>
                  <a:ea typeface="Amazon Ember Light" panose="020B0403020204020204" pitchFamily="34" charset="0"/>
                  <a:cs typeface="Amazon Ember Light" panose="020B0403020204020204" pitchFamily="34" charset="0"/>
                </a:rPr>
              </a:br>
              <a:r>
                <a:rPr lang="en-US" sz="2400" dirty="0">
                  <a:latin typeface="+mj-lt"/>
                  <a:ea typeface="Amazon Ember Light" panose="020B0403020204020204" pitchFamily="34" charset="0"/>
                  <a:cs typeface="Amazon Ember Light" panose="020B0403020204020204" pitchFamily="34" charset="0"/>
                </a:rPr>
                <a:t>no management</a:t>
              </a:r>
            </a:p>
          </p:txBody>
        </p:sp>
      </p:grpSp>
      <p:grpSp>
        <p:nvGrpSpPr>
          <p:cNvPr id="187" name="Group 186">
            <a:extLst>
              <a:ext uri="{FF2B5EF4-FFF2-40B4-BE49-F238E27FC236}">
                <a16:creationId xmlns:a16="http://schemas.microsoft.com/office/drawing/2014/main" id="{187A47B0-632E-467D-9C18-5ECA02A7A7EF}"/>
              </a:ext>
            </a:extLst>
          </p:cNvPr>
          <p:cNvGrpSpPr/>
          <p:nvPr/>
        </p:nvGrpSpPr>
        <p:grpSpPr>
          <a:xfrm>
            <a:off x="4779279" y="2590833"/>
            <a:ext cx="2007221" cy="3096803"/>
            <a:chOff x="3953298" y="2500879"/>
            <a:chExt cx="2007221" cy="3096803"/>
          </a:xfrm>
        </p:grpSpPr>
        <p:cxnSp>
          <p:nvCxnSpPr>
            <p:cNvPr id="72" name="Straight Connector 71">
              <a:extLst>
                <a:ext uri="{FF2B5EF4-FFF2-40B4-BE49-F238E27FC236}">
                  <a16:creationId xmlns:a16="http://schemas.microsoft.com/office/drawing/2014/main" id="{20257F6B-ED6A-4BCF-A708-5327657B165B}"/>
                </a:ext>
              </a:extLst>
            </p:cNvPr>
            <p:cNvCxnSpPr>
              <a:cxnSpLocks/>
            </p:cNvCxnSpPr>
            <p:nvPr/>
          </p:nvCxnSpPr>
          <p:spPr>
            <a:xfrm flipH="1">
              <a:off x="4522862" y="4508699"/>
              <a:ext cx="868092" cy="0"/>
            </a:xfrm>
            <a:prstGeom prst="line">
              <a:avLst/>
            </a:prstGeom>
            <a:ln w="25400" cap="rnd">
              <a:gradFill flip="none" rotWithShape="1">
                <a:gsLst>
                  <a:gs pos="0">
                    <a:schemeClr val="accent1"/>
                  </a:gs>
                  <a:gs pos="100000">
                    <a:srgbClr val="C00000"/>
                  </a:gs>
                </a:gsLst>
                <a:lin ang="0" scaled="1"/>
                <a:tileRec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1DC347E-47D9-405E-B91D-3E33A5055FF2}"/>
                </a:ext>
              </a:extLst>
            </p:cNvPr>
            <p:cNvSpPr/>
            <p:nvPr/>
          </p:nvSpPr>
          <p:spPr>
            <a:xfrm>
              <a:off x="4167269" y="4840552"/>
              <a:ext cx="1579278" cy="757130"/>
            </a:xfrm>
            <a:prstGeom prst="rect">
              <a:avLst/>
            </a:prstGeom>
          </p:spPr>
          <p:txBody>
            <a:bodyPr wrap="none">
              <a:spAutoFit/>
            </a:bodyPr>
            <a:lstStyle/>
            <a:p>
              <a:pPr lvl="0" algn="ctr" defTabSz="1097278">
                <a:lnSpc>
                  <a:spcPct val="90000"/>
                </a:lnSpc>
                <a:spcBef>
                  <a:spcPct val="20000"/>
                </a:spcBef>
                <a:buSzPct val="90000"/>
              </a:pPr>
              <a:r>
                <a:rPr lang="en-US" sz="2400" dirty="0">
                  <a:latin typeface="+mj-lt"/>
                  <a:ea typeface="Amazon Ember Light" panose="020B0403020204020204" pitchFamily="34" charset="0"/>
                  <a:cs typeface="Amazon Ember Light" panose="020B0403020204020204" pitchFamily="34" charset="0"/>
                </a:rPr>
                <a:t>Automatic</a:t>
              </a:r>
              <a:br>
                <a:rPr lang="en-US" sz="2400" dirty="0">
                  <a:latin typeface="+mj-lt"/>
                  <a:ea typeface="Amazon Ember Light" panose="020B0403020204020204" pitchFamily="34" charset="0"/>
                  <a:cs typeface="Amazon Ember Light" panose="020B0403020204020204" pitchFamily="34" charset="0"/>
                </a:rPr>
              </a:br>
              <a:r>
                <a:rPr lang="en-US" sz="2400" dirty="0">
                  <a:latin typeface="+mj-lt"/>
                  <a:ea typeface="Amazon Ember Light" panose="020B0403020204020204" pitchFamily="34" charset="0"/>
                  <a:cs typeface="Amazon Ember Light" panose="020B0403020204020204" pitchFamily="34" charset="0"/>
                </a:rPr>
                <a:t>scaling</a:t>
              </a:r>
            </a:p>
          </p:txBody>
        </p:sp>
        <p:grpSp>
          <p:nvGrpSpPr>
            <p:cNvPr id="127" name="Graphic 392">
              <a:extLst>
                <a:ext uri="{FF2B5EF4-FFF2-40B4-BE49-F238E27FC236}">
                  <a16:creationId xmlns:a16="http://schemas.microsoft.com/office/drawing/2014/main" id="{75FA68F7-5130-487C-8C26-9C63910224DC}"/>
                </a:ext>
              </a:extLst>
            </p:cNvPr>
            <p:cNvGrpSpPr/>
            <p:nvPr/>
          </p:nvGrpSpPr>
          <p:grpSpPr>
            <a:xfrm>
              <a:off x="3953298" y="2500879"/>
              <a:ext cx="2007221" cy="2007221"/>
              <a:chOff x="7576599" y="895184"/>
              <a:chExt cx="660952" cy="660952"/>
            </a:xfrm>
          </p:grpSpPr>
          <p:sp>
            <p:nvSpPr>
              <p:cNvPr id="128" name="Freeform: Shape 127">
                <a:extLst>
                  <a:ext uri="{FF2B5EF4-FFF2-40B4-BE49-F238E27FC236}">
                    <a16:creationId xmlns:a16="http://schemas.microsoft.com/office/drawing/2014/main" id="{9E238866-8124-4E9D-A6E2-F793D3AC07D1}"/>
                  </a:ext>
                </a:extLst>
              </p:cNvPr>
              <p:cNvSpPr/>
              <p:nvPr/>
            </p:nvSpPr>
            <p:spPr>
              <a:xfrm>
                <a:off x="7900135" y="1032332"/>
                <a:ext cx="231333" cy="175152"/>
              </a:xfrm>
              <a:custGeom>
                <a:avLst/>
                <a:gdLst>
                  <a:gd name="connsiteX0" fmla="*/ 4957 w 231333"/>
                  <a:gd name="connsiteY0" fmla="*/ 130538 h 175152"/>
                  <a:gd name="connsiteX1" fmla="*/ 4957 w 231333"/>
                  <a:gd name="connsiteY1" fmla="*/ 15532 h 175152"/>
                  <a:gd name="connsiteX2" fmla="*/ 15532 w 231333"/>
                  <a:gd name="connsiteY2" fmla="*/ 4957 h 175152"/>
                  <a:gd name="connsiteX3" fmla="*/ 217453 w 231333"/>
                  <a:gd name="connsiteY3" fmla="*/ 4957 h 175152"/>
                  <a:gd name="connsiteX4" fmla="*/ 228028 w 231333"/>
                  <a:gd name="connsiteY4" fmla="*/ 15532 h 175152"/>
                  <a:gd name="connsiteX5" fmla="*/ 228028 w 231333"/>
                  <a:gd name="connsiteY5" fmla="*/ 171848 h 1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33" h="175152">
                    <a:moveTo>
                      <a:pt x="4957" y="130538"/>
                    </a:moveTo>
                    <a:lnTo>
                      <a:pt x="4957" y="15532"/>
                    </a:lnTo>
                    <a:cubicBezTo>
                      <a:pt x="4957" y="9584"/>
                      <a:pt x="9584" y="4957"/>
                      <a:pt x="15532" y="4957"/>
                    </a:cubicBezTo>
                    <a:lnTo>
                      <a:pt x="217453" y="4957"/>
                    </a:lnTo>
                    <a:cubicBezTo>
                      <a:pt x="223402" y="4957"/>
                      <a:pt x="228028" y="9584"/>
                      <a:pt x="228028" y="15532"/>
                    </a:cubicBezTo>
                    <a:lnTo>
                      <a:pt x="228028" y="171848"/>
                    </a:lnTo>
                  </a:path>
                </a:pathLst>
              </a:custGeom>
              <a:noFill/>
              <a:ln w="19050" cap="flat">
                <a:solidFill>
                  <a:schemeClr val="tx1"/>
                </a:solidFill>
                <a:prstDash val="solid"/>
                <a:round/>
              </a:ln>
            </p:spPr>
            <p:txBody>
              <a:bodyPr rtlCol="0" anchor="ctr"/>
              <a:lstStyle/>
              <a:p>
                <a:endParaRPr lang="en-US"/>
              </a:p>
            </p:txBody>
          </p:sp>
          <p:sp>
            <p:nvSpPr>
              <p:cNvPr id="129" name="Freeform: Shape 128">
                <a:extLst>
                  <a:ext uri="{FF2B5EF4-FFF2-40B4-BE49-F238E27FC236}">
                    <a16:creationId xmlns:a16="http://schemas.microsoft.com/office/drawing/2014/main" id="{003F8E43-C62F-4E9C-994B-5FFC7BF89E3A}"/>
                  </a:ext>
                </a:extLst>
              </p:cNvPr>
              <p:cNvSpPr/>
              <p:nvPr/>
            </p:nvSpPr>
            <p:spPr>
              <a:xfrm>
                <a:off x="7969865" y="1338683"/>
                <a:ext cx="89229" cy="9914"/>
              </a:xfrm>
              <a:custGeom>
                <a:avLst/>
                <a:gdLst>
                  <a:gd name="connsiteX0" fmla="*/ 86254 w 89228"/>
                  <a:gd name="connsiteY0" fmla="*/ 4957 h 9914"/>
                  <a:gd name="connsiteX1" fmla="*/ 4957 w 89228"/>
                  <a:gd name="connsiteY1" fmla="*/ 4957 h 9914"/>
                </a:gdLst>
                <a:ahLst/>
                <a:cxnLst>
                  <a:cxn ang="0">
                    <a:pos x="connsiteX0" y="connsiteY0"/>
                  </a:cxn>
                  <a:cxn ang="0">
                    <a:pos x="connsiteX1" y="connsiteY1"/>
                  </a:cxn>
                </a:cxnLst>
                <a:rect l="l" t="t" r="r" b="b"/>
                <a:pathLst>
                  <a:path w="89228" h="9914">
                    <a:moveTo>
                      <a:pt x="86254" y="4957"/>
                    </a:moveTo>
                    <a:lnTo>
                      <a:pt x="4957" y="4957"/>
                    </a:lnTo>
                  </a:path>
                </a:pathLst>
              </a:custGeom>
              <a:ln w="19050" cap="flat">
                <a:solidFill>
                  <a:schemeClr val="tx1"/>
                </a:solidFill>
                <a:prstDash val="solid"/>
                <a:round/>
              </a:ln>
            </p:spPr>
            <p:txBody>
              <a:bodyPr rtlCol="0" anchor="ctr"/>
              <a:lstStyle/>
              <a:p>
                <a:endParaRPr lang="en-US"/>
              </a:p>
            </p:txBody>
          </p:sp>
          <p:sp>
            <p:nvSpPr>
              <p:cNvPr id="130" name="Freeform: Shape 129">
                <a:extLst>
                  <a:ext uri="{FF2B5EF4-FFF2-40B4-BE49-F238E27FC236}">
                    <a16:creationId xmlns:a16="http://schemas.microsoft.com/office/drawing/2014/main" id="{EF54A116-2BD5-4CA7-9A9F-844CF2C72E72}"/>
                  </a:ext>
                </a:extLst>
              </p:cNvPr>
              <p:cNvSpPr/>
              <p:nvPr/>
            </p:nvSpPr>
            <p:spPr>
              <a:xfrm>
                <a:off x="7918311" y="1050508"/>
                <a:ext cx="194981" cy="155324"/>
              </a:xfrm>
              <a:custGeom>
                <a:avLst/>
                <a:gdLst>
                  <a:gd name="connsiteX0" fmla="*/ 4957 w 194980"/>
                  <a:gd name="connsiteY0" fmla="*/ 112362 h 155323"/>
                  <a:gd name="connsiteX1" fmla="*/ 4957 w 194980"/>
                  <a:gd name="connsiteY1" fmla="*/ 12889 h 155323"/>
                  <a:gd name="connsiteX2" fmla="*/ 12889 w 194980"/>
                  <a:gd name="connsiteY2" fmla="*/ 4957 h 155323"/>
                  <a:gd name="connsiteX3" fmla="*/ 184075 w 194980"/>
                  <a:gd name="connsiteY3" fmla="*/ 4957 h 155323"/>
                  <a:gd name="connsiteX4" fmla="*/ 192007 w 194980"/>
                  <a:gd name="connsiteY4" fmla="*/ 12889 h 155323"/>
                  <a:gd name="connsiteX5" fmla="*/ 192007 w 194980"/>
                  <a:gd name="connsiteY5" fmla="*/ 153341 h 15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980" h="155323">
                    <a:moveTo>
                      <a:pt x="4957" y="112362"/>
                    </a:moveTo>
                    <a:lnTo>
                      <a:pt x="4957" y="12889"/>
                    </a:lnTo>
                    <a:cubicBezTo>
                      <a:pt x="4957" y="8592"/>
                      <a:pt x="8592" y="4957"/>
                      <a:pt x="12889" y="4957"/>
                    </a:cubicBezTo>
                    <a:lnTo>
                      <a:pt x="184075" y="4957"/>
                    </a:lnTo>
                    <a:cubicBezTo>
                      <a:pt x="188371" y="4957"/>
                      <a:pt x="192007" y="8592"/>
                      <a:pt x="192007" y="12889"/>
                    </a:cubicBezTo>
                    <a:lnTo>
                      <a:pt x="192007" y="153341"/>
                    </a:lnTo>
                  </a:path>
                </a:pathLst>
              </a:custGeom>
              <a:noFill/>
              <a:ln w="19050" cap="flat">
                <a:solidFill>
                  <a:schemeClr val="tx1"/>
                </a:solidFill>
                <a:prstDash val="solid"/>
                <a:round/>
              </a:ln>
            </p:spPr>
            <p:txBody>
              <a:bodyPr rtlCol="0" anchor="ctr"/>
              <a:lstStyle/>
              <a:p>
                <a:endParaRPr lang="en-US"/>
              </a:p>
            </p:txBody>
          </p:sp>
          <p:sp>
            <p:nvSpPr>
              <p:cNvPr id="131" name="Freeform: Shape 130">
                <a:extLst>
                  <a:ext uri="{FF2B5EF4-FFF2-40B4-BE49-F238E27FC236}">
                    <a16:creationId xmlns:a16="http://schemas.microsoft.com/office/drawing/2014/main" id="{8B14C2C2-322F-40EE-BFF1-0421DCC81F75}"/>
                  </a:ext>
                </a:extLst>
              </p:cNvPr>
              <p:cNvSpPr/>
              <p:nvPr/>
            </p:nvSpPr>
            <p:spPr>
              <a:xfrm>
                <a:off x="7969865" y="1286137"/>
                <a:ext cx="89229" cy="9914"/>
              </a:xfrm>
              <a:custGeom>
                <a:avLst/>
                <a:gdLst>
                  <a:gd name="connsiteX0" fmla="*/ 86254 w 89228"/>
                  <a:gd name="connsiteY0" fmla="*/ 4957 h 9914"/>
                  <a:gd name="connsiteX1" fmla="*/ 4957 w 89228"/>
                  <a:gd name="connsiteY1" fmla="*/ 4957 h 9914"/>
                </a:gdLst>
                <a:ahLst/>
                <a:cxnLst>
                  <a:cxn ang="0">
                    <a:pos x="connsiteX0" y="connsiteY0"/>
                  </a:cxn>
                  <a:cxn ang="0">
                    <a:pos x="connsiteX1" y="connsiteY1"/>
                  </a:cxn>
                </a:cxnLst>
                <a:rect l="l" t="t" r="r" b="b"/>
                <a:pathLst>
                  <a:path w="89228" h="9914">
                    <a:moveTo>
                      <a:pt x="86254" y="4957"/>
                    </a:moveTo>
                    <a:lnTo>
                      <a:pt x="4957" y="4957"/>
                    </a:lnTo>
                  </a:path>
                </a:pathLst>
              </a:custGeom>
              <a:ln w="19050" cap="flat">
                <a:solidFill>
                  <a:schemeClr val="tx1"/>
                </a:solidFill>
                <a:prstDash val="solid"/>
                <a:round/>
              </a:ln>
            </p:spPr>
            <p:txBody>
              <a:bodyPr rtlCol="0" anchor="ctr"/>
              <a:lstStyle/>
              <a:p>
                <a:endParaRPr lang="en-US"/>
              </a:p>
            </p:txBody>
          </p:sp>
          <p:sp>
            <p:nvSpPr>
              <p:cNvPr id="132" name="Freeform: Shape 131">
                <a:extLst>
                  <a:ext uri="{FF2B5EF4-FFF2-40B4-BE49-F238E27FC236}">
                    <a16:creationId xmlns:a16="http://schemas.microsoft.com/office/drawing/2014/main" id="{8B933188-CD38-4FBE-A1A6-490789AED37E}"/>
                  </a:ext>
                </a:extLst>
              </p:cNvPr>
              <p:cNvSpPr/>
              <p:nvPr/>
            </p:nvSpPr>
            <p:spPr>
              <a:xfrm>
                <a:off x="8000600" y="1298365"/>
                <a:ext cx="33048" cy="33048"/>
              </a:xfrm>
              <a:custGeom>
                <a:avLst/>
                <a:gdLst>
                  <a:gd name="connsiteX0" fmla="*/ 29412 w 33047"/>
                  <a:gd name="connsiteY0" fmla="*/ 17185 h 33047"/>
                  <a:gd name="connsiteX1" fmla="*/ 17185 w 33047"/>
                  <a:gd name="connsiteY1" fmla="*/ 29412 h 33047"/>
                  <a:gd name="connsiteX2" fmla="*/ 4957 w 33047"/>
                  <a:gd name="connsiteY2" fmla="*/ 17185 h 33047"/>
                  <a:gd name="connsiteX3" fmla="*/ 17185 w 33047"/>
                  <a:gd name="connsiteY3" fmla="*/ 4957 h 33047"/>
                  <a:gd name="connsiteX4" fmla="*/ 29412 w 33047"/>
                  <a:gd name="connsiteY4" fmla="*/ 17185 h 3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7" h="33047">
                    <a:moveTo>
                      <a:pt x="29412" y="17185"/>
                    </a:moveTo>
                    <a:cubicBezTo>
                      <a:pt x="29412" y="23938"/>
                      <a:pt x="23938" y="29412"/>
                      <a:pt x="17185" y="29412"/>
                    </a:cubicBezTo>
                    <a:cubicBezTo>
                      <a:pt x="10432" y="29412"/>
                      <a:pt x="4957" y="23938"/>
                      <a:pt x="4957" y="17185"/>
                    </a:cubicBezTo>
                    <a:cubicBezTo>
                      <a:pt x="4957" y="10432"/>
                      <a:pt x="10432" y="4957"/>
                      <a:pt x="17185" y="4957"/>
                    </a:cubicBezTo>
                    <a:cubicBezTo>
                      <a:pt x="23938" y="4957"/>
                      <a:pt x="29412" y="10432"/>
                      <a:pt x="29412" y="17185"/>
                    </a:cubicBezTo>
                    <a:close/>
                  </a:path>
                </a:pathLst>
              </a:custGeom>
              <a:noFill/>
              <a:ln w="19050" cap="flat">
                <a:solidFill>
                  <a:schemeClr val="tx1"/>
                </a:solidFill>
                <a:prstDash val="solid"/>
                <a:round/>
              </a:ln>
            </p:spPr>
            <p:txBody>
              <a:bodyPr rtlCol="0" anchor="ctr"/>
              <a:lstStyle/>
              <a:p>
                <a:endParaRPr lang="en-US"/>
              </a:p>
            </p:txBody>
          </p:sp>
          <p:sp>
            <p:nvSpPr>
              <p:cNvPr id="133" name="Freeform: Shape 132">
                <a:extLst>
                  <a:ext uri="{FF2B5EF4-FFF2-40B4-BE49-F238E27FC236}">
                    <a16:creationId xmlns:a16="http://schemas.microsoft.com/office/drawing/2014/main" id="{17D5FB64-B9C5-4B80-B1C5-DA2A674CD13E}"/>
                  </a:ext>
                </a:extLst>
              </p:cNvPr>
              <p:cNvSpPr/>
              <p:nvPr/>
            </p:nvSpPr>
            <p:spPr>
              <a:xfrm>
                <a:off x="7623857" y="1399490"/>
                <a:ext cx="370133" cy="33048"/>
              </a:xfrm>
              <a:custGeom>
                <a:avLst/>
                <a:gdLst>
                  <a:gd name="connsiteX0" fmla="*/ 4957 w 370133"/>
                  <a:gd name="connsiteY0" fmla="*/ 5288 h 33047"/>
                  <a:gd name="connsiteX1" fmla="*/ 4957 w 370133"/>
                  <a:gd name="connsiteY1" fmla="*/ 23133 h 33047"/>
                  <a:gd name="connsiteX2" fmla="*/ 6279 w 370133"/>
                  <a:gd name="connsiteY2" fmla="*/ 24125 h 33047"/>
                  <a:gd name="connsiteX3" fmla="*/ 26438 w 370133"/>
                  <a:gd name="connsiteY3" fmla="*/ 30734 h 33047"/>
                  <a:gd name="connsiteX4" fmla="*/ 347000 w 370133"/>
                  <a:gd name="connsiteY4" fmla="*/ 30734 h 33047"/>
                  <a:gd name="connsiteX5" fmla="*/ 363524 w 370133"/>
                  <a:gd name="connsiteY5" fmla="*/ 24786 h 33047"/>
                  <a:gd name="connsiteX6" fmla="*/ 365837 w 370133"/>
                  <a:gd name="connsiteY6" fmla="*/ 22803 h 33047"/>
                  <a:gd name="connsiteX7" fmla="*/ 365837 w 370133"/>
                  <a:gd name="connsiteY7" fmla="*/ 4957 h 33047"/>
                  <a:gd name="connsiteX8" fmla="*/ 4957 w 370133"/>
                  <a:gd name="connsiteY8" fmla="*/ 5288 h 3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133" h="33047">
                    <a:moveTo>
                      <a:pt x="4957" y="5288"/>
                    </a:moveTo>
                    <a:lnTo>
                      <a:pt x="4957" y="23133"/>
                    </a:lnTo>
                    <a:lnTo>
                      <a:pt x="6279" y="24125"/>
                    </a:lnTo>
                    <a:cubicBezTo>
                      <a:pt x="12228" y="28421"/>
                      <a:pt x="19168" y="30734"/>
                      <a:pt x="26438" y="30734"/>
                    </a:cubicBezTo>
                    <a:lnTo>
                      <a:pt x="347000" y="30734"/>
                    </a:lnTo>
                    <a:cubicBezTo>
                      <a:pt x="352948" y="30734"/>
                      <a:pt x="358897" y="28751"/>
                      <a:pt x="363524" y="24786"/>
                    </a:cubicBezTo>
                    <a:lnTo>
                      <a:pt x="365837" y="22803"/>
                    </a:lnTo>
                    <a:lnTo>
                      <a:pt x="365837" y="4957"/>
                    </a:lnTo>
                    <a:lnTo>
                      <a:pt x="4957" y="5288"/>
                    </a:lnTo>
                    <a:close/>
                  </a:path>
                </a:pathLst>
              </a:custGeom>
              <a:noFill/>
              <a:ln w="19050" cap="flat">
                <a:solidFill>
                  <a:schemeClr val="tx1"/>
                </a:solidFill>
                <a:prstDash val="solid"/>
                <a:round/>
              </a:ln>
            </p:spPr>
            <p:txBody>
              <a:bodyPr rtlCol="0" anchor="ctr"/>
              <a:lstStyle/>
              <a:p>
                <a:endParaRPr lang="en-US"/>
              </a:p>
            </p:txBody>
          </p:sp>
          <p:sp>
            <p:nvSpPr>
              <p:cNvPr id="134" name="Freeform: Shape 133">
                <a:extLst>
                  <a:ext uri="{FF2B5EF4-FFF2-40B4-BE49-F238E27FC236}">
                    <a16:creationId xmlns:a16="http://schemas.microsoft.com/office/drawing/2014/main" id="{8092F29D-CFC1-48DE-9705-0C30CB7240F0}"/>
                  </a:ext>
                </a:extLst>
              </p:cNvPr>
              <p:cNvSpPr/>
              <p:nvPr/>
            </p:nvSpPr>
            <p:spPr>
              <a:xfrm>
                <a:off x="7674089" y="1197239"/>
                <a:ext cx="270990" cy="188371"/>
              </a:xfrm>
              <a:custGeom>
                <a:avLst/>
                <a:gdLst>
                  <a:gd name="connsiteX0" fmla="*/ 268016 w 270990"/>
                  <a:gd name="connsiteY0" fmla="*/ 178127 h 188371"/>
                  <a:gd name="connsiteX1" fmla="*/ 260746 w 270990"/>
                  <a:gd name="connsiteY1" fmla="*/ 185397 h 188371"/>
                  <a:gd name="connsiteX2" fmla="*/ 12228 w 270990"/>
                  <a:gd name="connsiteY2" fmla="*/ 185397 h 188371"/>
                  <a:gd name="connsiteX3" fmla="*/ 4957 w 270990"/>
                  <a:gd name="connsiteY3" fmla="*/ 178127 h 188371"/>
                  <a:gd name="connsiteX4" fmla="*/ 4957 w 270990"/>
                  <a:gd name="connsiteY4" fmla="*/ 12228 h 188371"/>
                  <a:gd name="connsiteX5" fmla="*/ 12228 w 270990"/>
                  <a:gd name="connsiteY5" fmla="*/ 4957 h 188371"/>
                  <a:gd name="connsiteX6" fmla="*/ 259424 w 270990"/>
                  <a:gd name="connsiteY6" fmla="*/ 4957 h 188371"/>
                  <a:gd name="connsiteX7" fmla="*/ 266694 w 270990"/>
                  <a:gd name="connsiteY7" fmla="*/ 12228 h 188371"/>
                  <a:gd name="connsiteX8" fmla="*/ 268016 w 270990"/>
                  <a:gd name="connsiteY8" fmla="*/ 178127 h 18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990" h="188371">
                    <a:moveTo>
                      <a:pt x="268016" y="178127"/>
                    </a:moveTo>
                    <a:cubicBezTo>
                      <a:pt x="268016" y="182092"/>
                      <a:pt x="264711" y="185397"/>
                      <a:pt x="260746" y="185397"/>
                    </a:cubicBezTo>
                    <a:lnTo>
                      <a:pt x="12228" y="185397"/>
                    </a:lnTo>
                    <a:cubicBezTo>
                      <a:pt x="8262" y="185397"/>
                      <a:pt x="4957" y="182092"/>
                      <a:pt x="4957" y="178127"/>
                    </a:cubicBezTo>
                    <a:lnTo>
                      <a:pt x="4957" y="12228"/>
                    </a:lnTo>
                    <a:cubicBezTo>
                      <a:pt x="4957" y="8262"/>
                      <a:pt x="8262" y="4957"/>
                      <a:pt x="12228" y="4957"/>
                    </a:cubicBezTo>
                    <a:lnTo>
                      <a:pt x="259424" y="4957"/>
                    </a:lnTo>
                    <a:cubicBezTo>
                      <a:pt x="263389" y="4957"/>
                      <a:pt x="266694" y="8262"/>
                      <a:pt x="266694" y="12228"/>
                    </a:cubicBezTo>
                    <a:lnTo>
                      <a:pt x="268016" y="178127"/>
                    </a:lnTo>
                    <a:close/>
                  </a:path>
                </a:pathLst>
              </a:custGeom>
              <a:noFill/>
              <a:ln w="19050" cap="flat">
                <a:solidFill>
                  <a:schemeClr val="tx1"/>
                </a:solidFill>
                <a:prstDash val="solid"/>
                <a:round/>
              </a:ln>
            </p:spPr>
            <p:txBody>
              <a:bodyPr rtlCol="0" anchor="ctr"/>
              <a:lstStyle/>
              <a:p>
                <a:endParaRPr lang="en-US"/>
              </a:p>
            </p:txBody>
          </p:sp>
          <p:sp>
            <p:nvSpPr>
              <p:cNvPr id="135" name="Freeform: Shape 134">
                <a:extLst>
                  <a:ext uri="{FF2B5EF4-FFF2-40B4-BE49-F238E27FC236}">
                    <a16:creationId xmlns:a16="http://schemas.microsoft.com/office/drawing/2014/main" id="{E850CA16-DD3D-4676-80FF-BDD42C87E40A}"/>
                  </a:ext>
                </a:extLst>
              </p:cNvPr>
              <p:cNvSpPr/>
              <p:nvPr/>
            </p:nvSpPr>
            <p:spPr>
              <a:xfrm>
                <a:off x="7655252" y="1180054"/>
                <a:ext cx="307343" cy="228028"/>
              </a:xfrm>
              <a:custGeom>
                <a:avLst/>
                <a:gdLst>
                  <a:gd name="connsiteX0" fmla="*/ 303707 w 307342"/>
                  <a:gd name="connsiteY0" fmla="*/ 216462 h 228028"/>
                  <a:gd name="connsiteX1" fmla="*/ 296437 w 307342"/>
                  <a:gd name="connsiteY1" fmla="*/ 223732 h 228028"/>
                  <a:gd name="connsiteX2" fmla="*/ 12228 w 307342"/>
                  <a:gd name="connsiteY2" fmla="*/ 223732 h 228028"/>
                  <a:gd name="connsiteX3" fmla="*/ 4957 w 307342"/>
                  <a:gd name="connsiteY3" fmla="*/ 216462 h 228028"/>
                  <a:gd name="connsiteX4" fmla="*/ 4957 w 307342"/>
                  <a:gd name="connsiteY4" fmla="*/ 12228 h 228028"/>
                  <a:gd name="connsiteX5" fmla="*/ 12228 w 307342"/>
                  <a:gd name="connsiteY5" fmla="*/ 4957 h 228028"/>
                  <a:gd name="connsiteX6" fmla="*/ 296437 w 307342"/>
                  <a:gd name="connsiteY6" fmla="*/ 4957 h 228028"/>
                  <a:gd name="connsiteX7" fmla="*/ 303707 w 307342"/>
                  <a:gd name="connsiteY7" fmla="*/ 12228 h 228028"/>
                  <a:gd name="connsiteX8" fmla="*/ 303707 w 307342"/>
                  <a:gd name="connsiteY8" fmla="*/ 216462 h 22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42" h="228028">
                    <a:moveTo>
                      <a:pt x="303707" y="216462"/>
                    </a:moveTo>
                    <a:cubicBezTo>
                      <a:pt x="303707" y="220427"/>
                      <a:pt x="300403" y="223732"/>
                      <a:pt x="296437" y="223732"/>
                    </a:cubicBezTo>
                    <a:lnTo>
                      <a:pt x="12228" y="223732"/>
                    </a:lnTo>
                    <a:cubicBezTo>
                      <a:pt x="8262" y="223732"/>
                      <a:pt x="4957" y="220427"/>
                      <a:pt x="4957" y="216462"/>
                    </a:cubicBezTo>
                    <a:lnTo>
                      <a:pt x="4957" y="12228"/>
                    </a:lnTo>
                    <a:cubicBezTo>
                      <a:pt x="4957" y="8262"/>
                      <a:pt x="8262" y="4957"/>
                      <a:pt x="12228" y="4957"/>
                    </a:cubicBezTo>
                    <a:lnTo>
                      <a:pt x="296437" y="4957"/>
                    </a:lnTo>
                    <a:cubicBezTo>
                      <a:pt x="300403" y="4957"/>
                      <a:pt x="303707" y="8262"/>
                      <a:pt x="303707" y="12228"/>
                    </a:cubicBezTo>
                    <a:lnTo>
                      <a:pt x="303707" y="216462"/>
                    </a:lnTo>
                    <a:close/>
                  </a:path>
                </a:pathLst>
              </a:custGeom>
              <a:noFill/>
              <a:ln w="19050" cap="flat">
                <a:solidFill>
                  <a:schemeClr val="tx1"/>
                </a:solidFill>
                <a:prstDash val="solid"/>
                <a:round/>
              </a:ln>
            </p:spPr>
            <p:txBody>
              <a:bodyPr rtlCol="0" anchor="ctr"/>
              <a:lstStyle/>
              <a:p>
                <a:endParaRPr lang="en-US"/>
              </a:p>
            </p:txBody>
          </p:sp>
          <p:sp>
            <p:nvSpPr>
              <p:cNvPr id="136" name="Freeform: Shape 135">
                <a:extLst>
                  <a:ext uri="{FF2B5EF4-FFF2-40B4-BE49-F238E27FC236}">
                    <a16:creationId xmlns:a16="http://schemas.microsoft.com/office/drawing/2014/main" id="{2420FE3F-0FAF-43F2-94FF-6255BAD1086E}"/>
                  </a:ext>
                </a:extLst>
              </p:cNvPr>
              <p:cNvSpPr/>
              <p:nvPr/>
            </p:nvSpPr>
            <p:spPr>
              <a:xfrm>
                <a:off x="8067025" y="1249454"/>
                <a:ext cx="112362" cy="158628"/>
              </a:xfrm>
              <a:custGeom>
                <a:avLst/>
                <a:gdLst>
                  <a:gd name="connsiteX0" fmla="*/ 4957 w 112361"/>
                  <a:gd name="connsiteY0" fmla="*/ 4957 h 158628"/>
                  <a:gd name="connsiteX1" fmla="*/ 108066 w 112361"/>
                  <a:gd name="connsiteY1" fmla="*/ 4957 h 158628"/>
                  <a:gd name="connsiteX2" fmla="*/ 108066 w 112361"/>
                  <a:gd name="connsiteY2" fmla="*/ 154002 h 158628"/>
                  <a:gd name="connsiteX3" fmla="*/ 4957 w 112361"/>
                  <a:gd name="connsiteY3" fmla="*/ 154002 h 158628"/>
                </a:gdLst>
                <a:ahLst/>
                <a:cxnLst>
                  <a:cxn ang="0">
                    <a:pos x="connsiteX0" y="connsiteY0"/>
                  </a:cxn>
                  <a:cxn ang="0">
                    <a:pos x="connsiteX1" y="connsiteY1"/>
                  </a:cxn>
                  <a:cxn ang="0">
                    <a:pos x="connsiteX2" y="connsiteY2"/>
                  </a:cxn>
                  <a:cxn ang="0">
                    <a:pos x="connsiteX3" y="connsiteY3"/>
                  </a:cxn>
                </a:cxnLst>
                <a:rect l="l" t="t" r="r" b="b"/>
                <a:pathLst>
                  <a:path w="112361" h="158628">
                    <a:moveTo>
                      <a:pt x="4957" y="4957"/>
                    </a:moveTo>
                    <a:lnTo>
                      <a:pt x="108066" y="4957"/>
                    </a:lnTo>
                    <a:lnTo>
                      <a:pt x="108066" y="154002"/>
                    </a:lnTo>
                    <a:lnTo>
                      <a:pt x="4957" y="154002"/>
                    </a:lnTo>
                    <a:close/>
                  </a:path>
                </a:pathLst>
              </a:custGeom>
              <a:noFill/>
              <a:ln w="19050" cap="flat">
                <a:solidFill>
                  <a:schemeClr val="tx1"/>
                </a:solidFill>
                <a:prstDash val="solid"/>
                <a:round/>
              </a:ln>
            </p:spPr>
            <p:txBody>
              <a:bodyPr rtlCol="0" anchor="ctr"/>
              <a:lstStyle/>
              <a:p>
                <a:endParaRPr lang="en-US"/>
              </a:p>
            </p:txBody>
          </p:sp>
          <p:sp>
            <p:nvSpPr>
              <p:cNvPr id="137" name="Freeform: Shape 136">
                <a:extLst>
                  <a:ext uri="{FF2B5EF4-FFF2-40B4-BE49-F238E27FC236}">
                    <a16:creationId xmlns:a16="http://schemas.microsoft.com/office/drawing/2014/main" id="{C162D375-697C-4934-824D-9B80A268F366}"/>
                  </a:ext>
                </a:extLst>
              </p:cNvPr>
              <p:cNvSpPr/>
              <p:nvPr/>
            </p:nvSpPr>
            <p:spPr>
              <a:xfrm>
                <a:off x="8114614" y="1234252"/>
                <a:ext cx="33048" cy="9914"/>
              </a:xfrm>
              <a:custGeom>
                <a:avLst/>
                <a:gdLst>
                  <a:gd name="connsiteX0" fmla="*/ 30404 w 33047"/>
                  <a:gd name="connsiteY0" fmla="*/ 4957 h 9914"/>
                  <a:gd name="connsiteX1" fmla="*/ 4957 w 33047"/>
                  <a:gd name="connsiteY1" fmla="*/ 4957 h 9914"/>
                </a:gdLst>
                <a:ahLst/>
                <a:cxnLst>
                  <a:cxn ang="0">
                    <a:pos x="connsiteX0" y="connsiteY0"/>
                  </a:cxn>
                  <a:cxn ang="0">
                    <a:pos x="connsiteX1" y="connsiteY1"/>
                  </a:cxn>
                </a:cxnLst>
                <a:rect l="l" t="t" r="r" b="b"/>
                <a:pathLst>
                  <a:path w="33047" h="9914">
                    <a:moveTo>
                      <a:pt x="30404" y="4957"/>
                    </a:moveTo>
                    <a:lnTo>
                      <a:pt x="4957" y="4957"/>
                    </a:lnTo>
                  </a:path>
                </a:pathLst>
              </a:custGeom>
              <a:ln w="19050" cap="flat">
                <a:solidFill>
                  <a:schemeClr val="tx1"/>
                </a:solidFill>
                <a:prstDash val="solid"/>
                <a:round/>
              </a:ln>
            </p:spPr>
            <p:txBody>
              <a:bodyPr rtlCol="0" anchor="ctr"/>
              <a:lstStyle/>
              <a:p>
                <a:endParaRPr lang="en-US"/>
              </a:p>
            </p:txBody>
          </p:sp>
          <p:sp>
            <p:nvSpPr>
              <p:cNvPr id="138" name="Freeform: Shape 137">
                <a:extLst>
                  <a:ext uri="{FF2B5EF4-FFF2-40B4-BE49-F238E27FC236}">
                    <a16:creationId xmlns:a16="http://schemas.microsoft.com/office/drawing/2014/main" id="{F40B0A89-63C5-4978-94D8-BDA32C818692}"/>
                  </a:ext>
                </a:extLst>
              </p:cNvPr>
              <p:cNvSpPr/>
              <p:nvPr/>
            </p:nvSpPr>
            <p:spPr>
              <a:xfrm>
                <a:off x="8100403" y="1230287"/>
                <a:ext cx="16524" cy="16524"/>
              </a:xfrm>
              <a:custGeom>
                <a:avLst/>
                <a:gdLst>
                  <a:gd name="connsiteX0" fmla="*/ 12889 w 16523"/>
                  <a:gd name="connsiteY0" fmla="*/ 8923 h 16523"/>
                  <a:gd name="connsiteX1" fmla="*/ 8923 w 16523"/>
                  <a:gd name="connsiteY1" fmla="*/ 12889 h 16523"/>
                  <a:gd name="connsiteX2" fmla="*/ 4957 w 16523"/>
                  <a:gd name="connsiteY2" fmla="*/ 8923 h 16523"/>
                  <a:gd name="connsiteX3" fmla="*/ 8923 w 16523"/>
                  <a:gd name="connsiteY3" fmla="*/ 4957 h 16523"/>
                  <a:gd name="connsiteX4" fmla="*/ 12889 w 16523"/>
                  <a:gd name="connsiteY4" fmla="*/ 8923 h 1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3" h="16523">
                    <a:moveTo>
                      <a:pt x="12889" y="8923"/>
                    </a:moveTo>
                    <a:cubicBezTo>
                      <a:pt x="12889" y="11113"/>
                      <a:pt x="11113" y="12889"/>
                      <a:pt x="8923" y="12889"/>
                    </a:cubicBezTo>
                    <a:cubicBezTo>
                      <a:pt x="6733" y="12889"/>
                      <a:pt x="4957" y="11113"/>
                      <a:pt x="4957" y="8923"/>
                    </a:cubicBezTo>
                    <a:cubicBezTo>
                      <a:pt x="4957" y="6733"/>
                      <a:pt x="6733" y="4957"/>
                      <a:pt x="8923" y="4957"/>
                    </a:cubicBezTo>
                    <a:cubicBezTo>
                      <a:pt x="11113" y="4957"/>
                      <a:pt x="12889" y="6733"/>
                      <a:pt x="12889" y="8923"/>
                    </a:cubicBezTo>
                    <a:close/>
                  </a:path>
                </a:pathLst>
              </a:custGeom>
              <a:solidFill>
                <a:srgbClr val="879196"/>
              </a:solidFill>
              <a:ln w="19050" cap="flat">
                <a:solidFill>
                  <a:schemeClr val="tx1"/>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AD43872-2737-49D2-AD1C-E328F0ADCC92}"/>
                  </a:ext>
                </a:extLst>
              </p:cNvPr>
              <p:cNvSpPr/>
              <p:nvPr/>
            </p:nvSpPr>
            <p:spPr>
              <a:xfrm>
                <a:off x="8067025" y="1218720"/>
                <a:ext cx="112362" cy="211505"/>
              </a:xfrm>
              <a:custGeom>
                <a:avLst/>
                <a:gdLst>
                  <a:gd name="connsiteX0" fmla="*/ 108066 w 112361"/>
                  <a:gd name="connsiteY0" fmla="*/ 195311 h 211504"/>
                  <a:gd name="connsiteX1" fmla="*/ 90550 w 112361"/>
                  <a:gd name="connsiteY1" fmla="*/ 208861 h 211504"/>
                  <a:gd name="connsiteX2" fmla="*/ 22472 w 112361"/>
                  <a:gd name="connsiteY2" fmla="*/ 208861 h 211504"/>
                  <a:gd name="connsiteX3" fmla="*/ 4957 w 112361"/>
                  <a:gd name="connsiteY3" fmla="*/ 195311 h 211504"/>
                  <a:gd name="connsiteX4" fmla="*/ 4957 w 112361"/>
                  <a:gd name="connsiteY4" fmla="*/ 22472 h 211504"/>
                  <a:gd name="connsiteX5" fmla="*/ 22472 w 112361"/>
                  <a:gd name="connsiteY5" fmla="*/ 4957 h 211504"/>
                  <a:gd name="connsiteX6" fmla="*/ 90550 w 112361"/>
                  <a:gd name="connsiteY6" fmla="*/ 4957 h 211504"/>
                  <a:gd name="connsiteX7" fmla="*/ 108066 w 112361"/>
                  <a:gd name="connsiteY7" fmla="*/ 22472 h 211504"/>
                  <a:gd name="connsiteX8" fmla="*/ 108066 w 112361"/>
                  <a:gd name="connsiteY8" fmla="*/ 195311 h 2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61" h="211504">
                    <a:moveTo>
                      <a:pt x="108066" y="195311"/>
                    </a:moveTo>
                    <a:cubicBezTo>
                      <a:pt x="108066" y="204895"/>
                      <a:pt x="100134" y="208861"/>
                      <a:pt x="90550" y="208861"/>
                    </a:cubicBezTo>
                    <a:lnTo>
                      <a:pt x="22472" y="208861"/>
                    </a:lnTo>
                    <a:cubicBezTo>
                      <a:pt x="12889" y="208861"/>
                      <a:pt x="4957" y="204895"/>
                      <a:pt x="4957" y="195311"/>
                    </a:cubicBezTo>
                    <a:lnTo>
                      <a:pt x="4957" y="22472"/>
                    </a:lnTo>
                    <a:cubicBezTo>
                      <a:pt x="4957" y="12889"/>
                      <a:pt x="12889" y="4957"/>
                      <a:pt x="22472" y="4957"/>
                    </a:cubicBezTo>
                    <a:lnTo>
                      <a:pt x="90550" y="4957"/>
                    </a:lnTo>
                    <a:cubicBezTo>
                      <a:pt x="100134" y="4957"/>
                      <a:pt x="108066" y="12889"/>
                      <a:pt x="108066" y="22472"/>
                    </a:cubicBezTo>
                    <a:lnTo>
                      <a:pt x="108066" y="195311"/>
                    </a:lnTo>
                    <a:close/>
                  </a:path>
                </a:pathLst>
              </a:custGeom>
              <a:noFill/>
              <a:ln w="19050" cap="flat">
                <a:solidFill>
                  <a:schemeClr val="tx1"/>
                </a:solidFill>
                <a:prstDash val="solid"/>
                <a:round/>
              </a:ln>
            </p:spPr>
            <p:txBody>
              <a:bodyPr rtlCol="0" anchor="ctr"/>
              <a:lstStyle/>
              <a:p>
                <a:endParaRPr lang="en-US"/>
              </a:p>
            </p:txBody>
          </p:sp>
          <p:sp>
            <p:nvSpPr>
              <p:cNvPr id="140" name="Freeform: Shape 139">
                <a:extLst>
                  <a:ext uri="{FF2B5EF4-FFF2-40B4-BE49-F238E27FC236}">
                    <a16:creationId xmlns:a16="http://schemas.microsoft.com/office/drawing/2014/main" id="{E93533AB-334A-4A6A-96CF-246AD8DF7AED}"/>
                  </a:ext>
                </a:extLst>
              </p:cNvPr>
              <p:cNvSpPr/>
              <p:nvPr/>
            </p:nvSpPr>
            <p:spPr>
              <a:xfrm>
                <a:off x="7674750" y="1243175"/>
                <a:ext cx="270990" cy="125581"/>
              </a:xfrm>
              <a:custGeom>
                <a:avLst/>
                <a:gdLst>
                  <a:gd name="connsiteX0" fmla="*/ 4957 w 270990"/>
                  <a:gd name="connsiteY0" fmla="*/ 93194 h 125580"/>
                  <a:gd name="connsiteX1" fmla="*/ 31065 w 270990"/>
                  <a:gd name="connsiteY1" fmla="*/ 93194 h 125580"/>
                  <a:gd name="connsiteX2" fmla="*/ 44284 w 270990"/>
                  <a:gd name="connsiteY2" fmla="*/ 79975 h 125580"/>
                  <a:gd name="connsiteX3" fmla="*/ 44284 w 270990"/>
                  <a:gd name="connsiteY3" fmla="*/ 57503 h 125580"/>
                  <a:gd name="connsiteX4" fmla="*/ 57503 w 270990"/>
                  <a:gd name="connsiteY4" fmla="*/ 44284 h 125580"/>
                  <a:gd name="connsiteX5" fmla="*/ 60477 w 270990"/>
                  <a:gd name="connsiteY5" fmla="*/ 44284 h 125580"/>
                  <a:gd name="connsiteX6" fmla="*/ 73696 w 270990"/>
                  <a:gd name="connsiteY6" fmla="*/ 57503 h 125580"/>
                  <a:gd name="connsiteX7" fmla="*/ 73696 w 270990"/>
                  <a:gd name="connsiteY7" fmla="*/ 79975 h 125580"/>
                  <a:gd name="connsiteX8" fmla="*/ 85924 w 270990"/>
                  <a:gd name="connsiteY8" fmla="*/ 93194 h 125580"/>
                  <a:gd name="connsiteX9" fmla="*/ 98151 w 270990"/>
                  <a:gd name="connsiteY9" fmla="*/ 79975 h 125580"/>
                  <a:gd name="connsiteX10" fmla="*/ 98151 w 270990"/>
                  <a:gd name="connsiteY10" fmla="*/ 33048 h 125580"/>
                  <a:gd name="connsiteX11" fmla="*/ 111370 w 270990"/>
                  <a:gd name="connsiteY11" fmla="*/ 19829 h 125580"/>
                  <a:gd name="connsiteX12" fmla="*/ 114345 w 270990"/>
                  <a:gd name="connsiteY12" fmla="*/ 19829 h 125580"/>
                  <a:gd name="connsiteX13" fmla="*/ 127564 w 270990"/>
                  <a:gd name="connsiteY13" fmla="*/ 33048 h 125580"/>
                  <a:gd name="connsiteX14" fmla="*/ 127564 w 270990"/>
                  <a:gd name="connsiteY14" fmla="*/ 109388 h 125580"/>
                  <a:gd name="connsiteX15" fmla="*/ 139791 w 270990"/>
                  <a:gd name="connsiteY15" fmla="*/ 122607 h 125580"/>
                  <a:gd name="connsiteX16" fmla="*/ 152019 w 270990"/>
                  <a:gd name="connsiteY16" fmla="*/ 109388 h 125580"/>
                  <a:gd name="connsiteX17" fmla="*/ 152019 w 270990"/>
                  <a:gd name="connsiteY17" fmla="*/ 18176 h 125580"/>
                  <a:gd name="connsiteX18" fmla="*/ 165238 w 270990"/>
                  <a:gd name="connsiteY18" fmla="*/ 4957 h 125580"/>
                  <a:gd name="connsiteX19" fmla="*/ 168212 w 270990"/>
                  <a:gd name="connsiteY19" fmla="*/ 4957 h 125580"/>
                  <a:gd name="connsiteX20" fmla="*/ 181431 w 270990"/>
                  <a:gd name="connsiteY20" fmla="*/ 18176 h 125580"/>
                  <a:gd name="connsiteX21" fmla="*/ 181431 w 270990"/>
                  <a:gd name="connsiteY21" fmla="*/ 45606 h 125580"/>
                  <a:gd name="connsiteX22" fmla="*/ 193659 w 270990"/>
                  <a:gd name="connsiteY22" fmla="*/ 58825 h 125580"/>
                  <a:gd name="connsiteX23" fmla="*/ 205887 w 270990"/>
                  <a:gd name="connsiteY23" fmla="*/ 45606 h 125580"/>
                  <a:gd name="connsiteX24" fmla="*/ 205887 w 270990"/>
                  <a:gd name="connsiteY24" fmla="*/ 18176 h 125580"/>
                  <a:gd name="connsiteX25" fmla="*/ 219106 w 270990"/>
                  <a:gd name="connsiteY25" fmla="*/ 4957 h 125580"/>
                  <a:gd name="connsiteX26" fmla="*/ 222080 w 270990"/>
                  <a:gd name="connsiteY26" fmla="*/ 4957 h 125580"/>
                  <a:gd name="connsiteX27" fmla="*/ 235299 w 270990"/>
                  <a:gd name="connsiteY27" fmla="*/ 18176 h 125580"/>
                  <a:gd name="connsiteX28" fmla="*/ 235299 w 270990"/>
                  <a:gd name="connsiteY28" fmla="*/ 70061 h 125580"/>
                  <a:gd name="connsiteX29" fmla="*/ 248518 w 270990"/>
                  <a:gd name="connsiteY29" fmla="*/ 83280 h 125580"/>
                  <a:gd name="connsiteX30" fmla="*/ 268677 w 270990"/>
                  <a:gd name="connsiteY30" fmla="*/ 83280 h 1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990" h="125580">
                    <a:moveTo>
                      <a:pt x="4957" y="93194"/>
                    </a:moveTo>
                    <a:lnTo>
                      <a:pt x="31065" y="93194"/>
                    </a:lnTo>
                    <a:cubicBezTo>
                      <a:pt x="38335" y="93194"/>
                      <a:pt x="44284" y="87246"/>
                      <a:pt x="44284" y="79975"/>
                    </a:cubicBezTo>
                    <a:lnTo>
                      <a:pt x="44284" y="57503"/>
                    </a:lnTo>
                    <a:cubicBezTo>
                      <a:pt x="44284" y="50232"/>
                      <a:pt x="50232" y="44284"/>
                      <a:pt x="57503" y="44284"/>
                    </a:cubicBezTo>
                    <a:lnTo>
                      <a:pt x="60477" y="44284"/>
                    </a:lnTo>
                    <a:cubicBezTo>
                      <a:pt x="67748" y="44284"/>
                      <a:pt x="73696" y="50232"/>
                      <a:pt x="73696" y="57503"/>
                    </a:cubicBezTo>
                    <a:lnTo>
                      <a:pt x="73696" y="79975"/>
                    </a:lnTo>
                    <a:cubicBezTo>
                      <a:pt x="73696" y="87246"/>
                      <a:pt x="79314" y="93194"/>
                      <a:pt x="85924" y="93194"/>
                    </a:cubicBezTo>
                    <a:cubicBezTo>
                      <a:pt x="92533" y="93194"/>
                      <a:pt x="98151" y="87246"/>
                      <a:pt x="98151" y="79975"/>
                    </a:cubicBezTo>
                    <a:lnTo>
                      <a:pt x="98151" y="33048"/>
                    </a:lnTo>
                    <a:cubicBezTo>
                      <a:pt x="98151" y="25777"/>
                      <a:pt x="104100" y="19829"/>
                      <a:pt x="111370" y="19829"/>
                    </a:cubicBezTo>
                    <a:lnTo>
                      <a:pt x="114345" y="19829"/>
                    </a:lnTo>
                    <a:cubicBezTo>
                      <a:pt x="121615" y="19829"/>
                      <a:pt x="127564" y="25777"/>
                      <a:pt x="127564" y="33048"/>
                    </a:cubicBezTo>
                    <a:lnTo>
                      <a:pt x="127564" y="109388"/>
                    </a:lnTo>
                    <a:cubicBezTo>
                      <a:pt x="127564" y="116658"/>
                      <a:pt x="133182" y="122607"/>
                      <a:pt x="139791" y="122607"/>
                    </a:cubicBezTo>
                    <a:cubicBezTo>
                      <a:pt x="146401" y="122607"/>
                      <a:pt x="152019" y="116658"/>
                      <a:pt x="152019" y="109388"/>
                    </a:cubicBezTo>
                    <a:lnTo>
                      <a:pt x="152019" y="18176"/>
                    </a:lnTo>
                    <a:cubicBezTo>
                      <a:pt x="152019" y="10906"/>
                      <a:pt x="157968" y="4957"/>
                      <a:pt x="165238" y="4957"/>
                    </a:cubicBezTo>
                    <a:lnTo>
                      <a:pt x="168212" y="4957"/>
                    </a:lnTo>
                    <a:cubicBezTo>
                      <a:pt x="175483" y="4957"/>
                      <a:pt x="181431" y="10906"/>
                      <a:pt x="181431" y="18176"/>
                    </a:cubicBezTo>
                    <a:lnTo>
                      <a:pt x="181431" y="45606"/>
                    </a:lnTo>
                    <a:cubicBezTo>
                      <a:pt x="181431" y="52876"/>
                      <a:pt x="187049" y="58825"/>
                      <a:pt x="193659" y="58825"/>
                    </a:cubicBezTo>
                    <a:cubicBezTo>
                      <a:pt x="200268" y="58825"/>
                      <a:pt x="205887" y="52876"/>
                      <a:pt x="205887" y="45606"/>
                    </a:cubicBezTo>
                    <a:lnTo>
                      <a:pt x="205887" y="18176"/>
                    </a:lnTo>
                    <a:cubicBezTo>
                      <a:pt x="205887" y="10906"/>
                      <a:pt x="211835" y="4957"/>
                      <a:pt x="219106" y="4957"/>
                    </a:cubicBezTo>
                    <a:lnTo>
                      <a:pt x="222080" y="4957"/>
                    </a:lnTo>
                    <a:cubicBezTo>
                      <a:pt x="229350" y="4957"/>
                      <a:pt x="235299" y="10906"/>
                      <a:pt x="235299" y="18176"/>
                    </a:cubicBezTo>
                    <a:lnTo>
                      <a:pt x="235299" y="70061"/>
                    </a:lnTo>
                    <a:cubicBezTo>
                      <a:pt x="235299" y="77331"/>
                      <a:pt x="241247" y="83280"/>
                      <a:pt x="248518" y="83280"/>
                    </a:cubicBezTo>
                    <a:lnTo>
                      <a:pt x="268677" y="83280"/>
                    </a:lnTo>
                  </a:path>
                </a:pathLst>
              </a:custGeom>
              <a:noFill/>
              <a:ln w="19050" cap="flat">
                <a:solidFill>
                  <a:schemeClr val="tx1"/>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E8E59F-1774-4D0C-A526-7CE97EDA8448}"/>
                  </a:ext>
                </a:extLst>
              </p:cNvPr>
              <p:cNvSpPr/>
              <p:nvPr/>
            </p:nvSpPr>
            <p:spPr>
              <a:xfrm>
                <a:off x="7922277" y="1093470"/>
                <a:ext cx="188371" cy="89229"/>
              </a:xfrm>
              <a:custGeom>
                <a:avLst/>
                <a:gdLst>
                  <a:gd name="connsiteX0" fmla="*/ 4957 w 188371"/>
                  <a:gd name="connsiteY0" fmla="*/ 65104 h 89228"/>
                  <a:gd name="connsiteX1" fmla="*/ 18507 w 188371"/>
                  <a:gd name="connsiteY1" fmla="*/ 65104 h 89228"/>
                  <a:gd name="connsiteX2" fmla="*/ 31726 w 188371"/>
                  <a:gd name="connsiteY2" fmla="*/ 51885 h 89228"/>
                  <a:gd name="connsiteX3" fmla="*/ 31726 w 188371"/>
                  <a:gd name="connsiteY3" fmla="*/ 44945 h 89228"/>
                  <a:gd name="connsiteX4" fmla="*/ 41640 w 188371"/>
                  <a:gd name="connsiteY4" fmla="*/ 31726 h 89228"/>
                  <a:gd name="connsiteX5" fmla="*/ 51554 w 188371"/>
                  <a:gd name="connsiteY5" fmla="*/ 44945 h 89228"/>
                  <a:gd name="connsiteX6" fmla="*/ 51554 w 188371"/>
                  <a:gd name="connsiteY6" fmla="*/ 51885 h 89228"/>
                  <a:gd name="connsiteX7" fmla="*/ 59816 w 188371"/>
                  <a:gd name="connsiteY7" fmla="*/ 65104 h 89228"/>
                  <a:gd name="connsiteX8" fmla="*/ 68078 w 188371"/>
                  <a:gd name="connsiteY8" fmla="*/ 51885 h 89228"/>
                  <a:gd name="connsiteX9" fmla="*/ 68078 w 188371"/>
                  <a:gd name="connsiteY9" fmla="*/ 28090 h 89228"/>
                  <a:gd name="connsiteX10" fmla="*/ 77992 w 188371"/>
                  <a:gd name="connsiteY10" fmla="*/ 14871 h 89228"/>
                  <a:gd name="connsiteX11" fmla="*/ 87907 w 188371"/>
                  <a:gd name="connsiteY11" fmla="*/ 28090 h 89228"/>
                  <a:gd name="connsiteX12" fmla="*/ 87907 w 188371"/>
                  <a:gd name="connsiteY12" fmla="*/ 72044 h 89228"/>
                  <a:gd name="connsiteX13" fmla="*/ 96169 w 188371"/>
                  <a:gd name="connsiteY13" fmla="*/ 85263 h 89228"/>
                  <a:gd name="connsiteX14" fmla="*/ 104430 w 188371"/>
                  <a:gd name="connsiteY14" fmla="*/ 72044 h 89228"/>
                  <a:gd name="connsiteX15" fmla="*/ 104430 w 188371"/>
                  <a:gd name="connsiteY15" fmla="*/ 18176 h 89228"/>
                  <a:gd name="connsiteX16" fmla="*/ 114345 w 188371"/>
                  <a:gd name="connsiteY16" fmla="*/ 4957 h 89228"/>
                  <a:gd name="connsiteX17" fmla="*/ 124259 w 188371"/>
                  <a:gd name="connsiteY17" fmla="*/ 18176 h 89228"/>
                  <a:gd name="connsiteX18" fmla="*/ 124259 w 188371"/>
                  <a:gd name="connsiteY18" fmla="*/ 28421 h 89228"/>
                  <a:gd name="connsiteX19" fmla="*/ 132521 w 188371"/>
                  <a:gd name="connsiteY19" fmla="*/ 41640 h 89228"/>
                  <a:gd name="connsiteX20" fmla="*/ 140783 w 188371"/>
                  <a:gd name="connsiteY20" fmla="*/ 28421 h 89228"/>
                  <a:gd name="connsiteX21" fmla="*/ 140783 w 188371"/>
                  <a:gd name="connsiteY21" fmla="*/ 18176 h 89228"/>
                  <a:gd name="connsiteX22" fmla="*/ 150697 w 188371"/>
                  <a:gd name="connsiteY22" fmla="*/ 4957 h 89228"/>
                  <a:gd name="connsiteX23" fmla="*/ 160611 w 188371"/>
                  <a:gd name="connsiteY23" fmla="*/ 18176 h 89228"/>
                  <a:gd name="connsiteX24" fmla="*/ 160611 w 188371"/>
                  <a:gd name="connsiteY24" fmla="*/ 45275 h 89228"/>
                  <a:gd name="connsiteX25" fmla="*/ 172178 w 188371"/>
                  <a:gd name="connsiteY25" fmla="*/ 58494 h 89228"/>
                  <a:gd name="connsiteX26" fmla="*/ 183745 w 188371"/>
                  <a:gd name="connsiteY26" fmla="*/ 58494 h 8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8371" h="89228">
                    <a:moveTo>
                      <a:pt x="4957" y="65104"/>
                    </a:moveTo>
                    <a:lnTo>
                      <a:pt x="18507" y="65104"/>
                    </a:lnTo>
                    <a:cubicBezTo>
                      <a:pt x="25777" y="65104"/>
                      <a:pt x="31726" y="59155"/>
                      <a:pt x="31726" y="51885"/>
                    </a:cubicBezTo>
                    <a:lnTo>
                      <a:pt x="31726" y="44945"/>
                    </a:lnTo>
                    <a:cubicBezTo>
                      <a:pt x="31726" y="37674"/>
                      <a:pt x="36352" y="31726"/>
                      <a:pt x="41640" y="31726"/>
                    </a:cubicBezTo>
                    <a:cubicBezTo>
                      <a:pt x="46928" y="31726"/>
                      <a:pt x="51554" y="37674"/>
                      <a:pt x="51554" y="44945"/>
                    </a:cubicBezTo>
                    <a:lnTo>
                      <a:pt x="51554" y="51885"/>
                    </a:lnTo>
                    <a:cubicBezTo>
                      <a:pt x="51554" y="59155"/>
                      <a:pt x="55190" y="65104"/>
                      <a:pt x="59816" y="65104"/>
                    </a:cubicBezTo>
                    <a:cubicBezTo>
                      <a:pt x="64443" y="65104"/>
                      <a:pt x="68078" y="59155"/>
                      <a:pt x="68078" y="51885"/>
                    </a:cubicBezTo>
                    <a:lnTo>
                      <a:pt x="68078" y="28090"/>
                    </a:lnTo>
                    <a:cubicBezTo>
                      <a:pt x="68078" y="20820"/>
                      <a:pt x="72705" y="14871"/>
                      <a:pt x="77992" y="14871"/>
                    </a:cubicBezTo>
                    <a:cubicBezTo>
                      <a:pt x="83280" y="14871"/>
                      <a:pt x="87907" y="20820"/>
                      <a:pt x="87907" y="28090"/>
                    </a:cubicBezTo>
                    <a:lnTo>
                      <a:pt x="87907" y="72044"/>
                    </a:lnTo>
                    <a:cubicBezTo>
                      <a:pt x="87907" y="79314"/>
                      <a:pt x="91542" y="85263"/>
                      <a:pt x="96169" y="85263"/>
                    </a:cubicBezTo>
                    <a:cubicBezTo>
                      <a:pt x="100795" y="85263"/>
                      <a:pt x="104430" y="79314"/>
                      <a:pt x="104430" y="72044"/>
                    </a:cubicBezTo>
                    <a:lnTo>
                      <a:pt x="104430" y="18176"/>
                    </a:lnTo>
                    <a:cubicBezTo>
                      <a:pt x="104430" y="10906"/>
                      <a:pt x="109057" y="4957"/>
                      <a:pt x="114345" y="4957"/>
                    </a:cubicBezTo>
                    <a:cubicBezTo>
                      <a:pt x="119632" y="4957"/>
                      <a:pt x="124259" y="10906"/>
                      <a:pt x="124259" y="18176"/>
                    </a:cubicBezTo>
                    <a:lnTo>
                      <a:pt x="124259" y="28421"/>
                    </a:lnTo>
                    <a:cubicBezTo>
                      <a:pt x="124259" y="35691"/>
                      <a:pt x="127894" y="41640"/>
                      <a:pt x="132521" y="41640"/>
                    </a:cubicBezTo>
                    <a:cubicBezTo>
                      <a:pt x="137148" y="41640"/>
                      <a:pt x="140783" y="35691"/>
                      <a:pt x="140783" y="28421"/>
                    </a:cubicBezTo>
                    <a:lnTo>
                      <a:pt x="140783" y="18176"/>
                    </a:lnTo>
                    <a:cubicBezTo>
                      <a:pt x="140783" y="10906"/>
                      <a:pt x="145409" y="4957"/>
                      <a:pt x="150697" y="4957"/>
                    </a:cubicBezTo>
                    <a:cubicBezTo>
                      <a:pt x="155985" y="4957"/>
                      <a:pt x="160611" y="10906"/>
                      <a:pt x="160611" y="18176"/>
                    </a:cubicBezTo>
                    <a:lnTo>
                      <a:pt x="160611" y="45275"/>
                    </a:lnTo>
                    <a:cubicBezTo>
                      <a:pt x="160611" y="52546"/>
                      <a:pt x="165899" y="58494"/>
                      <a:pt x="172178" y="58494"/>
                    </a:cubicBezTo>
                    <a:cubicBezTo>
                      <a:pt x="178457" y="58494"/>
                      <a:pt x="183745" y="58494"/>
                      <a:pt x="183745" y="58494"/>
                    </a:cubicBezTo>
                  </a:path>
                </a:pathLst>
              </a:custGeom>
              <a:noFill/>
              <a:ln w="19050" cap="flat">
                <a:solidFill>
                  <a:schemeClr val="tx1"/>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14D9E0B-1AFC-4E9B-AC5B-044BF51131EA}"/>
                  </a:ext>
                </a:extLst>
              </p:cNvPr>
              <p:cNvSpPr/>
              <p:nvPr/>
            </p:nvSpPr>
            <p:spPr>
              <a:xfrm>
                <a:off x="8067025" y="1300348"/>
                <a:ext cx="115667" cy="52876"/>
              </a:xfrm>
              <a:custGeom>
                <a:avLst/>
                <a:gdLst>
                  <a:gd name="connsiteX0" fmla="*/ 4957 w 115666"/>
                  <a:gd name="connsiteY0" fmla="*/ 38666 h 52876"/>
                  <a:gd name="connsiteX1" fmla="*/ 12889 w 115666"/>
                  <a:gd name="connsiteY1" fmla="*/ 38666 h 52876"/>
                  <a:gd name="connsiteX2" fmla="*/ 20820 w 115666"/>
                  <a:gd name="connsiteY2" fmla="*/ 29412 h 52876"/>
                  <a:gd name="connsiteX3" fmla="*/ 26769 w 115666"/>
                  <a:gd name="connsiteY3" fmla="*/ 20159 h 52876"/>
                  <a:gd name="connsiteX4" fmla="*/ 32717 w 115666"/>
                  <a:gd name="connsiteY4" fmla="*/ 29412 h 52876"/>
                  <a:gd name="connsiteX5" fmla="*/ 37674 w 115666"/>
                  <a:gd name="connsiteY5" fmla="*/ 38666 h 52876"/>
                  <a:gd name="connsiteX6" fmla="*/ 42631 w 115666"/>
                  <a:gd name="connsiteY6" fmla="*/ 25447 h 52876"/>
                  <a:gd name="connsiteX7" fmla="*/ 42631 w 115666"/>
                  <a:gd name="connsiteY7" fmla="*/ 23794 h 52876"/>
                  <a:gd name="connsiteX8" fmla="*/ 48580 w 115666"/>
                  <a:gd name="connsiteY8" fmla="*/ 10575 h 52876"/>
                  <a:gd name="connsiteX9" fmla="*/ 54529 w 115666"/>
                  <a:gd name="connsiteY9" fmla="*/ 23794 h 52876"/>
                  <a:gd name="connsiteX10" fmla="*/ 54529 w 115666"/>
                  <a:gd name="connsiteY10" fmla="*/ 36683 h 52876"/>
                  <a:gd name="connsiteX11" fmla="*/ 59486 w 115666"/>
                  <a:gd name="connsiteY11" fmla="*/ 49902 h 52876"/>
                  <a:gd name="connsiteX12" fmla="*/ 64443 w 115666"/>
                  <a:gd name="connsiteY12" fmla="*/ 36683 h 52876"/>
                  <a:gd name="connsiteX13" fmla="*/ 64443 w 115666"/>
                  <a:gd name="connsiteY13" fmla="*/ 18176 h 52876"/>
                  <a:gd name="connsiteX14" fmla="*/ 70391 w 115666"/>
                  <a:gd name="connsiteY14" fmla="*/ 4957 h 52876"/>
                  <a:gd name="connsiteX15" fmla="*/ 76340 w 115666"/>
                  <a:gd name="connsiteY15" fmla="*/ 15202 h 52876"/>
                  <a:gd name="connsiteX16" fmla="*/ 81297 w 115666"/>
                  <a:gd name="connsiteY16" fmla="*/ 25447 h 52876"/>
                  <a:gd name="connsiteX17" fmla="*/ 86254 w 115666"/>
                  <a:gd name="connsiteY17" fmla="*/ 15202 h 52876"/>
                  <a:gd name="connsiteX18" fmla="*/ 92203 w 115666"/>
                  <a:gd name="connsiteY18" fmla="*/ 4957 h 52876"/>
                  <a:gd name="connsiteX19" fmla="*/ 98151 w 115666"/>
                  <a:gd name="connsiteY19" fmla="*/ 18176 h 52876"/>
                  <a:gd name="connsiteX20" fmla="*/ 98151 w 115666"/>
                  <a:gd name="connsiteY20" fmla="*/ 21481 h 52876"/>
                  <a:gd name="connsiteX21" fmla="*/ 104761 w 115666"/>
                  <a:gd name="connsiteY21" fmla="*/ 34700 h 52876"/>
                  <a:gd name="connsiteX22" fmla="*/ 111370 w 115666"/>
                  <a:gd name="connsiteY22" fmla="*/ 34700 h 5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666" h="52876">
                    <a:moveTo>
                      <a:pt x="4957" y="38666"/>
                    </a:moveTo>
                    <a:cubicBezTo>
                      <a:pt x="4957" y="38666"/>
                      <a:pt x="8592" y="38666"/>
                      <a:pt x="12889" y="38666"/>
                    </a:cubicBezTo>
                    <a:cubicBezTo>
                      <a:pt x="17185" y="38666"/>
                      <a:pt x="20820" y="34370"/>
                      <a:pt x="20820" y="29412"/>
                    </a:cubicBezTo>
                    <a:cubicBezTo>
                      <a:pt x="20820" y="24455"/>
                      <a:pt x="23464" y="20159"/>
                      <a:pt x="26769" y="20159"/>
                    </a:cubicBezTo>
                    <a:cubicBezTo>
                      <a:pt x="30073" y="20159"/>
                      <a:pt x="32717" y="24455"/>
                      <a:pt x="32717" y="29412"/>
                    </a:cubicBezTo>
                    <a:cubicBezTo>
                      <a:pt x="32717" y="34370"/>
                      <a:pt x="35030" y="38666"/>
                      <a:pt x="37674" y="38666"/>
                    </a:cubicBezTo>
                    <a:cubicBezTo>
                      <a:pt x="40318" y="38666"/>
                      <a:pt x="42631" y="32717"/>
                      <a:pt x="42631" y="25447"/>
                    </a:cubicBezTo>
                    <a:lnTo>
                      <a:pt x="42631" y="23794"/>
                    </a:lnTo>
                    <a:cubicBezTo>
                      <a:pt x="42631" y="16524"/>
                      <a:pt x="45275" y="10575"/>
                      <a:pt x="48580" y="10575"/>
                    </a:cubicBezTo>
                    <a:cubicBezTo>
                      <a:pt x="51885" y="10575"/>
                      <a:pt x="54529" y="16524"/>
                      <a:pt x="54529" y="23794"/>
                    </a:cubicBezTo>
                    <a:lnTo>
                      <a:pt x="54529" y="36683"/>
                    </a:lnTo>
                    <a:cubicBezTo>
                      <a:pt x="54529" y="43953"/>
                      <a:pt x="56842" y="49902"/>
                      <a:pt x="59486" y="49902"/>
                    </a:cubicBezTo>
                    <a:cubicBezTo>
                      <a:pt x="62130" y="49902"/>
                      <a:pt x="64443" y="43953"/>
                      <a:pt x="64443" y="36683"/>
                    </a:cubicBezTo>
                    <a:lnTo>
                      <a:pt x="64443" y="18176"/>
                    </a:lnTo>
                    <a:cubicBezTo>
                      <a:pt x="64443" y="10906"/>
                      <a:pt x="67087" y="4957"/>
                      <a:pt x="70391" y="4957"/>
                    </a:cubicBezTo>
                    <a:cubicBezTo>
                      <a:pt x="73696" y="4957"/>
                      <a:pt x="76340" y="9584"/>
                      <a:pt x="76340" y="15202"/>
                    </a:cubicBezTo>
                    <a:cubicBezTo>
                      <a:pt x="76340" y="20820"/>
                      <a:pt x="78653" y="25447"/>
                      <a:pt x="81297" y="25447"/>
                    </a:cubicBezTo>
                    <a:cubicBezTo>
                      <a:pt x="83941" y="25447"/>
                      <a:pt x="86254" y="20820"/>
                      <a:pt x="86254" y="15202"/>
                    </a:cubicBezTo>
                    <a:cubicBezTo>
                      <a:pt x="86254" y="9584"/>
                      <a:pt x="88898" y="4957"/>
                      <a:pt x="92203" y="4957"/>
                    </a:cubicBezTo>
                    <a:cubicBezTo>
                      <a:pt x="95508" y="4957"/>
                      <a:pt x="98151" y="10906"/>
                      <a:pt x="98151" y="18176"/>
                    </a:cubicBezTo>
                    <a:lnTo>
                      <a:pt x="98151" y="21481"/>
                    </a:lnTo>
                    <a:cubicBezTo>
                      <a:pt x="98151" y="28751"/>
                      <a:pt x="101126" y="34700"/>
                      <a:pt x="104761" y="34700"/>
                    </a:cubicBezTo>
                    <a:cubicBezTo>
                      <a:pt x="108396" y="34700"/>
                      <a:pt x="111370" y="34700"/>
                      <a:pt x="111370" y="34700"/>
                    </a:cubicBezTo>
                  </a:path>
                </a:pathLst>
              </a:custGeom>
              <a:noFill/>
              <a:ln w="19050" cap="flat">
                <a:solidFill>
                  <a:schemeClr val="tx1"/>
                </a:solidFill>
                <a:prstDash val="solid"/>
                <a:miter/>
              </a:ln>
            </p:spPr>
            <p:txBody>
              <a:bodyPr rtlCol="0" anchor="ctr"/>
              <a:lstStyle/>
              <a:p>
                <a:endParaRPr lang="en-US"/>
              </a:p>
            </p:txBody>
          </p:sp>
        </p:grpSp>
      </p:grpSp>
      <p:grpSp>
        <p:nvGrpSpPr>
          <p:cNvPr id="186" name="Group 185">
            <a:extLst>
              <a:ext uri="{FF2B5EF4-FFF2-40B4-BE49-F238E27FC236}">
                <a16:creationId xmlns:a16="http://schemas.microsoft.com/office/drawing/2014/main" id="{D7E18521-4B22-4A7B-B2DB-9F9BB3113966}"/>
              </a:ext>
            </a:extLst>
          </p:cNvPr>
          <p:cNvGrpSpPr/>
          <p:nvPr/>
        </p:nvGrpSpPr>
        <p:grpSpPr>
          <a:xfrm>
            <a:off x="7795031" y="2541964"/>
            <a:ext cx="2056090" cy="3145672"/>
            <a:chOff x="7098494" y="2452010"/>
            <a:chExt cx="2056090" cy="3145672"/>
          </a:xfrm>
        </p:grpSpPr>
        <p:cxnSp>
          <p:nvCxnSpPr>
            <p:cNvPr id="98" name="Straight Connector 97">
              <a:extLst>
                <a:ext uri="{FF2B5EF4-FFF2-40B4-BE49-F238E27FC236}">
                  <a16:creationId xmlns:a16="http://schemas.microsoft.com/office/drawing/2014/main" id="{1ADCF4D4-B93A-469B-9DA7-DDB7CB8F59A5}"/>
                </a:ext>
              </a:extLst>
            </p:cNvPr>
            <p:cNvCxnSpPr>
              <a:cxnSpLocks/>
            </p:cNvCxnSpPr>
            <p:nvPr/>
          </p:nvCxnSpPr>
          <p:spPr>
            <a:xfrm flipH="1">
              <a:off x="7692493" y="4508699"/>
              <a:ext cx="868092" cy="0"/>
            </a:xfrm>
            <a:prstGeom prst="line">
              <a:avLst/>
            </a:prstGeom>
            <a:ln w="25400" cap="rnd">
              <a:gradFill flip="none" rotWithShape="1">
                <a:gsLst>
                  <a:gs pos="0">
                    <a:schemeClr val="accent1"/>
                  </a:gs>
                  <a:gs pos="100000">
                    <a:srgbClr val="C00000"/>
                  </a:gs>
                </a:gsLst>
                <a:lin ang="0" scaled="1"/>
                <a:tileRec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BEF8524F-2F62-47D0-9951-592EC063EC49}"/>
                </a:ext>
              </a:extLst>
            </p:cNvPr>
            <p:cNvSpPr/>
            <p:nvPr/>
          </p:nvSpPr>
          <p:spPr>
            <a:xfrm>
              <a:off x="7556511" y="4840552"/>
              <a:ext cx="1140056" cy="757130"/>
            </a:xfrm>
            <a:prstGeom prst="rect">
              <a:avLst/>
            </a:prstGeom>
          </p:spPr>
          <p:txBody>
            <a:bodyPr wrap="none">
              <a:spAutoFit/>
            </a:bodyPr>
            <a:lstStyle/>
            <a:p>
              <a:pPr lvl="0" algn="ctr" defTabSz="1097278">
                <a:lnSpc>
                  <a:spcPct val="90000"/>
                </a:lnSpc>
                <a:spcBef>
                  <a:spcPct val="20000"/>
                </a:spcBef>
                <a:buSzPct val="90000"/>
              </a:pPr>
              <a:r>
                <a:rPr lang="en-US" sz="2400" dirty="0">
                  <a:latin typeface="+mj-lt"/>
                  <a:ea typeface="Amazon Ember Light" panose="020B0403020204020204" pitchFamily="34" charset="0"/>
                  <a:cs typeface="Amazon Ember Light" panose="020B0403020204020204" pitchFamily="34" charset="0"/>
                </a:rPr>
                <a:t>Pay for</a:t>
              </a:r>
              <a:br>
                <a:rPr lang="en-US" sz="2400" dirty="0">
                  <a:latin typeface="+mj-lt"/>
                  <a:ea typeface="Amazon Ember Light" panose="020B0403020204020204" pitchFamily="34" charset="0"/>
                  <a:cs typeface="Amazon Ember Light" panose="020B0403020204020204" pitchFamily="34" charset="0"/>
                </a:rPr>
              </a:br>
              <a:r>
                <a:rPr lang="en-US" sz="2400" dirty="0">
                  <a:latin typeface="+mj-lt"/>
                  <a:ea typeface="Amazon Ember Light" panose="020B0403020204020204" pitchFamily="34" charset="0"/>
                  <a:cs typeface="Amazon Ember Light" panose="020B0403020204020204" pitchFamily="34" charset="0"/>
                </a:rPr>
                <a:t>value</a:t>
              </a:r>
            </a:p>
          </p:txBody>
        </p:sp>
        <p:grpSp>
          <p:nvGrpSpPr>
            <p:cNvPr id="143" name="Graphic 286">
              <a:extLst>
                <a:ext uri="{FF2B5EF4-FFF2-40B4-BE49-F238E27FC236}">
                  <a16:creationId xmlns:a16="http://schemas.microsoft.com/office/drawing/2014/main" id="{75F60B0C-9410-401E-822D-FDC2AD648815}"/>
                </a:ext>
              </a:extLst>
            </p:cNvPr>
            <p:cNvGrpSpPr/>
            <p:nvPr/>
          </p:nvGrpSpPr>
          <p:grpSpPr>
            <a:xfrm>
              <a:off x="7098494" y="2452010"/>
              <a:ext cx="2056090" cy="2056090"/>
              <a:chOff x="11067221" y="3113582"/>
              <a:chExt cx="660952" cy="660952"/>
            </a:xfrm>
          </p:grpSpPr>
          <p:sp>
            <p:nvSpPr>
              <p:cNvPr id="144" name="Freeform: Shape 143">
                <a:extLst>
                  <a:ext uri="{FF2B5EF4-FFF2-40B4-BE49-F238E27FC236}">
                    <a16:creationId xmlns:a16="http://schemas.microsoft.com/office/drawing/2014/main" id="{9D9083CB-B511-4C8F-945E-1B5B40A3B345}"/>
                  </a:ext>
                </a:extLst>
              </p:cNvPr>
              <p:cNvSpPr/>
              <p:nvPr/>
            </p:nvSpPr>
            <p:spPr>
              <a:xfrm>
                <a:off x="11412238" y="3229910"/>
                <a:ext cx="171848" cy="72705"/>
              </a:xfrm>
              <a:custGeom>
                <a:avLst/>
                <a:gdLst>
                  <a:gd name="connsiteX0" fmla="*/ 169204 w 171847"/>
                  <a:gd name="connsiteY0" fmla="*/ 66756 h 72704"/>
                  <a:gd name="connsiteX1" fmla="*/ 139791 w 171847"/>
                  <a:gd name="connsiteY1" fmla="*/ 4957 h 72704"/>
                  <a:gd name="connsiteX2" fmla="*/ 4957 w 171847"/>
                  <a:gd name="connsiteY2" fmla="*/ 69069 h 72704"/>
                </a:gdLst>
                <a:ahLst/>
                <a:cxnLst>
                  <a:cxn ang="0">
                    <a:pos x="connsiteX0" y="connsiteY0"/>
                  </a:cxn>
                  <a:cxn ang="0">
                    <a:pos x="connsiteX1" y="connsiteY1"/>
                  </a:cxn>
                  <a:cxn ang="0">
                    <a:pos x="connsiteX2" y="connsiteY2"/>
                  </a:cxn>
                </a:cxnLst>
                <a:rect l="l" t="t" r="r" b="b"/>
                <a:pathLst>
                  <a:path w="171847" h="72704">
                    <a:moveTo>
                      <a:pt x="169204" y="66756"/>
                    </a:moveTo>
                    <a:lnTo>
                      <a:pt x="139791" y="4957"/>
                    </a:lnTo>
                    <a:lnTo>
                      <a:pt x="4957" y="69069"/>
                    </a:lnTo>
                  </a:path>
                </a:pathLst>
              </a:custGeom>
              <a:noFill/>
              <a:ln w="19050" cap="flat">
                <a:solidFill>
                  <a:schemeClr val="tx1"/>
                </a:solidFill>
                <a:prstDash val="solid"/>
                <a:round/>
              </a:ln>
            </p:spPr>
            <p:txBody>
              <a:bodyPr rtlCol="0" anchor="ctr"/>
              <a:lstStyle/>
              <a:p>
                <a:endParaRPr lang="en-US"/>
              </a:p>
            </p:txBody>
          </p:sp>
          <p:sp>
            <p:nvSpPr>
              <p:cNvPr id="145" name="Freeform: Shape 144">
                <a:extLst>
                  <a:ext uri="{FF2B5EF4-FFF2-40B4-BE49-F238E27FC236}">
                    <a16:creationId xmlns:a16="http://schemas.microsoft.com/office/drawing/2014/main" id="{59DF5C1F-8023-48BC-B263-FDB5E5040E86}"/>
                  </a:ext>
                </a:extLst>
              </p:cNvPr>
              <p:cNvSpPr/>
              <p:nvPr/>
            </p:nvSpPr>
            <p:spPr>
              <a:xfrm>
                <a:off x="11634648" y="3413985"/>
                <a:ext cx="23133" cy="46267"/>
              </a:xfrm>
              <a:custGeom>
                <a:avLst/>
                <a:gdLst>
                  <a:gd name="connsiteX0" fmla="*/ 4957 w 23133"/>
                  <a:gd name="connsiteY0" fmla="*/ 42631 h 46266"/>
                  <a:gd name="connsiteX1" fmla="*/ 19498 w 23133"/>
                  <a:gd name="connsiteY1" fmla="*/ 35691 h 46266"/>
                  <a:gd name="connsiteX2" fmla="*/ 4957 w 23133"/>
                  <a:gd name="connsiteY2" fmla="*/ 4957 h 46266"/>
                </a:gdLst>
                <a:ahLst/>
                <a:cxnLst>
                  <a:cxn ang="0">
                    <a:pos x="connsiteX0" y="connsiteY0"/>
                  </a:cxn>
                  <a:cxn ang="0">
                    <a:pos x="connsiteX1" y="connsiteY1"/>
                  </a:cxn>
                  <a:cxn ang="0">
                    <a:pos x="connsiteX2" y="connsiteY2"/>
                  </a:cxn>
                </a:cxnLst>
                <a:rect l="l" t="t" r="r" b="b"/>
                <a:pathLst>
                  <a:path w="23133" h="46266">
                    <a:moveTo>
                      <a:pt x="4957" y="42631"/>
                    </a:moveTo>
                    <a:lnTo>
                      <a:pt x="19498" y="35691"/>
                    </a:lnTo>
                    <a:lnTo>
                      <a:pt x="4957" y="4957"/>
                    </a:lnTo>
                  </a:path>
                </a:pathLst>
              </a:custGeom>
              <a:noFill/>
              <a:ln w="19050" cap="flat">
                <a:solidFill>
                  <a:schemeClr val="tx1"/>
                </a:solidFill>
                <a:prstDash val="solid"/>
                <a:round/>
              </a:ln>
            </p:spPr>
            <p:txBody>
              <a:bodyPr rtlCol="0" anchor="ctr"/>
              <a:lstStyle/>
              <a:p>
                <a:endParaRPr lang="en-US"/>
              </a:p>
            </p:txBody>
          </p:sp>
          <p:sp>
            <p:nvSpPr>
              <p:cNvPr id="146" name="Freeform: Shape 145">
                <a:extLst>
                  <a:ext uri="{FF2B5EF4-FFF2-40B4-BE49-F238E27FC236}">
                    <a16:creationId xmlns:a16="http://schemas.microsoft.com/office/drawing/2014/main" id="{0D5B0399-8445-409D-8C6C-ABC744FA4904}"/>
                  </a:ext>
                </a:extLst>
              </p:cNvPr>
              <p:cNvSpPr/>
              <p:nvPr/>
            </p:nvSpPr>
            <p:spPr>
              <a:xfrm>
                <a:off x="11207012" y="3573935"/>
                <a:ext cx="175152" cy="76009"/>
              </a:xfrm>
              <a:custGeom>
                <a:avLst/>
                <a:gdLst>
                  <a:gd name="connsiteX0" fmla="*/ 4957 w 175152"/>
                  <a:gd name="connsiteY0" fmla="*/ 4957 h 76009"/>
                  <a:gd name="connsiteX1" fmla="*/ 36352 w 175152"/>
                  <a:gd name="connsiteY1" fmla="*/ 71052 h 76009"/>
                  <a:gd name="connsiteX2" fmla="*/ 172839 w 175152"/>
                  <a:gd name="connsiteY2" fmla="*/ 6279 h 76009"/>
                </a:gdLst>
                <a:ahLst/>
                <a:cxnLst>
                  <a:cxn ang="0">
                    <a:pos x="connsiteX0" y="connsiteY0"/>
                  </a:cxn>
                  <a:cxn ang="0">
                    <a:pos x="connsiteX1" y="connsiteY1"/>
                  </a:cxn>
                  <a:cxn ang="0">
                    <a:pos x="connsiteX2" y="connsiteY2"/>
                  </a:cxn>
                </a:cxnLst>
                <a:rect l="l" t="t" r="r" b="b"/>
                <a:pathLst>
                  <a:path w="175152" h="76009">
                    <a:moveTo>
                      <a:pt x="4957" y="4957"/>
                    </a:moveTo>
                    <a:lnTo>
                      <a:pt x="36352" y="71052"/>
                    </a:lnTo>
                    <a:lnTo>
                      <a:pt x="172839" y="6279"/>
                    </a:lnTo>
                  </a:path>
                </a:pathLst>
              </a:custGeom>
              <a:noFill/>
              <a:ln w="19050" cap="flat">
                <a:solidFill>
                  <a:schemeClr val="tx1"/>
                </a:solidFill>
                <a:prstDash val="solid"/>
                <a:round/>
              </a:ln>
            </p:spPr>
            <p:txBody>
              <a:bodyPr rtlCol="0" anchor="ctr"/>
              <a:lstStyle/>
              <a:p>
                <a:endParaRPr lang="en-US"/>
              </a:p>
            </p:txBody>
          </p:sp>
          <p:sp>
            <p:nvSpPr>
              <p:cNvPr id="147" name="Freeform: Shape 146">
                <a:extLst>
                  <a:ext uri="{FF2B5EF4-FFF2-40B4-BE49-F238E27FC236}">
                    <a16:creationId xmlns:a16="http://schemas.microsoft.com/office/drawing/2014/main" id="{90BAC551-2A6B-465C-B91C-A0C9253F2DAC}"/>
                  </a:ext>
                </a:extLst>
              </p:cNvPr>
              <p:cNvSpPr/>
              <p:nvPr/>
            </p:nvSpPr>
            <p:spPr>
              <a:xfrm>
                <a:off x="11136290" y="3417950"/>
                <a:ext cx="23133" cy="42962"/>
              </a:xfrm>
              <a:custGeom>
                <a:avLst/>
                <a:gdLst>
                  <a:gd name="connsiteX0" fmla="*/ 20159 w 23133"/>
                  <a:gd name="connsiteY0" fmla="*/ 4957 h 42961"/>
                  <a:gd name="connsiteX1" fmla="*/ 4957 w 23133"/>
                  <a:gd name="connsiteY1" fmla="*/ 12228 h 42961"/>
                  <a:gd name="connsiteX2" fmla="*/ 17515 w 23133"/>
                  <a:gd name="connsiteY2" fmla="*/ 38666 h 42961"/>
                </a:gdLst>
                <a:ahLst/>
                <a:cxnLst>
                  <a:cxn ang="0">
                    <a:pos x="connsiteX0" y="connsiteY0"/>
                  </a:cxn>
                  <a:cxn ang="0">
                    <a:pos x="connsiteX1" y="connsiteY1"/>
                  </a:cxn>
                  <a:cxn ang="0">
                    <a:pos x="connsiteX2" y="connsiteY2"/>
                  </a:cxn>
                </a:cxnLst>
                <a:rect l="l" t="t" r="r" b="b"/>
                <a:pathLst>
                  <a:path w="23133" h="42961">
                    <a:moveTo>
                      <a:pt x="20159" y="4957"/>
                    </a:moveTo>
                    <a:lnTo>
                      <a:pt x="4957" y="12228"/>
                    </a:lnTo>
                    <a:lnTo>
                      <a:pt x="17515" y="38666"/>
                    </a:lnTo>
                  </a:path>
                </a:pathLst>
              </a:custGeom>
              <a:noFill/>
              <a:ln w="19050" cap="flat">
                <a:solidFill>
                  <a:schemeClr val="tx1"/>
                </a:solidFill>
                <a:prstDash val="solid"/>
                <a:round/>
              </a:ln>
            </p:spPr>
            <p:txBody>
              <a:bodyPr rtlCol="0" anchor="ctr"/>
              <a:lstStyle/>
              <a:p>
                <a:endParaRPr lang="en-US"/>
              </a:p>
            </p:txBody>
          </p:sp>
          <p:sp>
            <p:nvSpPr>
              <p:cNvPr id="148" name="Freeform: Shape 147">
                <a:extLst>
                  <a:ext uri="{FF2B5EF4-FFF2-40B4-BE49-F238E27FC236}">
                    <a16:creationId xmlns:a16="http://schemas.microsoft.com/office/drawing/2014/main" id="{6FFE3B76-BE8F-42C4-903B-DCE4CC270C36}"/>
                  </a:ext>
                </a:extLst>
              </p:cNvPr>
              <p:cNvSpPr/>
              <p:nvPr/>
            </p:nvSpPr>
            <p:spPr>
              <a:xfrm>
                <a:off x="11165372" y="3315833"/>
                <a:ext cx="462666" cy="244552"/>
              </a:xfrm>
              <a:custGeom>
                <a:avLst/>
                <a:gdLst>
                  <a:gd name="connsiteX0" fmla="*/ 4957 w 462666"/>
                  <a:gd name="connsiteY0" fmla="*/ 4957 h 244552"/>
                  <a:gd name="connsiteX1" fmla="*/ 459692 w 462666"/>
                  <a:gd name="connsiteY1" fmla="*/ 4957 h 244552"/>
                  <a:gd name="connsiteX2" fmla="*/ 459692 w 462666"/>
                  <a:gd name="connsiteY2" fmla="*/ 242900 h 244552"/>
                  <a:gd name="connsiteX3" fmla="*/ 4957 w 462666"/>
                  <a:gd name="connsiteY3" fmla="*/ 242900 h 244552"/>
                </a:gdLst>
                <a:ahLst/>
                <a:cxnLst>
                  <a:cxn ang="0">
                    <a:pos x="connsiteX0" y="connsiteY0"/>
                  </a:cxn>
                  <a:cxn ang="0">
                    <a:pos x="connsiteX1" y="connsiteY1"/>
                  </a:cxn>
                  <a:cxn ang="0">
                    <a:pos x="connsiteX2" y="connsiteY2"/>
                  </a:cxn>
                  <a:cxn ang="0">
                    <a:pos x="connsiteX3" y="connsiteY3"/>
                  </a:cxn>
                </a:cxnLst>
                <a:rect l="l" t="t" r="r" b="b"/>
                <a:pathLst>
                  <a:path w="462666" h="244552">
                    <a:moveTo>
                      <a:pt x="4957" y="4957"/>
                    </a:moveTo>
                    <a:lnTo>
                      <a:pt x="459692" y="4957"/>
                    </a:lnTo>
                    <a:lnTo>
                      <a:pt x="459692" y="242900"/>
                    </a:lnTo>
                    <a:lnTo>
                      <a:pt x="4957" y="242900"/>
                    </a:lnTo>
                    <a:close/>
                  </a:path>
                </a:pathLst>
              </a:custGeom>
              <a:noFill/>
              <a:ln w="19050" cap="flat">
                <a:solidFill>
                  <a:schemeClr val="tx1"/>
                </a:solidFill>
                <a:prstDash val="solid"/>
                <a:round/>
              </a:ln>
            </p:spPr>
            <p:txBody>
              <a:bodyPr rtlCol="0" anchor="ctr"/>
              <a:lstStyle/>
              <a:p>
                <a:endParaRPr lang="en-US"/>
              </a:p>
            </p:txBody>
          </p:sp>
          <p:sp>
            <p:nvSpPr>
              <p:cNvPr id="149" name="Freeform: Shape 148">
                <a:extLst>
                  <a:ext uri="{FF2B5EF4-FFF2-40B4-BE49-F238E27FC236}">
                    <a16:creationId xmlns:a16="http://schemas.microsoft.com/office/drawing/2014/main" id="{D6565174-8653-4C01-ADBD-44FC0C776878}"/>
                  </a:ext>
                </a:extLst>
              </p:cNvPr>
              <p:cNvSpPr/>
              <p:nvPr/>
            </p:nvSpPr>
            <p:spPr>
              <a:xfrm>
                <a:off x="11452886" y="3529651"/>
                <a:ext cx="42962" cy="9914"/>
              </a:xfrm>
              <a:custGeom>
                <a:avLst/>
                <a:gdLst>
                  <a:gd name="connsiteX0" fmla="*/ 4957 w 42961"/>
                  <a:gd name="connsiteY0" fmla="*/ 4957 h 9914"/>
                  <a:gd name="connsiteX1" fmla="*/ 38335 w 42961"/>
                  <a:gd name="connsiteY1" fmla="*/ 4957 h 9914"/>
                </a:gdLst>
                <a:ahLst/>
                <a:cxnLst>
                  <a:cxn ang="0">
                    <a:pos x="connsiteX0" y="connsiteY0"/>
                  </a:cxn>
                  <a:cxn ang="0">
                    <a:pos x="connsiteX1" y="connsiteY1"/>
                  </a:cxn>
                </a:cxnLst>
                <a:rect l="l" t="t" r="r" b="b"/>
                <a:pathLst>
                  <a:path w="42961" h="9914">
                    <a:moveTo>
                      <a:pt x="4957" y="4957"/>
                    </a:moveTo>
                    <a:lnTo>
                      <a:pt x="38335" y="4957"/>
                    </a:lnTo>
                  </a:path>
                </a:pathLst>
              </a:custGeom>
              <a:ln w="19050" cap="flat">
                <a:solidFill>
                  <a:schemeClr val="tx1"/>
                </a:solidFill>
                <a:prstDash val="solid"/>
                <a:round/>
              </a:ln>
            </p:spPr>
            <p:txBody>
              <a:bodyPr rtlCol="0" anchor="ctr"/>
              <a:lstStyle/>
              <a:p>
                <a:endParaRPr lang="en-US"/>
              </a:p>
            </p:txBody>
          </p:sp>
          <p:sp>
            <p:nvSpPr>
              <p:cNvPr id="150" name="Freeform: Shape 149">
                <a:extLst>
                  <a:ext uri="{FF2B5EF4-FFF2-40B4-BE49-F238E27FC236}">
                    <a16:creationId xmlns:a16="http://schemas.microsoft.com/office/drawing/2014/main" id="{2B41289D-01E8-4AB7-B655-9EFABF0B7D58}"/>
                  </a:ext>
                </a:extLst>
              </p:cNvPr>
              <p:cNvSpPr/>
              <p:nvPr/>
            </p:nvSpPr>
            <p:spPr>
              <a:xfrm>
                <a:off x="11188506" y="3340289"/>
                <a:ext cx="257771" cy="198286"/>
              </a:xfrm>
              <a:custGeom>
                <a:avLst/>
                <a:gdLst>
                  <a:gd name="connsiteX0" fmla="*/ 93525 w 257771"/>
                  <a:gd name="connsiteY0" fmla="*/ 4957 h 198285"/>
                  <a:gd name="connsiteX1" fmla="*/ 50232 w 257771"/>
                  <a:gd name="connsiteY1" fmla="*/ 4957 h 198285"/>
                  <a:gd name="connsiteX2" fmla="*/ 57833 w 257771"/>
                  <a:gd name="connsiteY2" fmla="*/ 25777 h 198285"/>
                  <a:gd name="connsiteX3" fmla="*/ 25777 w 257771"/>
                  <a:gd name="connsiteY3" fmla="*/ 57833 h 198285"/>
                  <a:gd name="connsiteX4" fmla="*/ 4957 w 257771"/>
                  <a:gd name="connsiteY4" fmla="*/ 50232 h 198285"/>
                  <a:gd name="connsiteX5" fmla="*/ 4957 w 257771"/>
                  <a:gd name="connsiteY5" fmla="*/ 152680 h 198285"/>
                  <a:gd name="connsiteX6" fmla="*/ 25777 w 257771"/>
                  <a:gd name="connsiteY6" fmla="*/ 145079 h 198285"/>
                  <a:gd name="connsiteX7" fmla="*/ 57833 w 257771"/>
                  <a:gd name="connsiteY7" fmla="*/ 177135 h 198285"/>
                  <a:gd name="connsiteX8" fmla="*/ 52876 w 257771"/>
                  <a:gd name="connsiteY8" fmla="*/ 194320 h 198285"/>
                  <a:gd name="connsiteX9" fmla="*/ 254467 w 257771"/>
                  <a:gd name="connsiteY9" fmla="*/ 194320 h 1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771" h="198285">
                    <a:moveTo>
                      <a:pt x="93525" y="4957"/>
                    </a:moveTo>
                    <a:lnTo>
                      <a:pt x="50232" y="4957"/>
                    </a:lnTo>
                    <a:cubicBezTo>
                      <a:pt x="54859" y="10575"/>
                      <a:pt x="57833" y="17846"/>
                      <a:pt x="57833" y="25777"/>
                    </a:cubicBezTo>
                    <a:cubicBezTo>
                      <a:pt x="57833" y="43623"/>
                      <a:pt x="43292" y="57833"/>
                      <a:pt x="25777" y="57833"/>
                    </a:cubicBezTo>
                    <a:cubicBezTo>
                      <a:pt x="17846" y="57833"/>
                      <a:pt x="10575" y="54859"/>
                      <a:pt x="4957" y="50232"/>
                    </a:cubicBezTo>
                    <a:lnTo>
                      <a:pt x="4957" y="152680"/>
                    </a:lnTo>
                    <a:cubicBezTo>
                      <a:pt x="10575" y="148053"/>
                      <a:pt x="17846" y="145079"/>
                      <a:pt x="25777" y="145079"/>
                    </a:cubicBezTo>
                    <a:cubicBezTo>
                      <a:pt x="43623" y="145079"/>
                      <a:pt x="57833" y="159620"/>
                      <a:pt x="57833" y="177135"/>
                    </a:cubicBezTo>
                    <a:cubicBezTo>
                      <a:pt x="57833" y="183414"/>
                      <a:pt x="55850" y="189363"/>
                      <a:pt x="52876" y="194320"/>
                    </a:cubicBezTo>
                    <a:lnTo>
                      <a:pt x="254467" y="194320"/>
                    </a:lnTo>
                  </a:path>
                </a:pathLst>
              </a:custGeom>
              <a:noFill/>
              <a:ln w="19050" cap="flat">
                <a:solidFill>
                  <a:schemeClr val="tx1"/>
                </a:solidFill>
                <a:prstDash val="solid"/>
                <a:round/>
              </a:ln>
            </p:spPr>
            <p:txBody>
              <a:bodyPr rtlCol="0" anchor="ctr"/>
              <a:lstStyle/>
              <a:p>
                <a:endParaRPr lang="en-US"/>
              </a:p>
            </p:txBody>
          </p:sp>
          <p:sp>
            <p:nvSpPr>
              <p:cNvPr id="151" name="Freeform: Shape 150">
                <a:extLst>
                  <a:ext uri="{FF2B5EF4-FFF2-40B4-BE49-F238E27FC236}">
                    <a16:creationId xmlns:a16="http://schemas.microsoft.com/office/drawing/2014/main" id="{4C4E1C25-E13B-486D-9B58-85CABADB62B5}"/>
                  </a:ext>
                </a:extLst>
              </p:cNvPr>
              <p:cNvSpPr/>
              <p:nvPr/>
            </p:nvSpPr>
            <p:spPr>
              <a:xfrm>
                <a:off x="11293928" y="3340289"/>
                <a:ext cx="49571" cy="9914"/>
              </a:xfrm>
              <a:custGeom>
                <a:avLst/>
                <a:gdLst>
                  <a:gd name="connsiteX0" fmla="*/ 44945 w 49571"/>
                  <a:gd name="connsiteY0" fmla="*/ 4957 h 9914"/>
                  <a:gd name="connsiteX1" fmla="*/ 4957 w 49571"/>
                  <a:gd name="connsiteY1" fmla="*/ 4957 h 9914"/>
                </a:gdLst>
                <a:ahLst/>
                <a:cxnLst>
                  <a:cxn ang="0">
                    <a:pos x="connsiteX0" y="connsiteY0"/>
                  </a:cxn>
                  <a:cxn ang="0">
                    <a:pos x="connsiteX1" y="connsiteY1"/>
                  </a:cxn>
                </a:cxnLst>
                <a:rect l="l" t="t" r="r" b="b"/>
                <a:pathLst>
                  <a:path w="49571" h="9914">
                    <a:moveTo>
                      <a:pt x="44945" y="4957"/>
                    </a:moveTo>
                    <a:lnTo>
                      <a:pt x="4957" y="4957"/>
                    </a:lnTo>
                  </a:path>
                </a:pathLst>
              </a:custGeom>
              <a:ln w="19050" cap="flat">
                <a:solidFill>
                  <a:schemeClr val="tx1"/>
                </a:solidFill>
                <a:prstDash val="solid"/>
                <a:round/>
              </a:ln>
            </p:spPr>
            <p:txBody>
              <a:bodyPr rtlCol="0" anchor="ctr"/>
              <a:lstStyle/>
              <a:p>
                <a:endParaRPr lang="en-US"/>
              </a:p>
            </p:txBody>
          </p:sp>
          <p:sp>
            <p:nvSpPr>
              <p:cNvPr id="152" name="Freeform: Shape 151">
                <a:extLst>
                  <a:ext uri="{FF2B5EF4-FFF2-40B4-BE49-F238E27FC236}">
                    <a16:creationId xmlns:a16="http://schemas.microsoft.com/office/drawing/2014/main" id="{A51803A5-BEE6-4200-A96D-0D17F6DB568C}"/>
                  </a:ext>
                </a:extLst>
              </p:cNvPr>
              <p:cNvSpPr/>
              <p:nvPr/>
            </p:nvSpPr>
            <p:spPr>
              <a:xfrm>
                <a:off x="11349778" y="3340289"/>
                <a:ext cx="254467" cy="198286"/>
              </a:xfrm>
              <a:custGeom>
                <a:avLst/>
                <a:gdLst>
                  <a:gd name="connsiteX0" fmla="*/ 157968 w 254466"/>
                  <a:gd name="connsiteY0" fmla="*/ 194320 h 198285"/>
                  <a:gd name="connsiteX1" fmla="*/ 204234 w 254466"/>
                  <a:gd name="connsiteY1" fmla="*/ 194320 h 198285"/>
                  <a:gd name="connsiteX2" fmla="*/ 199277 w 254466"/>
                  <a:gd name="connsiteY2" fmla="*/ 177135 h 198285"/>
                  <a:gd name="connsiteX3" fmla="*/ 231333 w 254466"/>
                  <a:gd name="connsiteY3" fmla="*/ 145079 h 198285"/>
                  <a:gd name="connsiteX4" fmla="*/ 252153 w 254466"/>
                  <a:gd name="connsiteY4" fmla="*/ 152680 h 198285"/>
                  <a:gd name="connsiteX5" fmla="*/ 252153 w 254466"/>
                  <a:gd name="connsiteY5" fmla="*/ 50232 h 198285"/>
                  <a:gd name="connsiteX6" fmla="*/ 231333 w 254466"/>
                  <a:gd name="connsiteY6" fmla="*/ 57833 h 198285"/>
                  <a:gd name="connsiteX7" fmla="*/ 199277 w 254466"/>
                  <a:gd name="connsiteY7" fmla="*/ 25777 h 198285"/>
                  <a:gd name="connsiteX8" fmla="*/ 206878 w 254466"/>
                  <a:gd name="connsiteY8" fmla="*/ 4957 h 198285"/>
                  <a:gd name="connsiteX9" fmla="*/ 4957 w 254466"/>
                  <a:gd name="connsiteY9" fmla="*/ 4957 h 1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466" h="198285">
                    <a:moveTo>
                      <a:pt x="157968" y="194320"/>
                    </a:moveTo>
                    <a:lnTo>
                      <a:pt x="204234" y="194320"/>
                    </a:lnTo>
                    <a:cubicBezTo>
                      <a:pt x="201260" y="189363"/>
                      <a:pt x="199277" y="183414"/>
                      <a:pt x="199277" y="177135"/>
                    </a:cubicBezTo>
                    <a:cubicBezTo>
                      <a:pt x="199277" y="159289"/>
                      <a:pt x="213818" y="145079"/>
                      <a:pt x="231333" y="145079"/>
                    </a:cubicBezTo>
                    <a:cubicBezTo>
                      <a:pt x="239265" y="145079"/>
                      <a:pt x="246535" y="148053"/>
                      <a:pt x="252153" y="152680"/>
                    </a:cubicBezTo>
                    <a:lnTo>
                      <a:pt x="252153" y="50232"/>
                    </a:lnTo>
                    <a:cubicBezTo>
                      <a:pt x="246535" y="54859"/>
                      <a:pt x="239265" y="57833"/>
                      <a:pt x="231333" y="57833"/>
                    </a:cubicBezTo>
                    <a:cubicBezTo>
                      <a:pt x="213488" y="57833"/>
                      <a:pt x="199277" y="43292"/>
                      <a:pt x="199277" y="25777"/>
                    </a:cubicBezTo>
                    <a:cubicBezTo>
                      <a:pt x="199277" y="17846"/>
                      <a:pt x="202251" y="10575"/>
                      <a:pt x="206878" y="4957"/>
                    </a:cubicBezTo>
                    <a:lnTo>
                      <a:pt x="4957" y="4957"/>
                    </a:lnTo>
                  </a:path>
                </a:pathLst>
              </a:custGeom>
              <a:noFill/>
              <a:ln w="19050" cap="flat">
                <a:solidFill>
                  <a:schemeClr val="tx1"/>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AFF499BC-F299-4E97-BD47-C3D18645F35D}"/>
                  </a:ext>
                </a:extLst>
              </p:cNvPr>
              <p:cNvSpPr/>
              <p:nvPr/>
            </p:nvSpPr>
            <p:spPr>
              <a:xfrm>
                <a:off x="11335898" y="3387877"/>
                <a:ext cx="118971" cy="122276"/>
              </a:xfrm>
              <a:custGeom>
                <a:avLst/>
                <a:gdLst>
                  <a:gd name="connsiteX0" fmla="*/ 115336 w 118971"/>
                  <a:gd name="connsiteY0" fmla="*/ 95838 h 122276"/>
                  <a:gd name="connsiteX1" fmla="*/ 67417 w 118971"/>
                  <a:gd name="connsiteY1" fmla="*/ 120293 h 122276"/>
                  <a:gd name="connsiteX2" fmla="*/ 4957 w 118971"/>
                  <a:gd name="connsiteY2" fmla="*/ 52215 h 122276"/>
                  <a:gd name="connsiteX3" fmla="*/ 22472 w 118971"/>
                  <a:gd name="connsiteY3" fmla="*/ 4957 h 122276"/>
                </a:gdLst>
                <a:ahLst/>
                <a:cxnLst>
                  <a:cxn ang="0">
                    <a:pos x="connsiteX0" y="connsiteY0"/>
                  </a:cxn>
                  <a:cxn ang="0">
                    <a:pos x="connsiteX1" y="connsiteY1"/>
                  </a:cxn>
                  <a:cxn ang="0">
                    <a:pos x="connsiteX2" y="connsiteY2"/>
                  </a:cxn>
                  <a:cxn ang="0">
                    <a:pos x="connsiteX3" y="connsiteY3"/>
                  </a:cxn>
                </a:cxnLst>
                <a:rect l="l" t="t" r="r" b="b"/>
                <a:pathLst>
                  <a:path w="118971" h="122276">
                    <a:moveTo>
                      <a:pt x="115336" y="95838"/>
                    </a:moveTo>
                    <a:cubicBezTo>
                      <a:pt x="103769" y="110709"/>
                      <a:pt x="86585" y="120293"/>
                      <a:pt x="67417" y="120293"/>
                    </a:cubicBezTo>
                    <a:cubicBezTo>
                      <a:pt x="33048" y="120293"/>
                      <a:pt x="4957" y="89889"/>
                      <a:pt x="4957" y="52215"/>
                    </a:cubicBezTo>
                    <a:cubicBezTo>
                      <a:pt x="4957" y="33709"/>
                      <a:pt x="11567" y="17185"/>
                      <a:pt x="22472" y="4957"/>
                    </a:cubicBezTo>
                  </a:path>
                </a:pathLst>
              </a:custGeom>
              <a:noFill/>
              <a:ln w="19050" cap="flat">
                <a:solidFill>
                  <a:schemeClr val="tx1"/>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40D8F808-4342-4C76-9179-86D069304E42}"/>
                  </a:ext>
                </a:extLst>
              </p:cNvPr>
              <p:cNvSpPr/>
              <p:nvPr/>
            </p:nvSpPr>
            <p:spPr>
              <a:xfrm>
                <a:off x="11369937" y="3366727"/>
                <a:ext cx="99143" cy="95838"/>
              </a:xfrm>
              <a:custGeom>
                <a:avLst/>
                <a:gdLst>
                  <a:gd name="connsiteX0" fmla="*/ 4957 w 99142"/>
                  <a:gd name="connsiteY0" fmla="*/ 12558 h 95838"/>
                  <a:gd name="connsiteX1" fmla="*/ 33378 w 99142"/>
                  <a:gd name="connsiteY1" fmla="*/ 4957 h 95838"/>
                  <a:gd name="connsiteX2" fmla="*/ 95838 w 99142"/>
                  <a:gd name="connsiteY2" fmla="*/ 73035 h 95838"/>
                  <a:gd name="connsiteX3" fmla="*/ 92864 w 99142"/>
                  <a:gd name="connsiteY3" fmla="*/ 93525 h 95838"/>
                </a:gdLst>
                <a:ahLst/>
                <a:cxnLst>
                  <a:cxn ang="0">
                    <a:pos x="connsiteX0" y="connsiteY0"/>
                  </a:cxn>
                  <a:cxn ang="0">
                    <a:pos x="connsiteX1" y="connsiteY1"/>
                  </a:cxn>
                  <a:cxn ang="0">
                    <a:pos x="connsiteX2" y="connsiteY2"/>
                  </a:cxn>
                  <a:cxn ang="0">
                    <a:pos x="connsiteX3" y="connsiteY3"/>
                  </a:cxn>
                </a:cxnLst>
                <a:rect l="l" t="t" r="r" b="b"/>
                <a:pathLst>
                  <a:path w="99142" h="95838">
                    <a:moveTo>
                      <a:pt x="4957" y="12558"/>
                    </a:moveTo>
                    <a:cubicBezTo>
                      <a:pt x="13550" y="7931"/>
                      <a:pt x="23133" y="4957"/>
                      <a:pt x="33378" y="4957"/>
                    </a:cubicBezTo>
                    <a:cubicBezTo>
                      <a:pt x="67748" y="4957"/>
                      <a:pt x="95838" y="35361"/>
                      <a:pt x="95838" y="73035"/>
                    </a:cubicBezTo>
                    <a:cubicBezTo>
                      <a:pt x="95838" y="80306"/>
                      <a:pt x="94847" y="87246"/>
                      <a:pt x="92864" y="93525"/>
                    </a:cubicBezTo>
                  </a:path>
                </a:pathLst>
              </a:custGeom>
              <a:noFill/>
              <a:ln w="19050" cap="flat">
                <a:solidFill>
                  <a:schemeClr val="tx1"/>
                </a:solidFill>
                <a:prstDash val="solid"/>
                <a:round/>
              </a:ln>
            </p:spPr>
            <p:txBody>
              <a:bodyPr rtlCol="0" anchor="ctr"/>
              <a:lstStyle/>
              <a:p>
                <a:endParaRPr lang="en-US"/>
              </a:p>
            </p:txBody>
          </p:sp>
        </p:grpSp>
      </p:grpSp>
      <p:grpSp>
        <p:nvGrpSpPr>
          <p:cNvPr id="185" name="Group 184">
            <a:extLst>
              <a:ext uri="{FF2B5EF4-FFF2-40B4-BE49-F238E27FC236}">
                <a16:creationId xmlns:a16="http://schemas.microsoft.com/office/drawing/2014/main" id="{DC77F5E7-57FC-4678-A812-8840E622BB46}"/>
              </a:ext>
            </a:extLst>
          </p:cNvPr>
          <p:cNvGrpSpPr/>
          <p:nvPr/>
        </p:nvGrpSpPr>
        <p:grpSpPr>
          <a:xfrm>
            <a:off x="10919765" y="2670950"/>
            <a:ext cx="2300630" cy="3016686"/>
            <a:chOff x="10450944" y="2580996"/>
            <a:chExt cx="2300630" cy="3016686"/>
          </a:xfrm>
        </p:grpSpPr>
        <p:cxnSp>
          <p:nvCxnSpPr>
            <p:cNvPr id="124" name="Straight Connector 123">
              <a:extLst>
                <a:ext uri="{FF2B5EF4-FFF2-40B4-BE49-F238E27FC236}">
                  <a16:creationId xmlns:a16="http://schemas.microsoft.com/office/drawing/2014/main" id="{2A800EFD-F311-46D8-99B2-88CB4443D96D}"/>
                </a:ext>
              </a:extLst>
            </p:cNvPr>
            <p:cNvCxnSpPr>
              <a:cxnSpLocks/>
            </p:cNvCxnSpPr>
            <p:nvPr/>
          </p:nvCxnSpPr>
          <p:spPr>
            <a:xfrm flipH="1">
              <a:off x="11167213" y="4508699"/>
              <a:ext cx="868092" cy="0"/>
            </a:xfrm>
            <a:prstGeom prst="line">
              <a:avLst/>
            </a:prstGeom>
            <a:ln w="25400" cap="rnd">
              <a:gradFill flip="none" rotWithShape="1">
                <a:gsLst>
                  <a:gs pos="0">
                    <a:schemeClr val="accent1"/>
                  </a:gs>
                  <a:gs pos="100000">
                    <a:srgbClr val="C00000"/>
                  </a:gs>
                </a:gsLst>
                <a:lin ang="0" scaled="1"/>
                <a:tileRec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829062CC-0529-4B98-9B8C-91CB9617545F}"/>
                </a:ext>
              </a:extLst>
            </p:cNvPr>
            <p:cNvSpPr/>
            <p:nvPr/>
          </p:nvSpPr>
          <p:spPr>
            <a:xfrm>
              <a:off x="10450944" y="4840552"/>
              <a:ext cx="2300630" cy="757130"/>
            </a:xfrm>
            <a:prstGeom prst="rect">
              <a:avLst/>
            </a:prstGeom>
          </p:spPr>
          <p:txBody>
            <a:bodyPr wrap="none">
              <a:spAutoFit/>
            </a:bodyPr>
            <a:lstStyle/>
            <a:p>
              <a:pPr lvl="0" algn="ctr" defTabSz="1097278">
                <a:lnSpc>
                  <a:spcPct val="90000"/>
                </a:lnSpc>
                <a:spcBef>
                  <a:spcPct val="20000"/>
                </a:spcBef>
                <a:buSzPct val="90000"/>
              </a:pPr>
              <a:r>
                <a:rPr lang="en-US" sz="2400" dirty="0">
                  <a:latin typeface="+mj-lt"/>
                  <a:ea typeface="Amazon Ember Light" panose="020B0403020204020204" pitchFamily="34" charset="0"/>
                  <a:cs typeface="Amazon Ember Light" panose="020B0403020204020204" pitchFamily="34" charset="0"/>
                </a:rPr>
                <a:t>Highly available</a:t>
              </a:r>
              <a:br>
                <a:rPr lang="en-US" sz="2400" dirty="0">
                  <a:latin typeface="+mj-lt"/>
                  <a:ea typeface="Amazon Ember Light" panose="020B0403020204020204" pitchFamily="34" charset="0"/>
                  <a:cs typeface="Amazon Ember Light" panose="020B0403020204020204" pitchFamily="34" charset="0"/>
                </a:rPr>
              </a:br>
              <a:r>
                <a:rPr lang="en-US" sz="2400" dirty="0">
                  <a:latin typeface="+mj-lt"/>
                  <a:ea typeface="Amazon Ember Light" panose="020B0403020204020204" pitchFamily="34" charset="0"/>
                  <a:cs typeface="Amazon Ember Light" panose="020B0403020204020204" pitchFamily="34" charset="0"/>
                </a:rPr>
                <a:t>and secure</a:t>
              </a:r>
            </a:p>
          </p:txBody>
        </p:sp>
        <p:grpSp>
          <p:nvGrpSpPr>
            <p:cNvPr id="184" name="Group 183">
              <a:extLst>
                <a:ext uri="{FF2B5EF4-FFF2-40B4-BE49-F238E27FC236}">
                  <a16:creationId xmlns:a16="http://schemas.microsoft.com/office/drawing/2014/main" id="{B495D2D4-2E71-445B-8138-562435FC326B}"/>
                </a:ext>
              </a:extLst>
            </p:cNvPr>
            <p:cNvGrpSpPr/>
            <p:nvPr/>
          </p:nvGrpSpPr>
          <p:grpSpPr>
            <a:xfrm>
              <a:off x="10719732" y="2580996"/>
              <a:ext cx="1763055" cy="1927103"/>
              <a:chOff x="9663468" y="2355354"/>
              <a:chExt cx="1969490" cy="2152746"/>
            </a:xfrm>
          </p:grpSpPr>
          <p:grpSp>
            <p:nvGrpSpPr>
              <p:cNvPr id="155" name="Graphic 222">
                <a:extLst>
                  <a:ext uri="{FF2B5EF4-FFF2-40B4-BE49-F238E27FC236}">
                    <a16:creationId xmlns:a16="http://schemas.microsoft.com/office/drawing/2014/main" id="{9E436087-4D18-4234-B47D-F2F2121AD123}"/>
                  </a:ext>
                </a:extLst>
              </p:cNvPr>
              <p:cNvGrpSpPr/>
              <p:nvPr/>
            </p:nvGrpSpPr>
            <p:grpSpPr>
              <a:xfrm>
                <a:off x="9663468" y="2538610"/>
                <a:ext cx="1969490" cy="1969490"/>
                <a:chOff x="285253" y="4592514"/>
                <a:chExt cx="660952" cy="660952"/>
              </a:xfrm>
            </p:grpSpPr>
            <p:sp>
              <p:nvSpPr>
                <p:cNvPr id="156" name="Freeform: Shape 155">
                  <a:extLst>
                    <a:ext uri="{FF2B5EF4-FFF2-40B4-BE49-F238E27FC236}">
                      <a16:creationId xmlns:a16="http://schemas.microsoft.com/office/drawing/2014/main" id="{F6966EE5-A176-4007-8A8F-9D114CDA7625}"/>
                    </a:ext>
                  </a:extLst>
                </p:cNvPr>
                <p:cNvSpPr/>
                <p:nvPr/>
              </p:nvSpPr>
              <p:spPr>
                <a:xfrm>
                  <a:off x="535754" y="4722335"/>
                  <a:ext cx="175152" cy="333781"/>
                </a:xfrm>
                <a:custGeom>
                  <a:avLst/>
                  <a:gdLst>
                    <a:gd name="connsiteX0" fmla="*/ 4957 w 175152"/>
                    <a:gd name="connsiteY0" fmla="*/ 80031 h 333780"/>
                    <a:gd name="connsiteX1" fmla="*/ 77992 w 175152"/>
                    <a:gd name="connsiteY1" fmla="*/ 5013 h 333780"/>
                    <a:gd name="connsiteX2" fmla="*/ 157968 w 175152"/>
                    <a:gd name="connsiteY2" fmla="*/ 101512 h 333780"/>
                    <a:gd name="connsiteX3" fmla="*/ 147723 w 175152"/>
                    <a:gd name="connsiteY3" fmla="*/ 330202 h 333780"/>
                  </a:gdLst>
                  <a:ahLst/>
                  <a:cxnLst>
                    <a:cxn ang="0">
                      <a:pos x="connsiteX0" y="connsiteY0"/>
                    </a:cxn>
                    <a:cxn ang="0">
                      <a:pos x="connsiteX1" y="connsiteY1"/>
                    </a:cxn>
                    <a:cxn ang="0">
                      <a:pos x="connsiteX2" y="connsiteY2"/>
                    </a:cxn>
                    <a:cxn ang="0">
                      <a:pos x="connsiteX3" y="connsiteY3"/>
                    </a:cxn>
                  </a:cxnLst>
                  <a:rect l="l" t="t" r="r" b="b"/>
                  <a:pathLst>
                    <a:path w="175152" h="333780">
                      <a:moveTo>
                        <a:pt x="4957" y="80031"/>
                      </a:moveTo>
                      <a:cubicBezTo>
                        <a:pt x="15202" y="53924"/>
                        <a:pt x="38666" y="3031"/>
                        <a:pt x="77992" y="5013"/>
                      </a:cubicBezTo>
                      <a:cubicBezTo>
                        <a:pt x="106413" y="6666"/>
                        <a:pt x="134504" y="27816"/>
                        <a:pt x="157968" y="101512"/>
                      </a:cubicBezTo>
                      <a:cubicBezTo>
                        <a:pt x="174161" y="151745"/>
                        <a:pt x="179448" y="248244"/>
                        <a:pt x="147723" y="330202"/>
                      </a:cubicBezTo>
                    </a:path>
                  </a:pathLst>
                </a:custGeom>
                <a:noFill/>
                <a:ln w="19050" cap="flat">
                  <a:solidFill>
                    <a:schemeClr val="tx1"/>
                  </a:solidFill>
                  <a:prstDash val="solid"/>
                  <a:round/>
                </a:ln>
              </p:spPr>
              <p:txBody>
                <a:bodyPr rtlCol="0" anchor="ctr"/>
                <a:lstStyle/>
                <a:p>
                  <a:endParaRPr lang="en-US"/>
                </a:p>
              </p:txBody>
            </p:sp>
            <p:sp>
              <p:nvSpPr>
                <p:cNvPr id="157" name="Freeform: Shape 156">
                  <a:extLst>
                    <a:ext uri="{FF2B5EF4-FFF2-40B4-BE49-F238E27FC236}">
                      <a16:creationId xmlns:a16="http://schemas.microsoft.com/office/drawing/2014/main" id="{C884D769-7D7A-49DB-A88F-97A751D52903}"/>
                    </a:ext>
                  </a:extLst>
                </p:cNvPr>
                <p:cNvSpPr/>
                <p:nvPr/>
              </p:nvSpPr>
              <p:spPr>
                <a:xfrm>
                  <a:off x="521543" y="4986441"/>
                  <a:ext cx="145409" cy="135495"/>
                </a:xfrm>
                <a:custGeom>
                  <a:avLst/>
                  <a:gdLst>
                    <a:gd name="connsiteX0" fmla="*/ 142766 w 145409"/>
                    <a:gd name="connsiteY0" fmla="*/ 100465 h 135495"/>
                    <a:gd name="connsiteX1" fmla="*/ 93194 w 145409"/>
                    <a:gd name="connsiteY1" fmla="*/ 132190 h 135495"/>
                    <a:gd name="connsiteX2" fmla="*/ 4957 w 145409"/>
                    <a:gd name="connsiteY2" fmla="*/ 4957 h 135495"/>
                  </a:gdLst>
                  <a:ahLst/>
                  <a:cxnLst>
                    <a:cxn ang="0">
                      <a:pos x="connsiteX0" y="connsiteY0"/>
                    </a:cxn>
                    <a:cxn ang="0">
                      <a:pos x="connsiteX1" y="connsiteY1"/>
                    </a:cxn>
                    <a:cxn ang="0">
                      <a:pos x="connsiteX2" y="connsiteY2"/>
                    </a:cxn>
                  </a:cxnLst>
                  <a:rect l="l" t="t" r="r" b="b"/>
                  <a:pathLst>
                    <a:path w="145409" h="135495">
                      <a:moveTo>
                        <a:pt x="142766" y="100465"/>
                      </a:moveTo>
                      <a:cubicBezTo>
                        <a:pt x="142766" y="100465"/>
                        <a:pt x="120624" y="132190"/>
                        <a:pt x="93194" y="132190"/>
                      </a:cubicBezTo>
                      <a:cubicBezTo>
                        <a:pt x="80636" y="132190"/>
                        <a:pt x="29082" y="126903"/>
                        <a:pt x="4957" y="4957"/>
                      </a:cubicBezTo>
                    </a:path>
                  </a:pathLst>
                </a:custGeom>
                <a:noFill/>
                <a:ln w="19050" cap="flat">
                  <a:solidFill>
                    <a:schemeClr val="tx1"/>
                  </a:solidFill>
                  <a:prstDash val="solid"/>
                  <a:round/>
                </a:ln>
              </p:spPr>
              <p:txBody>
                <a:bodyPr rtlCol="0" anchor="ctr"/>
                <a:lstStyle/>
                <a:p>
                  <a:endParaRPr lang="en-US"/>
                </a:p>
              </p:txBody>
            </p:sp>
            <p:sp>
              <p:nvSpPr>
                <p:cNvPr id="158" name="Freeform: Shape 157">
                  <a:extLst>
                    <a:ext uri="{FF2B5EF4-FFF2-40B4-BE49-F238E27FC236}">
                      <a16:creationId xmlns:a16="http://schemas.microsoft.com/office/drawing/2014/main" id="{3019507E-74EF-47CD-8989-3DDFDF7F57D0}"/>
                    </a:ext>
                  </a:extLst>
                </p:cNvPr>
                <p:cNvSpPr/>
                <p:nvPr/>
              </p:nvSpPr>
              <p:spPr>
                <a:xfrm>
                  <a:off x="516089" y="4835744"/>
                  <a:ext cx="16524" cy="118971"/>
                </a:xfrm>
                <a:custGeom>
                  <a:avLst/>
                  <a:gdLst>
                    <a:gd name="connsiteX0" fmla="*/ 13386 w 16523"/>
                    <a:gd name="connsiteY0" fmla="*/ 4957 h 118971"/>
                    <a:gd name="connsiteX1" fmla="*/ 5785 w 16523"/>
                    <a:gd name="connsiteY1" fmla="*/ 116658 h 118971"/>
                  </a:gdLst>
                  <a:ahLst/>
                  <a:cxnLst>
                    <a:cxn ang="0">
                      <a:pos x="connsiteX0" y="connsiteY0"/>
                    </a:cxn>
                    <a:cxn ang="0">
                      <a:pos x="connsiteX1" y="connsiteY1"/>
                    </a:cxn>
                  </a:cxnLst>
                  <a:rect l="l" t="t" r="r" b="b"/>
                  <a:pathLst>
                    <a:path w="16523" h="118971">
                      <a:moveTo>
                        <a:pt x="13386" y="4957"/>
                      </a:moveTo>
                      <a:cubicBezTo>
                        <a:pt x="13386" y="4957"/>
                        <a:pt x="1819" y="54859"/>
                        <a:pt x="5785" y="116658"/>
                      </a:cubicBezTo>
                    </a:path>
                  </a:pathLst>
                </a:custGeom>
                <a:noFill/>
                <a:ln w="19050" cap="flat">
                  <a:solidFill>
                    <a:schemeClr val="tx1"/>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DECC43C4-A799-4472-B0C2-74B74CDD7A0D}"/>
                    </a:ext>
                  </a:extLst>
                </p:cNvPr>
                <p:cNvSpPr/>
                <p:nvPr/>
              </p:nvSpPr>
              <p:spPr>
                <a:xfrm>
                  <a:off x="468006" y="4786173"/>
                  <a:ext cx="52876" cy="36352"/>
                </a:xfrm>
                <a:custGeom>
                  <a:avLst/>
                  <a:gdLst>
                    <a:gd name="connsiteX0" fmla="*/ 49571 w 52876"/>
                    <a:gd name="connsiteY0" fmla="*/ 31395 h 36352"/>
                    <a:gd name="connsiteX1" fmla="*/ 4957 w 52876"/>
                    <a:gd name="connsiteY1" fmla="*/ 4957 h 36352"/>
                  </a:gdLst>
                  <a:ahLst/>
                  <a:cxnLst>
                    <a:cxn ang="0">
                      <a:pos x="connsiteX0" y="connsiteY0"/>
                    </a:cxn>
                    <a:cxn ang="0">
                      <a:pos x="connsiteX1" y="connsiteY1"/>
                    </a:cxn>
                  </a:cxnLst>
                  <a:rect l="l" t="t" r="r" b="b"/>
                  <a:pathLst>
                    <a:path w="52876" h="36352">
                      <a:moveTo>
                        <a:pt x="49571" y="31395"/>
                      </a:moveTo>
                      <a:cubicBezTo>
                        <a:pt x="37344" y="27430"/>
                        <a:pt x="17846" y="22472"/>
                        <a:pt x="4957" y="4957"/>
                      </a:cubicBezTo>
                    </a:path>
                  </a:pathLst>
                </a:custGeom>
                <a:noFill/>
                <a:ln w="19050" cap="flat">
                  <a:solidFill>
                    <a:schemeClr val="tx1"/>
                  </a:solid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809682DC-8DBD-44BC-8BBD-1867A2802198}"/>
                    </a:ext>
                  </a:extLst>
                </p:cNvPr>
                <p:cNvSpPr/>
                <p:nvPr/>
              </p:nvSpPr>
              <p:spPr>
                <a:xfrm>
                  <a:off x="549964" y="4814594"/>
                  <a:ext cx="168543" cy="19829"/>
                </a:xfrm>
                <a:custGeom>
                  <a:avLst/>
                  <a:gdLst>
                    <a:gd name="connsiteX0" fmla="*/ 4957 w 168542"/>
                    <a:gd name="connsiteY0" fmla="*/ 11236 h 19828"/>
                    <a:gd name="connsiteX1" fmla="*/ 164577 w 168542"/>
                    <a:gd name="connsiteY1" fmla="*/ 4957 h 19828"/>
                  </a:gdLst>
                  <a:ahLst/>
                  <a:cxnLst>
                    <a:cxn ang="0">
                      <a:pos x="connsiteX0" y="connsiteY0"/>
                    </a:cxn>
                    <a:cxn ang="0">
                      <a:pos x="connsiteX1" y="connsiteY1"/>
                    </a:cxn>
                  </a:cxnLst>
                  <a:rect l="l" t="t" r="r" b="b"/>
                  <a:pathLst>
                    <a:path w="168542" h="19828">
                      <a:moveTo>
                        <a:pt x="4957" y="11236"/>
                      </a:moveTo>
                      <a:cubicBezTo>
                        <a:pt x="35030" y="14871"/>
                        <a:pt x="91542" y="24125"/>
                        <a:pt x="164577" y="4957"/>
                      </a:cubicBezTo>
                    </a:path>
                  </a:pathLst>
                </a:custGeom>
                <a:noFill/>
                <a:ln w="19050" cap="flat">
                  <a:solidFill>
                    <a:schemeClr val="tx1"/>
                  </a:solidFill>
                  <a:prstDash val="solid"/>
                  <a:round/>
                </a:ln>
              </p:spPr>
              <p:txBody>
                <a:bodyPr rtlCol="0" anchor="ctr"/>
                <a:lstStyle/>
                <a:p>
                  <a:endParaRPr lang="en-US"/>
                </a:p>
              </p:txBody>
            </p:sp>
            <p:sp>
              <p:nvSpPr>
                <p:cNvPr id="161" name="Freeform: Shape 160">
                  <a:extLst>
                    <a:ext uri="{FF2B5EF4-FFF2-40B4-BE49-F238E27FC236}">
                      <a16:creationId xmlns:a16="http://schemas.microsoft.com/office/drawing/2014/main" id="{1EC1A95F-4449-4556-BF7B-F692BB862812}"/>
                    </a:ext>
                  </a:extLst>
                </p:cNvPr>
                <p:cNvSpPr/>
                <p:nvPr/>
              </p:nvSpPr>
              <p:spPr>
                <a:xfrm>
                  <a:off x="746598" y="4788817"/>
                  <a:ext cx="19829" cy="19829"/>
                </a:xfrm>
                <a:custGeom>
                  <a:avLst/>
                  <a:gdLst>
                    <a:gd name="connsiteX0" fmla="*/ 4957 w 19828"/>
                    <a:gd name="connsiteY0" fmla="*/ 16854 h 19828"/>
                    <a:gd name="connsiteX1" fmla="*/ 17185 w 19828"/>
                    <a:gd name="connsiteY1" fmla="*/ 4957 h 19828"/>
                  </a:gdLst>
                  <a:ahLst/>
                  <a:cxnLst>
                    <a:cxn ang="0">
                      <a:pos x="connsiteX0" y="connsiteY0"/>
                    </a:cxn>
                    <a:cxn ang="0">
                      <a:pos x="connsiteX1" y="connsiteY1"/>
                    </a:cxn>
                  </a:cxnLst>
                  <a:rect l="l" t="t" r="r" b="b"/>
                  <a:pathLst>
                    <a:path w="19828" h="19828">
                      <a:moveTo>
                        <a:pt x="4957" y="16854"/>
                      </a:moveTo>
                      <a:cubicBezTo>
                        <a:pt x="4957" y="16854"/>
                        <a:pt x="12228" y="13219"/>
                        <a:pt x="17185" y="4957"/>
                      </a:cubicBezTo>
                    </a:path>
                  </a:pathLst>
                </a:custGeom>
                <a:noFill/>
                <a:ln w="19050" cap="flat">
                  <a:solidFill>
                    <a:schemeClr val="tx1"/>
                  </a:solidFill>
                  <a:prstDash val="solid"/>
                  <a:round/>
                </a:ln>
              </p:spPr>
              <p:txBody>
                <a:bodyPr rtlCol="0" anchor="ctr"/>
                <a:lstStyle/>
                <a:p>
                  <a:endParaRPr lang="en-US"/>
                </a:p>
              </p:txBody>
            </p:sp>
            <p:sp>
              <p:nvSpPr>
                <p:cNvPr id="162" name="Freeform: Shape 161">
                  <a:extLst>
                    <a:ext uri="{FF2B5EF4-FFF2-40B4-BE49-F238E27FC236}">
                      <a16:creationId xmlns:a16="http://schemas.microsoft.com/office/drawing/2014/main" id="{27B335BF-923B-4DD9-8D6B-23AF8D4A94C0}"/>
                    </a:ext>
                  </a:extLst>
                </p:cNvPr>
                <p:cNvSpPr/>
                <p:nvPr/>
              </p:nvSpPr>
              <p:spPr>
                <a:xfrm>
                  <a:off x="661996" y="4917702"/>
                  <a:ext cx="95838" cy="9914"/>
                </a:xfrm>
                <a:custGeom>
                  <a:avLst/>
                  <a:gdLst>
                    <a:gd name="connsiteX0" fmla="*/ 90881 w 95838"/>
                    <a:gd name="connsiteY0" fmla="*/ 4957 h 9914"/>
                    <a:gd name="connsiteX1" fmla="*/ 4957 w 95838"/>
                    <a:gd name="connsiteY1" fmla="*/ 5288 h 9914"/>
                  </a:gdLst>
                  <a:ahLst/>
                  <a:cxnLst>
                    <a:cxn ang="0">
                      <a:pos x="connsiteX0" y="connsiteY0"/>
                    </a:cxn>
                    <a:cxn ang="0">
                      <a:pos x="connsiteX1" y="connsiteY1"/>
                    </a:cxn>
                  </a:cxnLst>
                  <a:rect l="l" t="t" r="r" b="b"/>
                  <a:pathLst>
                    <a:path w="95838" h="9914">
                      <a:moveTo>
                        <a:pt x="90881" y="4957"/>
                      </a:moveTo>
                      <a:lnTo>
                        <a:pt x="4957" y="5288"/>
                      </a:lnTo>
                    </a:path>
                  </a:pathLst>
                </a:custGeom>
                <a:ln w="19050" cap="flat">
                  <a:solidFill>
                    <a:schemeClr val="tx1"/>
                  </a:solidFill>
                  <a:prstDash val="solid"/>
                  <a:round/>
                </a:ln>
              </p:spPr>
              <p:txBody>
                <a:bodyPr rtlCol="0" anchor="ctr"/>
                <a:lstStyle/>
                <a:p>
                  <a:endParaRPr lang="en-US"/>
                </a:p>
              </p:txBody>
            </p:sp>
            <p:sp>
              <p:nvSpPr>
                <p:cNvPr id="163" name="Freeform: Shape 162">
                  <a:extLst>
                    <a:ext uri="{FF2B5EF4-FFF2-40B4-BE49-F238E27FC236}">
                      <a16:creationId xmlns:a16="http://schemas.microsoft.com/office/drawing/2014/main" id="{4971B605-B91C-43DF-A247-C0156888FEEF}"/>
                    </a:ext>
                  </a:extLst>
                </p:cNvPr>
                <p:cNvSpPr/>
                <p:nvPr/>
              </p:nvSpPr>
              <p:spPr>
                <a:xfrm>
                  <a:off x="472963" y="4918363"/>
                  <a:ext cx="155324" cy="9914"/>
                </a:xfrm>
                <a:custGeom>
                  <a:avLst/>
                  <a:gdLst>
                    <a:gd name="connsiteX0" fmla="*/ 4957 w 155323"/>
                    <a:gd name="connsiteY0" fmla="*/ 4957 h 9914"/>
                    <a:gd name="connsiteX1" fmla="*/ 153010 w 155323"/>
                    <a:gd name="connsiteY1" fmla="*/ 4957 h 9914"/>
                  </a:gdLst>
                  <a:ahLst/>
                  <a:cxnLst>
                    <a:cxn ang="0">
                      <a:pos x="connsiteX0" y="connsiteY0"/>
                    </a:cxn>
                    <a:cxn ang="0">
                      <a:pos x="connsiteX1" y="connsiteY1"/>
                    </a:cxn>
                  </a:cxnLst>
                  <a:rect l="l" t="t" r="r" b="b"/>
                  <a:pathLst>
                    <a:path w="155323" h="9914">
                      <a:moveTo>
                        <a:pt x="4957" y="4957"/>
                      </a:moveTo>
                      <a:lnTo>
                        <a:pt x="153010" y="4957"/>
                      </a:lnTo>
                    </a:path>
                  </a:pathLst>
                </a:custGeom>
                <a:ln w="19050" cap="flat">
                  <a:solidFill>
                    <a:schemeClr val="tx1"/>
                  </a:solidFill>
                  <a:prstDash val="solid"/>
                  <a:round/>
                </a:ln>
              </p:spPr>
              <p:txBody>
                <a:bodyPr rtlCol="0" anchor="ctr"/>
                <a:lstStyle/>
                <a:p>
                  <a:endParaRPr lang="en-US"/>
                </a:p>
              </p:txBody>
            </p:sp>
            <p:sp>
              <p:nvSpPr>
                <p:cNvPr id="164" name="Freeform: Shape 163">
                  <a:extLst>
                    <a:ext uri="{FF2B5EF4-FFF2-40B4-BE49-F238E27FC236}">
                      <a16:creationId xmlns:a16="http://schemas.microsoft.com/office/drawing/2014/main" id="{F0AFFE0A-02AD-44E2-85D8-75B6A65F5AD1}"/>
                    </a:ext>
                  </a:extLst>
                </p:cNvPr>
                <p:cNvSpPr/>
                <p:nvPr/>
              </p:nvSpPr>
              <p:spPr>
                <a:xfrm>
                  <a:off x="488496" y="5014532"/>
                  <a:ext cx="251162" cy="26438"/>
                </a:xfrm>
                <a:custGeom>
                  <a:avLst/>
                  <a:gdLst>
                    <a:gd name="connsiteX0" fmla="*/ 4957 w 251161"/>
                    <a:gd name="connsiteY0" fmla="*/ 23464 h 26438"/>
                    <a:gd name="connsiteX1" fmla="*/ 125250 w 251161"/>
                    <a:gd name="connsiteY1" fmla="*/ 4957 h 26438"/>
                    <a:gd name="connsiteX2" fmla="*/ 248848 w 251161"/>
                    <a:gd name="connsiteY2" fmla="*/ 23133 h 26438"/>
                  </a:gdLst>
                  <a:ahLst/>
                  <a:cxnLst>
                    <a:cxn ang="0">
                      <a:pos x="connsiteX0" y="connsiteY0"/>
                    </a:cxn>
                    <a:cxn ang="0">
                      <a:pos x="connsiteX1" y="connsiteY1"/>
                    </a:cxn>
                    <a:cxn ang="0">
                      <a:pos x="connsiteX2" y="connsiteY2"/>
                    </a:cxn>
                  </a:cxnLst>
                  <a:rect l="l" t="t" r="r" b="b"/>
                  <a:pathLst>
                    <a:path w="251161" h="26438">
                      <a:moveTo>
                        <a:pt x="4957" y="23464"/>
                      </a:moveTo>
                      <a:cubicBezTo>
                        <a:pt x="4957" y="23464"/>
                        <a:pt x="45606" y="4957"/>
                        <a:pt x="125250" y="4957"/>
                      </a:cubicBezTo>
                      <a:cubicBezTo>
                        <a:pt x="156315" y="4957"/>
                        <a:pt x="205226" y="6610"/>
                        <a:pt x="248848" y="23133"/>
                      </a:cubicBezTo>
                    </a:path>
                  </a:pathLst>
                </a:custGeom>
                <a:noFill/>
                <a:ln w="19050" cap="flat">
                  <a:solidFill>
                    <a:schemeClr val="tx1"/>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2899D3B9-B346-4D4D-88B1-6690CD0EAF9E}"/>
                    </a:ext>
                  </a:extLst>
                </p:cNvPr>
                <p:cNvSpPr/>
                <p:nvPr/>
              </p:nvSpPr>
              <p:spPr>
                <a:xfrm>
                  <a:off x="479242" y="5059146"/>
                  <a:ext cx="274295" cy="62790"/>
                </a:xfrm>
                <a:custGeom>
                  <a:avLst/>
                  <a:gdLst>
                    <a:gd name="connsiteX0" fmla="*/ 4957 w 274295"/>
                    <a:gd name="connsiteY0" fmla="*/ 4957 h 62790"/>
                    <a:gd name="connsiteX1" fmla="*/ 135826 w 274295"/>
                    <a:gd name="connsiteY1" fmla="*/ 59486 h 62790"/>
                    <a:gd name="connsiteX2" fmla="*/ 272312 w 274295"/>
                    <a:gd name="connsiteY2" fmla="*/ 6610 h 62790"/>
                  </a:gdLst>
                  <a:ahLst/>
                  <a:cxnLst>
                    <a:cxn ang="0">
                      <a:pos x="connsiteX0" y="connsiteY0"/>
                    </a:cxn>
                    <a:cxn ang="0">
                      <a:pos x="connsiteX1" y="connsiteY1"/>
                    </a:cxn>
                    <a:cxn ang="0">
                      <a:pos x="connsiteX2" y="connsiteY2"/>
                    </a:cxn>
                  </a:cxnLst>
                  <a:rect l="l" t="t" r="r" b="b"/>
                  <a:pathLst>
                    <a:path w="274295" h="62790">
                      <a:moveTo>
                        <a:pt x="4957" y="4957"/>
                      </a:moveTo>
                      <a:cubicBezTo>
                        <a:pt x="4957" y="4957"/>
                        <a:pt x="46597" y="56511"/>
                        <a:pt x="135826" y="59486"/>
                      </a:cubicBezTo>
                      <a:cubicBezTo>
                        <a:pt x="172508" y="60808"/>
                        <a:pt x="234638" y="45606"/>
                        <a:pt x="272312" y="6610"/>
                      </a:cubicBezTo>
                    </a:path>
                  </a:pathLst>
                </a:custGeom>
                <a:noFill/>
                <a:ln w="19050" cap="flat">
                  <a:solidFill>
                    <a:schemeClr val="tx1"/>
                  </a:solidFill>
                  <a:prstDash val="solid"/>
                  <a:round/>
                </a:ln>
              </p:spPr>
              <p:txBody>
                <a:bodyPr rtlCol="0" anchor="ctr"/>
                <a:lstStyle/>
                <a:p>
                  <a:endParaRPr lang="en-US"/>
                </a:p>
              </p:txBody>
            </p:sp>
            <p:sp>
              <p:nvSpPr>
                <p:cNvPr id="166" name="Freeform: Shape 165">
                  <a:extLst>
                    <a:ext uri="{FF2B5EF4-FFF2-40B4-BE49-F238E27FC236}">
                      <a16:creationId xmlns:a16="http://schemas.microsoft.com/office/drawing/2014/main" id="{BB89A140-648E-47F0-BD95-E1F50659399D}"/>
                    </a:ext>
                  </a:extLst>
                </p:cNvPr>
                <p:cNvSpPr/>
                <p:nvPr/>
              </p:nvSpPr>
              <p:spPr>
                <a:xfrm>
                  <a:off x="454457" y="4722354"/>
                  <a:ext cx="327171" cy="89229"/>
                </a:xfrm>
                <a:custGeom>
                  <a:avLst/>
                  <a:gdLst>
                    <a:gd name="connsiteX0" fmla="*/ 4957 w 327171"/>
                    <a:gd name="connsiteY0" fmla="*/ 85630 h 89228"/>
                    <a:gd name="connsiteX1" fmla="*/ 157968 w 327171"/>
                    <a:gd name="connsiteY1" fmla="*/ 4994 h 89228"/>
                    <a:gd name="connsiteX2" fmla="*/ 322875 w 327171"/>
                    <a:gd name="connsiteY2" fmla="*/ 83317 h 89228"/>
                  </a:gdLst>
                  <a:ahLst/>
                  <a:cxnLst>
                    <a:cxn ang="0">
                      <a:pos x="connsiteX0" y="connsiteY0"/>
                    </a:cxn>
                    <a:cxn ang="0">
                      <a:pos x="connsiteX1" y="connsiteY1"/>
                    </a:cxn>
                    <a:cxn ang="0">
                      <a:pos x="connsiteX2" y="connsiteY2"/>
                    </a:cxn>
                  </a:cxnLst>
                  <a:rect l="l" t="t" r="r" b="b"/>
                  <a:pathLst>
                    <a:path w="327171" h="89228">
                      <a:moveTo>
                        <a:pt x="4957" y="85630"/>
                      </a:moveTo>
                      <a:cubicBezTo>
                        <a:pt x="4957" y="85630"/>
                        <a:pt x="58164" y="7307"/>
                        <a:pt x="157968" y="4994"/>
                      </a:cubicBezTo>
                      <a:cubicBezTo>
                        <a:pt x="194650" y="4333"/>
                        <a:pt x="270660" y="11934"/>
                        <a:pt x="322875" y="83317"/>
                      </a:cubicBezTo>
                    </a:path>
                  </a:pathLst>
                </a:custGeom>
                <a:noFill/>
                <a:ln w="19050" cap="flat">
                  <a:solidFill>
                    <a:schemeClr val="tx1"/>
                  </a:solidFill>
                  <a:prstDash val="solid"/>
                  <a:round/>
                </a:ln>
              </p:spPr>
              <p:txBody>
                <a:bodyPr rtlCol="0" anchor="ctr"/>
                <a:lstStyle/>
                <a:p>
                  <a:endParaRPr lang="en-US"/>
                </a:p>
              </p:txBody>
            </p:sp>
            <p:sp>
              <p:nvSpPr>
                <p:cNvPr id="167" name="Freeform: Shape 166">
                  <a:extLst>
                    <a:ext uri="{FF2B5EF4-FFF2-40B4-BE49-F238E27FC236}">
                      <a16:creationId xmlns:a16="http://schemas.microsoft.com/office/drawing/2014/main" id="{4582D79C-42EA-4844-A08B-B2FED09E76D6}"/>
                    </a:ext>
                  </a:extLst>
                </p:cNvPr>
                <p:cNvSpPr/>
                <p:nvPr/>
              </p:nvSpPr>
              <p:spPr>
                <a:xfrm>
                  <a:off x="511960" y="4799392"/>
                  <a:ext cx="46267" cy="46267"/>
                </a:xfrm>
                <a:custGeom>
                  <a:avLst/>
                  <a:gdLst>
                    <a:gd name="connsiteX0" fmla="*/ 41309 w 46266"/>
                    <a:gd name="connsiteY0" fmla="*/ 23133 h 46266"/>
                    <a:gd name="connsiteX1" fmla="*/ 23133 w 46266"/>
                    <a:gd name="connsiteY1" fmla="*/ 41309 h 46266"/>
                    <a:gd name="connsiteX2" fmla="*/ 4957 w 46266"/>
                    <a:gd name="connsiteY2" fmla="*/ 23133 h 46266"/>
                    <a:gd name="connsiteX3" fmla="*/ 23133 w 46266"/>
                    <a:gd name="connsiteY3" fmla="*/ 4957 h 46266"/>
                    <a:gd name="connsiteX4" fmla="*/ 41309 w 46266"/>
                    <a:gd name="connsiteY4" fmla="*/ 23133 h 4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6" h="46266">
                      <a:moveTo>
                        <a:pt x="41309" y="23133"/>
                      </a:moveTo>
                      <a:cubicBezTo>
                        <a:pt x="41309" y="33172"/>
                        <a:pt x="33172" y="41309"/>
                        <a:pt x="23133" y="41309"/>
                      </a:cubicBezTo>
                      <a:cubicBezTo>
                        <a:pt x="13095" y="41309"/>
                        <a:pt x="4957" y="33172"/>
                        <a:pt x="4957" y="23133"/>
                      </a:cubicBezTo>
                      <a:cubicBezTo>
                        <a:pt x="4957" y="13095"/>
                        <a:pt x="13095" y="4957"/>
                        <a:pt x="23133" y="4957"/>
                      </a:cubicBezTo>
                      <a:cubicBezTo>
                        <a:pt x="33172" y="4957"/>
                        <a:pt x="41309" y="13095"/>
                        <a:pt x="41309" y="23133"/>
                      </a:cubicBezTo>
                      <a:close/>
                    </a:path>
                  </a:pathLst>
                </a:custGeom>
                <a:noFill/>
                <a:ln w="19050" cap="flat">
                  <a:solidFill>
                    <a:schemeClr val="tx1"/>
                  </a:solidFill>
                  <a:prstDash val="solid"/>
                  <a:round/>
                </a:ln>
              </p:spPr>
              <p:txBody>
                <a:bodyPr rtlCol="0" anchor="ctr"/>
                <a:lstStyle/>
                <a:p>
                  <a:endParaRPr lang="en-US"/>
                </a:p>
              </p:txBody>
            </p:sp>
            <p:sp>
              <p:nvSpPr>
                <p:cNvPr id="168" name="Freeform: Shape 167">
                  <a:extLst>
                    <a:ext uri="{FF2B5EF4-FFF2-40B4-BE49-F238E27FC236}">
                      <a16:creationId xmlns:a16="http://schemas.microsoft.com/office/drawing/2014/main" id="{2A733D4E-C3B0-49FC-B437-89656C659A45}"/>
                    </a:ext>
                  </a:extLst>
                </p:cNvPr>
                <p:cNvSpPr/>
                <p:nvPr/>
              </p:nvSpPr>
              <p:spPr>
                <a:xfrm>
                  <a:off x="501054" y="4950089"/>
                  <a:ext cx="46267" cy="46267"/>
                </a:xfrm>
                <a:custGeom>
                  <a:avLst/>
                  <a:gdLst>
                    <a:gd name="connsiteX0" fmla="*/ 41310 w 46266"/>
                    <a:gd name="connsiteY0" fmla="*/ 23133 h 46266"/>
                    <a:gd name="connsiteX1" fmla="*/ 23133 w 46266"/>
                    <a:gd name="connsiteY1" fmla="*/ 41309 h 46266"/>
                    <a:gd name="connsiteX2" fmla="*/ 4957 w 46266"/>
                    <a:gd name="connsiteY2" fmla="*/ 23133 h 46266"/>
                    <a:gd name="connsiteX3" fmla="*/ 23133 w 46266"/>
                    <a:gd name="connsiteY3" fmla="*/ 4957 h 46266"/>
                    <a:gd name="connsiteX4" fmla="*/ 41310 w 46266"/>
                    <a:gd name="connsiteY4" fmla="*/ 23133 h 4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6" h="46266">
                      <a:moveTo>
                        <a:pt x="41310" y="23133"/>
                      </a:moveTo>
                      <a:cubicBezTo>
                        <a:pt x="41310" y="33172"/>
                        <a:pt x="33172" y="41309"/>
                        <a:pt x="23133" y="41309"/>
                      </a:cubicBezTo>
                      <a:cubicBezTo>
                        <a:pt x="13095" y="41309"/>
                        <a:pt x="4957" y="33172"/>
                        <a:pt x="4957" y="23133"/>
                      </a:cubicBezTo>
                      <a:cubicBezTo>
                        <a:pt x="4957" y="13095"/>
                        <a:pt x="13095" y="4957"/>
                        <a:pt x="23133" y="4957"/>
                      </a:cubicBezTo>
                      <a:cubicBezTo>
                        <a:pt x="33172" y="4957"/>
                        <a:pt x="41310" y="13095"/>
                        <a:pt x="41310" y="23133"/>
                      </a:cubicBezTo>
                      <a:close/>
                    </a:path>
                  </a:pathLst>
                </a:custGeom>
                <a:noFill/>
                <a:ln w="19050" cap="flat">
                  <a:solidFill>
                    <a:schemeClr val="tx1"/>
                  </a:solidFill>
                  <a:prstDash val="solid"/>
                  <a:round/>
                </a:ln>
              </p:spPr>
              <p:txBody>
                <a:bodyPr rtlCol="0" anchor="ctr"/>
                <a:lstStyle/>
                <a:p>
                  <a:endParaRPr lang="en-US"/>
                </a:p>
              </p:txBody>
            </p:sp>
            <p:sp>
              <p:nvSpPr>
                <p:cNvPr id="169" name="Freeform: Shape 168">
                  <a:extLst>
                    <a:ext uri="{FF2B5EF4-FFF2-40B4-BE49-F238E27FC236}">
                      <a16:creationId xmlns:a16="http://schemas.microsoft.com/office/drawing/2014/main" id="{862DFDA3-0836-466B-A8AB-C33AE4CEDFD3}"/>
                    </a:ext>
                  </a:extLst>
                </p:cNvPr>
                <p:cNvSpPr/>
                <p:nvPr/>
              </p:nvSpPr>
              <p:spPr>
                <a:xfrm>
                  <a:off x="651751" y="5047579"/>
                  <a:ext cx="46267" cy="46267"/>
                </a:xfrm>
                <a:custGeom>
                  <a:avLst/>
                  <a:gdLst>
                    <a:gd name="connsiteX0" fmla="*/ 41310 w 46266"/>
                    <a:gd name="connsiteY0" fmla="*/ 23133 h 46266"/>
                    <a:gd name="connsiteX1" fmla="*/ 23133 w 46266"/>
                    <a:gd name="connsiteY1" fmla="*/ 41309 h 46266"/>
                    <a:gd name="connsiteX2" fmla="*/ 4957 w 46266"/>
                    <a:gd name="connsiteY2" fmla="*/ 23133 h 46266"/>
                    <a:gd name="connsiteX3" fmla="*/ 23133 w 46266"/>
                    <a:gd name="connsiteY3" fmla="*/ 4957 h 46266"/>
                    <a:gd name="connsiteX4" fmla="*/ 41310 w 46266"/>
                    <a:gd name="connsiteY4" fmla="*/ 23133 h 4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6" h="46266">
                      <a:moveTo>
                        <a:pt x="41310" y="23133"/>
                      </a:moveTo>
                      <a:cubicBezTo>
                        <a:pt x="41310" y="33172"/>
                        <a:pt x="33172" y="41309"/>
                        <a:pt x="23133" y="41309"/>
                      </a:cubicBezTo>
                      <a:cubicBezTo>
                        <a:pt x="13095" y="41309"/>
                        <a:pt x="4957" y="33172"/>
                        <a:pt x="4957" y="23133"/>
                      </a:cubicBezTo>
                      <a:cubicBezTo>
                        <a:pt x="4957" y="13095"/>
                        <a:pt x="13095" y="4957"/>
                        <a:pt x="23133" y="4957"/>
                      </a:cubicBezTo>
                      <a:cubicBezTo>
                        <a:pt x="33172" y="4957"/>
                        <a:pt x="41310" y="13095"/>
                        <a:pt x="41310" y="23133"/>
                      </a:cubicBezTo>
                      <a:close/>
                    </a:path>
                  </a:pathLst>
                </a:custGeom>
                <a:noFill/>
                <a:ln w="19050" cap="flat">
                  <a:solidFill>
                    <a:schemeClr val="tx1"/>
                  </a:solidFill>
                  <a:prstDash val="solid"/>
                  <a:round/>
                </a:ln>
              </p:spPr>
              <p:txBody>
                <a:bodyPr rtlCol="0" anchor="ctr"/>
                <a:lstStyle/>
                <a:p>
                  <a:endParaRPr lang="en-US"/>
                </a:p>
              </p:txBody>
            </p:sp>
            <p:sp>
              <p:nvSpPr>
                <p:cNvPr id="170" name="Freeform: Shape 169">
                  <a:extLst>
                    <a:ext uri="{FF2B5EF4-FFF2-40B4-BE49-F238E27FC236}">
                      <a16:creationId xmlns:a16="http://schemas.microsoft.com/office/drawing/2014/main" id="{F0A6B763-2EC8-4A53-B2FD-FAECAFDD6FA7}"/>
                    </a:ext>
                  </a:extLst>
                </p:cNvPr>
                <p:cNvSpPr/>
                <p:nvPr/>
              </p:nvSpPr>
              <p:spPr>
                <a:xfrm>
                  <a:off x="710245" y="4792122"/>
                  <a:ext cx="46267" cy="46267"/>
                </a:xfrm>
                <a:custGeom>
                  <a:avLst/>
                  <a:gdLst>
                    <a:gd name="connsiteX0" fmla="*/ 41310 w 46266"/>
                    <a:gd name="connsiteY0" fmla="*/ 23133 h 46266"/>
                    <a:gd name="connsiteX1" fmla="*/ 23133 w 46266"/>
                    <a:gd name="connsiteY1" fmla="*/ 41310 h 46266"/>
                    <a:gd name="connsiteX2" fmla="*/ 4957 w 46266"/>
                    <a:gd name="connsiteY2" fmla="*/ 23133 h 46266"/>
                    <a:gd name="connsiteX3" fmla="*/ 23133 w 46266"/>
                    <a:gd name="connsiteY3" fmla="*/ 4957 h 46266"/>
                    <a:gd name="connsiteX4" fmla="*/ 41310 w 46266"/>
                    <a:gd name="connsiteY4" fmla="*/ 23133 h 4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6" h="46266">
                      <a:moveTo>
                        <a:pt x="41310" y="23133"/>
                      </a:moveTo>
                      <a:cubicBezTo>
                        <a:pt x="41310" y="33172"/>
                        <a:pt x="33172" y="41310"/>
                        <a:pt x="23133" y="41310"/>
                      </a:cubicBezTo>
                      <a:cubicBezTo>
                        <a:pt x="13095" y="41310"/>
                        <a:pt x="4957" y="33172"/>
                        <a:pt x="4957" y="23133"/>
                      </a:cubicBezTo>
                      <a:cubicBezTo>
                        <a:pt x="4957" y="13095"/>
                        <a:pt x="13095" y="4957"/>
                        <a:pt x="23133" y="4957"/>
                      </a:cubicBezTo>
                      <a:cubicBezTo>
                        <a:pt x="33172" y="4957"/>
                        <a:pt x="41310" y="13095"/>
                        <a:pt x="41310" y="23133"/>
                      </a:cubicBezTo>
                      <a:close/>
                    </a:path>
                  </a:pathLst>
                </a:custGeom>
                <a:noFill/>
                <a:ln w="19050" cap="flat">
                  <a:solidFill>
                    <a:schemeClr val="tx1"/>
                  </a:solidFill>
                  <a:prstDash val="solid"/>
                  <a:round/>
                </a:ln>
              </p:spPr>
              <p:txBody>
                <a:bodyPr rtlCol="0" anchor="ctr"/>
                <a:lstStyle/>
                <a:p>
                  <a:endParaRPr lang="en-US"/>
                </a:p>
              </p:txBody>
            </p:sp>
            <p:sp>
              <p:nvSpPr>
                <p:cNvPr id="171" name="Freeform: Shape 170">
                  <a:extLst>
                    <a:ext uri="{FF2B5EF4-FFF2-40B4-BE49-F238E27FC236}">
                      <a16:creationId xmlns:a16="http://schemas.microsoft.com/office/drawing/2014/main" id="{940D915E-55CD-4009-ABF5-3384243A1D6F}"/>
                    </a:ext>
                  </a:extLst>
                </p:cNvPr>
                <p:cNvSpPr/>
                <p:nvPr/>
              </p:nvSpPr>
              <p:spPr>
                <a:xfrm>
                  <a:off x="622999" y="4900518"/>
                  <a:ext cx="46267" cy="46267"/>
                </a:xfrm>
                <a:custGeom>
                  <a:avLst/>
                  <a:gdLst>
                    <a:gd name="connsiteX0" fmla="*/ 41309 w 46266"/>
                    <a:gd name="connsiteY0" fmla="*/ 23133 h 46266"/>
                    <a:gd name="connsiteX1" fmla="*/ 23133 w 46266"/>
                    <a:gd name="connsiteY1" fmla="*/ 41309 h 46266"/>
                    <a:gd name="connsiteX2" fmla="*/ 4957 w 46266"/>
                    <a:gd name="connsiteY2" fmla="*/ 23133 h 46266"/>
                    <a:gd name="connsiteX3" fmla="*/ 23133 w 46266"/>
                    <a:gd name="connsiteY3" fmla="*/ 4957 h 46266"/>
                    <a:gd name="connsiteX4" fmla="*/ 41309 w 46266"/>
                    <a:gd name="connsiteY4" fmla="*/ 23133 h 4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6" h="46266">
                      <a:moveTo>
                        <a:pt x="41309" y="23133"/>
                      </a:moveTo>
                      <a:cubicBezTo>
                        <a:pt x="41309" y="33172"/>
                        <a:pt x="33172" y="41309"/>
                        <a:pt x="23133" y="41309"/>
                      </a:cubicBezTo>
                      <a:cubicBezTo>
                        <a:pt x="13095" y="41309"/>
                        <a:pt x="4957" y="33172"/>
                        <a:pt x="4957" y="23133"/>
                      </a:cubicBezTo>
                      <a:cubicBezTo>
                        <a:pt x="4957" y="13095"/>
                        <a:pt x="13095" y="4957"/>
                        <a:pt x="23133" y="4957"/>
                      </a:cubicBezTo>
                      <a:cubicBezTo>
                        <a:pt x="33172" y="4957"/>
                        <a:pt x="41309" y="13095"/>
                        <a:pt x="41309" y="23133"/>
                      </a:cubicBezTo>
                      <a:close/>
                    </a:path>
                  </a:pathLst>
                </a:custGeom>
                <a:noFill/>
                <a:ln w="19050" cap="flat">
                  <a:solidFill>
                    <a:schemeClr val="tx1"/>
                  </a:solidFill>
                  <a:prstDash val="solid"/>
                  <a:round/>
                </a:ln>
              </p:spPr>
              <p:txBody>
                <a:bodyPr rtlCol="0" anchor="ctr"/>
                <a:lstStyle/>
                <a:p>
                  <a:endParaRPr lang="en-US"/>
                </a:p>
              </p:txBody>
            </p:sp>
            <p:sp>
              <p:nvSpPr>
                <p:cNvPr id="172" name="Freeform: Shape 171">
                  <a:extLst>
                    <a:ext uri="{FF2B5EF4-FFF2-40B4-BE49-F238E27FC236}">
                      <a16:creationId xmlns:a16="http://schemas.microsoft.com/office/drawing/2014/main" id="{961E0E80-CD65-4E24-B6A8-5663A1FEDAB2}"/>
                    </a:ext>
                  </a:extLst>
                </p:cNvPr>
                <p:cNvSpPr/>
                <p:nvPr/>
              </p:nvSpPr>
              <p:spPr>
                <a:xfrm>
                  <a:off x="347713" y="4946123"/>
                  <a:ext cx="115667" cy="115667"/>
                </a:xfrm>
                <a:custGeom>
                  <a:avLst/>
                  <a:gdLst>
                    <a:gd name="connsiteX0" fmla="*/ 104100 w 115666"/>
                    <a:gd name="connsiteY0" fmla="*/ 110709 h 115666"/>
                    <a:gd name="connsiteX1" fmla="*/ 11567 w 115666"/>
                    <a:gd name="connsiteY1" fmla="*/ 110709 h 115666"/>
                    <a:gd name="connsiteX2" fmla="*/ 4957 w 115666"/>
                    <a:gd name="connsiteY2" fmla="*/ 104100 h 115666"/>
                    <a:gd name="connsiteX3" fmla="*/ 4957 w 115666"/>
                    <a:gd name="connsiteY3" fmla="*/ 11567 h 115666"/>
                    <a:gd name="connsiteX4" fmla="*/ 11567 w 115666"/>
                    <a:gd name="connsiteY4" fmla="*/ 4957 h 115666"/>
                    <a:gd name="connsiteX5" fmla="*/ 104100 w 115666"/>
                    <a:gd name="connsiteY5" fmla="*/ 4957 h 115666"/>
                    <a:gd name="connsiteX6" fmla="*/ 110709 w 115666"/>
                    <a:gd name="connsiteY6" fmla="*/ 11567 h 115666"/>
                    <a:gd name="connsiteX7" fmla="*/ 110709 w 115666"/>
                    <a:gd name="connsiteY7" fmla="*/ 104100 h 115666"/>
                    <a:gd name="connsiteX8" fmla="*/ 104100 w 115666"/>
                    <a:gd name="connsiteY8" fmla="*/ 110709 h 11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6" h="115666">
                      <a:moveTo>
                        <a:pt x="104100" y="110709"/>
                      </a:moveTo>
                      <a:lnTo>
                        <a:pt x="11567" y="110709"/>
                      </a:lnTo>
                      <a:cubicBezTo>
                        <a:pt x="7931" y="110709"/>
                        <a:pt x="4957" y="107735"/>
                        <a:pt x="4957" y="104100"/>
                      </a:cubicBezTo>
                      <a:lnTo>
                        <a:pt x="4957" y="11567"/>
                      </a:lnTo>
                      <a:cubicBezTo>
                        <a:pt x="4957" y="7931"/>
                        <a:pt x="7931" y="4957"/>
                        <a:pt x="11567" y="4957"/>
                      </a:cubicBezTo>
                      <a:lnTo>
                        <a:pt x="104100" y="4957"/>
                      </a:lnTo>
                      <a:cubicBezTo>
                        <a:pt x="107735" y="4957"/>
                        <a:pt x="110709" y="7931"/>
                        <a:pt x="110709" y="11567"/>
                      </a:cubicBezTo>
                      <a:lnTo>
                        <a:pt x="110709" y="104100"/>
                      </a:lnTo>
                      <a:cubicBezTo>
                        <a:pt x="110709" y="107735"/>
                        <a:pt x="107735" y="110709"/>
                        <a:pt x="104100" y="110709"/>
                      </a:cubicBezTo>
                      <a:close/>
                    </a:path>
                  </a:pathLst>
                </a:custGeom>
                <a:noFill/>
                <a:ln w="19050" cap="flat">
                  <a:solidFill>
                    <a:schemeClr val="tx1"/>
                  </a:solidFill>
                  <a:prstDash val="solid"/>
                  <a:round/>
                </a:ln>
              </p:spPr>
              <p:txBody>
                <a:bodyPr rtlCol="0" anchor="ctr"/>
                <a:lstStyle/>
                <a:p>
                  <a:endParaRPr lang="en-US"/>
                </a:p>
              </p:txBody>
            </p:sp>
            <p:sp>
              <p:nvSpPr>
                <p:cNvPr id="173" name="Freeform: Shape 172">
                  <a:extLst>
                    <a:ext uri="{FF2B5EF4-FFF2-40B4-BE49-F238E27FC236}">
                      <a16:creationId xmlns:a16="http://schemas.microsoft.com/office/drawing/2014/main" id="{14E20266-59C4-42C4-AE62-C1234DBB5A63}"/>
                    </a:ext>
                  </a:extLst>
                </p:cNvPr>
                <p:cNvSpPr/>
                <p:nvPr/>
              </p:nvSpPr>
              <p:spPr>
                <a:xfrm>
                  <a:off x="357958" y="4870444"/>
                  <a:ext cx="92533" cy="66095"/>
                </a:xfrm>
                <a:custGeom>
                  <a:avLst/>
                  <a:gdLst>
                    <a:gd name="connsiteX0" fmla="*/ 89559 w 92533"/>
                    <a:gd name="connsiteY0" fmla="*/ 62130 h 66095"/>
                    <a:gd name="connsiteX1" fmla="*/ 89559 w 92533"/>
                    <a:gd name="connsiteY1" fmla="*/ 13550 h 66095"/>
                    <a:gd name="connsiteX2" fmla="*/ 80967 w 92533"/>
                    <a:gd name="connsiteY2" fmla="*/ 4957 h 66095"/>
                    <a:gd name="connsiteX3" fmla="*/ 13550 w 92533"/>
                    <a:gd name="connsiteY3" fmla="*/ 4957 h 66095"/>
                    <a:gd name="connsiteX4" fmla="*/ 4957 w 92533"/>
                    <a:gd name="connsiteY4" fmla="*/ 13550 h 66095"/>
                    <a:gd name="connsiteX5" fmla="*/ 4957 w 92533"/>
                    <a:gd name="connsiteY5" fmla="*/ 62130 h 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33" h="66095">
                      <a:moveTo>
                        <a:pt x="89559" y="62130"/>
                      </a:moveTo>
                      <a:lnTo>
                        <a:pt x="89559" y="13550"/>
                      </a:lnTo>
                      <a:cubicBezTo>
                        <a:pt x="89559" y="8923"/>
                        <a:pt x="85924" y="4957"/>
                        <a:pt x="80967" y="4957"/>
                      </a:cubicBezTo>
                      <a:lnTo>
                        <a:pt x="13550" y="4957"/>
                      </a:lnTo>
                      <a:cubicBezTo>
                        <a:pt x="8923" y="4957"/>
                        <a:pt x="4957" y="8592"/>
                        <a:pt x="4957" y="13550"/>
                      </a:cubicBezTo>
                      <a:lnTo>
                        <a:pt x="4957" y="62130"/>
                      </a:lnTo>
                    </a:path>
                  </a:pathLst>
                </a:custGeom>
                <a:noFill/>
                <a:ln w="19050" cap="flat">
                  <a:solidFill>
                    <a:schemeClr val="tx1"/>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7D50BC01-4AF8-43C0-A3CC-721A06452332}"/>
                    </a:ext>
                  </a:extLst>
                </p:cNvPr>
                <p:cNvSpPr/>
                <p:nvPr/>
              </p:nvSpPr>
              <p:spPr>
                <a:xfrm>
                  <a:off x="367872" y="4812941"/>
                  <a:ext cx="72705" cy="42962"/>
                </a:xfrm>
                <a:custGeom>
                  <a:avLst/>
                  <a:gdLst>
                    <a:gd name="connsiteX0" fmla="*/ 68739 w 72704"/>
                    <a:gd name="connsiteY0" fmla="*/ 40318 h 42961"/>
                    <a:gd name="connsiteX1" fmla="*/ 68739 w 72704"/>
                    <a:gd name="connsiteY1" fmla="*/ 13550 h 42961"/>
                    <a:gd name="connsiteX2" fmla="*/ 60147 w 72704"/>
                    <a:gd name="connsiteY2" fmla="*/ 4957 h 42961"/>
                    <a:gd name="connsiteX3" fmla="*/ 13550 w 72704"/>
                    <a:gd name="connsiteY3" fmla="*/ 4957 h 42961"/>
                    <a:gd name="connsiteX4" fmla="*/ 4957 w 72704"/>
                    <a:gd name="connsiteY4" fmla="*/ 13550 h 42961"/>
                    <a:gd name="connsiteX5" fmla="*/ 4957 w 72704"/>
                    <a:gd name="connsiteY5" fmla="*/ 40318 h 4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04" h="42961">
                      <a:moveTo>
                        <a:pt x="68739" y="40318"/>
                      </a:moveTo>
                      <a:lnTo>
                        <a:pt x="68739" y="13550"/>
                      </a:lnTo>
                      <a:cubicBezTo>
                        <a:pt x="68739" y="8923"/>
                        <a:pt x="65104" y="4957"/>
                        <a:pt x="60147" y="4957"/>
                      </a:cubicBezTo>
                      <a:lnTo>
                        <a:pt x="13550" y="4957"/>
                      </a:lnTo>
                      <a:cubicBezTo>
                        <a:pt x="8923" y="4957"/>
                        <a:pt x="4957" y="8592"/>
                        <a:pt x="4957" y="13550"/>
                      </a:cubicBezTo>
                      <a:lnTo>
                        <a:pt x="4957" y="40318"/>
                      </a:lnTo>
                    </a:path>
                  </a:pathLst>
                </a:custGeom>
                <a:noFill/>
                <a:ln w="19050" cap="flat">
                  <a:solidFill>
                    <a:schemeClr val="tx1"/>
                  </a:solidFill>
                  <a:prstDash val="solid"/>
                  <a:round/>
                </a:ln>
              </p:spPr>
              <p:txBody>
                <a:bodyPr rtlCol="0" anchor="ctr"/>
                <a:lstStyle/>
                <a:p>
                  <a:endParaRPr lang="en-US"/>
                </a:p>
              </p:txBody>
            </p:sp>
            <p:sp>
              <p:nvSpPr>
                <p:cNvPr id="175" name="Freeform: Shape 174">
                  <a:extLst>
                    <a:ext uri="{FF2B5EF4-FFF2-40B4-BE49-F238E27FC236}">
                      <a16:creationId xmlns:a16="http://schemas.microsoft.com/office/drawing/2014/main" id="{D6A45FFD-BD98-4FD6-9A86-A56A78A8A7EC}"/>
                    </a:ext>
                  </a:extLst>
                </p:cNvPr>
                <p:cNvSpPr/>
                <p:nvPr/>
              </p:nvSpPr>
              <p:spPr>
                <a:xfrm>
                  <a:off x="768078" y="4946123"/>
                  <a:ext cx="115667" cy="115667"/>
                </a:xfrm>
                <a:custGeom>
                  <a:avLst/>
                  <a:gdLst>
                    <a:gd name="connsiteX0" fmla="*/ 104100 w 115666"/>
                    <a:gd name="connsiteY0" fmla="*/ 110709 h 115666"/>
                    <a:gd name="connsiteX1" fmla="*/ 11567 w 115666"/>
                    <a:gd name="connsiteY1" fmla="*/ 110709 h 115666"/>
                    <a:gd name="connsiteX2" fmla="*/ 4957 w 115666"/>
                    <a:gd name="connsiteY2" fmla="*/ 104100 h 115666"/>
                    <a:gd name="connsiteX3" fmla="*/ 4957 w 115666"/>
                    <a:gd name="connsiteY3" fmla="*/ 11567 h 115666"/>
                    <a:gd name="connsiteX4" fmla="*/ 11567 w 115666"/>
                    <a:gd name="connsiteY4" fmla="*/ 4957 h 115666"/>
                    <a:gd name="connsiteX5" fmla="*/ 104100 w 115666"/>
                    <a:gd name="connsiteY5" fmla="*/ 4957 h 115666"/>
                    <a:gd name="connsiteX6" fmla="*/ 110709 w 115666"/>
                    <a:gd name="connsiteY6" fmla="*/ 11567 h 115666"/>
                    <a:gd name="connsiteX7" fmla="*/ 110709 w 115666"/>
                    <a:gd name="connsiteY7" fmla="*/ 104100 h 115666"/>
                    <a:gd name="connsiteX8" fmla="*/ 104100 w 115666"/>
                    <a:gd name="connsiteY8" fmla="*/ 110709 h 11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6" h="115666">
                      <a:moveTo>
                        <a:pt x="104100" y="110709"/>
                      </a:moveTo>
                      <a:lnTo>
                        <a:pt x="11567" y="110709"/>
                      </a:lnTo>
                      <a:cubicBezTo>
                        <a:pt x="7931" y="110709"/>
                        <a:pt x="4957" y="107735"/>
                        <a:pt x="4957" y="104100"/>
                      </a:cubicBezTo>
                      <a:lnTo>
                        <a:pt x="4957" y="11567"/>
                      </a:lnTo>
                      <a:cubicBezTo>
                        <a:pt x="4957" y="7931"/>
                        <a:pt x="7931" y="4957"/>
                        <a:pt x="11567" y="4957"/>
                      </a:cubicBezTo>
                      <a:lnTo>
                        <a:pt x="104100" y="4957"/>
                      </a:lnTo>
                      <a:cubicBezTo>
                        <a:pt x="107735" y="4957"/>
                        <a:pt x="110709" y="7931"/>
                        <a:pt x="110709" y="11567"/>
                      </a:cubicBezTo>
                      <a:lnTo>
                        <a:pt x="110709" y="104100"/>
                      </a:lnTo>
                      <a:cubicBezTo>
                        <a:pt x="110709" y="107735"/>
                        <a:pt x="107735" y="110709"/>
                        <a:pt x="104100" y="110709"/>
                      </a:cubicBezTo>
                      <a:close/>
                    </a:path>
                  </a:pathLst>
                </a:custGeom>
                <a:noFill/>
                <a:ln w="19050" cap="flat">
                  <a:solidFill>
                    <a:schemeClr val="tx1"/>
                  </a:solidFill>
                  <a:prstDash val="solid"/>
                  <a:round/>
                </a:ln>
              </p:spPr>
              <p:txBody>
                <a:bodyPr rtlCol="0" anchor="ctr"/>
                <a:lstStyle/>
                <a:p>
                  <a:endParaRPr lang="en-US"/>
                </a:p>
              </p:txBody>
            </p:sp>
            <p:sp>
              <p:nvSpPr>
                <p:cNvPr id="176" name="Freeform: Shape 175">
                  <a:extLst>
                    <a:ext uri="{FF2B5EF4-FFF2-40B4-BE49-F238E27FC236}">
                      <a16:creationId xmlns:a16="http://schemas.microsoft.com/office/drawing/2014/main" id="{B8381191-3503-4489-A83B-91155AE2B089}"/>
                    </a:ext>
                  </a:extLst>
                </p:cNvPr>
                <p:cNvSpPr/>
                <p:nvPr/>
              </p:nvSpPr>
              <p:spPr>
                <a:xfrm>
                  <a:off x="778323" y="4870444"/>
                  <a:ext cx="92533" cy="66095"/>
                </a:xfrm>
                <a:custGeom>
                  <a:avLst/>
                  <a:gdLst>
                    <a:gd name="connsiteX0" fmla="*/ 89889 w 92533"/>
                    <a:gd name="connsiteY0" fmla="*/ 62130 h 66095"/>
                    <a:gd name="connsiteX1" fmla="*/ 89889 w 92533"/>
                    <a:gd name="connsiteY1" fmla="*/ 13550 h 66095"/>
                    <a:gd name="connsiteX2" fmla="*/ 81297 w 92533"/>
                    <a:gd name="connsiteY2" fmla="*/ 4957 h 66095"/>
                    <a:gd name="connsiteX3" fmla="*/ 13550 w 92533"/>
                    <a:gd name="connsiteY3" fmla="*/ 4957 h 66095"/>
                    <a:gd name="connsiteX4" fmla="*/ 4957 w 92533"/>
                    <a:gd name="connsiteY4" fmla="*/ 13550 h 66095"/>
                    <a:gd name="connsiteX5" fmla="*/ 4957 w 92533"/>
                    <a:gd name="connsiteY5" fmla="*/ 62130 h 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33" h="66095">
                      <a:moveTo>
                        <a:pt x="89889" y="62130"/>
                      </a:moveTo>
                      <a:lnTo>
                        <a:pt x="89889" y="13550"/>
                      </a:lnTo>
                      <a:cubicBezTo>
                        <a:pt x="89889" y="8923"/>
                        <a:pt x="86254" y="4957"/>
                        <a:pt x="81297" y="4957"/>
                      </a:cubicBezTo>
                      <a:lnTo>
                        <a:pt x="13550" y="4957"/>
                      </a:lnTo>
                      <a:cubicBezTo>
                        <a:pt x="8923" y="4957"/>
                        <a:pt x="4957" y="8592"/>
                        <a:pt x="4957" y="13550"/>
                      </a:cubicBezTo>
                      <a:lnTo>
                        <a:pt x="4957" y="62130"/>
                      </a:lnTo>
                    </a:path>
                  </a:pathLst>
                </a:custGeom>
                <a:noFill/>
                <a:ln w="19050" cap="flat">
                  <a:solidFill>
                    <a:schemeClr val="tx1"/>
                  </a:solidFill>
                  <a:prstDash val="solid"/>
                  <a:round/>
                </a:ln>
              </p:spPr>
              <p:txBody>
                <a:bodyPr rtlCol="0" anchor="ctr"/>
                <a:lstStyle/>
                <a:p>
                  <a:endParaRPr lang="en-US"/>
                </a:p>
              </p:txBody>
            </p:sp>
            <p:sp>
              <p:nvSpPr>
                <p:cNvPr id="177" name="Freeform: Shape 176">
                  <a:extLst>
                    <a:ext uri="{FF2B5EF4-FFF2-40B4-BE49-F238E27FC236}">
                      <a16:creationId xmlns:a16="http://schemas.microsoft.com/office/drawing/2014/main" id="{30920631-8F93-4F21-A889-1259EC7B77A9}"/>
                    </a:ext>
                  </a:extLst>
                </p:cNvPr>
                <p:cNvSpPr/>
                <p:nvPr/>
              </p:nvSpPr>
              <p:spPr>
                <a:xfrm>
                  <a:off x="788237" y="4812941"/>
                  <a:ext cx="72705" cy="42962"/>
                </a:xfrm>
                <a:custGeom>
                  <a:avLst/>
                  <a:gdLst>
                    <a:gd name="connsiteX0" fmla="*/ 68739 w 72704"/>
                    <a:gd name="connsiteY0" fmla="*/ 40318 h 42961"/>
                    <a:gd name="connsiteX1" fmla="*/ 68739 w 72704"/>
                    <a:gd name="connsiteY1" fmla="*/ 13550 h 42961"/>
                    <a:gd name="connsiteX2" fmla="*/ 60147 w 72704"/>
                    <a:gd name="connsiteY2" fmla="*/ 4957 h 42961"/>
                    <a:gd name="connsiteX3" fmla="*/ 13550 w 72704"/>
                    <a:gd name="connsiteY3" fmla="*/ 4957 h 42961"/>
                    <a:gd name="connsiteX4" fmla="*/ 4957 w 72704"/>
                    <a:gd name="connsiteY4" fmla="*/ 13550 h 42961"/>
                    <a:gd name="connsiteX5" fmla="*/ 4957 w 72704"/>
                    <a:gd name="connsiteY5" fmla="*/ 40318 h 4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04" h="42961">
                      <a:moveTo>
                        <a:pt x="68739" y="40318"/>
                      </a:moveTo>
                      <a:lnTo>
                        <a:pt x="68739" y="13550"/>
                      </a:lnTo>
                      <a:cubicBezTo>
                        <a:pt x="68739" y="8923"/>
                        <a:pt x="65104" y="4957"/>
                        <a:pt x="60147" y="4957"/>
                      </a:cubicBezTo>
                      <a:lnTo>
                        <a:pt x="13550" y="4957"/>
                      </a:lnTo>
                      <a:cubicBezTo>
                        <a:pt x="8923" y="4957"/>
                        <a:pt x="4957" y="8592"/>
                        <a:pt x="4957" y="13550"/>
                      </a:cubicBezTo>
                      <a:lnTo>
                        <a:pt x="4957" y="40318"/>
                      </a:lnTo>
                    </a:path>
                  </a:pathLst>
                </a:custGeom>
                <a:noFill/>
                <a:ln w="19050" cap="flat">
                  <a:solidFill>
                    <a:schemeClr val="tx1"/>
                  </a:solidFill>
                  <a:prstDash val="solid"/>
                  <a:round/>
                </a:ln>
              </p:spPr>
              <p:txBody>
                <a:bodyPr rtlCol="0" anchor="ctr"/>
                <a:lstStyle/>
                <a:p>
                  <a:endParaRPr lang="en-US"/>
                </a:p>
              </p:txBody>
            </p:sp>
          </p:grpSp>
          <p:grpSp>
            <p:nvGrpSpPr>
              <p:cNvPr id="178" name="Graphic 158">
                <a:extLst>
                  <a:ext uri="{FF2B5EF4-FFF2-40B4-BE49-F238E27FC236}">
                    <a16:creationId xmlns:a16="http://schemas.microsoft.com/office/drawing/2014/main" id="{43177987-B92D-4156-8DCD-02C46FE842B7}"/>
                  </a:ext>
                </a:extLst>
              </p:cNvPr>
              <p:cNvGrpSpPr/>
              <p:nvPr/>
            </p:nvGrpSpPr>
            <p:grpSpPr>
              <a:xfrm>
                <a:off x="10259407" y="2355354"/>
                <a:ext cx="890152" cy="890148"/>
                <a:chOff x="342609" y="6071446"/>
                <a:chExt cx="546241" cy="546241"/>
              </a:xfrm>
              <a:solidFill>
                <a:schemeClr val="bg2"/>
              </a:solidFill>
            </p:grpSpPr>
            <p:sp>
              <p:nvSpPr>
                <p:cNvPr id="179" name="Freeform: Shape 178">
                  <a:extLst>
                    <a:ext uri="{FF2B5EF4-FFF2-40B4-BE49-F238E27FC236}">
                      <a16:creationId xmlns:a16="http://schemas.microsoft.com/office/drawing/2014/main" id="{21DD7A0F-E1DA-4311-9222-48F67A783A38}"/>
                    </a:ext>
                  </a:extLst>
                </p:cNvPr>
                <p:cNvSpPr/>
                <p:nvPr/>
              </p:nvSpPr>
              <p:spPr>
                <a:xfrm>
                  <a:off x="448034" y="6170417"/>
                  <a:ext cx="256733" cy="346863"/>
                </a:xfrm>
                <a:custGeom>
                  <a:avLst/>
                  <a:gdLst>
                    <a:gd name="connsiteX0" fmla="*/ 252910 w 256733"/>
                    <a:gd name="connsiteY0" fmla="*/ 61897 h 346863"/>
                    <a:gd name="connsiteX1" fmla="*/ 252910 w 256733"/>
                    <a:gd name="connsiteY1" fmla="*/ 43598 h 346863"/>
                    <a:gd name="connsiteX2" fmla="*/ 243077 w 256733"/>
                    <a:gd name="connsiteY2" fmla="*/ 35677 h 346863"/>
                    <a:gd name="connsiteX3" fmla="*/ 134922 w 256733"/>
                    <a:gd name="connsiteY3" fmla="*/ 6727 h 346863"/>
                    <a:gd name="connsiteX4" fmla="*/ 122631 w 256733"/>
                    <a:gd name="connsiteY4" fmla="*/ 7000 h 346863"/>
                    <a:gd name="connsiteX5" fmla="*/ 13929 w 256733"/>
                    <a:gd name="connsiteY5" fmla="*/ 35131 h 346863"/>
                    <a:gd name="connsiteX6" fmla="*/ 4097 w 256733"/>
                    <a:gd name="connsiteY6" fmla="*/ 43052 h 346863"/>
                    <a:gd name="connsiteX7" fmla="*/ 4097 w 256733"/>
                    <a:gd name="connsiteY7" fmla="*/ 270834 h 346863"/>
                    <a:gd name="connsiteX8" fmla="*/ 8194 w 256733"/>
                    <a:gd name="connsiteY8" fmla="*/ 277935 h 346863"/>
                    <a:gd name="connsiteX9" fmla="*/ 124543 w 256733"/>
                    <a:gd name="connsiteY9" fmla="*/ 343484 h 346863"/>
                    <a:gd name="connsiteX10" fmla="*/ 132463 w 256733"/>
                    <a:gd name="connsiteY10" fmla="*/ 343484 h 346863"/>
                    <a:gd name="connsiteX11" fmla="*/ 248813 w 256733"/>
                    <a:gd name="connsiteY11" fmla="*/ 278208 h 346863"/>
                    <a:gd name="connsiteX12" fmla="*/ 252910 w 256733"/>
                    <a:gd name="connsiteY12" fmla="*/ 271380 h 346863"/>
                    <a:gd name="connsiteX13" fmla="*/ 253183 w 256733"/>
                    <a:gd name="connsiteY13" fmla="*/ 253081 h 34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733" h="346863">
                      <a:moveTo>
                        <a:pt x="252910" y="61897"/>
                      </a:moveTo>
                      <a:lnTo>
                        <a:pt x="252910" y="43598"/>
                      </a:lnTo>
                      <a:cubicBezTo>
                        <a:pt x="252910" y="38409"/>
                        <a:pt x="248267" y="34585"/>
                        <a:pt x="243077" y="35677"/>
                      </a:cubicBezTo>
                      <a:cubicBezTo>
                        <a:pt x="221774" y="40320"/>
                        <a:pt x="169881" y="46056"/>
                        <a:pt x="134922" y="6727"/>
                      </a:cubicBezTo>
                      <a:cubicBezTo>
                        <a:pt x="131644" y="3176"/>
                        <a:pt x="125909" y="3176"/>
                        <a:pt x="122631" y="7000"/>
                      </a:cubicBezTo>
                      <a:cubicBezTo>
                        <a:pt x="110341" y="20929"/>
                        <a:pt x="77566" y="47968"/>
                        <a:pt x="13929" y="35131"/>
                      </a:cubicBezTo>
                      <a:cubicBezTo>
                        <a:pt x="8740" y="34039"/>
                        <a:pt x="4097" y="37862"/>
                        <a:pt x="4097" y="43052"/>
                      </a:cubicBezTo>
                      <a:lnTo>
                        <a:pt x="4097" y="270834"/>
                      </a:lnTo>
                      <a:cubicBezTo>
                        <a:pt x="4097" y="273838"/>
                        <a:pt x="5736" y="276570"/>
                        <a:pt x="8194" y="277935"/>
                      </a:cubicBezTo>
                      <a:lnTo>
                        <a:pt x="124543" y="343484"/>
                      </a:lnTo>
                      <a:cubicBezTo>
                        <a:pt x="127001" y="344850"/>
                        <a:pt x="130005" y="344850"/>
                        <a:pt x="132463" y="343484"/>
                      </a:cubicBezTo>
                      <a:lnTo>
                        <a:pt x="248813" y="278208"/>
                      </a:lnTo>
                      <a:cubicBezTo>
                        <a:pt x="251271" y="276843"/>
                        <a:pt x="252910" y="274112"/>
                        <a:pt x="252910" y="271380"/>
                      </a:cubicBezTo>
                      <a:lnTo>
                        <a:pt x="253183" y="253081"/>
                      </a:lnTo>
                    </a:path>
                  </a:pathLst>
                </a:custGeom>
                <a:grpFill/>
                <a:ln w="19050" cap="flat">
                  <a:solidFill>
                    <a:schemeClr val="tx1"/>
                  </a:solidFill>
                  <a:prstDash val="solid"/>
                  <a:round/>
                </a:ln>
              </p:spPr>
              <p:txBody>
                <a:bodyPr rtlCol="0" anchor="ctr"/>
                <a:lstStyle/>
                <a:p>
                  <a:endParaRPr lang="en-US"/>
                </a:p>
              </p:txBody>
            </p:sp>
            <p:sp>
              <p:nvSpPr>
                <p:cNvPr id="180" name="Freeform: Shape 179">
                  <a:extLst>
                    <a:ext uri="{FF2B5EF4-FFF2-40B4-BE49-F238E27FC236}">
                      <a16:creationId xmlns:a16="http://schemas.microsoft.com/office/drawing/2014/main" id="{C9D01FBF-5C80-489B-80DA-B7481EC35905}"/>
                    </a:ext>
                  </a:extLst>
                </p:cNvPr>
                <p:cNvSpPr/>
                <p:nvPr/>
              </p:nvSpPr>
              <p:spPr>
                <a:xfrm>
                  <a:off x="450492" y="6343474"/>
                  <a:ext cx="163872" cy="57355"/>
                </a:xfrm>
                <a:custGeom>
                  <a:avLst/>
                  <a:gdLst>
                    <a:gd name="connsiteX0" fmla="*/ 4097 w 163872"/>
                    <a:gd name="connsiteY0" fmla="*/ 4097 h 57355"/>
                    <a:gd name="connsiteX1" fmla="*/ 160595 w 163872"/>
                    <a:gd name="connsiteY1" fmla="*/ 54897 h 57355"/>
                  </a:gdLst>
                  <a:ahLst/>
                  <a:cxnLst>
                    <a:cxn ang="0">
                      <a:pos x="connsiteX0" y="connsiteY0"/>
                    </a:cxn>
                    <a:cxn ang="0">
                      <a:pos x="connsiteX1" y="connsiteY1"/>
                    </a:cxn>
                  </a:cxnLst>
                  <a:rect l="l" t="t" r="r" b="b"/>
                  <a:pathLst>
                    <a:path w="163872" h="57355">
                      <a:moveTo>
                        <a:pt x="4097" y="4097"/>
                      </a:moveTo>
                      <a:lnTo>
                        <a:pt x="160595" y="54897"/>
                      </a:lnTo>
                    </a:path>
                  </a:pathLst>
                </a:custGeom>
                <a:grpFill/>
                <a:ln w="19050" cap="flat">
                  <a:solidFill>
                    <a:schemeClr val="tx1"/>
                  </a:solidFill>
                  <a:prstDash val="solid"/>
                  <a:round/>
                </a:ln>
              </p:spPr>
              <p:txBody>
                <a:bodyPr rtlCol="0" anchor="ctr"/>
                <a:lstStyle/>
                <a:p>
                  <a:endParaRPr lang="en-US"/>
                </a:p>
              </p:txBody>
            </p:sp>
            <p:sp>
              <p:nvSpPr>
                <p:cNvPr id="181" name="Freeform: Shape 180">
                  <a:extLst>
                    <a:ext uri="{FF2B5EF4-FFF2-40B4-BE49-F238E27FC236}">
                      <a16:creationId xmlns:a16="http://schemas.microsoft.com/office/drawing/2014/main" id="{5F5B6898-4647-4A38-8FB2-40E086813575}"/>
                    </a:ext>
                  </a:extLst>
                </p:cNvPr>
                <p:cNvSpPr/>
                <p:nvPr/>
              </p:nvSpPr>
              <p:spPr>
                <a:xfrm>
                  <a:off x="449945" y="6251159"/>
                  <a:ext cx="155679" cy="54624"/>
                </a:xfrm>
                <a:custGeom>
                  <a:avLst/>
                  <a:gdLst>
                    <a:gd name="connsiteX0" fmla="*/ 4097 w 155678"/>
                    <a:gd name="connsiteY0" fmla="*/ 4097 h 54624"/>
                    <a:gd name="connsiteX1" fmla="*/ 153767 w 155678"/>
                    <a:gd name="connsiteY1" fmla="*/ 50527 h 54624"/>
                  </a:gdLst>
                  <a:ahLst/>
                  <a:cxnLst>
                    <a:cxn ang="0">
                      <a:pos x="connsiteX0" y="connsiteY0"/>
                    </a:cxn>
                    <a:cxn ang="0">
                      <a:pos x="connsiteX1" y="connsiteY1"/>
                    </a:cxn>
                  </a:cxnLst>
                  <a:rect l="l" t="t" r="r" b="b"/>
                  <a:pathLst>
                    <a:path w="155678" h="54624">
                      <a:moveTo>
                        <a:pt x="4097" y="4097"/>
                      </a:moveTo>
                      <a:lnTo>
                        <a:pt x="153767" y="50527"/>
                      </a:lnTo>
                    </a:path>
                  </a:pathLst>
                </a:custGeom>
                <a:grpFill/>
                <a:ln w="19050" cap="flat">
                  <a:solidFill>
                    <a:schemeClr val="tx1"/>
                  </a:solidFill>
                  <a:prstDash val="solid"/>
                  <a:round/>
                </a:ln>
              </p:spPr>
              <p:txBody>
                <a:bodyPr rtlCol="0" anchor="ctr"/>
                <a:lstStyle/>
                <a:p>
                  <a:endParaRPr lang="en-US"/>
                </a:p>
              </p:txBody>
            </p:sp>
            <p:sp>
              <p:nvSpPr>
                <p:cNvPr id="182" name="Freeform: Shape 181">
                  <a:extLst>
                    <a:ext uri="{FF2B5EF4-FFF2-40B4-BE49-F238E27FC236}">
                      <a16:creationId xmlns:a16="http://schemas.microsoft.com/office/drawing/2014/main" id="{329E5FC8-5D85-44AE-A515-362DC250928E}"/>
                    </a:ext>
                  </a:extLst>
                </p:cNvPr>
                <p:cNvSpPr/>
                <p:nvPr/>
              </p:nvSpPr>
              <p:spPr>
                <a:xfrm>
                  <a:off x="619553" y="6242966"/>
                  <a:ext cx="163872" cy="163872"/>
                </a:xfrm>
                <a:custGeom>
                  <a:avLst/>
                  <a:gdLst>
                    <a:gd name="connsiteX0" fmla="*/ 159775 w 163872"/>
                    <a:gd name="connsiteY0" fmla="*/ 81936 h 163872"/>
                    <a:gd name="connsiteX1" fmla="*/ 81936 w 163872"/>
                    <a:gd name="connsiteY1" fmla="*/ 159776 h 163872"/>
                    <a:gd name="connsiteX2" fmla="*/ 4097 w 163872"/>
                    <a:gd name="connsiteY2" fmla="*/ 81936 h 163872"/>
                    <a:gd name="connsiteX3" fmla="*/ 81936 w 163872"/>
                    <a:gd name="connsiteY3" fmla="*/ 4097 h 163872"/>
                    <a:gd name="connsiteX4" fmla="*/ 159775 w 163872"/>
                    <a:gd name="connsiteY4" fmla="*/ 81936 h 16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72" h="163872">
                      <a:moveTo>
                        <a:pt x="159775" y="81936"/>
                      </a:moveTo>
                      <a:cubicBezTo>
                        <a:pt x="159775" y="124926"/>
                        <a:pt x="124926" y="159776"/>
                        <a:pt x="81936" y="159776"/>
                      </a:cubicBezTo>
                      <a:cubicBezTo>
                        <a:pt x="38947" y="159776"/>
                        <a:pt x="4097" y="124926"/>
                        <a:pt x="4097" y="81936"/>
                      </a:cubicBezTo>
                      <a:cubicBezTo>
                        <a:pt x="4097" y="38947"/>
                        <a:pt x="38947" y="4097"/>
                        <a:pt x="81936" y="4097"/>
                      </a:cubicBezTo>
                      <a:cubicBezTo>
                        <a:pt x="124926" y="4097"/>
                        <a:pt x="159775" y="38947"/>
                        <a:pt x="159775" y="81936"/>
                      </a:cubicBezTo>
                      <a:close/>
                    </a:path>
                  </a:pathLst>
                </a:custGeom>
                <a:grpFill/>
                <a:ln w="19050" cap="flat">
                  <a:solidFill>
                    <a:schemeClr val="tx1"/>
                  </a:solidFill>
                  <a:prstDash val="solid"/>
                  <a:round/>
                </a:ln>
              </p:spPr>
              <p:txBody>
                <a:bodyPr rtlCol="0" anchor="ctr"/>
                <a:lstStyle/>
                <a:p>
                  <a:endParaRPr lang="en-US"/>
                </a:p>
              </p:txBody>
            </p:sp>
            <p:sp>
              <p:nvSpPr>
                <p:cNvPr id="183" name="Freeform: Shape 182">
                  <a:extLst>
                    <a:ext uri="{FF2B5EF4-FFF2-40B4-BE49-F238E27FC236}">
                      <a16:creationId xmlns:a16="http://schemas.microsoft.com/office/drawing/2014/main" id="{D2138356-7A9C-492C-959B-975C733A953F}"/>
                    </a:ext>
                  </a:extLst>
                </p:cNvPr>
                <p:cNvSpPr/>
                <p:nvPr/>
              </p:nvSpPr>
              <p:spPr>
                <a:xfrm>
                  <a:off x="655878" y="6293493"/>
                  <a:ext cx="87399" cy="65549"/>
                </a:xfrm>
                <a:custGeom>
                  <a:avLst/>
                  <a:gdLst>
                    <a:gd name="connsiteX0" fmla="*/ 4097 w 87398"/>
                    <a:gd name="connsiteY0" fmla="*/ 38510 h 65548"/>
                    <a:gd name="connsiteX1" fmla="*/ 27585 w 87398"/>
                    <a:gd name="connsiteY1" fmla="*/ 61998 h 65548"/>
                    <a:gd name="connsiteX2" fmla="*/ 85487 w 87398"/>
                    <a:gd name="connsiteY2" fmla="*/ 4097 h 65548"/>
                  </a:gdLst>
                  <a:ahLst/>
                  <a:cxnLst>
                    <a:cxn ang="0">
                      <a:pos x="connsiteX0" y="connsiteY0"/>
                    </a:cxn>
                    <a:cxn ang="0">
                      <a:pos x="connsiteX1" y="connsiteY1"/>
                    </a:cxn>
                    <a:cxn ang="0">
                      <a:pos x="connsiteX2" y="connsiteY2"/>
                    </a:cxn>
                  </a:cxnLst>
                  <a:rect l="l" t="t" r="r" b="b"/>
                  <a:pathLst>
                    <a:path w="87398" h="65548">
                      <a:moveTo>
                        <a:pt x="4097" y="38510"/>
                      </a:moveTo>
                      <a:lnTo>
                        <a:pt x="27585" y="61998"/>
                      </a:lnTo>
                      <a:lnTo>
                        <a:pt x="85487" y="4097"/>
                      </a:lnTo>
                    </a:path>
                  </a:pathLst>
                </a:custGeom>
                <a:grpFill/>
                <a:ln w="19050" cap="flat">
                  <a:solidFill>
                    <a:schemeClr val="tx1"/>
                  </a:solidFill>
                  <a:prstDash val="solid"/>
                  <a:round/>
                </a:ln>
              </p:spPr>
              <p:txBody>
                <a:bodyPr rtlCol="0" anchor="ctr"/>
                <a:lstStyle/>
                <a:p>
                  <a:endParaRPr lang="en-US"/>
                </a:p>
              </p:txBody>
            </p:sp>
          </p:grpSp>
        </p:grpSp>
      </p:grpSp>
    </p:spTree>
    <p:extLst>
      <p:ext uri="{BB962C8B-B14F-4D97-AF65-F5344CB8AC3E}">
        <p14:creationId xmlns:p14="http://schemas.microsoft.com/office/powerpoint/2010/main" val="2670085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750"/>
                                        <p:tgtEl>
                                          <p:spTgt spid="188"/>
                                        </p:tgtEl>
                                      </p:cBhvr>
                                    </p:animEffect>
                                  </p:childTnLst>
                                </p:cTn>
                              </p:par>
                              <p:par>
                                <p:cTn id="8" presetID="42" presetClass="path" presetSubtype="0" decel="100000" fill="hold" nodeType="withEffect">
                                  <p:stCondLst>
                                    <p:cond delay="0"/>
                                  </p:stCondLst>
                                  <p:childTnLst>
                                    <p:animMotion origin="layout" path="M -3.19444E-6 -2.22222E-6 L -3.19444E-6 0.03164 " pathEditMode="relative" rAng="0" ptsTypes="AA">
                                      <p:cBhvr>
                                        <p:cTn id="9" dur="750" spd="-100000" fill="hold"/>
                                        <p:tgtEl>
                                          <p:spTgt spid="188"/>
                                        </p:tgtEl>
                                        <p:attrNameLst>
                                          <p:attrName>ppt_x</p:attrName>
                                          <p:attrName>ppt_y</p:attrName>
                                        </p:attrNameLst>
                                      </p:cBhvr>
                                      <p:rCtr x="0" y="1582"/>
                                    </p:animMotion>
                                  </p:childTnLst>
                                </p:cTn>
                              </p:par>
                              <p:par>
                                <p:cTn id="10" presetID="10" presetClass="entr" presetSubtype="0" fill="hold" nodeType="withEffect">
                                  <p:stCondLst>
                                    <p:cond delay="25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750"/>
                                        <p:tgtEl>
                                          <p:spTgt spid="187"/>
                                        </p:tgtEl>
                                      </p:cBhvr>
                                    </p:animEffect>
                                  </p:childTnLst>
                                </p:cTn>
                              </p:par>
                              <p:par>
                                <p:cTn id="13" presetID="42" presetClass="path" presetSubtype="0" decel="100000" fill="hold" nodeType="withEffect">
                                  <p:stCondLst>
                                    <p:cond delay="250"/>
                                  </p:stCondLst>
                                  <p:childTnLst>
                                    <p:animMotion origin="layout" path="M -3.19444E-6 -2.22222E-6 L -3.19444E-6 0.03164 " pathEditMode="relative" rAng="0" ptsTypes="AA">
                                      <p:cBhvr>
                                        <p:cTn id="14" dur="750" spd="-100000" fill="hold"/>
                                        <p:tgtEl>
                                          <p:spTgt spid="187"/>
                                        </p:tgtEl>
                                        <p:attrNameLst>
                                          <p:attrName>ppt_x</p:attrName>
                                          <p:attrName>ppt_y</p:attrName>
                                        </p:attrNameLst>
                                      </p:cBhvr>
                                      <p:rCtr x="0" y="1582"/>
                                    </p:animMotion>
                                  </p:childTnLst>
                                </p:cTn>
                              </p:par>
                              <p:par>
                                <p:cTn id="15" presetID="10" presetClass="entr" presetSubtype="0" fill="hold" nodeType="withEffect">
                                  <p:stCondLst>
                                    <p:cond delay="50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750"/>
                                        <p:tgtEl>
                                          <p:spTgt spid="186"/>
                                        </p:tgtEl>
                                      </p:cBhvr>
                                    </p:animEffect>
                                  </p:childTnLst>
                                </p:cTn>
                              </p:par>
                              <p:par>
                                <p:cTn id="18" presetID="42" presetClass="path" presetSubtype="0" decel="100000" fill="hold" nodeType="withEffect">
                                  <p:stCondLst>
                                    <p:cond delay="500"/>
                                  </p:stCondLst>
                                  <p:childTnLst>
                                    <p:animMotion origin="layout" path="M -3.09028E-6 0 L -3.09028E-6 0.03164 " pathEditMode="relative" rAng="0" ptsTypes="AA">
                                      <p:cBhvr>
                                        <p:cTn id="19" dur="750" spd="-100000" fill="hold"/>
                                        <p:tgtEl>
                                          <p:spTgt spid="186"/>
                                        </p:tgtEl>
                                        <p:attrNameLst>
                                          <p:attrName>ppt_x</p:attrName>
                                          <p:attrName>ppt_y</p:attrName>
                                        </p:attrNameLst>
                                      </p:cBhvr>
                                      <p:rCtr x="0" y="1582"/>
                                    </p:animMotion>
                                  </p:childTnLst>
                                </p:cTn>
                              </p:par>
                              <p:par>
                                <p:cTn id="20" presetID="10" presetClass="entr" presetSubtype="0" fill="hold" nodeType="withEffect">
                                  <p:stCondLst>
                                    <p:cond delay="750"/>
                                  </p:stCondLst>
                                  <p:childTnLst>
                                    <p:set>
                                      <p:cBhvr>
                                        <p:cTn id="21" dur="1" fill="hold">
                                          <p:stCondLst>
                                            <p:cond delay="0"/>
                                          </p:stCondLst>
                                        </p:cTn>
                                        <p:tgtEl>
                                          <p:spTgt spid="185"/>
                                        </p:tgtEl>
                                        <p:attrNameLst>
                                          <p:attrName>style.visibility</p:attrName>
                                        </p:attrNameLst>
                                      </p:cBhvr>
                                      <p:to>
                                        <p:strVal val="visible"/>
                                      </p:to>
                                    </p:set>
                                    <p:animEffect transition="in" filter="fade">
                                      <p:cBhvr>
                                        <p:cTn id="22" dur="750"/>
                                        <p:tgtEl>
                                          <p:spTgt spid="185"/>
                                        </p:tgtEl>
                                      </p:cBhvr>
                                    </p:animEffect>
                                  </p:childTnLst>
                                </p:cTn>
                              </p:par>
                              <p:par>
                                <p:cTn id="23" presetID="42" presetClass="path" presetSubtype="0" decel="100000" fill="hold" nodeType="withEffect">
                                  <p:stCondLst>
                                    <p:cond delay="750"/>
                                  </p:stCondLst>
                                  <p:childTnLst>
                                    <p:animMotion origin="layout" path="M -3.19444E-6 -2.22222E-6 L -3.19444E-6 0.03164 " pathEditMode="relative" rAng="0" ptsTypes="AA">
                                      <p:cBhvr>
                                        <p:cTn id="24" dur="750" spd="-100000" fill="hold"/>
                                        <p:tgtEl>
                                          <p:spTgt spid="185"/>
                                        </p:tgtEl>
                                        <p:attrNameLst>
                                          <p:attrName>ppt_x</p:attrName>
                                          <p:attrName>ppt_y</p:attrName>
                                        </p:attrNameLst>
                                      </p:cBhvr>
                                      <p:rCtr x="0" y="15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DB814DCE-2813-45F6-8B80-81646A29CCCB}"/>
              </a:ext>
            </a:extLst>
          </p:cNvPr>
          <p:cNvGrpSpPr/>
          <p:nvPr/>
        </p:nvGrpSpPr>
        <p:grpSpPr>
          <a:xfrm>
            <a:off x="1763487" y="1344386"/>
            <a:ext cx="11103428" cy="11103428"/>
            <a:chOff x="1763487" y="1344386"/>
            <a:chExt cx="11103428" cy="11103428"/>
          </a:xfrm>
        </p:grpSpPr>
        <p:grpSp>
          <p:nvGrpSpPr>
            <p:cNvPr id="133" name="Group 132">
              <a:extLst>
                <a:ext uri="{FF2B5EF4-FFF2-40B4-BE49-F238E27FC236}">
                  <a16:creationId xmlns:a16="http://schemas.microsoft.com/office/drawing/2014/main" id="{55E6BC08-88C4-4D50-B64F-13C434F09E02}"/>
                </a:ext>
              </a:extLst>
            </p:cNvPr>
            <p:cNvGrpSpPr/>
            <p:nvPr/>
          </p:nvGrpSpPr>
          <p:grpSpPr>
            <a:xfrm>
              <a:off x="1763487" y="1344386"/>
              <a:ext cx="11103428" cy="11103428"/>
              <a:chOff x="1763487" y="1344386"/>
              <a:chExt cx="11103428" cy="11103428"/>
            </a:xfrm>
          </p:grpSpPr>
          <p:sp>
            <p:nvSpPr>
              <p:cNvPr id="9" name="Partial Circle 8">
                <a:extLst>
                  <a:ext uri="{FF2B5EF4-FFF2-40B4-BE49-F238E27FC236}">
                    <a16:creationId xmlns:a16="http://schemas.microsoft.com/office/drawing/2014/main" id="{36B9E4AB-4299-447D-8903-8FF0C8982789}"/>
                  </a:ext>
                </a:extLst>
              </p:cNvPr>
              <p:cNvSpPr/>
              <p:nvPr/>
            </p:nvSpPr>
            <p:spPr bwMode="auto">
              <a:xfrm rot="5400000">
                <a:off x="1763487" y="1344386"/>
                <a:ext cx="11103428" cy="11103428"/>
              </a:xfrm>
              <a:prstGeom prst="pie">
                <a:avLst>
                  <a:gd name="adj1" fmla="val 5400279"/>
                  <a:gd name="adj2" fmla="val 16200000"/>
                </a:avLst>
              </a:prstGeom>
              <a:gradFill flip="none" rotWithShape="1">
                <a:gsLst>
                  <a:gs pos="100000">
                    <a:srgbClr val="FFC000"/>
                  </a:gs>
                  <a:gs pos="11000">
                    <a:srgbClr val="8C28FF"/>
                  </a:gs>
                  <a:gs pos="57000">
                    <a:srgbClr val="F98C95"/>
                  </a:gs>
                </a:gsLst>
                <a:lin ang="16200000" scaled="0"/>
                <a:tileRect/>
              </a:gra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sp>
            <p:nvSpPr>
              <p:cNvPr id="26" name="Rectangle 25">
                <a:extLst>
                  <a:ext uri="{FF2B5EF4-FFF2-40B4-BE49-F238E27FC236}">
                    <a16:creationId xmlns:a16="http://schemas.microsoft.com/office/drawing/2014/main" id="{0C891D55-DC6B-4A98-A59F-406F48B7E1A8}"/>
                  </a:ext>
                </a:extLst>
              </p:cNvPr>
              <p:cNvSpPr/>
              <p:nvPr/>
            </p:nvSpPr>
            <p:spPr>
              <a:xfrm>
                <a:off x="6475067" y="1582683"/>
                <a:ext cx="1680268" cy="313932"/>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spc="600" dirty="0">
                    <a:solidFill>
                      <a:schemeClr val="bg1"/>
                    </a:solidFill>
                    <a:ea typeface="Amazon Ember Medium" panose="020B0603020204030204" pitchFamily="34" charset="0"/>
                    <a:cs typeface="Amazon Ember Medium" panose="020B0603020204030204" pitchFamily="34" charset="0"/>
                  </a:rPr>
                  <a:t>COMPUTE</a:t>
                </a:r>
              </a:p>
            </p:txBody>
          </p:sp>
        </p:grpSp>
        <p:sp>
          <p:nvSpPr>
            <p:cNvPr id="139" name="Partial Circle 138">
              <a:extLst>
                <a:ext uri="{FF2B5EF4-FFF2-40B4-BE49-F238E27FC236}">
                  <a16:creationId xmlns:a16="http://schemas.microsoft.com/office/drawing/2014/main" id="{FC73B368-AD07-41F0-A101-18D2D8A41460}"/>
                </a:ext>
              </a:extLst>
            </p:cNvPr>
            <p:cNvSpPr/>
            <p:nvPr/>
          </p:nvSpPr>
          <p:spPr bwMode="auto">
            <a:xfrm rot="5400000">
              <a:off x="2481944" y="2062845"/>
              <a:ext cx="9666514" cy="9666514"/>
            </a:xfrm>
            <a:prstGeom prst="pie">
              <a:avLst>
                <a:gd name="adj1" fmla="val 5400279"/>
                <a:gd name="adj2" fmla="val 16200000"/>
              </a:avLst>
            </a:prstGeom>
            <a:gradFill flip="none" rotWithShape="1">
              <a:gsLst>
                <a:gs pos="100000">
                  <a:srgbClr val="D232AA"/>
                </a:gs>
                <a:gs pos="11000">
                  <a:srgbClr val="8C28FF"/>
                </a:gs>
                <a:gs pos="57000">
                  <a:srgbClr val="C32FBD"/>
                </a:gs>
              </a:gsLst>
              <a:lin ang="16200000" scaled="0"/>
              <a:tileRect/>
            </a:gra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grpSp>
      <p:grpSp>
        <p:nvGrpSpPr>
          <p:cNvPr id="145" name="Group 144">
            <a:extLst>
              <a:ext uri="{FF2B5EF4-FFF2-40B4-BE49-F238E27FC236}">
                <a16:creationId xmlns:a16="http://schemas.microsoft.com/office/drawing/2014/main" id="{9A47FC5C-F235-417B-87CF-C460B27CF330}"/>
              </a:ext>
            </a:extLst>
          </p:cNvPr>
          <p:cNvGrpSpPr/>
          <p:nvPr/>
        </p:nvGrpSpPr>
        <p:grpSpPr>
          <a:xfrm>
            <a:off x="2487157" y="2062845"/>
            <a:ext cx="9666514" cy="9666514"/>
            <a:chOff x="2481944" y="2062844"/>
            <a:chExt cx="9666514" cy="9666514"/>
          </a:xfrm>
        </p:grpSpPr>
        <p:grpSp>
          <p:nvGrpSpPr>
            <p:cNvPr id="134" name="Group 133">
              <a:extLst>
                <a:ext uri="{FF2B5EF4-FFF2-40B4-BE49-F238E27FC236}">
                  <a16:creationId xmlns:a16="http://schemas.microsoft.com/office/drawing/2014/main" id="{1480ACB5-0452-4A3F-9B63-2B4745D34B07}"/>
                </a:ext>
              </a:extLst>
            </p:cNvPr>
            <p:cNvGrpSpPr/>
            <p:nvPr/>
          </p:nvGrpSpPr>
          <p:grpSpPr>
            <a:xfrm>
              <a:off x="2481944" y="2062844"/>
              <a:ext cx="9666514" cy="9666514"/>
              <a:chOff x="2481944" y="2062844"/>
              <a:chExt cx="9666514" cy="9666514"/>
            </a:xfrm>
          </p:grpSpPr>
          <p:sp>
            <p:nvSpPr>
              <p:cNvPr id="80" name="Partial Circle 79">
                <a:extLst>
                  <a:ext uri="{FF2B5EF4-FFF2-40B4-BE49-F238E27FC236}">
                    <a16:creationId xmlns:a16="http://schemas.microsoft.com/office/drawing/2014/main" id="{CD7BADB3-4974-48C5-B479-9EFD1ADA0942}"/>
                  </a:ext>
                </a:extLst>
              </p:cNvPr>
              <p:cNvSpPr/>
              <p:nvPr/>
            </p:nvSpPr>
            <p:spPr bwMode="auto">
              <a:xfrm rot="5400000">
                <a:off x="2481944" y="2062844"/>
                <a:ext cx="9666514" cy="9666514"/>
              </a:xfrm>
              <a:prstGeom prst="pie">
                <a:avLst>
                  <a:gd name="adj1" fmla="val 5400279"/>
                  <a:gd name="adj2" fmla="val 16200000"/>
                </a:avLst>
              </a:prstGeom>
              <a:gradFill flip="none" rotWithShape="1">
                <a:gsLst>
                  <a:gs pos="100000">
                    <a:srgbClr val="FFC000"/>
                  </a:gs>
                  <a:gs pos="11000">
                    <a:srgbClr val="8C28FF"/>
                  </a:gs>
                  <a:gs pos="57000">
                    <a:srgbClr val="F98C95"/>
                  </a:gs>
                </a:gsLst>
                <a:lin ang="16200000" scaled="0"/>
                <a:tileRect/>
              </a:gra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sp>
            <p:nvSpPr>
              <p:cNvPr id="86" name="Rectangle 85">
                <a:extLst>
                  <a:ext uri="{FF2B5EF4-FFF2-40B4-BE49-F238E27FC236}">
                    <a16:creationId xmlns:a16="http://schemas.microsoft.com/office/drawing/2014/main" id="{C1193801-BEE1-4269-B335-F6C5DAC86474}"/>
                  </a:ext>
                </a:extLst>
              </p:cNvPr>
              <p:cNvSpPr/>
              <p:nvPr/>
            </p:nvSpPr>
            <p:spPr>
              <a:xfrm>
                <a:off x="6313163" y="2366454"/>
                <a:ext cx="2004075" cy="313932"/>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spc="600" dirty="0">
                    <a:solidFill>
                      <a:schemeClr val="bg1"/>
                    </a:solidFill>
                    <a:ea typeface="Amazon Ember Medium" panose="020B0603020204030204" pitchFamily="34" charset="0"/>
                    <a:cs typeface="Amazon Ember Medium" panose="020B0603020204030204" pitchFamily="34" charset="0"/>
                  </a:rPr>
                  <a:t>DATABASES</a:t>
                </a:r>
              </a:p>
            </p:txBody>
          </p:sp>
        </p:grpSp>
        <p:sp>
          <p:nvSpPr>
            <p:cNvPr id="143" name="Partial Circle 142">
              <a:extLst>
                <a:ext uri="{FF2B5EF4-FFF2-40B4-BE49-F238E27FC236}">
                  <a16:creationId xmlns:a16="http://schemas.microsoft.com/office/drawing/2014/main" id="{F4D1602C-141A-47B3-A547-66E421B3DA68}"/>
                </a:ext>
              </a:extLst>
            </p:cNvPr>
            <p:cNvSpPr/>
            <p:nvPr/>
          </p:nvSpPr>
          <p:spPr bwMode="auto">
            <a:xfrm rot="5400000">
              <a:off x="3292929" y="2873830"/>
              <a:ext cx="8044544" cy="8044544"/>
            </a:xfrm>
            <a:prstGeom prst="pie">
              <a:avLst>
                <a:gd name="adj1" fmla="val 5400279"/>
                <a:gd name="adj2" fmla="val 16200000"/>
              </a:avLst>
            </a:prstGeom>
            <a:gradFill flip="none" rotWithShape="1">
              <a:gsLst>
                <a:gs pos="100000">
                  <a:srgbClr val="D232AA"/>
                </a:gs>
                <a:gs pos="11000">
                  <a:srgbClr val="8C28FF"/>
                </a:gs>
                <a:gs pos="57000">
                  <a:srgbClr val="C32FBD"/>
                </a:gs>
              </a:gsLst>
              <a:lin ang="16200000" scaled="0"/>
              <a:tileRect/>
            </a:gra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grpSp>
      <p:grpSp>
        <p:nvGrpSpPr>
          <p:cNvPr id="149" name="Group 148">
            <a:extLst>
              <a:ext uri="{FF2B5EF4-FFF2-40B4-BE49-F238E27FC236}">
                <a16:creationId xmlns:a16="http://schemas.microsoft.com/office/drawing/2014/main" id="{F822EBC7-527D-4A2A-AC6E-A12A6F85DEFC}"/>
              </a:ext>
            </a:extLst>
          </p:cNvPr>
          <p:cNvGrpSpPr/>
          <p:nvPr/>
        </p:nvGrpSpPr>
        <p:grpSpPr>
          <a:xfrm>
            <a:off x="3292929" y="2873829"/>
            <a:ext cx="8044544" cy="8044544"/>
            <a:chOff x="3292929" y="2873829"/>
            <a:chExt cx="8044544" cy="8044544"/>
          </a:xfrm>
        </p:grpSpPr>
        <p:grpSp>
          <p:nvGrpSpPr>
            <p:cNvPr id="137" name="Group 136">
              <a:extLst>
                <a:ext uri="{FF2B5EF4-FFF2-40B4-BE49-F238E27FC236}">
                  <a16:creationId xmlns:a16="http://schemas.microsoft.com/office/drawing/2014/main" id="{D0A51FC8-D53A-43DB-A36B-FE2FAD18BD0A}"/>
                </a:ext>
              </a:extLst>
            </p:cNvPr>
            <p:cNvGrpSpPr/>
            <p:nvPr/>
          </p:nvGrpSpPr>
          <p:grpSpPr>
            <a:xfrm>
              <a:off x="3292929" y="2873829"/>
              <a:ext cx="8044544" cy="8044544"/>
              <a:chOff x="3292929" y="2873829"/>
              <a:chExt cx="8044544" cy="8044544"/>
            </a:xfrm>
          </p:grpSpPr>
          <p:sp>
            <p:nvSpPr>
              <p:cNvPr id="81" name="Partial Circle 80">
                <a:extLst>
                  <a:ext uri="{FF2B5EF4-FFF2-40B4-BE49-F238E27FC236}">
                    <a16:creationId xmlns:a16="http://schemas.microsoft.com/office/drawing/2014/main" id="{9267875F-94A8-4679-8C3D-DF431E0F3C25}"/>
                  </a:ext>
                </a:extLst>
              </p:cNvPr>
              <p:cNvSpPr/>
              <p:nvPr/>
            </p:nvSpPr>
            <p:spPr bwMode="auto">
              <a:xfrm rot="5400000">
                <a:off x="3292929" y="2873829"/>
                <a:ext cx="8044544" cy="8044544"/>
              </a:xfrm>
              <a:prstGeom prst="pie">
                <a:avLst>
                  <a:gd name="adj1" fmla="val 5400279"/>
                  <a:gd name="adj2" fmla="val 16200000"/>
                </a:avLst>
              </a:prstGeom>
              <a:gradFill flip="none" rotWithShape="1">
                <a:gsLst>
                  <a:gs pos="100000">
                    <a:srgbClr val="FFC000"/>
                  </a:gs>
                  <a:gs pos="11000">
                    <a:srgbClr val="8C28FF"/>
                  </a:gs>
                  <a:gs pos="57000">
                    <a:srgbClr val="F98C95"/>
                  </a:gs>
                </a:gsLst>
                <a:lin ang="16200000" scaled="0"/>
                <a:tileRect/>
              </a:gra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sp>
            <p:nvSpPr>
              <p:cNvPr id="87" name="Rectangle 86">
                <a:extLst>
                  <a:ext uri="{FF2B5EF4-FFF2-40B4-BE49-F238E27FC236}">
                    <a16:creationId xmlns:a16="http://schemas.microsoft.com/office/drawing/2014/main" id="{18F5AA1F-0B9F-49DF-B91D-21B199AE7E2B}"/>
                  </a:ext>
                </a:extLst>
              </p:cNvPr>
              <p:cNvSpPr/>
              <p:nvPr/>
            </p:nvSpPr>
            <p:spPr>
              <a:xfrm>
                <a:off x="6503126" y="3058917"/>
                <a:ext cx="1630575" cy="313932"/>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spc="600" dirty="0">
                    <a:solidFill>
                      <a:schemeClr val="bg1"/>
                    </a:solidFill>
                    <a:ea typeface="Amazon Ember Medium" panose="020B0603020204030204" pitchFamily="34" charset="0"/>
                    <a:cs typeface="Amazon Ember Medium" panose="020B0603020204030204" pitchFamily="34" charset="0"/>
                  </a:rPr>
                  <a:t>STORAGE</a:t>
                </a:r>
              </a:p>
            </p:txBody>
          </p:sp>
        </p:grpSp>
        <p:sp>
          <p:nvSpPr>
            <p:cNvPr id="147" name="Partial Circle 146">
              <a:extLst>
                <a:ext uri="{FF2B5EF4-FFF2-40B4-BE49-F238E27FC236}">
                  <a16:creationId xmlns:a16="http://schemas.microsoft.com/office/drawing/2014/main" id="{9AC2877B-C259-46F8-82E7-9D67D519B83B}"/>
                </a:ext>
              </a:extLst>
            </p:cNvPr>
            <p:cNvSpPr/>
            <p:nvPr/>
          </p:nvSpPr>
          <p:spPr bwMode="auto">
            <a:xfrm rot="5400000">
              <a:off x="4011575" y="3592476"/>
              <a:ext cx="6607252" cy="6607252"/>
            </a:xfrm>
            <a:prstGeom prst="pie">
              <a:avLst>
                <a:gd name="adj1" fmla="val 5400279"/>
                <a:gd name="adj2" fmla="val 16200000"/>
              </a:avLst>
            </a:prstGeom>
            <a:gradFill flip="none" rotWithShape="1">
              <a:gsLst>
                <a:gs pos="100000">
                  <a:srgbClr val="D232AA"/>
                </a:gs>
                <a:gs pos="11000">
                  <a:srgbClr val="8C28FF"/>
                </a:gs>
                <a:gs pos="57000">
                  <a:srgbClr val="C32FBD"/>
                </a:gs>
              </a:gsLst>
              <a:lin ang="16200000" scaled="0"/>
              <a:tileRect/>
            </a:gra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grpSp>
      <p:grpSp>
        <p:nvGrpSpPr>
          <p:cNvPr id="154" name="Group 153">
            <a:extLst>
              <a:ext uri="{FF2B5EF4-FFF2-40B4-BE49-F238E27FC236}">
                <a16:creationId xmlns:a16="http://schemas.microsoft.com/office/drawing/2014/main" id="{80FA9EA7-B381-4481-AE5C-3B1B0733F7C7}"/>
              </a:ext>
            </a:extLst>
          </p:cNvPr>
          <p:cNvGrpSpPr/>
          <p:nvPr/>
        </p:nvGrpSpPr>
        <p:grpSpPr>
          <a:xfrm>
            <a:off x="4011575" y="3592476"/>
            <a:ext cx="6607252" cy="6607252"/>
            <a:chOff x="4011575" y="3592476"/>
            <a:chExt cx="6607252" cy="6607252"/>
          </a:xfrm>
        </p:grpSpPr>
        <p:grpSp>
          <p:nvGrpSpPr>
            <p:cNvPr id="136" name="Group 135">
              <a:extLst>
                <a:ext uri="{FF2B5EF4-FFF2-40B4-BE49-F238E27FC236}">
                  <a16:creationId xmlns:a16="http://schemas.microsoft.com/office/drawing/2014/main" id="{77894BA8-5FE0-4D28-8A12-E245D6005A1A}"/>
                </a:ext>
              </a:extLst>
            </p:cNvPr>
            <p:cNvGrpSpPr/>
            <p:nvPr/>
          </p:nvGrpSpPr>
          <p:grpSpPr>
            <a:xfrm>
              <a:off x="4011575" y="3592476"/>
              <a:ext cx="6607252" cy="6607252"/>
              <a:chOff x="4011575" y="3592476"/>
              <a:chExt cx="6607252" cy="6607252"/>
            </a:xfrm>
          </p:grpSpPr>
          <p:sp>
            <p:nvSpPr>
              <p:cNvPr id="82" name="Partial Circle 81">
                <a:extLst>
                  <a:ext uri="{FF2B5EF4-FFF2-40B4-BE49-F238E27FC236}">
                    <a16:creationId xmlns:a16="http://schemas.microsoft.com/office/drawing/2014/main" id="{9BFBBF3A-675D-42FD-A017-78E13405158F}"/>
                  </a:ext>
                </a:extLst>
              </p:cNvPr>
              <p:cNvSpPr/>
              <p:nvPr/>
            </p:nvSpPr>
            <p:spPr bwMode="auto">
              <a:xfrm rot="5400000">
                <a:off x="4011575" y="3592476"/>
                <a:ext cx="6607252" cy="6607252"/>
              </a:xfrm>
              <a:prstGeom prst="pie">
                <a:avLst>
                  <a:gd name="adj1" fmla="val 5400279"/>
                  <a:gd name="adj2" fmla="val 16200000"/>
                </a:avLst>
              </a:prstGeom>
              <a:gradFill flip="none" rotWithShape="1">
                <a:gsLst>
                  <a:gs pos="100000">
                    <a:srgbClr val="FFC000"/>
                  </a:gs>
                  <a:gs pos="11000">
                    <a:srgbClr val="8C28FF"/>
                  </a:gs>
                  <a:gs pos="57000">
                    <a:srgbClr val="F98C95"/>
                  </a:gs>
                </a:gsLst>
                <a:lin ang="16200000" scaled="0"/>
                <a:tileRect/>
              </a:gra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sp>
            <p:nvSpPr>
              <p:cNvPr id="88" name="Rectangle 87">
                <a:extLst>
                  <a:ext uri="{FF2B5EF4-FFF2-40B4-BE49-F238E27FC236}">
                    <a16:creationId xmlns:a16="http://schemas.microsoft.com/office/drawing/2014/main" id="{84894A4A-01B1-4E54-9DBF-B7DD8E580F9B}"/>
                  </a:ext>
                </a:extLst>
              </p:cNvPr>
              <p:cNvSpPr/>
              <p:nvPr/>
            </p:nvSpPr>
            <p:spPr>
              <a:xfrm>
                <a:off x="6318376" y="3840554"/>
                <a:ext cx="2020105" cy="313932"/>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spc="600" dirty="0">
                    <a:solidFill>
                      <a:schemeClr val="bg1"/>
                    </a:solidFill>
                    <a:ea typeface="Amazon Ember Medium" panose="020B0603020204030204" pitchFamily="34" charset="0"/>
                    <a:cs typeface="Amazon Ember Medium" panose="020B0603020204030204" pitchFamily="34" charset="0"/>
                  </a:rPr>
                  <a:t>MESSAGING</a:t>
                </a:r>
              </a:p>
            </p:txBody>
          </p:sp>
        </p:grpSp>
        <p:sp>
          <p:nvSpPr>
            <p:cNvPr id="151" name="Partial Circle 150">
              <a:extLst>
                <a:ext uri="{FF2B5EF4-FFF2-40B4-BE49-F238E27FC236}">
                  <a16:creationId xmlns:a16="http://schemas.microsoft.com/office/drawing/2014/main" id="{87791455-3D27-4B8C-9D0F-C581A082330C}"/>
                </a:ext>
              </a:extLst>
            </p:cNvPr>
            <p:cNvSpPr/>
            <p:nvPr/>
          </p:nvSpPr>
          <p:spPr bwMode="auto">
            <a:xfrm rot="5400000">
              <a:off x="4880387" y="4461289"/>
              <a:ext cx="4869628" cy="4869628"/>
            </a:xfrm>
            <a:prstGeom prst="pie">
              <a:avLst>
                <a:gd name="adj1" fmla="val 5400279"/>
                <a:gd name="adj2" fmla="val 16200000"/>
              </a:avLst>
            </a:prstGeom>
            <a:gradFill flip="none" rotWithShape="1">
              <a:gsLst>
                <a:gs pos="100000">
                  <a:srgbClr val="D232AA"/>
                </a:gs>
                <a:gs pos="11000">
                  <a:srgbClr val="8C28FF"/>
                </a:gs>
                <a:gs pos="57000">
                  <a:srgbClr val="C32FBD"/>
                </a:gs>
              </a:gsLst>
              <a:lin ang="16200000" scaled="0"/>
              <a:tileRect/>
            </a:gra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grpSp>
      <p:grpSp>
        <p:nvGrpSpPr>
          <p:cNvPr id="135" name="Group 134">
            <a:extLst>
              <a:ext uri="{FF2B5EF4-FFF2-40B4-BE49-F238E27FC236}">
                <a16:creationId xmlns:a16="http://schemas.microsoft.com/office/drawing/2014/main" id="{4B71A2E3-224F-4734-A773-E481DC28D1BE}"/>
              </a:ext>
            </a:extLst>
          </p:cNvPr>
          <p:cNvGrpSpPr/>
          <p:nvPr/>
        </p:nvGrpSpPr>
        <p:grpSpPr>
          <a:xfrm>
            <a:off x="4880387" y="4461288"/>
            <a:ext cx="4869628" cy="4869628"/>
            <a:chOff x="4880387" y="4461288"/>
            <a:chExt cx="4869628" cy="4869628"/>
          </a:xfrm>
        </p:grpSpPr>
        <p:sp>
          <p:nvSpPr>
            <p:cNvPr id="83" name="Partial Circle 82">
              <a:extLst>
                <a:ext uri="{FF2B5EF4-FFF2-40B4-BE49-F238E27FC236}">
                  <a16:creationId xmlns:a16="http://schemas.microsoft.com/office/drawing/2014/main" id="{D405EB8C-FE15-4798-8830-EA7AAAEF9232}"/>
                </a:ext>
              </a:extLst>
            </p:cNvPr>
            <p:cNvSpPr/>
            <p:nvPr/>
          </p:nvSpPr>
          <p:spPr bwMode="auto">
            <a:xfrm rot="5400000">
              <a:off x="4880387" y="4461288"/>
              <a:ext cx="4869628" cy="4869628"/>
            </a:xfrm>
            <a:prstGeom prst="pie">
              <a:avLst>
                <a:gd name="adj1" fmla="val 5400279"/>
                <a:gd name="adj2" fmla="val 16200000"/>
              </a:avLst>
            </a:prstGeom>
            <a:gradFill flip="none" rotWithShape="1">
              <a:gsLst>
                <a:gs pos="100000">
                  <a:srgbClr val="FFC000"/>
                </a:gs>
                <a:gs pos="11000">
                  <a:srgbClr val="8C28FF"/>
                </a:gs>
                <a:gs pos="57000">
                  <a:srgbClr val="F98C95"/>
                </a:gs>
              </a:gsLst>
              <a:lin ang="16200000" scaled="0"/>
              <a:tileRect/>
            </a:gra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sp>
          <p:nvSpPr>
            <p:cNvPr id="89" name="Rectangle 88">
              <a:extLst>
                <a:ext uri="{FF2B5EF4-FFF2-40B4-BE49-F238E27FC236}">
                  <a16:creationId xmlns:a16="http://schemas.microsoft.com/office/drawing/2014/main" id="{BAEF4A84-3016-40A1-89E4-1B08D0930B85}"/>
                </a:ext>
              </a:extLst>
            </p:cNvPr>
            <p:cNvSpPr/>
            <p:nvPr/>
          </p:nvSpPr>
          <p:spPr>
            <a:xfrm>
              <a:off x="6361656" y="4790320"/>
              <a:ext cx="1933543" cy="313932"/>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spc="600" dirty="0">
                  <a:solidFill>
                    <a:schemeClr val="bg1"/>
                  </a:solidFill>
                  <a:ea typeface="Amazon Ember Medium" panose="020B0603020204030204" pitchFamily="34" charset="0"/>
                  <a:cs typeface="Amazon Ember Medium" panose="020B0603020204030204" pitchFamily="34" charset="0"/>
                </a:rPr>
                <a:t>ANALYTICS</a:t>
              </a:r>
            </a:p>
          </p:txBody>
        </p:sp>
        <p:sp>
          <p:nvSpPr>
            <p:cNvPr id="84" name="Partial Circle 83">
              <a:extLst>
                <a:ext uri="{FF2B5EF4-FFF2-40B4-BE49-F238E27FC236}">
                  <a16:creationId xmlns:a16="http://schemas.microsoft.com/office/drawing/2014/main" id="{638FDEE6-CEC0-43A1-8EE8-6033ACD53E0D}"/>
                </a:ext>
              </a:extLst>
            </p:cNvPr>
            <p:cNvSpPr/>
            <p:nvPr/>
          </p:nvSpPr>
          <p:spPr bwMode="auto">
            <a:xfrm rot="5400000">
              <a:off x="5834743" y="5415646"/>
              <a:ext cx="2960914" cy="2960914"/>
            </a:xfrm>
            <a:prstGeom prst="pie">
              <a:avLst>
                <a:gd name="adj1" fmla="val 5400279"/>
                <a:gd name="adj2" fmla="val 16200000"/>
              </a:avLst>
            </a:prstGeom>
            <a:solidFill>
              <a:srgbClr val="F2F3F3"/>
            </a:solidFill>
            <a:ln w="57150">
              <a:solidFill>
                <a:srgbClr val="F2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ndParaRPr>
            </a:p>
          </p:txBody>
        </p:sp>
      </p:grpSp>
      <p:sp>
        <p:nvSpPr>
          <p:cNvPr id="90" name="TextBox 89">
            <a:extLst>
              <a:ext uri="{FF2B5EF4-FFF2-40B4-BE49-F238E27FC236}">
                <a16:creationId xmlns:a16="http://schemas.microsoft.com/office/drawing/2014/main" id="{B409F66E-AC83-45C4-BCEC-FE0B253410EA}"/>
              </a:ext>
            </a:extLst>
          </p:cNvPr>
          <p:cNvSpPr txBox="1"/>
          <p:nvPr/>
        </p:nvSpPr>
        <p:spPr>
          <a:xfrm>
            <a:off x="555547" y="6375983"/>
            <a:ext cx="1118896" cy="498598"/>
          </a:xfrm>
          <a:prstGeom prst="rect">
            <a:avLst/>
          </a:prstGeom>
          <a:noFill/>
        </p:spPr>
        <p:txBody>
          <a:bodyPr wrap="none" lIns="0" tIns="0" rIns="0" bIns="0" rtlCol="0">
            <a:spAutoFit/>
          </a:bodyPr>
          <a:lstStyle/>
          <a:p>
            <a:pPr algn="r">
              <a:lnSpc>
                <a:spcPct val="90000"/>
              </a:lnSpc>
              <a:spcAft>
                <a:spcPts val="1800"/>
              </a:spcAft>
            </a:pPr>
            <a:r>
              <a:rPr lang="en-US" sz="1800" dirty="0">
                <a:solidFill>
                  <a:srgbClr val="8D27FF"/>
                </a:solidFill>
              </a:rPr>
              <a:t>More</a:t>
            </a:r>
            <a:br>
              <a:rPr lang="en-US" sz="1800" dirty="0">
                <a:solidFill>
                  <a:srgbClr val="8D27FF"/>
                </a:solidFill>
              </a:rPr>
            </a:br>
            <a:r>
              <a:rPr lang="en-US" sz="1800" dirty="0">
                <a:solidFill>
                  <a:srgbClr val="8D27FF"/>
                </a:solidFill>
              </a:rPr>
              <a:t>operations</a:t>
            </a:r>
          </a:p>
        </p:txBody>
      </p:sp>
      <p:sp>
        <p:nvSpPr>
          <p:cNvPr id="91" name="TextBox 90">
            <a:extLst>
              <a:ext uri="{FF2B5EF4-FFF2-40B4-BE49-F238E27FC236}">
                <a16:creationId xmlns:a16="http://schemas.microsoft.com/office/drawing/2014/main" id="{91C5718A-3E16-4F27-BAE0-40FB48A70D74}"/>
              </a:ext>
            </a:extLst>
          </p:cNvPr>
          <p:cNvSpPr txBox="1"/>
          <p:nvPr/>
        </p:nvSpPr>
        <p:spPr>
          <a:xfrm>
            <a:off x="12955958" y="6375983"/>
            <a:ext cx="1118896" cy="498598"/>
          </a:xfrm>
          <a:prstGeom prst="rect">
            <a:avLst/>
          </a:prstGeom>
          <a:noFill/>
        </p:spPr>
        <p:txBody>
          <a:bodyPr wrap="none" lIns="0" tIns="0" rIns="0" bIns="0" rtlCol="0">
            <a:spAutoFit/>
          </a:bodyPr>
          <a:lstStyle/>
          <a:p>
            <a:pPr>
              <a:lnSpc>
                <a:spcPct val="90000"/>
              </a:lnSpc>
              <a:spcAft>
                <a:spcPts val="1800"/>
              </a:spcAft>
            </a:pPr>
            <a:r>
              <a:rPr lang="en-US" sz="1800" dirty="0">
                <a:solidFill>
                  <a:srgbClr val="FFC000"/>
                </a:solidFill>
              </a:rPr>
              <a:t>Less</a:t>
            </a:r>
            <a:br>
              <a:rPr lang="en-US" sz="1800" dirty="0">
                <a:solidFill>
                  <a:srgbClr val="FFC000"/>
                </a:solidFill>
              </a:rPr>
            </a:br>
            <a:r>
              <a:rPr lang="en-US" sz="1800" dirty="0">
                <a:solidFill>
                  <a:srgbClr val="FFC000"/>
                </a:solidFill>
              </a:rPr>
              <a:t>operations</a:t>
            </a:r>
          </a:p>
        </p:txBody>
      </p:sp>
      <p:sp>
        <p:nvSpPr>
          <p:cNvPr id="2" name="Title 1"/>
          <p:cNvSpPr>
            <a:spLocks noGrp="1"/>
          </p:cNvSpPr>
          <p:nvPr>
            <p:ph type="title"/>
          </p:nvPr>
        </p:nvSpPr>
        <p:spPr/>
        <p:txBody>
          <a:bodyPr/>
          <a:lstStyle/>
          <a:p>
            <a:r>
              <a:rPr lang="en-US" dirty="0"/>
              <a:t>Serverless is an </a:t>
            </a:r>
            <a:r>
              <a:rPr lang="en-US" dirty="0">
                <a:solidFill>
                  <a:srgbClr val="FFC000"/>
                </a:solidFill>
                <a:latin typeface="+mn-lt"/>
              </a:rPr>
              <a:t>operational construct</a:t>
            </a:r>
            <a:endParaRPr lang="en-CA" dirty="0">
              <a:solidFill>
                <a:srgbClr val="FFC000"/>
              </a:solidFill>
              <a:latin typeface="+mn-lt"/>
            </a:endParaRPr>
          </a:p>
        </p:txBody>
      </p:sp>
      <p:sp>
        <p:nvSpPr>
          <p:cNvPr id="22" name="TextBox 21"/>
          <p:cNvSpPr txBox="1"/>
          <p:nvPr/>
        </p:nvSpPr>
        <p:spPr>
          <a:xfrm>
            <a:off x="4759890" y="7589192"/>
            <a:ext cx="5110620" cy="433965"/>
          </a:xfrm>
          <a:prstGeom prst="rect">
            <a:avLst/>
          </a:prstGeom>
          <a:noFill/>
        </p:spPr>
        <p:txBody>
          <a:bodyPr wrap="square" lIns="0" tIns="146304" rIns="182880" bIns="146304" rtlCol="0">
            <a:spAutoFit/>
          </a:bodyPr>
          <a:lstStyle/>
          <a:p>
            <a:pPr algn="ctr">
              <a:lnSpc>
                <a:spcPct val="90000"/>
              </a:lnSpc>
              <a:spcAft>
                <a:spcPts val="1800"/>
              </a:spcAft>
            </a:pPr>
            <a:r>
              <a:rPr lang="en-US" sz="1000" dirty="0">
                <a:solidFill>
                  <a:schemeClr val="tx1">
                    <a:lumMod val="50000"/>
                  </a:schemeClr>
                </a:solidFill>
              </a:rPr>
              <a:t>Source: Digital Rewrites The Rules Of Business, Forrester, February 2018</a:t>
            </a:r>
            <a:endParaRPr lang="en-CA" sz="1000" dirty="0">
              <a:solidFill>
                <a:schemeClr val="tx1">
                  <a:lumMod val="50000"/>
                </a:schemeClr>
              </a:solidFill>
            </a:endParaRPr>
          </a:p>
        </p:txBody>
      </p:sp>
      <p:cxnSp>
        <p:nvCxnSpPr>
          <p:cNvPr id="85" name="Straight Connector 84">
            <a:extLst>
              <a:ext uri="{FF2B5EF4-FFF2-40B4-BE49-F238E27FC236}">
                <a16:creationId xmlns:a16="http://schemas.microsoft.com/office/drawing/2014/main" id="{C4537ABD-95A8-411F-A157-603B4F589A50}"/>
              </a:ext>
            </a:extLst>
          </p:cNvPr>
          <p:cNvCxnSpPr>
            <a:cxnSpLocks/>
          </p:cNvCxnSpPr>
          <p:nvPr/>
        </p:nvCxnSpPr>
        <p:spPr>
          <a:xfrm flipH="1">
            <a:off x="1763487" y="7116980"/>
            <a:ext cx="11103428" cy="0"/>
          </a:xfrm>
          <a:prstGeom prst="line">
            <a:avLst/>
          </a:prstGeom>
          <a:ln w="34925" cap="rnd">
            <a:gradFill flip="none" rotWithShape="1">
              <a:gsLst>
                <a:gs pos="100000">
                  <a:schemeClr val="accent3"/>
                </a:gs>
                <a:gs pos="26000">
                  <a:srgbClr val="FFC000"/>
                </a:gs>
              </a:gsLst>
              <a:lin ang="0" scaled="1"/>
              <a:tileRect/>
            </a:gradFill>
            <a:prstDash val="sysDot"/>
            <a:headEnd type="arrow" w="lg" len="sm"/>
            <a:tailEnd type="non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ABC286B-26A4-4610-BAF5-B5362C7D9D4C}"/>
              </a:ext>
            </a:extLst>
          </p:cNvPr>
          <p:cNvSpPr txBox="1"/>
          <p:nvPr/>
        </p:nvSpPr>
        <p:spPr>
          <a:xfrm>
            <a:off x="1838301" y="6410299"/>
            <a:ext cx="575479"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VM</a:t>
            </a:r>
            <a:br>
              <a:rPr lang="en-US" sz="1000" dirty="0">
                <a:solidFill>
                  <a:schemeClr val="bg1"/>
                </a:solidFill>
              </a:rPr>
            </a:br>
            <a:r>
              <a:rPr lang="en-US" sz="1000" dirty="0">
                <a:solidFill>
                  <a:schemeClr val="bg1"/>
                </a:solidFill>
              </a:rPr>
              <a:t>ON-PREM</a:t>
            </a:r>
          </a:p>
        </p:txBody>
      </p:sp>
      <p:sp>
        <p:nvSpPr>
          <p:cNvPr id="94" name="TextBox 93">
            <a:extLst>
              <a:ext uri="{FF2B5EF4-FFF2-40B4-BE49-F238E27FC236}">
                <a16:creationId xmlns:a16="http://schemas.microsoft.com/office/drawing/2014/main" id="{68FACF78-4E14-4FE1-BD9D-A0DB33F66390}"/>
              </a:ext>
            </a:extLst>
          </p:cNvPr>
          <p:cNvSpPr txBox="1"/>
          <p:nvPr/>
        </p:nvSpPr>
        <p:spPr>
          <a:xfrm>
            <a:off x="2760404" y="4161002"/>
            <a:ext cx="226023" cy="1384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EC2</a:t>
            </a:r>
          </a:p>
        </p:txBody>
      </p:sp>
      <p:sp>
        <p:nvSpPr>
          <p:cNvPr id="95" name="TextBox 94">
            <a:extLst>
              <a:ext uri="{FF2B5EF4-FFF2-40B4-BE49-F238E27FC236}">
                <a16:creationId xmlns:a16="http://schemas.microsoft.com/office/drawing/2014/main" id="{617E1011-00D8-4F60-BC02-85CEC829A022}"/>
              </a:ext>
            </a:extLst>
          </p:cNvPr>
          <p:cNvSpPr txBox="1"/>
          <p:nvPr/>
        </p:nvSpPr>
        <p:spPr>
          <a:xfrm>
            <a:off x="9360755" y="2226825"/>
            <a:ext cx="509755" cy="1384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ECS/EKS</a:t>
            </a:r>
          </a:p>
        </p:txBody>
      </p:sp>
      <p:sp>
        <p:nvSpPr>
          <p:cNvPr id="96" name="TextBox 95">
            <a:extLst>
              <a:ext uri="{FF2B5EF4-FFF2-40B4-BE49-F238E27FC236}">
                <a16:creationId xmlns:a16="http://schemas.microsoft.com/office/drawing/2014/main" id="{59219DB9-D2BA-48C1-B7B5-A60F65771D7E}"/>
              </a:ext>
            </a:extLst>
          </p:cNvPr>
          <p:cNvSpPr txBox="1"/>
          <p:nvPr/>
        </p:nvSpPr>
        <p:spPr>
          <a:xfrm>
            <a:off x="11954769" y="5146980"/>
            <a:ext cx="543418" cy="1384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FARGATE</a:t>
            </a:r>
          </a:p>
        </p:txBody>
      </p:sp>
      <p:sp>
        <p:nvSpPr>
          <p:cNvPr id="97" name="TextBox 96">
            <a:extLst>
              <a:ext uri="{FF2B5EF4-FFF2-40B4-BE49-F238E27FC236}">
                <a16:creationId xmlns:a16="http://schemas.microsoft.com/office/drawing/2014/main" id="{DB941496-4201-44C0-BF03-E3FA6CDA3F3C}"/>
              </a:ext>
            </a:extLst>
          </p:cNvPr>
          <p:cNvSpPr txBox="1"/>
          <p:nvPr/>
        </p:nvSpPr>
        <p:spPr>
          <a:xfrm>
            <a:off x="12258006" y="6479549"/>
            <a:ext cx="504946" cy="1384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LAMBDA</a:t>
            </a:r>
          </a:p>
        </p:txBody>
      </p:sp>
      <p:sp>
        <p:nvSpPr>
          <p:cNvPr id="98" name="TextBox 97">
            <a:extLst>
              <a:ext uri="{FF2B5EF4-FFF2-40B4-BE49-F238E27FC236}">
                <a16:creationId xmlns:a16="http://schemas.microsoft.com/office/drawing/2014/main" id="{56931BE8-D0F4-4184-8028-04E99A372FBB}"/>
              </a:ext>
            </a:extLst>
          </p:cNvPr>
          <p:cNvSpPr txBox="1"/>
          <p:nvPr/>
        </p:nvSpPr>
        <p:spPr>
          <a:xfrm>
            <a:off x="4552629" y="2157575"/>
            <a:ext cx="698909"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ELASTIC</a:t>
            </a:r>
            <a:br>
              <a:rPr lang="en-US" sz="1000" dirty="0">
                <a:solidFill>
                  <a:schemeClr val="bg1"/>
                </a:solidFill>
              </a:rPr>
            </a:br>
            <a:r>
              <a:rPr lang="en-US" sz="1000" dirty="0">
                <a:solidFill>
                  <a:schemeClr val="bg1"/>
                </a:solidFill>
              </a:rPr>
              <a:t>BEANSTALK</a:t>
            </a:r>
          </a:p>
        </p:txBody>
      </p:sp>
      <p:sp>
        <p:nvSpPr>
          <p:cNvPr id="99" name="TextBox 98">
            <a:extLst>
              <a:ext uri="{FF2B5EF4-FFF2-40B4-BE49-F238E27FC236}">
                <a16:creationId xmlns:a16="http://schemas.microsoft.com/office/drawing/2014/main" id="{BA35C6D3-C1B5-4753-AB96-BA832A36B1CF}"/>
              </a:ext>
            </a:extLst>
          </p:cNvPr>
          <p:cNvSpPr txBox="1"/>
          <p:nvPr/>
        </p:nvSpPr>
        <p:spPr>
          <a:xfrm>
            <a:off x="2611187" y="6410299"/>
            <a:ext cx="575479"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MYSQL</a:t>
            </a:r>
            <a:br>
              <a:rPr lang="en-US" sz="1000" dirty="0">
                <a:solidFill>
                  <a:schemeClr val="bg1"/>
                </a:solidFill>
              </a:rPr>
            </a:br>
            <a:r>
              <a:rPr lang="en-US" sz="1000" dirty="0">
                <a:solidFill>
                  <a:schemeClr val="bg1"/>
                </a:solidFill>
              </a:rPr>
              <a:t>ON-PREM</a:t>
            </a:r>
          </a:p>
        </p:txBody>
      </p:sp>
      <p:sp>
        <p:nvSpPr>
          <p:cNvPr id="100" name="TextBox 99">
            <a:extLst>
              <a:ext uri="{FF2B5EF4-FFF2-40B4-BE49-F238E27FC236}">
                <a16:creationId xmlns:a16="http://schemas.microsoft.com/office/drawing/2014/main" id="{57F32FE1-ECCF-4D09-B240-A6512924CA7C}"/>
              </a:ext>
            </a:extLst>
          </p:cNvPr>
          <p:cNvSpPr txBox="1"/>
          <p:nvPr/>
        </p:nvSpPr>
        <p:spPr>
          <a:xfrm>
            <a:off x="3384074" y="6410299"/>
            <a:ext cx="575479"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STORAGE</a:t>
            </a:r>
            <a:br>
              <a:rPr lang="en-US" sz="1000" dirty="0">
                <a:solidFill>
                  <a:schemeClr val="bg1"/>
                </a:solidFill>
              </a:rPr>
            </a:br>
            <a:r>
              <a:rPr lang="en-US" sz="1000" dirty="0">
                <a:solidFill>
                  <a:schemeClr val="bg1"/>
                </a:solidFill>
              </a:rPr>
              <a:t>ON-PREM</a:t>
            </a:r>
          </a:p>
        </p:txBody>
      </p:sp>
      <p:sp>
        <p:nvSpPr>
          <p:cNvPr id="101" name="TextBox 100">
            <a:extLst>
              <a:ext uri="{FF2B5EF4-FFF2-40B4-BE49-F238E27FC236}">
                <a16:creationId xmlns:a16="http://schemas.microsoft.com/office/drawing/2014/main" id="{464DAEFD-63BE-4506-89A8-2652598D32CB}"/>
              </a:ext>
            </a:extLst>
          </p:cNvPr>
          <p:cNvSpPr txBox="1"/>
          <p:nvPr/>
        </p:nvSpPr>
        <p:spPr>
          <a:xfrm>
            <a:off x="4189619" y="6410299"/>
            <a:ext cx="575479"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EBS</a:t>
            </a:r>
            <a:br>
              <a:rPr lang="en-US" sz="1000" dirty="0">
                <a:solidFill>
                  <a:schemeClr val="bg1"/>
                </a:solidFill>
              </a:rPr>
            </a:br>
            <a:r>
              <a:rPr lang="en-US" sz="1000" dirty="0">
                <a:solidFill>
                  <a:schemeClr val="bg1"/>
                </a:solidFill>
              </a:rPr>
              <a:t>ON-PREM</a:t>
            </a:r>
          </a:p>
        </p:txBody>
      </p:sp>
      <p:sp>
        <p:nvSpPr>
          <p:cNvPr id="102" name="TextBox 101">
            <a:extLst>
              <a:ext uri="{FF2B5EF4-FFF2-40B4-BE49-F238E27FC236}">
                <a16:creationId xmlns:a16="http://schemas.microsoft.com/office/drawing/2014/main" id="{980E32D3-D20A-4A38-A83B-7394D2281D8A}"/>
              </a:ext>
            </a:extLst>
          </p:cNvPr>
          <p:cNvSpPr txBox="1"/>
          <p:nvPr/>
        </p:nvSpPr>
        <p:spPr>
          <a:xfrm>
            <a:off x="5112276" y="6410299"/>
            <a:ext cx="575479"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HADOOP</a:t>
            </a:r>
            <a:br>
              <a:rPr lang="en-US" sz="1000" dirty="0">
                <a:solidFill>
                  <a:schemeClr val="bg1"/>
                </a:solidFill>
              </a:rPr>
            </a:br>
            <a:r>
              <a:rPr lang="en-US" sz="1000" dirty="0">
                <a:solidFill>
                  <a:schemeClr val="bg1"/>
                </a:solidFill>
              </a:rPr>
              <a:t>ON-PREM</a:t>
            </a:r>
          </a:p>
        </p:txBody>
      </p:sp>
      <p:sp>
        <p:nvSpPr>
          <p:cNvPr id="103" name="TextBox 102">
            <a:extLst>
              <a:ext uri="{FF2B5EF4-FFF2-40B4-BE49-F238E27FC236}">
                <a16:creationId xmlns:a16="http://schemas.microsoft.com/office/drawing/2014/main" id="{67437F16-FA5A-4A71-9C19-9E5677E037C6}"/>
              </a:ext>
            </a:extLst>
          </p:cNvPr>
          <p:cNvSpPr txBox="1"/>
          <p:nvPr/>
        </p:nvSpPr>
        <p:spPr>
          <a:xfrm>
            <a:off x="9022967" y="6479549"/>
            <a:ext cx="492122" cy="1384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ATHENA</a:t>
            </a:r>
          </a:p>
        </p:txBody>
      </p:sp>
      <p:sp>
        <p:nvSpPr>
          <p:cNvPr id="104" name="TextBox 103">
            <a:extLst>
              <a:ext uri="{FF2B5EF4-FFF2-40B4-BE49-F238E27FC236}">
                <a16:creationId xmlns:a16="http://schemas.microsoft.com/office/drawing/2014/main" id="{8E45F516-0350-430D-9BFA-7D5A39439401}"/>
              </a:ext>
            </a:extLst>
          </p:cNvPr>
          <p:cNvSpPr txBox="1"/>
          <p:nvPr/>
        </p:nvSpPr>
        <p:spPr>
          <a:xfrm>
            <a:off x="9828412" y="6341049"/>
            <a:ext cx="700513" cy="415498"/>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SNS/SQS</a:t>
            </a:r>
            <a:br>
              <a:rPr lang="en-US" sz="1000" dirty="0">
                <a:solidFill>
                  <a:schemeClr val="bg1"/>
                </a:solidFill>
              </a:rPr>
            </a:br>
            <a:r>
              <a:rPr lang="en-US" sz="1000" dirty="0">
                <a:solidFill>
                  <a:schemeClr val="bg1"/>
                </a:solidFill>
              </a:rPr>
              <a:t>STEP</a:t>
            </a:r>
            <a:br>
              <a:rPr lang="en-US" sz="1000" dirty="0">
                <a:solidFill>
                  <a:schemeClr val="bg1"/>
                </a:solidFill>
              </a:rPr>
            </a:br>
            <a:r>
              <a:rPr lang="en-US" sz="1000" dirty="0">
                <a:solidFill>
                  <a:schemeClr val="bg1"/>
                </a:solidFill>
              </a:rPr>
              <a:t>FUNCTIONS</a:t>
            </a:r>
          </a:p>
        </p:txBody>
      </p:sp>
      <p:sp>
        <p:nvSpPr>
          <p:cNvPr id="105" name="TextBox 104">
            <a:extLst>
              <a:ext uri="{FF2B5EF4-FFF2-40B4-BE49-F238E27FC236}">
                <a16:creationId xmlns:a16="http://schemas.microsoft.com/office/drawing/2014/main" id="{79BAFCBE-8A19-46D2-B12D-E084E6BBA965}"/>
              </a:ext>
            </a:extLst>
          </p:cNvPr>
          <p:cNvSpPr txBox="1"/>
          <p:nvPr/>
        </p:nvSpPr>
        <p:spPr>
          <a:xfrm>
            <a:off x="10901584" y="6479549"/>
            <a:ext cx="149080" cy="1384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S3</a:t>
            </a:r>
          </a:p>
        </p:txBody>
      </p:sp>
      <p:sp>
        <p:nvSpPr>
          <p:cNvPr id="106" name="TextBox 105">
            <a:extLst>
              <a:ext uri="{FF2B5EF4-FFF2-40B4-BE49-F238E27FC236}">
                <a16:creationId xmlns:a16="http://schemas.microsoft.com/office/drawing/2014/main" id="{2B860923-5588-4D8E-BBBA-55E80F8ACB56}"/>
              </a:ext>
            </a:extLst>
          </p:cNvPr>
          <p:cNvSpPr txBox="1"/>
          <p:nvPr/>
        </p:nvSpPr>
        <p:spPr>
          <a:xfrm>
            <a:off x="11371251" y="6479549"/>
            <a:ext cx="711734" cy="1384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DYNAMODB</a:t>
            </a:r>
          </a:p>
        </p:txBody>
      </p:sp>
      <p:sp>
        <p:nvSpPr>
          <p:cNvPr id="107" name="TextBox 106">
            <a:extLst>
              <a:ext uri="{FF2B5EF4-FFF2-40B4-BE49-F238E27FC236}">
                <a16:creationId xmlns:a16="http://schemas.microsoft.com/office/drawing/2014/main" id="{F7AA6CD0-D7F7-4EC3-B10D-AE75FCE96A4C}"/>
              </a:ext>
            </a:extLst>
          </p:cNvPr>
          <p:cNvSpPr txBox="1"/>
          <p:nvPr/>
        </p:nvSpPr>
        <p:spPr>
          <a:xfrm>
            <a:off x="3551709" y="4091752"/>
            <a:ext cx="450443"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MYSQL</a:t>
            </a:r>
            <a:br>
              <a:rPr lang="en-US" sz="1000" dirty="0">
                <a:solidFill>
                  <a:schemeClr val="bg1"/>
                </a:solidFill>
              </a:rPr>
            </a:br>
            <a:r>
              <a:rPr lang="en-US" sz="1000" dirty="0">
                <a:solidFill>
                  <a:schemeClr val="bg1"/>
                </a:solidFill>
              </a:rPr>
              <a:t>ON EC2</a:t>
            </a:r>
          </a:p>
        </p:txBody>
      </p:sp>
      <p:sp>
        <p:nvSpPr>
          <p:cNvPr id="108" name="TextBox 107">
            <a:extLst>
              <a:ext uri="{FF2B5EF4-FFF2-40B4-BE49-F238E27FC236}">
                <a16:creationId xmlns:a16="http://schemas.microsoft.com/office/drawing/2014/main" id="{4CAE0632-341C-4E5D-AB73-D1A673883023}"/>
              </a:ext>
            </a:extLst>
          </p:cNvPr>
          <p:cNvSpPr txBox="1"/>
          <p:nvPr/>
        </p:nvSpPr>
        <p:spPr>
          <a:xfrm>
            <a:off x="5073236" y="2817737"/>
            <a:ext cx="464871"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RDS ON</a:t>
            </a:r>
            <a:br>
              <a:rPr lang="en-US" sz="1000" dirty="0">
                <a:solidFill>
                  <a:schemeClr val="bg1"/>
                </a:solidFill>
              </a:rPr>
            </a:br>
            <a:r>
              <a:rPr lang="en-US" sz="1000" dirty="0">
                <a:solidFill>
                  <a:schemeClr val="bg1"/>
                </a:solidFill>
              </a:rPr>
              <a:t>MYSQL</a:t>
            </a:r>
          </a:p>
        </p:txBody>
      </p:sp>
      <p:sp>
        <p:nvSpPr>
          <p:cNvPr id="123" name="TextBox 122">
            <a:extLst>
              <a:ext uri="{FF2B5EF4-FFF2-40B4-BE49-F238E27FC236}">
                <a16:creationId xmlns:a16="http://schemas.microsoft.com/office/drawing/2014/main" id="{D557DEB3-52E1-4950-B443-FA31C0316928}"/>
              </a:ext>
            </a:extLst>
          </p:cNvPr>
          <p:cNvSpPr txBox="1"/>
          <p:nvPr/>
        </p:nvSpPr>
        <p:spPr>
          <a:xfrm>
            <a:off x="8847299" y="2817737"/>
            <a:ext cx="667789" cy="276999"/>
          </a:xfrm>
          <a:prstGeom prst="rect">
            <a:avLst/>
          </a:prstGeom>
          <a:noFill/>
        </p:spPr>
        <p:txBody>
          <a:bodyPr wrap="square" lIns="0" tIns="0" rIns="0" bIns="0" rtlCol="0">
            <a:spAutoFit/>
          </a:bodyPr>
          <a:lstStyle/>
          <a:p>
            <a:pPr algn="ctr">
              <a:lnSpc>
                <a:spcPct val="90000"/>
              </a:lnSpc>
              <a:spcAft>
                <a:spcPts val="1800"/>
              </a:spcAft>
            </a:pPr>
            <a:r>
              <a:rPr lang="en-US" sz="1000" dirty="0">
                <a:solidFill>
                  <a:schemeClr val="bg1"/>
                </a:solidFill>
              </a:rPr>
              <a:t>AMAZON REDSHIFT</a:t>
            </a:r>
          </a:p>
        </p:txBody>
      </p:sp>
      <p:sp>
        <p:nvSpPr>
          <p:cNvPr id="125" name="TextBox 124">
            <a:extLst>
              <a:ext uri="{FF2B5EF4-FFF2-40B4-BE49-F238E27FC236}">
                <a16:creationId xmlns:a16="http://schemas.microsoft.com/office/drawing/2014/main" id="{2F32EB4A-434A-44A3-BD68-DC5E7FF9902C}"/>
              </a:ext>
            </a:extLst>
          </p:cNvPr>
          <p:cNvSpPr txBox="1"/>
          <p:nvPr/>
        </p:nvSpPr>
        <p:spPr>
          <a:xfrm>
            <a:off x="10589730" y="3997520"/>
            <a:ext cx="509755"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RDS</a:t>
            </a:r>
            <a:br>
              <a:rPr lang="en-US" sz="1000" dirty="0">
                <a:solidFill>
                  <a:schemeClr val="bg1"/>
                </a:solidFill>
              </a:rPr>
            </a:br>
            <a:r>
              <a:rPr lang="en-US" sz="1000" dirty="0">
                <a:solidFill>
                  <a:schemeClr val="bg1"/>
                </a:solidFill>
              </a:rPr>
              <a:t>AURORA</a:t>
            </a:r>
          </a:p>
        </p:txBody>
      </p:sp>
      <p:sp>
        <p:nvSpPr>
          <p:cNvPr id="126" name="TextBox 125">
            <a:extLst>
              <a:ext uri="{FF2B5EF4-FFF2-40B4-BE49-F238E27FC236}">
                <a16:creationId xmlns:a16="http://schemas.microsoft.com/office/drawing/2014/main" id="{ED02B2F8-643B-4B0B-9E59-7B0B85D70A19}"/>
              </a:ext>
            </a:extLst>
          </p:cNvPr>
          <p:cNvSpPr txBox="1"/>
          <p:nvPr/>
        </p:nvSpPr>
        <p:spPr>
          <a:xfrm>
            <a:off x="11173222" y="5415646"/>
            <a:ext cx="743794"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AURORA</a:t>
            </a:r>
            <a:br>
              <a:rPr lang="en-US" sz="1000" dirty="0">
                <a:solidFill>
                  <a:schemeClr val="bg1"/>
                </a:solidFill>
              </a:rPr>
            </a:br>
            <a:r>
              <a:rPr lang="en-US" sz="1000" dirty="0">
                <a:solidFill>
                  <a:schemeClr val="bg1"/>
                </a:solidFill>
              </a:rPr>
              <a:t>SERVERLESS</a:t>
            </a:r>
          </a:p>
        </p:txBody>
      </p:sp>
      <p:sp>
        <p:nvSpPr>
          <p:cNvPr id="127" name="TextBox 126">
            <a:extLst>
              <a:ext uri="{FF2B5EF4-FFF2-40B4-BE49-F238E27FC236}">
                <a16:creationId xmlns:a16="http://schemas.microsoft.com/office/drawing/2014/main" id="{E744B711-CB5D-4DFA-8427-A4C7060AEE98}"/>
              </a:ext>
            </a:extLst>
          </p:cNvPr>
          <p:cNvSpPr txBox="1"/>
          <p:nvPr/>
        </p:nvSpPr>
        <p:spPr>
          <a:xfrm>
            <a:off x="5607645" y="4297997"/>
            <a:ext cx="535403"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AMAZON</a:t>
            </a:r>
            <a:br>
              <a:rPr lang="en-US" sz="1000" dirty="0">
                <a:solidFill>
                  <a:schemeClr val="bg1"/>
                </a:solidFill>
              </a:rPr>
            </a:br>
            <a:r>
              <a:rPr lang="en-US" sz="1000" dirty="0">
                <a:solidFill>
                  <a:schemeClr val="bg1"/>
                </a:solidFill>
              </a:rPr>
              <a:t>MQ</a:t>
            </a:r>
          </a:p>
        </p:txBody>
      </p:sp>
      <p:sp>
        <p:nvSpPr>
          <p:cNvPr id="128" name="TextBox 127">
            <a:extLst>
              <a:ext uri="{FF2B5EF4-FFF2-40B4-BE49-F238E27FC236}">
                <a16:creationId xmlns:a16="http://schemas.microsoft.com/office/drawing/2014/main" id="{F814565C-A556-42A0-A9BD-3CFED11EEDD9}"/>
              </a:ext>
            </a:extLst>
          </p:cNvPr>
          <p:cNvSpPr txBox="1"/>
          <p:nvPr/>
        </p:nvSpPr>
        <p:spPr>
          <a:xfrm>
            <a:off x="5610485" y="5452356"/>
            <a:ext cx="537005" cy="2769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HADOOP</a:t>
            </a:r>
            <a:br>
              <a:rPr lang="en-US" sz="1000" dirty="0">
                <a:solidFill>
                  <a:schemeClr val="bg1"/>
                </a:solidFill>
              </a:rPr>
            </a:br>
            <a:r>
              <a:rPr lang="en-US" sz="1000" dirty="0">
                <a:solidFill>
                  <a:schemeClr val="bg1"/>
                </a:solidFill>
              </a:rPr>
              <a:t>ON EC2</a:t>
            </a:r>
          </a:p>
        </p:txBody>
      </p:sp>
      <p:sp>
        <p:nvSpPr>
          <p:cNvPr id="130" name="TextBox 129">
            <a:extLst>
              <a:ext uri="{FF2B5EF4-FFF2-40B4-BE49-F238E27FC236}">
                <a16:creationId xmlns:a16="http://schemas.microsoft.com/office/drawing/2014/main" id="{B42D1B7E-C0C5-4187-B878-6427A93C40D9}"/>
              </a:ext>
            </a:extLst>
          </p:cNvPr>
          <p:cNvSpPr txBox="1"/>
          <p:nvPr/>
        </p:nvSpPr>
        <p:spPr>
          <a:xfrm>
            <a:off x="8308088" y="5245528"/>
            <a:ext cx="258084" cy="1384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EMR</a:t>
            </a:r>
          </a:p>
        </p:txBody>
      </p:sp>
      <p:sp>
        <p:nvSpPr>
          <p:cNvPr id="132" name="TextBox 131">
            <a:extLst>
              <a:ext uri="{FF2B5EF4-FFF2-40B4-BE49-F238E27FC236}">
                <a16:creationId xmlns:a16="http://schemas.microsoft.com/office/drawing/2014/main" id="{2F36BE66-436A-4780-B7CE-75DA2D1738E5}"/>
              </a:ext>
            </a:extLst>
          </p:cNvPr>
          <p:cNvSpPr txBox="1"/>
          <p:nvPr/>
        </p:nvSpPr>
        <p:spPr>
          <a:xfrm>
            <a:off x="8612128" y="5811584"/>
            <a:ext cx="714940" cy="138499"/>
          </a:xfrm>
          <a:prstGeom prst="rect">
            <a:avLst/>
          </a:prstGeom>
          <a:noFill/>
        </p:spPr>
        <p:txBody>
          <a:bodyPr wrap="none" lIns="0" tIns="0" rIns="0" bIns="0" rtlCol="0">
            <a:spAutoFit/>
          </a:bodyPr>
          <a:lstStyle/>
          <a:p>
            <a:pPr algn="ctr">
              <a:lnSpc>
                <a:spcPct val="90000"/>
              </a:lnSpc>
              <a:spcAft>
                <a:spcPts val="1800"/>
              </a:spcAft>
            </a:pPr>
            <a:r>
              <a:rPr lang="en-US" sz="1000" dirty="0">
                <a:solidFill>
                  <a:schemeClr val="bg1"/>
                </a:solidFill>
              </a:rPr>
              <a:t>AMAZON ES</a:t>
            </a:r>
          </a:p>
        </p:txBody>
      </p:sp>
    </p:spTree>
    <p:extLst>
      <p:ext uri="{BB962C8B-B14F-4D97-AF65-F5344CB8AC3E}">
        <p14:creationId xmlns:p14="http://schemas.microsoft.com/office/powerpoint/2010/main" val="384144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750"/>
                                        <p:tgtEl>
                                          <p:spTgt spid="141"/>
                                        </p:tgtEl>
                                      </p:cBhvr>
                                    </p:animEffect>
                                  </p:childTnLst>
                                </p:cTn>
                              </p:par>
                              <p:par>
                                <p:cTn id="8" presetID="42" presetClass="path" presetSubtype="0" decel="100000" fill="hold" nodeType="withEffect">
                                  <p:stCondLst>
                                    <p:cond delay="0"/>
                                  </p:stCondLst>
                                  <p:childTnLst>
                                    <p:animMotion origin="layout" path="M 0 -2.96296E-6 L 0 0.02682 " pathEditMode="relative" rAng="0" ptsTypes="AA">
                                      <p:cBhvr>
                                        <p:cTn id="9" dur="750" spd="-100000" fill="hold"/>
                                        <p:tgtEl>
                                          <p:spTgt spid="141"/>
                                        </p:tgtEl>
                                        <p:attrNameLst>
                                          <p:attrName>ppt_x</p:attrName>
                                          <p:attrName>ppt_y</p:attrName>
                                        </p:attrNameLst>
                                      </p:cBhvr>
                                      <p:rCtr x="0" y="1331"/>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500"/>
                                        <p:tgtEl>
                                          <p:spTgt spid="9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500"/>
                                        <p:tgtEl>
                                          <p:spTgt spid="9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500"/>
                                        <p:tgtEl>
                                          <p:spTgt spid="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5"/>
                                        </p:tgtEl>
                                        <p:attrNameLst>
                                          <p:attrName>style.visibility</p:attrName>
                                        </p:attrNameLst>
                                      </p:cBhvr>
                                      <p:to>
                                        <p:strVal val="visible"/>
                                      </p:to>
                                    </p:set>
                                    <p:animEffect transition="in" filter="fade">
                                      <p:cBhvr>
                                        <p:cTn id="44" dur="750"/>
                                        <p:tgtEl>
                                          <p:spTgt spid="145"/>
                                        </p:tgtEl>
                                      </p:cBhvr>
                                    </p:animEffect>
                                  </p:childTnLst>
                                </p:cTn>
                              </p:par>
                              <p:par>
                                <p:cTn id="45" presetID="42" presetClass="path" presetSubtype="0" decel="100000" fill="hold" nodeType="withEffect">
                                  <p:stCondLst>
                                    <p:cond delay="0"/>
                                  </p:stCondLst>
                                  <p:childTnLst>
                                    <p:animMotion origin="layout" path="M 0 -2.96296E-6 L 0 0.02682 " pathEditMode="relative" rAng="0" ptsTypes="AA">
                                      <p:cBhvr>
                                        <p:cTn id="46" dur="750" spd="-100000" fill="hold"/>
                                        <p:tgtEl>
                                          <p:spTgt spid="145"/>
                                        </p:tgtEl>
                                        <p:attrNameLst>
                                          <p:attrName>ppt_x</p:attrName>
                                          <p:attrName>ppt_y</p:attrName>
                                        </p:attrNameLst>
                                      </p:cBhvr>
                                      <p:rCtr x="0" y="1331"/>
                                    </p:animMotion>
                                  </p:childTnLst>
                                </p:cTn>
                              </p:par>
                              <p:par>
                                <p:cTn id="47" presetID="10" presetClass="entr" presetSubtype="0" fill="hold" grpId="0" nodeType="withEffect">
                                  <p:stCondLst>
                                    <p:cond delay="25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fade">
                                      <p:cBhvr>
                                        <p:cTn id="54" dur="500"/>
                                        <p:tgtEl>
                                          <p:spTgt spid="10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500"/>
                                        <p:tgtEl>
                                          <p:spTgt spid="10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3"/>
                                        </p:tgtEl>
                                        <p:attrNameLst>
                                          <p:attrName>style.visibility</p:attrName>
                                        </p:attrNameLst>
                                      </p:cBhvr>
                                      <p:to>
                                        <p:strVal val="visible"/>
                                      </p:to>
                                    </p:set>
                                    <p:animEffect transition="in" filter="fade">
                                      <p:cBhvr>
                                        <p:cTn id="64" dur="500"/>
                                        <p:tgtEl>
                                          <p:spTgt spid="1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fade">
                                      <p:cBhvr>
                                        <p:cTn id="69" dur="500"/>
                                        <p:tgtEl>
                                          <p:spTgt spid="1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fade">
                                      <p:cBhvr>
                                        <p:cTn id="74" dur="500"/>
                                        <p:tgtEl>
                                          <p:spTgt spid="1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49"/>
                                        </p:tgtEl>
                                        <p:attrNameLst>
                                          <p:attrName>style.visibility</p:attrName>
                                        </p:attrNameLst>
                                      </p:cBhvr>
                                      <p:to>
                                        <p:strVal val="visible"/>
                                      </p:to>
                                    </p:set>
                                    <p:animEffect transition="in" filter="fade">
                                      <p:cBhvr>
                                        <p:cTn id="84" dur="750"/>
                                        <p:tgtEl>
                                          <p:spTgt spid="149"/>
                                        </p:tgtEl>
                                      </p:cBhvr>
                                    </p:animEffect>
                                  </p:childTnLst>
                                </p:cTn>
                              </p:par>
                              <p:par>
                                <p:cTn id="85" presetID="42" presetClass="path" presetSubtype="0" decel="100000" fill="hold" nodeType="withEffect">
                                  <p:stCondLst>
                                    <p:cond delay="0"/>
                                  </p:stCondLst>
                                  <p:childTnLst>
                                    <p:animMotion origin="layout" path="M 0 -2.96296E-6 L 0 0.02682 " pathEditMode="relative" rAng="0" ptsTypes="AA">
                                      <p:cBhvr>
                                        <p:cTn id="86" dur="750" spd="-100000" fill="hold"/>
                                        <p:tgtEl>
                                          <p:spTgt spid="149"/>
                                        </p:tgtEl>
                                        <p:attrNameLst>
                                          <p:attrName>ppt_x</p:attrName>
                                          <p:attrName>ppt_y</p:attrName>
                                        </p:attrNameLst>
                                      </p:cBhvr>
                                      <p:rCtr x="0" y="1331"/>
                                    </p:animMotion>
                                  </p:childTnLst>
                                </p:cTn>
                              </p:par>
                              <p:par>
                                <p:cTn id="87" presetID="10" presetClass="entr" presetSubtype="0" fill="hold" grpId="0" nodeType="withEffect">
                                  <p:stCondLst>
                                    <p:cond delay="250"/>
                                  </p:stCondLst>
                                  <p:childTnLst>
                                    <p:set>
                                      <p:cBhvr>
                                        <p:cTn id="88" dur="1" fill="hold">
                                          <p:stCondLst>
                                            <p:cond delay="0"/>
                                          </p:stCondLst>
                                        </p:cTn>
                                        <p:tgtEl>
                                          <p:spTgt spid="100"/>
                                        </p:tgtEl>
                                        <p:attrNameLst>
                                          <p:attrName>style.visibility</p:attrName>
                                        </p:attrNameLst>
                                      </p:cBhvr>
                                      <p:to>
                                        <p:strVal val="visible"/>
                                      </p:to>
                                    </p:set>
                                    <p:animEffect transition="in" filter="fade">
                                      <p:cBhvr>
                                        <p:cTn id="89" dur="500"/>
                                        <p:tgtEl>
                                          <p:spTgt spid="10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fade">
                                      <p:cBhvr>
                                        <p:cTn id="94" dur="500"/>
                                        <p:tgtEl>
                                          <p:spTgt spid="10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54"/>
                                        </p:tgtEl>
                                        <p:attrNameLst>
                                          <p:attrName>style.visibility</p:attrName>
                                        </p:attrNameLst>
                                      </p:cBhvr>
                                      <p:to>
                                        <p:strVal val="visible"/>
                                      </p:to>
                                    </p:set>
                                    <p:animEffect transition="in" filter="fade">
                                      <p:cBhvr>
                                        <p:cTn id="99" dur="750"/>
                                        <p:tgtEl>
                                          <p:spTgt spid="154"/>
                                        </p:tgtEl>
                                      </p:cBhvr>
                                    </p:animEffect>
                                  </p:childTnLst>
                                </p:cTn>
                              </p:par>
                              <p:par>
                                <p:cTn id="100" presetID="42" presetClass="path" presetSubtype="0" decel="100000" fill="hold" nodeType="withEffect">
                                  <p:stCondLst>
                                    <p:cond delay="0"/>
                                  </p:stCondLst>
                                  <p:childTnLst>
                                    <p:animMotion origin="layout" path="M 0 -2.96296E-6 L 0 0.02682 " pathEditMode="relative" rAng="0" ptsTypes="AA">
                                      <p:cBhvr>
                                        <p:cTn id="101" dur="750" spd="-100000" fill="hold"/>
                                        <p:tgtEl>
                                          <p:spTgt spid="154"/>
                                        </p:tgtEl>
                                        <p:attrNameLst>
                                          <p:attrName>ppt_x</p:attrName>
                                          <p:attrName>ppt_y</p:attrName>
                                        </p:attrNameLst>
                                      </p:cBhvr>
                                      <p:rCtr x="0" y="1331"/>
                                    </p:animMotion>
                                  </p:childTnLst>
                                </p:cTn>
                              </p:par>
                              <p:par>
                                <p:cTn id="102" presetID="10" presetClass="entr" presetSubtype="0" fill="hold" grpId="0" nodeType="withEffect">
                                  <p:stCondLst>
                                    <p:cond delay="250"/>
                                  </p:stCondLst>
                                  <p:childTnLst>
                                    <p:set>
                                      <p:cBhvr>
                                        <p:cTn id="103" dur="1" fill="hold">
                                          <p:stCondLst>
                                            <p:cond delay="0"/>
                                          </p:stCondLst>
                                        </p:cTn>
                                        <p:tgtEl>
                                          <p:spTgt spid="101"/>
                                        </p:tgtEl>
                                        <p:attrNameLst>
                                          <p:attrName>style.visibility</p:attrName>
                                        </p:attrNameLst>
                                      </p:cBhvr>
                                      <p:to>
                                        <p:strVal val="visible"/>
                                      </p:to>
                                    </p:set>
                                    <p:animEffect transition="in" filter="fade">
                                      <p:cBhvr>
                                        <p:cTn id="104" dur="500"/>
                                        <p:tgtEl>
                                          <p:spTgt spid="10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27"/>
                                        </p:tgtEl>
                                        <p:attrNameLst>
                                          <p:attrName>style.visibility</p:attrName>
                                        </p:attrNameLst>
                                      </p:cBhvr>
                                      <p:to>
                                        <p:strVal val="visible"/>
                                      </p:to>
                                    </p:set>
                                    <p:animEffect transition="in" filter="fade">
                                      <p:cBhvr>
                                        <p:cTn id="109" dur="500"/>
                                        <p:tgtEl>
                                          <p:spTgt spid="12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04"/>
                                        </p:tgtEl>
                                        <p:attrNameLst>
                                          <p:attrName>style.visibility</p:attrName>
                                        </p:attrNameLst>
                                      </p:cBhvr>
                                      <p:to>
                                        <p:strVal val="visible"/>
                                      </p:to>
                                    </p:set>
                                    <p:animEffect transition="in" filter="fade">
                                      <p:cBhvr>
                                        <p:cTn id="114" dur="500"/>
                                        <p:tgtEl>
                                          <p:spTgt spid="10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35"/>
                                        </p:tgtEl>
                                        <p:attrNameLst>
                                          <p:attrName>style.visibility</p:attrName>
                                        </p:attrNameLst>
                                      </p:cBhvr>
                                      <p:to>
                                        <p:strVal val="visible"/>
                                      </p:to>
                                    </p:set>
                                    <p:animEffect transition="in" filter="fade">
                                      <p:cBhvr>
                                        <p:cTn id="119" dur="750"/>
                                        <p:tgtEl>
                                          <p:spTgt spid="135"/>
                                        </p:tgtEl>
                                      </p:cBhvr>
                                    </p:animEffect>
                                  </p:childTnLst>
                                </p:cTn>
                              </p:par>
                              <p:par>
                                <p:cTn id="120" presetID="42" presetClass="path" presetSubtype="0" decel="100000" fill="hold" nodeType="withEffect">
                                  <p:stCondLst>
                                    <p:cond delay="0"/>
                                  </p:stCondLst>
                                  <p:childTnLst>
                                    <p:animMotion origin="layout" path="M 0 -2.96296E-6 L 0 0.02682 " pathEditMode="relative" rAng="0" ptsTypes="AA">
                                      <p:cBhvr>
                                        <p:cTn id="121" dur="750" spd="-100000" fill="hold"/>
                                        <p:tgtEl>
                                          <p:spTgt spid="135"/>
                                        </p:tgtEl>
                                        <p:attrNameLst>
                                          <p:attrName>ppt_x</p:attrName>
                                          <p:attrName>ppt_y</p:attrName>
                                        </p:attrNameLst>
                                      </p:cBhvr>
                                      <p:rCtr x="0" y="1331"/>
                                    </p:animMotion>
                                  </p:childTnLst>
                                </p:cTn>
                              </p:par>
                              <p:par>
                                <p:cTn id="122" presetID="10" presetClass="entr" presetSubtype="0" fill="hold" grpId="0" nodeType="withEffect">
                                  <p:stCondLst>
                                    <p:cond delay="250"/>
                                  </p:stCondLst>
                                  <p:childTnLst>
                                    <p:set>
                                      <p:cBhvr>
                                        <p:cTn id="123" dur="1" fill="hold">
                                          <p:stCondLst>
                                            <p:cond delay="0"/>
                                          </p:stCondLst>
                                        </p:cTn>
                                        <p:tgtEl>
                                          <p:spTgt spid="102"/>
                                        </p:tgtEl>
                                        <p:attrNameLst>
                                          <p:attrName>style.visibility</p:attrName>
                                        </p:attrNameLst>
                                      </p:cBhvr>
                                      <p:to>
                                        <p:strVal val="visible"/>
                                      </p:to>
                                    </p:set>
                                    <p:animEffect transition="in" filter="fade">
                                      <p:cBhvr>
                                        <p:cTn id="124" dur="500"/>
                                        <p:tgtEl>
                                          <p:spTgt spid="10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8"/>
                                        </p:tgtEl>
                                        <p:attrNameLst>
                                          <p:attrName>style.visibility</p:attrName>
                                        </p:attrNameLst>
                                      </p:cBhvr>
                                      <p:to>
                                        <p:strVal val="visible"/>
                                      </p:to>
                                    </p:set>
                                    <p:animEffect transition="in" filter="fade">
                                      <p:cBhvr>
                                        <p:cTn id="129" dur="500"/>
                                        <p:tgtEl>
                                          <p:spTgt spid="12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30"/>
                                        </p:tgtEl>
                                        <p:attrNameLst>
                                          <p:attrName>style.visibility</p:attrName>
                                        </p:attrNameLst>
                                      </p:cBhvr>
                                      <p:to>
                                        <p:strVal val="visible"/>
                                      </p:to>
                                    </p:set>
                                    <p:animEffect transition="in" filter="fade">
                                      <p:cBhvr>
                                        <p:cTn id="134" dur="500"/>
                                        <p:tgtEl>
                                          <p:spTgt spid="13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32"/>
                                        </p:tgtEl>
                                        <p:attrNameLst>
                                          <p:attrName>style.visibility</p:attrName>
                                        </p:attrNameLst>
                                      </p:cBhvr>
                                      <p:to>
                                        <p:strVal val="visible"/>
                                      </p:to>
                                    </p:set>
                                    <p:animEffect transition="in" filter="fade">
                                      <p:cBhvr>
                                        <p:cTn id="139" dur="500"/>
                                        <p:tgtEl>
                                          <p:spTgt spid="132"/>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03"/>
                                        </p:tgtEl>
                                        <p:attrNameLst>
                                          <p:attrName>style.visibility</p:attrName>
                                        </p:attrNameLst>
                                      </p:cBhvr>
                                      <p:to>
                                        <p:strVal val="visible"/>
                                      </p:to>
                                    </p:set>
                                    <p:animEffect transition="in" filter="fade">
                                      <p:cBhvr>
                                        <p:cTn id="14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23" grpId="0"/>
      <p:bldP spid="125" grpId="0"/>
      <p:bldP spid="126" grpId="0"/>
      <p:bldP spid="127" grpId="0"/>
      <p:bldP spid="128" grpId="0"/>
      <p:bldP spid="130" grpId="0"/>
      <p:bldP spid="1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97431-68CA-CE43-8E51-F94B1AC85BE0}"/>
              </a:ext>
            </a:extLst>
          </p:cNvPr>
          <p:cNvSpPr>
            <a:spLocks noGrp="1"/>
          </p:cNvSpPr>
          <p:nvPr>
            <p:ph type="title"/>
          </p:nvPr>
        </p:nvSpPr>
        <p:spPr>
          <a:xfrm>
            <a:off x="323088" y="347413"/>
            <a:ext cx="13987008" cy="1079598"/>
          </a:xfrm>
        </p:spPr>
        <p:txBody>
          <a:bodyPr/>
          <a:lstStyle/>
          <a:p>
            <a:r>
              <a:rPr lang="en-US" dirty="0"/>
              <a:t>Options for architecting your microservices</a:t>
            </a:r>
          </a:p>
        </p:txBody>
      </p:sp>
      <p:cxnSp>
        <p:nvCxnSpPr>
          <p:cNvPr id="8" name="Straight Connector 7">
            <a:extLst>
              <a:ext uri="{FF2B5EF4-FFF2-40B4-BE49-F238E27FC236}">
                <a16:creationId xmlns:a16="http://schemas.microsoft.com/office/drawing/2014/main" id="{7755E283-E167-FA49-AD3F-8834E3D63038}"/>
              </a:ext>
            </a:extLst>
          </p:cNvPr>
          <p:cNvCxnSpPr>
            <a:cxnSpLocks/>
          </p:cNvCxnSpPr>
          <p:nvPr/>
        </p:nvCxnSpPr>
        <p:spPr>
          <a:xfrm>
            <a:off x="7316592" y="2156878"/>
            <a:ext cx="0" cy="4183961"/>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E39E5E0-7606-2F42-86CB-8407F6D42F72}"/>
              </a:ext>
            </a:extLst>
          </p:cNvPr>
          <p:cNvSpPr txBox="1"/>
          <p:nvPr/>
        </p:nvSpPr>
        <p:spPr>
          <a:xfrm>
            <a:off x="9208053" y="2781211"/>
            <a:ext cx="3009157" cy="646331"/>
          </a:xfrm>
          <a:prstGeom prst="rect">
            <a:avLst/>
          </a:prstGeom>
          <a:noFill/>
        </p:spPr>
        <p:txBody>
          <a:bodyPr wrap="square" rtlCol="0">
            <a:spAutoFit/>
          </a:bodyPr>
          <a:lstStyle/>
          <a:p>
            <a:r>
              <a:rPr lang="en-US" sz="3600" b="1" dirty="0">
                <a:latin typeface="Amazon Ember" panose="020B0603020204020204" pitchFamily="34" charset="0"/>
                <a:ea typeface="Amazon Ember" panose="020B0603020204020204" pitchFamily="34" charset="0"/>
                <a:cs typeface="Amazon Ember" panose="020B0603020204020204" pitchFamily="34" charset="0"/>
              </a:rPr>
              <a:t>AWS</a:t>
            </a:r>
            <a:r>
              <a:rPr lang="en-US" sz="3600" dirty="0">
                <a:latin typeface="Amazon Ember" panose="020B0603020204020204" pitchFamily="34" charset="0"/>
                <a:ea typeface="Amazon Ember" panose="020B0603020204020204" pitchFamily="34" charset="0"/>
                <a:cs typeface="Amazon Ember" panose="020B0603020204020204" pitchFamily="34" charset="0"/>
              </a:rPr>
              <a:t> Lambda</a:t>
            </a:r>
          </a:p>
        </p:txBody>
      </p:sp>
      <p:sp>
        <p:nvSpPr>
          <p:cNvPr id="11" name="TextBox 10">
            <a:extLst>
              <a:ext uri="{FF2B5EF4-FFF2-40B4-BE49-F238E27FC236}">
                <a16:creationId xmlns:a16="http://schemas.microsoft.com/office/drawing/2014/main" id="{A918FD4B-1A47-374A-B9D9-F9E311859FE0}"/>
              </a:ext>
            </a:extLst>
          </p:cNvPr>
          <p:cNvSpPr txBox="1"/>
          <p:nvPr/>
        </p:nvSpPr>
        <p:spPr>
          <a:xfrm>
            <a:off x="3272511" y="4032963"/>
            <a:ext cx="2879314" cy="646331"/>
          </a:xfrm>
          <a:prstGeom prst="rect">
            <a:avLst/>
          </a:prstGeom>
          <a:noFill/>
        </p:spPr>
        <p:txBody>
          <a:bodyPr wrap="none" rtlCol="0">
            <a:spAutoFit/>
          </a:bodyPr>
          <a:lstStyle/>
          <a:p>
            <a:r>
              <a:rPr lang="en-US" sz="3600" b="1" dirty="0">
                <a:latin typeface="Amazon Ember" panose="020B0603020204020204" pitchFamily="34" charset="0"/>
                <a:ea typeface="Amazon Ember" panose="020B0603020204020204" pitchFamily="34" charset="0"/>
                <a:cs typeface="Amazon Ember" panose="020B0603020204020204" pitchFamily="34" charset="0"/>
              </a:rPr>
              <a:t>Amazon </a:t>
            </a:r>
            <a:r>
              <a:rPr lang="en-US" sz="3600" dirty="0">
                <a:latin typeface="Amazon Ember" panose="020B0603020204020204" pitchFamily="34" charset="0"/>
                <a:ea typeface="Amazon Ember" panose="020B0603020204020204" pitchFamily="34" charset="0"/>
                <a:cs typeface="Amazon Ember" panose="020B0603020204020204" pitchFamily="34" charset="0"/>
              </a:rPr>
              <a:t>EKS</a:t>
            </a:r>
          </a:p>
        </p:txBody>
      </p:sp>
      <p:sp>
        <p:nvSpPr>
          <p:cNvPr id="12" name="TextBox 11">
            <a:extLst>
              <a:ext uri="{FF2B5EF4-FFF2-40B4-BE49-F238E27FC236}">
                <a16:creationId xmlns:a16="http://schemas.microsoft.com/office/drawing/2014/main" id="{0753F26C-0083-9E43-AD22-87C50954A417}"/>
              </a:ext>
            </a:extLst>
          </p:cNvPr>
          <p:cNvSpPr txBox="1"/>
          <p:nvPr/>
        </p:nvSpPr>
        <p:spPr>
          <a:xfrm>
            <a:off x="3272511" y="2781212"/>
            <a:ext cx="2874505" cy="646331"/>
          </a:xfrm>
          <a:prstGeom prst="rect">
            <a:avLst/>
          </a:prstGeom>
          <a:noFill/>
        </p:spPr>
        <p:txBody>
          <a:bodyPr wrap="none" rtlCol="0">
            <a:spAutoFit/>
          </a:bodyPr>
          <a:lstStyle/>
          <a:p>
            <a:r>
              <a:rPr lang="en-US" sz="3600" b="1" dirty="0">
                <a:latin typeface="Amazon Ember" panose="020B0603020204020204" pitchFamily="34" charset="0"/>
                <a:ea typeface="Amazon Ember" panose="020B0603020204020204" pitchFamily="34" charset="0"/>
                <a:cs typeface="Amazon Ember" panose="020B0603020204020204" pitchFamily="34" charset="0"/>
              </a:rPr>
              <a:t>Amazon </a:t>
            </a:r>
            <a:r>
              <a:rPr lang="en-US" sz="3600" dirty="0">
                <a:latin typeface="Amazon Ember" panose="020B0603020204020204" pitchFamily="34" charset="0"/>
                <a:ea typeface="Amazon Ember" panose="020B0603020204020204" pitchFamily="34" charset="0"/>
                <a:cs typeface="Amazon Ember" panose="020B0603020204020204" pitchFamily="34" charset="0"/>
              </a:rPr>
              <a:t>ECS</a:t>
            </a:r>
          </a:p>
        </p:txBody>
      </p:sp>
      <p:sp>
        <p:nvSpPr>
          <p:cNvPr id="13" name="TextBox 12">
            <a:extLst>
              <a:ext uri="{FF2B5EF4-FFF2-40B4-BE49-F238E27FC236}">
                <a16:creationId xmlns:a16="http://schemas.microsoft.com/office/drawing/2014/main" id="{26172C85-1966-B947-8D86-514FA367F569}"/>
              </a:ext>
            </a:extLst>
          </p:cNvPr>
          <p:cNvSpPr txBox="1"/>
          <p:nvPr/>
        </p:nvSpPr>
        <p:spPr>
          <a:xfrm>
            <a:off x="3272511" y="5284714"/>
            <a:ext cx="2911374" cy="646331"/>
          </a:xfrm>
          <a:prstGeom prst="rect">
            <a:avLst/>
          </a:prstGeom>
          <a:noFill/>
        </p:spPr>
        <p:txBody>
          <a:bodyPr wrap="none" rtlCol="0">
            <a:spAutoFit/>
          </a:bodyPr>
          <a:lstStyle/>
          <a:p>
            <a:r>
              <a:rPr lang="en-US" sz="3600" b="1" dirty="0">
                <a:latin typeface="Amazon Ember" panose="020B0603020204020204" pitchFamily="34" charset="0"/>
                <a:ea typeface="Amazon Ember" panose="020B0603020204020204" pitchFamily="34" charset="0"/>
                <a:cs typeface="Amazon Ember" panose="020B0603020204020204" pitchFamily="34" charset="0"/>
              </a:rPr>
              <a:t>AWS </a:t>
            </a:r>
            <a:r>
              <a:rPr lang="en-US" sz="3600" dirty="0">
                <a:latin typeface="Amazon Ember" panose="020B0603020204020204" pitchFamily="34" charset="0"/>
                <a:ea typeface="Amazon Ember" panose="020B0603020204020204" pitchFamily="34" charset="0"/>
                <a:cs typeface="Amazon Ember" panose="020B0603020204020204" pitchFamily="34" charset="0"/>
              </a:rPr>
              <a:t>Fargate</a:t>
            </a:r>
          </a:p>
        </p:txBody>
      </p:sp>
      <p:sp>
        <p:nvSpPr>
          <p:cNvPr id="14" name="TextBox 13">
            <a:extLst>
              <a:ext uri="{FF2B5EF4-FFF2-40B4-BE49-F238E27FC236}">
                <a16:creationId xmlns:a16="http://schemas.microsoft.com/office/drawing/2014/main" id="{812EA215-6522-DB4C-BBB5-0383AA8A32A4}"/>
              </a:ext>
            </a:extLst>
          </p:cNvPr>
          <p:cNvSpPr txBox="1"/>
          <p:nvPr/>
        </p:nvSpPr>
        <p:spPr>
          <a:xfrm>
            <a:off x="3086081" y="1778898"/>
            <a:ext cx="2425664" cy="646331"/>
          </a:xfrm>
          <a:prstGeom prst="rect">
            <a:avLst/>
          </a:prstGeom>
          <a:noFill/>
        </p:spPr>
        <p:txBody>
          <a:bodyPr wrap="none" rtlCol="0">
            <a:spAutoFit/>
          </a:bodyPr>
          <a:lstStyle/>
          <a:p>
            <a:pPr algn="ctr"/>
            <a:r>
              <a:rPr lang="en-US" sz="3600"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Containers</a:t>
            </a:r>
          </a:p>
        </p:txBody>
      </p:sp>
      <p:sp>
        <p:nvSpPr>
          <p:cNvPr id="15" name="TextBox 14">
            <a:extLst>
              <a:ext uri="{FF2B5EF4-FFF2-40B4-BE49-F238E27FC236}">
                <a16:creationId xmlns:a16="http://schemas.microsoft.com/office/drawing/2014/main" id="{4F588D55-7E8F-F542-83F1-9185378BFAE2}"/>
              </a:ext>
            </a:extLst>
          </p:cNvPr>
          <p:cNvSpPr txBox="1"/>
          <p:nvPr/>
        </p:nvSpPr>
        <p:spPr>
          <a:xfrm>
            <a:off x="9180359" y="1782992"/>
            <a:ext cx="2286203" cy="646331"/>
          </a:xfrm>
          <a:prstGeom prst="rect">
            <a:avLst/>
          </a:prstGeom>
          <a:noFill/>
        </p:spPr>
        <p:txBody>
          <a:bodyPr wrap="none" rtlCol="0">
            <a:spAutoFit/>
          </a:bodyPr>
          <a:lstStyle/>
          <a:p>
            <a:pPr algn="ctr"/>
            <a:r>
              <a:rPr lang="en-US" sz="3600"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Serverless</a:t>
            </a:r>
          </a:p>
        </p:txBody>
      </p:sp>
      <p:pic>
        <p:nvPicPr>
          <p:cNvPr id="21" name="Picture 20">
            <a:extLst>
              <a:ext uri="{FF2B5EF4-FFF2-40B4-BE49-F238E27FC236}">
                <a16:creationId xmlns:a16="http://schemas.microsoft.com/office/drawing/2014/main" id="{0CFDDE70-C762-7942-960B-ED448AE659D5}"/>
              </a:ext>
            </a:extLst>
          </p:cNvPr>
          <p:cNvPicPr>
            <a:picLocks noChangeAspect="1"/>
          </p:cNvPicPr>
          <p:nvPr/>
        </p:nvPicPr>
        <p:blipFill>
          <a:blip r:embed="rId2"/>
          <a:stretch>
            <a:fillRect/>
          </a:stretch>
        </p:blipFill>
        <p:spPr>
          <a:xfrm>
            <a:off x="2375496" y="2664338"/>
            <a:ext cx="810158" cy="874971"/>
          </a:xfrm>
          <a:prstGeom prst="rect">
            <a:avLst/>
          </a:prstGeom>
        </p:spPr>
      </p:pic>
      <p:pic>
        <p:nvPicPr>
          <p:cNvPr id="22" name="Picture 21">
            <a:extLst>
              <a:ext uri="{FF2B5EF4-FFF2-40B4-BE49-F238E27FC236}">
                <a16:creationId xmlns:a16="http://schemas.microsoft.com/office/drawing/2014/main" id="{4D9637F4-79FE-064D-AB64-65242454F4DB}"/>
              </a:ext>
            </a:extLst>
          </p:cNvPr>
          <p:cNvPicPr>
            <a:picLocks noChangeAspect="1"/>
          </p:cNvPicPr>
          <p:nvPr/>
        </p:nvPicPr>
        <p:blipFill>
          <a:blip r:embed="rId3"/>
          <a:stretch>
            <a:fillRect/>
          </a:stretch>
        </p:blipFill>
        <p:spPr>
          <a:xfrm>
            <a:off x="2375496" y="3916667"/>
            <a:ext cx="813816" cy="878921"/>
          </a:xfrm>
          <a:prstGeom prst="rect">
            <a:avLst/>
          </a:prstGeom>
        </p:spPr>
      </p:pic>
      <p:pic>
        <p:nvPicPr>
          <p:cNvPr id="23" name="Picture 22">
            <a:extLst>
              <a:ext uri="{FF2B5EF4-FFF2-40B4-BE49-F238E27FC236}">
                <a16:creationId xmlns:a16="http://schemas.microsoft.com/office/drawing/2014/main" id="{1BF9277F-4460-F94D-9D27-8D84BCDB8C61}"/>
              </a:ext>
            </a:extLst>
          </p:cNvPr>
          <p:cNvPicPr>
            <a:picLocks noChangeAspect="1"/>
          </p:cNvPicPr>
          <p:nvPr/>
        </p:nvPicPr>
        <p:blipFill>
          <a:blip r:embed="rId4"/>
          <a:stretch>
            <a:fillRect/>
          </a:stretch>
        </p:blipFill>
        <p:spPr>
          <a:xfrm>
            <a:off x="2371838" y="5200971"/>
            <a:ext cx="813816" cy="813816"/>
          </a:xfrm>
          <a:prstGeom prst="rect">
            <a:avLst/>
          </a:prstGeom>
        </p:spPr>
      </p:pic>
      <p:pic>
        <p:nvPicPr>
          <p:cNvPr id="24" name="Picture 23">
            <a:extLst>
              <a:ext uri="{FF2B5EF4-FFF2-40B4-BE49-F238E27FC236}">
                <a16:creationId xmlns:a16="http://schemas.microsoft.com/office/drawing/2014/main" id="{CD3B5FA2-8733-2B43-9191-CE84FA946094}"/>
              </a:ext>
            </a:extLst>
          </p:cNvPr>
          <p:cNvPicPr>
            <a:picLocks noChangeAspect="1"/>
          </p:cNvPicPr>
          <p:nvPr/>
        </p:nvPicPr>
        <p:blipFill>
          <a:blip r:embed="rId5"/>
          <a:stretch>
            <a:fillRect/>
          </a:stretch>
        </p:blipFill>
        <p:spPr>
          <a:xfrm>
            <a:off x="8307624" y="2694915"/>
            <a:ext cx="813816" cy="813816"/>
          </a:xfrm>
          <a:prstGeom prst="rect">
            <a:avLst/>
          </a:prstGeom>
        </p:spPr>
      </p:pic>
    </p:spTree>
    <p:extLst>
      <p:ext uri="{BB962C8B-B14F-4D97-AF65-F5344CB8AC3E}">
        <p14:creationId xmlns:p14="http://schemas.microsoft.com/office/powerpoint/2010/main" val="25317953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A612C3-FB4D-284D-AEA5-D93F8AA69F61}"/>
              </a:ext>
            </a:extLst>
          </p:cNvPr>
          <p:cNvSpPr>
            <a:spLocks noGrp="1"/>
          </p:cNvSpPr>
          <p:nvPr>
            <p:ph type="title"/>
          </p:nvPr>
        </p:nvSpPr>
        <p:spPr/>
        <p:txBody>
          <a:bodyPr/>
          <a:lstStyle/>
          <a:p>
            <a:r>
              <a:rPr lang="en-US" dirty="0"/>
              <a:t>Containers: ECS, EKS, Fargate</a:t>
            </a:r>
          </a:p>
        </p:txBody>
      </p:sp>
      <p:sp>
        <p:nvSpPr>
          <p:cNvPr id="5" name="Content Placeholder 4">
            <a:extLst>
              <a:ext uri="{FF2B5EF4-FFF2-40B4-BE49-F238E27FC236}">
                <a16:creationId xmlns:a16="http://schemas.microsoft.com/office/drawing/2014/main" id="{1CF236DF-1EBC-3642-A961-F7A9E9B719A3}"/>
              </a:ext>
            </a:extLst>
          </p:cNvPr>
          <p:cNvSpPr>
            <a:spLocks noGrp="1"/>
          </p:cNvSpPr>
          <p:nvPr>
            <p:ph idx="1"/>
          </p:nvPr>
        </p:nvSpPr>
        <p:spPr>
          <a:xfrm>
            <a:off x="323089" y="1427015"/>
            <a:ext cx="13984225" cy="4841325"/>
          </a:xfrm>
        </p:spPr>
        <p:txBody>
          <a:bodyPr/>
          <a:lstStyle/>
          <a:p>
            <a:r>
              <a:rPr lang="en-US" dirty="0"/>
              <a:t>Platforms to run containerized applications on AWS</a:t>
            </a:r>
          </a:p>
          <a:p>
            <a:r>
              <a:rPr lang="en-US" dirty="0"/>
              <a:t>Easily run and scale applications to meet your needs</a:t>
            </a:r>
          </a:p>
          <a:p>
            <a:r>
              <a:rPr lang="en-US" dirty="0"/>
              <a:t>Native integration with other AWS services</a:t>
            </a:r>
          </a:p>
          <a:p>
            <a:r>
              <a:rPr lang="en-US" dirty="0"/>
              <a:t>Pairs well with CI/CD</a:t>
            </a:r>
          </a:p>
          <a:p>
            <a:endParaRPr lang="en-US" dirty="0"/>
          </a:p>
          <a:p>
            <a:r>
              <a:rPr lang="en-US" dirty="0"/>
              <a:t>Benefits</a:t>
            </a:r>
          </a:p>
          <a:p>
            <a:pPr lvl="1"/>
            <a:r>
              <a:rPr lang="en-US" sz="2800" dirty="0">
                <a:solidFill>
                  <a:schemeClr val="accent1"/>
                </a:solidFill>
              </a:rPr>
              <a:t>Portability</a:t>
            </a:r>
          </a:p>
          <a:p>
            <a:pPr lvl="1"/>
            <a:r>
              <a:rPr lang="en-US" sz="2800" dirty="0">
                <a:solidFill>
                  <a:schemeClr val="accent1"/>
                </a:solidFill>
              </a:rPr>
              <a:t>Control</a:t>
            </a:r>
          </a:p>
          <a:p>
            <a:pPr lvl="1"/>
            <a:r>
              <a:rPr lang="en-US" sz="2800" dirty="0">
                <a:solidFill>
                  <a:schemeClr val="accent1"/>
                </a:solidFill>
              </a:rPr>
              <a:t>Rich ecosystem</a:t>
            </a:r>
          </a:p>
        </p:txBody>
      </p:sp>
      <p:pic>
        <p:nvPicPr>
          <p:cNvPr id="6" name="Picture 5">
            <a:extLst>
              <a:ext uri="{FF2B5EF4-FFF2-40B4-BE49-F238E27FC236}">
                <a16:creationId xmlns:a16="http://schemas.microsoft.com/office/drawing/2014/main" id="{D59A6513-4310-BD47-A7E6-4B01DAA80567}"/>
              </a:ext>
            </a:extLst>
          </p:cNvPr>
          <p:cNvPicPr>
            <a:picLocks noChangeAspect="1"/>
          </p:cNvPicPr>
          <p:nvPr/>
        </p:nvPicPr>
        <p:blipFill>
          <a:blip r:embed="rId3"/>
          <a:stretch>
            <a:fillRect/>
          </a:stretch>
        </p:blipFill>
        <p:spPr>
          <a:xfrm>
            <a:off x="11683384" y="4637985"/>
            <a:ext cx="2623930" cy="2241274"/>
          </a:xfrm>
          <a:prstGeom prst="rect">
            <a:avLst/>
          </a:prstGeom>
        </p:spPr>
      </p:pic>
    </p:spTree>
    <p:extLst>
      <p:ext uri="{BB962C8B-B14F-4D97-AF65-F5344CB8AC3E}">
        <p14:creationId xmlns:p14="http://schemas.microsoft.com/office/powerpoint/2010/main" val="41548377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088" y="347413"/>
            <a:ext cx="13987008" cy="900396"/>
          </a:xfrm>
        </p:spPr>
        <p:txBody>
          <a:bodyPr/>
          <a:lstStyle/>
          <a:p>
            <a:r>
              <a:rPr lang="en-US" dirty="0"/>
              <a:t>AWS container web architecture</a:t>
            </a:r>
          </a:p>
        </p:txBody>
      </p:sp>
      <p:pic>
        <p:nvPicPr>
          <p:cNvPr id="56" name="Graphic 24">
            <a:extLst>
              <a:ext uri="{FF2B5EF4-FFF2-40B4-BE49-F238E27FC236}">
                <a16:creationId xmlns:a16="http://schemas.microsoft.com/office/drawing/2014/main" id="{104AD092-DA52-0C4F-9474-E89220CBF2F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4749" y="1688694"/>
            <a:ext cx="490627" cy="490627"/>
          </a:xfrm>
          <a:prstGeom prst="rect">
            <a:avLst/>
          </a:prstGeom>
        </p:spPr>
      </p:pic>
      <p:sp>
        <p:nvSpPr>
          <p:cNvPr id="57" name="Rectangle 56">
            <a:extLst>
              <a:ext uri="{FF2B5EF4-FFF2-40B4-BE49-F238E27FC236}">
                <a16:creationId xmlns:a16="http://schemas.microsoft.com/office/drawing/2014/main" id="{92A0ABFB-D447-D349-9C47-3EE861DD0794}"/>
              </a:ext>
            </a:extLst>
          </p:cNvPr>
          <p:cNvSpPr/>
          <p:nvPr/>
        </p:nvSpPr>
        <p:spPr>
          <a:xfrm>
            <a:off x="544749" y="1682885"/>
            <a:ext cx="13375532" cy="5053581"/>
          </a:xfrm>
          <a:prstGeom prst="rect">
            <a:avLst/>
          </a:prstGeom>
          <a:noFill/>
          <a:ln w="12700">
            <a:solidFill>
              <a:srgbClr val="8791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rgbClr val="879196"/>
                </a:solidFill>
              </a:rPr>
              <a:t>  VPC</a:t>
            </a:r>
          </a:p>
        </p:txBody>
      </p:sp>
      <p:pic>
        <p:nvPicPr>
          <p:cNvPr id="59" name="Graphic 8">
            <a:extLst>
              <a:ext uri="{FF2B5EF4-FFF2-40B4-BE49-F238E27FC236}">
                <a16:creationId xmlns:a16="http://schemas.microsoft.com/office/drawing/2014/main" id="{BA81CD7B-DEFA-214A-A6FD-55914775DBC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7411" y="2320011"/>
            <a:ext cx="342900" cy="342900"/>
          </a:xfrm>
          <a:prstGeom prst="rect">
            <a:avLst/>
          </a:prstGeom>
        </p:spPr>
      </p:pic>
      <p:sp>
        <p:nvSpPr>
          <p:cNvPr id="60" name="Rectangle 59">
            <a:extLst>
              <a:ext uri="{FF2B5EF4-FFF2-40B4-BE49-F238E27FC236}">
                <a16:creationId xmlns:a16="http://schemas.microsoft.com/office/drawing/2014/main" id="{305B98DC-5AF5-3342-A4B1-F62852BC80FE}"/>
              </a:ext>
            </a:extLst>
          </p:cNvPr>
          <p:cNvSpPr/>
          <p:nvPr/>
        </p:nvSpPr>
        <p:spPr>
          <a:xfrm>
            <a:off x="717411" y="2320011"/>
            <a:ext cx="4683904" cy="4275342"/>
          </a:xfrm>
          <a:prstGeom prst="rect">
            <a:avLst/>
          </a:prstGeom>
          <a:noFill/>
          <a:ln w="12700">
            <a:solidFill>
              <a:srgbClr val="545B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rgbClr val="545B64"/>
                </a:solidFill>
              </a:rPr>
              <a:t>Availability Zone A</a:t>
            </a:r>
          </a:p>
        </p:txBody>
      </p:sp>
      <p:pic>
        <p:nvPicPr>
          <p:cNvPr id="62" name="Graphic 8">
            <a:extLst>
              <a:ext uri="{FF2B5EF4-FFF2-40B4-BE49-F238E27FC236}">
                <a16:creationId xmlns:a16="http://schemas.microsoft.com/office/drawing/2014/main" id="{BA81CD7B-DEFA-214A-A6FD-55914775DBC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064927" y="2320011"/>
            <a:ext cx="342900" cy="342900"/>
          </a:xfrm>
          <a:prstGeom prst="rect">
            <a:avLst/>
          </a:prstGeom>
        </p:spPr>
      </p:pic>
      <p:sp>
        <p:nvSpPr>
          <p:cNvPr id="63" name="Rectangle 62">
            <a:extLst>
              <a:ext uri="{FF2B5EF4-FFF2-40B4-BE49-F238E27FC236}">
                <a16:creationId xmlns:a16="http://schemas.microsoft.com/office/drawing/2014/main" id="{305B98DC-5AF5-3342-A4B1-F62852BC80FE}"/>
              </a:ext>
            </a:extLst>
          </p:cNvPr>
          <p:cNvSpPr/>
          <p:nvPr/>
        </p:nvSpPr>
        <p:spPr>
          <a:xfrm>
            <a:off x="9064927" y="2320011"/>
            <a:ext cx="4683904" cy="4275342"/>
          </a:xfrm>
          <a:prstGeom prst="rect">
            <a:avLst/>
          </a:prstGeom>
          <a:noFill/>
          <a:ln w="12700">
            <a:solidFill>
              <a:srgbClr val="545B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rgbClr val="545B64"/>
                </a:solidFill>
              </a:rPr>
              <a:t>Availability Zone B</a:t>
            </a:r>
          </a:p>
        </p:txBody>
      </p:sp>
      <p:grpSp>
        <p:nvGrpSpPr>
          <p:cNvPr id="5" name="Group 4"/>
          <p:cNvGrpSpPr/>
          <p:nvPr/>
        </p:nvGrpSpPr>
        <p:grpSpPr>
          <a:xfrm>
            <a:off x="858157" y="2796974"/>
            <a:ext cx="4414233" cy="1415103"/>
            <a:chOff x="858157" y="2796974"/>
            <a:chExt cx="4414233" cy="1415103"/>
          </a:xfrm>
        </p:grpSpPr>
        <p:pic>
          <p:nvPicPr>
            <p:cNvPr id="65" name="Graphic 20">
              <a:extLst>
                <a:ext uri="{FF2B5EF4-FFF2-40B4-BE49-F238E27FC236}">
                  <a16:creationId xmlns:a16="http://schemas.microsoft.com/office/drawing/2014/main" id="{B81A64E2-C486-4943-AE6E-6E4EACDA733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58158" y="2796975"/>
              <a:ext cx="342900" cy="342900"/>
            </a:xfrm>
            <a:prstGeom prst="rect">
              <a:avLst/>
            </a:prstGeom>
          </p:spPr>
        </p:pic>
        <p:sp>
          <p:nvSpPr>
            <p:cNvPr id="66" name="Rectangle 65">
              <a:extLst>
                <a:ext uri="{FF2B5EF4-FFF2-40B4-BE49-F238E27FC236}">
                  <a16:creationId xmlns:a16="http://schemas.microsoft.com/office/drawing/2014/main" id="{A85485B4-AA18-C048-B92A-A9A0F4372B98}"/>
                </a:ext>
              </a:extLst>
            </p:cNvPr>
            <p:cNvSpPr/>
            <p:nvPr/>
          </p:nvSpPr>
          <p:spPr>
            <a:xfrm>
              <a:off x="858157" y="2796974"/>
              <a:ext cx="4414233" cy="1415103"/>
            </a:xfrm>
            <a:prstGeom prst="rect">
              <a:avLst/>
            </a:prstGeom>
            <a:noFill/>
            <a:ln w="12700">
              <a:solidFill>
                <a:srgbClr val="545B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rgbClr val="545B64"/>
                  </a:solidFill>
                </a:rPr>
                <a:t>Public Subnet</a:t>
              </a:r>
            </a:p>
          </p:txBody>
        </p:sp>
      </p:grpSp>
      <p:grpSp>
        <p:nvGrpSpPr>
          <p:cNvPr id="7" name="Group 6"/>
          <p:cNvGrpSpPr/>
          <p:nvPr/>
        </p:nvGrpSpPr>
        <p:grpSpPr>
          <a:xfrm>
            <a:off x="852246" y="4358301"/>
            <a:ext cx="4414233" cy="2038292"/>
            <a:chOff x="852246" y="4358301"/>
            <a:chExt cx="4414233" cy="2038292"/>
          </a:xfrm>
        </p:grpSpPr>
        <p:pic>
          <p:nvPicPr>
            <p:cNvPr id="68" name="Graphic 20">
              <a:extLst>
                <a:ext uri="{FF2B5EF4-FFF2-40B4-BE49-F238E27FC236}">
                  <a16:creationId xmlns:a16="http://schemas.microsoft.com/office/drawing/2014/main" id="{B81A64E2-C486-4943-AE6E-6E4EACDA733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52247" y="4358302"/>
              <a:ext cx="342900" cy="342900"/>
            </a:xfrm>
            <a:prstGeom prst="rect">
              <a:avLst/>
            </a:prstGeom>
          </p:spPr>
        </p:pic>
        <p:sp>
          <p:nvSpPr>
            <p:cNvPr id="69" name="Rectangle 68">
              <a:extLst>
                <a:ext uri="{FF2B5EF4-FFF2-40B4-BE49-F238E27FC236}">
                  <a16:creationId xmlns:a16="http://schemas.microsoft.com/office/drawing/2014/main" id="{A85485B4-AA18-C048-B92A-A9A0F4372B98}"/>
                </a:ext>
              </a:extLst>
            </p:cNvPr>
            <p:cNvSpPr/>
            <p:nvPr/>
          </p:nvSpPr>
          <p:spPr>
            <a:xfrm>
              <a:off x="852246" y="4358301"/>
              <a:ext cx="4414233" cy="2038292"/>
            </a:xfrm>
            <a:prstGeom prst="rect">
              <a:avLst/>
            </a:prstGeom>
            <a:noFill/>
            <a:ln w="12700">
              <a:solidFill>
                <a:srgbClr val="545B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rgbClr val="545B64"/>
                  </a:solidFill>
                </a:rPr>
                <a:t>Private Subnet</a:t>
              </a:r>
            </a:p>
          </p:txBody>
        </p:sp>
      </p:grpSp>
      <p:grpSp>
        <p:nvGrpSpPr>
          <p:cNvPr id="70" name="Group 69"/>
          <p:cNvGrpSpPr/>
          <p:nvPr/>
        </p:nvGrpSpPr>
        <p:grpSpPr>
          <a:xfrm>
            <a:off x="9201246" y="2794505"/>
            <a:ext cx="4414233" cy="1415103"/>
            <a:chOff x="858157" y="2796974"/>
            <a:chExt cx="4414233" cy="1415103"/>
          </a:xfrm>
        </p:grpSpPr>
        <p:pic>
          <p:nvPicPr>
            <p:cNvPr id="71" name="Graphic 20">
              <a:extLst>
                <a:ext uri="{FF2B5EF4-FFF2-40B4-BE49-F238E27FC236}">
                  <a16:creationId xmlns:a16="http://schemas.microsoft.com/office/drawing/2014/main" id="{B81A64E2-C486-4943-AE6E-6E4EACDA733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58158" y="2796975"/>
              <a:ext cx="342900" cy="342900"/>
            </a:xfrm>
            <a:prstGeom prst="rect">
              <a:avLst/>
            </a:prstGeom>
          </p:spPr>
        </p:pic>
        <p:sp>
          <p:nvSpPr>
            <p:cNvPr id="72" name="Rectangle 71">
              <a:extLst>
                <a:ext uri="{FF2B5EF4-FFF2-40B4-BE49-F238E27FC236}">
                  <a16:creationId xmlns:a16="http://schemas.microsoft.com/office/drawing/2014/main" id="{A85485B4-AA18-C048-B92A-A9A0F4372B98}"/>
                </a:ext>
              </a:extLst>
            </p:cNvPr>
            <p:cNvSpPr/>
            <p:nvPr/>
          </p:nvSpPr>
          <p:spPr>
            <a:xfrm>
              <a:off x="858157" y="2796974"/>
              <a:ext cx="4414233" cy="1415103"/>
            </a:xfrm>
            <a:prstGeom prst="rect">
              <a:avLst/>
            </a:prstGeom>
            <a:noFill/>
            <a:ln w="12700">
              <a:solidFill>
                <a:srgbClr val="545B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rgbClr val="545B64"/>
                  </a:solidFill>
                </a:rPr>
                <a:t>Public Subnet</a:t>
              </a:r>
            </a:p>
          </p:txBody>
        </p:sp>
      </p:grpSp>
      <p:grpSp>
        <p:nvGrpSpPr>
          <p:cNvPr id="11" name="Group 10"/>
          <p:cNvGrpSpPr/>
          <p:nvPr/>
        </p:nvGrpSpPr>
        <p:grpSpPr>
          <a:xfrm>
            <a:off x="9195335" y="4355832"/>
            <a:ext cx="4414233" cy="2035823"/>
            <a:chOff x="9195335" y="4355832"/>
            <a:chExt cx="4414233" cy="2035823"/>
          </a:xfrm>
        </p:grpSpPr>
        <p:pic>
          <p:nvPicPr>
            <p:cNvPr id="74" name="Graphic 20">
              <a:extLst>
                <a:ext uri="{FF2B5EF4-FFF2-40B4-BE49-F238E27FC236}">
                  <a16:creationId xmlns:a16="http://schemas.microsoft.com/office/drawing/2014/main" id="{B81A64E2-C486-4943-AE6E-6E4EACDA733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195336" y="4355833"/>
              <a:ext cx="342900" cy="342900"/>
            </a:xfrm>
            <a:prstGeom prst="rect">
              <a:avLst/>
            </a:prstGeom>
          </p:spPr>
        </p:pic>
        <p:sp>
          <p:nvSpPr>
            <p:cNvPr id="75" name="Rectangle 74">
              <a:extLst>
                <a:ext uri="{FF2B5EF4-FFF2-40B4-BE49-F238E27FC236}">
                  <a16:creationId xmlns:a16="http://schemas.microsoft.com/office/drawing/2014/main" id="{A85485B4-AA18-C048-B92A-A9A0F4372B98}"/>
                </a:ext>
              </a:extLst>
            </p:cNvPr>
            <p:cNvSpPr/>
            <p:nvPr/>
          </p:nvSpPr>
          <p:spPr>
            <a:xfrm>
              <a:off x="9195335" y="4355832"/>
              <a:ext cx="4414233" cy="2035823"/>
            </a:xfrm>
            <a:prstGeom prst="rect">
              <a:avLst/>
            </a:prstGeom>
            <a:noFill/>
            <a:ln w="12700">
              <a:solidFill>
                <a:srgbClr val="545B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rgbClr val="545B64"/>
                  </a:solidFill>
                </a:rPr>
                <a:t>Private Subnet</a:t>
              </a:r>
            </a:p>
          </p:txBody>
        </p:sp>
      </p:grpSp>
      <p:grpSp>
        <p:nvGrpSpPr>
          <p:cNvPr id="76" name="Group 75">
            <a:extLst>
              <a:ext uri="{FF2B5EF4-FFF2-40B4-BE49-F238E27FC236}">
                <a16:creationId xmlns:a16="http://schemas.microsoft.com/office/drawing/2014/main" id="{7BB5E681-FBB1-B742-ABBE-233397FD8CCB}"/>
              </a:ext>
            </a:extLst>
          </p:cNvPr>
          <p:cNvGrpSpPr/>
          <p:nvPr/>
        </p:nvGrpSpPr>
        <p:grpSpPr>
          <a:xfrm>
            <a:off x="2496489" y="3137406"/>
            <a:ext cx="1072750" cy="872371"/>
            <a:chOff x="2994855" y="2827165"/>
            <a:chExt cx="1072750" cy="872371"/>
          </a:xfrm>
        </p:grpSpPr>
        <p:pic>
          <p:nvPicPr>
            <p:cNvPr id="77" name="Graphic 53">
              <a:extLst>
                <a:ext uri="{FF2B5EF4-FFF2-40B4-BE49-F238E27FC236}">
                  <a16:creationId xmlns:a16="http://schemas.microsoft.com/office/drawing/2014/main" id="{0DF79492-9248-764D-AB16-9F8F7B8EF0C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245480" y="2827165"/>
              <a:ext cx="571500" cy="571500"/>
            </a:xfrm>
            <a:prstGeom prst="rect">
              <a:avLst/>
            </a:prstGeom>
          </p:spPr>
        </p:pic>
        <p:sp>
          <p:nvSpPr>
            <p:cNvPr id="78" name="TextBox 77">
              <a:extLst>
                <a:ext uri="{FF2B5EF4-FFF2-40B4-BE49-F238E27FC236}">
                  <a16:creationId xmlns:a16="http://schemas.microsoft.com/office/drawing/2014/main" id="{D578A783-0E42-5648-A185-0A49F391C7D8}"/>
                </a:ext>
              </a:extLst>
            </p:cNvPr>
            <p:cNvSpPr txBox="1"/>
            <p:nvPr/>
          </p:nvSpPr>
          <p:spPr>
            <a:xfrm>
              <a:off x="2994855" y="3437926"/>
              <a:ext cx="1072750" cy="261610"/>
            </a:xfrm>
            <a:prstGeom prst="rect">
              <a:avLst/>
            </a:prstGeom>
            <a:noFill/>
          </p:spPr>
          <p:txBody>
            <a:bodyPr wrap="square" rtlCol="0">
              <a:spAutoFit/>
            </a:bodyPr>
            <a:lstStyle/>
            <a:p>
              <a:pPr algn="ctr"/>
              <a:r>
                <a:rPr lang="en-US" sz="1100" dirty="0">
                  <a:solidFill>
                    <a:srgbClr val="232F3E"/>
                  </a:solidFill>
                </a:rPr>
                <a:t>NAT Gateway</a:t>
              </a:r>
            </a:p>
          </p:txBody>
        </p:sp>
      </p:grpSp>
      <p:grpSp>
        <p:nvGrpSpPr>
          <p:cNvPr id="79" name="Group 78">
            <a:extLst>
              <a:ext uri="{FF2B5EF4-FFF2-40B4-BE49-F238E27FC236}">
                <a16:creationId xmlns:a16="http://schemas.microsoft.com/office/drawing/2014/main" id="{7F533DEA-1BC6-D94D-B126-EA9B38544DE0}"/>
              </a:ext>
            </a:extLst>
          </p:cNvPr>
          <p:cNvGrpSpPr/>
          <p:nvPr/>
        </p:nvGrpSpPr>
        <p:grpSpPr>
          <a:xfrm>
            <a:off x="10954694" y="3137406"/>
            <a:ext cx="1072750" cy="872371"/>
            <a:chOff x="2994855" y="2827165"/>
            <a:chExt cx="1072750" cy="872371"/>
          </a:xfrm>
        </p:grpSpPr>
        <p:pic>
          <p:nvPicPr>
            <p:cNvPr id="80" name="Graphic 76">
              <a:extLst>
                <a:ext uri="{FF2B5EF4-FFF2-40B4-BE49-F238E27FC236}">
                  <a16:creationId xmlns:a16="http://schemas.microsoft.com/office/drawing/2014/main" id="{2610BACA-6769-7843-83DE-1B88395B925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245480" y="2827165"/>
              <a:ext cx="571500" cy="571500"/>
            </a:xfrm>
            <a:prstGeom prst="rect">
              <a:avLst/>
            </a:prstGeom>
          </p:spPr>
        </p:pic>
        <p:sp>
          <p:nvSpPr>
            <p:cNvPr id="81" name="TextBox 80">
              <a:extLst>
                <a:ext uri="{FF2B5EF4-FFF2-40B4-BE49-F238E27FC236}">
                  <a16:creationId xmlns:a16="http://schemas.microsoft.com/office/drawing/2014/main" id="{732BD0B9-7910-EA42-8F0E-866821EB5840}"/>
                </a:ext>
              </a:extLst>
            </p:cNvPr>
            <p:cNvSpPr txBox="1"/>
            <p:nvPr/>
          </p:nvSpPr>
          <p:spPr>
            <a:xfrm>
              <a:off x="2994855" y="3437926"/>
              <a:ext cx="1072750" cy="261610"/>
            </a:xfrm>
            <a:prstGeom prst="rect">
              <a:avLst/>
            </a:prstGeom>
            <a:noFill/>
          </p:spPr>
          <p:txBody>
            <a:bodyPr wrap="square" rtlCol="0">
              <a:spAutoFit/>
            </a:bodyPr>
            <a:lstStyle/>
            <a:p>
              <a:pPr algn="ctr"/>
              <a:r>
                <a:rPr lang="en-US" sz="1100" dirty="0">
                  <a:solidFill>
                    <a:srgbClr val="232F3E"/>
                  </a:solidFill>
                </a:rPr>
                <a:t>NAT Gateway</a:t>
              </a:r>
            </a:p>
          </p:txBody>
        </p:sp>
      </p:grpSp>
      <p:sp>
        <p:nvSpPr>
          <p:cNvPr id="83" name="Rectangle 82">
            <a:extLst>
              <a:ext uri="{FF2B5EF4-FFF2-40B4-BE49-F238E27FC236}">
                <a16:creationId xmlns:a16="http://schemas.microsoft.com/office/drawing/2014/main" id="{7D81A354-0D77-1B41-AC91-88DC00F9BB54}"/>
              </a:ext>
            </a:extLst>
          </p:cNvPr>
          <p:cNvSpPr/>
          <p:nvPr/>
        </p:nvSpPr>
        <p:spPr>
          <a:xfrm>
            <a:off x="970511" y="4940366"/>
            <a:ext cx="12566380" cy="1382613"/>
          </a:xfrm>
          <a:prstGeom prst="rect">
            <a:avLst/>
          </a:prstGeom>
          <a:solidFill>
            <a:schemeClr val="accent1">
              <a:lumMod val="20000"/>
              <a:lumOff val="80000"/>
              <a:alpha val="22000"/>
            </a:schemeClr>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r>
              <a:rPr lang="en-US" sz="1200" dirty="0">
                <a:solidFill>
                  <a:srgbClr val="545B64"/>
                </a:solidFill>
              </a:rPr>
              <a:t>ECS Cluster</a:t>
            </a:r>
          </a:p>
          <a:p>
            <a:pPr algn="ctr"/>
            <a:endParaRPr lang="en-US" sz="1200" dirty="0">
              <a:solidFill>
                <a:srgbClr val="545B64"/>
              </a:solidFill>
            </a:endParaRPr>
          </a:p>
          <a:p>
            <a:pPr algn="ctr"/>
            <a:endParaRPr lang="en-US" sz="1200" dirty="0">
              <a:solidFill>
                <a:srgbClr val="545B64"/>
              </a:solidFill>
            </a:endParaRPr>
          </a:p>
          <a:p>
            <a:pPr algn="ctr"/>
            <a:endParaRPr lang="en-US" sz="1200" dirty="0">
              <a:solidFill>
                <a:srgbClr val="545B64"/>
              </a:solidFill>
            </a:endParaRPr>
          </a:p>
          <a:p>
            <a:pPr algn="ctr"/>
            <a:endParaRPr lang="en-US" sz="1200" dirty="0">
              <a:solidFill>
                <a:srgbClr val="545B64"/>
              </a:solidFill>
            </a:endParaRPr>
          </a:p>
          <a:p>
            <a:pPr algn="ctr"/>
            <a:r>
              <a:rPr lang="en-US" sz="1200" dirty="0">
                <a:solidFill>
                  <a:srgbClr val="545B64"/>
                </a:solidFill>
              </a:rPr>
              <a:t>Auto Scaling Group</a:t>
            </a:r>
          </a:p>
        </p:txBody>
      </p:sp>
      <p:pic>
        <p:nvPicPr>
          <p:cNvPr id="84" name="Graphic 31">
            <a:extLst>
              <a:ext uri="{FF2B5EF4-FFF2-40B4-BE49-F238E27FC236}">
                <a16:creationId xmlns:a16="http://schemas.microsoft.com/office/drawing/2014/main" id="{247AF2EF-C304-A84B-8E8D-927ED38F0CD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79774" y="5944816"/>
            <a:ext cx="342900" cy="342900"/>
          </a:xfrm>
          <a:prstGeom prst="rect">
            <a:avLst/>
          </a:prstGeom>
        </p:spPr>
      </p:pic>
      <p:grpSp>
        <p:nvGrpSpPr>
          <p:cNvPr id="88" name="Group 87">
            <a:extLst>
              <a:ext uri="{FF2B5EF4-FFF2-40B4-BE49-F238E27FC236}">
                <a16:creationId xmlns:a16="http://schemas.microsoft.com/office/drawing/2014/main" id="{7943AC27-3904-4542-8147-EF3460639F15}"/>
              </a:ext>
            </a:extLst>
          </p:cNvPr>
          <p:cNvGrpSpPr/>
          <p:nvPr/>
        </p:nvGrpSpPr>
        <p:grpSpPr>
          <a:xfrm>
            <a:off x="2499572" y="5240017"/>
            <a:ext cx="1072750" cy="891951"/>
            <a:chOff x="1255267" y="3843536"/>
            <a:chExt cx="1072750" cy="891951"/>
          </a:xfrm>
        </p:grpSpPr>
        <p:pic>
          <p:nvPicPr>
            <p:cNvPr id="89" name="Graphic 58">
              <a:extLst>
                <a:ext uri="{FF2B5EF4-FFF2-40B4-BE49-F238E27FC236}">
                  <a16:creationId xmlns:a16="http://schemas.microsoft.com/office/drawing/2014/main" id="{10842698-7868-8346-BCAF-31793661A35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505892" y="3843536"/>
              <a:ext cx="571500" cy="571500"/>
            </a:xfrm>
            <a:prstGeom prst="rect">
              <a:avLst/>
            </a:prstGeom>
          </p:spPr>
        </p:pic>
        <p:sp>
          <p:nvSpPr>
            <p:cNvPr id="90" name="TextBox 89">
              <a:extLst>
                <a:ext uri="{FF2B5EF4-FFF2-40B4-BE49-F238E27FC236}">
                  <a16:creationId xmlns:a16="http://schemas.microsoft.com/office/drawing/2014/main" id="{6B792597-09C5-524C-8AAA-91536D5ED000}"/>
                </a:ext>
              </a:extLst>
            </p:cNvPr>
            <p:cNvSpPr txBox="1"/>
            <p:nvPr/>
          </p:nvSpPr>
          <p:spPr>
            <a:xfrm>
              <a:off x="1255267" y="4473877"/>
              <a:ext cx="1072750" cy="261610"/>
            </a:xfrm>
            <a:prstGeom prst="rect">
              <a:avLst/>
            </a:prstGeom>
            <a:noFill/>
          </p:spPr>
          <p:txBody>
            <a:bodyPr wrap="square" rtlCol="0">
              <a:spAutoFit/>
            </a:bodyPr>
            <a:lstStyle/>
            <a:p>
              <a:pPr algn="ctr"/>
              <a:r>
                <a:rPr lang="en-US" sz="1100" dirty="0">
                  <a:solidFill>
                    <a:srgbClr val="232F3E"/>
                  </a:solidFill>
                </a:rPr>
                <a:t>Instances</a:t>
              </a:r>
            </a:p>
          </p:txBody>
        </p:sp>
      </p:grpSp>
      <p:grpSp>
        <p:nvGrpSpPr>
          <p:cNvPr id="91" name="Group 90">
            <a:extLst>
              <a:ext uri="{FF2B5EF4-FFF2-40B4-BE49-F238E27FC236}">
                <a16:creationId xmlns:a16="http://schemas.microsoft.com/office/drawing/2014/main" id="{7943AC27-3904-4542-8147-EF3460639F15}"/>
              </a:ext>
            </a:extLst>
          </p:cNvPr>
          <p:cNvGrpSpPr/>
          <p:nvPr/>
        </p:nvGrpSpPr>
        <p:grpSpPr>
          <a:xfrm>
            <a:off x="10954694" y="5234549"/>
            <a:ext cx="1072750" cy="891951"/>
            <a:chOff x="1255267" y="3843536"/>
            <a:chExt cx="1072750" cy="891951"/>
          </a:xfrm>
        </p:grpSpPr>
        <p:pic>
          <p:nvPicPr>
            <p:cNvPr id="92" name="Graphic 58">
              <a:extLst>
                <a:ext uri="{FF2B5EF4-FFF2-40B4-BE49-F238E27FC236}">
                  <a16:creationId xmlns:a16="http://schemas.microsoft.com/office/drawing/2014/main" id="{10842698-7868-8346-BCAF-31793661A35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505892" y="3843536"/>
              <a:ext cx="571500" cy="571500"/>
            </a:xfrm>
            <a:prstGeom prst="rect">
              <a:avLst/>
            </a:prstGeom>
          </p:spPr>
        </p:pic>
        <p:sp>
          <p:nvSpPr>
            <p:cNvPr id="93" name="TextBox 92">
              <a:extLst>
                <a:ext uri="{FF2B5EF4-FFF2-40B4-BE49-F238E27FC236}">
                  <a16:creationId xmlns:a16="http://schemas.microsoft.com/office/drawing/2014/main" id="{6B792597-09C5-524C-8AAA-91536D5ED000}"/>
                </a:ext>
              </a:extLst>
            </p:cNvPr>
            <p:cNvSpPr txBox="1"/>
            <p:nvPr/>
          </p:nvSpPr>
          <p:spPr>
            <a:xfrm>
              <a:off x="1255267" y="4473877"/>
              <a:ext cx="1072750" cy="261610"/>
            </a:xfrm>
            <a:prstGeom prst="rect">
              <a:avLst/>
            </a:prstGeom>
            <a:noFill/>
          </p:spPr>
          <p:txBody>
            <a:bodyPr wrap="square" rtlCol="0">
              <a:spAutoFit/>
            </a:bodyPr>
            <a:lstStyle/>
            <a:p>
              <a:pPr algn="ctr"/>
              <a:r>
                <a:rPr lang="en-US" sz="1100" dirty="0">
                  <a:solidFill>
                    <a:srgbClr val="232F3E"/>
                  </a:solidFill>
                </a:rPr>
                <a:t>Instances</a:t>
              </a:r>
            </a:p>
          </p:txBody>
        </p:sp>
      </p:grpSp>
      <p:pic>
        <p:nvPicPr>
          <p:cNvPr id="98" name="Graphic 11">
            <a:extLst>
              <a:ext uri="{FF2B5EF4-FFF2-40B4-BE49-F238E27FC236}">
                <a16:creationId xmlns:a16="http://schemas.microsoft.com/office/drawing/2014/main" id="{2645E4E6-793C-2C45-AE4C-04D2CB6644C9}"/>
              </a:ext>
            </a:extLst>
          </p:cNvPr>
          <p:cNvPicPr>
            <a:picLocks noChangeAspect="1"/>
          </p:cNvPicPr>
          <p:nvPr/>
        </p:nvPicPr>
        <p:blipFill rotWithShape="1">
          <a:blip r:embed="rId14">
            <a:extLst>
              <a:ext uri="{96DAC541-7B7A-43D3-8B79-37D633B846F1}">
                <asvg:svgBlip xmlns:asvg="http://schemas.microsoft.com/office/drawing/2016/SVG/main" xmlns="" r:embed="rId15"/>
              </a:ext>
            </a:extLst>
          </a:blip>
          <a:srcRect b="23093"/>
          <a:stretch/>
        </p:blipFill>
        <p:spPr>
          <a:xfrm>
            <a:off x="6949888" y="5294871"/>
            <a:ext cx="565254" cy="543400"/>
          </a:xfrm>
          <a:prstGeom prst="rect">
            <a:avLst/>
          </a:prstGeom>
        </p:spPr>
      </p:pic>
      <p:pic>
        <p:nvPicPr>
          <p:cNvPr id="99" name="Graphic 2">
            <a:extLst>
              <a:ext uri="{FF2B5EF4-FFF2-40B4-BE49-F238E27FC236}">
                <a16:creationId xmlns:a16="http://schemas.microsoft.com/office/drawing/2014/main" id="{50C32312-CD37-0A47-B485-5419F92D95C7}"/>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122529" y="6845834"/>
            <a:ext cx="467380" cy="669911"/>
          </a:xfrm>
          <a:prstGeom prst="rect">
            <a:avLst/>
          </a:prstGeom>
        </p:spPr>
      </p:pic>
      <p:cxnSp>
        <p:nvCxnSpPr>
          <p:cNvPr id="100" name="Straight Arrow Connector 99">
            <a:extLst>
              <a:ext uri="{FF2B5EF4-FFF2-40B4-BE49-F238E27FC236}">
                <a16:creationId xmlns:a16="http://schemas.microsoft.com/office/drawing/2014/main" id="{B7359FF6-A55E-8747-B59F-7B8A0006074C}"/>
              </a:ext>
            </a:extLst>
          </p:cNvPr>
          <p:cNvCxnSpPr>
            <a:cxnSpLocks/>
          </p:cNvCxnSpPr>
          <p:nvPr/>
        </p:nvCxnSpPr>
        <p:spPr>
          <a:xfrm flipV="1">
            <a:off x="7314936" y="2062465"/>
            <a:ext cx="0" cy="641269"/>
          </a:xfrm>
          <a:prstGeom prst="straightConnector1">
            <a:avLst/>
          </a:prstGeom>
          <a:ln w="12700">
            <a:solidFill>
              <a:srgbClr val="545B64"/>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7359FF6-A55E-8747-B59F-7B8A0006074C}"/>
              </a:ext>
            </a:extLst>
          </p:cNvPr>
          <p:cNvCxnSpPr>
            <a:cxnSpLocks/>
            <a:stCxn id="96" idx="1"/>
            <a:endCxn id="77" idx="0"/>
          </p:cNvCxnSpPr>
          <p:nvPr/>
        </p:nvCxnSpPr>
        <p:spPr>
          <a:xfrm flipH="1">
            <a:off x="3032864" y="1737454"/>
            <a:ext cx="4042063" cy="1399952"/>
          </a:xfrm>
          <a:prstGeom prst="straightConnector1">
            <a:avLst/>
          </a:prstGeom>
          <a:ln w="12700">
            <a:solidFill>
              <a:srgbClr val="545B64"/>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7359FF6-A55E-8747-B59F-7B8A0006074C}"/>
              </a:ext>
            </a:extLst>
          </p:cNvPr>
          <p:cNvCxnSpPr>
            <a:cxnSpLocks/>
            <a:endCxn id="80" idx="0"/>
          </p:cNvCxnSpPr>
          <p:nvPr/>
        </p:nvCxnSpPr>
        <p:spPr>
          <a:xfrm>
            <a:off x="7646427" y="1722303"/>
            <a:ext cx="3844642" cy="1415103"/>
          </a:xfrm>
          <a:prstGeom prst="straightConnector1">
            <a:avLst/>
          </a:prstGeom>
          <a:ln w="12700">
            <a:solidFill>
              <a:srgbClr val="545B64"/>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7359FF6-A55E-8747-B59F-7B8A0006074C}"/>
              </a:ext>
            </a:extLst>
          </p:cNvPr>
          <p:cNvCxnSpPr>
            <a:cxnSpLocks/>
            <a:stCxn id="89" idx="0"/>
          </p:cNvCxnSpPr>
          <p:nvPr/>
        </p:nvCxnSpPr>
        <p:spPr>
          <a:xfrm flipV="1">
            <a:off x="3035947" y="3456314"/>
            <a:ext cx="4280646" cy="1783703"/>
          </a:xfrm>
          <a:prstGeom prst="straightConnector1">
            <a:avLst/>
          </a:prstGeom>
          <a:ln w="12700">
            <a:solidFill>
              <a:srgbClr val="545B64"/>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7359FF6-A55E-8747-B59F-7B8A0006074C}"/>
              </a:ext>
            </a:extLst>
          </p:cNvPr>
          <p:cNvCxnSpPr>
            <a:cxnSpLocks/>
            <a:stCxn id="92" idx="0"/>
          </p:cNvCxnSpPr>
          <p:nvPr/>
        </p:nvCxnSpPr>
        <p:spPr>
          <a:xfrm flipH="1" flipV="1">
            <a:off x="7331915" y="3456314"/>
            <a:ext cx="4159154" cy="1778235"/>
          </a:xfrm>
          <a:prstGeom prst="straightConnector1">
            <a:avLst/>
          </a:prstGeom>
          <a:ln w="12700">
            <a:solidFill>
              <a:srgbClr val="545B64"/>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359FF6-A55E-8747-B59F-7B8A0006074C}"/>
              </a:ext>
            </a:extLst>
          </p:cNvPr>
          <p:cNvCxnSpPr>
            <a:cxnSpLocks/>
            <a:stCxn id="78" idx="2"/>
          </p:cNvCxnSpPr>
          <p:nvPr/>
        </p:nvCxnSpPr>
        <p:spPr>
          <a:xfrm>
            <a:off x="3032864" y="4009777"/>
            <a:ext cx="0" cy="1209774"/>
          </a:xfrm>
          <a:prstGeom prst="straightConnector1">
            <a:avLst/>
          </a:prstGeom>
          <a:ln w="12700">
            <a:solidFill>
              <a:srgbClr val="545B64"/>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B7359FF6-A55E-8747-B59F-7B8A0006074C}"/>
              </a:ext>
            </a:extLst>
          </p:cNvPr>
          <p:cNvCxnSpPr>
            <a:cxnSpLocks/>
            <a:stCxn id="81" idx="2"/>
          </p:cNvCxnSpPr>
          <p:nvPr/>
        </p:nvCxnSpPr>
        <p:spPr>
          <a:xfrm>
            <a:off x="11491069" y="4009777"/>
            <a:ext cx="1" cy="1209774"/>
          </a:xfrm>
          <a:prstGeom prst="straightConnector1">
            <a:avLst/>
          </a:prstGeom>
          <a:ln w="12700">
            <a:solidFill>
              <a:srgbClr val="545B64"/>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B7359FF6-A55E-8747-B59F-7B8A0006074C}"/>
              </a:ext>
            </a:extLst>
          </p:cNvPr>
          <p:cNvCxnSpPr>
            <a:cxnSpLocks/>
            <a:stCxn id="99" idx="1"/>
            <a:endCxn id="90" idx="2"/>
          </p:cNvCxnSpPr>
          <p:nvPr/>
        </p:nvCxnSpPr>
        <p:spPr>
          <a:xfrm flipH="1" flipV="1">
            <a:off x="3035947" y="6131968"/>
            <a:ext cx="4086582" cy="1048822"/>
          </a:xfrm>
          <a:prstGeom prst="straightConnector1">
            <a:avLst/>
          </a:prstGeom>
          <a:ln w="12700">
            <a:solidFill>
              <a:srgbClr val="545B64"/>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B7359FF6-A55E-8747-B59F-7B8A0006074C}"/>
              </a:ext>
            </a:extLst>
          </p:cNvPr>
          <p:cNvCxnSpPr>
            <a:cxnSpLocks/>
            <a:stCxn id="99" idx="3"/>
            <a:endCxn id="93" idx="2"/>
          </p:cNvCxnSpPr>
          <p:nvPr/>
        </p:nvCxnSpPr>
        <p:spPr>
          <a:xfrm flipV="1">
            <a:off x="7589909" y="6126500"/>
            <a:ext cx="3901160" cy="1054290"/>
          </a:xfrm>
          <a:prstGeom prst="straightConnector1">
            <a:avLst/>
          </a:prstGeom>
          <a:ln w="12700">
            <a:solidFill>
              <a:srgbClr val="545B64"/>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94" name="Graphic 87">
            <a:extLst>
              <a:ext uri="{FF2B5EF4-FFF2-40B4-BE49-F238E27FC236}">
                <a16:creationId xmlns:a16="http://schemas.microsoft.com/office/drawing/2014/main" id="{239C5770-4088-574B-A139-0FC4A7CC107D}"/>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6979677" y="2703734"/>
            <a:ext cx="762000" cy="1092200"/>
          </a:xfrm>
          <a:prstGeom prst="rect">
            <a:avLst/>
          </a:prstGeom>
        </p:spPr>
      </p:pic>
      <p:grpSp>
        <p:nvGrpSpPr>
          <p:cNvPr id="95" name="Group 94">
            <a:extLst>
              <a:ext uri="{FF2B5EF4-FFF2-40B4-BE49-F238E27FC236}">
                <a16:creationId xmlns:a16="http://schemas.microsoft.com/office/drawing/2014/main" id="{622A3F3C-9414-BB4A-BAFF-BA861EF328B3}"/>
              </a:ext>
            </a:extLst>
          </p:cNvPr>
          <p:cNvGrpSpPr/>
          <p:nvPr/>
        </p:nvGrpSpPr>
        <p:grpSpPr>
          <a:xfrm>
            <a:off x="6824302" y="1451704"/>
            <a:ext cx="1072750" cy="1041648"/>
            <a:chOff x="2095445" y="2827165"/>
            <a:chExt cx="1072750" cy="1041648"/>
          </a:xfrm>
        </p:grpSpPr>
        <p:pic>
          <p:nvPicPr>
            <p:cNvPr id="96" name="Graphic 51">
              <a:extLst>
                <a:ext uri="{FF2B5EF4-FFF2-40B4-BE49-F238E27FC236}">
                  <a16:creationId xmlns:a16="http://schemas.microsoft.com/office/drawing/2014/main" id="{F2320469-8ACE-AE49-B526-3D16D6DAFFC3}"/>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2346070" y="2827165"/>
              <a:ext cx="571500" cy="571500"/>
            </a:xfrm>
            <a:prstGeom prst="rect">
              <a:avLst/>
            </a:prstGeom>
          </p:spPr>
        </p:pic>
        <p:sp>
          <p:nvSpPr>
            <p:cNvPr id="97" name="TextBox 96">
              <a:extLst>
                <a:ext uri="{FF2B5EF4-FFF2-40B4-BE49-F238E27FC236}">
                  <a16:creationId xmlns:a16="http://schemas.microsoft.com/office/drawing/2014/main" id="{17023907-717A-0F4F-9877-7DAD52A4FA87}"/>
                </a:ext>
              </a:extLst>
            </p:cNvPr>
            <p:cNvSpPr txBox="1"/>
            <p:nvPr/>
          </p:nvSpPr>
          <p:spPr>
            <a:xfrm>
              <a:off x="2095445" y="3437926"/>
              <a:ext cx="1072750" cy="430887"/>
            </a:xfrm>
            <a:prstGeom prst="rect">
              <a:avLst/>
            </a:prstGeom>
            <a:noFill/>
          </p:spPr>
          <p:txBody>
            <a:bodyPr wrap="square" rtlCol="0">
              <a:spAutoFit/>
            </a:bodyPr>
            <a:lstStyle/>
            <a:p>
              <a:pPr algn="ctr"/>
              <a:r>
                <a:rPr lang="en-US" sz="1100" dirty="0">
                  <a:solidFill>
                    <a:srgbClr val="232F3E"/>
                  </a:solidFill>
                </a:rPr>
                <a:t>Internet Gateway</a:t>
              </a:r>
            </a:p>
          </p:txBody>
        </p:sp>
      </p:grpSp>
    </p:spTree>
    <p:extLst>
      <p:ext uri="{BB962C8B-B14F-4D97-AF65-F5344CB8AC3E}">
        <p14:creationId xmlns:p14="http://schemas.microsoft.com/office/powerpoint/2010/main" val="19591072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4111604" y="3325388"/>
            <a:ext cx="1935221" cy="517403"/>
          </a:xfrm>
          <a:prstGeom prst="rightArrow">
            <a:avLst/>
          </a:prstGeom>
          <a:solidFill>
            <a:srgbClr val="FFC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389" dirty="0">
              <a:solidFill>
                <a:srgbClr val="FF9600"/>
              </a:solidFill>
              <a:latin typeface="Amazon Ember" panose="02000000000000000000"/>
            </a:endParaRPr>
          </a:p>
        </p:txBody>
      </p:sp>
      <p:sp>
        <p:nvSpPr>
          <p:cNvPr id="6" name="Right Arrow 5"/>
          <p:cNvSpPr/>
          <p:nvPr/>
        </p:nvSpPr>
        <p:spPr>
          <a:xfrm rot="1080039">
            <a:off x="8432980" y="4105920"/>
            <a:ext cx="2006400" cy="517403"/>
          </a:xfrm>
          <a:prstGeom prst="rightArrow">
            <a:avLst/>
          </a:prstGeom>
          <a:solidFill>
            <a:srgbClr val="FFC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389" dirty="0">
              <a:solidFill>
                <a:schemeClr val="bg1"/>
              </a:solidFill>
              <a:latin typeface="Amazon Ember" panose="02000000000000000000"/>
            </a:endParaRPr>
          </a:p>
        </p:txBody>
      </p:sp>
      <p:sp>
        <p:nvSpPr>
          <p:cNvPr id="7" name="TextBox 6"/>
          <p:cNvSpPr txBox="1"/>
          <p:nvPr/>
        </p:nvSpPr>
        <p:spPr>
          <a:xfrm>
            <a:off x="9184583" y="1462126"/>
            <a:ext cx="5010117" cy="613886"/>
          </a:xfrm>
          <a:prstGeom prst="rect">
            <a:avLst/>
          </a:prstGeom>
          <a:noFill/>
        </p:spPr>
        <p:txBody>
          <a:bodyPr wrap="square" rtlCol="0">
            <a:spAutoFit/>
          </a:bodyPr>
          <a:lstStyle/>
          <a:p>
            <a:pPr algn="ctr"/>
            <a:r>
              <a:rPr lang="en-US" sz="3200" b="1" dirty="0">
                <a:solidFill>
                  <a:srgbClr val="FFC000"/>
                </a:solidFill>
                <a:latin typeface="Amazon Ember" panose="02000000000000000000"/>
              </a:rPr>
              <a:t>SERVICES</a:t>
            </a:r>
            <a:r>
              <a:rPr lang="en-US" sz="3389" b="1" dirty="0">
                <a:solidFill>
                  <a:srgbClr val="FFC000"/>
                </a:solidFill>
                <a:latin typeface="Amazon Ember" panose="02000000000000000000"/>
              </a:rPr>
              <a:t> </a:t>
            </a:r>
            <a:r>
              <a:rPr lang="en-US" sz="2240" b="1" dirty="0">
                <a:solidFill>
                  <a:srgbClr val="FFC000"/>
                </a:solidFill>
                <a:latin typeface="Amazon Ember" panose="02000000000000000000"/>
              </a:rPr>
              <a:t>(ANYTHING)</a:t>
            </a:r>
          </a:p>
        </p:txBody>
      </p:sp>
      <p:sp>
        <p:nvSpPr>
          <p:cNvPr id="8" name="Rectangle 7"/>
          <p:cNvSpPr/>
          <p:nvPr/>
        </p:nvSpPr>
        <p:spPr>
          <a:xfrm>
            <a:off x="197263" y="4696158"/>
            <a:ext cx="1629490" cy="683264"/>
          </a:xfrm>
          <a:prstGeom prst="rect">
            <a:avLst/>
          </a:prstGeom>
        </p:spPr>
        <p:txBody>
          <a:bodyPr wrap="square">
            <a:spAutoFit/>
          </a:bodyPr>
          <a:lstStyle/>
          <a:p>
            <a:r>
              <a:rPr lang="en-US" sz="1920" dirty="0">
                <a:latin typeface="Amazon Ember" panose="02000000000000000000"/>
              </a:rPr>
              <a:t>Changes in data state</a:t>
            </a:r>
          </a:p>
        </p:txBody>
      </p:sp>
      <p:sp>
        <p:nvSpPr>
          <p:cNvPr id="9" name="Rectangle 8"/>
          <p:cNvSpPr/>
          <p:nvPr/>
        </p:nvSpPr>
        <p:spPr>
          <a:xfrm>
            <a:off x="197263" y="5626735"/>
            <a:ext cx="1629490" cy="683264"/>
          </a:xfrm>
          <a:prstGeom prst="rect">
            <a:avLst/>
          </a:prstGeom>
        </p:spPr>
        <p:txBody>
          <a:bodyPr wrap="square">
            <a:spAutoFit/>
          </a:bodyPr>
          <a:lstStyle/>
          <a:p>
            <a:r>
              <a:rPr lang="en-US" sz="1920" dirty="0">
                <a:latin typeface="Amazon Ember" panose="02000000000000000000"/>
              </a:rPr>
              <a:t>Requests to endpoints</a:t>
            </a:r>
          </a:p>
        </p:txBody>
      </p:sp>
      <p:sp>
        <p:nvSpPr>
          <p:cNvPr id="10" name="Rectangle 9"/>
          <p:cNvSpPr/>
          <p:nvPr/>
        </p:nvSpPr>
        <p:spPr>
          <a:xfrm>
            <a:off x="173829" y="6522770"/>
            <a:ext cx="1908755" cy="683264"/>
          </a:xfrm>
          <a:prstGeom prst="rect">
            <a:avLst/>
          </a:prstGeom>
        </p:spPr>
        <p:txBody>
          <a:bodyPr wrap="square">
            <a:spAutoFit/>
          </a:bodyPr>
          <a:lstStyle/>
          <a:p>
            <a:r>
              <a:rPr lang="en-US" sz="1920" dirty="0">
                <a:latin typeface="Amazon Ember" panose="02000000000000000000"/>
              </a:rPr>
              <a:t>Changes in resource state</a:t>
            </a:r>
          </a:p>
        </p:txBody>
      </p:sp>
      <p:sp>
        <p:nvSpPr>
          <p:cNvPr id="11" name="Right Arrow 10"/>
          <p:cNvSpPr/>
          <p:nvPr/>
        </p:nvSpPr>
        <p:spPr>
          <a:xfrm rot="20519961" flipV="1">
            <a:off x="8438093" y="2943701"/>
            <a:ext cx="2006400" cy="517403"/>
          </a:xfrm>
          <a:prstGeom prst="rightArrow">
            <a:avLst/>
          </a:prstGeom>
          <a:solidFill>
            <a:srgbClr val="FFC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389" dirty="0">
              <a:solidFill>
                <a:srgbClr val="FF9600"/>
              </a:solidFill>
              <a:latin typeface="Amazon Ember" panose="02000000000000000000"/>
            </a:endParaRPr>
          </a:p>
        </p:txBody>
      </p:sp>
      <p:pic>
        <p:nvPicPr>
          <p:cNvPr id="17" name="Picture 16"/>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1973524" y="2783372"/>
            <a:ext cx="1505763" cy="1497024"/>
          </a:xfrm>
          <a:prstGeom prst="rect">
            <a:avLst/>
          </a:prstGeom>
          <a:noFill/>
        </p:spPr>
      </p:pic>
      <p:sp>
        <p:nvSpPr>
          <p:cNvPr id="18" name="TextBox 17"/>
          <p:cNvSpPr txBox="1"/>
          <p:nvPr/>
        </p:nvSpPr>
        <p:spPr>
          <a:xfrm>
            <a:off x="823780" y="1455929"/>
            <a:ext cx="3805253" cy="613886"/>
          </a:xfrm>
          <a:prstGeom prst="rect">
            <a:avLst/>
          </a:prstGeom>
          <a:noFill/>
        </p:spPr>
        <p:txBody>
          <a:bodyPr wrap="square" rtlCol="0">
            <a:spAutoFit/>
          </a:bodyPr>
          <a:lstStyle/>
          <a:p>
            <a:pPr algn="ctr"/>
            <a:r>
              <a:rPr lang="en-US" sz="3200" b="1" dirty="0">
                <a:solidFill>
                  <a:srgbClr val="FFC000"/>
                </a:solidFill>
                <a:latin typeface="Amazon Ember" panose="02000000000000000000"/>
              </a:rPr>
              <a:t>EVENT</a:t>
            </a:r>
            <a:r>
              <a:rPr lang="en-US" sz="3389" b="1" dirty="0">
                <a:solidFill>
                  <a:srgbClr val="FF9600"/>
                </a:solidFill>
                <a:latin typeface="Amazon Ember" panose="02000000000000000000"/>
              </a:rPr>
              <a:t> </a:t>
            </a:r>
            <a:r>
              <a:rPr lang="en-US" sz="3200" b="1" dirty="0">
                <a:solidFill>
                  <a:srgbClr val="FFC000"/>
                </a:solidFill>
                <a:latin typeface="Amazon Ember" panose="02000000000000000000"/>
              </a:rPr>
              <a:t>SOURCE</a:t>
            </a:r>
          </a:p>
        </p:txBody>
      </p:sp>
      <p:pic>
        <p:nvPicPr>
          <p:cNvPr id="16" name="Picture 15"/>
          <p:cNvPicPr>
            <a:picLocks noChangeAspect="1"/>
          </p:cNvPicPr>
          <p:nvPr/>
        </p:nvPicPr>
        <p:blipFill>
          <a:blip r:embed="rId4">
            <a:biLevel thresh="75000"/>
            <a:extLst>
              <a:ext uri="{28A0092B-C50C-407E-A947-70E740481C1C}">
                <a14:useLocalDpi xmlns:a14="http://schemas.microsoft.com/office/drawing/2010/main"/>
              </a:ext>
            </a:extLst>
          </a:blip>
          <a:stretch>
            <a:fillRect/>
          </a:stretch>
        </p:blipFill>
        <p:spPr>
          <a:xfrm>
            <a:off x="2210588" y="6482515"/>
            <a:ext cx="886234" cy="886234"/>
          </a:xfrm>
          <a:prstGeom prst="rect">
            <a:avLst/>
          </a:prstGeom>
        </p:spPr>
      </p:pic>
      <p:sp>
        <p:nvSpPr>
          <p:cNvPr id="21" name="TextBox 20"/>
          <p:cNvSpPr txBox="1"/>
          <p:nvPr/>
        </p:nvSpPr>
        <p:spPr>
          <a:xfrm>
            <a:off x="5902840" y="1446701"/>
            <a:ext cx="2824720" cy="584774"/>
          </a:xfrm>
          <a:prstGeom prst="rect">
            <a:avLst/>
          </a:prstGeom>
          <a:noFill/>
        </p:spPr>
        <p:txBody>
          <a:bodyPr wrap="square" rtlCol="0">
            <a:spAutoFit/>
          </a:bodyPr>
          <a:lstStyle/>
          <a:p>
            <a:pPr algn="ctr"/>
            <a:r>
              <a:rPr lang="en-US" sz="3200" b="1" dirty="0">
                <a:solidFill>
                  <a:srgbClr val="FFC000"/>
                </a:solidFill>
                <a:latin typeface="Amazon Ember" panose="02000000000000000000"/>
              </a:rPr>
              <a:t>FUNCTION</a:t>
            </a:r>
          </a:p>
        </p:txBody>
      </p:sp>
      <p:sp>
        <p:nvSpPr>
          <p:cNvPr id="22" name="Rectangle 21"/>
          <p:cNvSpPr/>
          <p:nvPr/>
        </p:nvSpPr>
        <p:spPr>
          <a:xfrm>
            <a:off x="6572926" y="4863448"/>
            <a:ext cx="1834326" cy="2505301"/>
          </a:xfrm>
          <a:prstGeom prst="rect">
            <a:avLst/>
          </a:prstGeom>
        </p:spPr>
        <p:txBody>
          <a:bodyPr wrap="square">
            <a:spAutoFit/>
          </a:bodyPr>
          <a:lstStyle/>
          <a:p>
            <a:r>
              <a:rPr lang="en-US" sz="2240" dirty="0">
                <a:latin typeface="Amazon Ember" panose="02000000000000000000"/>
              </a:rPr>
              <a:t>Node.js</a:t>
            </a:r>
          </a:p>
          <a:p>
            <a:r>
              <a:rPr lang="en-US" sz="2240" dirty="0">
                <a:latin typeface="Amazon Ember" panose="02000000000000000000"/>
              </a:rPr>
              <a:t>Python</a:t>
            </a:r>
          </a:p>
          <a:p>
            <a:r>
              <a:rPr lang="en-US" sz="2240" dirty="0">
                <a:latin typeface="Amazon Ember" panose="02000000000000000000"/>
              </a:rPr>
              <a:t>Java</a:t>
            </a:r>
          </a:p>
          <a:p>
            <a:r>
              <a:rPr lang="en-US" sz="2240" dirty="0">
                <a:latin typeface="Amazon Ember" panose="02000000000000000000"/>
              </a:rPr>
              <a:t>C#</a:t>
            </a:r>
          </a:p>
          <a:p>
            <a:r>
              <a:rPr lang="en-US" sz="2240" dirty="0">
                <a:latin typeface="Amazon Ember" panose="02000000000000000000"/>
              </a:rPr>
              <a:t>Go</a:t>
            </a:r>
          </a:p>
          <a:p>
            <a:r>
              <a:rPr lang="en-US" sz="2240" dirty="0">
                <a:latin typeface="Amazon Ember" panose="02000000000000000000"/>
              </a:rPr>
              <a:t>PowerShell</a:t>
            </a:r>
          </a:p>
          <a:p>
            <a:r>
              <a:rPr lang="en-US" sz="2240">
                <a:latin typeface="Amazon Ember" panose="02000000000000000000"/>
              </a:rPr>
              <a:t>Ruby</a:t>
            </a:r>
            <a:endParaRPr lang="en-US" sz="2240" dirty="0">
              <a:latin typeface="Amazon Ember" panose="02000000000000000000"/>
            </a:endParaRPr>
          </a:p>
        </p:txBody>
      </p:sp>
      <p:sp>
        <p:nvSpPr>
          <p:cNvPr id="24" name="Title 4"/>
          <p:cNvSpPr>
            <a:spLocks noGrp="1"/>
          </p:cNvSpPr>
          <p:nvPr>
            <p:ph type="title"/>
          </p:nvPr>
        </p:nvSpPr>
        <p:spPr/>
        <p:txBody>
          <a:bodyPr/>
          <a:lstStyle/>
          <a:p>
            <a:r>
              <a:rPr lang="en-US" dirty="0">
                <a:solidFill>
                  <a:srgbClr val="FFC000"/>
                </a:solidFill>
                <a:latin typeface="+mj-lt"/>
              </a:rPr>
              <a:t>Serverless</a:t>
            </a:r>
            <a:r>
              <a:rPr lang="en-US" dirty="0">
                <a:latin typeface="+mj-lt"/>
              </a:rPr>
              <a:t> Computing</a:t>
            </a:r>
            <a:br>
              <a:rPr lang="en-US" dirty="0">
                <a:latin typeface="+mj-lt"/>
              </a:rPr>
            </a:br>
            <a:endParaRPr lang="en-US" dirty="0">
              <a:latin typeface="+mj-lt"/>
            </a:endParaRPr>
          </a:p>
        </p:txBody>
      </p:sp>
      <p:pic>
        <p:nvPicPr>
          <p:cNvPr id="25" name="Graphic 24">
            <a:extLst>
              <a:ext uri="{FF2B5EF4-FFF2-40B4-BE49-F238E27FC236}">
                <a16:creationId xmlns:a16="http://schemas.microsoft.com/office/drawing/2014/main" id="{E8414BC5-3473-C24F-9ECD-E72A0FE4EAB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733933" y="2237437"/>
            <a:ext cx="1189125" cy="1189125"/>
          </a:xfrm>
          <a:prstGeom prst="rect">
            <a:avLst/>
          </a:prstGeom>
        </p:spPr>
      </p:pic>
      <p:pic>
        <p:nvPicPr>
          <p:cNvPr id="26" name="Graphic 25">
            <a:extLst>
              <a:ext uri="{FF2B5EF4-FFF2-40B4-BE49-F238E27FC236}">
                <a16:creationId xmlns:a16="http://schemas.microsoft.com/office/drawing/2014/main" id="{7BDB9356-272E-F145-93FF-CD04E3E3FFC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148865" y="2783372"/>
            <a:ext cx="1189125" cy="1189125"/>
          </a:xfrm>
          <a:prstGeom prst="rect">
            <a:avLst/>
          </a:prstGeom>
        </p:spPr>
      </p:pic>
      <p:pic>
        <p:nvPicPr>
          <p:cNvPr id="27" name="Graphic 26">
            <a:extLst>
              <a:ext uri="{FF2B5EF4-FFF2-40B4-BE49-F238E27FC236}">
                <a16:creationId xmlns:a16="http://schemas.microsoft.com/office/drawing/2014/main" id="{21A3E502-7FD3-894F-8BF1-40C603ECDB1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523889" y="2236635"/>
            <a:ext cx="1189125" cy="1189125"/>
          </a:xfrm>
          <a:prstGeom prst="rect">
            <a:avLst/>
          </a:prstGeom>
        </p:spPr>
      </p:pic>
      <p:pic>
        <p:nvPicPr>
          <p:cNvPr id="29" name="Graphic 28">
            <a:extLst>
              <a:ext uri="{FF2B5EF4-FFF2-40B4-BE49-F238E27FC236}">
                <a16:creationId xmlns:a16="http://schemas.microsoft.com/office/drawing/2014/main" id="{0D6A48FE-59F3-A346-92AD-E898D424008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999533" y="4176784"/>
            <a:ext cx="1487787" cy="1487787"/>
          </a:xfrm>
          <a:prstGeom prst="rect">
            <a:avLst/>
          </a:prstGeom>
        </p:spPr>
      </p:pic>
      <p:pic>
        <p:nvPicPr>
          <p:cNvPr id="30" name="Graphic 29">
            <a:extLst>
              <a:ext uri="{FF2B5EF4-FFF2-40B4-BE49-F238E27FC236}">
                <a16:creationId xmlns:a16="http://schemas.microsoft.com/office/drawing/2014/main" id="{E4E2F608-5503-5B44-A9FE-9AB1F0BDB4A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141411" y="5895642"/>
            <a:ext cx="1310392" cy="1310392"/>
          </a:xfrm>
          <a:prstGeom prst="rect">
            <a:avLst/>
          </a:prstGeom>
        </p:spPr>
      </p:pic>
      <p:pic>
        <p:nvPicPr>
          <p:cNvPr id="31" name="Graphic 30">
            <a:extLst>
              <a:ext uri="{FF2B5EF4-FFF2-40B4-BE49-F238E27FC236}">
                <a16:creationId xmlns:a16="http://schemas.microsoft.com/office/drawing/2014/main" id="{3DC10927-334E-C543-AA6A-3C41C81332B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323542" y="2714560"/>
            <a:ext cx="1731934" cy="1731934"/>
          </a:xfrm>
          <a:prstGeom prst="rect">
            <a:avLst/>
          </a:prstGeom>
        </p:spPr>
      </p:pic>
      <p:pic>
        <p:nvPicPr>
          <p:cNvPr id="32" name="Graphic 31">
            <a:extLst>
              <a:ext uri="{FF2B5EF4-FFF2-40B4-BE49-F238E27FC236}">
                <a16:creationId xmlns:a16="http://schemas.microsoft.com/office/drawing/2014/main" id="{4E236F15-A600-954E-9785-EE84D8AEF6B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128308" y="4615755"/>
            <a:ext cx="616308" cy="616308"/>
          </a:xfrm>
          <a:prstGeom prst="rect">
            <a:avLst/>
          </a:prstGeom>
        </p:spPr>
      </p:pic>
      <p:pic>
        <p:nvPicPr>
          <p:cNvPr id="33" name="Graphic 32">
            <a:extLst>
              <a:ext uri="{FF2B5EF4-FFF2-40B4-BE49-F238E27FC236}">
                <a16:creationId xmlns:a16="http://schemas.microsoft.com/office/drawing/2014/main" id="{F8DE0F0C-88A8-604E-8146-914A0D7AB71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45552" y="4974900"/>
            <a:ext cx="616308" cy="616308"/>
          </a:xfrm>
          <a:prstGeom prst="rect">
            <a:avLst/>
          </a:prstGeom>
        </p:spPr>
      </p:pic>
      <p:pic>
        <p:nvPicPr>
          <p:cNvPr id="34" name="Graphic 33">
            <a:extLst>
              <a:ext uri="{FF2B5EF4-FFF2-40B4-BE49-F238E27FC236}">
                <a16:creationId xmlns:a16="http://schemas.microsoft.com/office/drawing/2014/main" id="{F604182C-7DDD-FE45-BA92-0E2A0F1C777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559595" y="4615755"/>
            <a:ext cx="616308" cy="616308"/>
          </a:xfrm>
          <a:prstGeom prst="rect">
            <a:avLst/>
          </a:prstGeom>
        </p:spPr>
      </p:pic>
      <p:pic>
        <p:nvPicPr>
          <p:cNvPr id="35" name="Graphic 34">
            <a:extLst>
              <a:ext uri="{FF2B5EF4-FFF2-40B4-BE49-F238E27FC236}">
                <a16:creationId xmlns:a16="http://schemas.microsoft.com/office/drawing/2014/main" id="{B4C59A62-2FAD-E446-A77B-6B63C27B533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294123" y="5591208"/>
            <a:ext cx="719165" cy="719165"/>
          </a:xfrm>
          <a:prstGeom prst="rect">
            <a:avLst/>
          </a:prstGeom>
        </p:spPr>
      </p:pic>
    </p:spTree>
    <p:extLst>
      <p:ext uri="{BB962C8B-B14F-4D97-AF65-F5344CB8AC3E}">
        <p14:creationId xmlns:p14="http://schemas.microsoft.com/office/powerpoint/2010/main" val="2788572110"/>
      </p:ext>
    </p:extLst>
  </p:cSld>
  <p:clrMapOvr>
    <a:masterClrMapping/>
  </p:clrMapOvr>
  <p:transition>
    <p:fade/>
  </p:transition>
</p:sld>
</file>

<file path=ppt/theme/theme1.xml><?xml version="1.0" encoding="utf-8"?>
<a:theme xmlns:a="http://schemas.openxmlformats.org/drawingml/2006/main" name="4-05665_ReInvent_2018_Template_Light">
  <a:themeElements>
    <a:clrScheme name="Re:Invent 2018">
      <a:dk1>
        <a:srgbClr val="000000"/>
      </a:dk1>
      <a:lt1>
        <a:srgbClr val="FFFFFF"/>
      </a:lt1>
      <a:dk2>
        <a:srgbClr val="282828"/>
      </a:dk2>
      <a:lt2>
        <a:srgbClr val="D232AA"/>
      </a:lt2>
      <a:accent1>
        <a:srgbClr val="D232AA"/>
      </a:accent1>
      <a:accent2>
        <a:srgbClr val="000AFF"/>
      </a:accent2>
      <a:accent3>
        <a:srgbClr val="8C28FF"/>
      </a:accent3>
      <a:accent4>
        <a:srgbClr val="FF2850"/>
      </a:accent4>
      <a:accent5>
        <a:srgbClr val="FF9900"/>
      </a:accent5>
      <a:accent6>
        <a:srgbClr val="50AA4B"/>
      </a:accent6>
      <a:hlink>
        <a:srgbClr val="2D93AA"/>
      </a:hlink>
      <a:folHlink>
        <a:srgbClr val="2D64AA"/>
      </a:folHlink>
    </a:clrScheme>
    <a:fontScheme name="Re:Invent 2018">
      <a:majorFont>
        <a:latin typeface="Amazon Ember Light"/>
        <a:ea typeface=""/>
        <a:cs typeface=""/>
      </a:majorFont>
      <a:minorFont>
        <a:latin typeface="Amazon Ember"/>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1800"/>
          </a:spcAft>
          <a:defRPr sz="32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ReInvent 2018 template_16x9_light.potx" id="{E2BE24CE-0B0D-43A8-9BAF-2178801C7488}" vid="{E1C27F3D-144E-46CB-B0A4-59CBB5BA92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1" ma:contentTypeDescription="Create a new document." ma:contentTypeScope="" ma:versionID="39dd6e28de13981fc99600d481b1de5c">
  <xsd:schema xmlns:xsd="http://www.w3.org/2001/XMLSchema" xmlns:xs="http://www.w3.org/2001/XMLSchema" xmlns:p="http://schemas.microsoft.com/office/2006/metadata/properties" xmlns:ns3="630a2e83-186a-4a0f-ab27-bee8a8096abc" targetNamespace="http://schemas.microsoft.com/office/2006/metadata/properties" ma:root="true" ma:fieldsID="e5a18a002045f9f0e2a3c9cc06ab2675" ns3:_="">
    <xsd:import namespace="630a2e83-186a-4a0f-ab27-bee8a8096ab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678F0-6EA3-4F58-92F2-E73D80B53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schemas.microsoft.com/office/2006/documentManagement/types"/>
    <ds:schemaRef ds:uri="http://purl.org/dc/elements/1.1/"/>
    <ds:schemaRef ds:uri="http://purl.org/dc/terms/"/>
    <ds:schemaRef ds:uri="http://purl.org/dc/dcmitype/"/>
    <ds:schemaRef ds:uri="http://schemas.microsoft.com/office/2006/metadata/properties"/>
    <ds:schemaRef ds:uri="630a2e83-186a-4a0f-ab27-bee8a8096abc"/>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4-05665_ReInvent_2018_Template_Light</Template>
  <TotalTime>2842</TotalTime>
  <Words>1160</Words>
  <Application>Microsoft Office PowerPoint</Application>
  <PresentationFormat>Personalizzato</PresentationFormat>
  <Paragraphs>303</Paragraphs>
  <Slides>24</Slides>
  <Notes>14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24</vt:i4>
      </vt:variant>
    </vt:vector>
  </HeadingPairs>
  <TitlesOfParts>
    <vt:vector size="34" baseType="lpstr">
      <vt:lpstr>Amazon Ember</vt:lpstr>
      <vt:lpstr>Amazon Ember Light</vt:lpstr>
      <vt:lpstr>Amazon Ember Medium</vt:lpstr>
      <vt:lpstr>Amazon Ember Regular</vt:lpstr>
      <vt:lpstr>Arial</vt:lpstr>
      <vt:lpstr>Arial Black</vt:lpstr>
      <vt:lpstr>Helvetica Neue</vt:lpstr>
      <vt:lpstr>Lucida Console</vt:lpstr>
      <vt:lpstr>Segoe UI</vt:lpstr>
      <vt:lpstr>4-05665_ReInvent_2018_Template_Light</vt:lpstr>
      <vt:lpstr>Serverless: build cloud native application</vt:lpstr>
      <vt:lpstr>Microservices allow you to decompose for agility</vt:lpstr>
      <vt:lpstr>Microservices eliminate the need to focus on infrastructure as your critical differentiator</vt:lpstr>
      <vt:lpstr>Amazon views serverless as the native architecture of the cloud</vt:lpstr>
      <vt:lpstr>Serverless is an operational construct</vt:lpstr>
      <vt:lpstr>Options for architecting your microservices</vt:lpstr>
      <vt:lpstr>Containers: ECS, EKS, Fargate</vt:lpstr>
      <vt:lpstr>AWS container web architecture</vt:lpstr>
      <vt:lpstr>Serverless Computing </vt:lpstr>
      <vt:lpstr>Serverless: Lambda</vt:lpstr>
      <vt:lpstr>AWS serverless web architecture</vt:lpstr>
      <vt:lpstr>Architectural considerations</vt:lpstr>
      <vt:lpstr>Other considerations</vt:lpstr>
      <vt:lpstr>So how do we decide?</vt:lpstr>
      <vt:lpstr>Ideas on selecting … containers</vt:lpstr>
      <vt:lpstr>Ideas on selecting … serverless</vt:lpstr>
      <vt:lpstr>What if I can’t decide?</vt:lpstr>
      <vt:lpstr>Decision Tree – well, almost!</vt:lpstr>
      <vt:lpstr>Architecting microservices</vt:lpstr>
      <vt:lpstr>API Gateway integrations</vt:lpstr>
      <vt:lpstr>Amazon API Gateway</vt:lpstr>
      <vt:lpstr>AWS AppSync</vt:lpstr>
      <vt:lpstr>AWS X-Ray</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Josh Kahn</dc:creator>
  <cp:keywords>ReInvent 2018</cp:keywords>
  <cp:lastModifiedBy>Arianna Faticone</cp:lastModifiedBy>
  <cp:revision>109</cp:revision>
  <dcterms:created xsi:type="dcterms:W3CDTF">2018-08-27T21:59:04Z</dcterms:created>
  <dcterms:modified xsi:type="dcterms:W3CDTF">2019-07-04T08:35:54Z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