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 ContentType="image/ti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4" r:id="rId4"/>
  </p:sldMasterIdLst>
  <p:notesMasterIdLst>
    <p:notesMasterId r:id="rId42"/>
  </p:notesMasterIdLst>
  <p:sldIdLst>
    <p:sldId id="285" r:id="rId5"/>
    <p:sldId id="259" r:id="rId6"/>
    <p:sldId id="260" r:id="rId7"/>
    <p:sldId id="286" r:id="rId8"/>
    <p:sldId id="287" r:id="rId9"/>
    <p:sldId id="312" r:id="rId10"/>
    <p:sldId id="313" r:id="rId11"/>
    <p:sldId id="290" r:id="rId12"/>
    <p:sldId id="291" r:id="rId13"/>
    <p:sldId id="292" r:id="rId14"/>
    <p:sldId id="293" r:id="rId15"/>
    <p:sldId id="295" r:id="rId16"/>
    <p:sldId id="294" r:id="rId17"/>
    <p:sldId id="296" r:id="rId18"/>
    <p:sldId id="297" r:id="rId19"/>
    <p:sldId id="298" r:id="rId20"/>
    <p:sldId id="299" r:id="rId21"/>
    <p:sldId id="328" r:id="rId22"/>
    <p:sldId id="327" r:id="rId23"/>
    <p:sldId id="300" r:id="rId24"/>
    <p:sldId id="301" r:id="rId25"/>
    <p:sldId id="302" r:id="rId26"/>
    <p:sldId id="303" r:id="rId27"/>
    <p:sldId id="326" r:id="rId28"/>
    <p:sldId id="324" r:id="rId29"/>
    <p:sldId id="325" r:id="rId30"/>
    <p:sldId id="314" r:id="rId31"/>
    <p:sldId id="315" r:id="rId32"/>
    <p:sldId id="316" r:id="rId33"/>
    <p:sldId id="317" r:id="rId34"/>
    <p:sldId id="318" r:id="rId35"/>
    <p:sldId id="319" r:id="rId36"/>
    <p:sldId id="320" r:id="rId37"/>
    <p:sldId id="321" r:id="rId38"/>
    <p:sldId id="322" r:id="rId39"/>
    <p:sldId id="323" r:id="rId40"/>
    <p:sldId id="310" r:id="rId4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5" userDrawn="1">
          <p15:clr>
            <a:srgbClr val="A4A3A4"/>
          </p15:clr>
        </p15:guide>
        <p15:guide id="4" orient="horz" pos="3185" userDrawn="1">
          <p15:clr>
            <a:srgbClr val="A4A3A4"/>
          </p15:clr>
        </p15:guide>
        <p15:guide id="6" orient="horz" pos="1371" userDrawn="1">
          <p15:clr>
            <a:srgbClr val="A4A3A4"/>
          </p15:clr>
        </p15:guide>
        <p15:guide id="7" orient="horz" pos="2078">
          <p15:clr>
            <a:srgbClr val="A4A3A4"/>
          </p15:clr>
        </p15:guide>
        <p15:guide id="8" orient="horz" pos="100" userDrawn="1">
          <p15:clr>
            <a:srgbClr val="A4A3A4"/>
          </p15:clr>
        </p15:guide>
        <p15:guide id="10" orient="horz" pos="2859">
          <p15:clr>
            <a:srgbClr val="A4A3A4"/>
          </p15:clr>
        </p15:guide>
        <p15:guide id="11" pos="952" userDrawn="1">
          <p15:clr>
            <a:srgbClr val="A4A3A4"/>
          </p15:clr>
        </p15:guide>
        <p15:guide id="12" pos="1755">
          <p15:clr>
            <a:srgbClr val="A4A3A4"/>
          </p15:clr>
        </p15:guide>
        <p15:guide id="13" pos="2857" userDrawn="1">
          <p15:clr>
            <a:srgbClr val="A4A3A4"/>
          </p15:clr>
        </p15:guide>
        <p15:guide id="14" pos="884" userDrawn="1">
          <p15:clr>
            <a:srgbClr val="A4A3A4"/>
          </p15:clr>
        </p15:guide>
        <p15:guide id="15" pos="4790">
          <p15:clr>
            <a:srgbClr val="A4A3A4"/>
          </p15:clr>
        </p15:guide>
        <p15:guide id="16" pos="2494" userDrawn="1">
          <p15:clr>
            <a:srgbClr val="A4A3A4"/>
          </p15:clr>
        </p15:guide>
        <p15:guide id="17" pos="1723" userDrawn="1">
          <p15:clr>
            <a:srgbClr val="A4A3A4"/>
          </p15:clr>
        </p15:guide>
        <p15:guide id="18" pos="987">
          <p15:clr>
            <a:srgbClr val="A4A3A4"/>
          </p15:clr>
        </p15:guide>
        <p15:guide id="19" pos="5375" userDrawn="1">
          <p15:clr>
            <a:srgbClr val="A4A3A4"/>
          </p15:clr>
        </p15:guide>
        <p15:guide id="20" pos="3257">
          <p15:clr>
            <a:srgbClr val="A4A3A4"/>
          </p15:clr>
        </p15:guide>
        <p15:guide id="21">
          <p15:clr>
            <a:srgbClr val="A4A3A4"/>
          </p15:clr>
        </p15:guide>
        <p15:guide id="22" pos="3285">
          <p15:clr>
            <a:srgbClr val="A4A3A4"/>
          </p15:clr>
        </p15:guide>
        <p15:guide id="23" pos="4014" userDrawn="1">
          <p15:clr>
            <a:srgbClr val="A4A3A4"/>
          </p15:clr>
        </p15:guide>
        <p15:guide id="24" pos="4053">
          <p15:clr>
            <a:srgbClr val="A4A3A4"/>
          </p15:clr>
        </p15:guide>
        <p15:guide id="25" pos="5544">
          <p15:clr>
            <a:srgbClr val="A4A3A4"/>
          </p15:clr>
        </p15:guide>
        <p15:guide id="26" pos="340" userDrawn="1">
          <p15:clr>
            <a:srgbClr val="A4A3A4"/>
          </p15:clr>
        </p15:guide>
        <p15:guide id="27" pos="349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talano, Alec" initials="" lastIdx="23" clrIdx="0"/>
  <p:cmAuthor id="1" name="Alec Catalano"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2836"/>
    <a:srgbClr val="59DCBA"/>
    <a:srgbClr val="414042"/>
    <a:srgbClr val="595A5D"/>
    <a:srgbClr val="DCDCDC"/>
    <a:srgbClr val="4F81BD"/>
    <a:srgbClr val="0C9B2E"/>
    <a:srgbClr val="FFFAD0"/>
    <a:srgbClr val="FFF8AE"/>
    <a:srgbClr val="FCB64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73" autoAdjust="0"/>
    <p:restoredTop sz="57664" autoAdjust="0"/>
  </p:normalViewPr>
  <p:slideViewPr>
    <p:cSldViewPr snapToGrid="0" showGuides="1">
      <p:cViewPr varScale="1">
        <p:scale>
          <a:sx n="56" d="100"/>
          <a:sy n="56" d="100"/>
        </p:scale>
        <p:origin x="1794" y="42"/>
      </p:cViewPr>
      <p:guideLst>
        <p:guide orient="horz" pos="645"/>
        <p:guide orient="horz" pos="3185"/>
        <p:guide orient="horz" pos="1371"/>
        <p:guide orient="horz" pos="2078"/>
        <p:guide orient="horz" pos="100"/>
        <p:guide orient="horz" pos="2859"/>
        <p:guide pos="952"/>
        <p:guide pos="1755"/>
        <p:guide pos="2857"/>
        <p:guide pos="884"/>
        <p:guide pos="4790"/>
        <p:guide pos="2494"/>
        <p:guide pos="1723"/>
        <p:guide pos="987"/>
        <p:guide pos="5375"/>
        <p:guide pos="3257"/>
        <p:guide/>
        <p:guide pos="3285"/>
        <p:guide pos="4014"/>
        <p:guide pos="4053"/>
        <p:guide pos="5544"/>
        <p:guide pos="340"/>
        <p:guide pos="3492"/>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commentAuthors" Target="commen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s>
</file>

<file path=ppt/charts/_rels/chart1.xml.rels><?xml version="1.0" encoding="UTF-8" standalone="yes"?>
<Relationships xmlns="http://schemas.openxmlformats.org/package/2006/relationships"><Relationship Id="rId3" Type="http://schemas.openxmlformats.org/officeDocument/2006/relationships/package" Target="../embeddings/Foglio_di_lavoro_di_Microsoft_Excel.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Foglio_di_lavoro_di_Microsoft_Excel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Foglio_di_lavoro_di_Microsoft_Excel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1800" b="1" dirty="0">
                <a:solidFill>
                  <a:schemeClr val="accent1"/>
                </a:solidFill>
                <a:latin typeface="Amazon Ember" panose="020B0603020204020204" pitchFamily="34" charset="0"/>
                <a:ea typeface="Amazon Ember" panose="020B0603020204020204" pitchFamily="34" charset="0"/>
                <a:cs typeface="Amazon Ember" panose="020B0603020204020204" pitchFamily="34" charset="0"/>
              </a:rPr>
              <a:t>14% price/performance</a:t>
            </a:r>
            <a:r>
              <a:rPr lang="en-US" sz="1800" b="1" baseline="0" dirty="0">
                <a:solidFill>
                  <a:schemeClr val="accent1"/>
                </a:solidFill>
                <a:latin typeface="Amazon Ember" panose="020B0603020204020204" pitchFamily="34" charset="0"/>
                <a:ea typeface="Amazon Ember" panose="020B0603020204020204" pitchFamily="34" charset="0"/>
                <a:cs typeface="Amazon Ember" panose="020B0603020204020204" pitchFamily="34" charset="0"/>
              </a:rPr>
              <a:t> i</a:t>
            </a:r>
            <a:r>
              <a:rPr lang="en-US" sz="1800" b="1" dirty="0">
                <a:solidFill>
                  <a:schemeClr val="accent1"/>
                </a:solidFill>
                <a:latin typeface="Amazon Ember" panose="020B0603020204020204" pitchFamily="34" charset="0"/>
                <a:ea typeface="Amazon Ember" panose="020B0603020204020204" pitchFamily="34" charset="0"/>
                <a:cs typeface="Amazon Ember" panose="020B0603020204020204" pitchFamily="34" charset="0"/>
              </a:rPr>
              <a:t>mprovement</a:t>
            </a:r>
            <a:r>
              <a:rPr lang="en-US" sz="1800" dirty="0">
                <a:solidFill>
                  <a:schemeClr val="accent1"/>
                </a:solidFill>
                <a:latin typeface="Amazon Ember" panose="020B0603020204020204" pitchFamily="34" charset="0"/>
                <a:ea typeface="Amazon Ember" panose="020B0603020204020204" pitchFamily="34" charset="0"/>
                <a:cs typeface="Amazon Ember" panose="020B0603020204020204" pitchFamily="34" charset="0"/>
              </a:rPr>
              <a:t> </a:t>
            </a:r>
            <a:r>
              <a:rPr lang="en-US" sz="1800" dirty="0">
                <a:solidFill>
                  <a:schemeClr val="tx1"/>
                </a:solidFill>
                <a:latin typeface="Amazon Ember" panose="020B0603020204020204" pitchFamily="34" charset="0"/>
                <a:ea typeface="Amazon Ember" panose="020B0603020204020204" pitchFamily="34" charset="0"/>
                <a:cs typeface="Amazon Ember" panose="020B0603020204020204" pitchFamily="34" charset="0"/>
              </a:rPr>
              <a:t>with M5</a:t>
            </a:r>
          </a:p>
        </c:rich>
      </c:tx>
      <c:layout>
        <c:manualLayout>
          <c:xMode val="edge"/>
          <c:yMode val="edge"/>
          <c:x val="0.11007250724373024"/>
          <c:y val="0"/>
        </c:manualLayout>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it-IT"/>
        </a:p>
      </c:txPr>
    </c:title>
    <c:autoTitleDeleted val="0"/>
    <c:plotArea>
      <c:layout/>
      <c:barChart>
        <c:barDir val="col"/>
        <c:grouping val="clustered"/>
        <c:varyColors val="0"/>
        <c:ser>
          <c:idx val="0"/>
          <c:order val="0"/>
          <c:tx>
            <c:strRef>
              <c:f>Sheet1!$B$1</c:f>
              <c:strCache>
                <c:ptCount val="1"/>
                <c:pt idx="0">
                  <c:v>M4</c:v>
                </c:pt>
              </c:strCache>
            </c:strRef>
          </c:tx>
          <c:spPr>
            <a:solidFill>
              <a:schemeClr val="accent2"/>
            </a:solidFill>
            <a:ln>
              <a:noFill/>
            </a:ln>
            <a:effectLst/>
          </c:spPr>
          <c:invertIfNegative val="0"/>
          <c:cat>
            <c:strRef>
              <c:f>Sheet1!$A$2</c:f>
              <c:strCache>
                <c:ptCount val="1"/>
                <c:pt idx="0">
                  <c:v>Price/performance</c:v>
                </c:pt>
              </c:strCache>
            </c:strRef>
          </c:cat>
          <c:val>
            <c:numRef>
              <c:f>Sheet1!$B$2</c:f>
              <c:numCache>
                <c:formatCode>General</c:formatCode>
                <c:ptCount val="1"/>
                <c:pt idx="0">
                  <c:v>100</c:v>
                </c:pt>
              </c:numCache>
            </c:numRef>
          </c:val>
          <c:extLst>
            <c:ext xmlns:c16="http://schemas.microsoft.com/office/drawing/2014/chart" uri="{C3380CC4-5D6E-409C-BE32-E72D297353CC}">
              <c16:uniqueId val="{00000000-428A-4F27-83E5-8F6D9049BE56}"/>
            </c:ext>
          </c:extLst>
        </c:ser>
        <c:ser>
          <c:idx val="1"/>
          <c:order val="1"/>
          <c:tx>
            <c:strRef>
              <c:f>Sheet1!$C$1</c:f>
              <c:strCache>
                <c:ptCount val="1"/>
                <c:pt idx="0">
                  <c:v>M5</c:v>
                </c:pt>
              </c:strCache>
            </c:strRef>
          </c:tx>
          <c:spPr>
            <a:solidFill>
              <a:schemeClr val="accent1"/>
            </a:solidFill>
            <a:ln>
              <a:noFill/>
            </a:ln>
            <a:effectLst/>
          </c:spPr>
          <c:invertIfNegative val="0"/>
          <c:cat>
            <c:strRef>
              <c:f>Sheet1!$A$2</c:f>
              <c:strCache>
                <c:ptCount val="1"/>
                <c:pt idx="0">
                  <c:v>Price/performance</c:v>
                </c:pt>
              </c:strCache>
            </c:strRef>
          </c:cat>
          <c:val>
            <c:numRef>
              <c:f>Sheet1!$C$2</c:f>
              <c:numCache>
                <c:formatCode>General</c:formatCode>
                <c:ptCount val="1"/>
                <c:pt idx="0">
                  <c:v>114</c:v>
                </c:pt>
              </c:numCache>
            </c:numRef>
          </c:val>
          <c:extLst>
            <c:ext xmlns:c16="http://schemas.microsoft.com/office/drawing/2014/chart" uri="{C3380CC4-5D6E-409C-BE32-E72D297353CC}">
              <c16:uniqueId val="{00000001-428A-4F27-83E5-8F6D9049BE56}"/>
            </c:ext>
          </c:extLst>
        </c:ser>
        <c:dLbls>
          <c:showLegendKey val="0"/>
          <c:showVal val="0"/>
          <c:showCatName val="0"/>
          <c:showSerName val="0"/>
          <c:showPercent val="0"/>
          <c:showBubbleSize val="0"/>
        </c:dLbls>
        <c:gapWidth val="219"/>
        <c:overlap val="-27"/>
        <c:axId val="1296671856"/>
        <c:axId val="1296669504"/>
      </c:barChart>
      <c:catAx>
        <c:axId val="1296671856"/>
        <c:scaling>
          <c:orientation val="minMax"/>
        </c:scaling>
        <c:delete val="1"/>
        <c:axPos val="b"/>
        <c:numFmt formatCode="General" sourceLinked="1"/>
        <c:majorTickMark val="none"/>
        <c:minorTickMark val="none"/>
        <c:tickLblPos val="nextTo"/>
        <c:crossAx val="1296669504"/>
        <c:crosses val="autoZero"/>
        <c:auto val="1"/>
        <c:lblAlgn val="ctr"/>
        <c:lblOffset val="100"/>
        <c:noMultiLvlLbl val="0"/>
      </c:catAx>
      <c:valAx>
        <c:axId val="1296669504"/>
        <c:scaling>
          <c:orientation val="minMax"/>
          <c:min val="50"/>
        </c:scaling>
        <c:delete val="1"/>
        <c:axPos val="l"/>
        <c:majorGridlines>
          <c:spPr>
            <a:ln w="6350" cap="flat" cmpd="sng" algn="ctr">
              <a:solidFill>
                <a:schemeClr val="bg1">
                  <a:lumMod val="75000"/>
                </a:schemeClr>
              </a:solidFill>
              <a:round/>
            </a:ln>
            <a:effectLst/>
          </c:spPr>
        </c:majorGridlines>
        <c:numFmt formatCode="General" sourceLinked="0"/>
        <c:majorTickMark val="none"/>
        <c:minorTickMark val="none"/>
        <c:tickLblPos val="nextTo"/>
        <c:crossAx val="12966718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Amazon Ember" panose="020B0603020204020204" pitchFamily="34" charset="0"/>
              <a:ea typeface="Amazon Ember" panose="020B0603020204020204" pitchFamily="34" charset="0"/>
              <a:cs typeface="Amazon Ember" panose="020B0603020204020204" pitchFamily="34" charset="0"/>
            </a:defRPr>
          </a:pPr>
          <a:endParaRPr lang="it-IT"/>
        </a:p>
      </c:txPr>
    </c:legend>
    <c:plotVisOnly val="1"/>
    <c:dispBlanksAs val="gap"/>
    <c:showDLblsOverMax val="0"/>
  </c:chart>
  <c:spPr>
    <a:noFill/>
    <a:ln>
      <a:noFill/>
    </a:ln>
    <a:effectLst/>
  </c:spPr>
  <c:txPr>
    <a:bodyPr/>
    <a:lstStyle/>
    <a:p>
      <a:pPr>
        <a:defRPr/>
      </a:pPr>
      <a:endParaRPr lang="it-I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chemeClr val="accent3"/>
              </a:solidFill>
              <a:ln>
                <a:noFill/>
              </a:ln>
              <a:effectLst/>
            </c:spPr>
            <c:extLst>
              <c:ext xmlns:c16="http://schemas.microsoft.com/office/drawing/2014/chart" uri="{C3380CC4-5D6E-409C-BE32-E72D297353CC}">
                <c16:uniqueId val="{00000010-9B46-C84A-BAEC-29A86E9930C2}"/>
              </c:ext>
            </c:extLst>
          </c:dPt>
          <c:dPt>
            <c:idx val="2"/>
            <c:invertIfNegative val="0"/>
            <c:bubble3D val="0"/>
            <c:spPr>
              <a:solidFill>
                <a:schemeClr val="accent3">
                  <a:lumMod val="75000"/>
                </a:schemeClr>
              </a:solidFill>
              <a:ln>
                <a:noFill/>
              </a:ln>
              <a:effectLst/>
            </c:spPr>
            <c:extLst>
              <c:ext xmlns:c16="http://schemas.microsoft.com/office/drawing/2014/chart" uri="{C3380CC4-5D6E-409C-BE32-E72D297353CC}">
                <c16:uniqueId val="{00000001-9C2B-4649-B88B-A4AD41D73198}"/>
              </c:ext>
            </c:extLst>
          </c:dPt>
          <c:dPt>
            <c:idx val="3"/>
            <c:invertIfNegative val="0"/>
            <c:bubble3D val="0"/>
            <c:spPr>
              <a:noFill/>
              <a:ln>
                <a:solidFill>
                  <a:schemeClr val="accent3"/>
                </a:solidFill>
                <a:prstDash val="sysDash"/>
              </a:ln>
              <a:effectLst/>
            </c:spPr>
            <c:extLst>
              <c:ext xmlns:c16="http://schemas.microsoft.com/office/drawing/2014/chart" uri="{C3380CC4-5D6E-409C-BE32-E72D297353CC}">
                <c16:uniqueId val="{00000003-9C2B-4649-B88B-A4AD41D73198}"/>
              </c:ext>
            </c:extLst>
          </c:dPt>
          <c:cat>
            <c:numRef>
              <c:f>Sheet1!$A$2:$A$4</c:f>
              <c:numCache>
                <c:formatCode>General</c:formatCode>
                <c:ptCount val="3"/>
              </c:numCache>
            </c:numRef>
          </c:cat>
          <c:val>
            <c:numRef>
              <c:f>Sheet1!$B$2:$B$4</c:f>
              <c:numCache>
                <c:formatCode>General</c:formatCode>
                <c:ptCount val="3"/>
                <c:pt idx="0">
                  <c:v>6</c:v>
                </c:pt>
                <c:pt idx="1">
                  <c:v>9</c:v>
                </c:pt>
                <c:pt idx="2">
                  <c:v>12</c:v>
                </c:pt>
              </c:numCache>
            </c:numRef>
          </c:val>
          <c:extLst>
            <c:ext xmlns:c16="http://schemas.microsoft.com/office/drawing/2014/chart" uri="{C3380CC4-5D6E-409C-BE32-E72D297353CC}">
              <c16:uniqueId val="{00000008-9C2B-4649-B88B-A4AD41D73198}"/>
            </c:ext>
          </c:extLst>
        </c:ser>
        <c:dLbls>
          <c:showLegendKey val="0"/>
          <c:showVal val="0"/>
          <c:showCatName val="0"/>
          <c:showSerName val="0"/>
          <c:showPercent val="0"/>
          <c:showBubbleSize val="0"/>
        </c:dLbls>
        <c:gapWidth val="36"/>
        <c:overlap val="5"/>
        <c:axId val="884080776"/>
        <c:axId val="884095280"/>
      </c:barChart>
      <c:catAx>
        <c:axId val="884080776"/>
        <c:scaling>
          <c:orientation val="minMax"/>
        </c:scaling>
        <c:delete val="0"/>
        <c:axPos val="b"/>
        <c:numFmt formatCode="General" sourceLinked="1"/>
        <c:majorTickMark val="none"/>
        <c:minorTickMark val="none"/>
        <c:tickLblPos val="nextTo"/>
        <c:spPr>
          <a:noFill/>
          <a:ln w="15875" cap="flat" cmpd="sng" algn="ctr">
            <a:solidFill>
              <a:schemeClr val="bg1">
                <a:lumMod val="7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it-IT"/>
          </a:p>
        </c:txPr>
        <c:crossAx val="884095280"/>
        <c:crosses val="autoZero"/>
        <c:auto val="1"/>
        <c:lblAlgn val="ctr"/>
        <c:lblOffset val="100"/>
        <c:noMultiLvlLbl val="0"/>
      </c:catAx>
      <c:valAx>
        <c:axId val="884095280"/>
        <c:scaling>
          <c:orientation val="minMax"/>
        </c:scaling>
        <c:delete val="1"/>
        <c:axPos val="l"/>
        <c:numFmt formatCode="General" sourceLinked="1"/>
        <c:majorTickMark val="none"/>
        <c:minorTickMark val="none"/>
        <c:tickLblPos val="nextTo"/>
        <c:crossAx val="884080776"/>
        <c:crosses val="autoZero"/>
        <c:crossBetween val="between"/>
      </c:valAx>
      <c:spPr>
        <a:noFill/>
        <a:ln w="25400">
          <a:noFill/>
        </a:ln>
        <a:effectLst/>
      </c:spPr>
    </c:plotArea>
    <c:plotVisOnly val="1"/>
    <c:dispBlanksAs val="gap"/>
    <c:showDLblsOverMax val="0"/>
  </c:chart>
  <c:spPr>
    <a:noFill/>
    <a:ln>
      <a:noFill/>
    </a:ln>
    <a:effectLst/>
  </c:spPr>
  <c:txPr>
    <a:bodyPr/>
    <a:lstStyle/>
    <a:p>
      <a:pPr>
        <a:defRPr>
          <a:solidFill>
            <a:schemeClr val="bg1"/>
          </a:solidFill>
        </a:defRPr>
      </a:pPr>
      <a:endParaRPr lang="it-IT"/>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2"/>
            <c:invertIfNegative val="0"/>
            <c:bubble3D val="0"/>
            <c:spPr>
              <a:solidFill>
                <a:schemeClr val="accent1"/>
              </a:solidFill>
              <a:ln>
                <a:noFill/>
              </a:ln>
              <a:effectLst/>
            </c:spPr>
            <c:extLst>
              <c:ext xmlns:c16="http://schemas.microsoft.com/office/drawing/2014/chart" uri="{C3380CC4-5D6E-409C-BE32-E72D297353CC}">
                <c16:uniqueId val="{00000001-4D1C-FB4F-9C10-2D19C7848DCA}"/>
              </c:ext>
            </c:extLst>
          </c:dPt>
          <c:dPt>
            <c:idx val="3"/>
            <c:invertIfNegative val="0"/>
            <c:bubble3D val="0"/>
            <c:spPr>
              <a:solidFill>
                <a:schemeClr val="accent1"/>
              </a:solidFill>
              <a:ln>
                <a:noFill/>
              </a:ln>
              <a:effectLst/>
            </c:spPr>
            <c:extLst>
              <c:ext xmlns:c16="http://schemas.microsoft.com/office/drawing/2014/chart" uri="{C3380CC4-5D6E-409C-BE32-E72D297353CC}">
                <c16:uniqueId val="{00000003-4D1C-FB4F-9C10-2D19C7848DCA}"/>
              </c:ext>
            </c:extLst>
          </c:dPt>
          <c:dPt>
            <c:idx val="4"/>
            <c:invertIfNegative val="0"/>
            <c:bubble3D val="0"/>
            <c:spPr>
              <a:solidFill>
                <a:schemeClr val="accent1"/>
              </a:solidFill>
              <a:ln>
                <a:noFill/>
              </a:ln>
              <a:effectLst/>
            </c:spPr>
            <c:extLst>
              <c:ext xmlns:c16="http://schemas.microsoft.com/office/drawing/2014/chart" uri="{C3380CC4-5D6E-409C-BE32-E72D297353CC}">
                <c16:uniqueId val="{00000005-4D1C-FB4F-9C10-2D19C7848DCA}"/>
              </c:ext>
            </c:extLst>
          </c:dPt>
          <c:cat>
            <c:strRef>
              <c:f>Sheet1!$A$2:$A$7</c:f>
              <c:strCache>
                <c:ptCount val="6"/>
                <c:pt idx="0">
                  <c:v>R3</c:v>
                </c:pt>
                <c:pt idx="1">
                  <c:v>R4</c:v>
                </c:pt>
                <c:pt idx="2">
                  <c:v>R5</c:v>
                </c:pt>
                <c:pt idx="3">
                  <c:v>X1</c:v>
                </c:pt>
                <c:pt idx="4">
                  <c:v>X1</c:v>
                </c:pt>
                <c:pt idx="5">
                  <c:v>X1e</c:v>
                </c:pt>
              </c:strCache>
            </c:strRef>
          </c:cat>
          <c:val>
            <c:numRef>
              <c:f>Sheet1!$B$2:$B$7</c:f>
              <c:numCache>
                <c:formatCode>.000</c:formatCode>
                <c:ptCount val="6"/>
                <c:pt idx="0">
                  <c:v>0.24399999999999999</c:v>
                </c:pt>
                <c:pt idx="1">
                  <c:v>0.48799999999999999</c:v>
                </c:pt>
                <c:pt idx="2">
                  <c:v>0.76800000000000002</c:v>
                </c:pt>
                <c:pt idx="3" formatCode="General">
                  <c:v>1</c:v>
                </c:pt>
                <c:pt idx="4" formatCode="General">
                  <c:v>2</c:v>
                </c:pt>
                <c:pt idx="5" formatCode="General">
                  <c:v>4</c:v>
                </c:pt>
              </c:numCache>
            </c:numRef>
          </c:val>
          <c:extLst>
            <c:ext xmlns:c16="http://schemas.microsoft.com/office/drawing/2014/chart" uri="{C3380CC4-5D6E-409C-BE32-E72D297353CC}">
              <c16:uniqueId val="{00000006-4D1C-FB4F-9C10-2D19C7848DCA}"/>
            </c:ext>
          </c:extLst>
        </c:ser>
        <c:dLbls>
          <c:showLegendKey val="0"/>
          <c:showVal val="0"/>
          <c:showCatName val="0"/>
          <c:showSerName val="0"/>
          <c:showPercent val="0"/>
          <c:showBubbleSize val="0"/>
        </c:dLbls>
        <c:gapWidth val="36"/>
        <c:overlap val="5"/>
        <c:axId val="884096456"/>
        <c:axId val="884090184"/>
      </c:barChart>
      <c:catAx>
        <c:axId val="884096456"/>
        <c:scaling>
          <c:orientation val="minMax"/>
        </c:scaling>
        <c:delete val="0"/>
        <c:axPos val="b"/>
        <c:numFmt formatCode="General" sourceLinked="1"/>
        <c:majorTickMark val="none"/>
        <c:minorTickMark val="none"/>
        <c:tickLblPos val="nextTo"/>
        <c:spPr>
          <a:noFill/>
          <a:ln w="15875" cap="flat" cmpd="sng" algn="ctr">
            <a:solidFill>
              <a:schemeClr val="bg1">
                <a:lumMod val="7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it-IT"/>
          </a:p>
        </c:txPr>
        <c:crossAx val="884090184"/>
        <c:crosses val="autoZero"/>
        <c:auto val="1"/>
        <c:lblAlgn val="ctr"/>
        <c:lblOffset val="100"/>
        <c:noMultiLvlLbl val="0"/>
      </c:catAx>
      <c:valAx>
        <c:axId val="884090184"/>
        <c:scaling>
          <c:orientation val="minMax"/>
        </c:scaling>
        <c:delete val="1"/>
        <c:axPos val="l"/>
        <c:numFmt formatCode=".000" sourceLinked="1"/>
        <c:majorTickMark val="none"/>
        <c:minorTickMark val="none"/>
        <c:tickLblPos val="nextTo"/>
        <c:crossAx val="884096456"/>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bg1"/>
          </a:solidFill>
        </a:defRPr>
      </a:pPr>
      <a:endParaRPr lang="it-I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Amazon Ember Regular" charset="0"/>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Amazon Ember Regular" charset="0"/>
              </a:defRPr>
            </a:lvl1pPr>
          </a:lstStyle>
          <a:p>
            <a:fld id="{0B25AC41-3BEC-9247-8322-91B80C013F2D}" type="datetimeFigureOut">
              <a:rPr lang="en-US" smtClean="0"/>
              <a:pPr/>
              <a:t>7/4/2019</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Amazon Ember Regular" charset="0"/>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Amazon Ember Regular" charset="0"/>
              </a:defRPr>
            </a:lvl1pPr>
          </a:lstStyle>
          <a:p>
            <a:fld id="{69C3F2ED-74C5-7D4F-8560-0CC253E9A436}" type="slidenum">
              <a:rPr lang="en-US" smtClean="0"/>
              <a:pPr/>
              <a:t>‹N›</a:t>
            </a:fld>
            <a:endParaRPr lang="en-US" dirty="0"/>
          </a:p>
        </p:txBody>
      </p:sp>
    </p:spTree>
    <p:extLst>
      <p:ext uri="{BB962C8B-B14F-4D97-AF65-F5344CB8AC3E}">
        <p14:creationId xmlns:p14="http://schemas.microsoft.com/office/powerpoint/2010/main" val="943536003"/>
      </p:ext>
    </p:extLst>
  </p:cSld>
  <p:clrMap bg1="lt1" tx1="dk1" bg2="lt2" tx2="dk2" accent1="accent1" accent2="accent2" accent3="accent3" accent4="accent4" accent5="accent5" accent6="accent6" hlink="hlink" folHlink="folHlink"/>
  <p:notesStyle>
    <a:lvl1pPr marL="0" algn="l" defTabSz="457200" rtl="0" eaLnBrk="1" latinLnBrk="0" hangingPunct="1">
      <a:defRPr sz="1200" b="0" i="0" kern="1200">
        <a:solidFill>
          <a:schemeClr val="tx1"/>
        </a:solidFill>
        <a:latin typeface="Amazon Ember Regular" charset="0"/>
        <a:ea typeface="+mn-ea"/>
        <a:cs typeface="+mn-cs"/>
      </a:defRPr>
    </a:lvl1pPr>
    <a:lvl2pPr marL="457200" algn="l" defTabSz="457200" rtl="0" eaLnBrk="1" latinLnBrk="0" hangingPunct="1">
      <a:defRPr sz="1200" b="0" i="0" kern="1200">
        <a:solidFill>
          <a:schemeClr val="tx1"/>
        </a:solidFill>
        <a:latin typeface="Amazon Ember Regular" charset="0"/>
        <a:ea typeface="+mn-ea"/>
        <a:cs typeface="+mn-cs"/>
      </a:defRPr>
    </a:lvl2pPr>
    <a:lvl3pPr marL="914400" algn="l" defTabSz="457200" rtl="0" eaLnBrk="1" latinLnBrk="0" hangingPunct="1">
      <a:defRPr sz="1200" b="0" i="0" kern="1200">
        <a:solidFill>
          <a:schemeClr val="tx1"/>
        </a:solidFill>
        <a:latin typeface="Amazon Ember Regular" charset="0"/>
        <a:ea typeface="+mn-ea"/>
        <a:cs typeface="+mn-cs"/>
      </a:defRPr>
    </a:lvl3pPr>
    <a:lvl4pPr marL="1371600" algn="l" defTabSz="457200" rtl="0" eaLnBrk="1" latinLnBrk="0" hangingPunct="1">
      <a:defRPr sz="1200" b="0" i="0" kern="1200">
        <a:solidFill>
          <a:schemeClr val="tx1"/>
        </a:solidFill>
        <a:latin typeface="Amazon Ember Regular" charset="0"/>
        <a:ea typeface="+mn-ea"/>
        <a:cs typeface="+mn-cs"/>
      </a:defRPr>
    </a:lvl4pPr>
    <a:lvl5pPr marL="1828800" algn="l" defTabSz="457200" rtl="0" eaLnBrk="1" latinLnBrk="0" hangingPunct="1">
      <a:defRPr sz="1200" b="0" i="0" kern="1200">
        <a:solidFill>
          <a:schemeClr val="tx1"/>
        </a:solidFill>
        <a:latin typeface="Amazon Ember Regular" charset="0"/>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aws.amazon.com/blogs/aws/amazon_ec2_beta/"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aws.amazon.com/blogs/aws/the-new-m4-instance-type-bonus-price-reduction-on-m3-c4/" TargetMode="External"/><Relationship Id="rId5" Type="http://schemas.openxmlformats.org/officeDocument/2006/relationships/hyperlink" Target="https://aws.amazon.com/blogs/aws/aws-update-new-m3-features-reduced-ebs-prices-reduced-s3-prices/" TargetMode="External"/><Relationship Id="rId4" Type="http://schemas.openxmlformats.org/officeDocument/2006/relationships/hyperlink" Target="https://aws.amazon.com/blogs/aws/two-new-ec2-instance-types-additional-memory/"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it-IT" dirty="0" smtClean="0"/>
              <a:t>took out </a:t>
            </a:r>
            <a:r>
              <a:rPr lang="en-US" sz="1200" dirty="0" smtClean="0">
                <a:solidFill>
                  <a:schemeClr val="bg1"/>
                </a:solidFill>
                <a:latin typeface="Amazon Ember" panose="020B0603020204020204" pitchFamily="34" charset="0"/>
                <a:ea typeface="Amazon Ember" panose="020B0603020204020204" pitchFamily="34" charset="0"/>
                <a:cs typeface="Amazon Ember" panose="020B0603020204020204" pitchFamily="34" charset="0"/>
              </a:rPr>
              <a:t>Trade capital expense for variable expense </a:t>
            </a:r>
          </a:p>
          <a:p>
            <a:r>
              <a:rPr lang="it-IT" dirty="0" smtClean="0"/>
              <a:t> </a:t>
            </a:r>
          </a:p>
          <a:p>
            <a:r>
              <a:rPr lang="it-IT" dirty="0" smtClean="0"/>
              <a:t>66 Price reductions based on PY</a:t>
            </a:r>
            <a:r>
              <a:rPr lang="it-IT" baseline="0" dirty="0" smtClean="0"/>
              <a:t> – 11 May</a:t>
            </a:r>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5</a:t>
            </a:fld>
            <a:endParaRPr lang="en-US" dirty="0"/>
          </a:p>
        </p:txBody>
      </p:sp>
    </p:spTree>
    <p:extLst>
      <p:ext uri="{BB962C8B-B14F-4D97-AF65-F5344CB8AC3E}">
        <p14:creationId xmlns:p14="http://schemas.microsoft.com/office/powerpoint/2010/main" val="19238918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https://aws.amazon.com/it/about-aws/global-infrastructure/ </a:t>
            </a:r>
          </a:p>
          <a:p>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11</a:t>
            </a:fld>
            <a:endParaRPr lang="en-US" dirty="0"/>
          </a:p>
        </p:txBody>
      </p:sp>
    </p:spTree>
    <p:extLst>
      <p:ext uri="{BB962C8B-B14F-4D97-AF65-F5344CB8AC3E}">
        <p14:creationId xmlns:p14="http://schemas.microsoft.com/office/powerpoint/2010/main" val="12725928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general-purpose (M) instances go all the way back to </a:t>
            </a:r>
            <a:r>
              <a:rPr lang="en-US" dirty="0">
                <a:hlinkClick r:id="rId3"/>
              </a:rPr>
              <a:t>2006</a:t>
            </a:r>
            <a:r>
              <a:rPr lang="en-US" dirty="0"/>
              <a:t> when we launched the </a:t>
            </a:r>
            <a:r>
              <a:rPr lang="en-US" b="1" dirty="0"/>
              <a:t>m1.small</a:t>
            </a:r>
            <a:r>
              <a:rPr lang="en-US" dirty="0"/>
              <a:t>. We continued to evolve along this branch of our family tree, launching the M2 (</a:t>
            </a:r>
            <a:r>
              <a:rPr lang="en-US" dirty="0">
                <a:hlinkClick r:id="rId4"/>
              </a:rPr>
              <a:t>2009</a:t>
            </a:r>
            <a:r>
              <a:rPr lang="en-US" dirty="0"/>
              <a:t>), M3 (</a:t>
            </a:r>
            <a:r>
              <a:rPr lang="en-US" dirty="0">
                <a:hlinkClick r:id="rId5"/>
              </a:rPr>
              <a:t>2012</a:t>
            </a:r>
            <a:r>
              <a:rPr lang="en-US" dirty="0"/>
              <a:t>), and the M4 (</a:t>
            </a:r>
            <a:r>
              <a:rPr lang="en-US" dirty="0">
                <a:hlinkClick r:id="rId6"/>
              </a:rPr>
              <a:t>2015</a:t>
            </a:r>
            <a:r>
              <a:rPr lang="en-US" dirty="0"/>
              <a:t>) instances. Our customers use the general-purpose instances to run web &amp; app servers, host enterprise applications, support online games, and build cache fleets.</a:t>
            </a:r>
            <a:endParaRPr lang="en-US" sz="1200" kern="1200" dirty="0">
              <a:solidFill>
                <a:schemeClr val="tx1"/>
              </a:solidFill>
              <a:effectLst/>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a:ea typeface="+mn-ea"/>
                <a:cs typeface="+mn-cs"/>
              </a:rPr>
              <a:t>Available now, M5 instances are the next generation of Amazon EC2 General Purpose instances, powered by 2.5 GHz Intel Xeon Platinum 8000 series (Skylake-SP) processors. I</a:t>
            </a:r>
            <a:r>
              <a:rPr lang="en-US" sz="1200" b="0" i="0" kern="1200" dirty="0">
                <a:solidFill>
                  <a:schemeClr val="tx1"/>
                </a:solidFill>
                <a:effectLst/>
                <a:latin typeface="Arial"/>
                <a:ea typeface="+mn-ea"/>
                <a:cs typeface="+mn-cs"/>
              </a:rPr>
              <a:t>ntel® Advanced Vector Extension 512 (Intel® AVX-512) offers accelerated application performance 2x better than previous generation technologies, enabling significant improvements in workload speed and data application. </a:t>
            </a:r>
            <a:r>
              <a:rPr lang="en-US" sz="1200" kern="1200" dirty="0">
                <a:solidFill>
                  <a:schemeClr val="tx1"/>
                </a:solidFill>
                <a:effectLst/>
                <a:latin typeface="Arial"/>
                <a:ea typeface="+mn-ea"/>
                <a:cs typeface="+mn-cs"/>
              </a:rPr>
              <a:t>With Enhanced Networking, and a new larger instance size that provides up to 96 vCPUs and 384 GiB of memory, M5 instances have up to 50 percent more vCPUs, 50 percent more memory, and 25 percent more network bandwidth than M4, making them ideal for web and application servers, backend enterprise applications, gaming servers, caching fleets, and application development environments.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C3F2ED-74C5-7D4F-8560-0CC253E9A436}"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0410286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a:t>A new class of EC2 instances built for running mission-critical deployments of SAP HANA</a:t>
            </a:r>
          </a:p>
          <a:p>
            <a:endParaRPr lang="en-US" b="0" baseline="0" dirty="0"/>
          </a:p>
          <a:p>
            <a:r>
              <a:rPr lang="en-US" b="0" baseline="0" dirty="0"/>
              <a:t>EC2 Bare Metal instances; available on EC2 Dedicated Hosts in Amazon VPC</a:t>
            </a:r>
          </a:p>
          <a:p>
            <a:endParaRPr lang="en-US" b="0" baseline="0" dirty="0"/>
          </a:p>
          <a:p>
            <a:r>
              <a:rPr lang="en-US" b="0" baseline="0" dirty="0"/>
              <a:t>o   </a:t>
            </a:r>
          </a:p>
          <a:p>
            <a:r>
              <a:rPr lang="en-US" b="0" baseline="0" dirty="0"/>
              <a:t>Launch and manage the instances through the AWS portal and CLI/SDK</a:t>
            </a:r>
          </a:p>
          <a:p>
            <a:endParaRPr lang="en-US" b="0" baseline="0" dirty="0"/>
          </a:p>
          <a:p>
            <a:r>
              <a:rPr lang="en-US" b="0" baseline="0" dirty="0"/>
              <a:t>o   Out-of-the-box connectivity to other Amazon EC2 Instances without the need for custom networking configuration or hybrid architecture</a:t>
            </a:r>
          </a:p>
          <a:p>
            <a:endParaRPr lang="en-US" b="0" baseline="0" dirty="0"/>
          </a:p>
          <a:p>
            <a:r>
              <a:rPr lang="en-US" b="0" baseline="0" dirty="0"/>
              <a:t>o   Take advantage of other AWS services, including EBS, S3, Cloud Formation, CloudWatch, AWS Config, etc.</a:t>
            </a:r>
          </a:p>
          <a:p>
            <a:endParaRPr lang="en-US" b="0" baseline="0" dirty="0"/>
          </a:p>
          <a:p>
            <a:r>
              <a:rPr lang="en-US" b="0" baseline="0" dirty="0"/>
              <a:t>o   Available within the same IAM framework as the rest of AWS for authentication, authorization, and auditing</a:t>
            </a:r>
          </a:p>
          <a:p>
            <a:endParaRPr lang="en-US" b="0" baseline="0" dirty="0"/>
          </a:p>
          <a:p>
            <a:endParaRPr lang="en-US" b="0" baseline="0" dirty="0"/>
          </a:p>
          <a:p>
            <a:r>
              <a:rPr lang="en-US" b="0" baseline="0" dirty="0"/>
              <a:t>First ever EC2 instances powered by an 8-socket server platform based on Intel </a:t>
            </a:r>
            <a:r>
              <a:rPr lang="en-US" b="0" baseline="0" dirty="0" err="1"/>
              <a:t>Skylake</a:t>
            </a:r>
            <a:r>
              <a:rPr lang="en-US" b="0" baseline="0" dirty="0"/>
              <a:t> processors</a:t>
            </a:r>
          </a:p>
          <a:p>
            <a:endParaRPr lang="en-US" b="0" baseline="0" dirty="0"/>
          </a:p>
          <a:p>
            <a:r>
              <a:rPr lang="en-US" b="0" baseline="0" dirty="0"/>
              <a:t>•	EBS as the storage for running HANA. Take advantage of elastic storage capacity. [Key competitive differentiation]</a:t>
            </a:r>
          </a:p>
          <a:p>
            <a:endParaRPr lang="en-US" b="0" baseline="0" dirty="0"/>
          </a:p>
          <a:p>
            <a:r>
              <a:rPr lang="en-US" b="0" baseline="0" dirty="0"/>
              <a:t>•	Just like SAP certified EC2 X1 and X1e instances, designed to support enterprise-class data protection and business continuity capabilities, including multi-AZ high availability and multi-region disaster recovery configurations, backups, and EBS snapshots. </a:t>
            </a:r>
          </a:p>
          <a:p>
            <a:endParaRPr lang="en-US" b="0" baseline="0" dirty="0"/>
          </a:p>
          <a:p>
            <a:endParaRPr lang="en-US" b="0" baseline="0" dirty="0"/>
          </a:p>
          <a:p>
            <a:endParaRPr lang="en-US"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D6CB6D-1489-4A90-A992-2274D82210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65862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a:ea typeface="+mn-ea"/>
                <a:cs typeface="+mn-cs"/>
              </a:rPr>
              <a:t>According to Italy Cloud Policy, the Public Administrations can procure Public Cloud services from the Cloud PA Marketplace (see step 2 in the picture, after “scoping the project”).</a:t>
            </a:r>
            <a:endParaRPr lang="it-IT" sz="1200" kern="1200" dirty="0" smtClean="0">
              <a:solidFill>
                <a:schemeClr val="tx1"/>
              </a:solidFill>
              <a:effectLst/>
              <a:latin typeface="Arial"/>
              <a:ea typeface="+mn-ea"/>
              <a:cs typeface="+mn-cs"/>
            </a:endParaRPr>
          </a:p>
          <a:p>
            <a:r>
              <a:rPr lang="en-US" sz="1200" kern="1200" dirty="0" smtClean="0">
                <a:solidFill>
                  <a:schemeClr val="tx1"/>
                </a:solidFill>
                <a:effectLst/>
                <a:latin typeface="Arial"/>
                <a:ea typeface="+mn-ea"/>
                <a:cs typeface="+mn-cs"/>
              </a:rPr>
              <a:t>Qualified CSPs are </a:t>
            </a:r>
            <a:r>
              <a:rPr lang="en-US" sz="1200" b="1" kern="1200" dirty="0" smtClean="0">
                <a:solidFill>
                  <a:schemeClr val="tx1"/>
                </a:solidFill>
                <a:effectLst/>
                <a:latin typeface="Arial"/>
                <a:ea typeface="+mn-ea"/>
                <a:cs typeface="+mn-cs"/>
              </a:rPr>
              <a:t>one</a:t>
            </a:r>
            <a:r>
              <a:rPr lang="en-US" sz="1200" kern="1200" dirty="0" smtClean="0">
                <a:solidFill>
                  <a:schemeClr val="tx1"/>
                </a:solidFill>
                <a:effectLst/>
                <a:latin typeface="Arial"/>
                <a:ea typeface="+mn-ea"/>
                <a:cs typeface="+mn-cs"/>
              </a:rPr>
              <a:t> of the Pillars of this Marketplace (the other two pillars are SPC (PA community cloud), and PSN (PA private cloud), and </a:t>
            </a:r>
            <a:r>
              <a:rPr lang="en-US" sz="1200" b="1" kern="1200" dirty="0" smtClean="0">
                <a:solidFill>
                  <a:schemeClr val="tx1"/>
                </a:solidFill>
                <a:effectLst/>
                <a:latin typeface="Arial"/>
                <a:ea typeface="+mn-ea"/>
                <a:cs typeface="+mn-cs"/>
              </a:rPr>
              <a:t>AWS has been just qualified by </a:t>
            </a:r>
            <a:r>
              <a:rPr lang="en-US" sz="1200" b="1" kern="1200" dirty="0" err="1" smtClean="0">
                <a:solidFill>
                  <a:schemeClr val="tx1"/>
                </a:solidFill>
                <a:effectLst/>
                <a:latin typeface="Arial"/>
                <a:ea typeface="+mn-ea"/>
                <a:cs typeface="+mn-cs"/>
              </a:rPr>
              <a:t>AgID</a:t>
            </a:r>
            <a:r>
              <a:rPr lang="en-US" sz="1200" b="1" kern="1200" dirty="0" smtClean="0">
                <a:solidFill>
                  <a:schemeClr val="tx1"/>
                </a:solidFill>
                <a:effectLst/>
                <a:latin typeface="Arial"/>
                <a:ea typeface="+mn-ea"/>
                <a:cs typeface="+mn-cs"/>
              </a:rPr>
              <a:t> as CSP!  </a:t>
            </a:r>
            <a:endParaRPr lang="it-IT" sz="1200" kern="1200" dirty="0" smtClean="0">
              <a:solidFill>
                <a:schemeClr val="tx1"/>
              </a:solidFill>
              <a:effectLst/>
              <a:latin typeface="Arial"/>
              <a:ea typeface="+mn-ea"/>
              <a:cs typeface="+mn-cs"/>
            </a:endParaRPr>
          </a:p>
          <a:p>
            <a:r>
              <a:rPr lang="en-US" sz="1200" kern="1200" dirty="0" smtClean="0">
                <a:solidFill>
                  <a:schemeClr val="tx1"/>
                </a:solidFill>
                <a:effectLst/>
                <a:latin typeface="Arial"/>
                <a:ea typeface="+mn-ea"/>
                <a:cs typeface="+mn-cs"/>
              </a:rPr>
              <a:t>Note that according to the Policy, starting Nov 20</a:t>
            </a:r>
            <a:r>
              <a:rPr lang="en-US" sz="1200" kern="1200" baseline="30000" dirty="0" smtClean="0">
                <a:solidFill>
                  <a:schemeClr val="tx1"/>
                </a:solidFill>
                <a:effectLst/>
                <a:latin typeface="Arial"/>
                <a:ea typeface="+mn-ea"/>
                <a:cs typeface="+mn-cs"/>
              </a:rPr>
              <a:t>th</a:t>
            </a:r>
            <a:r>
              <a:rPr lang="en-US" sz="1200" kern="1200" dirty="0" smtClean="0">
                <a:solidFill>
                  <a:schemeClr val="tx1"/>
                </a:solidFill>
                <a:effectLst/>
                <a:latin typeface="Arial"/>
                <a:ea typeface="+mn-ea"/>
                <a:cs typeface="+mn-cs"/>
              </a:rPr>
              <a:t>, the Public Administrations can acquire </a:t>
            </a:r>
            <a:r>
              <a:rPr lang="en-US" sz="1200" i="1" kern="1200" dirty="0" smtClean="0">
                <a:solidFill>
                  <a:schemeClr val="tx1"/>
                </a:solidFill>
                <a:effectLst/>
                <a:latin typeface="Arial"/>
                <a:ea typeface="+mn-ea"/>
                <a:cs typeface="+mn-cs"/>
              </a:rPr>
              <a:t>IaaS/PaaS </a:t>
            </a:r>
            <a:r>
              <a:rPr lang="en-US" sz="1200" kern="1200" dirty="0" smtClean="0">
                <a:solidFill>
                  <a:schemeClr val="tx1"/>
                </a:solidFill>
                <a:effectLst/>
                <a:latin typeface="Arial"/>
                <a:ea typeface="+mn-ea"/>
                <a:cs typeface="+mn-cs"/>
              </a:rPr>
              <a:t>public cloud services - through procurement vehicles such as </a:t>
            </a:r>
            <a:r>
              <a:rPr lang="en-US" sz="1200" kern="1200" dirty="0" err="1" smtClean="0">
                <a:solidFill>
                  <a:schemeClr val="tx1"/>
                </a:solidFill>
                <a:effectLst/>
                <a:latin typeface="Arial"/>
                <a:ea typeface="+mn-ea"/>
                <a:cs typeface="+mn-cs"/>
              </a:rPr>
              <a:t>Consip</a:t>
            </a:r>
            <a:r>
              <a:rPr lang="en-US" sz="1200" kern="1200" dirty="0" smtClean="0">
                <a:solidFill>
                  <a:schemeClr val="tx1"/>
                </a:solidFill>
                <a:effectLst/>
                <a:latin typeface="Arial"/>
                <a:ea typeface="+mn-ea"/>
                <a:cs typeface="+mn-cs"/>
              </a:rPr>
              <a:t> SDAPA  - only from qualified CSPs.</a:t>
            </a:r>
            <a:endParaRPr lang="it-IT" sz="1200" kern="1200" dirty="0" smtClean="0">
              <a:solidFill>
                <a:schemeClr val="tx1"/>
              </a:solidFill>
              <a:effectLst/>
              <a:latin typeface="Arial"/>
              <a:ea typeface="+mn-ea"/>
              <a:cs typeface="+mn-cs"/>
            </a:endParaRPr>
          </a:p>
          <a:p>
            <a:r>
              <a:rPr lang="en-US" sz="1200" kern="1200" dirty="0" smtClean="0">
                <a:solidFill>
                  <a:schemeClr val="tx1"/>
                </a:solidFill>
                <a:effectLst/>
                <a:latin typeface="Arial"/>
                <a:ea typeface="+mn-ea"/>
                <a:cs typeface="+mn-cs"/>
              </a:rPr>
              <a:t>AWS is actively supporting our Partners in the qualification process of their SaaS services on top of AWS platform and AWS is evaluating its own </a:t>
            </a:r>
            <a:r>
              <a:rPr lang="en-US" sz="1200" kern="1200" dirty="0" err="1" smtClean="0">
                <a:solidFill>
                  <a:schemeClr val="tx1"/>
                </a:solidFill>
                <a:effectLst/>
                <a:latin typeface="Arial"/>
                <a:ea typeface="+mn-ea"/>
                <a:cs typeface="+mn-cs"/>
              </a:rPr>
              <a:t>AgID</a:t>
            </a:r>
            <a:r>
              <a:rPr lang="en-US" sz="1200" kern="1200" dirty="0" smtClean="0">
                <a:solidFill>
                  <a:schemeClr val="tx1"/>
                </a:solidFill>
                <a:effectLst/>
                <a:latin typeface="Arial"/>
                <a:ea typeface="+mn-ea"/>
                <a:cs typeface="+mn-cs"/>
              </a:rPr>
              <a:t> qualification as SaaS Provider, for its own cloud application “pay-as-you-go” services.      </a:t>
            </a:r>
            <a:endParaRPr lang="it-IT" sz="1200" kern="1200" dirty="0" smtClean="0">
              <a:solidFill>
                <a:schemeClr val="tx1"/>
              </a:solidFill>
              <a:effectLst/>
              <a:latin typeface="Arial"/>
              <a:ea typeface="+mn-ea"/>
              <a:cs typeface="+mn-cs"/>
            </a:endParaRPr>
          </a:p>
        </p:txBody>
      </p:sp>
      <p:sp>
        <p:nvSpPr>
          <p:cNvPr id="4" name="Slide Number Placeholder 3"/>
          <p:cNvSpPr>
            <a:spLocks noGrp="1"/>
          </p:cNvSpPr>
          <p:nvPr>
            <p:ph type="sldNum" sz="quarter" idx="10"/>
          </p:nvPr>
        </p:nvSpPr>
        <p:spPr/>
        <p:txBody>
          <a:bodyPr/>
          <a:lstStyle/>
          <a:p>
            <a:fld id="{69C3F2ED-74C5-7D4F-8560-0CC253E9A436}" type="slidenum">
              <a:rPr lang="en-US" smtClean="0"/>
              <a:pPr/>
              <a:t>25</a:t>
            </a:fld>
            <a:endParaRPr lang="en-US" dirty="0"/>
          </a:p>
        </p:txBody>
      </p:sp>
    </p:spTree>
    <p:extLst>
      <p:ext uri="{BB962C8B-B14F-4D97-AF65-F5344CB8AC3E}">
        <p14:creationId xmlns:p14="http://schemas.microsoft.com/office/powerpoint/2010/main" val="42203990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rtlCol="0" anchor="t" anchorCtr="0" compatLnSpc="1">
            <a:prstTxWarp prst="textNoShape">
              <a:avLst/>
            </a:prstTxWarp>
          </a:bodyPr>
          <a:lstStyle/>
          <a:p>
            <a:pPr rtl="0" eaLnBrk="1" hangingPunct="1">
              <a:spcBef>
                <a:spcPct val="0"/>
              </a:spcBef>
            </a:pPr>
            <a:r>
              <a:rPr lang="x-none">
                <a:latin typeface="Arial" panose="020B0604020202020204" pitchFamily="34" charset="0"/>
              </a:rPr>
              <a:t>How do we think about making the transition to cloud?</a:t>
            </a:r>
            <a:endParaRPr lang="en-US" dirty="0" smtClean="0">
              <a:latin typeface="Arial" panose="020B0604020202020204" pitchFamily="34" charset="0"/>
            </a:endParaRPr>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defRPr>
                <a:solidFill>
                  <a:schemeClr val="tx1"/>
                </a:solidFill>
                <a:latin typeface="Arial" panose="020B0604020202020204" pitchFamily="34" charset="0"/>
                <a:ea typeface="MS PGothic" panose="020B0600070205080204" pitchFamily="34" charset="-128"/>
              </a:defRPr>
            </a:lvl1pPr>
            <a:lvl2pPr marL="757066" indent="-291179">
              <a:defRPr>
                <a:solidFill>
                  <a:schemeClr val="tx1"/>
                </a:solidFill>
                <a:latin typeface="Arial" panose="020B0604020202020204" pitchFamily="34" charset="0"/>
                <a:ea typeface="MS PGothic" panose="020B0600070205080204" pitchFamily="34" charset="-128"/>
              </a:defRPr>
            </a:lvl2pPr>
            <a:lvl3pPr marL="1164717" indent="-232943">
              <a:defRPr>
                <a:solidFill>
                  <a:schemeClr val="tx1"/>
                </a:solidFill>
                <a:latin typeface="Arial" panose="020B0604020202020204" pitchFamily="34" charset="0"/>
                <a:ea typeface="MS PGothic" panose="020B0600070205080204" pitchFamily="34" charset="-128"/>
              </a:defRPr>
            </a:lvl3pPr>
            <a:lvl4pPr marL="1630604" indent="-232943">
              <a:defRPr>
                <a:solidFill>
                  <a:schemeClr val="tx1"/>
                </a:solidFill>
                <a:latin typeface="Arial" panose="020B0604020202020204" pitchFamily="34" charset="0"/>
                <a:ea typeface="MS PGothic" panose="020B0600070205080204" pitchFamily="34" charset="-128"/>
              </a:defRPr>
            </a:lvl4pPr>
            <a:lvl5pPr marL="2096491" indent="-232943">
              <a:defRPr>
                <a:solidFill>
                  <a:schemeClr val="tx1"/>
                </a:solidFill>
                <a:latin typeface="Arial" panose="020B0604020202020204" pitchFamily="34" charset="0"/>
                <a:ea typeface="MS PGothic" panose="020B0600070205080204" pitchFamily="34" charset="-128"/>
              </a:defRPr>
            </a:lvl5pPr>
            <a:lvl6pPr marL="2562377"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28264"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4151"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60038"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rtl="0"/>
            <a:fld id="{C95C03D1-AEE6-466E-A817-C4B3F1F51024}" type="slidenum">
              <a:rPr lang="en-US"/>
              <a:pPr rtl="0"/>
              <a:t>26</a:t>
            </a:fld>
            <a:endParaRPr lang="en-US" dirty="0"/>
          </a:p>
        </p:txBody>
      </p:sp>
    </p:spTree>
    <p:extLst>
      <p:ext uri="{BB962C8B-B14F-4D97-AF65-F5344CB8AC3E}">
        <p14:creationId xmlns:p14="http://schemas.microsoft.com/office/powerpoint/2010/main" val="36505263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3F2ED-74C5-7D4F-8560-0CC253E9A43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362248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540" t="265" r="1" b="-1674"/>
          <a:stretch/>
        </p:blipFill>
        <p:spPr>
          <a:xfrm>
            <a:off x="0" y="0"/>
            <a:ext cx="9144000" cy="5242737"/>
          </a:xfrm>
          <a:prstGeom prst="rect">
            <a:avLst/>
          </a:prstGeom>
        </p:spPr>
      </p:pic>
      <p:sp>
        <p:nvSpPr>
          <p:cNvPr id="6" name="Text Placeholder 11"/>
          <p:cNvSpPr>
            <a:spLocks noGrp="1"/>
          </p:cNvSpPr>
          <p:nvPr>
            <p:ph type="body" sz="quarter" idx="10" hasCustomPrompt="1"/>
          </p:nvPr>
        </p:nvSpPr>
        <p:spPr>
          <a:xfrm>
            <a:off x="487899" y="3956022"/>
            <a:ext cx="3683000" cy="433387"/>
          </a:xfrm>
        </p:spPr>
        <p:txBody>
          <a:bodyPr>
            <a:normAutofit/>
          </a:bodyPr>
          <a:lstStyle>
            <a:lvl1pPr marL="0" indent="0" algn="l">
              <a:buNone/>
              <a:defRPr sz="1600" baseline="0"/>
            </a:lvl1pPr>
          </a:lstStyle>
          <a:p>
            <a:pPr lvl="0"/>
            <a:r>
              <a:rPr lang="en-US" dirty="0"/>
              <a:t>Click to edit Presenter, Team</a:t>
            </a:r>
          </a:p>
        </p:txBody>
      </p:sp>
      <p:sp>
        <p:nvSpPr>
          <p:cNvPr id="7" name="Text Placeholder 11"/>
          <p:cNvSpPr>
            <a:spLocks noGrp="1"/>
          </p:cNvSpPr>
          <p:nvPr>
            <p:ph type="body" sz="quarter" idx="11" hasCustomPrompt="1"/>
          </p:nvPr>
        </p:nvSpPr>
        <p:spPr>
          <a:xfrm>
            <a:off x="487899" y="4337023"/>
            <a:ext cx="3683000" cy="369888"/>
          </a:xfrm>
        </p:spPr>
        <p:txBody>
          <a:bodyPr>
            <a:normAutofit/>
          </a:bodyPr>
          <a:lstStyle>
            <a:lvl1pPr marL="0" indent="0" algn="l">
              <a:buNone/>
              <a:defRPr sz="1600" baseline="0">
                <a:solidFill>
                  <a:schemeClr val="accent6"/>
                </a:solidFill>
              </a:defRPr>
            </a:lvl1pPr>
          </a:lstStyle>
          <a:p>
            <a:pPr lvl="0"/>
            <a:r>
              <a:rPr lang="en-US" dirty="0"/>
              <a:t>Click to edit Date</a:t>
            </a:r>
          </a:p>
        </p:txBody>
      </p:sp>
      <p:sp>
        <p:nvSpPr>
          <p:cNvPr id="10" name="Text Placeholder 8"/>
          <p:cNvSpPr>
            <a:spLocks noGrp="1"/>
          </p:cNvSpPr>
          <p:nvPr>
            <p:ph type="body" sz="quarter" idx="12" hasCustomPrompt="1"/>
          </p:nvPr>
        </p:nvSpPr>
        <p:spPr>
          <a:xfrm>
            <a:off x="487899" y="1908228"/>
            <a:ext cx="7324988" cy="744537"/>
          </a:xfrm>
        </p:spPr>
        <p:txBody>
          <a:bodyPr>
            <a:noAutofit/>
          </a:bodyPr>
          <a:lstStyle>
            <a:lvl1pPr marL="0" indent="0" algn="l">
              <a:buNone/>
              <a:defRPr sz="4000" b="1" baseline="0"/>
            </a:lvl1pPr>
          </a:lstStyle>
          <a:p>
            <a:pPr lvl="0"/>
            <a:r>
              <a:rPr lang="en-US" dirty="0"/>
              <a:t>Click to edit Master title style</a:t>
            </a:r>
          </a:p>
        </p:txBody>
      </p:sp>
      <p:sp>
        <p:nvSpPr>
          <p:cNvPr id="12" name="Text Placeholder 11"/>
          <p:cNvSpPr>
            <a:spLocks noGrp="1"/>
          </p:cNvSpPr>
          <p:nvPr>
            <p:ph type="body" sz="quarter" idx="13"/>
          </p:nvPr>
        </p:nvSpPr>
        <p:spPr>
          <a:xfrm>
            <a:off x="487899" y="2658575"/>
            <a:ext cx="6041582" cy="487849"/>
          </a:xfrm>
        </p:spPr>
        <p:txBody>
          <a:bodyPr/>
          <a:lstStyle>
            <a:lvl1pPr marL="0" indent="0" algn="l">
              <a:buNone/>
              <a:defRPr/>
            </a:lvl1pPr>
          </a:lstStyle>
          <a:p>
            <a:pPr lvl="0"/>
            <a:r>
              <a:rPr lang="en-US" dirty="0"/>
              <a:t>Click to edit Master text styles</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7137" y="437055"/>
            <a:ext cx="979394" cy="585529"/>
          </a:xfrm>
          <a:prstGeom prst="rect">
            <a:avLst/>
          </a:prstGeom>
        </p:spPr>
      </p:pic>
    </p:spTree>
    <p:extLst>
      <p:ext uri="{BB962C8B-B14F-4D97-AF65-F5344CB8AC3E}">
        <p14:creationId xmlns:p14="http://schemas.microsoft.com/office/powerpoint/2010/main" val="23787492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ix Content - Graphics">
    <p:spTree>
      <p:nvGrpSpPr>
        <p:cNvPr id="1" name=""/>
        <p:cNvGrpSpPr/>
        <p:nvPr/>
      </p:nvGrpSpPr>
      <p:grpSpPr>
        <a:xfrm>
          <a:off x="0" y="0"/>
          <a:ext cx="0" cy="0"/>
          <a:chOff x="0" y="0"/>
          <a:chExt cx="0" cy="0"/>
        </a:xfrm>
      </p:grpSpPr>
      <p:sp>
        <p:nvSpPr>
          <p:cNvPr id="2" name="Title 1"/>
          <p:cNvSpPr>
            <a:spLocks noGrp="1"/>
          </p:cNvSpPr>
          <p:nvPr>
            <p:ph type="title"/>
          </p:nvPr>
        </p:nvSpPr>
        <p:spPr>
          <a:xfrm>
            <a:off x="336789" y="114936"/>
            <a:ext cx="8205304" cy="545192"/>
          </a:xfrm>
        </p:spPr>
        <p:txBody>
          <a:bodyPr/>
          <a:lstStyle/>
          <a:p>
            <a:r>
              <a:rPr lang="en-US"/>
              <a:t>Click to edit Master title style</a:t>
            </a:r>
          </a:p>
        </p:txBody>
      </p:sp>
      <p:sp>
        <p:nvSpPr>
          <p:cNvPr id="3" name="Text Placeholder 3"/>
          <p:cNvSpPr>
            <a:spLocks noGrp="1"/>
          </p:cNvSpPr>
          <p:nvPr>
            <p:ph type="body" sz="half" idx="2"/>
          </p:nvPr>
        </p:nvSpPr>
        <p:spPr>
          <a:xfrm>
            <a:off x="339939" y="2151897"/>
            <a:ext cx="1924050" cy="340940"/>
          </a:xfrm>
        </p:spPr>
        <p:txBody>
          <a:bodyPr>
            <a:noAutofit/>
          </a:bodyPr>
          <a:lstStyle>
            <a:lvl1pPr marL="0" indent="0" algn="ctr">
              <a:buNone/>
              <a:defRPr sz="1100" b="0" i="0">
                <a:solidFill>
                  <a:schemeClr val="bg1"/>
                </a:solidFill>
                <a:latin typeface="Amazon Ember Light" charset="0"/>
                <a:ea typeface="Amazon Ember Light" charset="0"/>
                <a:cs typeface="Amazon Ember Light"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4" name="Text Placeholder 3"/>
          <p:cNvSpPr>
            <a:spLocks noGrp="1"/>
          </p:cNvSpPr>
          <p:nvPr>
            <p:ph type="body" sz="half" idx="11"/>
          </p:nvPr>
        </p:nvSpPr>
        <p:spPr>
          <a:xfrm>
            <a:off x="3479314" y="2151897"/>
            <a:ext cx="1924050" cy="340940"/>
          </a:xfrm>
        </p:spPr>
        <p:txBody>
          <a:bodyPr>
            <a:noAutofit/>
          </a:bodyPr>
          <a:lstStyle>
            <a:lvl1pPr marL="0" indent="0" algn="ctr">
              <a:buNone/>
              <a:defRPr sz="1100" b="0" i="0">
                <a:solidFill>
                  <a:schemeClr val="bg1"/>
                </a:solidFill>
                <a:latin typeface="Amazon Ember Light" charset="0"/>
                <a:ea typeface="Amazon Ember Light" charset="0"/>
                <a:cs typeface="Amazon Ember Light"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3"/>
          <p:cNvSpPr>
            <a:spLocks noGrp="1"/>
          </p:cNvSpPr>
          <p:nvPr>
            <p:ph type="body" sz="half" idx="13"/>
          </p:nvPr>
        </p:nvSpPr>
        <p:spPr>
          <a:xfrm>
            <a:off x="6624980" y="2151897"/>
            <a:ext cx="1924050" cy="340940"/>
          </a:xfrm>
        </p:spPr>
        <p:txBody>
          <a:bodyPr>
            <a:noAutofit/>
          </a:bodyPr>
          <a:lstStyle>
            <a:lvl1pPr marL="0" indent="0" algn="ctr">
              <a:buNone/>
              <a:defRPr sz="1100" b="0" i="0">
                <a:solidFill>
                  <a:schemeClr val="bg1"/>
                </a:solidFill>
                <a:latin typeface="Amazon Ember Light" charset="0"/>
                <a:ea typeface="Amazon Ember Light" charset="0"/>
                <a:cs typeface="Amazon Ember Light"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Text Placeholder 3"/>
          <p:cNvSpPr>
            <a:spLocks noGrp="1"/>
          </p:cNvSpPr>
          <p:nvPr>
            <p:ph type="body" sz="half" idx="15"/>
          </p:nvPr>
        </p:nvSpPr>
        <p:spPr>
          <a:xfrm>
            <a:off x="339939" y="3963640"/>
            <a:ext cx="1924050" cy="340940"/>
          </a:xfrm>
        </p:spPr>
        <p:txBody>
          <a:bodyPr>
            <a:noAutofit/>
          </a:bodyPr>
          <a:lstStyle>
            <a:lvl1pPr marL="0" indent="0" algn="ctr">
              <a:buNone/>
              <a:defRPr sz="1100" b="0" i="0">
                <a:solidFill>
                  <a:schemeClr val="bg1"/>
                </a:solidFill>
                <a:latin typeface="Amazon Ember Light" charset="0"/>
                <a:ea typeface="Amazon Ember Light" charset="0"/>
                <a:cs typeface="Amazon Ember Light"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Text Placeholder 3"/>
          <p:cNvSpPr>
            <a:spLocks noGrp="1"/>
          </p:cNvSpPr>
          <p:nvPr>
            <p:ph type="body" sz="half" idx="17"/>
          </p:nvPr>
        </p:nvSpPr>
        <p:spPr>
          <a:xfrm>
            <a:off x="3479308" y="3963640"/>
            <a:ext cx="1924050" cy="340940"/>
          </a:xfrm>
        </p:spPr>
        <p:txBody>
          <a:bodyPr>
            <a:noAutofit/>
          </a:bodyPr>
          <a:lstStyle>
            <a:lvl1pPr marL="0" indent="0" algn="ctr">
              <a:buNone/>
              <a:defRPr sz="1100" b="0" i="0">
                <a:solidFill>
                  <a:schemeClr val="bg1"/>
                </a:solidFill>
                <a:latin typeface="Amazon Ember Light" charset="0"/>
                <a:ea typeface="Amazon Ember Light" charset="0"/>
                <a:cs typeface="Amazon Ember Light"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ext Placeholder 3"/>
          <p:cNvSpPr>
            <a:spLocks noGrp="1"/>
          </p:cNvSpPr>
          <p:nvPr>
            <p:ph type="body" sz="half" idx="19"/>
          </p:nvPr>
        </p:nvSpPr>
        <p:spPr>
          <a:xfrm>
            <a:off x="6624974" y="3963640"/>
            <a:ext cx="1924050" cy="340940"/>
          </a:xfrm>
        </p:spPr>
        <p:txBody>
          <a:bodyPr>
            <a:noAutofit/>
          </a:bodyPr>
          <a:lstStyle>
            <a:lvl1pPr marL="0" indent="0" algn="ctr">
              <a:buNone/>
              <a:defRPr sz="1100" b="0" i="0">
                <a:solidFill>
                  <a:schemeClr val="bg1"/>
                </a:solidFill>
                <a:latin typeface="Amazon Ember Light" charset="0"/>
                <a:ea typeface="Amazon Ember Light" charset="0"/>
                <a:cs typeface="Amazon Ember Light"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Picture Placeholder 2"/>
          <p:cNvSpPr>
            <a:spLocks noGrp="1"/>
          </p:cNvSpPr>
          <p:nvPr>
            <p:ph type="pic" sz="quarter" idx="20"/>
          </p:nvPr>
        </p:nvSpPr>
        <p:spPr>
          <a:xfrm>
            <a:off x="339939" y="928298"/>
            <a:ext cx="1924050" cy="1100667"/>
          </a:xfrm>
        </p:spPr>
        <p:txBody>
          <a:bodyPr>
            <a:normAutofit/>
          </a:bodyPr>
          <a:lstStyle>
            <a:lvl1pPr>
              <a:defRPr sz="1400">
                <a:solidFill>
                  <a:srgbClr val="C2C2C1"/>
                </a:solidFill>
              </a:defRPr>
            </a:lvl1pPr>
          </a:lstStyle>
          <a:p>
            <a:r>
              <a:rPr lang="en-US"/>
              <a:t>Drag picture to placeholder or click icon to add</a:t>
            </a:r>
            <a:endParaRPr lang="en-US" dirty="0"/>
          </a:p>
        </p:txBody>
      </p:sp>
      <p:sp>
        <p:nvSpPr>
          <p:cNvPr id="10" name="Picture Placeholder 2"/>
          <p:cNvSpPr>
            <a:spLocks noGrp="1"/>
          </p:cNvSpPr>
          <p:nvPr>
            <p:ph type="pic" sz="quarter" idx="21"/>
          </p:nvPr>
        </p:nvSpPr>
        <p:spPr>
          <a:xfrm>
            <a:off x="3479308" y="928298"/>
            <a:ext cx="1924050" cy="1100667"/>
          </a:xfrm>
        </p:spPr>
        <p:txBody>
          <a:bodyPr>
            <a:normAutofit/>
          </a:bodyPr>
          <a:lstStyle>
            <a:lvl1pPr>
              <a:defRPr sz="1400">
                <a:solidFill>
                  <a:srgbClr val="C2C2C1"/>
                </a:solidFill>
              </a:defRPr>
            </a:lvl1pPr>
          </a:lstStyle>
          <a:p>
            <a:r>
              <a:rPr lang="en-US"/>
              <a:t>Drag picture to placeholder or click icon to add</a:t>
            </a:r>
            <a:endParaRPr lang="en-US" dirty="0"/>
          </a:p>
        </p:txBody>
      </p:sp>
      <p:sp>
        <p:nvSpPr>
          <p:cNvPr id="11" name="Picture Placeholder 2"/>
          <p:cNvSpPr>
            <a:spLocks noGrp="1"/>
          </p:cNvSpPr>
          <p:nvPr>
            <p:ph type="pic" sz="quarter" idx="22"/>
          </p:nvPr>
        </p:nvSpPr>
        <p:spPr>
          <a:xfrm>
            <a:off x="6624974" y="928298"/>
            <a:ext cx="1924050" cy="1100667"/>
          </a:xfrm>
        </p:spPr>
        <p:txBody>
          <a:bodyPr>
            <a:normAutofit/>
          </a:bodyPr>
          <a:lstStyle>
            <a:lvl1pPr>
              <a:defRPr sz="1400">
                <a:solidFill>
                  <a:srgbClr val="C2C2C1"/>
                </a:solidFill>
              </a:defRPr>
            </a:lvl1pPr>
          </a:lstStyle>
          <a:p>
            <a:r>
              <a:rPr lang="en-US"/>
              <a:t>Drag picture to placeholder or click icon to add</a:t>
            </a:r>
            <a:endParaRPr lang="en-US" dirty="0"/>
          </a:p>
        </p:txBody>
      </p:sp>
      <p:sp>
        <p:nvSpPr>
          <p:cNvPr id="12" name="Picture Placeholder 2"/>
          <p:cNvSpPr>
            <a:spLocks noGrp="1"/>
          </p:cNvSpPr>
          <p:nvPr>
            <p:ph type="pic" sz="quarter" idx="23"/>
          </p:nvPr>
        </p:nvSpPr>
        <p:spPr>
          <a:xfrm>
            <a:off x="339939" y="2782372"/>
            <a:ext cx="1924050" cy="1100667"/>
          </a:xfrm>
        </p:spPr>
        <p:txBody>
          <a:bodyPr>
            <a:normAutofit/>
          </a:bodyPr>
          <a:lstStyle>
            <a:lvl1pPr>
              <a:defRPr sz="1400">
                <a:solidFill>
                  <a:srgbClr val="C2C2C1"/>
                </a:solidFill>
              </a:defRPr>
            </a:lvl1pPr>
          </a:lstStyle>
          <a:p>
            <a:r>
              <a:rPr lang="en-US"/>
              <a:t>Drag picture to placeholder or click icon to add</a:t>
            </a:r>
            <a:endParaRPr lang="en-US" dirty="0"/>
          </a:p>
        </p:txBody>
      </p:sp>
      <p:sp>
        <p:nvSpPr>
          <p:cNvPr id="13" name="Picture Placeholder 2"/>
          <p:cNvSpPr>
            <a:spLocks noGrp="1"/>
          </p:cNvSpPr>
          <p:nvPr>
            <p:ph type="pic" sz="quarter" idx="24"/>
          </p:nvPr>
        </p:nvSpPr>
        <p:spPr>
          <a:xfrm>
            <a:off x="3479308" y="2782372"/>
            <a:ext cx="1924050" cy="1100667"/>
          </a:xfrm>
        </p:spPr>
        <p:txBody>
          <a:bodyPr>
            <a:normAutofit/>
          </a:bodyPr>
          <a:lstStyle>
            <a:lvl1pPr>
              <a:defRPr sz="1400">
                <a:solidFill>
                  <a:srgbClr val="C2C2C1"/>
                </a:solidFill>
              </a:defRPr>
            </a:lvl1pPr>
          </a:lstStyle>
          <a:p>
            <a:r>
              <a:rPr lang="en-US"/>
              <a:t>Drag picture to placeholder or click icon to add</a:t>
            </a:r>
            <a:endParaRPr lang="en-US" dirty="0"/>
          </a:p>
        </p:txBody>
      </p:sp>
      <p:sp>
        <p:nvSpPr>
          <p:cNvPr id="14" name="Picture Placeholder 2"/>
          <p:cNvSpPr>
            <a:spLocks noGrp="1"/>
          </p:cNvSpPr>
          <p:nvPr>
            <p:ph type="pic" sz="quarter" idx="25"/>
          </p:nvPr>
        </p:nvSpPr>
        <p:spPr>
          <a:xfrm>
            <a:off x="6624974" y="2782372"/>
            <a:ext cx="1924050" cy="1100667"/>
          </a:xfrm>
        </p:spPr>
        <p:txBody>
          <a:bodyPr>
            <a:normAutofit/>
          </a:bodyPr>
          <a:lstStyle>
            <a:lvl1pPr>
              <a:defRPr sz="1400">
                <a:solidFill>
                  <a:srgbClr val="C2C2C1"/>
                </a:solidFill>
              </a:defRPr>
            </a:lvl1pPr>
          </a:lstStyle>
          <a:p>
            <a:r>
              <a:rPr lang="en-US"/>
              <a:t>Drag picture to placeholder or click icon to add</a:t>
            </a:r>
            <a:endParaRPr lang="en-US" dirty="0"/>
          </a:p>
        </p:txBody>
      </p:sp>
    </p:spTree>
    <p:extLst>
      <p:ext uri="{BB962C8B-B14F-4D97-AF65-F5344CB8AC3E}">
        <p14:creationId xmlns:p14="http://schemas.microsoft.com/office/powerpoint/2010/main" val="32730930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36789" y="114936"/>
            <a:ext cx="8205304" cy="545192"/>
          </a:xfrm>
        </p:spPr>
        <p:txBody>
          <a:bodyPr/>
          <a:lstStyle/>
          <a:p>
            <a:r>
              <a:rPr lang="en-US"/>
              <a:t>Click to edit Master title style</a:t>
            </a:r>
            <a:endParaRPr lang="en-US" dirty="0"/>
          </a:p>
        </p:txBody>
      </p:sp>
    </p:spTree>
    <p:extLst>
      <p:ext uri="{BB962C8B-B14F-4D97-AF65-F5344CB8AC3E}">
        <p14:creationId xmlns:p14="http://schemas.microsoft.com/office/powerpoint/2010/main" val="4670690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336789" y="114936"/>
            <a:ext cx="8205304" cy="545192"/>
          </a:xfrm>
        </p:spPr>
        <p:txBody>
          <a:bodyPr/>
          <a:lstStyle/>
          <a:p>
            <a:r>
              <a:rPr lang="en-US"/>
              <a:t>Click to edit Master title style</a:t>
            </a:r>
            <a:endParaRPr lang="en-US" dirty="0"/>
          </a:p>
        </p:txBody>
      </p:sp>
    </p:spTree>
    <p:extLst>
      <p:ext uri="{BB962C8B-B14F-4D97-AF65-F5344CB8AC3E}">
        <p14:creationId xmlns:p14="http://schemas.microsoft.com/office/powerpoint/2010/main" val="39182654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540242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 No Logo">
    <p:spTree>
      <p:nvGrpSpPr>
        <p:cNvPr id="1" name=""/>
        <p:cNvGrpSpPr/>
        <p:nvPr/>
      </p:nvGrpSpPr>
      <p:grpSpPr>
        <a:xfrm>
          <a:off x="0" y="0"/>
          <a:ext cx="0" cy="0"/>
          <a:chOff x="0" y="0"/>
          <a:chExt cx="0" cy="0"/>
        </a:xfrm>
      </p:grpSpPr>
      <p:sp>
        <p:nvSpPr>
          <p:cNvPr id="5" name="TextBox 4"/>
          <p:cNvSpPr txBox="1"/>
          <p:nvPr userDrawn="1"/>
        </p:nvSpPr>
        <p:spPr>
          <a:xfrm>
            <a:off x="489150" y="4802438"/>
            <a:ext cx="3027774" cy="107722"/>
          </a:xfrm>
          <a:prstGeom prst="rect">
            <a:avLst/>
          </a:prstGeom>
          <a:noFill/>
        </p:spPr>
        <p:txBody>
          <a:bodyPr wrap="square" lIns="0" tIns="0" rIns="0" bIns="0" rtlCol="0">
            <a:spAutoFit/>
          </a:bodyPr>
          <a:lstStyle/>
          <a:p>
            <a:r>
              <a:rPr lang="en-US" sz="700" b="0" i="0" dirty="0">
                <a:solidFill>
                  <a:schemeClr val="accent6">
                    <a:lumMod val="60000"/>
                    <a:lumOff val="40000"/>
                  </a:schemeClr>
                </a:solidFill>
                <a:latin typeface="Amazon Ember Regular" charset="0"/>
              </a:rPr>
              <a:t>© 2017, Amazon Web Services, Inc. or its Affiliates. All rights reserved.</a:t>
            </a:r>
          </a:p>
        </p:txBody>
      </p:sp>
    </p:spTree>
    <p:extLst>
      <p:ext uri="{BB962C8B-B14F-4D97-AF65-F5344CB8AC3E}">
        <p14:creationId xmlns:p14="http://schemas.microsoft.com/office/powerpoint/2010/main" val="31104724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Blank - No Logo">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540" t="265" r="1" b="-1674"/>
          <a:stretch/>
        </p:blipFill>
        <p:spPr>
          <a:xfrm>
            <a:off x="0" y="0"/>
            <a:ext cx="9144000" cy="5242737"/>
          </a:xfrm>
          <a:prstGeom prst="rect">
            <a:avLst/>
          </a:prstGeom>
        </p:spPr>
      </p:pic>
      <p:sp>
        <p:nvSpPr>
          <p:cNvPr id="4" name="TextBox 3"/>
          <p:cNvSpPr txBox="1"/>
          <p:nvPr userDrawn="1"/>
        </p:nvSpPr>
        <p:spPr>
          <a:xfrm>
            <a:off x="2822713" y="-2842591"/>
            <a:ext cx="184731" cy="369332"/>
          </a:xfrm>
          <a:prstGeom prst="rect">
            <a:avLst/>
          </a:prstGeom>
          <a:noFill/>
        </p:spPr>
        <p:txBody>
          <a:bodyPr wrap="none" rtlCol="0">
            <a:spAutoFit/>
          </a:bodyPr>
          <a:lstStyle/>
          <a:p>
            <a:endParaRPr lang="en-US" dirty="0"/>
          </a:p>
        </p:txBody>
      </p:sp>
      <p:sp>
        <p:nvSpPr>
          <p:cNvPr id="6" name="TextBox 5"/>
          <p:cNvSpPr txBox="1"/>
          <p:nvPr userDrawn="1"/>
        </p:nvSpPr>
        <p:spPr>
          <a:xfrm>
            <a:off x="7436224" y="6104965"/>
            <a:ext cx="184731" cy="369332"/>
          </a:xfrm>
          <a:prstGeom prst="rect">
            <a:avLst/>
          </a:prstGeom>
          <a:noFill/>
        </p:spPr>
        <p:txBody>
          <a:bodyPr wrap="none" rtlCol="0">
            <a:spAutoFit/>
          </a:bodyPr>
          <a:lstStyle/>
          <a:p>
            <a:endParaRPr lang="en-US"/>
          </a:p>
        </p:txBody>
      </p:sp>
      <p:sp>
        <p:nvSpPr>
          <p:cNvPr id="9" name="TextBox 8"/>
          <p:cNvSpPr txBox="1"/>
          <p:nvPr userDrawn="1"/>
        </p:nvSpPr>
        <p:spPr>
          <a:xfrm>
            <a:off x="489150" y="4802438"/>
            <a:ext cx="3027774" cy="107722"/>
          </a:xfrm>
          <a:prstGeom prst="rect">
            <a:avLst/>
          </a:prstGeom>
          <a:noFill/>
        </p:spPr>
        <p:txBody>
          <a:bodyPr wrap="square" lIns="0" tIns="0" rIns="0" bIns="0" rtlCol="0">
            <a:spAutoFit/>
          </a:bodyPr>
          <a:lstStyle/>
          <a:p>
            <a:r>
              <a:rPr lang="en-US" sz="700" b="0" i="0" dirty="0">
                <a:solidFill>
                  <a:schemeClr val="accent6">
                    <a:lumMod val="60000"/>
                    <a:lumOff val="40000"/>
                  </a:schemeClr>
                </a:solidFill>
                <a:latin typeface="Amazon Ember Regular" charset="0"/>
              </a:rPr>
              <a:t>© 2017, Amazon Web Services, Inc. or its Affiliates. All rights reserved.</a:t>
            </a: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1438" y="4706911"/>
            <a:ext cx="443363" cy="265064"/>
          </a:xfrm>
          <a:prstGeom prst="rect">
            <a:avLst/>
          </a:prstGeom>
        </p:spPr>
      </p:pic>
    </p:spTree>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Blank - No Logo">
    <p:spTree>
      <p:nvGrpSpPr>
        <p:cNvPr id="1" name=""/>
        <p:cNvGrpSpPr/>
        <p:nvPr/>
      </p:nvGrpSpPr>
      <p:grpSpPr>
        <a:xfrm>
          <a:off x="0" y="0"/>
          <a:ext cx="0" cy="0"/>
          <a:chOff x="0" y="0"/>
          <a:chExt cx="0" cy="0"/>
        </a:xfrm>
      </p:grpSpPr>
      <p:sp>
        <p:nvSpPr>
          <p:cNvPr id="4" name="TextBox 3"/>
          <p:cNvSpPr txBox="1"/>
          <p:nvPr userDrawn="1"/>
        </p:nvSpPr>
        <p:spPr>
          <a:xfrm>
            <a:off x="2822713" y="-2842591"/>
            <a:ext cx="184731" cy="369332"/>
          </a:xfrm>
          <a:prstGeom prst="rect">
            <a:avLst/>
          </a:prstGeom>
          <a:noFill/>
        </p:spPr>
        <p:txBody>
          <a:bodyPr wrap="none" rtlCol="0">
            <a:spAutoFit/>
          </a:bodyPr>
          <a:lstStyle/>
          <a:p>
            <a:endParaRPr lang="en-US" dirty="0"/>
          </a:p>
        </p:txBody>
      </p:sp>
      <p:sp>
        <p:nvSpPr>
          <p:cNvPr id="6" name="TextBox 5"/>
          <p:cNvSpPr txBox="1"/>
          <p:nvPr userDrawn="1"/>
        </p:nvSpPr>
        <p:spPr>
          <a:xfrm>
            <a:off x="7436224" y="6104965"/>
            <a:ext cx="184731" cy="369332"/>
          </a:xfrm>
          <a:prstGeom prst="rect">
            <a:avLst/>
          </a:prstGeom>
          <a:noFill/>
        </p:spPr>
        <p:txBody>
          <a:bodyPr wrap="none" rtlCol="0">
            <a:spAutoFit/>
          </a:bodyPr>
          <a:lstStyle/>
          <a:p>
            <a:endParaRPr lang="en-US"/>
          </a:p>
        </p:txBody>
      </p:sp>
      <p:sp>
        <p:nvSpPr>
          <p:cNvPr id="9" name="TextBox 8"/>
          <p:cNvSpPr txBox="1"/>
          <p:nvPr userDrawn="1"/>
        </p:nvSpPr>
        <p:spPr>
          <a:xfrm>
            <a:off x="489150" y="4802438"/>
            <a:ext cx="3027774" cy="107722"/>
          </a:xfrm>
          <a:prstGeom prst="rect">
            <a:avLst/>
          </a:prstGeom>
          <a:noFill/>
        </p:spPr>
        <p:txBody>
          <a:bodyPr wrap="square" lIns="0" tIns="0" rIns="0" bIns="0" rtlCol="0">
            <a:spAutoFit/>
          </a:bodyPr>
          <a:lstStyle/>
          <a:p>
            <a:r>
              <a:rPr lang="en-US" sz="700" b="0" i="0" dirty="0">
                <a:solidFill>
                  <a:schemeClr val="accent6">
                    <a:lumMod val="60000"/>
                    <a:lumOff val="40000"/>
                  </a:schemeClr>
                </a:solidFill>
                <a:latin typeface="Amazon Ember Regular" charset="0"/>
              </a:rPr>
              <a:t>© 2017, Amazon Web Services, Inc. or its Affiliates. All rights reserved.</a:t>
            </a:r>
          </a:p>
        </p:txBody>
      </p:sp>
      <p:sp>
        <p:nvSpPr>
          <p:cNvPr id="10" name="Title 1"/>
          <p:cNvSpPr>
            <a:spLocks noGrp="1"/>
          </p:cNvSpPr>
          <p:nvPr>
            <p:ph type="title"/>
          </p:nvPr>
        </p:nvSpPr>
        <p:spPr>
          <a:xfrm>
            <a:off x="2475260" y="930149"/>
            <a:ext cx="6069541" cy="1250668"/>
          </a:xfrm>
        </p:spPr>
        <p:txBody>
          <a:bodyPr anchor="ctr" anchorCtr="0">
            <a:noAutofit/>
          </a:bodyPr>
          <a:lstStyle>
            <a:lvl1pPr algn="r">
              <a:defRPr sz="3000"/>
            </a:lvl1pPr>
          </a:lstStyle>
          <a:p>
            <a:r>
              <a:rPr lang="en-US" dirty="0"/>
              <a:t>Click to edit Master title style</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01438" y="4706911"/>
            <a:ext cx="443363" cy="265064"/>
          </a:xfrm>
          <a:prstGeom prst="rect">
            <a:avLst/>
          </a:prstGeom>
        </p:spPr>
      </p:pic>
    </p:spTree>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Blank - No Logo">
    <p:spTree>
      <p:nvGrpSpPr>
        <p:cNvPr id="1" name=""/>
        <p:cNvGrpSpPr/>
        <p:nvPr/>
      </p:nvGrpSpPr>
      <p:grpSpPr>
        <a:xfrm>
          <a:off x="0" y="0"/>
          <a:ext cx="0" cy="0"/>
          <a:chOff x="0" y="0"/>
          <a:chExt cx="0" cy="0"/>
        </a:xfrm>
      </p:grpSpPr>
      <p:sp>
        <p:nvSpPr>
          <p:cNvPr id="4" name="TextBox 3"/>
          <p:cNvSpPr txBox="1"/>
          <p:nvPr userDrawn="1"/>
        </p:nvSpPr>
        <p:spPr>
          <a:xfrm>
            <a:off x="2822713" y="-2842591"/>
            <a:ext cx="184731" cy="369332"/>
          </a:xfrm>
          <a:prstGeom prst="rect">
            <a:avLst/>
          </a:prstGeom>
          <a:noFill/>
        </p:spPr>
        <p:txBody>
          <a:bodyPr wrap="none" rtlCol="0">
            <a:spAutoFit/>
          </a:bodyPr>
          <a:lstStyle/>
          <a:p>
            <a:endParaRPr lang="en-US" dirty="0"/>
          </a:p>
        </p:txBody>
      </p:sp>
      <p:sp>
        <p:nvSpPr>
          <p:cNvPr id="6" name="TextBox 5"/>
          <p:cNvSpPr txBox="1"/>
          <p:nvPr userDrawn="1"/>
        </p:nvSpPr>
        <p:spPr>
          <a:xfrm>
            <a:off x="7436224" y="6104965"/>
            <a:ext cx="184731" cy="369332"/>
          </a:xfrm>
          <a:prstGeom prst="rect">
            <a:avLst/>
          </a:prstGeom>
          <a:noFill/>
        </p:spPr>
        <p:txBody>
          <a:bodyPr wrap="none" rtlCol="0">
            <a:spAutoFit/>
          </a:bodyPr>
          <a:lstStyle/>
          <a:p>
            <a:endParaRPr lang="en-US"/>
          </a:p>
        </p:txBody>
      </p:sp>
      <p:sp>
        <p:nvSpPr>
          <p:cNvPr id="9" name="TextBox 8"/>
          <p:cNvSpPr txBox="1"/>
          <p:nvPr userDrawn="1"/>
        </p:nvSpPr>
        <p:spPr>
          <a:xfrm>
            <a:off x="489150" y="4802438"/>
            <a:ext cx="3027774" cy="107722"/>
          </a:xfrm>
          <a:prstGeom prst="rect">
            <a:avLst/>
          </a:prstGeom>
          <a:noFill/>
        </p:spPr>
        <p:txBody>
          <a:bodyPr wrap="square" lIns="0" tIns="0" rIns="0" bIns="0" rtlCol="0">
            <a:spAutoFit/>
          </a:bodyPr>
          <a:lstStyle/>
          <a:p>
            <a:r>
              <a:rPr lang="en-US" sz="700" b="0" i="0" dirty="0">
                <a:solidFill>
                  <a:schemeClr val="accent6">
                    <a:lumMod val="60000"/>
                    <a:lumOff val="40000"/>
                  </a:schemeClr>
                </a:solidFill>
                <a:latin typeface="Amazon Ember Regular" charset="0"/>
              </a:rPr>
              <a:t>© 2017, Amazon Web Services, Inc. or its Affiliates. All rights reserved.</a:t>
            </a:r>
          </a:p>
        </p:txBody>
      </p:sp>
      <p:sp>
        <p:nvSpPr>
          <p:cNvPr id="10" name="Title 1"/>
          <p:cNvSpPr>
            <a:spLocks noGrp="1"/>
          </p:cNvSpPr>
          <p:nvPr>
            <p:ph type="title"/>
          </p:nvPr>
        </p:nvSpPr>
        <p:spPr>
          <a:xfrm>
            <a:off x="411647" y="1674428"/>
            <a:ext cx="6069541" cy="1250668"/>
          </a:xfrm>
        </p:spPr>
        <p:txBody>
          <a:bodyPr anchor="ctr" anchorCtr="0">
            <a:noAutofit/>
          </a:bodyPr>
          <a:lstStyle>
            <a:lvl1pPr algn="l">
              <a:defRPr sz="3000"/>
            </a:lvl1pPr>
          </a:lstStyle>
          <a:p>
            <a:r>
              <a:rPr lang="en-US"/>
              <a:t>Click to edit Master title style</a:t>
            </a:r>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01438" y="4706911"/>
            <a:ext cx="443363" cy="265064"/>
          </a:xfrm>
          <a:prstGeom prst="rect">
            <a:avLst/>
          </a:prstGeom>
        </p:spPr>
      </p:pic>
    </p:spTree>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0702" y="1550831"/>
            <a:ext cx="7772400" cy="1021556"/>
          </a:xfrm>
        </p:spPr>
        <p:txBody>
          <a:bodyPr anchor="ctr">
            <a:noAutofit/>
          </a:bodyPr>
          <a:lstStyle>
            <a:lvl1pPr algn="l">
              <a:defRPr sz="4000" b="1" cap="none"/>
            </a:lvl1pPr>
          </a:lstStyle>
          <a:p>
            <a:r>
              <a:rPr lang="en-US" dirty="0"/>
              <a:t>Thank you!</a:t>
            </a:r>
          </a:p>
        </p:txBody>
      </p:sp>
      <p:sp>
        <p:nvSpPr>
          <p:cNvPr id="3" name="Text Placeholder 11"/>
          <p:cNvSpPr>
            <a:spLocks noGrp="1"/>
          </p:cNvSpPr>
          <p:nvPr>
            <p:ph type="body" sz="quarter" idx="10"/>
          </p:nvPr>
        </p:nvSpPr>
        <p:spPr>
          <a:xfrm>
            <a:off x="487899" y="2572387"/>
            <a:ext cx="3683000" cy="433387"/>
          </a:xfrm>
        </p:spPr>
        <p:txBody>
          <a:bodyPr>
            <a:normAutofit/>
          </a:bodyPr>
          <a:lstStyle>
            <a:lvl1pPr marL="0" indent="0" algn="l">
              <a:buNone/>
              <a:defRPr sz="1600" baseline="0"/>
            </a:lvl1pPr>
          </a:lstStyle>
          <a:p>
            <a:pPr lvl="0"/>
            <a:r>
              <a:rPr lang="en-US"/>
              <a:t>Click to edit Master text styles</a:t>
            </a:r>
          </a:p>
        </p:txBody>
      </p:sp>
    </p:spTree>
    <p:extLst>
      <p:ext uri="{BB962C8B-B14F-4D97-AF65-F5344CB8AC3E}">
        <p14:creationId xmlns:p14="http://schemas.microsoft.com/office/powerpoint/2010/main" val="21248375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hank You">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0702" y="1550831"/>
            <a:ext cx="7772400" cy="1021556"/>
          </a:xfrm>
        </p:spPr>
        <p:txBody>
          <a:bodyPr anchor="ctr">
            <a:noAutofit/>
          </a:bodyPr>
          <a:lstStyle>
            <a:lvl1pPr algn="l">
              <a:defRPr sz="4000" b="1" cap="none"/>
            </a:lvl1pPr>
          </a:lstStyle>
          <a:p>
            <a:r>
              <a:rPr lang="en-US" dirty="0"/>
              <a:t>Thank you!</a:t>
            </a:r>
          </a:p>
        </p:txBody>
      </p:sp>
      <p:sp>
        <p:nvSpPr>
          <p:cNvPr id="3" name="Text Placeholder 11"/>
          <p:cNvSpPr>
            <a:spLocks noGrp="1"/>
          </p:cNvSpPr>
          <p:nvPr>
            <p:ph type="body" sz="quarter" idx="10"/>
          </p:nvPr>
        </p:nvSpPr>
        <p:spPr>
          <a:xfrm>
            <a:off x="487899" y="2572387"/>
            <a:ext cx="3683000" cy="433387"/>
          </a:xfrm>
        </p:spPr>
        <p:txBody>
          <a:bodyPr>
            <a:normAutofit/>
          </a:bodyPr>
          <a:lstStyle>
            <a:lvl1pPr marL="0" indent="0" algn="l">
              <a:buNone/>
              <a:defRPr sz="1600" baseline="0"/>
            </a:lvl1pPr>
          </a:lstStyle>
          <a:p>
            <a:pPr lvl="0"/>
            <a:r>
              <a:rPr lang="en-US"/>
              <a:t>Click to edit Master text styles</a:t>
            </a:r>
          </a:p>
        </p:txBody>
      </p:sp>
    </p:spTree>
    <p:extLst>
      <p:ext uri="{BB962C8B-B14F-4D97-AF65-F5344CB8AC3E}">
        <p14:creationId xmlns:p14="http://schemas.microsoft.com/office/powerpoint/2010/main" val="23700715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0" indent="0">
              <a:buNone/>
              <a:defRPr>
                <a:solidFill>
                  <a:schemeClr val="bg1"/>
                </a:solidFill>
              </a:defRPr>
            </a:lvl1pPr>
            <a:lvl2pPr marL="742950" indent="-285750">
              <a:buFont typeface="Arial"/>
              <a:buChar char="•"/>
              <a:defRPr>
                <a:solidFill>
                  <a:schemeClr val="bg1"/>
                </a:solidFill>
              </a:defRPr>
            </a:lvl2pPr>
            <a:lvl3pPr marL="1143000" indent="-228600">
              <a:buFont typeface="Arial"/>
              <a:buChar cha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3">
            <a:extLst>
              <a:ext uri="{FF2B5EF4-FFF2-40B4-BE49-F238E27FC236}">
                <a16:creationId xmlns:a16="http://schemas.microsoft.com/office/drawing/2014/main" id="{F62ED004-1B63-C342-A01A-A7D68F2C78E1}"/>
              </a:ext>
            </a:extLst>
          </p:cNvPr>
          <p:cNvSpPr>
            <a:spLocks noGrp="1"/>
          </p:cNvSpPr>
          <p:nvPr>
            <p:ph type="title"/>
          </p:nvPr>
        </p:nvSpPr>
        <p:spPr/>
        <p:txBody>
          <a:bodyPr/>
          <a:lstStyle/>
          <a:p>
            <a:r>
              <a:rPr lang="en-US"/>
              <a:t>Click to edit Master title style</a:t>
            </a:r>
            <a:endParaRPr lang="it-IT"/>
          </a:p>
        </p:txBody>
      </p:sp>
    </p:spTree>
    <p:extLst>
      <p:ext uri="{BB962C8B-B14F-4D97-AF65-F5344CB8AC3E}">
        <p14:creationId xmlns:p14="http://schemas.microsoft.com/office/powerpoint/2010/main" val="35084590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Divider slide - Gree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ADE0CB9-C246-C948-A3A8-F1FE53173FBC}"/>
              </a:ext>
            </a:extLst>
          </p:cNvPr>
          <p:cNvPicPr>
            <a:picLocks noChangeAspect="1"/>
          </p:cNvPicPr>
          <p:nvPr userDrawn="1"/>
        </p:nvPicPr>
        <p:blipFill rotWithShape="1">
          <a:blip r:embed="rId2"/>
          <a:srcRect l="36508"/>
          <a:stretch/>
        </p:blipFill>
        <p:spPr>
          <a:xfrm>
            <a:off x="0" y="0"/>
            <a:ext cx="9144000" cy="5143500"/>
          </a:xfrm>
          <a:prstGeom prst="rect">
            <a:avLst/>
          </a:prstGeom>
        </p:spPr>
      </p:pic>
      <p:sp>
        <p:nvSpPr>
          <p:cNvPr id="2" name="Title 1"/>
          <p:cNvSpPr>
            <a:spLocks noGrp="1"/>
          </p:cNvSpPr>
          <p:nvPr>
            <p:ph type="title"/>
          </p:nvPr>
        </p:nvSpPr>
        <p:spPr>
          <a:xfrm>
            <a:off x="396394" y="1969202"/>
            <a:ext cx="7772400" cy="930105"/>
          </a:xfrm>
        </p:spPr>
        <p:txBody>
          <a:bodyPr anchor="ctr">
            <a:noAutofit/>
          </a:bodyPr>
          <a:lstStyle>
            <a:lvl1pPr algn="l">
              <a:defRPr sz="4000" b="1" cap="none">
                <a:solidFill>
                  <a:schemeClr val="bg1"/>
                </a:solidFill>
              </a:defRPr>
            </a:lvl1pPr>
          </a:lstStyle>
          <a:p>
            <a:r>
              <a:rPr lang="en-US"/>
              <a:t>Click to edit Master title style</a:t>
            </a:r>
            <a:endParaRPr lang="en-US" dirty="0"/>
          </a:p>
        </p:txBody>
      </p:sp>
      <p:pic>
        <p:nvPicPr>
          <p:cNvPr id="5" name="Picture 4">
            <a:extLst>
              <a:ext uri="{FF2B5EF4-FFF2-40B4-BE49-F238E27FC236}">
                <a16:creationId xmlns:a16="http://schemas.microsoft.com/office/drawing/2014/main" id="{A82B5894-DCBD-3A4E-BD40-DCA1D16A4B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1438" y="4706911"/>
            <a:ext cx="443363" cy="265064"/>
          </a:xfrm>
          <a:prstGeom prst="rect">
            <a:avLst/>
          </a:prstGeom>
        </p:spPr>
      </p:pic>
      <p:sp>
        <p:nvSpPr>
          <p:cNvPr id="7" name="TextBox 6">
            <a:extLst>
              <a:ext uri="{FF2B5EF4-FFF2-40B4-BE49-F238E27FC236}">
                <a16:creationId xmlns:a16="http://schemas.microsoft.com/office/drawing/2014/main" id="{6B5352DB-30F3-104A-9B80-B5A5F889DF74}"/>
              </a:ext>
            </a:extLst>
          </p:cNvPr>
          <p:cNvSpPr txBox="1"/>
          <p:nvPr userDrawn="1"/>
        </p:nvSpPr>
        <p:spPr>
          <a:xfrm>
            <a:off x="336789" y="4802438"/>
            <a:ext cx="4447181" cy="107722"/>
          </a:xfrm>
          <a:prstGeom prst="rect">
            <a:avLst/>
          </a:prstGeom>
          <a:noFill/>
        </p:spPr>
        <p:txBody>
          <a:bodyPr wrap="square" lIns="0" tIns="0" rIns="0" bIns="0"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700" b="0" i="0" dirty="0">
                <a:solidFill>
                  <a:schemeClr val="bg1">
                    <a:lumMod val="50000"/>
                  </a:schemeClr>
                </a:solidFill>
                <a:latin typeface="Amazon Ember" panose="020B0603020204020204" pitchFamily="34" charset="0"/>
                <a:ea typeface="Amazon Ember" panose="020B0603020204020204" pitchFamily="34" charset="0"/>
                <a:cs typeface="Amazon Ember" panose="020B0603020204020204" pitchFamily="34" charset="0"/>
              </a:rPr>
              <a:t>© 2018, Amazon Web Services, Inc. or its Affiliates. All rights reserved. </a:t>
            </a:r>
            <a:r>
              <a:rPr lang="en-US" sz="700" b="0" i="0" dirty="0">
                <a:solidFill>
                  <a:schemeClr val="bg1">
                    <a:lumMod val="50000"/>
                  </a:schemeClr>
                </a:solidFill>
                <a:effectLst/>
                <a:latin typeface="Amazon Ember" panose="020B0603020204020204" pitchFamily="34" charset="0"/>
                <a:ea typeface="Amazon Ember" panose="020B0603020204020204" pitchFamily="34" charset="0"/>
                <a:cs typeface="Amazon Ember" panose="020B0603020204020204" pitchFamily="34" charset="0"/>
              </a:rPr>
              <a:t>Amazon Confidential and Trademark</a:t>
            </a:r>
            <a:endParaRPr lang="en-US" sz="700" b="0" i="0" dirty="0">
              <a:solidFill>
                <a:schemeClr val="bg1">
                  <a:lumMod val="50000"/>
                </a:schemeClr>
              </a:solidFill>
              <a:latin typeface="Amazon Ember" panose="020B0603020204020204" pitchFamily="34" charset="0"/>
              <a:ea typeface="Amazon Ember" panose="020B0603020204020204" pitchFamily="34" charset="0"/>
              <a:cs typeface="Amazon Ember" panose="020B0603020204020204" pitchFamily="34" charset="0"/>
            </a:endParaRPr>
          </a:p>
        </p:txBody>
      </p:sp>
    </p:spTree>
    <p:extLst>
      <p:ext uri="{BB962C8B-B14F-4D97-AF65-F5344CB8AC3E}">
        <p14:creationId xmlns:p14="http://schemas.microsoft.com/office/powerpoint/2010/main" val="7836310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Blank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647E4-E7F7-9646-880C-2CDC95018CB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407025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Titolo e sottotitolo">
    <p:spTree>
      <p:nvGrpSpPr>
        <p:cNvPr id="1" name=""/>
        <p:cNvGrpSpPr/>
        <p:nvPr/>
      </p:nvGrpSpPr>
      <p:grpSpPr>
        <a:xfrm>
          <a:off x="0" y="0"/>
          <a:ext cx="0" cy="0"/>
          <a:chOff x="0" y="0"/>
          <a:chExt cx="0" cy="0"/>
        </a:xfrm>
      </p:grpSpPr>
      <p:sp>
        <p:nvSpPr>
          <p:cNvPr id="11" name="Title Text"/>
          <p:cNvSpPr txBox="1">
            <a:spLocks noGrp="1"/>
          </p:cNvSpPr>
          <p:nvPr>
            <p:ph type="title"/>
          </p:nvPr>
        </p:nvSpPr>
        <p:spPr>
          <a:xfrm>
            <a:off x="666750" y="862013"/>
            <a:ext cx="7810500" cy="1743075"/>
          </a:xfrm>
          <a:prstGeom prst="rect">
            <a:avLst/>
          </a:prstGeom>
        </p:spPr>
        <p:txBody>
          <a:bodyPr anchor="b"/>
          <a:lstStyle/>
          <a:p>
            <a:r>
              <a:t>Title Text</a:t>
            </a:r>
          </a:p>
        </p:txBody>
      </p:sp>
      <p:sp>
        <p:nvSpPr>
          <p:cNvPr id="12" name="Body Level One…"/>
          <p:cNvSpPr txBox="1">
            <a:spLocks noGrp="1"/>
          </p:cNvSpPr>
          <p:nvPr>
            <p:ph type="body" sz="quarter" idx="1"/>
          </p:nvPr>
        </p:nvSpPr>
        <p:spPr>
          <a:xfrm>
            <a:off x="666750" y="2652712"/>
            <a:ext cx="7810500" cy="595313"/>
          </a:xfrm>
          <a:prstGeom prst="rect">
            <a:avLst/>
          </a:prstGeom>
        </p:spPr>
        <p:txBody>
          <a:bodyPr anchor="t"/>
          <a:lstStyle>
            <a:lvl1pPr marL="0" indent="0" algn="ctr">
              <a:spcBef>
                <a:spcPts val="0"/>
              </a:spcBef>
              <a:buSzTx/>
              <a:buNone/>
              <a:defRPr sz="2025"/>
            </a:lvl1pPr>
            <a:lvl2pPr marL="0" indent="85725" algn="ctr">
              <a:spcBef>
                <a:spcPts val="0"/>
              </a:spcBef>
              <a:buSzTx/>
              <a:buNone/>
              <a:defRPr sz="2025"/>
            </a:lvl2pPr>
            <a:lvl3pPr marL="0" indent="171450" algn="ctr">
              <a:spcBef>
                <a:spcPts val="0"/>
              </a:spcBef>
              <a:buSzTx/>
              <a:buNone/>
              <a:defRPr sz="2025"/>
            </a:lvl3pPr>
            <a:lvl4pPr marL="0" indent="257175" algn="ctr">
              <a:spcBef>
                <a:spcPts val="0"/>
              </a:spcBef>
              <a:buSzTx/>
              <a:buNone/>
              <a:defRPr sz="2025"/>
            </a:lvl4pPr>
            <a:lvl5pPr marL="0" indent="342900" algn="ctr">
              <a:spcBef>
                <a:spcPts val="0"/>
              </a:spcBef>
              <a:buSzTx/>
              <a:buNone/>
              <a:defRPr sz="2025"/>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3514715535"/>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ttangolo 2"/>
          <p:cNvSpPr/>
          <p:nvPr userDrawn="1"/>
        </p:nvSpPr>
        <p:spPr>
          <a:xfrm>
            <a:off x="0" y="0"/>
            <a:ext cx="9143999" cy="5143500"/>
          </a:xfrm>
          <a:prstGeom prst="rect">
            <a:avLst/>
          </a:prstGeom>
          <a:solidFill>
            <a:srgbClr val="25314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p>
        </p:txBody>
      </p:sp>
      <p:pic>
        <p:nvPicPr>
          <p:cNvPr id="5" name="Picture 7"/>
          <p:cNvPicPr>
            <a:picLocks noChangeAspect="1"/>
          </p:cNvPicPr>
          <p:nvPr userDrawn="1"/>
        </p:nvPicPr>
        <p:blipFill rotWithShape="1">
          <a:blip r:embed="rId3">
            <a:extLst>
              <a:ext uri="{28A0092B-C50C-407E-A947-70E740481C1C}">
                <a14:useLocalDpi xmlns:a14="http://schemas.microsoft.com/office/drawing/2010/main" val="0"/>
              </a:ext>
            </a:extLst>
          </a:blip>
          <a:srcRect l="540" t="265" r="1" b="-1674"/>
          <a:stretch/>
        </p:blipFill>
        <p:spPr>
          <a:xfrm>
            <a:off x="4033204" y="2267107"/>
            <a:ext cx="5110795" cy="2930288"/>
          </a:xfrm>
          <a:prstGeom prst="rect">
            <a:avLst/>
          </a:prstGeom>
        </p:spPr>
      </p:pic>
      <p:pic>
        <p:nvPicPr>
          <p:cNvPr id="4" name="Picture 3">
            <a:extLst>
              <a:ext uri="{FF2B5EF4-FFF2-40B4-BE49-F238E27FC236}">
                <a16:creationId xmlns:a16="http://schemas.microsoft.com/office/drawing/2014/main" id="{034497CC-B5E1-3C42-89F0-549AD8FD9867}"/>
              </a:ext>
            </a:extLst>
          </p:cNvPr>
          <p:cNvPicPr>
            <a:picLocks noChangeAspect="1"/>
          </p:cNvPicPr>
          <p:nvPr userDrawn="1"/>
        </p:nvPicPr>
        <p:blipFill>
          <a:blip r:embed="rId4"/>
          <a:stretch>
            <a:fillRect/>
          </a:stretch>
        </p:blipFill>
        <p:spPr>
          <a:xfrm>
            <a:off x="7959371" y="3973738"/>
            <a:ext cx="961769" cy="944656"/>
          </a:xfrm>
          <a:prstGeom prst="rect">
            <a:avLst/>
          </a:prstGeom>
        </p:spPr>
      </p:pic>
    </p:spTree>
    <p:extLst>
      <p:ext uri="{BB962C8B-B14F-4D97-AF65-F5344CB8AC3E}">
        <p14:creationId xmlns:p14="http://schemas.microsoft.com/office/powerpoint/2010/main" val="144254749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de Snippet">
    <p:spTree>
      <p:nvGrpSpPr>
        <p:cNvPr id="1" name=""/>
        <p:cNvGrpSpPr/>
        <p:nvPr/>
      </p:nvGrpSpPr>
      <p:grpSpPr>
        <a:xfrm>
          <a:off x="0" y="0"/>
          <a:ext cx="0" cy="0"/>
          <a:chOff x="0" y="0"/>
          <a:chExt cx="0" cy="0"/>
        </a:xfrm>
      </p:grpSpPr>
      <p:sp>
        <p:nvSpPr>
          <p:cNvPr id="2" name="Title 1"/>
          <p:cNvSpPr>
            <a:spLocks noGrp="1"/>
          </p:cNvSpPr>
          <p:nvPr>
            <p:ph type="title"/>
          </p:nvPr>
        </p:nvSpPr>
        <p:spPr>
          <a:xfrm>
            <a:off x="336789" y="114936"/>
            <a:ext cx="8205304" cy="545741"/>
          </a:xfrm>
        </p:spPr>
        <p:txBody>
          <a:bodyPr/>
          <a:lstStyle>
            <a:lvl1pPr>
              <a:defRPr>
                <a:solidFill>
                  <a:schemeClr val="bg1"/>
                </a:solidFill>
              </a:defRPr>
            </a:lvl1pPr>
          </a:lstStyle>
          <a:p>
            <a:r>
              <a:rPr lang="en-US" dirty="0"/>
              <a:t>Click to edit Master title style</a:t>
            </a:r>
          </a:p>
        </p:txBody>
      </p:sp>
      <p:sp>
        <p:nvSpPr>
          <p:cNvPr id="6" name="Content Placeholder 3"/>
          <p:cNvSpPr>
            <a:spLocks noGrp="1"/>
          </p:cNvSpPr>
          <p:nvPr>
            <p:ph sz="quarter" idx="11" hasCustomPrompt="1"/>
          </p:nvPr>
        </p:nvSpPr>
        <p:spPr>
          <a:xfrm>
            <a:off x="336613" y="1010408"/>
            <a:ext cx="8207742" cy="3641926"/>
          </a:xfrm>
          <a:noFill/>
        </p:spPr>
        <p:txBody>
          <a:bodyPr/>
          <a:lstStyle>
            <a:lvl1pPr marL="0" indent="0">
              <a:buNone/>
              <a:defRPr lang="en-US" sz="1100">
                <a:solidFill>
                  <a:srgbClr val="3366FF"/>
                </a:solidFill>
                <a:effectLst/>
                <a:latin typeface="Lucida Console" panose="020B0609040504020204" pitchFamily="49" charset="0"/>
              </a:defRPr>
            </a:lvl1pPr>
            <a:lvl2pPr marL="457200" indent="0">
              <a:buNone/>
              <a:defRPr>
                <a:latin typeface="Lucida Console" panose="020B0609040504020204" pitchFamily="49" charset="0"/>
              </a:defRPr>
            </a:lvl2pPr>
            <a:lvl3pPr marL="914400" indent="0">
              <a:buNone/>
              <a:defRPr>
                <a:latin typeface="Lucida Console" panose="020B0609040504020204" pitchFamily="49" charset="0"/>
              </a:defRPr>
            </a:lvl3pPr>
            <a:lvl4pPr marL="1371600" indent="0">
              <a:buNone/>
              <a:defRPr>
                <a:latin typeface="Lucida Console" panose="020B0609040504020204" pitchFamily="49" charset="0"/>
              </a:defRPr>
            </a:lvl4pPr>
            <a:lvl5pPr marL="1828800" indent="0">
              <a:buNone/>
              <a:defRPr>
                <a:latin typeface="Lucida Console" panose="020B0609040504020204" pitchFamily="49" charset="0"/>
              </a:defRPr>
            </a:lvl5pPr>
          </a:lstStyle>
          <a:p>
            <a:r>
              <a:rPr lang="en-US" sz="1400" dirty="0">
                <a:effectLst/>
                <a:latin typeface="Lucida Console" panose="020B0609040504020204" pitchFamily="49" charset="0"/>
                <a:ea typeface="Calibri" panose="020F0502020204030204" pitchFamily="34" charset="0"/>
                <a:cs typeface="Consolas" panose="020B0609020204030204" pitchFamily="49" charset="0"/>
              </a:rPr>
              <a:t>; Syntax Test file for 68k Assembly code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400" dirty="0">
                <a:effectLst/>
                <a:latin typeface="Lucida Console" panose="020B0609040504020204" pitchFamily="49" charset="0"/>
                <a:ea typeface="Calibri" panose="020F0502020204030204" pitchFamily="34" charset="0"/>
                <a:cs typeface="Consolas" panose="020B0609020204030204" pitchFamily="49" charset="0"/>
              </a:rPr>
              <a:t>; Some comments about this file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400" dirty="0">
                <a:effectLst/>
                <a:latin typeface="Lucida Console" panose="020B0609040504020204" pitchFamily="49" charset="0"/>
                <a:ea typeface="Calibri" panose="020F0502020204030204" pitchFamily="34" charset="0"/>
                <a:cs typeface="Consolas" panose="020B0609020204030204" pitchFamily="49" charset="0"/>
              </a:rPr>
              <a:t>.D0 00000000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400" dirty="0">
                <a:effectLst/>
                <a:latin typeface="Lucida Console" panose="020B0609040504020204" pitchFamily="49" charset="0"/>
                <a:ea typeface="Calibri" panose="020F0502020204030204" pitchFamily="34" charset="0"/>
                <a:cs typeface="Consolas" panose="020B0609020204030204" pitchFamily="49" charset="0"/>
              </a:rPr>
              <a:t>MS 2100 00000002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400" dirty="0">
                <a:effectLst/>
                <a:latin typeface="Lucida Console" panose="020B0609040504020204" pitchFamily="49" charset="0"/>
                <a:ea typeface="Calibri" panose="020F0502020204030204" pitchFamily="34" charset="0"/>
                <a:cs typeface="Consolas" panose="020B0609020204030204" pitchFamily="49" charset="0"/>
              </a:rPr>
              <a:t>MM 2000;DI</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400" dirty="0">
                <a:effectLst/>
                <a:latin typeface="Lucida Console" panose="020B0609040504020204" pitchFamily="49" charset="0"/>
                <a:ea typeface="Calibri" panose="020F0502020204030204" pitchFamily="34" charset="0"/>
                <a:cs typeface="Consolas" panose="020B0609020204030204" pitchFamily="49" charset="0"/>
              </a:rPr>
              <a:t> LEA.L $002100,A1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400" dirty="0">
                <a:effectLst/>
                <a:latin typeface="Lucida Console" panose="020B0609040504020204" pitchFamily="49" charset="0"/>
                <a:ea typeface="Calibri" panose="020F0502020204030204" pitchFamily="34" charset="0"/>
                <a:cs typeface="Consolas" panose="020B0609020204030204" pitchFamily="49" charset="0"/>
              </a:rPr>
              <a:t> MOVE.L #2,-(A1)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r>
              <a:rPr lang="sk-SK" sz="1400" dirty="0">
                <a:effectLst/>
                <a:latin typeface="Lucida Console" panose="020B0609040504020204" pitchFamily="49" charset="0"/>
                <a:ea typeface="Calibri" panose="020F0502020204030204" pitchFamily="34" charset="0"/>
                <a:cs typeface="Consolas" panose="020B0609020204030204" pitchFamily="49" charset="0"/>
              </a:rPr>
              <a:t> BSR $00002050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r>
              <a:rPr lang="sk-SK" sz="1400" dirty="0">
                <a:effectLst/>
                <a:latin typeface="Lucida Console" panose="020B0609040504020204" pitchFamily="49" charset="0"/>
                <a:ea typeface="Calibri" panose="020F0502020204030204" pitchFamily="34" charset="0"/>
                <a:cs typeface="Consolas" panose="020B0609020204030204" pitchFamily="49" charset="0"/>
              </a:rPr>
              <a:t>MM 2050;DI</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r>
              <a:rPr lang="sk-SK" sz="1400" dirty="0">
                <a:effectLst/>
                <a:latin typeface="Lucida Console" panose="020B0609040504020204" pitchFamily="49" charset="0"/>
                <a:ea typeface="Calibri" panose="020F0502020204030204" pitchFamily="34" charset="0"/>
                <a:cs typeface="Consolas" panose="020B0609020204030204" pitchFamily="49" charset="0"/>
              </a:rPr>
              <a:t> MOVE.L (A1)+,D1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r>
              <a:rPr lang="sk-SK" sz="1400" dirty="0">
                <a:effectLst/>
                <a:latin typeface="Lucida Console" panose="020B0609040504020204" pitchFamily="49" charset="0"/>
                <a:ea typeface="Calibri" panose="020F0502020204030204" pitchFamily="34" charset="0"/>
                <a:cs typeface="Consolas" panose="020B0609020204030204" pitchFamily="49" charset="0"/>
              </a:rPr>
              <a:t> MOVE.L (A1),D2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r>
              <a:rPr lang="sk-SK" sz="1400" dirty="0">
                <a:effectLst/>
                <a:latin typeface="Lucida Console" panose="020B0609040504020204" pitchFamily="49" charset="0"/>
                <a:ea typeface="Calibri" panose="020F0502020204030204" pitchFamily="34" charset="0"/>
                <a:cs typeface="Consolas" panose="020B0609020204030204" pitchFamily="49" charset="0"/>
              </a:rPr>
              <a:t> ADD.L D1,D2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r>
              <a:rPr lang="sk-SK" sz="1400" dirty="0">
                <a:effectLst/>
                <a:latin typeface="Lucida Console" panose="020B0609040504020204" pitchFamily="49" charset="0"/>
                <a:ea typeface="Calibri" panose="020F0502020204030204" pitchFamily="34" charset="0"/>
                <a:cs typeface="Consolas" panose="020B0609020204030204" pitchFamily="49" charset="0"/>
              </a:rPr>
              <a:t> MOVE.L D2,D0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r>
              <a:rPr lang="sk-SK" sz="1400" dirty="0">
                <a:effectLst/>
                <a:latin typeface="Lucida Console" panose="020B0609040504020204" pitchFamily="49" charset="0"/>
                <a:ea typeface="Calibri" panose="020F0502020204030204" pitchFamily="34" charset="0"/>
                <a:cs typeface="Consolas" panose="020B0609020204030204" pitchFamily="49" charset="0"/>
              </a:rPr>
              <a:t> RTS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369688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1">
    <p:spTree>
      <p:nvGrpSpPr>
        <p:cNvPr id="1" name=""/>
        <p:cNvGrpSpPr/>
        <p:nvPr/>
      </p:nvGrpSpPr>
      <p:grpSpPr>
        <a:xfrm>
          <a:off x="0" y="0"/>
          <a:ext cx="0" cy="0"/>
          <a:chOff x="0" y="0"/>
          <a:chExt cx="0" cy="0"/>
        </a:xfrm>
      </p:grpSpPr>
      <p:sp>
        <p:nvSpPr>
          <p:cNvPr id="2" name="Title 1"/>
          <p:cNvSpPr>
            <a:spLocks noGrp="1"/>
          </p:cNvSpPr>
          <p:nvPr>
            <p:ph type="title"/>
          </p:nvPr>
        </p:nvSpPr>
        <p:spPr>
          <a:xfrm>
            <a:off x="396394" y="1969202"/>
            <a:ext cx="7772400" cy="930105"/>
          </a:xfrm>
        </p:spPr>
        <p:txBody>
          <a:bodyPr anchor="ctr">
            <a:noAutofit/>
          </a:bodyPr>
          <a:lstStyle>
            <a:lvl1pPr algn="l">
              <a:defRPr sz="4000" b="1" cap="none">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1248375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36789" y="114936"/>
            <a:ext cx="8205304" cy="545741"/>
          </a:xfrm>
        </p:spPr>
        <p:txBody>
          <a:bodyPr>
            <a:normAutofit/>
          </a:bodyPr>
          <a:lstStyle>
            <a:lvl1pPr>
              <a:defRPr sz="2800">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333575" y="1012507"/>
            <a:ext cx="4038600" cy="3472073"/>
          </a:xfrm>
        </p:spPr>
        <p:txBody>
          <a:bodyPr/>
          <a:lstStyle>
            <a:lvl1pPr>
              <a:defRPr sz="2200">
                <a:solidFill>
                  <a:schemeClr val="bg1"/>
                </a:solidFill>
              </a:defRPr>
            </a:lvl1pPr>
            <a:lvl2pPr>
              <a:defRPr sz="20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24575" y="1012507"/>
            <a:ext cx="4038600" cy="3472073"/>
          </a:xfrm>
        </p:spPr>
        <p:txBody>
          <a:bodyPr/>
          <a:lstStyle>
            <a:lvl1pPr>
              <a:defRPr sz="2200">
                <a:solidFill>
                  <a:schemeClr val="bg1"/>
                </a:solidFill>
              </a:defRPr>
            </a:lvl1pPr>
            <a:lvl2pPr>
              <a:defRPr sz="20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335192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37743" y="1008053"/>
            <a:ext cx="4040188" cy="47982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37743" y="1487874"/>
            <a:ext cx="4040188" cy="2963466"/>
          </a:xfrm>
        </p:spPr>
        <p:txBody>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4"/>
          <p:cNvSpPr>
            <a:spLocks noGrp="1"/>
          </p:cNvSpPr>
          <p:nvPr>
            <p:ph type="body" sz="quarter" idx="3"/>
          </p:nvPr>
        </p:nvSpPr>
        <p:spPr>
          <a:xfrm>
            <a:off x="4525569" y="1008053"/>
            <a:ext cx="4041775" cy="47982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Content Placeholder 5"/>
          <p:cNvSpPr>
            <a:spLocks noGrp="1"/>
          </p:cNvSpPr>
          <p:nvPr>
            <p:ph sz="quarter" idx="4"/>
          </p:nvPr>
        </p:nvSpPr>
        <p:spPr>
          <a:xfrm>
            <a:off x="4525569" y="1487874"/>
            <a:ext cx="4041775" cy="2963466"/>
          </a:xfrm>
        </p:spPr>
        <p:txBody>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2878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a:xfrm>
            <a:off x="336789" y="114936"/>
            <a:ext cx="8205304" cy="54574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337518" y="1011542"/>
            <a:ext cx="2442633" cy="3394472"/>
          </a:xfrm>
        </p:spPr>
        <p:txBody>
          <a:bodyPr>
            <a:normAutofit/>
          </a:bodyPr>
          <a:lstStyle>
            <a:lvl1pPr>
              <a:defRPr sz="2000"/>
            </a:lvl1pPr>
            <a:lvl2pPr>
              <a:defRPr sz="1800"/>
            </a:lvl2pPr>
            <a:lvl3pPr>
              <a:defRPr sz="1600"/>
            </a:lvl3pPr>
            <a:lvl4pPr marL="1371600" indent="0">
              <a:buNone/>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2"/>
          <p:cNvSpPr>
            <a:spLocks noGrp="1"/>
          </p:cNvSpPr>
          <p:nvPr>
            <p:ph sz="half" idx="10"/>
          </p:nvPr>
        </p:nvSpPr>
        <p:spPr>
          <a:xfrm>
            <a:off x="3231001" y="1011542"/>
            <a:ext cx="2442633" cy="3394472"/>
          </a:xfrm>
        </p:spPr>
        <p:txBody>
          <a:bodyPr>
            <a:normAutofit/>
          </a:bodyPr>
          <a:lstStyle>
            <a:lvl1pPr>
              <a:defRPr sz="2000"/>
            </a:lvl1pPr>
            <a:lvl2pPr>
              <a:defRPr sz="1800"/>
            </a:lvl2pPr>
            <a:lvl3pPr>
              <a:defRPr sz="1600"/>
            </a:lvl3pPr>
            <a:lvl4pPr marL="1371600" indent="0">
              <a:buNone/>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Content Placeholder 2"/>
          <p:cNvSpPr>
            <a:spLocks noGrp="1"/>
          </p:cNvSpPr>
          <p:nvPr>
            <p:ph sz="half" idx="11"/>
          </p:nvPr>
        </p:nvSpPr>
        <p:spPr>
          <a:xfrm>
            <a:off x="6124485" y="1011542"/>
            <a:ext cx="2442633" cy="3394472"/>
          </a:xfrm>
        </p:spPr>
        <p:txBody>
          <a:bodyPr>
            <a:normAutofit/>
          </a:bodyPr>
          <a:lstStyle>
            <a:lvl1pPr>
              <a:defRPr sz="2000"/>
            </a:lvl1pPr>
            <a:lvl2pPr>
              <a:defRPr sz="1800"/>
            </a:lvl2pPr>
            <a:lvl3pPr>
              <a:defRPr sz="1600"/>
            </a:lvl3pPr>
            <a:lvl4pPr marL="1371600" indent="0">
              <a:buNone/>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8263965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our Content - Graphics">
    <p:spTree>
      <p:nvGrpSpPr>
        <p:cNvPr id="1" name=""/>
        <p:cNvGrpSpPr/>
        <p:nvPr/>
      </p:nvGrpSpPr>
      <p:grpSpPr>
        <a:xfrm>
          <a:off x="0" y="0"/>
          <a:ext cx="0" cy="0"/>
          <a:chOff x="0" y="0"/>
          <a:chExt cx="0" cy="0"/>
        </a:xfrm>
      </p:grpSpPr>
      <p:sp>
        <p:nvSpPr>
          <p:cNvPr id="2" name="Title 1"/>
          <p:cNvSpPr>
            <a:spLocks noGrp="1"/>
          </p:cNvSpPr>
          <p:nvPr>
            <p:ph type="title"/>
          </p:nvPr>
        </p:nvSpPr>
        <p:spPr>
          <a:xfrm>
            <a:off x="336789" y="114936"/>
            <a:ext cx="8205304" cy="545192"/>
          </a:xfrm>
        </p:spPr>
        <p:txBody>
          <a:bodyPr/>
          <a:lstStyle/>
          <a:p>
            <a:r>
              <a:rPr lang="en-US"/>
              <a:t>Click to edit Master title style</a:t>
            </a:r>
            <a:endParaRPr lang="en-US" dirty="0"/>
          </a:p>
        </p:txBody>
      </p:sp>
      <p:sp>
        <p:nvSpPr>
          <p:cNvPr id="11" name="Text Placeholder 3"/>
          <p:cNvSpPr>
            <a:spLocks noGrp="1"/>
          </p:cNvSpPr>
          <p:nvPr>
            <p:ph type="body" sz="half" idx="2"/>
          </p:nvPr>
        </p:nvSpPr>
        <p:spPr>
          <a:xfrm>
            <a:off x="337742" y="3127084"/>
            <a:ext cx="1797050" cy="340940"/>
          </a:xfrm>
        </p:spPr>
        <p:txBody>
          <a:bodyPr>
            <a:noAutofit/>
          </a:bodyPr>
          <a:lstStyle>
            <a:lvl1pPr marL="0" indent="0" algn="ctr">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Text Placeholder 3"/>
          <p:cNvSpPr>
            <a:spLocks noGrp="1"/>
          </p:cNvSpPr>
          <p:nvPr>
            <p:ph type="body" sz="half" idx="11"/>
          </p:nvPr>
        </p:nvSpPr>
        <p:spPr>
          <a:xfrm>
            <a:off x="2496747" y="3127084"/>
            <a:ext cx="1797050" cy="340940"/>
          </a:xfrm>
        </p:spPr>
        <p:txBody>
          <a:bodyPr>
            <a:noAutofit/>
          </a:bodyPr>
          <a:lstStyle>
            <a:lvl1pPr marL="0" indent="0" algn="ctr">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3" name="Text Placeholder 3"/>
          <p:cNvSpPr>
            <a:spLocks noGrp="1"/>
          </p:cNvSpPr>
          <p:nvPr>
            <p:ph type="body" sz="half" idx="13"/>
          </p:nvPr>
        </p:nvSpPr>
        <p:spPr>
          <a:xfrm>
            <a:off x="4634585" y="3127084"/>
            <a:ext cx="1797050" cy="340940"/>
          </a:xfrm>
        </p:spPr>
        <p:txBody>
          <a:bodyPr>
            <a:noAutofit/>
          </a:bodyPr>
          <a:lstStyle>
            <a:lvl1pPr marL="0" indent="0" algn="ctr">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3"/>
          <p:cNvSpPr>
            <a:spLocks noGrp="1"/>
          </p:cNvSpPr>
          <p:nvPr>
            <p:ph type="body" sz="half" idx="15"/>
          </p:nvPr>
        </p:nvSpPr>
        <p:spPr>
          <a:xfrm>
            <a:off x="6990345" y="3127084"/>
            <a:ext cx="1797050" cy="340940"/>
          </a:xfrm>
        </p:spPr>
        <p:txBody>
          <a:bodyPr>
            <a:noAutofit/>
          </a:bodyPr>
          <a:lstStyle>
            <a:lvl1pPr marL="0" indent="0" algn="ctr">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5" name="Picture Placeholder 2"/>
          <p:cNvSpPr>
            <a:spLocks noGrp="1"/>
          </p:cNvSpPr>
          <p:nvPr>
            <p:ph type="pic" sz="quarter" idx="16"/>
          </p:nvPr>
        </p:nvSpPr>
        <p:spPr>
          <a:xfrm>
            <a:off x="337742" y="1604354"/>
            <a:ext cx="1797050" cy="1344612"/>
          </a:xfrm>
        </p:spPr>
        <p:txBody>
          <a:bodyPr>
            <a:normAutofit/>
          </a:bodyPr>
          <a:lstStyle>
            <a:lvl1pPr>
              <a:defRPr sz="1400">
                <a:solidFill>
                  <a:schemeClr val="bg1"/>
                </a:solidFill>
              </a:defRPr>
            </a:lvl1pPr>
          </a:lstStyle>
          <a:p>
            <a:r>
              <a:rPr lang="en-US"/>
              <a:t>Drag picture to placeholder or click icon to add</a:t>
            </a:r>
            <a:endParaRPr lang="en-US" dirty="0"/>
          </a:p>
        </p:txBody>
      </p:sp>
      <p:sp>
        <p:nvSpPr>
          <p:cNvPr id="16" name="Picture Placeholder 2"/>
          <p:cNvSpPr>
            <a:spLocks noGrp="1"/>
          </p:cNvSpPr>
          <p:nvPr>
            <p:ph type="pic" sz="quarter" idx="17"/>
          </p:nvPr>
        </p:nvSpPr>
        <p:spPr>
          <a:xfrm>
            <a:off x="2496747" y="1604354"/>
            <a:ext cx="1797050" cy="1344612"/>
          </a:xfrm>
        </p:spPr>
        <p:txBody>
          <a:bodyPr>
            <a:normAutofit/>
          </a:bodyPr>
          <a:lstStyle>
            <a:lvl1pPr>
              <a:defRPr sz="1400">
                <a:solidFill>
                  <a:schemeClr val="bg1"/>
                </a:solidFill>
              </a:defRPr>
            </a:lvl1pPr>
          </a:lstStyle>
          <a:p>
            <a:r>
              <a:rPr lang="en-US"/>
              <a:t>Drag picture to placeholder or click icon to add</a:t>
            </a:r>
            <a:endParaRPr lang="en-US" dirty="0"/>
          </a:p>
        </p:txBody>
      </p:sp>
      <p:sp>
        <p:nvSpPr>
          <p:cNvPr id="17" name="Picture Placeholder 2"/>
          <p:cNvSpPr>
            <a:spLocks noGrp="1"/>
          </p:cNvSpPr>
          <p:nvPr>
            <p:ph type="pic" sz="quarter" idx="18"/>
          </p:nvPr>
        </p:nvSpPr>
        <p:spPr>
          <a:xfrm>
            <a:off x="4634585" y="1604354"/>
            <a:ext cx="1797050" cy="1344612"/>
          </a:xfrm>
        </p:spPr>
        <p:txBody>
          <a:bodyPr>
            <a:normAutofit/>
          </a:bodyPr>
          <a:lstStyle>
            <a:lvl1pPr>
              <a:defRPr sz="1400">
                <a:solidFill>
                  <a:schemeClr val="bg1"/>
                </a:solidFill>
              </a:defRPr>
            </a:lvl1pPr>
          </a:lstStyle>
          <a:p>
            <a:r>
              <a:rPr lang="en-US"/>
              <a:t>Drag picture to placeholder or click icon to add</a:t>
            </a:r>
            <a:endParaRPr lang="en-US" dirty="0"/>
          </a:p>
        </p:txBody>
      </p:sp>
      <p:sp>
        <p:nvSpPr>
          <p:cNvPr id="18" name="Picture Placeholder 2"/>
          <p:cNvSpPr>
            <a:spLocks noGrp="1"/>
          </p:cNvSpPr>
          <p:nvPr>
            <p:ph type="pic" sz="quarter" idx="19"/>
          </p:nvPr>
        </p:nvSpPr>
        <p:spPr>
          <a:xfrm>
            <a:off x="6990345" y="1604354"/>
            <a:ext cx="1797050" cy="1344612"/>
          </a:xfrm>
        </p:spPr>
        <p:txBody>
          <a:bodyPr>
            <a:normAutofit/>
          </a:bodyPr>
          <a:lstStyle>
            <a:lvl1pPr>
              <a:defRPr sz="1400">
                <a:solidFill>
                  <a:schemeClr val="bg1"/>
                </a:solidFill>
              </a:defRPr>
            </a:lvl1pPr>
          </a:lstStyle>
          <a:p>
            <a:r>
              <a:rPr lang="en-US"/>
              <a:t>Drag picture to placeholder or click icon to add</a:t>
            </a:r>
            <a:endParaRPr lang="en-US" dirty="0"/>
          </a:p>
        </p:txBody>
      </p:sp>
    </p:spTree>
    <p:extLst>
      <p:ext uri="{BB962C8B-B14F-4D97-AF65-F5344CB8AC3E}">
        <p14:creationId xmlns:p14="http://schemas.microsoft.com/office/powerpoint/2010/main" val="23025056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540" t="265" r="1" b="-1674"/>
          <a:stretch/>
        </p:blipFill>
        <p:spPr>
          <a:xfrm>
            <a:off x="0" y="0"/>
            <a:ext cx="9144000" cy="5242737"/>
          </a:xfrm>
          <a:prstGeom prst="rect">
            <a:avLst/>
          </a:prstGeom>
        </p:spPr>
      </p:pic>
      <p:sp>
        <p:nvSpPr>
          <p:cNvPr id="6" name="Text Placeholder 11"/>
          <p:cNvSpPr>
            <a:spLocks noGrp="1"/>
          </p:cNvSpPr>
          <p:nvPr>
            <p:ph type="body" sz="quarter" idx="10" hasCustomPrompt="1"/>
          </p:nvPr>
        </p:nvSpPr>
        <p:spPr>
          <a:xfrm>
            <a:off x="487899" y="3956022"/>
            <a:ext cx="3683000" cy="433387"/>
          </a:xfrm>
        </p:spPr>
        <p:txBody>
          <a:bodyPr>
            <a:normAutofit/>
          </a:bodyPr>
          <a:lstStyle>
            <a:lvl1pPr marL="0" indent="0" algn="l">
              <a:buNone/>
              <a:defRPr sz="1600" baseline="0"/>
            </a:lvl1pPr>
          </a:lstStyle>
          <a:p>
            <a:pPr lvl="0"/>
            <a:r>
              <a:rPr lang="en-US" dirty="0"/>
              <a:t>Click to edit Presenter, Team</a:t>
            </a:r>
          </a:p>
        </p:txBody>
      </p:sp>
      <p:sp>
        <p:nvSpPr>
          <p:cNvPr id="7" name="Text Placeholder 11"/>
          <p:cNvSpPr>
            <a:spLocks noGrp="1"/>
          </p:cNvSpPr>
          <p:nvPr>
            <p:ph type="body" sz="quarter" idx="11" hasCustomPrompt="1"/>
          </p:nvPr>
        </p:nvSpPr>
        <p:spPr>
          <a:xfrm>
            <a:off x="487899" y="4337023"/>
            <a:ext cx="3683000" cy="369888"/>
          </a:xfrm>
        </p:spPr>
        <p:txBody>
          <a:bodyPr>
            <a:normAutofit/>
          </a:bodyPr>
          <a:lstStyle>
            <a:lvl1pPr marL="0" indent="0" algn="l">
              <a:buNone/>
              <a:defRPr sz="1600" baseline="0">
                <a:solidFill>
                  <a:schemeClr val="accent6"/>
                </a:solidFill>
              </a:defRPr>
            </a:lvl1pPr>
          </a:lstStyle>
          <a:p>
            <a:pPr lvl="0"/>
            <a:r>
              <a:rPr lang="en-US" dirty="0"/>
              <a:t>Click to edit Date</a:t>
            </a:r>
          </a:p>
        </p:txBody>
      </p:sp>
      <p:sp>
        <p:nvSpPr>
          <p:cNvPr id="10" name="Text Placeholder 8"/>
          <p:cNvSpPr>
            <a:spLocks noGrp="1"/>
          </p:cNvSpPr>
          <p:nvPr>
            <p:ph type="body" sz="quarter" idx="12" hasCustomPrompt="1"/>
          </p:nvPr>
        </p:nvSpPr>
        <p:spPr>
          <a:xfrm>
            <a:off x="487899" y="1908228"/>
            <a:ext cx="7324988" cy="744537"/>
          </a:xfrm>
        </p:spPr>
        <p:txBody>
          <a:bodyPr>
            <a:noAutofit/>
          </a:bodyPr>
          <a:lstStyle>
            <a:lvl1pPr marL="0" indent="0" algn="l">
              <a:buNone/>
              <a:defRPr sz="4000" b="1" baseline="0"/>
            </a:lvl1pPr>
          </a:lstStyle>
          <a:p>
            <a:pPr lvl="0"/>
            <a:r>
              <a:rPr lang="en-US" dirty="0"/>
              <a:t>Click to edit Master title style</a:t>
            </a:r>
          </a:p>
        </p:txBody>
      </p:sp>
      <p:sp>
        <p:nvSpPr>
          <p:cNvPr id="12" name="Text Placeholder 11"/>
          <p:cNvSpPr>
            <a:spLocks noGrp="1"/>
          </p:cNvSpPr>
          <p:nvPr>
            <p:ph type="body" sz="quarter" idx="13"/>
          </p:nvPr>
        </p:nvSpPr>
        <p:spPr>
          <a:xfrm>
            <a:off x="487899" y="2658575"/>
            <a:ext cx="6041582" cy="487849"/>
          </a:xfrm>
        </p:spPr>
        <p:txBody>
          <a:bodyPr/>
          <a:lstStyle>
            <a:lvl1pPr marL="0" indent="0" algn="l">
              <a:buNone/>
              <a:defRPr/>
            </a:lvl1pPr>
          </a:lstStyle>
          <a:p>
            <a:pPr lvl="0"/>
            <a:r>
              <a:rPr lang="en-US" dirty="0"/>
              <a:t>Click to edit Master text styles</a:t>
            </a:r>
          </a:p>
        </p:txBody>
      </p:sp>
    </p:spTree>
    <p:extLst>
      <p:ext uri="{BB962C8B-B14F-4D97-AF65-F5344CB8AC3E}">
        <p14:creationId xmlns:p14="http://schemas.microsoft.com/office/powerpoint/2010/main" val="2005314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tx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336789" y="114936"/>
            <a:ext cx="8205304" cy="857250"/>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340592" y="1009332"/>
            <a:ext cx="8205304" cy="3553926"/>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p:cNvSpPr txBox="1"/>
          <p:nvPr userDrawn="1"/>
        </p:nvSpPr>
        <p:spPr>
          <a:xfrm>
            <a:off x="489150" y="4802438"/>
            <a:ext cx="3027774" cy="107722"/>
          </a:xfrm>
          <a:prstGeom prst="rect">
            <a:avLst/>
          </a:prstGeom>
          <a:noFill/>
        </p:spPr>
        <p:txBody>
          <a:bodyPr wrap="square" lIns="0" tIns="0" rIns="0" bIns="0" rtlCol="0">
            <a:spAutoFit/>
          </a:bodyPr>
          <a:lstStyle/>
          <a:p>
            <a:r>
              <a:rPr lang="en-US" sz="700" b="0" i="0" dirty="0">
                <a:solidFill>
                  <a:schemeClr val="bg1"/>
                </a:solidFill>
                <a:latin typeface="Amazon Ember Regular" charset="0"/>
              </a:rPr>
              <a:t>© 2017, Amazon Web Services, Inc. or its Affiliates. All rights reserved.</a:t>
            </a:r>
          </a:p>
        </p:txBody>
      </p:sp>
      <p:pic>
        <p:nvPicPr>
          <p:cNvPr id="7" name="Picture 6"/>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a:off x="8101438" y="4706911"/>
            <a:ext cx="443363" cy="265064"/>
          </a:xfrm>
          <a:prstGeom prst="rect">
            <a:avLst/>
          </a:prstGeom>
        </p:spPr>
      </p:pic>
    </p:spTree>
    <p:extLst>
      <p:ext uri="{BB962C8B-B14F-4D97-AF65-F5344CB8AC3E}">
        <p14:creationId xmlns:p14="http://schemas.microsoft.com/office/powerpoint/2010/main" val="14311777"/>
      </p:ext>
    </p:extLst>
  </p:cSld>
  <p:clrMap bg1="lt1" tx1="dk1" bg2="lt2" tx2="dk2" accent1="accent1" accent2="accent2" accent3="accent3" accent4="accent4" accent5="accent5" accent6="accent6" hlink="hlink" folHlink="folHlink"/>
  <p:sldLayoutIdLst>
    <p:sldLayoutId id="2147483696" r:id="rId1"/>
    <p:sldLayoutId id="2147483676" r:id="rId2"/>
    <p:sldLayoutId id="2147483692" r:id="rId3"/>
    <p:sldLayoutId id="2147483677" r:id="rId4"/>
    <p:sldLayoutId id="2147483678" r:id="rId5"/>
    <p:sldLayoutId id="2147483679" r:id="rId6"/>
    <p:sldLayoutId id="2147483689" r:id="rId7"/>
    <p:sldLayoutId id="2147483690" r:id="rId8"/>
    <p:sldLayoutId id="2147483675" r:id="rId9"/>
    <p:sldLayoutId id="2147483691" r:id="rId10"/>
    <p:sldLayoutId id="2147483680" r:id="rId11"/>
    <p:sldLayoutId id="2147483698" r:id="rId12"/>
    <p:sldLayoutId id="2147483681" r:id="rId13"/>
    <p:sldLayoutId id="2147483682" r:id="rId14"/>
    <p:sldLayoutId id="2147483693" r:id="rId15"/>
    <p:sldLayoutId id="2147483694" r:id="rId16"/>
    <p:sldLayoutId id="2147483695" r:id="rId17"/>
    <p:sldLayoutId id="2147483687" r:id="rId18"/>
    <p:sldLayoutId id="2147483697" r:id="rId19"/>
    <p:sldLayoutId id="2147483699" r:id="rId20"/>
    <p:sldLayoutId id="2147483700" r:id="rId21"/>
    <p:sldLayoutId id="2147483701" r:id="rId22"/>
    <p:sldLayoutId id="2147483702" r:id="rId23"/>
  </p:sldLayoutIdLst>
  <p:txStyles>
    <p:titleStyle>
      <a:lvl1pPr algn="l" defTabSz="457200" rtl="0" eaLnBrk="1" latinLnBrk="0" hangingPunct="1">
        <a:spcBef>
          <a:spcPct val="0"/>
        </a:spcBef>
        <a:buNone/>
        <a:defRPr sz="2800" b="0" i="0" kern="1200">
          <a:solidFill>
            <a:schemeClr val="bg1"/>
          </a:solidFill>
          <a:latin typeface="Amazon Ember Regular" charset="0"/>
          <a:ea typeface="+mj-ea"/>
          <a:cs typeface="Amazon Ember Regular" charset="0"/>
        </a:defRPr>
      </a:lvl1pPr>
    </p:titleStyle>
    <p:bodyStyle>
      <a:lvl1pPr marL="0" indent="0" algn="l" defTabSz="457200" rtl="0" eaLnBrk="1" latinLnBrk="0" hangingPunct="1">
        <a:spcBef>
          <a:spcPct val="20000"/>
        </a:spcBef>
        <a:buFontTx/>
        <a:buNone/>
        <a:defRPr sz="2400" b="0" i="0" kern="1200">
          <a:solidFill>
            <a:schemeClr val="bg1"/>
          </a:solidFill>
          <a:latin typeface="Amazon Ember Regular" charset="0"/>
          <a:ea typeface="+mn-ea"/>
          <a:cs typeface="Amazon Ember Regular" charset="0"/>
        </a:defRPr>
      </a:lvl1pPr>
      <a:lvl2pPr marL="742950" indent="-285750" algn="l" defTabSz="457200" rtl="0" eaLnBrk="1" latinLnBrk="0" hangingPunct="1">
        <a:spcBef>
          <a:spcPct val="20000"/>
        </a:spcBef>
        <a:buFont typeface="Arial"/>
        <a:buChar char="•"/>
        <a:defRPr sz="2000" b="0" i="0" kern="1200">
          <a:solidFill>
            <a:schemeClr val="bg1"/>
          </a:solidFill>
          <a:latin typeface="Amazon Ember Regular" charset="0"/>
          <a:ea typeface="+mn-ea"/>
          <a:cs typeface="Amazon Ember Regular" charset="0"/>
        </a:defRPr>
      </a:lvl2pPr>
      <a:lvl3pPr marL="1143000" indent="-228600" algn="l" defTabSz="457200" rtl="0" eaLnBrk="1" latinLnBrk="0" hangingPunct="1">
        <a:spcBef>
          <a:spcPct val="20000"/>
        </a:spcBef>
        <a:buFont typeface="Arial"/>
        <a:buChar char="•"/>
        <a:defRPr sz="1800" b="0" i="0" kern="1200">
          <a:solidFill>
            <a:schemeClr val="bg1"/>
          </a:solidFill>
          <a:latin typeface="Amazon Ember Regular" charset="0"/>
          <a:ea typeface="+mn-ea"/>
          <a:cs typeface="Amazon Ember Regular" charset="0"/>
        </a:defRPr>
      </a:lvl3pPr>
      <a:lvl4pPr marL="1600200" indent="-228600" algn="l" defTabSz="457200" rtl="0" eaLnBrk="1" latinLnBrk="0" hangingPunct="1">
        <a:spcBef>
          <a:spcPct val="20000"/>
        </a:spcBef>
        <a:buFont typeface="Arial"/>
        <a:buChar char="–"/>
        <a:defRPr sz="1600" b="0" i="0" kern="1200">
          <a:solidFill>
            <a:schemeClr val="bg1"/>
          </a:solidFill>
          <a:latin typeface="Amazon Ember Regular" charset="0"/>
          <a:ea typeface="+mn-ea"/>
          <a:cs typeface="Amazon Ember Regular" charset="0"/>
        </a:defRPr>
      </a:lvl4pPr>
      <a:lvl5pPr marL="2057400" indent="-228600" algn="l" defTabSz="457200" rtl="0" eaLnBrk="1" latinLnBrk="0" hangingPunct="1">
        <a:spcBef>
          <a:spcPct val="20000"/>
        </a:spcBef>
        <a:buFont typeface="Arial"/>
        <a:buChar char="»"/>
        <a:defRPr sz="1600" b="0" i="0" kern="1200">
          <a:solidFill>
            <a:schemeClr val="bg1"/>
          </a:solidFill>
          <a:latin typeface="Amazon Ember Regular" charset="0"/>
          <a:ea typeface="+mn-ea"/>
          <a:cs typeface="Amazon Ember Regular"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png"/><Relationship Id="rId18" Type="http://schemas.openxmlformats.org/officeDocument/2006/relationships/image" Target="../media/image74.png"/><Relationship Id="rId3" Type="http://schemas.openxmlformats.org/officeDocument/2006/relationships/image" Target="../media/image59.png"/><Relationship Id="rId21" Type="http://schemas.openxmlformats.org/officeDocument/2006/relationships/image" Target="../media/image77.png"/><Relationship Id="rId7" Type="http://schemas.openxmlformats.org/officeDocument/2006/relationships/image" Target="../media/image63.png"/><Relationship Id="rId12" Type="http://schemas.openxmlformats.org/officeDocument/2006/relationships/image" Target="../media/image68.png"/><Relationship Id="rId17" Type="http://schemas.openxmlformats.org/officeDocument/2006/relationships/image" Target="../media/image73.png"/><Relationship Id="rId2" Type="http://schemas.openxmlformats.org/officeDocument/2006/relationships/image" Target="../media/image58.png"/><Relationship Id="rId16" Type="http://schemas.openxmlformats.org/officeDocument/2006/relationships/image" Target="../media/image72.png"/><Relationship Id="rId20"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62.png"/><Relationship Id="rId11" Type="http://schemas.openxmlformats.org/officeDocument/2006/relationships/image" Target="../media/image67.png"/><Relationship Id="rId24" Type="http://schemas.openxmlformats.org/officeDocument/2006/relationships/image" Target="../media/image80.png"/><Relationship Id="rId5" Type="http://schemas.openxmlformats.org/officeDocument/2006/relationships/image" Target="../media/image61.png"/><Relationship Id="rId15" Type="http://schemas.openxmlformats.org/officeDocument/2006/relationships/image" Target="../media/image71.png"/><Relationship Id="rId23" Type="http://schemas.openxmlformats.org/officeDocument/2006/relationships/image" Target="../media/image79.png"/><Relationship Id="rId10" Type="http://schemas.openxmlformats.org/officeDocument/2006/relationships/image" Target="../media/image66.png"/><Relationship Id="rId19" Type="http://schemas.openxmlformats.org/officeDocument/2006/relationships/image" Target="../media/image75.png"/><Relationship Id="rId4" Type="http://schemas.openxmlformats.org/officeDocument/2006/relationships/image" Target="../media/image60.jpg"/><Relationship Id="rId9" Type="http://schemas.openxmlformats.org/officeDocument/2006/relationships/image" Target="../media/image65.png"/><Relationship Id="rId14" Type="http://schemas.openxmlformats.org/officeDocument/2006/relationships/image" Target="../media/image70.png"/><Relationship Id="rId22" Type="http://schemas.openxmlformats.org/officeDocument/2006/relationships/image" Target="../media/image7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2.png"/><Relationship Id="rId18" Type="http://schemas.openxmlformats.org/officeDocument/2006/relationships/image" Target="../media/image97.png"/><Relationship Id="rId3" Type="http://schemas.openxmlformats.org/officeDocument/2006/relationships/image" Target="../media/image82.png"/><Relationship Id="rId7" Type="http://schemas.openxmlformats.org/officeDocument/2006/relationships/image" Target="../media/image86.png"/><Relationship Id="rId12" Type="http://schemas.openxmlformats.org/officeDocument/2006/relationships/image" Target="../media/image91.png"/><Relationship Id="rId17" Type="http://schemas.openxmlformats.org/officeDocument/2006/relationships/image" Target="../media/image96.png"/><Relationship Id="rId2" Type="http://schemas.openxmlformats.org/officeDocument/2006/relationships/image" Target="../media/image81.png"/><Relationship Id="rId16" Type="http://schemas.openxmlformats.org/officeDocument/2006/relationships/image" Target="../media/image95.png"/><Relationship Id="rId1" Type="http://schemas.openxmlformats.org/officeDocument/2006/relationships/slideLayout" Target="../slideLayouts/slideLayout2.xml"/><Relationship Id="rId6" Type="http://schemas.openxmlformats.org/officeDocument/2006/relationships/image" Target="../media/image85.png"/><Relationship Id="rId11" Type="http://schemas.openxmlformats.org/officeDocument/2006/relationships/image" Target="../media/image90.png"/><Relationship Id="rId5" Type="http://schemas.openxmlformats.org/officeDocument/2006/relationships/image" Target="../media/image84.png"/><Relationship Id="rId15" Type="http://schemas.openxmlformats.org/officeDocument/2006/relationships/image" Target="../media/image94.png"/><Relationship Id="rId10" Type="http://schemas.openxmlformats.org/officeDocument/2006/relationships/image" Target="../media/image89.png"/><Relationship Id="rId19" Type="http://schemas.openxmlformats.org/officeDocument/2006/relationships/image" Target="../media/image98.png"/><Relationship Id="rId4" Type="http://schemas.openxmlformats.org/officeDocument/2006/relationships/image" Target="../media/image83.png"/><Relationship Id="rId9" Type="http://schemas.openxmlformats.org/officeDocument/2006/relationships/image" Target="../media/image88.png"/><Relationship Id="rId14" Type="http://schemas.openxmlformats.org/officeDocument/2006/relationships/image" Target="../media/image93.png"/></Relationships>
</file>

<file path=ppt/slides/_rels/slide1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5.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1.xml"/><Relationship Id="rId5" Type="http://schemas.openxmlformats.org/officeDocument/2006/relationships/image" Target="../media/image104.jpg"/><Relationship Id="rId4" Type="http://schemas.openxmlformats.org/officeDocument/2006/relationships/hyperlink" Target="https://tsologic.com/wp-content/uploads/2018/11/TSOLogic_Intel_Research_Final_2018-1.pdf" TargetMode="External"/></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21.xml"/><Relationship Id="rId5" Type="http://schemas.openxmlformats.org/officeDocument/2006/relationships/image" Target="../media/image104.jpg"/><Relationship Id="rId4" Type="http://schemas.openxmlformats.org/officeDocument/2006/relationships/chart" Target="../charts/chart3.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112.png"/><Relationship Id="rId3" Type="http://schemas.microsoft.com/office/2007/relationships/hdphoto" Target="../media/hdphoto1.wdp"/><Relationship Id="rId7" Type="http://schemas.microsoft.com/office/2007/relationships/hdphoto" Target="../media/hdphoto3.wdp"/><Relationship Id="rId12" Type="http://schemas.openxmlformats.org/officeDocument/2006/relationships/image" Target="../media/image111.png"/><Relationship Id="rId2" Type="http://schemas.openxmlformats.org/officeDocument/2006/relationships/image" Target="../media/image105.png"/><Relationship Id="rId1" Type="http://schemas.openxmlformats.org/officeDocument/2006/relationships/slideLayout" Target="../slideLayouts/slideLayout2.xml"/><Relationship Id="rId6" Type="http://schemas.openxmlformats.org/officeDocument/2006/relationships/image" Target="../media/image107.png"/><Relationship Id="rId11" Type="http://schemas.openxmlformats.org/officeDocument/2006/relationships/image" Target="../media/image110.png"/><Relationship Id="rId5" Type="http://schemas.microsoft.com/office/2007/relationships/hdphoto" Target="../media/hdphoto2.wdp"/><Relationship Id="rId10" Type="http://schemas.openxmlformats.org/officeDocument/2006/relationships/image" Target="../media/image109.png"/><Relationship Id="rId4" Type="http://schemas.openxmlformats.org/officeDocument/2006/relationships/image" Target="../media/image106.png"/><Relationship Id="rId9" Type="http://schemas.microsoft.com/office/2007/relationships/hdphoto" Target="../media/hdphoto4.wdp"/><Relationship Id="rId14" Type="http://schemas.openxmlformats.org/officeDocument/2006/relationships/image" Target="../media/image113.png"/></Relationships>
</file>

<file path=ppt/slides/_rels/slide23.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5.png"/><Relationship Id="rId7" Type="http://schemas.openxmlformats.org/officeDocument/2006/relationships/image" Target="../media/image118.pn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hyperlink" Target="https://cloud.italia.it/marketplace/supplier/market/index.html" TargetMode="External"/><Relationship Id="rId5" Type="http://schemas.openxmlformats.org/officeDocument/2006/relationships/image" Target="../media/image117.png"/><Relationship Id="rId10" Type="http://schemas.openxmlformats.org/officeDocument/2006/relationships/image" Target="../media/image121.png"/><Relationship Id="rId4" Type="http://schemas.openxmlformats.org/officeDocument/2006/relationships/image" Target="../media/image116.png"/><Relationship Id="rId9" Type="http://schemas.openxmlformats.org/officeDocument/2006/relationships/image" Target="../media/image120.png"/></Relationships>
</file>

<file path=ppt/slides/_rels/slide2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2" Type="http://schemas.openxmlformats.org/officeDocument/2006/relationships/image" Target="../media/image123.tif"/><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2" Type="http://schemas.openxmlformats.org/officeDocument/2006/relationships/image" Target="../media/image124.tif"/><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25.png"/><Relationship Id="rId7" Type="http://schemas.openxmlformats.org/officeDocument/2006/relationships/image" Target="../media/image12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8.svg"/><Relationship Id="rId5" Type="http://schemas.openxmlformats.org/officeDocument/2006/relationships/image" Target="../media/image127.png"/><Relationship Id="rId4" Type="http://schemas.openxmlformats.org/officeDocument/2006/relationships/image" Target="../media/image12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13" Type="http://schemas.openxmlformats.org/officeDocument/2006/relationships/image" Target="../media/image29.emf"/><Relationship Id="rId18" Type="http://schemas.openxmlformats.org/officeDocument/2006/relationships/image" Target="../media/image34.png"/><Relationship Id="rId26" Type="http://schemas.openxmlformats.org/officeDocument/2006/relationships/image" Target="../media/image42.png"/><Relationship Id="rId3" Type="http://schemas.openxmlformats.org/officeDocument/2006/relationships/image" Target="../media/image19.emf"/><Relationship Id="rId21" Type="http://schemas.openxmlformats.org/officeDocument/2006/relationships/image" Target="../media/image37.png"/><Relationship Id="rId7" Type="http://schemas.openxmlformats.org/officeDocument/2006/relationships/image" Target="../media/image23.emf"/><Relationship Id="rId12" Type="http://schemas.openxmlformats.org/officeDocument/2006/relationships/image" Target="../media/image28.png"/><Relationship Id="rId17" Type="http://schemas.openxmlformats.org/officeDocument/2006/relationships/image" Target="../media/image33.png"/><Relationship Id="rId25" Type="http://schemas.openxmlformats.org/officeDocument/2006/relationships/image" Target="../media/image41.png"/><Relationship Id="rId33" Type="http://schemas.openxmlformats.org/officeDocument/2006/relationships/image" Target="../media/image49.png"/><Relationship Id="rId2" Type="http://schemas.openxmlformats.org/officeDocument/2006/relationships/image" Target="../media/image18.png"/><Relationship Id="rId16" Type="http://schemas.openxmlformats.org/officeDocument/2006/relationships/image" Target="../media/image32.png"/><Relationship Id="rId20" Type="http://schemas.openxmlformats.org/officeDocument/2006/relationships/image" Target="../media/image36.png"/><Relationship Id="rId29" Type="http://schemas.openxmlformats.org/officeDocument/2006/relationships/image" Target="../media/image45.png"/><Relationship Id="rId1" Type="http://schemas.openxmlformats.org/officeDocument/2006/relationships/slideLayout" Target="../slideLayouts/slideLayout18.xml"/><Relationship Id="rId6" Type="http://schemas.openxmlformats.org/officeDocument/2006/relationships/image" Target="../media/image22.png"/><Relationship Id="rId11" Type="http://schemas.openxmlformats.org/officeDocument/2006/relationships/image" Target="../media/image27.emf"/><Relationship Id="rId24" Type="http://schemas.openxmlformats.org/officeDocument/2006/relationships/image" Target="../media/image40.png"/><Relationship Id="rId32" Type="http://schemas.openxmlformats.org/officeDocument/2006/relationships/image" Target="../media/image48.png"/><Relationship Id="rId5" Type="http://schemas.openxmlformats.org/officeDocument/2006/relationships/image" Target="../media/image21.emf"/><Relationship Id="rId15" Type="http://schemas.openxmlformats.org/officeDocument/2006/relationships/image" Target="../media/image31.emf"/><Relationship Id="rId23" Type="http://schemas.openxmlformats.org/officeDocument/2006/relationships/image" Target="../media/image39.png"/><Relationship Id="rId28" Type="http://schemas.openxmlformats.org/officeDocument/2006/relationships/image" Target="../media/image44.png"/><Relationship Id="rId10" Type="http://schemas.openxmlformats.org/officeDocument/2006/relationships/image" Target="../media/image26.png"/><Relationship Id="rId19" Type="http://schemas.openxmlformats.org/officeDocument/2006/relationships/image" Target="../media/image35.png"/><Relationship Id="rId31" Type="http://schemas.openxmlformats.org/officeDocument/2006/relationships/image" Target="../media/image47.png"/><Relationship Id="rId4" Type="http://schemas.openxmlformats.org/officeDocument/2006/relationships/image" Target="../media/image20.emf"/><Relationship Id="rId9" Type="http://schemas.openxmlformats.org/officeDocument/2006/relationships/image" Target="../media/image25.png"/><Relationship Id="rId14" Type="http://schemas.openxmlformats.org/officeDocument/2006/relationships/image" Target="../media/image30.emf"/><Relationship Id="rId22" Type="http://schemas.openxmlformats.org/officeDocument/2006/relationships/image" Target="../media/image38.png"/><Relationship Id="rId27" Type="http://schemas.openxmlformats.org/officeDocument/2006/relationships/image" Target="../media/image43.png"/><Relationship Id="rId30" Type="http://schemas.openxmlformats.org/officeDocument/2006/relationships/image" Target="../media/image46.png"/><Relationship Id="rId8"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hyperlink" Target="https://aws.amazon.com/solutions/case-studies/european-space-agency/" TargetMode="External"/><Relationship Id="rId3" Type="http://schemas.openxmlformats.org/officeDocument/2006/relationships/image" Target="../media/image51.png"/><Relationship Id="rId7" Type="http://schemas.openxmlformats.org/officeDocument/2006/relationships/hyperlink" Target="http://www.forumpa.it/webinar-forum-pa-2015/innovare-nonostante-larticolo-29-efficienza-economicita-flessibilita-in-una-parola-cloud-computing/irea-cnr-and-aws-the-case-history" TargetMode="External"/><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3.emf"/><Relationship Id="rId5" Type="http://schemas.openxmlformats.org/officeDocument/2006/relationships/image" Target="../media/image52.emf"/><Relationship Id="rId10" Type="http://schemas.openxmlformats.org/officeDocument/2006/relationships/hyperlink" Target="https://aws-de-media.s3.amazonaws.com/images/whitepaper/AWS-City-of-Cagliari-case-study.pdf" TargetMode="External"/><Relationship Id="rId4" Type="http://schemas.openxmlformats.org/officeDocument/2006/relationships/image" Target="../media/image24.png"/><Relationship Id="rId9" Type="http://schemas.openxmlformats.org/officeDocument/2006/relationships/image" Target="../media/image54.gif"/></Relationships>
</file>

<file path=ppt/slides/_rels/slide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52.emf"/><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F6510AD-571B-EC46-A467-5F32EFEA3E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2643" y="569791"/>
            <a:ext cx="1834541" cy="1096777"/>
          </a:xfrm>
          <a:prstGeom prst="rect">
            <a:avLst/>
          </a:prstGeom>
        </p:spPr>
      </p:pic>
      <p:sp>
        <p:nvSpPr>
          <p:cNvPr id="9" name="TextBox 8">
            <a:extLst>
              <a:ext uri="{FF2B5EF4-FFF2-40B4-BE49-F238E27FC236}">
                <a16:creationId xmlns:a16="http://schemas.microsoft.com/office/drawing/2014/main" id="{E80BA551-9972-C443-AB8F-98483BA0B4D2}"/>
              </a:ext>
            </a:extLst>
          </p:cNvPr>
          <p:cNvSpPr txBox="1"/>
          <p:nvPr/>
        </p:nvSpPr>
        <p:spPr>
          <a:xfrm>
            <a:off x="795471" y="2467828"/>
            <a:ext cx="7553058" cy="1384995"/>
          </a:xfrm>
          <a:prstGeom prst="rect">
            <a:avLst/>
          </a:prstGeom>
          <a:noFill/>
        </p:spPr>
        <p:txBody>
          <a:bodyPr wrap="square" rtlCol="0">
            <a:spAutoFit/>
          </a:bodyPr>
          <a:lstStyle/>
          <a:p>
            <a:pPr algn="ctr"/>
            <a:r>
              <a:rPr lang="it-IT" b="1" spc="3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Amazon Web Services</a:t>
            </a:r>
            <a:br>
              <a:rPr lang="it-IT" b="1" spc="3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br>
            <a:r>
              <a:rPr lang="it-IT" b="1" spc="300" dirty="0" smtClean="0">
                <a:solidFill>
                  <a:schemeClr val="bg1"/>
                </a:solidFill>
                <a:latin typeface="Amazon Ember" panose="020B0603020204020204" pitchFamily="34" charset="0"/>
                <a:ea typeface="Amazon Ember" panose="020B0603020204020204" pitchFamily="34" charset="0"/>
                <a:cs typeface="Amazon Ember" panose="020B0603020204020204" pitchFamily="34" charset="0"/>
              </a:rPr>
              <a:t>Introduction to AWS</a:t>
            </a:r>
            <a:endParaRPr lang="en-US" spc="300" dirty="0">
              <a:solidFill>
                <a:schemeClr val="bg1"/>
              </a:solidFill>
              <a:latin typeface="Amazon Ember" panose="020B0603020204020204" pitchFamily="34" charset="0"/>
              <a:ea typeface="Amazon Ember" panose="020B0603020204020204" pitchFamily="34" charset="0"/>
              <a:cs typeface="Amazon Ember" panose="020B0603020204020204" pitchFamily="34" charset="0"/>
            </a:endParaRPr>
          </a:p>
          <a:p>
            <a:pPr algn="ctr"/>
            <a:r>
              <a:rPr lang="it-IT" sz="1600" spc="3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Fabrizio Pappalardo</a:t>
            </a:r>
          </a:p>
          <a:p>
            <a:pPr algn="ctr"/>
            <a:r>
              <a:rPr lang="it-IT" sz="1600" spc="3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Partner Development Manager Public Sector</a:t>
            </a:r>
          </a:p>
          <a:p>
            <a:pPr algn="ctr"/>
            <a:r>
              <a:rPr lang="it-IT" sz="1600" spc="300" dirty="0" err="1">
                <a:solidFill>
                  <a:schemeClr val="bg1"/>
                </a:solidFill>
                <a:latin typeface="Amazon Ember" panose="020B0603020204020204" pitchFamily="34" charset="0"/>
                <a:ea typeface="Amazon Ember" panose="020B0603020204020204" pitchFamily="34" charset="0"/>
                <a:cs typeface="Amazon Ember" panose="020B0603020204020204" pitchFamily="34" charset="0"/>
              </a:rPr>
              <a:t>pappalf@amazon.it</a:t>
            </a:r>
            <a:endParaRPr lang="en-US" sz="1600" spc="300" dirty="0">
              <a:solidFill>
                <a:schemeClr val="bg1"/>
              </a:solidFill>
              <a:latin typeface="Amazon Ember" panose="020B0603020204020204" pitchFamily="34" charset="0"/>
              <a:ea typeface="Amazon Ember" panose="020B0603020204020204" pitchFamily="34" charset="0"/>
              <a:cs typeface="Amazon Ember" panose="020B0603020204020204" pitchFamily="34" charset="0"/>
            </a:endParaRPr>
          </a:p>
        </p:txBody>
      </p:sp>
    </p:spTree>
    <p:extLst>
      <p:ext uri="{BB962C8B-B14F-4D97-AF65-F5344CB8AC3E}">
        <p14:creationId xmlns:p14="http://schemas.microsoft.com/office/powerpoint/2010/main" val="33034442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17B679-61DF-374D-B86B-FBFDE4D9F59C}"/>
              </a:ext>
            </a:extLst>
          </p:cNvPr>
          <p:cNvSpPr>
            <a:spLocks noGrp="1"/>
          </p:cNvSpPr>
          <p:nvPr>
            <p:ph idx="1"/>
          </p:nvPr>
        </p:nvSpPr>
        <p:spPr>
          <a:xfrm>
            <a:off x="2173573" y="2477096"/>
            <a:ext cx="4781862" cy="482033"/>
          </a:xfrm>
        </p:spPr>
        <p:txBody>
          <a:bodyPr/>
          <a:lstStyle/>
          <a:p>
            <a:pPr marL="0" indent="0" algn="ctr">
              <a:buNone/>
            </a:pPr>
            <a:r>
              <a:rPr lang="en-US" sz="3500" b="1" dirty="0">
                <a:latin typeface="Amazon Ember" panose="020B0603020204020204" pitchFamily="34" charset="0"/>
                <a:ea typeface="Amazon Ember" panose="020B0603020204020204" pitchFamily="34" charset="0"/>
                <a:cs typeface="Amazon Ember" panose="020B0603020204020204" pitchFamily="34" charset="0"/>
              </a:rPr>
              <a:t>CHOICE</a:t>
            </a:r>
          </a:p>
        </p:txBody>
      </p:sp>
      <p:sp>
        <p:nvSpPr>
          <p:cNvPr id="4" name="Content Placeholder 2">
            <a:extLst>
              <a:ext uri="{FF2B5EF4-FFF2-40B4-BE49-F238E27FC236}">
                <a16:creationId xmlns:a16="http://schemas.microsoft.com/office/drawing/2014/main" id="{1280CFE1-35C1-F842-96B0-8E8E81BBD7AC}"/>
              </a:ext>
            </a:extLst>
          </p:cNvPr>
          <p:cNvSpPr txBox="1">
            <a:spLocks/>
          </p:cNvSpPr>
          <p:nvPr/>
        </p:nvSpPr>
        <p:spPr>
          <a:xfrm>
            <a:off x="2173573" y="1815862"/>
            <a:ext cx="4781862" cy="567571"/>
          </a:xfrm>
          <a:prstGeom prst="rect">
            <a:avLst/>
          </a:prstGeom>
        </p:spPr>
        <p:txBody>
          <a:bodyPr vert="horz" lIns="121920" tIns="60960" rIns="121920" bIns="60960" rtlCol="0">
            <a:noAutofit/>
          </a:bodyPr>
          <a:lstStyle>
            <a:lvl1pPr marL="0" indent="0" algn="l" defTabSz="457200" rtl="0" eaLnBrk="1" latinLnBrk="0" hangingPunct="1">
              <a:spcBef>
                <a:spcPct val="20000"/>
              </a:spcBef>
              <a:buFontTx/>
              <a:buNone/>
              <a:defRPr sz="2400" b="0" i="0" kern="1200">
                <a:solidFill>
                  <a:schemeClr val="bg1"/>
                </a:solidFill>
                <a:latin typeface="Arial"/>
                <a:ea typeface="+mn-ea"/>
                <a:cs typeface="Arial"/>
              </a:defRPr>
            </a:lvl1pPr>
            <a:lvl2pPr marL="742950" indent="-285750" algn="l" defTabSz="457200" rtl="0" eaLnBrk="1" latinLnBrk="0" hangingPunct="1">
              <a:spcBef>
                <a:spcPct val="20000"/>
              </a:spcBef>
              <a:buFont typeface="Arial"/>
              <a:buChar char="•"/>
              <a:defRPr sz="2000" b="0" i="0" kern="1200">
                <a:solidFill>
                  <a:schemeClr val="bg1"/>
                </a:solidFill>
                <a:latin typeface="Arial"/>
                <a:ea typeface="+mn-ea"/>
                <a:cs typeface="Arial"/>
              </a:defRPr>
            </a:lvl2pPr>
            <a:lvl3pPr marL="1143000" indent="-228600" algn="l" defTabSz="457200" rtl="0" eaLnBrk="1" latinLnBrk="0" hangingPunct="1">
              <a:spcBef>
                <a:spcPct val="20000"/>
              </a:spcBef>
              <a:buFont typeface="Arial"/>
              <a:buChar char="•"/>
              <a:defRPr sz="1800" b="0" i="0" kern="1200">
                <a:solidFill>
                  <a:schemeClr val="bg1"/>
                </a:solidFill>
                <a:latin typeface="Arial"/>
                <a:ea typeface="+mn-ea"/>
                <a:cs typeface="Arial"/>
              </a:defRPr>
            </a:lvl3pPr>
            <a:lvl4pPr marL="1600200" indent="-228600" algn="l" defTabSz="457200" rtl="0" eaLnBrk="1" latinLnBrk="0" hangingPunct="1">
              <a:spcBef>
                <a:spcPct val="20000"/>
              </a:spcBef>
              <a:buFont typeface="Arial"/>
              <a:buChar char="–"/>
              <a:defRPr sz="1600" b="0" i="0" kern="1200">
                <a:solidFill>
                  <a:schemeClr val="bg1"/>
                </a:solidFill>
                <a:latin typeface="Arial"/>
                <a:ea typeface="+mn-ea"/>
                <a:cs typeface="Arial"/>
              </a:defRPr>
            </a:lvl4pPr>
            <a:lvl5pPr marL="2057400" indent="-228600" algn="l" defTabSz="457200" rtl="0" eaLnBrk="1" latinLnBrk="0" hangingPunct="1">
              <a:spcBef>
                <a:spcPct val="20000"/>
              </a:spcBef>
              <a:buFont typeface="Arial"/>
              <a:buChar char="»"/>
              <a:defRPr sz="1600" b="0" i="0" kern="1200">
                <a:solidFill>
                  <a:schemeClr val="bg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3500" b="1" dirty="0">
                <a:solidFill>
                  <a:schemeClr val="accent1"/>
                </a:solidFill>
                <a:latin typeface="Amazon Ember" panose="020B0603020204020204" pitchFamily="34" charset="0"/>
                <a:ea typeface="Amazon Ember" panose="020B0603020204020204" pitchFamily="34" charset="0"/>
                <a:cs typeface="Amazon Ember" panose="020B0603020204020204" pitchFamily="34" charset="0"/>
              </a:rPr>
              <a:t>SCALE</a:t>
            </a:r>
          </a:p>
        </p:txBody>
      </p:sp>
      <p:sp>
        <p:nvSpPr>
          <p:cNvPr id="5" name="Content Placeholder 2">
            <a:extLst>
              <a:ext uri="{FF2B5EF4-FFF2-40B4-BE49-F238E27FC236}">
                <a16:creationId xmlns:a16="http://schemas.microsoft.com/office/drawing/2014/main" id="{EAFCF19E-8673-E74A-8B8B-9A5075BE4E2A}"/>
              </a:ext>
            </a:extLst>
          </p:cNvPr>
          <p:cNvSpPr txBox="1">
            <a:spLocks/>
          </p:cNvSpPr>
          <p:nvPr/>
        </p:nvSpPr>
        <p:spPr>
          <a:xfrm>
            <a:off x="2173573" y="3052792"/>
            <a:ext cx="4781862" cy="544847"/>
          </a:xfrm>
          <a:prstGeom prst="rect">
            <a:avLst/>
          </a:prstGeom>
        </p:spPr>
        <p:txBody>
          <a:bodyPr vert="horz" lIns="121920" tIns="60960" rIns="121920" bIns="60960" rtlCol="0">
            <a:noAutofit/>
          </a:bodyPr>
          <a:lstStyle>
            <a:lvl1pPr marL="0" indent="0" algn="l" defTabSz="457200" rtl="0" eaLnBrk="1" latinLnBrk="0" hangingPunct="1">
              <a:spcBef>
                <a:spcPct val="20000"/>
              </a:spcBef>
              <a:buFontTx/>
              <a:buNone/>
              <a:defRPr sz="2400" b="0" i="0" kern="1200">
                <a:solidFill>
                  <a:schemeClr val="bg1"/>
                </a:solidFill>
                <a:latin typeface="Arial"/>
                <a:ea typeface="+mn-ea"/>
                <a:cs typeface="Arial"/>
              </a:defRPr>
            </a:lvl1pPr>
            <a:lvl2pPr marL="742950" indent="-285750" algn="l" defTabSz="457200" rtl="0" eaLnBrk="1" latinLnBrk="0" hangingPunct="1">
              <a:spcBef>
                <a:spcPct val="20000"/>
              </a:spcBef>
              <a:buFont typeface="Arial"/>
              <a:buChar char="•"/>
              <a:defRPr sz="2000" b="0" i="0" kern="1200">
                <a:solidFill>
                  <a:schemeClr val="bg1"/>
                </a:solidFill>
                <a:latin typeface="Arial"/>
                <a:ea typeface="+mn-ea"/>
                <a:cs typeface="Arial"/>
              </a:defRPr>
            </a:lvl2pPr>
            <a:lvl3pPr marL="1143000" indent="-228600" algn="l" defTabSz="457200" rtl="0" eaLnBrk="1" latinLnBrk="0" hangingPunct="1">
              <a:spcBef>
                <a:spcPct val="20000"/>
              </a:spcBef>
              <a:buFont typeface="Arial"/>
              <a:buChar char="•"/>
              <a:defRPr sz="1800" b="0" i="0" kern="1200">
                <a:solidFill>
                  <a:schemeClr val="bg1"/>
                </a:solidFill>
                <a:latin typeface="Arial"/>
                <a:ea typeface="+mn-ea"/>
                <a:cs typeface="Arial"/>
              </a:defRPr>
            </a:lvl3pPr>
            <a:lvl4pPr marL="1600200" indent="-228600" algn="l" defTabSz="457200" rtl="0" eaLnBrk="1" latinLnBrk="0" hangingPunct="1">
              <a:spcBef>
                <a:spcPct val="20000"/>
              </a:spcBef>
              <a:buFont typeface="Arial"/>
              <a:buChar char="–"/>
              <a:defRPr sz="1600" b="0" i="0" kern="1200">
                <a:solidFill>
                  <a:schemeClr val="bg1"/>
                </a:solidFill>
                <a:latin typeface="Arial"/>
                <a:ea typeface="+mn-ea"/>
                <a:cs typeface="Arial"/>
              </a:defRPr>
            </a:lvl4pPr>
            <a:lvl5pPr marL="2057400" indent="-228600" algn="l" defTabSz="457200" rtl="0" eaLnBrk="1" latinLnBrk="0" hangingPunct="1">
              <a:spcBef>
                <a:spcPct val="20000"/>
              </a:spcBef>
              <a:buFont typeface="Arial"/>
              <a:buChar char="»"/>
              <a:defRPr sz="1600" b="0" i="0" kern="1200">
                <a:solidFill>
                  <a:schemeClr val="bg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3500" b="1" dirty="0">
                <a:latin typeface="Amazon Ember" panose="020B0603020204020204" pitchFamily="34" charset="0"/>
                <a:ea typeface="Amazon Ember" panose="020B0603020204020204" pitchFamily="34" charset="0"/>
                <a:cs typeface="Amazon Ember" panose="020B0603020204020204" pitchFamily="34" charset="0"/>
              </a:rPr>
              <a:t>COST OPTIMIZATION</a:t>
            </a:r>
          </a:p>
        </p:txBody>
      </p:sp>
      <p:sp>
        <p:nvSpPr>
          <p:cNvPr id="6" name="TextBox 5">
            <a:extLst>
              <a:ext uri="{FF2B5EF4-FFF2-40B4-BE49-F238E27FC236}">
                <a16:creationId xmlns:a16="http://schemas.microsoft.com/office/drawing/2014/main" id="{9C09C593-906A-1947-B8BC-A54447EBE4A3}"/>
              </a:ext>
            </a:extLst>
          </p:cNvPr>
          <p:cNvSpPr txBox="1"/>
          <p:nvPr/>
        </p:nvSpPr>
        <p:spPr>
          <a:xfrm>
            <a:off x="457199" y="192024"/>
            <a:ext cx="6573187" cy="523220"/>
          </a:xfrm>
          <a:prstGeom prst="rect">
            <a:avLst/>
          </a:prstGeom>
          <a:noFill/>
        </p:spPr>
        <p:txBody>
          <a:bodyPr wrap="square" rtlCol="0">
            <a:spAutoFit/>
          </a:bodyPr>
          <a:lstStyle/>
          <a:p>
            <a:r>
              <a:rPr lang="en-US" sz="28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The AWS PLATFORM Difference</a:t>
            </a:r>
            <a:endParaRPr lang="it-IT" sz="2800" dirty="0">
              <a:solidFill>
                <a:schemeClr val="bg1"/>
              </a:solidFill>
              <a:latin typeface="Amazon Ember" panose="020B0603020204020204" pitchFamily="34" charset="0"/>
              <a:ea typeface="Amazon Ember" panose="020B0603020204020204" pitchFamily="34" charset="0"/>
              <a:cs typeface="Amazon Ember" panose="020B0603020204020204" pitchFamily="34" charset="0"/>
            </a:endParaRPr>
          </a:p>
        </p:txBody>
      </p:sp>
    </p:spTree>
    <p:extLst>
      <p:ext uri="{BB962C8B-B14F-4D97-AF65-F5344CB8AC3E}">
        <p14:creationId xmlns:p14="http://schemas.microsoft.com/office/powerpoint/2010/main" val="2091043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4">
                                            <p:txEl>
                                              <p:pRg st="0" end="0"/>
                                            </p:txEl>
                                          </p:spTgt>
                                        </p:tgtEl>
                                        <p:attrNameLst>
                                          <p:attrName>style.color</p:attrName>
                                        </p:attrNameLst>
                                      </p:cBhvr>
                                      <p:to>
                                        <p:clrVal>
                                          <a:schemeClr val="accent2"/>
                                        </p:clrVal>
                                      </p:to>
                                    </p:set>
                                    <p:set>
                                      <p:cBhvr>
                                        <p:cTn id="7" dur="500" fill="hold"/>
                                        <p:tgtEl>
                                          <p:spTgt spid="4">
                                            <p:txEl>
                                              <p:pRg st="0" end="0"/>
                                            </p:txEl>
                                          </p:spTgt>
                                        </p:tgtEl>
                                        <p:attrNameLst>
                                          <p:attrName>fillcolor</p:attrName>
                                        </p:attrNameLst>
                                      </p:cBhvr>
                                      <p:to>
                                        <p:clrVal>
                                          <a:schemeClr val="accent2"/>
                                        </p:clrVal>
                                      </p:to>
                                    </p:set>
                                    <p:set>
                                      <p:cBhvr>
                                        <p:cTn id="8" dur="500" fill="hold"/>
                                        <p:tgtEl>
                                          <p:spTgt spid="4">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61BE89B-8369-3645-B9B3-EC85842CDF31}"/>
              </a:ext>
            </a:extLst>
          </p:cNvPr>
          <p:cNvSpPr txBox="1"/>
          <p:nvPr/>
        </p:nvSpPr>
        <p:spPr>
          <a:xfrm>
            <a:off x="457199" y="192024"/>
            <a:ext cx="6573187" cy="523220"/>
          </a:xfrm>
          <a:prstGeom prst="rect">
            <a:avLst/>
          </a:prstGeom>
          <a:noFill/>
        </p:spPr>
        <p:txBody>
          <a:bodyPr wrap="square" rtlCol="0">
            <a:spAutoFit/>
          </a:bodyPr>
          <a:lstStyle/>
          <a:p>
            <a:r>
              <a:rPr lang="en-US" sz="28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Deploy faster wherever you like</a:t>
            </a:r>
            <a:endParaRPr lang="it-IT" sz="2800" dirty="0">
              <a:solidFill>
                <a:schemeClr val="bg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25" name="TextBox 24">
            <a:extLst>
              <a:ext uri="{FF2B5EF4-FFF2-40B4-BE49-F238E27FC236}">
                <a16:creationId xmlns:a16="http://schemas.microsoft.com/office/drawing/2014/main" id="{4B8A0B3B-4C09-6C46-9286-B53385C6ED3B}"/>
              </a:ext>
            </a:extLst>
          </p:cNvPr>
          <p:cNvSpPr txBox="1"/>
          <p:nvPr/>
        </p:nvSpPr>
        <p:spPr>
          <a:xfrm>
            <a:off x="1375811" y="808627"/>
            <a:ext cx="3393990" cy="732508"/>
          </a:xfrm>
          <a:prstGeom prst="rect">
            <a:avLst/>
          </a:prstGeom>
          <a:noFill/>
        </p:spPr>
        <p:txBody>
          <a:bodyPr wrap="square" rtlCol="0">
            <a:spAutoFit/>
          </a:bodyPr>
          <a:lstStyle/>
          <a:p>
            <a:pPr algn="ctr">
              <a:lnSpc>
                <a:spcPct val="130000"/>
              </a:lnSpc>
            </a:pPr>
            <a:r>
              <a:rPr lang="en-US" sz="1600" b="1" dirty="0" smtClean="0">
                <a:solidFill>
                  <a:schemeClr val="bg1"/>
                </a:solidFill>
                <a:latin typeface="Amazon Ember" panose="020B0603020204020204" pitchFamily="34" charset="0"/>
                <a:ea typeface="Amazon Ember" panose="020B0603020204020204" pitchFamily="34" charset="0"/>
                <a:cs typeface="Amazon Ember" panose="020B0603020204020204" pitchFamily="34" charset="0"/>
              </a:rPr>
              <a:t>21</a:t>
            </a:r>
            <a:r>
              <a:rPr lang="en-US" sz="1600" dirty="0" smtClean="0">
                <a:solidFill>
                  <a:schemeClr val="bg1"/>
                </a:solidFill>
                <a:latin typeface="Amazon Ember" panose="020B0603020204020204" pitchFamily="34" charset="0"/>
                <a:ea typeface="Amazon Ember" panose="020B0603020204020204" pitchFamily="34" charset="0"/>
                <a:cs typeface="Amazon Ember" panose="020B0603020204020204" pitchFamily="34" charset="0"/>
              </a:rPr>
              <a:t> </a:t>
            </a:r>
            <a:r>
              <a:rPr lang="en-US" sz="16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Regions – </a:t>
            </a:r>
            <a:r>
              <a:rPr lang="en-US" sz="1600" b="1" dirty="0" smtClean="0">
                <a:solidFill>
                  <a:schemeClr val="bg1"/>
                </a:solidFill>
                <a:latin typeface="Amazon Ember" panose="020B0603020204020204" pitchFamily="34" charset="0"/>
                <a:ea typeface="Amazon Ember" panose="020B0603020204020204" pitchFamily="34" charset="0"/>
                <a:cs typeface="Amazon Ember" panose="020B0603020204020204" pitchFamily="34" charset="0"/>
              </a:rPr>
              <a:t>64</a:t>
            </a:r>
            <a:r>
              <a:rPr lang="en-US" sz="1600" dirty="0" smtClean="0">
                <a:solidFill>
                  <a:schemeClr val="bg1"/>
                </a:solidFill>
                <a:latin typeface="Amazon Ember" panose="020B0603020204020204" pitchFamily="34" charset="0"/>
                <a:ea typeface="Amazon Ember" panose="020B0603020204020204" pitchFamily="34" charset="0"/>
                <a:cs typeface="Amazon Ember" panose="020B0603020204020204" pitchFamily="34" charset="0"/>
              </a:rPr>
              <a:t> </a:t>
            </a:r>
            <a:r>
              <a:rPr lang="en-US" sz="16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Availability Zones – </a:t>
            </a:r>
            <a:r>
              <a:rPr lang="en-US" sz="1600" b="1" dirty="0" smtClean="0">
                <a:solidFill>
                  <a:schemeClr val="bg1"/>
                </a:solidFill>
                <a:latin typeface="Amazon Ember" panose="020B0603020204020204" pitchFamily="34" charset="0"/>
                <a:ea typeface="Amazon Ember" panose="020B0603020204020204" pitchFamily="34" charset="0"/>
                <a:cs typeface="Amazon Ember" panose="020B0603020204020204" pitchFamily="34" charset="0"/>
              </a:rPr>
              <a:t>169</a:t>
            </a:r>
            <a:r>
              <a:rPr lang="en-US" sz="1600" dirty="0" smtClean="0">
                <a:solidFill>
                  <a:schemeClr val="bg1"/>
                </a:solidFill>
                <a:latin typeface="Amazon Ember" panose="020B0603020204020204" pitchFamily="34" charset="0"/>
                <a:ea typeface="Amazon Ember" panose="020B0603020204020204" pitchFamily="34" charset="0"/>
                <a:cs typeface="Amazon Ember" panose="020B0603020204020204" pitchFamily="34" charset="0"/>
              </a:rPr>
              <a:t> </a:t>
            </a:r>
            <a:r>
              <a:rPr lang="en-US" sz="16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Points of Presence</a:t>
            </a:r>
          </a:p>
        </p:txBody>
      </p:sp>
      <p:sp>
        <p:nvSpPr>
          <p:cNvPr id="27" name="Oval 26">
            <a:extLst>
              <a:ext uri="{FF2B5EF4-FFF2-40B4-BE49-F238E27FC236}">
                <a16:creationId xmlns:a16="http://schemas.microsoft.com/office/drawing/2014/main" id="{44213BA8-3E56-0A4E-AF6D-7594DC811267}"/>
              </a:ext>
            </a:extLst>
          </p:cNvPr>
          <p:cNvSpPr/>
          <p:nvPr/>
        </p:nvSpPr>
        <p:spPr>
          <a:xfrm>
            <a:off x="2961405" y="2429219"/>
            <a:ext cx="118364" cy="125326"/>
          </a:xfrm>
          <a:prstGeom prst="ellipse">
            <a:avLst/>
          </a:prstGeom>
          <a:solidFill>
            <a:schemeClr val="accent4">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a:solidFill>
                  <a:schemeClr val="accent2"/>
                </a:solidFill>
              </a:rPr>
              <a:t>2</a:t>
            </a:r>
            <a:endParaRPr lang="en-US" dirty="0">
              <a:solidFill>
                <a:schemeClr val="accent2"/>
              </a:solidFill>
            </a:endParaRPr>
          </a:p>
        </p:txBody>
      </p:sp>
      <p:sp>
        <p:nvSpPr>
          <p:cNvPr id="28" name="Oval 27">
            <a:extLst>
              <a:ext uri="{FF2B5EF4-FFF2-40B4-BE49-F238E27FC236}">
                <a16:creationId xmlns:a16="http://schemas.microsoft.com/office/drawing/2014/main" id="{F7889E24-EF3B-EA4A-85C6-381649C75791}"/>
              </a:ext>
            </a:extLst>
          </p:cNvPr>
          <p:cNvSpPr/>
          <p:nvPr/>
        </p:nvSpPr>
        <p:spPr>
          <a:xfrm>
            <a:off x="725409" y="3533104"/>
            <a:ext cx="330490" cy="330490"/>
          </a:xfrm>
          <a:prstGeom prst="ellipse">
            <a:avLst/>
          </a:prstGeom>
          <a:solidFill>
            <a:schemeClr val="bg1"/>
          </a:solidFill>
          <a:ln w="19050">
            <a:solidFill>
              <a:srgbClr val="59DC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9" name="TextBox 28">
            <a:extLst>
              <a:ext uri="{FF2B5EF4-FFF2-40B4-BE49-F238E27FC236}">
                <a16:creationId xmlns:a16="http://schemas.microsoft.com/office/drawing/2014/main" id="{9BF81D6C-1783-8B4E-830E-54CF465C4D0F}"/>
              </a:ext>
            </a:extLst>
          </p:cNvPr>
          <p:cNvSpPr txBox="1"/>
          <p:nvPr/>
        </p:nvSpPr>
        <p:spPr>
          <a:xfrm>
            <a:off x="685329" y="3855332"/>
            <a:ext cx="2026517" cy="338554"/>
          </a:xfrm>
          <a:prstGeom prst="rect">
            <a:avLst/>
          </a:prstGeom>
          <a:noFill/>
        </p:spPr>
        <p:txBody>
          <a:bodyPr wrap="none" rtlCol="0">
            <a:spAutoFit/>
          </a:bodyPr>
          <a:lstStyle/>
          <a:p>
            <a:r>
              <a:rPr lang="it-IT" sz="1600" dirty="0">
                <a:latin typeface="Amazon Ember" panose="020B0603020204020204" pitchFamily="34" charset="0"/>
                <a:ea typeface="Amazon Ember" panose="020B0603020204020204" pitchFamily="34" charset="0"/>
                <a:cs typeface="Amazon Ember" panose="020B0603020204020204" pitchFamily="34" charset="0"/>
              </a:rPr>
              <a:t>Announced Regions</a:t>
            </a:r>
            <a:endParaRPr lang="en-US" sz="1600" dirty="0">
              <a:latin typeface="Amazon Ember" panose="020B0603020204020204" pitchFamily="34" charset="0"/>
              <a:ea typeface="Amazon Ember" panose="020B0603020204020204" pitchFamily="34" charset="0"/>
              <a:cs typeface="Amazon Ember" panose="020B0603020204020204" pitchFamily="34" charset="0"/>
            </a:endParaRPr>
          </a:p>
        </p:txBody>
      </p:sp>
      <p:pic>
        <p:nvPicPr>
          <p:cNvPr id="3" name="Picture 2"/>
          <p:cNvPicPr>
            <a:picLocks noChangeAspect="1"/>
          </p:cNvPicPr>
          <p:nvPr/>
        </p:nvPicPr>
        <p:blipFill>
          <a:blip r:embed="rId3"/>
          <a:stretch>
            <a:fillRect/>
          </a:stretch>
        </p:blipFill>
        <p:spPr>
          <a:xfrm>
            <a:off x="334089" y="1634518"/>
            <a:ext cx="4755514" cy="2772808"/>
          </a:xfrm>
          <a:prstGeom prst="rect">
            <a:avLst/>
          </a:prstGeom>
        </p:spPr>
      </p:pic>
      <p:pic>
        <p:nvPicPr>
          <p:cNvPr id="4" name="Picture 3"/>
          <p:cNvPicPr>
            <a:picLocks noChangeAspect="1"/>
          </p:cNvPicPr>
          <p:nvPr/>
        </p:nvPicPr>
        <p:blipFill>
          <a:blip r:embed="rId4"/>
          <a:stretch>
            <a:fillRect/>
          </a:stretch>
        </p:blipFill>
        <p:spPr>
          <a:xfrm>
            <a:off x="6641541" y="512926"/>
            <a:ext cx="2433637" cy="4012831"/>
          </a:xfrm>
          <a:prstGeom prst="rect">
            <a:avLst/>
          </a:prstGeom>
        </p:spPr>
      </p:pic>
      <p:pic>
        <p:nvPicPr>
          <p:cNvPr id="5" name="Picture 4"/>
          <p:cNvPicPr>
            <a:picLocks noChangeAspect="1"/>
          </p:cNvPicPr>
          <p:nvPr/>
        </p:nvPicPr>
        <p:blipFill>
          <a:blip r:embed="rId5"/>
          <a:stretch>
            <a:fillRect/>
          </a:stretch>
        </p:blipFill>
        <p:spPr>
          <a:xfrm>
            <a:off x="4774834" y="3404165"/>
            <a:ext cx="1977875" cy="1563250"/>
          </a:xfrm>
          <a:prstGeom prst="rect">
            <a:avLst/>
          </a:prstGeom>
        </p:spPr>
      </p:pic>
    </p:spTree>
    <p:extLst>
      <p:ext uri="{BB962C8B-B14F-4D97-AF65-F5344CB8AC3E}">
        <p14:creationId xmlns:p14="http://schemas.microsoft.com/office/powerpoint/2010/main" val="8314810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174457A-F0FF-8A42-AD43-EC8486710197}"/>
              </a:ext>
            </a:extLst>
          </p:cNvPr>
          <p:cNvSpPr>
            <a:spLocks noGrp="1"/>
          </p:cNvSpPr>
          <p:nvPr>
            <p:ph type="title"/>
          </p:nvPr>
        </p:nvSpPr>
        <p:spPr>
          <a:xfrm>
            <a:off x="304800" y="479421"/>
            <a:ext cx="3852863" cy="358773"/>
          </a:xfrm>
        </p:spPr>
        <p:txBody>
          <a:bodyPr>
            <a:noAutofit/>
          </a:bodyPr>
          <a:lstStyle/>
          <a:p>
            <a:pPr lvl="1" algn="ctr" defTabSz="609585" rtl="0">
              <a:spcBef>
                <a:spcPct val="0"/>
              </a:spcBef>
            </a:pPr>
            <a:r>
              <a:rPr lang="en-US" sz="24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ZOOM IN: AWS REGION</a:t>
            </a:r>
            <a:br>
              <a:rPr lang="en-US" sz="24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br>
            <a:endParaRPr lang="en-US" sz="2400" dirty="0">
              <a:solidFill>
                <a:schemeClr val="bg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11" name="Title 1">
            <a:extLst>
              <a:ext uri="{FF2B5EF4-FFF2-40B4-BE49-F238E27FC236}">
                <a16:creationId xmlns:a16="http://schemas.microsoft.com/office/drawing/2014/main" id="{3E7B4B3A-0346-8C4B-AD50-A8497DC733EB}"/>
              </a:ext>
            </a:extLst>
          </p:cNvPr>
          <p:cNvSpPr txBox="1">
            <a:spLocks/>
          </p:cNvSpPr>
          <p:nvPr/>
        </p:nvSpPr>
        <p:spPr>
          <a:xfrm>
            <a:off x="4576763" y="4045431"/>
            <a:ext cx="4428156" cy="727655"/>
          </a:xfrm>
          <a:prstGeom prst="rect">
            <a:avLst/>
          </a:prstGeom>
        </p:spPr>
        <p:txBody>
          <a:bodyPr vert="horz" lIns="121920" tIns="60960" rIns="121920" bIns="60960" rtlCol="0" anchor="t">
            <a:noAutofit/>
          </a:bodyPr>
          <a:lstStyle>
            <a:lvl1pPr>
              <a:spcBef>
                <a:spcPct val="0"/>
              </a:spcBef>
              <a:buNone/>
              <a:defRPr sz="2800" b="1" i="0">
                <a:solidFill>
                  <a:srgbClr val="4D4D4C"/>
                </a:solidFill>
                <a:latin typeface="Arial"/>
                <a:ea typeface="+mj-ea"/>
                <a:cs typeface="Arial"/>
              </a:defRPr>
            </a:lvl1pPr>
            <a:lvl2pPr lvl="1" algn="ctr">
              <a:spcBef>
                <a:spcPct val="0"/>
              </a:spcBef>
              <a:defRPr sz="2400" b="1"/>
            </a:lvl2pPr>
          </a:lstStyle>
          <a:p>
            <a:pPr marL="0" lvl="1"/>
            <a:r>
              <a:rPr lang="en-US"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ZOOM IN: AWS AZ</a:t>
            </a:r>
            <a:br>
              <a:rPr lang="en-US"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br>
            <a:endParaRPr lang="en-US" dirty="0">
              <a:solidFill>
                <a:schemeClr val="bg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3" name="Trapezoid 47">
            <a:extLst>
              <a:ext uri="{FF2B5EF4-FFF2-40B4-BE49-F238E27FC236}">
                <a16:creationId xmlns:a16="http://schemas.microsoft.com/office/drawing/2014/main" id="{87ED6D1F-FFA8-EE4A-B49A-B7E75172C98C}"/>
              </a:ext>
            </a:extLst>
          </p:cNvPr>
          <p:cNvSpPr/>
          <p:nvPr/>
        </p:nvSpPr>
        <p:spPr>
          <a:xfrm rot="16200000">
            <a:off x="2689712" y="1704140"/>
            <a:ext cx="2879045" cy="1413506"/>
          </a:xfrm>
          <a:custGeom>
            <a:avLst/>
            <a:gdLst>
              <a:gd name="connsiteX0" fmla="*/ 0 w 2177881"/>
              <a:gd name="connsiteY0" fmla="*/ 865870 h 865870"/>
              <a:gd name="connsiteX1" fmla="*/ 683137 w 2177881"/>
              <a:gd name="connsiteY1" fmla="*/ 0 h 865870"/>
              <a:gd name="connsiteX2" fmla="*/ 1494744 w 2177881"/>
              <a:gd name="connsiteY2" fmla="*/ 0 h 865870"/>
              <a:gd name="connsiteX3" fmla="*/ 2177881 w 2177881"/>
              <a:gd name="connsiteY3" fmla="*/ 865870 h 865870"/>
              <a:gd name="connsiteX4" fmla="*/ 0 w 2177881"/>
              <a:gd name="connsiteY4" fmla="*/ 865870 h 865870"/>
              <a:gd name="connsiteX0" fmla="*/ 0 w 1873084"/>
              <a:gd name="connsiteY0" fmla="*/ 510274 h 865870"/>
              <a:gd name="connsiteX1" fmla="*/ 378340 w 1873084"/>
              <a:gd name="connsiteY1" fmla="*/ 0 h 865870"/>
              <a:gd name="connsiteX2" fmla="*/ 1189947 w 1873084"/>
              <a:gd name="connsiteY2" fmla="*/ 0 h 865870"/>
              <a:gd name="connsiteX3" fmla="*/ 1873084 w 1873084"/>
              <a:gd name="connsiteY3" fmla="*/ 865870 h 865870"/>
              <a:gd name="connsiteX4" fmla="*/ 0 w 1873084"/>
              <a:gd name="connsiteY4" fmla="*/ 510274 h 865870"/>
              <a:gd name="connsiteX0" fmla="*/ 0 w 1936584"/>
              <a:gd name="connsiteY0" fmla="*/ 510274 h 1373870"/>
              <a:gd name="connsiteX1" fmla="*/ 378340 w 1936584"/>
              <a:gd name="connsiteY1" fmla="*/ 0 h 1373870"/>
              <a:gd name="connsiteX2" fmla="*/ 1189947 w 1936584"/>
              <a:gd name="connsiteY2" fmla="*/ 0 h 1373870"/>
              <a:gd name="connsiteX3" fmla="*/ 1936584 w 1936584"/>
              <a:gd name="connsiteY3" fmla="*/ 1373870 h 1373870"/>
              <a:gd name="connsiteX4" fmla="*/ 0 w 1936584"/>
              <a:gd name="connsiteY4" fmla="*/ 510274 h 1373870"/>
              <a:gd name="connsiteX0" fmla="*/ 0 w 2901784"/>
              <a:gd name="connsiteY0" fmla="*/ 1361174 h 1373870"/>
              <a:gd name="connsiteX1" fmla="*/ 1343540 w 2901784"/>
              <a:gd name="connsiteY1" fmla="*/ 0 h 1373870"/>
              <a:gd name="connsiteX2" fmla="*/ 2155147 w 2901784"/>
              <a:gd name="connsiteY2" fmla="*/ 0 h 1373870"/>
              <a:gd name="connsiteX3" fmla="*/ 2901784 w 2901784"/>
              <a:gd name="connsiteY3" fmla="*/ 1373870 h 1373870"/>
              <a:gd name="connsiteX4" fmla="*/ 0 w 2901784"/>
              <a:gd name="connsiteY4" fmla="*/ 1361174 h 1373870"/>
              <a:gd name="connsiteX0" fmla="*/ 0 w 2901784"/>
              <a:gd name="connsiteY0" fmla="*/ 1411974 h 1424670"/>
              <a:gd name="connsiteX1" fmla="*/ 1343540 w 2901784"/>
              <a:gd name="connsiteY1" fmla="*/ 50800 h 1424670"/>
              <a:gd name="connsiteX2" fmla="*/ 2180547 w 2901784"/>
              <a:gd name="connsiteY2" fmla="*/ 0 h 1424670"/>
              <a:gd name="connsiteX3" fmla="*/ 2901784 w 2901784"/>
              <a:gd name="connsiteY3" fmla="*/ 1424670 h 1424670"/>
              <a:gd name="connsiteX4" fmla="*/ 0 w 2901784"/>
              <a:gd name="connsiteY4" fmla="*/ 1411974 h 1424670"/>
              <a:gd name="connsiteX0" fmla="*/ 0 w 2901784"/>
              <a:gd name="connsiteY0" fmla="*/ 1411974 h 1424670"/>
              <a:gd name="connsiteX1" fmla="*/ 1330840 w 2901784"/>
              <a:gd name="connsiteY1" fmla="*/ 0 h 1424670"/>
              <a:gd name="connsiteX2" fmla="*/ 2180547 w 2901784"/>
              <a:gd name="connsiteY2" fmla="*/ 0 h 1424670"/>
              <a:gd name="connsiteX3" fmla="*/ 2901784 w 2901784"/>
              <a:gd name="connsiteY3" fmla="*/ 1424670 h 1424670"/>
              <a:gd name="connsiteX4" fmla="*/ 0 w 2901784"/>
              <a:gd name="connsiteY4" fmla="*/ 1411974 h 1424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1784" h="1424670">
                <a:moveTo>
                  <a:pt x="0" y="1411974"/>
                </a:moveTo>
                <a:lnTo>
                  <a:pt x="1330840" y="0"/>
                </a:lnTo>
                <a:lnTo>
                  <a:pt x="2180547" y="0"/>
                </a:lnTo>
                <a:lnTo>
                  <a:pt x="2901784" y="1424670"/>
                </a:lnTo>
                <a:lnTo>
                  <a:pt x="0" y="1411974"/>
                </a:lnTo>
                <a:close/>
              </a:path>
            </a:pathLst>
          </a:custGeom>
          <a:solidFill>
            <a:schemeClr val="tx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12" name="Rounded Rectangle 11">
            <a:extLst>
              <a:ext uri="{FF2B5EF4-FFF2-40B4-BE49-F238E27FC236}">
                <a16:creationId xmlns:a16="http://schemas.microsoft.com/office/drawing/2014/main" id="{65E48E2A-C7C3-E44B-A8E7-21DCD3F81F3C}"/>
              </a:ext>
            </a:extLst>
          </p:cNvPr>
          <p:cNvSpPr>
            <a:spLocks noChangeArrowheads="1"/>
          </p:cNvSpPr>
          <p:nvPr/>
        </p:nvSpPr>
        <p:spPr bwMode="auto">
          <a:xfrm>
            <a:off x="4791341" y="937845"/>
            <a:ext cx="3741473" cy="2976937"/>
          </a:xfrm>
          <a:prstGeom prst="roundRect">
            <a:avLst>
              <a:gd name="adj" fmla="val 4016"/>
            </a:avLst>
          </a:prstGeom>
          <a:solidFill>
            <a:srgbClr val="0D2836"/>
          </a:solidFill>
          <a:ln w="38100">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sz="1600" b="1">
              <a:solidFill>
                <a:schemeClr val="tx1">
                  <a:lumMod val="75000"/>
                  <a:lumOff val="25000"/>
                </a:schemeClr>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13" name="Oval 12">
            <a:extLst>
              <a:ext uri="{FF2B5EF4-FFF2-40B4-BE49-F238E27FC236}">
                <a16:creationId xmlns:a16="http://schemas.microsoft.com/office/drawing/2014/main" id="{25A45237-FD1F-B44C-9D93-9975D33912DD}"/>
              </a:ext>
            </a:extLst>
          </p:cNvPr>
          <p:cNvSpPr/>
          <p:nvPr/>
        </p:nvSpPr>
        <p:spPr bwMode="auto">
          <a:xfrm>
            <a:off x="5721707" y="1502378"/>
            <a:ext cx="1920414" cy="1860361"/>
          </a:xfrm>
          <a:prstGeom prst="ellipse">
            <a:avLst/>
          </a:prstGeom>
          <a:noFill/>
          <a:ln w="5715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600">
              <a:latin typeface="Amazon Ember" panose="020B0603020204020204" pitchFamily="34" charset="0"/>
              <a:ea typeface="Amazon Ember" panose="020B0603020204020204" pitchFamily="34" charset="0"/>
              <a:cs typeface="Amazon Ember" panose="020B0603020204020204" pitchFamily="34" charset="0"/>
            </a:endParaRPr>
          </a:p>
        </p:txBody>
      </p:sp>
      <p:sp>
        <p:nvSpPr>
          <p:cNvPr id="14" name="Rounded Rectangle 13">
            <a:extLst>
              <a:ext uri="{FF2B5EF4-FFF2-40B4-BE49-F238E27FC236}">
                <a16:creationId xmlns:a16="http://schemas.microsoft.com/office/drawing/2014/main" id="{C3CFE0A4-48AC-A24F-A778-930464A07849}"/>
              </a:ext>
            </a:extLst>
          </p:cNvPr>
          <p:cNvSpPr/>
          <p:nvPr/>
        </p:nvSpPr>
        <p:spPr bwMode="auto">
          <a:xfrm>
            <a:off x="5111994" y="1634283"/>
            <a:ext cx="1510488" cy="932973"/>
          </a:xfrm>
          <a:prstGeom prst="roundRect">
            <a:avLst/>
          </a:prstGeom>
          <a:solidFill>
            <a:srgbClr val="F6B9B8">
              <a:alpha val="94902"/>
            </a:srgbClr>
          </a:solidFill>
          <a:ln w="38100">
            <a:solidFill>
              <a:srgbClr val="EB5C58"/>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b="1" dirty="0">
                <a:solidFill>
                  <a:schemeClr val="tx1"/>
                </a:solidFill>
                <a:latin typeface="Amazon Ember" panose="020B0603020204020204" pitchFamily="34" charset="0"/>
                <a:ea typeface="Amazon Ember" panose="020B0603020204020204" pitchFamily="34" charset="0"/>
                <a:cs typeface="Amazon Ember" panose="020B0603020204020204" pitchFamily="34" charset="0"/>
              </a:rPr>
              <a:t>Datacenter</a:t>
            </a:r>
          </a:p>
        </p:txBody>
      </p:sp>
      <p:sp>
        <p:nvSpPr>
          <p:cNvPr id="15" name="Rounded Rectangle 14">
            <a:extLst>
              <a:ext uri="{FF2B5EF4-FFF2-40B4-BE49-F238E27FC236}">
                <a16:creationId xmlns:a16="http://schemas.microsoft.com/office/drawing/2014/main" id="{D9ADEAFC-5772-0E4B-89D0-9F073BDA37A6}"/>
              </a:ext>
            </a:extLst>
          </p:cNvPr>
          <p:cNvSpPr/>
          <p:nvPr/>
        </p:nvSpPr>
        <p:spPr bwMode="auto">
          <a:xfrm>
            <a:off x="6741345" y="1634283"/>
            <a:ext cx="1510489" cy="932973"/>
          </a:xfrm>
          <a:prstGeom prst="roundRect">
            <a:avLst/>
          </a:prstGeom>
          <a:solidFill>
            <a:srgbClr val="F6B9B8">
              <a:alpha val="94902"/>
            </a:srgbClr>
          </a:solidFill>
          <a:ln w="38100">
            <a:solidFill>
              <a:srgbClr val="EB5C58"/>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b="1" dirty="0">
                <a:solidFill>
                  <a:schemeClr val="tx1"/>
                </a:solidFill>
                <a:latin typeface="Amazon Ember" panose="020B0603020204020204" pitchFamily="34" charset="0"/>
                <a:ea typeface="Amazon Ember" panose="020B0603020204020204" pitchFamily="34" charset="0"/>
                <a:cs typeface="Amazon Ember" panose="020B0603020204020204" pitchFamily="34" charset="0"/>
              </a:rPr>
              <a:t>Datacenter</a:t>
            </a:r>
          </a:p>
        </p:txBody>
      </p:sp>
      <p:sp>
        <p:nvSpPr>
          <p:cNvPr id="16" name="Rounded Rectangle 15">
            <a:extLst>
              <a:ext uri="{FF2B5EF4-FFF2-40B4-BE49-F238E27FC236}">
                <a16:creationId xmlns:a16="http://schemas.microsoft.com/office/drawing/2014/main" id="{1E449751-ECDB-CB43-B669-7752A535B79A}"/>
              </a:ext>
            </a:extLst>
          </p:cNvPr>
          <p:cNvSpPr/>
          <p:nvPr/>
        </p:nvSpPr>
        <p:spPr bwMode="auto">
          <a:xfrm>
            <a:off x="5974295" y="2658524"/>
            <a:ext cx="1475162" cy="900930"/>
          </a:xfrm>
          <a:prstGeom prst="roundRect">
            <a:avLst/>
          </a:prstGeom>
          <a:solidFill>
            <a:srgbClr val="F6B9B8">
              <a:alpha val="94902"/>
            </a:srgbClr>
          </a:solidFill>
          <a:ln w="38100">
            <a:solidFill>
              <a:srgbClr val="EB5C58"/>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b="1" dirty="0">
                <a:solidFill>
                  <a:schemeClr val="tx1"/>
                </a:solidFill>
                <a:latin typeface="Amazon Ember" panose="020B0603020204020204" pitchFamily="34" charset="0"/>
                <a:ea typeface="Amazon Ember" panose="020B0603020204020204" pitchFamily="34" charset="0"/>
                <a:cs typeface="Amazon Ember" panose="020B0603020204020204" pitchFamily="34" charset="0"/>
              </a:rPr>
              <a:t>Datacenter</a:t>
            </a:r>
          </a:p>
        </p:txBody>
      </p:sp>
      <p:sp>
        <p:nvSpPr>
          <p:cNvPr id="17" name="TextBox 16">
            <a:extLst>
              <a:ext uri="{FF2B5EF4-FFF2-40B4-BE49-F238E27FC236}">
                <a16:creationId xmlns:a16="http://schemas.microsoft.com/office/drawing/2014/main" id="{CC122F58-3D70-A043-BD76-475FF0304779}"/>
              </a:ext>
            </a:extLst>
          </p:cNvPr>
          <p:cNvSpPr txBox="1"/>
          <p:nvPr/>
        </p:nvSpPr>
        <p:spPr bwMode="auto">
          <a:xfrm>
            <a:off x="5343525" y="829870"/>
            <a:ext cx="2724452" cy="338554"/>
          </a:xfrm>
          <a:prstGeom prst="rect">
            <a:avLst/>
          </a:prstGeom>
          <a:solidFill>
            <a:srgbClr val="0D2836"/>
          </a:solidFill>
          <a:ln w="38100">
            <a:noFill/>
          </a:ln>
        </p:spPr>
        <p:txBody>
          <a:bodyPr wrap="square">
            <a:spAutoFit/>
          </a:bodyPr>
          <a:lstStyle>
            <a:defPPr>
              <a:defRPr lang="en-US"/>
            </a:defPPr>
            <a:lvl1pPr algn="ctr">
              <a:defRPr b="1">
                <a:ea typeface="ＭＳ Ｐゴシック" charset="0"/>
                <a:cs typeface="Arial" charset="0"/>
              </a:defRPr>
            </a:lvl1pPr>
          </a:lstStyle>
          <a:p>
            <a:r>
              <a:rPr lang="en-US" sz="16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Sample Availability Zone</a:t>
            </a:r>
          </a:p>
        </p:txBody>
      </p:sp>
      <p:sp>
        <p:nvSpPr>
          <p:cNvPr id="2" name="Rounded Rectangle 1">
            <a:extLst>
              <a:ext uri="{FF2B5EF4-FFF2-40B4-BE49-F238E27FC236}">
                <a16:creationId xmlns:a16="http://schemas.microsoft.com/office/drawing/2014/main" id="{3C4FCEAC-004F-3D4D-A265-4E1A9981F53A}"/>
              </a:ext>
            </a:extLst>
          </p:cNvPr>
          <p:cNvSpPr>
            <a:spLocks noChangeArrowheads="1"/>
          </p:cNvSpPr>
          <p:nvPr/>
        </p:nvSpPr>
        <p:spPr bwMode="auto">
          <a:xfrm>
            <a:off x="575567" y="1277734"/>
            <a:ext cx="3202204" cy="2724017"/>
          </a:xfrm>
          <a:prstGeom prst="roundRect">
            <a:avLst>
              <a:gd name="adj" fmla="val 3715"/>
            </a:avLst>
          </a:prstGeom>
          <a:solidFill>
            <a:srgbClr val="0D2836"/>
          </a:solidFill>
          <a:ln w="38100">
            <a:solidFill>
              <a:schemeClr val="accent1"/>
            </a:solidFill>
            <a:round/>
            <a:headEnd/>
            <a:tailEnd/>
          </a:ln>
          <a:effectLst>
            <a:outerShdw blurRad="40000" dist="23000" dir="5400000" rotWithShape="0">
              <a:srgbClr val="808080">
                <a:alpha val="34999"/>
              </a:srgbClr>
            </a:outerShdw>
          </a:effectLst>
        </p:spPr>
        <p:txBody>
          <a:bodyPr anchor="ctr"/>
          <a:lstStyle/>
          <a:p>
            <a:pPr>
              <a:defRPr/>
            </a:pPr>
            <a:endParaRPr lang="en-US" sz="1600" dirty="0">
              <a:solidFill>
                <a:schemeClr val="lt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4" name="Oval 3">
            <a:extLst>
              <a:ext uri="{FF2B5EF4-FFF2-40B4-BE49-F238E27FC236}">
                <a16:creationId xmlns:a16="http://schemas.microsoft.com/office/drawing/2014/main" id="{7957D55F-D9BE-554D-9C9D-21468C966C18}"/>
              </a:ext>
            </a:extLst>
          </p:cNvPr>
          <p:cNvSpPr/>
          <p:nvPr/>
        </p:nvSpPr>
        <p:spPr bwMode="auto">
          <a:xfrm>
            <a:off x="1230768" y="1697482"/>
            <a:ext cx="1765566" cy="1752228"/>
          </a:xfrm>
          <a:prstGeom prst="ellipse">
            <a:avLst/>
          </a:prstGeom>
          <a:solidFill>
            <a:srgbClr val="0D2836"/>
          </a:solidFill>
          <a:ln w="38100">
            <a:solidFill>
              <a:schemeClr val="accent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600">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5" name="Group 203">
            <a:extLst>
              <a:ext uri="{FF2B5EF4-FFF2-40B4-BE49-F238E27FC236}">
                <a16:creationId xmlns:a16="http://schemas.microsoft.com/office/drawing/2014/main" id="{48340332-767F-EA4E-91E0-3856F2FD3BEA}"/>
              </a:ext>
            </a:extLst>
          </p:cNvPr>
          <p:cNvGrpSpPr>
            <a:grpSpLocks/>
          </p:cNvGrpSpPr>
          <p:nvPr/>
        </p:nvGrpSpPr>
        <p:grpSpPr bwMode="auto">
          <a:xfrm>
            <a:off x="758244" y="1762379"/>
            <a:ext cx="2710617" cy="1882024"/>
            <a:chOff x="4771870" y="3004535"/>
            <a:chExt cx="1631360" cy="1142106"/>
          </a:xfrm>
          <a:solidFill>
            <a:srgbClr val="0D2836"/>
          </a:solidFill>
        </p:grpSpPr>
        <p:sp>
          <p:nvSpPr>
            <p:cNvPr id="6" name="Rounded Rectangle 5">
              <a:extLst>
                <a:ext uri="{FF2B5EF4-FFF2-40B4-BE49-F238E27FC236}">
                  <a16:creationId xmlns:a16="http://schemas.microsoft.com/office/drawing/2014/main" id="{EDF1F57B-7306-5740-9EDC-584495FF067D}"/>
                </a:ext>
              </a:extLst>
            </p:cNvPr>
            <p:cNvSpPr/>
            <p:nvPr/>
          </p:nvSpPr>
          <p:spPr>
            <a:xfrm>
              <a:off x="4771870" y="3004536"/>
              <a:ext cx="783340" cy="533266"/>
            </a:xfrm>
            <a:prstGeom prst="roundRect">
              <a:avLst/>
            </a:prstGeom>
            <a:grp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600" b="1" dirty="0">
                <a:solidFill>
                  <a:schemeClr val="tx1">
                    <a:lumMod val="75000"/>
                    <a:lumOff val="25000"/>
                  </a:schemeClr>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7" name="Rounded Rectangle 6">
              <a:extLst>
                <a:ext uri="{FF2B5EF4-FFF2-40B4-BE49-F238E27FC236}">
                  <a16:creationId xmlns:a16="http://schemas.microsoft.com/office/drawing/2014/main" id="{0B4561F3-3C44-0B49-830E-CCB36B5F9638}"/>
                </a:ext>
              </a:extLst>
            </p:cNvPr>
            <p:cNvSpPr/>
            <p:nvPr/>
          </p:nvSpPr>
          <p:spPr>
            <a:xfrm>
              <a:off x="5619890" y="3004535"/>
              <a:ext cx="783340" cy="533266"/>
            </a:xfrm>
            <a:prstGeom prst="roundRect">
              <a:avLst/>
            </a:prstGeom>
            <a:grp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600" b="1" dirty="0">
                <a:solidFill>
                  <a:schemeClr val="tx1">
                    <a:lumMod val="75000"/>
                    <a:lumOff val="25000"/>
                  </a:schemeClr>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8" name="Rounded Rectangle 7">
              <a:extLst>
                <a:ext uri="{FF2B5EF4-FFF2-40B4-BE49-F238E27FC236}">
                  <a16:creationId xmlns:a16="http://schemas.microsoft.com/office/drawing/2014/main" id="{338E87BD-BC98-554C-8D34-D677E836F20C}"/>
                </a:ext>
              </a:extLst>
            </p:cNvPr>
            <p:cNvSpPr/>
            <p:nvPr/>
          </p:nvSpPr>
          <p:spPr>
            <a:xfrm>
              <a:off x="5195879" y="3614439"/>
              <a:ext cx="783339" cy="532202"/>
            </a:xfrm>
            <a:prstGeom prst="roundRect">
              <a:avLst/>
            </a:prstGeom>
            <a:grp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600" b="1" dirty="0">
                <a:solidFill>
                  <a:schemeClr val="tx1">
                    <a:lumMod val="75000"/>
                    <a:lumOff val="25000"/>
                  </a:schemeClr>
                </a:solidFill>
                <a:latin typeface="Amazon Ember" panose="020B0603020204020204" pitchFamily="34" charset="0"/>
                <a:ea typeface="Amazon Ember" panose="020B0603020204020204" pitchFamily="34" charset="0"/>
                <a:cs typeface="Amazon Ember" panose="020B0603020204020204" pitchFamily="34" charset="0"/>
              </a:endParaRPr>
            </a:p>
          </p:txBody>
        </p:sp>
      </p:grpSp>
      <p:sp>
        <p:nvSpPr>
          <p:cNvPr id="18" name="Rectangle 17">
            <a:extLst>
              <a:ext uri="{FF2B5EF4-FFF2-40B4-BE49-F238E27FC236}">
                <a16:creationId xmlns:a16="http://schemas.microsoft.com/office/drawing/2014/main" id="{BD452839-9966-B04C-B173-A531571EFA62}"/>
              </a:ext>
            </a:extLst>
          </p:cNvPr>
          <p:cNvSpPr/>
          <p:nvPr/>
        </p:nvSpPr>
        <p:spPr>
          <a:xfrm>
            <a:off x="2143473" y="1902957"/>
            <a:ext cx="1349200" cy="584775"/>
          </a:xfrm>
          <a:prstGeom prst="rect">
            <a:avLst/>
          </a:prstGeom>
          <a:solidFill>
            <a:srgbClr val="0D2836"/>
          </a:solidFill>
        </p:spPr>
        <p:txBody>
          <a:bodyPr wrap="square">
            <a:spAutoFit/>
          </a:bodyPr>
          <a:lstStyle/>
          <a:p>
            <a:pPr algn="ctr">
              <a:defRPr/>
            </a:pPr>
            <a:r>
              <a:rPr lang="en-US" sz="1600" b="1" dirty="0">
                <a:solidFill>
                  <a:schemeClr val="accent1"/>
                </a:solidFill>
                <a:latin typeface="Amazon Ember" panose="020B0603020204020204" pitchFamily="34" charset="0"/>
                <a:ea typeface="Amazon Ember" panose="020B0603020204020204" pitchFamily="34" charset="0"/>
                <a:cs typeface="Amazon Ember" panose="020B0603020204020204" pitchFamily="34" charset="0"/>
              </a:rPr>
              <a:t>Availability</a:t>
            </a:r>
          </a:p>
          <a:p>
            <a:pPr algn="ctr">
              <a:defRPr/>
            </a:pPr>
            <a:r>
              <a:rPr lang="en-US" sz="1600" b="1" dirty="0">
                <a:solidFill>
                  <a:schemeClr val="accent1"/>
                </a:solidFill>
                <a:latin typeface="Amazon Ember" panose="020B0603020204020204" pitchFamily="34" charset="0"/>
                <a:ea typeface="Amazon Ember" panose="020B0603020204020204" pitchFamily="34" charset="0"/>
                <a:cs typeface="Amazon Ember" panose="020B0603020204020204" pitchFamily="34" charset="0"/>
              </a:rPr>
              <a:t>Zone B</a:t>
            </a:r>
          </a:p>
        </p:txBody>
      </p:sp>
      <p:sp>
        <p:nvSpPr>
          <p:cNvPr id="19" name="Rectangle 18">
            <a:extLst>
              <a:ext uri="{FF2B5EF4-FFF2-40B4-BE49-F238E27FC236}">
                <a16:creationId xmlns:a16="http://schemas.microsoft.com/office/drawing/2014/main" id="{2868A611-FADD-484B-817A-92CB1ED20BEA}"/>
              </a:ext>
            </a:extLst>
          </p:cNvPr>
          <p:cNvSpPr/>
          <p:nvPr/>
        </p:nvSpPr>
        <p:spPr>
          <a:xfrm>
            <a:off x="721946" y="1902957"/>
            <a:ext cx="1349200" cy="584775"/>
          </a:xfrm>
          <a:prstGeom prst="rect">
            <a:avLst/>
          </a:prstGeom>
          <a:solidFill>
            <a:srgbClr val="0D2836"/>
          </a:solidFill>
        </p:spPr>
        <p:txBody>
          <a:bodyPr wrap="square">
            <a:spAutoFit/>
          </a:bodyPr>
          <a:lstStyle/>
          <a:p>
            <a:pPr algn="ctr">
              <a:defRPr/>
            </a:pPr>
            <a:r>
              <a:rPr lang="en-US" sz="1600" b="1" dirty="0">
                <a:solidFill>
                  <a:schemeClr val="accent1"/>
                </a:solidFill>
                <a:latin typeface="Amazon Ember" panose="020B0603020204020204" pitchFamily="34" charset="0"/>
                <a:ea typeface="Amazon Ember" panose="020B0603020204020204" pitchFamily="34" charset="0"/>
                <a:cs typeface="Amazon Ember" panose="020B0603020204020204" pitchFamily="34" charset="0"/>
              </a:rPr>
              <a:t>Availability</a:t>
            </a:r>
          </a:p>
          <a:p>
            <a:pPr algn="ctr">
              <a:defRPr/>
            </a:pPr>
            <a:r>
              <a:rPr lang="en-US" sz="1600" b="1" dirty="0">
                <a:solidFill>
                  <a:schemeClr val="accent1"/>
                </a:solidFill>
                <a:latin typeface="Amazon Ember" panose="020B0603020204020204" pitchFamily="34" charset="0"/>
                <a:ea typeface="Amazon Ember" panose="020B0603020204020204" pitchFamily="34" charset="0"/>
                <a:cs typeface="Amazon Ember" panose="020B0603020204020204" pitchFamily="34" charset="0"/>
              </a:rPr>
              <a:t>Zone A</a:t>
            </a:r>
          </a:p>
        </p:txBody>
      </p:sp>
      <p:sp>
        <p:nvSpPr>
          <p:cNvPr id="20" name="Rectangle 19">
            <a:extLst>
              <a:ext uri="{FF2B5EF4-FFF2-40B4-BE49-F238E27FC236}">
                <a16:creationId xmlns:a16="http://schemas.microsoft.com/office/drawing/2014/main" id="{D131587D-FD46-0744-BB5F-487A24944FEC}"/>
              </a:ext>
            </a:extLst>
          </p:cNvPr>
          <p:cNvSpPr/>
          <p:nvPr/>
        </p:nvSpPr>
        <p:spPr>
          <a:xfrm>
            <a:off x="1438950" y="2937372"/>
            <a:ext cx="1349200" cy="584775"/>
          </a:xfrm>
          <a:prstGeom prst="rect">
            <a:avLst/>
          </a:prstGeom>
          <a:solidFill>
            <a:srgbClr val="0D2836"/>
          </a:solidFill>
        </p:spPr>
        <p:txBody>
          <a:bodyPr wrap="square">
            <a:spAutoFit/>
          </a:bodyPr>
          <a:lstStyle/>
          <a:p>
            <a:pPr algn="ctr">
              <a:defRPr/>
            </a:pPr>
            <a:r>
              <a:rPr lang="en-US" sz="1600" b="1" dirty="0">
                <a:solidFill>
                  <a:schemeClr val="accent1"/>
                </a:solidFill>
                <a:latin typeface="Amazon Ember" panose="020B0603020204020204" pitchFamily="34" charset="0"/>
                <a:ea typeface="Amazon Ember" panose="020B0603020204020204" pitchFamily="34" charset="0"/>
                <a:cs typeface="Amazon Ember" panose="020B0603020204020204" pitchFamily="34" charset="0"/>
              </a:rPr>
              <a:t>Availability</a:t>
            </a:r>
          </a:p>
          <a:p>
            <a:pPr algn="ctr">
              <a:defRPr/>
            </a:pPr>
            <a:r>
              <a:rPr lang="en-US" sz="1600" b="1" dirty="0">
                <a:solidFill>
                  <a:schemeClr val="accent1"/>
                </a:solidFill>
                <a:latin typeface="Amazon Ember" panose="020B0603020204020204" pitchFamily="34" charset="0"/>
                <a:ea typeface="Amazon Ember" panose="020B0603020204020204" pitchFamily="34" charset="0"/>
                <a:cs typeface="Amazon Ember" panose="020B0603020204020204" pitchFamily="34" charset="0"/>
              </a:rPr>
              <a:t>Zone C</a:t>
            </a:r>
          </a:p>
        </p:txBody>
      </p:sp>
      <p:sp>
        <p:nvSpPr>
          <p:cNvPr id="9" name="TextBox 8">
            <a:extLst>
              <a:ext uri="{FF2B5EF4-FFF2-40B4-BE49-F238E27FC236}">
                <a16:creationId xmlns:a16="http://schemas.microsoft.com/office/drawing/2014/main" id="{82A51D60-456A-694F-9309-9B16D96932A6}"/>
              </a:ext>
            </a:extLst>
          </p:cNvPr>
          <p:cNvSpPr txBox="1"/>
          <p:nvPr/>
        </p:nvSpPr>
        <p:spPr bwMode="auto">
          <a:xfrm>
            <a:off x="1128418" y="1097557"/>
            <a:ext cx="2085510" cy="338554"/>
          </a:xfrm>
          <a:prstGeom prst="rect">
            <a:avLst/>
          </a:prstGeom>
          <a:solidFill>
            <a:srgbClr val="0D2836"/>
          </a:solidFill>
          <a:ln w="38100">
            <a:noFill/>
          </a:ln>
        </p:spPr>
        <p:txBody>
          <a:bodyPr wrap="square">
            <a:spAutoFit/>
          </a:bodyPr>
          <a:lstStyle/>
          <a:p>
            <a:pPr algn="ctr">
              <a:defRPr/>
            </a:pPr>
            <a:r>
              <a:rPr lang="en-US" sz="16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Sample US Region</a:t>
            </a:r>
          </a:p>
        </p:txBody>
      </p:sp>
    </p:spTree>
    <p:extLst>
      <p:ext uri="{BB962C8B-B14F-4D97-AF65-F5344CB8AC3E}">
        <p14:creationId xmlns:p14="http://schemas.microsoft.com/office/powerpoint/2010/main" val="7079224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689D9479-6EB9-8741-80F7-8595279245C5}"/>
              </a:ext>
            </a:extLst>
          </p:cNvPr>
          <p:cNvSpPr txBox="1"/>
          <p:nvPr/>
        </p:nvSpPr>
        <p:spPr>
          <a:xfrm>
            <a:off x="457199" y="192024"/>
            <a:ext cx="8266177" cy="954107"/>
          </a:xfrm>
          <a:prstGeom prst="rect">
            <a:avLst/>
          </a:prstGeom>
          <a:noFill/>
        </p:spPr>
        <p:txBody>
          <a:bodyPr wrap="square" rtlCol="0">
            <a:spAutoFit/>
          </a:bodyPr>
          <a:lstStyle/>
          <a:p>
            <a:r>
              <a:rPr lang="en-US" sz="28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Architected for Government Security Requirements</a:t>
            </a:r>
            <a:endParaRPr lang="it-IT" sz="2800" dirty="0">
              <a:solidFill>
                <a:schemeClr val="bg1"/>
              </a:solidFill>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25" name="Group 24">
            <a:extLst>
              <a:ext uri="{FF2B5EF4-FFF2-40B4-BE49-F238E27FC236}">
                <a16:creationId xmlns:a16="http://schemas.microsoft.com/office/drawing/2014/main" id="{00C8295D-1FAD-B040-AABD-2F00D365F65B}"/>
              </a:ext>
            </a:extLst>
          </p:cNvPr>
          <p:cNvGrpSpPr/>
          <p:nvPr/>
        </p:nvGrpSpPr>
        <p:grpSpPr>
          <a:xfrm>
            <a:off x="1409455" y="1420691"/>
            <a:ext cx="6591545" cy="2540767"/>
            <a:chOff x="389964" y="1528524"/>
            <a:chExt cx="11681469" cy="4502723"/>
          </a:xfrm>
        </p:grpSpPr>
        <p:pic>
          <p:nvPicPr>
            <p:cNvPr id="26" name="Picture 25" descr="seal_auditwerx_isae_3402_type_2.png">
              <a:extLst>
                <a:ext uri="{FF2B5EF4-FFF2-40B4-BE49-F238E27FC236}">
                  <a16:creationId xmlns:a16="http://schemas.microsoft.com/office/drawing/2014/main" id="{852D2CF4-A4AE-7348-B201-C0F4E51997A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03717" y="4742193"/>
              <a:ext cx="1192721" cy="1029431"/>
            </a:xfrm>
            <a:prstGeom prst="rect">
              <a:avLst/>
            </a:prstGeom>
          </p:spPr>
        </p:pic>
        <p:pic>
          <p:nvPicPr>
            <p:cNvPr id="27" name="Picture 26">
              <a:extLst>
                <a:ext uri="{FF2B5EF4-FFF2-40B4-BE49-F238E27FC236}">
                  <a16:creationId xmlns:a16="http://schemas.microsoft.com/office/drawing/2014/main" id="{EF96C955-D683-3441-BC98-5B22E77D7247}"/>
                </a:ext>
              </a:extLst>
            </p:cNvPr>
            <p:cNvPicPr>
              <a:picLocks noChangeAspect="1"/>
            </p:cNvPicPr>
            <p:nvPr/>
          </p:nvPicPr>
          <p:blipFill>
            <a:blip r:embed="rId3"/>
            <a:stretch>
              <a:fillRect/>
            </a:stretch>
          </p:blipFill>
          <p:spPr>
            <a:xfrm>
              <a:off x="3862192" y="4682812"/>
              <a:ext cx="1192721" cy="1148193"/>
            </a:xfrm>
            <a:prstGeom prst="rect">
              <a:avLst/>
            </a:prstGeom>
          </p:spPr>
        </p:pic>
        <p:pic>
          <p:nvPicPr>
            <p:cNvPr id="28" name="Picture 27" descr="CJIS_Logo.jpg">
              <a:extLst>
                <a:ext uri="{FF2B5EF4-FFF2-40B4-BE49-F238E27FC236}">
                  <a16:creationId xmlns:a16="http://schemas.microsoft.com/office/drawing/2014/main" id="{CD055373-5B83-7B46-BA60-56C9BB50AB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9964" y="1528524"/>
              <a:ext cx="1415880" cy="1415880"/>
            </a:xfrm>
            <a:prstGeom prst="rect">
              <a:avLst/>
            </a:prstGeom>
          </p:spPr>
        </p:pic>
        <p:pic>
          <p:nvPicPr>
            <p:cNvPr id="29" name="Picture 28">
              <a:extLst>
                <a:ext uri="{FF2B5EF4-FFF2-40B4-BE49-F238E27FC236}">
                  <a16:creationId xmlns:a16="http://schemas.microsoft.com/office/drawing/2014/main" id="{D6C0DE8B-C688-F546-A13C-A59185A690A2}"/>
                </a:ext>
              </a:extLst>
            </p:cNvPr>
            <p:cNvPicPr>
              <a:picLocks noChangeAspect="1"/>
            </p:cNvPicPr>
            <p:nvPr/>
          </p:nvPicPr>
          <p:blipFill>
            <a:blip r:embed="rId5"/>
            <a:stretch>
              <a:fillRect/>
            </a:stretch>
          </p:blipFill>
          <p:spPr>
            <a:xfrm>
              <a:off x="1998418" y="1622294"/>
              <a:ext cx="1192721" cy="1192721"/>
            </a:xfrm>
            <a:prstGeom prst="rect">
              <a:avLst/>
            </a:prstGeom>
          </p:spPr>
        </p:pic>
        <p:pic>
          <p:nvPicPr>
            <p:cNvPr id="30" name="Picture 29">
              <a:extLst>
                <a:ext uri="{FF2B5EF4-FFF2-40B4-BE49-F238E27FC236}">
                  <a16:creationId xmlns:a16="http://schemas.microsoft.com/office/drawing/2014/main" id="{7B3DCA56-BD43-C34F-B458-1D9DFEBBFCDB}"/>
                </a:ext>
              </a:extLst>
            </p:cNvPr>
            <p:cNvPicPr>
              <a:picLocks noChangeAspect="1"/>
            </p:cNvPicPr>
            <p:nvPr/>
          </p:nvPicPr>
          <p:blipFill>
            <a:blip r:embed="rId6"/>
            <a:stretch>
              <a:fillRect/>
            </a:stretch>
          </p:blipFill>
          <p:spPr>
            <a:xfrm>
              <a:off x="4769008" y="1622294"/>
              <a:ext cx="1192721" cy="1192721"/>
            </a:xfrm>
            <a:prstGeom prst="rect">
              <a:avLst/>
            </a:prstGeom>
          </p:spPr>
        </p:pic>
        <p:pic>
          <p:nvPicPr>
            <p:cNvPr id="31" name="Picture 30">
              <a:extLst>
                <a:ext uri="{FF2B5EF4-FFF2-40B4-BE49-F238E27FC236}">
                  <a16:creationId xmlns:a16="http://schemas.microsoft.com/office/drawing/2014/main" id="{58863815-5245-464D-B824-3E57FF069DDF}"/>
                </a:ext>
              </a:extLst>
            </p:cNvPr>
            <p:cNvPicPr>
              <a:picLocks noChangeAspect="1"/>
            </p:cNvPicPr>
            <p:nvPr/>
          </p:nvPicPr>
          <p:blipFill>
            <a:blip r:embed="rId7"/>
            <a:stretch>
              <a:fillRect/>
            </a:stretch>
          </p:blipFill>
          <p:spPr>
            <a:xfrm>
              <a:off x="409776" y="3193265"/>
              <a:ext cx="1192721" cy="1192721"/>
            </a:xfrm>
            <a:prstGeom prst="rect">
              <a:avLst/>
            </a:prstGeom>
          </p:spPr>
        </p:pic>
        <p:pic>
          <p:nvPicPr>
            <p:cNvPr id="32" name="Picture 31">
              <a:extLst>
                <a:ext uri="{FF2B5EF4-FFF2-40B4-BE49-F238E27FC236}">
                  <a16:creationId xmlns:a16="http://schemas.microsoft.com/office/drawing/2014/main" id="{84CAA518-823B-794B-BC87-B96E2A6F7862}"/>
                </a:ext>
              </a:extLst>
            </p:cNvPr>
            <p:cNvPicPr>
              <a:picLocks noChangeAspect="1"/>
            </p:cNvPicPr>
            <p:nvPr/>
          </p:nvPicPr>
          <p:blipFill>
            <a:blip r:embed="rId8"/>
            <a:stretch>
              <a:fillRect/>
            </a:stretch>
          </p:blipFill>
          <p:spPr>
            <a:xfrm>
              <a:off x="3231002" y="3193265"/>
              <a:ext cx="1192721" cy="1192721"/>
            </a:xfrm>
            <a:prstGeom prst="rect">
              <a:avLst/>
            </a:prstGeom>
          </p:spPr>
        </p:pic>
        <p:pic>
          <p:nvPicPr>
            <p:cNvPr id="33" name="Picture 32">
              <a:extLst>
                <a:ext uri="{FF2B5EF4-FFF2-40B4-BE49-F238E27FC236}">
                  <a16:creationId xmlns:a16="http://schemas.microsoft.com/office/drawing/2014/main" id="{0CC4B659-9D95-604F-BC3B-FC1EE62116A9}"/>
                </a:ext>
              </a:extLst>
            </p:cNvPr>
            <p:cNvPicPr>
              <a:picLocks noChangeAspect="1"/>
            </p:cNvPicPr>
            <p:nvPr/>
          </p:nvPicPr>
          <p:blipFill>
            <a:blip r:embed="rId9"/>
            <a:stretch>
              <a:fillRect/>
            </a:stretch>
          </p:blipFill>
          <p:spPr>
            <a:xfrm>
              <a:off x="4587140" y="3193265"/>
              <a:ext cx="1192721" cy="1192721"/>
            </a:xfrm>
            <a:prstGeom prst="rect">
              <a:avLst/>
            </a:prstGeom>
          </p:spPr>
        </p:pic>
        <p:pic>
          <p:nvPicPr>
            <p:cNvPr id="34" name="Picture 33">
              <a:extLst>
                <a:ext uri="{FF2B5EF4-FFF2-40B4-BE49-F238E27FC236}">
                  <a16:creationId xmlns:a16="http://schemas.microsoft.com/office/drawing/2014/main" id="{F9A6881D-710C-7245-A785-F44D6A59A855}"/>
                </a:ext>
              </a:extLst>
            </p:cNvPr>
            <p:cNvPicPr>
              <a:picLocks noChangeAspect="1"/>
            </p:cNvPicPr>
            <p:nvPr/>
          </p:nvPicPr>
          <p:blipFill>
            <a:blip r:embed="rId10"/>
            <a:stretch>
              <a:fillRect/>
            </a:stretch>
          </p:blipFill>
          <p:spPr>
            <a:xfrm>
              <a:off x="6015717" y="3189831"/>
              <a:ext cx="1272235" cy="1272235"/>
            </a:xfrm>
            <a:prstGeom prst="rect">
              <a:avLst/>
            </a:prstGeom>
          </p:spPr>
        </p:pic>
        <p:pic>
          <p:nvPicPr>
            <p:cNvPr id="35" name="Picture 34">
              <a:extLst>
                <a:ext uri="{FF2B5EF4-FFF2-40B4-BE49-F238E27FC236}">
                  <a16:creationId xmlns:a16="http://schemas.microsoft.com/office/drawing/2014/main" id="{260D260C-954B-8A42-9CB4-8F2CE939298B}"/>
                </a:ext>
              </a:extLst>
            </p:cNvPr>
            <p:cNvPicPr>
              <a:picLocks noChangeAspect="1"/>
            </p:cNvPicPr>
            <p:nvPr/>
          </p:nvPicPr>
          <p:blipFill>
            <a:blip r:embed="rId11"/>
            <a:stretch>
              <a:fillRect/>
            </a:stretch>
          </p:blipFill>
          <p:spPr>
            <a:xfrm>
              <a:off x="7179137" y="4810014"/>
              <a:ext cx="1192721" cy="1221233"/>
            </a:xfrm>
            <a:prstGeom prst="rect">
              <a:avLst/>
            </a:prstGeom>
          </p:spPr>
        </p:pic>
        <p:pic>
          <p:nvPicPr>
            <p:cNvPr id="36" name="Picture 35">
              <a:extLst>
                <a:ext uri="{FF2B5EF4-FFF2-40B4-BE49-F238E27FC236}">
                  <a16:creationId xmlns:a16="http://schemas.microsoft.com/office/drawing/2014/main" id="{A8361CB2-4488-7844-B697-A582FFA52237}"/>
                </a:ext>
              </a:extLst>
            </p:cNvPr>
            <p:cNvPicPr>
              <a:picLocks noChangeAspect="1"/>
            </p:cNvPicPr>
            <p:nvPr/>
          </p:nvPicPr>
          <p:blipFill>
            <a:blip r:embed="rId12"/>
            <a:stretch>
              <a:fillRect/>
            </a:stretch>
          </p:blipFill>
          <p:spPr>
            <a:xfrm>
              <a:off x="10496096" y="1622294"/>
              <a:ext cx="1192721" cy="1192721"/>
            </a:xfrm>
            <a:prstGeom prst="rect">
              <a:avLst/>
            </a:prstGeom>
          </p:spPr>
        </p:pic>
        <p:pic>
          <p:nvPicPr>
            <p:cNvPr id="37" name="Picture 36">
              <a:extLst>
                <a:ext uri="{FF2B5EF4-FFF2-40B4-BE49-F238E27FC236}">
                  <a16:creationId xmlns:a16="http://schemas.microsoft.com/office/drawing/2014/main" id="{5A838651-C321-2242-B039-54C2265C11B7}"/>
                </a:ext>
              </a:extLst>
            </p:cNvPr>
            <p:cNvPicPr>
              <a:picLocks noChangeAspect="1"/>
            </p:cNvPicPr>
            <p:nvPr/>
          </p:nvPicPr>
          <p:blipFill>
            <a:blip r:embed="rId13"/>
            <a:stretch>
              <a:fillRect/>
            </a:stretch>
          </p:blipFill>
          <p:spPr>
            <a:xfrm>
              <a:off x="3383713" y="1607385"/>
              <a:ext cx="1192721" cy="1222540"/>
            </a:xfrm>
            <a:prstGeom prst="rect">
              <a:avLst/>
            </a:prstGeom>
          </p:spPr>
        </p:pic>
        <p:pic>
          <p:nvPicPr>
            <p:cNvPr id="38" name="Picture 37">
              <a:extLst>
                <a:ext uri="{FF2B5EF4-FFF2-40B4-BE49-F238E27FC236}">
                  <a16:creationId xmlns:a16="http://schemas.microsoft.com/office/drawing/2014/main" id="{F1983E13-9FD3-E047-9087-EFE8E93E647E}"/>
                </a:ext>
              </a:extLst>
            </p:cNvPr>
            <p:cNvPicPr>
              <a:picLocks noChangeAspect="1"/>
            </p:cNvPicPr>
            <p:nvPr/>
          </p:nvPicPr>
          <p:blipFill rotWithShape="1">
            <a:blip r:embed="rId14">
              <a:extLst>
                <a:ext uri="{28A0092B-C50C-407E-A947-70E740481C1C}">
                  <a14:useLocalDpi xmlns:a14="http://schemas.microsoft.com/office/drawing/2010/main" val="0"/>
                </a:ext>
              </a:extLst>
            </a:blip>
            <a:srcRect t="25348" b="23279"/>
            <a:stretch/>
          </p:blipFill>
          <p:spPr>
            <a:xfrm>
              <a:off x="5520666" y="4950541"/>
              <a:ext cx="1192721" cy="612735"/>
            </a:xfrm>
            <a:prstGeom prst="rect">
              <a:avLst/>
            </a:prstGeom>
          </p:spPr>
        </p:pic>
        <p:pic>
          <p:nvPicPr>
            <p:cNvPr id="39" name="Picture 38">
              <a:extLst>
                <a:ext uri="{FF2B5EF4-FFF2-40B4-BE49-F238E27FC236}">
                  <a16:creationId xmlns:a16="http://schemas.microsoft.com/office/drawing/2014/main" id="{87840F59-1CAB-FF4A-893C-7B0A473B737C}"/>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7231676" y="3290347"/>
              <a:ext cx="1839600" cy="1097304"/>
            </a:xfrm>
            <a:prstGeom prst="rect">
              <a:avLst/>
            </a:prstGeom>
          </p:spPr>
        </p:pic>
        <p:pic>
          <p:nvPicPr>
            <p:cNvPr id="40" name="Picture 39">
              <a:extLst>
                <a:ext uri="{FF2B5EF4-FFF2-40B4-BE49-F238E27FC236}">
                  <a16:creationId xmlns:a16="http://schemas.microsoft.com/office/drawing/2014/main" id="{F48C8F73-60FB-9648-9BB6-5F0F30AF8C52}"/>
                </a:ext>
              </a:extLst>
            </p:cNvPr>
            <p:cNvPicPr>
              <a:picLocks noChangeAspect="1"/>
            </p:cNvPicPr>
            <p:nvPr/>
          </p:nvPicPr>
          <p:blipFill rotWithShape="1">
            <a:blip r:embed="rId16"/>
            <a:srcRect t="15408" b="19779"/>
            <a:stretch/>
          </p:blipFill>
          <p:spPr>
            <a:xfrm>
              <a:off x="8955477" y="3315490"/>
              <a:ext cx="1427892" cy="948268"/>
            </a:xfrm>
            <a:prstGeom prst="rect">
              <a:avLst/>
            </a:prstGeom>
          </p:spPr>
        </p:pic>
        <p:pic>
          <p:nvPicPr>
            <p:cNvPr id="41" name="Picture 40">
              <a:extLst>
                <a:ext uri="{FF2B5EF4-FFF2-40B4-BE49-F238E27FC236}">
                  <a16:creationId xmlns:a16="http://schemas.microsoft.com/office/drawing/2014/main" id="{13C25DFA-0697-084E-917E-2B8846A5AD56}"/>
                </a:ext>
              </a:extLst>
            </p:cNvPr>
            <p:cNvPicPr>
              <a:picLocks noChangeAspect="1"/>
            </p:cNvPicPr>
            <p:nvPr/>
          </p:nvPicPr>
          <p:blipFill>
            <a:blip r:embed="rId17"/>
            <a:stretch>
              <a:fillRect/>
            </a:stretch>
          </p:blipFill>
          <p:spPr>
            <a:xfrm>
              <a:off x="8955476" y="1528525"/>
              <a:ext cx="1348045" cy="1380260"/>
            </a:xfrm>
            <a:prstGeom prst="rect">
              <a:avLst/>
            </a:prstGeom>
          </p:spPr>
        </p:pic>
        <p:pic>
          <p:nvPicPr>
            <p:cNvPr id="42" name="Picture 41">
              <a:extLst>
                <a:ext uri="{FF2B5EF4-FFF2-40B4-BE49-F238E27FC236}">
                  <a16:creationId xmlns:a16="http://schemas.microsoft.com/office/drawing/2014/main" id="{3A8AA66C-60BC-5D43-87A1-247F7DE287EF}"/>
                </a:ext>
              </a:extLst>
            </p:cNvPr>
            <p:cNvPicPr>
              <a:picLocks noChangeAspect="1"/>
            </p:cNvPicPr>
            <p:nvPr/>
          </p:nvPicPr>
          <p:blipFill>
            <a:blip r:embed="rId18"/>
            <a:stretch>
              <a:fillRect/>
            </a:stretch>
          </p:blipFill>
          <p:spPr>
            <a:xfrm>
              <a:off x="8837607" y="4990871"/>
              <a:ext cx="1192723" cy="645244"/>
            </a:xfrm>
            <a:prstGeom prst="rect">
              <a:avLst/>
            </a:prstGeom>
          </p:spPr>
        </p:pic>
        <p:pic>
          <p:nvPicPr>
            <p:cNvPr id="43" name="Picture 42" descr="pci-compliance-badge.png">
              <a:extLst>
                <a:ext uri="{FF2B5EF4-FFF2-40B4-BE49-F238E27FC236}">
                  <a16:creationId xmlns:a16="http://schemas.microsoft.com/office/drawing/2014/main" id="{2F4805DF-3053-7142-AC79-E9FCBAC24B17}"/>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1803456" y="3229707"/>
              <a:ext cx="1192721" cy="1119835"/>
            </a:xfrm>
            <a:prstGeom prst="rect">
              <a:avLst/>
            </a:prstGeom>
          </p:spPr>
        </p:pic>
        <p:pic>
          <p:nvPicPr>
            <p:cNvPr id="44" name="Picture 43">
              <a:extLst>
                <a:ext uri="{FF2B5EF4-FFF2-40B4-BE49-F238E27FC236}">
                  <a16:creationId xmlns:a16="http://schemas.microsoft.com/office/drawing/2014/main" id="{59AF0DA9-C91D-7945-9754-8B74D2C00EE2}"/>
                </a:ext>
              </a:extLst>
            </p:cNvPr>
            <p:cNvPicPr>
              <a:picLocks noChangeAspect="1"/>
            </p:cNvPicPr>
            <p:nvPr/>
          </p:nvPicPr>
          <p:blipFill>
            <a:blip r:embed="rId20"/>
            <a:stretch>
              <a:fillRect/>
            </a:stretch>
          </p:blipFill>
          <p:spPr>
            <a:xfrm>
              <a:off x="545242" y="4877699"/>
              <a:ext cx="1192721" cy="758416"/>
            </a:xfrm>
            <a:prstGeom prst="rect">
              <a:avLst/>
            </a:prstGeom>
          </p:spPr>
        </p:pic>
        <p:pic>
          <p:nvPicPr>
            <p:cNvPr id="45" name="Picture 44">
              <a:extLst>
                <a:ext uri="{FF2B5EF4-FFF2-40B4-BE49-F238E27FC236}">
                  <a16:creationId xmlns:a16="http://schemas.microsoft.com/office/drawing/2014/main" id="{2AC8D0FF-4B98-F34A-8A2B-DF2A29F03307}"/>
                </a:ext>
              </a:extLst>
            </p:cNvPr>
            <p:cNvPicPr>
              <a:picLocks noChangeAspect="1"/>
            </p:cNvPicPr>
            <p:nvPr/>
          </p:nvPicPr>
          <p:blipFill>
            <a:blip r:embed="rId21"/>
            <a:stretch>
              <a:fillRect/>
            </a:stretch>
          </p:blipFill>
          <p:spPr>
            <a:xfrm>
              <a:off x="10496096" y="4791820"/>
              <a:ext cx="1192721" cy="930173"/>
            </a:xfrm>
            <a:prstGeom prst="rect">
              <a:avLst/>
            </a:prstGeom>
          </p:spPr>
        </p:pic>
        <p:pic>
          <p:nvPicPr>
            <p:cNvPr id="46" name="Picture 45">
              <a:extLst>
                <a:ext uri="{FF2B5EF4-FFF2-40B4-BE49-F238E27FC236}">
                  <a16:creationId xmlns:a16="http://schemas.microsoft.com/office/drawing/2014/main" id="{CD2C38F9-4EC4-BD46-9992-B5FFC6A4604B}"/>
                </a:ext>
              </a:extLst>
            </p:cNvPr>
            <p:cNvPicPr>
              <a:picLocks noChangeAspect="1"/>
            </p:cNvPicPr>
            <p:nvPr/>
          </p:nvPicPr>
          <p:blipFill>
            <a:blip r:embed="rId22"/>
            <a:stretch>
              <a:fillRect/>
            </a:stretch>
          </p:blipFill>
          <p:spPr>
            <a:xfrm>
              <a:off x="6154302" y="1622294"/>
              <a:ext cx="1192721" cy="1192721"/>
            </a:xfrm>
            <a:prstGeom prst="rect">
              <a:avLst/>
            </a:prstGeom>
          </p:spPr>
        </p:pic>
        <p:pic>
          <p:nvPicPr>
            <p:cNvPr id="47" name="Picture 46">
              <a:extLst>
                <a:ext uri="{FF2B5EF4-FFF2-40B4-BE49-F238E27FC236}">
                  <a16:creationId xmlns:a16="http://schemas.microsoft.com/office/drawing/2014/main" id="{0C113679-4BC4-B941-89DD-F0F5B8165258}"/>
                </a:ext>
              </a:extLst>
            </p:cNvPr>
            <p:cNvPicPr>
              <a:picLocks noChangeAspect="1"/>
            </p:cNvPicPr>
            <p:nvPr/>
          </p:nvPicPr>
          <p:blipFill>
            <a:blip r:embed="rId23"/>
            <a:stretch>
              <a:fillRect/>
            </a:stretch>
          </p:blipFill>
          <p:spPr>
            <a:xfrm>
              <a:off x="7539596" y="1662051"/>
              <a:ext cx="1223307" cy="1113207"/>
            </a:xfrm>
            <a:prstGeom prst="rect">
              <a:avLst/>
            </a:prstGeom>
          </p:spPr>
        </p:pic>
        <p:pic>
          <p:nvPicPr>
            <p:cNvPr id="48" name="Picture 47">
              <a:extLst>
                <a:ext uri="{FF2B5EF4-FFF2-40B4-BE49-F238E27FC236}">
                  <a16:creationId xmlns:a16="http://schemas.microsoft.com/office/drawing/2014/main" id="{CD7ACE96-C837-D84C-8EF5-5CBBD7404788}"/>
                </a:ext>
              </a:extLst>
            </p:cNvPr>
            <p:cNvPicPr>
              <a:picLocks noChangeAspect="1"/>
            </p:cNvPicPr>
            <p:nvPr/>
          </p:nvPicPr>
          <p:blipFill>
            <a:blip r:embed="rId24">
              <a:clrChange>
                <a:clrFrom>
                  <a:srgbClr val="000000">
                    <a:alpha val="0"/>
                  </a:srgbClr>
                </a:clrFrom>
                <a:clrTo>
                  <a:srgbClr val="000000">
                    <a:alpha val="0"/>
                  </a:srgbClr>
                </a:clrTo>
              </a:clrChange>
            </a:blip>
            <a:stretch>
              <a:fillRect/>
            </a:stretch>
          </p:blipFill>
          <p:spPr>
            <a:xfrm>
              <a:off x="10314301" y="3117183"/>
              <a:ext cx="1757132" cy="1344883"/>
            </a:xfrm>
            <a:prstGeom prst="rect">
              <a:avLst/>
            </a:prstGeom>
          </p:spPr>
        </p:pic>
      </p:grpSp>
      <p:sp>
        <p:nvSpPr>
          <p:cNvPr id="49" name="TextBox 48">
            <a:extLst>
              <a:ext uri="{FF2B5EF4-FFF2-40B4-BE49-F238E27FC236}">
                <a16:creationId xmlns:a16="http://schemas.microsoft.com/office/drawing/2014/main" id="{14F42E61-55F8-4D4A-9CA7-7435C2C09D37}"/>
              </a:ext>
            </a:extLst>
          </p:cNvPr>
          <p:cNvSpPr txBox="1"/>
          <p:nvPr/>
        </p:nvSpPr>
        <p:spPr>
          <a:xfrm>
            <a:off x="463882" y="4060322"/>
            <a:ext cx="1423787" cy="276999"/>
          </a:xfrm>
          <a:prstGeom prst="rect">
            <a:avLst/>
          </a:prstGeom>
          <a:noFill/>
        </p:spPr>
        <p:txBody>
          <a:bodyPr wrap="none" rtlCol="0">
            <a:spAutoFit/>
          </a:bodyPr>
          <a:lstStyle/>
          <a:p>
            <a:pPr algn="ctr" defTabSz="609570"/>
            <a:r>
              <a:rPr lang="en-US" sz="1200" i="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And many more</a:t>
            </a:r>
            <a:r>
              <a:rPr lang="is-IS" sz="1200" i="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a:t>
            </a:r>
            <a:endParaRPr lang="en-US" sz="1200" i="1" dirty="0">
              <a:solidFill>
                <a:schemeClr val="bg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50" name="Rectangle 49">
            <a:extLst>
              <a:ext uri="{FF2B5EF4-FFF2-40B4-BE49-F238E27FC236}">
                <a16:creationId xmlns:a16="http://schemas.microsoft.com/office/drawing/2014/main" id="{7F240516-C2DE-DA41-BBA4-37F37C6BA0B5}"/>
              </a:ext>
            </a:extLst>
          </p:cNvPr>
          <p:cNvSpPr/>
          <p:nvPr/>
        </p:nvSpPr>
        <p:spPr>
          <a:xfrm>
            <a:off x="439820" y="4280454"/>
            <a:ext cx="2868093" cy="276999"/>
          </a:xfrm>
          <a:prstGeom prst="rect">
            <a:avLst/>
          </a:prstGeom>
        </p:spPr>
        <p:txBody>
          <a:bodyPr wrap="none">
            <a:spAutoFit/>
          </a:bodyPr>
          <a:lstStyle/>
          <a:p>
            <a:pPr algn="ctr" defTabSz="609570"/>
            <a:r>
              <a:rPr lang="en-US" sz="12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https://</a:t>
            </a:r>
            <a:r>
              <a:rPr lang="en-US" sz="1200" dirty="0" err="1">
                <a:solidFill>
                  <a:schemeClr val="bg1"/>
                </a:solidFill>
                <a:latin typeface="Amazon Ember" panose="020B0603020204020204" pitchFamily="34" charset="0"/>
                <a:ea typeface="Amazon Ember" panose="020B0603020204020204" pitchFamily="34" charset="0"/>
                <a:cs typeface="Amazon Ember" panose="020B0603020204020204" pitchFamily="34" charset="0"/>
              </a:rPr>
              <a:t>aws.amazon.com</a:t>
            </a:r>
            <a:r>
              <a:rPr lang="en-US" sz="12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/compliance/</a:t>
            </a:r>
          </a:p>
        </p:txBody>
      </p:sp>
    </p:spTree>
    <p:extLst>
      <p:ext uri="{BB962C8B-B14F-4D97-AF65-F5344CB8AC3E}">
        <p14:creationId xmlns:p14="http://schemas.microsoft.com/office/powerpoint/2010/main" val="9974192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215DDD5-F059-7E4F-9337-17A38A2026F3}"/>
              </a:ext>
            </a:extLst>
          </p:cNvPr>
          <p:cNvGrpSpPr/>
          <p:nvPr/>
        </p:nvGrpSpPr>
        <p:grpSpPr>
          <a:xfrm>
            <a:off x="422787" y="971549"/>
            <a:ext cx="8110026" cy="3576779"/>
            <a:chOff x="780342" y="1047405"/>
            <a:chExt cx="10195559" cy="5360331"/>
          </a:xfrm>
        </p:grpSpPr>
        <p:sp>
          <p:nvSpPr>
            <p:cNvPr id="3" name="Rectangle 2">
              <a:extLst>
                <a:ext uri="{FF2B5EF4-FFF2-40B4-BE49-F238E27FC236}">
                  <a16:creationId xmlns:a16="http://schemas.microsoft.com/office/drawing/2014/main" id="{AD2BFB24-0138-304F-A6BD-663D1EC89592}"/>
                </a:ext>
              </a:extLst>
            </p:cNvPr>
            <p:cNvSpPr/>
            <p:nvPr/>
          </p:nvSpPr>
          <p:spPr>
            <a:xfrm>
              <a:off x="5447431" y="4338545"/>
              <a:ext cx="5509440" cy="2069191"/>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4" name="Rectangle 3">
              <a:extLst>
                <a:ext uri="{FF2B5EF4-FFF2-40B4-BE49-F238E27FC236}">
                  <a16:creationId xmlns:a16="http://schemas.microsoft.com/office/drawing/2014/main" id="{C8F1AC98-DA69-7448-B114-D5F758D38868}"/>
                </a:ext>
              </a:extLst>
            </p:cNvPr>
            <p:cNvSpPr/>
            <p:nvPr/>
          </p:nvSpPr>
          <p:spPr>
            <a:xfrm>
              <a:off x="888052" y="4577255"/>
              <a:ext cx="3927401" cy="1528343"/>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5" name="Rectangle 4">
              <a:extLst>
                <a:ext uri="{FF2B5EF4-FFF2-40B4-BE49-F238E27FC236}">
                  <a16:creationId xmlns:a16="http://schemas.microsoft.com/office/drawing/2014/main" id="{C11E6EAE-7E0D-E943-8FA1-90722C588C94}"/>
                </a:ext>
              </a:extLst>
            </p:cNvPr>
            <p:cNvSpPr/>
            <p:nvPr/>
          </p:nvSpPr>
          <p:spPr>
            <a:xfrm>
              <a:off x="885657" y="1444241"/>
              <a:ext cx="3927401" cy="2325856"/>
            </a:xfrm>
            <a:prstGeom prst="rect">
              <a:avLst/>
            </a:prstGeom>
            <a:solidFill>
              <a:srgbClr val="E6DAF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6" name="Rectangle 5">
              <a:extLst>
                <a:ext uri="{FF2B5EF4-FFF2-40B4-BE49-F238E27FC236}">
                  <a16:creationId xmlns:a16="http://schemas.microsoft.com/office/drawing/2014/main" id="{2D5C12EA-F319-9145-AC61-8D3C9BBAD5EC}"/>
                </a:ext>
              </a:extLst>
            </p:cNvPr>
            <p:cNvSpPr/>
            <p:nvPr/>
          </p:nvSpPr>
          <p:spPr>
            <a:xfrm>
              <a:off x="5466461" y="1057038"/>
              <a:ext cx="5509440" cy="3098473"/>
            </a:xfrm>
            <a:prstGeom prst="rect">
              <a:avLst/>
            </a:prstGeom>
            <a:solidFill>
              <a:srgbClr val="E6DAF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7" name="Group 6">
              <a:extLst>
                <a:ext uri="{FF2B5EF4-FFF2-40B4-BE49-F238E27FC236}">
                  <a16:creationId xmlns:a16="http://schemas.microsoft.com/office/drawing/2014/main" id="{AEE39017-C26D-C041-80B9-D09DBFE91912}"/>
                </a:ext>
              </a:extLst>
            </p:cNvPr>
            <p:cNvGrpSpPr/>
            <p:nvPr/>
          </p:nvGrpSpPr>
          <p:grpSpPr>
            <a:xfrm>
              <a:off x="5591591" y="4506062"/>
              <a:ext cx="5265807" cy="1676838"/>
              <a:chOff x="593058" y="3475353"/>
              <a:chExt cx="3949355" cy="1257627"/>
            </a:xfrm>
          </p:grpSpPr>
          <p:sp>
            <p:nvSpPr>
              <p:cNvPr id="21" name="Rounded Rectangle 20">
                <a:extLst>
                  <a:ext uri="{FF2B5EF4-FFF2-40B4-BE49-F238E27FC236}">
                    <a16:creationId xmlns:a16="http://schemas.microsoft.com/office/drawing/2014/main" id="{8FE0F62B-EC13-2C45-8526-693899CF59D5}"/>
                  </a:ext>
                </a:extLst>
              </p:cNvPr>
              <p:cNvSpPr/>
              <p:nvPr/>
            </p:nvSpPr>
            <p:spPr>
              <a:xfrm>
                <a:off x="593059" y="3475353"/>
                <a:ext cx="3930161" cy="528506"/>
              </a:xfrm>
              <a:prstGeom prst="roundRect">
                <a:avLst/>
              </a:prstGeom>
              <a:solidFill>
                <a:srgbClr val="6B6C6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22" name="Rounded Rectangle 21">
                <a:extLst>
                  <a:ext uri="{FF2B5EF4-FFF2-40B4-BE49-F238E27FC236}">
                    <a16:creationId xmlns:a16="http://schemas.microsoft.com/office/drawing/2014/main" id="{C769F18F-A88E-6742-8B90-162F8A66C6C3}"/>
                  </a:ext>
                </a:extLst>
              </p:cNvPr>
              <p:cNvSpPr/>
              <p:nvPr/>
            </p:nvSpPr>
            <p:spPr>
              <a:xfrm>
                <a:off x="593058" y="4058428"/>
                <a:ext cx="3930161" cy="674552"/>
              </a:xfrm>
              <a:prstGeom prst="roundRect">
                <a:avLst/>
              </a:prstGeom>
              <a:solidFill>
                <a:srgbClr val="6B6C6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23" name="Rounded Rectangle 22">
                <a:extLst>
                  <a:ext uri="{FF2B5EF4-FFF2-40B4-BE49-F238E27FC236}">
                    <a16:creationId xmlns:a16="http://schemas.microsoft.com/office/drawing/2014/main" id="{0670494C-C04F-B148-B5B2-47BFA9672CBD}"/>
                  </a:ext>
                </a:extLst>
              </p:cNvPr>
              <p:cNvSpPr/>
              <p:nvPr/>
            </p:nvSpPr>
            <p:spPr>
              <a:xfrm>
                <a:off x="665021" y="3542190"/>
                <a:ext cx="914400" cy="405043"/>
              </a:xfrm>
              <a:prstGeom prst="roundRect">
                <a:avLst/>
              </a:prstGeom>
              <a:solidFill>
                <a:schemeClr val="accent6">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24" name="Rounded Rectangle 23">
                <a:extLst>
                  <a:ext uri="{FF2B5EF4-FFF2-40B4-BE49-F238E27FC236}">
                    <a16:creationId xmlns:a16="http://schemas.microsoft.com/office/drawing/2014/main" id="{63E9BB77-13BA-474E-8864-6E67D5D7F740}"/>
                  </a:ext>
                </a:extLst>
              </p:cNvPr>
              <p:cNvSpPr/>
              <p:nvPr/>
            </p:nvSpPr>
            <p:spPr>
              <a:xfrm>
                <a:off x="1624545" y="3542190"/>
                <a:ext cx="914400" cy="405043"/>
              </a:xfrm>
              <a:prstGeom prst="roundRect">
                <a:avLst/>
              </a:prstGeom>
              <a:solidFill>
                <a:schemeClr val="accent6">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25" name="Rounded Rectangle 24">
                <a:extLst>
                  <a:ext uri="{FF2B5EF4-FFF2-40B4-BE49-F238E27FC236}">
                    <a16:creationId xmlns:a16="http://schemas.microsoft.com/office/drawing/2014/main" id="{CFC2FD72-2B2D-9C45-A7C5-9E6F9AC50FA3}"/>
                  </a:ext>
                </a:extLst>
              </p:cNvPr>
              <p:cNvSpPr/>
              <p:nvPr/>
            </p:nvSpPr>
            <p:spPr>
              <a:xfrm>
                <a:off x="2584069" y="3542190"/>
                <a:ext cx="914400" cy="405043"/>
              </a:xfrm>
              <a:prstGeom prst="roundRect">
                <a:avLst/>
              </a:prstGeom>
              <a:solidFill>
                <a:schemeClr val="accent6">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26" name="Rounded Rectangle 25">
                <a:extLst>
                  <a:ext uri="{FF2B5EF4-FFF2-40B4-BE49-F238E27FC236}">
                    <a16:creationId xmlns:a16="http://schemas.microsoft.com/office/drawing/2014/main" id="{98C2FC65-6FB0-A449-8E51-0976A2F6103D}"/>
                  </a:ext>
                </a:extLst>
              </p:cNvPr>
              <p:cNvSpPr/>
              <p:nvPr/>
            </p:nvSpPr>
            <p:spPr>
              <a:xfrm>
                <a:off x="3559998" y="3542190"/>
                <a:ext cx="914400" cy="405043"/>
              </a:xfrm>
              <a:prstGeom prst="roundRect">
                <a:avLst/>
              </a:prstGeom>
              <a:solidFill>
                <a:schemeClr val="accent6">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27" name="Rectangle 26">
                <a:extLst>
                  <a:ext uri="{FF2B5EF4-FFF2-40B4-BE49-F238E27FC236}">
                    <a16:creationId xmlns:a16="http://schemas.microsoft.com/office/drawing/2014/main" id="{00599206-6CEE-5140-B065-43807D09D94C}"/>
                  </a:ext>
                </a:extLst>
              </p:cNvPr>
              <p:cNvSpPr/>
              <p:nvPr/>
            </p:nvSpPr>
            <p:spPr>
              <a:xfrm>
                <a:off x="2737186" y="3598396"/>
                <a:ext cx="644166" cy="247340"/>
              </a:xfrm>
              <a:prstGeom prst="rect">
                <a:avLst/>
              </a:prstGeom>
              <a:effectLst/>
            </p:spPr>
            <p:txBody>
              <a:bodyPr wrap="none">
                <a:spAutoFit/>
              </a:bodyPr>
              <a:lstStyle/>
              <a:p>
                <a:pPr algn="ctr"/>
                <a:r>
                  <a:rPr lang="en-US" sz="9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Database</a:t>
                </a:r>
              </a:p>
            </p:txBody>
          </p:sp>
          <p:sp>
            <p:nvSpPr>
              <p:cNvPr id="28" name="Rectangle 27">
                <a:extLst>
                  <a:ext uri="{FF2B5EF4-FFF2-40B4-BE49-F238E27FC236}">
                    <a16:creationId xmlns:a16="http://schemas.microsoft.com/office/drawing/2014/main" id="{E609EAF8-B4FE-5F47-9350-A569BA3EA1B3}"/>
                  </a:ext>
                </a:extLst>
              </p:cNvPr>
              <p:cNvSpPr/>
              <p:nvPr/>
            </p:nvSpPr>
            <p:spPr>
              <a:xfrm>
                <a:off x="1797584" y="3598396"/>
                <a:ext cx="571618" cy="247340"/>
              </a:xfrm>
              <a:prstGeom prst="rect">
                <a:avLst/>
              </a:prstGeom>
              <a:effectLst/>
            </p:spPr>
            <p:txBody>
              <a:bodyPr wrap="none">
                <a:spAutoFit/>
              </a:bodyPr>
              <a:lstStyle/>
              <a:p>
                <a:pPr algn="ctr"/>
                <a:r>
                  <a:rPr lang="en-US" sz="9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Storage</a:t>
                </a:r>
              </a:p>
            </p:txBody>
          </p:sp>
          <p:sp>
            <p:nvSpPr>
              <p:cNvPr id="29" name="Rectangle 28">
                <a:extLst>
                  <a:ext uri="{FF2B5EF4-FFF2-40B4-BE49-F238E27FC236}">
                    <a16:creationId xmlns:a16="http://schemas.microsoft.com/office/drawing/2014/main" id="{ABB459BA-9EB2-894F-A197-84539F395457}"/>
                  </a:ext>
                </a:extLst>
              </p:cNvPr>
              <p:cNvSpPr/>
              <p:nvPr/>
            </p:nvSpPr>
            <p:spPr>
              <a:xfrm>
                <a:off x="658794" y="3598396"/>
                <a:ext cx="916943" cy="247340"/>
              </a:xfrm>
              <a:prstGeom prst="rect">
                <a:avLst/>
              </a:prstGeom>
              <a:effectLst/>
            </p:spPr>
            <p:txBody>
              <a:bodyPr wrap="square">
                <a:spAutoFit/>
              </a:bodyPr>
              <a:lstStyle/>
              <a:p>
                <a:pPr algn="ctr"/>
                <a:r>
                  <a:rPr lang="en-US" sz="9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Compute</a:t>
                </a:r>
              </a:p>
            </p:txBody>
          </p:sp>
          <p:sp>
            <p:nvSpPr>
              <p:cNvPr id="30" name="Rectangle 29">
                <a:extLst>
                  <a:ext uri="{FF2B5EF4-FFF2-40B4-BE49-F238E27FC236}">
                    <a16:creationId xmlns:a16="http://schemas.microsoft.com/office/drawing/2014/main" id="{53EF202E-E89A-6C46-9309-FDDF95A18835}"/>
                  </a:ext>
                </a:extLst>
              </p:cNvPr>
              <p:cNvSpPr/>
              <p:nvPr/>
            </p:nvSpPr>
            <p:spPr>
              <a:xfrm>
                <a:off x="3485219" y="3598396"/>
                <a:ext cx="1057194" cy="247340"/>
              </a:xfrm>
              <a:prstGeom prst="rect">
                <a:avLst/>
              </a:prstGeom>
              <a:effectLst/>
            </p:spPr>
            <p:txBody>
              <a:bodyPr wrap="square">
                <a:spAutoFit/>
              </a:bodyPr>
              <a:lstStyle/>
              <a:p>
                <a:pPr algn="ctr"/>
                <a:r>
                  <a:rPr lang="en-US" sz="9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Networking</a:t>
                </a:r>
              </a:p>
            </p:txBody>
          </p:sp>
          <p:sp>
            <p:nvSpPr>
              <p:cNvPr id="31" name="Rounded Rectangle 30">
                <a:extLst>
                  <a:ext uri="{FF2B5EF4-FFF2-40B4-BE49-F238E27FC236}">
                    <a16:creationId xmlns:a16="http://schemas.microsoft.com/office/drawing/2014/main" id="{CF34C3AA-FF71-1940-868F-ED148356600D}"/>
                  </a:ext>
                </a:extLst>
              </p:cNvPr>
              <p:cNvSpPr/>
              <p:nvPr/>
            </p:nvSpPr>
            <p:spPr>
              <a:xfrm>
                <a:off x="3372704" y="4102406"/>
                <a:ext cx="1101693" cy="588333"/>
              </a:xfrm>
              <a:prstGeom prst="roundRect">
                <a:avLst>
                  <a:gd name="adj" fmla="val 8340"/>
                </a:avLst>
              </a:prstGeom>
              <a:solidFill>
                <a:schemeClr val="accent6">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32" name="Rectangle 31">
                <a:extLst>
                  <a:ext uri="{FF2B5EF4-FFF2-40B4-BE49-F238E27FC236}">
                    <a16:creationId xmlns:a16="http://schemas.microsoft.com/office/drawing/2014/main" id="{BEF69904-AFA4-AE49-A31C-8920CE8AF3F7}"/>
                  </a:ext>
                </a:extLst>
              </p:cNvPr>
              <p:cNvSpPr/>
              <p:nvPr/>
            </p:nvSpPr>
            <p:spPr>
              <a:xfrm>
                <a:off x="3350274" y="4149546"/>
                <a:ext cx="1124124" cy="247340"/>
              </a:xfrm>
              <a:prstGeom prst="rect">
                <a:avLst/>
              </a:prstGeom>
              <a:effectLst/>
            </p:spPr>
            <p:txBody>
              <a:bodyPr wrap="square">
                <a:spAutoFit/>
              </a:bodyPr>
              <a:lstStyle/>
              <a:p>
                <a:pPr algn="ctr"/>
                <a:r>
                  <a:rPr lang="en-US" sz="9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Edge Locations</a:t>
                </a:r>
              </a:p>
            </p:txBody>
          </p:sp>
          <p:sp>
            <p:nvSpPr>
              <p:cNvPr id="33" name="Rounded Rectangle 32">
                <a:extLst>
                  <a:ext uri="{FF2B5EF4-FFF2-40B4-BE49-F238E27FC236}">
                    <a16:creationId xmlns:a16="http://schemas.microsoft.com/office/drawing/2014/main" id="{A9ADA237-BF45-7948-8E34-BEBBA7A6778E}"/>
                  </a:ext>
                </a:extLst>
              </p:cNvPr>
              <p:cNvSpPr/>
              <p:nvPr/>
            </p:nvSpPr>
            <p:spPr>
              <a:xfrm>
                <a:off x="2233764" y="4102406"/>
                <a:ext cx="1082115" cy="263205"/>
              </a:xfrm>
              <a:prstGeom prst="roundRect">
                <a:avLst/>
              </a:prstGeom>
              <a:solidFill>
                <a:schemeClr val="accent6">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34" name="Rounded Rectangle 33">
                <a:extLst>
                  <a:ext uri="{FF2B5EF4-FFF2-40B4-BE49-F238E27FC236}">
                    <a16:creationId xmlns:a16="http://schemas.microsoft.com/office/drawing/2014/main" id="{ADC8E503-C8B2-F949-8DFB-4A0C18560E07}"/>
                  </a:ext>
                </a:extLst>
              </p:cNvPr>
              <p:cNvSpPr/>
              <p:nvPr/>
            </p:nvSpPr>
            <p:spPr>
              <a:xfrm>
                <a:off x="2233764" y="4427534"/>
                <a:ext cx="1082115" cy="263205"/>
              </a:xfrm>
              <a:prstGeom prst="roundRect">
                <a:avLst/>
              </a:prstGeom>
              <a:solidFill>
                <a:schemeClr val="accent6">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35" name="Rectangle 34">
                <a:extLst>
                  <a:ext uri="{FF2B5EF4-FFF2-40B4-BE49-F238E27FC236}">
                    <a16:creationId xmlns:a16="http://schemas.microsoft.com/office/drawing/2014/main" id="{4FF6E59C-4C82-014A-904D-3602B5B829DD}"/>
                  </a:ext>
                </a:extLst>
              </p:cNvPr>
              <p:cNvSpPr/>
              <p:nvPr/>
            </p:nvSpPr>
            <p:spPr>
              <a:xfrm>
                <a:off x="2233764" y="4103379"/>
                <a:ext cx="1030821" cy="247340"/>
              </a:xfrm>
              <a:prstGeom prst="rect">
                <a:avLst/>
              </a:prstGeom>
              <a:effectLst/>
            </p:spPr>
            <p:txBody>
              <a:bodyPr wrap="square">
                <a:spAutoFit/>
              </a:bodyPr>
              <a:lstStyle/>
              <a:p>
                <a:pPr algn="ctr"/>
                <a:r>
                  <a:rPr lang="en-US" sz="9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Regions</a:t>
                </a:r>
              </a:p>
            </p:txBody>
          </p:sp>
          <p:sp>
            <p:nvSpPr>
              <p:cNvPr id="36" name="Rectangle 35">
                <a:extLst>
                  <a:ext uri="{FF2B5EF4-FFF2-40B4-BE49-F238E27FC236}">
                    <a16:creationId xmlns:a16="http://schemas.microsoft.com/office/drawing/2014/main" id="{ADCE3AAD-D0B4-AB4E-B07E-48256F25CA38}"/>
                  </a:ext>
                </a:extLst>
              </p:cNvPr>
              <p:cNvSpPr/>
              <p:nvPr/>
            </p:nvSpPr>
            <p:spPr>
              <a:xfrm>
                <a:off x="2149874" y="4413740"/>
                <a:ext cx="1166005" cy="247340"/>
              </a:xfrm>
              <a:prstGeom prst="rect">
                <a:avLst/>
              </a:prstGeom>
              <a:effectLst/>
            </p:spPr>
            <p:txBody>
              <a:bodyPr wrap="square">
                <a:spAutoFit/>
              </a:bodyPr>
              <a:lstStyle/>
              <a:p>
                <a:pPr algn="ctr"/>
                <a:r>
                  <a:rPr lang="en-US" sz="9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Avail. Zones</a:t>
                </a:r>
              </a:p>
            </p:txBody>
          </p:sp>
          <p:sp>
            <p:nvSpPr>
              <p:cNvPr id="37" name="Rectangle 36">
                <a:extLst>
                  <a:ext uri="{FF2B5EF4-FFF2-40B4-BE49-F238E27FC236}">
                    <a16:creationId xmlns:a16="http://schemas.microsoft.com/office/drawing/2014/main" id="{357D9067-3023-6E42-AD51-3B4562BCF721}"/>
                  </a:ext>
                </a:extLst>
              </p:cNvPr>
              <p:cNvSpPr/>
              <p:nvPr/>
            </p:nvSpPr>
            <p:spPr>
              <a:xfrm>
                <a:off x="707602" y="4159945"/>
                <a:ext cx="1356583" cy="395746"/>
              </a:xfrm>
              <a:prstGeom prst="rect">
                <a:avLst/>
              </a:prstGeom>
              <a:effectLst/>
            </p:spPr>
            <p:txBody>
              <a:bodyPr wrap="square">
                <a:spAutoFit/>
              </a:bodyPr>
              <a:lstStyle/>
              <a:p>
                <a:pPr algn="ctr"/>
                <a:r>
                  <a:rPr lang="en-US" sz="9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AWS Global Infrastructure</a:t>
                </a:r>
              </a:p>
            </p:txBody>
          </p:sp>
        </p:grpSp>
        <p:sp>
          <p:nvSpPr>
            <p:cNvPr id="8" name="Rectangle 7">
              <a:extLst>
                <a:ext uri="{FF2B5EF4-FFF2-40B4-BE49-F238E27FC236}">
                  <a16:creationId xmlns:a16="http://schemas.microsoft.com/office/drawing/2014/main" id="{AF87ADBF-0B2F-344B-BD77-0A0521E1C9AA}"/>
                </a:ext>
              </a:extLst>
            </p:cNvPr>
            <p:cNvSpPr/>
            <p:nvPr/>
          </p:nvSpPr>
          <p:spPr>
            <a:xfrm>
              <a:off x="870690" y="1926267"/>
              <a:ext cx="3916408" cy="329788"/>
            </a:xfrm>
            <a:prstGeom prst="rect">
              <a:avLst/>
            </a:prstGeom>
          </p:spPr>
          <p:txBody>
            <a:bodyPr wrap="square">
              <a:spAutoFit/>
            </a:bodyPr>
            <a:lstStyle/>
            <a:p>
              <a:pPr algn="ctr"/>
              <a:r>
                <a:rPr lang="en-US" sz="900" b="1" dirty="0">
                  <a:latin typeface="Amazon Ember" panose="020B0603020204020204" pitchFamily="34" charset="0"/>
                  <a:ea typeface="Amazon Ember" panose="020B0603020204020204" pitchFamily="34" charset="0"/>
                  <a:cs typeface="Amazon Ember" panose="020B0603020204020204" pitchFamily="34" charset="0"/>
                </a:rPr>
                <a:t>Customers are responsible for security </a:t>
              </a:r>
              <a:r>
                <a:rPr lang="en-US" sz="900" b="1" i="1" dirty="0">
                  <a:solidFill>
                    <a:srgbClr val="A377FE"/>
                  </a:solidFill>
                  <a:latin typeface="Amazon Ember" panose="020B0603020204020204" pitchFamily="34" charset="0"/>
                  <a:ea typeface="Amazon Ember" panose="020B0603020204020204" pitchFamily="34" charset="0"/>
                  <a:cs typeface="Amazon Ember" panose="020B0603020204020204" pitchFamily="34" charset="0"/>
                </a:rPr>
                <a:t>‘in’ </a:t>
              </a:r>
              <a:r>
                <a:rPr lang="en-US" sz="900" b="1" dirty="0">
                  <a:latin typeface="Amazon Ember" panose="020B0603020204020204" pitchFamily="34" charset="0"/>
                  <a:ea typeface="Amazon Ember" panose="020B0603020204020204" pitchFamily="34" charset="0"/>
                  <a:cs typeface="Amazon Ember" panose="020B0603020204020204" pitchFamily="34" charset="0"/>
                </a:rPr>
                <a:t>the Cloud</a:t>
              </a:r>
            </a:p>
          </p:txBody>
        </p:sp>
        <p:sp>
          <p:nvSpPr>
            <p:cNvPr id="9" name="Rectangle 8">
              <a:extLst>
                <a:ext uri="{FF2B5EF4-FFF2-40B4-BE49-F238E27FC236}">
                  <a16:creationId xmlns:a16="http://schemas.microsoft.com/office/drawing/2014/main" id="{5FA799D8-B530-BE46-9F08-32B2716F4845}"/>
                </a:ext>
              </a:extLst>
            </p:cNvPr>
            <p:cNvSpPr/>
            <p:nvPr/>
          </p:nvSpPr>
          <p:spPr>
            <a:xfrm>
              <a:off x="780342" y="4884589"/>
              <a:ext cx="4152620" cy="329788"/>
            </a:xfrm>
            <a:prstGeom prst="rect">
              <a:avLst/>
            </a:prstGeom>
          </p:spPr>
          <p:txBody>
            <a:bodyPr wrap="square">
              <a:spAutoFit/>
            </a:bodyPr>
            <a:lstStyle/>
            <a:p>
              <a:pPr algn="ctr"/>
              <a:r>
                <a:rPr lang="en-US" sz="900" b="1" dirty="0">
                  <a:latin typeface="Amazon Ember" panose="020B0603020204020204" pitchFamily="34" charset="0"/>
                  <a:ea typeface="Amazon Ember" panose="020B0603020204020204" pitchFamily="34" charset="0"/>
                  <a:cs typeface="Amazon Ember" panose="020B0603020204020204" pitchFamily="34" charset="0"/>
                </a:rPr>
                <a:t>AWS is responsible for security </a:t>
              </a:r>
              <a:r>
                <a:rPr lang="en-US" sz="900" b="1" i="1" dirty="0">
                  <a:solidFill>
                    <a:srgbClr val="A377FE"/>
                  </a:solidFill>
                  <a:latin typeface="Amazon Ember" panose="020B0603020204020204" pitchFamily="34" charset="0"/>
                  <a:ea typeface="Amazon Ember" panose="020B0603020204020204" pitchFamily="34" charset="0"/>
                  <a:cs typeface="Amazon Ember" panose="020B0603020204020204" pitchFamily="34" charset="0"/>
                </a:rPr>
                <a:t>‘of’ </a:t>
              </a:r>
              <a:r>
                <a:rPr lang="en-US" sz="900" b="1" dirty="0">
                  <a:latin typeface="Amazon Ember" panose="020B0603020204020204" pitchFamily="34" charset="0"/>
                  <a:ea typeface="Amazon Ember" panose="020B0603020204020204" pitchFamily="34" charset="0"/>
                  <a:cs typeface="Amazon Ember" panose="020B0603020204020204" pitchFamily="34" charset="0"/>
                </a:rPr>
                <a:t>the Cloud</a:t>
              </a:r>
            </a:p>
          </p:txBody>
        </p:sp>
        <p:sp>
          <p:nvSpPr>
            <p:cNvPr id="10" name="Rounded Rectangle 9">
              <a:extLst>
                <a:ext uri="{FF2B5EF4-FFF2-40B4-BE49-F238E27FC236}">
                  <a16:creationId xmlns:a16="http://schemas.microsoft.com/office/drawing/2014/main" id="{6F7166A5-C010-A948-BF26-4132CD810F8C}"/>
                </a:ext>
              </a:extLst>
            </p:cNvPr>
            <p:cNvSpPr/>
            <p:nvPr/>
          </p:nvSpPr>
          <p:spPr>
            <a:xfrm>
              <a:off x="5610398" y="1194380"/>
              <a:ext cx="5240215" cy="609600"/>
            </a:xfrm>
            <a:prstGeom prst="roundRect">
              <a:avLst/>
            </a:prstGeom>
            <a:solidFill>
              <a:srgbClr val="9E6EF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b="1" dirty="0">
                  <a:latin typeface="Amazon Ember" panose="020B0603020204020204" pitchFamily="34" charset="0"/>
                  <a:ea typeface="Amazon Ember" panose="020B0603020204020204" pitchFamily="34" charset="0"/>
                  <a:cs typeface="Amazon Ember" panose="020B0603020204020204" pitchFamily="34" charset="0"/>
                </a:rPr>
                <a:t>Customer Data</a:t>
              </a:r>
            </a:p>
          </p:txBody>
        </p:sp>
        <p:sp>
          <p:nvSpPr>
            <p:cNvPr id="11" name="Rounded Rectangle 10">
              <a:extLst>
                <a:ext uri="{FF2B5EF4-FFF2-40B4-BE49-F238E27FC236}">
                  <a16:creationId xmlns:a16="http://schemas.microsoft.com/office/drawing/2014/main" id="{5A48377E-60B6-F34B-A0DF-5C3CD79175DE}"/>
                </a:ext>
              </a:extLst>
            </p:cNvPr>
            <p:cNvSpPr/>
            <p:nvPr/>
          </p:nvSpPr>
          <p:spPr>
            <a:xfrm>
              <a:off x="5610397" y="1911829"/>
              <a:ext cx="5240215" cy="609600"/>
            </a:xfrm>
            <a:prstGeom prst="roundRect">
              <a:avLst/>
            </a:prstGeom>
            <a:solidFill>
              <a:srgbClr val="9E6EF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b="1" dirty="0">
                  <a:latin typeface="Amazon Ember" panose="020B0603020204020204" pitchFamily="34" charset="0"/>
                  <a:ea typeface="Amazon Ember" panose="020B0603020204020204" pitchFamily="34" charset="0"/>
                  <a:cs typeface="Amazon Ember" panose="020B0603020204020204" pitchFamily="34" charset="0"/>
                </a:rPr>
                <a:t>Platform, Applications, </a:t>
              </a:r>
            </a:p>
            <a:p>
              <a:pPr algn="ctr"/>
              <a:r>
                <a:rPr lang="en-US" sz="900" b="1" dirty="0">
                  <a:latin typeface="Amazon Ember" panose="020B0603020204020204" pitchFamily="34" charset="0"/>
                  <a:ea typeface="Amazon Ember" panose="020B0603020204020204" pitchFamily="34" charset="0"/>
                  <a:cs typeface="Amazon Ember" panose="020B0603020204020204" pitchFamily="34" charset="0"/>
                </a:rPr>
                <a:t>Identity &amp; Access Management</a:t>
              </a:r>
            </a:p>
          </p:txBody>
        </p:sp>
        <p:sp>
          <p:nvSpPr>
            <p:cNvPr id="12" name="Rounded Rectangle 11">
              <a:extLst>
                <a:ext uri="{FF2B5EF4-FFF2-40B4-BE49-F238E27FC236}">
                  <a16:creationId xmlns:a16="http://schemas.microsoft.com/office/drawing/2014/main" id="{85969F5D-DADC-FA42-9352-810C8CBA5141}"/>
                </a:ext>
              </a:extLst>
            </p:cNvPr>
            <p:cNvSpPr/>
            <p:nvPr/>
          </p:nvSpPr>
          <p:spPr>
            <a:xfrm>
              <a:off x="5610395" y="2621347"/>
              <a:ext cx="5240215" cy="609600"/>
            </a:xfrm>
            <a:prstGeom prst="roundRect">
              <a:avLst/>
            </a:prstGeom>
            <a:solidFill>
              <a:srgbClr val="9E6EF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b="1" dirty="0">
                  <a:latin typeface="Amazon Ember" panose="020B0603020204020204" pitchFamily="34" charset="0"/>
                  <a:ea typeface="Amazon Ember" panose="020B0603020204020204" pitchFamily="34" charset="0"/>
                  <a:cs typeface="Amazon Ember" panose="020B0603020204020204" pitchFamily="34" charset="0"/>
                </a:rPr>
                <a:t>Operating System, Network &amp; </a:t>
              </a:r>
            </a:p>
            <a:p>
              <a:pPr algn="ctr"/>
              <a:r>
                <a:rPr lang="en-US" sz="900" b="1" dirty="0">
                  <a:latin typeface="Amazon Ember" panose="020B0603020204020204" pitchFamily="34" charset="0"/>
                  <a:ea typeface="Amazon Ember" panose="020B0603020204020204" pitchFamily="34" charset="0"/>
                  <a:cs typeface="Amazon Ember" panose="020B0603020204020204" pitchFamily="34" charset="0"/>
                </a:rPr>
                <a:t>Firewall Configuration</a:t>
              </a:r>
            </a:p>
          </p:txBody>
        </p:sp>
        <p:sp>
          <p:nvSpPr>
            <p:cNvPr id="13" name="Rounded Rectangle 12">
              <a:extLst>
                <a:ext uri="{FF2B5EF4-FFF2-40B4-BE49-F238E27FC236}">
                  <a16:creationId xmlns:a16="http://schemas.microsoft.com/office/drawing/2014/main" id="{88C08CAC-1FC8-5249-B91A-25FCA601D8B5}"/>
                </a:ext>
              </a:extLst>
            </p:cNvPr>
            <p:cNvSpPr/>
            <p:nvPr/>
          </p:nvSpPr>
          <p:spPr>
            <a:xfrm>
              <a:off x="5629042" y="3313716"/>
              <a:ext cx="1695452" cy="704675"/>
            </a:xfrm>
            <a:prstGeom prst="roundRect">
              <a:avLst/>
            </a:prstGeom>
            <a:solidFill>
              <a:srgbClr val="9E6EF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b="1"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14" name="Rounded Rectangle 13">
              <a:extLst>
                <a:ext uri="{FF2B5EF4-FFF2-40B4-BE49-F238E27FC236}">
                  <a16:creationId xmlns:a16="http://schemas.microsoft.com/office/drawing/2014/main" id="{878358C8-96B4-424D-B3F3-5D471D97AD76}"/>
                </a:ext>
              </a:extLst>
            </p:cNvPr>
            <p:cNvSpPr/>
            <p:nvPr/>
          </p:nvSpPr>
          <p:spPr>
            <a:xfrm>
              <a:off x="7382781" y="3313716"/>
              <a:ext cx="1695452" cy="704675"/>
            </a:xfrm>
            <a:prstGeom prst="roundRect">
              <a:avLst/>
            </a:prstGeom>
            <a:solidFill>
              <a:srgbClr val="9E6EF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b="1"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15" name="Rounded Rectangle 14">
              <a:extLst>
                <a:ext uri="{FF2B5EF4-FFF2-40B4-BE49-F238E27FC236}">
                  <a16:creationId xmlns:a16="http://schemas.microsoft.com/office/drawing/2014/main" id="{2F135E65-9F6C-7F4A-B37D-287D1B1C617F}"/>
                </a:ext>
              </a:extLst>
            </p:cNvPr>
            <p:cNvSpPr/>
            <p:nvPr/>
          </p:nvSpPr>
          <p:spPr>
            <a:xfrm>
              <a:off x="9136517" y="3316687"/>
              <a:ext cx="1695452" cy="704675"/>
            </a:xfrm>
            <a:prstGeom prst="roundRect">
              <a:avLst/>
            </a:prstGeom>
            <a:solidFill>
              <a:srgbClr val="9E6EF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b="1"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16" name="TextBox 15">
              <a:extLst>
                <a:ext uri="{FF2B5EF4-FFF2-40B4-BE49-F238E27FC236}">
                  <a16:creationId xmlns:a16="http://schemas.microsoft.com/office/drawing/2014/main" id="{3439F9D7-2505-4B46-B8FB-99D08E033E28}"/>
                </a:ext>
              </a:extLst>
            </p:cNvPr>
            <p:cNvSpPr txBox="1"/>
            <p:nvPr/>
          </p:nvSpPr>
          <p:spPr>
            <a:xfrm>
              <a:off x="5543688" y="3316222"/>
              <a:ext cx="1840344" cy="725534"/>
            </a:xfrm>
            <a:prstGeom prst="rect">
              <a:avLst/>
            </a:prstGeom>
            <a:noFill/>
            <a:effectLst/>
          </p:spPr>
          <p:txBody>
            <a:bodyPr wrap="square" rtlCol="0">
              <a:spAutoFit/>
            </a:bodyPr>
            <a:lstStyle/>
            <a:p>
              <a:pPr algn="ctr"/>
              <a:r>
                <a:rPr lang="en-US" sz="9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Client-side Data Encryption &amp; Data Integrity Authentication</a:t>
              </a:r>
            </a:p>
          </p:txBody>
        </p:sp>
        <p:sp>
          <p:nvSpPr>
            <p:cNvPr id="17" name="TextBox 16">
              <a:extLst>
                <a:ext uri="{FF2B5EF4-FFF2-40B4-BE49-F238E27FC236}">
                  <a16:creationId xmlns:a16="http://schemas.microsoft.com/office/drawing/2014/main" id="{034B8FDE-D2FF-CB47-91B5-02F0779EC303}"/>
                </a:ext>
              </a:extLst>
            </p:cNvPr>
            <p:cNvSpPr txBox="1"/>
            <p:nvPr/>
          </p:nvSpPr>
          <p:spPr>
            <a:xfrm>
              <a:off x="7317724" y="3316222"/>
              <a:ext cx="1789652" cy="725534"/>
            </a:xfrm>
            <a:prstGeom prst="rect">
              <a:avLst/>
            </a:prstGeom>
            <a:noFill/>
            <a:effectLst/>
          </p:spPr>
          <p:txBody>
            <a:bodyPr wrap="square" rtlCol="0">
              <a:spAutoFit/>
            </a:bodyPr>
            <a:lstStyle/>
            <a:p>
              <a:pPr algn="ctr"/>
              <a:r>
                <a:rPr lang="en-US" sz="9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Server-side Encryption (File System and/or Data)</a:t>
              </a:r>
            </a:p>
          </p:txBody>
        </p:sp>
        <p:sp>
          <p:nvSpPr>
            <p:cNvPr id="18" name="TextBox 17">
              <a:extLst>
                <a:ext uri="{FF2B5EF4-FFF2-40B4-BE49-F238E27FC236}">
                  <a16:creationId xmlns:a16="http://schemas.microsoft.com/office/drawing/2014/main" id="{EDFE7318-60D1-5C45-ABC5-4E40500C0E72}"/>
                </a:ext>
              </a:extLst>
            </p:cNvPr>
            <p:cNvSpPr txBox="1"/>
            <p:nvPr/>
          </p:nvSpPr>
          <p:spPr>
            <a:xfrm>
              <a:off x="8992581" y="3316222"/>
              <a:ext cx="1983320" cy="761060"/>
            </a:xfrm>
            <a:prstGeom prst="rect">
              <a:avLst/>
            </a:prstGeom>
            <a:noFill/>
            <a:effectLst/>
          </p:spPr>
          <p:txBody>
            <a:bodyPr wrap="square" rtlCol="0">
              <a:spAutoFit/>
            </a:bodyPr>
            <a:lstStyle/>
            <a:p>
              <a:pPr algn="ctr"/>
              <a:r>
                <a:rPr lang="en-US" sz="9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Network Traffic Protection (Encryption / Integrity</a:t>
              </a:r>
            </a:p>
            <a:p>
              <a:pPr algn="ctr"/>
              <a:r>
                <a:rPr lang="en-US" sz="9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 / Identity)</a:t>
              </a:r>
            </a:p>
          </p:txBody>
        </p:sp>
        <p:sp>
          <p:nvSpPr>
            <p:cNvPr id="19" name="Rectangle 8">
              <a:extLst>
                <a:ext uri="{FF2B5EF4-FFF2-40B4-BE49-F238E27FC236}">
                  <a16:creationId xmlns:a16="http://schemas.microsoft.com/office/drawing/2014/main" id="{C6E189C8-0433-7642-B0D5-9ECEC76D3BD6}"/>
                </a:ext>
              </a:extLst>
            </p:cNvPr>
            <p:cNvSpPr/>
            <p:nvPr/>
          </p:nvSpPr>
          <p:spPr>
            <a:xfrm>
              <a:off x="4829175" y="1047405"/>
              <a:ext cx="623108" cy="3127804"/>
            </a:xfrm>
            <a:custGeom>
              <a:avLst/>
              <a:gdLst>
                <a:gd name="connsiteX0" fmla="*/ 0 w 1696507"/>
                <a:gd name="connsiteY0" fmla="*/ 0 h 1018645"/>
                <a:gd name="connsiteX1" fmla="*/ 1696507 w 1696507"/>
                <a:gd name="connsiteY1" fmla="*/ 0 h 1018645"/>
                <a:gd name="connsiteX2" fmla="*/ 1696507 w 1696507"/>
                <a:gd name="connsiteY2" fmla="*/ 1018645 h 1018645"/>
                <a:gd name="connsiteX3" fmla="*/ 0 w 1696507"/>
                <a:gd name="connsiteY3" fmla="*/ 1018645 h 1018645"/>
                <a:gd name="connsiteX4" fmla="*/ 0 w 1696507"/>
                <a:gd name="connsiteY4" fmla="*/ 0 h 1018645"/>
                <a:gd name="connsiteX0" fmla="*/ 0 w 1696507"/>
                <a:gd name="connsiteY0" fmla="*/ 165100 h 1183745"/>
                <a:gd name="connsiteX1" fmla="*/ 1696507 w 1696507"/>
                <a:gd name="connsiteY1" fmla="*/ 0 h 1183745"/>
                <a:gd name="connsiteX2" fmla="*/ 1696507 w 1696507"/>
                <a:gd name="connsiteY2" fmla="*/ 1183745 h 1183745"/>
                <a:gd name="connsiteX3" fmla="*/ 0 w 1696507"/>
                <a:gd name="connsiteY3" fmla="*/ 1183745 h 1183745"/>
                <a:gd name="connsiteX4" fmla="*/ 0 w 1696507"/>
                <a:gd name="connsiteY4" fmla="*/ 165100 h 1183745"/>
                <a:gd name="connsiteX0" fmla="*/ 0 w 1696507"/>
                <a:gd name="connsiteY0" fmla="*/ 165100 h 1352020"/>
                <a:gd name="connsiteX1" fmla="*/ 1696507 w 1696507"/>
                <a:gd name="connsiteY1" fmla="*/ 0 h 1352020"/>
                <a:gd name="connsiteX2" fmla="*/ 1696507 w 1696507"/>
                <a:gd name="connsiteY2" fmla="*/ 1352020 h 1352020"/>
                <a:gd name="connsiteX3" fmla="*/ 0 w 1696507"/>
                <a:gd name="connsiteY3" fmla="*/ 1183745 h 1352020"/>
                <a:gd name="connsiteX4" fmla="*/ 0 w 1696507"/>
                <a:gd name="connsiteY4" fmla="*/ 165100 h 1352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6507" h="1352020">
                  <a:moveTo>
                    <a:pt x="0" y="165100"/>
                  </a:moveTo>
                  <a:lnTo>
                    <a:pt x="1696507" y="0"/>
                  </a:lnTo>
                  <a:lnTo>
                    <a:pt x="1696507" y="1352020"/>
                  </a:lnTo>
                  <a:lnTo>
                    <a:pt x="0" y="1183745"/>
                  </a:lnTo>
                  <a:lnTo>
                    <a:pt x="0" y="165100"/>
                  </a:lnTo>
                  <a:close/>
                </a:path>
              </a:pathLst>
            </a:custGeom>
            <a:solidFill>
              <a:srgbClr val="9E6EFE"/>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err="1">
                <a:latin typeface="Amazon Ember" panose="020B0603020204020204" pitchFamily="34" charset="0"/>
                <a:ea typeface="Amazon Ember" panose="020B0603020204020204" pitchFamily="34" charset="0"/>
                <a:cs typeface="Amazon Ember" panose="020B0603020204020204" pitchFamily="34" charset="0"/>
              </a:endParaRPr>
            </a:p>
          </p:txBody>
        </p:sp>
        <p:sp>
          <p:nvSpPr>
            <p:cNvPr id="20" name="Rectangle 8">
              <a:extLst>
                <a:ext uri="{FF2B5EF4-FFF2-40B4-BE49-F238E27FC236}">
                  <a16:creationId xmlns:a16="http://schemas.microsoft.com/office/drawing/2014/main" id="{12BBBB63-5CE1-0F4F-91AE-F00F3C31D5B4}"/>
                </a:ext>
              </a:extLst>
            </p:cNvPr>
            <p:cNvSpPr/>
            <p:nvPr/>
          </p:nvSpPr>
          <p:spPr>
            <a:xfrm>
              <a:off x="4829175" y="4324367"/>
              <a:ext cx="589333" cy="2069191"/>
            </a:xfrm>
            <a:custGeom>
              <a:avLst/>
              <a:gdLst>
                <a:gd name="connsiteX0" fmla="*/ 0 w 1696507"/>
                <a:gd name="connsiteY0" fmla="*/ 0 h 1018645"/>
                <a:gd name="connsiteX1" fmla="*/ 1696507 w 1696507"/>
                <a:gd name="connsiteY1" fmla="*/ 0 h 1018645"/>
                <a:gd name="connsiteX2" fmla="*/ 1696507 w 1696507"/>
                <a:gd name="connsiteY2" fmla="*/ 1018645 h 1018645"/>
                <a:gd name="connsiteX3" fmla="*/ 0 w 1696507"/>
                <a:gd name="connsiteY3" fmla="*/ 1018645 h 1018645"/>
                <a:gd name="connsiteX4" fmla="*/ 0 w 1696507"/>
                <a:gd name="connsiteY4" fmla="*/ 0 h 1018645"/>
                <a:gd name="connsiteX0" fmla="*/ 0 w 1696507"/>
                <a:gd name="connsiteY0" fmla="*/ 165100 h 1183745"/>
                <a:gd name="connsiteX1" fmla="*/ 1696507 w 1696507"/>
                <a:gd name="connsiteY1" fmla="*/ 0 h 1183745"/>
                <a:gd name="connsiteX2" fmla="*/ 1696507 w 1696507"/>
                <a:gd name="connsiteY2" fmla="*/ 1183745 h 1183745"/>
                <a:gd name="connsiteX3" fmla="*/ 0 w 1696507"/>
                <a:gd name="connsiteY3" fmla="*/ 1183745 h 1183745"/>
                <a:gd name="connsiteX4" fmla="*/ 0 w 1696507"/>
                <a:gd name="connsiteY4" fmla="*/ 165100 h 1183745"/>
                <a:gd name="connsiteX0" fmla="*/ 0 w 1696507"/>
                <a:gd name="connsiteY0" fmla="*/ 165100 h 1352020"/>
                <a:gd name="connsiteX1" fmla="*/ 1696507 w 1696507"/>
                <a:gd name="connsiteY1" fmla="*/ 0 h 1352020"/>
                <a:gd name="connsiteX2" fmla="*/ 1696507 w 1696507"/>
                <a:gd name="connsiteY2" fmla="*/ 1352020 h 1352020"/>
                <a:gd name="connsiteX3" fmla="*/ 0 w 1696507"/>
                <a:gd name="connsiteY3" fmla="*/ 1183745 h 1352020"/>
                <a:gd name="connsiteX4" fmla="*/ 0 w 1696507"/>
                <a:gd name="connsiteY4" fmla="*/ 165100 h 1352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6507" h="1352020">
                  <a:moveTo>
                    <a:pt x="0" y="165100"/>
                  </a:moveTo>
                  <a:lnTo>
                    <a:pt x="1696507" y="0"/>
                  </a:lnTo>
                  <a:lnTo>
                    <a:pt x="1696507" y="1352020"/>
                  </a:lnTo>
                  <a:lnTo>
                    <a:pt x="0" y="1183745"/>
                  </a:lnTo>
                  <a:lnTo>
                    <a:pt x="0" y="165100"/>
                  </a:lnTo>
                  <a:close/>
                </a:path>
              </a:pathLst>
            </a:custGeom>
            <a:solidFill>
              <a:schemeClr val="bg1">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err="1">
                <a:latin typeface="Amazon Ember" panose="020B0603020204020204" pitchFamily="34" charset="0"/>
                <a:ea typeface="Amazon Ember" panose="020B0603020204020204" pitchFamily="34" charset="0"/>
                <a:cs typeface="Amazon Ember" panose="020B0603020204020204" pitchFamily="34" charset="0"/>
              </a:endParaRPr>
            </a:p>
          </p:txBody>
        </p:sp>
      </p:grpSp>
      <p:sp>
        <p:nvSpPr>
          <p:cNvPr id="38" name="TextBox 37">
            <a:extLst>
              <a:ext uri="{FF2B5EF4-FFF2-40B4-BE49-F238E27FC236}">
                <a16:creationId xmlns:a16="http://schemas.microsoft.com/office/drawing/2014/main" id="{85BE0551-867A-784E-8880-7355051F6C96}"/>
              </a:ext>
            </a:extLst>
          </p:cNvPr>
          <p:cNvSpPr txBox="1"/>
          <p:nvPr/>
        </p:nvSpPr>
        <p:spPr>
          <a:xfrm>
            <a:off x="457199" y="192024"/>
            <a:ext cx="8266177" cy="523220"/>
          </a:xfrm>
          <a:prstGeom prst="rect">
            <a:avLst/>
          </a:prstGeom>
          <a:noFill/>
        </p:spPr>
        <p:txBody>
          <a:bodyPr wrap="square" rtlCol="0">
            <a:spAutoFit/>
          </a:bodyPr>
          <a:lstStyle/>
          <a:p>
            <a:r>
              <a:rPr lang="en-US" sz="28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With AWS, Security Is a Shared Responsibility </a:t>
            </a:r>
            <a:endParaRPr lang="it-IT" sz="2800" dirty="0">
              <a:solidFill>
                <a:schemeClr val="bg1"/>
              </a:solidFill>
              <a:latin typeface="Amazon Ember" panose="020B0603020204020204" pitchFamily="34" charset="0"/>
              <a:ea typeface="Amazon Ember" panose="020B0603020204020204" pitchFamily="34" charset="0"/>
              <a:cs typeface="Amazon Ember" panose="020B0603020204020204" pitchFamily="34" charset="0"/>
            </a:endParaRPr>
          </a:p>
        </p:txBody>
      </p:sp>
    </p:spTree>
    <p:extLst>
      <p:ext uri="{BB962C8B-B14F-4D97-AF65-F5344CB8AC3E}">
        <p14:creationId xmlns:p14="http://schemas.microsoft.com/office/powerpoint/2010/main" val="36361758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703A01DA-A230-1F42-8788-F31FF9FD1BF6}"/>
              </a:ext>
            </a:extLst>
          </p:cNvPr>
          <p:cNvSpPr>
            <a:spLocks noGrp="1"/>
          </p:cNvSpPr>
          <p:nvPr>
            <p:ph idx="1"/>
          </p:nvPr>
        </p:nvSpPr>
        <p:spPr>
          <a:xfrm>
            <a:off x="2173573" y="2477096"/>
            <a:ext cx="4781862" cy="482033"/>
          </a:xfrm>
        </p:spPr>
        <p:txBody>
          <a:bodyPr/>
          <a:lstStyle/>
          <a:p>
            <a:pPr marL="0" indent="0" algn="ctr">
              <a:buNone/>
            </a:pPr>
            <a:r>
              <a:rPr lang="en-US" sz="3500" b="1" dirty="0">
                <a:solidFill>
                  <a:schemeClr val="accent1"/>
                </a:solidFill>
                <a:latin typeface="Amazon Ember" panose="020B0603020204020204" pitchFamily="34" charset="0"/>
                <a:ea typeface="Amazon Ember" panose="020B0603020204020204" pitchFamily="34" charset="0"/>
                <a:cs typeface="Amazon Ember" panose="020B0603020204020204" pitchFamily="34" charset="0"/>
              </a:rPr>
              <a:t>CHOICE</a:t>
            </a:r>
          </a:p>
        </p:txBody>
      </p:sp>
      <p:sp>
        <p:nvSpPr>
          <p:cNvPr id="3" name="Content Placeholder 2">
            <a:extLst>
              <a:ext uri="{FF2B5EF4-FFF2-40B4-BE49-F238E27FC236}">
                <a16:creationId xmlns:a16="http://schemas.microsoft.com/office/drawing/2014/main" id="{507BA586-23AC-894A-9C13-5006E9F3BFA3}"/>
              </a:ext>
            </a:extLst>
          </p:cNvPr>
          <p:cNvSpPr txBox="1">
            <a:spLocks/>
          </p:cNvSpPr>
          <p:nvPr/>
        </p:nvSpPr>
        <p:spPr>
          <a:xfrm>
            <a:off x="2173573" y="1815862"/>
            <a:ext cx="4781862" cy="567571"/>
          </a:xfrm>
          <a:prstGeom prst="rect">
            <a:avLst/>
          </a:prstGeom>
        </p:spPr>
        <p:txBody>
          <a:bodyPr vert="horz" lIns="121920" tIns="60960" rIns="121920" bIns="60960" rtlCol="0">
            <a:noAutofit/>
          </a:bodyPr>
          <a:lstStyle>
            <a:lvl1pPr marL="0" indent="0" algn="l" defTabSz="457200" rtl="0" eaLnBrk="1" latinLnBrk="0" hangingPunct="1">
              <a:spcBef>
                <a:spcPct val="20000"/>
              </a:spcBef>
              <a:buFontTx/>
              <a:buNone/>
              <a:defRPr sz="2400" b="0" i="0" kern="1200">
                <a:solidFill>
                  <a:schemeClr val="bg1"/>
                </a:solidFill>
                <a:latin typeface="Arial"/>
                <a:ea typeface="+mn-ea"/>
                <a:cs typeface="Arial"/>
              </a:defRPr>
            </a:lvl1pPr>
            <a:lvl2pPr marL="742950" indent="-285750" algn="l" defTabSz="457200" rtl="0" eaLnBrk="1" latinLnBrk="0" hangingPunct="1">
              <a:spcBef>
                <a:spcPct val="20000"/>
              </a:spcBef>
              <a:buFont typeface="Arial"/>
              <a:buChar char="•"/>
              <a:defRPr sz="2000" b="0" i="0" kern="1200">
                <a:solidFill>
                  <a:schemeClr val="bg1"/>
                </a:solidFill>
                <a:latin typeface="Arial"/>
                <a:ea typeface="+mn-ea"/>
                <a:cs typeface="Arial"/>
              </a:defRPr>
            </a:lvl2pPr>
            <a:lvl3pPr marL="1143000" indent="-228600" algn="l" defTabSz="457200" rtl="0" eaLnBrk="1" latinLnBrk="0" hangingPunct="1">
              <a:spcBef>
                <a:spcPct val="20000"/>
              </a:spcBef>
              <a:buFont typeface="Arial"/>
              <a:buChar char="•"/>
              <a:defRPr sz="1800" b="0" i="0" kern="1200">
                <a:solidFill>
                  <a:schemeClr val="bg1"/>
                </a:solidFill>
                <a:latin typeface="Arial"/>
                <a:ea typeface="+mn-ea"/>
                <a:cs typeface="Arial"/>
              </a:defRPr>
            </a:lvl3pPr>
            <a:lvl4pPr marL="1600200" indent="-228600" algn="l" defTabSz="457200" rtl="0" eaLnBrk="1" latinLnBrk="0" hangingPunct="1">
              <a:spcBef>
                <a:spcPct val="20000"/>
              </a:spcBef>
              <a:buFont typeface="Arial"/>
              <a:buChar char="–"/>
              <a:defRPr sz="1600" b="0" i="0" kern="1200">
                <a:solidFill>
                  <a:schemeClr val="bg1"/>
                </a:solidFill>
                <a:latin typeface="Arial"/>
                <a:ea typeface="+mn-ea"/>
                <a:cs typeface="Arial"/>
              </a:defRPr>
            </a:lvl4pPr>
            <a:lvl5pPr marL="2057400" indent="-228600" algn="l" defTabSz="457200" rtl="0" eaLnBrk="1" latinLnBrk="0" hangingPunct="1">
              <a:spcBef>
                <a:spcPct val="20000"/>
              </a:spcBef>
              <a:buFont typeface="Arial"/>
              <a:buChar char="»"/>
              <a:defRPr sz="1600" b="0" i="0" kern="1200">
                <a:solidFill>
                  <a:schemeClr val="bg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3500" b="1" dirty="0">
                <a:latin typeface="Amazon Ember" panose="020B0603020204020204" pitchFamily="34" charset="0"/>
                <a:ea typeface="Amazon Ember" panose="020B0603020204020204" pitchFamily="34" charset="0"/>
                <a:cs typeface="Amazon Ember" panose="020B0603020204020204" pitchFamily="34" charset="0"/>
              </a:rPr>
              <a:t>SCALE</a:t>
            </a:r>
          </a:p>
        </p:txBody>
      </p:sp>
      <p:sp>
        <p:nvSpPr>
          <p:cNvPr id="4" name="Content Placeholder 2">
            <a:extLst>
              <a:ext uri="{FF2B5EF4-FFF2-40B4-BE49-F238E27FC236}">
                <a16:creationId xmlns:a16="http://schemas.microsoft.com/office/drawing/2014/main" id="{814E86F5-98A8-7F4B-BA3B-700844F26AE2}"/>
              </a:ext>
            </a:extLst>
          </p:cNvPr>
          <p:cNvSpPr txBox="1">
            <a:spLocks/>
          </p:cNvSpPr>
          <p:nvPr/>
        </p:nvSpPr>
        <p:spPr>
          <a:xfrm>
            <a:off x="2173573" y="3052792"/>
            <a:ext cx="4781862" cy="544847"/>
          </a:xfrm>
          <a:prstGeom prst="rect">
            <a:avLst/>
          </a:prstGeom>
        </p:spPr>
        <p:txBody>
          <a:bodyPr vert="horz" lIns="121920" tIns="60960" rIns="121920" bIns="60960" rtlCol="0">
            <a:noAutofit/>
          </a:bodyPr>
          <a:lstStyle>
            <a:lvl1pPr marL="0" indent="0" algn="l" defTabSz="457200" rtl="0" eaLnBrk="1" latinLnBrk="0" hangingPunct="1">
              <a:spcBef>
                <a:spcPct val="20000"/>
              </a:spcBef>
              <a:buFontTx/>
              <a:buNone/>
              <a:defRPr sz="2400" b="0" i="0" kern="1200">
                <a:solidFill>
                  <a:schemeClr val="bg1"/>
                </a:solidFill>
                <a:latin typeface="Arial"/>
                <a:ea typeface="+mn-ea"/>
                <a:cs typeface="Arial"/>
              </a:defRPr>
            </a:lvl1pPr>
            <a:lvl2pPr marL="742950" indent="-285750" algn="l" defTabSz="457200" rtl="0" eaLnBrk="1" latinLnBrk="0" hangingPunct="1">
              <a:spcBef>
                <a:spcPct val="20000"/>
              </a:spcBef>
              <a:buFont typeface="Arial"/>
              <a:buChar char="•"/>
              <a:defRPr sz="2000" b="0" i="0" kern="1200">
                <a:solidFill>
                  <a:schemeClr val="bg1"/>
                </a:solidFill>
                <a:latin typeface="Arial"/>
                <a:ea typeface="+mn-ea"/>
                <a:cs typeface="Arial"/>
              </a:defRPr>
            </a:lvl2pPr>
            <a:lvl3pPr marL="1143000" indent="-228600" algn="l" defTabSz="457200" rtl="0" eaLnBrk="1" latinLnBrk="0" hangingPunct="1">
              <a:spcBef>
                <a:spcPct val="20000"/>
              </a:spcBef>
              <a:buFont typeface="Arial"/>
              <a:buChar char="•"/>
              <a:defRPr sz="1800" b="0" i="0" kern="1200">
                <a:solidFill>
                  <a:schemeClr val="bg1"/>
                </a:solidFill>
                <a:latin typeface="Arial"/>
                <a:ea typeface="+mn-ea"/>
                <a:cs typeface="Arial"/>
              </a:defRPr>
            </a:lvl3pPr>
            <a:lvl4pPr marL="1600200" indent="-228600" algn="l" defTabSz="457200" rtl="0" eaLnBrk="1" latinLnBrk="0" hangingPunct="1">
              <a:spcBef>
                <a:spcPct val="20000"/>
              </a:spcBef>
              <a:buFont typeface="Arial"/>
              <a:buChar char="–"/>
              <a:defRPr sz="1600" b="0" i="0" kern="1200">
                <a:solidFill>
                  <a:schemeClr val="bg1"/>
                </a:solidFill>
                <a:latin typeface="Arial"/>
                <a:ea typeface="+mn-ea"/>
                <a:cs typeface="Arial"/>
              </a:defRPr>
            </a:lvl4pPr>
            <a:lvl5pPr marL="2057400" indent="-228600" algn="l" defTabSz="457200" rtl="0" eaLnBrk="1" latinLnBrk="0" hangingPunct="1">
              <a:spcBef>
                <a:spcPct val="20000"/>
              </a:spcBef>
              <a:buFont typeface="Arial"/>
              <a:buChar char="»"/>
              <a:defRPr sz="1600" b="0" i="0" kern="1200">
                <a:solidFill>
                  <a:schemeClr val="bg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3500" b="1" dirty="0">
                <a:latin typeface="Amazon Ember" panose="020B0603020204020204" pitchFamily="34" charset="0"/>
                <a:ea typeface="Amazon Ember" panose="020B0603020204020204" pitchFamily="34" charset="0"/>
                <a:cs typeface="Amazon Ember" panose="020B0603020204020204" pitchFamily="34" charset="0"/>
              </a:rPr>
              <a:t>COST OPTIMIZATION</a:t>
            </a:r>
          </a:p>
        </p:txBody>
      </p:sp>
      <p:sp>
        <p:nvSpPr>
          <p:cNvPr id="5" name="TextBox 4">
            <a:extLst>
              <a:ext uri="{FF2B5EF4-FFF2-40B4-BE49-F238E27FC236}">
                <a16:creationId xmlns:a16="http://schemas.microsoft.com/office/drawing/2014/main" id="{7670943D-4B62-DF48-A411-58092F3F8457}"/>
              </a:ext>
            </a:extLst>
          </p:cNvPr>
          <p:cNvSpPr txBox="1"/>
          <p:nvPr/>
        </p:nvSpPr>
        <p:spPr>
          <a:xfrm>
            <a:off x="457199" y="192024"/>
            <a:ext cx="6573187" cy="523220"/>
          </a:xfrm>
          <a:prstGeom prst="rect">
            <a:avLst/>
          </a:prstGeom>
          <a:noFill/>
        </p:spPr>
        <p:txBody>
          <a:bodyPr wrap="square" rtlCol="0">
            <a:spAutoFit/>
          </a:bodyPr>
          <a:lstStyle/>
          <a:p>
            <a:r>
              <a:rPr lang="en-US" sz="28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The AWS PLATFORM Difference</a:t>
            </a:r>
            <a:endParaRPr lang="it-IT" sz="2800" dirty="0">
              <a:solidFill>
                <a:schemeClr val="bg1"/>
              </a:solidFill>
              <a:latin typeface="Amazon Ember" panose="020B0603020204020204" pitchFamily="34" charset="0"/>
              <a:ea typeface="Amazon Ember" panose="020B0603020204020204" pitchFamily="34" charset="0"/>
              <a:cs typeface="Amazon Ember" panose="020B0603020204020204" pitchFamily="34" charset="0"/>
            </a:endParaRPr>
          </a:p>
        </p:txBody>
      </p:sp>
    </p:spTree>
    <p:extLst>
      <p:ext uri="{BB962C8B-B14F-4D97-AF65-F5344CB8AC3E}">
        <p14:creationId xmlns:p14="http://schemas.microsoft.com/office/powerpoint/2010/main" val="1326923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3">
                                            <p:txEl>
                                              <p:pRg st="0" end="0"/>
                                            </p:txEl>
                                          </p:spTgt>
                                        </p:tgtEl>
                                        <p:attrNameLst>
                                          <p:attrName>style.color</p:attrName>
                                        </p:attrNameLst>
                                      </p:cBhvr>
                                      <p:to>
                                        <p:clrVal>
                                          <a:schemeClr val="accent2"/>
                                        </p:clrVal>
                                      </p:to>
                                    </p:set>
                                    <p:set>
                                      <p:cBhvr>
                                        <p:cTn id="7" dur="500" fill="hold"/>
                                        <p:tgtEl>
                                          <p:spTgt spid="3">
                                            <p:txEl>
                                              <p:pRg st="0" end="0"/>
                                            </p:txEl>
                                          </p:spTgt>
                                        </p:tgtEl>
                                        <p:attrNameLst>
                                          <p:attrName>fillcolor</p:attrName>
                                        </p:attrNameLst>
                                      </p:cBhvr>
                                      <p:to>
                                        <p:clrVal>
                                          <a:schemeClr val="accent2"/>
                                        </p:clrVal>
                                      </p:to>
                                    </p:set>
                                    <p:set>
                                      <p:cBhvr>
                                        <p:cTn id="8" dur="500" fill="hold"/>
                                        <p:tgtEl>
                                          <p:spTgt spid="3">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7E339E-8ED6-1D46-A1AF-F0CC9495924E}"/>
              </a:ext>
            </a:extLst>
          </p:cNvPr>
          <p:cNvSpPr txBox="1"/>
          <p:nvPr/>
        </p:nvSpPr>
        <p:spPr>
          <a:xfrm>
            <a:off x="457199" y="192024"/>
            <a:ext cx="6573187" cy="523220"/>
          </a:xfrm>
          <a:prstGeom prst="rect">
            <a:avLst/>
          </a:prstGeom>
          <a:noFill/>
        </p:spPr>
        <p:txBody>
          <a:bodyPr wrap="square" rtlCol="0">
            <a:spAutoFit/>
          </a:bodyPr>
          <a:lstStyle/>
          <a:p>
            <a:r>
              <a:rPr lang="it-IT" sz="2800" spc="300" dirty="0" err="1">
                <a:solidFill>
                  <a:schemeClr val="bg1"/>
                </a:solidFill>
                <a:latin typeface="Amazon Ember" panose="020B0603020204020204" pitchFamily="34" charset="0"/>
                <a:ea typeface="Amazon Ember" panose="020B0603020204020204" pitchFamily="34" charset="0"/>
                <a:cs typeface="Amazon Ember" panose="020B0603020204020204" pitchFamily="34" charset="0"/>
              </a:rPr>
              <a:t>Broad</a:t>
            </a:r>
            <a:r>
              <a:rPr lang="it-IT" sz="2800" spc="3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 and </a:t>
            </a:r>
            <a:r>
              <a:rPr lang="it-IT" sz="2800" spc="300" dirty="0" err="1">
                <a:solidFill>
                  <a:schemeClr val="bg1"/>
                </a:solidFill>
                <a:latin typeface="Amazon Ember" panose="020B0603020204020204" pitchFamily="34" charset="0"/>
                <a:ea typeface="Amazon Ember" panose="020B0603020204020204" pitchFamily="34" charset="0"/>
                <a:cs typeface="Amazon Ember" panose="020B0603020204020204" pitchFamily="34" charset="0"/>
              </a:rPr>
              <a:t>Deep</a:t>
            </a:r>
            <a:r>
              <a:rPr lang="it-IT" sz="2800" spc="3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 </a:t>
            </a:r>
            <a:r>
              <a:rPr lang="it-IT" sz="2800" spc="300" dirty="0" err="1">
                <a:solidFill>
                  <a:schemeClr val="bg1"/>
                </a:solidFill>
                <a:latin typeface="Amazon Ember" panose="020B0603020204020204" pitchFamily="34" charset="0"/>
                <a:ea typeface="Amazon Ember" panose="020B0603020204020204" pitchFamily="34" charset="0"/>
                <a:cs typeface="Amazon Ember" panose="020B0603020204020204" pitchFamily="34" charset="0"/>
              </a:rPr>
              <a:t>services</a:t>
            </a:r>
            <a:endParaRPr lang="it-IT" sz="2800" spc="300" dirty="0">
              <a:solidFill>
                <a:schemeClr val="bg1"/>
              </a:solidFill>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4" name="Group 3">
            <a:extLst>
              <a:ext uri="{FF2B5EF4-FFF2-40B4-BE49-F238E27FC236}">
                <a16:creationId xmlns:a16="http://schemas.microsoft.com/office/drawing/2014/main" id="{3E202C7A-88A5-4445-AB16-106CF04623AA}"/>
              </a:ext>
            </a:extLst>
          </p:cNvPr>
          <p:cNvGrpSpPr/>
          <p:nvPr/>
        </p:nvGrpSpPr>
        <p:grpSpPr>
          <a:xfrm>
            <a:off x="2170932" y="2311925"/>
            <a:ext cx="1008183" cy="895033"/>
            <a:chOff x="455084" y="1199726"/>
            <a:chExt cx="1338998" cy="1188720"/>
          </a:xfrm>
        </p:grpSpPr>
        <p:sp>
          <p:nvSpPr>
            <p:cNvPr id="79" name="Rounded Rectangle 78">
              <a:extLst>
                <a:ext uri="{FF2B5EF4-FFF2-40B4-BE49-F238E27FC236}">
                  <a16:creationId xmlns:a16="http://schemas.microsoft.com/office/drawing/2014/main" id="{4BC44EB7-47F9-B142-BB16-4C035E21AD01}"/>
                </a:ext>
              </a:extLst>
            </p:cNvPr>
            <p:cNvSpPr/>
            <p:nvPr/>
          </p:nvSpPr>
          <p:spPr>
            <a:xfrm>
              <a:off x="528199" y="1199726"/>
              <a:ext cx="1188720" cy="1188720"/>
            </a:xfrm>
            <a:prstGeom prst="roundRect">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400" dirty="0">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80" name="Group 79">
              <a:extLst>
                <a:ext uri="{FF2B5EF4-FFF2-40B4-BE49-F238E27FC236}">
                  <a16:creationId xmlns:a16="http://schemas.microsoft.com/office/drawing/2014/main" id="{EE610084-B21E-A442-8A46-9B0275AFA54F}"/>
                </a:ext>
              </a:extLst>
            </p:cNvPr>
            <p:cNvGrpSpPr/>
            <p:nvPr/>
          </p:nvGrpSpPr>
          <p:grpSpPr>
            <a:xfrm>
              <a:off x="455084" y="1223465"/>
              <a:ext cx="1338998" cy="1153534"/>
              <a:chOff x="618635" y="1178860"/>
              <a:chExt cx="1338998" cy="1153534"/>
            </a:xfrm>
          </p:grpSpPr>
          <p:pic>
            <p:nvPicPr>
              <p:cNvPr id="81" name="Picture 80">
                <a:extLst>
                  <a:ext uri="{FF2B5EF4-FFF2-40B4-BE49-F238E27FC236}">
                    <a16:creationId xmlns:a16="http://schemas.microsoft.com/office/drawing/2014/main" id="{AC49CAEA-A4DE-E044-9EE7-7B806263CC8F}"/>
                  </a:ext>
                </a:extLst>
              </p:cNvPr>
              <p:cNvPicPr>
                <a:picLocks noChangeAspect="1"/>
              </p:cNvPicPr>
              <p:nvPr/>
            </p:nvPicPr>
            <p:blipFill>
              <a:blip r:embed="rId2"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970159" y="1178860"/>
                <a:ext cx="631903" cy="677859"/>
              </a:xfrm>
              <a:prstGeom prst="rect">
                <a:avLst/>
              </a:prstGeom>
            </p:spPr>
          </p:pic>
          <p:sp>
            <p:nvSpPr>
              <p:cNvPr id="82" name="TextBox 81">
                <a:extLst>
                  <a:ext uri="{FF2B5EF4-FFF2-40B4-BE49-F238E27FC236}">
                    <a16:creationId xmlns:a16="http://schemas.microsoft.com/office/drawing/2014/main" id="{A9F3D3E7-DB0B-4241-95D1-E57F26FE8977}"/>
                  </a:ext>
                </a:extLst>
              </p:cNvPr>
              <p:cNvSpPr txBox="1"/>
              <p:nvPr/>
            </p:nvSpPr>
            <p:spPr>
              <a:xfrm>
                <a:off x="618635" y="1841873"/>
                <a:ext cx="1338998" cy="490521"/>
              </a:xfrm>
              <a:prstGeom prst="rect">
                <a:avLst/>
              </a:prstGeom>
              <a:noFill/>
            </p:spPr>
            <p:txBody>
              <a:bodyPr wrap="square" rtlCol="0">
                <a:spAutoFit/>
              </a:bodyPr>
              <a:lstStyle/>
              <a:p>
                <a:pPr algn="ctr"/>
                <a:r>
                  <a:rPr lang="it-IT" sz="900" dirty="0">
                    <a:latin typeface="Amazon Ember" panose="020B0603020204020204" pitchFamily="34" charset="0"/>
                    <a:ea typeface="Amazon Ember" panose="020B0603020204020204" pitchFamily="34" charset="0"/>
                    <a:cs typeface="Amazon Ember" panose="020B0603020204020204" pitchFamily="34" charset="0"/>
                  </a:rPr>
                  <a:t>Strumenti per sviluppatori</a:t>
                </a:r>
              </a:p>
            </p:txBody>
          </p:sp>
        </p:grpSp>
      </p:grpSp>
      <p:grpSp>
        <p:nvGrpSpPr>
          <p:cNvPr id="5" name="Group 4">
            <a:extLst>
              <a:ext uri="{FF2B5EF4-FFF2-40B4-BE49-F238E27FC236}">
                <a16:creationId xmlns:a16="http://schemas.microsoft.com/office/drawing/2014/main" id="{BC378DF9-9C6B-374B-9034-34A73AC2E2E4}"/>
              </a:ext>
            </a:extLst>
          </p:cNvPr>
          <p:cNvGrpSpPr/>
          <p:nvPr/>
        </p:nvGrpSpPr>
        <p:grpSpPr>
          <a:xfrm>
            <a:off x="6508180" y="3411183"/>
            <a:ext cx="899785" cy="899020"/>
            <a:chOff x="1918384" y="1155866"/>
            <a:chExt cx="1195030" cy="1194013"/>
          </a:xfrm>
        </p:grpSpPr>
        <p:sp>
          <p:nvSpPr>
            <p:cNvPr id="76" name="Rounded Rectangle 75">
              <a:extLst>
                <a:ext uri="{FF2B5EF4-FFF2-40B4-BE49-F238E27FC236}">
                  <a16:creationId xmlns:a16="http://schemas.microsoft.com/office/drawing/2014/main" id="{4C9EB41B-023B-C14D-A94A-5B6B2CB33B8B}"/>
                </a:ext>
              </a:extLst>
            </p:cNvPr>
            <p:cNvSpPr/>
            <p:nvPr/>
          </p:nvSpPr>
          <p:spPr>
            <a:xfrm>
              <a:off x="1924693" y="1155866"/>
              <a:ext cx="1188720" cy="1188720"/>
            </a:xfrm>
            <a:prstGeom prst="roundRect">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900" dirty="0">
                <a:latin typeface="Amazon Ember" panose="020B0603020204020204" pitchFamily="34" charset="0"/>
                <a:ea typeface="Amazon Ember" panose="020B0603020204020204" pitchFamily="34" charset="0"/>
                <a:cs typeface="Amazon Ember" panose="020B0603020204020204" pitchFamily="34" charset="0"/>
              </a:endParaRPr>
            </a:p>
          </p:txBody>
        </p:sp>
        <p:pic>
          <p:nvPicPr>
            <p:cNvPr id="77" name="Picture 76">
              <a:extLst>
                <a:ext uri="{FF2B5EF4-FFF2-40B4-BE49-F238E27FC236}">
                  <a16:creationId xmlns:a16="http://schemas.microsoft.com/office/drawing/2014/main" id="{F2C21ADD-A5E6-F049-91E6-D6FA6F9CBB68}"/>
                </a:ext>
              </a:extLst>
            </p:cNvPr>
            <p:cNvPicPr>
              <a:picLocks noChangeAspect="1"/>
            </p:cNvPicPr>
            <p:nvPr/>
          </p:nvPicPr>
          <p:blipFill>
            <a:blip r:embed="rId3"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2120410" y="1262915"/>
              <a:ext cx="723882" cy="579906"/>
            </a:xfrm>
            <a:prstGeom prst="rect">
              <a:avLst/>
            </a:prstGeom>
          </p:spPr>
        </p:pic>
        <p:sp>
          <p:nvSpPr>
            <p:cNvPr id="78" name="TextBox 77">
              <a:extLst>
                <a:ext uri="{FF2B5EF4-FFF2-40B4-BE49-F238E27FC236}">
                  <a16:creationId xmlns:a16="http://schemas.microsoft.com/office/drawing/2014/main" id="{8E9F6330-296F-874E-920F-739C5F0ABFDD}"/>
                </a:ext>
              </a:extLst>
            </p:cNvPr>
            <p:cNvSpPr txBox="1"/>
            <p:nvPr/>
          </p:nvSpPr>
          <p:spPr>
            <a:xfrm>
              <a:off x="1918384" y="1860459"/>
              <a:ext cx="1195030" cy="489420"/>
            </a:xfrm>
            <a:prstGeom prst="rect">
              <a:avLst/>
            </a:prstGeom>
            <a:noFill/>
          </p:spPr>
          <p:txBody>
            <a:bodyPr wrap="square" rtlCol="0">
              <a:spAutoFit/>
            </a:bodyPr>
            <a:lstStyle/>
            <a:p>
              <a:pPr algn="ctr"/>
              <a:r>
                <a:rPr lang="it-IT" sz="900" dirty="0">
                  <a:latin typeface="Amazon Ember" panose="020B0603020204020204" pitchFamily="34" charset="0"/>
                  <a:ea typeface="Amazon Ember" panose="020B0603020204020204" pitchFamily="34" charset="0"/>
                  <a:cs typeface="Amazon Ember" panose="020B0603020204020204" pitchFamily="34" charset="0"/>
                </a:rPr>
                <a:t>Architettura cloud ibrida</a:t>
              </a:r>
            </a:p>
          </p:txBody>
        </p:sp>
      </p:grpSp>
      <p:grpSp>
        <p:nvGrpSpPr>
          <p:cNvPr id="6" name="Group 5">
            <a:extLst>
              <a:ext uri="{FF2B5EF4-FFF2-40B4-BE49-F238E27FC236}">
                <a16:creationId xmlns:a16="http://schemas.microsoft.com/office/drawing/2014/main" id="{922F8CD8-BA4A-6842-B2E4-B1A17BD0C7EF}"/>
              </a:ext>
            </a:extLst>
          </p:cNvPr>
          <p:cNvGrpSpPr/>
          <p:nvPr/>
        </p:nvGrpSpPr>
        <p:grpSpPr>
          <a:xfrm>
            <a:off x="7535943" y="2311926"/>
            <a:ext cx="939011" cy="897122"/>
            <a:chOff x="2888129" y="1038898"/>
            <a:chExt cx="960483" cy="917636"/>
          </a:xfrm>
        </p:grpSpPr>
        <p:grpSp>
          <p:nvGrpSpPr>
            <p:cNvPr id="72" name="Group 71">
              <a:extLst>
                <a:ext uri="{FF2B5EF4-FFF2-40B4-BE49-F238E27FC236}">
                  <a16:creationId xmlns:a16="http://schemas.microsoft.com/office/drawing/2014/main" id="{82A7A67B-D6BC-AB40-BFED-7FB010169F4A}"/>
                </a:ext>
              </a:extLst>
            </p:cNvPr>
            <p:cNvGrpSpPr/>
            <p:nvPr/>
          </p:nvGrpSpPr>
          <p:grpSpPr>
            <a:xfrm>
              <a:off x="2888129" y="1038898"/>
              <a:ext cx="960483" cy="917636"/>
              <a:chOff x="1895009" y="1155866"/>
              <a:chExt cx="1247128" cy="1191495"/>
            </a:xfrm>
          </p:grpSpPr>
          <p:sp>
            <p:nvSpPr>
              <p:cNvPr id="74" name="Rounded Rectangle 73">
                <a:extLst>
                  <a:ext uri="{FF2B5EF4-FFF2-40B4-BE49-F238E27FC236}">
                    <a16:creationId xmlns:a16="http://schemas.microsoft.com/office/drawing/2014/main" id="{205E6CAF-A4EB-6046-A372-BFA16175A7E2}"/>
                  </a:ext>
                </a:extLst>
              </p:cNvPr>
              <p:cNvSpPr/>
              <p:nvPr/>
            </p:nvSpPr>
            <p:spPr>
              <a:xfrm>
                <a:off x="1924693" y="1155866"/>
                <a:ext cx="1188720" cy="1188720"/>
              </a:xfrm>
              <a:prstGeom prst="roundRect">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900"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75" name="TextBox 74">
                <a:extLst>
                  <a:ext uri="{FF2B5EF4-FFF2-40B4-BE49-F238E27FC236}">
                    <a16:creationId xmlns:a16="http://schemas.microsoft.com/office/drawing/2014/main" id="{A885B224-7193-B841-B99B-5F3A94ED6B3A}"/>
                  </a:ext>
                </a:extLst>
              </p:cNvPr>
              <p:cNvSpPr txBox="1"/>
              <p:nvPr/>
            </p:nvSpPr>
            <p:spPr>
              <a:xfrm>
                <a:off x="1895009" y="1718132"/>
                <a:ext cx="1247128" cy="629229"/>
              </a:xfrm>
              <a:prstGeom prst="rect">
                <a:avLst/>
              </a:prstGeom>
              <a:noFill/>
            </p:spPr>
            <p:txBody>
              <a:bodyPr wrap="square" rtlCol="0">
                <a:spAutoFit/>
              </a:bodyPr>
              <a:lstStyle/>
              <a:p>
                <a:pPr algn="ctr">
                  <a:lnSpc>
                    <a:spcPct val="90000"/>
                  </a:lnSpc>
                </a:pPr>
                <a:r>
                  <a:rPr lang="it-IT" sz="900" dirty="0">
                    <a:latin typeface="Amazon Ember" panose="020B0603020204020204" pitchFamily="34" charset="0"/>
                    <a:ea typeface="Amazon Ember" panose="020B0603020204020204" pitchFamily="34" charset="0"/>
                    <a:cs typeface="Amazon Ember" panose="020B0603020204020204" pitchFamily="34" charset="0"/>
                  </a:rPr>
                  <a:t>Supporto tecnico e aziendale</a:t>
                </a:r>
              </a:p>
            </p:txBody>
          </p:sp>
        </p:grpSp>
        <p:pic>
          <p:nvPicPr>
            <p:cNvPr id="73" name="Picture 72">
              <a:extLst>
                <a:ext uri="{FF2B5EF4-FFF2-40B4-BE49-F238E27FC236}">
                  <a16:creationId xmlns:a16="http://schemas.microsoft.com/office/drawing/2014/main" id="{8B1BDAFD-68F8-2F47-B575-7FB96463FC63}"/>
                </a:ext>
              </a:extLst>
            </p:cNvPr>
            <p:cNvPicPr>
              <a:picLocks noChangeAspect="1"/>
            </p:cNvPicPr>
            <p:nvPr/>
          </p:nvPicPr>
          <p:blipFill>
            <a:blip r:embed="rId4" cstate="email">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3177934" y="1120512"/>
              <a:ext cx="374175" cy="374175"/>
            </a:xfrm>
            <a:prstGeom prst="rect">
              <a:avLst/>
            </a:prstGeom>
          </p:spPr>
        </p:pic>
      </p:grpSp>
      <p:grpSp>
        <p:nvGrpSpPr>
          <p:cNvPr id="7" name="Group 6">
            <a:extLst>
              <a:ext uri="{FF2B5EF4-FFF2-40B4-BE49-F238E27FC236}">
                <a16:creationId xmlns:a16="http://schemas.microsoft.com/office/drawing/2014/main" id="{691C2178-B838-AE45-AA71-E8F9F52D6D36}"/>
              </a:ext>
            </a:extLst>
          </p:cNvPr>
          <p:cNvGrpSpPr/>
          <p:nvPr/>
        </p:nvGrpSpPr>
        <p:grpSpPr>
          <a:xfrm>
            <a:off x="7579919" y="1234053"/>
            <a:ext cx="895034" cy="895033"/>
            <a:chOff x="3901212" y="1036937"/>
            <a:chExt cx="915500" cy="915500"/>
          </a:xfrm>
        </p:grpSpPr>
        <p:sp>
          <p:nvSpPr>
            <p:cNvPr id="69" name="Rounded Rectangle 68">
              <a:extLst>
                <a:ext uri="{FF2B5EF4-FFF2-40B4-BE49-F238E27FC236}">
                  <a16:creationId xmlns:a16="http://schemas.microsoft.com/office/drawing/2014/main" id="{E7DB3D40-F198-3C4C-8279-1B5E45D07EF7}"/>
                </a:ext>
              </a:extLst>
            </p:cNvPr>
            <p:cNvSpPr/>
            <p:nvPr/>
          </p:nvSpPr>
          <p:spPr>
            <a:xfrm>
              <a:off x="3901212" y="1036937"/>
              <a:ext cx="915500" cy="915500"/>
            </a:xfrm>
            <a:prstGeom prst="roundRect">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900" dirty="0">
                <a:latin typeface="Amazon Ember" panose="020B0603020204020204" pitchFamily="34" charset="0"/>
                <a:ea typeface="Amazon Ember" panose="020B0603020204020204" pitchFamily="34" charset="0"/>
                <a:cs typeface="Amazon Ember" panose="020B0603020204020204" pitchFamily="34" charset="0"/>
              </a:endParaRPr>
            </a:p>
          </p:txBody>
        </p:sp>
        <p:pic>
          <p:nvPicPr>
            <p:cNvPr id="70" name="Picture 69">
              <a:extLst>
                <a:ext uri="{FF2B5EF4-FFF2-40B4-BE49-F238E27FC236}">
                  <a16:creationId xmlns:a16="http://schemas.microsoft.com/office/drawing/2014/main" id="{1FCE13F1-F282-324D-9A2B-E1B5F79A63B4}"/>
                </a:ext>
              </a:extLst>
            </p:cNvPr>
            <p:cNvPicPr>
              <a:picLocks noChangeAspect="1"/>
            </p:cNvPicPr>
            <p:nvPr/>
          </p:nvPicPr>
          <p:blipFill>
            <a:blip r:embed="rId5" cstate="email">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3992123" y="1120512"/>
              <a:ext cx="733676" cy="528247"/>
            </a:xfrm>
            <a:prstGeom prst="rect">
              <a:avLst/>
            </a:prstGeom>
          </p:spPr>
        </p:pic>
        <p:sp>
          <p:nvSpPr>
            <p:cNvPr id="71" name="TextBox 70">
              <a:extLst>
                <a:ext uri="{FF2B5EF4-FFF2-40B4-BE49-F238E27FC236}">
                  <a16:creationId xmlns:a16="http://schemas.microsoft.com/office/drawing/2014/main" id="{5C2644D0-D440-B640-B989-A7614923D485}"/>
                </a:ext>
              </a:extLst>
            </p:cNvPr>
            <p:cNvSpPr txBox="1"/>
            <p:nvPr/>
          </p:nvSpPr>
          <p:spPr>
            <a:xfrm>
              <a:off x="3901212" y="1570020"/>
              <a:ext cx="915500" cy="376930"/>
            </a:xfrm>
            <a:prstGeom prst="rect">
              <a:avLst/>
            </a:prstGeom>
            <a:noFill/>
          </p:spPr>
          <p:txBody>
            <a:bodyPr wrap="square" rtlCol="0">
              <a:spAutoFit/>
            </a:bodyPr>
            <a:lstStyle/>
            <a:p>
              <a:pPr algn="ctr"/>
              <a:r>
                <a:rPr lang="it-IT" sz="900" dirty="0">
                  <a:latin typeface="Amazon Ember" panose="020B0603020204020204" pitchFamily="34" charset="0"/>
                  <a:ea typeface="Amazon Ember" panose="020B0603020204020204" pitchFamily="34" charset="0"/>
                  <a:cs typeface="Amazon Ember" panose="020B0603020204020204" pitchFamily="34" charset="0"/>
                </a:rPr>
                <a:t>AWS Marketplace</a:t>
              </a:r>
            </a:p>
          </p:txBody>
        </p:sp>
      </p:grpSp>
      <p:grpSp>
        <p:nvGrpSpPr>
          <p:cNvPr id="8" name="Group 7">
            <a:extLst>
              <a:ext uri="{FF2B5EF4-FFF2-40B4-BE49-F238E27FC236}">
                <a16:creationId xmlns:a16="http://schemas.microsoft.com/office/drawing/2014/main" id="{B53A2AD2-B7FE-2C48-8C65-D6E46F83845C}"/>
              </a:ext>
            </a:extLst>
          </p:cNvPr>
          <p:cNvGrpSpPr/>
          <p:nvPr/>
        </p:nvGrpSpPr>
        <p:grpSpPr>
          <a:xfrm>
            <a:off x="2225983" y="1234053"/>
            <a:ext cx="895034" cy="895033"/>
            <a:chOff x="4891429" y="1036937"/>
            <a:chExt cx="915500" cy="915500"/>
          </a:xfrm>
        </p:grpSpPr>
        <p:sp>
          <p:nvSpPr>
            <p:cNvPr id="66" name="Rounded Rectangle 65">
              <a:extLst>
                <a:ext uri="{FF2B5EF4-FFF2-40B4-BE49-F238E27FC236}">
                  <a16:creationId xmlns:a16="http://schemas.microsoft.com/office/drawing/2014/main" id="{B489B1B3-9BD0-D84D-8ED5-54FD7C994F7B}"/>
                </a:ext>
              </a:extLst>
            </p:cNvPr>
            <p:cNvSpPr/>
            <p:nvPr/>
          </p:nvSpPr>
          <p:spPr>
            <a:xfrm>
              <a:off x="4891429" y="1036937"/>
              <a:ext cx="915500" cy="915500"/>
            </a:xfrm>
            <a:prstGeom prst="roundRect">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900" dirty="0">
                <a:latin typeface="Amazon Ember" panose="020B0603020204020204" pitchFamily="34" charset="0"/>
                <a:ea typeface="Amazon Ember" panose="020B0603020204020204" pitchFamily="34" charset="0"/>
                <a:cs typeface="Amazon Ember" panose="020B0603020204020204" pitchFamily="34" charset="0"/>
              </a:endParaRPr>
            </a:p>
          </p:txBody>
        </p:sp>
        <p:pic>
          <p:nvPicPr>
            <p:cNvPr id="67" name="Picture 66">
              <a:extLst>
                <a:ext uri="{FF2B5EF4-FFF2-40B4-BE49-F238E27FC236}">
                  <a16:creationId xmlns:a16="http://schemas.microsoft.com/office/drawing/2014/main" id="{224781BF-315F-B541-9B76-7471663A98F1}"/>
                </a:ext>
              </a:extLst>
            </p:cNvPr>
            <p:cNvPicPr>
              <a:picLocks noChangeAspect="1"/>
            </p:cNvPicPr>
            <p:nvPr/>
          </p:nvPicPr>
          <p:blipFill>
            <a:blip r:embed="rId6">
              <a:duotone>
                <a:schemeClr val="accent3">
                  <a:shade val="45000"/>
                  <a:satMod val="135000"/>
                </a:schemeClr>
                <a:prstClr val="white"/>
              </a:duotone>
            </a:blip>
            <a:stretch>
              <a:fillRect/>
            </a:stretch>
          </p:blipFill>
          <p:spPr>
            <a:xfrm>
              <a:off x="5086970" y="1182875"/>
              <a:ext cx="534992" cy="584528"/>
            </a:xfrm>
            <a:prstGeom prst="rect">
              <a:avLst/>
            </a:prstGeom>
          </p:spPr>
        </p:pic>
        <p:sp>
          <p:nvSpPr>
            <p:cNvPr id="68" name="TextBox 67">
              <a:extLst>
                <a:ext uri="{FF2B5EF4-FFF2-40B4-BE49-F238E27FC236}">
                  <a16:creationId xmlns:a16="http://schemas.microsoft.com/office/drawing/2014/main" id="{B0DECE33-51F0-404D-A933-AC4FD071F2DB}"/>
                </a:ext>
              </a:extLst>
            </p:cNvPr>
            <p:cNvSpPr txBox="1"/>
            <p:nvPr/>
          </p:nvSpPr>
          <p:spPr>
            <a:xfrm>
              <a:off x="4891429" y="1705835"/>
              <a:ext cx="915500" cy="236111"/>
            </a:xfrm>
            <a:prstGeom prst="rect">
              <a:avLst/>
            </a:prstGeom>
            <a:noFill/>
          </p:spPr>
          <p:txBody>
            <a:bodyPr wrap="square" rtlCol="0">
              <a:spAutoFit/>
            </a:bodyPr>
            <a:lstStyle/>
            <a:p>
              <a:pPr algn="ctr"/>
              <a:r>
                <a:rPr lang="it-IT" sz="900" dirty="0">
                  <a:latin typeface="Amazon Ember" panose="020B0603020204020204" pitchFamily="34" charset="0"/>
                  <a:ea typeface="Amazon Ember" panose="020B0603020204020204" pitchFamily="34" charset="0"/>
                  <a:cs typeface="Amazon Ember" panose="020B0603020204020204" pitchFamily="34" charset="0"/>
                </a:rPr>
                <a:t>Analisi</a:t>
              </a:r>
            </a:p>
          </p:txBody>
        </p:sp>
      </p:grpSp>
      <p:grpSp>
        <p:nvGrpSpPr>
          <p:cNvPr id="9" name="Group 8">
            <a:extLst>
              <a:ext uri="{FF2B5EF4-FFF2-40B4-BE49-F238E27FC236}">
                <a16:creationId xmlns:a16="http://schemas.microsoft.com/office/drawing/2014/main" id="{CF589E7B-ED91-994E-AAD8-15C50F17CB62}"/>
              </a:ext>
            </a:extLst>
          </p:cNvPr>
          <p:cNvGrpSpPr/>
          <p:nvPr/>
        </p:nvGrpSpPr>
        <p:grpSpPr>
          <a:xfrm>
            <a:off x="5419824" y="2311926"/>
            <a:ext cx="897789" cy="895033"/>
            <a:chOff x="5878828" y="1051022"/>
            <a:chExt cx="918319" cy="915500"/>
          </a:xfrm>
        </p:grpSpPr>
        <p:sp>
          <p:nvSpPr>
            <p:cNvPr id="63" name="Rounded Rectangle 62">
              <a:extLst>
                <a:ext uri="{FF2B5EF4-FFF2-40B4-BE49-F238E27FC236}">
                  <a16:creationId xmlns:a16="http://schemas.microsoft.com/office/drawing/2014/main" id="{5E737371-BCB1-FA4C-8BA3-751397A89AE9}"/>
                </a:ext>
              </a:extLst>
            </p:cNvPr>
            <p:cNvSpPr/>
            <p:nvPr/>
          </p:nvSpPr>
          <p:spPr>
            <a:xfrm>
              <a:off x="5881647" y="1051022"/>
              <a:ext cx="915500" cy="915500"/>
            </a:xfrm>
            <a:prstGeom prst="roundRect">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900"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64" name="TextBox 63">
              <a:extLst>
                <a:ext uri="{FF2B5EF4-FFF2-40B4-BE49-F238E27FC236}">
                  <a16:creationId xmlns:a16="http://schemas.microsoft.com/office/drawing/2014/main" id="{E24544C0-BBA0-FC49-B219-427CD2F21DAA}"/>
                </a:ext>
              </a:extLst>
            </p:cNvPr>
            <p:cNvSpPr txBox="1"/>
            <p:nvPr/>
          </p:nvSpPr>
          <p:spPr>
            <a:xfrm>
              <a:off x="5878828" y="1589318"/>
              <a:ext cx="915500" cy="376930"/>
            </a:xfrm>
            <a:prstGeom prst="rect">
              <a:avLst/>
            </a:prstGeom>
            <a:noFill/>
          </p:spPr>
          <p:txBody>
            <a:bodyPr wrap="square" rtlCol="0">
              <a:spAutoFit/>
            </a:bodyPr>
            <a:lstStyle/>
            <a:p>
              <a:pPr algn="ctr"/>
              <a:r>
                <a:rPr lang="it-IT" sz="900" dirty="0">
                  <a:latin typeface="Amazon Ember" panose="020B0603020204020204" pitchFamily="34" charset="0"/>
                  <a:ea typeface="Amazon Ember" panose="020B0603020204020204" pitchFamily="34" charset="0"/>
                  <a:cs typeface="Amazon Ember" panose="020B0603020204020204" pitchFamily="34" charset="0"/>
                </a:rPr>
                <a:t>Servizi applicativi</a:t>
              </a:r>
            </a:p>
          </p:txBody>
        </p:sp>
        <p:pic>
          <p:nvPicPr>
            <p:cNvPr id="65" name="Picture 64">
              <a:extLst>
                <a:ext uri="{FF2B5EF4-FFF2-40B4-BE49-F238E27FC236}">
                  <a16:creationId xmlns:a16="http://schemas.microsoft.com/office/drawing/2014/main" id="{D2F1CAEE-B587-0D49-AD46-014C02737F9F}"/>
                </a:ext>
              </a:extLst>
            </p:cNvPr>
            <p:cNvPicPr>
              <a:picLocks noChangeAspect="1"/>
            </p:cNvPicPr>
            <p:nvPr/>
          </p:nvPicPr>
          <p:blipFill>
            <a:blip r:embed="rId7"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6069968" y="1137125"/>
              <a:ext cx="538859" cy="519951"/>
            </a:xfrm>
            <a:prstGeom prst="rect">
              <a:avLst/>
            </a:prstGeom>
          </p:spPr>
        </p:pic>
      </p:grpSp>
      <p:grpSp>
        <p:nvGrpSpPr>
          <p:cNvPr id="10" name="Group 9">
            <a:extLst>
              <a:ext uri="{FF2B5EF4-FFF2-40B4-BE49-F238E27FC236}">
                <a16:creationId xmlns:a16="http://schemas.microsoft.com/office/drawing/2014/main" id="{5053926F-7AE7-504A-9740-C7566EAED1B0}"/>
              </a:ext>
            </a:extLst>
          </p:cNvPr>
          <p:cNvGrpSpPr/>
          <p:nvPr/>
        </p:nvGrpSpPr>
        <p:grpSpPr>
          <a:xfrm>
            <a:off x="4348680" y="1234052"/>
            <a:ext cx="904828" cy="901448"/>
            <a:chOff x="723366" y="2057369"/>
            <a:chExt cx="925519" cy="922061"/>
          </a:xfrm>
        </p:grpSpPr>
        <p:sp>
          <p:nvSpPr>
            <p:cNvPr id="60" name="Rounded Rectangle 59">
              <a:extLst>
                <a:ext uri="{FF2B5EF4-FFF2-40B4-BE49-F238E27FC236}">
                  <a16:creationId xmlns:a16="http://schemas.microsoft.com/office/drawing/2014/main" id="{D87D4136-8851-3E45-8855-3EEABF1BEC35}"/>
                </a:ext>
              </a:extLst>
            </p:cNvPr>
            <p:cNvSpPr/>
            <p:nvPr/>
          </p:nvSpPr>
          <p:spPr>
            <a:xfrm>
              <a:off x="733385" y="2057369"/>
              <a:ext cx="915500" cy="915500"/>
            </a:xfrm>
            <a:prstGeom prst="roundRect">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900" dirty="0">
                <a:latin typeface="Amazon Ember" panose="020B0603020204020204" pitchFamily="34" charset="0"/>
                <a:ea typeface="Amazon Ember" panose="020B0603020204020204" pitchFamily="34" charset="0"/>
                <a:cs typeface="Amazon Ember" panose="020B0603020204020204" pitchFamily="34" charset="0"/>
              </a:endParaRPr>
            </a:p>
          </p:txBody>
        </p:sp>
        <p:pic>
          <p:nvPicPr>
            <p:cNvPr id="61" name="Picture 60">
              <a:extLst>
                <a:ext uri="{FF2B5EF4-FFF2-40B4-BE49-F238E27FC236}">
                  <a16:creationId xmlns:a16="http://schemas.microsoft.com/office/drawing/2014/main" id="{55DD4495-DA37-8B48-A362-B92717695101}"/>
                </a:ext>
              </a:extLst>
            </p:cNvPr>
            <p:cNvPicPr>
              <a:picLocks noChangeAspect="1"/>
            </p:cNvPicPr>
            <p:nvPr/>
          </p:nvPicPr>
          <p:blipFill>
            <a:blip r:embed="rId8" cstate="email">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947087" y="2107928"/>
              <a:ext cx="533559" cy="607155"/>
            </a:xfrm>
            <a:prstGeom prst="rect">
              <a:avLst/>
            </a:prstGeom>
          </p:spPr>
        </p:pic>
        <p:sp>
          <p:nvSpPr>
            <p:cNvPr id="62" name="TextBox 61">
              <a:extLst>
                <a:ext uri="{FF2B5EF4-FFF2-40B4-BE49-F238E27FC236}">
                  <a16:creationId xmlns:a16="http://schemas.microsoft.com/office/drawing/2014/main" id="{786A3C77-C76F-1A47-BA82-A06F266E9D67}"/>
                </a:ext>
              </a:extLst>
            </p:cNvPr>
            <p:cNvSpPr txBox="1"/>
            <p:nvPr/>
          </p:nvSpPr>
          <p:spPr>
            <a:xfrm>
              <a:off x="723366" y="2602500"/>
              <a:ext cx="920358" cy="376930"/>
            </a:xfrm>
            <a:prstGeom prst="rect">
              <a:avLst/>
            </a:prstGeom>
            <a:noFill/>
          </p:spPr>
          <p:txBody>
            <a:bodyPr wrap="square" rtlCol="0">
              <a:spAutoFit/>
            </a:bodyPr>
            <a:lstStyle/>
            <a:p>
              <a:pPr algn="ctr"/>
              <a:r>
                <a:rPr lang="it-IT" sz="900" dirty="0">
                  <a:latin typeface="Amazon Ember" panose="020B0603020204020204" pitchFamily="34" charset="0"/>
                  <a:ea typeface="Amazon Ember" panose="020B0603020204020204" pitchFamily="34" charset="0"/>
                  <a:cs typeface="Amazon Ember" panose="020B0603020204020204" pitchFamily="34" charset="0"/>
                </a:rPr>
                <a:t>Dispositivi mobili</a:t>
              </a:r>
            </a:p>
          </p:txBody>
        </p:sp>
      </p:grpSp>
      <p:grpSp>
        <p:nvGrpSpPr>
          <p:cNvPr id="11" name="Group 10">
            <a:extLst>
              <a:ext uri="{FF2B5EF4-FFF2-40B4-BE49-F238E27FC236}">
                <a16:creationId xmlns:a16="http://schemas.microsoft.com/office/drawing/2014/main" id="{87439519-D064-BD46-B203-650979ECCFEC}"/>
              </a:ext>
            </a:extLst>
          </p:cNvPr>
          <p:cNvGrpSpPr/>
          <p:nvPr/>
        </p:nvGrpSpPr>
        <p:grpSpPr>
          <a:xfrm>
            <a:off x="6481172" y="1234051"/>
            <a:ext cx="932433" cy="897217"/>
            <a:chOff x="1805190" y="2037173"/>
            <a:chExt cx="953755" cy="917734"/>
          </a:xfrm>
        </p:grpSpPr>
        <p:sp>
          <p:nvSpPr>
            <p:cNvPr id="57" name="Rounded Rectangle 56">
              <a:extLst>
                <a:ext uri="{FF2B5EF4-FFF2-40B4-BE49-F238E27FC236}">
                  <a16:creationId xmlns:a16="http://schemas.microsoft.com/office/drawing/2014/main" id="{8CE59F88-FD94-9340-9282-69A86E6813FB}"/>
                </a:ext>
              </a:extLst>
            </p:cNvPr>
            <p:cNvSpPr/>
            <p:nvPr/>
          </p:nvSpPr>
          <p:spPr>
            <a:xfrm>
              <a:off x="1824317" y="2037173"/>
              <a:ext cx="915500" cy="915500"/>
            </a:xfrm>
            <a:prstGeom prst="roundRect">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900" dirty="0">
                <a:latin typeface="Amazon Ember" panose="020B0603020204020204" pitchFamily="34" charset="0"/>
                <a:ea typeface="Amazon Ember" panose="020B0603020204020204" pitchFamily="34" charset="0"/>
                <a:cs typeface="Amazon Ember" panose="020B0603020204020204" pitchFamily="34" charset="0"/>
              </a:endParaRPr>
            </a:p>
          </p:txBody>
        </p:sp>
        <p:pic>
          <p:nvPicPr>
            <p:cNvPr id="58" name="Picture 57">
              <a:extLst>
                <a:ext uri="{FF2B5EF4-FFF2-40B4-BE49-F238E27FC236}">
                  <a16:creationId xmlns:a16="http://schemas.microsoft.com/office/drawing/2014/main" id="{2B3ABDA5-4DB1-7444-BF55-25E50A40CF23}"/>
                </a:ext>
              </a:extLst>
            </p:cNvPr>
            <p:cNvPicPr>
              <a:picLocks noChangeAspect="1"/>
            </p:cNvPicPr>
            <p:nvPr/>
          </p:nvPicPr>
          <p:blipFill>
            <a:blip r:embed="rId9">
              <a:duotone>
                <a:schemeClr val="accent3">
                  <a:shade val="45000"/>
                  <a:satMod val="135000"/>
                </a:schemeClr>
                <a:prstClr val="white"/>
              </a:duotone>
            </a:blip>
            <a:stretch>
              <a:fillRect/>
            </a:stretch>
          </p:blipFill>
          <p:spPr>
            <a:xfrm>
              <a:off x="1977552" y="2054833"/>
              <a:ext cx="609030" cy="579078"/>
            </a:xfrm>
            <a:prstGeom prst="rect">
              <a:avLst/>
            </a:prstGeom>
          </p:spPr>
        </p:pic>
        <p:sp>
          <p:nvSpPr>
            <p:cNvPr id="59" name="TextBox 58">
              <a:extLst>
                <a:ext uri="{FF2B5EF4-FFF2-40B4-BE49-F238E27FC236}">
                  <a16:creationId xmlns:a16="http://schemas.microsoft.com/office/drawing/2014/main" id="{7A06261E-1D4C-1F47-BD0A-67E64ADD3E11}"/>
                </a:ext>
              </a:extLst>
            </p:cNvPr>
            <p:cNvSpPr txBox="1"/>
            <p:nvPr/>
          </p:nvSpPr>
          <p:spPr>
            <a:xfrm>
              <a:off x="1805190" y="2577977"/>
              <a:ext cx="953755" cy="376930"/>
            </a:xfrm>
            <a:prstGeom prst="rect">
              <a:avLst/>
            </a:prstGeom>
            <a:noFill/>
          </p:spPr>
          <p:txBody>
            <a:bodyPr wrap="square" rtlCol="0">
              <a:spAutoFit/>
            </a:bodyPr>
            <a:lstStyle/>
            <a:p>
              <a:pPr algn="ctr"/>
              <a:r>
                <a:rPr lang="it-IT" sz="900" dirty="0">
                  <a:latin typeface="Amazon Ember" panose="020B0603020204020204" pitchFamily="34" charset="0"/>
                  <a:ea typeface="Amazon Ember" panose="020B0603020204020204" pitchFamily="34" charset="0"/>
                  <a:cs typeface="Amazon Ember" panose="020B0603020204020204" pitchFamily="34" charset="0"/>
                </a:rPr>
                <a:t>Sviluppo di videogiochi</a:t>
              </a:r>
            </a:p>
          </p:txBody>
        </p:sp>
      </p:grpSp>
      <p:grpSp>
        <p:nvGrpSpPr>
          <p:cNvPr id="12" name="Group 11">
            <a:extLst>
              <a:ext uri="{FF2B5EF4-FFF2-40B4-BE49-F238E27FC236}">
                <a16:creationId xmlns:a16="http://schemas.microsoft.com/office/drawing/2014/main" id="{AA02D869-0633-7641-853C-9C71557FDFD6}"/>
              </a:ext>
            </a:extLst>
          </p:cNvPr>
          <p:cNvGrpSpPr/>
          <p:nvPr/>
        </p:nvGrpSpPr>
        <p:grpSpPr>
          <a:xfrm>
            <a:off x="7534137" y="3411181"/>
            <a:ext cx="998676" cy="895033"/>
            <a:chOff x="2860443" y="2021790"/>
            <a:chExt cx="1021512" cy="915500"/>
          </a:xfrm>
        </p:grpSpPr>
        <p:sp>
          <p:nvSpPr>
            <p:cNvPr id="54" name="Rounded Rectangle 53">
              <a:extLst>
                <a:ext uri="{FF2B5EF4-FFF2-40B4-BE49-F238E27FC236}">
                  <a16:creationId xmlns:a16="http://schemas.microsoft.com/office/drawing/2014/main" id="{93C5D655-D3B5-3248-AE60-B170203D6EEC}"/>
                </a:ext>
              </a:extLst>
            </p:cNvPr>
            <p:cNvSpPr/>
            <p:nvPr/>
          </p:nvSpPr>
          <p:spPr>
            <a:xfrm>
              <a:off x="2907272" y="2021790"/>
              <a:ext cx="915500" cy="915500"/>
            </a:xfrm>
            <a:prstGeom prst="roundRect">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900" dirty="0">
                <a:latin typeface="Amazon Ember" panose="020B0603020204020204" pitchFamily="34" charset="0"/>
                <a:ea typeface="Amazon Ember" panose="020B0603020204020204" pitchFamily="34" charset="0"/>
                <a:cs typeface="Amazon Ember" panose="020B0603020204020204" pitchFamily="34" charset="0"/>
              </a:endParaRPr>
            </a:p>
          </p:txBody>
        </p:sp>
        <p:pic>
          <p:nvPicPr>
            <p:cNvPr id="55" name="Picture 54">
              <a:extLst>
                <a:ext uri="{FF2B5EF4-FFF2-40B4-BE49-F238E27FC236}">
                  <a16:creationId xmlns:a16="http://schemas.microsoft.com/office/drawing/2014/main" id="{14BCF5BF-FDEF-A94C-9225-CC3302466ED1}"/>
                </a:ext>
              </a:extLst>
            </p:cNvPr>
            <p:cNvPicPr>
              <a:picLocks noChangeAspect="1"/>
            </p:cNvPicPr>
            <p:nvPr/>
          </p:nvPicPr>
          <p:blipFill>
            <a:blip r:embed="rId10">
              <a:duotone>
                <a:schemeClr val="accent4">
                  <a:shade val="45000"/>
                  <a:satMod val="135000"/>
                </a:schemeClr>
                <a:prstClr val="white"/>
              </a:duotone>
            </a:blip>
            <a:stretch>
              <a:fillRect/>
            </a:stretch>
          </p:blipFill>
          <p:spPr>
            <a:xfrm>
              <a:off x="3083418" y="2152704"/>
              <a:ext cx="563208" cy="553325"/>
            </a:xfrm>
            <a:prstGeom prst="rect">
              <a:avLst/>
            </a:prstGeom>
          </p:spPr>
        </p:pic>
        <p:sp>
          <p:nvSpPr>
            <p:cNvPr id="56" name="TextBox 55">
              <a:extLst>
                <a:ext uri="{FF2B5EF4-FFF2-40B4-BE49-F238E27FC236}">
                  <a16:creationId xmlns:a16="http://schemas.microsoft.com/office/drawing/2014/main" id="{4C19EFF4-75A1-5847-98BE-319EF02E1FEF}"/>
                </a:ext>
              </a:extLst>
            </p:cNvPr>
            <p:cNvSpPr txBox="1"/>
            <p:nvPr/>
          </p:nvSpPr>
          <p:spPr>
            <a:xfrm>
              <a:off x="2860443" y="2686863"/>
              <a:ext cx="1021512" cy="236111"/>
            </a:xfrm>
            <a:prstGeom prst="rect">
              <a:avLst/>
            </a:prstGeom>
            <a:noFill/>
          </p:spPr>
          <p:txBody>
            <a:bodyPr wrap="square" rtlCol="0">
              <a:spAutoFit/>
            </a:bodyPr>
            <a:lstStyle/>
            <a:p>
              <a:pPr algn="ctr"/>
              <a:r>
                <a:rPr lang="it-IT" sz="900" dirty="0">
                  <a:latin typeface="Amazon Ember" panose="020B0603020204020204" pitchFamily="34" charset="0"/>
                  <a:ea typeface="Amazon Ember" panose="020B0603020204020204" pitchFamily="34" charset="0"/>
                  <a:cs typeface="Amazon Ember" panose="020B0603020204020204" pitchFamily="34" charset="0"/>
                </a:rPr>
                <a:t>Messaggistica</a:t>
              </a:r>
            </a:p>
          </p:txBody>
        </p:sp>
      </p:grpSp>
      <p:grpSp>
        <p:nvGrpSpPr>
          <p:cNvPr id="13" name="Group 12">
            <a:extLst>
              <a:ext uri="{FF2B5EF4-FFF2-40B4-BE49-F238E27FC236}">
                <a16:creationId xmlns:a16="http://schemas.microsoft.com/office/drawing/2014/main" id="{38B26460-E34E-FE4E-ADAC-5D2C87839C38}"/>
              </a:ext>
            </a:extLst>
          </p:cNvPr>
          <p:cNvGrpSpPr/>
          <p:nvPr/>
        </p:nvGrpSpPr>
        <p:grpSpPr>
          <a:xfrm>
            <a:off x="4365899" y="2311925"/>
            <a:ext cx="895034" cy="898610"/>
            <a:chOff x="3901212" y="2028424"/>
            <a:chExt cx="915500" cy="919159"/>
          </a:xfrm>
        </p:grpSpPr>
        <p:sp>
          <p:nvSpPr>
            <p:cNvPr id="51" name="Rounded Rectangle 50">
              <a:extLst>
                <a:ext uri="{FF2B5EF4-FFF2-40B4-BE49-F238E27FC236}">
                  <a16:creationId xmlns:a16="http://schemas.microsoft.com/office/drawing/2014/main" id="{600DF623-9473-E147-84D5-240182F1A29C}"/>
                </a:ext>
              </a:extLst>
            </p:cNvPr>
            <p:cNvSpPr/>
            <p:nvPr/>
          </p:nvSpPr>
          <p:spPr>
            <a:xfrm>
              <a:off x="3901212" y="2028424"/>
              <a:ext cx="915500" cy="915500"/>
            </a:xfrm>
            <a:prstGeom prst="roundRect">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900" dirty="0">
                <a:latin typeface="Amazon Ember" panose="020B0603020204020204" pitchFamily="34" charset="0"/>
                <a:ea typeface="Amazon Ember" panose="020B0603020204020204" pitchFamily="34" charset="0"/>
                <a:cs typeface="Amazon Ember" panose="020B0603020204020204" pitchFamily="34" charset="0"/>
              </a:endParaRPr>
            </a:p>
          </p:txBody>
        </p:sp>
        <p:pic>
          <p:nvPicPr>
            <p:cNvPr id="52" name="Picture 51">
              <a:extLst>
                <a:ext uri="{FF2B5EF4-FFF2-40B4-BE49-F238E27FC236}">
                  <a16:creationId xmlns:a16="http://schemas.microsoft.com/office/drawing/2014/main" id="{DC8798E9-96BD-964E-9E66-FDF3E6B746BE}"/>
                </a:ext>
              </a:extLst>
            </p:cNvPr>
            <p:cNvPicPr>
              <a:picLocks noChangeAspect="1"/>
            </p:cNvPicPr>
            <p:nvPr/>
          </p:nvPicPr>
          <p:blipFill>
            <a:blip r:embed="rId11" cstate="email">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4075217" y="2078508"/>
              <a:ext cx="567491" cy="549185"/>
            </a:xfrm>
            <a:prstGeom prst="rect">
              <a:avLst/>
            </a:prstGeom>
          </p:spPr>
        </p:pic>
        <p:sp>
          <p:nvSpPr>
            <p:cNvPr id="53" name="TextBox 52">
              <a:extLst>
                <a:ext uri="{FF2B5EF4-FFF2-40B4-BE49-F238E27FC236}">
                  <a16:creationId xmlns:a16="http://schemas.microsoft.com/office/drawing/2014/main" id="{94D10ACA-C60C-BC4E-B332-DD096314AF63}"/>
                </a:ext>
              </a:extLst>
            </p:cNvPr>
            <p:cNvSpPr txBox="1"/>
            <p:nvPr/>
          </p:nvSpPr>
          <p:spPr>
            <a:xfrm>
              <a:off x="3910470" y="2569805"/>
              <a:ext cx="896984" cy="377778"/>
            </a:xfrm>
            <a:prstGeom prst="rect">
              <a:avLst/>
            </a:prstGeom>
            <a:noFill/>
          </p:spPr>
          <p:txBody>
            <a:bodyPr wrap="square" rtlCol="0">
              <a:spAutoFit/>
            </a:bodyPr>
            <a:lstStyle/>
            <a:p>
              <a:pPr algn="ctr"/>
              <a:r>
                <a:rPr lang="it-IT" sz="900" dirty="0">
                  <a:latin typeface="Amazon Ember" panose="020B0603020204020204" pitchFamily="34" charset="0"/>
                  <a:ea typeface="Amazon Ember" panose="020B0603020204020204" pitchFamily="34" charset="0"/>
                  <a:cs typeface="Amazon Ember" panose="020B0603020204020204" pitchFamily="34" charset="0"/>
                </a:rPr>
                <a:t>Produttività aziendale</a:t>
              </a:r>
            </a:p>
          </p:txBody>
        </p:sp>
      </p:grpSp>
      <p:grpSp>
        <p:nvGrpSpPr>
          <p:cNvPr id="14" name="Group 13">
            <a:extLst>
              <a:ext uri="{FF2B5EF4-FFF2-40B4-BE49-F238E27FC236}">
                <a16:creationId xmlns:a16="http://schemas.microsoft.com/office/drawing/2014/main" id="{69909B74-1647-AF45-A9B5-0ADC54399A17}"/>
              </a:ext>
            </a:extLst>
          </p:cNvPr>
          <p:cNvGrpSpPr/>
          <p:nvPr/>
        </p:nvGrpSpPr>
        <p:grpSpPr>
          <a:xfrm>
            <a:off x="6479259" y="2311926"/>
            <a:ext cx="895034" cy="897122"/>
            <a:chOff x="4891429" y="2037173"/>
            <a:chExt cx="915500" cy="917636"/>
          </a:xfrm>
        </p:grpSpPr>
        <p:sp>
          <p:nvSpPr>
            <p:cNvPr id="48" name="Rounded Rectangle 47">
              <a:extLst>
                <a:ext uri="{FF2B5EF4-FFF2-40B4-BE49-F238E27FC236}">
                  <a16:creationId xmlns:a16="http://schemas.microsoft.com/office/drawing/2014/main" id="{F954DDE7-1A1C-DA41-B499-1439EA15CC62}"/>
                </a:ext>
              </a:extLst>
            </p:cNvPr>
            <p:cNvSpPr/>
            <p:nvPr/>
          </p:nvSpPr>
          <p:spPr>
            <a:xfrm>
              <a:off x="4891429" y="2037173"/>
              <a:ext cx="915500" cy="915500"/>
            </a:xfrm>
            <a:prstGeom prst="roundRect">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900" dirty="0">
                <a:latin typeface="Amazon Ember" panose="020B0603020204020204" pitchFamily="34" charset="0"/>
                <a:ea typeface="Amazon Ember" panose="020B0603020204020204" pitchFamily="34" charset="0"/>
                <a:cs typeface="Amazon Ember" panose="020B0603020204020204" pitchFamily="34" charset="0"/>
              </a:endParaRPr>
            </a:p>
          </p:txBody>
        </p:sp>
        <p:pic>
          <p:nvPicPr>
            <p:cNvPr id="49" name="Picture 48">
              <a:extLst>
                <a:ext uri="{FF2B5EF4-FFF2-40B4-BE49-F238E27FC236}">
                  <a16:creationId xmlns:a16="http://schemas.microsoft.com/office/drawing/2014/main" id="{A0B33B0D-1579-E343-9301-8FBBF55051A6}"/>
                </a:ext>
              </a:extLst>
            </p:cNvPr>
            <p:cNvPicPr>
              <a:picLocks noChangeAspect="1"/>
            </p:cNvPicPr>
            <p:nvPr/>
          </p:nvPicPr>
          <p:blipFill>
            <a:blip r:embed="rId12" cstate="email">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5083846" y="2072350"/>
              <a:ext cx="530666" cy="459382"/>
            </a:xfrm>
            <a:prstGeom prst="rect">
              <a:avLst/>
            </a:prstGeom>
          </p:spPr>
        </p:pic>
        <p:sp>
          <p:nvSpPr>
            <p:cNvPr id="50" name="TextBox 49">
              <a:extLst>
                <a:ext uri="{FF2B5EF4-FFF2-40B4-BE49-F238E27FC236}">
                  <a16:creationId xmlns:a16="http://schemas.microsoft.com/office/drawing/2014/main" id="{9F3FE470-D29E-4F4D-B5B5-110CEFC2F705}"/>
                </a:ext>
              </a:extLst>
            </p:cNvPr>
            <p:cNvSpPr txBox="1"/>
            <p:nvPr/>
          </p:nvSpPr>
          <p:spPr>
            <a:xfrm>
              <a:off x="4900687" y="2470205"/>
              <a:ext cx="896984" cy="484604"/>
            </a:xfrm>
            <a:prstGeom prst="rect">
              <a:avLst/>
            </a:prstGeom>
            <a:noFill/>
          </p:spPr>
          <p:txBody>
            <a:bodyPr wrap="square" rtlCol="0">
              <a:spAutoFit/>
            </a:bodyPr>
            <a:lstStyle/>
            <a:p>
              <a:pPr algn="ctr">
                <a:lnSpc>
                  <a:spcPct val="90000"/>
                </a:lnSpc>
              </a:pPr>
              <a:r>
                <a:rPr lang="it-IT" sz="900" dirty="0">
                  <a:latin typeface="Amazon Ember" panose="020B0603020204020204" pitchFamily="34" charset="0"/>
                  <a:ea typeface="Amazon Ember" panose="020B0603020204020204" pitchFamily="34" charset="0"/>
                  <a:cs typeface="Amazon Ember" panose="020B0603020204020204" pitchFamily="34" charset="0"/>
                </a:rPr>
                <a:t>Streaming </a:t>
              </a:r>
              <a:br>
                <a:rPr lang="it-IT" sz="900" dirty="0">
                  <a:latin typeface="Amazon Ember" panose="020B0603020204020204" pitchFamily="34" charset="0"/>
                  <a:ea typeface="Amazon Ember" panose="020B0603020204020204" pitchFamily="34" charset="0"/>
                  <a:cs typeface="Amazon Ember" panose="020B0603020204020204" pitchFamily="34" charset="0"/>
                </a:rPr>
              </a:br>
              <a:r>
                <a:rPr lang="it-IT" sz="900" dirty="0">
                  <a:latin typeface="Amazon Ember" panose="020B0603020204020204" pitchFamily="34" charset="0"/>
                  <a:ea typeface="Amazon Ember" panose="020B0603020204020204" pitchFamily="34" charset="0"/>
                  <a:cs typeface="Amazon Ember" panose="020B0603020204020204" pitchFamily="34" charset="0"/>
                </a:rPr>
                <a:t>di desktop e applicazioni</a:t>
              </a:r>
            </a:p>
          </p:txBody>
        </p:sp>
      </p:grpSp>
      <p:grpSp>
        <p:nvGrpSpPr>
          <p:cNvPr id="15" name="Group 14">
            <a:extLst>
              <a:ext uri="{FF2B5EF4-FFF2-40B4-BE49-F238E27FC236}">
                <a16:creationId xmlns:a16="http://schemas.microsoft.com/office/drawing/2014/main" id="{D0DF06BB-D9E7-9C46-9ABE-C8EF4027364A}"/>
              </a:ext>
            </a:extLst>
          </p:cNvPr>
          <p:cNvGrpSpPr/>
          <p:nvPr/>
        </p:nvGrpSpPr>
        <p:grpSpPr>
          <a:xfrm>
            <a:off x="3287331" y="1234052"/>
            <a:ext cx="895034" cy="895033"/>
            <a:chOff x="5881647" y="2046613"/>
            <a:chExt cx="915500" cy="915500"/>
          </a:xfrm>
        </p:grpSpPr>
        <p:sp>
          <p:nvSpPr>
            <p:cNvPr id="45" name="Rounded Rectangle 44">
              <a:extLst>
                <a:ext uri="{FF2B5EF4-FFF2-40B4-BE49-F238E27FC236}">
                  <a16:creationId xmlns:a16="http://schemas.microsoft.com/office/drawing/2014/main" id="{1AD464C8-EED2-9B4D-B61D-82E69F2C92EE}"/>
                </a:ext>
              </a:extLst>
            </p:cNvPr>
            <p:cNvSpPr/>
            <p:nvPr/>
          </p:nvSpPr>
          <p:spPr>
            <a:xfrm>
              <a:off x="5881647" y="2046613"/>
              <a:ext cx="915500" cy="915500"/>
            </a:xfrm>
            <a:prstGeom prst="roundRect">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900"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46" name="TextBox 45">
              <a:extLst>
                <a:ext uri="{FF2B5EF4-FFF2-40B4-BE49-F238E27FC236}">
                  <a16:creationId xmlns:a16="http://schemas.microsoft.com/office/drawing/2014/main" id="{78DB29F9-E2B5-9A40-9AF0-FBC596BC35FE}"/>
                </a:ext>
              </a:extLst>
            </p:cNvPr>
            <p:cNvSpPr txBox="1"/>
            <p:nvPr/>
          </p:nvSpPr>
          <p:spPr>
            <a:xfrm>
              <a:off x="5890905" y="2583482"/>
              <a:ext cx="896984" cy="376930"/>
            </a:xfrm>
            <a:prstGeom prst="rect">
              <a:avLst/>
            </a:prstGeom>
            <a:noFill/>
          </p:spPr>
          <p:txBody>
            <a:bodyPr wrap="square" rtlCol="0">
              <a:spAutoFit/>
            </a:bodyPr>
            <a:lstStyle/>
            <a:p>
              <a:pPr algn="ctr"/>
              <a:r>
                <a:rPr lang="it-IT" sz="900" dirty="0">
                  <a:latin typeface="Amazon Ember" panose="020B0603020204020204" pitchFamily="34" charset="0"/>
                  <a:ea typeface="Amazon Ember" panose="020B0603020204020204" pitchFamily="34" charset="0"/>
                  <a:cs typeface="Amazon Ember" panose="020B0603020204020204" pitchFamily="34" charset="0"/>
                </a:rPr>
                <a:t>Intelligenza artificiale</a:t>
              </a:r>
            </a:p>
          </p:txBody>
        </p:sp>
        <p:pic>
          <p:nvPicPr>
            <p:cNvPr id="47" name="Picture 46">
              <a:extLst>
                <a:ext uri="{FF2B5EF4-FFF2-40B4-BE49-F238E27FC236}">
                  <a16:creationId xmlns:a16="http://schemas.microsoft.com/office/drawing/2014/main" id="{3C90CCFC-E67E-7642-B393-DA76477DA72B}"/>
                </a:ext>
              </a:extLst>
            </p:cNvPr>
            <p:cNvPicPr>
              <a:picLocks noChangeAspect="1"/>
            </p:cNvPicPr>
            <p:nvPr/>
          </p:nvPicPr>
          <p:blipFill>
            <a:blip r:embed="rId13">
              <a:duotone>
                <a:schemeClr val="accent4">
                  <a:shade val="45000"/>
                  <a:satMod val="135000"/>
                </a:schemeClr>
                <a:prstClr val="white"/>
              </a:duotone>
            </a:blip>
            <a:stretch>
              <a:fillRect/>
            </a:stretch>
          </p:blipFill>
          <p:spPr>
            <a:xfrm>
              <a:off x="6068604" y="2071566"/>
              <a:ext cx="541586" cy="570601"/>
            </a:xfrm>
            <a:prstGeom prst="rect">
              <a:avLst/>
            </a:prstGeom>
          </p:spPr>
        </p:pic>
      </p:grpSp>
      <p:grpSp>
        <p:nvGrpSpPr>
          <p:cNvPr id="16" name="Group 15">
            <a:extLst>
              <a:ext uri="{FF2B5EF4-FFF2-40B4-BE49-F238E27FC236}">
                <a16:creationId xmlns:a16="http://schemas.microsoft.com/office/drawing/2014/main" id="{6BD63AEB-7267-F549-B468-7EA1A6311E5E}"/>
              </a:ext>
            </a:extLst>
          </p:cNvPr>
          <p:cNvGrpSpPr/>
          <p:nvPr/>
        </p:nvGrpSpPr>
        <p:grpSpPr>
          <a:xfrm>
            <a:off x="3276757" y="2311926"/>
            <a:ext cx="916183" cy="896764"/>
            <a:chOff x="6935683" y="1057901"/>
            <a:chExt cx="937133" cy="917270"/>
          </a:xfrm>
        </p:grpSpPr>
        <p:sp>
          <p:nvSpPr>
            <p:cNvPr id="42" name="Rounded Rectangle 41">
              <a:extLst>
                <a:ext uri="{FF2B5EF4-FFF2-40B4-BE49-F238E27FC236}">
                  <a16:creationId xmlns:a16="http://schemas.microsoft.com/office/drawing/2014/main" id="{4543481C-C332-5F40-A9EF-328E693B86E1}"/>
                </a:ext>
              </a:extLst>
            </p:cNvPr>
            <p:cNvSpPr/>
            <p:nvPr/>
          </p:nvSpPr>
          <p:spPr>
            <a:xfrm>
              <a:off x="6946583" y="1057901"/>
              <a:ext cx="915500" cy="915500"/>
            </a:xfrm>
            <a:prstGeom prst="roundRect">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900"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43" name="TextBox 42">
              <a:extLst>
                <a:ext uri="{FF2B5EF4-FFF2-40B4-BE49-F238E27FC236}">
                  <a16:creationId xmlns:a16="http://schemas.microsoft.com/office/drawing/2014/main" id="{79D78F2E-8038-994F-9EBF-7507AEEF5E8F}"/>
                </a:ext>
              </a:extLst>
            </p:cNvPr>
            <p:cNvSpPr txBox="1"/>
            <p:nvPr/>
          </p:nvSpPr>
          <p:spPr>
            <a:xfrm>
              <a:off x="6935683" y="1598241"/>
              <a:ext cx="937133" cy="376930"/>
            </a:xfrm>
            <a:prstGeom prst="rect">
              <a:avLst/>
            </a:prstGeom>
            <a:noFill/>
          </p:spPr>
          <p:txBody>
            <a:bodyPr wrap="square" rtlCol="0">
              <a:spAutoFit/>
            </a:bodyPr>
            <a:lstStyle/>
            <a:p>
              <a:pPr algn="ctr"/>
              <a:r>
                <a:rPr lang="it-IT" sz="900" dirty="0">
                  <a:latin typeface="Amazon Ember" panose="020B0603020204020204" pitchFamily="34" charset="0"/>
                  <a:ea typeface="Amazon Ember" panose="020B0603020204020204" pitchFamily="34" charset="0"/>
                  <a:cs typeface="Amazon Ember" panose="020B0603020204020204" pitchFamily="34" charset="0"/>
                </a:rPr>
                <a:t>Strumenti </a:t>
              </a:r>
              <a:br>
                <a:rPr lang="it-IT" sz="900" dirty="0">
                  <a:latin typeface="Amazon Ember" panose="020B0603020204020204" pitchFamily="34" charset="0"/>
                  <a:ea typeface="Amazon Ember" panose="020B0603020204020204" pitchFamily="34" charset="0"/>
                  <a:cs typeface="Amazon Ember" panose="020B0603020204020204" pitchFamily="34" charset="0"/>
                </a:rPr>
              </a:br>
              <a:r>
                <a:rPr lang="it-IT" sz="900" dirty="0">
                  <a:latin typeface="Amazon Ember" panose="020B0603020204020204" pitchFamily="34" charset="0"/>
                  <a:ea typeface="Amazon Ember" panose="020B0603020204020204" pitchFamily="34" charset="0"/>
                  <a:cs typeface="Amazon Ember" panose="020B0603020204020204" pitchFamily="34" charset="0"/>
                </a:rPr>
                <a:t>di gestione</a:t>
              </a:r>
            </a:p>
          </p:txBody>
        </p:sp>
        <p:pic>
          <p:nvPicPr>
            <p:cNvPr id="44" name="Picture 43">
              <a:extLst>
                <a:ext uri="{FF2B5EF4-FFF2-40B4-BE49-F238E27FC236}">
                  <a16:creationId xmlns:a16="http://schemas.microsoft.com/office/drawing/2014/main" id="{3BC6271E-E4A8-EA41-9827-2E2ECFF5CCAC}"/>
                </a:ext>
              </a:extLst>
            </p:cNvPr>
            <p:cNvPicPr>
              <a:picLocks noChangeAspect="1"/>
            </p:cNvPicPr>
            <p:nvPr/>
          </p:nvPicPr>
          <p:blipFill>
            <a:blip r:embed="rId14"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7110276" y="1209252"/>
              <a:ext cx="611090" cy="430346"/>
            </a:xfrm>
            <a:prstGeom prst="rect">
              <a:avLst/>
            </a:prstGeom>
          </p:spPr>
        </p:pic>
      </p:grpSp>
      <p:grpSp>
        <p:nvGrpSpPr>
          <p:cNvPr id="17" name="Group 16">
            <a:extLst>
              <a:ext uri="{FF2B5EF4-FFF2-40B4-BE49-F238E27FC236}">
                <a16:creationId xmlns:a16="http://schemas.microsoft.com/office/drawing/2014/main" id="{B4F8CA27-36F3-9047-B79E-1A7A868F49D7}"/>
              </a:ext>
            </a:extLst>
          </p:cNvPr>
          <p:cNvGrpSpPr/>
          <p:nvPr/>
        </p:nvGrpSpPr>
        <p:grpSpPr>
          <a:xfrm>
            <a:off x="5419824" y="1234053"/>
            <a:ext cx="895034" cy="896956"/>
            <a:chOff x="6945474" y="2085316"/>
            <a:chExt cx="915500" cy="917466"/>
          </a:xfrm>
        </p:grpSpPr>
        <p:sp>
          <p:nvSpPr>
            <p:cNvPr id="39" name="Rounded Rectangle 38">
              <a:extLst>
                <a:ext uri="{FF2B5EF4-FFF2-40B4-BE49-F238E27FC236}">
                  <a16:creationId xmlns:a16="http://schemas.microsoft.com/office/drawing/2014/main" id="{0252690B-9B53-DF47-9D53-4AD1ECD5DE1F}"/>
                </a:ext>
              </a:extLst>
            </p:cNvPr>
            <p:cNvSpPr/>
            <p:nvPr/>
          </p:nvSpPr>
          <p:spPr>
            <a:xfrm>
              <a:off x="6945474" y="2085316"/>
              <a:ext cx="915500" cy="915500"/>
            </a:xfrm>
            <a:prstGeom prst="roundRect">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900"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40" name="TextBox 39">
              <a:extLst>
                <a:ext uri="{FF2B5EF4-FFF2-40B4-BE49-F238E27FC236}">
                  <a16:creationId xmlns:a16="http://schemas.microsoft.com/office/drawing/2014/main" id="{C2D0D19C-E1BA-0B48-B3DD-62ACABFA21FC}"/>
                </a:ext>
              </a:extLst>
            </p:cNvPr>
            <p:cNvSpPr txBox="1"/>
            <p:nvPr/>
          </p:nvSpPr>
          <p:spPr>
            <a:xfrm>
              <a:off x="6953581" y="2625852"/>
              <a:ext cx="896984" cy="376930"/>
            </a:xfrm>
            <a:prstGeom prst="rect">
              <a:avLst/>
            </a:prstGeom>
            <a:noFill/>
          </p:spPr>
          <p:txBody>
            <a:bodyPr wrap="square" rtlCol="0">
              <a:spAutoFit/>
            </a:bodyPr>
            <a:lstStyle/>
            <a:p>
              <a:pPr algn="ctr"/>
              <a:r>
                <a:rPr lang="it-IT" sz="900" dirty="0">
                  <a:latin typeface="Amazon Ember" panose="020B0603020204020204" pitchFamily="34" charset="0"/>
                  <a:ea typeface="Amazon Ember" panose="020B0603020204020204" pitchFamily="34" charset="0"/>
                  <a:cs typeface="Amazon Ember" panose="020B0603020204020204" pitchFamily="34" charset="0"/>
                </a:rPr>
                <a:t>Internet of Things</a:t>
              </a:r>
            </a:p>
          </p:txBody>
        </p:sp>
        <p:pic>
          <p:nvPicPr>
            <p:cNvPr id="41" name="Picture 40">
              <a:extLst>
                <a:ext uri="{FF2B5EF4-FFF2-40B4-BE49-F238E27FC236}">
                  <a16:creationId xmlns:a16="http://schemas.microsoft.com/office/drawing/2014/main" id="{07619112-9217-A847-8D79-025A976BC8AE}"/>
                </a:ext>
              </a:extLst>
            </p:cNvPr>
            <p:cNvPicPr>
              <a:picLocks noChangeAspect="1"/>
            </p:cNvPicPr>
            <p:nvPr/>
          </p:nvPicPr>
          <p:blipFill>
            <a:blip r:embed="rId15">
              <a:duotone>
                <a:schemeClr val="accent1">
                  <a:shade val="45000"/>
                  <a:satMod val="135000"/>
                </a:schemeClr>
                <a:prstClr val="white"/>
              </a:duotone>
            </a:blip>
            <a:stretch>
              <a:fillRect/>
            </a:stretch>
          </p:blipFill>
          <p:spPr>
            <a:xfrm>
              <a:off x="7159812" y="2149141"/>
              <a:ext cx="512018" cy="551404"/>
            </a:xfrm>
            <a:prstGeom prst="rect">
              <a:avLst/>
            </a:prstGeom>
          </p:spPr>
        </p:pic>
      </p:grpSp>
      <p:grpSp>
        <p:nvGrpSpPr>
          <p:cNvPr id="18" name="Group 17">
            <a:extLst>
              <a:ext uri="{FF2B5EF4-FFF2-40B4-BE49-F238E27FC236}">
                <a16:creationId xmlns:a16="http://schemas.microsoft.com/office/drawing/2014/main" id="{0947CDF8-4F14-5F48-BC5D-7555FD7B3694}"/>
              </a:ext>
            </a:extLst>
          </p:cNvPr>
          <p:cNvGrpSpPr/>
          <p:nvPr/>
        </p:nvGrpSpPr>
        <p:grpSpPr>
          <a:xfrm>
            <a:off x="4363525" y="3411183"/>
            <a:ext cx="903341" cy="904391"/>
            <a:chOff x="1795852" y="3061744"/>
            <a:chExt cx="923997" cy="925071"/>
          </a:xfrm>
        </p:grpSpPr>
        <p:sp>
          <p:nvSpPr>
            <p:cNvPr id="36" name="Rounded Rectangle 35">
              <a:extLst>
                <a:ext uri="{FF2B5EF4-FFF2-40B4-BE49-F238E27FC236}">
                  <a16:creationId xmlns:a16="http://schemas.microsoft.com/office/drawing/2014/main" id="{E7029FCF-7182-8B49-AB5C-C6D5AB08FD74}"/>
                </a:ext>
              </a:extLst>
            </p:cNvPr>
            <p:cNvSpPr/>
            <p:nvPr/>
          </p:nvSpPr>
          <p:spPr>
            <a:xfrm>
              <a:off x="1804349" y="3061744"/>
              <a:ext cx="915500" cy="915500"/>
            </a:xfrm>
            <a:prstGeom prst="roundRect">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900"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37" name="TextBox 36">
              <a:extLst>
                <a:ext uri="{FF2B5EF4-FFF2-40B4-BE49-F238E27FC236}">
                  <a16:creationId xmlns:a16="http://schemas.microsoft.com/office/drawing/2014/main" id="{A508666E-3253-A14E-9D88-A954492CE518}"/>
                </a:ext>
              </a:extLst>
            </p:cNvPr>
            <p:cNvSpPr txBox="1"/>
            <p:nvPr/>
          </p:nvSpPr>
          <p:spPr>
            <a:xfrm>
              <a:off x="1795852" y="3750705"/>
              <a:ext cx="920358" cy="236110"/>
            </a:xfrm>
            <a:prstGeom prst="rect">
              <a:avLst/>
            </a:prstGeom>
            <a:noFill/>
          </p:spPr>
          <p:txBody>
            <a:bodyPr wrap="square" rtlCol="0">
              <a:spAutoFit/>
            </a:bodyPr>
            <a:lstStyle/>
            <a:p>
              <a:pPr algn="ctr"/>
              <a:r>
                <a:rPr lang="it-IT" sz="900" dirty="0">
                  <a:latin typeface="Amazon Ember" panose="020B0603020204020204" pitchFamily="34" charset="0"/>
                  <a:ea typeface="Amazon Ember" panose="020B0603020204020204" pitchFamily="34" charset="0"/>
                  <a:cs typeface="Amazon Ember" panose="020B0603020204020204" pitchFamily="34" charset="0"/>
                </a:rPr>
                <a:t>Database</a:t>
              </a:r>
            </a:p>
          </p:txBody>
        </p:sp>
        <p:pic>
          <p:nvPicPr>
            <p:cNvPr id="38" name="Picture 37">
              <a:extLst>
                <a:ext uri="{FF2B5EF4-FFF2-40B4-BE49-F238E27FC236}">
                  <a16:creationId xmlns:a16="http://schemas.microsoft.com/office/drawing/2014/main" id="{747DF5F3-4928-A047-8B57-5344C80B4A00}"/>
                </a:ext>
              </a:extLst>
            </p:cNvPr>
            <p:cNvPicPr>
              <a:picLocks noChangeAspect="1"/>
            </p:cNvPicPr>
            <p:nvPr/>
          </p:nvPicPr>
          <p:blipFill>
            <a:blip r:embed="rId16">
              <a:duotone>
                <a:schemeClr val="accent5">
                  <a:shade val="45000"/>
                  <a:satMod val="135000"/>
                </a:schemeClr>
                <a:prstClr val="white"/>
              </a:duotone>
            </a:blip>
            <a:stretch>
              <a:fillRect/>
            </a:stretch>
          </p:blipFill>
          <p:spPr>
            <a:xfrm>
              <a:off x="1925153" y="3117541"/>
              <a:ext cx="673893" cy="616784"/>
            </a:xfrm>
            <a:prstGeom prst="rect">
              <a:avLst/>
            </a:prstGeom>
          </p:spPr>
        </p:pic>
      </p:grpSp>
      <p:grpSp>
        <p:nvGrpSpPr>
          <p:cNvPr id="19" name="Group 18">
            <a:extLst>
              <a:ext uri="{FF2B5EF4-FFF2-40B4-BE49-F238E27FC236}">
                <a16:creationId xmlns:a16="http://schemas.microsoft.com/office/drawing/2014/main" id="{62E883D6-FA0D-D544-9FE4-6C6C30E812FF}"/>
              </a:ext>
            </a:extLst>
          </p:cNvPr>
          <p:cNvGrpSpPr/>
          <p:nvPr/>
        </p:nvGrpSpPr>
        <p:grpSpPr>
          <a:xfrm>
            <a:off x="3297721" y="3411184"/>
            <a:ext cx="899783" cy="895336"/>
            <a:chOff x="4452720" y="3232742"/>
            <a:chExt cx="1026502" cy="1021428"/>
          </a:xfrm>
        </p:grpSpPr>
        <p:sp>
          <p:nvSpPr>
            <p:cNvPr id="32" name="Rounded Rectangle 31">
              <a:extLst>
                <a:ext uri="{FF2B5EF4-FFF2-40B4-BE49-F238E27FC236}">
                  <a16:creationId xmlns:a16="http://schemas.microsoft.com/office/drawing/2014/main" id="{AFEED6B2-5E21-6344-9C7C-83B87128A712}"/>
                </a:ext>
              </a:extLst>
            </p:cNvPr>
            <p:cNvSpPr/>
            <p:nvPr/>
          </p:nvSpPr>
          <p:spPr>
            <a:xfrm>
              <a:off x="4455429" y="3232742"/>
              <a:ext cx="1021084" cy="1021084"/>
            </a:xfrm>
            <a:prstGeom prst="roundRect">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900"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33" name="TextBox 32">
              <a:extLst>
                <a:ext uri="{FF2B5EF4-FFF2-40B4-BE49-F238E27FC236}">
                  <a16:creationId xmlns:a16="http://schemas.microsoft.com/office/drawing/2014/main" id="{762E6691-10E8-A34A-AA3E-B09D6D5BD21E}"/>
                </a:ext>
              </a:extLst>
            </p:cNvPr>
            <p:cNvSpPr txBox="1"/>
            <p:nvPr/>
          </p:nvSpPr>
          <p:spPr>
            <a:xfrm>
              <a:off x="4452720" y="3990829"/>
              <a:ext cx="1026502" cy="263341"/>
            </a:xfrm>
            <a:prstGeom prst="rect">
              <a:avLst/>
            </a:prstGeom>
            <a:noFill/>
          </p:spPr>
          <p:txBody>
            <a:bodyPr wrap="square" rtlCol="0">
              <a:spAutoFit/>
            </a:bodyPr>
            <a:lstStyle/>
            <a:p>
              <a:pPr algn="ctr"/>
              <a:r>
                <a:rPr lang="it-IT" sz="900" dirty="0">
                  <a:latin typeface="Amazon Ember" panose="020B0603020204020204" pitchFamily="34" charset="0"/>
                  <a:ea typeface="Amazon Ember" panose="020B0603020204020204" pitchFamily="34" charset="0"/>
                  <a:cs typeface="Amazon Ember" panose="020B0603020204020204" pitchFamily="34" charset="0"/>
                </a:rPr>
                <a:t>Storage</a:t>
              </a:r>
            </a:p>
          </p:txBody>
        </p:sp>
        <p:pic>
          <p:nvPicPr>
            <p:cNvPr id="34" name="Picture 33">
              <a:extLst>
                <a:ext uri="{FF2B5EF4-FFF2-40B4-BE49-F238E27FC236}">
                  <a16:creationId xmlns:a16="http://schemas.microsoft.com/office/drawing/2014/main" id="{1C1D5FE9-0FCA-7D49-86F1-415FD95680B5}"/>
                </a:ext>
              </a:extLst>
            </p:cNvPr>
            <p:cNvPicPr>
              <a:picLocks noChangeAspect="1"/>
            </p:cNvPicPr>
            <p:nvPr/>
          </p:nvPicPr>
          <p:blipFill>
            <a:blip r:embed="rId17"/>
            <a:stretch>
              <a:fillRect/>
            </a:stretch>
          </p:blipFill>
          <p:spPr>
            <a:xfrm>
              <a:off x="4699234" y="3293858"/>
              <a:ext cx="618889" cy="707303"/>
            </a:xfrm>
            <a:prstGeom prst="rect">
              <a:avLst/>
            </a:prstGeom>
          </p:spPr>
        </p:pic>
        <p:pic>
          <p:nvPicPr>
            <p:cNvPr id="35" name="Picture 34">
              <a:extLst>
                <a:ext uri="{FF2B5EF4-FFF2-40B4-BE49-F238E27FC236}">
                  <a16:creationId xmlns:a16="http://schemas.microsoft.com/office/drawing/2014/main" id="{69182098-A8EE-7940-81C9-CAF814AB3AF6}"/>
                </a:ext>
              </a:extLst>
            </p:cNvPr>
            <p:cNvPicPr>
              <a:picLocks noChangeAspect="1"/>
            </p:cNvPicPr>
            <p:nvPr/>
          </p:nvPicPr>
          <p:blipFill>
            <a:blip r:embed="rId17">
              <a:duotone>
                <a:schemeClr val="accent1">
                  <a:shade val="45000"/>
                  <a:satMod val="135000"/>
                </a:schemeClr>
                <a:prstClr val="white"/>
              </a:duotone>
            </a:blip>
            <a:stretch>
              <a:fillRect/>
            </a:stretch>
          </p:blipFill>
          <p:spPr>
            <a:xfrm>
              <a:off x="4656526" y="3293858"/>
              <a:ext cx="618889" cy="707303"/>
            </a:xfrm>
            <a:prstGeom prst="rect">
              <a:avLst/>
            </a:prstGeom>
          </p:spPr>
        </p:pic>
      </p:grpSp>
      <p:grpSp>
        <p:nvGrpSpPr>
          <p:cNvPr id="20" name="Group 19">
            <a:extLst>
              <a:ext uri="{FF2B5EF4-FFF2-40B4-BE49-F238E27FC236}">
                <a16:creationId xmlns:a16="http://schemas.microsoft.com/office/drawing/2014/main" id="{1679FC2F-6B6B-4E41-A88B-EA0C42B74261}"/>
              </a:ext>
            </a:extLst>
          </p:cNvPr>
          <p:cNvGrpSpPr/>
          <p:nvPr/>
        </p:nvGrpSpPr>
        <p:grpSpPr>
          <a:xfrm>
            <a:off x="5441193" y="3411181"/>
            <a:ext cx="895034" cy="900311"/>
            <a:chOff x="3909287" y="3078935"/>
            <a:chExt cx="915500" cy="920898"/>
          </a:xfrm>
        </p:grpSpPr>
        <p:sp>
          <p:nvSpPr>
            <p:cNvPr id="29" name="Rounded Rectangle 28">
              <a:extLst>
                <a:ext uri="{FF2B5EF4-FFF2-40B4-BE49-F238E27FC236}">
                  <a16:creationId xmlns:a16="http://schemas.microsoft.com/office/drawing/2014/main" id="{5A96B0D8-A124-4748-BE9D-0C5009741F31}"/>
                </a:ext>
              </a:extLst>
            </p:cNvPr>
            <p:cNvSpPr/>
            <p:nvPr/>
          </p:nvSpPr>
          <p:spPr>
            <a:xfrm>
              <a:off x="3909287" y="3078935"/>
              <a:ext cx="915500" cy="915500"/>
            </a:xfrm>
            <a:prstGeom prst="roundRect">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900" dirty="0">
                <a:latin typeface="Amazon Ember" panose="020B0603020204020204" pitchFamily="34" charset="0"/>
                <a:ea typeface="Amazon Ember" panose="020B0603020204020204" pitchFamily="34" charset="0"/>
                <a:cs typeface="Amazon Ember" panose="020B0603020204020204" pitchFamily="34" charset="0"/>
              </a:endParaRPr>
            </a:p>
          </p:txBody>
        </p:sp>
        <p:pic>
          <p:nvPicPr>
            <p:cNvPr id="30" name="Picture 29">
              <a:extLst>
                <a:ext uri="{FF2B5EF4-FFF2-40B4-BE49-F238E27FC236}">
                  <a16:creationId xmlns:a16="http://schemas.microsoft.com/office/drawing/2014/main" id="{48EBC41F-4B51-FF4F-94EC-6D599ED225CC}"/>
                </a:ext>
              </a:extLst>
            </p:cNvPr>
            <p:cNvPicPr>
              <a:picLocks noChangeAspect="1"/>
            </p:cNvPicPr>
            <p:nvPr/>
          </p:nvPicPr>
          <p:blipFill rotWithShape="1">
            <a:blip r:embed="rId18" cstate="email">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4126938" y="3099250"/>
              <a:ext cx="483402" cy="444383"/>
            </a:xfrm>
            <a:prstGeom prst="rect">
              <a:avLst/>
            </a:prstGeom>
          </p:spPr>
        </p:pic>
        <p:sp>
          <p:nvSpPr>
            <p:cNvPr id="31" name="TextBox 30">
              <a:extLst>
                <a:ext uri="{FF2B5EF4-FFF2-40B4-BE49-F238E27FC236}">
                  <a16:creationId xmlns:a16="http://schemas.microsoft.com/office/drawing/2014/main" id="{823E8CCA-47D2-2245-A92B-CAFCB795F246}"/>
                </a:ext>
              </a:extLst>
            </p:cNvPr>
            <p:cNvSpPr txBox="1"/>
            <p:nvPr/>
          </p:nvSpPr>
          <p:spPr>
            <a:xfrm>
              <a:off x="3921746" y="3515229"/>
              <a:ext cx="894966" cy="484604"/>
            </a:xfrm>
            <a:prstGeom prst="rect">
              <a:avLst/>
            </a:prstGeom>
            <a:noFill/>
          </p:spPr>
          <p:txBody>
            <a:bodyPr wrap="square" rtlCol="0">
              <a:spAutoFit/>
            </a:bodyPr>
            <a:lstStyle/>
            <a:p>
              <a:pPr algn="ctr">
                <a:lnSpc>
                  <a:spcPct val="90000"/>
                </a:lnSpc>
              </a:pPr>
              <a:r>
                <a:rPr lang="it-IT" sz="900" dirty="0">
                  <a:latin typeface="Amazon Ember" panose="020B0603020204020204" pitchFamily="34" charset="0"/>
                  <a:ea typeface="Amazon Ember" panose="020B0603020204020204" pitchFamily="34" charset="0"/>
                  <a:cs typeface="Amazon Ember" panose="020B0603020204020204" pitchFamily="34" charset="0"/>
                </a:rPr>
                <a:t>Reti e distribuzione di contenuti</a:t>
              </a:r>
            </a:p>
          </p:txBody>
        </p:sp>
      </p:grpSp>
      <p:sp>
        <p:nvSpPr>
          <p:cNvPr id="21" name="TextBox 20">
            <a:extLst>
              <a:ext uri="{FF2B5EF4-FFF2-40B4-BE49-F238E27FC236}">
                <a16:creationId xmlns:a16="http://schemas.microsoft.com/office/drawing/2014/main" id="{D4E808E3-84B6-B842-88F9-F8F3DE7B2406}"/>
              </a:ext>
            </a:extLst>
          </p:cNvPr>
          <p:cNvSpPr txBox="1"/>
          <p:nvPr/>
        </p:nvSpPr>
        <p:spPr>
          <a:xfrm>
            <a:off x="2241755" y="790573"/>
            <a:ext cx="3614117" cy="338554"/>
          </a:xfrm>
          <a:prstGeom prst="rect">
            <a:avLst/>
          </a:prstGeom>
          <a:noFill/>
        </p:spPr>
        <p:txBody>
          <a:bodyPr wrap="square" rtlCol="0">
            <a:spAutoFit/>
          </a:bodyPr>
          <a:lstStyle/>
          <a:p>
            <a:r>
              <a:rPr lang="it-IT" sz="16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Beyond 100 Services</a:t>
            </a:r>
          </a:p>
        </p:txBody>
      </p:sp>
      <p:grpSp>
        <p:nvGrpSpPr>
          <p:cNvPr id="22" name="Group 21">
            <a:extLst>
              <a:ext uri="{FF2B5EF4-FFF2-40B4-BE49-F238E27FC236}">
                <a16:creationId xmlns:a16="http://schemas.microsoft.com/office/drawing/2014/main" id="{27957FBC-1AD7-0841-9FD8-20BF80BF27A6}"/>
              </a:ext>
            </a:extLst>
          </p:cNvPr>
          <p:cNvGrpSpPr/>
          <p:nvPr/>
        </p:nvGrpSpPr>
        <p:grpSpPr>
          <a:xfrm>
            <a:off x="2225983" y="3411181"/>
            <a:ext cx="899785" cy="895285"/>
            <a:chOff x="5120055" y="2815478"/>
            <a:chExt cx="920360" cy="915758"/>
          </a:xfrm>
        </p:grpSpPr>
        <p:sp>
          <p:nvSpPr>
            <p:cNvPr id="26" name="Rounded Rectangle 25">
              <a:extLst>
                <a:ext uri="{FF2B5EF4-FFF2-40B4-BE49-F238E27FC236}">
                  <a16:creationId xmlns:a16="http://schemas.microsoft.com/office/drawing/2014/main" id="{4F790FF6-2AF8-2C41-B353-C9B2DADA50A6}"/>
                </a:ext>
              </a:extLst>
            </p:cNvPr>
            <p:cNvSpPr/>
            <p:nvPr/>
          </p:nvSpPr>
          <p:spPr>
            <a:xfrm>
              <a:off x="5122485" y="2815478"/>
              <a:ext cx="915500" cy="915500"/>
            </a:xfrm>
            <a:prstGeom prst="roundRect">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900"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27" name="TextBox 26">
              <a:extLst>
                <a:ext uri="{FF2B5EF4-FFF2-40B4-BE49-F238E27FC236}">
                  <a16:creationId xmlns:a16="http://schemas.microsoft.com/office/drawing/2014/main" id="{8AAFBF65-E7BA-2E45-A729-37A93C60790C}"/>
                </a:ext>
              </a:extLst>
            </p:cNvPr>
            <p:cNvSpPr txBox="1"/>
            <p:nvPr/>
          </p:nvSpPr>
          <p:spPr>
            <a:xfrm>
              <a:off x="5120055" y="3495125"/>
              <a:ext cx="920360" cy="236111"/>
            </a:xfrm>
            <a:prstGeom prst="rect">
              <a:avLst/>
            </a:prstGeom>
            <a:noFill/>
          </p:spPr>
          <p:txBody>
            <a:bodyPr wrap="square" rtlCol="0">
              <a:spAutoFit/>
            </a:bodyPr>
            <a:lstStyle/>
            <a:p>
              <a:pPr algn="ctr"/>
              <a:r>
                <a:rPr lang="it-IT" sz="900" dirty="0">
                  <a:latin typeface="Amazon Ember" panose="020B0603020204020204" pitchFamily="34" charset="0"/>
                  <a:ea typeface="Amazon Ember" panose="020B0603020204020204" pitchFamily="34" charset="0"/>
                  <a:cs typeface="Amazon Ember" panose="020B0603020204020204" pitchFamily="34" charset="0"/>
                </a:rPr>
                <a:t>Calcolo</a:t>
              </a:r>
            </a:p>
          </p:txBody>
        </p:sp>
        <p:pic>
          <p:nvPicPr>
            <p:cNvPr id="28" name="Picture 27">
              <a:extLst>
                <a:ext uri="{FF2B5EF4-FFF2-40B4-BE49-F238E27FC236}">
                  <a16:creationId xmlns:a16="http://schemas.microsoft.com/office/drawing/2014/main" id="{57D8EC53-21FD-934E-8598-1221A9FB390E}"/>
                </a:ext>
              </a:extLst>
            </p:cNvPr>
            <p:cNvPicPr>
              <a:picLocks noChangeAspect="1"/>
            </p:cNvPicPr>
            <p:nvPr/>
          </p:nvPicPr>
          <p:blipFill>
            <a:blip r:embed="rId19">
              <a:duotone>
                <a:schemeClr val="accent3">
                  <a:shade val="45000"/>
                  <a:satMod val="135000"/>
                </a:schemeClr>
                <a:prstClr val="white"/>
              </a:duotone>
            </a:blip>
            <a:stretch>
              <a:fillRect/>
            </a:stretch>
          </p:blipFill>
          <p:spPr>
            <a:xfrm>
              <a:off x="5268661" y="2856427"/>
              <a:ext cx="623148" cy="634687"/>
            </a:xfrm>
            <a:prstGeom prst="rect">
              <a:avLst/>
            </a:prstGeom>
          </p:spPr>
        </p:pic>
      </p:grpSp>
      <p:sp>
        <p:nvSpPr>
          <p:cNvPr id="23" name="TextBox 22">
            <a:extLst>
              <a:ext uri="{FF2B5EF4-FFF2-40B4-BE49-F238E27FC236}">
                <a16:creationId xmlns:a16="http://schemas.microsoft.com/office/drawing/2014/main" id="{505F2DEF-9E61-1543-B686-A3F514F8B109}"/>
              </a:ext>
            </a:extLst>
          </p:cNvPr>
          <p:cNvSpPr txBox="1"/>
          <p:nvPr/>
        </p:nvSpPr>
        <p:spPr>
          <a:xfrm>
            <a:off x="413403" y="3696257"/>
            <a:ext cx="1602927" cy="338508"/>
          </a:xfrm>
          <a:prstGeom prst="rect">
            <a:avLst/>
          </a:prstGeom>
          <a:noFill/>
        </p:spPr>
        <p:txBody>
          <a:bodyPr wrap="square" rtlCol="0">
            <a:spAutoFit/>
          </a:bodyPr>
          <a:lstStyle/>
          <a:p>
            <a:pPr algn="ctr"/>
            <a:r>
              <a:rPr lang="it-IT" sz="16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Core Services</a:t>
            </a:r>
          </a:p>
        </p:txBody>
      </p:sp>
      <p:sp>
        <p:nvSpPr>
          <p:cNvPr id="24" name="TextBox 23">
            <a:extLst>
              <a:ext uri="{FF2B5EF4-FFF2-40B4-BE49-F238E27FC236}">
                <a16:creationId xmlns:a16="http://schemas.microsoft.com/office/drawing/2014/main" id="{BC19B20D-2FE9-1647-8990-9D56E68C5B66}"/>
              </a:ext>
            </a:extLst>
          </p:cNvPr>
          <p:cNvSpPr txBox="1"/>
          <p:nvPr/>
        </p:nvSpPr>
        <p:spPr>
          <a:xfrm>
            <a:off x="279462" y="2457619"/>
            <a:ext cx="1725073" cy="584775"/>
          </a:xfrm>
          <a:prstGeom prst="rect">
            <a:avLst/>
          </a:prstGeom>
          <a:noFill/>
        </p:spPr>
        <p:txBody>
          <a:bodyPr wrap="square" rtlCol="0">
            <a:spAutoFit/>
          </a:bodyPr>
          <a:lstStyle/>
          <a:p>
            <a:pPr algn="ctr"/>
            <a:r>
              <a:rPr lang="it-IT" sz="16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Platform Services</a:t>
            </a:r>
          </a:p>
        </p:txBody>
      </p:sp>
      <p:sp>
        <p:nvSpPr>
          <p:cNvPr id="25" name="TextBox 24">
            <a:extLst>
              <a:ext uri="{FF2B5EF4-FFF2-40B4-BE49-F238E27FC236}">
                <a16:creationId xmlns:a16="http://schemas.microsoft.com/office/drawing/2014/main" id="{E1582447-EFE6-FD42-806A-1866BDCDB318}"/>
              </a:ext>
            </a:extLst>
          </p:cNvPr>
          <p:cNvSpPr txBox="1"/>
          <p:nvPr/>
        </p:nvSpPr>
        <p:spPr>
          <a:xfrm>
            <a:off x="320119" y="1365628"/>
            <a:ext cx="1739549" cy="584775"/>
          </a:xfrm>
          <a:prstGeom prst="rect">
            <a:avLst/>
          </a:prstGeom>
          <a:noFill/>
        </p:spPr>
        <p:txBody>
          <a:bodyPr wrap="square" rtlCol="0">
            <a:spAutoFit/>
          </a:bodyPr>
          <a:lstStyle/>
          <a:p>
            <a:pPr algn="ctr"/>
            <a:r>
              <a:rPr lang="it-IT" sz="1600" b="1" i="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Advanced Services</a:t>
            </a:r>
            <a:endParaRPr lang="it-IT" sz="16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endParaRPr>
          </a:p>
        </p:txBody>
      </p:sp>
    </p:spTree>
    <p:extLst>
      <p:ext uri="{BB962C8B-B14F-4D97-AF65-F5344CB8AC3E}">
        <p14:creationId xmlns:p14="http://schemas.microsoft.com/office/powerpoint/2010/main" val="8656500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6ED4EB-561A-B348-9661-3C9484E49AB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9750" y="223202"/>
            <a:ext cx="3315273" cy="1904461"/>
          </a:xfrm>
          <a:prstGeom prst="rect">
            <a:avLst/>
          </a:prstGeom>
          <a:effectLst>
            <a:glow rad="101600">
              <a:schemeClr val="accent6">
                <a:satMod val="175000"/>
                <a:alpha val="40000"/>
              </a:schemeClr>
            </a:glow>
          </a:effectLst>
        </p:spPr>
      </p:pic>
      <p:pic>
        <p:nvPicPr>
          <p:cNvPr id="3" name="Picture 2">
            <a:extLst>
              <a:ext uri="{FF2B5EF4-FFF2-40B4-BE49-F238E27FC236}">
                <a16:creationId xmlns:a16="http://schemas.microsoft.com/office/drawing/2014/main" id="{FE61039F-0A9F-3E47-B0A8-C7D9D97F063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34576" y="484986"/>
            <a:ext cx="3398237" cy="2021246"/>
          </a:xfrm>
          <a:prstGeom prst="rect">
            <a:avLst/>
          </a:prstGeom>
          <a:effectLst>
            <a:glow rad="63500">
              <a:schemeClr val="accent6">
                <a:satMod val="175000"/>
                <a:alpha val="40000"/>
              </a:schemeClr>
            </a:glow>
            <a:outerShdw blurRad="50800" dist="38100" dir="13500000" algn="br" rotWithShape="0">
              <a:prstClr val="black">
                <a:alpha val="40000"/>
              </a:prstClr>
            </a:outerShdw>
          </a:effectLst>
        </p:spPr>
      </p:pic>
      <p:pic>
        <p:nvPicPr>
          <p:cNvPr id="4" name="Picture 3">
            <a:extLst>
              <a:ext uri="{FF2B5EF4-FFF2-40B4-BE49-F238E27FC236}">
                <a16:creationId xmlns:a16="http://schemas.microsoft.com/office/drawing/2014/main" id="{D6CCAAED-568E-0944-BCE9-CBE7F3DBF27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34761" y="856158"/>
            <a:ext cx="3608789" cy="2047519"/>
          </a:xfrm>
          <a:prstGeom prst="rect">
            <a:avLst/>
          </a:prstGeom>
          <a:effectLst>
            <a:glow rad="101600">
              <a:schemeClr val="accent6">
                <a:satMod val="175000"/>
                <a:alpha val="40000"/>
              </a:schemeClr>
            </a:glow>
          </a:effectLst>
        </p:spPr>
      </p:pic>
      <p:pic>
        <p:nvPicPr>
          <p:cNvPr id="5" name="Picture 4">
            <a:extLst>
              <a:ext uri="{FF2B5EF4-FFF2-40B4-BE49-F238E27FC236}">
                <a16:creationId xmlns:a16="http://schemas.microsoft.com/office/drawing/2014/main" id="{E642DF35-1CAA-EA46-AD22-EDADC756DC5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22042" y="2607208"/>
            <a:ext cx="3400800" cy="1931455"/>
          </a:xfrm>
          <a:prstGeom prst="rect">
            <a:avLst/>
          </a:prstGeom>
          <a:effectLst>
            <a:glow rad="101600">
              <a:schemeClr val="accent6">
                <a:satMod val="175000"/>
                <a:alpha val="40000"/>
              </a:schemeClr>
            </a:glow>
          </a:effectLst>
        </p:spPr>
      </p:pic>
      <p:pic>
        <p:nvPicPr>
          <p:cNvPr id="6" name="Picture 5">
            <a:extLst>
              <a:ext uri="{FF2B5EF4-FFF2-40B4-BE49-F238E27FC236}">
                <a16:creationId xmlns:a16="http://schemas.microsoft.com/office/drawing/2014/main" id="{43A9F483-C178-344F-99F8-A9693A315D1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85560" y="2176463"/>
            <a:ext cx="3592599" cy="2039990"/>
          </a:xfrm>
          <a:prstGeom prst="rect">
            <a:avLst/>
          </a:prstGeom>
          <a:effectLst>
            <a:glow rad="101600">
              <a:schemeClr val="accent6">
                <a:satMod val="175000"/>
                <a:alpha val="40000"/>
              </a:schemeClr>
            </a:glow>
            <a:outerShdw blurRad="50800" dist="38100" dir="2700000" algn="tl" rotWithShape="0">
              <a:prstClr val="black">
                <a:alpha val="40000"/>
              </a:prstClr>
            </a:outerShdw>
          </a:effectLst>
        </p:spPr>
      </p:pic>
    </p:spTree>
    <p:extLst>
      <p:ext uri="{BB962C8B-B14F-4D97-AF65-F5344CB8AC3E}">
        <p14:creationId xmlns:p14="http://schemas.microsoft.com/office/powerpoint/2010/main" val="4091333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dissolv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dissolv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M5: general-purpose instances</a:t>
            </a:r>
          </a:p>
        </p:txBody>
      </p:sp>
      <p:sp>
        <p:nvSpPr>
          <p:cNvPr id="5" name="Content Placeholder 4"/>
          <p:cNvSpPr>
            <a:spLocks noGrp="1"/>
          </p:cNvSpPr>
          <p:nvPr>
            <p:ph sz="half" idx="4294967295"/>
          </p:nvPr>
        </p:nvSpPr>
        <p:spPr>
          <a:xfrm>
            <a:off x="4189965" y="1239838"/>
            <a:ext cx="4615894" cy="2724150"/>
          </a:xfrm>
        </p:spPr>
        <p:txBody>
          <a:bodyPr/>
          <a:lstStyle/>
          <a:p>
            <a:pPr marL="171450" indent="-171450">
              <a:spcBef>
                <a:spcPts val="576"/>
              </a:spcBef>
              <a:buFont typeface="Arial" charset="0"/>
              <a:buChar char="•"/>
            </a:pPr>
            <a:r>
              <a:rPr lang="en-US" sz="1200" dirty="0"/>
              <a:t>Balance of compute, memory, and networking resources</a:t>
            </a:r>
          </a:p>
          <a:p>
            <a:pPr marL="171450" indent="-171450">
              <a:spcBef>
                <a:spcPts val="576"/>
              </a:spcBef>
              <a:buFont typeface="Arial" charset="0"/>
              <a:buChar char="•"/>
            </a:pPr>
            <a:r>
              <a:rPr lang="en-US" sz="1200" dirty="0"/>
              <a:t>Powered by 2.5 GHz </a:t>
            </a:r>
            <a:r>
              <a:rPr lang="en-US" sz="1200" dirty="0">
                <a:solidFill>
                  <a:schemeClr val="accent1"/>
                </a:solidFill>
              </a:rPr>
              <a:t>Intel Xeon Scalable Processors</a:t>
            </a:r>
            <a:r>
              <a:rPr lang="en-US" sz="1200" dirty="0"/>
              <a:t> </a:t>
            </a:r>
            <a:r>
              <a:rPr lang="en-US" sz="1200" b="1" dirty="0">
                <a:solidFill>
                  <a:schemeClr val="tx1"/>
                </a:solidFill>
              </a:rPr>
              <a:t>(</a:t>
            </a:r>
            <a:r>
              <a:rPr lang="en-US" sz="1200" b="1" dirty="0" err="1">
                <a:solidFill>
                  <a:schemeClr val="tx1"/>
                </a:solidFill>
              </a:rPr>
              <a:t>Skylake</a:t>
            </a:r>
            <a:r>
              <a:rPr lang="en-US" sz="1200" b="1" dirty="0">
                <a:solidFill>
                  <a:schemeClr val="tx1"/>
                </a:solidFill>
              </a:rPr>
              <a:t>)</a:t>
            </a:r>
          </a:p>
          <a:p>
            <a:pPr marL="171450" indent="-171450">
              <a:spcBef>
                <a:spcPts val="576"/>
              </a:spcBef>
              <a:buFont typeface="Arial" charset="0"/>
              <a:buChar char="•"/>
            </a:pPr>
            <a:r>
              <a:rPr lang="en-US" sz="1200" dirty="0"/>
              <a:t>Largest instance size, m5.24xlarge has </a:t>
            </a:r>
            <a:r>
              <a:rPr lang="en-US" sz="1200" b="1" dirty="0">
                <a:solidFill>
                  <a:schemeClr val="accent1"/>
                </a:solidFill>
              </a:rPr>
              <a:t>96 vCPUs </a:t>
            </a:r>
            <a:r>
              <a:rPr lang="en-US" sz="1200" dirty="0"/>
              <a:t>and </a:t>
            </a:r>
            <a:r>
              <a:rPr lang="en-US" sz="1200" b="1" dirty="0">
                <a:solidFill>
                  <a:schemeClr val="accent1"/>
                </a:solidFill>
              </a:rPr>
              <a:t>384 </a:t>
            </a:r>
            <a:r>
              <a:rPr lang="en-US" sz="1200" b="1" dirty="0" err="1">
                <a:solidFill>
                  <a:schemeClr val="accent1"/>
                </a:solidFill>
              </a:rPr>
              <a:t>GiB</a:t>
            </a:r>
            <a:r>
              <a:rPr lang="en-US" sz="1200" b="1" dirty="0">
                <a:solidFill>
                  <a:schemeClr val="accent1"/>
                </a:solidFill>
              </a:rPr>
              <a:t> of memory </a:t>
            </a:r>
            <a:endParaRPr lang="en-US" sz="1200" dirty="0"/>
          </a:p>
          <a:p>
            <a:pPr marL="171450" indent="-171450">
              <a:spcBef>
                <a:spcPts val="576"/>
              </a:spcBef>
              <a:buFont typeface="Arial" charset="0"/>
              <a:buChar char="•"/>
            </a:pPr>
            <a:r>
              <a:rPr lang="en-US" sz="1200" dirty="0"/>
              <a:t>Up to </a:t>
            </a:r>
            <a:r>
              <a:rPr lang="en-US" sz="1200" dirty="0">
                <a:solidFill>
                  <a:schemeClr val="accent1"/>
                </a:solidFill>
              </a:rPr>
              <a:t>24% instance savings* </a:t>
            </a:r>
            <a:r>
              <a:rPr lang="en-US" sz="1200" dirty="0"/>
              <a:t>by migrating from M4 to M5</a:t>
            </a:r>
          </a:p>
          <a:p>
            <a:pPr marL="171450" indent="-171450">
              <a:spcBef>
                <a:spcPts val="576"/>
              </a:spcBef>
              <a:buFont typeface="Arial" charset="0"/>
              <a:buChar char="•"/>
            </a:pPr>
            <a:r>
              <a:rPr lang="en-US" sz="1200" dirty="0"/>
              <a:t>Improved network and EBS performance on smaller sizes</a:t>
            </a:r>
          </a:p>
          <a:p>
            <a:pPr marL="171450" indent="-171450">
              <a:spcBef>
                <a:spcPts val="576"/>
              </a:spcBef>
              <a:buFont typeface="Arial" charset="0"/>
              <a:buChar char="•"/>
            </a:pPr>
            <a:r>
              <a:rPr lang="en-US" sz="1200" dirty="0"/>
              <a:t>Support for </a:t>
            </a:r>
            <a:r>
              <a:rPr lang="en-US" sz="1200" b="1" dirty="0">
                <a:solidFill>
                  <a:schemeClr val="accent1"/>
                </a:solidFill>
              </a:rPr>
              <a:t>Intel</a:t>
            </a:r>
            <a:r>
              <a:rPr lang="en-US" sz="1200" dirty="0"/>
              <a:t> </a:t>
            </a:r>
            <a:r>
              <a:rPr lang="en-US" sz="1200" b="1" dirty="0">
                <a:solidFill>
                  <a:schemeClr val="accent1"/>
                </a:solidFill>
              </a:rPr>
              <a:t>AVX-512</a:t>
            </a:r>
            <a:r>
              <a:rPr lang="en-US" sz="1200" dirty="0"/>
              <a:t> offering up to twice the performance for vector and floating point workloads</a:t>
            </a:r>
          </a:p>
          <a:p>
            <a:pPr marL="171450" indent="-171450">
              <a:spcBef>
                <a:spcPts val="576"/>
              </a:spcBef>
              <a:buFont typeface="Arial" charset="0"/>
              <a:buChar char="•"/>
            </a:pPr>
            <a:r>
              <a:rPr lang="en-US" sz="1200" dirty="0"/>
              <a:t>M5d variant available with local </a:t>
            </a:r>
            <a:r>
              <a:rPr lang="en-US" sz="1200" dirty="0" err="1"/>
              <a:t>NVMe</a:t>
            </a:r>
            <a:r>
              <a:rPr lang="en-US" sz="1200" dirty="0"/>
              <a:t>-based SSD storage </a:t>
            </a:r>
          </a:p>
          <a:p>
            <a:pPr marL="171450" indent="-171450">
              <a:spcBef>
                <a:spcPts val="576"/>
              </a:spcBef>
              <a:buFont typeface="Arial" charset="0"/>
              <a:buChar char="•"/>
            </a:pPr>
            <a:r>
              <a:rPr lang="en-US" sz="1200" dirty="0"/>
              <a:t>M5a variant also available </a:t>
            </a:r>
          </a:p>
          <a:p>
            <a:pPr>
              <a:spcAft>
                <a:spcPts val="600"/>
              </a:spcAft>
            </a:pPr>
            <a:endParaRPr lang="en-US" sz="1250" b="1" dirty="0"/>
          </a:p>
          <a:p>
            <a:pPr>
              <a:spcAft>
                <a:spcPts val="600"/>
              </a:spcAft>
            </a:pPr>
            <a:endParaRPr lang="en-US" sz="1250" b="1" dirty="0"/>
          </a:p>
          <a:p>
            <a:pPr marL="171450" indent="-171450">
              <a:spcAft>
                <a:spcPts val="600"/>
              </a:spcAft>
              <a:buFont typeface="Arial" charset="0"/>
              <a:buChar char="•"/>
            </a:pPr>
            <a:endParaRPr lang="en-US" sz="1250" b="1" dirty="0"/>
          </a:p>
        </p:txBody>
      </p:sp>
      <p:graphicFrame>
        <p:nvGraphicFramePr>
          <p:cNvPr id="6" name="Chart 5"/>
          <p:cNvGraphicFramePr/>
          <p:nvPr>
            <p:extLst/>
          </p:nvPr>
        </p:nvGraphicFramePr>
        <p:xfrm>
          <a:off x="338141" y="1087848"/>
          <a:ext cx="3339664" cy="3441290"/>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p:cNvSpPr txBox="1"/>
          <p:nvPr/>
        </p:nvSpPr>
        <p:spPr>
          <a:xfrm>
            <a:off x="370830" y="4928056"/>
            <a:ext cx="6260047" cy="215444"/>
          </a:xfrm>
          <a:prstGeom prst="rect">
            <a:avLst/>
          </a:prstGeom>
          <a:noFill/>
        </p:spPr>
        <p:txBody>
          <a:bodyPr wrap="none" rtlCol="0">
            <a:spAutoFit/>
          </a:bodyPr>
          <a:lstStyle/>
          <a:p>
            <a:r>
              <a:rPr lang="en-US" sz="800" dirty="0">
                <a:solidFill>
                  <a:srgbClr val="414042"/>
                </a:solidFill>
              </a:rPr>
              <a:t>*Source: </a:t>
            </a:r>
            <a:r>
              <a:rPr lang="en-US" sz="800" b="1" kern="0" dirty="0"/>
              <a:t>TSO Logic Research - </a:t>
            </a:r>
            <a:r>
              <a:rPr lang="en-US" sz="800" b="1" kern="0" dirty="0">
                <a:hlinkClick r:id="rId4"/>
              </a:rPr>
              <a:t>https://tsologic.com/wp-content/uploads/2018/11/TSOLogic_Intel_Research_Final_2018-1.pdf</a:t>
            </a:r>
            <a:endParaRPr lang="en-US" sz="800" dirty="0">
              <a:solidFill>
                <a:srgbClr val="414042"/>
              </a:solidFill>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98835" y="224103"/>
            <a:ext cx="638916" cy="638916"/>
          </a:xfrm>
          <a:prstGeom prst="rect">
            <a:avLst/>
          </a:prstGeom>
        </p:spPr>
      </p:pic>
    </p:spTree>
    <p:extLst>
      <p:ext uri="{BB962C8B-B14F-4D97-AF65-F5344CB8AC3E}">
        <p14:creationId xmlns:p14="http://schemas.microsoft.com/office/powerpoint/2010/main" val="713264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dirty="0"/>
              <a:t>High memory instances: certified for SAP HANA</a:t>
            </a:r>
            <a:br>
              <a:rPr lang="en-US" dirty="0"/>
            </a:br>
            <a:endParaRPr lang="en-US" dirty="0"/>
          </a:p>
        </p:txBody>
      </p:sp>
      <p:grpSp>
        <p:nvGrpSpPr>
          <p:cNvPr id="8" name="Group 7">
            <a:extLst>
              <a:ext uri="{FF2B5EF4-FFF2-40B4-BE49-F238E27FC236}">
                <a16:creationId xmlns:a16="http://schemas.microsoft.com/office/drawing/2014/main" id="{20C9505F-C1B3-D14B-BA07-86AC9A05EEAB}"/>
              </a:ext>
            </a:extLst>
          </p:cNvPr>
          <p:cNvGrpSpPr/>
          <p:nvPr/>
        </p:nvGrpSpPr>
        <p:grpSpPr>
          <a:xfrm>
            <a:off x="5521657" y="469064"/>
            <a:ext cx="3083204" cy="4119659"/>
            <a:chOff x="8465684" y="472655"/>
            <a:chExt cx="4933127" cy="6591454"/>
          </a:xfrm>
        </p:grpSpPr>
        <p:sp>
          <p:nvSpPr>
            <p:cNvPr id="4" name="TextBox 3">
              <a:extLst>
                <a:ext uri="{FF2B5EF4-FFF2-40B4-BE49-F238E27FC236}">
                  <a16:creationId xmlns:a16="http://schemas.microsoft.com/office/drawing/2014/main" id="{FB68D9F0-0204-6044-9BEB-185650A2FCE0}"/>
                </a:ext>
              </a:extLst>
            </p:cNvPr>
            <p:cNvSpPr txBox="1"/>
            <p:nvPr/>
          </p:nvSpPr>
          <p:spPr>
            <a:xfrm>
              <a:off x="9214758" y="6502725"/>
              <a:ext cx="3677930" cy="561384"/>
            </a:xfrm>
            <a:prstGeom prst="rect">
              <a:avLst/>
            </a:prstGeom>
            <a:noFill/>
          </p:spPr>
          <p:txBody>
            <a:bodyPr wrap="none" lIns="114300" tIns="91440" rIns="114300" bIns="91440" rtlCol="0">
              <a:spAutoFit/>
            </a:bodyPr>
            <a:lstStyle/>
            <a:p>
              <a:pPr>
                <a:lnSpc>
                  <a:spcPct val="90000"/>
                </a:lnSpc>
                <a:spcAft>
                  <a:spcPts val="1125"/>
                </a:spcAft>
              </a:pPr>
              <a:r>
                <a:rPr lang="en-US" sz="1200" b="1" dirty="0">
                  <a:solidFill>
                    <a:schemeClr val="bg1"/>
                  </a:solidFill>
                </a:rPr>
                <a:t>EC2 High Memory Instances</a:t>
              </a:r>
            </a:p>
          </p:txBody>
        </p:sp>
        <p:grpSp>
          <p:nvGrpSpPr>
            <p:cNvPr id="7" name="Group 6">
              <a:extLst>
                <a:ext uri="{FF2B5EF4-FFF2-40B4-BE49-F238E27FC236}">
                  <a16:creationId xmlns:a16="http://schemas.microsoft.com/office/drawing/2014/main" id="{1CC08565-2E72-2143-A5CE-A6B8BFE07A83}"/>
                </a:ext>
              </a:extLst>
            </p:cNvPr>
            <p:cNvGrpSpPr/>
            <p:nvPr/>
          </p:nvGrpSpPr>
          <p:grpSpPr>
            <a:xfrm>
              <a:off x="8465684" y="472655"/>
              <a:ext cx="4933127" cy="6233999"/>
              <a:chOff x="7695669" y="472655"/>
              <a:chExt cx="3985823" cy="6233999"/>
            </a:xfrm>
          </p:grpSpPr>
          <p:graphicFrame>
            <p:nvGraphicFramePr>
              <p:cNvPr id="178" name="Chart 177"/>
              <p:cNvGraphicFramePr/>
              <p:nvPr>
                <p:extLst/>
              </p:nvPr>
            </p:nvGraphicFramePr>
            <p:xfrm>
              <a:off x="7695669" y="472655"/>
              <a:ext cx="3985823" cy="6233999"/>
            </p:xfrm>
            <a:graphic>
              <a:graphicData uri="http://schemas.openxmlformats.org/drawingml/2006/chart">
                <c:chart xmlns:c="http://schemas.openxmlformats.org/drawingml/2006/chart" xmlns:r="http://schemas.openxmlformats.org/officeDocument/2006/relationships" r:id="rId3"/>
              </a:graphicData>
            </a:graphic>
          </p:graphicFrame>
          <p:sp>
            <p:nvSpPr>
              <p:cNvPr id="116" name="TextBox 115">
                <a:extLst>
                  <a:ext uri="{FF2B5EF4-FFF2-40B4-BE49-F238E27FC236}">
                    <a16:creationId xmlns:a16="http://schemas.microsoft.com/office/drawing/2014/main" id="{652F6627-A5B9-124F-819C-C98A99B8BCB0}"/>
                  </a:ext>
                </a:extLst>
              </p:cNvPr>
              <p:cNvSpPr txBox="1"/>
              <p:nvPr/>
            </p:nvSpPr>
            <p:spPr>
              <a:xfrm>
                <a:off x="8119247" y="3485266"/>
                <a:ext cx="692145" cy="544765"/>
              </a:xfrm>
              <a:prstGeom prst="rect">
                <a:avLst/>
              </a:prstGeom>
              <a:noFill/>
            </p:spPr>
            <p:txBody>
              <a:bodyPr wrap="none" lIns="114300" tIns="91440" rIns="114300" bIns="91440" rtlCol="0">
                <a:spAutoFit/>
              </a:bodyPr>
              <a:lstStyle/>
              <a:p>
                <a:pPr algn="ctr">
                  <a:lnSpc>
                    <a:spcPct val="90000"/>
                  </a:lnSpc>
                  <a:spcAft>
                    <a:spcPts val="1125"/>
                  </a:spcAft>
                </a:pPr>
                <a:r>
                  <a:rPr lang="en-US" sz="1125" dirty="0">
                    <a:solidFill>
                      <a:schemeClr val="bg1"/>
                    </a:solidFill>
                  </a:rPr>
                  <a:t>6 TB</a:t>
                </a:r>
              </a:p>
            </p:txBody>
          </p:sp>
          <p:sp>
            <p:nvSpPr>
              <p:cNvPr id="117" name="TextBox 116">
                <a:extLst>
                  <a:ext uri="{FF2B5EF4-FFF2-40B4-BE49-F238E27FC236}">
                    <a16:creationId xmlns:a16="http://schemas.microsoft.com/office/drawing/2014/main" id="{F3FE987C-6A00-3249-AB0F-F4F4981F6288}"/>
                  </a:ext>
                </a:extLst>
              </p:cNvPr>
              <p:cNvSpPr txBox="1"/>
              <p:nvPr/>
            </p:nvSpPr>
            <p:spPr>
              <a:xfrm>
                <a:off x="9328068" y="2262708"/>
                <a:ext cx="692145" cy="544765"/>
              </a:xfrm>
              <a:prstGeom prst="rect">
                <a:avLst/>
              </a:prstGeom>
              <a:noFill/>
            </p:spPr>
            <p:txBody>
              <a:bodyPr wrap="none" lIns="114300" tIns="91440" rIns="114300" bIns="91440" rtlCol="0">
                <a:spAutoFit/>
              </a:bodyPr>
              <a:lstStyle/>
              <a:p>
                <a:pPr algn="ctr">
                  <a:lnSpc>
                    <a:spcPct val="90000"/>
                  </a:lnSpc>
                  <a:spcAft>
                    <a:spcPts val="1125"/>
                  </a:spcAft>
                </a:pPr>
                <a:r>
                  <a:rPr lang="en-US" sz="1125" dirty="0">
                    <a:solidFill>
                      <a:schemeClr val="bg1"/>
                    </a:solidFill>
                  </a:rPr>
                  <a:t>9 TB</a:t>
                </a:r>
              </a:p>
            </p:txBody>
          </p:sp>
          <p:sp>
            <p:nvSpPr>
              <p:cNvPr id="118" name="TextBox 117">
                <a:extLst>
                  <a:ext uri="{FF2B5EF4-FFF2-40B4-BE49-F238E27FC236}">
                    <a16:creationId xmlns:a16="http://schemas.microsoft.com/office/drawing/2014/main" id="{D2269CDB-1779-4040-AD73-0173B08235A2}"/>
                  </a:ext>
                </a:extLst>
              </p:cNvPr>
              <p:cNvSpPr txBox="1"/>
              <p:nvPr/>
            </p:nvSpPr>
            <p:spPr>
              <a:xfrm>
                <a:off x="10496589" y="1015801"/>
                <a:ext cx="789543" cy="544765"/>
              </a:xfrm>
              <a:prstGeom prst="rect">
                <a:avLst/>
              </a:prstGeom>
              <a:noFill/>
            </p:spPr>
            <p:txBody>
              <a:bodyPr wrap="none" lIns="114300" tIns="91440" rIns="114300" bIns="91440" rtlCol="0">
                <a:spAutoFit/>
              </a:bodyPr>
              <a:lstStyle/>
              <a:p>
                <a:pPr algn="ctr">
                  <a:lnSpc>
                    <a:spcPct val="90000"/>
                  </a:lnSpc>
                  <a:spcAft>
                    <a:spcPts val="1125"/>
                  </a:spcAft>
                </a:pPr>
                <a:r>
                  <a:rPr lang="en-US" sz="1125" dirty="0">
                    <a:solidFill>
                      <a:schemeClr val="bg1"/>
                    </a:solidFill>
                  </a:rPr>
                  <a:t>12 TB</a:t>
                </a:r>
              </a:p>
            </p:txBody>
          </p:sp>
        </p:grpSp>
      </p:grpSp>
      <p:sp>
        <p:nvSpPr>
          <p:cNvPr id="20" name="Rectangle 19">
            <a:extLst>
              <a:ext uri="{FF2B5EF4-FFF2-40B4-BE49-F238E27FC236}">
                <a16:creationId xmlns:a16="http://schemas.microsoft.com/office/drawing/2014/main" id="{B6319FFA-983B-C041-931E-868DC788A54F}"/>
              </a:ext>
            </a:extLst>
          </p:cNvPr>
          <p:cNvSpPr/>
          <p:nvPr/>
        </p:nvSpPr>
        <p:spPr>
          <a:xfrm>
            <a:off x="5586569" y="792488"/>
            <a:ext cx="2955525" cy="3831302"/>
          </a:xfrm>
          <a:prstGeom prst="rect">
            <a:avLst/>
          </a:prstGeom>
          <a:noFill/>
          <a:ln w="15875">
            <a:solidFill>
              <a:schemeClr val="bg1">
                <a:lumMod val="75000"/>
              </a:schemeClr>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US" sz="1800" dirty="0">
              <a:solidFill>
                <a:schemeClr val="bg1"/>
              </a:solidFill>
              <a:latin typeface="Arial"/>
            </a:endParaRPr>
          </a:p>
        </p:txBody>
      </p:sp>
      <p:grpSp>
        <p:nvGrpSpPr>
          <p:cNvPr id="2" name="Group 1">
            <a:extLst>
              <a:ext uri="{FF2B5EF4-FFF2-40B4-BE49-F238E27FC236}">
                <a16:creationId xmlns:a16="http://schemas.microsoft.com/office/drawing/2014/main" id="{795EA233-AED3-C64B-9808-03C001E66B7E}"/>
              </a:ext>
            </a:extLst>
          </p:cNvPr>
          <p:cNvGrpSpPr/>
          <p:nvPr/>
        </p:nvGrpSpPr>
        <p:grpSpPr>
          <a:xfrm>
            <a:off x="885780" y="2909372"/>
            <a:ext cx="4700789" cy="1661079"/>
            <a:chOff x="1459824" y="4654993"/>
            <a:chExt cx="7521263" cy="2657726"/>
          </a:xfrm>
        </p:grpSpPr>
        <p:grpSp>
          <p:nvGrpSpPr>
            <p:cNvPr id="6" name="Group 5">
              <a:extLst>
                <a:ext uri="{FF2B5EF4-FFF2-40B4-BE49-F238E27FC236}">
                  <a16:creationId xmlns:a16="http://schemas.microsoft.com/office/drawing/2014/main" id="{071DB054-2573-6440-96B3-F8CFF5C35F80}"/>
                </a:ext>
              </a:extLst>
            </p:cNvPr>
            <p:cNvGrpSpPr/>
            <p:nvPr/>
          </p:nvGrpSpPr>
          <p:grpSpPr>
            <a:xfrm>
              <a:off x="1459824" y="4654993"/>
              <a:ext cx="7521263" cy="2657726"/>
              <a:chOff x="2051901" y="4462489"/>
              <a:chExt cx="5597700" cy="2657726"/>
            </a:xfrm>
          </p:grpSpPr>
          <p:graphicFrame>
            <p:nvGraphicFramePr>
              <p:cNvPr id="279" name="Chart 278">
                <a:extLst>
                  <a:ext uri="{FF2B5EF4-FFF2-40B4-BE49-F238E27FC236}">
                    <a16:creationId xmlns:a16="http://schemas.microsoft.com/office/drawing/2014/main" id="{3ABBF38B-4236-2842-ACA3-754F3AB24E48}"/>
                  </a:ext>
                </a:extLst>
              </p:cNvPr>
              <p:cNvGraphicFramePr/>
              <p:nvPr>
                <p:extLst/>
              </p:nvPr>
            </p:nvGraphicFramePr>
            <p:xfrm>
              <a:off x="2051901" y="4462489"/>
              <a:ext cx="5597700" cy="2657726"/>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a:extLst>
                  <a:ext uri="{FF2B5EF4-FFF2-40B4-BE49-F238E27FC236}">
                    <a16:creationId xmlns:a16="http://schemas.microsoft.com/office/drawing/2014/main" id="{F6AE28A4-BDB7-EE4F-A03F-982D253CF6FC}"/>
                  </a:ext>
                </a:extLst>
              </p:cNvPr>
              <p:cNvSpPr txBox="1"/>
              <p:nvPr/>
            </p:nvSpPr>
            <p:spPr>
              <a:xfrm>
                <a:off x="2225822" y="5942146"/>
                <a:ext cx="857077" cy="544765"/>
              </a:xfrm>
              <a:prstGeom prst="rect">
                <a:avLst/>
              </a:prstGeom>
              <a:noFill/>
            </p:spPr>
            <p:txBody>
              <a:bodyPr wrap="none" lIns="114300" tIns="91440" rIns="114300" bIns="91440" rtlCol="0">
                <a:spAutoFit/>
              </a:bodyPr>
              <a:lstStyle/>
              <a:p>
                <a:pPr>
                  <a:lnSpc>
                    <a:spcPct val="90000"/>
                  </a:lnSpc>
                  <a:spcAft>
                    <a:spcPts val="1125"/>
                  </a:spcAft>
                </a:pPr>
                <a:r>
                  <a:rPr lang="en-US" sz="1125" dirty="0">
                    <a:solidFill>
                      <a:schemeClr val="bg1"/>
                    </a:solidFill>
                  </a:rPr>
                  <a:t>244 GB</a:t>
                </a:r>
              </a:p>
            </p:txBody>
          </p:sp>
          <p:sp>
            <p:nvSpPr>
              <p:cNvPr id="112" name="TextBox 111">
                <a:extLst>
                  <a:ext uri="{FF2B5EF4-FFF2-40B4-BE49-F238E27FC236}">
                    <a16:creationId xmlns:a16="http://schemas.microsoft.com/office/drawing/2014/main" id="{0F045C1D-97DE-5747-93B0-008C11EB9447}"/>
                  </a:ext>
                </a:extLst>
              </p:cNvPr>
              <p:cNvSpPr txBox="1"/>
              <p:nvPr/>
            </p:nvSpPr>
            <p:spPr>
              <a:xfrm>
                <a:off x="3084560" y="5862991"/>
                <a:ext cx="947030" cy="544765"/>
              </a:xfrm>
              <a:prstGeom prst="rect">
                <a:avLst/>
              </a:prstGeom>
              <a:noFill/>
            </p:spPr>
            <p:txBody>
              <a:bodyPr wrap="square" lIns="114300" tIns="91440" rIns="114300" bIns="91440" rtlCol="0">
                <a:spAutoFit/>
              </a:bodyPr>
              <a:lstStyle/>
              <a:p>
                <a:pPr>
                  <a:lnSpc>
                    <a:spcPct val="90000"/>
                  </a:lnSpc>
                  <a:spcAft>
                    <a:spcPts val="1125"/>
                  </a:spcAft>
                </a:pPr>
                <a:r>
                  <a:rPr lang="en-US" sz="1125" dirty="0">
                    <a:solidFill>
                      <a:schemeClr val="bg1"/>
                    </a:solidFill>
                  </a:rPr>
                  <a:t>488 GB</a:t>
                </a:r>
              </a:p>
            </p:txBody>
          </p:sp>
          <p:sp>
            <p:nvSpPr>
              <p:cNvPr id="113" name="TextBox 112">
                <a:extLst>
                  <a:ext uri="{FF2B5EF4-FFF2-40B4-BE49-F238E27FC236}">
                    <a16:creationId xmlns:a16="http://schemas.microsoft.com/office/drawing/2014/main" id="{CBB54796-7A8C-3341-8133-6969F7B5A278}"/>
                  </a:ext>
                </a:extLst>
              </p:cNvPr>
              <p:cNvSpPr txBox="1"/>
              <p:nvPr/>
            </p:nvSpPr>
            <p:spPr>
              <a:xfrm>
                <a:off x="4955646" y="5667407"/>
                <a:ext cx="637559" cy="544765"/>
              </a:xfrm>
              <a:prstGeom prst="rect">
                <a:avLst/>
              </a:prstGeom>
              <a:noFill/>
            </p:spPr>
            <p:txBody>
              <a:bodyPr wrap="none" lIns="114300" tIns="91440" rIns="114300" bIns="91440" rtlCol="0">
                <a:spAutoFit/>
              </a:bodyPr>
              <a:lstStyle/>
              <a:p>
                <a:pPr algn="ctr">
                  <a:lnSpc>
                    <a:spcPct val="90000"/>
                  </a:lnSpc>
                  <a:spcAft>
                    <a:spcPts val="1125"/>
                  </a:spcAft>
                </a:pPr>
                <a:r>
                  <a:rPr lang="en-US" sz="1125" dirty="0">
                    <a:solidFill>
                      <a:schemeClr val="bg1"/>
                    </a:solidFill>
                  </a:rPr>
                  <a:t>1 TB</a:t>
                </a:r>
              </a:p>
            </p:txBody>
          </p:sp>
          <p:sp>
            <p:nvSpPr>
              <p:cNvPr id="114" name="TextBox 113">
                <a:extLst>
                  <a:ext uri="{FF2B5EF4-FFF2-40B4-BE49-F238E27FC236}">
                    <a16:creationId xmlns:a16="http://schemas.microsoft.com/office/drawing/2014/main" id="{2FEC71EF-0D9F-D44A-8C37-EBEA18671FA2}"/>
                  </a:ext>
                </a:extLst>
              </p:cNvPr>
              <p:cNvSpPr txBox="1"/>
              <p:nvPr/>
            </p:nvSpPr>
            <p:spPr>
              <a:xfrm>
                <a:off x="5858509" y="5317172"/>
                <a:ext cx="637559" cy="544765"/>
              </a:xfrm>
              <a:prstGeom prst="rect">
                <a:avLst/>
              </a:prstGeom>
              <a:noFill/>
            </p:spPr>
            <p:txBody>
              <a:bodyPr wrap="none" lIns="114300" tIns="91440" rIns="114300" bIns="91440" rtlCol="0">
                <a:spAutoFit/>
              </a:bodyPr>
              <a:lstStyle/>
              <a:p>
                <a:pPr algn="ctr">
                  <a:lnSpc>
                    <a:spcPct val="90000"/>
                  </a:lnSpc>
                  <a:spcAft>
                    <a:spcPts val="1125"/>
                  </a:spcAft>
                </a:pPr>
                <a:r>
                  <a:rPr lang="en-US" sz="1125" dirty="0">
                    <a:solidFill>
                      <a:schemeClr val="bg1"/>
                    </a:solidFill>
                  </a:rPr>
                  <a:t>2 TB</a:t>
                </a:r>
              </a:p>
            </p:txBody>
          </p:sp>
          <p:sp>
            <p:nvSpPr>
              <p:cNvPr id="115" name="TextBox 114">
                <a:extLst>
                  <a:ext uri="{FF2B5EF4-FFF2-40B4-BE49-F238E27FC236}">
                    <a16:creationId xmlns:a16="http://schemas.microsoft.com/office/drawing/2014/main" id="{514A7991-D37B-1D49-931F-FDD640CA7358}"/>
                  </a:ext>
                </a:extLst>
              </p:cNvPr>
              <p:cNvSpPr txBox="1"/>
              <p:nvPr/>
            </p:nvSpPr>
            <p:spPr>
              <a:xfrm>
                <a:off x="6712544" y="4575551"/>
                <a:ext cx="637559" cy="544765"/>
              </a:xfrm>
              <a:prstGeom prst="rect">
                <a:avLst/>
              </a:prstGeom>
              <a:noFill/>
            </p:spPr>
            <p:txBody>
              <a:bodyPr wrap="none" lIns="114300" tIns="91440" rIns="114300" bIns="91440" rtlCol="0">
                <a:spAutoFit/>
              </a:bodyPr>
              <a:lstStyle/>
              <a:p>
                <a:pPr algn="ctr">
                  <a:lnSpc>
                    <a:spcPct val="90000"/>
                  </a:lnSpc>
                  <a:spcAft>
                    <a:spcPts val="1125"/>
                  </a:spcAft>
                </a:pPr>
                <a:r>
                  <a:rPr lang="en-US" sz="1125" dirty="0">
                    <a:solidFill>
                      <a:schemeClr val="bg1"/>
                    </a:solidFill>
                  </a:rPr>
                  <a:t>4 TB</a:t>
                </a:r>
              </a:p>
            </p:txBody>
          </p:sp>
        </p:grpSp>
        <p:sp>
          <p:nvSpPr>
            <p:cNvPr id="21" name="TextBox 20">
              <a:extLst>
                <a:ext uri="{FF2B5EF4-FFF2-40B4-BE49-F238E27FC236}">
                  <a16:creationId xmlns:a16="http://schemas.microsoft.com/office/drawing/2014/main" id="{9661D057-368B-694F-BE34-835807FBC80E}"/>
                </a:ext>
              </a:extLst>
            </p:cNvPr>
            <p:cNvSpPr txBox="1"/>
            <p:nvPr/>
          </p:nvSpPr>
          <p:spPr>
            <a:xfrm>
              <a:off x="4048245" y="5945239"/>
              <a:ext cx="1272463" cy="544765"/>
            </a:xfrm>
            <a:prstGeom prst="rect">
              <a:avLst/>
            </a:prstGeom>
            <a:noFill/>
          </p:spPr>
          <p:txBody>
            <a:bodyPr wrap="square" lIns="114300" tIns="91440" rIns="114300" bIns="91440" rtlCol="0">
              <a:spAutoFit/>
            </a:bodyPr>
            <a:lstStyle/>
            <a:p>
              <a:pPr>
                <a:lnSpc>
                  <a:spcPct val="90000"/>
                </a:lnSpc>
                <a:spcAft>
                  <a:spcPts val="1125"/>
                </a:spcAft>
              </a:pPr>
              <a:r>
                <a:rPr lang="en-US" sz="1125" dirty="0">
                  <a:solidFill>
                    <a:schemeClr val="bg1"/>
                  </a:solidFill>
                </a:rPr>
                <a:t>768 GB</a:t>
              </a:r>
            </a:p>
          </p:txBody>
        </p:sp>
      </p:grpSp>
      <p:sp>
        <p:nvSpPr>
          <p:cNvPr id="12" name="Rectangle 11"/>
          <p:cNvSpPr/>
          <p:nvPr/>
        </p:nvSpPr>
        <p:spPr>
          <a:xfrm>
            <a:off x="348163" y="1018940"/>
            <a:ext cx="3796232" cy="1833835"/>
          </a:xfrm>
          <a:prstGeom prst="rect">
            <a:avLst/>
          </a:prstGeom>
        </p:spPr>
        <p:txBody>
          <a:bodyPr wrap="none">
            <a:spAutoFit/>
          </a:bodyPr>
          <a:lstStyle/>
          <a:p>
            <a:pPr>
              <a:spcBef>
                <a:spcPts val="672"/>
              </a:spcBef>
            </a:pPr>
            <a:r>
              <a:rPr lang="en-US" sz="1400" dirty="0">
                <a:solidFill>
                  <a:schemeClr val="bg1"/>
                </a:solidFill>
              </a:rPr>
              <a:t>Up to 12TB Memory; SAP-Certified</a:t>
            </a:r>
          </a:p>
          <a:p>
            <a:pPr>
              <a:spcBef>
                <a:spcPts val="672"/>
              </a:spcBef>
            </a:pPr>
            <a:r>
              <a:rPr lang="en-US" altLang="en-US" sz="1400" dirty="0">
                <a:solidFill>
                  <a:schemeClr val="bg1"/>
                </a:solidFill>
              </a:rPr>
              <a:t>Custom Intel® Xeon® Scalable Processor</a:t>
            </a:r>
            <a:endParaRPr lang="en-US" sz="1400" dirty="0">
              <a:solidFill>
                <a:schemeClr val="bg1"/>
              </a:solidFill>
            </a:endParaRPr>
          </a:p>
          <a:p>
            <a:pPr>
              <a:spcBef>
                <a:spcPts val="672"/>
              </a:spcBef>
            </a:pPr>
            <a:r>
              <a:rPr lang="en-US" sz="1400" dirty="0">
                <a:solidFill>
                  <a:schemeClr val="bg1"/>
                </a:solidFill>
              </a:rPr>
              <a:t>Native to AWS; Out-of-box integration</a:t>
            </a:r>
          </a:p>
          <a:p>
            <a:pPr>
              <a:spcBef>
                <a:spcPts val="672"/>
              </a:spcBef>
            </a:pPr>
            <a:r>
              <a:rPr lang="en-US" sz="1400" dirty="0">
                <a:solidFill>
                  <a:schemeClr val="bg1"/>
                </a:solidFill>
              </a:rPr>
              <a:t>Simple management: AWS CLI, Console, IAM</a:t>
            </a:r>
          </a:p>
          <a:p>
            <a:pPr>
              <a:spcBef>
                <a:spcPts val="672"/>
              </a:spcBef>
            </a:pPr>
            <a:r>
              <a:rPr lang="en-US" sz="1400" dirty="0">
                <a:solidFill>
                  <a:schemeClr val="bg1"/>
                </a:solidFill>
              </a:rPr>
              <a:t>Flexibility to scale; Resize in minutes</a:t>
            </a:r>
          </a:p>
          <a:p>
            <a:pPr>
              <a:spcBef>
                <a:spcPts val="672"/>
              </a:spcBef>
            </a:pPr>
            <a:r>
              <a:rPr lang="en-US" sz="1400" dirty="0">
                <a:solidFill>
                  <a:schemeClr val="bg1"/>
                </a:solidFill>
              </a:rPr>
              <a:t>18 and 24 TB instance coming in 2019</a:t>
            </a:r>
            <a:endParaRPr lang="en-US" sz="1200" dirty="0">
              <a:solidFill>
                <a:schemeClr val="bg1"/>
              </a:solidFill>
            </a:endParaRPr>
          </a:p>
        </p:txBody>
      </p:sp>
      <p:grpSp>
        <p:nvGrpSpPr>
          <p:cNvPr id="25" name="Group 24">
            <a:extLst>
              <a:ext uri="{FF2B5EF4-FFF2-40B4-BE49-F238E27FC236}">
                <a16:creationId xmlns:a16="http://schemas.microsoft.com/office/drawing/2014/main" id="{6FAFE4E5-0AB0-4750-980B-C545D567234E}"/>
              </a:ext>
            </a:extLst>
          </p:cNvPr>
          <p:cNvGrpSpPr/>
          <p:nvPr/>
        </p:nvGrpSpPr>
        <p:grpSpPr>
          <a:xfrm>
            <a:off x="7496187" y="86928"/>
            <a:ext cx="434534" cy="303852"/>
            <a:chOff x="1333016" y="1722306"/>
            <a:chExt cx="434534" cy="303852"/>
          </a:xfrm>
        </p:grpSpPr>
        <p:sp>
          <p:nvSpPr>
            <p:cNvPr id="26" name="Freeform 8">
              <a:extLst>
                <a:ext uri="{FF2B5EF4-FFF2-40B4-BE49-F238E27FC236}">
                  <a16:creationId xmlns:a16="http://schemas.microsoft.com/office/drawing/2014/main" id="{69B97143-42B9-4F78-BAFF-459FA5B47218}"/>
                </a:ext>
              </a:extLst>
            </p:cNvPr>
            <p:cNvSpPr>
              <a:spLocks/>
            </p:cNvSpPr>
            <p:nvPr/>
          </p:nvSpPr>
          <p:spPr bwMode="auto">
            <a:xfrm>
              <a:off x="1333016" y="1722306"/>
              <a:ext cx="434534" cy="303852"/>
            </a:xfrm>
            <a:custGeom>
              <a:avLst/>
              <a:gdLst>
                <a:gd name="T0" fmla="*/ 3 w 404"/>
                <a:gd name="T1" fmla="*/ 106 h 232"/>
                <a:gd name="T2" fmla="*/ 38 w 404"/>
                <a:gd name="T3" fmla="*/ 148 h 232"/>
                <a:gd name="T4" fmla="*/ 0 w 404"/>
                <a:gd name="T5" fmla="*/ 193 h 232"/>
                <a:gd name="T6" fmla="*/ 95 w 404"/>
                <a:gd name="T7" fmla="*/ 227 h 232"/>
                <a:gd name="T8" fmla="*/ 157 w 404"/>
                <a:gd name="T9" fmla="*/ 232 h 232"/>
                <a:gd name="T10" fmla="*/ 283 w 404"/>
                <a:gd name="T11" fmla="*/ 232 h 232"/>
                <a:gd name="T12" fmla="*/ 360 w 404"/>
                <a:gd name="T13" fmla="*/ 173 h 232"/>
                <a:gd name="T14" fmla="*/ 404 w 404"/>
                <a:gd name="T15" fmla="*/ 114 h 232"/>
                <a:gd name="T16" fmla="*/ 365 w 404"/>
                <a:gd name="T17" fmla="*/ 29 h 232"/>
                <a:gd name="T18" fmla="*/ 265 w 404"/>
                <a:gd name="T19" fmla="*/ 26 h 232"/>
                <a:gd name="T20" fmla="*/ 182 w 404"/>
                <a:gd name="T21" fmla="*/ 0 h 232"/>
                <a:gd name="T22" fmla="*/ 86 w 404"/>
                <a:gd name="T23" fmla="*/ 17 h 232"/>
                <a:gd name="T24" fmla="*/ 63 w 404"/>
                <a:gd name="T25" fmla="*/ 75 h 232"/>
                <a:gd name="T26" fmla="*/ 3 w 404"/>
                <a:gd name="T27" fmla="*/ 106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4" h="232">
                  <a:moveTo>
                    <a:pt x="3" y="106"/>
                  </a:moveTo>
                  <a:cubicBezTo>
                    <a:pt x="3" y="106"/>
                    <a:pt x="41" y="123"/>
                    <a:pt x="38" y="148"/>
                  </a:cubicBezTo>
                  <a:cubicBezTo>
                    <a:pt x="35" y="173"/>
                    <a:pt x="0" y="193"/>
                    <a:pt x="0" y="193"/>
                  </a:cubicBezTo>
                  <a:cubicBezTo>
                    <a:pt x="0" y="193"/>
                    <a:pt x="86" y="171"/>
                    <a:pt x="95" y="227"/>
                  </a:cubicBezTo>
                  <a:cubicBezTo>
                    <a:pt x="95" y="227"/>
                    <a:pt x="150" y="183"/>
                    <a:pt x="157" y="232"/>
                  </a:cubicBezTo>
                  <a:cubicBezTo>
                    <a:pt x="157" y="232"/>
                    <a:pt x="200" y="136"/>
                    <a:pt x="283" y="232"/>
                  </a:cubicBezTo>
                  <a:cubicBezTo>
                    <a:pt x="283" y="232"/>
                    <a:pt x="270" y="173"/>
                    <a:pt x="360" y="173"/>
                  </a:cubicBezTo>
                  <a:cubicBezTo>
                    <a:pt x="360" y="173"/>
                    <a:pt x="293" y="118"/>
                    <a:pt x="404" y="114"/>
                  </a:cubicBezTo>
                  <a:cubicBezTo>
                    <a:pt x="404" y="114"/>
                    <a:pt x="316" y="117"/>
                    <a:pt x="365" y="29"/>
                  </a:cubicBezTo>
                  <a:cubicBezTo>
                    <a:pt x="365" y="29"/>
                    <a:pt x="267" y="91"/>
                    <a:pt x="265" y="26"/>
                  </a:cubicBezTo>
                  <a:cubicBezTo>
                    <a:pt x="265" y="26"/>
                    <a:pt x="213" y="91"/>
                    <a:pt x="182" y="0"/>
                  </a:cubicBezTo>
                  <a:cubicBezTo>
                    <a:pt x="182" y="0"/>
                    <a:pt x="164" y="107"/>
                    <a:pt x="86" y="17"/>
                  </a:cubicBezTo>
                  <a:cubicBezTo>
                    <a:pt x="86" y="17"/>
                    <a:pt x="115" y="79"/>
                    <a:pt x="63" y="75"/>
                  </a:cubicBezTo>
                  <a:cubicBezTo>
                    <a:pt x="63" y="75"/>
                    <a:pt x="83" y="127"/>
                    <a:pt x="3" y="106"/>
                  </a:cubicBezTo>
                  <a:close/>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a:defRPr/>
              </a:pPr>
              <a:endParaRPr lang="en-US" sz="1200" dirty="0">
                <a:gradFill>
                  <a:gsLst>
                    <a:gs pos="94382">
                      <a:srgbClr val="FFFFFF"/>
                    </a:gs>
                    <a:gs pos="85955">
                      <a:srgbClr val="FFFFFF"/>
                    </a:gs>
                  </a:gsLst>
                  <a:lin ang="5400000" scaled="1"/>
                </a:gradFill>
                <a:latin typeface="Arial"/>
              </a:endParaRPr>
            </a:p>
          </p:txBody>
        </p:sp>
        <p:sp>
          <p:nvSpPr>
            <p:cNvPr id="27" name="TextBox 26">
              <a:extLst>
                <a:ext uri="{FF2B5EF4-FFF2-40B4-BE49-F238E27FC236}">
                  <a16:creationId xmlns:a16="http://schemas.microsoft.com/office/drawing/2014/main" id="{02FD87F1-253E-4CB5-B953-E0EE8D222065}"/>
                </a:ext>
              </a:extLst>
            </p:cNvPr>
            <p:cNvSpPr txBox="1"/>
            <p:nvPr/>
          </p:nvSpPr>
          <p:spPr>
            <a:xfrm rot="21045416">
              <a:off x="1363888" y="1843328"/>
              <a:ext cx="371789" cy="92333"/>
            </a:xfrm>
            <a:prstGeom prst="rect">
              <a:avLst/>
            </a:prstGeom>
            <a:noFill/>
          </p:spPr>
          <p:txBody>
            <a:bodyPr wrap="square" lIns="0" tIns="0" rIns="0" bIns="0" rtlCol="0" anchor="ctr" anchorCtr="0">
              <a:spAutoFit/>
            </a:bodyPr>
            <a:lstStyle/>
            <a:p>
              <a:pPr algn="ctr">
                <a:defRPr/>
              </a:pPr>
              <a:r>
                <a:rPr lang="en-US" sz="600" b="1" spc="100" dirty="0">
                  <a:solidFill>
                    <a:schemeClr val="tx2"/>
                  </a:solidFill>
                  <a:latin typeface="Amazon Ember Heavy" panose="020B0803020204020204" pitchFamily="34" charset="0"/>
                  <a:ea typeface="Amazon Ember Heavy" panose="020B0803020204020204" pitchFamily="34" charset="0"/>
                  <a:cs typeface="Amazon Ember Heavy" panose="020B0803020204020204" pitchFamily="34" charset="0"/>
                </a:rPr>
                <a:t>NEW!</a:t>
              </a:r>
            </a:p>
          </p:txBody>
        </p:sp>
      </p:grpSp>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05456" y="896223"/>
            <a:ext cx="638916" cy="638916"/>
          </a:xfrm>
          <a:prstGeom prst="rect">
            <a:avLst/>
          </a:prstGeom>
        </p:spPr>
      </p:pic>
    </p:spTree>
    <p:extLst>
      <p:ext uri="{BB962C8B-B14F-4D97-AF65-F5344CB8AC3E}">
        <p14:creationId xmlns:p14="http://schemas.microsoft.com/office/powerpoint/2010/main" val="4434571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0" grpId="0" animBg="1"/>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a:extLst>
              <a:ext uri="{FF2B5EF4-FFF2-40B4-BE49-F238E27FC236}">
                <a16:creationId xmlns:a16="http://schemas.microsoft.com/office/drawing/2014/main" id="{7E177EDC-16F2-D74F-AD0A-AEA38F9883BD}"/>
              </a:ext>
            </a:extLst>
          </p:cNvPr>
          <p:cNvSpPr>
            <a:spLocks noGrp="1"/>
          </p:cNvSpPr>
          <p:nvPr>
            <p:ph type="title"/>
          </p:nvPr>
        </p:nvSpPr>
        <p:spPr>
          <a:xfrm>
            <a:off x="503505" y="226871"/>
            <a:ext cx="10515600" cy="939901"/>
          </a:xfrm>
        </p:spPr>
        <p:txBody>
          <a:bodyPr/>
          <a:lstStyle/>
          <a:p>
            <a:r>
              <a:rPr lang="it-IT" spc="300" dirty="0"/>
              <a:t>Agenda</a:t>
            </a:r>
            <a:endParaRPr lang="en-US" spc="300" dirty="0"/>
          </a:p>
        </p:txBody>
      </p:sp>
      <p:sp>
        <p:nvSpPr>
          <p:cNvPr id="26" name="Rectangle 25">
            <a:extLst>
              <a:ext uri="{FF2B5EF4-FFF2-40B4-BE49-F238E27FC236}">
                <a16:creationId xmlns:a16="http://schemas.microsoft.com/office/drawing/2014/main" id="{EB89822C-95D0-6147-8D0B-DD17C2ACF99B}"/>
              </a:ext>
            </a:extLst>
          </p:cNvPr>
          <p:cNvSpPr/>
          <p:nvPr/>
        </p:nvSpPr>
        <p:spPr>
          <a:xfrm>
            <a:off x="693126" y="1301202"/>
            <a:ext cx="7298730" cy="2880065"/>
          </a:xfrm>
          <a:prstGeom prst="rect">
            <a:avLst/>
          </a:prstGeom>
          <a:noFill/>
          <a:ln w="381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Content Placeholder 2">
            <a:extLst>
              <a:ext uri="{FF2B5EF4-FFF2-40B4-BE49-F238E27FC236}">
                <a16:creationId xmlns:a16="http://schemas.microsoft.com/office/drawing/2014/main" id="{087A5465-B854-9841-BC29-19359E04946E}"/>
              </a:ext>
            </a:extLst>
          </p:cNvPr>
          <p:cNvSpPr txBox="1">
            <a:spLocks/>
          </p:cNvSpPr>
          <p:nvPr/>
        </p:nvSpPr>
        <p:spPr>
          <a:xfrm>
            <a:off x="1024985" y="1894947"/>
            <a:ext cx="6776208" cy="1498429"/>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Helvetica Neue Thin"/>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Helvetica Neue Thin"/>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Helvetica Neue Thin"/>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Helvetica Neue Thin"/>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Helvetica Neue Thin"/>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1200"/>
              </a:spcBef>
              <a:spcAft>
                <a:spcPts val="600"/>
              </a:spcAft>
              <a:buClr>
                <a:schemeClr val="accent1"/>
              </a:buClr>
              <a:buFont typeface="Wingdings" pitchFamily="2" charset="2"/>
              <a:buChar char="§"/>
            </a:pPr>
            <a:r>
              <a:rPr lang="en-US" sz="2400" b="1" dirty="0">
                <a:solidFill>
                  <a:schemeClr val="bg1"/>
                </a:solidFill>
              </a:rPr>
              <a:t> What </a:t>
            </a:r>
            <a:r>
              <a:rPr lang="en-US" sz="2400" dirty="0">
                <a:solidFill>
                  <a:schemeClr val="bg1"/>
                </a:solidFill>
              </a:rPr>
              <a:t>is cloud computing and its benefits?</a:t>
            </a:r>
          </a:p>
          <a:p>
            <a:pPr marL="342900" indent="-342900">
              <a:spcBef>
                <a:spcPts val="1200"/>
              </a:spcBef>
              <a:spcAft>
                <a:spcPts val="600"/>
              </a:spcAft>
              <a:buClr>
                <a:schemeClr val="accent1"/>
              </a:buClr>
              <a:buFont typeface="Wingdings" panose="05000000000000000000" pitchFamily="2" charset="2"/>
              <a:buChar char="§"/>
            </a:pPr>
            <a:r>
              <a:rPr lang="it-IT" sz="2400" b="1" dirty="0">
                <a:solidFill>
                  <a:schemeClr val="bg1"/>
                </a:solidFill>
              </a:rPr>
              <a:t>Partner</a:t>
            </a:r>
            <a:r>
              <a:rPr lang="it-IT" sz="2400" dirty="0">
                <a:solidFill>
                  <a:schemeClr val="bg1"/>
                </a:solidFill>
              </a:rPr>
              <a:t> opportunities</a:t>
            </a:r>
            <a:endParaRPr lang="en-US" sz="2400" dirty="0">
              <a:solidFill>
                <a:schemeClr val="bg1"/>
              </a:solidFill>
            </a:endParaRPr>
          </a:p>
          <a:p>
            <a:pPr marL="342900" indent="-342900">
              <a:spcBef>
                <a:spcPts val="1200"/>
              </a:spcBef>
              <a:spcAft>
                <a:spcPts val="600"/>
              </a:spcAft>
              <a:buClr>
                <a:schemeClr val="accent1"/>
              </a:buClr>
              <a:buFont typeface="Wingdings" panose="05000000000000000000" pitchFamily="2" charset="2"/>
              <a:buChar char="§"/>
            </a:pPr>
            <a:r>
              <a:rPr lang="en-US" sz="2400" dirty="0">
                <a:solidFill>
                  <a:schemeClr val="bg1"/>
                </a:solidFill>
              </a:rPr>
              <a:t>The </a:t>
            </a:r>
            <a:r>
              <a:rPr lang="en-US" sz="2400" b="1" dirty="0">
                <a:solidFill>
                  <a:schemeClr val="bg1"/>
                </a:solidFill>
              </a:rPr>
              <a:t>AWS</a:t>
            </a:r>
            <a:r>
              <a:rPr lang="en-US" sz="2400" dirty="0">
                <a:solidFill>
                  <a:schemeClr val="bg1"/>
                </a:solidFill>
              </a:rPr>
              <a:t> platform</a:t>
            </a:r>
          </a:p>
          <a:p>
            <a:pPr marL="342900" indent="-342900">
              <a:spcBef>
                <a:spcPts val="1200"/>
              </a:spcBef>
              <a:spcAft>
                <a:spcPts val="600"/>
              </a:spcAft>
              <a:buClr>
                <a:schemeClr val="accent1"/>
              </a:buClr>
              <a:buFont typeface="Wingdings" panose="05000000000000000000" pitchFamily="2" charset="2"/>
              <a:buChar char="§"/>
            </a:pPr>
            <a:r>
              <a:rPr lang="en-US" sz="2400" b="1" dirty="0">
                <a:solidFill>
                  <a:schemeClr val="bg1"/>
                </a:solidFill>
              </a:rPr>
              <a:t>Joining </a:t>
            </a:r>
            <a:r>
              <a:rPr lang="en-US" sz="2400" dirty="0">
                <a:solidFill>
                  <a:schemeClr val="bg1"/>
                </a:solidFill>
              </a:rPr>
              <a:t>the AWS Partner Network (APN)</a:t>
            </a:r>
          </a:p>
        </p:txBody>
      </p:sp>
      <p:pic>
        <p:nvPicPr>
          <p:cNvPr id="28" name="Picture 27">
            <a:extLst>
              <a:ext uri="{FF2B5EF4-FFF2-40B4-BE49-F238E27FC236}">
                <a16:creationId xmlns:a16="http://schemas.microsoft.com/office/drawing/2014/main" id="{17AA9ADA-ECD4-554F-A0B5-37A2007E22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370" y="903635"/>
            <a:ext cx="657831" cy="657831"/>
          </a:xfrm>
          <a:prstGeom prst="rect">
            <a:avLst/>
          </a:prstGeom>
        </p:spPr>
      </p:pic>
    </p:spTree>
    <p:extLst>
      <p:ext uri="{BB962C8B-B14F-4D97-AF65-F5344CB8AC3E}">
        <p14:creationId xmlns:p14="http://schemas.microsoft.com/office/powerpoint/2010/main" val="15221367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1F4FE9D4-DA97-B745-8BC9-C108AFA1D6A1}"/>
              </a:ext>
            </a:extLst>
          </p:cNvPr>
          <p:cNvSpPr>
            <a:spLocks noGrp="1"/>
          </p:cNvSpPr>
          <p:nvPr>
            <p:ph idx="1"/>
          </p:nvPr>
        </p:nvSpPr>
        <p:spPr>
          <a:xfrm>
            <a:off x="2173573" y="2477096"/>
            <a:ext cx="4781862" cy="482033"/>
          </a:xfrm>
        </p:spPr>
        <p:txBody>
          <a:bodyPr/>
          <a:lstStyle/>
          <a:p>
            <a:pPr marL="0" indent="0" algn="ctr">
              <a:buNone/>
            </a:pPr>
            <a:r>
              <a:rPr lang="en-US" sz="3500" b="1" dirty="0">
                <a:latin typeface="Amazon Ember" panose="020B0603020204020204" pitchFamily="34" charset="0"/>
                <a:ea typeface="Amazon Ember" panose="020B0603020204020204" pitchFamily="34" charset="0"/>
                <a:cs typeface="Amazon Ember" panose="020B0603020204020204" pitchFamily="34" charset="0"/>
              </a:rPr>
              <a:t>CHOICE</a:t>
            </a:r>
          </a:p>
        </p:txBody>
      </p:sp>
      <p:sp>
        <p:nvSpPr>
          <p:cNvPr id="3" name="Content Placeholder 2">
            <a:extLst>
              <a:ext uri="{FF2B5EF4-FFF2-40B4-BE49-F238E27FC236}">
                <a16:creationId xmlns:a16="http://schemas.microsoft.com/office/drawing/2014/main" id="{95BA2205-508D-7C46-BC2F-79D857DE4DAB}"/>
              </a:ext>
            </a:extLst>
          </p:cNvPr>
          <p:cNvSpPr txBox="1">
            <a:spLocks/>
          </p:cNvSpPr>
          <p:nvPr/>
        </p:nvSpPr>
        <p:spPr>
          <a:xfrm>
            <a:off x="2173573" y="1815862"/>
            <a:ext cx="4781862" cy="567571"/>
          </a:xfrm>
          <a:prstGeom prst="rect">
            <a:avLst/>
          </a:prstGeom>
        </p:spPr>
        <p:txBody>
          <a:bodyPr vert="horz" lIns="121920" tIns="60960" rIns="121920" bIns="60960" rtlCol="0">
            <a:noAutofit/>
          </a:bodyPr>
          <a:lstStyle>
            <a:lvl1pPr marL="0" indent="0" algn="l" defTabSz="457200" rtl="0" eaLnBrk="1" latinLnBrk="0" hangingPunct="1">
              <a:spcBef>
                <a:spcPct val="20000"/>
              </a:spcBef>
              <a:buFontTx/>
              <a:buNone/>
              <a:defRPr sz="2400" b="0" i="0" kern="1200">
                <a:solidFill>
                  <a:schemeClr val="bg1"/>
                </a:solidFill>
                <a:latin typeface="Arial"/>
                <a:ea typeface="+mn-ea"/>
                <a:cs typeface="Arial"/>
              </a:defRPr>
            </a:lvl1pPr>
            <a:lvl2pPr marL="742950" indent="-285750" algn="l" defTabSz="457200" rtl="0" eaLnBrk="1" latinLnBrk="0" hangingPunct="1">
              <a:spcBef>
                <a:spcPct val="20000"/>
              </a:spcBef>
              <a:buFont typeface="Arial"/>
              <a:buChar char="•"/>
              <a:defRPr sz="2000" b="0" i="0" kern="1200">
                <a:solidFill>
                  <a:schemeClr val="bg1"/>
                </a:solidFill>
                <a:latin typeface="Arial"/>
                <a:ea typeface="+mn-ea"/>
                <a:cs typeface="Arial"/>
              </a:defRPr>
            </a:lvl2pPr>
            <a:lvl3pPr marL="1143000" indent="-228600" algn="l" defTabSz="457200" rtl="0" eaLnBrk="1" latinLnBrk="0" hangingPunct="1">
              <a:spcBef>
                <a:spcPct val="20000"/>
              </a:spcBef>
              <a:buFont typeface="Arial"/>
              <a:buChar char="•"/>
              <a:defRPr sz="1800" b="0" i="0" kern="1200">
                <a:solidFill>
                  <a:schemeClr val="bg1"/>
                </a:solidFill>
                <a:latin typeface="Arial"/>
                <a:ea typeface="+mn-ea"/>
                <a:cs typeface="Arial"/>
              </a:defRPr>
            </a:lvl3pPr>
            <a:lvl4pPr marL="1600200" indent="-228600" algn="l" defTabSz="457200" rtl="0" eaLnBrk="1" latinLnBrk="0" hangingPunct="1">
              <a:spcBef>
                <a:spcPct val="20000"/>
              </a:spcBef>
              <a:buFont typeface="Arial"/>
              <a:buChar char="–"/>
              <a:defRPr sz="1600" b="0" i="0" kern="1200">
                <a:solidFill>
                  <a:schemeClr val="bg1"/>
                </a:solidFill>
                <a:latin typeface="Arial"/>
                <a:ea typeface="+mn-ea"/>
                <a:cs typeface="Arial"/>
              </a:defRPr>
            </a:lvl4pPr>
            <a:lvl5pPr marL="2057400" indent="-228600" algn="l" defTabSz="457200" rtl="0" eaLnBrk="1" latinLnBrk="0" hangingPunct="1">
              <a:spcBef>
                <a:spcPct val="20000"/>
              </a:spcBef>
              <a:buFont typeface="Arial"/>
              <a:buChar char="»"/>
              <a:defRPr sz="1600" b="0" i="0" kern="1200">
                <a:solidFill>
                  <a:schemeClr val="bg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3500" b="1" dirty="0">
                <a:latin typeface="Amazon Ember" panose="020B0603020204020204" pitchFamily="34" charset="0"/>
                <a:ea typeface="Amazon Ember" panose="020B0603020204020204" pitchFamily="34" charset="0"/>
                <a:cs typeface="Amazon Ember" panose="020B0603020204020204" pitchFamily="34" charset="0"/>
              </a:rPr>
              <a:t>SCALE</a:t>
            </a:r>
          </a:p>
        </p:txBody>
      </p:sp>
      <p:sp>
        <p:nvSpPr>
          <p:cNvPr id="4" name="Content Placeholder 2">
            <a:extLst>
              <a:ext uri="{FF2B5EF4-FFF2-40B4-BE49-F238E27FC236}">
                <a16:creationId xmlns:a16="http://schemas.microsoft.com/office/drawing/2014/main" id="{077B3B35-4E84-1B40-8397-C4041E20DC8E}"/>
              </a:ext>
            </a:extLst>
          </p:cNvPr>
          <p:cNvSpPr txBox="1">
            <a:spLocks/>
          </p:cNvSpPr>
          <p:nvPr/>
        </p:nvSpPr>
        <p:spPr>
          <a:xfrm>
            <a:off x="2173573" y="3052792"/>
            <a:ext cx="4781862" cy="544847"/>
          </a:xfrm>
          <a:prstGeom prst="rect">
            <a:avLst/>
          </a:prstGeom>
        </p:spPr>
        <p:txBody>
          <a:bodyPr vert="horz" lIns="121920" tIns="60960" rIns="121920" bIns="60960" rtlCol="0">
            <a:noAutofit/>
          </a:bodyPr>
          <a:lstStyle>
            <a:lvl1pPr marL="0" indent="0" algn="l" defTabSz="457200" rtl="0" eaLnBrk="1" latinLnBrk="0" hangingPunct="1">
              <a:spcBef>
                <a:spcPct val="20000"/>
              </a:spcBef>
              <a:buFontTx/>
              <a:buNone/>
              <a:defRPr sz="2400" b="0" i="0" kern="1200">
                <a:solidFill>
                  <a:schemeClr val="bg1"/>
                </a:solidFill>
                <a:latin typeface="Arial"/>
                <a:ea typeface="+mn-ea"/>
                <a:cs typeface="Arial"/>
              </a:defRPr>
            </a:lvl1pPr>
            <a:lvl2pPr marL="742950" indent="-285750" algn="l" defTabSz="457200" rtl="0" eaLnBrk="1" latinLnBrk="0" hangingPunct="1">
              <a:spcBef>
                <a:spcPct val="20000"/>
              </a:spcBef>
              <a:buFont typeface="Arial"/>
              <a:buChar char="•"/>
              <a:defRPr sz="2000" b="0" i="0" kern="1200">
                <a:solidFill>
                  <a:schemeClr val="bg1"/>
                </a:solidFill>
                <a:latin typeface="Arial"/>
                <a:ea typeface="+mn-ea"/>
                <a:cs typeface="Arial"/>
              </a:defRPr>
            </a:lvl2pPr>
            <a:lvl3pPr marL="1143000" indent="-228600" algn="l" defTabSz="457200" rtl="0" eaLnBrk="1" latinLnBrk="0" hangingPunct="1">
              <a:spcBef>
                <a:spcPct val="20000"/>
              </a:spcBef>
              <a:buFont typeface="Arial"/>
              <a:buChar char="•"/>
              <a:defRPr sz="1800" b="0" i="0" kern="1200">
                <a:solidFill>
                  <a:schemeClr val="bg1"/>
                </a:solidFill>
                <a:latin typeface="Arial"/>
                <a:ea typeface="+mn-ea"/>
                <a:cs typeface="Arial"/>
              </a:defRPr>
            </a:lvl3pPr>
            <a:lvl4pPr marL="1600200" indent="-228600" algn="l" defTabSz="457200" rtl="0" eaLnBrk="1" latinLnBrk="0" hangingPunct="1">
              <a:spcBef>
                <a:spcPct val="20000"/>
              </a:spcBef>
              <a:buFont typeface="Arial"/>
              <a:buChar char="–"/>
              <a:defRPr sz="1600" b="0" i="0" kern="1200">
                <a:solidFill>
                  <a:schemeClr val="bg1"/>
                </a:solidFill>
                <a:latin typeface="Arial"/>
                <a:ea typeface="+mn-ea"/>
                <a:cs typeface="Arial"/>
              </a:defRPr>
            </a:lvl4pPr>
            <a:lvl5pPr marL="2057400" indent="-228600" algn="l" defTabSz="457200" rtl="0" eaLnBrk="1" latinLnBrk="0" hangingPunct="1">
              <a:spcBef>
                <a:spcPct val="20000"/>
              </a:spcBef>
              <a:buFont typeface="Arial"/>
              <a:buChar char="»"/>
              <a:defRPr sz="1600" b="0" i="0" kern="1200">
                <a:solidFill>
                  <a:schemeClr val="bg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3500" b="1" dirty="0">
                <a:solidFill>
                  <a:schemeClr val="accent1"/>
                </a:solidFill>
                <a:latin typeface="Amazon Ember" panose="020B0603020204020204" pitchFamily="34" charset="0"/>
                <a:ea typeface="Amazon Ember" panose="020B0603020204020204" pitchFamily="34" charset="0"/>
                <a:cs typeface="Amazon Ember" panose="020B0603020204020204" pitchFamily="34" charset="0"/>
              </a:rPr>
              <a:t>COST OPTIMIZATION</a:t>
            </a:r>
          </a:p>
        </p:txBody>
      </p:sp>
      <p:sp>
        <p:nvSpPr>
          <p:cNvPr id="5" name="TextBox 4">
            <a:extLst>
              <a:ext uri="{FF2B5EF4-FFF2-40B4-BE49-F238E27FC236}">
                <a16:creationId xmlns:a16="http://schemas.microsoft.com/office/drawing/2014/main" id="{CF83EB85-88D2-864F-A57B-C8679EA090D5}"/>
              </a:ext>
            </a:extLst>
          </p:cNvPr>
          <p:cNvSpPr txBox="1"/>
          <p:nvPr/>
        </p:nvSpPr>
        <p:spPr>
          <a:xfrm>
            <a:off x="457199" y="192024"/>
            <a:ext cx="6573187" cy="523220"/>
          </a:xfrm>
          <a:prstGeom prst="rect">
            <a:avLst/>
          </a:prstGeom>
          <a:noFill/>
        </p:spPr>
        <p:txBody>
          <a:bodyPr wrap="square" rtlCol="0">
            <a:spAutoFit/>
          </a:bodyPr>
          <a:lstStyle/>
          <a:p>
            <a:r>
              <a:rPr lang="en-US" sz="28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The AWS PLATFORM Difference</a:t>
            </a:r>
            <a:endParaRPr lang="it-IT" sz="2800" dirty="0">
              <a:solidFill>
                <a:schemeClr val="bg1"/>
              </a:solidFill>
              <a:latin typeface="Amazon Ember" panose="020B0603020204020204" pitchFamily="34" charset="0"/>
              <a:ea typeface="Amazon Ember" panose="020B0603020204020204" pitchFamily="34" charset="0"/>
              <a:cs typeface="Amazon Ember" panose="020B0603020204020204" pitchFamily="34" charset="0"/>
            </a:endParaRPr>
          </a:p>
        </p:txBody>
      </p:sp>
    </p:spTree>
    <p:extLst>
      <p:ext uri="{BB962C8B-B14F-4D97-AF65-F5344CB8AC3E}">
        <p14:creationId xmlns:p14="http://schemas.microsoft.com/office/powerpoint/2010/main" val="3446510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3">
                                            <p:txEl>
                                              <p:pRg st="0" end="0"/>
                                            </p:txEl>
                                          </p:spTgt>
                                        </p:tgtEl>
                                        <p:attrNameLst>
                                          <p:attrName>style.color</p:attrName>
                                        </p:attrNameLst>
                                      </p:cBhvr>
                                      <p:to>
                                        <p:clrVal>
                                          <a:schemeClr val="accent2"/>
                                        </p:clrVal>
                                      </p:to>
                                    </p:set>
                                    <p:set>
                                      <p:cBhvr>
                                        <p:cTn id="7" dur="500" fill="hold"/>
                                        <p:tgtEl>
                                          <p:spTgt spid="3">
                                            <p:txEl>
                                              <p:pRg st="0" end="0"/>
                                            </p:txEl>
                                          </p:spTgt>
                                        </p:tgtEl>
                                        <p:attrNameLst>
                                          <p:attrName>fillcolor</p:attrName>
                                        </p:attrNameLst>
                                      </p:cBhvr>
                                      <p:to>
                                        <p:clrVal>
                                          <a:schemeClr val="accent2"/>
                                        </p:clrVal>
                                      </p:to>
                                    </p:set>
                                    <p:set>
                                      <p:cBhvr>
                                        <p:cTn id="8" dur="500" fill="hold"/>
                                        <p:tgtEl>
                                          <p:spTgt spid="3">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A03EB7-4251-D743-A2F6-8905F66F0641}"/>
              </a:ext>
            </a:extLst>
          </p:cNvPr>
          <p:cNvSpPr txBox="1"/>
          <p:nvPr/>
        </p:nvSpPr>
        <p:spPr>
          <a:xfrm>
            <a:off x="457199" y="192024"/>
            <a:ext cx="8266177" cy="523220"/>
          </a:xfrm>
          <a:prstGeom prst="rect">
            <a:avLst/>
          </a:prstGeom>
          <a:noFill/>
        </p:spPr>
        <p:txBody>
          <a:bodyPr wrap="square" rtlCol="0">
            <a:spAutoFit/>
          </a:bodyPr>
          <a:lstStyle/>
          <a:p>
            <a:r>
              <a:rPr lang="en-US" sz="2800" spc="300" dirty="0">
                <a:solidFill>
                  <a:schemeClr val="bg1"/>
                </a:solidFill>
                <a:latin typeface="Arial" charset="0"/>
                <a:cs typeface="Arial" charset="0"/>
              </a:rPr>
              <a:t>Amazon EC2 Purchasing Options</a:t>
            </a:r>
            <a:endParaRPr lang="it-IT" sz="2800" spc="300" dirty="0">
              <a:solidFill>
                <a:schemeClr val="bg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4" name="Freeform 3">
            <a:extLst>
              <a:ext uri="{FF2B5EF4-FFF2-40B4-BE49-F238E27FC236}">
                <a16:creationId xmlns:a16="http://schemas.microsoft.com/office/drawing/2014/main" id="{3D69E577-9B66-DF42-A2E6-8BB38063B6C5}"/>
              </a:ext>
            </a:extLst>
          </p:cNvPr>
          <p:cNvSpPr/>
          <p:nvPr/>
        </p:nvSpPr>
        <p:spPr>
          <a:xfrm>
            <a:off x="539750" y="1991905"/>
            <a:ext cx="1211058" cy="2131090"/>
          </a:xfrm>
          <a:custGeom>
            <a:avLst/>
            <a:gdLst>
              <a:gd name="connsiteX0" fmla="*/ 0 w 1313626"/>
              <a:gd name="connsiteY0" fmla="*/ 131363 h 3115530"/>
              <a:gd name="connsiteX1" fmla="*/ 131363 w 1313626"/>
              <a:gd name="connsiteY1" fmla="*/ 0 h 3115530"/>
              <a:gd name="connsiteX2" fmla="*/ 1182263 w 1313626"/>
              <a:gd name="connsiteY2" fmla="*/ 0 h 3115530"/>
              <a:gd name="connsiteX3" fmla="*/ 1313626 w 1313626"/>
              <a:gd name="connsiteY3" fmla="*/ 131363 h 3115530"/>
              <a:gd name="connsiteX4" fmla="*/ 1313626 w 1313626"/>
              <a:gd name="connsiteY4" fmla="*/ 2984167 h 3115530"/>
              <a:gd name="connsiteX5" fmla="*/ 1182263 w 1313626"/>
              <a:gd name="connsiteY5" fmla="*/ 3115530 h 3115530"/>
              <a:gd name="connsiteX6" fmla="*/ 131363 w 1313626"/>
              <a:gd name="connsiteY6" fmla="*/ 3115530 h 3115530"/>
              <a:gd name="connsiteX7" fmla="*/ 0 w 1313626"/>
              <a:gd name="connsiteY7" fmla="*/ 2984167 h 3115530"/>
              <a:gd name="connsiteX8" fmla="*/ 0 w 1313626"/>
              <a:gd name="connsiteY8" fmla="*/ 131363 h 311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3626" h="3115530">
                <a:moveTo>
                  <a:pt x="0" y="131363"/>
                </a:moveTo>
                <a:cubicBezTo>
                  <a:pt x="0" y="58813"/>
                  <a:pt x="58813" y="0"/>
                  <a:pt x="131363" y="0"/>
                </a:cubicBezTo>
                <a:lnTo>
                  <a:pt x="1182263" y="0"/>
                </a:lnTo>
                <a:cubicBezTo>
                  <a:pt x="1254813" y="0"/>
                  <a:pt x="1313626" y="58813"/>
                  <a:pt x="1313626" y="131363"/>
                </a:cubicBezTo>
                <a:lnTo>
                  <a:pt x="1313626" y="2984167"/>
                </a:lnTo>
                <a:cubicBezTo>
                  <a:pt x="1313626" y="3056717"/>
                  <a:pt x="1254813" y="3115530"/>
                  <a:pt x="1182263" y="3115530"/>
                </a:cubicBezTo>
                <a:lnTo>
                  <a:pt x="131363" y="3115530"/>
                </a:lnTo>
                <a:cubicBezTo>
                  <a:pt x="58813" y="3115530"/>
                  <a:pt x="0" y="3056717"/>
                  <a:pt x="0" y="2984167"/>
                </a:cubicBezTo>
                <a:lnTo>
                  <a:pt x="0" y="131363"/>
                </a:lnTo>
                <a:close/>
              </a:path>
            </a:pathLst>
          </a:cu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81280" tIns="81280" rIns="81280" bIns="2989108" numCol="1" spcCol="1270" anchor="ctr" anchorCtr="0">
            <a:noAutofit/>
          </a:bodyPr>
          <a:lstStyle/>
          <a:p>
            <a:pPr algn="ctr" defTabSz="948243">
              <a:lnSpc>
                <a:spcPct val="90000"/>
              </a:lnSpc>
              <a:spcBef>
                <a:spcPct val="0"/>
              </a:spcBef>
              <a:spcAft>
                <a:spcPct val="35000"/>
              </a:spcAft>
            </a:pPr>
            <a:r>
              <a:rPr lang="en-US" sz="12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On-Demand Instances</a:t>
            </a:r>
          </a:p>
          <a:p>
            <a:pPr algn="ctr" defTabSz="948243">
              <a:lnSpc>
                <a:spcPct val="90000"/>
              </a:lnSpc>
              <a:spcBef>
                <a:spcPct val="0"/>
              </a:spcBef>
              <a:spcAft>
                <a:spcPct val="35000"/>
              </a:spcAft>
            </a:pPr>
            <a:endParaRPr lang="en-US" sz="12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endParaRPr>
          </a:p>
          <a:p>
            <a:pPr algn="ctr" defTabSz="948243">
              <a:lnSpc>
                <a:spcPct val="90000"/>
              </a:lnSpc>
              <a:spcBef>
                <a:spcPct val="0"/>
              </a:spcBef>
              <a:spcAft>
                <a:spcPct val="35000"/>
              </a:spcAft>
            </a:pPr>
            <a:endParaRPr lang="en-US" sz="1200" dirty="0">
              <a:solidFill>
                <a:schemeClr val="bg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5" name="Freeform 4">
            <a:extLst>
              <a:ext uri="{FF2B5EF4-FFF2-40B4-BE49-F238E27FC236}">
                <a16:creationId xmlns:a16="http://schemas.microsoft.com/office/drawing/2014/main" id="{68FC2830-79D4-BC4B-8BAA-6AB4905A3149}"/>
              </a:ext>
            </a:extLst>
          </p:cNvPr>
          <p:cNvSpPr/>
          <p:nvPr/>
        </p:nvSpPr>
        <p:spPr>
          <a:xfrm>
            <a:off x="663921" y="2112407"/>
            <a:ext cx="968846" cy="1866974"/>
          </a:xfrm>
          <a:custGeom>
            <a:avLst/>
            <a:gdLst>
              <a:gd name="connsiteX0" fmla="*/ 0 w 1050900"/>
              <a:gd name="connsiteY0" fmla="*/ 105090 h 2025094"/>
              <a:gd name="connsiteX1" fmla="*/ 105090 w 1050900"/>
              <a:gd name="connsiteY1" fmla="*/ 0 h 2025094"/>
              <a:gd name="connsiteX2" fmla="*/ 945810 w 1050900"/>
              <a:gd name="connsiteY2" fmla="*/ 0 h 2025094"/>
              <a:gd name="connsiteX3" fmla="*/ 1050900 w 1050900"/>
              <a:gd name="connsiteY3" fmla="*/ 105090 h 2025094"/>
              <a:gd name="connsiteX4" fmla="*/ 1050900 w 1050900"/>
              <a:gd name="connsiteY4" fmla="*/ 1920004 h 2025094"/>
              <a:gd name="connsiteX5" fmla="*/ 945810 w 1050900"/>
              <a:gd name="connsiteY5" fmla="*/ 2025094 h 2025094"/>
              <a:gd name="connsiteX6" fmla="*/ 105090 w 1050900"/>
              <a:gd name="connsiteY6" fmla="*/ 2025094 h 2025094"/>
              <a:gd name="connsiteX7" fmla="*/ 0 w 1050900"/>
              <a:gd name="connsiteY7" fmla="*/ 1920004 h 2025094"/>
              <a:gd name="connsiteX8" fmla="*/ 0 w 1050900"/>
              <a:gd name="connsiteY8" fmla="*/ 105090 h 2025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900" h="2025094">
                <a:moveTo>
                  <a:pt x="0" y="105090"/>
                </a:moveTo>
                <a:cubicBezTo>
                  <a:pt x="0" y="47050"/>
                  <a:pt x="47050" y="0"/>
                  <a:pt x="105090" y="0"/>
                </a:cubicBezTo>
                <a:lnTo>
                  <a:pt x="945810" y="0"/>
                </a:lnTo>
                <a:cubicBezTo>
                  <a:pt x="1003850" y="0"/>
                  <a:pt x="1050900" y="47050"/>
                  <a:pt x="1050900" y="105090"/>
                </a:cubicBezTo>
                <a:lnTo>
                  <a:pt x="1050900" y="1920004"/>
                </a:lnTo>
                <a:cubicBezTo>
                  <a:pt x="1050900" y="1978044"/>
                  <a:pt x="1003850" y="2025094"/>
                  <a:pt x="945810" y="2025094"/>
                </a:cubicBezTo>
                <a:lnTo>
                  <a:pt x="105090" y="2025094"/>
                </a:lnTo>
                <a:cubicBezTo>
                  <a:pt x="47050" y="2025094"/>
                  <a:pt x="0" y="1978044"/>
                  <a:pt x="0" y="1920004"/>
                </a:cubicBezTo>
                <a:lnTo>
                  <a:pt x="0" y="105090"/>
                </a:lnTo>
                <a:close/>
              </a:path>
            </a:pathLst>
          </a:cu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78293" tIns="68980" rIns="78293" bIns="68980" numCol="1" spcCol="1270" anchor="ctr" anchorCtr="0">
            <a:noAutofit/>
          </a:bodyPr>
          <a:lstStyle/>
          <a:p>
            <a:pPr algn="ctr" defTabSz="651917">
              <a:lnSpc>
                <a:spcPct val="90000"/>
              </a:lnSpc>
              <a:spcBef>
                <a:spcPct val="0"/>
              </a:spcBef>
              <a:spcAft>
                <a:spcPct val="35000"/>
              </a:spcAft>
            </a:pPr>
            <a:r>
              <a:rPr lang="en-US" sz="1000" dirty="0">
                <a:latin typeface="Amazon Ember" panose="020B0603020204020204" pitchFamily="34" charset="0"/>
                <a:ea typeface="Amazon Ember" panose="020B0603020204020204" pitchFamily="34" charset="0"/>
                <a:cs typeface="Amazon Ember" panose="020B0603020204020204" pitchFamily="34" charset="0"/>
              </a:rPr>
              <a:t>Pay by</a:t>
            </a:r>
          </a:p>
          <a:p>
            <a:pPr algn="ctr" defTabSz="651917">
              <a:lnSpc>
                <a:spcPct val="90000"/>
              </a:lnSpc>
              <a:spcBef>
                <a:spcPct val="0"/>
              </a:spcBef>
              <a:spcAft>
                <a:spcPct val="35000"/>
              </a:spcAft>
            </a:pPr>
            <a:r>
              <a:rPr lang="en-US" sz="1000" dirty="0">
                <a:latin typeface="Amazon Ember" panose="020B0603020204020204" pitchFamily="34" charset="0"/>
                <a:ea typeface="Amazon Ember" panose="020B0603020204020204" pitchFamily="34" charset="0"/>
                <a:cs typeface="Amazon Ember" panose="020B0603020204020204" pitchFamily="34" charset="0"/>
              </a:rPr>
              <a:t>the </a:t>
            </a:r>
            <a:r>
              <a:rPr lang="en-US" sz="1000" b="1" u="sng" dirty="0">
                <a:latin typeface="Amazon Ember" panose="020B0603020204020204" pitchFamily="34" charset="0"/>
                <a:ea typeface="Amazon Ember" panose="020B0603020204020204" pitchFamily="34" charset="0"/>
                <a:cs typeface="Amazon Ember" panose="020B0603020204020204" pitchFamily="34" charset="0"/>
              </a:rPr>
              <a:t>hour</a:t>
            </a:r>
            <a:r>
              <a:rPr lang="en-US" sz="1000" dirty="0">
                <a:latin typeface="Amazon Ember" panose="020B0603020204020204" pitchFamily="34" charset="0"/>
                <a:ea typeface="Amazon Ember" panose="020B0603020204020204" pitchFamily="34" charset="0"/>
                <a:cs typeface="Amazon Ember" panose="020B0603020204020204" pitchFamily="34" charset="0"/>
              </a:rPr>
              <a:t>.</a:t>
            </a:r>
          </a:p>
        </p:txBody>
      </p:sp>
      <p:sp>
        <p:nvSpPr>
          <p:cNvPr id="7" name="Freeform 6">
            <a:extLst>
              <a:ext uri="{FF2B5EF4-FFF2-40B4-BE49-F238E27FC236}">
                <a16:creationId xmlns:a16="http://schemas.microsoft.com/office/drawing/2014/main" id="{4A84D5D9-C72A-4743-9837-DC85654C9540}"/>
              </a:ext>
            </a:extLst>
          </p:cNvPr>
          <p:cNvSpPr/>
          <p:nvPr/>
        </p:nvSpPr>
        <p:spPr>
          <a:xfrm>
            <a:off x="1896151" y="1991905"/>
            <a:ext cx="1211058" cy="2131090"/>
          </a:xfrm>
          <a:custGeom>
            <a:avLst/>
            <a:gdLst>
              <a:gd name="connsiteX0" fmla="*/ 0 w 1313626"/>
              <a:gd name="connsiteY0" fmla="*/ 131363 h 3115530"/>
              <a:gd name="connsiteX1" fmla="*/ 131363 w 1313626"/>
              <a:gd name="connsiteY1" fmla="*/ 0 h 3115530"/>
              <a:gd name="connsiteX2" fmla="*/ 1182263 w 1313626"/>
              <a:gd name="connsiteY2" fmla="*/ 0 h 3115530"/>
              <a:gd name="connsiteX3" fmla="*/ 1313626 w 1313626"/>
              <a:gd name="connsiteY3" fmla="*/ 131363 h 3115530"/>
              <a:gd name="connsiteX4" fmla="*/ 1313626 w 1313626"/>
              <a:gd name="connsiteY4" fmla="*/ 2984167 h 3115530"/>
              <a:gd name="connsiteX5" fmla="*/ 1182263 w 1313626"/>
              <a:gd name="connsiteY5" fmla="*/ 3115530 h 3115530"/>
              <a:gd name="connsiteX6" fmla="*/ 131363 w 1313626"/>
              <a:gd name="connsiteY6" fmla="*/ 3115530 h 3115530"/>
              <a:gd name="connsiteX7" fmla="*/ 0 w 1313626"/>
              <a:gd name="connsiteY7" fmla="*/ 2984167 h 3115530"/>
              <a:gd name="connsiteX8" fmla="*/ 0 w 1313626"/>
              <a:gd name="connsiteY8" fmla="*/ 131363 h 311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3626" h="3115530">
                <a:moveTo>
                  <a:pt x="0" y="131363"/>
                </a:moveTo>
                <a:cubicBezTo>
                  <a:pt x="0" y="58813"/>
                  <a:pt x="58813" y="0"/>
                  <a:pt x="131363" y="0"/>
                </a:cubicBezTo>
                <a:lnTo>
                  <a:pt x="1182263" y="0"/>
                </a:lnTo>
                <a:cubicBezTo>
                  <a:pt x="1254813" y="0"/>
                  <a:pt x="1313626" y="58813"/>
                  <a:pt x="1313626" y="131363"/>
                </a:cubicBezTo>
                <a:lnTo>
                  <a:pt x="1313626" y="2984167"/>
                </a:lnTo>
                <a:cubicBezTo>
                  <a:pt x="1313626" y="3056717"/>
                  <a:pt x="1254813" y="3115530"/>
                  <a:pt x="1182263" y="3115530"/>
                </a:cubicBezTo>
                <a:lnTo>
                  <a:pt x="131363" y="3115530"/>
                </a:lnTo>
                <a:cubicBezTo>
                  <a:pt x="58813" y="3115530"/>
                  <a:pt x="0" y="3056717"/>
                  <a:pt x="0" y="2984167"/>
                </a:cubicBezTo>
                <a:lnTo>
                  <a:pt x="0" y="131363"/>
                </a:lnTo>
                <a:close/>
              </a:path>
            </a:pathLst>
          </a:cu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81280" tIns="81280" rIns="81280" bIns="2989108" numCol="1" spcCol="1270" anchor="ctr" anchorCtr="0">
            <a:noAutofit/>
          </a:bodyPr>
          <a:lstStyle/>
          <a:p>
            <a:pPr algn="ctr" defTabSz="948243">
              <a:lnSpc>
                <a:spcPct val="90000"/>
              </a:lnSpc>
              <a:spcBef>
                <a:spcPct val="0"/>
              </a:spcBef>
              <a:spcAft>
                <a:spcPct val="35000"/>
              </a:spcAft>
            </a:pPr>
            <a:r>
              <a:rPr lang="en-US" sz="12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Reserved Instances</a:t>
            </a:r>
          </a:p>
          <a:p>
            <a:pPr algn="ctr" defTabSz="948243">
              <a:lnSpc>
                <a:spcPct val="90000"/>
              </a:lnSpc>
              <a:spcBef>
                <a:spcPct val="0"/>
              </a:spcBef>
              <a:spcAft>
                <a:spcPct val="35000"/>
              </a:spcAft>
            </a:pPr>
            <a:endParaRPr lang="en-US" sz="12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endParaRPr>
          </a:p>
          <a:p>
            <a:pPr algn="ctr" defTabSz="948243">
              <a:lnSpc>
                <a:spcPct val="90000"/>
              </a:lnSpc>
              <a:spcBef>
                <a:spcPct val="0"/>
              </a:spcBef>
              <a:spcAft>
                <a:spcPct val="35000"/>
              </a:spcAft>
            </a:pPr>
            <a:endParaRPr lang="en-US" sz="12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8" name="Freeform 7">
            <a:extLst>
              <a:ext uri="{FF2B5EF4-FFF2-40B4-BE49-F238E27FC236}">
                <a16:creationId xmlns:a16="http://schemas.microsoft.com/office/drawing/2014/main" id="{57C8E123-EBFA-424D-80B3-25090A98B0C7}"/>
              </a:ext>
            </a:extLst>
          </p:cNvPr>
          <p:cNvSpPr/>
          <p:nvPr/>
        </p:nvSpPr>
        <p:spPr>
          <a:xfrm>
            <a:off x="2017257" y="2113247"/>
            <a:ext cx="968846" cy="1067582"/>
          </a:xfrm>
          <a:custGeom>
            <a:avLst/>
            <a:gdLst>
              <a:gd name="connsiteX0" fmla="*/ 0 w 1050900"/>
              <a:gd name="connsiteY0" fmla="*/ 93937 h 939374"/>
              <a:gd name="connsiteX1" fmla="*/ 93937 w 1050900"/>
              <a:gd name="connsiteY1" fmla="*/ 0 h 939374"/>
              <a:gd name="connsiteX2" fmla="*/ 956963 w 1050900"/>
              <a:gd name="connsiteY2" fmla="*/ 0 h 939374"/>
              <a:gd name="connsiteX3" fmla="*/ 1050900 w 1050900"/>
              <a:gd name="connsiteY3" fmla="*/ 93937 h 939374"/>
              <a:gd name="connsiteX4" fmla="*/ 1050900 w 1050900"/>
              <a:gd name="connsiteY4" fmla="*/ 845437 h 939374"/>
              <a:gd name="connsiteX5" fmla="*/ 956963 w 1050900"/>
              <a:gd name="connsiteY5" fmla="*/ 939374 h 939374"/>
              <a:gd name="connsiteX6" fmla="*/ 93937 w 1050900"/>
              <a:gd name="connsiteY6" fmla="*/ 939374 h 939374"/>
              <a:gd name="connsiteX7" fmla="*/ 0 w 1050900"/>
              <a:gd name="connsiteY7" fmla="*/ 845437 h 939374"/>
              <a:gd name="connsiteX8" fmla="*/ 0 w 1050900"/>
              <a:gd name="connsiteY8" fmla="*/ 93937 h 939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900" h="939374">
                <a:moveTo>
                  <a:pt x="0" y="93937"/>
                </a:moveTo>
                <a:cubicBezTo>
                  <a:pt x="0" y="42057"/>
                  <a:pt x="42057" y="0"/>
                  <a:pt x="93937" y="0"/>
                </a:cubicBezTo>
                <a:lnTo>
                  <a:pt x="956963" y="0"/>
                </a:lnTo>
                <a:cubicBezTo>
                  <a:pt x="1008843" y="0"/>
                  <a:pt x="1050900" y="42057"/>
                  <a:pt x="1050900" y="93937"/>
                </a:cubicBezTo>
                <a:lnTo>
                  <a:pt x="1050900" y="845437"/>
                </a:lnTo>
                <a:cubicBezTo>
                  <a:pt x="1050900" y="897317"/>
                  <a:pt x="1008843" y="939374"/>
                  <a:pt x="956963" y="939374"/>
                </a:cubicBezTo>
                <a:lnTo>
                  <a:pt x="93937" y="939374"/>
                </a:lnTo>
                <a:cubicBezTo>
                  <a:pt x="42057" y="939374"/>
                  <a:pt x="0" y="897317"/>
                  <a:pt x="0" y="845437"/>
                </a:cubicBezTo>
                <a:lnTo>
                  <a:pt x="0" y="93937"/>
                </a:lnTo>
                <a:close/>
              </a:path>
            </a:pathLst>
          </a:cu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73937" tIns="64624" rIns="73937" bIns="64624" numCol="1" spcCol="1270" anchor="ctr" anchorCtr="0">
            <a:noAutofit/>
          </a:bodyPr>
          <a:lstStyle/>
          <a:p>
            <a:pPr algn="ctr" defTabSz="651917">
              <a:lnSpc>
                <a:spcPct val="90000"/>
              </a:lnSpc>
              <a:spcBef>
                <a:spcPct val="0"/>
              </a:spcBef>
              <a:spcAft>
                <a:spcPct val="35000"/>
              </a:spcAft>
            </a:pPr>
            <a:r>
              <a:rPr lang="en-US" sz="1000" dirty="0">
                <a:latin typeface="Amazon Ember" panose="020B0603020204020204" pitchFamily="34" charset="0"/>
                <a:ea typeface="Amazon Ember" panose="020B0603020204020204" pitchFamily="34" charset="0"/>
                <a:cs typeface="Amazon Ember" panose="020B0603020204020204" pitchFamily="34" charset="0"/>
              </a:rPr>
              <a:t>Purchase, at a significant </a:t>
            </a:r>
            <a:r>
              <a:rPr lang="en-US" sz="1000" b="1" u="sng" dirty="0">
                <a:latin typeface="Amazon Ember" panose="020B0603020204020204" pitchFamily="34" charset="0"/>
                <a:ea typeface="Amazon Ember" panose="020B0603020204020204" pitchFamily="34" charset="0"/>
                <a:cs typeface="Amazon Ember" panose="020B0603020204020204" pitchFamily="34" charset="0"/>
              </a:rPr>
              <a:t>discount</a:t>
            </a:r>
            <a:r>
              <a:rPr lang="en-US" sz="1000" dirty="0">
                <a:latin typeface="Amazon Ember" panose="020B0603020204020204" pitchFamily="34" charset="0"/>
                <a:ea typeface="Amazon Ember" panose="020B0603020204020204" pitchFamily="34" charset="0"/>
                <a:cs typeface="Amazon Ember" panose="020B0603020204020204" pitchFamily="34" charset="0"/>
              </a:rPr>
              <a:t>, instances that are </a:t>
            </a:r>
            <a:r>
              <a:rPr lang="en-US" sz="1000" b="1" u="sng" dirty="0">
                <a:latin typeface="Amazon Ember" panose="020B0603020204020204" pitchFamily="34" charset="0"/>
                <a:ea typeface="Amazon Ember" panose="020B0603020204020204" pitchFamily="34" charset="0"/>
                <a:cs typeface="Amazon Ember" panose="020B0603020204020204" pitchFamily="34" charset="0"/>
              </a:rPr>
              <a:t>always available</a:t>
            </a:r>
          </a:p>
        </p:txBody>
      </p:sp>
      <p:sp>
        <p:nvSpPr>
          <p:cNvPr id="9" name="Freeform 8">
            <a:extLst>
              <a:ext uri="{FF2B5EF4-FFF2-40B4-BE49-F238E27FC236}">
                <a16:creationId xmlns:a16="http://schemas.microsoft.com/office/drawing/2014/main" id="{A19A4C99-5248-F644-ACE2-C6A13AF2B3B7}"/>
              </a:ext>
            </a:extLst>
          </p:cNvPr>
          <p:cNvSpPr/>
          <p:nvPr/>
        </p:nvSpPr>
        <p:spPr>
          <a:xfrm>
            <a:off x="2017257" y="3325286"/>
            <a:ext cx="968846" cy="653252"/>
          </a:xfrm>
          <a:custGeom>
            <a:avLst/>
            <a:gdLst>
              <a:gd name="connsiteX0" fmla="*/ 0 w 1050900"/>
              <a:gd name="connsiteY0" fmla="*/ 93937 h 939374"/>
              <a:gd name="connsiteX1" fmla="*/ 93937 w 1050900"/>
              <a:gd name="connsiteY1" fmla="*/ 0 h 939374"/>
              <a:gd name="connsiteX2" fmla="*/ 956963 w 1050900"/>
              <a:gd name="connsiteY2" fmla="*/ 0 h 939374"/>
              <a:gd name="connsiteX3" fmla="*/ 1050900 w 1050900"/>
              <a:gd name="connsiteY3" fmla="*/ 93937 h 939374"/>
              <a:gd name="connsiteX4" fmla="*/ 1050900 w 1050900"/>
              <a:gd name="connsiteY4" fmla="*/ 845437 h 939374"/>
              <a:gd name="connsiteX5" fmla="*/ 956963 w 1050900"/>
              <a:gd name="connsiteY5" fmla="*/ 939374 h 939374"/>
              <a:gd name="connsiteX6" fmla="*/ 93937 w 1050900"/>
              <a:gd name="connsiteY6" fmla="*/ 939374 h 939374"/>
              <a:gd name="connsiteX7" fmla="*/ 0 w 1050900"/>
              <a:gd name="connsiteY7" fmla="*/ 845437 h 939374"/>
              <a:gd name="connsiteX8" fmla="*/ 0 w 1050900"/>
              <a:gd name="connsiteY8" fmla="*/ 93937 h 939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900" h="939374">
                <a:moveTo>
                  <a:pt x="0" y="93937"/>
                </a:moveTo>
                <a:cubicBezTo>
                  <a:pt x="0" y="42057"/>
                  <a:pt x="42057" y="0"/>
                  <a:pt x="93937" y="0"/>
                </a:cubicBezTo>
                <a:lnTo>
                  <a:pt x="956963" y="0"/>
                </a:lnTo>
                <a:cubicBezTo>
                  <a:pt x="1008843" y="0"/>
                  <a:pt x="1050900" y="42057"/>
                  <a:pt x="1050900" y="93937"/>
                </a:cubicBezTo>
                <a:lnTo>
                  <a:pt x="1050900" y="845437"/>
                </a:lnTo>
                <a:cubicBezTo>
                  <a:pt x="1050900" y="897317"/>
                  <a:pt x="1008843" y="939374"/>
                  <a:pt x="956963" y="939374"/>
                </a:cubicBezTo>
                <a:lnTo>
                  <a:pt x="93937" y="939374"/>
                </a:lnTo>
                <a:cubicBezTo>
                  <a:pt x="42057" y="939374"/>
                  <a:pt x="0" y="897317"/>
                  <a:pt x="0" y="845437"/>
                </a:cubicBezTo>
                <a:lnTo>
                  <a:pt x="0" y="93937"/>
                </a:lnTo>
                <a:close/>
              </a:path>
            </a:pathLst>
          </a:cu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73937" tIns="64624" rIns="73937" bIns="64624" numCol="1" spcCol="1270" anchor="ctr" anchorCtr="0">
            <a:noAutofit/>
          </a:bodyPr>
          <a:lstStyle/>
          <a:p>
            <a:pPr algn="ctr" defTabSz="651917">
              <a:lnSpc>
                <a:spcPct val="90000"/>
              </a:lnSpc>
              <a:spcBef>
                <a:spcPct val="0"/>
              </a:spcBef>
              <a:spcAft>
                <a:spcPct val="35000"/>
              </a:spcAft>
            </a:pPr>
            <a:r>
              <a:rPr lang="en-US" sz="1000" dirty="0">
                <a:latin typeface="Amazon Ember" panose="020B0603020204020204" pitchFamily="34" charset="0"/>
                <a:ea typeface="Amazon Ember" panose="020B0603020204020204" pitchFamily="34" charset="0"/>
                <a:cs typeface="Amazon Ember" panose="020B0603020204020204" pitchFamily="34" charset="0"/>
              </a:rPr>
              <a:t>1-year to 3-year terms.</a:t>
            </a:r>
          </a:p>
        </p:txBody>
      </p:sp>
      <p:grpSp>
        <p:nvGrpSpPr>
          <p:cNvPr id="10" name="Group 9">
            <a:extLst>
              <a:ext uri="{FF2B5EF4-FFF2-40B4-BE49-F238E27FC236}">
                <a16:creationId xmlns:a16="http://schemas.microsoft.com/office/drawing/2014/main" id="{F6E278D1-AD8B-7447-9084-F236991584B5}"/>
              </a:ext>
            </a:extLst>
          </p:cNvPr>
          <p:cNvGrpSpPr/>
          <p:nvPr/>
        </p:nvGrpSpPr>
        <p:grpSpPr>
          <a:xfrm>
            <a:off x="3252553" y="1991906"/>
            <a:ext cx="1211058" cy="2131090"/>
            <a:chOff x="3253441" y="2023401"/>
            <a:chExt cx="1313626" cy="2311578"/>
          </a:xfrm>
        </p:grpSpPr>
        <p:sp>
          <p:nvSpPr>
            <p:cNvPr id="11" name="Freeform 10">
              <a:extLst>
                <a:ext uri="{FF2B5EF4-FFF2-40B4-BE49-F238E27FC236}">
                  <a16:creationId xmlns:a16="http://schemas.microsoft.com/office/drawing/2014/main" id="{67B1522B-BCF3-C64D-A48C-FD618E208A71}"/>
                </a:ext>
              </a:extLst>
            </p:cNvPr>
            <p:cNvSpPr/>
            <p:nvPr/>
          </p:nvSpPr>
          <p:spPr>
            <a:xfrm>
              <a:off x="3253441" y="2023401"/>
              <a:ext cx="1313626" cy="2311578"/>
            </a:xfrm>
            <a:custGeom>
              <a:avLst/>
              <a:gdLst>
                <a:gd name="connsiteX0" fmla="*/ 0 w 1313626"/>
                <a:gd name="connsiteY0" fmla="*/ 131363 h 3115530"/>
                <a:gd name="connsiteX1" fmla="*/ 131363 w 1313626"/>
                <a:gd name="connsiteY1" fmla="*/ 0 h 3115530"/>
                <a:gd name="connsiteX2" fmla="*/ 1182263 w 1313626"/>
                <a:gd name="connsiteY2" fmla="*/ 0 h 3115530"/>
                <a:gd name="connsiteX3" fmla="*/ 1313626 w 1313626"/>
                <a:gd name="connsiteY3" fmla="*/ 131363 h 3115530"/>
                <a:gd name="connsiteX4" fmla="*/ 1313626 w 1313626"/>
                <a:gd name="connsiteY4" fmla="*/ 2984167 h 3115530"/>
                <a:gd name="connsiteX5" fmla="*/ 1182263 w 1313626"/>
                <a:gd name="connsiteY5" fmla="*/ 3115530 h 3115530"/>
                <a:gd name="connsiteX6" fmla="*/ 131363 w 1313626"/>
                <a:gd name="connsiteY6" fmla="*/ 3115530 h 3115530"/>
                <a:gd name="connsiteX7" fmla="*/ 0 w 1313626"/>
                <a:gd name="connsiteY7" fmla="*/ 2984167 h 3115530"/>
                <a:gd name="connsiteX8" fmla="*/ 0 w 1313626"/>
                <a:gd name="connsiteY8" fmla="*/ 131363 h 311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3626" h="3115530">
                  <a:moveTo>
                    <a:pt x="0" y="131363"/>
                  </a:moveTo>
                  <a:cubicBezTo>
                    <a:pt x="0" y="58813"/>
                    <a:pt x="58813" y="0"/>
                    <a:pt x="131363" y="0"/>
                  </a:cubicBezTo>
                  <a:lnTo>
                    <a:pt x="1182263" y="0"/>
                  </a:lnTo>
                  <a:cubicBezTo>
                    <a:pt x="1254813" y="0"/>
                    <a:pt x="1313626" y="58813"/>
                    <a:pt x="1313626" y="131363"/>
                  </a:cubicBezTo>
                  <a:lnTo>
                    <a:pt x="1313626" y="2984167"/>
                  </a:lnTo>
                  <a:cubicBezTo>
                    <a:pt x="1313626" y="3056717"/>
                    <a:pt x="1254813" y="3115530"/>
                    <a:pt x="1182263" y="3115530"/>
                  </a:cubicBezTo>
                  <a:lnTo>
                    <a:pt x="131363" y="3115530"/>
                  </a:lnTo>
                  <a:cubicBezTo>
                    <a:pt x="58813" y="3115530"/>
                    <a:pt x="0" y="3056717"/>
                    <a:pt x="0" y="2984167"/>
                  </a:cubicBezTo>
                  <a:lnTo>
                    <a:pt x="0" y="131363"/>
                  </a:lnTo>
                  <a:close/>
                </a:path>
              </a:pathLst>
            </a:cu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81280" tIns="81280" rIns="81280" bIns="2989108" numCol="1" spcCol="1270" anchor="ctr" anchorCtr="0">
              <a:noAutofit/>
            </a:bodyPr>
            <a:lstStyle/>
            <a:p>
              <a:pPr algn="ctr" defTabSz="948243">
                <a:lnSpc>
                  <a:spcPct val="90000"/>
                </a:lnSpc>
                <a:spcBef>
                  <a:spcPct val="0"/>
                </a:spcBef>
                <a:spcAft>
                  <a:spcPct val="35000"/>
                </a:spcAft>
              </a:pPr>
              <a:r>
                <a:rPr lang="en-US" sz="12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Scheduled Instances</a:t>
              </a:r>
            </a:p>
            <a:p>
              <a:pPr algn="ctr" defTabSz="948243">
                <a:lnSpc>
                  <a:spcPct val="90000"/>
                </a:lnSpc>
                <a:spcBef>
                  <a:spcPct val="0"/>
                </a:spcBef>
                <a:spcAft>
                  <a:spcPct val="35000"/>
                </a:spcAft>
              </a:pPr>
              <a:endParaRPr lang="en-US" sz="12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endParaRPr>
            </a:p>
            <a:p>
              <a:pPr algn="ctr" defTabSz="948243">
                <a:lnSpc>
                  <a:spcPct val="90000"/>
                </a:lnSpc>
                <a:spcBef>
                  <a:spcPct val="0"/>
                </a:spcBef>
                <a:spcAft>
                  <a:spcPct val="35000"/>
                </a:spcAft>
              </a:pPr>
              <a:endParaRPr lang="en-US" sz="12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12" name="Freeform 11">
              <a:extLst>
                <a:ext uri="{FF2B5EF4-FFF2-40B4-BE49-F238E27FC236}">
                  <a16:creationId xmlns:a16="http://schemas.microsoft.com/office/drawing/2014/main" id="{F3782E88-7E74-3A42-8C95-19B68C05F5F2}"/>
                </a:ext>
              </a:extLst>
            </p:cNvPr>
            <p:cNvSpPr/>
            <p:nvPr/>
          </p:nvSpPr>
          <p:spPr>
            <a:xfrm>
              <a:off x="3384804" y="2154108"/>
              <a:ext cx="1050900" cy="2025094"/>
            </a:xfrm>
            <a:custGeom>
              <a:avLst/>
              <a:gdLst>
                <a:gd name="connsiteX0" fmla="*/ 0 w 1050900"/>
                <a:gd name="connsiteY0" fmla="*/ 105090 h 2025094"/>
                <a:gd name="connsiteX1" fmla="*/ 105090 w 1050900"/>
                <a:gd name="connsiteY1" fmla="*/ 0 h 2025094"/>
                <a:gd name="connsiteX2" fmla="*/ 945810 w 1050900"/>
                <a:gd name="connsiteY2" fmla="*/ 0 h 2025094"/>
                <a:gd name="connsiteX3" fmla="*/ 1050900 w 1050900"/>
                <a:gd name="connsiteY3" fmla="*/ 105090 h 2025094"/>
                <a:gd name="connsiteX4" fmla="*/ 1050900 w 1050900"/>
                <a:gd name="connsiteY4" fmla="*/ 1920004 h 2025094"/>
                <a:gd name="connsiteX5" fmla="*/ 945810 w 1050900"/>
                <a:gd name="connsiteY5" fmla="*/ 2025094 h 2025094"/>
                <a:gd name="connsiteX6" fmla="*/ 105090 w 1050900"/>
                <a:gd name="connsiteY6" fmla="*/ 2025094 h 2025094"/>
                <a:gd name="connsiteX7" fmla="*/ 0 w 1050900"/>
                <a:gd name="connsiteY7" fmla="*/ 1920004 h 2025094"/>
                <a:gd name="connsiteX8" fmla="*/ 0 w 1050900"/>
                <a:gd name="connsiteY8" fmla="*/ 105090 h 2025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900" h="2025094">
                  <a:moveTo>
                    <a:pt x="0" y="105090"/>
                  </a:moveTo>
                  <a:cubicBezTo>
                    <a:pt x="0" y="47050"/>
                    <a:pt x="47050" y="0"/>
                    <a:pt x="105090" y="0"/>
                  </a:cubicBezTo>
                  <a:lnTo>
                    <a:pt x="945810" y="0"/>
                  </a:lnTo>
                  <a:cubicBezTo>
                    <a:pt x="1003850" y="0"/>
                    <a:pt x="1050900" y="47050"/>
                    <a:pt x="1050900" y="105090"/>
                  </a:cubicBezTo>
                  <a:lnTo>
                    <a:pt x="1050900" y="1920004"/>
                  </a:lnTo>
                  <a:cubicBezTo>
                    <a:pt x="1050900" y="1978044"/>
                    <a:pt x="1003850" y="2025094"/>
                    <a:pt x="945810" y="2025094"/>
                  </a:cubicBezTo>
                  <a:lnTo>
                    <a:pt x="105090" y="2025094"/>
                  </a:lnTo>
                  <a:cubicBezTo>
                    <a:pt x="47050" y="2025094"/>
                    <a:pt x="0" y="1978044"/>
                    <a:pt x="0" y="1920004"/>
                  </a:cubicBezTo>
                  <a:lnTo>
                    <a:pt x="0" y="105090"/>
                  </a:lnTo>
                  <a:close/>
                </a:path>
              </a:pathLst>
            </a:cu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78293" tIns="68980" rIns="78293" bIns="68980" numCol="1" spcCol="1270" anchor="ctr" anchorCtr="0">
              <a:noAutofit/>
            </a:bodyPr>
            <a:lstStyle/>
            <a:p>
              <a:pPr algn="ctr" defTabSz="651917">
                <a:lnSpc>
                  <a:spcPct val="90000"/>
                </a:lnSpc>
                <a:spcBef>
                  <a:spcPct val="0"/>
                </a:spcBef>
                <a:spcAft>
                  <a:spcPct val="35000"/>
                </a:spcAft>
              </a:pPr>
              <a:r>
                <a:rPr lang="en-US" sz="1000" dirty="0">
                  <a:latin typeface="Amazon Ember" panose="020B0603020204020204" pitchFamily="34" charset="0"/>
                  <a:ea typeface="Amazon Ember" panose="020B0603020204020204" pitchFamily="34" charset="0"/>
                  <a:cs typeface="Amazon Ember" panose="020B0603020204020204" pitchFamily="34" charset="0"/>
                </a:rPr>
                <a:t>Purchase instances that are </a:t>
              </a:r>
              <a:r>
                <a:rPr lang="en-US" sz="1000" b="1" u="sng" dirty="0">
                  <a:latin typeface="Amazon Ember" panose="020B0603020204020204" pitchFamily="34" charset="0"/>
                  <a:ea typeface="Amazon Ember" panose="020B0603020204020204" pitchFamily="34" charset="0"/>
                  <a:cs typeface="Amazon Ember" panose="020B0603020204020204" pitchFamily="34" charset="0"/>
                </a:rPr>
                <a:t>always available</a:t>
              </a:r>
              <a:r>
                <a:rPr lang="en-US" sz="1000" dirty="0">
                  <a:latin typeface="Amazon Ember" panose="020B0603020204020204" pitchFamily="34" charset="0"/>
                  <a:ea typeface="Amazon Ember" panose="020B0603020204020204" pitchFamily="34" charset="0"/>
                  <a:cs typeface="Amazon Ember" panose="020B0603020204020204" pitchFamily="34" charset="0"/>
                </a:rPr>
                <a:t> on the specified </a:t>
              </a:r>
              <a:r>
                <a:rPr lang="en-US" sz="1000" b="1" u="sng" dirty="0">
                  <a:latin typeface="Amazon Ember" panose="020B0603020204020204" pitchFamily="34" charset="0"/>
                  <a:ea typeface="Amazon Ember" panose="020B0603020204020204" pitchFamily="34" charset="0"/>
                  <a:cs typeface="Amazon Ember" panose="020B0603020204020204" pitchFamily="34" charset="0"/>
                </a:rPr>
                <a:t>recurring schedule</a:t>
              </a:r>
              <a:r>
                <a:rPr lang="en-US" sz="1000" dirty="0">
                  <a:latin typeface="Amazon Ember" panose="020B0603020204020204" pitchFamily="34" charset="0"/>
                  <a:ea typeface="Amazon Ember" panose="020B0603020204020204" pitchFamily="34" charset="0"/>
                  <a:cs typeface="Amazon Ember" panose="020B0603020204020204" pitchFamily="34" charset="0"/>
                </a:rPr>
                <a:t>, for a one-year term.</a:t>
              </a:r>
            </a:p>
          </p:txBody>
        </p:sp>
      </p:grpSp>
      <p:sp>
        <p:nvSpPr>
          <p:cNvPr id="14" name="Freeform 13">
            <a:extLst>
              <a:ext uri="{FF2B5EF4-FFF2-40B4-BE49-F238E27FC236}">
                <a16:creationId xmlns:a16="http://schemas.microsoft.com/office/drawing/2014/main" id="{AD2AFFAA-E995-9E46-AF61-E70B66ADC0AF}"/>
              </a:ext>
            </a:extLst>
          </p:cNvPr>
          <p:cNvSpPr/>
          <p:nvPr/>
        </p:nvSpPr>
        <p:spPr>
          <a:xfrm>
            <a:off x="4608954" y="1991905"/>
            <a:ext cx="1211058" cy="2131090"/>
          </a:xfrm>
          <a:custGeom>
            <a:avLst/>
            <a:gdLst>
              <a:gd name="connsiteX0" fmla="*/ 0 w 1313626"/>
              <a:gd name="connsiteY0" fmla="*/ 131363 h 3115530"/>
              <a:gd name="connsiteX1" fmla="*/ 131363 w 1313626"/>
              <a:gd name="connsiteY1" fmla="*/ 0 h 3115530"/>
              <a:gd name="connsiteX2" fmla="*/ 1182263 w 1313626"/>
              <a:gd name="connsiteY2" fmla="*/ 0 h 3115530"/>
              <a:gd name="connsiteX3" fmla="*/ 1313626 w 1313626"/>
              <a:gd name="connsiteY3" fmla="*/ 131363 h 3115530"/>
              <a:gd name="connsiteX4" fmla="*/ 1313626 w 1313626"/>
              <a:gd name="connsiteY4" fmla="*/ 2984167 h 3115530"/>
              <a:gd name="connsiteX5" fmla="*/ 1182263 w 1313626"/>
              <a:gd name="connsiteY5" fmla="*/ 3115530 h 3115530"/>
              <a:gd name="connsiteX6" fmla="*/ 131363 w 1313626"/>
              <a:gd name="connsiteY6" fmla="*/ 3115530 h 3115530"/>
              <a:gd name="connsiteX7" fmla="*/ 0 w 1313626"/>
              <a:gd name="connsiteY7" fmla="*/ 2984167 h 3115530"/>
              <a:gd name="connsiteX8" fmla="*/ 0 w 1313626"/>
              <a:gd name="connsiteY8" fmla="*/ 131363 h 311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3626" h="3115530">
                <a:moveTo>
                  <a:pt x="0" y="131363"/>
                </a:moveTo>
                <a:cubicBezTo>
                  <a:pt x="0" y="58813"/>
                  <a:pt x="58813" y="0"/>
                  <a:pt x="131363" y="0"/>
                </a:cubicBezTo>
                <a:lnTo>
                  <a:pt x="1182263" y="0"/>
                </a:lnTo>
                <a:cubicBezTo>
                  <a:pt x="1254813" y="0"/>
                  <a:pt x="1313626" y="58813"/>
                  <a:pt x="1313626" y="131363"/>
                </a:cubicBezTo>
                <a:lnTo>
                  <a:pt x="1313626" y="2984167"/>
                </a:lnTo>
                <a:cubicBezTo>
                  <a:pt x="1313626" y="3056717"/>
                  <a:pt x="1254813" y="3115530"/>
                  <a:pt x="1182263" y="3115530"/>
                </a:cubicBezTo>
                <a:lnTo>
                  <a:pt x="131363" y="3115530"/>
                </a:lnTo>
                <a:cubicBezTo>
                  <a:pt x="58813" y="3115530"/>
                  <a:pt x="0" y="3056717"/>
                  <a:pt x="0" y="2984167"/>
                </a:cubicBezTo>
                <a:lnTo>
                  <a:pt x="0" y="131363"/>
                </a:lnTo>
                <a:close/>
              </a:path>
            </a:pathLst>
          </a:cu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81280" tIns="81280" rIns="81280" bIns="2989108" numCol="1" spcCol="1270" anchor="ctr" anchorCtr="0">
            <a:noAutofit/>
          </a:bodyPr>
          <a:lstStyle/>
          <a:p>
            <a:pPr algn="ctr" defTabSz="948243">
              <a:lnSpc>
                <a:spcPct val="90000"/>
              </a:lnSpc>
              <a:spcBef>
                <a:spcPct val="0"/>
              </a:spcBef>
              <a:spcAft>
                <a:spcPct val="35000"/>
              </a:spcAft>
            </a:pPr>
            <a:r>
              <a:rPr lang="en-US" sz="12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Spot Instances</a:t>
            </a:r>
          </a:p>
          <a:p>
            <a:pPr algn="ctr" defTabSz="948243">
              <a:lnSpc>
                <a:spcPct val="90000"/>
              </a:lnSpc>
              <a:spcBef>
                <a:spcPct val="0"/>
              </a:spcBef>
              <a:spcAft>
                <a:spcPct val="35000"/>
              </a:spcAft>
            </a:pPr>
            <a:endParaRPr lang="en-US" sz="12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endParaRPr>
          </a:p>
          <a:p>
            <a:pPr algn="ctr" defTabSz="948243">
              <a:lnSpc>
                <a:spcPct val="90000"/>
              </a:lnSpc>
              <a:spcBef>
                <a:spcPct val="0"/>
              </a:spcBef>
              <a:spcAft>
                <a:spcPct val="35000"/>
              </a:spcAft>
            </a:pPr>
            <a:endParaRPr lang="en-US" sz="12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15" name="Freeform 14">
            <a:extLst>
              <a:ext uri="{FF2B5EF4-FFF2-40B4-BE49-F238E27FC236}">
                <a16:creationId xmlns:a16="http://schemas.microsoft.com/office/drawing/2014/main" id="{86ADB3F3-CD3C-E04B-9265-0B162A368AFF}"/>
              </a:ext>
            </a:extLst>
          </p:cNvPr>
          <p:cNvSpPr/>
          <p:nvPr/>
        </p:nvSpPr>
        <p:spPr>
          <a:xfrm>
            <a:off x="4730060" y="2112407"/>
            <a:ext cx="968846" cy="1866974"/>
          </a:xfrm>
          <a:custGeom>
            <a:avLst/>
            <a:gdLst>
              <a:gd name="connsiteX0" fmla="*/ 0 w 1050900"/>
              <a:gd name="connsiteY0" fmla="*/ 105090 h 2025094"/>
              <a:gd name="connsiteX1" fmla="*/ 105090 w 1050900"/>
              <a:gd name="connsiteY1" fmla="*/ 0 h 2025094"/>
              <a:gd name="connsiteX2" fmla="*/ 945810 w 1050900"/>
              <a:gd name="connsiteY2" fmla="*/ 0 h 2025094"/>
              <a:gd name="connsiteX3" fmla="*/ 1050900 w 1050900"/>
              <a:gd name="connsiteY3" fmla="*/ 105090 h 2025094"/>
              <a:gd name="connsiteX4" fmla="*/ 1050900 w 1050900"/>
              <a:gd name="connsiteY4" fmla="*/ 1920004 h 2025094"/>
              <a:gd name="connsiteX5" fmla="*/ 945810 w 1050900"/>
              <a:gd name="connsiteY5" fmla="*/ 2025094 h 2025094"/>
              <a:gd name="connsiteX6" fmla="*/ 105090 w 1050900"/>
              <a:gd name="connsiteY6" fmla="*/ 2025094 h 2025094"/>
              <a:gd name="connsiteX7" fmla="*/ 0 w 1050900"/>
              <a:gd name="connsiteY7" fmla="*/ 1920004 h 2025094"/>
              <a:gd name="connsiteX8" fmla="*/ 0 w 1050900"/>
              <a:gd name="connsiteY8" fmla="*/ 105090 h 2025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900" h="2025094">
                <a:moveTo>
                  <a:pt x="0" y="105090"/>
                </a:moveTo>
                <a:cubicBezTo>
                  <a:pt x="0" y="47050"/>
                  <a:pt x="47050" y="0"/>
                  <a:pt x="105090" y="0"/>
                </a:cubicBezTo>
                <a:lnTo>
                  <a:pt x="945810" y="0"/>
                </a:lnTo>
                <a:cubicBezTo>
                  <a:pt x="1003850" y="0"/>
                  <a:pt x="1050900" y="47050"/>
                  <a:pt x="1050900" y="105090"/>
                </a:cubicBezTo>
                <a:lnTo>
                  <a:pt x="1050900" y="1920004"/>
                </a:lnTo>
                <a:cubicBezTo>
                  <a:pt x="1050900" y="1978044"/>
                  <a:pt x="1003850" y="2025094"/>
                  <a:pt x="945810" y="2025094"/>
                </a:cubicBezTo>
                <a:lnTo>
                  <a:pt x="105090" y="2025094"/>
                </a:lnTo>
                <a:cubicBezTo>
                  <a:pt x="47050" y="2025094"/>
                  <a:pt x="0" y="1978044"/>
                  <a:pt x="0" y="1920004"/>
                </a:cubicBezTo>
                <a:lnTo>
                  <a:pt x="0" y="105090"/>
                </a:lnTo>
                <a:close/>
              </a:path>
            </a:pathLst>
          </a:cu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78293" tIns="68980" rIns="78293" bIns="68980" numCol="1" spcCol="1270" anchor="ctr" anchorCtr="0">
            <a:noAutofit/>
          </a:bodyPr>
          <a:lstStyle/>
          <a:p>
            <a:pPr algn="ctr" defTabSz="651917">
              <a:lnSpc>
                <a:spcPct val="90000"/>
              </a:lnSpc>
              <a:spcBef>
                <a:spcPct val="0"/>
              </a:spcBef>
              <a:spcAft>
                <a:spcPct val="35000"/>
              </a:spcAft>
            </a:pPr>
            <a:r>
              <a:rPr lang="en-US" sz="1000" dirty="0">
                <a:latin typeface="Amazon Ember" panose="020B0603020204020204" pitchFamily="34" charset="0"/>
                <a:ea typeface="Amazon Ember" panose="020B0603020204020204" pitchFamily="34" charset="0"/>
                <a:cs typeface="Amazon Ember" panose="020B0603020204020204" pitchFamily="34" charset="0"/>
              </a:rPr>
              <a:t>Bid on </a:t>
            </a:r>
            <a:r>
              <a:rPr lang="en-US" sz="1000" b="1" u="sng" dirty="0">
                <a:latin typeface="Amazon Ember" panose="020B0603020204020204" pitchFamily="34" charset="0"/>
                <a:ea typeface="Amazon Ember" panose="020B0603020204020204" pitchFamily="34" charset="0"/>
                <a:cs typeface="Amazon Ember" panose="020B0603020204020204" pitchFamily="34" charset="0"/>
              </a:rPr>
              <a:t>unused instances</a:t>
            </a:r>
            <a:r>
              <a:rPr lang="en-US" sz="1000" dirty="0">
                <a:latin typeface="Amazon Ember" panose="020B0603020204020204" pitchFamily="34" charset="0"/>
                <a:ea typeface="Amazon Ember" panose="020B0603020204020204" pitchFamily="34" charset="0"/>
                <a:cs typeface="Amazon Ember" panose="020B0603020204020204" pitchFamily="34" charset="0"/>
              </a:rPr>
              <a:t>, which can run as long as they are available and your bid is above the Spot price.</a:t>
            </a:r>
          </a:p>
        </p:txBody>
      </p:sp>
      <p:sp>
        <p:nvSpPr>
          <p:cNvPr id="17" name="Freeform 16">
            <a:extLst>
              <a:ext uri="{FF2B5EF4-FFF2-40B4-BE49-F238E27FC236}">
                <a16:creationId xmlns:a16="http://schemas.microsoft.com/office/drawing/2014/main" id="{E135BB34-EAAB-6346-9C19-4183132BFF11}"/>
              </a:ext>
            </a:extLst>
          </p:cNvPr>
          <p:cNvSpPr/>
          <p:nvPr/>
        </p:nvSpPr>
        <p:spPr>
          <a:xfrm>
            <a:off x="7321755" y="1991905"/>
            <a:ext cx="1211058" cy="2131090"/>
          </a:xfrm>
          <a:custGeom>
            <a:avLst/>
            <a:gdLst>
              <a:gd name="connsiteX0" fmla="*/ 0 w 1313626"/>
              <a:gd name="connsiteY0" fmla="*/ 131363 h 3115530"/>
              <a:gd name="connsiteX1" fmla="*/ 131363 w 1313626"/>
              <a:gd name="connsiteY1" fmla="*/ 0 h 3115530"/>
              <a:gd name="connsiteX2" fmla="*/ 1182263 w 1313626"/>
              <a:gd name="connsiteY2" fmla="*/ 0 h 3115530"/>
              <a:gd name="connsiteX3" fmla="*/ 1313626 w 1313626"/>
              <a:gd name="connsiteY3" fmla="*/ 131363 h 3115530"/>
              <a:gd name="connsiteX4" fmla="*/ 1313626 w 1313626"/>
              <a:gd name="connsiteY4" fmla="*/ 2984167 h 3115530"/>
              <a:gd name="connsiteX5" fmla="*/ 1182263 w 1313626"/>
              <a:gd name="connsiteY5" fmla="*/ 3115530 h 3115530"/>
              <a:gd name="connsiteX6" fmla="*/ 131363 w 1313626"/>
              <a:gd name="connsiteY6" fmla="*/ 3115530 h 3115530"/>
              <a:gd name="connsiteX7" fmla="*/ 0 w 1313626"/>
              <a:gd name="connsiteY7" fmla="*/ 2984167 h 3115530"/>
              <a:gd name="connsiteX8" fmla="*/ 0 w 1313626"/>
              <a:gd name="connsiteY8" fmla="*/ 131363 h 311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3626" h="3115530">
                <a:moveTo>
                  <a:pt x="0" y="131363"/>
                </a:moveTo>
                <a:cubicBezTo>
                  <a:pt x="0" y="58813"/>
                  <a:pt x="58813" y="0"/>
                  <a:pt x="131363" y="0"/>
                </a:cubicBezTo>
                <a:lnTo>
                  <a:pt x="1182263" y="0"/>
                </a:lnTo>
                <a:cubicBezTo>
                  <a:pt x="1254813" y="0"/>
                  <a:pt x="1313626" y="58813"/>
                  <a:pt x="1313626" y="131363"/>
                </a:cubicBezTo>
                <a:lnTo>
                  <a:pt x="1313626" y="2984167"/>
                </a:lnTo>
                <a:cubicBezTo>
                  <a:pt x="1313626" y="3056717"/>
                  <a:pt x="1254813" y="3115530"/>
                  <a:pt x="1182263" y="3115530"/>
                </a:cubicBezTo>
                <a:lnTo>
                  <a:pt x="131363" y="3115530"/>
                </a:lnTo>
                <a:cubicBezTo>
                  <a:pt x="58813" y="3115530"/>
                  <a:pt x="0" y="3056717"/>
                  <a:pt x="0" y="2984167"/>
                </a:cubicBezTo>
                <a:lnTo>
                  <a:pt x="0" y="131363"/>
                </a:lnTo>
                <a:close/>
              </a:path>
            </a:pathLst>
          </a:cu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81280" tIns="81280" rIns="81280" bIns="2989108" numCol="1" spcCol="1270" anchor="ctr" anchorCtr="0">
            <a:noAutofit/>
          </a:bodyPr>
          <a:lstStyle/>
          <a:p>
            <a:pPr algn="ctr" defTabSz="948243">
              <a:lnSpc>
                <a:spcPct val="90000"/>
              </a:lnSpc>
              <a:spcBef>
                <a:spcPct val="0"/>
              </a:spcBef>
              <a:spcAft>
                <a:spcPct val="35000"/>
              </a:spcAft>
            </a:pPr>
            <a:r>
              <a:rPr lang="en-US" sz="12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Dedicated Hosts</a:t>
            </a:r>
          </a:p>
          <a:p>
            <a:pPr algn="ctr" defTabSz="948243">
              <a:lnSpc>
                <a:spcPct val="90000"/>
              </a:lnSpc>
              <a:spcBef>
                <a:spcPct val="0"/>
              </a:spcBef>
              <a:spcAft>
                <a:spcPct val="35000"/>
              </a:spcAft>
            </a:pPr>
            <a:endParaRPr lang="en-US" sz="12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endParaRPr>
          </a:p>
          <a:p>
            <a:pPr algn="ctr" defTabSz="948243">
              <a:lnSpc>
                <a:spcPct val="90000"/>
              </a:lnSpc>
              <a:spcBef>
                <a:spcPct val="0"/>
              </a:spcBef>
              <a:spcAft>
                <a:spcPct val="35000"/>
              </a:spcAft>
            </a:pPr>
            <a:endParaRPr lang="en-US" sz="12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18" name="Freeform 17">
            <a:extLst>
              <a:ext uri="{FF2B5EF4-FFF2-40B4-BE49-F238E27FC236}">
                <a16:creationId xmlns:a16="http://schemas.microsoft.com/office/drawing/2014/main" id="{9EB0434B-D34B-8642-A97C-C82115C85787}"/>
              </a:ext>
            </a:extLst>
          </p:cNvPr>
          <p:cNvSpPr/>
          <p:nvPr/>
        </p:nvSpPr>
        <p:spPr>
          <a:xfrm>
            <a:off x="7442861" y="2112407"/>
            <a:ext cx="968846" cy="1866974"/>
          </a:xfrm>
          <a:custGeom>
            <a:avLst/>
            <a:gdLst>
              <a:gd name="connsiteX0" fmla="*/ 0 w 1050900"/>
              <a:gd name="connsiteY0" fmla="*/ 105090 h 2025094"/>
              <a:gd name="connsiteX1" fmla="*/ 105090 w 1050900"/>
              <a:gd name="connsiteY1" fmla="*/ 0 h 2025094"/>
              <a:gd name="connsiteX2" fmla="*/ 945810 w 1050900"/>
              <a:gd name="connsiteY2" fmla="*/ 0 h 2025094"/>
              <a:gd name="connsiteX3" fmla="*/ 1050900 w 1050900"/>
              <a:gd name="connsiteY3" fmla="*/ 105090 h 2025094"/>
              <a:gd name="connsiteX4" fmla="*/ 1050900 w 1050900"/>
              <a:gd name="connsiteY4" fmla="*/ 1920004 h 2025094"/>
              <a:gd name="connsiteX5" fmla="*/ 945810 w 1050900"/>
              <a:gd name="connsiteY5" fmla="*/ 2025094 h 2025094"/>
              <a:gd name="connsiteX6" fmla="*/ 105090 w 1050900"/>
              <a:gd name="connsiteY6" fmla="*/ 2025094 h 2025094"/>
              <a:gd name="connsiteX7" fmla="*/ 0 w 1050900"/>
              <a:gd name="connsiteY7" fmla="*/ 1920004 h 2025094"/>
              <a:gd name="connsiteX8" fmla="*/ 0 w 1050900"/>
              <a:gd name="connsiteY8" fmla="*/ 105090 h 2025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900" h="2025094">
                <a:moveTo>
                  <a:pt x="0" y="105090"/>
                </a:moveTo>
                <a:cubicBezTo>
                  <a:pt x="0" y="47050"/>
                  <a:pt x="47050" y="0"/>
                  <a:pt x="105090" y="0"/>
                </a:cubicBezTo>
                <a:lnTo>
                  <a:pt x="945810" y="0"/>
                </a:lnTo>
                <a:cubicBezTo>
                  <a:pt x="1003850" y="0"/>
                  <a:pt x="1050900" y="47050"/>
                  <a:pt x="1050900" y="105090"/>
                </a:cubicBezTo>
                <a:lnTo>
                  <a:pt x="1050900" y="1920004"/>
                </a:lnTo>
                <a:cubicBezTo>
                  <a:pt x="1050900" y="1978044"/>
                  <a:pt x="1003850" y="2025094"/>
                  <a:pt x="945810" y="2025094"/>
                </a:cubicBezTo>
                <a:lnTo>
                  <a:pt x="105090" y="2025094"/>
                </a:lnTo>
                <a:cubicBezTo>
                  <a:pt x="47050" y="2025094"/>
                  <a:pt x="0" y="1978044"/>
                  <a:pt x="0" y="1920004"/>
                </a:cubicBezTo>
                <a:lnTo>
                  <a:pt x="0" y="105090"/>
                </a:lnTo>
                <a:close/>
              </a:path>
            </a:pathLst>
          </a:cu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78293" tIns="68980" rIns="78293" bIns="68980" numCol="1" spcCol="1270" anchor="ctr" anchorCtr="0">
            <a:noAutofit/>
          </a:bodyPr>
          <a:lstStyle/>
          <a:p>
            <a:pPr algn="ctr" defTabSz="651917">
              <a:lnSpc>
                <a:spcPct val="90000"/>
              </a:lnSpc>
              <a:spcBef>
                <a:spcPct val="0"/>
              </a:spcBef>
              <a:spcAft>
                <a:spcPct val="35000"/>
              </a:spcAft>
            </a:pPr>
            <a:r>
              <a:rPr lang="en-US" sz="1000" dirty="0">
                <a:latin typeface="Amazon Ember" panose="020B0603020204020204" pitchFamily="34" charset="0"/>
                <a:ea typeface="Amazon Ember" panose="020B0603020204020204" pitchFamily="34" charset="0"/>
                <a:cs typeface="Amazon Ember" panose="020B0603020204020204" pitchFamily="34" charset="0"/>
              </a:rPr>
              <a:t>Pay for a physical host that is </a:t>
            </a:r>
            <a:r>
              <a:rPr lang="en-US" sz="1000" b="1" u="sng" dirty="0">
                <a:latin typeface="Amazon Ember" panose="020B0603020204020204" pitchFamily="34" charset="0"/>
                <a:ea typeface="Amazon Ember" panose="020B0603020204020204" pitchFamily="34" charset="0"/>
                <a:cs typeface="Amazon Ember" panose="020B0603020204020204" pitchFamily="34" charset="0"/>
              </a:rPr>
              <a:t>fully dedicated</a:t>
            </a:r>
            <a:r>
              <a:rPr lang="en-US" sz="1000" dirty="0">
                <a:latin typeface="Amazon Ember" panose="020B0603020204020204" pitchFamily="34" charset="0"/>
                <a:ea typeface="Amazon Ember" panose="020B0603020204020204" pitchFamily="34" charset="0"/>
                <a:cs typeface="Amazon Ember" panose="020B0603020204020204" pitchFamily="34" charset="0"/>
              </a:rPr>
              <a:t> to running your instances.</a:t>
            </a:r>
          </a:p>
        </p:txBody>
      </p:sp>
      <p:sp>
        <p:nvSpPr>
          <p:cNvPr id="20" name="Freeform 19">
            <a:extLst>
              <a:ext uri="{FF2B5EF4-FFF2-40B4-BE49-F238E27FC236}">
                <a16:creationId xmlns:a16="http://schemas.microsoft.com/office/drawing/2014/main" id="{16A5F760-5B3F-1F43-A47C-B2499670D91C}"/>
              </a:ext>
            </a:extLst>
          </p:cNvPr>
          <p:cNvSpPr/>
          <p:nvPr/>
        </p:nvSpPr>
        <p:spPr>
          <a:xfrm>
            <a:off x="5965355" y="1991905"/>
            <a:ext cx="1211058" cy="2131090"/>
          </a:xfrm>
          <a:custGeom>
            <a:avLst/>
            <a:gdLst>
              <a:gd name="connsiteX0" fmla="*/ 0 w 1313626"/>
              <a:gd name="connsiteY0" fmla="*/ 131363 h 3115530"/>
              <a:gd name="connsiteX1" fmla="*/ 131363 w 1313626"/>
              <a:gd name="connsiteY1" fmla="*/ 0 h 3115530"/>
              <a:gd name="connsiteX2" fmla="*/ 1182263 w 1313626"/>
              <a:gd name="connsiteY2" fmla="*/ 0 h 3115530"/>
              <a:gd name="connsiteX3" fmla="*/ 1313626 w 1313626"/>
              <a:gd name="connsiteY3" fmla="*/ 131363 h 3115530"/>
              <a:gd name="connsiteX4" fmla="*/ 1313626 w 1313626"/>
              <a:gd name="connsiteY4" fmla="*/ 2984167 h 3115530"/>
              <a:gd name="connsiteX5" fmla="*/ 1182263 w 1313626"/>
              <a:gd name="connsiteY5" fmla="*/ 3115530 h 3115530"/>
              <a:gd name="connsiteX6" fmla="*/ 131363 w 1313626"/>
              <a:gd name="connsiteY6" fmla="*/ 3115530 h 3115530"/>
              <a:gd name="connsiteX7" fmla="*/ 0 w 1313626"/>
              <a:gd name="connsiteY7" fmla="*/ 2984167 h 3115530"/>
              <a:gd name="connsiteX8" fmla="*/ 0 w 1313626"/>
              <a:gd name="connsiteY8" fmla="*/ 131363 h 311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3626" h="3115530">
                <a:moveTo>
                  <a:pt x="0" y="131363"/>
                </a:moveTo>
                <a:cubicBezTo>
                  <a:pt x="0" y="58813"/>
                  <a:pt x="58813" y="0"/>
                  <a:pt x="131363" y="0"/>
                </a:cubicBezTo>
                <a:lnTo>
                  <a:pt x="1182263" y="0"/>
                </a:lnTo>
                <a:cubicBezTo>
                  <a:pt x="1254813" y="0"/>
                  <a:pt x="1313626" y="58813"/>
                  <a:pt x="1313626" y="131363"/>
                </a:cubicBezTo>
                <a:lnTo>
                  <a:pt x="1313626" y="2984167"/>
                </a:lnTo>
                <a:cubicBezTo>
                  <a:pt x="1313626" y="3056717"/>
                  <a:pt x="1254813" y="3115530"/>
                  <a:pt x="1182263" y="3115530"/>
                </a:cubicBezTo>
                <a:lnTo>
                  <a:pt x="131363" y="3115530"/>
                </a:lnTo>
                <a:cubicBezTo>
                  <a:pt x="58813" y="3115530"/>
                  <a:pt x="0" y="3056717"/>
                  <a:pt x="0" y="2984167"/>
                </a:cubicBezTo>
                <a:lnTo>
                  <a:pt x="0" y="131363"/>
                </a:lnTo>
                <a:close/>
              </a:path>
            </a:pathLst>
          </a:cu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81280" tIns="81280" rIns="81280" bIns="2989108" numCol="1" spcCol="1270" anchor="ctr" anchorCtr="0">
            <a:noAutofit/>
          </a:bodyPr>
          <a:lstStyle/>
          <a:p>
            <a:pPr algn="ctr" defTabSz="948243">
              <a:lnSpc>
                <a:spcPct val="90000"/>
              </a:lnSpc>
              <a:spcBef>
                <a:spcPct val="0"/>
              </a:spcBef>
              <a:spcAft>
                <a:spcPct val="35000"/>
              </a:spcAft>
            </a:pPr>
            <a:r>
              <a:rPr lang="en-US" sz="12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Dedicated Instances</a:t>
            </a:r>
          </a:p>
          <a:p>
            <a:pPr algn="ctr" defTabSz="948243">
              <a:lnSpc>
                <a:spcPct val="90000"/>
              </a:lnSpc>
              <a:spcBef>
                <a:spcPct val="0"/>
              </a:spcBef>
              <a:spcAft>
                <a:spcPct val="35000"/>
              </a:spcAft>
            </a:pPr>
            <a:endParaRPr lang="en-US" sz="12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endParaRPr>
          </a:p>
          <a:p>
            <a:pPr algn="ctr" defTabSz="948243">
              <a:lnSpc>
                <a:spcPct val="90000"/>
              </a:lnSpc>
              <a:spcBef>
                <a:spcPct val="0"/>
              </a:spcBef>
              <a:spcAft>
                <a:spcPct val="35000"/>
              </a:spcAft>
            </a:pPr>
            <a:endParaRPr lang="en-US" sz="12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21" name="Freeform 20">
            <a:extLst>
              <a:ext uri="{FF2B5EF4-FFF2-40B4-BE49-F238E27FC236}">
                <a16:creationId xmlns:a16="http://schemas.microsoft.com/office/drawing/2014/main" id="{22465115-2AC3-B040-BF24-011A993E009C}"/>
              </a:ext>
            </a:extLst>
          </p:cNvPr>
          <p:cNvSpPr/>
          <p:nvPr/>
        </p:nvSpPr>
        <p:spPr>
          <a:xfrm>
            <a:off x="6086461" y="2112407"/>
            <a:ext cx="968846" cy="1866974"/>
          </a:xfrm>
          <a:custGeom>
            <a:avLst/>
            <a:gdLst>
              <a:gd name="connsiteX0" fmla="*/ 0 w 1050900"/>
              <a:gd name="connsiteY0" fmla="*/ 105090 h 2025094"/>
              <a:gd name="connsiteX1" fmla="*/ 105090 w 1050900"/>
              <a:gd name="connsiteY1" fmla="*/ 0 h 2025094"/>
              <a:gd name="connsiteX2" fmla="*/ 945810 w 1050900"/>
              <a:gd name="connsiteY2" fmla="*/ 0 h 2025094"/>
              <a:gd name="connsiteX3" fmla="*/ 1050900 w 1050900"/>
              <a:gd name="connsiteY3" fmla="*/ 105090 h 2025094"/>
              <a:gd name="connsiteX4" fmla="*/ 1050900 w 1050900"/>
              <a:gd name="connsiteY4" fmla="*/ 1920004 h 2025094"/>
              <a:gd name="connsiteX5" fmla="*/ 945810 w 1050900"/>
              <a:gd name="connsiteY5" fmla="*/ 2025094 h 2025094"/>
              <a:gd name="connsiteX6" fmla="*/ 105090 w 1050900"/>
              <a:gd name="connsiteY6" fmla="*/ 2025094 h 2025094"/>
              <a:gd name="connsiteX7" fmla="*/ 0 w 1050900"/>
              <a:gd name="connsiteY7" fmla="*/ 1920004 h 2025094"/>
              <a:gd name="connsiteX8" fmla="*/ 0 w 1050900"/>
              <a:gd name="connsiteY8" fmla="*/ 105090 h 2025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900" h="2025094">
                <a:moveTo>
                  <a:pt x="0" y="105090"/>
                </a:moveTo>
                <a:cubicBezTo>
                  <a:pt x="0" y="47050"/>
                  <a:pt x="47050" y="0"/>
                  <a:pt x="105090" y="0"/>
                </a:cubicBezTo>
                <a:lnTo>
                  <a:pt x="945810" y="0"/>
                </a:lnTo>
                <a:cubicBezTo>
                  <a:pt x="1003850" y="0"/>
                  <a:pt x="1050900" y="47050"/>
                  <a:pt x="1050900" y="105090"/>
                </a:cubicBezTo>
                <a:lnTo>
                  <a:pt x="1050900" y="1920004"/>
                </a:lnTo>
                <a:cubicBezTo>
                  <a:pt x="1050900" y="1978044"/>
                  <a:pt x="1003850" y="2025094"/>
                  <a:pt x="945810" y="2025094"/>
                </a:cubicBezTo>
                <a:lnTo>
                  <a:pt x="105090" y="2025094"/>
                </a:lnTo>
                <a:cubicBezTo>
                  <a:pt x="47050" y="2025094"/>
                  <a:pt x="0" y="1978044"/>
                  <a:pt x="0" y="1920004"/>
                </a:cubicBezTo>
                <a:lnTo>
                  <a:pt x="0" y="105090"/>
                </a:lnTo>
                <a:close/>
              </a:path>
            </a:pathLst>
          </a:cu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78293" tIns="68980" rIns="78293" bIns="68980" numCol="1" spcCol="1270" anchor="ctr" anchorCtr="0">
            <a:noAutofit/>
          </a:bodyPr>
          <a:lstStyle/>
          <a:p>
            <a:pPr algn="ctr" defTabSz="651917">
              <a:lnSpc>
                <a:spcPct val="90000"/>
              </a:lnSpc>
              <a:spcBef>
                <a:spcPct val="0"/>
              </a:spcBef>
              <a:spcAft>
                <a:spcPct val="35000"/>
              </a:spcAft>
            </a:pPr>
            <a:r>
              <a:rPr lang="en-US" sz="1000" dirty="0">
                <a:latin typeface="Amazon Ember" panose="020B0603020204020204" pitchFamily="34" charset="0"/>
                <a:ea typeface="Amazon Ember" panose="020B0603020204020204" pitchFamily="34" charset="0"/>
                <a:cs typeface="Amazon Ember" panose="020B0603020204020204" pitchFamily="34" charset="0"/>
              </a:rPr>
              <a:t>Pay, by the hour, for instances that run on </a:t>
            </a:r>
            <a:r>
              <a:rPr lang="en-US" sz="1000" b="1" u="sng" dirty="0">
                <a:latin typeface="Amazon Ember" panose="020B0603020204020204" pitchFamily="34" charset="0"/>
                <a:ea typeface="Amazon Ember" panose="020B0603020204020204" pitchFamily="34" charset="0"/>
                <a:cs typeface="Amazon Ember" panose="020B0603020204020204" pitchFamily="34" charset="0"/>
              </a:rPr>
              <a:t>single-tenant hardware</a:t>
            </a:r>
            <a:r>
              <a:rPr lang="en-US" sz="1000" dirty="0">
                <a:latin typeface="Amazon Ember" panose="020B0603020204020204" pitchFamily="34" charset="0"/>
                <a:ea typeface="Amazon Ember" panose="020B0603020204020204" pitchFamily="34" charset="0"/>
                <a:cs typeface="Amazon Ember" panose="020B0603020204020204" pitchFamily="34" charset="0"/>
              </a:rPr>
              <a:t>.</a:t>
            </a:r>
          </a:p>
        </p:txBody>
      </p:sp>
    </p:spTree>
    <p:extLst>
      <p:ext uri="{BB962C8B-B14F-4D97-AF65-F5344CB8AC3E}">
        <p14:creationId xmlns:p14="http://schemas.microsoft.com/office/powerpoint/2010/main" val="36888962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99674AD-B217-0745-9ADD-2D034BF29F3B}"/>
              </a:ext>
            </a:extLst>
          </p:cNvPr>
          <p:cNvSpPr txBox="1"/>
          <p:nvPr/>
        </p:nvSpPr>
        <p:spPr>
          <a:xfrm>
            <a:off x="457199" y="192024"/>
            <a:ext cx="8266177" cy="523220"/>
          </a:xfrm>
          <a:prstGeom prst="rect">
            <a:avLst/>
          </a:prstGeom>
          <a:noFill/>
        </p:spPr>
        <p:txBody>
          <a:bodyPr wrap="square" rtlCol="0">
            <a:spAutoFit/>
          </a:bodyPr>
          <a:lstStyle/>
          <a:p>
            <a:r>
              <a:rPr lang="en-US" altLang="en-US" sz="28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AWS </a:t>
            </a:r>
            <a:r>
              <a:rPr lang="en-US" altLang="en-US" sz="2800" dirty="0">
                <a:solidFill>
                  <a:schemeClr val="accent1"/>
                </a:solidFill>
                <a:latin typeface="Amazon Ember" panose="020B0603020204020204" pitchFamily="34" charset="0"/>
                <a:ea typeface="Amazon Ember" panose="020B0603020204020204" pitchFamily="34" charset="0"/>
                <a:cs typeface="Amazon Ember" panose="020B0603020204020204" pitchFamily="34" charset="0"/>
              </a:rPr>
              <a:t>Pricing</a:t>
            </a:r>
            <a:r>
              <a:rPr lang="en-US" altLang="en-US" sz="28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 Philosophy</a:t>
            </a:r>
            <a:endParaRPr lang="it-IT" sz="2800" spc="300" dirty="0">
              <a:solidFill>
                <a:schemeClr val="bg1"/>
              </a:solidFill>
              <a:latin typeface="Amazon Ember" panose="020B0603020204020204" pitchFamily="34" charset="0"/>
              <a:ea typeface="Amazon Ember" panose="020B0603020204020204" pitchFamily="34" charset="0"/>
              <a:cs typeface="Amazon Ember" panose="020B0603020204020204" pitchFamily="34" charset="0"/>
            </a:endParaRPr>
          </a:p>
        </p:txBody>
      </p:sp>
      <p:pic>
        <p:nvPicPr>
          <p:cNvPr id="9" name="Picture 12" descr="Chalk Cloud V2.png">
            <a:extLst>
              <a:ext uri="{FF2B5EF4-FFF2-40B4-BE49-F238E27FC236}">
                <a16:creationId xmlns:a16="http://schemas.microsoft.com/office/drawing/2014/main" id="{541ECD49-9AD3-AA45-BAA0-9AFDC1D8366D}"/>
              </a:ext>
            </a:extLst>
          </p:cNvPr>
          <p:cNvPicPr>
            <a:picLocks noChangeAspect="1"/>
          </p:cNvPicPr>
          <p:nvPr/>
        </p:nvPicPr>
        <p:blipFill>
          <a:blip r:embed="rId2">
            <a:duotone>
              <a:prstClr val="black"/>
              <a:schemeClr val="accent3">
                <a:tint val="45000"/>
                <a:satMod val="400000"/>
              </a:schemeClr>
            </a:duotone>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199793" y="3416454"/>
            <a:ext cx="1078204" cy="10464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7" descr="Chalk Cloud V2.png">
            <a:extLst>
              <a:ext uri="{FF2B5EF4-FFF2-40B4-BE49-F238E27FC236}">
                <a16:creationId xmlns:a16="http://schemas.microsoft.com/office/drawing/2014/main" id="{CAEDB584-DDDC-A64B-A1A1-BD0876B5248D}"/>
              </a:ext>
            </a:extLst>
          </p:cNvPr>
          <p:cNvPicPr>
            <a:picLocks noChangeAspect="1"/>
          </p:cNvPicPr>
          <p:nvPr/>
        </p:nvPicPr>
        <p:blipFill>
          <a:blip r:embed="rId4">
            <a:duotone>
              <a:prstClr val="black"/>
              <a:schemeClr val="accent3">
                <a:tint val="45000"/>
                <a:satMod val="400000"/>
              </a:schemeClr>
            </a:duotone>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5351504" y="2216111"/>
            <a:ext cx="1078204" cy="10464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 name="Picture 8" descr="Chalk Cloud V2.png">
            <a:extLst>
              <a:ext uri="{FF2B5EF4-FFF2-40B4-BE49-F238E27FC236}">
                <a16:creationId xmlns:a16="http://schemas.microsoft.com/office/drawing/2014/main" id="{1B21DBED-7261-4144-904D-B220D1D89BF3}"/>
              </a:ext>
            </a:extLst>
          </p:cNvPr>
          <p:cNvPicPr>
            <a:picLocks noChangeAspect="1"/>
          </p:cNvPicPr>
          <p:nvPr/>
        </p:nvPicPr>
        <p:blipFill>
          <a:blip r:embed="rId6">
            <a:duotone>
              <a:prstClr val="black"/>
              <a:schemeClr val="accent3">
                <a:tint val="45000"/>
                <a:satMod val="400000"/>
              </a:schemeClr>
            </a:duotone>
            <a:extLst>
              <a:ext uri="{BEBA8EAE-BF5A-486C-A8C5-ECC9F3942E4B}">
                <a14:imgProps xmlns:a14="http://schemas.microsoft.com/office/drawing/2010/main">
                  <a14:imgLayer r:embed="rId7">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19895" y="3416454"/>
            <a:ext cx="1078204" cy="10464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 name="AutoShape 9">
            <a:extLst>
              <a:ext uri="{FF2B5EF4-FFF2-40B4-BE49-F238E27FC236}">
                <a16:creationId xmlns:a16="http://schemas.microsoft.com/office/drawing/2014/main" id="{F6BB8915-420A-8040-AC18-6207390A57BC}"/>
              </a:ext>
            </a:extLst>
          </p:cNvPr>
          <p:cNvSpPr>
            <a:spLocks/>
          </p:cNvSpPr>
          <p:nvPr/>
        </p:nvSpPr>
        <p:spPr bwMode="auto">
          <a:xfrm>
            <a:off x="5490884" y="2631976"/>
            <a:ext cx="799443" cy="21475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algn="ctr">
              <a:lnSpc>
                <a:spcPct val="80000"/>
              </a:lnSpc>
              <a:buClr>
                <a:srgbClr val="FFFFFF"/>
              </a:buClr>
              <a:buFont typeface="Arial" pitchFamily="34" charset="0"/>
              <a:buNone/>
            </a:pPr>
            <a:r>
              <a:rPr lang="en-US" altLang="en-US" sz="1000" b="1" dirty="0">
                <a:solidFill>
                  <a:prstClr val="black"/>
                </a:solidFill>
              </a:rPr>
              <a:t>More AWS Usage</a:t>
            </a:r>
          </a:p>
        </p:txBody>
      </p:sp>
      <p:sp>
        <p:nvSpPr>
          <p:cNvPr id="14" name="AutoShape 10">
            <a:extLst>
              <a:ext uri="{FF2B5EF4-FFF2-40B4-BE49-F238E27FC236}">
                <a16:creationId xmlns:a16="http://schemas.microsoft.com/office/drawing/2014/main" id="{F6463946-F1FA-0E4D-A04E-229F56D72ACD}"/>
              </a:ext>
            </a:extLst>
          </p:cNvPr>
          <p:cNvSpPr>
            <a:spLocks/>
          </p:cNvSpPr>
          <p:nvPr/>
        </p:nvSpPr>
        <p:spPr bwMode="auto">
          <a:xfrm>
            <a:off x="4619717" y="3863096"/>
            <a:ext cx="1078560" cy="15320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algn="ctr">
              <a:lnSpc>
                <a:spcPct val="80000"/>
              </a:lnSpc>
              <a:buClr>
                <a:srgbClr val="FFFFFF"/>
              </a:buClr>
              <a:buFont typeface="Arial" pitchFamily="34" charset="0"/>
              <a:buNone/>
            </a:pPr>
            <a:r>
              <a:rPr lang="en-US" altLang="en-US" sz="1000" b="1" dirty="0">
                <a:solidFill>
                  <a:prstClr val="black"/>
                </a:solidFill>
              </a:rPr>
              <a:t>More Infrastructure</a:t>
            </a:r>
          </a:p>
        </p:txBody>
      </p:sp>
      <p:sp>
        <p:nvSpPr>
          <p:cNvPr id="15" name="AutoShape 11">
            <a:extLst>
              <a:ext uri="{FF2B5EF4-FFF2-40B4-BE49-F238E27FC236}">
                <a16:creationId xmlns:a16="http://schemas.microsoft.com/office/drawing/2014/main" id="{1B1FAC97-AFD0-B749-9549-85A4E2B8EA44}"/>
              </a:ext>
            </a:extLst>
          </p:cNvPr>
          <p:cNvSpPr>
            <a:spLocks/>
          </p:cNvSpPr>
          <p:nvPr/>
        </p:nvSpPr>
        <p:spPr bwMode="auto">
          <a:xfrm>
            <a:off x="3285201" y="3847673"/>
            <a:ext cx="900115" cy="22455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algn="ctr">
              <a:lnSpc>
                <a:spcPct val="80000"/>
              </a:lnSpc>
              <a:buClr>
                <a:srgbClr val="FFFFFF"/>
              </a:buClr>
              <a:buFont typeface="Arial" pitchFamily="34" charset="0"/>
              <a:buNone/>
            </a:pPr>
            <a:r>
              <a:rPr lang="en-US" altLang="en-US" sz="1000" b="1" dirty="0">
                <a:solidFill>
                  <a:prstClr val="black"/>
                </a:solidFill>
              </a:rPr>
              <a:t>Economies of Scale</a:t>
            </a:r>
          </a:p>
        </p:txBody>
      </p:sp>
      <p:pic>
        <p:nvPicPr>
          <p:cNvPr id="16" name="Picture 12" descr="Chalk Cloud V2.png">
            <a:extLst>
              <a:ext uri="{FF2B5EF4-FFF2-40B4-BE49-F238E27FC236}">
                <a16:creationId xmlns:a16="http://schemas.microsoft.com/office/drawing/2014/main" id="{84A3F94C-155F-1749-A942-C5B8014006E8}"/>
              </a:ext>
            </a:extLst>
          </p:cNvPr>
          <p:cNvPicPr>
            <a:picLocks noChangeAspect="1"/>
          </p:cNvPicPr>
          <p:nvPr/>
        </p:nvPicPr>
        <p:blipFill>
          <a:blip r:embed="rId2">
            <a:duotone>
              <a:prstClr val="black"/>
              <a:schemeClr val="accent3">
                <a:tint val="45000"/>
                <a:satMod val="400000"/>
              </a:schemeClr>
            </a:duotone>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485727" y="2216111"/>
            <a:ext cx="1078204" cy="10464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 name="Picture 13" descr="Chalk Cloud V2.png">
            <a:extLst>
              <a:ext uri="{FF2B5EF4-FFF2-40B4-BE49-F238E27FC236}">
                <a16:creationId xmlns:a16="http://schemas.microsoft.com/office/drawing/2014/main" id="{B0C3635C-5457-064B-A211-808F427B266A}"/>
              </a:ext>
            </a:extLst>
          </p:cNvPr>
          <p:cNvPicPr>
            <a:picLocks noChangeAspect="1"/>
          </p:cNvPicPr>
          <p:nvPr/>
        </p:nvPicPr>
        <p:blipFill>
          <a:blip r:embed="rId8">
            <a:duotone>
              <a:prstClr val="black"/>
              <a:schemeClr val="accent3">
                <a:tint val="45000"/>
                <a:satMod val="400000"/>
              </a:schemeClr>
            </a:duotone>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619717" y="1023938"/>
            <a:ext cx="1078204" cy="10464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 name="Picture 14" descr="Chalk Cloud V2.png">
            <a:extLst>
              <a:ext uri="{FF2B5EF4-FFF2-40B4-BE49-F238E27FC236}">
                <a16:creationId xmlns:a16="http://schemas.microsoft.com/office/drawing/2014/main" id="{644A2C77-9D2A-E741-8E6F-1AE2737F0D00}"/>
              </a:ext>
            </a:extLst>
          </p:cNvPr>
          <p:cNvPicPr>
            <a:picLocks noChangeAspect="1"/>
          </p:cNvPicPr>
          <p:nvPr/>
        </p:nvPicPr>
        <p:blipFill>
          <a:blip r:embed="rId8">
            <a:duotone>
              <a:prstClr val="black"/>
              <a:schemeClr val="accent3">
                <a:tint val="45000"/>
                <a:satMod val="400000"/>
              </a:schemeClr>
            </a:duotone>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68990" y="1023938"/>
            <a:ext cx="1078204" cy="10464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 name="Picture 15">
            <a:extLst>
              <a:ext uri="{FF2B5EF4-FFF2-40B4-BE49-F238E27FC236}">
                <a16:creationId xmlns:a16="http://schemas.microsoft.com/office/drawing/2014/main" id="{70CED500-F628-8048-8F92-A97B27B958F4}"/>
              </a:ext>
            </a:extLst>
          </p:cNvPr>
          <p:cNvPicPr>
            <a:picLocks noChangeAspect="1"/>
          </p:cNvPicPr>
          <p:nvPr/>
        </p:nvPicPr>
        <p:blipFill>
          <a:blip r:embed="rId10">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rot="1410725">
            <a:off x="3232697" y="1870193"/>
            <a:ext cx="181477" cy="4310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 name="Picture 16">
            <a:extLst>
              <a:ext uri="{FF2B5EF4-FFF2-40B4-BE49-F238E27FC236}">
                <a16:creationId xmlns:a16="http://schemas.microsoft.com/office/drawing/2014/main" id="{D9115DB1-B34D-FA4C-BA73-7268F36BE3DE}"/>
              </a:ext>
            </a:extLst>
          </p:cNvPr>
          <p:cNvPicPr>
            <a:picLocks noChangeAspect="1"/>
          </p:cNvPicPr>
          <p:nvPr/>
        </p:nvPicPr>
        <p:blipFill>
          <a:blip r:embed="rId10">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rot="4730332">
            <a:off x="4383789" y="994250"/>
            <a:ext cx="176144" cy="444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1" name="Picture 17">
            <a:extLst>
              <a:ext uri="{FF2B5EF4-FFF2-40B4-BE49-F238E27FC236}">
                <a16:creationId xmlns:a16="http://schemas.microsoft.com/office/drawing/2014/main" id="{6F6237E7-3AB4-5B4C-AC9E-ECA7ED5AC426}"/>
              </a:ext>
            </a:extLst>
          </p:cNvPr>
          <p:cNvPicPr>
            <a:picLocks noChangeAspect="1"/>
          </p:cNvPicPr>
          <p:nvPr/>
        </p:nvPicPr>
        <p:blipFill>
          <a:blip r:embed="rId10">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rot="15530332">
            <a:off x="4346641" y="3952089"/>
            <a:ext cx="176144" cy="444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 name="Picture 18">
            <a:extLst>
              <a:ext uri="{FF2B5EF4-FFF2-40B4-BE49-F238E27FC236}">
                <a16:creationId xmlns:a16="http://schemas.microsoft.com/office/drawing/2014/main" id="{9024B445-9A82-2D42-9196-3FABB0A1E308}"/>
              </a:ext>
            </a:extLst>
          </p:cNvPr>
          <p:cNvPicPr>
            <a:picLocks noChangeAspect="1"/>
          </p:cNvPicPr>
          <p:nvPr/>
        </p:nvPicPr>
        <p:blipFill>
          <a:blip r:embed="rId11">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rot="8280298">
            <a:off x="5557608" y="1886206"/>
            <a:ext cx="181067" cy="3653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3" name="Picture 19">
            <a:extLst>
              <a:ext uri="{FF2B5EF4-FFF2-40B4-BE49-F238E27FC236}">
                <a16:creationId xmlns:a16="http://schemas.microsoft.com/office/drawing/2014/main" id="{C7FFEB10-AF58-104D-9E81-1510974B5A12}"/>
              </a:ext>
            </a:extLst>
          </p:cNvPr>
          <p:cNvPicPr>
            <a:picLocks noChangeAspect="1"/>
          </p:cNvPicPr>
          <p:nvPr/>
        </p:nvPicPr>
        <p:blipFill>
          <a:blip r:embed="rId12">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rot="11967140">
            <a:off x="5513080" y="3203962"/>
            <a:ext cx="182228" cy="3504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 name="Picture 20">
            <a:extLst>
              <a:ext uri="{FF2B5EF4-FFF2-40B4-BE49-F238E27FC236}">
                <a16:creationId xmlns:a16="http://schemas.microsoft.com/office/drawing/2014/main" id="{FA7EF833-B8CC-3A4C-802B-9A6796E235A5}"/>
              </a:ext>
            </a:extLst>
          </p:cNvPr>
          <p:cNvPicPr>
            <a:picLocks noChangeAspect="1"/>
          </p:cNvPicPr>
          <p:nvPr/>
        </p:nvPicPr>
        <p:blipFill>
          <a:blip r:embed="rId13">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rot="19203069">
            <a:off x="3281161" y="3149320"/>
            <a:ext cx="182690" cy="3721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5" name="AutoShape 21">
            <a:extLst>
              <a:ext uri="{FF2B5EF4-FFF2-40B4-BE49-F238E27FC236}">
                <a16:creationId xmlns:a16="http://schemas.microsoft.com/office/drawing/2014/main" id="{41B447C9-63A8-1042-A2E4-4143AF636F62}"/>
              </a:ext>
            </a:extLst>
          </p:cNvPr>
          <p:cNvSpPr>
            <a:spLocks/>
          </p:cNvSpPr>
          <p:nvPr/>
        </p:nvSpPr>
        <p:spPr bwMode="auto">
          <a:xfrm>
            <a:off x="2485727" y="2595206"/>
            <a:ext cx="1058832" cy="18692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algn="ctr">
              <a:lnSpc>
                <a:spcPct val="80000"/>
              </a:lnSpc>
              <a:buClr>
                <a:srgbClr val="FFFFFF"/>
              </a:buClr>
              <a:buFont typeface="Arial" pitchFamily="34" charset="0"/>
              <a:buNone/>
            </a:pPr>
            <a:r>
              <a:rPr lang="en-US" altLang="en-US" sz="1000" b="1" dirty="0">
                <a:solidFill>
                  <a:prstClr val="black"/>
                </a:solidFill>
              </a:rPr>
              <a:t>Lower Infrastructure Costs</a:t>
            </a:r>
          </a:p>
        </p:txBody>
      </p:sp>
      <p:sp>
        <p:nvSpPr>
          <p:cNvPr id="26" name="AutoShape 22">
            <a:extLst>
              <a:ext uri="{FF2B5EF4-FFF2-40B4-BE49-F238E27FC236}">
                <a16:creationId xmlns:a16="http://schemas.microsoft.com/office/drawing/2014/main" id="{A2221C0E-E8DD-2A4F-8695-BD96034FA07B}"/>
              </a:ext>
            </a:extLst>
          </p:cNvPr>
          <p:cNvSpPr>
            <a:spLocks/>
          </p:cNvSpPr>
          <p:nvPr/>
        </p:nvSpPr>
        <p:spPr bwMode="auto">
          <a:xfrm>
            <a:off x="3442277" y="1443445"/>
            <a:ext cx="731631" cy="2074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algn="ctr">
              <a:lnSpc>
                <a:spcPct val="80000"/>
              </a:lnSpc>
              <a:buClr>
                <a:srgbClr val="FFFFFF"/>
              </a:buClr>
              <a:buFont typeface="Arial" pitchFamily="34" charset="0"/>
              <a:buNone/>
            </a:pPr>
            <a:r>
              <a:rPr lang="en-US" altLang="en-US" sz="1000" b="1" dirty="0">
                <a:solidFill>
                  <a:prstClr val="black"/>
                </a:solidFill>
              </a:rPr>
              <a:t>Reduced Prices</a:t>
            </a:r>
          </a:p>
        </p:txBody>
      </p:sp>
      <p:sp>
        <p:nvSpPr>
          <p:cNvPr id="27" name="AutoShape 23">
            <a:extLst>
              <a:ext uri="{FF2B5EF4-FFF2-40B4-BE49-F238E27FC236}">
                <a16:creationId xmlns:a16="http://schemas.microsoft.com/office/drawing/2014/main" id="{64F2620A-AADF-664C-A5DA-E70A0C312509}"/>
              </a:ext>
            </a:extLst>
          </p:cNvPr>
          <p:cNvSpPr>
            <a:spLocks/>
          </p:cNvSpPr>
          <p:nvPr/>
        </p:nvSpPr>
        <p:spPr bwMode="auto">
          <a:xfrm>
            <a:off x="4672836" y="1480218"/>
            <a:ext cx="971967" cy="13392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algn="ctr">
              <a:lnSpc>
                <a:spcPct val="80000"/>
              </a:lnSpc>
              <a:buClr>
                <a:srgbClr val="FFFFFF"/>
              </a:buClr>
              <a:buFont typeface="Arial" pitchFamily="34" charset="0"/>
              <a:buNone/>
            </a:pPr>
            <a:r>
              <a:rPr lang="en-US" altLang="en-US" sz="1000" b="1" dirty="0">
                <a:solidFill>
                  <a:prstClr val="black"/>
                </a:solidFill>
              </a:rPr>
              <a:t>More Customers</a:t>
            </a:r>
          </a:p>
        </p:txBody>
      </p:sp>
      <p:sp>
        <p:nvSpPr>
          <p:cNvPr id="6" name="Rectangle 2">
            <a:extLst>
              <a:ext uri="{FF2B5EF4-FFF2-40B4-BE49-F238E27FC236}">
                <a16:creationId xmlns:a16="http://schemas.microsoft.com/office/drawing/2014/main" id="{7C9C07C6-C6FF-5641-9CF9-C74DEF94F83E}"/>
              </a:ext>
            </a:extLst>
          </p:cNvPr>
          <p:cNvSpPr>
            <a:spLocks/>
          </p:cNvSpPr>
          <p:nvPr/>
        </p:nvSpPr>
        <p:spPr bwMode="auto">
          <a:xfrm>
            <a:off x="3321183" y="3115127"/>
            <a:ext cx="2206841" cy="44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ctr"/>
            <a:r>
              <a:rPr lang="en-US" sz="700" dirty="0">
                <a:solidFill>
                  <a:schemeClr val="bg1"/>
                </a:solidFill>
                <a:ea typeface="Arial"/>
                <a:cs typeface="Arial"/>
                <a:sym typeface="Sketchetik Light" charset="0"/>
              </a:rPr>
              <a:t>We pass the savings along to our customers in the form of low prices and continuous reductions</a:t>
            </a:r>
          </a:p>
        </p:txBody>
      </p:sp>
      <p:pic>
        <p:nvPicPr>
          <p:cNvPr id="7" name="Picture 6" descr="price-reductions-27.png">
            <a:extLst>
              <a:ext uri="{FF2B5EF4-FFF2-40B4-BE49-F238E27FC236}">
                <a16:creationId xmlns:a16="http://schemas.microsoft.com/office/drawing/2014/main" id="{4DA38624-4724-8D49-9DA9-D26F18B8ACE5}"/>
              </a:ext>
            </a:extLst>
          </p:cNvPr>
          <p:cNvPicPr>
            <a:picLocks noChangeAspect="1"/>
          </p:cNvPicPr>
          <p:nvPr/>
        </p:nvPicPr>
        <p:blipFill rotWithShape="1">
          <a:blip r:embed="rId14" cstate="screen">
            <a:duotone>
              <a:schemeClr val="accent3">
                <a:shade val="45000"/>
                <a:satMod val="135000"/>
              </a:schemeClr>
              <a:prstClr val="white"/>
            </a:duotone>
            <a:extLst>
              <a:ext uri="{28A0092B-C50C-407E-A947-70E740481C1C}">
                <a14:useLocalDpi xmlns:a14="http://schemas.microsoft.com/office/drawing/2010/main"/>
              </a:ext>
            </a:extLst>
          </a:blip>
          <a:srcRect t="63024"/>
          <a:stretch/>
        </p:blipFill>
        <p:spPr>
          <a:xfrm>
            <a:off x="3699967" y="2585087"/>
            <a:ext cx="1517447" cy="475288"/>
          </a:xfrm>
          <a:prstGeom prst="rect">
            <a:avLst/>
          </a:prstGeom>
        </p:spPr>
      </p:pic>
      <p:sp>
        <p:nvSpPr>
          <p:cNvPr id="8" name="TextBox 7">
            <a:extLst>
              <a:ext uri="{FF2B5EF4-FFF2-40B4-BE49-F238E27FC236}">
                <a16:creationId xmlns:a16="http://schemas.microsoft.com/office/drawing/2014/main" id="{F7E96F03-50B0-6F4F-B322-4BE6F9D5E877}"/>
              </a:ext>
            </a:extLst>
          </p:cNvPr>
          <p:cNvSpPr txBox="1"/>
          <p:nvPr/>
        </p:nvSpPr>
        <p:spPr>
          <a:xfrm>
            <a:off x="3860437" y="1810624"/>
            <a:ext cx="1102888" cy="637745"/>
          </a:xfrm>
          <a:prstGeom prst="rect">
            <a:avLst/>
          </a:prstGeom>
          <a:noFill/>
        </p:spPr>
        <p:txBody>
          <a:bodyPr wrap="square" rtlCol="0">
            <a:spAutoFit/>
          </a:bodyPr>
          <a:lstStyle/>
          <a:p>
            <a:pPr algn="ctr"/>
            <a:r>
              <a:rPr lang="en-US" sz="5000" b="1" dirty="0" smtClean="0">
                <a:solidFill>
                  <a:schemeClr val="bg1"/>
                </a:solidFill>
              </a:rPr>
              <a:t>72</a:t>
            </a:r>
            <a:endParaRPr lang="en-US" sz="5000" b="1" dirty="0">
              <a:solidFill>
                <a:schemeClr val="bg1"/>
              </a:solidFill>
            </a:endParaRPr>
          </a:p>
        </p:txBody>
      </p:sp>
    </p:spTree>
    <p:extLst>
      <p:ext uri="{BB962C8B-B14F-4D97-AF65-F5344CB8AC3E}">
        <p14:creationId xmlns:p14="http://schemas.microsoft.com/office/powerpoint/2010/main" val="27900996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42C6AD-4F58-3D47-8143-0724E7870447}"/>
              </a:ext>
            </a:extLst>
          </p:cNvPr>
          <p:cNvSpPr txBox="1"/>
          <p:nvPr/>
        </p:nvSpPr>
        <p:spPr>
          <a:xfrm>
            <a:off x="457199" y="192024"/>
            <a:ext cx="8266177" cy="523220"/>
          </a:xfrm>
          <a:prstGeom prst="rect">
            <a:avLst/>
          </a:prstGeom>
          <a:noFill/>
        </p:spPr>
        <p:txBody>
          <a:bodyPr wrap="square" rtlCol="0">
            <a:spAutoFit/>
          </a:bodyPr>
          <a:lstStyle/>
          <a:p>
            <a:r>
              <a:rPr lang="en-US" sz="28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Summary: What sets </a:t>
            </a:r>
            <a:r>
              <a:rPr lang="en-US" sz="2800" dirty="0">
                <a:solidFill>
                  <a:schemeClr val="accent1"/>
                </a:solidFill>
                <a:latin typeface="Amazon Ember" panose="020B0603020204020204" pitchFamily="34" charset="0"/>
                <a:ea typeface="Amazon Ember" panose="020B0603020204020204" pitchFamily="34" charset="0"/>
                <a:cs typeface="Amazon Ember" panose="020B0603020204020204" pitchFamily="34" charset="0"/>
              </a:rPr>
              <a:t>AWS apart</a:t>
            </a:r>
            <a:r>
              <a:rPr lang="en-US" sz="28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a:t>
            </a:r>
            <a:endParaRPr lang="it-IT" sz="2800" spc="300" dirty="0">
              <a:solidFill>
                <a:schemeClr val="bg1"/>
              </a:solidFill>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24" name="Group 23">
            <a:extLst>
              <a:ext uri="{FF2B5EF4-FFF2-40B4-BE49-F238E27FC236}">
                <a16:creationId xmlns:a16="http://schemas.microsoft.com/office/drawing/2014/main" id="{DE880E7D-FD2B-1C4C-85F6-BAFBAA44AC3F}"/>
              </a:ext>
            </a:extLst>
          </p:cNvPr>
          <p:cNvGrpSpPr/>
          <p:nvPr/>
        </p:nvGrpSpPr>
        <p:grpSpPr>
          <a:xfrm>
            <a:off x="539751" y="1178008"/>
            <a:ext cx="8695641" cy="2959981"/>
            <a:chOff x="364720" y="2019697"/>
            <a:chExt cx="13494638" cy="4151158"/>
          </a:xfrm>
        </p:grpSpPr>
        <p:grpSp>
          <p:nvGrpSpPr>
            <p:cNvPr id="3" name="Group 2">
              <a:extLst>
                <a:ext uri="{FF2B5EF4-FFF2-40B4-BE49-F238E27FC236}">
                  <a16:creationId xmlns:a16="http://schemas.microsoft.com/office/drawing/2014/main" id="{D1A5521B-7B0E-2048-ABD2-73D5E959C7F4}"/>
                </a:ext>
              </a:extLst>
            </p:cNvPr>
            <p:cNvGrpSpPr/>
            <p:nvPr/>
          </p:nvGrpSpPr>
          <p:grpSpPr>
            <a:xfrm>
              <a:off x="400910" y="2829335"/>
              <a:ext cx="11306972" cy="3341520"/>
              <a:chOff x="351481" y="1589934"/>
              <a:chExt cx="7139459" cy="2506140"/>
            </a:xfrm>
          </p:grpSpPr>
          <p:cxnSp>
            <p:nvCxnSpPr>
              <p:cNvPr id="4" name="Straight Connector 3">
                <a:extLst>
                  <a:ext uri="{FF2B5EF4-FFF2-40B4-BE49-F238E27FC236}">
                    <a16:creationId xmlns:a16="http://schemas.microsoft.com/office/drawing/2014/main" id="{EE3A270C-1DC7-384F-B87A-B263C6155057}"/>
                  </a:ext>
                </a:extLst>
              </p:cNvPr>
              <p:cNvCxnSpPr/>
              <p:nvPr/>
            </p:nvCxnSpPr>
            <p:spPr>
              <a:xfrm>
                <a:off x="351481" y="1589934"/>
                <a:ext cx="7139459" cy="0"/>
              </a:xfrm>
              <a:prstGeom prst="line">
                <a:avLst/>
              </a:prstGeom>
              <a:ln w="19050">
                <a:solidFill>
                  <a:schemeClr val="accent1">
                    <a:lumMod val="60000"/>
                    <a:lumOff val="40000"/>
                  </a:schemeClr>
                </a:solidFill>
                <a:prstDash val="sysDot"/>
              </a:ln>
            </p:spPr>
            <p:style>
              <a:lnRef idx="1">
                <a:schemeClr val="dk1"/>
              </a:lnRef>
              <a:fillRef idx="0">
                <a:schemeClr val="dk1"/>
              </a:fillRef>
              <a:effectRef idx="0">
                <a:schemeClr val="dk1"/>
              </a:effectRef>
              <a:fontRef idx="minor">
                <a:schemeClr val="tx1"/>
              </a:fontRef>
            </p:style>
          </p:cxnSp>
          <p:cxnSp>
            <p:nvCxnSpPr>
              <p:cNvPr id="5" name="Straight Connector 4">
                <a:extLst>
                  <a:ext uri="{FF2B5EF4-FFF2-40B4-BE49-F238E27FC236}">
                    <a16:creationId xmlns:a16="http://schemas.microsoft.com/office/drawing/2014/main" id="{C854089B-E652-E040-B115-6958C0D1D357}"/>
                  </a:ext>
                </a:extLst>
              </p:cNvPr>
              <p:cNvCxnSpPr/>
              <p:nvPr/>
            </p:nvCxnSpPr>
            <p:spPr>
              <a:xfrm>
                <a:off x="351481" y="2216469"/>
                <a:ext cx="7139459" cy="0"/>
              </a:xfrm>
              <a:prstGeom prst="line">
                <a:avLst/>
              </a:prstGeom>
              <a:ln w="19050">
                <a:solidFill>
                  <a:schemeClr val="accent1">
                    <a:lumMod val="60000"/>
                    <a:lumOff val="40000"/>
                  </a:schemeClr>
                </a:solidFill>
                <a:prstDash val="sysDot"/>
              </a:ln>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id="{554F7C4E-4CEB-3E4B-A3B6-8CD135416E2D}"/>
                  </a:ext>
                </a:extLst>
              </p:cNvPr>
              <p:cNvCxnSpPr/>
              <p:nvPr/>
            </p:nvCxnSpPr>
            <p:spPr>
              <a:xfrm>
                <a:off x="351481" y="2843004"/>
                <a:ext cx="7139459" cy="0"/>
              </a:xfrm>
              <a:prstGeom prst="line">
                <a:avLst/>
              </a:prstGeom>
              <a:ln w="19050">
                <a:solidFill>
                  <a:schemeClr val="accent1">
                    <a:lumMod val="60000"/>
                    <a:lumOff val="40000"/>
                  </a:schemeClr>
                </a:solidFill>
                <a:prstDash val="sysDot"/>
              </a:ln>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61AEECEF-4954-7E4B-B2B6-B7F2F0CC1ABE}"/>
                  </a:ext>
                </a:extLst>
              </p:cNvPr>
              <p:cNvCxnSpPr/>
              <p:nvPr/>
            </p:nvCxnSpPr>
            <p:spPr>
              <a:xfrm>
                <a:off x="351481" y="3469539"/>
                <a:ext cx="7139459" cy="0"/>
              </a:xfrm>
              <a:prstGeom prst="line">
                <a:avLst/>
              </a:prstGeom>
              <a:ln w="19050">
                <a:solidFill>
                  <a:schemeClr val="accent1">
                    <a:lumMod val="60000"/>
                    <a:lumOff val="40000"/>
                  </a:schemeClr>
                </a:solidFill>
                <a:prstDash val="sysDot"/>
              </a:ln>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3616A611-08B5-F14D-8BC2-2F93FB0770A4}"/>
                  </a:ext>
                </a:extLst>
              </p:cNvPr>
              <p:cNvCxnSpPr/>
              <p:nvPr/>
            </p:nvCxnSpPr>
            <p:spPr>
              <a:xfrm>
                <a:off x="351481" y="4096074"/>
                <a:ext cx="7139459" cy="0"/>
              </a:xfrm>
              <a:prstGeom prst="line">
                <a:avLst/>
              </a:prstGeom>
              <a:ln w="19050">
                <a:solidFill>
                  <a:schemeClr val="accent1">
                    <a:lumMod val="60000"/>
                    <a:lumOff val="40000"/>
                  </a:schemeClr>
                </a:solidFill>
                <a:prstDash val="sysDot"/>
              </a:ln>
            </p:spPr>
            <p:style>
              <a:lnRef idx="1">
                <a:schemeClr val="dk1"/>
              </a:lnRef>
              <a:fillRef idx="0">
                <a:schemeClr val="dk1"/>
              </a:fillRef>
              <a:effectRef idx="0">
                <a:schemeClr val="dk1"/>
              </a:effectRef>
              <a:fontRef idx="minor">
                <a:schemeClr val="tx1"/>
              </a:fontRef>
            </p:style>
          </p:cxnSp>
        </p:grpSp>
        <p:sp>
          <p:nvSpPr>
            <p:cNvPr id="9" name="TextBox 8">
              <a:extLst>
                <a:ext uri="{FF2B5EF4-FFF2-40B4-BE49-F238E27FC236}">
                  <a16:creationId xmlns:a16="http://schemas.microsoft.com/office/drawing/2014/main" id="{0F218FEA-61B0-E54E-9AFD-912A81334C1A}"/>
                </a:ext>
              </a:extLst>
            </p:cNvPr>
            <p:cNvSpPr txBox="1"/>
            <p:nvPr/>
          </p:nvSpPr>
          <p:spPr>
            <a:xfrm>
              <a:off x="5664452" y="2189527"/>
              <a:ext cx="6145060" cy="474797"/>
            </a:xfrm>
            <a:prstGeom prst="rect">
              <a:avLst/>
            </a:prstGeom>
            <a:noFill/>
          </p:spPr>
          <p:txBody>
            <a:bodyPr wrap="none" rtlCol="0">
              <a:spAutoFit/>
            </a:bodyPr>
            <a:lstStyle/>
            <a:p>
              <a:r>
                <a:rPr lang="en-US" sz="16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Building and managing cloud since 2006</a:t>
              </a:r>
            </a:p>
          </p:txBody>
        </p:sp>
        <p:sp>
          <p:nvSpPr>
            <p:cNvPr id="10" name="TextBox 9">
              <a:extLst>
                <a:ext uri="{FF2B5EF4-FFF2-40B4-BE49-F238E27FC236}">
                  <a16:creationId xmlns:a16="http://schemas.microsoft.com/office/drawing/2014/main" id="{95B38F9A-03F9-7E47-8011-662709D0473B}"/>
                </a:ext>
              </a:extLst>
            </p:cNvPr>
            <p:cNvSpPr txBox="1"/>
            <p:nvPr/>
          </p:nvSpPr>
          <p:spPr>
            <a:xfrm>
              <a:off x="5664450" y="3024906"/>
              <a:ext cx="6577916" cy="474797"/>
            </a:xfrm>
            <a:prstGeom prst="rect">
              <a:avLst/>
            </a:prstGeom>
            <a:noFill/>
          </p:spPr>
          <p:txBody>
            <a:bodyPr wrap="none" rtlCol="0">
              <a:spAutoFit/>
            </a:bodyPr>
            <a:lstStyle/>
            <a:p>
              <a:r>
                <a:rPr lang="en-US" sz="1600" dirty="0" smtClean="0">
                  <a:solidFill>
                    <a:schemeClr val="bg1"/>
                  </a:solidFill>
                  <a:latin typeface="Amazon Ember" panose="020B0603020204020204" pitchFamily="34" charset="0"/>
                  <a:ea typeface="Amazon Ember" panose="020B0603020204020204" pitchFamily="34" charset="0"/>
                  <a:cs typeface="Amazon Ember" panose="020B0603020204020204" pitchFamily="34" charset="0"/>
                </a:rPr>
                <a:t>165 </a:t>
              </a:r>
              <a:r>
                <a:rPr lang="en-US" sz="16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services to support any cloud workload</a:t>
              </a:r>
            </a:p>
          </p:txBody>
        </p:sp>
        <p:sp>
          <p:nvSpPr>
            <p:cNvPr id="11" name="TextBox 10">
              <a:extLst>
                <a:ext uri="{FF2B5EF4-FFF2-40B4-BE49-F238E27FC236}">
                  <a16:creationId xmlns:a16="http://schemas.microsoft.com/office/drawing/2014/main" id="{8771C036-8308-4E40-901B-6EFCE1E02310}"/>
                </a:ext>
              </a:extLst>
            </p:cNvPr>
            <p:cNvSpPr txBox="1"/>
            <p:nvPr/>
          </p:nvSpPr>
          <p:spPr>
            <a:xfrm>
              <a:off x="5664452" y="3850235"/>
              <a:ext cx="8194906" cy="474797"/>
            </a:xfrm>
            <a:prstGeom prst="rect">
              <a:avLst/>
            </a:prstGeom>
            <a:noFill/>
          </p:spPr>
          <p:txBody>
            <a:bodyPr wrap="none" rtlCol="0">
              <a:spAutoFit/>
            </a:bodyPr>
            <a:lstStyle/>
            <a:p>
              <a:r>
                <a:rPr lang="en-US" sz="1600" dirty="0" smtClean="0">
                  <a:solidFill>
                    <a:schemeClr val="bg1"/>
                  </a:solidFill>
                  <a:latin typeface="Amazon Ember" panose="020B0603020204020204" pitchFamily="34" charset="0"/>
                  <a:ea typeface="Amazon Ember" panose="020B0603020204020204" pitchFamily="34" charset="0"/>
                  <a:cs typeface="Amazon Ember" panose="020B0603020204020204" pitchFamily="34" charset="0"/>
                </a:rPr>
                <a:t>21 </a:t>
              </a:r>
              <a:r>
                <a:rPr lang="en-US" sz="16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regions, </a:t>
              </a:r>
              <a:r>
                <a:rPr lang="en-US" sz="1600" dirty="0" smtClean="0">
                  <a:solidFill>
                    <a:schemeClr val="bg1"/>
                  </a:solidFill>
                  <a:latin typeface="Amazon Ember" panose="020B0603020204020204" pitchFamily="34" charset="0"/>
                  <a:ea typeface="Amazon Ember" panose="020B0603020204020204" pitchFamily="34" charset="0"/>
                  <a:cs typeface="Amazon Ember" panose="020B0603020204020204" pitchFamily="34" charset="0"/>
                </a:rPr>
                <a:t>64 </a:t>
              </a:r>
              <a:r>
                <a:rPr lang="en-US" sz="16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availability zones, </a:t>
              </a:r>
              <a:r>
                <a:rPr lang="en-US" sz="1600" dirty="0" smtClean="0">
                  <a:solidFill>
                    <a:schemeClr val="bg1"/>
                  </a:solidFill>
                  <a:latin typeface="Amazon Ember" panose="020B0603020204020204" pitchFamily="34" charset="0"/>
                  <a:ea typeface="Amazon Ember" panose="020B0603020204020204" pitchFamily="34" charset="0"/>
                  <a:cs typeface="Amazon Ember" panose="020B0603020204020204" pitchFamily="34" charset="0"/>
                </a:rPr>
                <a:t>169 points of presence</a:t>
              </a:r>
              <a:endParaRPr lang="en-US" sz="1600" dirty="0">
                <a:solidFill>
                  <a:schemeClr val="bg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12" name="TextBox 11">
              <a:extLst>
                <a:ext uri="{FF2B5EF4-FFF2-40B4-BE49-F238E27FC236}">
                  <a16:creationId xmlns:a16="http://schemas.microsoft.com/office/drawing/2014/main" id="{FC3E83C6-5C84-0D4A-8CA4-06F3BBD1AE46}"/>
                </a:ext>
              </a:extLst>
            </p:cNvPr>
            <p:cNvSpPr txBox="1"/>
            <p:nvPr/>
          </p:nvSpPr>
          <p:spPr>
            <a:xfrm>
              <a:off x="5663125" y="4685616"/>
              <a:ext cx="5421145" cy="474797"/>
            </a:xfrm>
            <a:prstGeom prst="rect">
              <a:avLst/>
            </a:prstGeom>
            <a:noFill/>
          </p:spPr>
          <p:txBody>
            <a:bodyPr wrap="none" rtlCol="0">
              <a:spAutoFit/>
            </a:bodyPr>
            <a:lstStyle/>
            <a:p>
              <a:r>
                <a:rPr lang="en-US" sz="1600" dirty="0" smtClean="0">
                  <a:solidFill>
                    <a:schemeClr val="bg1"/>
                  </a:solidFill>
                  <a:latin typeface="Amazon Ember" panose="020B0603020204020204" pitchFamily="34" charset="0"/>
                  <a:ea typeface="Amazon Ember" panose="020B0603020204020204" pitchFamily="34" charset="0"/>
                  <a:cs typeface="Amazon Ember" panose="020B0603020204020204" pitchFamily="34" charset="0"/>
                </a:rPr>
                <a:t>72 </a:t>
              </a:r>
              <a:r>
                <a:rPr lang="en-US" sz="16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proactive price reductions to date</a:t>
              </a:r>
            </a:p>
          </p:txBody>
        </p:sp>
        <p:sp>
          <p:nvSpPr>
            <p:cNvPr id="13" name="TextBox 12">
              <a:extLst>
                <a:ext uri="{FF2B5EF4-FFF2-40B4-BE49-F238E27FC236}">
                  <a16:creationId xmlns:a16="http://schemas.microsoft.com/office/drawing/2014/main" id="{834641A5-6FE9-EE4D-84CD-E9469ECAFBD4}"/>
                </a:ext>
              </a:extLst>
            </p:cNvPr>
            <p:cNvSpPr txBox="1"/>
            <p:nvPr/>
          </p:nvSpPr>
          <p:spPr>
            <a:xfrm>
              <a:off x="5663128" y="5520994"/>
              <a:ext cx="6635131" cy="474797"/>
            </a:xfrm>
            <a:prstGeom prst="rect">
              <a:avLst/>
            </a:prstGeom>
            <a:noFill/>
          </p:spPr>
          <p:txBody>
            <a:bodyPr wrap="none" rtlCol="0">
              <a:spAutoFit/>
            </a:bodyPr>
            <a:lstStyle/>
            <a:p>
              <a:r>
                <a:rPr lang="en-US" sz="1600" dirty="0" smtClean="0">
                  <a:solidFill>
                    <a:schemeClr val="bg1"/>
                  </a:solidFill>
                  <a:latin typeface="Amazon Ember" panose="020B0603020204020204" pitchFamily="34" charset="0"/>
                  <a:ea typeface="Amazon Ember" panose="020B0603020204020204" pitchFamily="34" charset="0"/>
                  <a:cs typeface="Amazon Ember" panose="020B0603020204020204" pitchFamily="34" charset="0"/>
                </a:rPr>
                <a:t>35000 </a:t>
              </a:r>
              <a:r>
                <a:rPr lang="en-US" sz="16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partners; </a:t>
              </a:r>
              <a:r>
                <a:rPr lang="en-US" sz="1600" dirty="0" smtClean="0">
                  <a:solidFill>
                    <a:schemeClr val="bg1"/>
                  </a:solidFill>
                  <a:latin typeface="Amazon Ember" panose="020B0603020204020204" pitchFamily="34" charset="0"/>
                  <a:ea typeface="Amazon Ember" panose="020B0603020204020204" pitchFamily="34" charset="0"/>
                  <a:cs typeface="Amazon Ember" panose="020B0603020204020204" pitchFamily="34" charset="0"/>
                </a:rPr>
                <a:t>4800 </a:t>
              </a:r>
              <a:r>
                <a:rPr lang="en-US" sz="16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Marketplace products</a:t>
              </a:r>
            </a:p>
          </p:txBody>
        </p:sp>
        <p:sp>
          <p:nvSpPr>
            <p:cNvPr id="14" name="TextBox 13">
              <a:extLst>
                <a:ext uri="{FF2B5EF4-FFF2-40B4-BE49-F238E27FC236}">
                  <a16:creationId xmlns:a16="http://schemas.microsoft.com/office/drawing/2014/main" id="{9BDC89C8-3F19-A546-8498-ECF44D22D4E2}"/>
                </a:ext>
              </a:extLst>
            </p:cNvPr>
            <p:cNvSpPr txBox="1"/>
            <p:nvPr/>
          </p:nvSpPr>
          <p:spPr>
            <a:xfrm>
              <a:off x="1138991" y="2189528"/>
              <a:ext cx="1913521" cy="474797"/>
            </a:xfrm>
            <a:prstGeom prst="rect">
              <a:avLst/>
            </a:prstGeom>
            <a:noFill/>
          </p:spPr>
          <p:txBody>
            <a:bodyPr wrap="none" rtlCol="0">
              <a:spAutoFit/>
            </a:bodyPr>
            <a:lstStyle/>
            <a:p>
              <a:r>
                <a:rPr lang="en-US" sz="16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Experience</a:t>
              </a:r>
            </a:p>
          </p:txBody>
        </p:sp>
        <p:sp>
          <p:nvSpPr>
            <p:cNvPr id="15" name="TextBox 14">
              <a:extLst>
                <a:ext uri="{FF2B5EF4-FFF2-40B4-BE49-F238E27FC236}">
                  <a16:creationId xmlns:a16="http://schemas.microsoft.com/office/drawing/2014/main" id="{A5C05585-465B-C640-A1A9-FC4D0C749D6B}"/>
                </a:ext>
              </a:extLst>
            </p:cNvPr>
            <p:cNvSpPr txBox="1"/>
            <p:nvPr/>
          </p:nvSpPr>
          <p:spPr>
            <a:xfrm>
              <a:off x="1138991" y="3024908"/>
              <a:ext cx="3953416" cy="474797"/>
            </a:xfrm>
            <a:prstGeom prst="rect">
              <a:avLst/>
            </a:prstGeom>
            <a:noFill/>
          </p:spPr>
          <p:txBody>
            <a:bodyPr wrap="none" rtlCol="0">
              <a:spAutoFit/>
            </a:bodyPr>
            <a:lstStyle/>
            <a:p>
              <a:r>
                <a:rPr lang="en-US" sz="16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Service Breadth &amp; Depth</a:t>
              </a:r>
            </a:p>
          </p:txBody>
        </p:sp>
        <p:sp>
          <p:nvSpPr>
            <p:cNvPr id="16" name="TextBox 15">
              <a:extLst>
                <a:ext uri="{FF2B5EF4-FFF2-40B4-BE49-F238E27FC236}">
                  <a16:creationId xmlns:a16="http://schemas.microsoft.com/office/drawing/2014/main" id="{877631BE-89E7-5743-8C64-B579874D74B6}"/>
                </a:ext>
              </a:extLst>
            </p:cNvPr>
            <p:cNvSpPr txBox="1"/>
            <p:nvPr/>
          </p:nvSpPr>
          <p:spPr>
            <a:xfrm>
              <a:off x="1138990" y="3850236"/>
              <a:ext cx="2779233" cy="474797"/>
            </a:xfrm>
            <a:prstGeom prst="rect">
              <a:avLst/>
            </a:prstGeom>
            <a:noFill/>
          </p:spPr>
          <p:txBody>
            <a:bodyPr wrap="none" rtlCol="0">
              <a:spAutoFit/>
            </a:bodyPr>
            <a:lstStyle/>
            <a:p>
              <a:r>
                <a:rPr lang="en-US" sz="16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Global Footprint</a:t>
              </a:r>
            </a:p>
          </p:txBody>
        </p:sp>
        <p:sp>
          <p:nvSpPr>
            <p:cNvPr id="17" name="TextBox 16">
              <a:extLst>
                <a:ext uri="{FF2B5EF4-FFF2-40B4-BE49-F238E27FC236}">
                  <a16:creationId xmlns:a16="http://schemas.microsoft.com/office/drawing/2014/main" id="{2BC60BBE-7457-504D-8EDF-04831B02F740}"/>
                </a:ext>
              </a:extLst>
            </p:cNvPr>
            <p:cNvSpPr txBox="1"/>
            <p:nvPr/>
          </p:nvSpPr>
          <p:spPr>
            <a:xfrm>
              <a:off x="1137664" y="4685614"/>
              <a:ext cx="3092679" cy="474797"/>
            </a:xfrm>
            <a:prstGeom prst="rect">
              <a:avLst/>
            </a:prstGeom>
            <a:noFill/>
          </p:spPr>
          <p:txBody>
            <a:bodyPr wrap="none" rtlCol="0">
              <a:spAutoFit/>
            </a:bodyPr>
            <a:lstStyle/>
            <a:p>
              <a:r>
                <a:rPr lang="en-US" sz="16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Pricing Philosophy</a:t>
              </a:r>
            </a:p>
          </p:txBody>
        </p:sp>
        <p:sp>
          <p:nvSpPr>
            <p:cNvPr id="18" name="TextBox 17">
              <a:extLst>
                <a:ext uri="{FF2B5EF4-FFF2-40B4-BE49-F238E27FC236}">
                  <a16:creationId xmlns:a16="http://schemas.microsoft.com/office/drawing/2014/main" id="{2118E9CA-BAFB-AB42-968C-BD87A83CC845}"/>
                </a:ext>
              </a:extLst>
            </p:cNvPr>
            <p:cNvSpPr txBox="1"/>
            <p:nvPr/>
          </p:nvSpPr>
          <p:spPr>
            <a:xfrm>
              <a:off x="1137666" y="5520994"/>
              <a:ext cx="1853817" cy="474797"/>
            </a:xfrm>
            <a:prstGeom prst="rect">
              <a:avLst/>
            </a:prstGeom>
            <a:noFill/>
          </p:spPr>
          <p:txBody>
            <a:bodyPr wrap="none" rtlCol="0">
              <a:spAutoFit/>
            </a:bodyPr>
            <a:lstStyle/>
            <a:p>
              <a:r>
                <a:rPr lang="en-US" sz="16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Ecosystem</a:t>
              </a:r>
            </a:p>
          </p:txBody>
        </p:sp>
        <p:pic>
          <p:nvPicPr>
            <p:cNvPr id="19" name="Picture 18" descr="CheckMark.png">
              <a:extLst>
                <a:ext uri="{FF2B5EF4-FFF2-40B4-BE49-F238E27FC236}">
                  <a16:creationId xmlns:a16="http://schemas.microsoft.com/office/drawing/2014/main" id="{7E2DE6B5-EBB2-3648-BB62-F93B58CD7922}"/>
                </a:ext>
              </a:extLst>
            </p:cNvPr>
            <p:cNvPicPr>
              <a:picLocks noChangeAspect="1"/>
            </p:cNvPicPr>
            <p:nvPr/>
          </p:nvPicPr>
          <p:blipFill rotWithShape="1">
            <a:blip r:embed="rId2">
              <a:extLst>
                <a:ext uri="{28A0092B-C50C-407E-A947-70E740481C1C}">
                  <a14:useLocalDpi xmlns:a14="http://schemas.microsoft.com/office/drawing/2010/main" val="0"/>
                </a:ext>
              </a:extLst>
            </a:blip>
            <a:srcRect l="6785" t="12833" r="10103" b="10715"/>
            <a:stretch/>
          </p:blipFill>
          <p:spPr>
            <a:xfrm>
              <a:off x="364720" y="2019697"/>
              <a:ext cx="736332" cy="677334"/>
            </a:xfrm>
            <a:prstGeom prst="rect">
              <a:avLst/>
            </a:prstGeom>
          </p:spPr>
        </p:pic>
        <p:pic>
          <p:nvPicPr>
            <p:cNvPr id="20" name="Picture 19" descr="CheckMark.png">
              <a:extLst>
                <a:ext uri="{FF2B5EF4-FFF2-40B4-BE49-F238E27FC236}">
                  <a16:creationId xmlns:a16="http://schemas.microsoft.com/office/drawing/2014/main" id="{1C6DA8D9-494D-EC4B-8211-FC1E32EBB463}"/>
                </a:ext>
              </a:extLst>
            </p:cNvPr>
            <p:cNvPicPr>
              <a:picLocks noChangeAspect="1"/>
            </p:cNvPicPr>
            <p:nvPr/>
          </p:nvPicPr>
          <p:blipFill rotWithShape="1">
            <a:blip r:embed="rId2">
              <a:extLst>
                <a:ext uri="{28A0092B-C50C-407E-A947-70E740481C1C}">
                  <a14:useLocalDpi xmlns:a14="http://schemas.microsoft.com/office/drawing/2010/main" val="0"/>
                </a:ext>
              </a:extLst>
            </a:blip>
            <a:srcRect l="6785" t="12833" r="10103" b="10715"/>
            <a:stretch/>
          </p:blipFill>
          <p:spPr>
            <a:xfrm>
              <a:off x="364720" y="2870939"/>
              <a:ext cx="736332" cy="677334"/>
            </a:xfrm>
            <a:prstGeom prst="rect">
              <a:avLst/>
            </a:prstGeom>
          </p:spPr>
        </p:pic>
        <p:pic>
          <p:nvPicPr>
            <p:cNvPr id="21" name="Picture 20" descr="CheckMark.png">
              <a:extLst>
                <a:ext uri="{FF2B5EF4-FFF2-40B4-BE49-F238E27FC236}">
                  <a16:creationId xmlns:a16="http://schemas.microsoft.com/office/drawing/2014/main" id="{344A827B-F3DF-DB4A-A388-A34E98C04CAB}"/>
                </a:ext>
              </a:extLst>
            </p:cNvPr>
            <p:cNvPicPr>
              <a:picLocks noChangeAspect="1"/>
            </p:cNvPicPr>
            <p:nvPr/>
          </p:nvPicPr>
          <p:blipFill rotWithShape="1">
            <a:blip r:embed="rId2">
              <a:extLst>
                <a:ext uri="{28A0092B-C50C-407E-A947-70E740481C1C}">
                  <a14:useLocalDpi xmlns:a14="http://schemas.microsoft.com/office/drawing/2010/main" val="0"/>
                </a:ext>
              </a:extLst>
            </a:blip>
            <a:srcRect l="6785" t="12833" r="10103" b="10715"/>
            <a:stretch/>
          </p:blipFill>
          <p:spPr>
            <a:xfrm>
              <a:off x="364720" y="3703877"/>
              <a:ext cx="736332" cy="677334"/>
            </a:xfrm>
            <a:prstGeom prst="rect">
              <a:avLst/>
            </a:prstGeom>
          </p:spPr>
        </p:pic>
        <p:pic>
          <p:nvPicPr>
            <p:cNvPr id="22" name="Picture 21" descr="CheckMark.png">
              <a:extLst>
                <a:ext uri="{FF2B5EF4-FFF2-40B4-BE49-F238E27FC236}">
                  <a16:creationId xmlns:a16="http://schemas.microsoft.com/office/drawing/2014/main" id="{38C18DF8-B97B-D24C-AFC6-60951C2805FC}"/>
                </a:ext>
              </a:extLst>
            </p:cNvPr>
            <p:cNvPicPr>
              <a:picLocks noChangeAspect="1"/>
            </p:cNvPicPr>
            <p:nvPr/>
          </p:nvPicPr>
          <p:blipFill rotWithShape="1">
            <a:blip r:embed="rId2">
              <a:extLst>
                <a:ext uri="{28A0092B-C50C-407E-A947-70E740481C1C}">
                  <a14:useLocalDpi xmlns:a14="http://schemas.microsoft.com/office/drawing/2010/main" val="0"/>
                </a:ext>
              </a:extLst>
            </a:blip>
            <a:srcRect l="6785" t="12833" r="10103" b="10715"/>
            <a:stretch/>
          </p:blipFill>
          <p:spPr>
            <a:xfrm>
              <a:off x="364720" y="4545967"/>
              <a:ext cx="736332" cy="677334"/>
            </a:xfrm>
            <a:prstGeom prst="rect">
              <a:avLst/>
            </a:prstGeom>
          </p:spPr>
        </p:pic>
        <p:pic>
          <p:nvPicPr>
            <p:cNvPr id="23" name="Picture 22" descr="CheckMark.png">
              <a:extLst>
                <a:ext uri="{FF2B5EF4-FFF2-40B4-BE49-F238E27FC236}">
                  <a16:creationId xmlns:a16="http://schemas.microsoft.com/office/drawing/2014/main" id="{63D44ACE-B176-1547-8F4B-1DF673E30FFE}"/>
                </a:ext>
              </a:extLst>
            </p:cNvPr>
            <p:cNvPicPr>
              <a:picLocks noChangeAspect="1"/>
            </p:cNvPicPr>
            <p:nvPr/>
          </p:nvPicPr>
          <p:blipFill rotWithShape="1">
            <a:blip r:embed="rId2">
              <a:extLst>
                <a:ext uri="{28A0092B-C50C-407E-A947-70E740481C1C}">
                  <a14:useLocalDpi xmlns:a14="http://schemas.microsoft.com/office/drawing/2010/main" val="0"/>
                </a:ext>
              </a:extLst>
            </a:blip>
            <a:srcRect l="6785" t="12833" r="10103" b="10715"/>
            <a:stretch/>
          </p:blipFill>
          <p:spPr>
            <a:xfrm>
              <a:off x="364720" y="5369749"/>
              <a:ext cx="736332" cy="677334"/>
            </a:xfrm>
            <a:prstGeom prst="rect">
              <a:avLst/>
            </a:prstGeom>
          </p:spPr>
        </p:pic>
      </p:grpSp>
    </p:spTree>
    <p:extLst>
      <p:ext uri="{BB962C8B-B14F-4D97-AF65-F5344CB8AC3E}">
        <p14:creationId xmlns:p14="http://schemas.microsoft.com/office/powerpoint/2010/main" val="4387298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a:p>
        </p:txBody>
      </p:sp>
      <p:sp>
        <p:nvSpPr>
          <p:cNvPr id="3" name="Text Placeholder 2"/>
          <p:cNvSpPr>
            <a:spLocks noGrp="1"/>
          </p:cNvSpPr>
          <p:nvPr>
            <p:ph type="body" sz="quarter" idx="11"/>
          </p:nvPr>
        </p:nvSpPr>
        <p:spPr/>
        <p:txBody>
          <a:bodyPr/>
          <a:lstStyle/>
          <a:p>
            <a:endParaRPr lang="en-US"/>
          </a:p>
        </p:txBody>
      </p:sp>
      <p:sp>
        <p:nvSpPr>
          <p:cNvPr id="4" name="Text Placeholder 3"/>
          <p:cNvSpPr>
            <a:spLocks noGrp="1"/>
          </p:cNvSpPr>
          <p:nvPr>
            <p:ph type="body" sz="quarter" idx="12"/>
          </p:nvPr>
        </p:nvSpPr>
        <p:spPr/>
        <p:txBody>
          <a:bodyPr/>
          <a:lstStyle/>
          <a:p>
            <a:r>
              <a:rPr lang="it-IT" dirty="0" smtClean="0"/>
              <a:t>Cloud Procurement</a:t>
            </a:r>
            <a:endParaRPr lang="en-US" dirty="0"/>
          </a:p>
        </p:txBody>
      </p:sp>
      <p:sp>
        <p:nvSpPr>
          <p:cNvPr id="5" name="Text Placeholder 4"/>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7151646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879722" y="3307082"/>
            <a:ext cx="1554480" cy="1554480"/>
          </a:xfrm>
          <a:prstGeom prst="ellipse">
            <a:avLst/>
          </a:prstGeom>
          <a:noFill/>
          <a:ln w="38100">
            <a:solidFill>
              <a:srgbClr val="FFA3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0"/>
              <a:solidFill>
                <a:schemeClr val="tx1"/>
              </a:solidFill>
              <a:effectLst>
                <a:outerShdw blurRad="38100" dist="19050" dir="2700000" algn="tl" rotWithShape="0">
                  <a:schemeClr val="dk1">
                    <a:alpha val="40000"/>
                  </a:schemeClr>
                </a:outerShdw>
              </a:effectLst>
            </a:endParaRP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24681" t="24232"/>
          <a:stretch/>
        </p:blipFill>
        <p:spPr>
          <a:xfrm>
            <a:off x="20323" y="23007"/>
            <a:ext cx="2892864" cy="2910099"/>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337" y="3380910"/>
            <a:ext cx="2381250" cy="952500"/>
          </a:xfrm>
          <a:prstGeom prst="rect">
            <a:avLst/>
          </a:prstGeom>
        </p:spPr>
      </p:pic>
      <p:sp>
        <p:nvSpPr>
          <p:cNvPr id="16" name="Rectangle 15"/>
          <p:cNvSpPr/>
          <p:nvPr/>
        </p:nvSpPr>
        <p:spPr>
          <a:xfrm>
            <a:off x="855332" y="4265489"/>
            <a:ext cx="1603260" cy="523220"/>
          </a:xfrm>
          <a:prstGeom prst="rect">
            <a:avLst/>
          </a:prstGeom>
        </p:spPr>
        <p:txBody>
          <a:bodyPr wrap="none">
            <a:spAutoFit/>
          </a:bodyPr>
          <a:lstStyle/>
          <a:p>
            <a:pPr algn="ctr"/>
            <a:r>
              <a:rPr lang="en-US" sz="1400" b="1" dirty="0" err="1">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Definire</a:t>
            </a:r>
            <a:r>
              <a:rPr lang="en-US" sz="1400" b="1"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 </a:t>
            </a:r>
            <a:r>
              <a:rPr lang="en-US" sz="1400" b="1" dirty="0" err="1">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ambito</a:t>
            </a:r>
            <a:endParaRPr lang="en-US" sz="1400" b="1"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endParaRPr>
          </a:p>
          <a:p>
            <a:pPr algn="ctr"/>
            <a:r>
              <a:rPr lang="en-US" sz="1400" b="1"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del </a:t>
            </a:r>
            <a:r>
              <a:rPr lang="en-US" sz="1400" b="1" dirty="0" err="1" smtClean="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Progetto</a:t>
            </a:r>
            <a:endParaRPr lang="en-US" sz="1400" b="1"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grpSp>
        <p:nvGrpSpPr>
          <p:cNvPr id="22" name="Group 21"/>
          <p:cNvGrpSpPr/>
          <p:nvPr/>
        </p:nvGrpSpPr>
        <p:grpSpPr>
          <a:xfrm>
            <a:off x="2829852" y="1635417"/>
            <a:ext cx="4310171" cy="3405350"/>
            <a:chOff x="2884631" y="1560206"/>
            <a:chExt cx="4310171" cy="3405350"/>
          </a:xfrm>
        </p:grpSpPr>
        <p:sp>
          <p:nvSpPr>
            <p:cNvPr id="17" name="Oval 16"/>
            <p:cNvSpPr/>
            <p:nvPr/>
          </p:nvSpPr>
          <p:spPr>
            <a:xfrm>
              <a:off x="2884631" y="1560206"/>
              <a:ext cx="2679224" cy="2489474"/>
            </a:xfrm>
            <a:prstGeom prst="ellipse">
              <a:avLst/>
            </a:prstGeom>
            <a:noFill/>
            <a:ln w="38100">
              <a:solidFill>
                <a:srgbClr val="FFA3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0"/>
                <a:solidFill>
                  <a:schemeClr val="bg1"/>
                </a:solidFill>
                <a:effectLst>
                  <a:outerShdw blurRad="38100" dist="19050" dir="2700000" algn="tl" rotWithShape="0">
                    <a:schemeClr val="dk1">
                      <a:alpha val="40000"/>
                    </a:schemeClr>
                  </a:outerShdw>
                </a:effectLst>
              </a:endParaRPr>
            </a:p>
          </p:txBody>
        </p:sp>
        <p:sp>
          <p:nvSpPr>
            <p:cNvPr id="21" name="Rectangle 20"/>
            <p:cNvSpPr/>
            <p:nvPr/>
          </p:nvSpPr>
          <p:spPr>
            <a:xfrm>
              <a:off x="5724613" y="4011449"/>
              <a:ext cx="1470189" cy="954107"/>
            </a:xfrm>
            <a:prstGeom prst="rect">
              <a:avLst/>
            </a:prstGeom>
          </p:spPr>
          <p:txBody>
            <a:bodyPr wrap="square">
              <a:spAutoFit/>
            </a:bodyPr>
            <a:lstStyle/>
            <a:p>
              <a:pPr algn="ctr"/>
              <a:r>
                <a:rPr lang="en-US" sz="1400" b="1" dirty="0" err="1" smtClean="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Acquisizione</a:t>
              </a:r>
              <a:endParaRPr lang="en-US" sz="1400" b="1"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endParaRPr>
            </a:p>
            <a:p>
              <a:pPr algn="ctr"/>
              <a:r>
                <a:rPr lang="en-US" sz="1400" b="1" dirty="0" smtClean="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a:t>
              </a:r>
              <a:r>
                <a:rPr lang="en-US" sz="1400" b="1" dirty="0" err="1" smtClean="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Consip</a:t>
              </a:r>
              <a:r>
                <a:rPr lang="en-US" sz="1400" b="1" dirty="0" smtClean="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 SDAPA</a:t>
              </a:r>
            </a:p>
            <a:p>
              <a:pPr algn="ctr"/>
              <a:r>
                <a:rPr lang="en-US" sz="1400" b="1" dirty="0" smtClean="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Cloud)</a:t>
              </a:r>
              <a:endParaRPr lang="en-US" sz="1400" b="1"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grpSp>
      <p:cxnSp>
        <p:nvCxnSpPr>
          <p:cNvPr id="48" name="Straight Connector 47"/>
          <p:cNvCxnSpPr/>
          <p:nvPr/>
        </p:nvCxnSpPr>
        <p:spPr>
          <a:xfrm>
            <a:off x="1285667" y="2786763"/>
            <a:ext cx="193683" cy="461539"/>
          </a:xfrm>
          <a:prstGeom prst="line">
            <a:avLst/>
          </a:prstGeom>
          <a:ln w="38100">
            <a:solidFill>
              <a:srgbClr val="FFA300"/>
            </a:solidFill>
            <a:prstDash val="dash"/>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flipH="1">
            <a:off x="2227274" y="3005737"/>
            <a:ext cx="590679" cy="538166"/>
          </a:xfrm>
          <a:prstGeom prst="line">
            <a:avLst/>
          </a:prstGeom>
          <a:ln w="38100">
            <a:solidFill>
              <a:srgbClr val="FFA300"/>
            </a:solidFill>
            <a:prstDash val="dash"/>
          </a:ln>
        </p:spPr>
        <p:style>
          <a:lnRef idx="2">
            <a:schemeClr val="accent1"/>
          </a:lnRef>
          <a:fillRef idx="0">
            <a:schemeClr val="accent1"/>
          </a:fillRef>
          <a:effectRef idx="1">
            <a:schemeClr val="accent1"/>
          </a:effectRef>
          <a:fontRef idx="minor">
            <a:schemeClr val="tx1"/>
          </a:fontRef>
        </p:style>
      </p:cxnSp>
      <p:pic>
        <p:nvPicPr>
          <p:cNvPr id="71" name="Picture 7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6587" y="1702963"/>
            <a:ext cx="1426382" cy="878103"/>
          </a:xfrm>
          <a:prstGeom prst="rect">
            <a:avLst/>
          </a:prstGeom>
        </p:spPr>
      </p:pic>
      <p:sp>
        <p:nvSpPr>
          <p:cNvPr id="2" name="Rectangle 1"/>
          <p:cNvSpPr/>
          <p:nvPr/>
        </p:nvSpPr>
        <p:spPr>
          <a:xfrm>
            <a:off x="2943167" y="129677"/>
            <a:ext cx="6280165" cy="81765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u="sng" dirty="0" smtClean="0">
                <a:hlinkClick r:id="rId6"/>
              </a:rPr>
              <a:t>https</a:t>
            </a:r>
            <a:r>
              <a:rPr lang="en-US" u="sng" dirty="0">
                <a:hlinkClick r:id="rId6"/>
              </a:rPr>
              <a:t>://cloud.italia.it/marketplace/supplier/market/index.html</a:t>
            </a:r>
            <a:r>
              <a:rPr lang="en-US" dirty="0"/>
              <a:t> </a:t>
            </a:r>
            <a:r>
              <a:rPr lang="en-US" dirty="0" smtClean="0"/>
              <a:t> </a:t>
            </a:r>
            <a:endParaRPr lang="it-IT" dirty="0"/>
          </a:p>
        </p:txBody>
      </p:sp>
      <p:pic>
        <p:nvPicPr>
          <p:cNvPr id="5" name="Immagine 4"/>
          <p:cNvPicPr>
            <a:picLocks noChangeAspect="1"/>
          </p:cNvPicPr>
          <p:nvPr/>
        </p:nvPicPr>
        <p:blipFill>
          <a:blip r:embed="rId7"/>
          <a:stretch>
            <a:fillRect/>
          </a:stretch>
        </p:blipFill>
        <p:spPr>
          <a:xfrm>
            <a:off x="3238642" y="2047487"/>
            <a:ext cx="1902589" cy="1567047"/>
          </a:xfrm>
          <a:prstGeom prst="rect">
            <a:avLst/>
          </a:prstGeom>
        </p:spPr>
      </p:pic>
      <p:sp>
        <p:nvSpPr>
          <p:cNvPr id="38" name="Rectangle 15"/>
          <p:cNvSpPr/>
          <p:nvPr/>
        </p:nvSpPr>
        <p:spPr>
          <a:xfrm>
            <a:off x="3565550" y="3602017"/>
            <a:ext cx="1429675" cy="523220"/>
          </a:xfrm>
          <a:prstGeom prst="rect">
            <a:avLst/>
          </a:prstGeom>
        </p:spPr>
        <p:txBody>
          <a:bodyPr wrap="square">
            <a:spAutoFit/>
          </a:bodyPr>
          <a:lstStyle/>
          <a:p>
            <a:pPr algn="ctr"/>
            <a:r>
              <a:rPr lang="en-US" sz="1400" b="1" dirty="0" smtClean="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Marketplace Cloud PA</a:t>
            </a:r>
            <a:endParaRPr lang="en-US" sz="1400" b="1"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pic>
        <p:nvPicPr>
          <p:cNvPr id="39"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29017" y="3585443"/>
            <a:ext cx="1311435" cy="524574"/>
          </a:xfrm>
          <a:prstGeom prst="rect">
            <a:avLst/>
          </a:prstGeom>
        </p:spPr>
      </p:pic>
      <p:sp>
        <p:nvSpPr>
          <p:cNvPr id="40" name="Oval 25"/>
          <p:cNvSpPr/>
          <p:nvPr/>
        </p:nvSpPr>
        <p:spPr>
          <a:xfrm>
            <a:off x="5585543" y="3284644"/>
            <a:ext cx="1554480" cy="1554480"/>
          </a:xfrm>
          <a:prstGeom prst="ellipse">
            <a:avLst/>
          </a:prstGeom>
          <a:noFill/>
          <a:ln w="38100">
            <a:solidFill>
              <a:srgbClr val="FFA3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0"/>
              <a:solidFill>
                <a:schemeClr val="tx1"/>
              </a:solidFill>
              <a:effectLst>
                <a:outerShdw blurRad="38100" dist="19050" dir="2700000" algn="tl" rotWithShape="0">
                  <a:schemeClr val="dk1">
                    <a:alpha val="40000"/>
                  </a:schemeClr>
                </a:outerShdw>
              </a:effectLst>
            </a:endParaRPr>
          </a:p>
        </p:txBody>
      </p:sp>
      <p:cxnSp>
        <p:nvCxnSpPr>
          <p:cNvPr id="42" name="Straight Connector 50"/>
          <p:cNvCxnSpPr/>
          <p:nvPr/>
        </p:nvCxnSpPr>
        <p:spPr>
          <a:xfrm flipH="1" flipV="1">
            <a:off x="5458043" y="2902819"/>
            <a:ext cx="442088" cy="478091"/>
          </a:xfrm>
          <a:prstGeom prst="line">
            <a:avLst/>
          </a:prstGeom>
          <a:ln w="38100">
            <a:solidFill>
              <a:srgbClr val="FFA300"/>
            </a:solidFill>
            <a:prstDash val="dash"/>
          </a:ln>
        </p:spPr>
        <p:style>
          <a:lnRef idx="2">
            <a:schemeClr val="accent1"/>
          </a:lnRef>
          <a:fillRef idx="0">
            <a:schemeClr val="accent1"/>
          </a:fillRef>
          <a:effectRef idx="1">
            <a:schemeClr val="accent1"/>
          </a:effectRef>
          <a:fontRef idx="minor">
            <a:schemeClr val="tx1"/>
          </a:fontRef>
        </p:style>
      </p:cxnSp>
      <p:pic>
        <p:nvPicPr>
          <p:cNvPr id="50" name="Picture 2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48616" y="1441522"/>
            <a:ext cx="1966467" cy="786587"/>
          </a:xfrm>
          <a:prstGeom prst="rect">
            <a:avLst/>
          </a:prstGeom>
        </p:spPr>
      </p:pic>
      <p:sp>
        <p:nvSpPr>
          <p:cNvPr id="52" name="Oval 28"/>
          <p:cNvSpPr/>
          <p:nvPr/>
        </p:nvSpPr>
        <p:spPr>
          <a:xfrm>
            <a:off x="6027167" y="1339969"/>
            <a:ext cx="1554480" cy="1554480"/>
          </a:xfrm>
          <a:prstGeom prst="ellipse">
            <a:avLst/>
          </a:prstGeom>
          <a:noFill/>
          <a:ln w="38100">
            <a:solidFill>
              <a:srgbClr val="FFA3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0"/>
              <a:solidFill>
                <a:schemeClr val="tx1"/>
              </a:solidFill>
              <a:effectLst>
                <a:outerShdw blurRad="38100" dist="19050" dir="2700000" algn="tl" rotWithShape="0">
                  <a:schemeClr val="dk1">
                    <a:alpha val="40000"/>
                  </a:schemeClr>
                </a:outerShdw>
              </a:effectLst>
            </a:endParaRPr>
          </a:p>
        </p:txBody>
      </p:sp>
      <p:sp>
        <p:nvSpPr>
          <p:cNvPr id="56" name="Rectangle 31"/>
          <p:cNvSpPr/>
          <p:nvPr/>
        </p:nvSpPr>
        <p:spPr>
          <a:xfrm>
            <a:off x="5848616" y="2090354"/>
            <a:ext cx="1810411" cy="738664"/>
          </a:xfrm>
          <a:prstGeom prst="rect">
            <a:avLst/>
          </a:prstGeom>
        </p:spPr>
        <p:txBody>
          <a:bodyPr wrap="square">
            <a:spAutoFit/>
          </a:bodyPr>
          <a:lstStyle/>
          <a:p>
            <a:pPr algn="ctr"/>
            <a:r>
              <a:rPr lang="en-US" sz="1400" b="1" dirty="0" err="1" smtClean="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Implementazione</a:t>
            </a:r>
            <a:r>
              <a:rPr lang="en-US" sz="1400" b="1" dirty="0" smtClean="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 &amp; </a:t>
            </a:r>
            <a:r>
              <a:rPr lang="en-US" sz="1400" b="1" dirty="0" err="1" smtClean="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Migrazione</a:t>
            </a:r>
            <a:r>
              <a:rPr lang="en-US" sz="1400" b="1" dirty="0" smtClean="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 in </a:t>
            </a:r>
            <a:r>
              <a:rPr lang="en-US" sz="1400" b="1" dirty="0" err="1" smtClean="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Produzione</a:t>
            </a:r>
            <a:endParaRPr lang="en-US" sz="1400" b="1"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cxnSp>
        <p:nvCxnSpPr>
          <p:cNvPr id="59" name="Straight Connector 53"/>
          <p:cNvCxnSpPr/>
          <p:nvPr/>
        </p:nvCxnSpPr>
        <p:spPr>
          <a:xfrm flipH="1">
            <a:off x="6449712" y="2942661"/>
            <a:ext cx="157804" cy="297943"/>
          </a:xfrm>
          <a:prstGeom prst="line">
            <a:avLst/>
          </a:prstGeom>
          <a:ln w="38100">
            <a:solidFill>
              <a:srgbClr val="FFA300"/>
            </a:solidFill>
            <a:prstDash val="dash"/>
          </a:ln>
        </p:spPr>
        <p:style>
          <a:lnRef idx="2">
            <a:schemeClr val="accent1"/>
          </a:lnRef>
          <a:fillRef idx="0">
            <a:schemeClr val="accent1"/>
          </a:fillRef>
          <a:effectRef idx="1">
            <a:schemeClr val="accent1"/>
          </a:effectRef>
          <a:fontRef idx="minor">
            <a:schemeClr val="tx1"/>
          </a:fontRef>
        </p:style>
      </p:cxnSp>
      <p:cxnSp>
        <p:nvCxnSpPr>
          <p:cNvPr id="61" name="Straight Connector 66"/>
          <p:cNvCxnSpPr/>
          <p:nvPr/>
        </p:nvCxnSpPr>
        <p:spPr>
          <a:xfrm flipH="1" flipV="1">
            <a:off x="7389612" y="2693769"/>
            <a:ext cx="615160" cy="449573"/>
          </a:xfrm>
          <a:prstGeom prst="line">
            <a:avLst/>
          </a:prstGeom>
          <a:ln w="38100">
            <a:solidFill>
              <a:srgbClr val="FFA300"/>
            </a:solidFill>
            <a:prstDash val="dash"/>
          </a:ln>
        </p:spPr>
        <p:style>
          <a:lnRef idx="2">
            <a:schemeClr val="accent1"/>
          </a:lnRef>
          <a:fillRef idx="0">
            <a:schemeClr val="accent1"/>
          </a:fillRef>
          <a:effectRef idx="1">
            <a:schemeClr val="accent1"/>
          </a:effectRef>
          <a:fontRef idx="minor">
            <a:schemeClr val="tx1"/>
          </a:fontRef>
        </p:style>
      </p:cxnSp>
      <p:pic>
        <p:nvPicPr>
          <p:cNvPr id="62" name="Picture 7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47408" y="1993015"/>
            <a:ext cx="1268284" cy="1662384"/>
          </a:xfrm>
          <a:prstGeom prst="rect">
            <a:avLst/>
          </a:prstGeom>
        </p:spPr>
      </p:pic>
      <p:pic>
        <p:nvPicPr>
          <p:cNvPr id="63" name="Picture 7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60348" y="2188376"/>
            <a:ext cx="522355" cy="321570"/>
          </a:xfrm>
          <a:prstGeom prst="rect">
            <a:avLst/>
          </a:prstGeom>
        </p:spPr>
      </p:pic>
      <p:sp>
        <p:nvSpPr>
          <p:cNvPr id="13" name="Rettangolo 12"/>
          <p:cNvSpPr/>
          <p:nvPr/>
        </p:nvSpPr>
        <p:spPr>
          <a:xfrm>
            <a:off x="3214186" y="2770750"/>
            <a:ext cx="541148" cy="843784"/>
          </a:xfrm>
          <a:prstGeom prst="rect">
            <a:avLst/>
          </a:prstGeom>
          <a:noFill/>
          <a:ln w="28575">
            <a:solidFill>
              <a:srgbClr val="FFA3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p>
        </p:txBody>
      </p:sp>
      <p:sp>
        <p:nvSpPr>
          <p:cNvPr id="64" name="Rettangolo 63"/>
          <p:cNvSpPr/>
          <p:nvPr/>
        </p:nvSpPr>
        <p:spPr>
          <a:xfrm>
            <a:off x="3213151" y="2404518"/>
            <a:ext cx="976732" cy="365886"/>
          </a:xfrm>
          <a:prstGeom prst="rect">
            <a:avLst/>
          </a:prstGeom>
          <a:noFill/>
          <a:ln w="28575">
            <a:solidFill>
              <a:srgbClr val="FFA3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p>
        </p:txBody>
      </p:sp>
      <p:sp>
        <p:nvSpPr>
          <p:cNvPr id="66" name="Rettangolo 65"/>
          <p:cNvSpPr/>
          <p:nvPr/>
        </p:nvSpPr>
        <p:spPr>
          <a:xfrm>
            <a:off x="4196289" y="2398260"/>
            <a:ext cx="976732" cy="365886"/>
          </a:xfrm>
          <a:prstGeom prst="rect">
            <a:avLst/>
          </a:prstGeom>
          <a:noFill/>
          <a:ln w="28575">
            <a:solidFill>
              <a:srgbClr val="FFA3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p>
        </p:txBody>
      </p:sp>
      <p:sp>
        <p:nvSpPr>
          <p:cNvPr id="29" name="TextBox 5">
            <a:extLst>
              <a:ext uri="{FF2B5EF4-FFF2-40B4-BE49-F238E27FC236}">
                <a16:creationId xmlns:a16="http://schemas.microsoft.com/office/drawing/2014/main" id="{EF65248A-24E9-AD43-9ADA-E247FC4BE6E9}"/>
              </a:ext>
            </a:extLst>
          </p:cNvPr>
          <p:cNvSpPr txBox="1"/>
          <p:nvPr/>
        </p:nvSpPr>
        <p:spPr>
          <a:xfrm>
            <a:off x="147247" y="-29125"/>
            <a:ext cx="2917770" cy="1754326"/>
          </a:xfrm>
          <a:prstGeom prst="rect">
            <a:avLst/>
          </a:prstGeom>
          <a:noFill/>
        </p:spPr>
        <p:txBody>
          <a:bodyPr wrap="square" rtlCol="0">
            <a:spAutoFit/>
          </a:bodyPr>
          <a:lstStyle/>
          <a:p>
            <a:r>
              <a:rPr lang="en-US" sz="3600" dirty="0" smtClean="0">
                <a:latin typeface="Amazon Ember" panose="020B0703020204020204" pitchFamily="34" charset="0"/>
                <a:ea typeface="Amazon Ember" panose="020B0703020204020204" pitchFamily="34" charset="0"/>
                <a:cs typeface="Amazon Ember" panose="020B0703020204020204" pitchFamily="34" charset="0"/>
              </a:rPr>
              <a:t>Come </a:t>
            </a:r>
            <a:r>
              <a:rPr lang="en-US" sz="3600" dirty="0" err="1" smtClean="0">
                <a:latin typeface="Amazon Ember" panose="020B0703020204020204" pitchFamily="34" charset="0"/>
                <a:ea typeface="Amazon Ember" panose="020B0703020204020204" pitchFamily="34" charset="0"/>
                <a:cs typeface="Amazon Ember" panose="020B0703020204020204" pitchFamily="34" charset="0"/>
              </a:rPr>
              <a:t>acquisire</a:t>
            </a:r>
            <a:r>
              <a:rPr lang="en-US" sz="3600" dirty="0">
                <a:latin typeface="Amazon Ember" panose="020B0703020204020204" pitchFamily="34" charset="0"/>
                <a:ea typeface="Amazon Ember" panose="020B0703020204020204" pitchFamily="34" charset="0"/>
                <a:cs typeface="Amazon Ember" panose="020B0703020204020204" pitchFamily="34" charset="0"/>
              </a:rPr>
              <a:t> C</a:t>
            </a:r>
            <a:r>
              <a:rPr lang="en-US" sz="3600" dirty="0" smtClean="0">
                <a:latin typeface="Amazon Ember" panose="020B0703020204020204" pitchFamily="34" charset="0"/>
                <a:ea typeface="Amazon Ember" panose="020B0703020204020204" pitchFamily="34" charset="0"/>
                <a:cs typeface="Amazon Ember" panose="020B0703020204020204" pitchFamily="34" charset="0"/>
              </a:rPr>
              <a:t>loud</a:t>
            </a:r>
            <a:endParaRPr lang="en-US" sz="3600" dirty="0">
              <a:latin typeface="Amazon Ember" panose="020B0703020204020204" pitchFamily="34" charset="0"/>
              <a:ea typeface="Amazon Ember" panose="020B0703020204020204" pitchFamily="34" charset="0"/>
              <a:cs typeface="Amazon Ember" panose="020B0703020204020204" pitchFamily="34" charset="0"/>
            </a:endParaRPr>
          </a:p>
        </p:txBody>
      </p:sp>
      <p:sp>
        <p:nvSpPr>
          <p:cNvPr id="30" name="Rectangle 15"/>
          <p:cNvSpPr/>
          <p:nvPr/>
        </p:nvSpPr>
        <p:spPr>
          <a:xfrm>
            <a:off x="2656003" y="143220"/>
            <a:ext cx="4234749" cy="338554"/>
          </a:xfrm>
          <a:prstGeom prst="rect">
            <a:avLst/>
          </a:prstGeom>
        </p:spPr>
        <p:txBody>
          <a:bodyPr wrap="none">
            <a:spAutoFit/>
          </a:bodyPr>
          <a:lstStyle/>
          <a:p>
            <a:pPr algn="ctr"/>
            <a:r>
              <a:rPr lang="en-US" sz="1600" b="1" dirty="0" smtClean="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“Cloud PA” Marketplace di </a:t>
            </a:r>
            <a:r>
              <a:rPr lang="en-US" sz="1600" b="1" dirty="0" err="1" smtClean="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AgID</a:t>
            </a:r>
            <a:r>
              <a:rPr lang="en-US" sz="1600" b="1" dirty="0" smtClean="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 al link:</a:t>
            </a:r>
            <a:endParaRPr lang="en-US" sz="1600" b="1"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Tree>
    <p:extLst>
      <p:ext uri="{BB962C8B-B14F-4D97-AF65-F5344CB8AC3E}">
        <p14:creationId xmlns:p14="http://schemas.microsoft.com/office/powerpoint/2010/main" val="384271789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424947A9-E03D-694B-B0E6-B815251448FF}"/>
              </a:ext>
            </a:extLst>
          </p:cNvPr>
          <p:cNvSpPr txBox="1"/>
          <p:nvPr/>
        </p:nvSpPr>
        <p:spPr>
          <a:xfrm>
            <a:off x="250853" y="163205"/>
            <a:ext cx="8856619" cy="492443"/>
          </a:xfrm>
          <a:prstGeom prst="rect">
            <a:avLst/>
          </a:prstGeom>
          <a:noFill/>
        </p:spPr>
        <p:txBody>
          <a:bodyPr wrap="square" rtlCol="0">
            <a:spAutoFit/>
          </a:bodyPr>
          <a:lstStyle/>
          <a:p>
            <a:pPr>
              <a:spcBef>
                <a:spcPct val="0"/>
              </a:spcBef>
            </a:pPr>
            <a:r>
              <a:rPr lang="en-US" sz="2600" b="1" dirty="0">
                <a:solidFill>
                  <a:srgbClr val="FF9900"/>
                </a:solidFill>
                <a:latin typeface="Amazon Ember" charset="0"/>
                <a:ea typeface="Amazon Ember" charset="0"/>
                <a:cs typeface="Amazon Ember" charset="0"/>
              </a:rPr>
              <a:t>Il Procurement Cloud è </a:t>
            </a:r>
            <a:r>
              <a:rPr lang="en-US" sz="2600" b="1" dirty="0" err="1">
                <a:solidFill>
                  <a:srgbClr val="FF9900"/>
                </a:solidFill>
                <a:latin typeface="Amazon Ember" charset="0"/>
                <a:ea typeface="Amazon Ember" charset="0"/>
                <a:cs typeface="Amazon Ember" charset="0"/>
              </a:rPr>
              <a:t>differente</a:t>
            </a:r>
            <a:r>
              <a:rPr lang="en-US" sz="2600" b="1" dirty="0">
                <a:solidFill>
                  <a:srgbClr val="FF9900"/>
                </a:solidFill>
                <a:latin typeface="Amazon Ember" charset="0"/>
                <a:ea typeface="Amazon Ember" charset="0"/>
                <a:cs typeface="Amazon Ember" charset="0"/>
              </a:rPr>
              <a:t> dal </a:t>
            </a:r>
            <a:r>
              <a:rPr lang="en-US" sz="2600" b="1" dirty="0" err="1">
                <a:solidFill>
                  <a:srgbClr val="FF9900"/>
                </a:solidFill>
                <a:latin typeface="Amazon Ember" charset="0"/>
                <a:ea typeface="Amazon Ember" charset="0"/>
                <a:cs typeface="Amazon Ember" charset="0"/>
              </a:rPr>
              <a:t>tradizionale</a:t>
            </a:r>
            <a:r>
              <a:rPr lang="en-US" sz="2600" b="1" dirty="0">
                <a:solidFill>
                  <a:srgbClr val="FF9900"/>
                </a:solidFill>
                <a:latin typeface="Amazon Ember" charset="0"/>
                <a:ea typeface="Amazon Ember" charset="0"/>
                <a:cs typeface="Amazon Ember" charset="0"/>
              </a:rPr>
              <a:t> IT</a:t>
            </a:r>
          </a:p>
        </p:txBody>
      </p:sp>
      <p:sp>
        <p:nvSpPr>
          <p:cNvPr id="23" name="Content Placeholder 2">
            <a:extLst>
              <a:ext uri="{FF2B5EF4-FFF2-40B4-BE49-F238E27FC236}">
                <a16:creationId xmlns:a16="http://schemas.microsoft.com/office/drawing/2014/main" id="{6047CEFF-B452-4F45-921B-252459090682}"/>
              </a:ext>
            </a:extLst>
          </p:cNvPr>
          <p:cNvSpPr txBox="1">
            <a:spLocks/>
          </p:cNvSpPr>
          <p:nvPr/>
        </p:nvSpPr>
        <p:spPr>
          <a:xfrm>
            <a:off x="250853" y="837833"/>
            <a:ext cx="4126275" cy="3401041"/>
          </a:xfrm>
          <a:prstGeom prst="rect">
            <a:avLst/>
          </a:prstGeom>
        </p:spPr>
        <p:txBody>
          <a:bodyPr vert="horz" lIns="90000" tIns="45720" rIns="91440" bIns="45720" rtlCol="0">
            <a:noAutofit/>
          </a:bodyPr>
          <a:lstStyle>
            <a:lvl1pPr marL="0" indent="0" algn="l" defTabSz="457200" rtl="0" eaLnBrk="1" latinLnBrk="0" hangingPunct="1">
              <a:spcBef>
                <a:spcPct val="20000"/>
              </a:spcBef>
              <a:buFontTx/>
              <a:buNone/>
              <a:defRPr sz="2400" b="0" i="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b="0" i="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b="0" i="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b="0" i="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200" dirty="0" err="1" smtClean="0">
                <a:solidFill>
                  <a:schemeClr val="bg1"/>
                </a:solidFill>
                <a:latin typeface="Amazon Ember" charset="0"/>
                <a:ea typeface="Amazon Ember" charset="0"/>
                <a:cs typeface="Amazon Ember" charset="0"/>
              </a:rPr>
              <a:t>Tradizionale</a:t>
            </a:r>
            <a:r>
              <a:rPr lang="en-US" sz="2200" dirty="0" smtClean="0">
                <a:solidFill>
                  <a:schemeClr val="bg1"/>
                </a:solidFill>
                <a:latin typeface="Amazon Ember" charset="0"/>
                <a:ea typeface="Amazon Ember" charset="0"/>
                <a:cs typeface="Amazon Ember" charset="0"/>
              </a:rPr>
              <a:t> Procurement IT</a:t>
            </a:r>
          </a:p>
          <a:p>
            <a:pPr marL="177800" indent="-177800">
              <a:buFont typeface="Arial" panose="020B0604020202020204" pitchFamily="34" charset="0"/>
              <a:buChar char="•"/>
            </a:pPr>
            <a:r>
              <a:rPr lang="it-IT" sz="1800" dirty="0">
                <a:solidFill>
                  <a:schemeClr val="bg1"/>
                </a:solidFill>
                <a:latin typeface="Amazon Ember Light" charset="0"/>
                <a:ea typeface="Amazon Ember Light" charset="0"/>
                <a:cs typeface="Amazon Ember Light" charset="0"/>
              </a:rPr>
              <a:t>Avverso al rischio</a:t>
            </a:r>
          </a:p>
          <a:p>
            <a:pPr marL="177800" indent="-177800">
              <a:buFont typeface="Arial" panose="020B0604020202020204" pitchFamily="34" charset="0"/>
              <a:buChar char="•"/>
            </a:pPr>
            <a:r>
              <a:rPr lang="it-IT" sz="1800" dirty="0" smtClean="0">
                <a:solidFill>
                  <a:schemeClr val="bg1"/>
                </a:solidFill>
                <a:latin typeface="Amazon Ember Light" charset="0"/>
                <a:ea typeface="Amazon Ember Light" charset="0"/>
                <a:cs typeface="Amazon Ember Light" charset="0"/>
              </a:rPr>
              <a:t>Contratti  di lunga durata </a:t>
            </a:r>
            <a:r>
              <a:rPr lang="it-IT" sz="1800" dirty="0">
                <a:solidFill>
                  <a:schemeClr val="bg1"/>
                </a:solidFill>
                <a:latin typeface="Amazon Ember Light" charset="0"/>
                <a:ea typeface="Amazon Ember Light" charset="0"/>
                <a:cs typeface="Amazon Ember Light" charset="0"/>
              </a:rPr>
              <a:t>(anni)</a:t>
            </a:r>
          </a:p>
          <a:p>
            <a:pPr marL="177800" indent="-177800">
              <a:buFont typeface="Arial" panose="020B0604020202020204" pitchFamily="34" charset="0"/>
              <a:buChar char="•"/>
            </a:pPr>
            <a:r>
              <a:rPr lang="it-IT" sz="1800" dirty="0">
                <a:solidFill>
                  <a:schemeClr val="bg1"/>
                </a:solidFill>
                <a:latin typeface="Amazon Ember Light" charset="0"/>
                <a:ea typeface="Amazon Ember Light" charset="0"/>
                <a:cs typeface="Amazon Ember Light" charset="0"/>
              </a:rPr>
              <a:t>Altamente prescrittivo</a:t>
            </a:r>
          </a:p>
          <a:p>
            <a:pPr marL="177800" indent="-177800">
              <a:buFont typeface="Arial" panose="020B0604020202020204" pitchFamily="34" charset="0"/>
              <a:buChar char="•"/>
            </a:pPr>
            <a:r>
              <a:rPr lang="it-IT" sz="1800" dirty="0">
                <a:solidFill>
                  <a:schemeClr val="bg1"/>
                </a:solidFill>
                <a:latin typeface="Amazon Ember Light" charset="0"/>
                <a:ea typeface="Amazon Ember Light" charset="0"/>
                <a:cs typeface="Amazon Ember Light" charset="0"/>
              </a:rPr>
              <a:t>Termini e condizioni rigidi</a:t>
            </a:r>
          </a:p>
          <a:p>
            <a:pPr marL="177800" indent="-177800">
              <a:buFont typeface="Arial" panose="020B0604020202020204" pitchFamily="34" charset="0"/>
              <a:buChar char="•"/>
            </a:pPr>
            <a:r>
              <a:rPr lang="it-IT" sz="1800" dirty="0" smtClean="0">
                <a:solidFill>
                  <a:schemeClr val="bg1"/>
                </a:solidFill>
                <a:latin typeface="Amazon Ember Light" charset="0"/>
                <a:ea typeface="Amazon Ember Light" charset="0"/>
                <a:cs typeface="Amazon Ember Light" charset="0"/>
              </a:rPr>
              <a:t>Approccio alla sicurezza tradizionale</a:t>
            </a:r>
            <a:endParaRPr lang="it-IT" sz="1800" dirty="0">
              <a:solidFill>
                <a:schemeClr val="bg1"/>
              </a:solidFill>
              <a:latin typeface="Amazon Ember Light" charset="0"/>
              <a:ea typeface="Amazon Ember Light" charset="0"/>
              <a:cs typeface="Amazon Ember Light" charset="0"/>
            </a:endParaRPr>
          </a:p>
          <a:p>
            <a:pPr marL="177800" indent="-177800">
              <a:buFont typeface="Arial" panose="020B0604020202020204" pitchFamily="34" charset="0"/>
              <a:buChar char="•"/>
            </a:pPr>
            <a:r>
              <a:rPr lang="it-IT" sz="1800" dirty="0">
                <a:solidFill>
                  <a:schemeClr val="bg1"/>
                </a:solidFill>
                <a:latin typeface="Amazon Ember Light" charset="0"/>
                <a:ea typeface="Amazon Ember Light" charset="0"/>
                <a:cs typeface="Amazon Ember Light" charset="0"/>
              </a:rPr>
              <a:t>Prezzo fisso</a:t>
            </a:r>
          </a:p>
          <a:p>
            <a:pPr marL="177800" indent="-177800">
              <a:buFont typeface="Arial" panose="020B0604020202020204" pitchFamily="34" charset="0"/>
              <a:buChar char="•"/>
            </a:pPr>
            <a:r>
              <a:rPr lang="it-IT" sz="1800" dirty="0">
                <a:solidFill>
                  <a:schemeClr val="bg1"/>
                </a:solidFill>
                <a:latin typeface="Amazon Ember Light" charset="0"/>
                <a:ea typeface="Amazon Ember Light" charset="0"/>
                <a:cs typeface="Amazon Ember Light" charset="0"/>
              </a:rPr>
              <a:t>Pagamento prevedibile</a:t>
            </a:r>
            <a:endParaRPr lang="en-US" sz="1800" dirty="0" smtClean="0">
              <a:solidFill>
                <a:schemeClr val="bg1"/>
              </a:solidFill>
              <a:latin typeface="Amazon Ember Light" charset="0"/>
              <a:ea typeface="Amazon Ember Light" charset="0"/>
              <a:cs typeface="Amazon Ember Light" charset="0"/>
            </a:endParaRPr>
          </a:p>
        </p:txBody>
      </p:sp>
      <p:pic>
        <p:nvPicPr>
          <p:cNvPr id="2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7753" y="3047405"/>
            <a:ext cx="1958530" cy="1958530"/>
          </a:xfrm>
          <a:prstGeom prst="rect">
            <a:avLst/>
          </a:prstGeom>
        </p:spPr>
      </p:pic>
      <p:sp>
        <p:nvSpPr>
          <p:cNvPr id="25" name="Content Placeholder 2">
            <a:extLst>
              <a:ext uri="{FF2B5EF4-FFF2-40B4-BE49-F238E27FC236}">
                <a16:creationId xmlns:a16="http://schemas.microsoft.com/office/drawing/2014/main" id="{6047CEFF-B452-4F45-921B-252459090682}"/>
              </a:ext>
            </a:extLst>
          </p:cNvPr>
          <p:cNvSpPr txBox="1">
            <a:spLocks/>
          </p:cNvSpPr>
          <p:nvPr/>
        </p:nvSpPr>
        <p:spPr>
          <a:xfrm>
            <a:off x="4452079" y="837833"/>
            <a:ext cx="4691921" cy="3401041"/>
          </a:xfrm>
          <a:prstGeom prst="rect">
            <a:avLst/>
          </a:prstGeom>
        </p:spPr>
        <p:txBody>
          <a:bodyPr vert="horz" lIns="91440" tIns="45720" rIns="91440" bIns="45720" rtlCol="0">
            <a:noAutofit/>
          </a:bodyPr>
          <a:lstStyle>
            <a:lvl1pPr marL="0" indent="0" algn="l" defTabSz="457200" rtl="0" eaLnBrk="1" latinLnBrk="0" hangingPunct="1">
              <a:spcBef>
                <a:spcPct val="20000"/>
              </a:spcBef>
              <a:buFontTx/>
              <a:buNone/>
              <a:defRPr sz="2400" b="0" i="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b="0" i="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b="0" i="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b="0" i="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200" dirty="0" smtClean="0">
                <a:solidFill>
                  <a:schemeClr val="bg1"/>
                </a:solidFill>
                <a:latin typeface="Amazon Ember" charset="0"/>
                <a:ea typeface="Amazon Ember" charset="0"/>
                <a:cs typeface="Amazon Ember" charset="0"/>
              </a:rPr>
              <a:t>Best Practice Cloud Procurement</a:t>
            </a:r>
          </a:p>
          <a:p>
            <a:pPr marL="177800" indent="-177800">
              <a:buFont typeface="Arial" panose="020B0604020202020204" pitchFamily="34" charset="0"/>
              <a:buChar char="•"/>
            </a:pPr>
            <a:r>
              <a:rPr lang="it-IT" sz="1800" dirty="0" smtClean="0">
                <a:solidFill>
                  <a:schemeClr val="bg1"/>
                </a:solidFill>
                <a:latin typeface="Amazon Ember Light" charset="0"/>
                <a:ea typeface="Amazon Ember Light" charset="0"/>
                <a:cs typeface="Amazon Ember Light" charset="0"/>
              </a:rPr>
              <a:t>Focus su benefici agli utenti </a:t>
            </a:r>
            <a:r>
              <a:rPr lang="it-IT" sz="1800" dirty="0">
                <a:solidFill>
                  <a:schemeClr val="bg1"/>
                </a:solidFill>
                <a:latin typeface="Amazon Ember Light" charset="0"/>
                <a:ea typeface="Amazon Ember Light" charset="0"/>
                <a:cs typeface="Amazon Ember Light" charset="0"/>
              </a:rPr>
              <a:t>finali</a:t>
            </a:r>
          </a:p>
          <a:p>
            <a:pPr marL="177800" indent="-177800">
              <a:buFont typeface="Arial" panose="020B0604020202020204" pitchFamily="34" charset="0"/>
              <a:buChar char="•"/>
            </a:pPr>
            <a:r>
              <a:rPr lang="it-IT" sz="1800" dirty="0" smtClean="0">
                <a:solidFill>
                  <a:schemeClr val="bg1"/>
                </a:solidFill>
                <a:latin typeface="Amazon Ember Light" charset="0"/>
                <a:ea typeface="Amazon Ember Light" charset="0"/>
                <a:cs typeface="Amazon Ember Light" charset="0"/>
              </a:rPr>
              <a:t>Basato </a:t>
            </a:r>
            <a:r>
              <a:rPr lang="it-IT" sz="1800" dirty="0">
                <a:solidFill>
                  <a:schemeClr val="bg1"/>
                </a:solidFill>
                <a:latin typeface="Amazon Ember Light" charset="0"/>
                <a:ea typeface="Amazon Ember Light" charset="0"/>
                <a:cs typeface="Amazon Ember Light" charset="0"/>
              </a:rPr>
              <a:t>sulle prestazioni</a:t>
            </a:r>
          </a:p>
          <a:p>
            <a:pPr marL="177800" indent="-177800">
              <a:buFont typeface="Arial" panose="020B0604020202020204" pitchFamily="34" charset="0"/>
              <a:buChar char="•"/>
            </a:pPr>
            <a:r>
              <a:rPr lang="it-IT" sz="1800" dirty="0">
                <a:solidFill>
                  <a:schemeClr val="bg1"/>
                </a:solidFill>
                <a:latin typeface="Amazon Ember Light" charset="0"/>
                <a:ea typeface="Amazon Ember Light" charset="0"/>
                <a:cs typeface="Amazon Ember Light" charset="0"/>
              </a:rPr>
              <a:t>Dare priorità ai risultati</a:t>
            </a:r>
          </a:p>
          <a:p>
            <a:pPr marL="177800" indent="-177800">
              <a:buFont typeface="Arial" panose="020B0604020202020204" pitchFamily="34" charset="0"/>
              <a:buChar char="•"/>
            </a:pPr>
            <a:r>
              <a:rPr lang="it-IT" sz="1800" dirty="0">
                <a:solidFill>
                  <a:schemeClr val="bg1"/>
                </a:solidFill>
                <a:latin typeface="Amazon Ember Light" charset="0"/>
                <a:ea typeface="Amazon Ember Light" charset="0"/>
                <a:cs typeface="Amazon Ember Light" charset="0"/>
              </a:rPr>
              <a:t>Non riciclare </a:t>
            </a:r>
            <a:r>
              <a:rPr lang="it-IT" sz="1800" dirty="0" smtClean="0">
                <a:solidFill>
                  <a:schemeClr val="bg1"/>
                </a:solidFill>
                <a:latin typeface="Amazon Ember Light" charset="0"/>
                <a:ea typeface="Amazon Ember Light" charset="0"/>
                <a:cs typeface="Amazon Ember Light" charset="0"/>
              </a:rPr>
              <a:t>approcci </a:t>
            </a:r>
            <a:r>
              <a:rPr lang="it-IT" sz="1800" dirty="0">
                <a:solidFill>
                  <a:schemeClr val="bg1"/>
                </a:solidFill>
                <a:latin typeface="Amazon Ember Light" charset="0"/>
                <a:ea typeface="Amazon Ember Light" charset="0"/>
                <a:cs typeface="Amazon Ember Light" charset="0"/>
              </a:rPr>
              <a:t>IT tradizionali</a:t>
            </a:r>
          </a:p>
          <a:p>
            <a:pPr marL="177800" indent="-177800">
              <a:buFont typeface="Arial" panose="020B0604020202020204" pitchFamily="34" charset="0"/>
              <a:buChar char="•"/>
            </a:pPr>
            <a:r>
              <a:rPr lang="it-IT" sz="1800" dirty="0" smtClean="0">
                <a:solidFill>
                  <a:schemeClr val="bg1"/>
                </a:solidFill>
                <a:latin typeface="Amazon Ember Light" charset="0"/>
                <a:ea typeface="Amazon Ember Light" charset="0"/>
                <a:cs typeface="Amazon Ember Light" charset="0"/>
              </a:rPr>
              <a:t>Abbracciare </a:t>
            </a:r>
            <a:r>
              <a:rPr lang="it-IT" sz="1800" dirty="0">
                <a:solidFill>
                  <a:schemeClr val="bg1"/>
                </a:solidFill>
                <a:latin typeface="Amazon Ember Light" charset="0"/>
                <a:ea typeface="Amazon Ember Light" charset="0"/>
                <a:cs typeface="Amazon Ember Light" charset="0"/>
              </a:rPr>
              <a:t>il self service e </a:t>
            </a:r>
            <a:r>
              <a:rPr lang="it-IT" sz="1800" dirty="0" smtClean="0">
                <a:solidFill>
                  <a:schemeClr val="bg1"/>
                </a:solidFill>
                <a:latin typeface="Amazon Ember Light" charset="0"/>
                <a:ea typeface="Amazon Ember Light" charset="0"/>
                <a:cs typeface="Amazon Ember Light" charset="0"/>
              </a:rPr>
              <a:t/>
            </a:r>
            <a:br>
              <a:rPr lang="it-IT" sz="1800" dirty="0" smtClean="0">
                <a:solidFill>
                  <a:schemeClr val="bg1"/>
                </a:solidFill>
                <a:latin typeface="Amazon Ember Light" charset="0"/>
                <a:ea typeface="Amazon Ember Light" charset="0"/>
                <a:cs typeface="Amazon Ember Light" charset="0"/>
              </a:rPr>
            </a:br>
            <a:r>
              <a:rPr lang="it-IT" sz="1800" dirty="0" smtClean="0">
                <a:solidFill>
                  <a:schemeClr val="bg1"/>
                </a:solidFill>
                <a:latin typeface="Amazon Ember Light" charset="0"/>
                <a:ea typeface="Amazon Ember Light" charset="0"/>
                <a:cs typeface="Amazon Ember Light" charset="0"/>
              </a:rPr>
              <a:t>«</a:t>
            </a:r>
            <a:r>
              <a:rPr lang="en-US" sz="1800" dirty="0">
                <a:solidFill>
                  <a:schemeClr val="bg1"/>
                </a:solidFill>
                <a:latin typeface="Amazon Ember Light" charset="0"/>
                <a:ea typeface="Amazon Ember Light" charset="0"/>
                <a:cs typeface="Amazon Ember Light" charset="0"/>
              </a:rPr>
              <a:t>pay as you </a:t>
            </a:r>
            <a:r>
              <a:rPr lang="en-US" sz="1800" dirty="0" smtClean="0">
                <a:solidFill>
                  <a:schemeClr val="bg1"/>
                </a:solidFill>
                <a:latin typeface="Amazon Ember Light" charset="0"/>
                <a:ea typeface="Amazon Ember Light" charset="0"/>
                <a:cs typeface="Amazon Ember Light" charset="0"/>
              </a:rPr>
              <a:t>go pricing” </a:t>
            </a:r>
          </a:p>
          <a:p>
            <a:pPr marL="177800" indent="-177800">
              <a:buFont typeface="Arial" panose="020B0604020202020204" pitchFamily="34" charset="0"/>
              <a:buChar char="•"/>
            </a:pPr>
            <a:r>
              <a:rPr lang="en-US" sz="1800" dirty="0" err="1" smtClean="0">
                <a:solidFill>
                  <a:schemeClr val="bg1"/>
                </a:solidFill>
                <a:latin typeface="Amazon Ember Light" charset="0"/>
                <a:ea typeface="Amazon Ember Light" charset="0"/>
                <a:cs typeface="Amazon Ember Light" charset="0"/>
              </a:rPr>
              <a:t>Coinvolgere</a:t>
            </a:r>
            <a:r>
              <a:rPr lang="en-US" sz="1800" dirty="0" smtClean="0">
                <a:solidFill>
                  <a:schemeClr val="bg1"/>
                </a:solidFill>
                <a:latin typeface="Amazon Ember Light" charset="0"/>
                <a:ea typeface="Amazon Ember Light" charset="0"/>
                <a:cs typeface="Amazon Ember Light" charset="0"/>
              </a:rPr>
              <a:t> </a:t>
            </a:r>
            <a:r>
              <a:rPr lang="it-IT" sz="1800" dirty="0" smtClean="0">
                <a:solidFill>
                  <a:schemeClr val="bg1"/>
                </a:solidFill>
                <a:latin typeface="Amazon Ember Light" charset="0"/>
                <a:ea typeface="Amazon Ember Light" charset="0"/>
                <a:cs typeface="Amazon Ember Light" charset="0"/>
              </a:rPr>
              <a:t>presto gli </a:t>
            </a:r>
            <a:r>
              <a:rPr lang="it-IT" sz="1800" dirty="0" err="1" smtClean="0">
                <a:solidFill>
                  <a:schemeClr val="bg1"/>
                </a:solidFill>
                <a:latin typeface="Amazon Ember Light" charset="0"/>
                <a:ea typeface="Amazon Ember Light" charset="0"/>
                <a:cs typeface="Amazon Ember Light" charset="0"/>
              </a:rPr>
              <a:t>stakeholders</a:t>
            </a:r>
            <a:endParaRPr lang="it-IT" sz="1800" dirty="0">
              <a:solidFill>
                <a:schemeClr val="bg1"/>
              </a:solidFill>
              <a:latin typeface="Amazon Ember Light" charset="0"/>
              <a:ea typeface="Amazon Ember Light" charset="0"/>
              <a:cs typeface="Amazon Ember Light" charset="0"/>
            </a:endParaRPr>
          </a:p>
          <a:p>
            <a:pPr marL="177800" indent="-177800">
              <a:buFont typeface="Arial" panose="020B0604020202020204" pitchFamily="34" charset="0"/>
              <a:buChar char="•"/>
            </a:pPr>
            <a:r>
              <a:rPr lang="it-IT" sz="1800" dirty="0">
                <a:solidFill>
                  <a:schemeClr val="bg1"/>
                </a:solidFill>
                <a:latin typeface="Amazon Ember Light" charset="0"/>
                <a:ea typeface="Amazon Ember Light" charset="0"/>
                <a:cs typeface="Amazon Ember Light" charset="0"/>
              </a:rPr>
              <a:t>Consentire una rapida innovazione</a:t>
            </a:r>
            <a:endParaRPr lang="en-US" sz="1800" dirty="0" smtClean="0">
              <a:solidFill>
                <a:schemeClr val="bg1"/>
              </a:solidFill>
              <a:latin typeface="Amazon Ember Light" charset="0"/>
              <a:ea typeface="Amazon Ember Light" charset="0"/>
              <a:cs typeface="Amazon Ember Light" charset="0"/>
            </a:endParaRPr>
          </a:p>
          <a:p>
            <a:endParaRPr lang="en-US" sz="1800" dirty="0" smtClean="0">
              <a:solidFill>
                <a:schemeClr val="bg1"/>
              </a:solidFill>
              <a:latin typeface="Amazon Ember Light" charset="0"/>
              <a:ea typeface="Amazon Ember Light" charset="0"/>
              <a:cs typeface="Amazon Ember Light" charset="0"/>
            </a:endParaRPr>
          </a:p>
          <a:p>
            <a:pPr marL="233363" indent="-233363">
              <a:buFont typeface="Arial" panose="020B0604020202020204" pitchFamily="34" charset="0"/>
              <a:buChar char="•"/>
            </a:pPr>
            <a:endParaRPr lang="en-US" sz="1800" dirty="0" smtClean="0">
              <a:solidFill>
                <a:schemeClr val="bg1"/>
              </a:solidFill>
              <a:latin typeface="Amazon Ember Light" charset="0"/>
              <a:ea typeface="Amazon Ember Light" charset="0"/>
              <a:cs typeface="Amazon Ember Light" charset="0"/>
            </a:endParaRPr>
          </a:p>
          <a:p>
            <a:endParaRPr lang="en-US" sz="1800" dirty="0">
              <a:solidFill>
                <a:schemeClr val="bg1"/>
              </a:solidFill>
              <a:latin typeface="Amazon Ember Light" charset="0"/>
              <a:ea typeface="Amazon Ember Light" charset="0"/>
              <a:cs typeface="Amazon Ember Light" charset="0"/>
            </a:endParaRPr>
          </a:p>
        </p:txBody>
      </p:sp>
    </p:spTree>
    <p:extLst>
      <p:ext uri="{BB962C8B-B14F-4D97-AF65-F5344CB8AC3E}">
        <p14:creationId xmlns:p14="http://schemas.microsoft.com/office/powerpoint/2010/main" val="305842653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a:t>Comune di Cagliari</a:t>
            </a:r>
            <a:endParaRPr lang="en-US" dirty="0"/>
          </a:p>
        </p:txBody>
      </p:sp>
    </p:spTree>
    <p:extLst>
      <p:ext uri="{BB962C8B-B14F-4D97-AF65-F5344CB8AC3E}">
        <p14:creationId xmlns:p14="http://schemas.microsoft.com/office/powerpoint/2010/main" val="20496079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54242" y="1034716"/>
            <a:ext cx="3513220" cy="385010"/>
          </a:xfrm>
          <a:prstGeom prst="rect">
            <a:avLst/>
          </a:prstGeom>
          <a:gradFill flip="none" rotWithShape="1">
            <a:gsLst>
              <a:gs pos="0">
                <a:srgbClr val="FF00FF">
                  <a:shade val="30000"/>
                  <a:satMod val="115000"/>
                </a:srgbClr>
              </a:gs>
              <a:gs pos="50000">
                <a:srgbClr val="FF00FF">
                  <a:shade val="67500"/>
                  <a:satMod val="115000"/>
                </a:srgbClr>
              </a:gs>
              <a:gs pos="100000">
                <a:srgbClr val="FF00FF">
                  <a:shade val="100000"/>
                  <a:satMod val="115000"/>
                </a:srgbClr>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t>Business Problem</a:t>
            </a:r>
            <a:endParaRPr lang="en-US" dirty="0"/>
          </a:p>
        </p:txBody>
      </p:sp>
      <p:sp>
        <p:nvSpPr>
          <p:cNvPr id="8" name="Rectangle 7"/>
          <p:cNvSpPr/>
          <p:nvPr/>
        </p:nvSpPr>
        <p:spPr>
          <a:xfrm>
            <a:off x="4644189" y="1034716"/>
            <a:ext cx="3565359" cy="385010"/>
          </a:xfrm>
          <a:prstGeom prst="rect">
            <a:avLst/>
          </a:prstGeom>
          <a:gradFill flip="none" rotWithShape="1">
            <a:gsLst>
              <a:gs pos="0">
                <a:srgbClr val="FF00FF">
                  <a:shade val="30000"/>
                  <a:satMod val="115000"/>
                </a:srgbClr>
              </a:gs>
              <a:gs pos="50000">
                <a:srgbClr val="FF00FF">
                  <a:shade val="67500"/>
                  <a:satMod val="115000"/>
                </a:srgbClr>
              </a:gs>
              <a:gs pos="100000">
                <a:srgbClr val="FF00FF">
                  <a:shade val="100000"/>
                  <a:satMod val="115000"/>
                </a:srgbClr>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t>Proposed Solution</a:t>
            </a:r>
            <a:endParaRPr lang="en-US" dirty="0"/>
          </a:p>
        </p:txBody>
      </p:sp>
      <p:sp>
        <p:nvSpPr>
          <p:cNvPr id="9" name="Rectangle 8"/>
          <p:cNvSpPr/>
          <p:nvPr/>
        </p:nvSpPr>
        <p:spPr>
          <a:xfrm>
            <a:off x="854241" y="1010653"/>
            <a:ext cx="3513221" cy="3150802"/>
          </a:xfrm>
          <a:prstGeom prst="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p:nvSpPr>
        <p:spPr>
          <a:xfrm>
            <a:off x="4644189" y="1010653"/>
            <a:ext cx="3565359" cy="3150802"/>
          </a:xfrm>
          <a:prstGeom prst="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extBox 11"/>
          <p:cNvSpPr txBox="1"/>
          <p:nvPr/>
        </p:nvSpPr>
        <p:spPr>
          <a:xfrm>
            <a:off x="998622" y="1576132"/>
            <a:ext cx="3272590" cy="1754326"/>
          </a:xfrm>
          <a:prstGeom prst="rect">
            <a:avLst/>
          </a:prstGeom>
          <a:noFill/>
        </p:spPr>
        <p:txBody>
          <a:bodyPr wrap="square" rtlCol="0">
            <a:spAutoFit/>
          </a:bodyPr>
          <a:lstStyle/>
          <a:p>
            <a:pPr marL="285750" indent="-285750">
              <a:buFont typeface="Arial" panose="020B0604020202020204" pitchFamily="34" charset="0"/>
              <a:buChar char="•"/>
            </a:pPr>
            <a:r>
              <a:rPr lang="it-IT" dirty="0">
                <a:solidFill>
                  <a:schemeClr val="bg1"/>
                </a:solidFill>
              </a:rPr>
              <a:t>Improve transparency during elections</a:t>
            </a:r>
          </a:p>
          <a:p>
            <a:pPr marL="285750" indent="-285750">
              <a:buFont typeface="Arial" panose="020B0604020202020204" pitchFamily="34" charset="0"/>
              <a:buChar char="•"/>
            </a:pPr>
            <a:r>
              <a:rPr lang="it-IT" dirty="0">
                <a:solidFill>
                  <a:schemeClr val="bg1"/>
                </a:solidFill>
              </a:rPr>
              <a:t>Allowing citizens track elections’ results in real time</a:t>
            </a:r>
          </a:p>
          <a:p>
            <a:pPr marL="285750" indent="-285750">
              <a:buFont typeface="Arial" panose="020B0604020202020204" pitchFamily="34" charset="0"/>
              <a:buChar char="•"/>
            </a:pPr>
            <a:r>
              <a:rPr lang="it-IT" dirty="0">
                <a:solidFill>
                  <a:schemeClr val="bg1"/>
                </a:solidFill>
              </a:rPr>
              <a:t>Support a population 0f 400,000 inhabitants</a:t>
            </a:r>
            <a:endParaRPr lang="en-US" dirty="0">
              <a:solidFill>
                <a:schemeClr val="bg1"/>
              </a:solidFill>
            </a:endParaRPr>
          </a:p>
        </p:txBody>
      </p:sp>
      <p:sp>
        <p:nvSpPr>
          <p:cNvPr id="13" name="TextBox 12"/>
          <p:cNvSpPr txBox="1"/>
          <p:nvPr/>
        </p:nvSpPr>
        <p:spPr>
          <a:xfrm>
            <a:off x="4680285" y="1576132"/>
            <a:ext cx="3638692" cy="2585323"/>
          </a:xfrm>
          <a:prstGeom prst="rect">
            <a:avLst/>
          </a:prstGeom>
          <a:noFill/>
        </p:spPr>
        <p:txBody>
          <a:bodyPr wrap="square" rtlCol="0">
            <a:spAutoFit/>
          </a:bodyPr>
          <a:lstStyle/>
          <a:p>
            <a:pPr marL="285750" indent="-285750">
              <a:buFont typeface="Arial" panose="020B0604020202020204" pitchFamily="34" charset="0"/>
              <a:buChar char="•"/>
            </a:pPr>
            <a:r>
              <a:rPr lang="it-IT" dirty="0">
                <a:solidFill>
                  <a:schemeClr val="bg1"/>
                </a:solidFill>
              </a:rPr>
              <a:t>Export election results from existing DCs to AWS</a:t>
            </a:r>
          </a:p>
          <a:p>
            <a:pPr marL="285750" indent="-285750">
              <a:buFont typeface="Arial" panose="020B0604020202020204" pitchFamily="34" charset="0"/>
              <a:buChar char="•"/>
            </a:pPr>
            <a:r>
              <a:rPr lang="it-IT" dirty="0">
                <a:solidFill>
                  <a:schemeClr val="bg1"/>
                </a:solidFill>
              </a:rPr>
              <a:t>Use Lambda to create static Web Pages to be hosted on S3</a:t>
            </a:r>
          </a:p>
          <a:p>
            <a:pPr marL="285750" indent="-285750">
              <a:buFont typeface="Arial" panose="020B0604020202020204" pitchFamily="34" charset="0"/>
              <a:buChar char="•"/>
            </a:pPr>
            <a:r>
              <a:rPr lang="it-IT" dirty="0">
                <a:solidFill>
                  <a:schemeClr val="bg1"/>
                </a:solidFill>
              </a:rPr>
              <a:t>Use Cloudfront to distribute the Web Pages</a:t>
            </a:r>
          </a:p>
          <a:p>
            <a:pPr marL="285750" indent="-285750">
              <a:buFont typeface="Arial" panose="020B0604020202020204" pitchFamily="34" charset="0"/>
              <a:buChar char="•"/>
            </a:pPr>
            <a:r>
              <a:rPr lang="it-IT" dirty="0">
                <a:solidFill>
                  <a:schemeClr val="bg1"/>
                </a:solidFill>
              </a:rPr>
              <a:t>Use Route53 to load balance requests between 2 AWS regions</a:t>
            </a:r>
            <a:endParaRPr lang="en-US" dirty="0">
              <a:solidFill>
                <a:schemeClr val="bg1"/>
              </a:solidFill>
            </a:endParaRPr>
          </a:p>
        </p:txBody>
      </p:sp>
    </p:spTree>
    <p:extLst>
      <p:ext uri="{BB962C8B-B14F-4D97-AF65-F5344CB8AC3E}">
        <p14:creationId xmlns:p14="http://schemas.microsoft.com/office/powerpoint/2010/main" val="30071784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 name="Image" descr="Image"/>
          <p:cNvPicPr>
            <a:picLocks noChangeAspect="1"/>
          </p:cNvPicPr>
          <p:nvPr/>
        </p:nvPicPr>
        <p:blipFill>
          <a:blip r:embed="rId2">
            <a:extLst/>
          </a:blip>
          <a:stretch>
            <a:fillRect/>
          </a:stretch>
        </p:blipFill>
        <p:spPr>
          <a:xfrm>
            <a:off x="0" y="0"/>
            <a:ext cx="9144000" cy="5143500"/>
          </a:xfrm>
          <a:prstGeom prst="rect">
            <a:avLst/>
          </a:prstGeom>
          <a:ln w="12700">
            <a:miter lim="400000"/>
          </a:ln>
        </p:spPr>
      </p:pic>
    </p:spTree>
    <p:extLst>
      <p:ext uri="{BB962C8B-B14F-4D97-AF65-F5344CB8AC3E}">
        <p14:creationId xmlns:p14="http://schemas.microsoft.com/office/powerpoint/2010/main" val="1576690367"/>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3BCB9AA-F1F6-AE4E-8FF3-C249F46D06AD}"/>
              </a:ext>
            </a:extLst>
          </p:cNvPr>
          <p:cNvGrpSpPr/>
          <p:nvPr/>
        </p:nvGrpSpPr>
        <p:grpSpPr>
          <a:xfrm>
            <a:off x="-24344" y="0"/>
            <a:ext cx="9168344" cy="5143500"/>
            <a:chOff x="-77163" y="0"/>
            <a:chExt cx="12269164" cy="6883080"/>
          </a:xfrm>
        </p:grpSpPr>
        <p:pic>
          <p:nvPicPr>
            <p:cNvPr id="18" name="Picture 7" descr="E:\james\ImageLibrary\2009\Images2009-03\20090320 Amazon Data Centers\000_0021.jpg">
              <a:extLst>
                <a:ext uri="{FF2B5EF4-FFF2-40B4-BE49-F238E27FC236}">
                  <a16:creationId xmlns:a16="http://schemas.microsoft.com/office/drawing/2014/main" id="{14C9EBA9-5373-E54D-9B0A-D6DB60A1A68E}"/>
                </a:ext>
              </a:extLst>
            </p:cNvPr>
            <p:cNvPicPr>
              <a:picLocks noChangeAspect="1" noChangeArrowheads="1"/>
            </p:cNvPicPr>
            <p:nvPr/>
          </p:nvPicPr>
          <p:blipFill rotWithShape="1">
            <a:blip r:embed="rId2" cstate="screen">
              <a:lum bright="10000"/>
              <a:extLst>
                <a:ext uri="{28A0092B-C50C-407E-A947-70E740481C1C}">
                  <a14:useLocalDpi xmlns:a14="http://schemas.microsoft.com/office/drawing/2010/main"/>
                </a:ext>
              </a:extLst>
            </a:blip>
            <a:srcRect t="1177" r="17215" b="25380"/>
            <a:stretch/>
          </p:blipFill>
          <p:spPr bwMode="auto">
            <a:xfrm flipH="1">
              <a:off x="6080568" y="0"/>
              <a:ext cx="6111433" cy="6867771"/>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18">
              <a:extLst>
                <a:ext uri="{FF2B5EF4-FFF2-40B4-BE49-F238E27FC236}">
                  <a16:creationId xmlns:a16="http://schemas.microsoft.com/office/drawing/2014/main" id="{77D3F482-861D-324C-8908-13CFC06513A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147" b="15519"/>
            <a:stretch/>
          </p:blipFill>
          <p:spPr>
            <a:xfrm>
              <a:off x="-77163" y="1"/>
              <a:ext cx="6267708" cy="6883079"/>
            </a:xfrm>
            <a:prstGeom prst="rect">
              <a:avLst/>
            </a:prstGeom>
          </p:spPr>
        </p:pic>
        <p:sp>
          <p:nvSpPr>
            <p:cNvPr id="22" name="Oval 21">
              <a:extLst>
                <a:ext uri="{FF2B5EF4-FFF2-40B4-BE49-F238E27FC236}">
                  <a16:creationId xmlns:a16="http://schemas.microsoft.com/office/drawing/2014/main" id="{D47FB1E8-2A94-7B43-BE6A-C792306198AD}"/>
                </a:ext>
              </a:extLst>
            </p:cNvPr>
            <p:cNvSpPr/>
            <p:nvPr/>
          </p:nvSpPr>
          <p:spPr>
            <a:xfrm>
              <a:off x="472152" y="271690"/>
              <a:ext cx="2654461" cy="2654461"/>
            </a:xfrm>
            <a:prstGeom prst="ellipse">
              <a:avLst/>
            </a:prstGeom>
            <a:solidFill>
              <a:schemeClr val="accent6">
                <a:lumMod val="50000"/>
              </a:schemeClr>
            </a:solidFill>
            <a:ln w="571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23" name="Picture 2" descr="https://images-na.ssl-images-amazon.com/images/G/01/SellerCentral/legal/amazon-logo_black.png">
              <a:extLst>
                <a:ext uri="{FF2B5EF4-FFF2-40B4-BE49-F238E27FC236}">
                  <a16:creationId xmlns:a16="http://schemas.microsoft.com/office/drawing/2014/main" id="{23CFBDD8-7DBA-C249-AFE7-641C3C08A3C2}"/>
                </a:ext>
              </a:extLst>
            </p:cNvPr>
            <p:cNvPicPr>
              <a:picLocks noChangeAspect="1" noChangeArrowheads="1"/>
            </p:cNvPicPr>
            <p:nvPr/>
          </p:nvPicPr>
          <p:blipFill rotWithShape="1">
            <a:blip r:embed="rId4">
              <a:clrChange>
                <a:clrFrom>
                  <a:srgbClr val="231F20"/>
                </a:clrFrom>
                <a:clrTo>
                  <a:srgbClr val="231F20">
                    <a:alpha val="0"/>
                  </a:srgbClr>
                </a:clrTo>
              </a:clrChange>
              <a:extLst>
                <a:ext uri="{28A0092B-C50C-407E-A947-70E740481C1C}">
                  <a14:useLocalDpi xmlns:a14="http://schemas.microsoft.com/office/drawing/2010/main" val="0"/>
                </a:ext>
              </a:extLst>
            </a:blip>
            <a:srcRect l="9755" t="36259" r="10629" b="11662"/>
            <a:stretch/>
          </p:blipFill>
          <p:spPr bwMode="auto">
            <a:xfrm>
              <a:off x="626483" y="1354815"/>
              <a:ext cx="2345799" cy="740779"/>
            </a:xfrm>
            <a:prstGeom prst="rect">
              <a:avLst/>
            </a:prstGeom>
            <a:noFill/>
            <a:extLst>
              <a:ext uri="{909E8E84-426E-40DD-AFC4-6F175D3DCCD1}">
                <a14:hiddenFill xmlns:a14="http://schemas.microsoft.com/office/drawing/2010/main">
                  <a:solidFill>
                    <a:srgbClr val="FFFFFF"/>
                  </a:solidFill>
                </a14:hiddenFill>
              </a:ext>
            </a:extLst>
          </p:spPr>
        </p:pic>
        <p:sp>
          <p:nvSpPr>
            <p:cNvPr id="24" name="Oval 23">
              <a:extLst>
                <a:ext uri="{FF2B5EF4-FFF2-40B4-BE49-F238E27FC236}">
                  <a16:creationId xmlns:a16="http://schemas.microsoft.com/office/drawing/2014/main" id="{2198E4F9-7B5C-6643-AC76-B8090E832EF1}"/>
                </a:ext>
              </a:extLst>
            </p:cNvPr>
            <p:cNvSpPr/>
            <p:nvPr/>
          </p:nvSpPr>
          <p:spPr>
            <a:xfrm>
              <a:off x="8671383" y="3973563"/>
              <a:ext cx="2654461" cy="2654461"/>
            </a:xfrm>
            <a:prstGeom prst="ellipse">
              <a:avLst/>
            </a:prstGeom>
            <a:solidFill>
              <a:srgbClr val="0179E3"/>
            </a:solid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05484" y="3698361"/>
            <a:ext cx="1030867" cy="616303"/>
          </a:xfrm>
          <a:prstGeom prst="rect">
            <a:avLst/>
          </a:prstGeom>
        </p:spPr>
      </p:pic>
    </p:spTree>
    <p:extLst>
      <p:ext uri="{BB962C8B-B14F-4D97-AF65-F5344CB8AC3E}">
        <p14:creationId xmlns:p14="http://schemas.microsoft.com/office/powerpoint/2010/main" val="23997987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54242" y="1058780"/>
            <a:ext cx="7736306" cy="514896"/>
          </a:xfrm>
          <a:prstGeom prst="rect">
            <a:avLst/>
          </a:prstGeom>
          <a:gradFill flip="none" rotWithShape="1">
            <a:gsLst>
              <a:gs pos="0">
                <a:srgbClr val="FF00FF">
                  <a:shade val="30000"/>
                  <a:satMod val="115000"/>
                </a:srgbClr>
              </a:gs>
              <a:gs pos="50000">
                <a:srgbClr val="FF00FF">
                  <a:shade val="67500"/>
                  <a:satMod val="115000"/>
                </a:srgbClr>
              </a:gs>
              <a:gs pos="100000">
                <a:srgbClr val="FF00FF">
                  <a:shade val="100000"/>
                  <a:satMod val="115000"/>
                </a:srgbClr>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t>Outcomes</a:t>
            </a:r>
            <a:endParaRPr lang="en-US" dirty="0"/>
          </a:p>
        </p:txBody>
      </p:sp>
      <p:sp>
        <p:nvSpPr>
          <p:cNvPr id="6" name="TextBox 5"/>
          <p:cNvSpPr txBox="1"/>
          <p:nvPr/>
        </p:nvSpPr>
        <p:spPr>
          <a:xfrm>
            <a:off x="854244" y="1573676"/>
            <a:ext cx="7736304" cy="2585323"/>
          </a:xfrm>
          <a:prstGeom prst="rect">
            <a:avLst/>
          </a:prstGeom>
          <a:noFill/>
          <a:ln>
            <a:solidFill>
              <a:srgbClr val="FFFFFF"/>
            </a:solidFill>
          </a:ln>
        </p:spPr>
        <p:txBody>
          <a:bodyPr wrap="square" rtlCol="0">
            <a:spAutoFit/>
          </a:bodyPr>
          <a:lstStyle/>
          <a:p>
            <a:pPr marL="285750" indent="-285750">
              <a:buFont typeface="Arial" panose="020B0604020202020204" pitchFamily="34" charset="0"/>
              <a:buChar char="•"/>
            </a:pPr>
            <a:r>
              <a:rPr lang="it-IT" dirty="0">
                <a:solidFill>
                  <a:schemeClr val="bg1"/>
                </a:solidFill>
              </a:rPr>
              <a:t>Managed almost 8 millions unique contacts on the Web Pages over 24 hours</a:t>
            </a:r>
          </a:p>
          <a:p>
            <a:pPr marL="285750" indent="-285750">
              <a:buFont typeface="Arial" panose="020B0604020202020204" pitchFamily="34" charset="0"/>
              <a:buChar char="•"/>
            </a:pPr>
            <a:r>
              <a:rPr lang="it-IT" dirty="0">
                <a:solidFill>
                  <a:schemeClr val="bg1"/>
                </a:solidFill>
              </a:rPr>
              <a:t>Managed peaks of 200 contacts per second</a:t>
            </a:r>
          </a:p>
          <a:p>
            <a:pPr marL="285750" indent="-285750">
              <a:buFont typeface="Arial" panose="020B0604020202020204" pitchFamily="34" charset="0"/>
              <a:buChar char="•"/>
            </a:pPr>
            <a:r>
              <a:rPr lang="it-IT" dirty="0">
                <a:solidFill>
                  <a:schemeClr val="bg1"/>
                </a:solidFill>
              </a:rPr>
              <a:t>No perfromance impact and fluid experience for all citizens</a:t>
            </a:r>
          </a:p>
          <a:p>
            <a:pPr marL="285750" indent="-285750">
              <a:buFont typeface="Arial" panose="020B0604020202020204" pitchFamily="34" charset="0"/>
              <a:buChar char="•"/>
            </a:pPr>
            <a:r>
              <a:rPr lang="it-IT" dirty="0">
                <a:solidFill>
                  <a:schemeClr val="bg1"/>
                </a:solidFill>
              </a:rPr>
              <a:t>At a cost that is difficult to imagine: </a:t>
            </a:r>
            <a:r>
              <a:rPr lang="it-IT" dirty="0">
                <a:solidFill>
                  <a:schemeClr val="accent5">
                    <a:lumMod val="60000"/>
                    <a:lumOff val="40000"/>
                  </a:schemeClr>
                </a:solidFill>
              </a:rPr>
              <a:t>125 Euro</a:t>
            </a:r>
          </a:p>
          <a:p>
            <a:pPr marL="285750" indent="-285750">
              <a:buFont typeface="Arial" panose="020B0604020202020204" pitchFamily="34" charset="0"/>
              <a:buChar char="•"/>
            </a:pPr>
            <a:r>
              <a:rPr lang="it-IT" dirty="0">
                <a:solidFill>
                  <a:schemeClr val="bg1"/>
                </a:solidFill>
              </a:rPr>
              <a:t>Developed in a time frame of: </a:t>
            </a:r>
            <a:r>
              <a:rPr lang="it-IT" dirty="0">
                <a:solidFill>
                  <a:schemeClr val="accent5">
                    <a:lumMod val="60000"/>
                    <a:lumOff val="40000"/>
                  </a:schemeClr>
                </a:solidFill>
              </a:rPr>
              <a:t>2 weeks</a:t>
            </a:r>
          </a:p>
          <a:p>
            <a:pPr marL="285750" indent="-285750">
              <a:buFont typeface="Arial" panose="020B0604020202020204" pitchFamily="34" charset="0"/>
              <a:buChar char="•"/>
            </a:pPr>
            <a:r>
              <a:rPr lang="it-IT" dirty="0">
                <a:solidFill>
                  <a:schemeClr val="bg1"/>
                </a:solidFill>
              </a:rPr>
              <a:t>For a total consulting and development cost of the partner worth: </a:t>
            </a:r>
            <a:r>
              <a:rPr lang="it-IT" dirty="0">
                <a:solidFill>
                  <a:schemeClr val="accent5">
                    <a:lumMod val="60000"/>
                    <a:lumOff val="40000"/>
                  </a:schemeClr>
                </a:solidFill>
              </a:rPr>
              <a:t>Euro 40,000</a:t>
            </a:r>
          </a:p>
          <a:p>
            <a:pPr marL="285750" indent="-285750">
              <a:buFont typeface="Arial" panose="020B0604020202020204" pitchFamily="34" charset="0"/>
              <a:buChar char="•"/>
            </a:pPr>
            <a:endParaRPr lang="it-IT" dirty="0">
              <a:solidFill>
                <a:schemeClr val="bg1"/>
              </a:solidFill>
            </a:endParaRPr>
          </a:p>
        </p:txBody>
      </p:sp>
    </p:spTree>
    <p:extLst>
      <p:ext uri="{BB962C8B-B14F-4D97-AF65-F5344CB8AC3E}">
        <p14:creationId xmlns:p14="http://schemas.microsoft.com/office/powerpoint/2010/main" val="11055231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 name="Image" descr="Image"/>
          <p:cNvPicPr>
            <a:picLocks noChangeAspect="1"/>
          </p:cNvPicPr>
          <p:nvPr/>
        </p:nvPicPr>
        <p:blipFill>
          <a:blip r:embed="rId2">
            <a:extLst/>
          </a:blip>
          <a:stretch>
            <a:fillRect/>
          </a:stretch>
        </p:blipFill>
        <p:spPr>
          <a:xfrm>
            <a:off x="0" y="0"/>
            <a:ext cx="9144000" cy="5143500"/>
          </a:xfrm>
          <a:prstGeom prst="rect">
            <a:avLst/>
          </a:prstGeom>
          <a:ln w="12700">
            <a:miter lim="400000"/>
          </a:ln>
        </p:spPr>
      </p:pic>
    </p:spTree>
    <p:extLst>
      <p:ext uri="{BB962C8B-B14F-4D97-AF65-F5344CB8AC3E}">
        <p14:creationId xmlns:p14="http://schemas.microsoft.com/office/powerpoint/2010/main" val="3607761605"/>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a:t>Corepla</a:t>
            </a:r>
            <a:endParaRPr lang="en-US" dirty="0"/>
          </a:p>
        </p:txBody>
      </p:sp>
    </p:spTree>
    <p:extLst>
      <p:ext uri="{BB962C8B-B14F-4D97-AF65-F5344CB8AC3E}">
        <p14:creationId xmlns:p14="http://schemas.microsoft.com/office/powerpoint/2010/main" val="28135156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54242" y="1034716"/>
            <a:ext cx="3513220" cy="385010"/>
          </a:xfrm>
          <a:prstGeom prst="rect">
            <a:avLst/>
          </a:prstGeom>
          <a:gradFill flip="none" rotWithShape="1">
            <a:gsLst>
              <a:gs pos="0">
                <a:srgbClr val="FF00FF">
                  <a:shade val="30000"/>
                  <a:satMod val="115000"/>
                </a:srgbClr>
              </a:gs>
              <a:gs pos="50000">
                <a:srgbClr val="FF00FF">
                  <a:shade val="67500"/>
                  <a:satMod val="115000"/>
                </a:srgbClr>
              </a:gs>
              <a:gs pos="100000">
                <a:srgbClr val="FF00FF">
                  <a:shade val="100000"/>
                  <a:satMod val="115000"/>
                </a:srgbClr>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t>Business Problem</a:t>
            </a:r>
            <a:endParaRPr lang="en-US" dirty="0"/>
          </a:p>
        </p:txBody>
      </p:sp>
      <p:sp>
        <p:nvSpPr>
          <p:cNvPr id="8" name="Rectangle 7"/>
          <p:cNvSpPr/>
          <p:nvPr/>
        </p:nvSpPr>
        <p:spPr>
          <a:xfrm>
            <a:off x="4644189" y="1034716"/>
            <a:ext cx="3565359" cy="385010"/>
          </a:xfrm>
          <a:prstGeom prst="rect">
            <a:avLst/>
          </a:prstGeom>
          <a:gradFill flip="none" rotWithShape="1">
            <a:gsLst>
              <a:gs pos="0">
                <a:srgbClr val="FF00FF">
                  <a:shade val="30000"/>
                  <a:satMod val="115000"/>
                </a:srgbClr>
              </a:gs>
              <a:gs pos="50000">
                <a:srgbClr val="FF00FF">
                  <a:shade val="67500"/>
                  <a:satMod val="115000"/>
                </a:srgbClr>
              </a:gs>
              <a:gs pos="100000">
                <a:srgbClr val="FF00FF">
                  <a:shade val="100000"/>
                  <a:satMod val="115000"/>
                </a:srgbClr>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t>Proposed Solution</a:t>
            </a:r>
            <a:endParaRPr lang="en-US" dirty="0"/>
          </a:p>
        </p:txBody>
      </p:sp>
      <p:sp>
        <p:nvSpPr>
          <p:cNvPr id="9" name="Rectangle 8"/>
          <p:cNvSpPr/>
          <p:nvPr/>
        </p:nvSpPr>
        <p:spPr>
          <a:xfrm>
            <a:off x="854241" y="1010653"/>
            <a:ext cx="3513221" cy="3150802"/>
          </a:xfrm>
          <a:prstGeom prst="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p:nvSpPr>
        <p:spPr>
          <a:xfrm>
            <a:off x="4644189" y="1010653"/>
            <a:ext cx="3565359" cy="3150802"/>
          </a:xfrm>
          <a:prstGeom prst="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extBox 11"/>
          <p:cNvSpPr txBox="1"/>
          <p:nvPr/>
        </p:nvSpPr>
        <p:spPr>
          <a:xfrm>
            <a:off x="998622" y="1576132"/>
            <a:ext cx="3272590" cy="2031325"/>
          </a:xfrm>
          <a:prstGeom prst="rect">
            <a:avLst/>
          </a:prstGeom>
          <a:noFill/>
        </p:spPr>
        <p:txBody>
          <a:bodyPr wrap="square" rtlCol="0">
            <a:spAutoFit/>
          </a:bodyPr>
          <a:lstStyle/>
          <a:p>
            <a:pPr marL="285750" indent="-285750">
              <a:buFont typeface="Arial" panose="020B0604020202020204" pitchFamily="34" charset="0"/>
              <a:buChar char="•"/>
            </a:pPr>
            <a:r>
              <a:rPr lang="it-IT" dirty="0">
                <a:solidFill>
                  <a:schemeClr val="bg1"/>
                </a:solidFill>
              </a:rPr>
              <a:t>Coordinate recycling process through 60 sites all over Italy</a:t>
            </a:r>
          </a:p>
          <a:p>
            <a:pPr marL="285750" indent="-285750">
              <a:buFont typeface="Arial" panose="020B0604020202020204" pitchFamily="34" charset="0"/>
              <a:buChar char="•"/>
            </a:pPr>
            <a:r>
              <a:rPr lang="it-IT" dirty="0">
                <a:solidFill>
                  <a:schemeClr val="bg1"/>
                </a:solidFill>
              </a:rPr>
              <a:t>Control production process</a:t>
            </a:r>
          </a:p>
          <a:p>
            <a:pPr marL="285750" indent="-285750">
              <a:buFont typeface="Arial" panose="020B0604020202020204" pitchFamily="34" charset="0"/>
              <a:buChar char="•"/>
            </a:pPr>
            <a:r>
              <a:rPr lang="it-IT" dirty="0">
                <a:solidFill>
                  <a:schemeClr val="bg1"/>
                </a:solidFill>
              </a:rPr>
              <a:t>Guarantee that only quality material gets into the production line</a:t>
            </a:r>
          </a:p>
          <a:p>
            <a:pPr marL="285750" indent="-285750">
              <a:buFont typeface="Arial" panose="020B0604020202020204" pitchFamily="34" charset="0"/>
              <a:buChar char="•"/>
            </a:pPr>
            <a:r>
              <a:rPr lang="it-IT" dirty="0">
                <a:solidFill>
                  <a:schemeClr val="bg1"/>
                </a:solidFill>
              </a:rPr>
              <a:t>Reduce the amount of «fraud» </a:t>
            </a:r>
            <a:endParaRPr lang="en-US" dirty="0">
              <a:solidFill>
                <a:schemeClr val="bg1"/>
              </a:solidFill>
            </a:endParaRPr>
          </a:p>
        </p:txBody>
      </p:sp>
      <p:sp>
        <p:nvSpPr>
          <p:cNvPr id="13" name="TextBox 12"/>
          <p:cNvSpPr txBox="1"/>
          <p:nvPr/>
        </p:nvSpPr>
        <p:spPr>
          <a:xfrm>
            <a:off x="4680285" y="1576132"/>
            <a:ext cx="3272590" cy="2585323"/>
          </a:xfrm>
          <a:prstGeom prst="rect">
            <a:avLst/>
          </a:prstGeom>
          <a:noFill/>
        </p:spPr>
        <p:txBody>
          <a:bodyPr wrap="square" rtlCol="0">
            <a:spAutoFit/>
          </a:bodyPr>
          <a:lstStyle/>
          <a:p>
            <a:pPr marL="285750" indent="-285750">
              <a:buFont typeface="Arial" panose="020B0604020202020204" pitchFamily="34" charset="0"/>
              <a:buChar char="•"/>
            </a:pPr>
            <a:r>
              <a:rPr lang="it-IT" dirty="0">
                <a:solidFill>
                  <a:schemeClr val="bg1"/>
                </a:solidFill>
              </a:rPr>
              <a:t>Create an Artificial Intelligence algorythm to analyse images from different production sites</a:t>
            </a:r>
          </a:p>
          <a:p>
            <a:pPr marL="285750" indent="-285750">
              <a:buFont typeface="Arial" panose="020B0604020202020204" pitchFamily="34" charset="0"/>
              <a:buChar char="•"/>
            </a:pPr>
            <a:r>
              <a:rPr lang="it-IT" dirty="0">
                <a:solidFill>
                  <a:schemeClr val="bg1"/>
                </a:solidFill>
              </a:rPr>
              <a:t>Use the manually classified images set to create the model</a:t>
            </a:r>
          </a:p>
          <a:p>
            <a:pPr marL="285750" indent="-285750">
              <a:buFont typeface="Arial" panose="020B0604020202020204" pitchFamily="34" charset="0"/>
              <a:buChar char="•"/>
            </a:pPr>
            <a:r>
              <a:rPr lang="it-IT" dirty="0">
                <a:solidFill>
                  <a:schemeClr val="bg1"/>
                </a:solidFill>
              </a:rPr>
              <a:t>Use Sagemaker to create the algorythm</a:t>
            </a:r>
            <a:endParaRPr lang="en-US" dirty="0">
              <a:solidFill>
                <a:schemeClr val="bg1"/>
              </a:solidFill>
            </a:endParaRPr>
          </a:p>
        </p:txBody>
      </p:sp>
    </p:spTree>
    <p:extLst>
      <p:ext uri="{BB962C8B-B14F-4D97-AF65-F5344CB8AC3E}">
        <p14:creationId xmlns:p14="http://schemas.microsoft.com/office/powerpoint/2010/main" val="18879723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9FEFE-9D62-A84B-B80C-78717D754747}"/>
              </a:ext>
            </a:extLst>
          </p:cNvPr>
          <p:cNvSpPr>
            <a:spLocks noGrp="1"/>
          </p:cNvSpPr>
          <p:nvPr>
            <p:ph type="title"/>
          </p:nvPr>
        </p:nvSpPr>
        <p:spPr/>
        <p:txBody>
          <a:bodyPr>
            <a:normAutofit/>
          </a:bodyPr>
          <a:lstStyle/>
          <a:p>
            <a:pPr algn="l"/>
            <a:r>
              <a:rPr lang="en-US" sz="2400" b="1" dirty="0">
                <a:effectLst>
                  <a:outerShdw blurRad="38100" dist="38100" dir="2700000" algn="tl">
                    <a:srgbClr val="000000">
                      <a:alpha val="43137"/>
                    </a:srgbClr>
                  </a:outerShdw>
                </a:effectLst>
                <a:latin typeface="+mj-lt"/>
              </a:rPr>
              <a:t>Solution </a:t>
            </a:r>
          </a:p>
        </p:txBody>
      </p:sp>
      <p:grpSp>
        <p:nvGrpSpPr>
          <p:cNvPr id="3" name="Group 2">
            <a:extLst>
              <a:ext uri="{FF2B5EF4-FFF2-40B4-BE49-F238E27FC236}">
                <a16:creationId xmlns:a16="http://schemas.microsoft.com/office/drawing/2014/main" id="{F9519042-5AFC-3B4C-8131-C3FAE2385C91}"/>
              </a:ext>
            </a:extLst>
          </p:cNvPr>
          <p:cNvGrpSpPr/>
          <p:nvPr/>
        </p:nvGrpSpPr>
        <p:grpSpPr>
          <a:xfrm>
            <a:off x="1280050" y="1063178"/>
            <a:ext cx="6583900" cy="2642698"/>
            <a:chOff x="1327216" y="1063178"/>
            <a:chExt cx="6583900" cy="2642698"/>
          </a:xfrm>
        </p:grpSpPr>
        <p:sp>
          <p:nvSpPr>
            <p:cNvPr id="51" name="Rectangle 50">
              <a:extLst>
                <a:ext uri="{FF2B5EF4-FFF2-40B4-BE49-F238E27FC236}">
                  <a16:creationId xmlns:a16="http://schemas.microsoft.com/office/drawing/2014/main" id="{5CBC5F05-5B10-0D4F-AC28-E4426031568E}"/>
                </a:ext>
              </a:extLst>
            </p:cNvPr>
            <p:cNvSpPr/>
            <p:nvPr/>
          </p:nvSpPr>
          <p:spPr>
            <a:xfrm>
              <a:off x="5091111" y="2469591"/>
              <a:ext cx="1929485" cy="1236285"/>
            </a:xfrm>
            <a:prstGeom prst="rect">
              <a:avLst/>
            </a:prstGeom>
            <a:solidFill>
              <a:schemeClr val="bg1">
                <a:lumMod val="85000"/>
              </a:schemeClr>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dirty="0">
                <a:solidFill>
                  <a:prstClr val="black"/>
                </a:solidFill>
                <a:latin typeface="Calibri"/>
              </a:endParaRPr>
            </a:p>
          </p:txBody>
        </p:sp>
        <p:sp>
          <p:nvSpPr>
            <p:cNvPr id="32" name="Folded Corner 31">
              <a:extLst>
                <a:ext uri="{FF2B5EF4-FFF2-40B4-BE49-F238E27FC236}">
                  <a16:creationId xmlns:a16="http://schemas.microsoft.com/office/drawing/2014/main" id="{55F6E840-2BF7-B741-BE63-5C47CEC0E6DC}"/>
                </a:ext>
              </a:extLst>
            </p:cNvPr>
            <p:cNvSpPr/>
            <p:nvPr/>
          </p:nvSpPr>
          <p:spPr>
            <a:xfrm>
              <a:off x="2303911" y="1606030"/>
              <a:ext cx="1435914" cy="446546"/>
            </a:xfrm>
            <a:prstGeom prst="foldedCorner">
              <a:avLst/>
            </a:prstGeom>
            <a:solidFill>
              <a:schemeClr val="bg1">
                <a:lumMod val="85000"/>
              </a:schemeClr>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defTabSz="685800"/>
              <a:endParaRPr lang="en-US" sz="1500" dirty="0">
                <a:solidFill>
                  <a:prstClr val="black"/>
                </a:solidFill>
                <a:latin typeface="Amazon Ember" charset="0"/>
                <a:ea typeface="Amazon Ember" charset="0"/>
                <a:cs typeface="Amazon Ember" charset="0"/>
              </a:endParaRPr>
            </a:p>
          </p:txBody>
        </p:sp>
        <p:pic>
          <p:nvPicPr>
            <p:cNvPr id="6" name="Picture 5">
              <a:extLst>
                <a:ext uri="{FF2B5EF4-FFF2-40B4-BE49-F238E27FC236}">
                  <a16:creationId xmlns:a16="http://schemas.microsoft.com/office/drawing/2014/main" id="{348461E6-390B-5440-926A-0C0BE1C784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1150" y="2649036"/>
              <a:ext cx="468536" cy="485888"/>
            </a:xfrm>
            <a:prstGeom prst="rect">
              <a:avLst/>
            </a:prstGeom>
          </p:spPr>
        </p:pic>
        <p:sp>
          <p:nvSpPr>
            <p:cNvPr id="7" name="Rectangle 6">
              <a:extLst>
                <a:ext uri="{FF2B5EF4-FFF2-40B4-BE49-F238E27FC236}">
                  <a16:creationId xmlns:a16="http://schemas.microsoft.com/office/drawing/2014/main" id="{CBB55AA4-1F67-8546-8EDD-3E82F24BE086}"/>
                </a:ext>
              </a:extLst>
            </p:cNvPr>
            <p:cNvSpPr/>
            <p:nvPr/>
          </p:nvSpPr>
          <p:spPr>
            <a:xfrm>
              <a:off x="1327216" y="3273098"/>
              <a:ext cx="856406" cy="19972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r>
                <a:rPr lang="en-US" sz="1050" dirty="0">
                  <a:solidFill>
                    <a:schemeClr val="bg1"/>
                  </a:solidFill>
                  <a:latin typeface="Amazon Ember" charset="0"/>
                  <a:ea typeface="Amazon Ember" charset="0"/>
                  <a:cs typeface="Amazon Ember" charset="0"/>
                </a:rPr>
                <a:t>Training images</a:t>
              </a:r>
            </a:p>
          </p:txBody>
        </p:sp>
        <p:sp>
          <p:nvSpPr>
            <p:cNvPr id="22" name="Rectangle 21">
              <a:extLst>
                <a:ext uri="{FF2B5EF4-FFF2-40B4-BE49-F238E27FC236}">
                  <a16:creationId xmlns:a16="http://schemas.microsoft.com/office/drawing/2014/main" id="{FFD5DB92-0D28-0D48-A898-1BE68EDA7A0C}"/>
                </a:ext>
              </a:extLst>
            </p:cNvPr>
            <p:cNvSpPr/>
            <p:nvPr/>
          </p:nvSpPr>
          <p:spPr>
            <a:xfrm>
              <a:off x="2337971" y="3338790"/>
              <a:ext cx="1379996" cy="19972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r>
                <a:rPr lang="en-US" sz="1050" dirty="0">
                  <a:solidFill>
                    <a:schemeClr val="bg1"/>
                  </a:solidFill>
                  <a:latin typeface="Amazon Ember" charset="0"/>
                  <a:ea typeface="Amazon Ember" charset="0"/>
                  <a:cs typeface="Amazon Ember" charset="0"/>
                </a:rPr>
                <a:t>Amazon </a:t>
              </a:r>
              <a:r>
                <a:rPr lang="en-US" sz="1050" dirty="0" err="1">
                  <a:solidFill>
                    <a:schemeClr val="bg1"/>
                  </a:solidFill>
                  <a:latin typeface="Amazon Ember" charset="0"/>
                  <a:ea typeface="Amazon Ember" charset="0"/>
                  <a:cs typeface="Amazon Ember" charset="0"/>
                </a:rPr>
                <a:t>SageMaker</a:t>
              </a:r>
              <a:r>
                <a:rPr lang="en-US" sz="1050" dirty="0">
                  <a:solidFill>
                    <a:schemeClr val="bg1"/>
                  </a:solidFill>
                  <a:latin typeface="Amazon Ember" charset="0"/>
                  <a:ea typeface="Amazon Ember" charset="0"/>
                  <a:cs typeface="Amazon Ember" charset="0"/>
                </a:rPr>
                <a:t> Training and Tuning services</a:t>
              </a:r>
            </a:p>
          </p:txBody>
        </p:sp>
        <p:pic>
          <p:nvPicPr>
            <p:cNvPr id="15" name="Picture 14">
              <a:extLst>
                <a:ext uri="{FF2B5EF4-FFF2-40B4-BE49-F238E27FC236}">
                  <a16:creationId xmlns:a16="http://schemas.microsoft.com/office/drawing/2014/main" id="{8D3C06ED-0713-BA4D-AC9A-974048EF792C}"/>
                </a:ext>
              </a:extLst>
            </p:cNvPr>
            <p:cNvPicPr>
              <a:picLocks noChangeAspect="1"/>
            </p:cNvPicPr>
            <p:nvPr/>
          </p:nvPicPr>
          <p:blipFill>
            <a:blip r:embed="rId4">
              <a:alphaModFix amt="80000"/>
              <a:extLst>
                <a:ext uri="{28A0092B-C50C-407E-A947-70E740481C1C}">
                  <a14:useLocalDpi xmlns:a14="http://schemas.microsoft.com/office/drawing/2010/main" val="0"/>
                </a:ext>
              </a:extLst>
            </a:blip>
            <a:stretch>
              <a:fillRect/>
            </a:stretch>
          </p:blipFill>
          <p:spPr>
            <a:xfrm>
              <a:off x="2815949" y="1063178"/>
              <a:ext cx="414410" cy="427779"/>
            </a:xfrm>
            <a:prstGeom prst="rect">
              <a:avLst/>
            </a:prstGeom>
          </p:spPr>
        </p:pic>
        <p:sp>
          <p:nvSpPr>
            <p:cNvPr id="19" name="Rectangle 18">
              <a:extLst>
                <a:ext uri="{FF2B5EF4-FFF2-40B4-BE49-F238E27FC236}">
                  <a16:creationId xmlns:a16="http://schemas.microsoft.com/office/drawing/2014/main" id="{01FC2B92-E32E-B94E-861B-CB2670C2C4E6}"/>
                </a:ext>
              </a:extLst>
            </p:cNvPr>
            <p:cNvSpPr/>
            <p:nvPr/>
          </p:nvSpPr>
          <p:spPr>
            <a:xfrm>
              <a:off x="2326953" y="1585558"/>
              <a:ext cx="1392401" cy="4465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r>
                <a:rPr lang="en-US" sz="900" dirty="0">
                  <a:solidFill>
                    <a:prstClr val="black"/>
                  </a:solidFill>
                  <a:latin typeface="Amazon Ember" charset="0"/>
                  <a:ea typeface="Amazon Ember" charset="0"/>
                  <a:cs typeface="Amazon Ember" charset="0"/>
                </a:rPr>
                <a:t>Built it algorithm to recognize images</a:t>
              </a:r>
            </a:p>
          </p:txBody>
        </p:sp>
        <p:pic>
          <p:nvPicPr>
            <p:cNvPr id="26" name="Graphic 25">
              <a:extLst>
                <a:ext uri="{FF2B5EF4-FFF2-40B4-BE49-F238E27FC236}">
                  <a16:creationId xmlns:a16="http://schemas.microsoft.com/office/drawing/2014/main" id="{A96A01C2-9A72-2F43-96BD-011FF2220E14}"/>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2790447" y="2649036"/>
              <a:ext cx="485888" cy="485888"/>
            </a:xfrm>
            <a:prstGeom prst="rect">
              <a:avLst/>
            </a:prstGeom>
          </p:spPr>
        </p:pic>
        <p:pic>
          <p:nvPicPr>
            <p:cNvPr id="30" name="Picture 29">
              <a:extLst>
                <a:ext uri="{FF2B5EF4-FFF2-40B4-BE49-F238E27FC236}">
                  <a16:creationId xmlns:a16="http://schemas.microsoft.com/office/drawing/2014/main" id="{D544E475-133E-5946-B0DD-2861485D68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2334" y="2649036"/>
              <a:ext cx="468536" cy="485888"/>
            </a:xfrm>
            <a:prstGeom prst="rect">
              <a:avLst/>
            </a:prstGeom>
          </p:spPr>
        </p:pic>
        <p:sp>
          <p:nvSpPr>
            <p:cNvPr id="31" name="Rectangle 30">
              <a:extLst>
                <a:ext uri="{FF2B5EF4-FFF2-40B4-BE49-F238E27FC236}">
                  <a16:creationId xmlns:a16="http://schemas.microsoft.com/office/drawing/2014/main" id="{C7C82C6B-E68B-1048-B7D0-C9F948DE9CC8}"/>
                </a:ext>
              </a:extLst>
            </p:cNvPr>
            <p:cNvSpPr/>
            <p:nvPr/>
          </p:nvSpPr>
          <p:spPr>
            <a:xfrm>
              <a:off x="3998400" y="3273098"/>
              <a:ext cx="856406" cy="19972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r>
                <a:rPr lang="en-US" sz="1050" dirty="0">
                  <a:solidFill>
                    <a:schemeClr val="bg1"/>
                  </a:solidFill>
                  <a:latin typeface="Amazon Ember" charset="0"/>
                  <a:ea typeface="Amazon Ember" charset="0"/>
                  <a:cs typeface="Amazon Ember" charset="0"/>
                </a:rPr>
                <a:t>Model</a:t>
              </a:r>
            </a:p>
          </p:txBody>
        </p:sp>
        <p:pic>
          <p:nvPicPr>
            <p:cNvPr id="33" name="Picture 32">
              <a:extLst>
                <a:ext uri="{FF2B5EF4-FFF2-40B4-BE49-F238E27FC236}">
                  <a16:creationId xmlns:a16="http://schemas.microsoft.com/office/drawing/2014/main" id="{4123DEB6-D52D-1442-AED6-BF74AA57866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0" b="97423" l="2308" r="97308"/>
                      </a14:imgEffect>
                    </a14:imgLayer>
                  </a14:imgProps>
                </a:ext>
              </a:extLst>
            </a:blip>
            <a:stretch>
              <a:fillRect/>
            </a:stretch>
          </p:blipFill>
          <p:spPr>
            <a:xfrm>
              <a:off x="3563634" y="1406704"/>
              <a:ext cx="424529" cy="316763"/>
            </a:xfrm>
            <a:prstGeom prst="rect">
              <a:avLst/>
            </a:prstGeom>
            <a:noFill/>
          </p:spPr>
        </p:pic>
        <p:cxnSp>
          <p:nvCxnSpPr>
            <p:cNvPr id="35" name="Straight Arrow Connector 34">
              <a:extLst>
                <a:ext uri="{FF2B5EF4-FFF2-40B4-BE49-F238E27FC236}">
                  <a16:creationId xmlns:a16="http://schemas.microsoft.com/office/drawing/2014/main" id="{04AD5217-BDBB-A54A-9405-1220A697F994}"/>
                </a:ext>
              </a:extLst>
            </p:cNvPr>
            <p:cNvCxnSpPr>
              <a:cxnSpLocks/>
              <a:stCxn id="32" idx="2"/>
              <a:endCxn id="26" idx="0"/>
            </p:cNvCxnSpPr>
            <p:nvPr/>
          </p:nvCxnSpPr>
          <p:spPr>
            <a:xfrm>
              <a:off x="3021868" y="2052575"/>
              <a:ext cx="11522" cy="59646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34111C42-6941-B343-88BE-71F752F0F74B}"/>
                </a:ext>
              </a:extLst>
            </p:cNvPr>
            <p:cNvCxnSpPr>
              <a:cxnSpLocks/>
              <a:stCxn id="6" idx="3"/>
              <a:endCxn id="26" idx="1"/>
            </p:cNvCxnSpPr>
            <p:nvPr/>
          </p:nvCxnSpPr>
          <p:spPr>
            <a:xfrm>
              <a:off x="1989687" y="2891979"/>
              <a:ext cx="80075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2" name="Straight Arrow Connector 41">
              <a:extLst>
                <a:ext uri="{FF2B5EF4-FFF2-40B4-BE49-F238E27FC236}">
                  <a16:creationId xmlns:a16="http://schemas.microsoft.com/office/drawing/2014/main" id="{2DBE5498-5A62-254C-8E4E-295267072A5C}"/>
                </a:ext>
              </a:extLst>
            </p:cNvPr>
            <p:cNvCxnSpPr>
              <a:cxnSpLocks/>
              <a:stCxn id="26" idx="3"/>
              <a:endCxn id="30" idx="1"/>
            </p:cNvCxnSpPr>
            <p:nvPr/>
          </p:nvCxnSpPr>
          <p:spPr>
            <a:xfrm>
              <a:off x="3276333" y="2891979"/>
              <a:ext cx="91600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5" name="Rectangle 44">
              <a:extLst>
                <a:ext uri="{FF2B5EF4-FFF2-40B4-BE49-F238E27FC236}">
                  <a16:creationId xmlns:a16="http://schemas.microsoft.com/office/drawing/2014/main" id="{71EBC4D7-97E4-5E49-A5FD-F4032FDF04C5}"/>
                </a:ext>
              </a:extLst>
            </p:cNvPr>
            <p:cNvSpPr/>
            <p:nvPr/>
          </p:nvSpPr>
          <p:spPr>
            <a:xfrm>
              <a:off x="5124396" y="3273099"/>
              <a:ext cx="1379996" cy="19972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r>
                <a:rPr lang="en-US" sz="1050" dirty="0">
                  <a:solidFill>
                    <a:prstClr val="black"/>
                  </a:solidFill>
                  <a:latin typeface="Amazon Ember" charset="0"/>
                  <a:ea typeface="Amazon Ember" charset="0"/>
                  <a:cs typeface="Amazon Ember" charset="0"/>
                </a:rPr>
                <a:t>Amazon </a:t>
              </a:r>
              <a:r>
                <a:rPr lang="en-US" sz="1050" dirty="0" err="1">
                  <a:solidFill>
                    <a:prstClr val="black"/>
                  </a:solidFill>
                  <a:latin typeface="Amazon Ember" charset="0"/>
                  <a:ea typeface="Amazon Ember" charset="0"/>
                  <a:cs typeface="Amazon Ember" charset="0"/>
                </a:rPr>
                <a:t>SageMaker</a:t>
              </a:r>
              <a:r>
                <a:rPr lang="en-US" sz="1050" dirty="0">
                  <a:solidFill>
                    <a:prstClr val="black"/>
                  </a:solidFill>
                  <a:latin typeface="Amazon Ember" charset="0"/>
                  <a:ea typeface="Amazon Ember" charset="0"/>
                  <a:cs typeface="Amazon Ember" charset="0"/>
                </a:rPr>
                <a:t> Hosting service</a:t>
              </a:r>
            </a:p>
          </p:txBody>
        </p:sp>
        <p:pic>
          <p:nvPicPr>
            <p:cNvPr id="46" name="Graphic 45">
              <a:extLst>
                <a:ext uri="{FF2B5EF4-FFF2-40B4-BE49-F238E27FC236}">
                  <a16:creationId xmlns:a16="http://schemas.microsoft.com/office/drawing/2014/main" id="{BB88423C-9BEB-3F41-8075-4948037EB1EF}"/>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5576871" y="2634525"/>
              <a:ext cx="485888" cy="485888"/>
            </a:xfrm>
            <a:prstGeom prst="rect">
              <a:avLst/>
            </a:prstGeom>
          </p:spPr>
        </p:pic>
        <p:cxnSp>
          <p:nvCxnSpPr>
            <p:cNvPr id="47" name="Straight Arrow Connector 46">
              <a:extLst>
                <a:ext uri="{FF2B5EF4-FFF2-40B4-BE49-F238E27FC236}">
                  <a16:creationId xmlns:a16="http://schemas.microsoft.com/office/drawing/2014/main" id="{915F020E-A8EB-9644-BDD3-FF3CF2B2A482}"/>
                </a:ext>
              </a:extLst>
            </p:cNvPr>
            <p:cNvCxnSpPr>
              <a:cxnSpLocks/>
              <a:stCxn id="30" idx="3"/>
            </p:cNvCxnSpPr>
            <p:nvPr/>
          </p:nvCxnSpPr>
          <p:spPr>
            <a:xfrm>
              <a:off x="4660871" y="2891979"/>
              <a:ext cx="43024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3" name="Rectangle 52">
              <a:extLst>
                <a:ext uri="{FF2B5EF4-FFF2-40B4-BE49-F238E27FC236}">
                  <a16:creationId xmlns:a16="http://schemas.microsoft.com/office/drawing/2014/main" id="{F66FB0DD-A2DB-4B41-B43C-F84C0DE7F4F7}"/>
                </a:ext>
              </a:extLst>
            </p:cNvPr>
            <p:cNvSpPr/>
            <p:nvPr/>
          </p:nvSpPr>
          <p:spPr>
            <a:xfrm>
              <a:off x="6504391" y="2469591"/>
              <a:ext cx="516204" cy="1236285"/>
            </a:xfrm>
            <a:prstGeom prst="rect">
              <a:avLst/>
            </a:prstGeom>
            <a:solidFill>
              <a:schemeClr val="bg1">
                <a:lumMod val="85000"/>
              </a:schemeClr>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algn="ctr" defTabSz="685800"/>
              <a:r>
                <a:rPr lang="en-US" sz="1350" dirty="0">
                  <a:solidFill>
                    <a:prstClr val="black"/>
                  </a:solidFill>
                  <a:latin typeface="Calibri"/>
                </a:rPr>
                <a:t>REST API</a:t>
              </a:r>
            </a:p>
          </p:txBody>
        </p:sp>
        <p:cxnSp>
          <p:nvCxnSpPr>
            <p:cNvPr id="54" name="Straight Arrow Connector 53">
              <a:extLst>
                <a:ext uri="{FF2B5EF4-FFF2-40B4-BE49-F238E27FC236}">
                  <a16:creationId xmlns:a16="http://schemas.microsoft.com/office/drawing/2014/main" id="{F0B5C55E-0380-7043-BBBA-9798EEC3EA0D}"/>
                </a:ext>
              </a:extLst>
            </p:cNvPr>
            <p:cNvCxnSpPr>
              <a:cxnSpLocks/>
            </p:cNvCxnSpPr>
            <p:nvPr/>
          </p:nvCxnSpPr>
          <p:spPr>
            <a:xfrm flipH="1">
              <a:off x="7020596" y="2891979"/>
              <a:ext cx="89052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7" name="Straight Arrow Connector 56">
              <a:extLst>
                <a:ext uri="{FF2B5EF4-FFF2-40B4-BE49-F238E27FC236}">
                  <a16:creationId xmlns:a16="http://schemas.microsoft.com/office/drawing/2014/main" id="{10D34D50-403C-AB4A-90DD-70E84C34D4FF}"/>
                </a:ext>
              </a:extLst>
            </p:cNvPr>
            <p:cNvCxnSpPr>
              <a:cxnSpLocks/>
            </p:cNvCxnSpPr>
            <p:nvPr/>
          </p:nvCxnSpPr>
          <p:spPr>
            <a:xfrm flipH="1">
              <a:off x="7020596" y="3302270"/>
              <a:ext cx="89052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8" name="Straight Arrow Connector 57">
              <a:extLst>
                <a:ext uri="{FF2B5EF4-FFF2-40B4-BE49-F238E27FC236}">
                  <a16:creationId xmlns:a16="http://schemas.microsoft.com/office/drawing/2014/main" id="{CCBE5474-6F5B-3848-9030-ABB74D96E05D}"/>
                </a:ext>
              </a:extLst>
            </p:cNvPr>
            <p:cNvCxnSpPr>
              <a:cxnSpLocks/>
            </p:cNvCxnSpPr>
            <p:nvPr/>
          </p:nvCxnSpPr>
          <p:spPr>
            <a:xfrm flipH="1">
              <a:off x="7020596" y="3094130"/>
              <a:ext cx="89052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62" name="Rectangle 61">
              <a:extLst>
                <a:ext uri="{FF2B5EF4-FFF2-40B4-BE49-F238E27FC236}">
                  <a16:creationId xmlns:a16="http://schemas.microsoft.com/office/drawing/2014/main" id="{07F0EE6D-1418-9C44-B2B9-99FD48986D20}"/>
                </a:ext>
              </a:extLst>
            </p:cNvPr>
            <p:cNvSpPr/>
            <p:nvPr/>
          </p:nvSpPr>
          <p:spPr>
            <a:xfrm>
              <a:off x="7047837" y="2632039"/>
              <a:ext cx="856406" cy="19972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r>
                <a:rPr lang="en-US" sz="1050" dirty="0">
                  <a:solidFill>
                    <a:schemeClr val="bg1"/>
                  </a:solidFill>
                  <a:latin typeface="Amazon Ember" charset="0"/>
                  <a:ea typeface="Amazon Ember" charset="0"/>
                  <a:cs typeface="Amazon Ember" charset="0"/>
                </a:rPr>
                <a:t>Requests</a:t>
              </a:r>
            </a:p>
          </p:txBody>
        </p:sp>
      </p:grpSp>
    </p:spTree>
    <p:extLst>
      <p:ext uri="{BB962C8B-B14F-4D97-AF65-F5344CB8AC3E}">
        <p14:creationId xmlns:p14="http://schemas.microsoft.com/office/powerpoint/2010/main" val="8071824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54242" y="1058780"/>
            <a:ext cx="7736306" cy="514896"/>
          </a:xfrm>
          <a:prstGeom prst="rect">
            <a:avLst/>
          </a:prstGeom>
          <a:gradFill flip="none" rotWithShape="1">
            <a:gsLst>
              <a:gs pos="0">
                <a:srgbClr val="FF00FF">
                  <a:shade val="30000"/>
                  <a:satMod val="115000"/>
                </a:srgbClr>
              </a:gs>
              <a:gs pos="50000">
                <a:srgbClr val="FF00FF">
                  <a:shade val="67500"/>
                  <a:satMod val="115000"/>
                </a:srgbClr>
              </a:gs>
              <a:gs pos="100000">
                <a:srgbClr val="FF00FF">
                  <a:shade val="100000"/>
                  <a:satMod val="115000"/>
                </a:srgbClr>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t>Outcomes</a:t>
            </a:r>
            <a:endParaRPr lang="en-US" dirty="0"/>
          </a:p>
        </p:txBody>
      </p:sp>
      <p:sp>
        <p:nvSpPr>
          <p:cNvPr id="6" name="TextBox 5"/>
          <p:cNvSpPr txBox="1"/>
          <p:nvPr/>
        </p:nvSpPr>
        <p:spPr>
          <a:xfrm>
            <a:off x="854243" y="1576131"/>
            <a:ext cx="7736305" cy="2585323"/>
          </a:xfrm>
          <a:prstGeom prst="rect">
            <a:avLst/>
          </a:prstGeom>
          <a:noFill/>
          <a:ln>
            <a:solidFill>
              <a:srgbClr val="FFFFFF"/>
            </a:solidFill>
          </a:ln>
        </p:spPr>
        <p:txBody>
          <a:bodyPr wrap="square" rtlCol="0">
            <a:spAutoFit/>
          </a:bodyPr>
          <a:lstStyle/>
          <a:p>
            <a:pPr marL="285750" indent="-285750">
              <a:buFont typeface="Arial" panose="020B0604020202020204" pitchFamily="34" charset="0"/>
              <a:buChar char="•"/>
            </a:pPr>
            <a:r>
              <a:rPr lang="it-IT" dirty="0">
                <a:solidFill>
                  <a:schemeClr val="bg1"/>
                </a:solidFill>
              </a:rPr>
              <a:t>Managed to accurately identify 6 different stages of production</a:t>
            </a:r>
          </a:p>
          <a:p>
            <a:pPr marL="285750" indent="-285750">
              <a:buFont typeface="Arial" panose="020B0604020202020204" pitchFamily="34" charset="0"/>
              <a:buChar char="•"/>
            </a:pPr>
            <a:r>
              <a:rPr lang="it-IT" dirty="0">
                <a:solidFill>
                  <a:schemeClr val="bg1"/>
                </a:solidFill>
              </a:rPr>
              <a:t>Reduction of 80% of the time 2 full headcounts were investing in image recognition</a:t>
            </a:r>
          </a:p>
          <a:p>
            <a:pPr marL="285750" indent="-285750">
              <a:buFont typeface="Arial" panose="020B0604020202020204" pitchFamily="34" charset="0"/>
              <a:buChar char="•"/>
            </a:pPr>
            <a:r>
              <a:rPr lang="it-IT" dirty="0">
                <a:solidFill>
                  <a:schemeClr val="bg1"/>
                </a:solidFill>
              </a:rPr>
              <a:t>Accuracy level achieved: 93% (higher than human accuracy)</a:t>
            </a:r>
          </a:p>
          <a:p>
            <a:pPr marL="285750" indent="-285750">
              <a:buFont typeface="Arial" panose="020B0604020202020204" pitchFamily="34" charset="0"/>
              <a:buChar char="•"/>
            </a:pPr>
            <a:r>
              <a:rPr lang="it-IT" dirty="0">
                <a:solidFill>
                  <a:schemeClr val="bg1"/>
                </a:solidFill>
              </a:rPr>
              <a:t>Development time: </a:t>
            </a:r>
            <a:r>
              <a:rPr lang="it-IT" dirty="0">
                <a:solidFill>
                  <a:schemeClr val="accent5">
                    <a:lumMod val="60000"/>
                    <a:lumOff val="40000"/>
                  </a:schemeClr>
                </a:solidFill>
              </a:rPr>
              <a:t>2 months </a:t>
            </a:r>
            <a:r>
              <a:rPr lang="it-IT" dirty="0">
                <a:solidFill>
                  <a:schemeClr val="bg1"/>
                </a:solidFill>
              </a:rPr>
              <a:t>from idea to POC conclusion</a:t>
            </a:r>
          </a:p>
          <a:p>
            <a:pPr marL="285750" indent="-285750">
              <a:buFont typeface="Arial" panose="020B0604020202020204" pitchFamily="34" charset="0"/>
              <a:buChar char="•"/>
            </a:pPr>
            <a:r>
              <a:rPr lang="it-IT" dirty="0">
                <a:solidFill>
                  <a:schemeClr val="bg1"/>
                </a:solidFill>
              </a:rPr>
              <a:t>AWS Consumption: </a:t>
            </a:r>
            <a:r>
              <a:rPr lang="it-IT" dirty="0">
                <a:solidFill>
                  <a:schemeClr val="accent5">
                    <a:lumMod val="60000"/>
                    <a:lumOff val="40000"/>
                  </a:schemeClr>
                </a:solidFill>
              </a:rPr>
              <a:t>Euro 850 per month</a:t>
            </a:r>
          </a:p>
          <a:p>
            <a:pPr marL="285750" indent="-285750">
              <a:buFont typeface="Arial" panose="020B0604020202020204" pitchFamily="34" charset="0"/>
              <a:buChar char="•"/>
            </a:pPr>
            <a:r>
              <a:rPr lang="it-IT" dirty="0">
                <a:solidFill>
                  <a:schemeClr val="bg1"/>
                </a:solidFill>
              </a:rPr>
              <a:t>Cost of partner consultancy and development: </a:t>
            </a:r>
            <a:r>
              <a:rPr lang="it-IT" dirty="0">
                <a:solidFill>
                  <a:schemeClr val="accent5">
                    <a:lumMod val="60000"/>
                    <a:lumOff val="40000"/>
                  </a:schemeClr>
                </a:solidFill>
              </a:rPr>
              <a:t>Euro 18,000</a:t>
            </a:r>
          </a:p>
          <a:p>
            <a:pPr marL="285750" indent="-285750">
              <a:buFont typeface="Arial" panose="020B0604020202020204" pitchFamily="34" charset="0"/>
              <a:buChar char="•"/>
            </a:pPr>
            <a:endParaRPr lang="it-IT" dirty="0">
              <a:solidFill>
                <a:schemeClr val="accent5">
                  <a:lumMod val="60000"/>
                  <a:lumOff val="40000"/>
                </a:schemeClr>
              </a:solidFill>
            </a:endParaRPr>
          </a:p>
          <a:p>
            <a:pPr marL="285750" indent="-285750">
              <a:buFont typeface="Arial" panose="020B0604020202020204" pitchFamily="34" charset="0"/>
              <a:buChar char="•"/>
            </a:pPr>
            <a:endParaRPr lang="it-IT" dirty="0">
              <a:solidFill>
                <a:schemeClr val="bg1"/>
              </a:solidFill>
            </a:endParaRPr>
          </a:p>
        </p:txBody>
      </p:sp>
    </p:spTree>
    <p:extLst>
      <p:ext uri="{BB962C8B-B14F-4D97-AF65-F5344CB8AC3E}">
        <p14:creationId xmlns:p14="http://schemas.microsoft.com/office/powerpoint/2010/main" val="23835469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CB87A9-0ABC-BD40-B120-1AC9E5563949}"/>
              </a:ext>
            </a:extLst>
          </p:cNvPr>
          <p:cNvPicPr>
            <a:picLocks noChangeAspect="1"/>
          </p:cNvPicPr>
          <p:nvPr/>
        </p:nvPicPr>
        <p:blipFill>
          <a:blip r:embed="rId2"/>
          <a:stretch>
            <a:fillRect/>
          </a:stretch>
        </p:blipFill>
        <p:spPr>
          <a:xfrm>
            <a:off x="1481560" y="1138445"/>
            <a:ext cx="6068010" cy="2973894"/>
          </a:xfrm>
          <a:prstGeom prst="rect">
            <a:avLst/>
          </a:prstGeom>
        </p:spPr>
      </p:pic>
      <p:sp>
        <p:nvSpPr>
          <p:cNvPr id="8" name="Title 1">
            <a:extLst>
              <a:ext uri="{FF2B5EF4-FFF2-40B4-BE49-F238E27FC236}">
                <a16:creationId xmlns:a16="http://schemas.microsoft.com/office/drawing/2014/main" id="{D662D819-6BFD-5542-9119-DF67BA407DD7}"/>
              </a:ext>
            </a:extLst>
          </p:cNvPr>
          <p:cNvSpPr>
            <a:spLocks noGrp="1"/>
          </p:cNvSpPr>
          <p:nvPr>
            <p:ph type="title"/>
          </p:nvPr>
        </p:nvSpPr>
        <p:spPr>
          <a:xfrm>
            <a:off x="457200" y="205978"/>
            <a:ext cx="7571184" cy="583574"/>
          </a:xfrm>
        </p:spPr>
        <p:txBody>
          <a:bodyPr>
            <a:normAutofit/>
          </a:bodyPr>
          <a:lstStyle/>
          <a:p>
            <a:pPr algn="l"/>
            <a:r>
              <a:rPr lang="en-US" sz="2400" b="1" dirty="0">
                <a:effectLst>
                  <a:outerShdw blurRad="38100" dist="38100" dir="2700000" algn="tl">
                    <a:srgbClr val="000000">
                      <a:alpha val="43137"/>
                    </a:srgbClr>
                  </a:outerShdw>
                </a:effectLst>
                <a:latin typeface="+mj-lt"/>
              </a:rPr>
              <a:t>Quality </a:t>
            </a:r>
            <a:r>
              <a:rPr lang="en-US" sz="2400" b="1" dirty="0" err="1">
                <a:effectLst>
                  <a:outerShdw blurRad="38100" dist="38100" dir="2700000" algn="tl">
                    <a:srgbClr val="000000">
                      <a:alpha val="43137"/>
                    </a:srgbClr>
                  </a:outerShdw>
                </a:effectLst>
                <a:latin typeface="+mj-lt"/>
              </a:rPr>
              <a:t>Analisys</a:t>
            </a:r>
            <a:r>
              <a:rPr lang="en-US" sz="2400" b="1" dirty="0">
                <a:effectLst>
                  <a:outerShdw blurRad="38100" dist="38100" dir="2700000" algn="tl">
                    <a:srgbClr val="000000">
                      <a:alpha val="43137"/>
                    </a:srgbClr>
                  </a:outerShdw>
                </a:effectLst>
                <a:latin typeface="+mj-lt"/>
              </a:rPr>
              <a:t> Stages</a:t>
            </a:r>
          </a:p>
        </p:txBody>
      </p:sp>
    </p:spTree>
    <p:extLst>
      <p:ext uri="{BB962C8B-B14F-4D97-AF65-F5344CB8AC3E}">
        <p14:creationId xmlns:p14="http://schemas.microsoft.com/office/powerpoint/2010/main" val="41180306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1602967-6676-6745-AA2C-1D765F69A023}"/>
              </a:ext>
            </a:extLst>
          </p:cNvPr>
          <p:cNvSpPr txBox="1">
            <a:spLocks/>
          </p:cNvSpPr>
          <p:nvPr/>
        </p:nvSpPr>
        <p:spPr>
          <a:xfrm>
            <a:off x="411478" y="2062833"/>
            <a:ext cx="12225338" cy="939901"/>
          </a:xfrm>
          <a:prstGeom prst="rect">
            <a:avLst/>
          </a:prstGeom>
        </p:spPr>
        <p:txBody>
          <a:bodyPr/>
          <a:lstStyle>
            <a:lvl1pPr algn="l" defTabSz="457200" rtl="0" eaLnBrk="1" latinLnBrk="0" hangingPunct="1">
              <a:spcBef>
                <a:spcPct val="0"/>
              </a:spcBef>
              <a:buNone/>
              <a:defRPr sz="2800" b="0" i="0" kern="1200">
                <a:solidFill>
                  <a:schemeClr val="bg1"/>
                </a:solidFill>
                <a:latin typeface="Amazon Ember Regular" charset="0"/>
                <a:ea typeface="+mj-ea"/>
                <a:cs typeface="Amazon Ember Regular" charset="0"/>
              </a:defRPr>
            </a:lvl1pPr>
          </a:lstStyle>
          <a:p>
            <a:r>
              <a:rPr lang="it-IT" dirty="0" smtClean="0">
                <a:solidFill>
                  <a:schemeClr val="accent1"/>
                </a:solidFill>
              </a:rPr>
              <a:t>THANKS, QUESTIONS? </a:t>
            </a:r>
            <a:endParaRPr lang="en-US" dirty="0">
              <a:solidFill>
                <a:schemeClr val="accent1"/>
              </a:solidFill>
            </a:endParaRPr>
          </a:p>
        </p:txBody>
      </p:sp>
    </p:spTree>
    <p:extLst>
      <p:ext uri="{BB962C8B-B14F-4D97-AF65-F5344CB8AC3E}">
        <p14:creationId xmlns:p14="http://schemas.microsoft.com/office/powerpoint/2010/main" val="1379372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11">
            <a:extLst>
              <a:ext uri="{FF2B5EF4-FFF2-40B4-BE49-F238E27FC236}">
                <a16:creationId xmlns:a16="http://schemas.microsoft.com/office/drawing/2014/main" id="{E0440E33-1055-1448-B806-FB0044D935C5}"/>
              </a:ext>
            </a:extLst>
          </p:cNvPr>
          <p:cNvSpPr txBox="1">
            <a:spLocks/>
          </p:cNvSpPr>
          <p:nvPr/>
        </p:nvSpPr>
        <p:spPr>
          <a:xfrm>
            <a:off x="5532439" y="1470791"/>
            <a:ext cx="3268662" cy="1706562"/>
          </a:xfrm>
          <a:prstGeom prst="rect">
            <a:avLst/>
          </a:prstGeom>
        </p:spPr>
        <p:txBody>
          <a:bodyPr vert="horz" lIns="91440" tIns="45720" rIns="91440" bIns="45720" rtlCol="0">
            <a:noAutofit/>
          </a:bodyPr>
          <a:lstStyle>
            <a:lvl1pPr marL="0" indent="0" algn="l" defTabSz="457200" rtl="0" eaLnBrk="1" latinLnBrk="0" hangingPunct="1">
              <a:spcBef>
                <a:spcPct val="20000"/>
              </a:spcBef>
              <a:buFontTx/>
              <a:buNone/>
              <a:defRPr sz="2400" b="0" i="0" kern="1200">
                <a:solidFill>
                  <a:schemeClr val="bg1"/>
                </a:solidFill>
                <a:latin typeface="Amazon Ember Regular" charset="0"/>
                <a:ea typeface="+mn-ea"/>
                <a:cs typeface="Amazon Ember Regular" charset="0"/>
              </a:defRPr>
            </a:lvl1pPr>
            <a:lvl2pPr marL="742950" indent="-285750" algn="l" defTabSz="457200" rtl="0" eaLnBrk="1" latinLnBrk="0" hangingPunct="1">
              <a:spcBef>
                <a:spcPct val="20000"/>
              </a:spcBef>
              <a:buFont typeface="Arial"/>
              <a:buChar char="•"/>
              <a:defRPr sz="2000" b="0" i="0" kern="1200">
                <a:solidFill>
                  <a:schemeClr val="bg1"/>
                </a:solidFill>
                <a:latin typeface="Amazon Ember Regular" charset="0"/>
                <a:ea typeface="+mn-ea"/>
                <a:cs typeface="Amazon Ember Regular" charset="0"/>
              </a:defRPr>
            </a:lvl2pPr>
            <a:lvl3pPr marL="1143000" indent="-228600" algn="l" defTabSz="457200" rtl="0" eaLnBrk="1" latinLnBrk="0" hangingPunct="1">
              <a:spcBef>
                <a:spcPct val="20000"/>
              </a:spcBef>
              <a:buFont typeface="Arial"/>
              <a:buChar char="•"/>
              <a:defRPr sz="1800" b="0" i="0" kern="1200">
                <a:solidFill>
                  <a:schemeClr val="bg1"/>
                </a:solidFill>
                <a:latin typeface="Amazon Ember Regular" charset="0"/>
                <a:ea typeface="+mn-ea"/>
                <a:cs typeface="Amazon Ember Regular" charset="0"/>
              </a:defRPr>
            </a:lvl3pPr>
            <a:lvl4pPr marL="1600200" indent="-228600" algn="l" defTabSz="457200" rtl="0" eaLnBrk="1" latinLnBrk="0" hangingPunct="1">
              <a:spcBef>
                <a:spcPct val="20000"/>
              </a:spcBef>
              <a:buFont typeface="Arial"/>
              <a:buChar char="–"/>
              <a:defRPr sz="1600" b="0" i="0" kern="1200">
                <a:solidFill>
                  <a:schemeClr val="bg1"/>
                </a:solidFill>
                <a:latin typeface="Amazon Ember Regular" charset="0"/>
                <a:ea typeface="+mn-ea"/>
                <a:cs typeface="Amazon Ember Regular" charset="0"/>
              </a:defRPr>
            </a:lvl4pPr>
            <a:lvl5pPr marL="2057400" indent="-228600" algn="l" defTabSz="457200" rtl="0" eaLnBrk="1" latinLnBrk="0" hangingPunct="1">
              <a:spcBef>
                <a:spcPct val="20000"/>
              </a:spcBef>
              <a:buFont typeface="Arial"/>
              <a:buChar char="»"/>
              <a:defRPr sz="1600" b="0" i="0" kern="1200">
                <a:solidFill>
                  <a:schemeClr val="bg1"/>
                </a:solidFill>
                <a:latin typeface="Amazon Ember Regular" charset="0"/>
                <a:ea typeface="+mn-ea"/>
                <a:cs typeface="Amazon Ember Regular"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The </a:t>
            </a:r>
            <a:r>
              <a:rPr lang="en-US" sz="1800" dirty="0">
                <a:solidFill>
                  <a:schemeClr val="accent1"/>
                </a:solidFill>
              </a:rPr>
              <a:t>on-demand delivery</a:t>
            </a:r>
            <a:r>
              <a:rPr lang="en-US" sz="1800" dirty="0"/>
              <a:t> of IT resources over public or private networks with </a:t>
            </a:r>
            <a:r>
              <a:rPr lang="en-US" sz="1800" dirty="0">
                <a:solidFill>
                  <a:schemeClr val="accent1"/>
                </a:solidFill>
              </a:rPr>
              <a:t>zero up-front costs</a:t>
            </a:r>
            <a:r>
              <a:rPr lang="en-US" sz="1800" dirty="0"/>
              <a:t>, no long-term contracts, and </a:t>
            </a:r>
            <a:r>
              <a:rPr lang="en-US" sz="1800" dirty="0">
                <a:solidFill>
                  <a:schemeClr val="accent1"/>
                </a:solidFill>
              </a:rPr>
              <a:t>pay-as-you-go</a:t>
            </a:r>
            <a:r>
              <a:rPr lang="en-US" sz="1800" dirty="0"/>
              <a:t> pricing</a:t>
            </a:r>
          </a:p>
        </p:txBody>
      </p:sp>
      <p:pic>
        <p:nvPicPr>
          <p:cNvPr id="9" name="Picture 8">
            <a:extLst>
              <a:ext uri="{FF2B5EF4-FFF2-40B4-BE49-F238E27FC236}">
                <a16:creationId xmlns:a16="http://schemas.microsoft.com/office/drawing/2014/main" id="{FEFB2E5D-4609-804D-9269-E58225777D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101" y="1022350"/>
            <a:ext cx="4531923" cy="2603445"/>
          </a:xfrm>
          <a:prstGeom prst="rect">
            <a:avLst/>
          </a:prstGeom>
          <a:ln>
            <a:noFill/>
          </a:ln>
          <a:effectLst>
            <a:outerShdw blurRad="190500" algn="tl" rotWithShape="0">
              <a:srgbClr val="000000">
                <a:alpha val="70000"/>
              </a:srgbClr>
            </a:outerShdw>
          </a:effectLst>
        </p:spPr>
      </p:pic>
      <p:sp>
        <p:nvSpPr>
          <p:cNvPr id="11" name="Title 1">
            <a:extLst>
              <a:ext uri="{FF2B5EF4-FFF2-40B4-BE49-F238E27FC236}">
                <a16:creationId xmlns:a16="http://schemas.microsoft.com/office/drawing/2014/main" id="{4CA058AF-BF4C-4F4F-95AE-712D201334D3}"/>
              </a:ext>
            </a:extLst>
          </p:cNvPr>
          <p:cNvSpPr>
            <a:spLocks noGrp="1"/>
          </p:cNvSpPr>
          <p:nvPr>
            <p:ph type="title"/>
          </p:nvPr>
        </p:nvSpPr>
        <p:spPr>
          <a:xfrm>
            <a:off x="503505" y="226871"/>
            <a:ext cx="10515600" cy="939901"/>
          </a:xfrm>
        </p:spPr>
        <p:txBody>
          <a:bodyPr/>
          <a:lstStyle/>
          <a:p>
            <a:r>
              <a:rPr lang="en-US" spc="300" dirty="0"/>
              <a:t>What Is Cloud Computing?</a:t>
            </a:r>
          </a:p>
        </p:txBody>
      </p:sp>
    </p:spTree>
    <p:extLst>
      <p:ext uri="{BB962C8B-B14F-4D97-AF65-F5344CB8AC3E}">
        <p14:creationId xmlns:p14="http://schemas.microsoft.com/office/powerpoint/2010/main" val="24850826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1C40D75D-3A3F-8B4B-8A99-600B8A757AB0}"/>
              </a:ext>
            </a:extLst>
          </p:cNvPr>
          <p:cNvSpPr txBox="1">
            <a:spLocks/>
          </p:cNvSpPr>
          <p:nvPr/>
        </p:nvSpPr>
        <p:spPr>
          <a:xfrm>
            <a:off x="503505" y="226871"/>
            <a:ext cx="10515600" cy="939901"/>
          </a:xfrm>
          <a:prstGeom prst="rect">
            <a:avLst/>
          </a:prstGeom>
        </p:spPr>
        <p:txBody>
          <a:bodyPr vert="horz" lIns="91440" tIns="45720" rIns="91440" bIns="45720" rtlCol="0" anchor="t">
            <a:noAutofit/>
          </a:bodyPr>
          <a:lstStyle>
            <a:lvl1pPr algn="l" defTabSz="457200" rtl="0" eaLnBrk="1" latinLnBrk="0" hangingPunct="1">
              <a:spcBef>
                <a:spcPct val="0"/>
              </a:spcBef>
              <a:buNone/>
              <a:defRPr sz="2800" b="0" i="0" kern="1200">
                <a:solidFill>
                  <a:schemeClr val="bg1"/>
                </a:solidFill>
                <a:latin typeface="Amazon Ember Regular" charset="0"/>
                <a:ea typeface="+mj-ea"/>
                <a:cs typeface="Amazon Ember Regular" charset="0"/>
              </a:defRPr>
            </a:lvl1pPr>
          </a:lstStyle>
          <a:p>
            <a:r>
              <a:rPr lang="it-IT" spc="300" dirty="0">
                <a:solidFill>
                  <a:srgbClr val="FFFFFF"/>
                </a:solidFill>
                <a:latin typeface="Amazon Ember" panose="020B0603020204020204" pitchFamily="34" charset="0"/>
                <a:ea typeface="Amazon Ember" panose="020B0603020204020204" pitchFamily="34" charset="0"/>
                <a:cs typeface="Amazon Ember" panose="020B0603020204020204" pitchFamily="34" charset="0"/>
              </a:rPr>
              <a:t>BENEFIT OF CLOUD</a:t>
            </a:r>
          </a:p>
        </p:txBody>
      </p:sp>
      <p:sp>
        <p:nvSpPr>
          <p:cNvPr id="12" name="Content Placeholder 2">
            <a:extLst>
              <a:ext uri="{FF2B5EF4-FFF2-40B4-BE49-F238E27FC236}">
                <a16:creationId xmlns:a16="http://schemas.microsoft.com/office/drawing/2014/main" id="{336AC819-7521-704A-8382-48A5AEB2632C}"/>
              </a:ext>
            </a:extLst>
          </p:cNvPr>
          <p:cNvSpPr txBox="1">
            <a:spLocks/>
          </p:cNvSpPr>
          <p:nvPr/>
        </p:nvSpPr>
        <p:spPr>
          <a:xfrm>
            <a:off x="503505" y="1894947"/>
            <a:ext cx="5357800" cy="1498429"/>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Helvetica Neue Thin"/>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Helvetica Neue Thin"/>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Helvetica Neue Thin"/>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Helvetica Neue Thin"/>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Helvetica Neue Thin"/>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a:lnSpc>
                <a:spcPct val="100000"/>
              </a:lnSpc>
              <a:spcBef>
                <a:spcPct val="0"/>
              </a:spcBef>
              <a:spcAft>
                <a:spcPts val="1200"/>
              </a:spcAft>
              <a:buFont typeface="Arial" charset="0"/>
              <a:buChar char="•"/>
            </a:pPr>
            <a:r>
              <a:rPr lang="en-US" sz="1800" dirty="0" smtClean="0">
                <a:solidFill>
                  <a:schemeClr val="bg1"/>
                </a:solidFill>
                <a:latin typeface="Amazon Ember" panose="020B0603020204020204" pitchFamily="34" charset="0"/>
                <a:ea typeface="Amazon Ember" panose="020B0603020204020204" pitchFamily="34" charset="0"/>
                <a:cs typeface="Amazon Ember" panose="020B0603020204020204" pitchFamily="34" charset="0"/>
              </a:rPr>
              <a:t>Benefit </a:t>
            </a:r>
            <a:r>
              <a:rPr lang="en-US" sz="18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from massive economies of scale </a:t>
            </a:r>
          </a:p>
          <a:p>
            <a:pPr marL="342900" indent="-342900">
              <a:lnSpc>
                <a:spcPct val="100000"/>
              </a:lnSpc>
              <a:spcBef>
                <a:spcPct val="0"/>
              </a:spcBef>
              <a:spcAft>
                <a:spcPts val="1200"/>
              </a:spcAft>
              <a:buFont typeface="Arial" charset="0"/>
              <a:buChar char="•"/>
            </a:pPr>
            <a:r>
              <a:rPr lang="en-US" sz="18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Stop guessing capacity </a:t>
            </a:r>
          </a:p>
          <a:p>
            <a:pPr marL="342900" indent="-342900">
              <a:lnSpc>
                <a:spcPct val="100000"/>
              </a:lnSpc>
              <a:spcBef>
                <a:spcPct val="0"/>
              </a:spcBef>
              <a:spcAft>
                <a:spcPts val="1200"/>
              </a:spcAft>
              <a:buFont typeface="Arial" charset="0"/>
              <a:buChar char="•"/>
            </a:pPr>
            <a:r>
              <a:rPr lang="en-US" sz="18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Increase speed and agility </a:t>
            </a:r>
          </a:p>
          <a:p>
            <a:pPr marL="342900" indent="-342900">
              <a:lnSpc>
                <a:spcPct val="100000"/>
              </a:lnSpc>
              <a:spcBef>
                <a:spcPct val="0"/>
              </a:spcBef>
              <a:spcAft>
                <a:spcPts val="1200"/>
              </a:spcAft>
              <a:buFont typeface="Arial" charset="0"/>
              <a:buChar char="•"/>
            </a:pPr>
            <a:r>
              <a:rPr lang="en-US" sz="18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Stop spending money on running and maintaining datacenters </a:t>
            </a:r>
          </a:p>
          <a:p>
            <a:pPr marL="342900" indent="-342900">
              <a:lnSpc>
                <a:spcPct val="100000"/>
              </a:lnSpc>
              <a:spcBef>
                <a:spcPct val="0"/>
              </a:spcBef>
              <a:spcAft>
                <a:spcPts val="1200"/>
              </a:spcAft>
              <a:buFont typeface="Arial" charset="0"/>
              <a:buChar char="•"/>
            </a:pPr>
            <a:r>
              <a:rPr lang="en-US" sz="18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Go global in minutes</a:t>
            </a:r>
          </a:p>
        </p:txBody>
      </p:sp>
      <p:grpSp>
        <p:nvGrpSpPr>
          <p:cNvPr id="30" name="Group 29">
            <a:extLst>
              <a:ext uri="{FF2B5EF4-FFF2-40B4-BE49-F238E27FC236}">
                <a16:creationId xmlns:a16="http://schemas.microsoft.com/office/drawing/2014/main" id="{140A332B-AEE2-D84D-93D6-01E570475559}"/>
              </a:ext>
            </a:extLst>
          </p:cNvPr>
          <p:cNvGrpSpPr/>
          <p:nvPr/>
        </p:nvGrpSpPr>
        <p:grpSpPr>
          <a:xfrm>
            <a:off x="5613872" y="819868"/>
            <a:ext cx="2187102" cy="732733"/>
            <a:chOff x="6834592" y="1166772"/>
            <a:chExt cx="2187102" cy="732733"/>
          </a:xfrm>
        </p:grpSpPr>
        <p:pic>
          <p:nvPicPr>
            <p:cNvPr id="13" name="Picture 12">
              <a:extLst>
                <a:ext uri="{FF2B5EF4-FFF2-40B4-BE49-F238E27FC236}">
                  <a16:creationId xmlns:a16="http://schemas.microsoft.com/office/drawing/2014/main" id="{61241B9A-8D2E-7247-A20C-A0D53D67D5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834592" y="1166772"/>
              <a:ext cx="704255" cy="704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14" name="Rectangle 13">
              <a:extLst>
                <a:ext uri="{FF2B5EF4-FFF2-40B4-BE49-F238E27FC236}">
                  <a16:creationId xmlns:a16="http://schemas.microsoft.com/office/drawing/2014/main" id="{C0D7B3E9-404D-2249-B6A9-3DD0B0714881}"/>
                </a:ext>
              </a:extLst>
            </p:cNvPr>
            <p:cNvSpPr>
              <a:spLocks/>
            </p:cNvSpPr>
            <p:nvPr/>
          </p:nvSpPr>
          <p:spPr bwMode="auto">
            <a:xfrm rot="20979888">
              <a:off x="6926282" y="1346749"/>
              <a:ext cx="2095412" cy="552756"/>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84667" tIns="84667" rIns="84667" bIns="84667" anchor="t"/>
            <a:lstStyle/>
            <a:p>
              <a:pPr algn="ctr">
                <a:lnSpc>
                  <a:spcPct val="80000"/>
                </a:lnSpc>
              </a:pPr>
              <a:r>
                <a:rPr lang="en-US" sz="1200" spc="133" dirty="0" smtClean="0">
                  <a:solidFill>
                    <a:schemeClr val="bg1"/>
                  </a:solidFill>
                  <a:latin typeface="+mj-lt"/>
                  <a:ea typeface="ＭＳ Ｐゴシック" charset="0"/>
                  <a:cs typeface="Chalkduster" charset="0"/>
                  <a:sym typeface="Chalkduster" charset="0"/>
                </a:rPr>
                <a:t>65 </a:t>
              </a:r>
              <a:r>
                <a:rPr lang="en-US" sz="1200" spc="133" dirty="0">
                  <a:solidFill>
                    <a:schemeClr val="bg1"/>
                  </a:solidFill>
                  <a:latin typeface="+mj-lt"/>
                  <a:ea typeface="ＭＳ Ｐゴシック" charset="0"/>
                  <a:cs typeface="Chalkduster" charset="0"/>
                  <a:sym typeface="Chalkduster" charset="0"/>
                </a:rPr>
                <a:t>Price</a:t>
              </a:r>
            </a:p>
            <a:p>
              <a:pPr algn="ctr">
                <a:lnSpc>
                  <a:spcPct val="80000"/>
                </a:lnSpc>
              </a:pPr>
              <a:r>
                <a:rPr lang="en-US" sz="1200" spc="133" dirty="0">
                  <a:solidFill>
                    <a:schemeClr val="bg1"/>
                  </a:solidFill>
                  <a:latin typeface="+mj-lt"/>
                  <a:ea typeface="ＭＳ Ｐゴシック" charset="0"/>
                  <a:cs typeface="Chalkduster" charset="0"/>
                  <a:sym typeface="Chalkduster" charset="0"/>
                </a:rPr>
                <a:t>Reductions </a:t>
              </a:r>
            </a:p>
            <a:p>
              <a:pPr algn="ctr">
                <a:lnSpc>
                  <a:spcPct val="80000"/>
                </a:lnSpc>
              </a:pPr>
              <a:r>
                <a:rPr lang="en-US" sz="1200" spc="133" dirty="0">
                  <a:solidFill>
                    <a:schemeClr val="bg1"/>
                  </a:solidFill>
                  <a:latin typeface="+mj-lt"/>
                  <a:ea typeface="ＭＳ Ｐゴシック" charset="0"/>
                  <a:cs typeface="Chalkduster" charset="0"/>
                  <a:sym typeface="Chalkduster" charset="0"/>
                </a:rPr>
                <a:t>in last 11 years </a:t>
              </a:r>
            </a:p>
          </p:txBody>
        </p:sp>
      </p:grpSp>
      <p:grpSp>
        <p:nvGrpSpPr>
          <p:cNvPr id="15" name="Group 14">
            <a:extLst>
              <a:ext uri="{FF2B5EF4-FFF2-40B4-BE49-F238E27FC236}">
                <a16:creationId xmlns:a16="http://schemas.microsoft.com/office/drawing/2014/main" id="{8017EE95-9639-2B4C-B36B-B9D32D8A4CC1}"/>
              </a:ext>
            </a:extLst>
          </p:cNvPr>
          <p:cNvGrpSpPr/>
          <p:nvPr/>
        </p:nvGrpSpPr>
        <p:grpSpPr>
          <a:xfrm>
            <a:off x="6109714" y="1728700"/>
            <a:ext cx="1162061" cy="815358"/>
            <a:chOff x="7400578" y="4435750"/>
            <a:chExt cx="9072260" cy="4902338"/>
          </a:xfrm>
        </p:grpSpPr>
        <p:pic>
          <p:nvPicPr>
            <p:cNvPr id="16" name="Picture 15" descr="elastic-graph.png">
              <a:extLst>
                <a:ext uri="{FF2B5EF4-FFF2-40B4-BE49-F238E27FC236}">
                  <a16:creationId xmlns:a16="http://schemas.microsoft.com/office/drawing/2014/main" id="{08678CCE-371C-2F43-BB63-F3D70CE2605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00578" y="4906544"/>
              <a:ext cx="8401015" cy="3904225"/>
            </a:xfrm>
            <a:prstGeom prst="rect">
              <a:avLst/>
            </a:prstGeom>
          </p:spPr>
        </p:pic>
        <p:sp>
          <p:nvSpPr>
            <p:cNvPr id="17" name="Rectangle 8">
              <a:extLst>
                <a:ext uri="{FF2B5EF4-FFF2-40B4-BE49-F238E27FC236}">
                  <a16:creationId xmlns:a16="http://schemas.microsoft.com/office/drawing/2014/main" id="{115DF52D-4A8E-6A4F-A509-0D6DA747369A}"/>
                </a:ext>
              </a:extLst>
            </p:cNvPr>
            <p:cNvSpPr>
              <a:spLocks/>
            </p:cNvSpPr>
            <p:nvPr/>
          </p:nvSpPr>
          <p:spPr bwMode="auto">
            <a:xfrm>
              <a:off x="10835519" y="4435750"/>
              <a:ext cx="4581650" cy="464469"/>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84667" tIns="84667" rIns="84667" bIns="84667" anchor="t"/>
            <a:lstStyle/>
            <a:p>
              <a:pPr>
                <a:lnSpc>
                  <a:spcPct val="80000"/>
                </a:lnSpc>
              </a:pPr>
              <a:r>
                <a:rPr lang="en-US" sz="800" b="1" spc="133" dirty="0">
                  <a:solidFill>
                    <a:schemeClr val="bg1"/>
                  </a:solidFill>
                  <a:latin typeface="Chalkduster" charset="0"/>
                  <a:ea typeface="ＭＳ Ｐゴシック" charset="0"/>
                  <a:cs typeface="Chalkduster" charset="0"/>
                  <a:sym typeface="Chalkduster" charset="0"/>
                </a:rPr>
                <a:t>Capacity</a:t>
              </a:r>
            </a:p>
          </p:txBody>
        </p:sp>
        <p:sp>
          <p:nvSpPr>
            <p:cNvPr id="18" name="Rectangle 8">
              <a:extLst>
                <a:ext uri="{FF2B5EF4-FFF2-40B4-BE49-F238E27FC236}">
                  <a16:creationId xmlns:a16="http://schemas.microsoft.com/office/drawing/2014/main" id="{8B51EBCB-5A2B-4545-BC56-3C07DE418590}"/>
                </a:ext>
              </a:extLst>
            </p:cNvPr>
            <p:cNvSpPr>
              <a:spLocks/>
            </p:cNvSpPr>
            <p:nvPr/>
          </p:nvSpPr>
          <p:spPr bwMode="auto">
            <a:xfrm>
              <a:off x="12433431" y="5555248"/>
              <a:ext cx="4039407" cy="1230686"/>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84667" tIns="84667" rIns="84667" bIns="84667" anchor="t"/>
            <a:lstStyle/>
            <a:p>
              <a:pPr>
                <a:lnSpc>
                  <a:spcPct val="80000"/>
                </a:lnSpc>
              </a:pPr>
              <a:r>
                <a:rPr lang="en-US" sz="800" spc="133" dirty="0">
                  <a:solidFill>
                    <a:schemeClr val="bg1"/>
                  </a:solidFill>
                  <a:latin typeface="Chalkduster" charset="0"/>
                  <a:ea typeface="ＭＳ Ｐゴシック" charset="0"/>
                  <a:cs typeface="Chalkduster" charset="0"/>
                  <a:sym typeface="Chalkduster" charset="0"/>
                </a:rPr>
                <a:t>Demand</a:t>
              </a:r>
            </a:p>
          </p:txBody>
        </p:sp>
        <p:sp>
          <p:nvSpPr>
            <p:cNvPr id="19" name="Rectangle 8">
              <a:extLst>
                <a:ext uri="{FF2B5EF4-FFF2-40B4-BE49-F238E27FC236}">
                  <a16:creationId xmlns:a16="http://schemas.microsoft.com/office/drawing/2014/main" id="{3206025A-7F23-B24E-AC74-2741547B6D20}"/>
                </a:ext>
              </a:extLst>
            </p:cNvPr>
            <p:cNvSpPr>
              <a:spLocks/>
            </p:cNvSpPr>
            <p:nvPr/>
          </p:nvSpPr>
          <p:spPr bwMode="auto">
            <a:xfrm>
              <a:off x="9357331" y="8680863"/>
              <a:ext cx="5448300" cy="657225"/>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84667" tIns="84667" rIns="84667" bIns="84667" anchor="t"/>
            <a:lstStyle/>
            <a:p>
              <a:pPr>
                <a:lnSpc>
                  <a:spcPct val="80000"/>
                </a:lnSpc>
              </a:pPr>
              <a:r>
                <a:rPr lang="fr-FR" sz="1333" b="1" spc="133" dirty="0">
                  <a:solidFill>
                    <a:schemeClr val="bg1"/>
                  </a:solidFill>
                  <a:latin typeface="Chalkduster" charset="0"/>
                  <a:ea typeface="ＭＳ Ｐゴシック" charset="0"/>
                  <a:cs typeface="Chalkduster" charset="0"/>
                  <a:sym typeface="Chalkduster" charset="0"/>
                </a:rPr>
                <a:t>AWS</a:t>
              </a:r>
              <a:endParaRPr lang="en-US" sz="1333" b="1" spc="133" dirty="0">
                <a:solidFill>
                  <a:schemeClr val="bg1"/>
                </a:solidFill>
                <a:latin typeface="Chalkduster" charset="0"/>
                <a:ea typeface="ＭＳ Ｐゴシック" charset="0"/>
                <a:cs typeface="Chalkduster" charset="0"/>
                <a:sym typeface="Chalkduster" charset="0"/>
              </a:endParaRPr>
            </a:p>
          </p:txBody>
        </p:sp>
      </p:grpSp>
      <p:grpSp>
        <p:nvGrpSpPr>
          <p:cNvPr id="20" name="Group 19">
            <a:extLst>
              <a:ext uri="{FF2B5EF4-FFF2-40B4-BE49-F238E27FC236}">
                <a16:creationId xmlns:a16="http://schemas.microsoft.com/office/drawing/2014/main" id="{2B1B0646-B5D3-684F-BDCB-A082512E64CC}"/>
              </a:ext>
            </a:extLst>
          </p:cNvPr>
          <p:cNvGrpSpPr/>
          <p:nvPr/>
        </p:nvGrpSpPr>
        <p:grpSpPr>
          <a:xfrm flipH="1">
            <a:off x="3897272" y="2132231"/>
            <a:ext cx="651246" cy="706265"/>
            <a:chOff x="5150733" y="7833116"/>
            <a:chExt cx="2095894" cy="3111088"/>
          </a:xfrm>
        </p:grpSpPr>
        <p:pic>
          <p:nvPicPr>
            <p:cNvPr id="21" name="Picture 20" descr="local-light.png">
              <a:extLst>
                <a:ext uri="{FF2B5EF4-FFF2-40B4-BE49-F238E27FC236}">
                  <a16:creationId xmlns:a16="http://schemas.microsoft.com/office/drawing/2014/main" id="{A6EB27D5-412F-7F47-8DC4-7ADD5A03C55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32537" y="7833116"/>
              <a:ext cx="1732286" cy="3111088"/>
            </a:xfrm>
            <a:prstGeom prst="rect">
              <a:avLst/>
            </a:prstGeom>
          </p:spPr>
        </p:pic>
        <p:sp>
          <p:nvSpPr>
            <p:cNvPr id="22" name="TextBox 21">
              <a:extLst>
                <a:ext uri="{FF2B5EF4-FFF2-40B4-BE49-F238E27FC236}">
                  <a16:creationId xmlns:a16="http://schemas.microsoft.com/office/drawing/2014/main" id="{6604E32F-66CA-EB44-AD7E-9261956B65B0}"/>
                </a:ext>
              </a:extLst>
            </p:cNvPr>
            <p:cNvSpPr txBox="1"/>
            <p:nvPr/>
          </p:nvSpPr>
          <p:spPr>
            <a:xfrm>
              <a:off x="5150733" y="8697358"/>
              <a:ext cx="2095894" cy="814214"/>
            </a:xfrm>
            <a:prstGeom prst="rect">
              <a:avLst/>
            </a:prstGeom>
            <a:noFill/>
          </p:spPr>
          <p:txBody>
            <a:bodyPr wrap="square" rtlCol="0">
              <a:spAutoFit/>
            </a:bodyPr>
            <a:lstStyle/>
            <a:p>
              <a:pPr algn="ctr"/>
              <a:r>
                <a:rPr lang="en-US" sz="1067" b="1" dirty="0">
                  <a:solidFill>
                    <a:schemeClr val="bg1"/>
                  </a:solidFill>
                  <a:latin typeface="Arial"/>
                  <a:cs typeface="Arial"/>
                </a:rPr>
                <a:t>$$$$</a:t>
              </a:r>
            </a:p>
          </p:txBody>
        </p:sp>
      </p:grpSp>
      <p:grpSp>
        <p:nvGrpSpPr>
          <p:cNvPr id="23" name="Group 22">
            <a:extLst>
              <a:ext uri="{FF2B5EF4-FFF2-40B4-BE49-F238E27FC236}">
                <a16:creationId xmlns:a16="http://schemas.microsoft.com/office/drawing/2014/main" id="{3F52B381-EF86-A342-8765-6FA34BE04AFD}"/>
              </a:ext>
            </a:extLst>
          </p:cNvPr>
          <p:cNvGrpSpPr/>
          <p:nvPr/>
        </p:nvGrpSpPr>
        <p:grpSpPr>
          <a:xfrm>
            <a:off x="5629466" y="2904191"/>
            <a:ext cx="1286859" cy="597253"/>
            <a:chOff x="3521453" y="3329571"/>
            <a:chExt cx="3314597" cy="1712645"/>
          </a:xfrm>
        </p:grpSpPr>
        <p:pic>
          <p:nvPicPr>
            <p:cNvPr id="24" name="Picture 23" descr="onedirectionarrow.png">
              <a:extLst>
                <a:ext uri="{FF2B5EF4-FFF2-40B4-BE49-F238E27FC236}">
                  <a16:creationId xmlns:a16="http://schemas.microsoft.com/office/drawing/2014/main" id="{EF3E8BAB-11BE-6548-B3BB-CD5E5D62D68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V="1">
              <a:off x="3521453" y="4314514"/>
              <a:ext cx="856313" cy="266151"/>
            </a:xfrm>
            <a:prstGeom prst="rect">
              <a:avLst/>
            </a:prstGeom>
          </p:spPr>
        </p:pic>
        <p:pic>
          <p:nvPicPr>
            <p:cNvPr id="25" name="Picture 24" descr="forklift.png">
              <a:extLst>
                <a:ext uri="{FF2B5EF4-FFF2-40B4-BE49-F238E27FC236}">
                  <a16:creationId xmlns:a16="http://schemas.microsoft.com/office/drawing/2014/main" id="{B0EFCE78-92C0-5449-AF0E-8D33565E3C6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3943585" y="3329571"/>
              <a:ext cx="1988045" cy="1712645"/>
            </a:xfrm>
            <a:prstGeom prst="rect">
              <a:avLst/>
            </a:prstGeom>
          </p:spPr>
        </p:pic>
        <p:pic>
          <p:nvPicPr>
            <p:cNvPr id="26" name="Picture 25" descr="onedirectionarrow.png">
              <a:extLst>
                <a:ext uri="{FF2B5EF4-FFF2-40B4-BE49-F238E27FC236}">
                  <a16:creationId xmlns:a16="http://schemas.microsoft.com/office/drawing/2014/main" id="{2253B13C-5410-D740-ADDE-DEED5D0D896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V="1">
              <a:off x="5979737" y="4314514"/>
              <a:ext cx="856313" cy="266151"/>
            </a:xfrm>
            <a:prstGeom prst="rect">
              <a:avLst/>
            </a:prstGeom>
          </p:spPr>
        </p:pic>
      </p:grpSp>
      <p:grpSp>
        <p:nvGrpSpPr>
          <p:cNvPr id="27" name="Group 26">
            <a:extLst>
              <a:ext uri="{FF2B5EF4-FFF2-40B4-BE49-F238E27FC236}">
                <a16:creationId xmlns:a16="http://schemas.microsoft.com/office/drawing/2014/main" id="{9E0E23C4-82F4-634C-8B6B-FF4058B63643}"/>
              </a:ext>
            </a:extLst>
          </p:cNvPr>
          <p:cNvGrpSpPr/>
          <p:nvPr/>
        </p:nvGrpSpPr>
        <p:grpSpPr>
          <a:xfrm>
            <a:off x="3686960" y="3633297"/>
            <a:ext cx="1901576" cy="660413"/>
            <a:chOff x="453899" y="993426"/>
            <a:chExt cx="8218389" cy="2985110"/>
          </a:xfrm>
        </p:grpSpPr>
        <p:pic>
          <p:nvPicPr>
            <p:cNvPr id="28" name="Picture 27" descr="World.png">
              <a:extLst>
                <a:ext uri="{FF2B5EF4-FFF2-40B4-BE49-F238E27FC236}">
                  <a16:creationId xmlns:a16="http://schemas.microsoft.com/office/drawing/2014/main" id="{D513FF7B-0C9A-C14A-93B1-B33F3DA6EF4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3899" y="993426"/>
              <a:ext cx="8218389" cy="2985110"/>
            </a:xfrm>
            <a:prstGeom prst="rect">
              <a:avLst/>
            </a:prstGeom>
          </p:spPr>
        </p:pic>
        <p:pic>
          <p:nvPicPr>
            <p:cNvPr id="29" name="Picture 28" descr="Woosh.png">
              <a:extLst>
                <a:ext uri="{FF2B5EF4-FFF2-40B4-BE49-F238E27FC236}">
                  <a16:creationId xmlns:a16="http://schemas.microsoft.com/office/drawing/2014/main" id="{0AC83FC5-5FE3-E64A-99BF-6137490B5A0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37214" y="1333512"/>
              <a:ext cx="7379579" cy="2019515"/>
            </a:xfrm>
            <a:prstGeom prst="rect">
              <a:avLst/>
            </a:prstGeom>
          </p:spPr>
        </p:pic>
      </p:grpSp>
    </p:spTree>
    <p:extLst>
      <p:ext uri="{BB962C8B-B14F-4D97-AF65-F5344CB8AC3E}">
        <p14:creationId xmlns:p14="http://schemas.microsoft.com/office/powerpoint/2010/main" val="15339687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8">
            <a:extLst>
              <a:ext uri="{FF2B5EF4-FFF2-40B4-BE49-F238E27FC236}">
                <a16:creationId xmlns:a16="http://schemas.microsoft.com/office/drawing/2014/main" id="{47E2AA32-3C32-0B4F-827C-88BB8E8F8246}"/>
              </a:ext>
            </a:extLst>
          </p:cNvPr>
          <p:cNvSpPr>
            <a:spLocks noGrp="1"/>
          </p:cNvSpPr>
          <p:nvPr>
            <p:ph type="title"/>
          </p:nvPr>
        </p:nvSpPr>
        <p:spPr>
          <a:xfrm>
            <a:off x="353770" y="273707"/>
            <a:ext cx="8205304" cy="545741"/>
          </a:xfrm>
        </p:spPr>
        <p:txBody>
          <a:bodyPr/>
          <a:lstStyle/>
          <a:p>
            <a:r>
              <a:rPr lang="en-US" dirty="0"/>
              <a:t>EMEA Public Sector Customers</a:t>
            </a:r>
          </a:p>
        </p:txBody>
      </p:sp>
      <p:grpSp>
        <p:nvGrpSpPr>
          <p:cNvPr id="65" name="Group 64">
            <a:extLst>
              <a:ext uri="{FF2B5EF4-FFF2-40B4-BE49-F238E27FC236}">
                <a16:creationId xmlns:a16="http://schemas.microsoft.com/office/drawing/2014/main" id="{BB501C64-2C40-EF4C-8DFB-48450B9C2276}"/>
              </a:ext>
            </a:extLst>
          </p:cNvPr>
          <p:cNvGrpSpPr/>
          <p:nvPr/>
        </p:nvGrpSpPr>
        <p:grpSpPr>
          <a:xfrm>
            <a:off x="468313" y="919990"/>
            <a:ext cx="8488364" cy="751495"/>
            <a:chOff x="468313" y="1028142"/>
            <a:chExt cx="8488364" cy="751495"/>
          </a:xfrm>
        </p:grpSpPr>
        <p:pic>
          <p:nvPicPr>
            <p:cNvPr id="5" name="Picture 4">
              <a:extLst>
                <a:ext uri="{FF2B5EF4-FFF2-40B4-BE49-F238E27FC236}">
                  <a16:creationId xmlns:a16="http://schemas.microsoft.com/office/drawing/2014/main" id="{DA764DBA-6342-5A48-82F7-A0F25DA41543}"/>
                </a:ext>
              </a:extLst>
            </p:cNvPr>
            <p:cNvPicPr>
              <a:picLocks noChangeAspect="1"/>
            </p:cNvPicPr>
            <p:nvPr/>
          </p:nvPicPr>
          <p:blipFill>
            <a:blip r:embed="rId2"/>
            <a:stretch>
              <a:fillRect/>
            </a:stretch>
          </p:blipFill>
          <p:spPr>
            <a:xfrm>
              <a:off x="468313" y="1122232"/>
              <a:ext cx="721428" cy="563315"/>
            </a:xfrm>
            <a:prstGeom prst="rect">
              <a:avLst/>
            </a:prstGeom>
          </p:spPr>
        </p:pic>
        <p:pic>
          <p:nvPicPr>
            <p:cNvPr id="7" name="Picture 6">
              <a:extLst>
                <a:ext uri="{FF2B5EF4-FFF2-40B4-BE49-F238E27FC236}">
                  <a16:creationId xmlns:a16="http://schemas.microsoft.com/office/drawing/2014/main" id="{60244F68-C99F-6249-94BB-90D0AF5962CF}"/>
                </a:ext>
              </a:extLst>
            </p:cNvPr>
            <p:cNvPicPr>
              <a:picLocks noChangeAspect="1"/>
            </p:cNvPicPr>
            <p:nvPr/>
          </p:nvPicPr>
          <p:blipFill>
            <a:blip r:embed="rId3"/>
            <a:stretch>
              <a:fillRect/>
            </a:stretch>
          </p:blipFill>
          <p:spPr>
            <a:xfrm>
              <a:off x="1348879" y="1242864"/>
              <a:ext cx="1222375" cy="322051"/>
            </a:xfrm>
            <a:prstGeom prst="rect">
              <a:avLst/>
            </a:prstGeom>
          </p:spPr>
        </p:pic>
        <p:pic>
          <p:nvPicPr>
            <p:cNvPr id="8" name="Picture 7">
              <a:extLst>
                <a:ext uri="{FF2B5EF4-FFF2-40B4-BE49-F238E27FC236}">
                  <a16:creationId xmlns:a16="http://schemas.microsoft.com/office/drawing/2014/main" id="{CF3799D7-C5C0-3842-BF52-DF22BBD47625}"/>
                </a:ext>
              </a:extLst>
            </p:cNvPr>
            <p:cNvPicPr>
              <a:picLocks noChangeAspect="1"/>
            </p:cNvPicPr>
            <p:nvPr/>
          </p:nvPicPr>
          <p:blipFill>
            <a:blip r:embed="rId4"/>
            <a:stretch>
              <a:fillRect/>
            </a:stretch>
          </p:blipFill>
          <p:spPr>
            <a:xfrm>
              <a:off x="2786063" y="1256029"/>
              <a:ext cx="828885" cy="343258"/>
            </a:xfrm>
            <a:prstGeom prst="rect">
              <a:avLst/>
            </a:prstGeom>
          </p:spPr>
        </p:pic>
        <p:pic>
          <p:nvPicPr>
            <p:cNvPr id="10" name="Picture 9">
              <a:extLst>
                <a:ext uri="{FF2B5EF4-FFF2-40B4-BE49-F238E27FC236}">
                  <a16:creationId xmlns:a16="http://schemas.microsoft.com/office/drawing/2014/main" id="{9B0CB911-1351-DF4A-89A9-9E1B38BB1736}"/>
                </a:ext>
              </a:extLst>
            </p:cNvPr>
            <p:cNvPicPr>
              <a:picLocks noChangeAspect="1"/>
            </p:cNvPicPr>
            <p:nvPr/>
          </p:nvPicPr>
          <p:blipFill>
            <a:blip r:embed="rId5"/>
            <a:stretch>
              <a:fillRect/>
            </a:stretch>
          </p:blipFill>
          <p:spPr>
            <a:xfrm>
              <a:off x="3833209" y="1199919"/>
              <a:ext cx="1129578" cy="407941"/>
            </a:xfrm>
            <a:prstGeom prst="rect">
              <a:avLst/>
            </a:prstGeom>
          </p:spPr>
        </p:pic>
        <p:pic>
          <p:nvPicPr>
            <p:cNvPr id="12" name="Picture 11">
              <a:extLst>
                <a:ext uri="{FF2B5EF4-FFF2-40B4-BE49-F238E27FC236}">
                  <a16:creationId xmlns:a16="http://schemas.microsoft.com/office/drawing/2014/main" id="{099D5BFE-A654-B34E-9D21-EBAEE19CB794}"/>
                </a:ext>
              </a:extLst>
            </p:cNvPr>
            <p:cNvPicPr>
              <a:picLocks noChangeAspect="1"/>
            </p:cNvPicPr>
            <p:nvPr/>
          </p:nvPicPr>
          <p:blipFill>
            <a:blip r:embed="rId6"/>
            <a:stretch>
              <a:fillRect/>
            </a:stretch>
          </p:blipFill>
          <p:spPr>
            <a:xfrm>
              <a:off x="5121925" y="1153311"/>
              <a:ext cx="1702741" cy="501156"/>
            </a:xfrm>
            <a:prstGeom prst="rect">
              <a:avLst/>
            </a:prstGeom>
          </p:spPr>
        </p:pic>
        <p:pic>
          <p:nvPicPr>
            <p:cNvPr id="13" name="Picture 12">
              <a:extLst>
                <a:ext uri="{FF2B5EF4-FFF2-40B4-BE49-F238E27FC236}">
                  <a16:creationId xmlns:a16="http://schemas.microsoft.com/office/drawing/2014/main" id="{B27E2E65-95A7-D042-9F66-63F15B0B2EE6}"/>
                </a:ext>
              </a:extLst>
            </p:cNvPr>
            <p:cNvPicPr>
              <a:picLocks noChangeAspect="1"/>
            </p:cNvPicPr>
            <p:nvPr/>
          </p:nvPicPr>
          <p:blipFill>
            <a:blip r:embed="rId7"/>
            <a:stretch>
              <a:fillRect/>
            </a:stretch>
          </p:blipFill>
          <p:spPr>
            <a:xfrm>
              <a:off x="7032964" y="1131633"/>
              <a:ext cx="532057" cy="544513"/>
            </a:xfrm>
            <a:prstGeom prst="rect">
              <a:avLst/>
            </a:prstGeom>
          </p:spPr>
        </p:pic>
        <p:pic>
          <p:nvPicPr>
            <p:cNvPr id="17" name="Picture 16">
              <a:extLst>
                <a:ext uri="{FF2B5EF4-FFF2-40B4-BE49-F238E27FC236}">
                  <a16:creationId xmlns:a16="http://schemas.microsoft.com/office/drawing/2014/main" id="{57AC9A5C-59C0-6946-80DC-62A05AB9AE01}"/>
                </a:ext>
              </a:extLst>
            </p:cNvPr>
            <p:cNvPicPr>
              <a:picLocks noChangeAspect="1"/>
            </p:cNvPicPr>
            <p:nvPr/>
          </p:nvPicPr>
          <p:blipFill>
            <a:blip r:embed="rId8"/>
            <a:stretch>
              <a:fillRect/>
            </a:stretch>
          </p:blipFill>
          <p:spPr>
            <a:xfrm>
              <a:off x="7675001" y="1028142"/>
              <a:ext cx="1281676" cy="751495"/>
            </a:xfrm>
            <a:prstGeom prst="rect">
              <a:avLst/>
            </a:prstGeom>
          </p:spPr>
        </p:pic>
      </p:grpSp>
      <p:grpSp>
        <p:nvGrpSpPr>
          <p:cNvPr id="64" name="Group 63">
            <a:extLst>
              <a:ext uri="{FF2B5EF4-FFF2-40B4-BE49-F238E27FC236}">
                <a16:creationId xmlns:a16="http://schemas.microsoft.com/office/drawing/2014/main" id="{A43B10CB-83AE-8F4D-AAFC-5AEA72DA0FEF}"/>
              </a:ext>
            </a:extLst>
          </p:cNvPr>
          <p:cNvGrpSpPr/>
          <p:nvPr/>
        </p:nvGrpSpPr>
        <p:grpSpPr>
          <a:xfrm>
            <a:off x="512763" y="1711519"/>
            <a:ext cx="8288336" cy="459581"/>
            <a:chOff x="512763" y="1917991"/>
            <a:chExt cx="8288336" cy="459581"/>
          </a:xfrm>
        </p:grpSpPr>
        <p:pic>
          <p:nvPicPr>
            <p:cNvPr id="20" name="Picture 19">
              <a:extLst>
                <a:ext uri="{FF2B5EF4-FFF2-40B4-BE49-F238E27FC236}">
                  <a16:creationId xmlns:a16="http://schemas.microsoft.com/office/drawing/2014/main" id="{1FCB912D-EDD9-C54F-9DFB-3DC6586ABA0E}"/>
                </a:ext>
              </a:extLst>
            </p:cNvPr>
            <p:cNvPicPr>
              <a:picLocks noChangeAspect="1"/>
            </p:cNvPicPr>
            <p:nvPr/>
          </p:nvPicPr>
          <p:blipFill>
            <a:blip r:embed="rId9"/>
            <a:stretch>
              <a:fillRect/>
            </a:stretch>
          </p:blipFill>
          <p:spPr>
            <a:xfrm>
              <a:off x="1314057" y="2041112"/>
              <a:ext cx="1222375" cy="213339"/>
            </a:xfrm>
            <a:prstGeom prst="rect">
              <a:avLst/>
            </a:prstGeom>
          </p:spPr>
        </p:pic>
        <p:pic>
          <p:nvPicPr>
            <p:cNvPr id="22" name="Picture 21">
              <a:extLst>
                <a:ext uri="{FF2B5EF4-FFF2-40B4-BE49-F238E27FC236}">
                  <a16:creationId xmlns:a16="http://schemas.microsoft.com/office/drawing/2014/main" id="{699E6F89-2647-224B-A329-F83B067FC4F6}"/>
                </a:ext>
              </a:extLst>
            </p:cNvPr>
            <p:cNvPicPr>
              <a:picLocks noChangeAspect="1"/>
            </p:cNvPicPr>
            <p:nvPr/>
          </p:nvPicPr>
          <p:blipFill>
            <a:blip r:embed="rId10"/>
            <a:stretch>
              <a:fillRect/>
            </a:stretch>
          </p:blipFill>
          <p:spPr>
            <a:xfrm>
              <a:off x="512763" y="2084569"/>
              <a:ext cx="676978" cy="126424"/>
            </a:xfrm>
            <a:prstGeom prst="rect">
              <a:avLst/>
            </a:prstGeom>
          </p:spPr>
        </p:pic>
        <p:pic>
          <p:nvPicPr>
            <p:cNvPr id="23" name="Picture 22">
              <a:extLst>
                <a:ext uri="{FF2B5EF4-FFF2-40B4-BE49-F238E27FC236}">
                  <a16:creationId xmlns:a16="http://schemas.microsoft.com/office/drawing/2014/main" id="{C373BD08-B20A-3742-A61E-5D29ABCC39BF}"/>
                </a:ext>
              </a:extLst>
            </p:cNvPr>
            <p:cNvPicPr>
              <a:picLocks noChangeAspect="1"/>
            </p:cNvPicPr>
            <p:nvPr/>
          </p:nvPicPr>
          <p:blipFill>
            <a:blip r:embed="rId11"/>
            <a:stretch>
              <a:fillRect/>
            </a:stretch>
          </p:blipFill>
          <p:spPr>
            <a:xfrm>
              <a:off x="2660748" y="2056945"/>
              <a:ext cx="1507461" cy="181672"/>
            </a:xfrm>
            <a:prstGeom prst="rect">
              <a:avLst/>
            </a:prstGeom>
          </p:spPr>
        </p:pic>
        <p:pic>
          <p:nvPicPr>
            <p:cNvPr id="25" name="Picture 24">
              <a:extLst>
                <a:ext uri="{FF2B5EF4-FFF2-40B4-BE49-F238E27FC236}">
                  <a16:creationId xmlns:a16="http://schemas.microsoft.com/office/drawing/2014/main" id="{C160D953-C61C-E84F-8461-F9141B4D69F7}"/>
                </a:ext>
              </a:extLst>
            </p:cNvPr>
            <p:cNvPicPr>
              <a:picLocks noChangeAspect="1"/>
            </p:cNvPicPr>
            <p:nvPr/>
          </p:nvPicPr>
          <p:blipFill>
            <a:blip r:embed="rId12"/>
            <a:stretch>
              <a:fillRect/>
            </a:stretch>
          </p:blipFill>
          <p:spPr>
            <a:xfrm>
              <a:off x="4292525" y="1917991"/>
              <a:ext cx="1219200" cy="459581"/>
            </a:xfrm>
            <a:prstGeom prst="rect">
              <a:avLst/>
            </a:prstGeom>
          </p:spPr>
        </p:pic>
        <p:pic>
          <p:nvPicPr>
            <p:cNvPr id="26" name="Picture 25">
              <a:extLst>
                <a:ext uri="{FF2B5EF4-FFF2-40B4-BE49-F238E27FC236}">
                  <a16:creationId xmlns:a16="http://schemas.microsoft.com/office/drawing/2014/main" id="{D3C0CFAD-17ED-1940-B915-793D75DCAFD7}"/>
                </a:ext>
              </a:extLst>
            </p:cNvPr>
            <p:cNvPicPr>
              <a:picLocks noChangeAspect="1"/>
            </p:cNvPicPr>
            <p:nvPr/>
          </p:nvPicPr>
          <p:blipFill>
            <a:blip r:embed="rId13"/>
            <a:stretch>
              <a:fillRect/>
            </a:stretch>
          </p:blipFill>
          <p:spPr>
            <a:xfrm>
              <a:off x="5636041" y="1968793"/>
              <a:ext cx="1165441" cy="357976"/>
            </a:xfrm>
            <a:prstGeom prst="rect">
              <a:avLst/>
            </a:prstGeom>
          </p:spPr>
        </p:pic>
        <p:pic>
          <p:nvPicPr>
            <p:cNvPr id="27" name="Picture 26">
              <a:extLst>
                <a:ext uri="{FF2B5EF4-FFF2-40B4-BE49-F238E27FC236}">
                  <a16:creationId xmlns:a16="http://schemas.microsoft.com/office/drawing/2014/main" id="{D4882959-0F86-6745-AD56-2C10043F18C8}"/>
                </a:ext>
              </a:extLst>
            </p:cNvPr>
            <p:cNvPicPr>
              <a:picLocks noChangeAspect="1"/>
            </p:cNvPicPr>
            <p:nvPr/>
          </p:nvPicPr>
          <p:blipFill>
            <a:blip r:embed="rId14"/>
            <a:stretch>
              <a:fillRect/>
            </a:stretch>
          </p:blipFill>
          <p:spPr>
            <a:xfrm>
              <a:off x="6925798" y="2062300"/>
              <a:ext cx="695374" cy="170962"/>
            </a:xfrm>
            <a:prstGeom prst="rect">
              <a:avLst/>
            </a:prstGeom>
          </p:spPr>
        </p:pic>
        <p:pic>
          <p:nvPicPr>
            <p:cNvPr id="28" name="Picture 27">
              <a:extLst>
                <a:ext uri="{FF2B5EF4-FFF2-40B4-BE49-F238E27FC236}">
                  <a16:creationId xmlns:a16="http://schemas.microsoft.com/office/drawing/2014/main" id="{B9CB97D7-3874-B94E-8FE8-493324DF1328}"/>
                </a:ext>
              </a:extLst>
            </p:cNvPr>
            <p:cNvPicPr>
              <a:picLocks noChangeAspect="1"/>
            </p:cNvPicPr>
            <p:nvPr/>
          </p:nvPicPr>
          <p:blipFill>
            <a:blip r:embed="rId15"/>
            <a:stretch>
              <a:fillRect/>
            </a:stretch>
          </p:blipFill>
          <p:spPr>
            <a:xfrm>
              <a:off x="7745490" y="2042115"/>
              <a:ext cx="1055609" cy="211333"/>
            </a:xfrm>
            <a:prstGeom prst="rect">
              <a:avLst/>
            </a:prstGeom>
          </p:spPr>
        </p:pic>
      </p:grpSp>
      <p:grpSp>
        <p:nvGrpSpPr>
          <p:cNvPr id="63" name="Group 62">
            <a:extLst>
              <a:ext uri="{FF2B5EF4-FFF2-40B4-BE49-F238E27FC236}">
                <a16:creationId xmlns:a16="http://schemas.microsoft.com/office/drawing/2014/main" id="{BAAF8297-EBF8-EE4D-B31F-D94F06119249}"/>
              </a:ext>
            </a:extLst>
          </p:cNvPr>
          <p:cNvGrpSpPr/>
          <p:nvPr/>
        </p:nvGrpSpPr>
        <p:grpSpPr>
          <a:xfrm>
            <a:off x="468314" y="2000107"/>
            <a:ext cx="8474538" cy="1236406"/>
            <a:chOff x="468314" y="2275403"/>
            <a:chExt cx="8474538" cy="1236406"/>
          </a:xfrm>
        </p:grpSpPr>
        <p:pic>
          <p:nvPicPr>
            <p:cNvPr id="30" name="Picture 29">
              <a:extLst>
                <a:ext uri="{FF2B5EF4-FFF2-40B4-BE49-F238E27FC236}">
                  <a16:creationId xmlns:a16="http://schemas.microsoft.com/office/drawing/2014/main" id="{B81A2FA6-26CF-344B-98A3-392BDD6286D0}"/>
                </a:ext>
              </a:extLst>
            </p:cNvPr>
            <p:cNvPicPr>
              <a:picLocks noChangeAspect="1"/>
            </p:cNvPicPr>
            <p:nvPr/>
          </p:nvPicPr>
          <p:blipFill>
            <a:blip r:embed="rId16"/>
            <a:stretch>
              <a:fillRect/>
            </a:stretch>
          </p:blipFill>
          <p:spPr>
            <a:xfrm>
              <a:off x="468314" y="2689125"/>
              <a:ext cx="930441" cy="263501"/>
            </a:xfrm>
            <a:prstGeom prst="rect">
              <a:avLst/>
            </a:prstGeom>
          </p:spPr>
        </p:pic>
        <p:pic>
          <p:nvPicPr>
            <p:cNvPr id="32" name="Picture 31">
              <a:extLst>
                <a:ext uri="{FF2B5EF4-FFF2-40B4-BE49-F238E27FC236}">
                  <a16:creationId xmlns:a16="http://schemas.microsoft.com/office/drawing/2014/main" id="{C7A5AAFE-BF63-7543-8C0C-A5A876213193}"/>
                </a:ext>
              </a:extLst>
            </p:cNvPr>
            <p:cNvPicPr>
              <a:picLocks noChangeAspect="1"/>
            </p:cNvPicPr>
            <p:nvPr/>
          </p:nvPicPr>
          <p:blipFill>
            <a:blip r:embed="rId17"/>
            <a:stretch>
              <a:fillRect/>
            </a:stretch>
          </p:blipFill>
          <p:spPr>
            <a:xfrm>
              <a:off x="1516789" y="2689125"/>
              <a:ext cx="975225" cy="264774"/>
            </a:xfrm>
            <a:prstGeom prst="rect">
              <a:avLst/>
            </a:prstGeom>
          </p:spPr>
        </p:pic>
        <p:pic>
          <p:nvPicPr>
            <p:cNvPr id="38" name="Picture 37">
              <a:extLst>
                <a:ext uri="{FF2B5EF4-FFF2-40B4-BE49-F238E27FC236}">
                  <a16:creationId xmlns:a16="http://schemas.microsoft.com/office/drawing/2014/main" id="{77BCF2D3-E647-9A4D-A76E-FF5DCB17A44F}"/>
                </a:ext>
              </a:extLst>
            </p:cNvPr>
            <p:cNvPicPr>
              <a:picLocks noChangeAspect="1"/>
            </p:cNvPicPr>
            <p:nvPr/>
          </p:nvPicPr>
          <p:blipFill>
            <a:blip r:embed="rId18"/>
            <a:stretch>
              <a:fillRect/>
            </a:stretch>
          </p:blipFill>
          <p:spPr>
            <a:xfrm>
              <a:off x="2610048" y="2427034"/>
              <a:ext cx="1551528" cy="871317"/>
            </a:xfrm>
            <a:prstGeom prst="rect">
              <a:avLst/>
            </a:prstGeom>
          </p:spPr>
        </p:pic>
        <p:pic>
          <p:nvPicPr>
            <p:cNvPr id="40" name="Picture 39">
              <a:extLst>
                <a:ext uri="{FF2B5EF4-FFF2-40B4-BE49-F238E27FC236}">
                  <a16:creationId xmlns:a16="http://schemas.microsoft.com/office/drawing/2014/main" id="{C0DCB4B0-1B47-894B-BBF0-3B754E7C9A72}"/>
                </a:ext>
              </a:extLst>
            </p:cNvPr>
            <p:cNvPicPr>
              <a:picLocks noChangeAspect="1"/>
            </p:cNvPicPr>
            <p:nvPr/>
          </p:nvPicPr>
          <p:blipFill>
            <a:blip r:embed="rId19"/>
            <a:stretch>
              <a:fillRect/>
            </a:stretch>
          </p:blipFill>
          <p:spPr>
            <a:xfrm>
              <a:off x="4279610" y="2708930"/>
              <a:ext cx="972992" cy="255661"/>
            </a:xfrm>
            <a:prstGeom prst="rect">
              <a:avLst/>
            </a:prstGeom>
          </p:spPr>
        </p:pic>
        <p:pic>
          <p:nvPicPr>
            <p:cNvPr id="42" name="Picture 41">
              <a:extLst>
                <a:ext uri="{FF2B5EF4-FFF2-40B4-BE49-F238E27FC236}">
                  <a16:creationId xmlns:a16="http://schemas.microsoft.com/office/drawing/2014/main" id="{ACAE5FB9-6B6A-B64E-8916-E323B902EBE7}"/>
                </a:ext>
              </a:extLst>
            </p:cNvPr>
            <p:cNvPicPr>
              <a:picLocks noChangeAspect="1"/>
            </p:cNvPicPr>
            <p:nvPr/>
          </p:nvPicPr>
          <p:blipFill>
            <a:blip r:embed="rId20"/>
            <a:stretch>
              <a:fillRect/>
            </a:stretch>
          </p:blipFill>
          <p:spPr>
            <a:xfrm>
              <a:off x="5370636" y="2275403"/>
              <a:ext cx="1959588" cy="1236406"/>
            </a:xfrm>
            <a:prstGeom prst="rect">
              <a:avLst/>
            </a:prstGeom>
          </p:spPr>
        </p:pic>
        <p:pic>
          <p:nvPicPr>
            <p:cNvPr id="46" name="Picture 45">
              <a:extLst>
                <a:ext uri="{FF2B5EF4-FFF2-40B4-BE49-F238E27FC236}">
                  <a16:creationId xmlns:a16="http://schemas.microsoft.com/office/drawing/2014/main" id="{8708ABB5-1D69-994D-97C4-A304532CC91C}"/>
                </a:ext>
              </a:extLst>
            </p:cNvPr>
            <p:cNvPicPr>
              <a:picLocks noChangeAspect="1"/>
            </p:cNvPicPr>
            <p:nvPr/>
          </p:nvPicPr>
          <p:blipFill>
            <a:blip r:embed="rId21"/>
            <a:stretch>
              <a:fillRect/>
            </a:stretch>
          </p:blipFill>
          <p:spPr>
            <a:xfrm>
              <a:off x="7448260" y="2601289"/>
              <a:ext cx="1494592" cy="386533"/>
            </a:xfrm>
            <a:prstGeom prst="rect">
              <a:avLst/>
            </a:prstGeom>
          </p:spPr>
        </p:pic>
      </p:grpSp>
      <p:grpSp>
        <p:nvGrpSpPr>
          <p:cNvPr id="62" name="Group 61">
            <a:extLst>
              <a:ext uri="{FF2B5EF4-FFF2-40B4-BE49-F238E27FC236}">
                <a16:creationId xmlns:a16="http://schemas.microsoft.com/office/drawing/2014/main" id="{12719B80-838B-A741-ADFB-217DDED5E470}"/>
              </a:ext>
            </a:extLst>
          </p:cNvPr>
          <p:cNvGrpSpPr/>
          <p:nvPr/>
        </p:nvGrpSpPr>
        <p:grpSpPr>
          <a:xfrm>
            <a:off x="453683" y="2761532"/>
            <a:ext cx="8460031" cy="990446"/>
            <a:chOff x="453683" y="3174477"/>
            <a:chExt cx="8460031" cy="990446"/>
          </a:xfrm>
        </p:grpSpPr>
        <p:pic>
          <p:nvPicPr>
            <p:cNvPr id="49" name="Picture 48">
              <a:extLst>
                <a:ext uri="{FF2B5EF4-FFF2-40B4-BE49-F238E27FC236}">
                  <a16:creationId xmlns:a16="http://schemas.microsoft.com/office/drawing/2014/main" id="{B14487E4-387F-0549-8BCB-E9151C03B133}"/>
                </a:ext>
              </a:extLst>
            </p:cNvPr>
            <p:cNvPicPr>
              <a:picLocks noChangeAspect="1"/>
            </p:cNvPicPr>
            <p:nvPr/>
          </p:nvPicPr>
          <p:blipFill>
            <a:blip r:embed="rId22"/>
            <a:stretch>
              <a:fillRect/>
            </a:stretch>
          </p:blipFill>
          <p:spPr>
            <a:xfrm>
              <a:off x="453683" y="3305292"/>
              <a:ext cx="728816" cy="728816"/>
            </a:xfrm>
            <a:prstGeom prst="rect">
              <a:avLst/>
            </a:prstGeom>
          </p:spPr>
        </p:pic>
        <p:pic>
          <p:nvPicPr>
            <p:cNvPr id="51" name="Picture 50">
              <a:extLst>
                <a:ext uri="{FF2B5EF4-FFF2-40B4-BE49-F238E27FC236}">
                  <a16:creationId xmlns:a16="http://schemas.microsoft.com/office/drawing/2014/main" id="{60424F69-5BBD-7741-A93F-75CA4F03BCE1}"/>
                </a:ext>
              </a:extLst>
            </p:cNvPr>
            <p:cNvPicPr>
              <a:picLocks noChangeAspect="1"/>
            </p:cNvPicPr>
            <p:nvPr/>
          </p:nvPicPr>
          <p:blipFill>
            <a:blip r:embed="rId23"/>
            <a:stretch>
              <a:fillRect/>
            </a:stretch>
          </p:blipFill>
          <p:spPr>
            <a:xfrm>
              <a:off x="1466061" y="3417508"/>
              <a:ext cx="1119853" cy="504384"/>
            </a:xfrm>
            <a:prstGeom prst="rect">
              <a:avLst/>
            </a:prstGeom>
          </p:spPr>
        </p:pic>
        <p:pic>
          <p:nvPicPr>
            <p:cNvPr id="53" name="Picture 52">
              <a:extLst>
                <a:ext uri="{FF2B5EF4-FFF2-40B4-BE49-F238E27FC236}">
                  <a16:creationId xmlns:a16="http://schemas.microsoft.com/office/drawing/2014/main" id="{88C66849-CBAD-3F4C-8B57-D025059EB32E}"/>
                </a:ext>
              </a:extLst>
            </p:cNvPr>
            <p:cNvPicPr>
              <a:picLocks noChangeAspect="1"/>
            </p:cNvPicPr>
            <p:nvPr/>
          </p:nvPicPr>
          <p:blipFill>
            <a:blip r:embed="rId24"/>
            <a:stretch>
              <a:fillRect/>
            </a:stretch>
          </p:blipFill>
          <p:spPr>
            <a:xfrm>
              <a:off x="2869476" y="3237101"/>
              <a:ext cx="1266143" cy="865198"/>
            </a:xfrm>
            <a:prstGeom prst="rect">
              <a:avLst/>
            </a:prstGeom>
          </p:spPr>
        </p:pic>
        <p:pic>
          <p:nvPicPr>
            <p:cNvPr id="55" name="Picture 54">
              <a:extLst>
                <a:ext uri="{FF2B5EF4-FFF2-40B4-BE49-F238E27FC236}">
                  <a16:creationId xmlns:a16="http://schemas.microsoft.com/office/drawing/2014/main" id="{3BC5CF32-431E-6942-99E8-C722AE9C1A1C}"/>
                </a:ext>
              </a:extLst>
            </p:cNvPr>
            <p:cNvPicPr>
              <a:picLocks noChangeAspect="1"/>
            </p:cNvPicPr>
            <p:nvPr/>
          </p:nvPicPr>
          <p:blipFill rotWithShape="1">
            <a:blip r:embed="rId25"/>
            <a:srcRect l="19967" t="16564" r="20170" b="17423"/>
            <a:stretch/>
          </p:blipFill>
          <p:spPr>
            <a:xfrm>
              <a:off x="4419181" y="3269316"/>
              <a:ext cx="1383195" cy="800769"/>
            </a:xfrm>
            <a:prstGeom prst="rect">
              <a:avLst/>
            </a:prstGeom>
          </p:spPr>
        </p:pic>
        <p:pic>
          <p:nvPicPr>
            <p:cNvPr id="59" name="Picture 58">
              <a:extLst>
                <a:ext uri="{FF2B5EF4-FFF2-40B4-BE49-F238E27FC236}">
                  <a16:creationId xmlns:a16="http://schemas.microsoft.com/office/drawing/2014/main" id="{64363AE2-B451-054B-809C-B8FF76897E3C}"/>
                </a:ext>
              </a:extLst>
            </p:cNvPr>
            <p:cNvPicPr>
              <a:picLocks noChangeAspect="1"/>
            </p:cNvPicPr>
            <p:nvPr/>
          </p:nvPicPr>
          <p:blipFill>
            <a:blip r:embed="rId26"/>
            <a:stretch>
              <a:fillRect/>
            </a:stretch>
          </p:blipFill>
          <p:spPr>
            <a:xfrm>
              <a:off x="6085938" y="3407305"/>
              <a:ext cx="1195521" cy="524791"/>
            </a:xfrm>
            <a:prstGeom prst="rect">
              <a:avLst/>
            </a:prstGeom>
          </p:spPr>
        </p:pic>
        <p:pic>
          <p:nvPicPr>
            <p:cNvPr id="61" name="Picture 60">
              <a:extLst>
                <a:ext uri="{FF2B5EF4-FFF2-40B4-BE49-F238E27FC236}">
                  <a16:creationId xmlns:a16="http://schemas.microsoft.com/office/drawing/2014/main" id="{0CB7B03F-30C5-4B42-A764-03E4C0BF0658}"/>
                </a:ext>
              </a:extLst>
            </p:cNvPr>
            <p:cNvPicPr>
              <a:picLocks noChangeAspect="1"/>
            </p:cNvPicPr>
            <p:nvPr/>
          </p:nvPicPr>
          <p:blipFill>
            <a:blip r:embed="rId27"/>
            <a:stretch>
              <a:fillRect/>
            </a:stretch>
          </p:blipFill>
          <p:spPr>
            <a:xfrm>
              <a:off x="7565021" y="3174477"/>
              <a:ext cx="1348693" cy="990446"/>
            </a:xfrm>
            <a:prstGeom prst="rect">
              <a:avLst/>
            </a:prstGeom>
          </p:spPr>
        </p:pic>
      </p:grpSp>
      <p:grpSp>
        <p:nvGrpSpPr>
          <p:cNvPr id="76" name="Group 75">
            <a:extLst>
              <a:ext uri="{FF2B5EF4-FFF2-40B4-BE49-F238E27FC236}">
                <a16:creationId xmlns:a16="http://schemas.microsoft.com/office/drawing/2014/main" id="{E38F2A50-ED14-814E-886F-CF5DB0FDDDD6}"/>
              </a:ext>
            </a:extLst>
          </p:cNvPr>
          <p:cNvGrpSpPr/>
          <p:nvPr/>
        </p:nvGrpSpPr>
        <p:grpSpPr>
          <a:xfrm>
            <a:off x="453683" y="3706130"/>
            <a:ext cx="8333915" cy="867904"/>
            <a:chOff x="453683" y="3784786"/>
            <a:chExt cx="8333915" cy="867904"/>
          </a:xfrm>
        </p:grpSpPr>
        <p:pic>
          <p:nvPicPr>
            <p:cNvPr id="67" name="Picture 66">
              <a:extLst>
                <a:ext uri="{FF2B5EF4-FFF2-40B4-BE49-F238E27FC236}">
                  <a16:creationId xmlns:a16="http://schemas.microsoft.com/office/drawing/2014/main" id="{CED086A9-F7E9-7A4E-B6EC-C7FA55AD28BC}"/>
                </a:ext>
              </a:extLst>
            </p:cNvPr>
            <p:cNvPicPr>
              <a:picLocks noChangeAspect="1"/>
            </p:cNvPicPr>
            <p:nvPr/>
          </p:nvPicPr>
          <p:blipFill rotWithShape="1">
            <a:blip r:embed="rId28"/>
            <a:srcRect l="35484" t="8045" r="35496" b="7686"/>
            <a:stretch/>
          </p:blipFill>
          <p:spPr>
            <a:xfrm>
              <a:off x="453683" y="3958184"/>
              <a:ext cx="320368" cy="521109"/>
            </a:xfrm>
            <a:prstGeom prst="rect">
              <a:avLst/>
            </a:prstGeom>
          </p:spPr>
        </p:pic>
        <p:pic>
          <p:nvPicPr>
            <p:cNvPr id="69" name="Picture 68">
              <a:extLst>
                <a:ext uri="{FF2B5EF4-FFF2-40B4-BE49-F238E27FC236}">
                  <a16:creationId xmlns:a16="http://schemas.microsoft.com/office/drawing/2014/main" id="{72D0A0A8-AD56-3E4C-AFF0-0F023F605D90}"/>
                </a:ext>
              </a:extLst>
            </p:cNvPr>
            <p:cNvPicPr>
              <a:picLocks noChangeAspect="1"/>
            </p:cNvPicPr>
            <p:nvPr/>
          </p:nvPicPr>
          <p:blipFill>
            <a:blip r:embed="rId29"/>
            <a:stretch>
              <a:fillRect/>
            </a:stretch>
          </p:blipFill>
          <p:spPr>
            <a:xfrm>
              <a:off x="981976" y="3817484"/>
              <a:ext cx="1433052" cy="802509"/>
            </a:xfrm>
            <a:prstGeom prst="rect">
              <a:avLst/>
            </a:prstGeom>
          </p:spPr>
        </p:pic>
        <p:pic>
          <p:nvPicPr>
            <p:cNvPr id="71" name="Picture 70">
              <a:extLst>
                <a:ext uri="{FF2B5EF4-FFF2-40B4-BE49-F238E27FC236}">
                  <a16:creationId xmlns:a16="http://schemas.microsoft.com/office/drawing/2014/main" id="{5575CCFB-A070-FA4D-A920-BC3205F03DF3}"/>
                </a:ext>
              </a:extLst>
            </p:cNvPr>
            <p:cNvPicPr>
              <a:picLocks noChangeAspect="1"/>
            </p:cNvPicPr>
            <p:nvPr/>
          </p:nvPicPr>
          <p:blipFill rotWithShape="1">
            <a:blip r:embed="rId30"/>
            <a:srcRect t="36400" b="1865"/>
            <a:stretch/>
          </p:blipFill>
          <p:spPr>
            <a:xfrm>
              <a:off x="2622953" y="3991746"/>
              <a:ext cx="1323668" cy="453985"/>
            </a:xfrm>
            <a:prstGeom prst="rect">
              <a:avLst/>
            </a:prstGeom>
          </p:spPr>
        </p:pic>
        <p:pic>
          <p:nvPicPr>
            <p:cNvPr id="73" name="Picture 72">
              <a:extLst>
                <a:ext uri="{FF2B5EF4-FFF2-40B4-BE49-F238E27FC236}">
                  <a16:creationId xmlns:a16="http://schemas.microsoft.com/office/drawing/2014/main" id="{8F4C34F5-4A11-B645-B9D3-C4BE60102DAB}"/>
                </a:ext>
              </a:extLst>
            </p:cNvPr>
            <p:cNvPicPr>
              <a:picLocks noChangeAspect="1"/>
            </p:cNvPicPr>
            <p:nvPr/>
          </p:nvPicPr>
          <p:blipFill>
            <a:blip r:embed="rId31"/>
            <a:stretch>
              <a:fillRect/>
            </a:stretch>
          </p:blipFill>
          <p:spPr>
            <a:xfrm>
              <a:off x="4154546" y="4051590"/>
              <a:ext cx="1002890" cy="334297"/>
            </a:xfrm>
            <a:prstGeom prst="rect">
              <a:avLst/>
            </a:prstGeom>
          </p:spPr>
        </p:pic>
        <p:pic>
          <p:nvPicPr>
            <p:cNvPr id="74" name="Picture 73">
              <a:extLst>
                <a:ext uri="{FF2B5EF4-FFF2-40B4-BE49-F238E27FC236}">
                  <a16:creationId xmlns:a16="http://schemas.microsoft.com/office/drawing/2014/main" id="{CA2568E4-4DE8-1146-85DE-21F68D89FB37}"/>
                </a:ext>
              </a:extLst>
            </p:cNvPr>
            <p:cNvPicPr>
              <a:picLocks noChangeAspect="1"/>
            </p:cNvPicPr>
            <p:nvPr/>
          </p:nvPicPr>
          <p:blipFill>
            <a:blip r:embed="rId32"/>
            <a:stretch>
              <a:fillRect/>
            </a:stretch>
          </p:blipFill>
          <p:spPr>
            <a:xfrm>
              <a:off x="6801482" y="3974598"/>
              <a:ext cx="1986116" cy="488281"/>
            </a:xfrm>
            <a:prstGeom prst="rect">
              <a:avLst/>
            </a:prstGeom>
          </p:spPr>
        </p:pic>
        <p:pic>
          <p:nvPicPr>
            <p:cNvPr id="75" name="Picture 74">
              <a:extLst>
                <a:ext uri="{FF2B5EF4-FFF2-40B4-BE49-F238E27FC236}">
                  <a16:creationId xmlns:a16="http://schemas.microsoft.com/office/drawing/2014/main" id="{79FAD567-70C7-F84A-9EF7-72CAAC9B12C2}"/>
                </a:ext>
              </a:extLst>
            </p:cNvPr>
            <p:cNvPicPr>
              <a:picLocks noChangeAspect="1"/>
            </p:cNvPicPr>
            <p:nvPr/>
          </p:nvPicPr>
          <p:blipFill>
            <a:blip r:embed="rId33"/>
            <a:stretch>
              <a:fillRect/>
            </a:stretch>
          </p:blipFill>
          <p:spPr>
            <a:xfrm>
              <a:off x="5365361" y="3784786"/>
              <a:ext cx="1228194" cy="867904"/>
            </a:xfrm>
            <a:prstGeom prst="rect">
              <a:avLst/>
            </a:prstGeom>
          </p:spPr>
        </p:pic>
      </p:grpSp>
    </p:spTree>
    <p:extLst>
      <p:ext uri="{BB962C8B-B14F-4D97-AF65-F5344CB8AC3E}">
        <p14:creationId xmlns:p14="http://schemas.microsoft.com/office/powerpoint/2010/main" val="27466367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9F1A7E-7F87-4143-B049-D018420CDB4C}"/>
              </a:ext>
            </a:extLst>
          </p:cNvPr>
          <p:cNvPicPr>
            <a:picLocks noChangeAspect="1"/>
          </p:cNvPicPr>
          <p:nvPr/>
        </p:nvPicPr>
        <p:blipFill rotWithShape="1">
          <a:blip r:embed="rId2"/>
          <a:srcRect b="16231"/>
          <a:stretch/>
        </p:blipFill>
        <p:spPr>
          <a:xfrm>
            <a:off x="4171311" y="2385026"/>
            <a:ext cx="2362200" cy="724654"/>
          </a:xfrm>
          <a:prstGeom prst="rect">
            <a:avLst/>
          </a:prstGeom>
        </p:spPr>
      </p:pic>
      <p:pic>
        <p:nvPicPr>
          <p:cNvPr id="8" name="Picture 7">
            <a:extLst>
              <a:ext uri="{FF2B5EF4-FFF2-40B4-BE49-F238E27FC236}">
                <a16:creationId xmlns:a16="http://schemas.microsoft.com/office/drawing/2014/main" id="{CA0E4022-65C9-5144-B56B-C005ABDD3420}"/>
              </a:ext>
            </a:extLst>
          </p:cNvPr>
          <p:cNvPicPr>
            <a:picLocks noChangeAspect="1"/>
          </p:cNvPicPr>
          <p:nvPr/>
        </p:nvPicPr>
        <p:blipFill>
          <a:blip r:embed="rId3"/>
          <a:stretch>
            <a:fillRect/>
          </a:stretch>
        </p:blipFill>
        <p:spPr>
          <a:xfrm>
            <a:off x="6520464" y="2500751"/>
            <a:ext cx="1742890" cy="1075690"/>
          </a:xfrm>
          <a:prstGeom prst="rect">
            <a:avLst/>
          </a:prstGeom>
        </p:spPr>
      </p:pic>
      <p:pic>
        <p:nvPicPr>
          <p:cNvPr id="10" name="Picture 9">
            <a:extLst>
              <a:ext uri="{FF2B5EF4-FFF2-40B4-BE49-F238E27FC236}">
                <a16:creationId xmlns:a16="http://schemas.microsoft.com/office/drawing/2014/main" id="{C7111ECC-0B99-9044-BF85-6BA31F2C7C32}"/>
              </a:ext>
            </a:extLst>
          </p:cNvPr>
          <p:cNvPicPr>
            <a:picLocks noChangeAspect="1"/>
          </p:cNvPicPr>
          <p:nvPr/>
        </p:nvPicPr>
        <p:blipFill>
          <a:blip r:embed="rId4"/>
          <a:stretch>
            <a:fillRect/>
          </a:stretch>
        </p:blipFill>
        <p:spPr>
          <a:xfrm>
            <a:off x="4307266" y="149103"/>
            <a:ext cx="1746250" cy="1023892"/>
          </a:xfrm>
          <a:prstGeom prst="rect">
            <a:avLst/>
          </a:prstGeom>
        </p:spPr>
      </p:pic>
      <p:pic>
        <p:nvPicPr>
          <p:cNvPr id="11" name="Picture 10">
            <a:extLst>
              <a:ext uri="{FF2B5EF4-FFF2-40B4-BE49-F238E27FC236}">
                <a16:creationId xmlns:a16="http://schemas.microsoft.com/office/drawing/2014/main" id="{940BADE3-1A4D-754B-82B3-A1E40EE86637}"/>
              </a:ext>
            </a:extLst>
          </p:cNvPr>
          <p:cNvPicPr>
            <a:picLocks noChangeAspect="1"/>
          </p:cNvPicPr>
          <p:nvPr/>
        </p:nvPicPr>
        <p:blipFill>
          <a:blip r:embed="rId5"/>
          <a:stretch>
            <a:fillRect/>
          </a:stretch>
        </p:blipFill>
        <p:spPr>
          <a:xfrm>
            <a:off x="6497321" y="315562"/>
            <a:ext cx="1789176" cy="646150"/>
          </a:xfrm>
          <a:prstGeom prst="rect">
            <a:avLst/>
          </a:prstGeom>
        </p:spPr>
      </p:pic>
      <p:sp>
        <p:nvSpPr>
          <p:cNvPr id="15" name="TextBox 14">
            <a:extLst>
              <a:ext uri="{FF2B5EF4-FFF2-40B4-BE49-F238E27FC236}">
                <a16:creationId xmlns:a16="http://schemas.microsoft.com/office/drawing/2014/main" id="{FF464191-6E86-E94D-BA1F-187263D6682B}"/>
              </a:ext>
            </a:extLst>
          </p:cNvPr>
          <p:cNvSpPr txBox="1"/>
          <p:nvPr/>
        </p:nvSpPr>
        <p:spPr>
          <a:xfrm>
            <a:off x="468313" y="102462"/>
            <a:ext cx="4105656" cy="400110"/>
          </a:xfrm>
          <a:prstGeom prst="rect">
            <a:avLst/>
          </a:prstGeom>
          <a:noFill/>
        </p:spPr>
        <p:txBody>
          <a:bodyPr wrap="square" rtlCol="0">
            <a:spAutoFit/>
          </a:bodyPr>
          <a:lstStyle/>
          <a:p>
            <a:r>
              <a:rPr lang="it-IT" sz="2000" dirty="0" smtClean="0">
                <a:solidFill>
                  <a:schemeClr val="bg1"/>
                </a:solidFill>
                <a:latin typeface="Amazon Ember" panose="020B0603020204020204" pitchFamily="34" charset="0"/>
                <a:ea typeface="Amazon Ember" panose="020B0603020204020204" pitchFamily="34" charset="0"/>
                <a:cs typeface="Amazon Ember" panose="020B0603020204020204" pitchFamily="34" charset="0"/>
              </a:rPr>
              <a:t>Italy Public Sector Customers</a:t>
            </a:r>
            <a:endParaRPr lang="it-IT" sz="2000" dirty="0">
              <a:solidFill>
                <a:schemeClr val="bg1"/>
              </a:solidFill>
              <a:latin typeface="Amazon Ember" panose="020B0603020204020204" pitchFamily="34" charset="0"/>
              <a:ea typeface="Amazon Ember" panose="020B0603020204020204" pitchFamily="34" charset="0"/>
              <a:cs typeface="Amazon Ember" panose="020B0603020204020204" pitchFamily="34" charset="0"/>
            </a:endParaRPr>
          </a:p>
        </p:txBody>
      </p:sp>
      <p:pic>
        <p:nvPicPr>
          <p:cNvPr id="9" name="Picture 8">
            <a:extLst>
              <a:ext uri="{FF2B5EF4-FFF2-40B4-BE49-F238E27FC236}">
                <a16:creationId xmlns:a16="http://schemas.microsoft.com/office/drawing/2014/main" id="{5A75E465-D155-7649-B4D8-DB073E315413}"/>
              </a:ext>
            </a:extLst>
          </p:cNvPr>
          <p:cNvPicPr>
            <a:picLocks noChangeAspect="1"/>
          </p:cNvPicPr>
          <p:nvPr/>
        </p:nvPicPr>
        <p:blipFill>
          <a:blip r:embed="rId6"/>
          <a:stretch>
            <a:fillRect/>
          </a:stretch>
        </p:blipFill>
        <p:spPr>
          <a:xfrm>
            <a:off x="4443152" y="3347231"/>
            <a:ext cx="1867753" cy="974480"/>
          </a:xfrm>
          <a:prstGeom prst="rect">
            <a:avLst/>
          </a:prstGeom>
        </p:spPr>
      </p:pic>
      <p:sp>
        <p:nvSpPr>
          <p:cNvPr id="12" name="Content Placeholder 2">
            <a:extLst>
              <a:ext uri="{FF2B5EF4-FFF2-40B4-BE49-F238E27FC236}">
                <a16:creationId xmlns:a16="http://schemas.microsoft.com/office/drawing/2014/main" id="{2BB82002-37EB-4444-8998-B9845BE5BF98}"/>
              </a:ext>
            </a:extLst>
          </p:cNvPr>
          <p:cNvSpPr txBox="1">
            <a:spLocks/>
          </p:cNvSpPr>
          <p:nvPr/>
        </p:nvSpPr>
        <p:spPr>
          <a:xfrm>
            <a:off x="4338971" y="1219636"/>
            <a:ext cx="1762375" cy="1409438"/>
          </a:xfrm>
          <a:prstGeom prst="rect">
            <a:avLst/>
          </a:prstGeom>
        </p:spPr>
        <p:txBody>
          <a:bodyPr/>
          <a:lstStyle>
            <a:lvl1pPr marL="0" indent="0" algn="l" defTabSz="457200" rtl="0" eaLnBrk="1" latinLnBrk="0" hangingPunct="1">
              <a:spcBef>
                <a:spcPct val="20000"/>
              </a:spcBef>
              <a:buFontTx/>
              <a:buNone/>
              <a:defRPr sz="2400" b="0" i="0" kern="1200">
                <a:solidFill>
                  <a:schemeClr val="bg1"/>
                </a:solidFill>
                <a:latin typeface="Amazon Ember Regular" charset="0"/>
                <a:ea typeface="+mn-ea"/>
                <a:cs typeface="Amazon Ember Regular" charset="0"/>
              </a:defRPr>
            </a:lvl1pPr>
            <a:lvl2pPr marL="742950" indent="-285750" algn="l" defTabSz="457200" rtl="0" eaLnBrk="1" latinLnBrk="0" hangingPunct="1">
              <a:spcBef>
                <a:spcPct val="20000"/>
              </a:spcBef>
              <a:buFont typeface="Arial"/>
              <a:buChar char="•"/>
              <a:defRPr sz="2000" b="0" i="0" kern="1200">
                <a:solidFill>
                  <a:schemeClr val="bg1"/>
                </a:solidFill>
                <a:latin typeface="Amazon Ember Regular" charset="0"/>
                <a:ea typeface="+mn-ea"/>
                <a:cs typeface="Amazon Ember Regular" charset="0"/>
              </a:defRPr>
            </a:lvl2pPr>
            <a:lvl3pPr marL="1143000" indent="-228600" algn="l" defTabSz="457200" rtl="0" eaLnBrk="1" latinLnBrk="0" hangingPunct="1">
              <a:spcBef>
                <a:spcPct val="20000"/>
              </a:spcBef>
              <a:buFont typeface="Arial"/>
              <a:buChar char="•"/>
              <a:defRPr sz="1800" b="0" i="0" kern="1200">
                <a:solidFill>
                  <a:schemeClr val="bg1"/>
                </a:solidFill>
                <a:latin typeface="Amazon Ember Regular" charset="0"/>
                <a:ea typeface="+mn-ea"/>
                <a:cs typeface="Amazon Ember Regular" charset="0"/>
              </a:defRPr>
            </a:lvl3pPr>
            <a:lvl4pPr marL="1600200" indent="-228600" algn="l" defTabSz="457200" rtl="0" eaLnBrk="1" latinLnBrk="0" hangingPunct="1">
              <a:spcBef>
                <a:spcPct val="20000"/>
              </a:spcBef>
              <a:buFont typeface="Arial"/>
              <a:buChar char="–"/>
              <a:defRPr sz="1600" b="0" i="0" kern="1200">
                <a:solidFill>
                  <a:schemeClr val="bg1"/>
                </a:solidFill>
                <a:latin typeface="Amazon Ember Regular" charset="0"/>
                <a:ea typeface="+mn-ea"/>
                <a:cs typeface="Amazon Ember Regular" charset="0"/>
              </a:defRPr>
            </a:lvl4pPr>
            <a:lvl5pPr marL="2057400" indent="-228600" algn="l" defTabSz="457200" rtl="0" eaLnBrk="1" latinLnBrk="0" hangingPunct="1">
              <a:spcBef>
                <a:spcPct val="20000"/>
              </a:spcBef>
              <a:buFont typeface="Arial"/>
              <a:buChar char="»"/>
              <a:defRPr sz="1600" b="0" i="0" kern="1200">
                <a:solidFill>
                  <a:schemeClr val="bg1"/>
                </a:solidFill>
                <a:latin typeface="Amazon Ember Regular" charset="0"/>
                <a:ea typeface="+mn-ea"/>
                <a:cs typeface="Amazon Ember Regular"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1200" b="1" dirty="0" err="1"/>
              <a:t>Leggi</a:t>
            </a:r>
            <a:r>
              <a:rPr lang="en-GB" sz="1200" b="1" dirty="0"/>
              <a:t> la Storia </a:t>
            </a:r>
          </a:p>
          <a:p>
            <a:r>
              <a:rPr lang="en-US" sz="1200" i="1" u="sng" dirty="0">
                <a:hlinkClick r:id="rId7"/>
              </a:rPr>
              <a:t>https://</a:t>
            </a:r>
            <a:r>
              <a:rPr lang="en-US" sz="1200" i="1" dirty="0">
                <a:hlinkClick r:id="rId7"/>
              </a:rPr>
              <a:t>aws.amazon.com/solutions/case-studies/corte-dei-conti</a:t>
            </a:r>
            <a:r>
              <a:rPr lang="en-US" sz="1200" i="1" u="sng" dirty="0">
                <a:hlinkClick r:id="rId7"/>
              </a:rPr>
              <a:t>/</a:t>
            </a:r>
          </a:p>
        </p:txBody>
      </p:sp>
      <p:sp>
        <p:nvSpPr>
          <p:cNvPr id="13" name="Content Placeholder 2">
            <a:extLst>
              <a:ext uri="{FF2B5EF4-FFF2-40B4-BE49-F238E27FC236}">
                <a16:creationId xmlns:a16="http://schemas.microsoft.com/office/drawing/2014/main" id="{54A68165-F5D2-C845-9BC0-B5375D035B1B}"/>
              </a:ext>
            </a:extLst>
          </p:cNvPr>
          <p:cNvSpPr txBox="1">
            <a:spLocks/>
          </p:cNvSpPr>
          <p:nvPr/>
        </p:nvSpPr>
        <p:spPr>
          <a:xfrm>
            <a:off x="6500901" y="1058391"/>
            <a:ext cx="1785596" cy="1409438"/>
          </a:xfrm>
          <a:prstGeom prst="rect">
            <a:avLst/>
          </a:prstGeom>
        </p:spPr>
        <p:txBody>
          <a:bodyPr/>
          <a:lstStyle>
            <a:lvl1pPr marL="0" indent="0" algn="l" defTabSz="457200" rtl="0" eaLnBrk="1" latinLnBrk="0" hangingPunct="1">
              <a:spcBef>
                <a:spcPct val="20000"/>
              </a:spcBef>
              <a:buFontTx/>
              <a:buNone/>
              <a:defRPr sz="2400" b="0" i="0" kern="1200">
                <a:solidFill>
                  <a:schemeClr val="bg1"/>
                </a:solidFill>
                <a:latin typeface="Amazon Ember Regular" charset="0"/>
                <a:ea typeface="+mn-ea"/>
                <a:cs typeface="Amazon Ember Regular" charset="0"/>
              </a:defRPr>
            </a:lvl1pPr>
            <a:lvl2pPr marL="742950" indent="-285750" algn="l" defTabSz="457200" rtl="0" eaLnBrk="1" latinLnBrk="0" hangingPunct="1">
              <a:spcBef>
                <a:spcPct val="20000"/>
              </a:spcBef>
              <a:buFont typeface="Arial"/>
              <a:buChar char="•"/>
              <a:defRPr sz="2000" b="0" i="0" kern="1200">
                <a:solidFill>
                  <a:schemeClr val="bg1"/>
                </a:solidFill>
                <a:latin typeface="Amazon Ember Regular" charset="0"/>
                <a:ea typeface="+mn-ea"/>
                <a:cs typeface="Amazon Ember Regular" charset="0"/>
              </a:defRPr>
            </a:lvl2pPr>
            <a:lvl3pPr marL="1143000" indent="-228600" algn="l" defTabSz="457200" rtl="0" eaLnBrk="1" latinLnBrk="0" hangingPunct="1">
              <a:spcBef>
                <a:spcPct val="20000"/>
              </a:spcBef>
              <a:buFont typeface="Arial"/>
              <a:buChar char="•"/>
              <a:defRPr sz="1800" b="0" i="0" kern="1200">
                <a:solidFill>
                  <a:schemeClr val="bg1"/>
                </a:solidFill>
                <a:latin typeface="Amazon Ember Regular" charset="0"/>
                <a:ea typeface="+mn-ea"/>
                <a:cs typeface="Amazon Ember Regular" charset="0"/>
              </a:defRPr>
            </a:lvl3pPr>
            <a:lvl4pPr marL="1600200" indent="-228600" algn="l" defTabSz="457200" rtl="0" eaLnBrk="1" latinLnBrk="0" hangingPunct="1">
              <a:spcBef>
                <a:spcPct val="20000"/>
              </a:spcBef>
              <a:buFont typeface="Arial"/>
              <a:buChar char="–"/>
              <a:defRPr sz="1600" b="0" i="0" kern="1200">
                <a:solidFill>
                  <a:schemeClr val="bg1"/>
                </a:solidFill>
                <a:latin typeface="Amazon Ember Regular" charset="0"/>
                <a:ea typeface="+mn-ea"/>
                <a:cs typeface="Amazon Ember Regular" charset="0"/>
              </a:defRPr>
            </a:lvl4pPr>
            <a:lvl5pPr marL="2057400" indent="-228600" algn="l" defTabSz="457200" rtl="0" eaLnBrk="1" latinLnBrk="0" hangingPunct="1">
              <a:spcBef>
                <a:spcPct val="20000"/>
              </a:spcBef>
              <a:buFont typeface="Arial"/>
              <a:buChar char="»"/>
              <a:defRPr sz="1600" b="0" i="0" kern="1200">
                <a:solidFill>
                  <a:schemeClr val="bg1"/>
                </a:solidFill>
                <a:latin typeface="Amazon Ember Regular" charset="0"/>
                <a:ea typeface="+mn-ea"/>
                <a:cs typeface="Amazon Ember Regular"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1200" b="1" dirty="0" err="1"/>
              <a:t>Leggi</a:t>
            </a:r>
            <a:r>
              <a:rPr lang="en-GB" sz="1200" b="1" dirty="0"/>
              <a:t> la Storia </a:t>
            </a:r>
          </a:p>
          <a:p>
            <a:r>
              <a:rPr lang="en-US" sz="1200" i="1" u="sng" dirty="0">
                <a:hlinkClick r:id="rId8"/>
              </a:rPr>
              <a:t>https://aws.amazon.com/solutions/case-studies/european-space-agency/</a:t>
            </a:r>
            <a:r>
              <a:rPr lang="en-US" sz="1200" i="1" u="sng" dirty="0"/>
              <a:t> </a:t>
            </a:r>
          </a:p>
          <a:p>
            <a:endParaRPr lang="en-GB" sz="1200" b="1" dirty="0"/>
          </a:p>
        </p:txBody>
      </p:sp>
      <p:pic>
        <p:nvPicPr>
          <p:cNvPr id="14" name="Picture 13">
            <a:extLst>
              <a:ext uri="{FF2B5EF4-FFF2-40B4-BE49-F238E27FC236}">
                <a16:creationId xmlns:a16="http://schemas.microsoft.com/office/drawing/2014/main" id="{687A01ED-9BA5-9C46-88D9-910C8BC45239}"/>
              </a:ext>
            </a:extLst>
          </p:cNvPr>
          <p:cNvPicPr>
            <a:picLocks noChangeAspect="1"/>
          </p:cNvPicPr>
          <p:nvPr/>
        </p:nvPicPr>
        <p:blipFill>
          <a:blip r:embed="rId9"/>
          <a:stretch>
            <a:fillRect/>
          </a:stretch>
        </p:blipFill>
        <p:spPr>
          <a:xfrm>
            <a:off x="468313" y="618695"/>
            <a:ext cx="2266950" cy="1305660"/>
          </a:xfrm>
          <a:prstGeom prst="rect">
            <a:avLst/>
          </a:prstGeom>
        </p:spPr>
      </p:pic>
      <p:sp>
        <p:nvSpPr>
          <p:cNvPr id="16" name="Content Placeholder 2">
            <a:extLst>
              <a:ext uri="{FF2B5EF4-FFF2-40B4-BE49-F238E27FC236}">
                <a16:creationId xmlns:a16="http://schemas.microsoft.com/office/drawing/2014/main" id="{647EEFE7-9FFF-2343-85BB-B4CE82AB7C4D}"/>
              </a:ext>
            </a:extLst>
          </p:cNvPr>
          <p:cNvSpPr txBox="1">
            <a:spLocks/>
          </p:cNvSpPr>
          <p:nvPr/>
        </p:nvSpPr>
        <p:spPr>
          <a:xfrm>
            <a:off x="468313" y="1937793"/>
            <a:ext cx="3283880" cy="1409438"/>
          </a:xfrm>
          <a:prstGeom prst="rect">
            <a:avLst/>
          </a:prstGeom>
        </p:spPr>
        <p:txBody>
          <a:bodyPr/>
          <a:lstStyle>
            <a:lvl1pPr marL="0" indent="0" algn="l" defTabSz="457200" rtl="0" eaLnBrk="1" latinLnBrk="0" hangingPunct="1">
              <a:spcBef>
                <a:spcPct val="20000"/>
              </a:spcBef>
              <a:buFontTx/>
              <a:buNone/>
              <a:defRPr sz="2400" b="0" i="0" kern="1200">
                <a:solidFill>
                  <a:schemeClr val="bg1"/>
                </a:solidFill>
                <a:latin typeface="Amazon Ember Regular" charset="0"/>
                <a:ea typeface="+mn-ea"/>
                <a:cs typeface="Amazon Ember Regular" charset="0"/>
              </a:defRPr>
            </a:lvl1pPr>
            <a:lvl2pPr marL="742950" indent="-285750" algn="l" defTabSz="457200" rtl="0" eaLnBrk="1" latinLnBrk="0" hangingPunct="1">
              <a:spcBef>
                <a:spcPct val="20000"/>
              </a:spcBef>
              <a:buFont typeface="Arial"/>
              <a:buChar char="•"/>
              <a:defRPr sz="2000" b="0" i="0" kern="1200">
                <a:solidFill>
                  <a:schemeClr val="bg1"/>
                </a:solidFill>
                <a:latin typeface="Amazon Ember Regular" charset="0"/>
                <a:ea typeface="+mn-ea"/>
                <a:cs typeface="Amazon Ember Regular" charset="0"/>
              </a:defRPr>
            </a:lvl2pPr>
            <a:lvl3pPr marL="1143000" indent="-228600" algn="l" defTabSz="457200" rtl="0" eaLnBrk="1" latinLnBrk="0" hangingPunct="1">
              <a:spcBef>
                <a:spcPct val="20000"/>
              </a:spcBef>
              <a:buFont typeface="Arial"/>
              <a:buChar char="•"/>
              <a:defRPr sz="1800" b="0" i="0" kern="1200">
                <a:solidFill>
                  <a:schemeClr val="bg1"/>
                </a:solidFill>
                <a:latin typeface="Amazon Ember Regular" charset="0"/>
                <a:ea typeface="+mn-ea"/>
                <a:cs typeface="Amazon Ember Regular" charset="0"/>
              </a:defRPr>
            </a:lvl3pPr>
            <a:lvl4pPr marL="1600200" indent="-228600" algn="l" defTabSz="457200" rtl="0" eaLnBrk="1" latinLnBrk="0" hangingPunct="1">
              <a:spcBef>
                <a:spcPct val="20000"/>
              </a:spcBef>
              <a:buFont typeface="Arial"/>
              <a:buChar char="–"/>
              <a:defRPr sz="1600" b="0" i="0" kern="1200">
                <a:solidFill>
                  <a:schemeClr val="bg1"/>
                </a:solidFill>
                <a:latin typeface="Amazon Ember Regular" charset="0"/>
                <a:ea typeface="+mn-ea"/>
                <a:cs typeface="Amazon Ember Regular" charset="0"/>
              </a:defRPr>
            </a:lvl4pPr>
            <a:lvl5pPr marL="2057400" indent="-228600" algn="l" defTabSz="457200" rtl="0" eaLnBrk="1" latinLnBrk="0" hangingPunct="1">
              <a:spcBef>
                <a:spcPct val="20000"/>
              </a:spcBef>
              <a:buFont typeface="Arial"/>
              <a:buChar char="»"/>
              <a:defRPr sz="1600" b="0" i="0" kern="1200">
                <a:solidFill>
                  <a:schemeClr val="bg1"/>
                </a:solidFill>
                <a:latin typeface="Amazon Ember Regular" charset="0"/>
                <a:ea typeface="+mn-ea"/>
                <a:cs typeface="Amazon Ember Regular"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200" b="1" dirty="0" err="1"/>
              <a:t>Istituto</a:t>
            </a:r>
            <a:r>
              <a:rPr lang="en-US" sz="1200" b="1" dirty="0"/>
              <a:t> Nazionale di </a:t>
            </a:r>
            <a:r>
              <a:rPr lang="en-US" sz="1200" b="1" dirty="0" err="1"/>
              <a:t>Astrofisica</a:t>
            </a:r>
            <a:r>
              <a:rPr lang="en-US" sz="1200" b="1" dirty="0"/>
              <a:t>: </a:t>
            </a:r>
            <a:r>
              <a:rPr lang="en-US" sz="1200" i="1" dirty="0" err="1"/>
              <a:t>Istituto</a:t>
            </a:r>
            <a:r>
              <a:rPr lang="en-US" sz="1200" i="1" dirty="0"/>
              <a:t> Nazionale di </a:t>
            </a:r>
            <a:r>
              <a:rPr lang="en-US" sz="1200" i="1" dirty="0" err="1"/>
              <a:t>Astrofisica</a:t>
            </a:r>
            <a:r>
              <a:rPr lang="en-US" sz="1200" i="1" dirty="0"/>
              <a:t> conducts scientific research in astronomy and astrophysics. The use of AWS Lambda, AWS SQS and AWS EC2 allowed to deliver an ad-hoc cloud architecture for specific workload in the quickest way possible. The organization turned to the AWS Cloud for particular heavy simulations workload and using the serverless architecture processed hundreds of TBs of data into the cloud.</a:t>
            </a:r>
          </a:p>
          <a:p>
            <a:endParaRPr lang="en-US" i="1" dirty="0"/>
          </a:p>
        </p:txBody>
      </p:sp>
      <p:sp>
        <p:nvSpPr>
          <p:cNvPr id="17" name="Content Placeholder 2">
            <a:extLst>
              <a:ext uri="{FF2B5EF4-FFF2-40B4-BE49-F238E27FC236}">
                <a16:creationId xmlns:a16="http://schemas.microsoft.com/office/drawing/2014/main" id="{C05A11C2-3FAE-C941-940F-8ECB18DF56E1}"/>
              </a:ext>
            </a:extLst>
          </p:cNvPr>
          <p:cNvSpPr txBox="1">
            <a:spLocks/>
          </p:cNvSpPr>
          <p:nvPr/>
        </p:nvSpPr>
        <p:spPr>
          <a:xfrm>
            <a:off x="6583789" y="3622840"/>
            <a:ext cx="2204599" cy="754917"/>
          </a:xfrm>
          <a:prstGeom prst="rect">
            <a:avLst/>
          </a:prstGeom>
        </p:spPr>
        <p:txBody>
          <a:bodyPr/>
          <a:lstStyle>
            <a:lvl1pPr marL="0" indent="0" algn="l" defTabSz="457200" rtl="0" eaLnBrk="1" latinLnBrk="0" hangingPunct="1">
              <a:spcBef>
                <a:spcPct val="20000"/>
              </a:spcBef>
              <a:buFontTx/>
              <a:buNone/>
              <a:defRPr sz="2400" b="0" i="0" kern="1200">
                <a:solidFill>
                  <a:schemeClr val="bg1"/>
                </a:solidFill>
                <a:latin typeface="Amazon Ember Regular" charset="0"/>
                <a:ea typeface="+mn-ea"/>
                <a:cs typeface="Amazon Ember Regular" charset="0"/>
              </a:defRPr>
            </a:lvl1pPr>
            <a:lvl2pPr marL="742950" indent="-285750" algn="l" defTabSz="457200" rtl="0" eaLnBrk="1" latinLnBrk="0" hangingPunct="1">
              <a:spcBef>
                <a:spcPct val="20000"/>
              </a:spcBef>
              <a:buFont typeface="Arial"/>
              <a:buChar char="•"/>
              <a:defRPr sz="2000" b="0" i="0" kern="1200">
                <a:solidFill>
                  <a:schemeClr val="bg1"/>
                </a:solidFill>
                <a:latin typeface="Amazon Ember Regular" charset="0"/>
                <a:ea typeface="+mn-ea"/>
                <a:cs typeface="Amazon Ember Regular" charset="0"/>
              </a:defRPr>
            </a:lvl2pPr>
            <a:lvl3pPr marL="1143000" indent="-228600" algn="l" defTabSz="457200" rtl="0" eaLnBrk="1" latinLnBrk="0" hangingPunct="1">
              <a:spcBef>
                <a:spcPct val="20000"/>
              </a:spcBef>
              <a:buFont typeface="Arial"/>
              <a:buChar char="•"/>
              <a:defRPr sz="1800" b="0" i="0" kern="1200">
                <a:solidFill>
                  <a:schemeClr val="bg1"/>
                </a:solidFill>
                <a:latin typeface="Amazon Ember Regular" charset="0"/>
                <a:ea typeface="+mn-ea"/>
                <a:cs typeface="Amazon Ember Regular" charset="0"/>
              </a:defRPr>
            </a:lvl3pPr>
            <a:lvl4pPr marL="1600200" indent="-228600" algn="l" defTabSz="457200" rtl="0" eaLnBrk="1" latinLnBrk="0" hangingPunct="1">
              <a:spcBef>
                <a:spcPct val="20000"/>
              </a:spcBef>
              <a:buFont typeface="Arial"/>
              <a:buChar char="–"/>
              <a:defRPr sz="1600" b="0" i="0" kern="1200">
                <a:solidFill>
                  <a:schemeClr val="bg1"/>
                </a:solidFill>
                <a:latin typeface="Amazon Ember Regular" charset="0"/>
                <a:ea typeface="+mn-ea"/>
                <a:cs typeface="Amazon Ember Regular" charset="0"/>
              </a:defRPr>
            </a:lvl4pPr>
            <a:lvl5pPr marL="2057400" indent="-228600" algn="l" defTabSz="457200" rtl="0" eaLnBrk="1" latinLnBrk="0" hangingPunct="1">
              <a:spcBef>
                <a:spcPct val="20000"/>
              </a:spcBef>
              <a:buFont typeface="Arial"/>
              <a:buChar char="»"/>
              <a:defRPr sz="1600" b="0" i="0" kern="1200">
                <a:solidFill>
                  <a:schemeClr val="bg1"/>
                </a:solidFill>
                <a:latin typeface="Amazon Ember Regular" charset="0"/>
                <a:ea typeface="+mn-ea"/>
                <a:cs typeface="Amazon Ember Regular"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1200" b="1" dirty="0" err="1" smtClean="0"/>
              <a:t>Leggi</a:t>
            </a:r>
            <a:r>
              <a:rPr lang="en-GB" sz="1200" b="1" dirty="0" smtClean="0"/>
              <a:t> </a:t>
            </a:r>
            <a:r>
              <a:rPr lang="en-GB" sz="1200" b="1" dirty="0"/>
              <a:t>la Storia </a:t>
            </a:r>
            <a:r>
              <a:rPr lang="en-GB" sz="1200" dirty="0" err="1"/>
              <a:t>Ottobre</a:t>
            </a:r>
            <a:r>
              <a:rPr lang="en-GB" sz="1200" dirty="0"/>
              <a:t> 2017</a:t>
            </a:r>
          </a:p>
          <a:p>
            <a:r>
              <a:rPr lang="en-GB" sz="1200" i="1" dirty="0">
                <a:hlinkClick r:id="rId10"/>
              </a:rPr>
              <a:t>https://aws-de-media.s3.amazonaws.com/images/whitepaper/AWS-City-of-Cagliari-case-study.pdf</a:t>
            </a:r>
            <a:r>
              <a:rPr lang="en-GB" sz="1200" dirty="0"/>
              <a:t> </a:t>
            </a:r>
          </a:p>
          <a:p>
            <a:endParaRPr lang="en-US" sz="1200" dirty="0">
              <a:solidFill>
                <a:schemeClr val="accent1">
                  <a:lumMod val="75000"/>
                </a:schemeClr>
              </a:solidFill>
            </a:endParaRPr>
          </a:p>
        </p:txBody>
      </p:sp>
    </p:spTree>
    <p:extLst>
      <p:ext uri="{BB962C8B-B14F-4D97-AF65-F5344CB8AC3E}">
        <p14:creationId xmlns:p14="http://schemas.microsoft.com/office/powerpoint/2010/main" val="28981147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70436D9-080E-C440-B6F2-AC925BE5FE2C}"/>
              </a:ext>
            </a:extLst>
          </p:cNvPr>
          <p:cNvSpPr txBox="1"/>
          <p:nvPr/>
        </p:nvSpPr>
        <p:spPr>
          <a:xfrm>
            <a:off x="451104" y="1451065"/>
            <a:ext cx="3535680" cy="2031325"/>
          </a:xfrm>
          <a:prstGeom prst="rect">
            <a:avLst/>
          </a:prstGeom>
          <a:noFill/>
        </p:spPr>
        <p:txBody>
          <a:bodyPr wrap="square" rtlCol="0">
            <a:spAutoFit/>
          </a:bodyPr>
          <a:lstStyle/>
          <a:p>
            <a:r>
              <a:rPr lang="it-IT"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AWS helps Public Sector Customers in</a:t>
            </a:r>
          </a:p>
          <a:p>
            <a:endParaRPr lang="it-IT" dirty="0">
              <a:solidFill>
                <a:schemeClr val="bg1"/>
              </a:solidFill>
              <a:latin typeface="Amazon Ember" panose="020B0603020204020204" pitchFamily="34" charset="0"/>
              <a:ea typeface="Amazon Ember" panose="020B0603020204020204" pitchFamily="34" charset="0"/>
              <a:cs typeface="Amazon Ember" panose="020B0603020204020204" pitchFamily="34" charset="0"/>
            </a:endParaRPr>
          </a:p>
          <a:p>
            <a:pPr marL="285750" indent="-285750">
              <a:buFont typeface="Arial" panose="020B0604020202020204" pitchFamily="34" charset="0"/>
              <a:buChar char="•"/>
            </a:pPr>
            <a:r>
              <a:rPr lang="it-IT"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Central Government</a:t>
            </a:r>
          </a:p>
          <a:p>
            <a:pPr marL="285750" indent="-285750">
              <a:buFont typeface="Arial" panose="020B0604020202020204" pitchFamily="34" charset="0"/>
              <a:buChar char="•"/>
            </a:pPr>
            <a:r>
              <a:rPr lang="it-IT"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Local Government</a:t>
            </a:r>
          </a:p>
          <a:p>
            <a:pPr marL="285750" indent="-285750">
              <a:buFont typeface="Arial" panose="020B0604020202020204" pitchFamily="34" charset="0"/>
              <a:buChar char="•"/>
            </a:pPr>
            <a:r>
              <a:rPr lang="it-IT"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Education</a:t>
            </a:r>
          </a:p>
          <a:p>
            <a:pPr marL="285750" indent="-285750">
              <a:buFont typeface="Arial" panose="020B0604020202020204" pitchFamily="34" charset="0"/>
              <a:buChar char="•"/>
            </a:pPr>
            <a:r>
              <a:rPr lang="it-IT"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Healthcare</a:t>
            </a:r>
            <a:endParaRPr lang="en-US" dirty="0">
              <a:solidFill>
                <a:schemeClr val="bg1"/>
              </a:solidFill>
              <a:latin typeface="Amazon Ember" panose="020B0603020204020204" pitchFamily="34" charset="0"/>
              <a:ea typeface="Amazon Ember" panose="020B0603020204020204" pitchFamily="34" charset="0"/>
              <a:cs typeface="Amazon Ember" panose="020B0603020204020204" pitchFamily="34" charset="0"/>
            </a:endParaRPr>
          </a:p>
        </p:txBody>
      </p:sp>
      <p:pic>
        <p:nvPicPr>
          <p:cNvPr id="3" name="Picture 2">
            <a:extLst>
              <a:ext uri="{FF2B5EF4-FFF2-40B4-BE49-F238E27FC236}">
                <a16:creationId xmlns:a16="http://schemas.microsoft.com/office/drawing/2014/main" id="{309F1A7E-7F87-4143-B049-D018420CDB4C}"/>
              </a:ext>
            </a:extLst>
          </p:cNvPr>
          <p:cNvPicPr>
            <a:picLocks noChangeAspect="1"/>
          </p:cNvPicPr>
          <p:nvPr/>
        </p:nvPicPr>
        <p:blipFill rotWithShape="1">
          <a:blip r:embed="rId2"/>
          <a:srcRect b="16231"/>
          <a:stretch/>
        </p:blipFill>
        <p:spPr>
          <a:xfrm>
            <a:off x="3611880" y="2851787"/>
            <a:ext cx="2362200" cy="724654"/>
          </a:xfrm>
          <a:prstGeom prst="rect">
            <a:avLst/>
          </a:prstGeom>
        </p:spPr>
      </p:pic>
      <p:pic>
        <p:nvPicPr>
          <p:cNvPr id="8" name="Picture 7">
            <a:extLst>
              <a:ext uri="{FF2B5EF4-FFF2-40B4-BE49-F238E27FC236}">
                <a16:creationId xmlns:a16="http://schemas.microsoft.com/office/drawing/2014/main" id="{CA0E4022-65C9-5144-B56B-C005ABDD3420}"/>
              </a:ext>
            </a:extLst>
          </p:cNvPr>
          <p:cNvPicPr>
            <a:picLocks noChangeAspect="1"/>
          </p:cNvPicPr>
          <p:nvPr/>
        </p:nvPicPr>
        <p:blipFill>
          <a:blip r:embed="rId3"/>
          <a:stretch>
            <a:fillRect/>
          </a:stretch>
        </p:blipFill>
        <p:spPr>
          <a:xfrm>
            <a:off x="6497321" y="2676269"/>
            <a:ext cx="1742890" cy="1075690"/>
          </a:xfrm>
          <a:prstGeom prst="rect">
            <a:avLst/>
          </a:prstGeom>
        </p:spPr>
      </p:pic>
      <p:pic>
        <p:nvPicPr>
          <p:cNvPr id="10" name="Picture 9">
            <a:extLst>
              <a:ext uri="{FF2B5EF4-FFF2-40B4-BE49-F238E27FC236}">
                <a16:creationId xmlns:a16="http://schemas.microsoft.com/office/drawing/2014/main" id="{C7111ECC-0B99-9044-BF85-6BA31F2C7C32}"/>
              </a:ext>
            </a:extLst>
          </p:cNvPr>
          <p:cNvPicPr>
            <a:picLocks noChangeAspect="1"/>
          </p:cNvPicPr>
          <p:nvPr/>
        </p:nvPicPr>
        <p:blipFill>
          <a:blip r:embed="rId4"/>
          <a:stretch>
            <a:fillRect/>
          </a:stretch>
        </p:blipFill>
        <p:spPr>
          <a:xfrm>
            <a:off x="3919855" y="1336599"/>
            <a:ext cx="1746250" cy="1023892"/>
          </a:xfrm>
          <a:prstGeom prst="rect">
            <a:avLst/>
          </a:prstGeom>
        </p:spPr>
      </p:pic>
      <p:pic>
        <p:nvPicPr>
          <p:cNvPr id="11" name="Picture 10">
            <a:extLst>
              <a:ext uri="{FF2B5EF4-FFF2-40B4-BE49-F238E27FC236}">
                <a16:creationId xmlns:a16="http://schemas.microsoft.com/office/drawing/2014/main" id="{940BADE3-1A4D-754B-82B3-A1E40EE86637}"/>
              </a:ext>
            </a:extLst>
          </p:cNvPr>
          <p:cNvPicPr>
            <a:picLocks noChangeAspect="1"/>
          </p:cNvPicPr>
          <p:nvPr/>
        </p:nvPicPr>
        <p:blipFill>
          <a:blip r:embed="rId5"/>
          <a:stretch>
            <a:fillRect/>
          </a:stretch>
        </p:blipFill>
        <p:spPr>
          <a:xfrm>
            <a:off x="6364224" y="1525470"/>
            <a:ext cx="1789176" cy="646150"/>
          </a:xfrm>
          <a:prstGeom prst="rect">
            <a:avLst/>
          </a:prstGeom>
        </p:spPr>
      </p:pic>
      <p:sp>
        <p:nvSpPr>
          <p:cNvPr id="15" name="TextBox 14">
            <a:extLst>
              <a:ext uri="{FF2B5EF4-FFF2-40B4-BE49-F238E27FC236}">
                <a16:creationId xmlns:a16="http://schemas.microsoft.com/office/drawing/2014/main" id="{FF464191-6E86-E94D-BA1F-187263D6682B}"/>
              </a:ext>
            </a:extLst>
          </p:cNvPr>
          <p:cNvSpPr txBox="1"/>
          <p:nvPr/>
        </p:nvSpPr>
        <p:spPr>
          <a:xfrm>
            <a:off x="457200" y="192024"/>
            <a:ext cx="4105656" cy="523220"/>
          </a:xfrm>
          <a:prstGeom prst="rect">
            <a:avLst/>
          </a:prstGeom>
          <a:noFill/>
        </p:spPr>
        <p:txBody>
          <a:bodyPr wrap="square" rtlCol="0">
            <a:spAutoFit/>
          </a:bodyPr>
          <a:lstStyle/>
          <a:p>
            <a:r>
              <a:rPr lang="it-IT" sz="28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AWS in </a:t>
            </a:r>
            <a:r>
              <a:rPr lang="it-IT" sz="2800" dirty="0" err="1">
                <a:solidFill>
                  <a:schemeClr val="bg1"/>
                </a:solidFill>
                <a:latin typeface="Amazon Ember" panose="020B0603020204020204" pitchFamily="34" charset="0"/>
                <a:ea typeface="Amazon Ember" panose="020B0603020204020204" pitchFamily="34" charset="0"/>
                <a:cs typeface="Amazon Ember" panose="020B0603020204020204" pitchFamily="34" charset="0"/>
              </a:rPr>
              <a:t>Italian</a:t>
            </a:r>
            <a:r>
              <a:rPr lang="it-IT" sz="28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 Sector</a:t>
            </a:r>
          </a:p>
        </p:txBody>
      </p:sp>
    </p:spTree>
    <p:extLst>
      <p:ext uri="{BB962C8B-B14F-4D97-AF65-F5344CB8AC3E}">
        <p14:creationId xmlns:p14="http://schemas.microsoft.com/office/powerpoint/2010/main" val="9130507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A9650-C1AB-F345-89D9-38A6E77217E0}"/>
              </a:ext>
            </a:extLst>
          </p:cNvPr>
          <p:cNvSpPr txBox="1">
            <a:spLocks/>
          </p:cNvSpPr>
          <p:nvPr/>
        </p:nvSpPr>
        <p:spPr>
          <a:xfrm>
            <a:off x="411478" y="2062833"/>
            <a:ext cx="12225338" cy="939901"/>
          </a:xfrm>
          <a:prstGeom prst="rect">
            <a:avLst/>
          </a:prstGeom>
        </p:spPr>
        <p:txBody>
          <a:bodyPr/>
          <a:lstStyle>
            <a:lvl1pPr algn="l" defTabSz="457200" rtl="0" eaLnBrk="1" latinLnBrk="0" hangingPunct="1">
              <a:spcBef>
                <a:spcPct val="0"/>
              </a:spcBef>
              <a:buNone/>
              <a:defRPr sz="2800" b="0" i="0" kern="1200">
                <a:solidFill>
                  <a:schemeClr val="bg1"/>
                </a:solidFill>
                <a:latin typeface="Amazon Ember Regular" charset="0"/>
                <a:ea typeface="+mj-ea"/>
                <a:cs typeface="Amazon Ember Regular" charset="0"/>
              </a:defRPr>
            </a:lvl1pPr>
          </a:lstStyle>
          <a:p>
            <a:r>
              <a:rPr lang="it-IT" dirty="0">
                <a:solidFill>
                  <a:schemeClr val="accent1"/>
                </a:solidFill>
              </a:rPr>
              <a:t>TAKE A CLOSER LOOK AT AWS</a:t>
            </a:r>
            <a:endParaRPr lang="en-US" dirty="0">
              <a:solidFill>
                <a:schemeClr val="accent1"/>
              </a:solidFill>
            </a:endParaRPr>
          </a:p>
        </p:txBody>
      </p:sp>
    </p:spTree>
    <p:extLst>
      <p:ext uri="{BB962C8B-B14F-4D97-AF65-F5344CB8AC3E}">
        <p14:creationId xmlns:p14="http://schemas.microsoft.com/office/powerpoint/2010/main" val="3666759740"/>
      </p:ext>
    </p:extLst>
  </p:cSld>
  <p:clrMapOvr>
    <a:masterClrMapping/>
  </p:clrMapOvr>
</p:sld>
</file>

<file path=ppt/theme/theme1.xml><?xml version="1.0" encoding="utf-8"?>
<a:theme xmlns:a="http://schemas.openxmlformats.org/drawingml/2006/main" name="DeckTemplate-AWS">
  <a:themeElements>
    <a:clrScheme name="AWS Colors">
      <a:dk1>
        <a:srgbClr val="1D516C"/>
      </a:dk1>
      <a:lt1>
        <a:srgbClr val="FFFFFF"/>
      </a:lt1>
      <a:dk2>
        <a:srgbClr val="1D516C"/>
      </a:dk2>
      <a:lt2>
        <a:srgbClr val="F8F8F8"/>
      </a:lt2>
      <a:accent1>
        <a:srgbClr val="FF9900"/>
      </a:accent1>
      <a:accent2>
        <a:srgbClr val="00A1C9"/>
      </a:accent2>
      <a:accent3>
        <a:srgbClr val="007DBC"/>
      </a:accent3>
      <a:accent4>
        <a:srgbClr val="69AF34"/>
      </a:accent4>
      <a:accent5>
        <a:srgbClr val="EB5F07"/>
      </a:accent5>
      <a:accent6>
        <a:srgbClr val="545B64"/>
      </a:accent6>
      <a:hlink>
        <a:srgbClr val="00E0EA"/>
      </a:hlink>
      <a:folHlink>
        <a:srgbClr val="0069E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lumMod val="50000"/>
          </a:schemeClr>
        </a:solidFill>
        <a:ln>
          <a:noFill/>
        </a:ln>
        <a:effectLst/>
      </a:spPr>
      <a:bodyPr rtlCol="0" anchor="ctr"/>
      <a:lstStyle>
        <a:defPPr algn="ctr">
          <a:defRPr dirty="0"/>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WS_Deck_Template.potx" id="{956C5B2E-0233-4212-9383-50A039694C0C}" vid="{0176EEA5-D87D-4097-B356-86DC884F454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26A3D6C04DFD740953BA1B2B9E62D60" ma:contentTypeVersion="0" ma:contentTypeDescription="Create a new document." ma:contentTypeScope="" ma:versionID="26617cd14cd3af163c0e97ff614e520a">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documentManagement/>
</p:properties>
</file>

<file path=customXml/itemProps1.xml><?xml version="1.0" encoding="utf-8"?>
<ds:datastoreItem xmlns:ds="http://schemas.openxmlformats.org/officeDocument/2006/customXml" ds:itemID="{705B35A6-8B52-46A5-AE45-B98C6459DC10}">
  <ds:schemaRefs>
    <ds:schemaRef ds:uri="http://schemas.microsoft.com/sharepoint/v3/contenttype/forms"/>
  </ds:schemaRefs>
</ds:datastoreItem>
</file>

<file path=customXml/itemProps2.xml><?xml version="1.0" encoding="utf-8"?>
<ds:datastoreItem xmlns:ds="http://schemas.openxmlformats.org/officeDocument/2006/customXml" ds:itemID="{51A3258A-222C-4488-825E-7520D001F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C597C89A-FD0C-431E-81F6-90225B937683}">
  <ds:schemaRefs>
    <ds:schemaRef ds:uri="http://purl.org/dc/terms/"/>
    <ds:schemaRef ds:uri="http://schemas.microsoft.com/office/2006/documentManagement/types"/>
    <ds:schemaRef ds:uri="http://purl.org/dc/dcmitype/"/>
    <ds:schemaRef ds:uri="http://schemas.openxmlformats.org/package/2006/metadata/core-properties"/>
    <ds:schemaRef ds:uri="http://www.w3.org/XML/1998/namespace"/>
    <ds:schemaRef ds:uri="http://schemas.microsoft.com/office/infopath/2007/PartnerControls"/>
    <ds:schemaRef ds:uri="http://schemas.microsoft.com/office/2006/metadata/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DeckTemplate_AWS</Template>
  <TotalTime>926</TotalTime>
  <Words>1676</Words>
  <Application>Microsoft Office PowerPoint</Application>
  <PresentationFormat>Presentazione su schermo (16:9)</PresentationFormat>
  <Paragraphs>293</Paragraphs>
  <Slides>37</Slides>
  <Notes>7</Notes>
  <HiddenSlides>0</HiddenSlides>
  <MMClips>0</MMClips>
  <ScaleCrop>false</ScaleCrop>
  <HeadingPairs>
    <vt:vector size="6" baseType="variant">
      <vt:variant>
        <vt:lpstr>Caratteri utilizzati</vt:lpstr>
      </vt:variant>
      <vt:variant>
        <vt:i4>15</vt:i4>
      </vt:variant>
      <vt:variant>
        <vt:lpstr>Tema</vt:lpstr>
      </vt:variant>
      <vt:variant>
        <vt:i4>1</vt:i4>
      </vt:variant>
      <vt:variant>
        <vt:lpstr>Titoli diapositive</vt:lpstr>
      </vt:variant>
      <vt:variant>
        <vt:i4>37</vt:i4>
      </vt:variant>
    </vt:vector>
  </HeadingPairs>
  <TitlesOfParts>
    <vt:vector size="53" baseType="lpstr">
      <vt:lpstr>ＭＳ Ｐゴシック</vt:lpstr>
      <vt:lpstr>ＭＳ Ｐゴシック</vt:lpstr>
      <vt:lpstr>Amazon Ember</vt:lpstr>
      <vt:lpstr>Amazon Ember Heavy</vt:lpstr>
      <vt:lpstr>Amazon Ember Light</vt:lpstr>
      <vt:lpstr>Amazon Ember Regular</vt:lpstr>
      <vt:lpstr>Arial</vt:lpstr>
      <vt:lpstr>Calibri</vt:lpstr>
      <vt:lpstr>Chalkduster</vt:lpstr>
      <vt:lpstr>Consolas</vt:lpstr>
      <vt:lpstr>Helvetica Neue Thin</vt:lpstr>
      <vt:lpstr>Lucida Console</vt:lpstr>
      <vt:lpstr>Sketchetik Light</vt:lpstr>
      <vt:lpstr>Times New Roman</vt:lpstr>
      <vt:lpstr>Wingdings</vt:lpstr>
      <vt:lpstr>DeckTemplate-AWS</vt:lpstr>
      <vt:lpstr>Presentazione standard di PowerPoint</vt:lpstr>
      <vt:lpstr>Agenda</vt:lpstr>
      <vt:lpstr>Presentazione standard di PowerPoint</vt:lpstr>
      <vt:lpstr>What Is Cloud Computing?</vt:lpstr>
      <vt:lpstr>Presentazione standard di PowerPoint</vt:lpstr>
      <vt:lpstr>EMEA Public Sector Customers</vt:lpstr>
      <vt:lpstr>Presentazione standard di PowerPoint</vt:lpstr>
      <vt:lpstr>Presentazione standard di PowerPoint</vt:lpstr>
      <vt:lpstr>Presentazione standard di PowerPoint</vt:lpstr>
      <vt:lpstr>Presentazione standard di PowerPoint</vt:lpstr>
      <vt:lpstr>Presentazione standard di PowerPoint</vt:lpstr>
      <vt:lpstr>ZOOM IN: AWS REGION </vt:lpstr>
      <vt:lpstr>Presentazione standard di PowerPoint</vt:lpstr>
      <vt:lpstr>Presentazione standard di PowerPoint</vt:lpstr>
      <vt:lpstr>Presentazione standard di PowerPoint</vt:lpstr>
      <vt:lpstr>Presentazione standard di PowerPoint</vt:lpstr>
      <vt:lpstr>Presentazione standard di PowerPoint</vt:lpstr>
      <vt:lpstr>M5: general-purpose instances</vt:lpstr>
      <vt:lpstr>High memory instances: certified for SAP HANA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Comune di Cagliari</vt:lpstr>
      <vt:lpstr>Presentazione standard di PowerPoint</vt:lpstr>
      <vt:lpstr>Presentazione standard di PowerPoint</vt:lpstr>
      <vt:lpstr>Presentazione standard di PowerPoint</vt:lpstr>
      <vt:lpstr>Presentazione standard di PowerPoint</vt:lpstr>
      <vt:lpstr>Corepla</vt:lpstr>
      <vt:lpstr>Presentazione standard di PowerPoint</vt:lpstr>
      <vt:lpstr>Solution </vt:lpstr>
      <vt:lpstr>Presentazione standard di PowerPoint</vt:lpstr>
      <vt:lpstr>Quality Analisys Stages</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Arianna Faticone</cp:lastModifiedBy>
  <cp:revision>134</cp:revision>
  <dcterms:created xsi:type="dcterms:W3CDTF">2016-06-17T18:22:10Z</dcterms:created>
  <dcterms:modified xsi:type="dcterms:W3CDTF">2019-07-04T09:02:14Z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0x010100D26A3D6C04DFD740953BA1B2B9E62D60</vt:lpwstr>
  </property>
</Properties>
</file>