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92" r:id="rId3"/>
  </p:sldMasterIdLst>
  <p:notesMasterIdLst>
    <p:notesMasterId r:id="rId43"/>
  </p:notesMasterIdLst>
  <p:handoutMasterIdLst>
    <p:handoutMasterId r:id="rId44"/>
  </p:handoutMasterIdLst>
  <p:sldIdLst>
    <p:sldId id="259" r:id="rId4"/>
    <p:sldId id="300" r:id="rId5"/>
    <p:sldId id="316" r:id="rId6"/>
    <p:sldId id="260" r:id="rId7"/>
    <p:sldId id="423" r:id="rId8"/>
    <p:sldId id="424" r:id="rId9"/>
    <p:sldId id="425" r:id="rId10"/>
    <p:sldId id="426" r:id="rId11"/>
    <p:sldId id="1511" r:id="rId12"/>
    <p:sldId id="1512" r:id="rId13"/>
    <p:sldId id="422" r:id="rId14"/>
    <p:sldId id="442" r:id="rId15"/>
    <p:sldId id="443" r:id="rId16"/>
    <p:sldId id="421" r:id="rId17"/>
    <p:sldId id="309" r:id="rId18"/>
    <p:sldId id="444" r:id="rId19"/>
    <p:sldId id="445" r:id="rId20"/>
    <p:sldId id="263" r:id="rId21"/>
    <p:sldId id="446" r:id="rId22"/>
    <p:sldId id="447" r:id="rId23"/>
    <p:sldId id="449" r:id="rId24"/>
    <p:sldId id="369" r:id="rId25"/>
    <p:sldId id="450" r:id="rId26"/>
    <p:sldId id="451" r:id="rId27"/>
    <p:sldId id="453" r:id="rId28"/>
    <p:sldId id="454" r:id="rId29"/>
    <p:sldId id="370" r:id="rId30"/>
    <p:sldId id="458" r:id="rId31"/>
    <p:sldId id="384" r:id="rId32"/>
    <p:sldId id="459" r:id="rId33"/>
    <p:sldId id="460" r:id="rId34"/>
    <p:sldId id="461" r:id="rId35"/>
    <p:sldId id="396" r:id="rId36"/>
    <p:sldId id="1590" r:id="rId37"/>
    <p:sldId id="1591" r:id="rId38"/>
    <p:sldId id="468" r:id="rId39"/>
    <p:sldId id="1492" r:id="rId40"/>
    <p:sldId id="1505" r:id="rId41"/>
    <p:sldId id="158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007CBC"/>
    <a:srgbClr val="1D8900"/>
    <a:srgbClr val="5A6B86"/>
    <a:srgbClr val="DF3312"/>
    <a:srgbClr val="1E8900"/>
    <a:srgbClr val="F1623E"/>
    <a:srgbClr val="CD2264"/>
    <a:srgbClr val="D86613"/>
    <a:srgbClr val="4D2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3"/>
    <p:restoredTop sz="74071"/>
  </p:normalViewPr>
  <p:slideViewPr>
    <p:cSldViewPr snapToGrid="0" snapToObjects="1">
      <p:cViewPr varScale="1">
        <p:scale>
          <a:sx n="54" d="100"/>
          <a:sy n="54" d="100"/>
        </p:scale>
        <p:origin x="1650" y="66"/>
      </p:cViewPr>
      <p:guideLst>
        <p:guide pos="2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9945AD-C4E7-8D4E-B52E-03FA06621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77B07-F9D1-AA40-BBCF-775E74D42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7721D-1176-A640-AC48-B82F78C92D56}" type="datetimeFigureOut">
              <a:rPr lang="en-US" smtClean="0"/>
              <a:t>7/4/2019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529E1-8FBF-B44D-9125-5A6D2BEFA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4B474-30DF-AA46-8E95-0F42A45520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AB59-14AE-9844-B034-10FDF6484A7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96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4A089-FB25-6D46-9D21-F0F04A18BCA8}" type="datetimeFigureOut">
              <a:rPr lang="en-US" smtClean="0"/>
              <a:t>7/4/2019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304BD-78E5-F743-9CDB-4BAC0F2E5AB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0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ispe.cloud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Regolamento generale sulla protezione dei dati (GDPR) dell'Unione Europea tutela il diritto fondamentale alla privacy e alla protezione dei dati personali dei cittadini dell'Unione europea.</a:t>
            </a:r>
          </a:p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requisiti rigorosi che definiscono e armonizzano nuovi standard in materia di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sicurezza e protezione dei dati.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304BD-78E5-F743-9CDB-4BAC0F2E5A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59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</a:t>
            </a:r>
            <a:r>
              <a:rPr lang="en-US" dirty="0"/>
              <a:t>Traduzioni </a:t>
            </a:r>
            <a:r>
              <a:rPr lang="en-US" dirty="0" err="1"/>
              <a:t>dall’inglese</a:t>
            </a:r>
            <a:r>
              <a:rPr lang="en-US" dirty="0"/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Data Controller: </a:t>
            </a:r>
            <a:r>
              <a:rPr lang="en-US" dirty="0" err="1"/>
              <a:t>T</a:t>
            </a:r>
            <a:r>
              <a:rPr lang="en-US" b="0" dirty="0" err="1"/>
              <a:t>itolare</a:t>
            </a:r>
            <a:r>
              <a:rPr lang="en-US" b="0" dirty="0"/>
              <a:t> del </a:t>
            </a:r>
            <a:r>
              <a:rPr lang="en-US" b="0" dirty="0" err="1"/>
              <a:t>trattamento</a:t>
            </a:r>
            <a:r>
              <a:rPr lang="en-US" b="0" dirty="0"/>
              <a:t>.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intende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titolare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soggetto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tratta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forniti</a:t>
            </a:r>
            <a:r>
              <a:rPr lang="en-US" dirty="0"/>
              <a:t> </a:t>
            </a:r>
            <a:r>
              <a:rPr lang="en-US" dirty="0" err="1"/>
              <a:t>dall’interessato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suoi</a:t>
            </a:r>
            <a:r>
              <a:rPr lang="en-US" dirty="0"/>
              <a:t> </a:t>
            </a:r>
            <a:r>
              <a:rPr lang="en-US" dirty="0" err="1"/>
              <a:t>scopi</a:t>
            </a:r>
            <a:endParaRPr lang="en-US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Data Processor: </a:t>
            </a:r>
            <a:r>
              <a:rPr lang="en-US" dirty="0" err="1"/>
              <a:t>Responsabile</a:t>
            </a:r>
            <a:r>
              <a:rPr lang="en-US" dirty="0"/>
              <a:t> del </a:t>
            </a:r>
            <a:r>
              <a:rPr lang="en-US" dirty="0" err="1"/>
              <a:t>trattamento</a:t>
            </a:r>
            <a:r>
              <a:rPr lang="en-US" dirty="0"/>
              <a:t>: “</a:t>
            </a:r>
            <a:r>
              <a:rPr lang="en-US" i="1" dirty="0"/>
              <a:t>la persona </a:t>
            </a:r>
            <a:r>
              <a:rPr lang="en-US" i="1" dirty="0" err="1"/>
              <a:t>fisica</a:t>
            </a:r>
            <a:r>
              <a:rPr lang="en-US" i="1" dirty="0"/>
              <a:t> o </a:t>
            </a:r>
            <a:r>
              <a:rPr lang="en-US" i="1" dirty="0" err="1"/>
              <a:t>giuridica</a:t>
            </a:r>
            <a:r>
              <a:rPr lang="en-US" i="1" dirty="0"/>
              <a:t>, </a:t>
            </a:r>
            <a:r>
              <a:rPr lang="en-US" i="1" dirty="0" err="1"/>
              <a:t>l’autorità</a:t>
            </a:r>
            <a:r>
              <a:rPr lang="en-US" i="1" dirty="0"/>
              <a:t> </a:t>
            </a:r>
            <a:r>
              <a:rPr lang="en-US" i="1" dirty="0" err="1"/>
              <a:t>pubblica</a:t>
            </a:r>
            <a:r>
              <a:rPr lang="en-US" i="1" dirty="0"/>
              <a:t>, </a:t>
            </a:r>
            <a:r>
              <a:rPr lang="en-US" i="1" dirty="0" err="1"/>
              <a:t>il</a:t>
            </a:r>
            <a:r>
              <a:rPr lang="en-US" i="1" dirty="0"/>
              <a:t> </a:t>
            </a:r>
            <a:r>
              <a:rPr lang="en-US" i="1" dirty="0" err="1"/>
              <a:t>servizio</a:t>
            </a:r>
            <a:r>
              <a:rPr lang="en-US" i="1" dirty="0"/>
              <a:t> o </a:t>
            </a:r>
            <a:r>
              <a:rPr lang="en-US" i="1" dirty="0" err="1"/>
              <a:t>altro</a:t>
            </a:r>
            <a:r>
              <a:rPr lang="en-US" i="1" dirty="0"/>
              <a:t> </a:t>
            </a:r>
            <a:r>
              <a:rPr lang="en-US" i="1" dirty="0" err="1"/>
              <a:t>organismo</a:t>
            </a:r>
            <a:r>
              <a:rPr lang="en-US" i="1" dirty="0"/>
              <a:t> </a:t>
            </a:r>
            <a:r>
              <a:rPr lang="en-US" i="1" dirty="0" err="1"/>
              <a:t>che</a:t>
            </a:r>
            <a:r>
              <a:rPr lang="en-US" i="1" dirty="0"/>
              <a:t> </a:t>
            </a:r>
            <a:r>
              <a:rPr lang="en-US" i="1" dirty="0" err="1"/>
              <a:t>tratta</a:t>
            </a:r>
            <a:r>
              <a:rPr lang="en-US" i="1" dirty="0"/>
              <a:t> </a:t>
            </a:r>
            <a:r>
              <a:rPr lang="en-US" i="1" dirty="0" err="1"/>
              <a:t>dati</a:t>
            </a:r>
            <a:r>
              <a:rPr lang="en-US" i="1" dirty="0"/>
              <a:t> per </a:t>
            </a:r>
            <a:r>
              <a:rPr lang="en-US" i="1" dirty="0" err="1"/>
              <a:t>conto</a:t>
            </a:r>
            <a:r>
              <a:rPr lang="en-US" i="1" dirty="0"/>
              <a:t> del </a:t>
            </a:r>
            <a:r>
              <a:rPr lang="en-US" i="1" dirty="0" err="1"/>
              <a:t>titolare</a:t>
            </a:r>
            <a:r>
              <a:rPr lang="en-US" dirty="0"/>
              <a:t>”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Content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[CLICK]</a:t>
            </a:r>
            <a:endParaRPr lang="en-GB" sz="1200" u="sng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&lt;&lt;read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contents of the box&gt;&gt;</a:t>
            </a: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For example, a customer’s “content” includes objects that the customer stores using S3, files sorted on EBS or the contents of an Amazon DynamoDB table.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GB" sz="1200" u="sng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Personal Data 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[CLICK]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&lt;&lt;read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contents of the box&gt;&gt;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“Personal data” includes names, email addresses, social security numbers, payroll ID numbers, etc.  There’s also a recent line of cases in Europe that have determined that, in some cases, IP addresses can be “personal data”.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304BD-78E5-F743-9CDB-4BAC0F2E5AB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12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6FBA0-8958-462A-85B9-27F9B2F73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237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6FBA0-8958-462A-85B9-27F9B2F73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42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6FBA0-8958-462A-85B9-27F9B2F736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14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 </a:t>
            </a:r>
            <a:r>
              <a:rPr lang="en-US" dirty="0" err="1"/>
              <a:t>detto</a:t>
            </a:r>
            <a:r>
              <a:rPr lang="en-US" dirty="0"/>
              <a:t>, </a:t>
            </a:r>
            <a:r>
              <a:rPr lang="en-US" dirty="0" err="1"/>
              <a:t>essendo</a:t>
            </a:r>
            <a:r>
              <a:rPr lang="en-US" dirty="0"/>
              <a:t> la </a:t>
            </a:r>
            <a:r>
              <a:rPr lang="en-US" dirty="0" err="1"/>
              <a:t>sicurezza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obiettivi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vogliamo</a:t>
            </a:r>
            <a:r>
              <a:rPr lang="en-US" dirty="0"/>
              <a:t> </a:t>
            </a:r>
            <a:r>
              <a:rPr lang="en-US" dirty="0" err="1"/>
              <a:t>perseguire</a:t>
            </a:r>
            <a:r>
              <a:rPr lang="en-US" dirty="0"/>
              <a:t>, la </a:t>
            </a:r>
            <a:r>
              <a:rPr lang="en-US" dirty="0" err="1"/>
              <a:t>stragrande</a:t>
            </a:r>
            <a:r>
              <a:rPr lang="en-US" dirty="0"/>
              <a:t> </a:t>
            </a:r>
            <a:r>
              <a:rPr lang="en-US" dirty="0" err="1"/>
              <a:t>maggioranza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nostra </a:t>
            </a:r>
            <a:r>
              <a:rPr lang="en-US" dirty="0" err="1"/>
              <a:t>piattaforma</a:t>
            </a:r>
            <a:r>
              <a:rPr lang="en-US" dirty="0"/>
              <a:t> ha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funzionalità</a:t>
            </a:r>
            <a:r>
              <a:rPr lang="en-US" dirty="0"/>
              <a:t> di </a:t>
            </a:r>
            <a:r>
              <a:rPr lang="en-US" dirty="0" err="1"/>
              <a:t>sicurezza</a:t>
            </a:r>
            <a:r>
              <a:rPr lang="en-US" dirty="0"/>
              <a:t> built-in.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pensando</a:t>
            </a:r>
            <a:r>
              <a:rPr lang="en-US" dirty="0"/>
              <a:t> ad </a:t>
            </a:r>
            <a:r>
              <a:rPr lang="en-US" dirty="0" err="1"/>
              <a:t>esempio</a:t>
            </a:r>
            <a:r>
              <a:rPr lang="en-US" dirty="0"/>
              <a:t> ad S3,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servizio</a:t>
            </a:r>
            <a:r>
              <a:rPr lang="en-US" dirty="0"/>
              <a:t> di object storage, o a RDS,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servizio</a:t>
            </a:r>
            <a:r>
              <a:rPr lang="en-US" dirty="0"/>
              <a:t> di database </a:t>
            </a:r>
            <a:r>
              <a:rPr lang="en-US" dirty="0" err="1"/>
              <a:t>relazionale</a:t>
            </a:r>
            <a:r>
              <a:rPr lang="en-US" dirty="0"/>
              <a:t> </a:t>
            </a:r>
            <a:r>
              <a:rPr lang="en-US" dirty="0" err="1"/>
              <a:t>gestito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consentono</a:t>
            </a:r>
            <a:r>
              <a:rPr lang="en-US" dirty="0"/>
              <a:t>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veramente</a:t>
            </a:r>
            <a:r>
              <a:rPr lang="en-US" dirty="0"/>
              <a:t> </a:t>
            </a:r>
            <a:r>
              <a:rPr lang="en-US" dirty="0" err="1"/>
              <a:t>semplice</a:t>
            </a:r>
            <a:r>
              <a:rPr lang="en-US" dirty="0"/>
              <a:t>, di </a:t>
            </a:r>
            <a:r>
              <a:rPr lang="en-US" dirty="0" err="1"/>
              <a:t>attivare</a:t>
            </a:r>
            <a:r>
              <a:rPr lang="en-US" dirty="0"/>
              <a:t> la </a:t>
            </a:r>
            <a:r>
              <a:rPr lang="en-US" dirty="0" err="1"/>
              <a:t>cifratura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a </a:t>
            </a:r>
            <a:r>
              <a:rPr lang="en-US" dirty="0" err="1"/>
              <a:t>riposo</a:t>
            </a:r>
            <a:r>
              <a:rPr lang="en-US" dirty="0"/>
              <a:t>. Ma </a:t>
            </a:r>
            <a:r>
              <a:rPr lang="en-US" dirty="0" err="1"/>
              <a:t>oltre</a:t>
            </a:r>
            <a:r>
              <a:rPr lang="en-US" dirty="0"/>
              <a:t> a </a:t>
            </a:r>
            <a:r>
              <a:rPr lang="en-US" dirty="0" err="1"/>
              <a:t>queste</a:t>
            </a:r>
            <a:r>
              <a:rPr lang="en-US" dirty="0"/>
              <a:t> </a:t>
            </a:r>
            <a:r>
              <a:rPr lang="en-US" dirty="0" err="1"/>
              <a:t>funzioanlità</a:t>
            </a:r>
            <a:r>
              <a:rPr lang="en-US" dirty="0"/>
              <a:t> di </a:t>
            </a:r>
            <a:r>
              <a:rPr lang="en-US" dirty="0" err="1"/>
              <a:t>sicurezza</a:t>
            </a:r>
            <a:r>
              <a:rPr lang="en-US" dirty="0"/>
              <a:t>, </a:t>
            </a:r>
            <a:r>
              <a:rPr lang="en-US" dirty="0" err="1"/>
              <a:t>troviamo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interi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dedicati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sicurezza</a:t>
            </a:r>
            <a:r>
              <a:rPr lang="en-US" dirty="0"/>
              <a:t>. </a:t>
            </a:r>
            <a:r>
              <a:rPr lang="en-US" dirty="0" err="1"/>
              <a:t>Servizi</a:t>
            </a:r>
            <a:r>
              <a:rPr lang="en-US" dirty="0"/>
              <a:t> per la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dell’autenticazione</a:t>
            </a:r>
            <a:r>
              <a:rPr lang="en-US" dirty="0"/>
              <a:t> e </a:t>
            </a:r>
            <a:r>
              <a:rPr lang="en-US" dirty="0" err="1"/>
              <a:t>dell’autorizzazione</a:t>
            </a:r>
            <a:r>
              <a:rPr lang="en-US" dirty="0"/>
              <a:t>,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parliamo</a:t>
            </a:r>
            <a:r>
              <a:rPr lang="en-US" dirty="0"/>
              <a:t> di </a:t>
            </a:r>
            <a:r>
              <a:rPr lang="en-US" dirty="0" err="1"/>
              <a:t>utenti</a:t>
            </a:r>
            <a:r>
              <a:rPr lang="en-US" dirty="0"/>
              <a:t> AWS e di </a:t>
            </a:r>
            <a:r>
              <a:rPr lang="en-US" dirty="0" err="1"/>
              <a:t>conseguenza</a:t>
            </a:r>
            <a:r>
              <a:rPr lang="en-US" dirty="0"/>
              <a:t> di come </a:t>
            </a:r>
            <a:r>
              <a:rPr lang="en-US" dirty="0" err="1"/>
              <a:t>gestire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permessi</a:t>
            </a:r>
            <a:r>
              <a:rPr lang="en-US" dirty="0"/>
              <a:t> </a:t>
            </a:r>
            <a:r>
              <a:rPr lang="en-US" dirty="0" err="1"/>
              <a:t>affinché</a:t>
            </a:r>
            <a:r>
              <a:rPr lang="en-US" dirty="0"/>
              <a:t>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utenti</a:t>
            </a:r>
            <a:r>
              <a:rPr lang="en-US" dirty="0"/>
              <a:t> </a:t>
            </a:r>
            <a:r>
              <a:rPr lang="en-US" dirty="0" err="1"/>
              <a:t>possano</a:t>
            </a:r>
            <a:r>
              <a:rPr lang="en-US" dirty="0"/>
              <a:t> </a:t>
            </a:r>
            <a:r>
              <a:rPr lang="en-US" dirty="0" err="1"/>
              <a:t>agire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pittaforma</a:t>
            </a:r>
            <a:r>
              <a:rPr lang="en-US" dirty="0"/>
              <a:t>,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parliamo</a:t>
            </a:r>
            <a:r>
              <a:rPr lang="en-US" dirty="0"/>
              <a:t> di </a:t>
            </a:r>
            <a:r>
              <a:rPr lang="en-US" dirty="0" err="1"/>
              <a:t>utenti</a:t>
            </a:r>
            <a:r>
              <a:rPr lang="en-US" dirty="0"/>
              <a:t> </a:t>
            </a:r>
            <a:r>
              <a:rPr lang="en-US" dirty="0" err="1"/>
              <a:t>applicativi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qual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abbiamo</a:t>
            </a:r>
            <a:r>
              <a:rPr lang="en-US" dirty="0"/>
              <a:t> </a:t>
            </a:r>
            <a:r>
              <a:rPr lang="en-US" dirty="0" err="1"/>
              <a:t>srivzi</a:t>
            </a:r>
            <a:r>
              <a:rPr lang="en-US" dirty="0"/>
              <a:t> </a:t>
            </a:r>
            <a:r>
              <a:rPr lang="en-US" dirty="0" err="1"/>
              <a:t>specifici</a:t>
            </a:r>
            <a:r>
              <a:rPr lang="en-US" dirty="0"/>
              <a:t> come AWS Directory </a:t>
            </a:r>
            <a:r>
              <a:rPr lang="en-US" dirty="0" err="1"/>
              <a:t>servie</a:t>
            </a:r>
            <a:r>
              <a:rPr lang="en-US" dirty="0"/>
              <a:t> e amazon Cognito; </a:t>
            </a:r>
            <a:r>
              <a:rPr lang="en-US" dirty="0" err="1"/>
              <a:t>servizi</a:t>
            </a:r>
            <a:r>
              <a:rPr lang="en-US" dirty="0"/>
              <a:t> per </a:t>
            </a:r>
            <a:r>
              <a:rPr lang="en-US" dirty="0" err="1"/>
              <a:t>incrementare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livello</a:t>
            </a:r>
            <a:r>
              <a:rPr lang="en-US" dirty="0"/>
              <a:t> di </a:t>
            </a:r>
            <a:r>
              <a:rPr lang="en-US" dirty="0" err="1"/>
              <a:t>visibilità</a:t>
            </a:r>
            <a:r>
              <a:rPr lang="en-US" dirty="0"/>
              <a:t> e </a:t>
            </a:r>
            <a:r>
              <a:rPr lang="en-US" dirty="0" err="1"/>
              <a:t>tenere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sotto </a:t>
            </a:r>
            <a:r>
              <a:rPr lang="en-US" dirty="0" err="1"/>
              <a:t>controllo</a:t>
            </a:r>
            <a:r>
              <a:rPr lang="en-US" dirty="0"/>
              <a:t> le </a:t>
            </a:r>
            <a:r>
              <a:rPr lang="en-US" dirty="0" err="1"/>
              <a:t>vostre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, </a:t>
            </a:r>
            <a:r>
              <a:rPr lang="en-US" dirty="0" err="1"/>
              <a:t>monitorare</a:t>
            </a:r>
            <a:r>
              <a:rPr lang="en-US" dirty="0"/>
              <a:t> </a:t>
            </a:r>
            <a:r>
              <a:rPr lang="en-US" dirty="0" err="1"/>
              <a:t>eventuali</a:t>
            </a:r>
            <a:r>
              <a:rPr lang="en-US" dirty="0"/>
              <a:t> drift di </a:t>
            </a:r>
            <a:r>
              <a:rPr lang="en-US" dirty="0" err="1"/>
              <a:t>configurazione</a:t>
            </a:r>
            <a:r>
              <a:rPr lang="en-US" dirty="0"/>
              <a:t> e </a:t>
            </a:r>
            <a:r>
              <a:rPr lang="en-US" dirty="0" err="1"/>
              <a:t>che</a:t>
            </a:r>
            <a:r>
              <a:rPr lang="en-US" dirty="0"/>
              <a:t> vi </a:t>
            </a:r>
            <a:r>
              <a:rPr lang="en-US" dirty="0" err="1"/>
              <a:t>segnalano</a:t>
            </a:r>
            <a:r>
              <a:rPr lang="en-US" dirty="0"/>
              <a:t> se </a:t>
            </a:r>
            <a:r>
              <a:rPr lang="en-US" dirty="0" err="1"/>
              <a:t>c’è</a:t>
            </a:r>
            <a:r>
              <a:rPr lang="en-US" dirty="0"/>
              <a:t> </a:t>
            </a:r>
            <a:r>
              <a:rPr lang="en-US" dirty="0" err="1"/>
              <a:t>qualcosa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va.</a:t>
            </a:r>
            <a:r>
              <a:rPr lang="en-US" dirty="0"/>
              <a:t>.</a:t>
            </a:r>
          </a:p>
          <a:p>
            <a:r>
              <a:rPr lang="en-US" dirty="0"/>
              <a:t>Ci </a:t>
            </a:r>
            <a:r>
              <a:rPr lang="en-US" dirty="0" err="1"/>
              <a:t>sono</a:t>
            </a:r>
            <a:r>
              <a:rPr lang="en-US" dirty="0"/>
              <a:t> poi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classificati</a:t>
            </a:r>
            <a:r>
              <a:rPr lang="en-US" dirty="0"/>
              <a:t> come </a:t>
            </a:r>
            <a:r>
              <a:rPr lang="en-US" dirty="0" err="1"/>
              <a:t>sicurezza</a:t>
            </a:r>
            <a:r>
              <a:rPr lang="en-US" dirty="0"/>
              <a:t> </a:t>
            </a:r>
            <a:r>
              <a:rPr lang="en-US" dirty="0" err="1"/>
              <a:t>infrastrutturale</a:t>
            </a:r>
            <a:r>
              <a:rPr lang="en-US" dirty="0"/>
              <a:t>, e qui </a:t>
            </a:r>
            <a:r>
              <a:rPr lang="en-US" dirty="0" err="1"/>
              <a:t>facciamo</a:t>
            </a:r>
            <a:r>
              <a:rPr lang="en-US" dirty="0"/>
              <a:t> </a:t>
            </a:r>
            <a:r>
              <a:rPr lang="en-US" dirty="0" err="1"/>
              <a:t>riferimento</a:t>
            </a:r>
            <a:r>
              <a:rPr lang="en-US" dirty="0"/>
              <a:t> a </a:t>
            </a:r>
            <a:r>
              <a:rPr lang="en-US" dirty="0" err="1"/>
              <a:t>tecnologie</a:t>
            </a:r>
            <a:r>
              <a:rPr lang="en-US" dirty="0"/>
              <a:t> di firewall, </a:t>
            </a:r>
            <a:r>
              <a:rPr lang="en-US" dirty="0" err="1"/>
              <a:t>definizione</a:t>
            </a:r>
            <a:r>
              <a:rPr lang="en-US" dirty="0"/>
              <a:t> del network, </a:t>
            </a:r>
            <a:r>
              <a:rPr lang="en-US" dirty="0" err="1"/>
              <a:t>protezione</a:t>
            </a:r>
            <a:r>
              <a:rPr lang="en-US" dirty="0"/>
              <a:t> da </a:t>
            </a:r>
            <a:r>
              <a:rPr lang="en-US" dirty="0" err="1"/>
              <a:t>attachi</a:t>
            </a:r>
            <a:r>
              <a:rPr lang="en-US" dirty="0"/>
              <a:t> dos</a:t>
            </a:r>
          </a:p>
          <a:p>
            <a:r>
              <a:rPr lang="en-US" dirty="0"/>
              <a:t>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serivizi</a:t>
            </a:r>
            <a:r>
              <a:rPr lang="en-US" dirty="0"/>
              <a:t> </a:t>
            </a:r>
            <a:r>
              <a:rPr lang="en-US" dirty="0" err="1"/>
              <a:t>dedicati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protezione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, </a:t>
            </a:r>
            <a:r>
              <a:rPr lang="en-US" dirty="0" err="1"/>
              <a:t>nello</a:t>
            </a:r>
            <a:r>
              <a:rPr lang="en-US" dirty="0"/>
              <a:t> </a:t>
            </a:r>
            <a:r>
              <a:rPr lang="en-US" dirty="0" err="1"/>
              <a:t>specifico</a:t>
            </a:r>
            <a:r>
              <a:rPr lang="en-US" dirty="0"/>
              <a:t> per </a:t>
            </a:r>
            <a:r>
              <a:rPr lang="en-US" dirty="0" err="1"/>
              <a:t>abilitare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la </a:t>
            </a:r>
            <a:r>
              <a:rPr lang="en-US" dirty="0" err="1"/>
              <a:t>protezione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in transit </a:t>
            </a:r>
            <a:r>
              <a:rPr lang="en-US" dirty="0" err="1"/>
              <a:t>sia</a:t>
            </a:r>
            <a:r>
              <a:rPr lang="en-US" dirty="0"/>
              <a:t> at rest, con </a:t>
            </a:r>
            <a:r>
              <a:rPr lang="en-US" dirty="0" err="1"/>
              <a:t>servizi</a:t>
            </a:r>
            <a:r>
              <a:rPr lang="en-US" dirty="0"/>
              <a:t> di </a:t>
            </a:r>
            <a:r>
              <a:rPr lang="en-US" dirty="0" err="1"/>
              <a:t>cifratura</a:t>
            </a:r>
            <a:r>
              <a:rPr lang="en-US" dirty="0"/>
              <a:t> e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chiavi</a:t>
            </a:r>
            <a:r>
              <a:rPr lang="en-US" dirty="0"/>
              <a:t> 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certificati</a:t>
            </a:r>
            <a:r>
              <a:rPr lang="en-US" dirty="0"/>
              <a:t>.</a:t>
            </a:r>
          </a:p>
          <a:p>
            <a:r>
              <a:rPr lang="en-US" dirty="0"/>
              <a:t>Ed </a:t>
            </a:r>
            <a:r>
              <a:rPr lang="en-US" dirty="0" err="1"/>
              <a:t>infine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sfruttabili</a:t>
            </a:r>
            <a:r>
              <a:rPr lang="en-US" dirty="0"/>
              <a:t> per </a:t>
            </a:r>
            <a:r>
              <a:rPr lang="en-US" dirty="0" err="1"/>
              <a:t>automatizzare</a:t>
            </a:r>
            <a:r>
              <a:rPr lang="en-US" dirty="0"/>
              <a:t> la </a:t>
            </a:r>
            <a:r>
              <a:rPr lang="en-US" dirty="0" err="1"/>
              <a:t>risposta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incidenti</a:t>
            </a:r>
            <a:r>
              <a:rPr lang="en-US" dirty="0"/>
              <a:t>, di cui </a:t>
            </a:r>
            <a:r>
              <a:rPr lang="en-US" dirty="0" err="1"/>
              <a:t>parleremo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approfonditamente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seguito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16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3F2ED-74C5-7D4F-8560-0CC253E9A4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655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6FBA0-8958-462A-85B9-27F9B2F73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508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Puoi utilizzare la 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restrizione geografica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nota anche come 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geoblocking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 impedire agli utenti in specifiche aree geografiche di accedere al contenuto che stai distribuendo tramite una distribuzione Web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CloudFront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1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6FBA0-8958-462A-85B9-27F9B2F73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893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</a:t>
            </a:r>
            <a:r>
              <a:rPr lang="en-US" dirty="0"/>
              <a:t>Traduzioni </a:t>
            </a:r>
            <a:r>
              <a:rPr lang="en-US" dirty="0" err="1"/>
              <a:t>dall’inglese</a:t>
            </a:r>
            <a:r>
              <a:rPr lang="en-US" dirty="0"/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Data Controller: </a:t>
            </a:r>
            <a:r>
              <a:rPr lang="en-US" dirty="0" err="1"/>
              <a:t>T</a:t>
            </a:r>
            <a:r>
              <a:rPr lang="en-US" b="0" dirty="0" err="1"/>
              <a:t>itolare</a:t>
            </a:r>
            <a:r>
              <a:rPr lang="en-US" b="0" dirty="0"/>
              <a:t> del </a:t>
            </a:r>
            <a:r>
              <a:rPr lang="en-US" b="0" dirty="0" err="1"/>
              <a:t>trattamento</a:t>
            </a:r>
            <a:r>
              <a:rPr lang="en-US" b="0" dirty="0"/>
              <a:t>.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intende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titolare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soggetto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tratta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forniti</a:t>
            </a:r>
            <a:r>
              <a:rPr lang="en-US" dirty="0"/>
              <a:t> </a:t>
            </a:r>
            <a:r>
              <a:rPr lang="en-US" dirty="0" err="1"/>
              <a:t>dall’interessato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suoi</a:t>
            </a:r>
            <a:r>
              <a:rPr lang="en-US" dirty="0"/>
              <a:t> </a:t>
            </a:r>
            <a:r>
              <a:rPr lang="en-US" dirty="0" err="1"/>
              <a:t>scopi</a:t>
            </a:r>
            <a:endParaRPr lang="en-US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Data Processor: </a:t>
            </a:r>
            <a:r>
              <a:rPr lang="en-US" dirty="0" err="1"/>
              <a:t>Responsabile</a:t>
            </a:r>
            <a:r>
              <a:rPr lang="en-US" dirty="0"/>
              <a:t> del </a:t>
            </a:r>
            <a:r>
              <a:rPr lang="en-US" dirty="0" err="1"/>
              <a:t>trattamento</a:t>
            </a:r>
            <a:r>
              <a:rPr lang="en-US" dirty="0"/>
              <a:t>: “</a:t>
            </a:r>
            <a:r>
              <a:rPr lang="en-US" i="1" dirty="0"/>
              <a:t>la persona </a:t>
            </a:r>
            <a:r>
              <a:rPr lang="en-US" i="1" dirty="0" err="1"/>
              <a:t>fisica</a:t>
            </a:r>
            <a:r>
              <a:rPr lang="en-US" i="1" dirty="0"/>
              <a:t> o </a:t>
            </a:r>
            <a:r>
              <a:rPr lang="en-US" i="1" dirty="0" err="1"/>
              <a:t>giuridica</a:t>
            </a:r>
            <a:r>
              <a:rPr lang="en-US" i="1" dirty="0"/>
              <a:t>, </a:t>
            </a:r>
            <a:r>
              <a:rPr lang="en-US" i="1" dirty="0" err="1"/>
              <a:t>l’autorità</a:t>
            </a:r>
            <a:r>
              <a:rPr lang="en-US" i="1" dirty="0"/>
              <a:t> </a:t>
            </a:r>
            <a:r>
              <a:rPr lang="en-US" i="1" dirty="0" err="1"/>
              <a:t>pubblica</a:t>
            </a:r>
            <a:r>
              <a:rPr lang="en-US" i="1" dirty="0"/>
              <a:t>, </a:t>
            </a:r>
            <a:r>
              <a:rPr lang="en-US" i="1" dirty="0" err="1"/>
              <a:t>il</a:t>
            </a:r>
            <a:r>
              <a:rPr lang="en-US" i="1" dirty="0"/>
              <a:t> </a:t>
            </a:r>
            <a:r>
              <a:rPr lang="en-US" i="1" dirty="0" err="1"/>
              <a:t>servizio</a:t>
            </a:r>
            <a:r>
              <a:rPr lang="en-US" i="1" dirty="0"/>
              <a:t> o </a:t>
            </a:r>
            <a:r>
              <a:rPr lang="en-US" i="1" dirty="0" err="1"/>
              <a:t>altro</a:t>
            </a:r>
            <a:r>
              <a:rPr lang="en-US" i="1" dirty="0"/>
              <a:t> </a:t>
            </a:r>
            <a:r>
              <a:rPr lang="en-US" i="1" dirty="0" err="1"/>
              <a:t>organismo</a:t>
            </a:r>
            <a:r>
              <a:rPr lang="en-US" i="1" dirty="0"/>
              <a:t> </a:t>
            </a:r>
            <a:r>
              <a:rPr lang="en-US" i="1" dirty="0" err="1"/>
              <a:t>che</a:t>
            </a:r>
            <a:r>
              <a:rPr lang="en-US" i="1" dirty="0"/>
              <a:t> </a:t>
            </a:r>
            <a:r>
              <a:rPr lang="en-US" i="1" dirty="0" err="1"/>
              <a:t>tratta</a:t>
            </a:r>
            <a:r>
              <a:rPr lang="en-US" i="1" dirty="0"/>
              <a:t> </a:t>
            </a:r>
            <a:r>
              <a:rPr lang="en-US" i="1" dirty="0" err="1"/>
              <a:t>dati</a:t>
            </a:r>
            <a:r>
              <a:rPr lang="en-US" i="1" dirty="0"/>
              <a:t> per </a:t>
            </a:r>
            <a:r>
              <a:rPr lang="en-US" i="1" dirty="0" err="1"/>
              <a:t>conto</a:t>
            </a:r>
            <a:r>
              <a:rPr lang="en-US" i="1" dirty="0"/>
              <a:t> del </a:t>
            </a:r>
            <a:r>
              <a:rPr lang="en-US" i="1" dirty="0" err="1"/>
              <a:t>titolare</a:t>
            </a:r>
            <a:r>
              <a:rPr lang="en-US" dirty="0"/>
              <a:t>”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Content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[CLICK]</a:t>
            </a:r>
            <a:endParaRPr lang="en-GB" sz="1200" u="sng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&lt;&lt;read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contents of the box&gt;&gt;</a:t>
            </a: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For example, a customer’s “content” includes objects that the customer stores using S3, files sorted on EBS or the contents of an Amazon DynamoDB table.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GB" sz="1200" u="sng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Personal Data 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[CLICK]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&lt;&lt;read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contents of the box&gt;&gt;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“Personal data” includes names, email addresses, social security numbers, payroll ID numbers, etc.  There’s also a recent line of cases in Europe that have determined that, in some cases, IP addresses can be “personal data”.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304BD-78E5-F743-9CDB-4BAC0F2E5A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59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20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14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98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6FBA0-8958-462A-85B9-27F9B2F73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233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25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78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6FBA0-8958-462A-85B9-27F9B2F73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543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36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GDPR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incoraggia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le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industrie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sviluppare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codici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di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condotta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per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aiutare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controllore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dimostrare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la propria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conformità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Il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Codice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CISPE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è uno di questi codici di condotta</a:t>
            </a:r>
            <a:endParaRPr lang="en-US" sz="1200" b="0" i="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CISPE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(Cloud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Services Providers in Europe) è una coalizione di leader del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servizio di milioni di clienti in Europa.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3F2ED-74C5-7D4F-8560-0CC253E9A4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042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5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individui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diritto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copia</a:t>
            </a:r>
            <a:r>
              <a:rPr lang="en-US" dirty="0"/>
              <a:t> di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personali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controllori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riguardo</a:t>
            </a:r>
            <a:r>
              <a:rPr lang="en-US" dirty="0"/>
              <a:t> a </a:t>
            </a:r>
            <a:r>
              <a:rPr lang="en-US" dirty="0" err="1"/>
              <a:t>lui</a:t>
            </a:r>
            <a:r>
              <a:rPr lang="en-US" dirty="0"/>
              <a:t> o lei.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fornito</a:t>
            </a:r>
            <a:r>
              <a:rPr lang="en-US" dirty="0"/>
              <a:t> in un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facilita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riutilizzo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6FBA0-8958-462A-85B9-27F9B2F73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40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13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A8E1BB1-B036-4140-B110-296DC0701D04}" type="datetime8">
              <a:rPr lang="en-US" smtClean="0"/>
              <a:pPr/>
              <a:t>7/4/2019 11:57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9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all’oblìo</a:t>
            </a:r>
            <a:endParaRPr lang="en-US" dirty="0"/>
          </a:p>
          <a:p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conferisce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individui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diritto</a:t>
            </a:r>
            <a:r>
              <a:rPr lang="en-US" dirty="0"/>
              <a:t> di </a:t>
            </a:r>
            <a:r>
              <a:rPr lang="en-US" dirty="0" err="1"/>
              <a:t>cancellare</a:t>
            </a:r>
            <a:r>
              <a:rPr lang="en-US" dirty="0"/>
              <a:t> </a:t>
            </a:r>
            <a:r>
              <a:rPr lang="en-US" dirty="0" err="1"/>
              <a:t>determinati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personali</a:t>
            </a:r>
            <a:r>
              <a:rPr lang="en-US" dirty="0"/>
              <a:t>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terzi</a:t>
            </a:r>
            <a:r>
              <a:rPr lang="en-US" dirty="0"/>
              <a:t> non </a:t>
            </a:r>
            <a:r>
              <a:rPr lang="en-US" dirty="0" err="1"/>
              <a:t>possano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rintracciarli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6FBA0-8958-462A-85B9-27F9B2F73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95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l'inclusione</a:t>
            </a:r>
            <a:r>
              <a:rPr lang="en-US" dirty="0"/>
              <a:t> di </a:t>
            </a:r>
            <a:r>
              <a:rPr lang="en-US" dirty="0" err="1"/>
              <a:t>politiche</a:t>
            </a:r>
            <a:r>
              <a:rPr lang="en-US" dirty="0"/>
              <a:t>, </a:t>
            </a:r>
            <a:r>
              <a:rPr lang="en-US" dirty="0" err="1"/>
              <a:t>linee</a:t>
            </a:r>
            <a:r>
              <a:rPr lang="en-US" dirty="0"/>
              <a:t> </a:t>
            </a:r>
            <a:r>
              <a:rPr lang="en-US" dirty="0" err="1"/>
              <a:t>guida</a:t>
            </a:r>
            <a:r>
              <a:rPr lang="en-US" dirty="0"/>
              <a:t> e </a:t>
            </a:r>
            <a:r>
              <a:rPr lang="en-US" dirty="0" err="1"/>
              <a:t>istruzioni</a:t>
            </a:r>
            <a:r>
              <a:rPr lang="en-US" dirty="0"/>
              <a:t> relative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protezione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primissime</a:t>
            </a:r>
            <a:r>
              <a:rPr lang="en-US" dirty="0"/>
              <a:t> </a:t>
            </a:r>
            <a:r>
              <a:rPr lang="en-US" dirty="0" err="1"/>
              <a:t>fasi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progetti</a:t>
            </a:r>
            <a:r>
              <a:rPr lang="en-US" dirty="0"/>
              <a:t>, </a:t>
            </a:r>
            <a:r>
              <a:rPr lang="en-US" dirty="0" err="1"/>
              <a:t>compresi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personali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6FBA0-8958-462A-85B9-27F9B2F73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38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controllori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segnalare</a:t>
            </a:r>
            <a:r>
              <a:rPr lang="en-US" dirty="0"/>
              <a:t> </a:t>
            </a:r>
            <a:r>
              <a:rPr lang="en-US" dirty="0" err="1"/>
              <a:t>violazioni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personali</a:t>
            </a:r>
            <a:r>
              <a:rPr lang="en-US" dirty="0"/>
              <a:t> </a:t>
            </a:r>
            <a:r>
              <a:rPr lang="en-US" dirty="0" err="1"/>
              <a:t>all'autorità</a:t>
            </a:r>
            <a:r>
              <a:rPr lang="en-US" dirty="0"/>
              <a:t> di </a:t>
            </a:r>
            <a:r>
              <a:rPr lang="en-US" dirty="0" err="1"/>
              <a:t>vigilanza</a:t>
            </a:r>
            <a:r>
              <a:rPr lang="en-US" dirty="0"/>
              <a:t> </a:t>
            </a:r>
            <a:r>
              <a:rPr lang="en-US" dirty="0" err="1"/>
              <a:t>competente</a:t>
            </a:r>
            <a:r>
              <a:rPr lang="en-US" dirty="0"/>
              <a:t> </a:t>
            </a:r>
            <a:r>
              <a:rPr lang="en-US" dirty="0" err="1"/>
              <a:t>entro</a:t>
            </a:r>
            <a:r>
              <a:rPr lang="en-US" dirty="0"/>
              <a:t> 72 ore. Se </a:t>
            </a:r>
            <a:r>
              <a:rPr lang="en-US" dirty="0" err="1"/>
              <a:t>esiste</a:t>
            </a:r>
            <a:r>
              <a:rPr lang="en-US" dirty="0"/>
              <a:t> un alto </a:t>
            </a:r>
            <a:r>
              <a:rPr lang="en-US" dirty="0" err="1"/>
              <a:t>rischio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 e le </a:t>
            </a:r>
            <a:r>
              <a:rPr lang="en-US" dirty="0" err="1"/>
              <a:t>libertà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interessati</a:t>
            </a:r>
            <a:r>
              <a:rPr lang="en-US" dirty="0"/>
              <a:t>,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notificare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interessati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6FBA0-8958-462A-85B9-27F9B2F73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81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6FBA0-8958-462A-85B9-27F9B2F736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38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9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9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3C3A-331B-3F4A-823D-66E06957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4E38-C2CC-3746-B1C9-86ED8D5CF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63CEC6-9D78-AE4D-A0B1-294C8995D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Bullet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82880" tIns="146304" rIns="182880" bIns="14630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241" y="1189179"/>
            <a:ext cx="11653521" cy="1887697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 marL="380985" indent="-380985">
              <a:buFont typeface="Arial" panose="020B0604020202020204" pitchFamily="34" charset="0"/>
              <a:buChar char="•"/>
              <a:defRPr/>
            </a:lvl1pPr>
            <a:lvl2pPr marL="621882" indent="-285739">
              <a:buFont typeface="Arial" panose="020B0604020202020204" pitchFamily="34" charset="0"/>
              <a:buChar char="•"/>
              <a:defRPr/>
            </a:lvl2pPr>
            <a:lvl3pPr marL="845977" indent="-285739">
              <a:buFont typeface="Arial" panose="020B0604020202020204" pitchFamily="34" charset="0"/>
              <a:buChar char="•"/>
              <a:defRPr/>
            </a:lvl3pPr>
            <a:lvl4pPr marL="1070072" indent="-285739">
              <a:buFont typeface="Arial" panose="020B0604020202020204" pitchFamily="34" charset="0"/>
              <a:buChar char="•"/>
              <a:defRPr/>
            </a:lvl4pPr>
            <a:lvl5pPr marL="1294167" indent="-285739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4550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_Column_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1189176"/>
            <a:ext cx="5254643" cy="1853841"/>
          </a:xfrm>
        </p:spPr>
        <p:txBody>
          <a:bodyPr vert="horz" wrap="square" lIns="182880" tIns="146304" rIns="182880" bIns="146304" rtlCol="0">
            <a:spAutoFit/>
          </a:bodyPr>
          <a:lstStyle>
            <a:lvl1pPr marL="380985" indent="-380985">
              <a:buFont typeface="Arial" panose="020B0604020202020204" pitchFamily="34" charset="0"/>
              <a:buChar char="•"/>
              <a:defRPr lang="en-US" dirty="0"/>
            </a:lvl1pPr>
            <a:lvl2pPr marL="621882" indent="-285739">
              <a:buFont typeface="Arial" panose="020B0604020202020204" pitchFamily="34" charset="0"/>
              <a:buChar char="•"/>
              <a:defRPr lang="en-US" dirty="0"/>
            </a:lvl2pPr>
            <a:lvl3pPr marL="845977" indent="-285739">
              <a:buFont typeface="Arial" panose="020B0604020202020204" pitchFamily="34" charset="0"/>
              <a:buChar char="•"/>
              <a:defRPr lang="en-US" dirty="0"/>
            </a:lvl3pPr>
            <a:lvl4pPr marL="1070072" indent="-285739">
              <a:buFont typeface="Arial" panose="020B0604020202020204" pitchFamily="34" charset="0"/>
              <a:buChar char="•"/>
              <a:defRPr lang="en-US" dirty="0"/>
            </a:lvl4pPr>
            <a:lvl5pPr marL="1294167" indent="-285739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75884" y="1189176"/>
            <a:ext cx="5254643" cy="1853841"/>
          </a:xfrm>
        </p:spPr>
        <p:txBody>
          <a:bodyPr vert="horz" wrap="square" lIns="182880" tIns="146304" rIns="182880" bIns="146304" rtlCol="0">
            <a:spAutoFit/>
          </a:bodyPr>
          <a:lstStyle>
            <a:lvl1pPr marL="380985" indent="-380985">
              <a:buFont typeface="Arial" panose="020B0604020202020204" pitchFamily="34" charset="0"/>
              <a:buChar char="•"/>
              <a:defRPr lang="en-US" dirty="0"/>
            </a:lvl1pPr>
            <a:lvl2pPr marL="621882" indent="-285739">
              <a:buFont typeface="Arial" panose="020B0604020202020204" pitchFamily="34" charset="0"/>
              <a:buChar char="•"/>
              <a:defRPr lang="en-US" dirty="0"/>
            </a:lvl2pPr>
            <a:lvl3pPr marL="845977" indent="-285739">
              <a:buFont typeface="Arial" panose="020B0604020202020204" pitchFamily="34" charset="0"/>
              <a:buChar char="•"/>
              <a:defRPr lang="en-US" dirty="0"/>
            </a:lvl3pPr>
            <a:lvl4pPr marL="1070072" indent="-285739">
              <a:buFont typeface="Arial" panose="020B0604020202020204" pitchFamily="34" charset="0"/>
              <a:buChar char="•"/>
              <a:defRPr lang="en-US" dirty="0"/>
            </a:lvl4pPr>
            <a:lvl5pPr marL="1294167" indent="-285739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1064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232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CCB7-4CE9-9546-B323-A083F7AC6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95103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1569F-9D7F-8144-93C2-2CD6628B3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4430713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9209A4-3D08-3B4C-8D4D-669D7F80D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51555-BA95-2A4D-A834-CE772273A3B5}"/>
              </a:ext>
            </a:extLst>
          </p:cNvPr>
          <p:cNvSpPr txBox="1"/>
          <p:nvPr userDrawn="1"/>
        </p:nvSpPr>
        <p:spPr>
          <a:xfrm>
            <a:off x="386366" y="6606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1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_Dark-BG">
    <p:bg>
      <p:bgPr>
        <a:solidFill>
          <a:srgbClr val="232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77-4EE8-2F47-AFB0-A9815F63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2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-BG">
    <p:bg>
      <p:bgPr>
        <a:solidFill>
          <a:srgbClr val="232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41E84-44DC-F244-8DE9-EFC57271A029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FFFFF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2018,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108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C8511B"/>
              </a:gs>
              <a:gs pos="100000">
                <a:srgbClr val="FF9900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5917A5-13BF-2543-A3CF-07A7873AD657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2222B2-A7C9-134B-8B79-DF3311459D77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610D02-2436-1D46-8F6F-12FB5EC7B441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6930B-F437-A94B-8770-6E0CCC9259D0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0DE1A6-096F-5E42-A32D-7533E66DBEAA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0B3F9F-D051-9D4C-A9BF-5D714CE4AEB5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219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2198C-90CA-F14F-9DF5-4C68D566BE2F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C8511B"/>
              </a:gs>
              <a:gs pos="100000">
                <a:srgbClr val="FF9900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nce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2198C-90CA-F14F-9DF5-4C68D566BE2F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C8511B"/>
              </a:gs>
              <a:gs pos="100000">
                <a:srgbClr val="FF9900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3719938" y="1570864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6CA6F2-EB70-F046-8E4D-B08748BA6259}"/>
              </a:ext>
            </a:extLst>
          </p:cNvPr>
          <p:cNvCxnSpPr>
            <a:cxnSpLocks/>
          </p:cNvCxnSpPr>
          <p:nvPr userDrawn="1"/>
        </p:nvCxnSpPr>
        <p:spPr>
          <a:xfrm>
            <a:off x="3553904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D37447-F18C-7C48-9E5C-12A0A2B59677}"/>
              </a:ext>
            </a:extLst>
          </p:cNvPr>
          <p:cNvCxnSpPr>
            <a:cxnSpLocks/>
          </p:cNvCxnSpPr>
          <p:nvPr userDrawn="1"/>
        </p:nvCxnSpPr>
        <p:spPr>
          <a:xfrm>
            <a:off x="507161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944106-7943-B245-B31B-579310091ABB}"/>
              </a:ext>
            </a:extLst>
          </p:cNvPr>
          <p:cNvSpPr txBox="1"/>
          <p:nvPr userDrawn="1"/>
        </p:nvSpPr>
        <p:spPr>
          <a:xfrm>
            <a:off x="3719938" y="2918897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249778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BD0816"/>
              </a:gs>
              <a:gs pos="100000">
                <a:srgbClr val="FF5252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A4FB6-5ABF-264A-A888-543571D9C369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949272-2F41-EF42-BEA3-E6615F89F2E1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C151C8-0228-5F47-810C-8989C6332456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B4ED6E-714A-1A47-9254-0C6A329670B9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70DBC0-0DF3-944E-AB85-E2B61871D669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19B3D8-E1DF-864A-9012-4A8D401A92F6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805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B596362-8FAB-4341-BFF6-961ECC354982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BD0816"/>
              </a:gs>
              <a:gs pos="100000">
                <a:srgbClr val="FF5252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_Light-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77-4EE8-2F47-AFB0-A9815F63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055F4E"/>
              </a:gs>
              <a:gs pos="100000">
                <a:srgbClr val="56C0A7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4BD99F-938B-FE45-AB79-D0B3D4B2522B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78D7BC-1516-F749-B1A3-BD2EB867A03B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A0E1B7-9C53-B948-84B0-85CD118C8548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2F161E-6462-214F-B7CB-EF0726F3888E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02121D-92C3-3440-91D2-29B2A2C89EFF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E32EFE-4ED7-2741-AFAD-25F3C01EA3DF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310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0719C-3338-7640-9A54-16E797FE260F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055F4E"/>
              </a:gs>
              <a:gs pos="100000">
                <a:srgbClr val="56C0A7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7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B0084D"/>
              </a:gs>
              <a:gs pos="100000">
                <a:srgbClr val="FF4F8B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73B762-4498-CE4F-9952-A2801A8EA424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9E1AB3-4B72-CA4B-BA54-CA6EB737021D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B050C3-3C3E-4142-B4BB-6C54117A4EF1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FACD58-C696-364B-8E49-0A2451F7C7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D1FE5B-A07D-CF4D-A5B1-277BCB56743D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079027-474F-D143-82EE-7F7AFEC4B9B7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66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4D6E76-E580-564F-96D3-7B2B984B31A9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B0084D"/>
              </a:gs>
              <a:gs pos="100000">
                <a:srgbClr val="FF4F8B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85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2E27AD"/>
              </a:gs>
              <a:gs pos="100000">
                <a:srgbClr val="527FFF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2DA7A2-FBDD-9545-9F45-CEDD95CE3CC0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B51314-3277-D944-AE11-8BF935B526BD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592101-DC26-C744-82AE-C2CD194801C5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265181-0522-764E-BF2A-4B1DC12C5D86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5F6CEE-EB14-2244-82C9-5CD17E3A6EAD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021B88-E2F8-9441-8C05-44F956E73601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104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096A9F1-71D3-C347-AE6E-48B6DDB0F7F6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2E27AD"/>
              </a:gs>
              <a:gs pos="100000">
                <a:srgbClr val="527FFF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50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B660F"/>
              </a:gs>
              <a:gs pos="100000">
                <a:srgbClr val="6CAE3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1AF929-3620-1A44-BF9B-45438235DA50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0EF8B9-029F-EB46-9D5B-F42EBCE56135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0EE0C-4E0F-B04E-99F4-6E759F862440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8FF7E5-153A-FF48-A7F9-7C309F060326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371A21-D1A0-0D41-B054-DDF4B2F889EC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7AAD2B-0DFB-8549-9D47-DB576992D9D8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484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40971-1265-1646-8567-C1B30B681834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B660F"/>
              </a:gs>
              <a:gs pos="100000">
                <a:srgbClr val="6CAE3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2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89"/>
            <a:ext cx="12192000" cy="24755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IOT 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40971-1265-1646-8567-C1B30B681834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B660F"/>
              </a:gs>
              <a:gs pos="100000">
                <a:srgbClr val="6CAE3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368D7-6940-2C44-A303-50927A80C75F}"/>
              </a:ext>
            </a:extLst>
          </p:cNvPr>
          <p:cNvSpPr txBox="1"/>
          <p:nvPr userDrawn="1"/>
        </p:nvSpPr>
        <p:spPr>
          <a:xfrm>
            <a:off x="202294" y="378835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IOT THINGS</a:t>
            </a:r>
          </a:p>
        </p:txBody>
      </p:sp>
    </p:spTree>
    <p:extLst>
      <p:ext uri="{BB962C8B-B14F-4D97-AF65-F5344CB8AC3E}">
        <p14:creationId xmlns:p14="http://schemas.microsoft.com/office/powerpoint/2010/main" val="725812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4D27A8"/>
              </a:gs>
              <a:gs pos="100000">
                <a:srgbClr val="A166FF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9078F-F63B-B84D-AC73-B48AD66AC658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025802-9C6E-B247-A077-41860BA210B8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0947BE-C49E-DC49-97BE-B1A75B545188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2002F6-D247-5946-8ACA-DF0DAD7A6E70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2774E3-253F-294E-9752-F80A4C389923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723C0C-D4D0-0C41-ADE6-D172AC876B57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9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-header"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5CBEA-95EF-FE40-AAA0-8F2665E72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999111" y="0"/>
            <a:ext cx="20192152" cy="7211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B2771-227D-7142-A871-69FBD9C4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11D6-E3E6-2A43-8E6D-9EC438E46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7CAC57-21B3-E54E-99D4-7D5EC3379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7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F0117-A5A6-5D45-A5CE-3C36B3344D1F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4D27A8"/>
              </a:gs>
              <a:gs pos="100000">
                <a:srgbClr val="A166FF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3D4D65"/>
              </a:gs>
              <a:gs pos="100000">
                <a:srgbClr val="8FA7C4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03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8D108A-944C-C749-AB72-B5CD31775E0E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3D4D65"/>
              </a:gs>
              <a:gs pos="100000">
                <a:srgbClr val="8FA7C4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C9D968-33F3-C040-8BD6-77431C9594E3}"/>
              </a:ext>
            </a:extLst>
          </p:cNvPr>
          <p:cNvSpPr/>
          <p:nvPr userDrawn="1"/>
        </p:nvSpPr>
        <p:spPr>
          <a:xfrm>
            <a:off x="1" y="1050089"/>
            <a:ext cx="12192000" cy="501432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61CFA-3FCE-994F-BF4C-4DFFE2C5B66B}"/>
              </a:ext>
            </a:extLst>
          </p:cNvPr>
          <p:cNvSpPr txBox="1"/>
          <p:nvPr userDrawn="1"/>
        </p:nvSpPr>
        <p:spPr>
          <a:xfrm>
            <a:off x="202294" y="1470762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42C842-2991-5A42-91DF-5A7F86F22433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664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squid-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41B23"/>
              </a:gs>
              <a:gs pos="100000">
                <a:srgbClr val="5A636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80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squid-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6FAAB8-4302-7E4E-9986-CA0860066F72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41B23"/>
              </a:gs>
              <a:gs pos="100000">
                <a:srgbClr val="5A636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452E1E-41CC-5A4E-BDCF-023BA0BD7461}"/>
              </a:ext>
            </a:extLst>
          </p:cNvPr>
          <p:cNvSpPr/>
          <p:nvPr userDrawn="1"/>
        </p:nvSpPr>
        <p:spPr>
          <a:xfrm>
            <a:off x="1" y="1050090"/>
            <a:ext cx="12192000" cy="132546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9B7B4-1455-E741-8934-8EED75D58D98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GENERAL PRODUCTS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7F1DE7-B0BA-C248-8C7B-DFA11D10A235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9F1EFC-8C12-C543-A374-664525507050}"/>
              </a:ext>
            </a:extLst>
          </p:cNvPr>
          <p:cNvSpPr txBox="1"/>
          <p:nvPr userDrawn="1"/>
        </p:nvSpPr>
        <p:spPr>
          <a:xfrm>
            <a:off x="202294" y="2724527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597947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quid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6FAAB8-4302-7E4E-9986-CA0860066F72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41B23"/>
              </a:gs>
              <a:gs pos="100000">
                <a:srgbClr val="5A636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7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-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2200-14F4-F541-9B55-3B076E85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017BA-14E8-F946-B36F-6E39E9342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093787"/>
            <a:ext cx="5753100" cy="5083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49A9-5000-FA4E-A502-65621B590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3787"/>
            <a:ext cx="5791200" cy="5083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F53733-C8FC-034A-9C77-3D47A4C6D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-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C9893E-A6E1-4A48-B35E-4A9DB4DCA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B6FE43-E832-914E-BF63-E0362E17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537401"/>
            <a:ext cx="11696700" cy="129999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A05A88-C388-144D-9EA6-1C9DE1E1C1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6700" y="1925142"/>
            <a:ext cx="11696699" cy="3918446"/>
          </a:xfrm>
        </p:spPr>
        <p:txBody>
          <a:bodyPr anchor="t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83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-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77-4EE8-2F47-AFB0-A9815F63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20675"/>
            <a:ext cx="11696700" cy="59372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8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ght-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5BA94-B578-5D41-B485-160BD75BC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5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88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bulle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52" y="153249"/>
            <a:ext cx="10940405" cy="7276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24" y="1348723"/>
            <a:ext cx="1093943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 marL="1828754" indent="0">
              <a:buNone/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3623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81820-DA45-EC42-9130-C304D278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13812"/>
            <a:ext cx="11696700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DBD1-D699-D743-8753-E66FBA6C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0300"/>
            <a:ext cx="11696700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79D3-638C-D340-A6D4-8AAF3166E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DC5F64-97F6-3C41-AEB3-0D8DA752FE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40942" y="6345238"/>
            <a:ext cx="585391" cy="3480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991AAC-FB69-6248-8D75-CEB578BF2ED8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B6BAB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2019, Amazon Web Services, Inc. or its affiliates.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063D4-96AA-1F4B-9E50-C237314CE4BD}"/>
              </a:ext>
            </a:extLst>
          </p:cNvPr>
          <p:cNvPicPr>
            <a:picLocks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8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1" r:id="rId3"/>
    <p:sldLayoutId id="2147483652" r:id="rId4"/>
    <p:sldLayoutId id="2147483653" r:id="rId5"/>
    <p:sldLayoutId id="2147483662" r:id="rId6"/>
    <p:sldLayoutId id="2147483655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81820-DA45-EC42-9130-C304D278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20675"/>
            <a:ext cx="11696700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DBD1-D699-D743-8753-E66FBA6C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0300"/>
            <a:ext cx="11696700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79D3-638C-D340-A6D4-8AAF3166E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F29361-9F3B-3A41-963A-6A499FBB10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40942" y="6345238"/>
            <a:ext cx="584385" cy="34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7DF675-E89B-194E-B8E1-DB50A06223CF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B6BAB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2019,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8111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7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81820-DA45-EC42-9130-C304D278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13812"/>
            <a:ext cx="11696700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DBD1-D699-D743-8753-E66FBA6C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0300"/>
            <a:ext cx="11696700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79D3-638C-D340-A6D4-8AAF3166E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DC5F64-97F6-3C41-AEB3-0D8DA752FE6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240942" y="6345238"/>
            <a:ext cx="585391" cy="3480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991AAC-FB69-6248-8D75-CEB578BF2ED8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B6BAB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2019,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52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3" r:id="rId2"/>
    <p:sldLayoutId id="2147483693" r:id="rId3"/>
    <p:sldLayoutId id="2147483675" r:id="rId4"/>
    <p:sldLayoutId id="2147483684" r:id="rId5"/>
    <p:sldLayoutId id="2147483676" r:id="rId6"/>
    <p:sldLayoutId id="2147483685" r:id="rId7"/>
    <p:sldLayoutId id="2147483677" r:id="rId8"/>
    <p:sldLayoutId id="2147483686" r:id="rId9"/>
    <p:sldLayoutId id="2147483678" r:id="rId10"/>
    <p:sldLayoutId id="2147483689" r:id="rId11"/>
    <p:sldLayoutId id="2147483680" r:id="rId12"/>
    <p:sldLayoutId id="2147483687" r:id="rId13"/>
    <p:sldLayoutId id="2147483694" r:id="rId14"/>
    <p:sldLayoutId id="2147483681" r:id="rId15"/>
    <p:sldLayoutId id="2147483688" r:id="rId16"/>
    <p:sldLayoutId id="2147483679" r:id="rId17"/>
    <p:sldLayoutId id="2147483690" r:id="rId18"/>
    <p:sldLayoutId id="2147483682" r:id="rId19"/>
    <p:sldLayoutId id="2147483691" r:id="rId20"/>
    <p:sldLayoutId id="214748369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svg"/><Relationship Id="rId5" Type="http://schemas.openxmlformats.org/officeDocument/2006/relationships/image" Target="../media/image23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43.png"/><Relationship Id="rId18" Type="http://schemas.openxmlformats.org/officeDocument/2006/relationships/image" Target="../media/image59.svg"/><Relationship Id="rId26" Type="http://schemas.openxmlformats.org/officeDocument/2006/relationships/image" Target="../media/image67.svg"/><Relationship Id="rId3" Type="http://schemas.openxmlformats.org/officeDocument/2006/relationships/image" Target="../media/image39.png"/><Relationship Id="rId21" Type="http://schemas.openxmlformats.org/officeDocument/2006/relationships/image" Target="../media/image47.png"/><Relationship Id="rId7" Type="http://schemas.openxmlformats.org/officeDocument/2006/relationships/image" Target="../media/image41.png"/><Relationship Id="rId12" Type="http://schemas.openxmlformats.org/officeDocument/2006/relationships/image" Target="../media/image53.svg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7.svg"/><Relationship Id="rId20" Type="http://schemas.openxmlformats.org/officeDocument/2006/relationships/image" Target="../media/image6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svg"/><Relationship Id="rId11" Type="http://schemas.openxmlformats.org/officeDocument/2006/relationships/image" Target="../media/image42.png"/><Relationship Id="rId24" Type="http://schemas.openxmlformats.org/officeDocument/2006/relationships/image" Target="../media/image65.svg"/><Relationship Id="rId5" Type="http://schemas.openxmlformats.org/officeDocument/2006/relationships/image" Target="../media/image40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10" Type="http://schemas.openxmlformats.org/officeDocument/2006/relationships/image" Target="../media/image43.svg"/><Relationship Id="rId19" Type="http://schemas.openxmlformats.org/officeDocument/2006/relationships/image" Target="../media/image46.png"/><Relationship Id="rId4" Type="http://schemas.openxmlformats.org/officeDocument/2006/relationships/image" Target="../media/image47.svg"/><Relationship Id="rId9" Type="http://schemas.openxmlformats.org/officeDocument/2006/relationships/image" Target="../media/image37.png"/><Relationship Id="rId14" Type="http://schemas.openxmlformats.org/officeDocument/2006/relationships/image" Target="../media/image55.svg"/><Relationship Id="rId22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73.sv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sv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48.png"/><Relationship Id="rId12" Type="http://schemas.openxmlformats.org/officeDocument/2006/relationships/image" Target="../media/image80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59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67.svg"/><Relationship Id="rId4" Type="http://schemas.openxmlformats.org/officeDocument/2006/relationships/image" Target="../media/image51.png"/><Relationship Id="rId9" Type="http://schemas.openxmlformats.org/officeDocument/2006/relationships/image" Target="../media/image49.png"/><Relationship Id="rId14" Type="http://schemas.openxmlformats.org/officeDocument/2006/relationships/image" Target="../media/image8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7.svg"/><Relationship Id="rId3" Type="http://schemas.openxmlformats.org/officeDocument/2006/relationships/image" Target="../media/image62.jpeg"/><Relationship Id="rId7" Type="http://schemas.openxmlformats.org/officeDocument/2006/relationships/image" Target="../media/image63.svg"/><Relationship Id="rId12" Type="http://schemas.openxmlformats.org/officeDocument/2006/relationships/image" Target="../media/image23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29.svg"/><Relationship Id="rId5" Type="http://schemas.openxmlformats.org/officeDocument/2006/relationships/image" Target="../media/image65.svg"/><Relationship Id="rId15" Type="http://schemas.openxmlformats.org/officeDocument/2006/relationships/image" Target="../media/image43.svg"/><Relationship Id="rId10" Type="http://schemas.openxmlformats.org/officeDocument/2006/relationships/image" Target="../media/image24.png"/><Relationship Id="rId4" Type="http://schemas.openxmlformats.org/officeDocument/2006/relationships/image" Target="../media/image48.png"/><Relationship Id="rId9" Type="http://schemas.openxmlformats.org/officeDocument/2006/relationships/image" Target="../media/image61.svg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sv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svg"/><Relationship Id="rId5" Type="http://schemas.openxmlformats.org/officeDocument/2006/relationships/image" Target="../media/image60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52.png"/><Relationship Id="rId10" Type="http://schemas.openxmlformats.org/officeDocument/2006/relationships/image" Target="../media/image59.svg"/><Relationship Id="rId4" Type="http://schemas.openxmlformats.org/officeDocument/2006/relationships/image" Target="../media/image50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6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sv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57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61.sv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12" Type="http://schemas.openxmlformats.org/officeDocument/2006/relationships/image" Target="../media/image82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jpeg"/><Relationship Id="rId5" Type="http://schemas.openxmlformats.org/officeDocument/2006/relationships/image" Target="../media/image75.png"/><Relationship Id="rId10" Type="http://schemas.openxmlformats.org/officeDocument/2006/relationships/image" Target="../media/image80.jpeg"/><Relationship Id="rId4" Type="http://schemas.openxmlformats.org/officeDocument/2006/relationships/image" Target="../media/image74.png"/><Relationship Id="rId9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ws.amazon.com/it/compliance/cispe/" TargetMode="External"/><Relationship Id="rId5" Type="http://schemas.openxmlformats.org/officeDocument/2006/relationships/hyperlink" Target="https://cispe.cloud/general-data-protection-regulation/" TargetMode="External"/><Relationship Id="rId4" Type="http://schemas.openxmlformats.org/officeDocument/2006/relationships/hyperlink" Target="https://cispe.cloud/code-of-conduc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sv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jpeg"/><Relationship Id="rId7" Type="http://schemas.openxmlformats.org/officeDocument/2006/relationships/image" Target="../media/image94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aws.amazon.com/it/blogs/security/aws-gdpr-data-processing-addendum/" TargetMode="Externa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security/provable-security/" TargetMode="External"/><Relationship Id="rId2" Type="http://schemas.openxmlformats.org/officeDocument/2006/relationships/hyperlink" Target="https://aws.amazon.com/architecture/well-architected/" TargetMode="Externa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302A-3DBC-DC4E-AF85-3FA4A8392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947" y="2779052"/>
            <a:ext cx="9144000" cy="1122495"/>
          </a:xfrm>
        </p:spPr>
        <p:txBody>
          <a:bodyPr/>
          <a:lstStyle/>
          <a:p>
            <a:r>
              <a:rPr lang="en-US" dirty="0"/>
              <a:t>Navigating GDPR Compliance on AWS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374B-CBF4-F040-B6F4-FF2E6B266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947" y="4014888"/>
            <a:ext cx="9144000" cy="1655762"/>
          </a:xfrm>
        </p:spPr>
        <p:txBody>
          <a:bodyPr/>
          <a:lstStyle/>
          <a:p>
            <a:r>
              <a:rPr lang="en-US" b="1" dirty="0"/>
              <a:t>Carmela Gambardella</a:t>
            </a:r>
          </a:p>
          <a:p>
            <a:r>
              <a:rPr lang="en-US" b="1" dirty="0"/>
              <a:t>AWS Solutions Architect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65A19-44B5-7244-897E-1A57E34DB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6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4C58-1D63-CA44-9D51-530E26C9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036515"/>
            <a:ext cx="11566712" cy="2852737"/>
          </a:xfrm>
        </p:spPr>
        <p:txBody>
          <a:bodyPr/>
          <a:lstStyle/>
          <a:p>
            <a:r>
              <a:rPr lang="en-US" dirty="0"/>
              <a:t>How AWS can help customers achieve GDPR compliance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AECC3-92CE-EA46-9A3A-5EC5D9710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5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395" y="300661"/>
            <a:ext cx="850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mazon Ember Regular" charset="0"/>
                <a:ea typeface="+mj-ea"/>
                <a:cs typeface="Amazon Ember Regular" charset="0"/>
              </a:rPr>
              <a:t>Data Protection – A Shared Responsibility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98AACD-78B6-5143-AEC3-6A196D67748A}"/>
              </a:ext>
            </a:extLst>
          </p:cNvPr>
          <p:cNvGrpSpPr/>
          <p:nvPr/>
        </p:nvGrpSpPr>
        <p:grpSpPr>
          <a:xfrm>
            <a:off x="-375476" y="5375718"/>
            <a:ext cx="4675157" cy="1440181"/>
            <a:chOff x="-260603" y="3935585"/>
            <a:chExt cx="3506368" cy="10801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076348-A8FF-3849-ABF5-D1442B067131}"/>
                </a:ext>
              </a:extLst>
            </p:cNvPr>
            <p:cNvSpPr/>
            <p:nvPr/>
          </p:nvSpPr>
          <p:spPr>
            <a:xfrm>
              <a:off x="43081" y="3935585"/>
              <a:ext cx="2961376" cy="1080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AD7814-12A6-EB4A-8F53-7B9D3B739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370" y="4060131"/>
              <a:ext cx="544526" cy="3606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B0CC33C-B97C-2141-942C-0D2E143D3217}"/>
                </a:ext>
              </a:extLst>
            </p:cNvPr>
            <p:cNvSpPr/>
            <p:nvPr/>
          </p:nvSpPr>
          <p:spPr>
            <a:xfrm>
              <a:off x="-260603" y="4461723"/>
              <a:ext cx="3506368" cy="530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189" lvl="1" defTabSz="914377">
                <a:defRPr/>
              </a:pPr>
              <a:r>
                <a:rPr lang="en-US" sz="1333" b="1" dirty="0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Data Controller</a:t>
              </a:r>
              <a:r>
                <a:rPr lang="en-US" sz="1333" dirty="0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: </a:t>
              </a:r>
              <a:r>
                <a:rPr lang="en-US" sz="1333" dirty="0" err="1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Titolare</a:t>
              </a:r>
              <a:r>
                <a:rPr lang="en-US" sz="1333" dirty="0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 del </a:t>
              </a:r>
              <a:r>
                <a:rPr lang="en-US" sz="1333" dirty="0" err="1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trattamento</a:t>
              </a:r>
              <a:endParaRPr lang="en-US" sz="1333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457189" lvl="1" defTabSz="914377">
                <a:defRPr/>
              </a:pPr>
              <a:r>
                <a:rPr lang="en-US" sz="1333" b="1" dirty="0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Data Processor</a:t>
              </a:r>
              <a:r>
                <a:rPr lang="en-US" sz="1333" dirty="0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: </a:t>
              </a:r>
              <a:r>
                <a:rPr lang="en-US" sz="1333" dirty="0" err="1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Responsabile</a:t>
              </a:r>
              <a:r>
                <a:rPr lang="en-US" sz="1333" dirty="0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 del </a:t>
              </a:r>
              <a:r>
                <a:rPr lang="en-US" sz="1333" dirty="0" err="1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trattamento</a:t>
              </a:r>
              <a:endParaRPr lang="en-US" sz="1333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457189" lvl="1" defTabSz="914377">
                <a:defRPr/>
              </a:pPr>
              <a:r>
                <a:rPr lang="en-US" sz="1333" b="1" dirty="0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Data Subject: </a:t>
              </a:r>
              <a:r>
                <a:rPr lang="en-US" sz="1333" dirty="0" err="1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Interessato</a:t>
              </a:r>
              <a:r>
                <a:rPr lang="en-US" sz="1333" dirty="0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 al </a:t>
              </a:r>
              <a:r>
                <a:rPr lang="en-US" sz="1333" dirty="0" err="1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trattamento</a:t>
              </a:r>
              <a:r>
                <a:rPr lang="en-US" sz="1333" dirty="0">
                  <a:solidFill>
                    <a:schemeClr val="tx2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 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0550972F-0074-274F-B18E-8B5A4B026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19" y="1273187"/>
            <a:ext cx="2309573" cy="2309573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D71CDFBA-2E36-5D4B-B43C-18789D82B76B}"/>
              </a:ext>
            </a:extLst>
          </p:cNvPr>
          <p:cNvGrpSpPr/>
          <p:nvPr/>
        </p:nvGrpSpPr>
        <p:grpSpPr>
          <a:xfrm>
            <a:off x="5449808" y="1273187"/>
            <a:ext cx="2309573" cy="2309573"/>
            <a:chOff x="3434212" y="1639548"/>
            <a:chExt cx="1732180" cy="173218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C794436-C6DC-2E4A-A862-5E1B1F661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212" y="1639548"/>
              <a:ext cx="1732180" cy="1732180"/>
            </a:xfrm>
            <a:prstGeom prst="rect">
              <a:avLst/>
            </a:prstGeom>
          </p:spPr>
        </p:pic>
        <p:pic>
          <p:nvPicPr>
            <p:cNvPr id="59" name="Picture 2" descr="old factory by johnny_automatic">
              <a:extLst>
                <a:ext uri="{FF2B5EF4-FFF2-40B4-BE49-F238E27FC236}">
                  <a16:creationId xmlns:a16="http://schemas.microsoft.com/office/drawing/2014/main" id="{B9C29A54-BA85-C44F-B324-FC0522A53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227" y="1961103"/>
              <a:ext cx="942617" cy="64962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old factory by johnny_automatic">
              <a:extLst>
                <a:ext uri="{FF2B5EF4-FFF2-40B4-BE49-F238E27FC236}">
                  <a16:creationId xmlns:a16="http://schemas.microsoft.com/office/drawing/2014/main" id="{5A5E0523-25FF-E646-AFAE-BBDACC0BC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049" y="2233371"/>
              <a:ext cx="942617" cy="64962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A0CCE7A-19BA-7349-99A9-B3ED6FE49ABC}"/>
              </a:ext>
            </a:extLst>
          </p:cNvPr>
          <p:cNvGrpSpPr/>
          <p:nvPr/>
        </p:nvGrpSpPr>
        <p:grpSpPr>
          <a:xfrm>
            <a:off x="2575959" y="1423430"/>
            <a:ext cx="1247468" cy="1916623"/>
            <a:chOff x="1278825" y="1752230"/>
            <a:chExt cx="935601" cy="1437467"/>
          </a:xfrm>
        </p:grpSpPr>
        <p:pic>
          <p:nvPicPr>
            <p:cNvPr id="62" name="Picture 4" descr="shadow of person - standing leg cross and put hands in the pockets by thinklogically">
              <a:extLst>
                <a:ext uri="{FF2B5EF4-FFF2-40B4-BE49-F238E27FC236}">
                  <a16:creationId xmlns:a16="http://schemas.microsoft.com/office/drawing/2014/main" id="{848BD711-316A-834E-95F1-FDCE1C814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964" y="1951469"/>
              <a:ext cx="231201" cy="75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shadow of person - standing leg cross and put hands in the pockets by thinklogically">
              <a:extLst>
                <a:ext uri="{FF2B5EF4-FFF2-40B4-BE49-F238E27FC236}">
                  <a16:creationId xmlns:a16="http://schemas.microsoft.com/office/drawing/2014/main" id="{8E103ED3-ED1E-A748-9CC3-A679BF3C3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40" y="2436289"/>
              <a:ext cx="231201" cy="75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shadow of person - standing leg cross and put hands in the pockets by thinklogically">
              <a:extLst>
                <a:ext uri="{FF2B5EF4-FFF2-40B4-BE49-F238E27FC236}">
                  <a16:creationId xmlns:a16="http://schemas.microsoft.com/office/drawing/2014/main" id="{0452337D-3F50-5540-A453-8028BA2F8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096" y="1752230"/>
              <a:ext cx="231201" cy="75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shadow of person - standing leg cross and put hands in the pockets by thinklogically">
              <a:extLst>
                <a:ext uri="{FF2B5EF4-FFF2-40B4-BE49-F238E27FC236}">
                  <a16:creationId xmlns:a16="http://schemas.microsoft.com/office/drawing/2014/main" id="{B9ADB465-9760-7B48-A34F-7E19A0554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433" y="2233370"/>
              <a:ext cx="231201" cy="75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shadow of person - standing leg cross and put hands in the pockets by thinklogically">
              <a:extLst>
                <a:ext uri="{FF2B5EF4-FFF2-40B4-BE49-F238E27FC236}">
                  <a16:creationId xmlns:a16="http://schemas.microsoft.com/office/drawing/2014/main" id="{ADD595CB-3267-5D4A-B7C5-0905D856C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825" y="2393400"/>
              <a:ext cx="231201" cy="75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shadow of person - standing leg cross and put hands in the pockets by thinklogically">
              <a:extLst>
                <a:ext uri="{FF2B5EF4-FFF2-40B4-BE49-F238E27FC236}">
                  <a16:creationId xmlns:a16="http://schemas.microsoft.com/office/drawing/2014/main" id="{7BE48268-200B-A74F-BEF6-898F025EB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510" y="1859768"/>
              <a:ext cx="231201" cy="75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 descr="shadow of person - standing leg cross and put hands in the pockets by thinklogically">
              <a:extLst>
                <a:ext uri="{FF2B5EF4-FFF2-40B4-BE49-F238E27FC236}">
                  <a16:creationId xmlns:a16="http://schemas.microsoft.com/office/drawing/2014/main" id="{7E087CBC-1F17-4D43-910A-3B05EC2B9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225" y="1961102"/>
              <a:ext cx="231201" cy="75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8580BE45-75CD-574B-87A9-A60488027925}"/>
              </a:ext>
            </a:extLst>
          </p:cNvPr>
          <p:cNvSpPr/>
          <p:nvPr/>
        </p:nvSpPr>
        <p:spPr>
          <a:xfrm>
            <a:off x="4631492" y="3729810"/>
            <a:ext cx="3623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 defTabSz="914377">
              <a:defRPr/>
            </a:pPr>
            <a:r>
              <a:rPr lang="en-GB" sz="1600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Customers are </a:t>
            </a:r>
            <a:r>
              <a:rPr lang="en-GB" sz="1600" b="1" dirty="0">
                <a:solidFill>
                  <a:srgbClr val="FFB1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Data</a:t>
            </a:r>
            <a:r>
              <a:rPr lang="en-GB" sz="16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GB" sz="1600" b="1" dirty="0">
                <a:solidFill>
                  <a:srgbClr val="FFB1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Controllers</a:t>
            </a:r>
            <a:endParaRPr lang="en-US" sz="1600" b="1" dirty="0">
              <a:solidFill>
                <a:srgbClr val="FFB100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B9AB48F-162D-8C44-A236-9FF501B5EA9E}"/>
              </a:ext>
            </a:extLst>
          </p:cNvPr>
          <p:cNvSpPr/>
          <p:nvPr/>
        </p:nvSpPr>
        <p:spPr>
          <a:xfrm>
            <a:off x="8628773" y="3729810"/>
            <a:ext cx="2840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 defTabSz="914377">
              <a:defRPr/>
            </a:pPr>
            <a:r>
              <a:rPr lang="en-GB" sz="1600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as </a:t>
            </a:r>
            <a:r>
              <a:rPr lang="en-GB" sz="1600" b="1" dirty="0">
                <a:solidFill>
                  <a:srgbClr val="FFB1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Data Processor</a:t>
            </a:r>
            <a:endParaRPr lang="en-US" sz="1600" b="1" dirty="0">
              <a:solidFill>
                <a:srgbClr val="FFB100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1" name="Rectangle 38">
            <a:extLst>
              <a:ext uri="{FF2B5EF4-FFF2-40B4-BE49-F238E27FC236}">
                <a16:creationId xmlns:a16="http://schemas.microsoft.com/office/drawing/2014/main" id="{5DE53630-663D-0A4A-BCEB-600AA7EA3771}"/>
              </a:ext>
            </a:extLst>
          </p:cNvPr>
          <p:cNvSpPr/>
          <p:nvPr/>
        </p:nvSpPr>
        <p:spPr>
          <a:xfrm rot="5400000">
            <a:off x="5849276" y="2635239"/>
            <a:ext cx="4694769" cy="1118319"/>
          </a:xfrm>
          <a:prstGeom prst="rect">
            <a:avLst/>
          </a:prstGeom>
          <a:ln w="7620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endParaRPr lang="en-GB" sz="6667" b="1" dirty="0">
              <a:solidFill>
                <a:schemeClr val="bg1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CD284E4-621A-8A4A-A8AA-B9687A518FF1}"/>
              </a:ext>
            </a:extLst>
          </p:cNvPr>
          <p:cNvGrpSpPr/>
          <p:nvPr/>
        </p:nvGrpSpPr>
        <p:grpSpPr>
          <a:xfrm>
            <a:off x="9032914" y="1273186"/>
            <a:ext cx="2309573" cy="2309573"/>
            <a:chOff x="6121541" y="1639547"/>
            <a:chExt cx="1732180" cy="173218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AAE19BD-D638-9A44-B076-808B5FAFF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541" y="1639547"/>
              <a:ext cx="1732180" cy="173218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6271185-0D4B-E14E-A430-E4DA50ADE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6572" y="2171398"/>
              <a:ext cx="1133487" cy="680092"/>
            </a:xfrm>
            <a:prstGeom prst="rect">
              <a:avLst/>
            </a:prstGeom>
          </p:spPr>
        </p:pic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069DD051-5ADA-7044-821F-FF88E87A1169}"/>
              </a:ext>
            </a:extLst>
          </p:cNvPr>
          <p:cNvSpPr/>
          <p:nvPr/>
        </p:nvSpPr>
        <p:spPr>
          <a:xfrm>
            <a:off x="1194844" y="3771011"/>
            <a:ext cx="3623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 defTabSz="914377">
              <a:defRPr/>
            </a:pPr>
            <a:r>
              <a:rPr lang="en-GB" sz="1600" b="1" dirty="0">
                <a:solidFill>
                  <a:srgbClr val="FFB1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Data Subjects</a:t>
            </a:r>
            <a:endParaRPr lang="en-US" sz="1600" b="1" dirty="0">
              <a:solidFill>
                <a:srgbClr val="FFB100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E2DAB-6B80-CF40-ABDF-20230C4D0158}"/>
              </a:ext>
            </a:extLst>
          </p:cNvPr>
          <p:cNvSpPr/>
          <p:nvPr/>
        </p:nvSpPr>
        <p:spPr>
          <a:xfrm>
            <a:off x="5280705" y="450785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lvl="1" algn="ctr" defTabSz="914377"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Controllers </a:t>
            </a:r>
            <a:r>
              <a:rPr lang="en-US" sz="2400" b="1" u="sng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and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Processors have obligations under GDPR</a:t>
            </a:r>
          </a:p>
        </p:txBody>
      </p:sp>
      <p:sp>
        <p:nvSpPr>
          <p:cNvPr id="29" name="Rectangle 38">
            <a:extLst>
              <a:ext uri="{FF2B5EF4-FFF2-40B4-BE49-F238E27FC236}">
                <a16:creationId xmlns:a16="http://schemas.microsoft.com/office/drawing/2014/main" id="{199872D5-132E-1D4F-A277-8942DD0D3E92}"/>
              </a:ext>
            </a:extLst>
          </p:cNvPr>
          <p:cNvSpPr/>
          <p:nvPr/>
        </p:nvSpPr>
        <p:spPr>
          <a:xfrm rot="5400000">
            <a:off x="6376871" y="24320"/>
            <a:ext cx="4244182" cy="6384873"/>
          </a:xfrm>
          <a:prstGeom prst="rect">
            <a:avLst/>
          </a:prstGeom>
          <a:ln w="762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endParaRPr lang="en-GB" sz="5000" b="1" dirty="0">
              <a:solidFill>
                <a:srgbClr val="333333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F25AAF5-EFF2-6040-887D-766332621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5792" y="2015075"/>
            <a:ext cx="1845506" cy="11073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9369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4A71-D437-E045-8791-C7C61D28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Shared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Responsibility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Model</a:t>
            </a:r>
          </a:p>
        </p:txBody>
      </p:sp>
      <p:pic>
        <p:nvPicPr>
          <p:cNvPr id="4" name="Guy-Polo.png">
            <a:extLst>
              <a:ext uri="{FF2B5EF4-FFF2-40B4-BE49-F238E27FC236}">
                <a16:creationId xmlns:a16="http://schemas.microsoft.com/office/drawing/2014/main" id="{A22D1299-F0E3-EA48-BECE-2901124FD2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72904"/>
            <a:ext cx="764552" cy="16012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686">
            <a:extLst>
              <a:ext uri="{FF2B5EF4-FFF2-40B4-BE49-F238E27FC236}">
                <a16:creationId xmlns:a16="http://schemas.microsoft.com/office/drawing/2014/main" id="{BFA7ACA6-5336-3246-A85A-8AAF34CF4977}"/>
              </a:ext>
            </a:extLst>
          </p:cNvPr>
          <p:cNvSpPr/>
          <p:nvPr/>
        </p:nvSpPr>
        <p:spPr>
          <a:xfrm>
            <a:off x="1321681" y="4135803"/>
            <a:ext cx="7255083" cy="1244933"/>
          </a:xfrm>
          <a:prstGeom prst="roundRect">
            <a:avLst>
              <a:gd name="adj" fmla="val 16667"/>
            </a:avLst>
          </a:prstGeom>
          <a:solidFill>
            <a:srgbClr val="F2A52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60959" rIns="60959" anchor="ctr"/>
          <a:lstStyle/>
          <a:p>
            <a:pPr defTabSz="451915"/>
            <a:endParaRPr sz="2400">
              <a:solidFill>
                <a:schemeClr val="bg1">
                  <a:lumMod val="10000"/>
                </a:schemeClr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6" name="Shape 687">
            <a:extLst>
              <a:ext uri="{FF2B5EF4-FFF2-40B4-BE49-F238E27FC236}">
                <a16:creationId xmlns:a16="http://schemas.microsoft.com/office/drawing/2014/main" id="{B5BE7E72-1BF0-594B-915F-421864B3DC53}"/>
              </a:ext>
            </a:extLst>
          </p:cNvPr>
          <p:cNvSpPr/>
          <p:nvPr/>
        </p:nvSpPr>
        <p:spPr>
          <a:xfrm>
            <a:off x="1345149" y="4148863"/>
            <a:ext cx="4235913" cy="399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192" tIns="45192" rIns="45192" bIns="45192">
            <a:spAutoFit/>
          </a:bodyPr>
          <a:lstStyle>
            <a:lvl1pPr defTabSz="338945">
              <a:defRPr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00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Foundation Services</a:t>
            </a:r>
          </a:p>
        </p:txBody>
      </p:sp>
      <p:grpSp>
        <p:nvGrpSpPr>
          <p:cNvPr id="7" name="Group 690">
            <a:extLst>
              <a:ext uri="{FF2B5EF4-FFF2-40B4-BE49-F238E27FC236}">
                <a16:creationId xmlns:a16="http://schemas.microsoft.com/office/drawing/2014/main" id="{797CB896-C053-FD42-BCD7-ACB78BA53CB4}"/>
              </a:ext>
            </a:extLst>
          </p:cNvPr>
          <p:cNvGrpSpPr/>
          <p:nvPr/>
        </p:nvGrpSpPr>
        <p:grpSpPr>
          <a:xfrm>
            <a:off x="1428764" y="4637675"/>
            <a:ext cx="1658504" cy="648512"/>
            <a:chOff x="0" y="0"/>
            <a:chExt cx="1243877" cy="486382"/>
          </a:xfrm>
        </p:grpSpPr>
        <p:sp>
          <p:nvSpPr>
            <p:cNvPr id="8" name="Shape 688">
              <a:extLst>
                <a:ext uri="{FF2B5EF4-FFF2-40B4-BE49-F238E27FC236}">
                  <a16:creationId xmlns:a16="http://schemas.microsoft.com/office/drawing/2014/main" id="{B78485DC-3DA1-404B-BFBF-323AFB9B5964}"/>
                </a:ext>
              </a:extLst>
            </p:cNvPr>
            <p:cNvSpPr/>
            <p:nvPr/>
          </p:nvSpPr>
          <p:spPr>
            <a:xfrm>
              <a:off x="0" y="0"/>
              <a:ext cx="1243877" cy="48638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451915"/>
              <a:endParaRPr sz="240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9" name="Shape 689">
              <a:extLst>
                <a:ext uri="{FF2B5EF4-FFF2-40B4-BE49-F238E27FC236}">
                  <a16:creationId xmlns:a16="http://schemas.microsoft.com/office/drawing/2014/main" id="{14BF42F6-34F1-B444-8F2E-43AE706F3B71}"/>
                </a:ext>
              </a:extLst>
            </p:cNvPr>
            <p:cNvSpPr/>
            <p:nvPr/>
          </p:nvSpPr>
          <p:spPr>
            <a:xfrm>
              <a:off x="23742" y="85880"/>
              <a:ext cx="1196392" cy="314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192" tIns="45192" rIns="45192" bIns="45192" numCol="1" anchor="ctr">
              <a:spAutoFit/>
            </a:bodyPr>
            <a:lstStyle>
              <a:lvl1pPr defTabSz="338945">
                <a:defRPr sz="1600" b="1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133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Compute</a:t>
              </a:r>
            </a:p>
          </p:txBody>
        </p:sp>
      </p:grpSp>
      <p:grpSp>
        <p:nvGrpSpPr>
          <p:cNvPr id="10" name="Group 693">
            <a:extLst>
              <a:ext uri="{FF2B5EF4-FFF2-40B4-BE49-F238E27FC236}">
                <a16:creationId xmlns:a16="http://schemas.microsoft.com/office/drawing/2014/main" id="{943403BB-B168-EB43-8DEC-E68D81940DC8}"/>
              </a:ext>
            </a:extLst>
          </p:cNvPr>
          <p:cNvGrpSpPr/>
          <p:nvPr/>
        </p:nvGrpSpPr>
        <p:grpSpPr>
          <a:xfrm>
            <a:off x="3218716" y="4630195"/>
            <a:ext cx="1728592" cy="648512"/>
            <a:chOff x="0" y="0"/>
            <a:chExt cx="1296442" cy="486382"/>
          </a:xfrm>
        </p:grpSpPr>
        <p:sp>
          <p:nvSpPr>
            <p:cNvPr id="11" name="Shape 691">
              <a:extLst>
                <a:ext uri="{FF2B5EF4-FFF2-40B4-BE49-F238E27FC236}">
                  <a16:creationId xmlns:a16="http://schemas.microsoft.com/office/drawing/2014/main" id="{DFE06CF1-9582-9B44-8B1B-02B60650726D}"/>
                </a:ext>
              </a:extLst>
            </p:cNvPr>
            <p:cNvSpPr/>
            <p:nvPr/>
          </p:nvSpPr>
          <p:spPr>
            <a:xfrm>
              <a:off x="0" y="0"/>
              <a:ext cx="1296442" cy="48638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451915"/>
              <a:endParaRPr sz="240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2" name="Shape 692">
              <a:extLst>
                <a:ext uri="{FF2B5EF4-FFF2-40B4-BE49-F238E27FC236}">
                  <a16:creationId xmlns:a16="http://schemas.microsoft.com/office/drawing/2014/main" id="{F62B8AB9-1661-EC45-B273-DB434604C5CD}"/>
                </a:ext>
              </a:extLst>
            </p:cNvPr>
            <p:cNvSpPr/>
            <p:nvPr/>
          </p:nvSpPr>
          <p:spPr>
            <a:xfrm>
              <a:off x="23742" y="85880"/>
              <a:ext cx="1248958" cy="314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192" tIns="45192" rIns="45192" bIns="45192" numCol="1" anchor="ctr">
              <a:spAutoFit/>
            </a:bodyPr>
            <a:lstStyle>
              <a:lvl1pPr defTabSz="338945">
                <a:defRPr sz="1600" b="1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133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Storage</a:t>
              </a:r>
            </a:p>
          </p:txBody>
        </p:sp>
      </p:grpSp>
      <p:grpSp>
        <p:nvGrpSpPr>
          <p:cNvPr id="13" name="Group 696">
            <a:extLst>
              <a:ext uri="{FF2B5EF4-FFF2-40B4-BE49-F238E27FC236}">
                <a16:creationId xmlns:a16="http://schemas.microsoft.com/office/drawing/2014/main" id="{ECC2313F-B677-D14B-867E-7E3DAE4DB016}"/>
              </a:ext>
            </a:extLst>
          </p:cNvPr>
          <p:cNvGrpSpPr/>
          <p:nvPr/>
        </p:nvGrpSpPr>
        <p:grpSpPr>
          <a:xfrm>
            <a:off x="5063111" y="4637675"/>
            <a:ext cx="1689196" cy="648512"/>
            <a:chOff x="0" y="0"/>
            <a:chExt cx="1266895" cy="486382"/>
          </a:xfrm>
        </p:grpSpPr>
        <p:sp>
          <p:nvSpPr>
            <p:cNvPr id="14" name="Shape 694">
              <a:extLst>
                <a:ext uri="{FF2B5EF4-FFF2-40B4-BE49-F238E27FC236}">
                  <a16:creationId xmlns:a16="http://schemas.microsoft.com/office/drawing/2014/main" id="{CFFAD77D-00C1-8F47-A32A-B9B6342965B6}"/>
                </a:ext>
              </a:extLst>
            </p:cNvPr>
            <p:cNvSpPr/>
            <p:nvPr/>
          </p:nvSpPr>
          <p:spPr>
            <a:xfrm>
              <a:off x="0" y="0"/>
              <a:ext cx="1266895" cy="48638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451915"/>
              <a:endParaRPr sz="240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5" name="Shape 695">
              <a:extLst>
                <a:ext uri="{FF2B5EF4-FFF2-40B4-BE49-F238E27FC236}">
                  <a16:creationId xmlns:a16="http://schemas.microsoft.com/office/drawing/2014/main" id="{3B5DC8EC-D980-6548-95CF-E69EBA86D64D}"/>
                </a:ext>
              </a:extLst>
            </p:cNvPr>
            <p:cNvSpPr/>
            <p:nvPr/>
          </p:nvSpPr>
          <p:spPr>
            <a:xfrm>
              <a:off x="23743" y="85880"/>
              <a:ext cx="1219409" cy="314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192" tIns="45192" rIns="45192" bIns="45192" numCol="1" anchor="ctr">
              <a:spAutoFit/>
            </a:bodyPr>
            <a:lstStyle>
              <a:lvl1pPr defTabSz="338945">
                <a:defRPr sz="1600" b="1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133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Database</a:t>
              </a:r>
            </a:p>
          </p:txBody>
        </p:sp>
      </p:grpSp>
      <p:grpSp>
        <p:nvGrpSpPr>
          <p:cNvPr id="16" name="Group 699">
            <a:extLst>
              <a:ext uri="{FF2B5EF4-FFF2-40B4-BE49-F238E27FC236}">
                <a16:creationId xmlns:a16="http://schemas.microsoft.com/office/drawing/2014/main" id="{D26D3F29-5793-E94C-B645-11948475D71A}"/>
              </a:ext>
            </a:extLst>
          </p:cNvPr>
          <p:cNvGrpSpPr/>
          <p:nvPr/>
        </p:nvGrpSpPr>
        <p:grpSpPr>
          <a:xfrm>
            <a:off x="6857467" y="4637862"/>
            <a:ext cx="1583715" cy="641034"/>
            <a:chOff x="0" y="0"/>
            <a:chExt cx="1187784" cy="480773"/>
          </a:xfrm>
        </p:grpSpPr>
        <p:sp>
          <p:nvSpPr>
            <p:cNvPr id="17" name="Shape 697">
              <a:extLst>
                <a:ext uri="{FF2B5EF4-FFF2-40B4-BE49-F238E27FC236}">
                  <a16:creationId xmlns:a16="http://schemas.microsoft.com/office/drawing/2014/main" id="{655003B9-AEE8-9343-82B9-2C963147049D}"/>
                </a:ext>
              </a:extLst>
            </p:cNvPr>
            <p:cNvSpPr/>
            <p:nvPr/>
          </p:nvSpPr>
          <p:spPr>
            <a:xfrm>
              <a:off x="0" y="0"/>
              <a:ext cx="1187784" cy="48077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451915"/>
              <a:endParaRPr sz="240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8" name="Shape 698">
              <a:extLst>
                <a:ext uri="{FF2B5EF4-FFF2-40B4-BE49-F238E27FC236}">
                  <a16:creationId xmlns:a16="http://schemas.microsoft.com/office/drawing/2014/main" id="{AD7427F4-F398-054D-BC7E-3B798A45CE1A}"/>
                </a:ext>
              </a:extLst>
            </p:cNvPr>
            <p:cNvSpPr/>
            <p:nvPr/>
          </p:nvSpPr>
          <p:spPr>
            <a:xfrm>
              <a:off x="23468" y="98415"/>
              <a:ext cx="1140848" cy="28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192" tIns="45192" rIns="45192" bIns="45192" numCol="1" anchor="ctr">
              <a:spAutoFit/>
            </a:bodyPr>
            <a:lstStyle>
              <a:lvl1pPr defTabSz="338945">
                <a:defRPr sz="1400" b="1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67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Networking</a:t>
              </a:r>
            </a:p>
          </p:txBody>
        </p:sp>
      </p:grpSp>
      <p:sp>
        <p:nvSpPr>
          <p:cNvPr id="19" name="Shape 700">
            <a:extLst>
              <a:ext uri="{FF2B5EF4-FFF2-40B4-BE49-F238E27FC236}">
                <a16:creationId xmlns:a16="http://schemas.microsoft.com/office/drawing/2014/main" id="{CC867370-A943-804E-B318-AD8A395B3CF8}"/>
              </a:ext>
            </a:extLst>
          </p:cNvPr>
          <p:cNvSpPr/>
          <p:nvPr/>
        </p:nvSpPr>
        <p:spPr>
          <a:xfrm>
            <a:off x="1317846" y="5479907"/>
            <a:ext cx="7258919" cy="1227632"/>
          </a:xfrm>
          <a:prstGeom prst="roundRect">
            <a:avLst>
              <a:gd name="adj" fmla="val 16667"/>
            </a:avLst>
          </a:prstGeom>
          <a:solidFill>
            <a:srgbClr val="F2A52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60959" rIns="60959" anchor="ctr"/>
          <a:lstStyle/>
          <a:p>
            <a:pPr defTabSz="451915"/>
            <a:endParaRPr sz="2400">
              <a:solidFill>
                <a:schemeClr val="bg1">
                  <a:lumMod val="10000"/>
                </a:schemeClr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0" name="Shape 701">
            <a:extLst>
              <a:ext uri="{FF2B5EF4-FFF2-40B4-BE49-F238E27FC236}">
                <a16:creationId xmlns:a16="http://schemas.microsoft.com/office/drawing/2014/main" id="{F557CDD8-E8D8-E843-AA80-961381DA3A4E}"/>
              </a:ext>
            </a:extLst>
          </p:cNvPr>
          <p:cNvSpPr/>
          <p:nvPr/>
        </p:nvSpPr>
        <p:spPr>
          <a:xfrm>
            <a:off x="1368428" y="5679433"/>
            <a:ext cx="2579440" cy="829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192" tIns="45192" rIns="45192" bIns="45192">
            <a:spAutoFit/>
          </a:bodyPr>
          <a:lstStyle>
            <a:lvl1pPr defTabSz="338945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Global Infrastructure</a:t>
            </a:r>
          </a:p>
        </p:txBody>
      </p:sp>
      <p:grpSp>
        <p:nvGrpSpPr>
          <p:cNvPr id="21" name="Group 704">
            <a:extLst>
              <a:ext uri="{FF2B5EF4-FFF2-40B4-BE49-F238E27FC236}">
                <a16:creationId xmlns:a16="http://schemas.microsoft.com/office/drawing/2014/main" id="{C9BD1CDA-76CE-C347-95C1-036E534F9CF4}"/>
              </a:ext>
            </a:extLst>
          </p:cNvPr>
          <p:cNvGrpSpPr/>
          <p:nvPr/>
        </p:nvGrpSpPr>
        <p:grpSpPr>
          <a:xfrm>
            <a:off x="3992737" y="6147622"/>
            <a:ext cx="2133979" cy="468481"/>
            <a:chOff x="0" y="0"/>
            <a:chExt cx="1600482" cy="351360"/>
          </a:xfrm>
        </p:grpSpPr>
        <p:sp>
          <p:nvSpPr>
            <p:cNvPr id="22" name="Shape 702">
              <a:extLst>
                <a:ext uri="{FF2B5EF4-FFF2-40B4-BE49-F238E27FC236}">
                  <a16:creationId xmlns:a16="http://schemas.microsoft.com/office/drawing/2014/main" id="{2A9ABB6B-CBAB-2C45-9A40-0E8CC957C8E1}"/>
                </a:ext>
              </a:extLst>
            </p:cNvPr>
            <p:cNvSpPr/>
            <p:nvPr/>
          </p:nvSpPr>
          <p:spPr>
            <a:xfrm>
              <a:off x="0" y="0"/>
              <a:ext cx="1600482" cy="351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451915">
                <a:defRPr sz="1200" b="1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0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23" name="Shape 703">
              <a:extLst>
                <a:ext uri="{FF2B5EF4-FFF2-40B4-BE49-F238E27FC236}">
                  <a16:creationId xmlns:a16="http://schemas.microsoft.com/office/drawing/2014/main" id="{8A64BFA3-5BDD-0A4F-A8C9-79378EEC7239}"/>
                </a:ext>
              </a:extLst>
            </p:cNvPr>
            <p:cNvSpPr/>
            <p:nvPr/>
          </p:nvSpPr>
          <p:spPr>
            <a:xfrm>
              <a:off x="17151" y="18369"/>
              <a:ext cx="1566180" cy="314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192" tIns="45192" rIns="45192" bIns="45192" numCol="1" anchor="ctr">
              <a:spAutoFit/>
            </a:bodyPr>
            <a:lstStyle>
              <a:lvl1pPr defTabSz="338945">
                <a:defRPr sz="1600" b="1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133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Regions</a:t>
              </a:r>
            </a:p>
          </p:txBody>
        </p:sp>
      </p:grpSp>
      <p:grpSp>
        <p:nvGrpSpPr>
          <p:cNvPr id="24" name="Group 707">
            <a:extLst>
              <a:ext uri="{FF2B5EF4-FFF2-40B4-BE49-F238E27FC236}">
                <a16:creationId xmlns:a16="http://schemas.microsoft.com/office/drawing/2014/main" id="{8B3548E3-1289-A94F-8E9F-B031A99BF5EF}"/>
              </a:ext>
            </a:extLst>
          </p:cNvPr>
          <p:cNvGrpSpPr/>
          <p:nvPr/>
        </p:nvGrpSpPr>
        <p:grpSpPr>
          <a:xfrm>
            <a:off x="3992737" y="5456000"/>
            <a:ext cx="2133979" cy="665912"/>
            <a:chOff x="0" y="-65560"/>
            <a:chExt cx="1600482" cy="499432"/>
          </a:xfrm>
        </p:grpSpPr>
        <p:sp>
          <p:nvSpPr>
            <p:cNvPr id="25" name="Shape 705">
              <a:extLst>
                <a:ext uri="{FF2B5EF4-FFF2-40B4-BE49-F238E27FC236}">
                  <a16:creationId xmlns:a16="http://schemas.microsoft.com/office/drawing/2014/main" id="{7B25DC71-75D8-CA42-99A9-26D72115C08E}"/>
                </a:ext>
              </a:extLst>
            </p:cNvPr>
            <p:cNvSpPr/>
            <p:nvPr/>
          </p:nvSpPr>
          <p:spPr>
            <a:xfrm>
              <a:off x="0" y="0"/>
              <a:ext cx="1600482" cy="3683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451915"/>
              <a:endParaRPr sz="240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26" name="Shape 706">
              <a:extLst>
                <a:ext uri="{FF2B5EF4-FFF2-40B4-BE49-F238E27FC236}">
                  <a16:creationId xmlns:a16="http://schemas.microsoft.com/office/drawing/2014/main" id="{3B95CF14-F6BF-8B4E-B0B2-DCFCA2891EE5}"/>
                </a:ext>
              </a:extLst>
            </p:cNvPr>
            <p:cNvSpPr/>
            <p:nvPr/>
          </p:nvSpPr>
          <p:spPr>
            <a:xfrm>
              <a:off x="17979" y="-65560"/>
              <a:ext cx="1564524" cy="499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192" tIns="45192" rIns="45192" bIns="45192" numCol="1" anchor="ctr">
              <a:spAutoFit/>
            </a:bodyPr>
            <a:lstStyle>
              <a:lvl1pPr defTabSz="338945">
                <a:defRPr sz="1400" b="1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67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Availability Zones</a:t>
              </a:r>
            </a:p>
          </p:txBody>
        </p:sp>
      </p:grpSp>
      <p:grpSp>
        <p:nvGrpSpPr>
          <p:cNvPr id="27" name="Group 710">
            <a:extLst>
              <a:ext uri="{FF2B5EF4-FFF2-40B4-BE49-F238E27FC236}">
                <a16:creationId xmlns:a16="http://schemas.microsoft.com/office/drawing/2014/main" id="{20B753E5-11FD-7843-98A8-5AB05BC828CC}"/>
              </a:ext>
            </a:extLst>
          </p:cNvPr>
          <p:cNvGrpSpPr/>
          <p:nvPr/>
        </p:nvGrpSpPr>
        <p:grpSpPr>
          <a:xfrm>
            <a:off x="6424307" y="5584020"/>
            <a:ext cx="2009175" cy="1035763"/>
            <a:chOff x="0" y="0"/>
            <a:chExt cx="1506879" cy="776820"/>
          </a:xfrm>
        </p:grpSpPr>
        <p:sp>
          <p:nvSpPr>
            <p:cNvPr id="28" name="Shape 708">
              <a:extLst>
                <a:ext uri="{FF2B5EF4-FFF2-40B4-BE49-F238E27FC236}">
                  <a16:creationId xmlns:a16="http://schemas.microsoft.com/office/drawing/2014/main" id="{568C68F7-0378-274B-B621-2AA366388ED7}"/>
                </a:ext>
              </a:extLst>
            </p:cNvPr>
            <p:cNvSpPr/>
            <p:nvPr/>
          </p:nvSpPr>
          <p:spPr>
            <a:xfrm>
              <a:off x="0" y="0"/>
              <a:ext cx="1506879" cy="7768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defTabSz="451915"/>
              <a:endParaRPr sz="240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29" name="Shape 709">
              <a:extLst>
                <a:ext uri="{FF2B5EF4-FFF2-40B4-BE49-F238E27FC236}">
                  <a16:creationId xmlns:a16="http://schemas.microsoft.com/office/drawing/2014/main" id="{600B7C7B-5D56-DD43-82F0-27395FC3841D}"/>
                </a:ext>
              </a:extLst>
            </p:cNvPr>
            <p:cNvSpPr/>
            <p:nvPr/>
          </p:nvSpPr>
          <p:spPr>
            <a:xfrm>
              <a:off x="37921" y="108012"/>
              <a:ext cx="1431037" cy="560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192" tIns="45192" rIns="45192" bIns="45192" numCol="1" anchor="ctr">
              <a:spAutoFit/>
            </a:bodyPr>
            <a:lstStyle>
              <a:lvl1pPr defTabSz="338945">
                <a:defRPr sz="1600" b="1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133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Edge Locations</a:t>
              </a:r>
            </a:p>
          </p:txBody>
        </p:sp>
      </p:grpSp>
      <p:sp>
        <p:nvSpPr>
          <p:cNvPr id="30" name="Shape 711">
            <a:extLst>
              <a:ext uri="{FF2B5EF4-FFF2-40B4-BE49-F238E27FC236}">
                <a16:creationId xmlns:a16="http://schemas.microsoft.com/office/drawing/2014/main" id="{74954551-A38F-434B-B0B2-E1D092A216B2}"/>
              </a:ext>
            </a:extLst>
          </p:cNvPr>
          <p:cNvSpPr/>
          <p:nvPr/>
        </p:nvSpPr>
        <p:spPr>
          <a:xfrm>
            <a:off x="1323600" y="3334430"/>
            <a:ext cx="2336801" cy="677335"/>
          </a:xfrm>
          <a:prstGeom prst="roundRect">
            <a:avLst>
              <a:gd name="adj" fmla="val 14080"/>
            </a:avLst>
          </a:prstGeom>
          <a:solidFill>
            <a:srgbClr val="9BBB5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 anchor="ctr"/>
          <a:lstStyle>
            <a:lvl1pPr defTabSz="338945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67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Client-side Data Encryption</a:t>
            </a:r>
          </a:p>
        </p:txBody>
      </p:sp>
      <p:sp>
        <p:nvSpPr>
          <p:cNvPr id="31" name="Shape 712">
            <a:extLst>
              <a:ext uri="{FF2B5EF4-FFF2-40B4-BE49-F238E27FC236}">
                <a16:creationId xmlns:a16="http://schemas.microsoft.com/office/drawing/2014/main" id="{4640C24B-D19B-F648-AA46-110AF30ECADC}"/>
              </a:ext>
            </a:extLst>
          </p:cNvPr>
          <p:cNvSpPr/>
          <p:nvPr/>
        </p:nvSpPr>
        <p:spPr>
          <a:xfrm>
            <a:off x="3764847" y="3334430"/>
            <a:ext cx="2370668" cy="677335"/>
          </a:xfrm>
          <a:prstGeom prst="roundRect">
            <a:avLst>
              <a:gd name="adj" fmla="val 14080"/>
            </a:avLst>
          </a:prstGeom>
          <a:solidFill>
            <a:srgbClr val="9BBB5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 anchor="ctr"/>
          <a:lstStyle>
            <a:lvl1pPr defTabSz="338945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67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Server-side Data Encryption</a:t>
            </a:r>
          </a:p>
        </p:txBody>
      </p:sp>
      <p:sp>
        <p:nvSpPr>
          <p:cNvPr id="32" name="Shape 713">
            <a:extLst>
              <a:ext uri="{FF2B5EF4-FFF2-40B4-BE49-F238E27FC236}">
                <a16:creationId xmlns:a16="http://schemas.microsoft.com/office/drawing/2014/main" id="{866D3734-9E5F-E143-8FE6-B059B09EA120}"/>
              </a:ext>
            </a:extLst>
          </p:cNvPr>
          <p:cNvSpPr/>
          <p:nvPr/>
        </p:nvSpPr>
        <p:spPr>
          <a:xfrm>
            <a:off x="6239964" y="3334430"/>
            <a:ext cx="2336801" cy="677335"/>
          </a:xfrm>
          <a:prstGeom prst="roundRect">
            <a:avLst>
              <a:gd name="adj" fmla="val 14080"/>
            </a:avLst>
          </a:prstGeom>
          <a:solidFill>
            <a:srgbClr val="9BBB5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 anchor="ctr"/>
          <a:lstStyle>
            <a:lvl1pPr defTabSz="338945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67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Network Traffic Protection</a:t>
            </a:r>
          </a:p>
        </p:txBody>
      </p:sp>
      <p:sp>
        <p:nvSpPr>
          <p:cNvPr id="33" name="Shape 714">
            <a:extLst>
              <a:ext uri="{FF2B5EF4-FFF2-40B4-BE49-F238E27FC236}">
                <a16:creationId xmlns:a16="http://schemas.microsoft.com/office/drawing/2014/main" id="{578F2569-6BE4-2D46-B23E-D0FC8E071CB5}"/>
              </a:ext>
            </a:extLst>
          </p:cNvPr>
          <p:cNvSpPr/>
          <p:nvPr/>
        </p:nvSpPr>
        <p:spPr>
          <a:xfrm>
            <a:off x="1324592" y="1791401"/>
            <a:ext cx="7253165" cy="678297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 anchor="ctr"/>
          <a:lstStyle>
            <a:lvl1pPr defTabSz="338945">
              <a:defRPr sz="16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133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Platform, Applications, Identity &amp; Access Management</a:t>
            </a:r>
          </a:p>
        </p:txBody>
      </p:sp>
      <p:sp>
        <p:nvSpPr>
          <p:cNvPr id="34" name="Shape 715">
            <a:extLst>
              <a:ext uri="{FF2B5EF4-FFF2-40B4-BE49-F238E27FC236}">
                <a16:creationId xmlns:a16="http://schemas.microsoft.com/office/drawing/2014/main" id="{104F836F-BCA2-1C47-9819-F7EE943B93BC}"/>
              </a:ext>
            </a:extLst>
          </p:cNvPr>
          <p:cNvSpPr/>
          <p:nvPr/>
        </p:nvSpPr>
        <p:spPr>
          <a:xfrm>
            <a:off x="1323599" y="2564504"/>
            <a:ext cx="7253165" cy="674637"/>
          </a:xfrm>
          <a:prstGeom prst="roundRect">
            <a:avLst>
              <a:gd name="adj" fmla="val 15412"/>
            </a:avLst>
          </a:prstGeom>
          <a:solidFill>
            <a:srgbClr val="9BBB5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 anchor="ctr"/>
          <a:lstStyle>
            <a:lvl1pPr defTabSz="338945"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133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Operating System, Network &amp; Firewall Configuration</a:t>
            </a:r>
          </a:p>
        </p:txBody>
      </p:sp>
      <p:sp>
        <p:nvSpPr>
          <p:cNvPr id="35" name="Shape 716">
            <a:extLst>
              <a:ext uri="{FF2B5EF4-FFF2-40B4-BE49-F238E27FC236}">
                <a16:creationId xmlns:a16="http://schemas.microsoft.com/office/drawing/2014/main" id="{31497D4F-5D24-F54F-B226-55FD469DFA53}"/>
              </a:ext>
            </a:extLst>
          </p:cNvPr>
          <p:cNvSpPr/>
          <p:nvPr/>
        </p:nvSpPr>
        <p:spPr>
          <a:xfrm>
            <a:off x="1323599" y="1020126"/>
            <a:ext cx="7253165" cy="678297"/>
          </a:xfrm>
          <a:prstGeom prst="roundRect">
            <a:avLst>
              <a:gd name="adj" fmla="val 16667"/>
            </a:avLst>
          </a:prstGeom>
          <a:solidFill>
            <a:srgbClr val="007CB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 anchor="ctr"/>
          <a:lstStyle>
            <a:lvl1pPr defTabSz="338945"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667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Customer content</a:t>
            </a:r>
          </a:p>
        </p:txBody>
      </p:sp>
      <p:sp>
        <p:nvSpPr>
          <p:cNvPr id="36" name="Shape 717">
            <a:extLst>
              <a:ext uri="{FF2B5EF4-FFF2-40B4-BE49-F238E27FC236}">
                <a16:creationId xmlns:a16="http://schemas.microsoft.com/office/drawing/2014/main" id="{0F3CEF97-AFB6-074F-9343-09D900D30BDC}"/>
              </a:ext>
            </a:extLst>
          </p:cNvPr>
          <p:cNvSpPr/>
          <p:nvPr/>
        </p:nvSpPr>
        <p:spPr>
          <a:xfrm>
            <a:off x="138642" y="4080180"/>
            <a:ext cx="11390053" cy="1"/>
          </a:xfrm>
          <a:prstGeom prst="line">
            <a:avLst/>
          </a:prstGeom>
          <a:ln w="6350">
            <a:solidFill>
              <a:srgbClr val="808080"/>
            </a:solidFill>
            <a:prstDash val="dash"/>
          </a:ln>
        </p:spPr>
        <p:txBody>
          <a:bodyPr lIns="60959" rIns="60959"/>
          <a:lstStyle/>
          <a:p>
            <a:endParaRPr sz="2400">
              <a:solidFill>
                <a:schemeClr val="bg1">
                  <a:lumMod val="10000"/>
                </a:schemeClr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7" name="Shape 718">
            <a:extLst>
              <a:ext uri="{FF2B5EF4-FFF2-40B4-BE49-F238E27FC236}">
                <a16:creationId xmlns:a16="http://schemas.microsoft.com/office/drawing/2014/main" id="{104070C8-B817-A847-8E63-38E5600E9276}"/>
              </a:ext>
            </a:extLst>
          </p:cNvPr>
          <p:cNvSpPr/>
          <p:nvPr/>
        </p:nvSpPr>
        <p:spPr>
          <a:xfrm rot="16200000">
            <a:off x="-244716" y="2081413"/>
            <a:ext cx="2306617" cy="64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192" tIns="45192" rIns="45192" bIns="45192">
            <a:spAutoFit/>
          </a:bodyPr>
          <a:lstStyle>
            <a:lvl1pPr>
              <a:defRPr sz="27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600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Customers</a:t>
            </a:r>
          </a:p>
        </p:txBody>
      </p:sp>
      <p:sp>
        <p:nvSpPr>
          <p:cNvPr id="40" name="Shape 722">
            <a:extLst>
              <a:ext uri="{FF2B5EF4-FFF2-40B4-BE49-F238E27FC236}">
                <a16:creationId xmlns:a16="http://schemas.microsoft.com/office/drawing/2014/main" id="{E8BB39F6-3A86-954F-81DD-E230E41EB0FB}"/>
              </a:ext>
            </a:extLst>
          </p:cNvPr>
          <p:cNvSpPr/>
          <p:nvPr/>
        </p:nvSpPr>
        <p:spPr>
          <a:xfrm>
            <a:off x="8982808" y="1344433"/>
            <a:ext cx="2829157" cy="214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>
            <a:spAutoFit/>
          </a:bodyPr>
          <a:lstStyle/>
          <a:p>
            <a:pPr>
              <a:defRPr sz="2000">
                <a:solidFill>
                  <a:srgbClr val="535353"/>
                </a:solidFill>
              </a:defRPr>
            </a:pPr>
            <a:r>
              <a:rPr sz="26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Customers are responsible for their security and compliance </a:t>
            </a:r>
            <a:r>
              <a:rPr sz="2667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</a:t>
            </a:r>
            <a:r>
              <a:rPr sz="26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the Cloud</a:t>
            </a:r>
          </a:p>
        </p:txBody>
      </p:sp>
      <p:sp>
        <p:nvSpPr>
          <p:cNvPr id="41" name="Shape 723">
            <a:extLst>
              <a:ext uri="{FF2B5EF4-FFF2-40B4-BE49-F238E27FC236}">
                <a16:creationId xmlns:a16="http://schemas.microsoft.com/office/drawing/2014/main" id="{E743AC75-1EA0-AE41-B692-29197CEDA787}"/>
              </a:ext>
            </a:extLst>
          </p:cNvPr>
          <p:cNvSpPr/>
          <p:nvPr/>
        </p:nvSpPr>
        <p:spPr>
          <a:xfrm>
            <a:off x="8982808" y="4459165"/>
            <a:ext cx="2829157" cy="173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>
            <a:spAutoFit/>
          </a:bodyPr>
          <a:lstStyle/>
          <a:p>
            <a:pPr>
              <a:defRPr sz="2000">
                <a:solidFill>
                  <a:srgbClr val="535353"/>
                </a:solidFill>
              </a:defRPr>
            </a:pPr>
            <a:r>
              <a:rPr sz="26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is responsible for the security </a:t>
            </a:r>
            <a:r>
              <a:rPr sz="2667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OF</a:t>
            </a:r>
          </a:p>
          <a:p>
            <a:pPr>
              <a:defRPr sz="2000">
                <a:solidFill>
                  <a:srgbClr val="535353"/>
                </a:solidFill>
              </a:defRPr>
            </a:pPr>
            <a:r>
              <a:rPr sz="26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the Cloud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3F63705-C0C7-4A41-99EC-319D9B28C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69" y="4986223"/>
            <a:ext cx="1103036" cy="6618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0474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4A71-D437-E045-8791-C7C61D28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AWS </a:t>
            </a:r>
            <a:r>
              <a:rPr lang="it-IT" dirty="0" err="1"/>
              <a:t>Shared</a:t>
            </a:r>
            <a:r>
              <a:rPr lang="it-IT" dirty="0"/>
              <a:t> </a:t>
            </a:r>
            <a:r>
              <a:rPr lang="it-IT" dirty="0" err="1"/>
              <a:t>Responsibility</a:t>
            </a:r>
            <a:r>
              <a:rPr lang="it-IT" dirty="0"/>
              <a:t> Model</a:t>
            </a:r>
          </a:p>
        </p:txBody>
      </p:sp>
      <p:sp>
        <p:nvSpPr>
          <p:cNvPr id="42" name="Shape 728">
            <a:extLst>
              <a:ext uri="{FF2B5EF4-FFF2-40B4-BE49-F238E27FC236}">
                <a16:creationId xmlns:a16="http://schemas.microsoft.com/office/drawing/2014/main" id="{DECE7142-115A-2248-B30B-6926CC297C1F}"/>
              </a:ext>
            </a:extLst>
          </p:cNvPr>
          <p:cNvSpPr txBox="1">
            <a:spLocks/>
          </p:cNvSpPr>
          <p:nvPr/>
        </p:nvSpPr>
        <p:spPr>
          <a:xfrm>
            <a:off x="0" y="1350003"/>
            <a:ext cx="11277600" cy="71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buFontTx/>
              <a:buNone/>
              <a:defRPr sz="2600" b="0" i="0" kern="1200">
                <a:solidFill>
                  <a:srgbClr val="2D73B9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67" dirty="0">
                <a:solidFill>
                  <a:schemeClr val="accent1"/>
                </a:solidFill>
              </a:rPr>
              <a:t>Will one model work for all services?</a:t>
            </a:r>
          </a:p>
          <a:p>
            <a:endParaRPr lang="en-GB" sz="3467" dirty="0"/>
          </a:p>
        </p:txBody>
      </p:sp>
      <p:sp>
        <p:nvSpPr>
          <p:cNvPr id="44" name="Shape 729">
            <a:extLst>
              <a:ext uri="{FF2B5EF4-FFF2-40B4-BE49-F238E27FC236}">
                <a16:creationId xmlns:a16="http://schemas.microsoft.com/office/drawing/2014/main" id="{7AEA1054-FA42-E443-BA42-4731A9014576}"/>
              </a:ext>
            </a:extLst>
          </p:cNvPr>
          <p:cNvSpPr/>
          <p:nvPr/>
        </p:nvSpPr>
        <p:spPr>
          <a:xfrm>
            <a:off x="585367" y="2946118"/>
            <a:ext cx="3243012" cy="2534567"/>
          </a:xfrm>
          <a:prstGeom prst="roundRect">
            <a:avLst>
              <a:gd name="adj" fmla="val 9632"/>
            </a:avLst>
          </a:prstGeom>
          <a:solidFill>
            <a:srgbClr val="FFFFFF"/>
          </a:solidFill>
          <a:ln w="38100">
            <a:solidFill>
              <a:srgbClr val="0076AE"/>
            </a:solidFill>
            <a:miter lim="400000"/>
          </a:ln>
          <a:effectLst>
            <a:outerShdw blurRad="292100" dist="70302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33" tIns="270933" rIns="270933" bIns="270933"/>
          <a:lstStyle/>
          <a:p>
            <a:pPr lvl="2" algn="ctr"/>
            <a:endParaRPr sz="2400" dirty="0"/>
          </a:p>
        </p:txBody>
      </p:sp>
      <p:sp>
        <p:nvSpPr>
          <p:cNvPr id="45" name="Shape 730">
            <a:extLst>
              <a:ext uri="{FF2B5EF4-FFF2-40B4-BE49-F238E27FC236}">
                <a16:creationId xmlns:a16="http://schemas.microsoft.com/office/drawing/2014/main" id="{E940A8F8-FF88-DA40-AEF5-8CD94176651F}"/>
              </a:ext>
            </a:extLst>
          </p:cNvPr>
          <p:cNvSpPr/>
          <p:nvPr/>
        </p:nvSpPr>
        <p:spPr>
          <a:xfrm>
            <a:off x="4474494" y="2946118"/>
            <a:ext cx="3243013" cy="2534567"/>
          </a:xfrm>
          <a:prstGeom prst="roundRect">
            <a:avLst>
              <a:gd name="adj" fmla="val 9632"/>
            </a:avLst>
          </a:prstGeom>
          <a:solidFill>
            <a:srgbClr val="FFFFFF"/>
          </a:solidFill>
          <a:ln w="38100">
            <a:solidFill>
              <a:srgbClr val="0076AE"/>
            </a:solidFill>
            <a:miter lim="400000"/>
          </a:ln>
          <a:effectLst>
            <a:outerShdw blurRad="292100" dist="70302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33" tIns="270933" rIns="270933" bIns="270933"/>
          <a:lstStyle/>
          <a:p>
            <a:pPr lvl="2" algn="ctr"/>
            <a:endParaRPr sz="2400" dirty="0"/>
          </a:p>
        </p:txBody>
      </p:sp>
      <p:sp>
        <p:nvSpPr>
          <p:cNvPr id="46" name="Shape 731">
            <a:extLst>
              <a:ext uri="{FF2B5EF4-FFF2-40B4-BE49-F238E27FC236}">
                <a16:creationId xmlns:a16="http://schemas.microsoft.com/office/drawing/2014/main" id="{D2188043-7C45-BA4A-9569-792EED9B95E5}"/>
              </a:ext>
            </a:extLst>
          </p:cNvPr>
          <p:cNvSpPr/>
          <p:nvPr/>
        </p:nvSpPr>
        <p:spPr>
          <a:xfrm>
            <a:off x="8363622" y="2946118"/>
            <a:ext cx="3243013" cy="2534567"/>
          </a:xfrm>
          <a:prstGeom prst="roundRect">
            <a:avLst>
              <a:gd name="adj" fmla="val 9632"/>
            </a:avLst>
          </a:prstGeom>
          <a:solidFill>
            <a:srgbClr val="FFFFFF"/>
          </a:solidFill>
          <a:ln w="38100">
            <a:solidFill>
              <a:srgbClr val="0076AE"/>
            </a:solidFill>
            <a:miter lim="400000"/>
          </a:ln>
          <a:effectLst>
            <a:outerShdw blurRad="292100" dist="70302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33" tIns="270933" rIns="270933" bIns="270933"/>
          <a:lstStyle/>
          <a:p>
            <a:pPr lvl="2" algn="ctr"/>
            <a:endParaRPr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D8BE1D-5780-7F4B-95FA-88C1A0132884}"/>
              </a:ext>
            </a:extLst>
          </p:cNvPr>
          <p:cNvSpPr txBox="1"/>
          <p:nvPr/>
        </p:nvSpPr>
        <p:spPr>
          <a:xfrm>
            <a:off x="825910" y="3146323"/>
            <a:ext cx="2726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Infrastructure Services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EE46B-BC5C-144E-8E73-8A3458A0C6BC}"/>
              </a:ext>
            </a:extLst>
          </p:cNvPr>
          <p:cNvSpPr txBox="1"/>
          <p:nvPr/>
        </p:nvSpPr>
        <p:spPr>
          <a:xfrm>
            <a:off x="5313751" y="3074893"/>
            <a:ext cx="162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Container Services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105288-56AD-9240-B32B-46624ADEBB7F}"/>
              </a:ext>
            </a:extLst>
          </p:cNvPr>
          <p:cNvSpPr txBox="1"/>
          <p:nvPr/>
        </p:nvSpPr>
        <p:spPr>
          <a:xfrm>
            <a:off x="9334512" y="3080040"/>
            <a:ext cx="162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Abstract Services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82B72D8-1680-3742-A73F-28D630B98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3716" y="4392841"/>
            <a:ext cx="711200" cy="711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BE0C033-D136-864D-81C7-7365CFB81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40400" y="4392841"/>
            <a:ext cx="711200" cy="711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30D7CE0-E32F-5443-AB87-49A05411B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629528" y="4340261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74287E-0EA5-2240-BB4A-68D0663F92E2}"/>
              </a:ext>
            </a:extLst>
          </p:cNvPr>
          <p:cNvSpPr/>
          <p:nvPr/>
        </p:nvSpPr>
        <p:spPr>
          <a:xfrm>
            <a:off x="717176" y="1277823"/>
            <a:ext cx="8982636" cy="1626742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403886-93A3-DD47-9779-74B113A9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30" y="0"/>
            <a:ext cx="11030458" cy="1277823"/>
          </a:xfrm>
        </p:spPr>
        <p:txBody>
          <a:bodyPr/>
          <a:lstStyle/>
          <a:p>
            <a:r>
              <a:rPr lang="en-US" dirty="0"/>
              <a:t>How AWS can help customers achieve GDPR compliance?</a:t>
            </a:r>
            <a:br>
              <a:rPr lang="en-US" dirty="0"/>
            </a:br>
            <a:endParaRPr lang="it-IT" dirty="0"/>
          </a:p>
        </p:txBody>
      </p:sp>
      <p:pic>
        <p:nvPicPr>
          <p:cNvPr id="13" name="Grafik 7">
            <a:extLst>
              <a:ext uri="{FF2B5EF4-FFF2-40B4-BE49-F238E27FC236}">
                <a16:creationId xmlns:a16="http://schemas.microsoft.com/office/drawing/2014/main" id="{E2BAACFB-595E-2E44-8A05-7ADC314D4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25" y="1438027"/>
            <a:ext cx="8503868" cy="128061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78A59E-655D-864E-9098-06E65E83AB15}"/>
              </a:ext>
            </a:extLst>
          </p:cNvPr>
          <p:cNvSpPr/>
          <p:nvPr/>
        </p:nvSpPr>
        <p:spPr>
          <a:xfrm>
            <a:off x="4559274" y="6321330"/>
            <a:ext cx="7632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https://aws.amazon.com/blogs/security/all-</a:t>
            </a:r>
            <a:r>
              <a:rPr lang="en-GB" i="1" dirty="0" err="1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</a:t>
            </a:r>
            <a:r>
              <a:rPr lang="en-GB" i="1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-services-</a:t>
            </a:r>
            <a:r>
              <a:rPr lang="en-GB" i="1" dirty="0" err="1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gdpr</a:t>
            </a:r>
            <a:r>
              <a:rPr lang="en-GB" i="1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-ready/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52B97C-29C4-924D-909F-A08C596F20BC}"/>
              </a:ext>
            </a:extLst>
          </p:cNvPr>
          <p:cNvSpPr txBox="1">
            <a:spLocks/>
          </p:cNvSpPr>
          <p:nvPr/>
        </p:nvSpPr>
        <p:spPr>
          <a:xfrm>
            <a:off x="300930" y="3126949"/>
            <a:ext cx="11532482" cy="37310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AWS completed the entirety of our GDPR service readiness audit on March 26, 2018—validating that </a:t>
            </a:r>
            <a:r>
              <a:rPr lang="en-US" b="1" dirty="0">
                <a:solidFill>
                  <a:srgbClr val="595A5D"/>
                </a:solidFill>
              </a:rPr>
              <a:t>all generally available services and features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adhere to the high privacy bar and data protection standards required of data processors by the GDPR.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What does this mean to you? </a:t>
            </a:r>
          </a:p>
          <a:p>
            <a:pPr marL="0" indent="0">
              <a:buNone/>
            </a:pPr>
            <a:r>
              <a:rPr lang="en-US" dirty="0"/>
              <a:t>Customers can deploy AWS services as a key part of their GDPR compliance plans.</a:t>
            </a:r>
          </a:p>
        </p:txBody>
      </p:sp>
    </p:spTree>
    <p:extLst>
      <p:ext uri="{BB962C8B-B14F-4D97-AF65-F5344CB8AC3E}">
        <p14:creationId xmlns:p14="http://schemas.microsoft.com/office/powerpoint/2010/main" val="121190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202" y="223361"/>
            <a:ext cx="1043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GDPR is also a “shared responsibility”</a:t>
            </a:r>
          </a:p>
        </p:txBody>
      </p:sp>
      <p:sp>
        <p:nvSpPr>
          <p:cNvPr id="212" name="Freeform 60"/>
          <p:cNvSpPr>
            <a:spLocks/>
          </p:cNvSpPr>
          <p:nvPr/>
        </p:nvSpPr>
        <p:spPr bwMode="auto">
          <a:xfrm>
            <a:off x="2880333" y="2750573"/>
            <a:ext cx="1079087" cy="0"/>
          </a:xfrm>
          <a:custGeom>
            <a:avLst/>
            <a:gdLst>
              <a:gd name="T0" fmla="*/ 187 w 188"/>
              <a:gd name="T1" fmla="*/ 188 w 188"/>
              <a:gd name="T2" fmla="*/ 0 w 188"/>
              <a:gd name="T3" fmla="*/ 0 w 188"/>
              <a:gd name="T4" fmla="*/ 187 w 18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88">
                <a:moveTo>
                  <a:pt x="187" y="0"/>
                </a:move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87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id-ID">
              <a:solidFill>
                <a:schemeClr val="bg1">
                  <a:lumMod val="10000"/>
                </a:schemeClr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13" name="Freeform 62"/>
          <p:cNvSpPr>
            <a:spLocks/>
          </p:cNvSpPr>
          <p:nvPr/>
        </p:nvSpPr>
        <p:spPr bwMode="auto">
          <a:xfrm>
            <a:off x="3563825" y="4168727"/>
            <a:ext cx="1081507" cy="0"/>
          </a:xfrm>
          <a:custGeom>
            <a:avLst/>
            <a:gdLst>
              <a:gd name="T0" fmla="*/ 187 w 188"/>
              <a:gd name="T1" fmla="*/ 188 w 188"/>
              <a:gd name="T2" fmla="*/ 0 w 188"/>
              <a:gd name="T3" fmla="*/ 0 w 188"/>
              <a:gd name="T4" fmla="*/ 187 w 18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88">
                <a:moveTo>
                  <a:pt x="187" y="0"/>
                </a:moveTo>
                <a:cubicBezTo>
                  <a:pt x="187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87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id-ID">
              <a:solidFill>
                <a:schemeClr val="bg1">
                  <a:lumMod val="10000"/>
                </a:schemeClr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14" name="Freeform 63"/>
          <p:cNvSpPr>
            <a:spLocks/>
          </p:cNvSpPr>
          <p:nvPr/>
        </p:nvSpPr>
        <p:spPr bwMode="auto">
          <a:xfrm>
            <a:off x="2280905" y="1474963"/>
            <a:ext cx="936339" cy="0"/>
          </a:xfrm>
          <a:custGeom>
            <a:avLst/>
            <a:gdLst>
              <a:gd name="T0" fmla="*/ 162 w 163"/>
              <a:gd name="T1" fmla="*/ 163 w 163"/>
              <a:gd name="T2" fmla="*/ 0 w 163"/>
              <a:gd name="T3" fmla="*/ 0 w 163"/>
              <a:gd name="T4" fmla="*/ 162 w 16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63">
                <a:moveTo>
                  <a:pt x="162" y="0"/>
                </a:move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62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id-ID">
              <a:solidFill>
                <a:schemeClr val="bg1">
                  <a:lumMod val="10000"/>
                </a:schemeClr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3634621" y="1585239"/>
            <a:ext cx="1936203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216" name="Straight Connector 215"/>
          <p:cNvCxnSpPr/>
          <p:nvPr/>
        </p:nvCxnSpPr>
        <p:spPr>
          <a:xfrm>
            <a:off x="4101341" y="2192629"/>
            <a:ext cx="1469483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217" name="Straight Connector 216"/>
          <p:cNvCxnSpPr/>
          <p:nvPr/>
        </p:nvCxnSpPr>
        <p:spPr>
          <a:xfrm>
            <a:off x="3674045" y="2800020"/>
            <a:ext cx="1896779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218" name="Straight Connector 217"/>
          <p:cNvCxnSpPr/>
          <p:nvPr/>
        </p:nvCxnSpPr>
        <p:spPr>
          <a:xfrm>
            <a:off x="4120344" y="3407411"/>
            <a:ext cx="1450480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219" name="Straight Connector 218"/>
          <p:cNvCxnSpPr/>
          <p:nvPr/>
        </p:nvCxnSpPr>
        <p:spPr>
          <a:xfrm>
            <a:off x="3611096" y="4014801"/>
            <a:ext cx="1959728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220" name="Rectangle 219"/>
          <p:cNvSpPr/>
          <p:nvPr/>
        </p:nvSpPr>
        <p:spPr>
          <a:xfrm>
            <a:off x="5676664" y="1231241"/>
            <a:ext cx="591911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1867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Legal Compliance </a:t>
            </a:r>
          </a:p>
          <a:p>
            <a:pPr defTabSz="914377">
              <a:defRPr/>
            </a:pPr>
            <a:r>
              <a:rPr lang="en-US" sz="18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(both controllers and processors)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5676664" y="1857693"/>
            <a:ext cx="65153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1867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System Security and Data Protection by Design</a:t>
            </a:r>
          </a:p>
          <a:p>
            <a:pPr defTabSz="914377">
              <a:defRPr/>
            </a:pPr>
            <a:r>
              <a:rPr lang="en-US" sz="18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(both controllers and processors; AWS has tooling to help)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5676664" y="2473248"/>
            <a:ext cx="651533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1867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Records of Processing Activities </a:t>
            </a:r>
          </a:p>
          <a:p>
            <a:pPr defTabSz="914377">
              <a:defRPr/>
            </a:pPr>
            <a:r>
              <a:rPr lang="en-US" sz="18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(both controllers and processors; AWS has tooling to help)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5689772" y="3063411"/>
            <a:ext cx="6773161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1867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Encryption </a:t>
            </a:r>
          </a:p>
          <a:p>
            <a:pPr defTabSz="914377">
              <a:defRPr/>
            </a:pPr>
            <a:r>
              <a:rPr lang="en-US" sz="18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(both controllers and processors; AWS has tooling to help)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5744397" y="5622258"/>
            <a:ext cx="591911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1867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Security of Personal Data </a:t>
            </a:r>
          </a:p>
          <a:p>
            <a:pPr defTabSz="914377">
              <a:defRPr/>
            </a:pPr>
            <a:r>
              <a:rPr lang="en-US" sz="18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(controller responsibility)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4101341" y="4622192"/>
            <a:ext cx="1469483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226" name="Straight Connector 225"/>
          <p:cNvCxnSpPr/>
          <p:nvPr/>
        </p:nvCxnSpPr>
        <p:spPr>
          <a:xfrm>
            <a:off x="3611096" y="5229583"/>
            <a:ext cx="1959728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227" name="Straight Connector 226"/>
          <p:cNvCxnSpPr/>
          <p:nvPr/>
        </p:nvCxnSpPr>
        <p:spPr>
          <a:xfrm>
            <a:off x="4148092" y="5836977"/>
            <a:ext cx="1422733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228" name="Rectangle 227"/>
          <p:cNvSpPr/>
          <p:nvPr/>
        </p:nvSpPr>
        <p:spPr>
          <a:xfrm>
            <a:off x="5698068" y="3689177"/>
            <a:ext cx="591911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1867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Managing Data Subject Consent </a:t>
            </a:r>
          </a:p>
          <a:p>
            <a:pPr defTabSz="914377">
              <a:defRPr/>
            </a:pPr>
            <a:r>
              <a:rPr lang="en-US" sz="18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(controller responsibility)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5710531" y="4313812"/>
            <a:ext cx="6937984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1867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Managing Personal Data Deletion </a:t>
            </a:r>
          </a:p>
          <a:p>
            <a:pPr defTabSz="914377">
              <a:defRPr/>
            </a:pPr>
            <a:r>
              <a:rPr lang="en-US" sz="18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(both controllers and processors; AWS has tooling to help)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5727464" y="4955905"/>
            <a:ext cx="591911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1867" b="1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Managing Personal Data Portability </a:t>
            </a:r>
          </a:p>
          <a:p>
            <a:pPr defTabSz="914377">
              <a:defRPr/>
            </a:pPr>
            <a:r>
              <a:rPr lang="en-US" sz="1867" dirty="0">
                <a:solidFill>
                  <a:schemeClr val="bg1">
                    <a:lumMod val="1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(controller responsibility)</a:t>
            </a:r>
          </a:p>
        </p:txBody>
      </p:sp>
      <p:grpSp>
        <p:nvGrpSpPr>
          <p:cNvPr id="231" name="Group 230"/>
          <p:cNvGrpSpPr/>
          <p:nvPr/>
        </p:nvGrpSpPr>
        <p:grpSpPr>
          <a:xfrm>
            <a:off x="341740" y="1302773"/>
            <a:ext cx="3568661" cy="5048747"/>
            <a:chOff x="-156503" y="821504"/>
            <a:chExt cx="2676496" cy="3786560"/>
          </a:xfrm>
        </p:grpSpPr>
        <p:grpSp>
          <p:nvGrpSpPr>
            <p:cNvPr id="232" name="Group 231"/>
            <p:cNvGrpSpPr/>
            <p:nvPr/>
          </p:nvGrpSpPr>
          <p:grpSpPr>
            <a:xfrm>
              <a:off x="-156503" y="821504"/>
              <a:ext cx="2288159" cy="3786560"/>
              <a:chOff x="-156503" y="821504"/>
              <a:chExt cx="2288159" cy="3786560"/>
            </a:xfrm>
          </p:grpSpPr>
          <p:sp>
            <p:nvSpPr>
              <p:cNvPr id="268" name="Rectangle 267"/>
              <p:cNvSpPr/>
              <p:nvPr/>
            </p:nvSpPr>
            <p:spPr>
              <a:xfrm>
                <a:off x="648053" y="913336"/>
                <a:ext cx="1179050" cy="219666"/>
              </a:xfrm>
              <a:prstGeom prst="rect">
                <a:avLst/>
              </a:prstGeom>
              <a:solidFill>
                <a:srgbClr val="007DBC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16200000">
                <a:off x="-1398198" y="2903862"/>
                <a:ext cx="3173198" cy="235206"/>
              </a:xfrm>
              <a:prstGeom prst="rect">
                <a:avLst/>
              </a:prstGeom>
              <a:solidFill>
                <a:srgbClr val="007DBC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70" name="Freeform 269"/>
              <p:cNvSpPr/>
              <p:nvPr/>
            </p:nvSpPr>
            <p:spPr>
              <a:xfrm rot="19084947">
                <a:off x="-156503" y="1112313"/>
                <a:ext cx="1156338" cy="218505"/>
              </a:xfrm>
              <a:custGeom>
                <a:avLst/>
                <a:gdLst>
                  <a:gd name="connsiteX0" fmla="*/ 1067584 w 1067584"/>
                  <a:gd name="connsiteY0" fmla="*/ 1248 h 210754"/>
                  <a:gd name="connsiteX1" fmla="*/ 1067584 w 1067584"/>
                  <a:gd name="connsiteY1" fmla="*/ 208317 h 210754"/>
                  <a:gd name="connsiteX2" fmla="*/ 677654 w 1067584"/>
                  <a:gd name="connsiteY2" fmla="*/ 208317 h 210754"/>
                  <a:gd name="connsiteX3" fmla="*/ 680298 w 1067584"/>
                  <a:gd name="connsiteY3" fmla="*/ 210754 h 210754"/>
                  <a:gd name="connsiteX4" fmla="*/ 0 w 1067584"/>
                  <a:gd name="connsiteY4" fmla="*/ 208854 h 210754"/>
                  <a:gd name="connsiteX5" fmla="*/ 176908 w 1067584"/>
                  <a:gd name="connsiteY5" fmla="*/ 3483 h 210754"/>
                  <a:gd name="connsiteX6" fmla="*/ 219859 w 1067584"/>
                  <a:gd name="connsiteY6" fmla="*/ 2939 h 210754"/>
                  <a:gd name="connsiteX7" fmla="*/ 219859 w 1067584"/>
                  <a:gd name="connsiteY7" fmla="*/ 1248 h 210754"/>
                  <a:gd name="connsiteX8" fmla="*/ 353227 w 1067584"/>
                  <a:gd name="connsiteY8" fmla="*/ 1248 h 210754"/>
                  <a:gd name="connsiteX9" fmla="*/ 451624 w 1067584"/>
                  <a:gd name="connsiteY9" fmla="*/ 0 h 210754"/>
                  <a:gd name="connsiteX10" fmla="*/ 452978 w 1067584"/>
                  <a:gd name="connsiteY10" fmla="*/ 1248 h 2107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677654 w 1067584"/>
                  <a:gd name="connsiteY2" fmla="*/ 208317 h 208854"/>
                  <a:gd name="connsiteX3" fmla="*/ 0 w 1067584"/>
                  <a:gd name="connsiteY3" fmla="*/ 208854 h 208854"/>
                  <a:gd name="connsiteX4" fmla="*/ 176908 w 1067584"/>
                  <a:gd name="connsiteY4" fmla="*/ 3483 h 208854"/>
                  <a:gd name="connsiteX5" fmla="*/ 219859 w 1067584"/>
                  <a:gd name="connsiteY5" fmla="*/ 2939 h 208854"/>
                  <a:gd name="connsiteX6" fmla="*/ 219859 w 1067584"/>
                  <a:gd name="connsiteY6" fmla="*/ 1248 h 208854"/>
                  <a:gd name="connsiteX7" fmla="*/ 353227 w 1067584"/>
                  <a:gd name="connsiteY7" fmla="*/ 1248 h 208854"/>
                  <a:gd name="connsiteX8" fmla="*/ 451624 w 1067584"/>
                  <a:gd name="connsiteY8" fmla="*/ 0 h 208854"/>
                  <a:gd name="connsiteX9" fmla="*/ 452978 w 1067584"/>
                  <a:gd name="connsiteY9" fmla="*/ 1248 h 208854"/>
                  <a:gd name="connsiteX10" fmla="*/ 1067584 w 1067584"/>
                  <a:gd name="connsiteY10" fmla="*/ 1248 h 2088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0 w 1067584"/>
                  <a:gd name="connsiteY2" fmla="*/ 208854 h 208854"/>
                  <a:gd name="connsiteX3" fmla="*/ 176908 w 1067584"/>
                  <a:gd name="connsiteY3" fmla="*/ 3483 h 208854"/>
                  <a:gd name="connsiteX4" fmla="*/ 219859 w 1067584"/>
                  <a:gd name="connsiteY4" fmla="*/ 2939 h 208854"/>
                  <a:gd name="connsiteX5" fmla="*/ 219859 w 1067584"/>
                  <a:gd name="connsiteY5" fmla="*/ 1248 h 208854"/>
                  <a:gd name="connsiteX6" fmla="*/ 353227 w 1067584"/>
                  <a:gd name="connsiteY6" fmla="*/ 1248 h 208854"/>
                  <a:gd name="connsiteX7" fmla="*/ 451624 w 1067584"/>
                  <a:gd name="connsiteY7" fmla="*/ 0 h 208854"/>
                  <a:gd name="connsiteX8" fmla="*/ 452978 w 1067584"/>
                  <a:gd name="connsiteY8" fmla="*/ 1248 h 208854"/>
                  <a:gd name="connsiteX9" fmla="*/ 1067584 w 1067584"/>
                  <a:gd name="connsiteY9" fmla="*/ 1248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219859 w 1246351"/>
                  <a:gd name="connsiteY5" fmla="*/ 1248 h 208854"/>
                  <a:gd name="connsiteX6" fmla="*/ 353227 w 1246351"/>
                  <a:gd name="connsiteY6" fmla="*/ 1248 h 208854"/>
                  <a:gd name="connsiteX7" fmla="*/ 451624 w 1246351"/>
                  <a:gd name="connsiteY7" fmla="*/ 0 h 208854"/>
                  <a:gd name="connsiteX8" fmla="*/ 452978 w 1246351"/>
                  <a:gd name="connsiteY8" fmla="*/ 1248 h 208854"/>
                  <a:gd name="connsiteX9" fmla="*/ 1246351 w 1246351"/>
                  <a:gd name="connsiteY9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353227 w 1246351"/>
                  <a:gd name="connsiteY5" fmla="*/ 1248 h 208854"/>
                  <a:gd name="connsiteX6" fmla="*/ 451624 w 1246351"/>
                  <a:gd name="connsiteY6" fmla="*/ 0 h 208854"/>
                  <a:gd name="connsiteX7" fmla="*/ 452978 w 1246351"/>
                  <a:gd name="connsiteY7" fmla="*/ 1248 h 208854"/>
                  <a:gd name="connsiteX8" fmla="*/ 1246351 w 1246351"/>
                  <a:gd name="connsiteY8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353227 w 1246351"/>
                  <a:gd name="connsiteY4" fmla="*/ 1248 h 208854"/>
                  <a:gd name="connsiteX5" fmla="*/ 451624 w 1246351"/>
                  <a:gd name="connsiteY5" fmla="*/ 0 h 208854"/>
                  <a:gd name="connsiteX6" fmla="*/ 452978 w 1246351"/>
                  <a:gd name="connsiteY6" fmla="*/ 1248 h 208854"/>
                  <a:gd name="connsiteX7" fmla="*/ 1246351 w 1246351"/>
                  <a:gd name="connsiteY7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452978 w 1246351"/>
                  <a:gd name="connsiteY5" fmla="*/ 1248 h 208854"/>
                  <a:gd name="connsiteX6" fmla="*/ 1246351 w 1246351"/>
                  <a:gd name="connsiteY6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1246351 w 1246351"/>
                  <a:gd name="connsiteY5" fmla="*/ 1739 h 208854"/>
                  <a:gd name="connsiteX0" fmla="*/ 1246351 w 1246351"/>
                  <a:gd name="connsiteY0" fmla="*/ 0 h 207115"/>
                  <a:gd name="connsiteX1" fmla="*/ 1067584 w 1246351"/>
                  <a:gd name="connsiteY1" fmla="*/ 206578 h 207115"/>
                  <a:gd name="connsiteX2" fmla="*/ 0 w 1246351"/>
                  <a:gd name="connsiteY2" fmla="*/ 207115 h 207115"/>
                  <a:gd name="connsiteX3" fmla="*/ 176908 w 1246351"/>
                  <a:gd name="connsiteY3" fmla="*/ 1744 h 207115"/>
                  <a:gd name="connsiteX4" fmla="*/ 1246351 w 1246351"/>
                  <a:gd name="connsiteY4" fmla="*/ 0 h 207115"/>
                  <a:gd name="connsiteX0" fmla="*/ 1256258 w 1256258"/>
                  <a:gd name="connsiteY0" fmla="*/ 0 h 211022"/>
                  <a:gd name="connsiteX1" fmla="*/ 1067584 w 1256258"/>
                  <a:gd name="connsiteY1" fmla="*/ 210485 h 211022"/>
                  <a:gd name="connsiteX2" fmla="*/ 0 w 1256258"/>
                  <a:gd name="connsiteY2" fmla="*/ 211022 h 211022"/>
                  <a:gd name="connsiteX3" fmla="*/ 176908 w 1256258"/>
                  <a:gd name="connsiteY3" fmla="*/ 5651 h 211022"/>
                  <a:gd name="connsiteX4" fmla="*/ 1256258 w 1256258"/>
                  <a:gd name="connsiteY4" fmla="*/ 0 h 211022"/>
                  <a:gd name="connsiteX0" fmla="*/ 844888 w 1067584"/>
                  <a:gd name="connsiteY0" fmla="*/ 0 h 218505"/>
                  <a:gd name="connsiteX1" fmla="*/ 1067584 w 1067584"/>
                  <a:gd name="connsiteY1" fmla="*/ 217968 h 218505"/>
                  <a:gd name="connsiteX2" fmla="*/ 0 w 1067584"/>
                  <a:gd name="connsiteY2" fmla="*/ 218505 h 218505"/>
                  <a:gd name="connsiteX3" fmla="*/ 176908 w 1067584"/>
                  <a:gd name="connsiteY3" fmla="*/ 13134 h 218505"/>
                  <a:gd name="connsiteX4" fmla="*/ 844888 w 1067584"/>
                  <a:gd name="connsiteY4" fmla="*/ 0 h 21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84" h="218505">
                    <a:moveTo>
                      <a:pt x="844888" y="0"/>
                    </a:moveTo>
                    <a:lnTo>
                      <a:pt x="1067584" y="217968"/>
                    </a:lnTo>
                    <a:lnTo>
                      <a:pt x="0" y="218505"/>
                    </a:lnTo>
                    <a:lnTo>
                      <a:pt x="176908" y="13134"/>
                    </a:lnTo>
                    <a:lnTo>
                      <a:pt x="844888" y="0"/>
                    </a:lnTo>
                    <a:close/>
                  </a:path>
                </a:pathLst>
              </a:custGeom>
              <a:solidFill>
                <a:srgbClr val="007DBC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717986" y="821504"/>
                <a:ext cx="413670" cy="413670"/>
              </a:xfrm>
              <a:prstGeom prst="ellipse">
                <a:avLst/>
              </a:prstGeom>
              <a:solidFill>
                <a:srgbClr val="000000">
                  <a:lumMod val="50000"/>
                </a:srgbClr>
              </a:solidFill>
              <a:ln w="38100" cap="flat" cmpd="sng" algn="ctr">
                <a:solidFill>
                  <a:srgbClr val="007DB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5793" y="1285559"/>
              <a:ext cx="2514200" cy="3322505"/>
              <a:chOff x="5793" y="1285559"/>
              <a:chExt cx="2514200" cy="3322505"/>
            </a:xfrm>
          </p:grpSpPr>
          <p:sp>
            <p:nvSpPr>
              <p:cNvPr id="264" name="Rectangle 263"/>
              <p:cNvSpPr/>
              <p:nvPr/>
            </p:nvSpPr>
            <p:spPr>
              <a:xfrm>
                <a:off x="794464" y="1382291"/>
                <a:ext cx="1440889" cy="219666"/>
              </a:xfrm>
              <a:prstGeom prst="rect">
                <a:avLst/>
              </a:prstGeom>
              <a:solidFill>
                <a:srgbClr val="6AAF35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 rot="16200000">
                <a:off x="-1023189" y="3121935"/>
                <a:ext cx="2737052" cy="235206"/>
              </a:xfrm>
              <a:prstGeom prst="rect">
                <a:avLst/>
              </a:prstGeom>
              <a:solidFill>
                <a:srgbClr val="6AAF35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>
              <a:xfrm rot="19084947">
                <a:off x="5793" y="1561424"/>
                <a:ext cx="1122600" cy="218505"/>
              </a:xfrm>
              <a:custGeom>
                <a:avLst/>
                <a:gdLst>
                  <a:gd name="connsiteX0" fmla="*/ 1067584 w 1067584"/>
                  <a:gd name="connsiteY0" fmla="*/ 1248 h 210754"/>
                  <a:gd name="connsiteX1" fmla="*/ 1067584 w 1067584"/>
                  <a:gd name="connsiteY1" fmla="*/ 208317 h 210754"/>
                  <a:gd name="connsiteX2" fmla="*/ 677654 w 1067584"/>
                  <a:gd name="connsiteY2" fmla="*/ 208317 h 210754"/>
                  <a:gd name="connsiteX3" fmla="*/ 680298 w 1067584"/>
                  <a:gd name="connsiteY3" fmla="*/ 210754 h 210754"/>
                  <a:gd name="connsiteX4" fmla="*/ 0 w 1067584"/>
                  <a:gd name="connsiteY4" fmla="*/ 208854 h 210754"/>
                  <a:gd name="connsiteX5" fmla="*/ 176908 w 1067584"/>
                  <a:gd name="connsiteY5" fmla="*/ 3483 h 210754"/>
                  <a:gd name="connsiteX6" fmla="*/ 219859 w 1067584"/>
                  <a:gd name="connsiteY6" fmla="*/ 2939 h 210754"/>
                  <a:gd name="connsiteX7" fmla="*/ 219859 w 1067584"/>
                  <a:gd name="connsiteY7" fmla="*/ 1248 h 210754"/>
                  <a:gd name="connsiteX8" fmla="*/ 353227 w 1067584"/>
                  <a:gd name="connsiteY8" fmla="*/ 1248 h 210754"/>
                  <a:gd name="connsiteX9" fmla="*/ 451624 w 1067584"/>
                  <a:gd name="connsiteY9" fmla="*/ 0 h 210754"/>
                  <a:gd name="connsiteX10" fmla="*/ 452978 w 1067584"/>
                  <a:gd name="connsiteY10" fmla="*/ 1248 h 2107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677654 w 1067584"/>
                  <a:gd name="connsiteY2" fmla="*/ 208317 h 208854"/>
                  <a:gd name="connsiteX3" fmla="*/ 0 w 1067584"/>
                  <a:gd name="connsiteY3" fmla="*/ 208854 h 208854"/>
                  <a:gd name="connsiteX4" fmla="*/ 176908 w 1067584"/>
                  <a:gd name="connsiteY4" fmla="*/ 3483 h 208854"/>
                  <a:gd name="connsiteX5" fmla="*/ 219859 w 1067584"/>
                  <a:gd name="connsiteY5" fmla="*/ 2939 h 208854"/>
                  <a:gd name="connsiteX6" fmla="*/ 219859 w 1067584"/>
                  <a:gd name="connsiteY6" fmla="*/ 1248 h 208854"/>
                  <a:gd name="connsiteX7" fmla="*/ 353227 w 1067584"/>
                  <a:gd name="connsiteY7" fmla="*/ 1248 h 208854"/>
                  <a:gd name="connsiteX8" fmla="*/ 451624 w 1067584"/>
                  <a:gd name="connsiteY8" fmla="*/ 0 h 208854"/>
                  <a:gd name="connsiteX9" fmla="*/ 452978 w 1067584"/>
                  <a:gd name="connsiteY9" fmla="*/ 1248 h 208854"/>
                  <a:gd name="connsiteX10" fmla="*/ 1067584 w 1067584"/>
                  <a:gd name="connsiteY10" fmla="*/ 1248 h 2088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0 w 1067584"/>
                  <a:gd name="connsiteY2" fmla="*/ 208854 h 208854"/>
                  <a:gd name="connsiteX3" fmla="*/ 176908 w 1067584"/>
                  <a:gd name="connsiteY3" fmla="*/ 3483 h 208854"/>
                  <a:gd name="connsiteX4" fmla="*/ 219859 w 1067584"/>
                  <a:gd name="connsiteY4" fmla="*/ 2939 h 208854"/>
                  <a:gd name="connsiteX5" fmla="*/ 219859 w 1067584"/>
                  <a:gd name="connsiteY5" fmla="*/ 1248 h 208854"/>
                  <a:gd name="connsiteX6" fmla="*/ 353227 w 1067584"/>
                  <a:gd name="connsiteY6" fmla="*/ 1248 h 208854"/>
                  <a:gd name="connsiteX7" fmla="*/ 451624 w 1067584"/>
                  <a:gd name="connsiteY7" fmla="*/ 0 h 208854"/>
                  <a:gd name="connsiteX8" fmla="*/ 452978 w 1067584"/>
                  <a:gd name="connsiteY8" fmla="*/ 1248 h 208854"/>
                  <a:gd name="connsiteX9" fmla="*/ 1067584 w 1067584"/>
                  <a:gd name="connsiteY9" fmla="*/ 1248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219859 w 1246351"/>
                  <a:gd name="connsiteY5" fmla="*/ 1248 h 208854"/>
                  <a:gd name="connsiteX6" fmla="*/ 353227 w 1246351"/>
                  <a:gd name="connsiteY6" fmla="*/ 1248 h 208854"/>
                  <a:gd name="connsiteX7" fmla="*/ 451624 w 1246351"/>
                  <a:gd name="connsiteY7" fmla="*/ 0 h 208854"/>
                  <a:gd name="connsiteX8" fmla="*/ 452978 w 1246351"/>
                  <a:gd name="connsiteY8" fmla="*/ 1248 h 208854"/>
                  <a:gd name="connsiteX9" fmla="*/ 1246351 w 1246351"/>
                  <a:gd name="connsiteY9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353227 w 1246351"/>
                  <a:gd name="connsiteY5" fmla="*/ 1248 h 208854"/>
                  <a:gd name="connsiteX6" fmla="*/ 451624 w 1246351"/>
                  <a:gd name="connsiteY6" fmla="*/ 0 h 208854"/>
                  <a:gd name="connsiteX7" fmla="*/ 452978 w 1246351"/>
                  <a:gd name="connsiteY7" fmla="*/ 1248 h 208854"/>
                  <a:gd name="connsiteX8" fmla="*/ 1246351 w 1246351"/>
                  <a:gd name="connsiteY8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353227 w 1246351"/>
                  <a:gd name="connsiteY4" fmla="*/ 1248 h 208854"/>
                  <a:gd name="connsiteX5" fmla="*/ 451624 w 1246351"/>
                  <a:gd name="connsiteY5" fmla="*/ 0 h 208854"/>
                  <a:gd name="connsiteX6" fmla="*/ 452978 w 1246351"/>
                  <a:gd name="connsiteY6" fmla="*/ 1248 h 208854"/>
                  <a:gd name="connsiteX7" fmla="*/ 1246351 w 1246351"/>
                  <a:gd name="connsiteY7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452978 w 1246351"/>
                  <a:gd name="connsiteY5" fmla="*/ 1248 h 208854"/>
                  <a:gd name="connsiteX6" fmla="*/ 1246351 w 1246351"/>
                  <a:gd name="connsiteY6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1246351 w 1246351"/>
                  <a:gd name="connsiteY5" fmla="*/ 1739 h 208854"/>
                  <a:gd name="connsiteX0" fmla="*/ 1246351 w 1246351"/>
                  <a:gd name="connsiteY0" fmla="*/ 0 h 207115"/>
                  <a:gd name="connsiteX1" fmla="*/ 1067584 w 1246351"/>
                  <a:gd name="connsiteY1" fmla="*/ 206578 h 207115"/>
                  <a:gd name="connsiteX2" fmla="*/ 0 w 1246351"/>
                  <a:gd name="connsiteY2" fmla="*/ 207115 h 207115"/>
                  <a:gd name="connsiteX3" fmla="*/ 176908 w 1246351"/>
                  <a:gd name="connsiteY3" fmla="*/ 1744 h 207115"/>
                  <a:gd name="connsiteX4" fmla="*/ 1246351 w 1246351"/>
                  <a:gd name="connsiteY4" fmla="*/ 0 h 207115"/>
                  <a:gd name="connsiteX0" fmla="*/ 1256258 w 1256258"/>
                  <a:gd name="connsiteY0" fmla="*/ 0 h 211022"/>
                  <a:gd name="connsiteX1" fmla="*/ 1067584 w 1256258"/>
                  <a:gd name="connsiteY1" fmla="*/ 210485 h 211022"/>
                  <a:gd name="connsiteX2" fmla="*/ 0 w 1256258"/>
                  <a:gd name="connsiteY2" fmla="*/ 211022 h 211022"/>
                  <a:gd name="connsiteX3" fmla="*/ 176908 w 1256258"/>
                  <a:gd name="connsiteY3" fmla="*/ 5651 h 211022"/>
                  <a:gd name="connsiteX4" fmla="*/ 1256258 w 1256258"/>
                  <a:gd name="connsiteY4" fmla="*/ 0 h 211022"/>
                  <a:gd name="connsiteX0" fmla="*/ 844888 w 1067584"/>
                  <a:gd name="connsiteY0" fmla="*/ 0 h 218505"/>
                  <a:gd name="connsiteX1" fmla="*/ 1067584 w 1067584"/>
                  <a:gd name="connsiteY1" fmla="*/ 217968 h 218505"/>
                  <a:gd name="connsiteX2" fmla="*/ 0 w 1067584"/>
                  <a:gd name="connsiteY2" fmla="*/ 218505 h 218505"/>
                  <a:gd name="connsiteX3" fmla="*/ 176908 w 1067584"/>
                  <a:gd name="connsiteY3" fmla="*/ 13134 h 218505"/>
                  <a:gd name="connsiteX4" fmla="*/ 844888 w 1067584"/>
                  <a:gd name="connsiteY4" fmla="*/ 0 h 21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84" h="218505">
                    <a:moveTo>
                      <a:pt x="844888" y="0"/>
                    </a:moveTo>
                    <a:lnTo>
                      <a:pt x="1067584" y="217968"/>
                    </a:lnTo>
                    <a:lnTo>
                      <a:pt x="0" y="218505"/>
                    </a:lnTo>
                    <a:lnTo>
                      <a:pt x="176908" y="13134"/>
                    </a:lnTo>
                    <a:lnTo>
                      <a:pt x="844888" y="0"/>
                    </a:lnTo>
                    <a:close/>
                  </a:path>
                </a:pathLst>
              </a:custGeom>
              <a:solidFill>
                <a:srgbClr val="6AAF3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2106323" y="1285559"/>
                <a:ext cx="413670" cy="413670"/>
              </a:xfrm>
              <a:prstGeom prst="ellipse">
                <a:avLst/>
              </a:prstGeom>
              <a:solidFill>
                <a:srgbClr val="000000">
                  <a:lumMod val="50000"/>
                </a:srgbClr>
              </a:solidFill>
              <a:ln w="38100" cap="flat" cmpd="sng" algn="ctr">
                <a:solidFill>
                  <a:srgbClr val="6AAF3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159001" y="1737778"/>
              <a:ext cx="1972655" cy="2870286"/>
              <a:chOff x="159001" y="1737778"/>
              <a:chExt cx="1972655" cy="2870286"/>
            </a:xfrm>
          </p:grpSpPr>
          <p:sp>
            <p:nvSpPr>
              <p:cNvPr id="260" name="Rectangle 259"/>
              <p:cNvSpPr/>
              <p:nvPr/>
            </p:nvSpPr>
            <p:spPr>
              <a:xfrm rot="16200000">
                <a:off x="-629305" y="3358883"/>
                <a:ext cx="2263156" cy="235206"/>
              </a:xfrm>
              <a:prstGeom prst="rect">
                <a:avLst/>
              </a:prstGeom>
              <a:solidFill>
                <a:srgbClr val="8791A0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947352" y="1845464"/>
                <a:ext cx="930361" cy="219666"/>
              </a:xfrm>
              <a:prstGeom prst="rect">
                <a:avLst/>
              </a:prstGeom>
              <a:solidFill>
                <a:srgbClr val="8791A0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62" name="Freeform 261"/>
              <p:cNvSpPr/>
              <p:nvPr/>
            </p:nvSpPr>
            <p:spPr>
              <a:xfrm rot="19084947">
                <a:off x="159001" y="2038550"/>
                <a:ext cx="1151022" cy="223278"/>
              </a:xfrm>
              <a:custGeom>
                <a:avLst/>
                <a:gdLst>
                  <a:gd name="connsiteX0" fmla="*/ 1067584 w 1067584"/>
                  <a:gd name="connsiteY0" fmla="*/ 1248 h 210754"/>
                  <a:gd name="connsiteX1" fmla="*/ 1067584 w 1067584"/>
                  <a:gd name="connsiteY1" fmla="*/ 208317 h 210754"/>
                  <a:gd name="connsiteX2" fmla="*/ 677654 w 1067584"/>
                  <a:gd name="connsiteY2" fmla="*/ 208317 h 210754"/>
                  <a:gd name="connsiteX3" fmla="*/ 680298 w 1067584"/>
                  <a:gd name="connsiteY3" fmla="*/ 210754 h 210754"/>
                  <a:gd name="connsiteX4" fmla="*/ 0 w 1067584"/>
                  <a:gd name="connsiteY4" fmla="*/ 208854 h 210754"/>
                  <a:gd name="connsiteX5" fmla="*/ 176908 w 1067584"/>
                  <a:gd name="connsiteY5" fmla="*/ 3483 h 210754"/>
                  <a:gd name="connsiteX6" fmla="*/ 219859 w 1067584"/>
                  <a:gd name="connsiteY6" fmla="*/ 2939 h 210754"/>
                  <a:gd name="connsiteX7" fmla="*/ 219859 w 1067584"/>
                  <a:gd name="connsiteY7" fmla="*/ 1248 h 210754"/>
                  <a:gd name="connsiteX8" fmla="*/ 353227 w 1067584"/>
                  <a:gd name="connsiteY8" fmla="*/ 1248 h 210754"/>
                  <a:gd name="connsiteX9" fmla="*/ 451624 w 1067584"/>
                  <a:gd name="connsiteY9" fmla="*/ 0 h 210754"/>
                  <a:gd name="connsiteX10" fmla="*/ 452978 w 1067584"/>
                  <a:gd name="connsiteY10" fmla="*/ 1248 h 2107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677654 w 1067584"/>
                  <a:gd name="connsiteY2" fmla="*/ 208317 h 208854"/>
                  <a:gd name="connsiteX3" fmla="*/ 0 w 1067584"/>
                  <a:gd name="connsiteY3" fmla="*/ 208854 h 208854"/>
                  <a:gd name="connsiteX4" fmla="*/ 176908 w 1067584"/>
                  <a:gd name="connsiteY4" fmla="*/ 3483 h 208854"/>
                  <a:gd name="connsiteX5" fmla="*/ 219859 w 1067584"/>
                  <a:gd name="connsiteY5" fmla="*/ 2939 h 208854"/>
                  <a:gd name="connsiteX6" fmla="*/ 219859 w 1067584"/>
                  <a:gd name="connsiteY6" fmla="*/ 1248 h 208854"/>
                  <a:gd name="connsiteX7" fmla="*/ 353227 w 1067584"/>
                  <a:gd name="connsiteY7" fmla="*/ 1248 h 208854"/>
                  <a:gd name="connsiteX8" fmla="*/ 451624 w 1067584"/>
                  <a:gd name="connsiteY8" fmla="*/ 0 h 208854"/>
                  <a:gd name="connsiteX9" fmla="*/ 452978 w 1067584"/>
                  <a:gd name="connsiteY9" fmla="*/ 1248 h 208854"/>
                  <a:gd name="connsiteX10" fmla="*/ 1067584 w 1067584"/>
                  <a:gd name="connsiteY10" fmla="*/ 1248 h 2088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0 w 1067584"/>
                  <a:gd name="connsiteY2" fmla="*/ 208854 h 208854"/>
                  <a:gd name="connsiteX3" fmla="*/ 176908 w 1067584"/>
                  <a:gd name="connsiteY3" fmla="*/ 3483 h 208854"/>
                  <a:gd name="connsiteX4" fmla="*/ 219859 w 1067584"/>
                  <a:gd name="connsiteY4" fmla="*/ 2939 h 208854"/>
                  <a:gd name="connsiteX5" fmla="*/ 219859 w 1067584"/>
                  <a:gd name="connsiteY5" fmla="*/ 1248 h 208854"/>
                  <a:gd name="connsiteX6" fmla="*/ 353227 w 1067584"/>
                  <a:gd name="connsiteY6" fmla="*/ 1248 h 208854"/>
                  <a:gd name="connsiteX7" fmla="*/ 451624 w 1067584"/>
                  <a:gd name="connsiteY7" fmla="*/ 0 h 208854"/>
                  <a:gd name="connsiteX8" fmla="*/ 452978 w 1067584"/>
                  <a:gd name="connsiteY8" fmla="*/ 1248 h 208854"/>
                  <a:gd name="connsiteX9" fmla="*/ 1067584 w 1067584"/>
                  <a:gd name="connsiteY9" fmla="*/ 1248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219859 w 1246351"/>
                  <a:gd name="connsiteY5" fmla="*/ 1248 h 208854"/>
                  <a:gd name="connsiteX6" fmla="*/ 353227 w 1246351"/>
                  <a:gd name="connsiteY6" fmla="*/ 1248 h 208854"/>
                  <a:gd name="connsiteX7" fmla="*/ 451624 w 1246351"/>
                  <a:gd name="connsiteY7" fmla="*/ 0 h 208854"/>
                  <a:gd name="connsiteX8" fmla="*/ 452978 w 1246351"/>
                  <a:gd name="connsiteY8" fmla="*/ 1248 h 208854"/>
                  <a:gd name="connsiteX9" fmla="*/ 1246351 w 1246351"/>
                  <a:gd name="connsiteY9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353227 w 1246351"/>
                  <a:gd name="connsiteY5" fmla="*/ 1248 h 208854"/>
                  <a:gd name="connsiteX6" fmla="*/ 451624 w 1246351"/>
                  <a:gd name="connsiteY6" fmla="*/ 0 h 208854"/>
                  <a:gd name="connsiteX7" fmla="*/ 452978 w 1246351"/>
                  <a:gd name="connsiteY7" fmla="*/ 1248 h 208854"/>
                  <a:gd name="connsiteX8" fmla="*/ 1246351 w 1246351"/>
                  <a:gd name="connsiteY8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353227 w 1246351"/>
                  <a:gd name="connsiteY4" fmla="*/ 1248 h 208854"/>
                  <a:gd name="connsiteX5" fmla="*/ 451624 w 1246351"/>
                  <a:gd name="connsiteY5" fmla="*/ 0 h 208854"/>
                  <a:gd name="connsiteX6" fmla="*/ 452978 w 1246351"/>
                  <a:gd name="connsiteY6" fmla="*/ 1248 h 208854"/>
                  <a:gd name="connsiteX7" fmla="*/ 1246351 w 1246351"/>
                  <a:gd name="connsiteY7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452978 w 1246351"/>
                  <a:gd name="connsiteY5" fmla="*/ 1248 h 208854"/>
                  <a:gd name="connsiteX6" fmla="*/ 1246351 w 1246351"/>
                  <a:gd name="connsiteY6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1246351 w 1246351"/>
                  <a:gd name="connsiteY5" fmla="*/ 1739 h 208854"/>
                  <a:gd name="connsiteX0" fmla="*/ 1246351 w 1246351"/>
                  <a:gd name="connsiteY0" fmla="*/ 0 h 207115"/>
                  <a:gd name="connsiteX1" fmla="*/ 1067584 w 1246351"/>
                  <a:gd name="connsiteY1" fmla="*/ 206578 h 207115"/>
                  <a:gd name="connsiteX2" fmla="*/ 0 w 1246351"/>
                  <a:gd name="connsiteY2" fmla="*/ 207115 h 207115"/>
                  <a:gd name="connsiteX3" fmla="*/ 176908 w 1246351"/>
                  <a:gd name="connsiteY3" fmla="*/ 1744 h 207115"/>
                  <a:gd name="connsiteX4" fmla="*/ 1246351 w 1246351"/>
                  <a:gd name="connsiteY4" fmla="*/ 0 h 207115"/>
                  <a:gd name="connsiteX0" fmla="*/ 1256258 w 1256258"/>
                  <a:gd name="connsiteY0" fmla="*/ 0 h 211022"/>
                  <a:gd name="connsiteX1" fmla="*/ 1067584 w 1256258"/>
                  <a:gd name="connsiteY1" fmla="*/ 210485 h 211022"/>
                  <a:gd name="connsiteX2" fmla="*/ 0 w 1256258"/>
                  <a:gd name="connsiteY2" fmla="*/ 211022 h 211022"/>
                  <a:gd name="connsiteX3" fmla="*/ 176908 w 1256258"/>
                  <a:gd name="connsiteY3" fmla="*/ 5651 h 211022"/>
                  <a:gd name="connsiteX4" fmla="*/ 1256258 w 1256258"/>
                  <a:gd name="connsiteY4" fmla="*/ 0 h 211022"/>
                  <a:gd name="connsiteX0" fmla="*/ 844888 w 1067584"/>
                  <a:gd name="connsiteY0" fmla="*/ 0 h 218505"/>
                  <a:gd name="connsiteX1" fmla="*/ 1067584 w 1067584"/>
                  <a:gd name="connsiteY1" fmla="*/ 217968 h 218505"/>
                  <a:gd name="connsiteX2" fmla="*/ 0 w 1067584"/>
                  <a:gd name="connsiteY2" fmla="*/ 218505 h 218505"/>
                  <a:gd name="connsiteX3" fmla="*/ 176908 w 1067584"/>
                  <a:gd name="connsiteY3" fmla="*/ 13134 h 218505"/>
                  <a:gd name="connsiteX4" fmla="*/ 844888 w 1067584"/>
                  <a:gd name="connsiteY4" fmla="*/ 0 h 218505"/>
                  <a:gd name="connsiteX0" fmla="*/ 839980 w 1062676"/>
                  <a:gd name="connsiteY0" fmla="*/ 0 h 223278"/>
                  <a:gd name="connsiteX1" fmla="*/ 1062676 w 1062676"/>
                  <a:gd name="connsiteY1" fmla="*/ 217968 h 223278"/>
                  <a:gd name="connsiteX2" fmla="*/ 0 w 1062676"/>
                  <a:gd name="connsiteY2" fmla="*/ 223278 h 223278"/>
                  <a:gd name="connsiteX3" fmla="*/ 172000 w 1062676"/>
                  <a:gd name="connsiteY3" fmla="*/ 13134 h 223278"/>
                  <a:gd name="connsiteX4" fmla="*/ 839980 w 1062676"/>
                  <a:gd name="connsiteY4" fmla="*/ 0 h 2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2676" h="223278">
                    <a:moveTo>
                      <a:pt x="839980" y="0"/>
                    </a:moveTo>
                    <a:lnTo>
                      <a:pt x="1062676" y="217968"/>
                    </a:lnTo>
                    <a:lnTo>
                      <a:pt x="0" y="223278"/>
                    </a:lnTo>
                    <a:lnTo>
                      <a:pt x="172000" y="13134"/>
                    </a:lnTo>
                    <a:lnTo>
                      <a:pt x="839980" y="0"/>
                    </a:lnTo>
                    <a:close/>
                  </a:path>
                </a:pathLst>
              </a:custGeom>
              <a:solidFill>
                <a:srgbClr val="8791A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1717986" y="1737778"/>
                <a:ext cx="413670" cy="413670"/>
              </a:xfrm>
              <a:prstGeom prst="ellipse">
                <a:avLst/>
              </a:prstGeom>
              <a:solidFill>
                <a:srgbClr val="000000">
                  <a:lumMod val="50000"/>
                </a:srgbClr>
              </a:solidFill>
              <a:ln w="38100" cap="flat" cmpd="sng" algn="ctr">
                <a:solidFill>
                  <a:srgbClr val="8791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316066" y="2204412"/>
              <a:ext cx="2173157" cy="2403651"/>
              <a:chOff x="316066" y="2204412"/>
              <a:chExt cx="2173157" cy="2403651"/>
            </a:xfrm>
          </p:grpSpPr>
          <p:sp>
            <p:nvSpPr>
              <p:cNvPr id="256" name="Rectangle 255"/>
              <p:cNvSpPr/>
              <p:nvPr/>
            </p:nvSpPr>
            <p:spPr>
              <a:xfrm>
                <a:off x="1125616" y="2305402"/>
                <a:ext cx="1049797" cy="219666"/>
              </a:xfrm>
              <a:prstGeom prst="rect">
                <a:avLst/>
              </a:prstGeom>
              <a:solidFill>
                <a:srgbClr val="EC7211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 rot="16200000">
                <a:off x="-232742" y="3598510"/>
                <a:ext cx="1783901" cy="235206"/>
              </a:xfrm>
              <a:prstGeom prst="rect">
                <a:avLst/>
              </a:prstGeom>
              <a:solidFill>
                <a:srgbClr val="EC7211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58" name="Freeform 257"/>
              <p:cNvSpPr/>
              <p:nvPr/>
            </p:nvSpPr>
            <p:spPr>
              <a:xfrm rot="19084947">
                <a:off x="316066" y="2494797"/>
                <a:ext cx="1156338" cy="218505"/>
              </a:xfrm>
              <a:custGeom>
                <a:avLst/>
                <a:gdLst>
                  <a:gd name="connsiteX0" fmla="*/ 1067584 w 1067584"/>
                  <a:gd name="connsiteY0" fmla="*/ 1248 h 210754"/>
                  <a:gd name="connsiteX1" fmla="*/ 1067584 w 1067584"/>
                  <a:gd name="connsiteY1" fmla="*/ 208317 h 210754"/>
                  <a:gd name="connsiteX2" fmla="*/ 677654 w 1067584"/>
                  <a:gd name="connsiteY2" fmla="*/ 208317 h 210754"/>
                  <a:gd name="connsiteX3" fmla="*/ 680298 w 1067584"/>
                  <a:gd name="connsiteY3" fmla="*/ 210754 h 210754"/>
                  <a:gd name="connsiteX4" fmla="*/ 0 w 1067584"/>
                  <a:gd name="connsiteY4" fmla="*/ 208854 h 210754"/>
                  <a:gd name="connsiteX5" fmla="*/ 176908 w 1067584"/>
                  <a:gd name="connsiteY5" fmla="*/ 3483 h 210754"/>
                  <a:gd name="connsiteX6" fmla="*/ 219859 w 1067584"/>
                  <a:gd name="connsiteY6" fmla="*/ 2939 h 210754"/>
                  <a:gd name="connsiteX7" fmla="*/ 219859 w 1067584"/>
                  <a:gd name="connsiteY7" fmla="*/ 1248 h 210754"/>
                  <a:gd name="connsiteX8" fmla="*/ 353227 w 1067584"/>
                  <a:gd name="connsiteY8" fmla="*/ 1248 h 210754"/>
                  <a:gd name="connsiteX9" fmla="*/ 451624 w 1067584"/>
                  <a:gd name="connsiteY9" fmla="*/ 0 h 210754"/>
                  <a:gd name="connsiteX10" fmla="*/ 452978 w 1067584"/>
                  <a:gd name="connsiteY10" fmla="*/ 1248 h 2107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677654 w 1067584"/>
                  <a:gd name="connsiteY2" fmla="*/ 208317 h 208854"/>
                  <a:gd name="connsiteX3" fmla="*/ 0 w 1067584"/>
                  <a:gd name="connsiteY3" fmla="*/ 208854 h 208854"/>
                  <a:gd name="connsiteX4" fmla="*/ 176908 w 1067584"/>
                  <a:gd name="connsiteY4" fmla="*/ 3483 h 208854"/>
                  <a:gd name="connsiteX5" fmla="*/ 219859 w 1067584"/>
                  <a:gd name="connsiteY5" fmla="*/ 2939 h 208854"/>
                  <a:gd name="connsiteX6" fmla="*/ 219859 w 1067584"/>
                  <a:gd name="connsiteY6" fmla="*/ 1248 h 208854"/>
                  <a:gd name="connsiteX7" fmla="*/ 353227 w 1067584"/>
                  <a:gd name="connsiteY7" fmla="*/ 1248 h 208854"/>
                  <a:gd name="connsiteX8" fmla="*/ 451624 w 1067584"/>
                  <a:gd name="connsiteY8" fmla="*/ 0 h 208854"/>
                  <a:gd name="connsiteX9" fmla="*/ 452978 w 1067584"/>
                  <a:gd name="connsiteY9" fmla="*/ 1248 h 208854"/>
                  <a:gd name="connsiteX10" fmla="*/ 1067584 w 1067584"/>
                  <a:gd name="connsiteY10" fmla="*/ 1248 h 2088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0 w 1067584"/>
                  <a:gd name="connsiteY2" fmla="*/ 208854 h 208854"/>
                  <a:gd name="connsiteX3" fmla="*/ 176908 w 1067584"/>
                  <a:gd name="connsiteY3" fmla="*/ 3483 h 208854"/>
                  <a:gd name="connsiteX4" fmla="*/ 219859 w 1067584"/>
                  <a:gd name="connsiteY4" fmla="*/ 2939 h 208854"/>
                  <a:gd name="connsiteX5" fmla="*/ 219859 w 1067584"/>
                  <a:gd name="connsiteY5" fmla="*/ 1248 h 208854"/>
                  <a:gd name="connsiteX6" fmla="*/ 353227 w 1067584"/>
                  <a:gd name="connsiteY6" fmla="*/ 1248 h 208854"/>
                  <a:gd name="connsiteX7" fmla="*/ 451624 w 1067584"/>
                  <a:gd name="connsiteY7" fmla="*/ 0 h 208854"/>
                  <a:gd name="connsiteX8" fmla="*/ 452978 w 1067584"/>
                  <a:gd name="connsiteY8" fmla="*/ 1248 h 208854"/>
                  <a:gd name="connsiteX9" fmla="*/ 1067584 w 1067584"/>
                  <a:gd name="connsiteY9" fmla="*/ 1248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219859 w 1246351"/>
                  <a:gd name="connsiteY5" fmla="*/ 1248 h 208854"/>
                  <a:gd name="connsiteX6" fmla="*/ 353227 w 1246351"/>
                  <a:gd name="connsiteY6" fmla="*/ 1248 h 208854"/>
                  <a:gd name="connsiteX7" fmla="*/ 451624 w 1246351"/>
                  <a:gd name="connsiteY7" fmla="*/ 0 h 208854"/>
                  <a:gd name="connsiteX8" fmla="*/ 452978 w 1246351"/>
                  <a:gd name="connsiteY8" fmla="*/ 1248 h 208854"/>
                  <a:gd name="connsiteX9" fmla="*/ 1246351 w 1246351"/>
                  <a:gd name="connsiteY9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353227 w 1246351"/>
                  <a:gd name="connsiteY5" fmla="*/ 1248 h 208854"/>
                  <a:gd name="connsiteX6" fmla="*/ 451624 w 1246351"/>
                  <a:gd name="connsiteY6" fmla="*/ 0 h 208854"/>
                  <a:gd name="connsiteX7" fmla="*/ 452978 w 1246351"/>
                  <a:gd name="connsiteY7" fmla="*/ 1248 h 208854"/>
                  <a:gd name="connsiteX8" fmla="*/ 1246351 w 1246351"/>
                  <a:gd name="connsiteY8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353227 w 1246351"/>
                  <a:gd name="connsiteY4" fmla="*/ 1248 h 208854"/>
                  <a:gd name="connsiteX5" fmla="*/ 451624 w 1246351"/>
                  <a:gd name="connsiteY5" fmla="*/ 0 h 208854"/>
                  <a:gd name="connsiteX6" fmla="*/ 452978 w 1246351"/>
                  <a:gd name="connsiteY6" fmla="*/ 1248 h 208854"/>
                  <a:gd name="connsiteX7" fmla="*/ 1246351 w 1246351"/>
                  <a:gd name="connsiteY7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452978 w 1246351"/>
                  <a:gd name="connsiteY5" fmla="*/ 1248 h 208854"/>
                  <a:gd name="connsiteX6" fmla="*/ 1246351 w 1246351"/>
                  <a:gd name="connsiteY6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1246351 w 1246351"/>
                  <a:gd name="connsiteY5" fmla="*/ 1739 h 208854"/>
                  <a:gd name="connsiteX0" fmla="*/ 1246351 w 1246351"/>
                  <a:gd name="connsiteY0" fmla="*/ 0 h 207115"/>
                  <a:gd name="connsiteX1" fmla="*/ 1067584 w 1246351"/>
                  <a:gd name="connsiteY1" fmla="*/ 206578 h 207115"/>
                  <a:gd name="connsiteX2" fmla="*/ 0 w 1246351"/>
                  <a:gd name="connsiteY2" fmla="*/ 207115 h 207115"/>
                  <a:gd name="connsiteX3" fmla="*/ 176908 w 1246351"/>
                  <a:gd name="connsiteY3" fmla="*/ 1744 h 207115"/>
                  <a:gd name="connsiteX4" fmla="*/ 1246351 w 1246351"/>
                  <a:gd name="connsiteY4" fmla="*/ 0 h 207115"/>
                  <a:gd name="connsiteX0" fmla="*/ 1256258 w 1256258"/>
                  <a:gd name="connsiteY0" fmla="*/ 0 h 211022"/>
                  <a:gd name="connsiteX1" fmla="*/ 1067584 w 1256258"/>
                  <a:gd name="connsiteY1" fmla="*/ 210485 h 211022"/>
                  <a:gd name="connsiteX2" fmla="*/ 0 w 1256258"/>
                  <a:gd name="connsiteY2" fmla="*/ 211022 h 211022"/>
                  <a:gd name="connsiteX3" fmla="*/ 176908 w 1256258"/>
                  <a:gd name="connsiteY3" fmla="*/ 5651 h 211022"/>
                  <a:gd name="connsiteX4" fmla="*/ 1256258 w 1256258"/>
                  <a:gd name="connsiteY4" fmla="*/ 0 h 211022"/>
                  <a:gd name="connsiteX0" fmla="*/ 844888 w 1067584"/>
                  <a:gd name="connsiteY0" fmla="*/ 0 h 218505"/>
                  <a:gd name="connsiteX1" fmla="*/ 1067584 w 1067584"/>
                  <a:gd name="connsiteY1" fmla="*/ 217968 h 218505"/>
                  <a:gd name="connsiteX2" fmla="*/ 0 w 1067584"/>
                  <a:gd name="connsiteY2" fmla="*/ 218505 h 218505"/>
                  <a:gd name="connsiteX3" fmla="*/ 176908 w 1067584"/>
                  <a:gd name="connsiteY3" fmla="*/ 13134 h 218505"/>
                  <a:gd name="connsiteX4" fmla="*/ 844888 w 1067584"/>
                  <a:gd name="connsiteY4" fmla="*/ 0 h 21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84" h="218505">
                    <a:moveTo>
                      <a:pt x="844888" y="0"/>
                    </a:moveTo>
                    <a:lnTo>
                      <a:pt x="1067584" y="217968"/>
                    </a:lnTo>
                    <a:lnTo>
                      <a:pt x="0" y="218505"/>
                    </a:lnTo>
                    <a:lnTo>
                      <a:pt x="176908" y="13134"/>
                    </a:lnTo>
                    <a:lnTo>
                      <a:pt x="844888" y="0"/>
                    </a:lnTo>
                    <a:close/>
                  </a:path>
                </a:pathLst>
              </a:custGeom>
              <a:solidFill>
                <a:srgbClr val="EC721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2075553" y="2204412"/>
                <a:ext cx="413670" cy="413670"/>
              </a:xfrm>
              <a:prstGeom prst="ellipse">
                <a:avLst/>
              </a:prstGeom>
              <a:solidFill>
                <a:srgbClr val="000000">
                  <a:lumMod val="50000"/>
                </a:srgbClr>
              </a:solidFill>
              <a:ln w="38100" cap="flat" cmpd="sng" algn="ctr">
                <a:solidFill>
                  <a:srgbClr val="EC721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470641" y="2657927"/>
              <a:ext cx="1661015" cy="1950136"/>
              <a:chOff x="470641" y="2657927"/>
              <a:chExt cx="1661015" cy="1950136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233496" y="2752177"/>
                <a:ext cx="762616" cy="219666"/>
              </a:xfrm>
              <a:prstGeom prst="rect">
                <a:avLst/>
              </a:prstGeom>
              <a:solidFill>
                <a:srgbClr val="00A1BC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16200000">
                <a:off x="130116" y="3804432"/>
                <a:ext cx="1372057" cy="235206"/>
              </a:xfrm>
              <a:prstGeom prst="rect">
                <a:avLst/>
              </a:prstGeom>
              <a:solidFill>
                <a:srgbClr val="00A1BC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54" name="Freeform 253"/>
              <p:cNvSpPr/>
              <p:nvPr/>
            </p:nvSpPr>
            <p:spPr>
              <a:xfrm rot="19084947">
                <a:off x="470641" y="2942707"/>
                <a:ext cx="1151023" cy="223277"/>
              </a:xfrm>
              <a:custGeom>
                <a:avLst/>
                <a:gdLst>
                  <a:gd name="connsiteX0" fmla="*/ 1067584 w 1067584"/>
                  <a:gd name="connsiteY0" fmla="*/ 1248 h 210754"/>
                  <a:gd name="connsiteX1" fmla="*/ 1067584 w 1067584"/>
                  <a:gd name="connsiteY1" fmla="*/ 208317 h 210754"/>
                  <a:gd name="connsiteX2" fmla="*/ 677654 w 1067584"/>
                  <a:gd name="connsiteY2" fmla="*/ 208317 h 210754"/>
                  <a:gd name="connsiteX3" fmla="*/ 680298 w 1067584"/>
                  <a:gd name="connsiteY3" fmla="*/ 210754 h 210754"/>
                  <a:gd name="connsiteX4" fmla="*/ 0 w 1067584"/>
                  <a:gd name="connsiteY4" fmla="*/ 208854 h 210754"/>
                  <a:gd name="connsiteX5" fmla="*/ 176908 w 1067584"/>
                  <a:gd name="connsiteY5" fmla="*/ 3483 h 210754"/>
                  <a:gd name="connsiteX6" fmla="*/ 219859 w 1067584"/>
                  <a:gd name="connsiteY6" fmla="*/ 2939 h 210754"/>
                  <a:gd name="connsiteX7" fmla="*/ 219859 w 1067584"/>
                  <a:gd name="connsiteY7" fmla="*/ 1248 h 210754"/>
                  <a:gd name="connsiteX8" fmla="*/ 353227 w 1067584"/>
                  <a:gd name="connsiteY8" fmla="*/ 1248 h 210754"/>
                  <a:gd name="connsiteX9" fmla="*/ 451624 w 1067584"/>
                  <a:gd name="connsiteY9" fmla="*/ 0 h 210754"/>
                  <a:gd name="connsiteX10" fmla="*/ 452978 w 1067584"/>
                  <a:gd name="connsiteY10" fmla="*/ 1248 h 2107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677654 w 1067584"/>
                  <a:gd name="connsiteY2" fmla="*/ 208317 h 208854"/>
                  <a:gd name="connsiteX3" fmla="*/ 0 w 1067584"/>
                  <a:gd name="connsiteY3" fmla="*/ 208854 h 208854"/>
                  <a:gd name="connsiteX4" fmla="*/ 176908 w 1067584"/>
                  <a:gd name="connsiteY4" fmla="*/ 3483 h 208854"/>
                  <a:gd name="connsiteX5" fmla="*/ 219859 w 1067584"/>
                  <a:gd name="connsiteY5" fmla="*/ 2939 h 208854"/>
                  <a:gd name="connsiteX6" fmla="*/ 219859 w 1067584"/>
                  <a:gd name="connsiteY6" fmla="*/ 1248 h 208854"/>
                  <a:gd name="connsiteX7" fmla="*/ 353227 w 1067584"/>
                  <a:gd name="connsiteY7" fmla="*/ 1248 h 208854"/>
                  <a:gd name="connsiteX8" fmla="*/ 451624 w 1067584"/>
                  <a:gd name="connsiteY8" fmla="*/ 0 h 208854"/>
                  <a:gd name="connsiteX9" fmla="*/ 452978 w 1067584"/>
                  <a:gd name="connsiteY9" fmla="*/ 1248 h 208854"/>
                  <a:gd name="connsiteX10" fmla="*/ 1067584 w 1067584"/>
                  <a:gd name="connsiteY10" fmla="*/ 1248 h 2088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0 w 1067584"/>
                  <a:gd name="connsiteY2" fmla="*/ 208854 h 208854"/>
                  <a:gd name="connsiteX3" fmla="*/ 176908 w 1067584"/>
                  <a:gd name="connsiteY3" fmla="*/ 3483 h 208854"/>
                  <a:gd name="connsiteX4" fmla="*/ 219859 w 1067584"/>
                  <a:gd name="connsiteY4" fmla="*/ 2939 h 208854"/>
                  <a:gd name="connsiteX5" fmla="*/ 219859 w 1067584"/>
                  <a:gd name="connsiteY5" fmla="*/ 1248 h 208854"/>
                  <a:gd name="connsiteX6" fmla="*/ 353227 w 1067584"/>
                  <a:gd name="connsiteY6" fmla="*/ 1248 h 208854"/>
                  <a:gd name="connsiteX7" fmla="*/ 451624 w 1067584"/>
                  <a:gd name="connsiteY7" fmla="*/ 0 h 208854"/>
                  <a:gd name="connsiteX8" fmla="*/ 452978 w 1067584"/>
                  <a:gd name="connsiteY8" fmla="*/ 1248 h 208854"/>
                  <a:gd name="connsiteX9" fmla="*/ 1067584 w 1067584"/>
                  <a:gd name="connsiteY9" fmla="*/ 1248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219859 w 1246351"/>
                  <a:gd name="connsiteY5" fmla="*/ 1248 h 208854"/>
                  <a:gd name="connsiteX6" fmla="*/ 353227 w 1246351"/>
                  <a:gd name="connsiteY6" fmla="*/ 1248 h 208854"/>
                  <a:gd name="connsiteX7" fmla="*/ 451624 w 1246351"/>
                  <a:gd name="connsiteY7" fmla="*/ 0 h 208854"/>
                  <a:gd name="connsiteX8" fmla="*/ 452978 w 1246351"/>
                  <a:gd name="connsiteY8" fmla="*/ 1248 h 208854"/>
                  <a:gd name="connsiteX9" fmla="*/ 1246351 w 1246351"/>
                  <a:gd name="connsiteY9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353227 w 1246351"/>
                  <a:gd name="connsiteY5" fmla="*/ 1248 h 208854"/>
                  <a:gd name="connsiteX6" fmla="*/ 451624 w 1246351"/>
                  <a:gd name="connsiteY6" fmla="*/ 0 h 208854"/>
                  <a:gd name="connsiteX7" fmla="*/ 452978 w 1246351"/>
                  <a:gd name="connsiteY7" fmla="*/ 1248 h 208854"/>
                  <a:gd name="connsiteX8" fmla="*/ 1246351 w 1246351"/>
                  <a:gd name="connsiteY8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353227 w 1246351"/>
                  <a:gd name="connsiteY4" fmla="*/ 1248 h 208854"/>
                  <a:gd name="connsiteX5" fmla="*/ 451624 w 1246351"/>
                  <a:gd name="connsiteY5" fmla="*/ 0 h 208854"/>
                  <a:gd name="connsiteX6" fmla="*/ 452978 w 1246351"/>
                  <a:gd name="connsiteY6" fmla="*/ 1248 h 208854"/>
                  <a:gd name="connsiteX7" fmla="*/ 1246351 w 1246351"/>
                  <a:gd name="connsiteY7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452978 w 1246351"/>
                  <a:gd name="connsiteY5" fmla="*/ 1248 h 208854"/>
                  <a:gd name="connsiteX6" fmla="*/ 1246351 w 1246351"/>
                  <a:gd name="connsiteY6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1246351 w 1246351"/>
                  <a:gd name="connsiteY5" fmla="*/ 1739 h 208854"/>
                  <a:gd name="connsiteX0" fmla="*/ 1246351 w 1246351"/>
                  <a:gd name="connsiteY0" fmla="*/ 0 h 207115"/>
                  <a:gd name="connsiteX1" fmla="*/ 1067584 w 1246351"/>
                  <a:gd name="connsiteY1" fmla="*/ 206578 h 207115"/>
                  <a:gd name="connsiteX2" fmla="*/ 0 w 1246351"/>
                  <a:gd name="connsiteY2" fmla="*/ 207115 h 207115"/>
                  <a:gd name="connsiteX3" fmla="*/ 176908 w 1246351"/>
                  <a:gd name="connsiteY3" fmla="*/ 1744 h 207115"/>
                  <a:gd name="connsiteX4" fmla="*/ 1246351 w 1246351"/>
                  <a:gd name="connsiteY4" fmla="*/ 0 h 207115"/>
                  <a:gd name="connsiteX0" fmla="*/ 1256258 w 1256258"/>
                  <a:gd name="connsiteY0" fmla="*/ 0 h 211022"/>
                  <a:gd name="connsiteX1" fmla="*/ 1067584 w 1256258"/>
                  <a:gd name="connsiteY1" fmla="*/ 210485 h 211022"/>
                  <a:gd name="connsiteX2" fmla="*/ 0 w 1256258"/>
                  <a:gd name="connsiteY2" fmla="*/ 211022 h 211022"/>
                  <a:gd name="connsiteX3" fmla="*/ 176908 w 1256258"/>
                  <a:gd name="connsiteY3" fmla="*/ 5651 h 211022"/>
                  <a:gd name="connsiteX4" fmla="*/ 1256258 w 1256258"/>
                  <a:gd name="connsiteY4" fmla="*/ 0 h 211022"/>
                  <a:gd name="connsiteX0" fmla="*/ 844888 w 1067584"/>
                  <a:gd name="connsiteY0" fmla="*/ 0 h 218505"/>
                  <a:gd name="connsiteX1" fmla="*/ 1067584 w 1067584"/>
                  <a:gd name="connsiteY1" fmla="*/ 217968 h 218505"/>
                  <a:gd name="connsiteX2" fmla="*/ 0 w 1067584"/>
                  <a:gd name="connsiteY2" fmla="*/ 218505 h 218505"/>
                  <a:gd name="connsiteX3" fmla="*/ 176908 w 1067584"/>
                  <a:gd name="connsiteY3" fmla="*/ 13134 h 218505"/>
                  <a:gd name="connsiteX4" fmla="*/ 844888 w 1067584"/>
                  <a:gd name="connsiteY4" fmla="*/ 0 h 218505"/>
                  <a:gd name="connsiteX0" fmla="*/ 839981 w 1062677"/>
                  <a:gd name="connsiteY0" fmla="*/ 0 h 223277"/>
                  <a:gd name="connsiteX1" fmla="*/ 1062677 w 1062677"/>
                  <a:gd name="connsiteY1" fmla="*/ 217968 h 223277"/>
                  <a:gd name="connsiteX2" fmla="*/ 0 w 1062677"/>
                  <a:gd name="connsiteY2" fmla="*/ 223277 h 223277"/>
                  <a:gd name="connsiteX3" fmla="*/ 172001 w 1062677"/>
                  <a:gd name="connsiteY3" fmla="*/ 13134 h 223277"/>
                  <a:gd name="connsiteX4" fmla="*/ 839981 w 1062677"/>
                  <a:gd name="connsiteY4" fmla="*/ 0 h 22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2677" h="223277">
                    <a:moveTo>
                      <a:pt x="839981" y="0"/>
                    </a:moveTo>
                    <a:lnTo>
                      <a:pt x="1062677" y="217968"/>
                    </a:lnTo>
                    <a:lnTo>
                      <a:pt x="0" y="223277"/>
                    </a:lnTo>
                    <a:lnTo>
                      <a:pt x="172001" y="13134"/>
                    </a:lnTo>
                    <a:lnTo>
                      <a:pt x="839981" y="0"/>
                    </a:lnTo>
                    <a:close/>
                  </a:path>
                </a:pathLst>
              </a:custGeom>
              <a:solidFill>
                <a:srgbClr val="00A1BC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1717986" y="2657927"/>
                <a:ext cx="413670" cy="413670"/>
              </a:xfrm>
              <a:prstGeom prst="ellipse">
                <a:avLst/>
              </a:prstGeom>
              <a:solidFill>
                <a:srgbClr val="000000">
                  <a:lumMod val="50000"/>
                </a:srgbClr>
              </a:solidFill>
              <a:ln w="38100" cap="flat" cmpd="sng" algn="ctr">
                <a:solidFill>
                  <a:srgbClr val="00A1B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632014" y="3108248"/>
              <a:ext cx="1857209" cy="1499815"/>
              <a:chOff x="632014" y="3108248"/>
              <a:chExt cx="1857209" cy="1499815"/>
            </a:xfrm>
          </p:grpSpPr>
          <p:sp>
            <p:nvSpPr>
              <p:cNvPr id="248" name="Rectangle 247"/>
              <p:cNvSpPr/>
              <p:nvPr/>
            </p:nvSpPr>
            <p:spPr>
              <a:xfrm>
                <a:off x="1404553" y="3216709"/>
                <a:ext cx="815750" cy="219666"/>
              </a:xfrm>
              <a:prstGeom prst="rect">
                <a:avLst/>
              </a:prstGeom>
              <a:solidFill>
                <a:srgbClr val="007DBC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16200000">
                <a:off x="537536" y="4054916"/>
                <a:ext cx="871089" cy="235206"/>
              </a:xfrm>
              <a:prstGeom prst="rect">
                <a:avLst/>
              </a:prstGeom>
              <a:solidFill>
                <a:srgbClr val="007DBC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50" name="Freeform 249"/>
              <p:cNvSpPr/>
              <p:nvPr/>
            </p:nvSpPr>
            <p:spPr>
              <a:xfrm rot="19084947">
                <a:off x="632014" y="3405978"/>
                <a:ext cx="1154566" cy="220098"/>
              </a:xfrm>
              <a:custGeom>
                <a:avLst/>
                <a:gdLst>
                  <a:gd name="connsiteX0" fmla="*/ 1067584 w 1067584"/>
                  <a:gd name="connsiteY0" fmla="*/ 1248 h 210754"/>
                  <a:gd name="connsiteX1" fmla="*/ 1067584 w 1067584"/>
                  <a:gd name="connsiteY1" fmla="*/ 208317 h 210754"/>
                  <a:gd name="connsiteX2" fmla="*/ 677654 w 1067584"/>
                  <a:gd name="connsiteY2" fmla="*/ 208317 h 210754"/>
                  <a:gd name="connsiteX3" fmla="*/ 680298 w 1067584"/>
                  <a:gd name="connsiteY3" fmla="*/ 210754 h 210754"/>
                  <a:gd name="connsiteX4" fmla="*/ 0 w 1067584"/>
                  <a:gd name="connsiteY4" fmla="*/ 208854 h 210754"/>
                  <a:gd name="connsiteX5" fmla="*/ 176908 w 1067584"/>
                  <a:gd name="connsiteY5" fmla="*/ 3483 h 210754"/>
                  <a:gd name="connsiteX6" fmla="*/ 219859 w 1067584"/>
                  <a:gd name="connsiteY6" fmla="*/ 2939 h 210754"/>
                  <a:gd name="connsiteX7" fmla="*/ 219859 w 1067584"/>
                  <a:gd name="connsiteY7" fmla="*/ 1248 h 210754"/>
                  <a:gd name="connsiteX8" fmla="*/ 353227 w 1067584"/>
                  <a:gd name="connsiteY8" fmla="*/ 1248 h 210754"/>
                  <a:gd name="connsiteX9" fmla="*/ 451624 w 1067584"/>
                  <a:gd name="connsiteY9" fmla="*/ 0 h 210754"/>
                  <a:gd name="connsiteX10" fmla="*/ 452978 w 1067584"/>
                  <a:gd name="connsiteY10" fmla="*/ 1248 h 2107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677654 w 1067584"/>
                  <a:gd name="connsiteY2" fmla="*/ 208317 h 208854"/>
                  <a:gd name="connsiteX3" fmla="*/ 0 w 1067584"/>
                  <a:gd name="connsiteY3" fmla="*/ 208854 h 208854"/>
                  <a:gd name="connsiteX4" fmla="*/ 176908 w 1067584"/>
                  <a:gd name="connsiteY4" fmla="*/ 3483 h 208854"/>
                  <a:gd name="connsiteX5" fmla="*/ 219859 w 1067584"/>
                  <a:gd name="connsiteY5" fmla="*/ 2939 h 208854"/>
                  <a:gd name="connsiteX6" fmla="*/ 219859 w 1067584"/>
                  <a:gd name="connsiteY6" fmla="*/ 1248 h 208854"/>
                  <a:gd name="connsiteX7" fmla="*/ 353227 w 1067584"/>
                  <a:gd name="connsiteY7" fmla="*/ 1248 h 208854"/>
                  <a:gd name="connsiteX8" fmla="*/ 451624 w 1067584"/>
                  <a:gd name="connsiteY8" fmla="*/ 0 h 208854"/>
                  <a:gd name="connsiteX9" fmla="*/ 452978 w 1067584"/>
                  <a:gd name="connsiteY9" fmla="*/ 1248 h 208854"/>
                  <a:gd name="connsiteX10" fmla="*/ 1067584 w 1067584"/>
                  <a:gd name="connsiteY10" fmla="*/ 1248 h 2088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0 w 1067584"/>
                  <a:gd name="connsiteY2" fmla="*/ 208854 h 208854"/>
                  <a:gd name="connsiteX3" fmla="*/ 176908 w 1067584"/>
                  <a:gd name="connsiteY3" fmla="*/ 3483 h 208854"/>
                  <a:gd name="connsiteX4" fmla="*/ 219859 w 1067584"/>
                  <a:gd name="connsiteY4" fmla="*/ 2939 h 208854"/>
                  <a:gd name="connsiteX5" fmla="*/ 219859 w 1067584"/>
                  <a:gd name="connsiteY5" fmla="*/ 1248 h 208854"/>
                  <a:gd name="connsiteX6" fmla="*/ 353227 w 1067584"/>
                  <a:gd name="connsiteY6" fmla="*/ 1248 h 208854"/>
                  <a:gd name="connsiteX7" fmla="*/ 451624 w 1067584"/>
                  <a:gd name="connsiteY7" fmla="*/ 0 h 208854"/>
                  <a:gd name="connsiteX8" fmla="*/ 452978 w 1067584"/>
                  <a:gd name="connsiteY8" fmla="*/ 1248 h 208854"/>
                  <a:gd name="connsiteX9" fmla="*/ 1067584 w 1067584"/>
                  <a:gd name="connsiteY9" fmla="*/ 1248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219859 w 1246351"/>
                  <a:gd name="connsiteY5" fmla="*/ 1248 h 208854"/>
                  <a:gd name="connsiteX6" fmla="*/ 353227 w 1246351"/>
                  <a:gd name="connsiteY6" fmla="*/ 1248 h 208854"/>
                  <a:gd name="connsiteX7" fmla="*/ 451624 w 1246351"/>
                  <a:gd name="connsiteY7" fmla="*/ 0 h 208854"/>
                  <a:gd name="connsiteX8" fmla="*/ 452978 w 1246351"/>
                  <a:gd name="connsiteY8" fmla="*/ 1248 h 208854"/>
                  <a:gd name="connsiteX9" fmla="*/ 1246351 w 1246351"/>
                  <a:gd name="connsiteY9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353227 w 1246351"/>
                  <a:gd name="connsiteY5" fmla="*/ 1248 h 208854"/>
                  <a:gd name="connsiteX6" fmla="*/ 451624 w 1246351"/>
                  <a:gd name="connsiteY6" fmla="*/ 0 h 208854"/>
                  <a:gd name="connsiteX7" fmla="*/ 452978 w 1246351"/>
                  <a:gd name="connsiteY7" fmla="*/ 1248 h 208854"/>
                  <a:gd name="connsiteX8" fmla="*/ 1246351 w 1246351"/>
                  <a:gd name="connsiteY8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353227 w 1246351"/>
                  <a:gd name="connsiteY4" fmla="*/ 1248 h 208854"/>
                  <a:gd name="connsiteX5" fmla="*/ 451624 w 1246351"/>
                  <a:gd name="connsiteY5" fmla="*/ 0 h 208854"/>
                  <a:gd name="connsiteX6" fmla="*/ 452978 w 1246351"/>
                  <a:gd name="connsiteY6" fmla="*/ 1248 h 208854"/>
                  <a:gd name="connsiteX7" fmla="*/ 1246351 w 1246351"/>
                  <a:gd name="connsiteY7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452978 w 1246351"/>
                  <a:gd name="connsiteY5" fmla="*/ 1248 h 208854"/>
                  <a:gd name="connsiteX6" fmla="*/ 1246351 w 1246351"/>
                  <a:gd name="connsiteY6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1246351 w 1246351"/>
                  <a:gd name="connsiteY5" fmla="*/ 1739 h 208854"/>
                  <a:gd name="connsiteX0" fmla="*/ 1246351 w 1246351"/>
                  <a:gd name="connsiteY0" fmla="*/ 0 h 207115"/>
                  <a:gd name="connsiteX1" fmla="*/ 1067584 w 1246351"/>
                  <a:gd name="connsiteY1" fmla="*/ 206578 h 207115"/>
                  <a:gd name="connsiteX2" fmla="*/ 0 w 1246351"/>
                  <a:gd name="connsiteY2" fmla="*/ 207115 h 207115"/>
                  <a:gd name="connsiteX3" fmla="*/ 176908 w 1246351"/>
                  <a:gd name="connsiteY3" fmla="*/ 1744 h 207115"/>
                  <a:gd name="connsiteX4" fmla="*/ 1246351 w 1246351"/>
                  <a:gd name="connsiteY4" fmla="*/ 0 h 207115"/>
                  <a:gd name="connsiteX0" fmla="*/ 1256258 w 1256258"/>
                  <a:gd name="connsiteY0" fmla="*/ 0 h 211022"/>
                  <a:gd name="connsiteX1" fmla="*/ 1067584 w 1256258"/>
                  <a:gd name="connsiteY1" fmla="*/ 210485 h 211022"/>
                  <a:gd name="connsiteX2" fmla="*/ 0 w 1256258"/>
                  <a:gd name="connsiteY2" fmla="*/ 211022 h 211022"/>
                  <a:gd name="connsiteX3" fmla="*/ 176908 w 1256258"/>
                  <a:gd name="connsiteY3" fmla="*/ 5651 h 211022"/>
                  <a:gd name="connsiteX4" fmla="*/ 1256258 w 1256258"/>
                  <a:gd name="connsiteY4" fmla="*/ 0 h 211022"/>
                  <a:gd name="connsiteX0" fmla="*/ 844888 w 1067584"/>
                  <a:gd name="connsiteY0" fmla="*/ 0 h 218505"/>
                  <a:gd name="connsiteX1" fmla="*/ 1067584 w 1067584"/>
                  <a:gd name="connsiteY1" fmla="*/ 217968 h 218505"/>
                  <a:gd name="connsiteX2" fmla="*/ 0 w 1067584"/>
                  <a:gd name="connsiteY2" fmla="*/ 218505 h 218505"/>
                  <a:gd name="connsiteX3" fmla="*/ 176908 w 1067584"/>
                  <a:gd name="connsiteY3" fmla="*/ 13134 h 218505"/>
                  <a:gd name="connsiteX4" fmla="*/ 844888 w 1067584"/>
                  <a:gd name="connsiteY4" fmla="*/ 0 h 218505"/>
                  <a:gd name="connsiteX0" fmla="*/ 843085 w 1065781"/>
                  <a:gd name="connsiteY0" fmla="*/ 0 h 223460"/>
                  <a:gd name="connsiteX1" fmla="*/ 1065781 w 1065781"/>
                  <a:gd name="connsiteY1" fmla="*/ 217968 h 223460"/>
                  <a:gd name="connsiteX2" fmla="*/ 0 w 1065781"/>
                  <a:gd name="connsiteY2" fmla="*/ 223460 h 223460"/>
                  <a:gd name="connsiteX3" fmla="*/ 175105 w 1065781"/>
                  <a:gd name="connsiteY3" fmla="*/ 13134 h 223460"/>
                  <a:gd name="connsiteX4" fmla="*/ 843085 w 1065781"/>
                  <a:gd name="connsiteY4" fmla="*/ 0 h 223460"/>
                  <a:gd name="connsiteX0" fmla="*/ 843085 w 1065781"/>
                  <a:gd name="connsiteY0" fmla="*/ 0 h 223460"/>
                  <a:gd name="connsiteX1" fmla="*/ 1065781 w 1065781"/>
                  <a:gd name="connsiteY1" fmla="*/ 217968 h 223460"/>
                  <a:gd name="connsiteX2" fmla="*/ 0 w 1065781"/>
                  <a:gd name="connsiteY2" fmla="*/ 223460 h 223460"/>
                  <a:gd name="connsiteX3" fmla="*/ 177708 w 1065781"/>
                  <a:gd name="connsiteY3" fmla="*/ 2865 h 223460"/>
                  <a:gd name="connsiteX4" fmla="*/ 843085 w 1065781"/>
                  <a:gd name="connsiteY4" fmla="*/ 0 h 223460"/>
                  <a:gd name="connsiteX0" fmla="*/ 843252 w 1065948"/>
                  <a:gd name="connsiteY0" fmla="*/ 0 h 220098"/>
                  <a:gd name="connsiteX1" fmla="*/ 1065948 w 1065948"/>
                  <a:gd name="connsiteY1" fmla="*/ 217968 h 220098"/>
                  <a:gd name="connsiteX2" fmla="*/ 0 w 1065948"/>
                  <a:gd name="connsiteY2" fmla="*/ 220098 h 220098"/>
                  <a:gd name="connsiteX3" fmla="*/ 177875 w 1065948"/>
                  <a:gd name="connsiteY3" fmla="*/ 2865 h 220098"/>
                  <a:gd name="connsiteX4" fmla="*/ 843252 w 1065948"/>
                  <a:gd name="connsiteY4" fmla="*/ 0 h 220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5948" h="220098">
                    <a:moveTo>
                      <a:pt x="843252" y="0"/>
                    </a:moveTo>
                    <a:lnTo>
                      <a:pt x="1065948" y="217968"/>
                    </a:lnTo>
                    <a:lnTo>
                      <a:pt x="0" y="220098"/>
                    </a:lnTo>
                    <a:lnTo>
                      <a:pt x="177875" y="2865"/>
                    </a:lnTo>
                    <a:lnTo>
                      <a:pt x="843252" y="0"/>
                    </a:lnTo>
                    <a:close/>
                  </a:path>
                </a:pathLst>
              </a:custGeom>
              <a:solidFill>
                <a:srgbClr val="007DBC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2075553" y="3108248"/>
                <a:ext cx="413670" cy="413670"/>
              </a:xfrm>
              <a:prstGeom prst="ellipse">
                <a:avLst/>
              </a:prstGeom>
              <a:solidFill>
                <a:srgbClr val="000000">
                  <a:lumMod val="50000"/>
                </a:srgbClr>
              </a:solidFill>
              <a:ln w="38100" cap="flat" cmpd="sng" algn="ctr">
                <a:solidFill>
                  <a:srgbClr val="007DB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816739" y="3561850"/>
              <a:ext cx="1314917" cy="1046214"/>
              <a:chOff x="816739" y="3561850"/>
              <a:chExt cx="1314917" cy="1046214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1404553" y="3662443"/>
                <a:ext cx="422549" cy="219666"/>
              </a:xfrm>
              <a:prstGeom prst="rect">
                <a:avLst/>
              </a:prstGeom>
              <a:solidFill>
                <a:srgbClr val="6AAF35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 rot="16200000">
                <a:off x="840070" y="4200514"/>
                <a:ext cx="579894" cy="235206"/>
              </a:xfrm>
              <a:prstGeom prst="rect">
                <a:avLst/>
              </a:prstGeom>
              <a:solidFill>
                <a:srgbClr val="6AAF35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46" name="Freeform 245"/>
              <p:cNvSpPr/>
              <p:nvPr/>
            </p:nvSpPr>
            <p:spPr>
              <a:xfrm rot="19084947">
                <a:off x="816739" y="3784175"/>
                <a:ext cx="927225" cy="216512"/>
              </a:xfrm>
              <a:custGeom>
                <a:avLst/>
                <a:gdLst>
                  <a:gd name="connsiteX0" fmla="*/ 1067584 w 1067584"/>
                  <a:gd name="connsiteY0" fmla="*/ 1248 h 210754"/>
                  <a:gd name="connsiteX1" fmla="*/ 1067584 w 1067584"/>
                  <a:gd name="connsiteY1" fmla="*/ 208317 h 210754"/>
                  <a:gd name="connsiteX2" fmla="*/ 677654 w 1067584"/>
                  <a:gd name="connsiteY2" fmla="*/ 208317 h 210754"/>
                  <a:gd name="connsiteX3" fmla="*/ 680298 w 1067584"/>
                  <a:gd name="connsiteY3" fmla="*/ 210754 h 210754"/>
                  <a:gd name="connsiteX4" fmla="*/ 0 w 1067584"/>
                  <a:gd name="connsiteY4" fmla="*/ 208854 h 210754"/>
                  <a:gd name="connsiteX5" fmla="*/ 176908 w 1067584"/>
                  <a:gd name="connsiteY5" fmla="*/ 3483 h 210754"/>
                  <a:gd name="connsiteX6" fmla="*/ 219859 w 1067584"/>
                  <a:gd name="connsiteY6" fmla="*/ 2939 h 210754"/>
                  <a:gd name="connsiteX7" fmla="*/ 219859 w 1067584"/>
                  <a:gd name="connsiteY7" fmla="*/ 1248 h 210754"/>
                  <a:gd name="connsiteX8" fmla="*/ 353227 w 1067584"/>
                  <a:gd name="connsiteY8" fmla="*/ 1248 h 210754"/>
                  <a:gd name="connsiteX9" fmla="*/ 451624 w 1067584"/>
                  <a:gd name="connsiteY9" fmla="*/ 0 h 210754"/>
                  <a:gd name="connsiteX10" fmla="*/ 452978 w 1067584"/>
                  <a:gd name="connsiteY10" fmla="*/ 1248 h 2107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677654 w 1067584"/>
                  <a:gd name="connsiteY2" fmla="*/ 208317 h 208854"/>
                  <a:gd name="connsiteX3" fmla="*/ 0 w 1067584"/>
                  <a:gd name="connsiteY3" fmla="*/ 208854 h 208854"/>
                  <a:gd name="connsiteX4" fmla="*/ 176908 w 1067584"/>
                  <a:gd name="connsiteY4" fmla="*/ 3483 h 208854"/>
                  <a:gd name="connsiteX5" fmla="*/ 219859 w 1067584"/>
                  <a:gd name="connsiteY5" fmla="*/ 2939 h 208854"/>
                  <a:gd name="connsiteX6" fmla="*/ 219859 w 1067584"/>
                  <a:gd name="connsiteY6" fmla="*/ 1248 h 208854"/>
                  <a:gd name="connsiteX7" fmla="*/ 353227 w 1067584"/>
                  <a:gd name="connsiteY7" fmla="*/ 1248 h 208854"/>
                  <a:gd name="connsiteX8" fmla="*/ 451624 w 1067584"/>
                  <a:gd name="connsiteY8" fmla="*/ 0 h 208854"/>
                  <a:gd name="connsiteX9" fmla="*/ 452978 w 1067584"/>
                  <a:gd name="connsiteY9" fmla="*/ 1248 h 208854"/>
                  <a:gd name="connsiteX10" fmla="*/ 1067584 w 1067584"/>
                  <a:gd name="connsiteY10" fmla="*/ 1248 h 2088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0 w 1067584"/>
                  <a:gd name="connsiteY2" fmla="*/ 208854 h 208854"/>
                  <a:gd name="connsiteX3" fmla="*/ 176908 w 1067584"/>
                  <a:gd name="connsiteY3" fmla="*/ 3483 h 208854"/>
                  <a:gd name="connsiteX4" fmla="*/ 219859 w 1067584"/>
                  <a:gd name="connsiteY4" fmla="*/ 2939 h 208854"/>
                  <a:gd name="connsiteX5" fmla="*/ 219859 w 1067584"/>
                  <a:gd name="connsiteY5" fmla="*/ 1248 h 208854"/>
                  <a:gd name="connsiteX6" fmla="*/ 353227 w 1067584"/>
                  <a:gd name="connsiteY6" fmla="*/ 1248 h 208854"/>
                  <a:gd name="connsiteX7" fmla="*/ 451624 w 1067584"/>
                  <a:gd name="connsiteY7" fmla="*/ 0 h 208854"/>
                  <a:gd name="connsiteX8" fmla="*/ 452978 w 1067584"/>
                  <a:gd name="connsiteY8" fmla="*/ 1248 h 208854"/>
                  <a:gd name="connsiteX9" fmla="*/ 1067584 w 1067584"/>
                  <a:gd name="connsiteY9" fmla="*/ 1248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219859 w 1246351"/>
                  <a:gd name="connsiteY5" fmla="*/ 1248 h 208854"/>
                  <a:gd name="connsiteX6" fmla="*/ 353227 w 1246351"/>
                  <a:gd name="connsiteY6" fmla="*/ 1248 h 208854"/>
                  <a:gd name="connsiteX7" fmla="*/ 451624 w 1246351"/>
                  <a:gd name="connsiteY7" fmla="*/ 0 h 208854"/>
                  <a:gd name="connsiteX8" fmla="*/ 452978 w 1246351"/>
                  <a:gd name="connsiteY8" fmla="*/ 1248 h 208854"/>
                  <a:gd name="connsiteX9" fmla="*/ 1246351 w 1246351"/>
                  <a:gd name="connsiteY9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353227 w 1246351"/>
                  <a:gd name="connsiteY5" fmla="*/ 1248 h 208854"/>
                  <a:gd name="connsiteX6" fmla="*/ 451624 w 1246351"/>
                  <a:gd name="connsiteY6" fmla="*/ 0 h 208854"/>
                  <a:gd name="connsiteX7" fmla="*/ 452978 w 1246351"/>
                  <a:gd name="connsiteY7" fmla="*/ 1248 h 208854"/>
                  <a:gd name="connsiteX8" fmla="*/ 1246351 w 1246351"/>
                  <a:gd name="connsiteY8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353227 w 1246351"/>
                  <a:gd name="connsiteY4" fmla="*/ 1248 h 208854"/>
                  <a:gd name="connsiteX5" fmla="*/ 451624 w 1246351"/>
                  <a:gd name="connsiteY5" fmla="*/ 0 h 208854"/>
                  <a:gd name="connsiteX6" fmla="*/ 452978 w 1246351"/>
                  <a:gd name="connsiteY6" fmla="*/ 1248 h 208854"/>
                  <a:gd name="connsiteX7" fmla="*/ 1246351 w 1246351"/>
                  <a:gd name="connsiteY7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452978 w 1246351"/>
                  <a:gd name="connsiteY5" fmla="*/ 1248 h 208854"/>
                  <a:gd name="connsiteX6" fmla="*/ 1246351 w 1246351"/>
                  <a:gd name="connsiteY6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1246351 w 1246351"/>
                  <a:gd name="connsiteY5" fmla="*/ 1739 h 208854"/>
                  <a:gd name="connsiteX0" fmla="*/ 1246351 w 1246351"/>
                  <a:gd name="connsiteY0" fmla="*/ 0 h 207115"/>
                  <a:gd name="connsiteX1" fmla="*/ 1067584 w 1246351"/>
                  <a:gd name="connsiteY1" fmla="*/ 206578 h 207115"/>
                  <a:gd name="connsiteX2" fmla="*/ 0 w 1246351"/>
                  <a:gd name="connsiteY2" fmla="*/ 207115 h 207115"/>
                  <a:gd name="connsiteX3" fmla="*/ 176908 w 1246351"/>
                  <a:gd name="connsiteY3" fmla="*/ 1744 h 207115"/>
                  <a:gd name="connsiteX4" fmla="*/ 1246351 w 1246351"/>
                  <a:gd name="connsiteY4" fmla="*/ 0 h 207115"/>
                  <a:gd name="connsiteX0" fmla="*/ 1256258 w 1256258"/>
                  <a:gd name="connsiteY0" fmla="*/ 0 h 211022"/>
                  <a:gd name="connsiteX1" fmla="*/ 1067584 w 1256258"/>
                  <a:gd name="connsiteY1" fmla="*/ 210485 h 211022"/>
                  <a:gd name="connsiteX2" fmla="*/ 0 w 1256258"/>
                  <a:gd name="connsiteY2" fmla="*/ 211022 h 211022"/>
                  <a:gd name="connsiteX3" fmla="*/ 176908 w 1256258"/>
                  <a:gd name="connsiteY3" fmla="*/ 5651 h 211022"/>
                  <a:gd name="connsiteX4" fmla="*/ 1256258 w 1256258"/>
                  <a:gd name="connsiteY4" fmla="*/ 0 h 211022"/>
                  <a:gd name="connsiteX0" fmla="*/ 844888 w 1067584"/>
                  <a:gd name="connsiteY0" fmla="*/ 0 h 218505"/>
                  <a:gd name="connsiteX1" fmla="*/ 1067584 w 1067584"/>
                  <a:gd name="connsiteY1" fmla="*/ 217968 h 218505"/>
                  <a:gd name="connsiteX2" fmla="*/ 0 w 1067584"/>
                  <a:gd name="connsiteY2" fmla="*/ 218505 h 218505"/>
                  <a:gd name="connsiteX3" fmla="*/ 176908 w 1067584"/>
                  <a:gd name="connsiteY3" fmla="*/ 13134 h 218505"/>
                  <a:gd name="connsiteX4" fmla="*/ 844888 w 1067584"/>
                  <a:gd name="connsiteY4" fmla="*/ 0 h 218505"/>
                  <a:gd name="connsiteX0" fmla="*/ 844888 w 1067584"/>
                  <a:gd name="connsiteY0" fmla="*/ 0 h 218505"/>
                  <a:gd name="connsiteX1" fmla="*/ 1067584 w 1067584"/>
                  <a:gd name="connsiteY1" fmla="*/ 217968 h 218505"/>
                  <a:gd name="connsiteX2" fmla="*/ 0 w 1067584"/>
                  <a:gd name="connsiteY2" fmla="*/ 218505 h 218505"/>
                  <a:gd name="connsiteX3" fmla="*/ 198747 w 1067584"/>
                  <a:gd name="connsiteY3" fmla="*/ 15411 h 218505"/>
                  <a:gd name="connsiteX4" fmla="*/ 844888 w 1067584"/>
                  <a:gd name="connsiteY4" fmla="*/ 0 h 218505"/>
                  <a:gd name="connsiteX0" fmla="*/ 797994 w 1067584"/>
                  <a:gd name="connsiteY0" fmla="*/ 0 h 216152"/>
                  <a:gd name="connsiteX1" fmla="*/ 1067584 w 1067584"/>
                  <a:gd name="connsiteY1" fmla="*/ 215615 h 216152"/>
                  <a:gd name="connsiteX2" fmla="*/ 0 w 1067584"/>
                  <a:gd name="connsiteY2" fmla="*/ 216152 h 216152"/>
                  <a:gd name="connsiteX3" fmla="*/ 198747 w 1067584"/>
                  <a:gd name="connsiteY3" fmla="*/ 13058 h 216152"/>
                  <a:gd name="connsiteX4" fmla="*/ 797994 w 1067584"/>
                  <a:gd name="connsiteY4" fmla="*/ 0 h 216152"/>
                  <a:gd name="connsiteX0" fmla="*/ 806527 w 1067584"/>
                  <a:gd name="connsiteY0" fmla="*/ 0 h 225011"/>
                  <a:gd name="connsiteX1" fmla="*/ 1067584 w 1067584"/>
                  <a:gd name="connsiteY1" fmla="*/ 224474 h 225011"/>
                  <a:gd name="connsiteX2" fmla="*/ 0 w 1067584"/>
                  <a:gd name="connsiteY2" fmla="*/ 225011 h 225011"/>
                  <a:gd name="connsiteX3" fmla="*/ 198747 w 1067584"/>
                  <a:gd name="connsiteY3" fmla="*/ 21917 h 225011"/>
                  <a:gd name="connsiteX4" fmla="*/ 806527 w 1067584"/>
                  <a:gd name="connsiteY4" fmla="*/ 0 h 225011"/>
                  <a:gd name="connsiteX0" fmla="*/ 819637 w 1067584"/>
                  <a:gd name="connsiteY0" fmla="*/ 0 h 217237"/>
                  <a:gd name="connsiteX1" fmla="*/ 1067584 w 1067584"/>
                  <a:gd name="connsiteY1" fmla="*/ 216700 h 217237"/>
                  <a:gd name="connsiteX2" fmla="*/ 0 w 1067584"/>
                  <a:gd name="connsiteY2" fmla="*/ 217237 h 217237"/>
                  <a:gd name="connsiteX3" fmla="*/ 198747 w 1067584"/>
                  <a:gd name="connsiteY3" fmla="*/ 14143 h 217237"/>
                  <a:gd name="connsiteX4" fmla="*/ 819637 w 1067584"/>
                  <a:gd name="connsiteY4" fmla="*/ 0 h 217237"/>
                  <a:gd name="connsiteX0" fmla="*/ 819637 w 1067584"/>
                  <a:gd name="connsiteY0" fmla="*/ 0 h 217237"/>
                  <a:gd name="connsiteX1" fmla="*/ 1067584 w 1067584"/>
                  <a:gd name="connsiteY1" fmla="*/ 216700 h 217237"/>
                  <a:gd name="connsiteX2" fmla="*/ 0 w 1067584"/>
                  <a:gd name="connsiteY2" fmla="*/ 217237 h 217237"/>
                  <a:gd name="connsiteX3" fmla="*/ 219646 w 1067584"/>
                  <a:gd name="connsiteY3" fmla="*/ 8103 h 217237"/>
                  <a:gd name="connsiteX4" fmla="*/ 819637 w 1067584"/>
                  <a:gd name="connsiteY4" fmla="*/ 0 h 217237"/>
                  <a:gd name="connsiteX0" fmla="*/ 819637 w 1067584"/>
                  <a:gd name="connsiteY0" fmla="*/ 0 h 217237"/>
                  <a:gd name="connsiteX1" fmla="*/ 1067584 w 1067584"/>
                  <a:gd name="connsiteY1" fmla="*/ 216700 h 217237"/>
                  <a:gd name="connsiteX2" fmla="*/ 0 w 1067584"/>
                  <a:gd name="connsiteY2" fmla="*/ 217237 h 217237"/>
                  <a:gd name="connsiteX3" fmla="*/ 225534 w 1067584"/>
                  <a:gd name="connsiteY3" fmla="*/ 9513 h 217237"/>
                  <a:gd name="connsiteX4" fmla="*/ 819637 w 1067584"/>
                  <a:gd name="connsiteY4" fmla="*/ 0 h 217237"/>
                  <a:gd name="connsiteX0" fmla="*/ 795091 w 1067584"/>
                  <a:gd name="connsiteY0" fmla="*/ 71 h 207724"/>
                  <a:gd name="connsiteX1" fmla="*/ 1067584 w 1067584"/>
                  <a:gd name="connsiteY1" fmla="*/ 207187 h 207724"/>
                  <a:gd name="connsiteX2" fmla="*/ 0 w 1067584"/>
                  <a:gd name="connsiteY2" fmla="*/ 207724 h 207724"/>
                  <a:gd name="connsiteX3" fmla="*/ 225534 w 1067584"/>
                  <a:gd name="connsiteY3" fmla="*/ 0 h 207724"/>
                  <a:gd name="connsiteX4" fmla="*/ 795091 w 1067584"/>
                  <a:gd name="connsiteY4" fmla="*/ 71 h 207724"/>
                  <a:gd name="connsiteX0" fmla="*/ 800771 w 1067584"/>
                  <a:gd name="connsiteY0" fmla="*/ 0 h 209606"/>
                  <a:gd name="connsiteX1" fmla="*/ 1067584 w 1067584"/>
                  <a:gd name="connsiteY1" fmla="*/ 209069 h 209606"/>
                  <a:gd name="connsiteX2" fmla="*/ 0 w 1067584"/>
                  <a:gd name="connsiteY2" fmla="*/ 209606 h 209606"/>
                  <a:gd name="connsiteX3" fmla="*/ 225534 w 1067584"/>
                  <a:gd name="connsiteY3" fmla="*/ 1882 h 209606"/>
                  <a:gd name="connsiteX4" fmla="*/ 800771 w 1067584"/>
                  <a:gd name="connsiteY4" fmla="*/ 0 h 209606"/>
                  <a:gd name="connsiteX0" fmla="*/ 802595 w 1067584"/>
                  <a:gd name="connsiteY0" fmla="*/ 0 h 211378"/>
                  <a:gd name="connsiteX1" fmla="*/ 1067584 w 1067584"/>
                  <a:gd name="connsiteY1" fmla="*/ 210841 h 211378"/>
                  <a:gd name="connsiteX2" fmla="*/ 0 w 1067584"/>
                  <a:gd name="connsiteY2" fmla="*/ 211378 h 211378"/>
                  <a:gd name="connsiteX3" fmla="*/ 225534 w 1067584"/>
                  <a:gd name="connsiteY3" fmla="*/ 3654 h 211378"/>
                  <a:gd name="connsiteX4" fmla="*/ 802595 w 1067584"/>
                  <a:gd name="connsiteY4" fmla="*/ 0 h 211378"/>
                  <a:gd name="connsiteX0" fmla="*/ 808482 w 1067584"/>
                  <a:gd name="connsiteY0" fmla="*/ 0 h 209969"/>
                  <a:gd name="connsiteX1" fmla="*/ 1067584 w 1067584"/>
                  <a:gd name="connsiteY1" fmla="*/ 209432 h 209969"/>
                  <a:gd name="connsiteX2" fmla="*/ 0 w 1067584"/>
                  <a:gd name="connsiteY2" fmla="*/ 209969 h 209969"/>
                  <a:gd name="connsiteX3" fmla="*/ 225534 w 1067584"/>
                  <a:gd name="connsiteY3" fmla="*/ 2245 h 209969"/>
                  <a:gd name="connsiteX4" fmla="*/ 808482 w 1067584"/>
                  <a:gd name="connsiteY4" fmla="*/ 0 h 209969"/>
                  <a:gd name="connsiteX0" fmla="*/ 798529 w 1057631"/>
                  <a:gd name="connsiteY0" fmla="*/ 0 h 214560"/>
                  <a:gd name="connsiteX1" fmla="*/ 1057631 w 1057631"/>
                  <a:gd name="connsiteY1" fmla="*/ 209432 h 214560"/>
                  <a:gd name="connsiteX2" fmla="*/ 0 w 1057631"/>
                  <a:gd name="connsiteY2" fmla="*/ 214560 h 214560"/>
                  <a:gd name="connsiteX3" fmla="*/ 215581 w 1057631"/>
                  <a:gd name="connsiteY3" fmla="*/ 2245 h 214560"/>
                  <a:gd name="connsiteX4" fmla="*/ 798529 w 1057631"/>
                  <a:gd name="connsiteY4" fmla="*/ 0 h 214560"/>
                  <a:gd name="connsiteX0" fmla="*/ 804209 w 1063311"/>
                  <a:gd name="connsiteY0" fmla="*/ 0 h 216512"/>
                  <a:gd name="connsiteX1" fmla="*/ 1063311 w 1063311"/>
                  <a:gd name="connsiteY1" fmla="*/ 209432 h 216512"/>
                  <a:gd name="connsiteX2" fmla="*/ 0 w 1063311"/>
                  <a:gd name="connsiteY2" fmla="*/ 216512 h 216512"/>
                  <a:gd name="connsiteX3" fmla="*/ 221261 w 1063311"/>
                  <a:gd name="connsiteY3" fmla="*/ 2245 h 216512"/>
                  <a:gd name="connsiteX4" fmla="*/ 804209 w 1063311"/>
                  <a:gd name="connsiteY4" fmla="*/ 0 h 21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3311" h="216512">
                    <a:moveTo>
                      <a:pt x="804209" y="0"/>
                    </a:moveTo>
                    <a:lnTo>
                      <a:pt x="1063311" y="209432"/>
                    </a:lnTo>
                    <a:lnTo>
                      <a:pt x="0" y="216512"/>
                    </a:lnTo>
                    <a:lnTo>
                      <a:pt x="221261" y="2245"/>
                    </a:lnTo>
                    <a:lnTo>
                      <a:pt x="804209" y="0"/>
                    </a:lnTo>
                    <a:close/>
                  </a:path>
                </a:pathLst>
              </a:custGeom>
              <a:solidFill>
                <a:srgbClr val="6AAF3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1717986" y="3561850"/>
                <a:ext cx="413670" cy="413670"/>
              </a:xfrm>
              <a:prstGeom prst="ellipse">
                <a:avLst/>
              </a:prstGeom>
              <a:solidFill>
                <a:srgbClr val="000000">
                  <a:lumMod val="50000"/>
                </a:srgbClr>
              </a:solidFill>
              <a:ln w="38100" cap="flat" cmpd="sng" algn="ctr">
                <a:solidFill>
                  <a:srgbClr val="6AAF3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999598" y="4021609"/>
              <a:ext cx="1489625" cy="586454"/>
              <a:chOff x="999598" y="4021609"/>
              <a:chExt cx="1489625" cy="586454"/>
            </a:xfrm>
          </p:grpSpPr>
          <p:sp>
            <p:nvSpPr>
              <p:cNvPr id="240" name="Rectangle 239"/>
              <p:cNvSpPr/>
              <p:nvPr/>
            </p:nvSpPr>
            <p:spPr>
              <a:xfrm>
                <a:off x="1385874" y="4108177"/>
                <a:ext cx="815750" cy="219666"/>
              </a:xfrm>
              <a:prstGeom prst="rect">
                <a:avLst/>
              </a:prstGeom>
              <a:solidFill>
                <a:srgbClr val="8791A0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 rot="16200000">
                <a:off x="1159381" y="4362890"/>
                <a:ext cx="255141" cy="235206"/>
              </a:xfrm>
              <a:prstGeom prst="rect">
                <a:avLst/>
              </a:prstGeom>
              <a:solidFill>
                <a:srgbClr val="8791A0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42" name="Freeform 241"/>
              <p:cNvSpPr/>
              <p:nvPr/>
            </p:nvSpPr>
            <p:spPr>
              <a:xfrm rot="19084947">
                <a:off x="999598" y="4163017"/>
                <a:ext cx="734887" cy="226837"/>
              </a:xfrm>
              <a:custGeom>
                <a:avLst/>
                <a:gdLst>
                  <a:gd name="connsiteX0" fmla="*/ 1067584 w 1067584"/>
                  <a:gd name="connsiteY0" fmla="*/ 1248 h 210754"/>
                  <a:gd name="connsiteX1" fmla="*/ 1067584 w 1067584"/>
                  <a:gd name="connsiteY1" fmla="*/ 208317 h 210754"/>
                  <a:gd name="connsiteX2" fmla="*/ 677654 w 1067584"/>
                  <a:gd name="connsiteY2" fmla="*/ 208317 h 210754"/>
                  <a:gd name="connsiteX3" fmla="*/ 680298 w 1067584"/>
                  <a:gd name="connsiteY3" fmla="*/ 210754 h 210754"/>
                  <a:gd name="connsiteX4" fmla="*/ 0 w 1067584"/>
                  <a:gd name="connsiteY4" fmla="*/ 208854 h 210754"/>
                  <a:gd name="connsiteX5" fmla="*/ 176908 w 1067584"/>
                  <a:gd name="connsiteY5" fmla="*/ 3483 h 210754"/>
                  <a:gd name="connsiteX6" fmla="*/ 219859 w 1067584"/>
                  <a:gd name="connsiteY6" fmla="*/ 2939 h 210754"/>
                  <a:gd name="connsiteX7" fmla="*/ 219859 w 1067584"/>
                  <a:gd name="connsiteY7" fmla="*/ 1248 h 210754"/>
                  <a:gd name="connsiteX8" fmla="*/ 353227 w 1067584"/>
                  <a:gd name="connsiteY8" fmla="*/ 1248 h 210754"/>
                  <a:gd name="connsiteX9" fmla="*/ 451624 w 1067584"/>
                  <a:gd name="connsiteY9" fmla="*/ 0 h 210754"/>
                  <a:gd name="connsiteX10" fmla="*/ 452978 w 1067584"/>
                  <a:gd name="connsiteY10" fmla="*/ 1248 h 2107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677654 w 1067584"/>
                  <a:gd name="connsiteY2" fmla="*/ 208317 h 208854"/>
                  <a:gd name="connsiteX3" fmla="*/ 0 w 1067584"/>
                  <a:gd name="connsiteY3" fmla="*/ 208854 h 208854"/>
                  <a:gd name="connsiteX4" fmla="*/ 176908 w 1067584"/>
                  <a:gd name="connsiteY4" fmla="*/ 3483 h 208854"/>
                  <a:gd name="connsiteX5" fmla="*/ 219859 w 1067584"/>
                  <a:gd name="connsiteY5" fmla="*/ 2939 h 208854"/>
                  <a:gd name="connsiteX6" fmla="*/ 219859 w 1067584"/>
                  <a:gd name="connsiteY6" fmla="*/ 1248 h 208854"/>
                  <a:gd name="connsiteX7" fmla="*/ 353227 w 1067584"/>
                  <a:gd name="connsiteY7" fmla="*/ 1248 h 208854"/>
                  <a:gd name="connsiteX8" fmla="*/ 451624 w 1067584"/>
                  <a:gd name="connsiteY8" fmla="*/ 0 h 208854"/>
                  <a:gd name="connsiteX9" fmla="*/ 452978 w 1067584"/>
                  <a:gd name="connsiteY9" fmla="*/ 1248 h 208854"/>
                  <a:gd name="connsiteX10" fmla="*/ 1067584 w 1067584"/>
                  <a:gd name="connsiteY10" fmla="*/ 1248 h 208854"/>
                  <a:gd name="connsiteX0" fmla="*/ 1067584 w 1067584"/>
                  <a:gd name="connsiteY0" fmla="*/ 1248 h 208854"/>
                  <a:gd name="connsiteX1" fmla="*/ 1067584 w 1067584"/>
                  <a:gd name="connsiteY1" fmla="*/ 208317 h 208854"/>
                  <a:gd name="connsiteX2" fmla="*/ 0 w 1067584"/>
                  <a:gd name="connsiteY2" fmla="*/ 208854 h 208854"/>
                  <a:gd name="connsiteX3" fmla="*/ 176908 w 1067584"/>
                  <a:gd name="connsiteY3" fmla="*/ 3483 h 208854"/>
                  <a:gd name="connsiteX4" fmla="*/ 219859 w 1067584"/>
                  <a:gd name="connsiteY4" fmla="*/ 2939 h 208854"/>
                  <a:gd name="connsiteX5" fmla="*/ 219859 w 1067584"/>
                  <a:gd name="connsiteY5" fmla="*/ 1248 h 208854"/>
                  <a:gd name="connsiteX6" fmla="*/ 353227 w 1067584"/>
                  <a:gd name="connsiteY6" fmla="*/ 1248 h 208854"/>
                  <a:gd name="connsiteX7" fmla="*/ 451624 w 1067584"/>
                  <a:gd name="connsiteY7" fmla="*/ 0 h 208854"/>
                  <a:gd name="connsiteX8" fmla="*/ 452978 w 1067584"/>
                  <a:gd name="connsiteY8" fmla="*/ 1248 h 208854"/>
                  <a:gd name="connsiteX9" fmla="*/ 1067584 w 1067584"/>
                  <a:gd name="connsiteY9" fmla="*/ 1248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219859 w 1246351"/>
                  <a:gd name="connsiteY5" fmla="*/ 1248 h 208854"/>
                  <a:gd name="connsiteX6" fmla="*/ 353227 w 1246351"/>
                  <a:gd name="connsiteY6" fmla="*/ 1248 h 208854"/>
                  <a:gd name="connsiteX7" fmla="*/ 451624 w 1246351"/>
                  <a:gd name="connsiteY7" fmla="*/ 0 h 208854"/>
                  <a:gd name="connsiteX8" fmla="*/ 452978 w 1246351"/>
                  <a:gd name="connsiteY8" fmla="*/ 1248 h 208854"/>
                  <a:gd name="connsiteX9" fmla="*/ 1246351 w 1246351"/>
                  <a:gd name="connsiteY9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219859 w 1246351"/>
                  <a:gd name="connsiteY4" fmla="*/ 2939 h 208854"/>
                  <a:gd name="connsiteX5" fmla="*/ 353227 w 1246351"/>
                  <a:gd name="connsiteY5" fmla="*/ 1248 h 208854"/>
                  <a:gd name="connsiteX6" fmla="*/ 451624 w 1246351"/>
                  <a:gd name="connsiteY6" fmla="*/ 0 h 208854"/>
                  <a:gd name="connsiteX7" fmla="*/ 452978 w 1246351"/>
                  <a:gd name="connsiteY7" fmla="*/ 1248 h 208854"/>
                  <a:gd name="connsiteX8" fmla="*/ 1246351 w 1246351"/>
                  <a:gd name="connsiteY8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353227 w 1246351"/>
                  <a:gd name="connsiteY4" fmla="*/ 1248 h 208854"/>
                  <a:gd name="connsiteX5" fmla="*/ 451624 w 1246351"/>
                  <a:gd name="connsiteY5" fmla="*/ 0 h 208854"/>
                  <a:gd name="connsiteX6" fmla="*/ 452978 w 1246351"/>
                  <a:gd name="connsiteY6" fmla="*/ 1248 h 208854"/>
                  <a:gd name="connsiteX7" fmla="*/ 1246351 w 1246351"/>
                  <a:gd name="connsiteY7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452978 w 1246351"/>
                  <a:gd name="connsiteY5" fmla="*/ 1248 h 208854"/>
                  <a:gd name="connsiteX6" fmla="*/ 1246351 w 1246351"/>
                  <a:gd name="connsiteY6" fmla="*/ 1739 h 208854"/>
                  <a:gd name="connsiteX0" fmla="*/ 1246351 w 1246351"/>
                  <a:gd name="connsiteY0" fmla="*/ 1739 h 208854"/>
                  <a:gd name="connsiteX1" fmla="*/ 1067584 w 1246351"/>
                  <a:gd name="connsiteY1" fmla="*/ 208317 h 208854"/>
                  <a:gd name="connsiteX2" fmla="*/ 0 w 1246351"/>
                  <a:gd name="connsiteY2" fmla="*/ 208854 h 208854"/>
                  <a:gd name="connsiteX3" fmla="*/ 176908 w 1246351"/>
                  <a:gd name="connsiteY3" fmla="*/ 3483 h 208854"/>
                  <a:gd name="connsiteX4" fmla="*/ 451624 w 1246351"/>
                  <a:gd name="connsiteY4" fmla="*/ 0 h 208854"/>
                  <a:gd name="connsiteX5" fmla="*/ 1246351 w 1246351"/>
                  <a:gd name="connsiteY5" fmla="*/ 1739 h 208854"/>
                  <a:gd name="connsiteX0" fmla="*/ 1246351 w 1246351"/>
                  <a:gd name="connsiteY0" fmla="*/ 0 h 207115"/>
                  <a:gd name="connsiteX1" fmla="*/ 1067584 w 1246351"/>
                  <a:gd name="connsiteY1" fmla="*/ 206578 h 207115"/>
                  <a:gd name="connsiteX2" fmla="*/ 0 w 1246351"/>
                  <a:gd name="connsiteY2" fmla="*/ 207115 h 207115"/>
                  <a:gd name="connsiteX3" fmla="*/ 176908 w 1246351"/>
                  <a:gd name="connsiteY3" fmla="*/ 1744 h 207115"/>
                  <a:gd name="connsiteX4" fmla="*/ 1246351 w 1246351"/>
                  <a:gd name="connsiteY4" fmla="*/ 0 h 207115"/>
                  <a:gd name="connsiteX0" fmla="*/ 1256258 w 1256258"/>
                  <a:gd name="connsiteY0" fmla="*/ 0 h 211022"/>
                  <a:gd name="connsiteX1" fmla="*/ 1067584 w 1256258"/>
                  <a:gd name="connsiteY1" fmla="*/ 210485 h 211022"/>
                  <a:gd name="connsiteX2" fmla="*/ 0 w 1256258"/>
                  <a:gd name="connsiteY2" fmla="*/ 211022 h 211022"/>
                  <a:gd name="connsiteX3" fmla="*/ 176908 w 1256258"/>
                  <a:gd name="connsiteY3" fmla="*/ 5651 h 211022"/>
                  <a:gd name="connsiteX4" fmla="*/ 1256258 w 1256258"/>
                  <a:gd name="connsiteY4" fmla="*/ 0 h 211022"/>
                  <a:gd name="connsiteX0" fmla="*/ 844888 w 1067584"/>
                  <a:gd name="connsiteY0" fmla="*/ 0 h 218505"/>
                  <a:gd name="connsiteX1" fmla="*/ 1067584 w 1067584"/>
                  <a:gd name="connsiteY1" fmla="*/ 217968 h 218505"/>
                  <a:gd name="connsiteX2" fmla="*/ 0 w 1067584"/>
                  <a:gd name="connsiteY2" fmla="*/ 218505 h 218505"/>
                  <a:gd name="connsiteX3" fmla="*/ 176908 w 1067584"/>
                  <a:gd name="connsiteY3" fmla="*/ 13134 h 218505"/>
                  <a:gd name="connsiteX4" fmla="*/ 844888 w 1067584"/>
                  <a:gd name="connsiteY4" fmla="*/ 0 h 218505"/>
                  <a:gd name="connsiteX0" fmla="*/ 735131 w 1067584"/>
                  <a:gd name="connsiteY0" fmla="*/ 0 h 218884"/>
                  <a:gd name="connsiteX1" fmla="*/ 1067584 w 1067584"/>
                  <a:gd name="connsiteY1" fmla="*/ 218347 h 218884"/>
                  <a:gd name="connsiteX2" fmla="*/ 0 w 1067584"/>
                  <a:gd name="connsiteY2" fmla="*/ 218884 h 218884"/>
                  <a:gd name="connsiteX3" fmla="*/ 176908 w 1067584"/>
                  <a:gd name="connsiteY3" fmla="*/ 13513 h 218884"/>
                  <a:gd name="connsiteX4" fmla="*/ 735131 w 1067584"/>
                  <a:gd name="connsiteY4" fmla="*/ 0 h 218884"/>
                  <a:gd name="connsiteX0" fmla="*/ 735131 w 1067584"/>
                  <a:gd name="connsiteY0" fmla="*/ 0 h 218884"/>
                  <a:gd name="connsiteX1" fmla="*/ 1067584 w 1067584"/>
                  <a:gd name="connsiteY1" fmla="*/ 218347 h 218884"/>
                  <a:gd name="connsiteX2" fmla="*/ 0 w 1067584"/>
                  <a:gd name="connsiteY2" fmla="*/ 218884 h 218884"/>
                  <a:gd name="connsiteX3" fmla="*/ 274486 w 1067584"/>
                  <a:gd name="connsiteY3" fmla="*/ 23342 h 218884"/>
                  <a:gd name="connsiteX4" fmla="*/ 735131 w 1067584"/>
                  <a:gd name="connsiteY4" fmla="*/ 0 h 218884"/>
                  <a:gd name="connsiteX0" fmla="*/ 722415 w 1054868"/>
                  <a:gd name="connsiteY0" fmla="*/ 0 h 226837"/>
                  <a:gd name="connsiteX1" fmla="*/ 1054868 w 1054868"/>
                  <a:gd name="connsiteY1" fmla="*/ 218347 h 226837"/>
                  <a:gd name="connsiteX2" fmla="*/ 0 w 1054868"/>
                  <a:gd name="connsiteY2" fmla="*/ 226837 h 226837"/>
                  <a:gd name="connsiteX3" fmla="*/ 261770 w 1054868"/>
                  <a:gd name="connsiteY3" fmla="*/ 23342 h 226837"/>
                  <a:gd name="connsiteX4" fmla="*/ 722415 w 1054868"/>
                  <a:gd name="connsiteY4" fmla="*/ 0 h 22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868" h="226837">
                    <a:moveTo>
                      <a:pt x="722415" y="0"/>
                    </a:moveTo>
                    <a:lnTo>
                      <a:pt x="1054868" y="218347"/>
                    </a:lnTo>
                    <a:lnTo>
                      <a:pt x="0" y="226837"/>
                    </a:lnTo>
                    <a:lnTo>
                      <a:pt x="261770" y="23342"/>
                    </a:lnTo>
                    <a:lnTo>
                      <a:pt x="722415" y="0"/>
                    </a:lnTo>
                    <a:close/>
                  </a:path>
                </a:pathLst>
              </a:custGeom>
              <a:solidFill>
                <a:srgbClr val="8791A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2075553" y="4021609"/>
                <a:ext cx="413670" cy="413670"/>
              </a:xfrm>
              <a:prstGeom prst="ellipse">
                <a:avLst/>
              </a:prstGeom>
              <a:solidFill>
                <a:srgbClr val="000000">
                  <a:lumMod val="50000"/>
                </a:srgbClr>
              </a:solidFill>
              <a:ln w="38100" cap="flat" cmpd="sng" algn="ctr">
                <a:solidFill>
                  <a:srgbClr val="8791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 dirty="0">
                  <a:solidFill>
                    <a:schemeClr val="bg1">
                      <a:lumMod val="10000"/>
                    </a:schemeClr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</p:grpSp>
      <p:pic>
        <p:nvPicPr>
          <p:cNvPr id="272" name="Picture 271"/>
          <p:cNvPicPr>
            <a:picLocks noChangeAspect="1"/>
          </p:cNvPicPr>
          <p:nvPr/>
        </p:nvPicPr>
        <p:blipFill>
          <a:blip r:embed="rId3" cstate="screen">
            <a:duotone>
              <a:srgbClr val="007DB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19" y="1424930"/>
            <a:ext cx="334519" cy="334519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4" cstate="screen">
            <a:duotone>
              <a:srgbClr val="6AAF3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383" y="2036109"/>
            <a:ext cx="323364" cy="323364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5" cstate="screen">
            <a:duotone>
              <a:srgbClr val="8791A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194" y="2665958"/>
            <a:ext cx="288665" cy="288665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6" cstate="screen">
            <a:duotone>
              <a:srgbClr val="EC721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88" y="3266399"/>
            <a:ext cx="329216" cy="329216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7" cstate="screen">
            <a:duotone>
              <a:srgbClr val="00A1B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078" y="3847543"/>
            <a:ext cx="334519" cy="334519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8" cstate="screen">
            <a:duotone>
              <a:srgbClr val="007DB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90" y="4455493"/>
            <a:ext cx="328937" cy="328937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9" cstate="screen">
            <a:duotone>
              <a:srgbClr val="6AAF3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977" y="5062325"/>
            <a:ext cx="334519" cy="334519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10" cstate="screen">
            <a:duotone>
              <a:srgbClr val="8791A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281" y="5680816"/>
            <a:ext cx="328937" cy="3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94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8548" y="880904"/>
            <a:ext cx="9010649" cy="67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375" y="995960"/>
            <a:ext cx="119559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GB" sz="2500" dirty="0">
                <a:solidFill>
                  <a:prstClr val="black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Under GDPR, </a:t>
            </a:r>
            <a:r>
              <a:rPr lang="en-GB" sz="2500" b="1" dirty="0">
                <a:solidFill>
                  <a:prstClr val="black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Controllers</a:t>
            </a:r>
            <a:r>
              <a:rPr lang="en-GB" sz="2500" dirty="0">
                <a:solidFill>
                  <a:prstClr val="black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and </a:t>
            </a:r>
            <a:r>
              <a:rPr lang="en-GB" sz="2500" b="1" dirty="0">
                <a:solidFill>
                  <a:prstClr val="black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Processors</a:t>
            </a:r>
            <a:r>
              <a:rPr lang="en-GB" sz="2500" dirty="0">
                <a:solidFill>
                  <a:prstClr val="black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are required to implement appropriate Technical and Organization Measures (“TOMs”) 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93476" y="2379504"/>
          <a:ext cx="10366382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3191">
                  <a:extLst>
                    <a:ext uri="{9D8B030D-6E8A-4147-A177-3AD203B41FA5}">
                      <a16:colId xmlns:a16="http://schemas.microsoft.com/office/drawing/2014/main" val="2771662833"/>
                    </a:ext>
                  </a:extLst>
                </a:gridCol>
                <a:gridCol w="5183191">
                  <a:extLst>
                    <a:ext uri="{9D8B030D-6E8A-4147-A177-3AD203B41FA5}">
                      <a16:colId xmlns:a16="http://schemas.microsoft.com/office/drawing/2014/main" val="3843827815"/>
                    </a:ext>
                  </a:extLst>
                </a:gridCol>
              </a:tblGrid>
              <a:tr h="1635760"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bg1"/>
                          </a:solidFill>
                        </a:rPr>
                        <a:t>(1) </a:t>
                      </a:r>
                      <a:r>
                        <a:rPr lang="en-GB" sz="2500" b="0" u="none" dirty="0" err="1">
                          <a:solidFill>
                            <a:srgbClr val="FFFFFF"/>
                          </a:solidFill>
                        </a:rPr>
                        <a:t>Pseudonymization</a:t>
                      </a:r>
                      <a:r>
                        <a:rPr lang="en-GB" sz="2500" b="0" dirty="0">
                          <a:solidFill>
                            <a:schemeClr val="bg1"/>
                          </a:solidFill>
                        </a:rPr>
                        <a:t> and encryption of personal data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bg1"/>
                          </a:solidFill>
                        </a:rPr>
                        <a:t>(2) </a:t>
                      </a:r>
                      <a:r>
                        <a:rPr lang="en-GB" sz="2500" b="0" u="none" dirty="0">
                          <a:solidFill>
                            <a:srgbClr val="FFFFFF"/>
                          </a:solidFill>
                        </a:rPr>
                        <a:t>Ensure</a:t>
                      </a:r>
                      <a:r>
                        <a:rPr lang="en-GB" sz="2500" b="0" dirty="0">
                          <a:solidFill>
                            <a:schemeClr val="bg1"/>
                          </a:solidFill>
                        </a:rPr>
                        <a:t> ongoing confidentiality, integrity, availability, and resilience of processing systems and services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01193"/>
                  </a:ext>
                </a:extLst>
              </a:tr>
              <a:tr h="1635760"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bg1"/>
                          </a:solidFill>
                        </a:rPr>
                        <a:t>(3)</a:t>
                      </a:r>
                      <a:r>
                        <a:rPr lang="en-GB" sz="25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500" b="0" dirty="0">
                          <a:solidFill>
                            <a:schemeClr val="bg1"/>
                          </a:solidFill>
                        </a:rPr>
                        <a:t>Ability to restore availability and access </a:t>
                      </a:r>
                      <a:r>
                        <a:rPr lang="en-GB" sz="2500" b="0" u="none" dirty="0">
                          <a:solidFill>
                            <a:srgbClr val="FFFFFF"/>
                          </a:solidFill>
                        </a:rPr>
                        <a:t>to personal data in a timely manner in the event of a physical or technical incident</a:t>
                      </a:r>
                      <a:endParaRPr lang="en-GB" sz="2500" b="0" u="none" dirty="0">
                        <a:solidFill>
                          <a:srgbClr val="FFFFFF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bg1"/>
                          </a:solidFill>
                        </a:rPr>
                        <a:t>(4) Process for regularly testing, assessing, and evaluating the effectiveness of TOMs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5335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820666F-2F44-6044-87D1-4ACC364E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GDPR in Practice: Implementing TOMs</a:t>
            </a:r>
            <a:b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endParaRPr lang="en-US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2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BFDA5EA-78DB-3341-8AB9-52CA8290A505}"/>
              </a:ext>
            </a:extLst>
          </p:cNvPr>
          <p:cNvSpPr txBox="1"/>
          <p:nvPr/>
        </p:nvSpPr>
        <p:spPr>
          <a:xfrm>
            <a:off x="3201705" y="1238533"/>
            <a:ext cx="51577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733" dirty="0">
                <a:latin typeface="Amazon Ember" panose="02000000000000000000" pitchFamily="2" charset="0"/>
                <a:ea typeface="Amazon Ember" panose="02000000000000000000" pitchFamily="2" charset="0"/>
              </a:rPr>
              <a:t>Tools and services</a:t>
            </a:r>
          </a:p>
        </p:txBody>
      </p:sp>
      <p:pic>
        <p:nvPicPr>
          <p:cNvPr id="23" name="Picture 21" descr="SOC-Marks_2c_Web.png">
            <a:extLst>
              <a:ext uri="{FF2B5EF4-FFF2-40B4-BE49-F238E27FC236}">
                <a16:creationId xmlns:a16="http://schemas.microsoft.com/office/drawing/2014/main" id="{D82560F7-9918-314F-BC01-841C865579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35" y="2483752"/>
            <a:ext cx="825405" cy="825405"/>
          </a:xfrm>
          <a:prstGeom prst="rect">
            <a:avLst/>
          </a:prstGeom>
        </p:spPr>
      </p:pic>
      <p:pic>
        <p:nvPicPr>
          <p:cNvPr id="24" name="Picture 23" descr="iso_logo.png">
            <a:extLst>
              <a:ext uri="{FF2B5EF4-FFF2-40B4-BE49-F238E27FC236}">
                <a16:creationId xmlns:a16="http://schemas.microsoft.com/office/drawing/2014/main" id="{51A03ED2-22F6-834D-9470-C5688ABFAE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455" y="2432109"/>
            <a:ext cx="871635" cy="871635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84FE1BF8-C7C5-BB46-A476-C08DAA185DD1}"/>
              </a:ext>
            </a:extLst>
          </p:cNvPr>
          <p:cNvSpPr txBox="1"/>
          <p:nvPr/>
        </p:nvSpPr>
        <p:spPr>
          <a:xfrm>
            <a:off x="3129904" y="2483752"/>
            <a:ext cx="78375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733" dirty="0">
                <a:latin typeface="Amazon Ember" panose="02000000000000000000" pitchFamily="2" charset="0"/>
                <a:ea typeface="Amazon Ember" panose="02000000000000000000" pitchFamily="2" charset="0"/>
              </a:rPr>
              <a:t>Compliance framework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4925B0BC-A649-224A-A406-DA1847447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494" y="3548797"/>
            <a:ext cx="2070579" cy="1009861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46AEF476-FFB2-6640-B695-32557E8E7314}"/>
              </a:ext>
            </a:extLst>
          </p:cNvPr>
          <p:cNvSpPr txBox="1"/>
          <p:nvPr/>
        </p:nvSpPr>
        <p:spPr>
          <a:xfrm>
            <a:off x="3201704" y="3703135"/>
            <a:ext cx="55113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733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Partner</a:t>
            </a:r>
            <a:r>
              <a:rPr lang="de-DE" sz="3733" dirty="0">
                <a:latin typeface="Amazon Ember" panose="02000000000000000000" pitchFamily="2" charset="0"/>
                <a:ea typeface="Amazon Ember" panose="02000000000000000000" pitchFamily="2" charset="0"/>
              </a:rPr>
              <a:t> network</a:t>
            </a:r>
          </a:p>
        </p:txBody>
      </p:sp>
      <p:sp>
        <p:nvSpPr>
          <p:cNvPr id="31" name="Vertikale Rolle 30">
            <a:extLst>
              <a:ext uri="{FF2B5EF4-FFF2-40B4-BE49-F238E27FC236}">
                <a16:creationId xmlns:a16="http://schemas.microsoft.com/office/drawing/2014/main" id="{CF50316A-9A86-814B-8D3F-85195CFF4F68}"/>
              </a:ext>
            </a:extLst>
          </p:cNvPr>
          <p:cNvSpPr/>
          <p:nvPr/>
        </p:nvSpPr>
        <p:spPr>
          <a:xfrm>
            <a:off x="1698353" y="4845060"/>
            <a:ext cx="1069008" cy="95415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highlight>
                  <a:srgbClr val="FFB100"/>
                </a:highlight>
              </a:rPr>
              <a:t>§§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8EF6BD0-0659-484E-BBBB-6CE991515185}"/>
              </a:ext>
            </a:extLst>
          </p:cNvPr>
          <p:cNvSpPr txBox="1"/>
          <p:nvPr/>
        </p:nvSpPr>
        <p:spPr>
          <a:xfrm>
            <a:off x="3201704" y="5014362"/>
            <a:ext cx="55113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733" dirty="0">
                <a:latin typeface="Amazon Ember" panose="02000000000000000000" pitchFamily="2" charset="0"/>
                <a:ea typeface="Amazon Ember" panose="02000000000000000000" pitchFamily="2" charset="0"/>
              </a:rPr>
              <a:t>Data protection terms</a:t>
            </a:r>
          </a:p>
        </p:txBody>
      </p:sp>
      <p:sp>
        <p:nvSpPr>
          <p:cNvPr id="34" name="Vertikale Rolle 33">
            <a:extLst>
              <a:ext uri="{FF2B5EF4-FFF2-40B4-BE49-F238E27FC236}">
                <a16:creationId xmlns:a16="http://schemas.microsoft.com/office/drawing/2014/main" id="{675EC632-A98E-A241-B4DE-E368E967BFF4}"/>
              </a:ext>
            </a:extLst>
          </p:cNvPr>
          <p:cNvSpPr/>
          <p:nvPr/>
        </p:nvSpPr>
        <p:spPr>
          <a:xfrm>
            <a:off x="1669951" y="4845060"/>
            <a:ext cx="1069008" cy="954157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§§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74288-2751-B14B-BBE2-EDAF735D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2" y="153249"/>
            <a:ext cx="10940405" cy="727655"/>
          </a:xfrm>
        </p:spPr>
        <p:txBody>
          <a:bodyPr/>
          <a:lstStyle/>
          <a:p>
            <a:r>
              <a:rPr lang="en-US" dirty="0"/>
              <a:t>Implementing TOMs – What AWS Provides to You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DC3E479-DDF3-C944-824A-C10B2AA6D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25235" y="1194119"/>
            <a:ext cx="711200" cy="711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2721B66-2925-574D-8A39-91F136C568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70371" y="1336975"/>
            <a:ext cx="596989" cy="5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3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1D32C0A-C133-4FEE-A92C-3CDDA8F526AE}"/>
              </a:ext>
            </a:extLst>
          </p:cNvPr>
          <p:cNvSpPr/>
          <p:nvPr/>
        </p:nvSpPr>
        <p:spPr>
          <a:xfrm>
            <a:off x="406401" y="2948368"/>
            <a:ext cx="2397740" cy="278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Identity &amp; Access Management (IAM)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Single Sign-On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Directory Service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Amazon Cognito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Organizations 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Secrets Manager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Resource Access Manager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1E25A49-482A-44C9-9D3B-AE974BEFEE5E}"/>
              </a:ext>
            </a:extLst>
          </p:cNvPr>
          <p:cNvSpPr/>
          <p:nvPr/>
        </p:nvSpPr>
        <p:spPr>
          <a:xfrm>
            <a:off x="2760923" y="2986468"/>
            <a:ext cx="2331864" cy="223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Security Hub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Amazon GuardDuty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Config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CloudTrail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Amazon</a:t>
            </a:r>
            <a:br>
              <a:rPr lang="en-US" sz="1333" dirty="0">
                <a:solidFill>
                  <a:schemeClr val="accent6"/>
                </a:solidFill>
                <a:latin typeface="Amazon Ember Regular" charset="0"/>
              </a:rPr>
            </a:b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CloudWatch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VPC Flow Logs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7BF523-DD48-450B-A87F-BD576F518FF0}"/>
              </a:ext>
            </a:extLst>
          </p:cNvPr>
          <p:cNvSpPr/>
          <p:nvPr/>
        </p:nvSpPr>
        <p:spPr>
          <a:xfrm>
            <a:off x="5028569" y="2986468"/>
            <a:ext cx="2331864" cy="2438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Systems Manager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Shield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WAF – Web application firewall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Firewall Manager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Amazon Inspector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Amazon Virtual Private Cloud (VPC)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1C18575-A94C-4AAC-A8EE-1CAD4C77AB16}"/>
              </a:ext>
            </a:extLst>
          </p:cNvPr>
          <p:cNvSpPr/>
          <p:nvPr/>
        </p:nvSpPr>
        <p:spPr>
          <a:xfrm>
            <a:off x="7307798" y="2986468"/>
            <a:ext cx="2331864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Key Management Service (KMS)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CloudHSM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Certificate Manager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Amazon Macie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Server-Side Encryption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744DBCB-10A1-4A65-AEB5-F1710FEED828}"/>
              </a:ext>
            </a:extLst>
          </p:cNvPr>
          <p:cNvSpPr/>
          <p:nvPr/>
        </p:nvSpPr>
        <p:spPr>
          <a:xfrm>
            <a:off x="9639662" y="2986469"/>
            <a:ext cx="2126512" cy="64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Config Rules</a:t>
            </a:r>
          </a:p>
          <a:p>
            <a:pPr algn="ctr">
              <a:spcBef>
                <a:spcPts val="1067"/>
              </a:spcBef>
            </a:pPr>
            <a:r>
              <a:rPr lang="en-US" sz="1333" dirty="0">
                <a:solidFill>
                  <a:schemeClr val="accent6"/>
                </a:solidFill>
                <a:latin typeface="Amazon Ember Regular" charset="0"/>
              </a:rPr>
              <a:t>AWS Lambda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6E614CF-8ED0-4AD6-9D42-1C2065D00094}"/>
              </a:ext>
            </a:extLst>
          </p:cNvPr>
          <p:cNvSpPr/>
          <p:nvPr/>
        </p:nvSpPr>
        <p:spPr>
          <a:xfrm>
            <a:off x="1103447" y="2318368"/>
            <a:ext cx="106952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67" b="1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Identity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2A1F52E-7F8E-4DFA-AF0D-7ACA46B5D010}"/>
              </a:ext>
            </a:extLst>
          </p:cNvPr>
          <p:cNvSpPr/>
          <p:nvPr/>
        </p:nvSpPr>
        <p:spPr>
          <a:xfrm>
            <a:off x="3303929" y="2174740"/>
            <a:ext cx="1245854" cy="66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67" b="1" dirty="0">
                <a:solidFill>
                  <a:schemeClr val="accent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Detective</a:t>
            </a:r>
            <a:br>
              <a:rPr lang="en-US" sz="1867" b="1" dirty="0">
                <a:solidFill>
                  <a:schemeClr val="accent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sz="1867" b="1" dirty="0">
                <a:solidFill>
                  <a:schemeClr val="accent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control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BC095CA-CDBB-479C-B90A-F941CA700EA8}"/>
              </a:ext>
            </a:extLst>
          </p:cNvPr>
          <p:cNvSpPr/>
          <p:nvPr/>
        </p:nvSpPr>
        <p:spPr>
          <a:xfrm>
            <a:off x="5321506" y="2174740"/>
            <a:ext cx="1745991" cy="66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67" b="1" dirty="0">
                <a:solidFill>
                  <a:schemeClr val="accent4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Infrastructure</a:t>
            </a:r>
            <a:br>
              <a:rPr lang="en-US" sz="1867" b="1" dirty="0">
                <a:solidFill>
                  <a:schemeClr val="accent4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sz="1867" b="1" dirty="0">
                <a:solidFill>
                  <a:schemeClr val="accent4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security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3BCF9F-038C-4D43-A5B6-E9D095F6EADF}"/>
              </a:ext>
            </a:extLst>
          </p:cNvPr>
          <p:cNvSpPr/>
          <p:nvPr/>
        </p:nvSpPr>
        <p:spPr>
          <a:xfrm>
            <a:off x="10109201" y="2174740"/>
            <a:ext cx="1188147" cy="66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67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Incident</a:t>
            </a:r>
            <a:br>
              <a:rPr lang="en-US" sz="1867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sz="1867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response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D84346-4948-4F4B-A92E-60C6DC671F46}"/>
              </a:ext>
            </a:extLst>
          </p:cNvPr>
          <p:cNvSpPr/>
          <p:nvPr/>
        </p:nvSpPr>
        <p:spPr>
          <a:xfrm>
            <a:off x="7792294" y="2174740"/>
            <a:ext cx="1362874" cy="66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67" b="1" dirty="0">
                <a:solidFill>
                  <a:schemeClr val="accent5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Data</a:t>
            </a:r>
            <a:br>
              <a:rPr lang="en-US" sz="1867" b="1" dirty="0">
                <a:solidFill>
                  <a:schemeClr val="accent5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sz="1867" b="1" dirty="0">
                <a:solidFill>
                  <a:schemeClr val="accent5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protection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8A12EB-E1B3-4106-B85B-4B73E38A6CAF}"/>
              </a:ext>
            </a:extLst>
          </p:cNvPr>
          <p:cNvCxnSpPr>
            <a:cxnSpLocks/>
          </p:cNvCxnSpPr>
          <p:nvPr/>
        </p:nvCxnSpPr>
        <p:spPr>
          <a:xfrm>
            <a:off x="2784703" y="1173255"/>
            <a:ext cx="0" cy="445008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FEC6C5-7829-4B77-AF7E-0E5FD82B6250}"/>
              </a:ext>
            </a:extLst>
          </p:cNvPr>
          <p:cNvCxnSpPr>
            <a:cxnSpLocks/>
          </p:cNvCxnSpPr>
          <p:nvPr/>
        </p:nvCxnSpPr>
        <p:spPr>
          <a:xfrm>
            <a:off x="5062516" y="1173867"/>
            <a:ext cx="0" cy="4448856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CACA6B-F3CF-4858-977C-1DCB7BBD63BF}"/>
              </a:ext>
            </a:extLst>
          </p:cNvPr>
          <p:cNvCxnSpPr>
            <a:cxnSpLocks/>
          </p:cNvCxnSpPr>
          <p:nvPr/>
        </p:nvCxnSpPr>
        <p:spPr>
          <a:xfrm>
            <a:off x="7340329" y="1173255"/>
            <a:ext cx="0" cy="445008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0D290A-F18F-4718-B061-B0B4D389D1ED}"/>
              </a:ext>
            </a:extLst>
          </p:cNvPr>
          <p:cNvCxnSpPr>
            <a:cxnSpLocks/>
          </p:cNvCxnSpPr>
          <p:nvPr/>
        </p:nvCxnSpPr>
        <p:spPr>
          <a:xfrm>
            <a:off x="9618143" y="1173255"/>
            <a:ext cx="0" cy="445008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B3E5D7-314A-4833-B125-CC330CD23E59}"/>
              </a:ext>
            </a:extLst>
          </p:cNvPr>
          <p:cNvCxnSpPr>
            <a:cxnSpLocks/>
          </p:cNvCxnSpPr>
          <p:nvPr/>
        </p:nvCxnSpPr>
        <p:spPr>
          <a:xfrm flipH="1">
            <a:off x="856995" y="2911438"/>
            <a:ext cx="10478011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26B973D-F317-004C-9F60-A08C3532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AWS security </a:t>
            </a:r>
            <a:r>
              <a:rPr lang="it-IT" dirty="0" err="1"/>
              <a:t>solutions</a:t>
            </a:r>
            <a:endParaRPr lang="it-IT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940298-B504-E641-A919-526CEAE1AC88}"/>
              </a:ext>
            </a:extLst>
          </p:cNvPr>
          <p:cNvGrpSpPr>
            <a:grpSpLocks noChangeAspect="1"/>
          </p:cNvGrpSpPr>
          <p:nvPr/>
        </p:nvGrpSpPr>
        <p:grpSpPr>
          <a:xfrm>
            <a:off x="8204376" y="1278365"/>
            <a:ext cx="820203" cy="747276"/>
            <a:chOff x="6074054" y="963236"/>
            <a:chExt cx="656162" cy="5978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11060D0-418F-7743-A6FA-5BAAE162F3F0}"/>
                </a:ext>
              </a:extLst>
            </p:cNvPr>
            <p:cNvGrpSpPr/>
            <p:nvPr/>
          </p:nvGrpSpPr>
          <p:grpSpPr>
            <a:xfrm>
              <a:off x="6074054" y="963236"/>
              <a:ext cx="405452" cy="494035"/>
              <a:chOff x="2967116" y="2452488"/>
              <a:chExt cx="552801" cy="673576"/>
            </a:xfrm>
            <a:solidFill>
              <a:srgbClr val="F2F4F4"/>
            </a:solidFill>
          </p:grpSpPr>
          <p:sp>
            <p:nvSpPr>
              <p:cNvPr id="34" name="Flowchart: Magnetic Disk 58">
                <a:extLst>
                  <a:ext uri="{FF2B5EF4-FFF2-40B4-BE49-F238E27FC236}">
                    <a16:creationId xmlns:a16="http://schemas.microsoft.com/office/drawing/2014/main" id="{2780EA3E-A14C-D346-AFED-7BB30166C0BB}"/>
                  </a:ext>
                </a:extLst>
              </p:cNvPr>
              <p:cNvSpPr/>
              <p:nvPr/>
            </p:nvSpPr>
            <p:spPr>
              <a:xfrm>
                <a:off x="2967116" y="2818452"/>
                <a:ext cx="552801" cy="307612"/>
              </a:xfrm>
              <a:prstGeom prst="flowChartMagneticDisk">
                <a:avLst/>
              </a:prstGeom>
              <a:solidFill>
                <a:schemeClr val="bg1"/>
              </a:solidFill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  <p:sp>
            <p:nvSpPr>
              <p:cNvPr id="35" name="Flowchart: Magnetic Disk 59">
                <a:extLst>
                  <a:ext uri="{FF2B5EF4-FFF2-40B4-BE49-F238E27FC236}">
                    <a16:creationId xmlns:a16="http://schemas.microsoft.com/office/drawing/2014/main" id="{B0A0CE40-1225-0C49-8CD0-BDE8A371901D}"/>
                  </a:ext>
                </a:extLst>
              </p:cNvPr>
              <p:cNvSpPr/>
              <p:nvPr/>
            </p:nvSpPr>
            <p:spPr>
              <a:xfrm>
                <a:off x="2967116" y="2618994"/>
                <a:ext cx="552801" cy="307612"/>
              </a:xfrm>
              <a:prstGeom prst="flowChartMagneticDisk">
                <a:avLst/>
              </a:prstGeom>
              <a:solidFill>
                <a:schemeClr val="bg1"/>
              </a:solidFill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  <p:sp>
            <p:nvSpPr>
              <p:cNvPr id="36" name="Flowchart: Magnetic Disk 60">
                <a:extLst>
                  <a:ext uri="{FF2B5EF4-FFF2-40B4-BE49-F238E27FC236}">
                    <a16:creationId xmlns:a16="http://schemas.microsoft.com/office/drawing/2014/main" id="{487F05E6-2A94-7B4C-9AEF-0AE18F5E23F1}"/>
                  </a:ext>
                </a:extLst>
              </p:cNvPr>
              <p:cNvSpPr/>
              <p:nvPr/>
            </p:nvSpPr>
            <p:spPr>
              <a:xfrm>
                <a:off x="2967116" y="2452488"/>
                <a:ext cx="552801" cy="307612"/>
              </a:xfrm>
              <a:prstGeom prst="flowChartMagneticDisk">
                <a:avLst/>
              </a:prstGeom>
              <a:solidFill>
                <a:schemeClr val="bg1"/>
              </a:solidFill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FC396E5-18AF-A147-9A6B-6277D74FA763}"/>
                </a:ext>
              </a:extLst>
            </p:cNvPr>
            <p:cNvSpPr/>
            <p:nvPr/>
          </p:nvSpPr>
          <p:spPr>
            <a:xfrm>
              <a:off x="6390582" y="1221422"/>
              <a:ext cx="339634" cy="339634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33" name="Freeform: Shape 66">
              <a:extLst>
                <a:ext uri="{FF2B5EF4-FFF2-40B4-BE49-F238E27FC236}">
                  <a16:creationId xmlns:a16="http://schemas.microsoft.com/office/drawing/2014/main" id="{E3C7584D-6560-F24E-BE6A-C9F5E1B9AAC0}"/>
                </a:ext>
              </a:extLst>
            </p:cNvPr>
            <p:cNvSpPr/>
            <p:nvPr/>
          </p:nvSpPr>
          <p:spPr>
            <a:xfrm>
              <a:off x="6512993" y="1296297"/>
              <a:ext cx="103394" cy="199236"/>
            </a:xfrm>
            <a:custGeom>
              <a:avLst/>
              <a:gdLst>
                <a:gd name="connsiteX0" fmla="*/ 51697 w 103394"/>
                <a:gd name="connsiteY0" fmla="*/ 0 h 199236"/>
                <a:gd name="connsiteX1" fmla="*/ 103394 w 103394"/>
                <a:gd name="connsiteY1" fmla="*/ 51697 h 199236"/>
                <a:gd name="connsiteX2" fmla="*/ 88252 w 103394"/>
                <a:gd name="connsiteY2" fmla="*/ 88252 h 199236"/>
                <a:gd name="connsiteX3" fmla="*/ 73764 w 103394"/>
                <a:gd name="connsiteY3" fmla="*/ 94253 h 199236"/>
                <a:gd name="connsiteX4" fmla="*/ 89221 w 103394"/>
                <a:gd name="connsiteY4" fmla="*/ 199236 h 199236"/>
                <a:gd name="connsiteX5" fmla="*/ 14173 w 103394"/>
                <a:gd name="connsiteY5" fmla="*/ 199236 h 199236"/>
                <a:gd name="connsiteX6" fmla="*/ 29630 w 103394"/>
                <a:gd name="connsiteY6" fmla="*/ 94253 h 199236"/>
                <a:gd name="connsiteX7" fmla="*/ 15142 w 103394"/>
                <a:gd name="connsiteY7" fmla="*/ 88252 h 199236"/>
                <a:gd name="connsiteX8" fmla="*/ 0 w 103394"/>
                <a:gd name="connsiteY8" fmla="*/ 51697 h 199236"/>
                <a:gd name="connsiteX9" fmla="*/ 51697 w 103394"/>
                <a:gd name="connsiteY9" fmla="*/ 0 h 19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394" h="199236">
                  <a:moveTo>
                    <a:pt x="51697" y="0"/>
                  </a:moveTo>
                  <a:cubicBezTo>
                    <a:pt x="80248" y="0"/>
                    <a:pt x="103394" y="23146"/>
                    <a:pt x="103394" y="51697"/>
                  </a:cubicBezTo>
                  <a:cubicBezTo>
                    <a:pt x="103394" y="65973"/>
                    <a:pt x="97608" y="78897"/>
                    <a:pt x="88252" y="88252"/>
                  </a:cubicBezTo>
                  <a:lnTo>
                    <a:pt x="73764" y="94253"/>
                  </a:lnTo>
                  <a:lnTo>
                    <a:pt x="89221" y="199236"/>
                  </a:lnTo>
                  <a:lnTo>
                    <a:pt x="14173" y="199236"/>
                  </a:lnTo>
                  <a:lnTo>
                    <a:pt x="29630" y="94253"/>
                  </a:lnTo>
                  <a:lnTo>
                    <a:pt x="15142" y="88252"/>
                  </a:lnTo>
                  <a:cubicBezTo>
                    <a:pt x="5787" y="78897"/>
                    <a:pt x="0" y="65973"/>
                    <a:pt x="0" y="51697"/>
                  </a:cubicBezTo>
                  <a:cubicBezTo>
                    <a:pt x="0" y="23146"/>
                    <a:pt x="23146" y="0"/>
                    <a:pt x="51697" y="0"/>
                  </a:cubicBezTo>
                  <a:close/>
                </a:path>
              </a:pathLst>
            </a:custGeom>
            <a:noFill/>
            <a:ln w="158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500" dirty="0"/>
            </a:p>
          </p:txBody>
        </p:sp>
      </p:grpSp>
      <p:grpSp>
        <p:nvGrpSpPr>
          <p:cNvPr id="43" name="Graphic 34">
            <a:extLst>
              <a:ext uri="{FF2B5EF4-FFF2-40B4-BE49-F238E27FC236}">
                <a16:creationId xmlns:a16="http://schemas.microsoft.com/office/drawing/2014/main" id="{2DF54C13-3F28-F244-8319-6124B1E12501}"/>
              </a:ext>
            </a:extLst>
          </p:cNvPr>
          <p:cNvGrpSpPr>
            <a:grpSpLocks noChangeAspect="1"/>
          </p:cNvGrpSpPr>
          <p:nvPr/>
        </p:nvGrpSpPr>
        <p:grpSpPr>
          <a:xfrm>
            <a:off x="10154096" y="1103181"/>
            <a:ext cx="1097644" cy="1097644"/>
            <a:chOff x="4438668" y="953264"/>
            <a:chExt cx="643689" cy="643689"/>
          </a:xfrm>
        </p:grpSpPr>
        <p:sp>
          <p:nvSpPr>
            <p:cNvPr id="45" name="Freeform: Shape 12">
              <a:extLst>
                <a:ext uri="{FF2B5EF4-FFF2-40B4-BE49-F238E27FC236}">
                  <a16:creationId xmlns:a16="http://schemas.microsoft.com/office/drawing/2014/main" id="{4EB54135-1C30-FA4D-A953-22684D0FB0B1}"/>
                </a:ext>
              </a:extLst>
            </p:cNvPr>
            <p:cNvSpPr/>
            <p:nvPr/>
          </p:nvSpPr>
          <p:spPr>
            <a:xfrm>
              <a:off x="4744180" y="1163428"/>
              <a:ext cx="215636" cy="186670"/>
            </a:xfrm>
            <a:custGeom>
              <a:avLst/>
              <a:gdLst>
                <a:gd name="connsiteX0" fmla="*/ 96150 w 215635"/>
                <a:gd name="connsiteY0" fmla="*/ 6759 h 186669"/>
                <a:gd name="connsiteX1" fmla="*/ 1850 w 215635"/>
                <a:gd name="connsiteY1" fmla="*/ 166394 h 186669"/>
                <a:gd name="connsiteX2" fmla="*/ 14402 w 215635"/>
                <a:gd name="connsiteY2" fmla="*/ 188279 h 186669"/>
                <a:gd name="connsiteX3" fmla="*/ 203325 w 215635"/>
                <a:gd name="connsiteY3" fmla="*/ 188279 h 186669"/>
                <a:gd name="connsiteX4" fmla="*/ 215876 w 215635"/>
                <a:gd name="connsiteY4" fmla="*/ 166394 h 186669"/>
                <a:gd name="connsiteX5" fmla="*/ 121576 w 215635"/>
                <a:gd name="connsiteY5" fmla="*/ 6759 h 186669"/>
                <a:gd name="connsiteX6" fmla="*/ 96150 w 215635"/>
                <a:gd name="connsiteY6" fmla="*/ 6759 h 186669"/>
                <a:gd name="connsiteX7" fmla="*/ 96150 w 215635"/>
                <a:gd name="connsiteY7" fmla="*/ 6759 h 18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635" h="186669">
                  <a:moveTo>
                    <a:pt x="96150" y="6759"/>
                  </a:moveTo>
                  <a:cubicBezTo>
                    <a:pt x="1850" y="166394"/>
                    <a:pt x="96150" y="6759"/>
                    <a:pt x="1850" y="166394"/>
                  </a:cubicBezTo>
                  <a:cubicBezTo>
                    <a:pt x="-3621" y="175405"/>
                    <a:pt x="3781" y="188279"/>
                    <a:pt x="14402" y="188279"/>
                  </a:cubicBezTo>
                  <a:cubicBezTo>
                    <a:pt x="203325" y="188279"/>
                    <a:pt x="14402" y="188279"/>
                    <a:pt x="203325" y="188279"/>
                  </a:cubicBezTo>
                  <a:cubicBezTo>
                    <a:pt x="214267" y="188279"/>
                    <a:pt x="221348" y="175727"/>
                    <a:pt x="215876" y="166394"/>
                  </a:cubicBezTo>
                  <a:cubicBezTo>
                    <a:pt x="121576" y="6759"/>
                    <a:pt x="215876" y="166394"/>
                    <a:pt x="121576" y="6759"/>
                  </a:cubicBezTo>
                  <a:cubicBezTo>
                    <a:pt x="116105" y="-2253"/>
                    <a:pt x="101622" y="-2253"/>
                    <a:pt x="96150" y="6759"/>
                  </a:cubicBezTo>
                  <a:lnTo>
                    <a:pt x="96150" y="6759"/>
                  </a:lnTo>
                  <a:close/>
                </a:path>
              </a:pathLst>
            </a:custGeom>
            <a:noFill/>
            <a:ln w="15875" cap="flat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46" name="Freeform: Shape 19">
              <a:extLst>
                <a:ext uri="{FF2B5EF4-FFF2-40B4-BE49-F238E27FC236}">
                  <a16:creationId xmlns:a16="http://schemas.microsoft.com/office/drawing/2014/main" id="{6D4AA831-D994-5341-BDF4-08E91ED748CF}"/>
                </a:ext>
              </a:extLst>
            </p:cNvPr>
            <p:cNvSpPr/>
            <p:nvPr/>
          </p:nvSpPr>
          <p:spPr>
            <a:xfrm>
              <a:off x="4843870" y="1225223"/>
              <a:ext cx="16092" cy="96553"/>
            </a:xfrm>
            <a:custGeom>
              <a:avLst/>
              <a:gdLst>
                <a:gd name="connsiteX0" fmla="*/ 9012 w 16092"/>
                <a:gd name="connsiteY0" fmla="*/ 99450 h 96553"/>
                <a:gd name="connsiteX1" fmla="*/ 2575 w 16092"/>
                <a:gd name="connsiteY1" fmla="*/ 96875 h 96553"/>
                <a:gd name="connsiteX2" fmla="*/ 0 w 16092"/>
                <a:gd name="connsiteY2" fmla="*/ 90438 h 96553"/>
                <a:gd name="connsiteX3" fmla="*/ 2575 w 16092"/>
                <a:gd name="connsiteY3" fmla="*/ 84001 h 96553"/>
                <a:gd name="connsiteX4" fmla="*/ 9012 w 16092"/>
                <a:gd name="connsiteY4" fmla="*/ 81427 h 96553"/>
                <a:gd name="connsiteX5" fmla="*/ 15449 w 16092"/>
                <a:gd name="connsiteY5" fmla="*/ 84001 h 96553"/>
                <a:gd name="connsiteX6" fmla="*/ 18023 w 16092"/>
                <a:gd name="connsiteY6" fmla="*/ 90438 h 96553"/>
                <a:gd name="connsiteX7" fmla="*/ 15449 w 16092"/>
                <a:gd name="connsiteY7" fmla="*/ 96875 h 96553"/>
                <a:gd name="connsiteX8" fmla="*/ 9012 w 16092"/>
                <a:gd name="connsiteY8" fmla="*/ 99450 h 96553"/>
                <a:gd name="connsiteX9" fmla="*/ 3218 w 16092"/>
                <a:gd name="connsiteY9" fmla="*/ 68875 h 96553"/>
                <a:gd name="connsiteX10" fmla="*/ 1287 w 16092"/>
                <a:gd name="connsiteY10" fmla="*/ 1931 h 96553"/>
                <a:gd name="connsiteX11" fmla="*/ 9012 w 16092"/>
                <a:gd name="connsiteY11" fmla="*/ 0 h 96553"/>
                <a:gd name="connsiteX12" fmla="*/ 16736 w 16092"/>
                <a:gd name="connsiteY12" fmla="*/ 1931 h 96553"/>
                <a:gd name="connsiteX13" fmla="*/ 14805 w 16092"/>
                <a:gd name="connsiteY13" fmla="*/ 68875 h 96553"/>
                <a:gd name="connsiteX14" fmla="*/ 3218 w 16092"/>
                <a:gd name="connsiteY14" fmla="*/ 68875 h 9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92" h="96553">
                  <a:moveTo>
                    <a:pt x="9012" y="99450"/>
                  </a:moveTo>
                  <a:cubicBezTo>
                    <a:pt x="6437" y="99450"/>
                    <a:pt x="4184" y="98484"/>
                    <a:pt x="2575" y="96875"/>
                  </a:cubicBezTo>
                  <a:cubicBezTo>
                    <a:pt x="966" y="95266"/>
                    <a:pt x="0" y="93013"/>
                    <a:pt x="0" y="90438"/>
                  </a:cubicBezTo>
                  <a:cubicBezTo>
                    <a:pt x="0" y="87864"/>
                    <a:pt x="966" y="85611"/>
                    <a:pt x="2575" y="84001"/>
                  </a:cubicBezTo>
                  <a:cubicBezTo>
                    <a:pt x="4184" y="82392"/>
                    <a:pt x="6437" y="81427"/>
                    <a:pt x="9012" y="81427"/>
                  </a:cubicBezTo>
                  <a:cubicBezTo>
                    <a:pt x="11586" y="81427"/>
                    <a:pt x="13839" y="82392"/>
                    <a:pt x="15449" y="84001"/>
                  </a:cubicBezTo>
                  <a:cubicBezTo>
                    <a:pt x="17058" y="85611"/>
                    <a:pt x="18023" y="87864"/>
                    <a:pt x="18023" y="90438"/>
                  </a:cubicBezTo>
                  <a:cubicBezTo>
                    <a:pt x="18023" y="93013"/>
                    <a:pt x="17058" y="95266"/>
                    <a:pt x="15449" y="96875"/>
                  </a:cubicBezTo>
                  <a:cubicBezTo>
                    <a:pt x="13839" y="98484"/>
                    <a:pt x="11586" y="99450"/>
                    <a:pt x="9012" y="99450"/>
                  </a:cubicBezTo>
                  <a:close/>
                  <a:moveTo>
                    <a:pt x="3218" y="68875"/>
                  </a:moveTo>
                  <a:lnTo>
                    <a:pt x="1287" y="1931"/>
                  </a:lnTo>
                  <a:cubicBezTo>
                    <a:pt x="3540" y="644"/>
                    <a:pt x="6115" y="0"/>
                    <a:pt x="9012" y="0"/>
                  </a:cubicBezTo>
                  <a:cubicBezTo>
                    <a:pt x="11586" y="0"/>
                    <a:pt x="14161" y="644"/>
                    <a:pt x="16736" y="1931"/>
                  </a:cubicBezTo>
                  <a:lnTo>
                    <a:pt x="14805" y="68875"/>
                  </a:lnTo>
                  <a:lnTo>
                    <a:pt x="3218" y="68875"/>
                  </a:lnTo>
                  <a:close/>
                </a:path>
              </a:pathLst>
            </a:custGeom>
            <a:solidFill>
              <a:srgbClr val="C00000"/>
            </a:solidFill>
            <a:ln w="3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47" name="Freeform: Shape 20">
              <a:extLst>
                <a:ext uri="{FF2B5EF4-FFF2-40B4-BE49-F238E27FC236}">
                  <a16:creationId xmlns:a16="http://schemas.microsoft.com/office/drawing/2014/main" id="{0711C2CA-7D4D-464F-A433-B595DA3E5501}"/>
                </a:ext>
              </a:extLst>
            </p:cNvPr>
            <p:cNvSpPr/>
            <p:nvPr/>
          </p:nvSpPr>
          <p:spPr>
            <a:xfrm>
              <a:off x="4559038" y="1074719"/>
              <a:ext cx="292878" cy="399087"/>
            </a:xfrm>
            <a:custGeom>
              <a:avLst/>
              <a:gdLst>
                <a:gd name="connsiteX0" fmla="*/ 293522 w 292878"/>
                <a:gd name="connsiteY0" fmla="*/ 68111 h 399087"/>
                <a:gd name="connsiteX1" fmla="*/ 293522 w 292878"/>
                <a:gd name="connsiteY1" fmla="*/ 46548 h 399087"/>
                <a:gd name="connsiteX2" fmla="*/ 281936 w 292878"/>
                <a:gd name="connsiteY2" fmla="*/ 37214 h 399087"/>
                <a:gd name="connsiteX3" fmla="*/ 154485 w 292878"/>
                <a:gd name="connsiteY3" fmla="*/ 3099 h 399087"/>
                <a:gd name="connsiteX4" fmla="*/ 140002 w 292878"/>
                <a:gd name="connsiteY4" fmla="*/ 3421 h 399087"/>
                <a:gd name="connsiteX5" fmla="*/ 11586 w 292878"/>
                <a:gd name="connsiteY5" fmla="*/ 36571 h 399087"/>
                <a:gd name="connsiteX6" fmla="*/ 0 w 292878"/>
                <a:gd name="connsiteY6" fmla="*/ 45904 h 399087"/>
                <a:gd name="connsiteX7" fmla="*/ 0 w 292878"/>
                <a:gd name="connsiteY7" fmla="*/ 314322 h 399087"/>
                <a:gd name="connsiteX8" fmla="*/ 4828 w 292878"/>
                <a:gd name="connsiteY8" fmla="*/ 322690 h 399087"/>
                <a:gd name="connsiteX9" fmla="*/ 141933 w 292878"/>
                <a:gd name="connsiteY9" fmla="*/ 399933 h 399087"/>
                <a:gd name="connsiteX10" fmla="*/ 151267 w 292878"/>
                <a:gd name="connsiteY10" fmla="*/ 399933 h 399087"/>
                <a:gd name="connsiteX11" fmla="*/ 288373 w 292878"/>
                <a:gd name="connsiteY11" fmla="*/ 323012 h 399087"/>
                <a:gd name="connsiteX12" fmla="*/ 293200 w 292878"/>
                <a:gd name="connsiteY12" fmla="*/ 314966 h 399087"/>
                <a:gd name="connsiteX13" fmla="*/ 293522 w 292878"/>
                <a:gd name="connsiteY13" fmla="*/ 298230 h 39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2878" h="399087">
                  <a:moveTo>
                    <a:pt x="293522" y="68111"/>
                  </a:moveTo>
                  <a:lnTo>
                    <a:pt x="293522" y="46548"/>
                  </a:lnTo>
                  <a:cubicBezTo>
                    <a:pt x="293522" y="40433"/>
                    <a:pt x="288051" y="35927"/>
                    <a:pt x="281936" y="37214"/>
                  </a:cubicBezTo>
                  <a:cubicBezTo>
                    <a:pt x="256832" y="42686"/>
                    <a:pt x="195681" y="49444"/>
                    <a:pt x="154485" y="3099"/>
                  </a:cubicBezTo>
                  <a:cubicBezTo>
                    <a:pt x="150623" y="-1085"/>
                    <a:pt x="143864" y="-1085"/>
                    <a:pt x="140002" y="3421"/>
                  </a:cubicBezTo>
                  <a:cubicBezTo>
                    <a:pt x="125198" y="19835"/>
                    <a:pt x="86898" y="51697"/>
                    <a:pt x="11586" y="36571"/>
                  </a:cubicBezTo>
                  <a:cubicBezTo>
                    <a:pt x="5471" y="35283"/>
                    <a:pt x="0" y="39789"/>
                    <a:pt x="0" y="45904"/>
                  </a:cubicBezTo>
                  <a:lnTo>
                    <a:pt x="0" y="314322"/>
                  </a:lnTo>
                  <a:cubicBezTo>
                    <a:pt x="0" y="317863"/>
                    <a:pt x="1931" y="321081"/>
                    <a:pt x="4828" y="322690"/>
                  </a:cubicBezTo>
                  <a:lnTo>
                    <a:pt x="141933" y="399933"/>
                  </a:lnTo>
                  <a:cubicBezTo>
                    <a:pt x="144830" y="401542"/>
                    <a:pt x="148370" y="401542"/>
                    <a:pt x="151267" y="399933"/>
                  </a:cubicBezTo>
                  <a:lnTo>
                    <a:pt x="288373" y="323012"/>
                  </a:lnTo>
                  <a:cubicBezTo>
                    <a:pt x="291269" y="321403"/>
                    <a:pt x="293200" y="318185"/>
                    <a:pt x="293200" y="314966"/>
                  </a:cubicBezTo>
                  <a:lnTo>
                    <a:pt x="293522" y="298230"/>
                  </a:ln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48" name="Freeform: Shape 21">
              <a:extLst>
                <a:ext uri="{FF2B5EF4-FFF2-40B4-BE49-F238E27FC236}">
                  <a16:creationId xmlns:a16="http://schemas.microsoft.com/office/drawing/2014/main" id="{B5509FDD-D66E-294A-8AB2-DCADAEF39A73}"/>
                </a:ext>
              </a:extLst>
            </p:cNvPr>
            <p:cNvSpPr/>
            <p:nvPr/>
          </p:nvSpPr>
          <p:spPr>
            <a:xfrm>
              <a:off x="4562256" y="1278649"/>
              <a:ext cx="154485" cy="48277"/>
            </a:xfrm>
            <a:custGeom>
              <a:avLst/>
              <a:gdLst>
                <a:gd name="connsiteX0" fmla="*/ 0 w 154485"/>
                <a:gd name="connsiteY0" fmla="*/ 0 h 48276"/>
                <a:gd name="connsiteX1" fmla="*/ 155773 w 154485"/>
                <a:gd name="connsiteY1" fmla="*/ 50208 h 4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485" h="48276">
                  <a:moveTo>
                    <a:pt x="0" y="0"/>
                  </a:moveTo>
                  <a:lnTo>
                    <a:pt x="155773" y="50208"/>
                  </a:lnTo>
                </a:path>
              </a:pathLst>
            </a:custGeom>
            <a:ln w="1587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49" name="Freeform: Shape 22">
              <a:extLst>
                <a:ext uri="{FF2B5EF4-FFF2-40B4-BE49-F238E27FC236}">
                  <a16:creationId xmlns:a16="http://schemas.microsoft.com/office/drawing/2014/main" id="{77CEC3CB-4F9D-8542-ADAD-A8DD71063718}"/>
                </a:ext>
              </a:extLst>
            </p:cNvPr>
            <p:cNvSpPr/>
            <p:nvPr/>
          </p:nvSpPr>
          <p:spPr>
            <a:xfrm>
              <a:off x="4561291" y="1169865"/>
              <a:ext cx="205980" cy="64369"/>
            </a:xfrm>
            <a:custGeom>
              <a:avLst/>
              <a:gdLst>
                <a:gd name="connsiteX0" fmla="*/ 0 w 205980"/>
                <a:gd name="connsiteY0" fmla="*/ 0 h 64368"/>
                <a:gd name="connsiteX1" fmla="*/ 208233 w 205980"/>
                <a:gd name="connsiteY1" fmla="*/ 64691 h 6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980" h="64368">
                  <a:moveTo>
                    <a:pt x="0" y="0"/>
                  </a:moveTo>
                  <a:lnTo>
                    <a:pt x="208233" y="64691"/>
                  </a:lnTo>
                </a:path>
              </a:pathLst>
            </a:custGeom>
            <a:ln w="1587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grpSp>
        <p:nvGrpSpPr>
          <p:cNvPr id="50" name="Graphic 41">
            <a:extLst>
              <a:ext uri="{FF2B5EF4-FFF2-40B4-BE49-F238E27FC236}">
                <a16:creationId xmlns:a16="http://schemas.microsoft.com/office/drawing/2014/main" id="{91D93644-5537-0548-8B20-D7482055F897}"/>
              </a:ext>
            </a:extLst>
          </p:cNvPr>
          <p:cNvGrpSpPr>
            <a:grpSpLocks noChangeAspect="1"/>
          </p:cNvGrpSpPr>
          <p:nvPr/>
        </p:nvGrpSpPr>
        <p:grpSpPr>
          <a:xfrm>
            <a:off x="3572268" y="1304524"/>
            <a:ext cx="709172" cy="694955"/>
            <a:chOff x="1689837" y="4358374"/>
            <a:chExt cx="433525" cy="424834"/>
          </a:xfrm>
        </p:grpSpPr>
        <p:sp>
          <p:nvSpPr>
            <p:cNvPr id="51" name="Freeform: Shape 31">
              <a:extLst>
                <a:ext uri="{FF2B5EF4-FFF2-40B4-BE49-F238E27FC236}">
                  <a16:creationId xmlns:a16="http://schemas.microsoft.com/office/drawing/2014/main" id="{1BFD87B4-8BA8-BC4D-A611-CCB449F901D6}"/>
                </a:ext>
              </a:extLst>
            </p:cNvPr>
            <p:cNvSpPr/>
            <p:nvPr/>
          </p:nvSpPr>
          <p:spPr>
            <a:xfrm>
              <a:off x="1689837" y="4358374"/>
              <a:ext cx="318626" cy="318626"/>
            </a:xfrm>
            <a:custGeom>
              <a:avLst/>
              <a:gdLst>
                <a:gd name="connsiteX0" fmla="*/ 11908 w 318626"/>
                <a:gd name="connsiteY0" fmla="*/ 99772 h 318626"/>
                <a:gd name="connsiteX1" fmla="*/ 0 w 318626"/>
                <a:gd name="connsiteY1" fmla="*/ 160279 h 318626"/>
                <a:gd name="connsiteX2" fmla="*/ 160279 w 318626"/>
                <a:gd name="connsiteY2" fmla="*/ 320557 h 318626"/>
                <a:gd name="connsiteX3" fmla="*/ 320557 w 318626"/>
                <a:gd name="connsiteY3" fmla="*/ 160279 h 318626"/>
                <a:gd name="connsiteX4" fmla="*/ 160279 w 318626"/>
                <a:gd name="connsiteY4" fmla="*/ 0 h 318626"/>
                <a:gd name="connsiteX5" fmla="*/ 73059 w 318626"/>
                <a:gd name="connsiteY5" fmla="*/ 25748 h 3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626" h="318626">
                  <a:moveTo>
                    <a:pt x="11908" y="99772"/>
                  </a:moveTo>
                  <a:cubicBezTo>
                    <a:pt x="4184" y="118439"/>
                    <a:pt x="0" y="139037"/>
                    <a:pt x="0" y="160279"/>
                  </a:cubicBezTo>
                  <a:cubicBezTo>
                    <a:pt x="0" y="248786"/>
                    <a:pt x="71771" y="320557"/>
                    <a:pt x="160279" y="320557"/>
                  </a:cubicBezTo>
                  <a:cubicBezTo>
                    <a:pt x="248786" y="320557"/>
                    <a:pt x="320557" y="248786"/>
                    <a:pt x="320557" y="160279"/>
                  </a:cubicBezTo>
                  <a:cubicBezTo>
                    <a:pt x="320557" y="71771"/>
                    <a:pt x="249108" y="0"/>
                    <a:pt x="160279" y="0"/>
                  </a:cubicBezTo>
                  <a:cubicBezTo>
                    <a:pt x="128094" y="0"/>
                    <a:pt x="98163" y="9333"/>
                    <a:pt x="73059" y="25748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52" name="Freeform: Shape 32">
              <a:extLst>
                <a:ext uri="{FF2B5EF4-FFF2-40B4-BE49-F238E27FC236}">
                  <a16:creationId xmlns:a16="http://schemas.microsoft.com/office/drawing/2014/main" id="{F78BDAC0-FF09-C040-8CA4-7538424C5C7E}"/>
                </a:ext>
              </a:extLst>
            </p:cNvPr>
            <p:cNvSpPr/>
            <p:nvPr/>
          </p:nvSpPr>
          <p:spPr>
            <a:xfrm>
              <a:off x="1710435" y="4397317"/>
              <a:ext cx="32184" cy="41840"/>
            </a:xfrm>
            <a:custGeom>
              <a:avLst/>
              <a:gdLst>
                <a:gd name="connsiteX0" fmla="*/ 35081 w 32184"/>
                <a:gd name="connsiteY0" fmla="*/ 0 h 41839"/>
                <a:gd name="connsiteX1" fmla="*/ 0 w 32184"/>
                <a:gd name="connsiteY1" fmla="*/ 42805 h 4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84" h="41839">
                  <a:moveTo>
                    <a:pt x="35081" y="0"/>
                  </a:moveTo>
                  <a:cubicBezTo>
                    <a:pt x="20920" y="12230"/>
                    <a:pt x="9012" y="26713"/>
                    <a:pt x="0" y="42805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57" name="Freeform: Shape 33">
              <a:extLst>
                <a:ext uri="{FF2B5EF4-FFF2-40B4-BE49-F238E27FC236}">
                  <a16:creationId xmlns:a16="http://schemas.microsoft.com/office/drawing/2014/main" id="{AA45FFDE-2184-3E43-A4D5-AC47F24BAB5B}"/>
                </a:ext>
              </a:extLst>
            </p:cNvPr>
            <p:cNvSpPr/>
            <p:nvPr/>
          </p:nvSpPr>
          <p:spPr>
            <a:xfrm>
              <a:off x="1720186" y="4389011"/>
              <a:ext cx="257476" cy="257476"/>
            </a:xfrm>
            <a:custGeom>
              <a:avLst/>
              <a:gdLst>
                <a:gd name="connsiteX0" fmla="*/ 236460 w 257475"/>
                <a:gd name="connsiteY0" fmla="*/ 204309 h 257475"/>
                <a:gd name="connsiteX1" fmla="*/ 137976 w 257475"/>
                <a:gd name="connsiteY1" fmla="*/ 259344 h 257475"/>
                <a:gd name="connsiteX2" fmla="*/ 226 w 257475"/>
                <a:gd name="connsiteY2" fmla="*/ 137365 h 257475"/>
                <a:gd name="connsiteX3" fmla="*/ 122205 w 257475"/>
                <a:gd name="connsiteY3" fmla="*/ 259 h 257475"/>
                <a:gd name="connsiteX4" fmla="*/ 259955 w 257475"/>
                <a:gd name="connsiteY4" fmla="*/ 122239 h 257475"/>
                <a:gd name="connsiteX5" fmla="*/ 252874 w 257475"/>
                <a:gd name="connsiteY5" fmla="*/ 173412 h 2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475" h="257475">
                  <a:moveTo>
                    <a:pt x="236460" y="204309"/>
                  </a:moveTo>
                  <a:cubicBezTo>
                    <a:pt x="214574" y="235528"/>
                    <a:pt x="178850" y="257091"/>
                    <a:pt x="137976" y="259344"/>
                  </a:cubicBezTo>
                  <a:cubicBezTo>
                    <a:pt x="66204" y="263850"/>
                    <a:pt x="4732" y="209137"/>
                    <a:pt x="226" y="137365"/>
                  </a:cubicBezTo>
                  <a:cubicBezTo>
                    <a:pt x="-3958" y="65916"/>
                    <a:pt x="50434" y="4443"/>
                    <a:pt x="122205" y="259"/>
                  </a:cubicBezTo>
                  <a:cubicBezTo>
                    <a:pt x="193976" y="-4246"/>
                    <a:pt x="255449" y="50467"/>
                    <a:pt x="259955" y="122239"/>
                  </a:cubicBezTo>
                  <a:cubicBezTo>
                    <a:pt x="260920" y="140262"/>
                    <a:pt x="258345" y="157320"/>
                    <a:pt x="252874" y="173412"/>
                  </a:cubicBezTo>
                </a:path>
              </a:pathLst>
            </a:custGeom>
            <a:noFill/>
            <a:ln w="15875" cap="flat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58" name="Freeform: Shape 35">
              <a:extLst>
                <a:ext uri="{FF2B5EF4-FFF2-40B4-BE49-F238E27FC236}">
                  <a16:creationId xmlns:a16="http://schemas.microsoft.com/office/drawing/2014/main" id="{CACE69D2-3E61-F04C-91C6-354EB417F117}"/>
                </a:ext>
              </a:extLst>
            </p:cNvPr>
            <p:cNvSpPr/>
            <p:nvPr/>
          </p:nvSpPr>
          <p:spPr>
            <a:xfrm>
              <a:off x="1933474" y="4593320"/>
              <a:ext cx="189888" cy="189888"/>
            </a:xfrm>
            <a:custGeom>
              <a:avLst/>
              <a:gdLst>
                <a:gd name="connsiteX0" fmla="*/ 57288 w 189888"/>
                <a:gd name="connsiteY0" fmla="*/ 0 h 189888"/>
                <a:gd name="connsiteX1" fmla="*/ 178624 w 189888"/>
                <a:gd name="connsiteY1" fmla="*/ 121979 h 189888"/>
                <a:gd name="connsiteX2" fmla="*/ 177658 w 189888"/>
                <a:gd name="connsiteY2" fmla="*/ 179911 h 189888"/>
                <a:gd name="connsiteX3" fmla="*/ 177658 w 189888"/>
                <a:gd name="connsiteY3" fmla="*/ 179911 h 189888"/>
                <a:gd name="connsiteX4" fmla="*/ 119726 w 189888"/>
                <a:gd name="connsiteY4" fmla="*/ 180555 h 189888"/>
                <a:gd name="connsiteX5" fmla="*/ 0 w 189888"/>
                <a:gd name="connsiteY5" fmla="*/ 60829 h 1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888" h="189888">
                  <a:moveTo>
                    <a:pt x="57288" y="0"/>
                  </a:moveTo>
                  <a:lnTo>
                    <a:pt x="178624" y="121979"/>
                  </a:lnTo>
                  <a:cubicBezTo>
                    <a:pt x="194394" y="137749"/>
                    <a:pt x="194072" y="163819"/>
                    <a:pt x="177658" y="179911"/>
                  </a:cubicBezTo>
                  <a:lnTo>
                    <a:pt x="177658" y="179911"/>
                  </a:lnTo>
                  <a:cubicBezTo>
                    <a:pt x="161566" y="196003"/>
                    <a:pt x="135497" y="196325"/>
                    <a:pt x="119726" y="180555"/>
                  </a:cubicBezTo>
                  <a:lnTo>
                    <a:pt x="0" y="60829"/>
                  </a:ln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59" name="Freeform: Shape 46">
              <a:extLst>
                <a:ext uri="{FF2B5EF4-FFF2-40B4-BE49-F238E27FC236}">
                  <a16:creationId xmlns:a16="http://schemas.microsoft.com/office/drawing/2014/main" id="{1B5D28E0-A377-9040-9D5E-60E2E57E9EA3}"/>
                </a:ext>
              </a:extLst>
            </p:cNvPr>
            <p:cNvSpPr/>
            <p:nvPr/>
          </p:nvSpPr>
          <p:spPr>
            <a:xfrm>
              <a:off x="2039360" y="4700816"/>
              <a:ext cx="38621" cy="41840"/>
            </a:xfrm>
            <a:custGeom>
              <a:avLst/>
              <a:gdLst>
                <a:gd name="connsiteX0" fmla="*/ 41196 w 38621"/>
                <a:gd name="connsiteY0" fmla="*/ 0 h 41839"/>
                <a:gd name="connsiteX1" fmla="*/ 0 w 38621"/>
                <a:gd name="connsiteY1" fmla="*/ 42805 h 4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21" h="41839">
                  <a:moveTo>
                    <a:pt x="41196" y="0"/>
                  </a:moveTo>
                  <a:lnTo>
                    <a:pt x="0" y="42805"/>
                  </a:lnTo>
                </a:path>
              </a:pathLst>
            </a:custGeom>
            <a:ln w="1587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0" name="Freeform: Shape 47">
              <a:extLst>
                <a:ext uri="{FF2B5EF4-FFF2-40B4-BE49-F238E27FC236}">
                  <a16:creationId xmlns:a16="http://schemas.microsoft.com/office/drawing/2014/main" id="{B3654352-5610-AB42-BFE7-1CE9A6033153}"/>
                </a:ext>
              </a:extLst>
            </p:cNvPr>
            <p:cNvSpPr/>
            <p:nvPr/>
          </p:nvSpPr>
          <p:spPr>
            <a:xfrm>
              <a:off x="2016831" y="4678287"/>
              <a:ext cx="38621" cy="41840"/>
            </a:xfrm>
            <a:custGeom>
              <a:avLst/>
              <a:gdLst>
                <a:gd name="connsiteX0" fmla="*/ 41196 w 38621"/>
                <a:gd name="connsiteY0" fmla="*/ 0 h 41839"/>
                <a:gd name="connsiteX1" fmla="*/ 0 w 38621"/>
                <a:gd name="connsiteY1" fmla="*/ 42805 h 4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21" h="41839">
                  <a:moveTo>
                    <a:pt x="41196" y="0"/>
                  </a:moveTo>
                  <a:lnTo>
                    <a:pt x="0" y="42805"/>
                  </a:lnTo>
                </a:path>
              </a:pathLst>
            </a:custGeom>
            <a:ln w="1587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19486C-509A-2848-BCC5-A089933FD3E5}"/>
              </a:ext>
            </a:extLst>
          </p:cNvPr>
          <p:cNvGrpSpPr>
            <a:grpSpLocks noChangeAspect="1"/>
          </p:cNvGrpSpPr>
          <p:nvPr/>
        </p:nvGrpSpPr>
        <p:grpSpPr>
          <a:xfrm>
            <a:off x="1236406" y="1422741"/>
            <a:ext cx="686327" cy="458524"/>
            <a:chOff x="223260" y="1391110"/>
            <a:chExt cx="522363" cy="348983"/>
          </a:xfrm>
        </p:grpSpPr>
        <p:grpSp>
          <p:nvGrpSpPr>
            <p:cNvPr id="67" name="Group 4">
              <a:extLst>
                <a:ext uri="{FF2B5EF4-FFF2-40B4-BE49-F238E27FC236}">
                  <a16:creationId xmlns:a16="http://schemas.microsoft.com/office/drawing/2014/main" id="{2FD3F54C-8555-9E46-B5E2-E35C6F57A5C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9553" y="1441490"/>
              <a:ext cx="173287" cy="248222"/>
              <a:chOff x="2732" y="1411"/>
              <a:chExt cx="296" cy="424"/>
            </a:xfrm>
          </p:grpSpPr>
          <p:sp>
            <p:nvSpPr>
              <p:cNvPr id="72" name="Oval 5">
                <a:extLst>
                  <a:ext uri="{FF2B5EF4-FFF2-40B4-BE49-F238E27FC236}">
                    <a16:creationId xmlns:a16="http://schemas.microsoft.com/office/drawing/2014/main" id="{5DB207EE-4966-7D40-B932-2C6FDB797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1" y="1411"/>
                <a:ext cx="178" cy="177"/>
              </a:xfrm>
              <a:prstGeom prst="ellipse">
                <a:avLst/>
              </a:prstGeom>
              <a:noFill/>
              <a:ln w="15875" cap="rnd">
                <a:solidFill>
                  <a:schemeClr val="accent1"/>
                </a:solidFill>
                <a:prstDash val="solid"/>
                <a:round/>
                <a:headEnd type="none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9297D244-D12E-6D47-8F6F-0DC09871F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1588"/>
                <a:ext cx="296" cy="247"/>
              </a:xfrm>
              <a:custGeom>
                <a:avLst/>
                <a:gdLst>
                  <a:gd name="T0" fmla="*/ 0 w 140"/>
                  <a:gd name="T1" fmla="*/ 117 h 117"/>
                  <a:gd name="T2" fmla="*/ 70 w 140"/>
                  <a:gd name="T3" fmla="*/ 0 h 117"/>
                  <a:gd name="T4" fmla="*/ 140 w 140"/>
                  <a:gd name="T5" fmla="*/ 117 h 117"/>
                  <a:gd name="T6" fmla="*/ 0 w 140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17">
                    <a:moveTo>
                      <a:pt x="0" y="117"/>
                    </a:moveTo>
                    <a:cubicBezTo>
                      <a:pt x="0" y="52"/>
                      <a:pt x="31" y="0"/>
                      <a:pt x="70" y="0"/>
                    </a:cubicBezTo>
                    <a:cubicBezTo>
                      <a:pt x="108" y="0"/>
                      <a:pt x="140" y="52"/>
                      <a:pt x="140" y="117"/>
                    </a:cubicBezTo>
                    <a:lnTo>
                      <a:pt x="0" y="117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</p:grpSp>
        <p:sp>
          <p:nvSpPr>
            <p:cNvPr id="68" name="Rectangle: Rounded Corners 69">
              <a:extLst>
                <a:ext uri="{FF2B5EF4-FFF2-40B4-BE49-F238E27FC236}">
                  <a16:creationId xmlns:a16="http://schemas.microsoft.com/office/drawing/2014/main" id="{58356964-BFB3-A146-A78D-A39A2B715FA7}"/>
                </a:ext>
              </a:extLst>
            </p:cNvPr>
            <p:cNvSpPr/>
            <p:nvPr/>
          </p:nvSpPr>
          <p:spPr>
            <a:xfrm>
              <a:off x="223260" y="1391110"/>
              <a:ext cx="522363" cy="348983"/>
            </a:xfrm>
            <a:prstGeom prst="roundRect">
              <a:avLst>
                <a:gd name="adj" fmla="val 2453"/>
              </a:avLst>
            </a:prstGeom>
            <a:no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333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1BCB588-C2BA-3A40-9E32-EDD7E86C3FD6}"/>
                </a:ext>
              </a:extLst>
            </p:cNvPr>
            <p:cNvCxnSpPr>
              <a:cxnSpLocks/>
            </p:cNvCxnSpPr>
            <p:nvPr/>
          </p:nvCxnSpPr>
          <p:spPr>
            <a:xfrm>
              <a:off x="495016" y="1520334"/>
              <a:ext cx="207160" cy="0"/>
            </a:xfrm>
            <a:prstGeom prst="line">
              <a:avLst/>
            </a:prstGeom>
            <a:solidFill>
              <a:schemeClr val="bg1"/>
            </a:solidFill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4E73BC-05D4-F24E-8382-F3209D4E7722}"/>
                </a:ext>
              </a:extLst>
            </p:cNvPr>
            <p:cNvCxnSpPr>
              <a:cxnSpLocks/>
            </p:cNvCxnSpPr>
            <p:nvPr/>
          </p:nvCxnSpPr>
          <p:spPr>
            <a:xfrm>
              <a:off x="495016" y="1574850"/>
              <a:ext cx="207160" cy="0"/>
            </a:xfrm>
            <a:prstGeom prst="line">
              <a:avLst/>
            </a:prstGeom>
            <a:solidFill>
              <a:schemeClr val="bg1"/>
            </a:solidFill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656DBF8-F885-234D-AC95-D7654FB61BB6}"/>
                </a:ext>
              </a:extLst>
            </p:cNvPr>
            <p:cNvCxnSpPr>
              <a:cxnSpLocks/>
            </p:cNvCxnSpPr>
            <p:nvPr/>
          </p:nvCxnSpPr>
          <p:spPr>
            <a:xfrm>
              <a:off x="495016" y="1629365"/>
              <a:ext cx="207160" cy="0"/>
            </a:xfrm>
            <a:prstGeom prst="line">
              <a:avLst/>
            </a:prstGeom>
            <a:solidFill>
              <a:schemeClr val="bg1"/>
            </a:solidFill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</p:cxnSp>
      </p:grpSp>
      <p:grpSp>
        <p:nvGrpSpPr>
          <p:cNvPr id="74" name="Graphic 27">
            <a:extLst>
              <a:ext uri="{FF2B5EF4-FFF2-40B4-BE49-F238E27FC236}">
                <a16:creationId xmlns:a16="http://schemas.microsoft.com/office/drawing/2014/main" id="{6431C788-0A10-6F4A-9C58-799968521F18}"/>
              </a:ext>
            </a:extLst>
          </p:cNvPr>
          <p:cNvGrpSpPr>
            <a:grpSpLocks noChangeAspect="1"/>
          </p:cNvGrpSpPr>
          <p:nvPr/>
        </p:nvGrpSpPr>
        <p:grpSpPr>
          <a:xfrm>
            <a:off x="5639519" y="1097021"/>
            <a:ext cx="1109962" cy="1109962"/>
            <a:chOff x="4568072" y="4893920"/>
            <a:chExt cx="643689" cy="643689"/>
          </a:xfrm>
        </p:grpSpPr>
        <p:sp>
          <p:nvSpPr>
            <p:cNvPr id="75" name="Freeform: Shape 3">
              <a:extLst>
                <a:ext uri="{FF2B5EF4-FFF2-40B4-BE49-F238E27FC236}">
                  <a16:creationId xmlns:a16="http://schemas.microsoft.com/office/drawing/2014/main" id="{629201CA-8899-B448-AAED-1DD674E33208}"/>
                </a:ext>
              </a:extLst>
            </p:cNvPr>
            <p:cNvSpPr/>
            <p:nvPr/>
          </p:nvSpPr>
          <p:spPr>
            <a:xfrm>
              <a:off x="4697132" y="5015375"/>
              <a:ext cx="292878" cy="399087"/>
            </a:xfrm>
            <a:custGeom>
              <a:avLst/>
              <a:gdLst>
                <a:gd name="connsiteX0" fmla="*/ 293200 w 292878"/>
                <a:gd name="connsiteY0" fmla="*/ 68111 h 399087"/>
                <a:gd name="connsiteX1" fmla="*/ 293200 w 292878"/>
                <a:gd name="connsiteY1" fmla="*/ 46548 h 399087"/>
                <a:gd name="connsiteX2" fmla="*/ 281614 w 292878"/>
                <a:gd name="connsiteY2" fmla="*/ 37214 h 399087"/>
                <a:gd name="connsiteX3" fmla="*/ 154164 w 292878"/>
                <a:gd name="connsiteY3" fmla="*/ 3099 h 399087"/>
                <a:gd name="connsiteX4" fmla="*/ 139681 w 292878"/>
                <a:gd name="connsiteY4" fmla="*/ 3421 h 399087"/>
                <a:gd name="connsiteX5" fmla="*/ 11586 w 292878"/>
                <a:gd name="connsiteY5" fmla="*/ 36571 h 399087"/>
                <a:gd name="connsiteX6" fmla="*/ 0 w 292878"/>
                <a:gd name="connsiteY6" fmla="*/ 45904 h 399087"/>
                <a:gd name="connsiteX7" fmla="*/ 0 w 292878"/>
                <a:gd name="connsiteY7" fmla="*/ 314322 h 399087"/>
                <a:gd name="connsiteX8" fmla="*/ 4828 w 292878"/>
                <a:gd name="connsiteY8" fmla="*/ 322690 h 399087"/>
                <a:gd name="connsiteX9" fmla="*/ 141933 w 292878"/>
                <a:gd name="connsiteY9" fmla="*/ 399933 h 399087"/>
                <a:gd name="connsiteX10" fmla="*/ 151267 w 292878"/>
                <a:gd name="connsiteY10" fmla="*/ 399933 h 399087"/>
                <a:gd name="connsiteX11" fmla="*/ 288373 w 292878"/>
                <a:gd name="connsiteY11" fmla="*/ 323012 h 399087"/>
                <a:gd name="connsiteX12" fmla="*/ 293200 w 292878"/>
                <a:gd name="connsiteY12" fmla="*/ 314966 h 399087"/>
                <a:gd name="connsiteX13" fmla="*/ 293522 w 292878"/>
                <a:gd name="connsiteY13" fmla="*/ 293403 h 39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2878" h="399087">
                  <a:moveTo>
                    <a:pt x="293200" y="68111"/>
                  </a:moveTo>
                  <a:lnTo>
                    <a:pt x="293200" y="46548"/>
                  </a:lnTo>
                  <a:cubicBezTo>
                    <a:pt x="293200" y="40433"/>
                    <a:pt x="287729" y="35927"/>
                    <a:pt x="281614" y="37214"/>
                  </a:cubicBezTo>
                  <a:cubicBezTo>
                    <a:pt x="256510" y="42686"/>
                    <a:pt x="195360" y="49444"/>
                    <a:pt x="154164" y="3099"/>
                  </a:cubicBezTo>
                  <a:cubicBezTo>
                    <a:pt x="150301" y="-1085"/>
                    <a:pt x="143543" y="-1085"/>
                    <a:pt x="139681" y="3421"/>
                  </a:cubicBezTo>
                  <a:cubicBezTo>
                    <a:pt x="125198" y="19835"/>
                    <a:pt x="86576" y="51697"/>
                    <a:pt x="11586" y="36571"/>
                  </a:cubicBezTo>
                  <a:cubicBezTo>
                    <a:pt x="5471" y="35283"/>
                    <a:pt x="0" y="39789"/>
                    <a:pt x="0" y="45904"/>
                  </a:cubicBezTo>
                  <a:lnTo>
                    <a:pt x="0" y="314322"/>
                  </a:lnTo>
                  <a:cubicBezTo>
                    <a:pt x="0" y="317863"/>
                    <a:pt x="1931" y="321081"/>
                    <a:pt x="4828" y="322690"/>
                  </a:cubicBezTo>
                  <a:lnTo>
                    <a:pt x="141933" y="399933"/>
                  </a:lnTo>
                  <a:cubicBezTo>
                    <a:pt x="144830" y="401542"/>
                    <a:pt x="148370" y="401542"/>
                    <a:pt x="151267" y="399933"/>
                  </a:cubicBezTo>
                  <a:lnTo>
                    <a:pt x="288373" y="323012"/>
                  </a:lnTo>
                  <a:cubicBezTo>
                    <a:pt x="291269" y="321403"/>
                    <a:pt x="293200" y="318185"/>
                    <a:pt x="293200" y="314966"/>
                  </a:cubicBezTo>
                  <a:lnTo>
                    <a:pt x="293522" y="293403"/>
                  </a:ln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76" name="Freeform: Shape 4">
              <a:extLst>
                <a:ext uri="{FF2B5EF4-FFF2-40B4-BE49-F238E27FC236}">
                  <a16:creationId xmlns:a16="http://schemas.microsoft.com/office/drawing/2014/main" id="{C9EB316D-DA6A-4B4C-BEF0-BDB37B91E12F}"/>
                </a:ext>
              </a:extLst>
            </p:cNvPr>
            <p:cNvSpPr/>
            <p:nvPr/>
          </p:nvSpPr>
          <p:spPr>
            <a:xfrm>
              <a:off x="4700028" y="5219305"/>
              <a:ext cx="183451" cy="57932"/>
            </a:xfrm>
            <a:custGeom>
              <a:avLst/>
              <a:gdLst>
                <a:gd name="connsiteX0" fmla="*/ 0 w 183451"/>
                <a:gd name="connsiteY0" fmla="*/ 0 h 57932"/>
                <a:gd name="connsiteX1" fmla="*/ 184417 w 183451"/>
                <a:gd name="connsiteY1" fmla="*/ 59863 h 5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451" h="57932">
                  <a:moveTo>
                    <a:pt x="0" y="0"/>
                  </a:moveTo>
                  <a:lnTo>
                    <a:pt x="184417" y="59863"/>
                  </a:lnTo>
                </a:path>
              </a:pathLst>
            </a:custGeom>
            <a:ln w="1587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77" name="Freeform: Shape 5">
              <a:extLst>
                <a:ext uri="{FF2B5EF4-FFF2-40B4-BE49-F238E27FC236}">
                  <a16:creationId xmlns:a16="http://schemas.microsoft.com/office/drawing/2014/main" id="{19FA6CF2-3EB3-D547-A9EA-01109275899B}"/>
                </a:ext>
              </a:extLst>
            </p:cNvPr>
            <p:cNvSpPr/>
            <p:nvPr/>
          </p:nvSpPr>
          <p:spPr>
            <a:xfrm>
              <a:off x="4699385" y="5110521"/>
              <a:ext cx="173796" cy="54714"/>
            </a:xfrm>
            <a:custGeom>
              <a:avLst/>
              <a:gdLst>
                <a:gd name="connsiteX0" fmla="*/ 0 w 173796"/>
                <a:gd name="connsiteY0" fmla="*/ 0 h 54713"/>
                <a:gd name="connsiteX1" fmla="*/ 176371 w 173796"/>
                <a:gd name="connsiteY1" fmla="*/ 54714 h 5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796" h="54713">
                  <a:moveTo>
                    <a:pt x="0" y="0"/>
                  </a:moveTo>
                  <a:lnTo>
                    <a:pt x="176371" y="54714"/>
                  </a:lnTo>
                </a:path>
              </a:pathLst>
            </a:custGeom>
            <a:ln w="1587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78" name="Freeform: Shape 6">
              <a:extLst>
                <a:ext uri="{FF2B5EF4-FFF2-40B4-BE49-F238E27FC236}">
                  <a16:creationId xmlns:a16="http://schemas.microsoft.com/office/drawing/2014/main" id="{1AC4B013-9DE2-7744-9487-0F4474382373}"/>
                </a:ext>
              </a:extLst>
            </p:cNvPr>
            <p:cNvSpPr/>
            <p:nvPr/>
          </p:nvSpPr>
          <p:spPr>
            <a:xfrm>
              <a:off x="4899250" y="5100866"/>
              <a:ext cx="183451" cy="183451"/>
            </a:xfrm>
            <a:custGeom>
              <a:avLst/>
              <a:gdLst>
                <a:gd name="connsiteX0" fmla="*/ 183451 w 183451"/>
                <a:gd name="connsiteY0" fmla="*/ 91726 h 183451"/>
                <a:gd name="connsiteX1" fmla="*/ 91726 w 183451"/>
                <a:gd name="connsiteY1" fmla="*/ 183451 h 183451"/>
                <a:gd name="connsiteX2" fmla="*/ 0 w 183451"/>
                <a:gd name="connsiteY2" fmla="*/ 91726 h 183451"/>
                <a:gd name="connsiteX3" fmla="*/ 91726 w 183451"/>
                <a:gd name="connsiteY3" fmla="*/ 0 h 183451"/>
                <a:gd name="connsiteX4" fmla="*/ 183451 w 183451"/>
                <a:gd name="connsiteY4" fmla="*/ 91726 h 1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451" h="183451">
                  <a:moveTo>
                    <a:pt x="183451" y="91726"/>
                  </a:moveTo>
                  <a:cubicBezTo>
                    <a:pt x="183451" y="142384"/>
                    <a:pt x="142384" y="183451"/>
                    <a:pt x="91726" y="183451"/>
                  </a:cubicBezTo>
                  <a:cubicBezTo>
                    <a:pt x="41067" y="183451"/>
                    <a:pt x="0" y="142384"/>
                    <a:pt x="0" y="91726"/>
                  </a:cubicBezTo>
                  <a:cubicBezTo>
                    <a:pt x="0" y="41067"/>
                    <a:pt x="41067" y="0"/>
                    <a:pt x="91726" y="0"/>
                  </a:cubicBezTo>
                  <a:cubicBezTo>
                    <a:pt x="142384" y="0"/>
                    <a:pt x="183451" y="41067"/>
                    <a:pt x="183451" y="91726"/>
                  </a:cubicBezTo>
                  <a:close/>
                </a:path>
              </a:pathLst>
            </a:custGeom>
            <a:noFill/>
            <a:ln w="15875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79" name="Freeform: Shape 8">
              <a:extLst>
                <a:ext uri="{FF2B5EF4-FFF2-40B4-BE49-F238E27FC236}">
                  <a16:creationId xmlns:a16="http://schemas.microsoft.com/office/drawing/2014/main" id="{D216983B-1D97-864E-A70A-AABAA9236AA0}"/>
                </a:ext>
              </a:extLst>
            </p:cNvPr>
            <p:cNvSpPr/>
            <p:nvPr/>
          </p:nvSpPr>
          <p:spPr>
            <a:xfrm>
              <a:off x="4942055" y="5160407"/>
              <a:ext cx="93335" cy="67587"/>
            </a:xfrm>
            <a:custGeom>
              <a:avLst/>
              <a:gdLst>
                <a:gd name="connsiteX0" fmla="*/ 0 w 93334"/>
                <a:gd name="connsiteY0" fmla="*/ 40552 h 67587"/>
                <a:gd name="connsiteX1" fmla="*/ 27679 w 93334"/>
                <a:gd name="connsiteY1" fmla="*/ 68231 h 67587"/>
                <a:gd name="connsiteX2" fmla="*/ 95910 w 93334"/>
                <a:gd name="connsiteY2" fmla="*/ 0 h 6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34" h="67587">
                  <a:moveTo>
                    <a:pt x="0" y="40552"/>
                  </a:moveTo>
                  <a:lnTo>
                    <a:pt x="27679" y="68231"/>
                  </a:lnTo>
                  <a:lnTo>
                    <a:pt x="95910" y="0"/>
                  </a:lnTo>
                </a:path>
              </a:pathLst>
            </a:custGeom>
            <a:noFill/>
            <a:ln w="15875" cap="flat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30705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3457E-6 L 5E-6 -0.04228 " pathEditMode="relative" rAng="0" ptsTypes="AA">
                                      <p:cBhvr>
                                        <p:cTn id="24" dur="5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2099E-6 L 0 -0.04229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2099E-6 L 0 -0.04229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2099E-6 L 0 -0.04229 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2099E-6 L 0 -0.04229 " pathEditMode="relative" rAng="0" ptsTypes="AA">
                                      <p:cBhvr>
                                        <p:cTn id="44" dur="5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59" dur="5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64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69" dur="5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TOMs with AWS Services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86389" y="1292505"/>
            <a:ext cx="5364099" cy="4415480"/>
            <a:chOff x="4295209" y="1186249"/>
            <a:chExt cx="4023074" cy="3311610"/>
          </a:xfrm>
          <a:effectLst/>
        </p:grpSpPr>
        <p:cxnSp>
          <p:nvCxnSpPr>
            <p:cNvPr id="5" name="Straight Connector 4"/>
            <p:cNvCxnSpPr/>
            <p:nvPr/>
          </p:nvCxnSpPr>
          <p:spPr>
            <a:xfrm>
              <a:off x="4295209" y="1186249"/>
              <a:ext cx="39541" cy="331161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319636" y="2898525"/>
              <a:ext cx="3998647" cy="12726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6915387" y="1152540"/>
            <a:ext cx="447407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000" i="1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“Security of processing”</a:t>
            </a:r>
            <a:r>
              <a:rPr lang="en-US" sz="2133" i="1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3034" y="1199593"/>
            <a:ext cx="5834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000" i="1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“Data protection by design and default”</a:t>
            </a:r>
            <a:endParaRPr lang="en-US" sz="2667" i="1" dirty="0">
              <a:solidFill>
                <a:srgbClr val="000000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2625" y="3611989"/>
            <a:ext cx="3889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Records of processing activities</a:t>
            </a:r>
            <a:r>
              <a:rPr lang="en-US" sz="2000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560" y="3092195"/>
            <a:ext cx="135533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Storage Gateway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04475" y="3015612"/>
            <a:ext cx="1981567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</a:t>
            </a:r>
          </a:p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Virtual Private Cloud (VPC)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10448" y="3128464"/>
            <a:ext cx="135533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API</a:t>
            </a:r>
          </a:p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Gateway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7840" y="2766099"/>
            <a:ext cx="587019" cy="543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</a:t>
            </a:r>
          </a:p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KMS</a:t>
            </a:r>
            <a:endParaRPr lang="en-US" sz="1467" dirty="0">
              <a:solidFill>
                <a:srgbClr val="000000"/>
              </a:solidFill>
              <a:latin typeface="Amazon Ember" panose="02000000000000000000" pitchFamily="2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8014" y="2777822"/>
            <a:ext cx="1079142" cy="543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</a:t>
            </a:r>
          </a:p>
          <a:p>
            <a:pPr algn="ctr" defTabSz="914377">
              <a:defRPr/>
            </a:pPr>
            <a:r>
              <a:rPr lang="en-US" sz="1467" dirty="0" err="1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CloudHSM</a:t>
            </a:r>
            <a:endParaRPr lang="en-US" sz="1467" dirty="0">
              <a:solidFill>
                <a:srgbClr val="000000"/>
              </a:solidFill>
              <a:latin typeface="Amazon Ember" panose="02000000000000000000" pitchFamily="2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9132" y="2777821"/>
            <a:ext cx="1199366" cy="769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S3 </a:t>
            </a:r>
          </a:p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Server-Side</a:t>
            </a:r>
          </a:p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Encryption</a:t>
            </a:r>
            <a:endParaRPr lang="en-US" sz="1467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1219" y="5043425"/>
            <a:ext cx="1530780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Identity and Access Management</a:t>
            </a:r>
            <a:endParaRPr lang="en-US" sz="1467" dirty="0">
              <a:solidFill>
                <a:srgbClr val="000000"/>
              </a:solidFill>
              <a:latin typeface="Amazon Ember" panose="02000000000000000000" pitchFamily="2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23951" y="5097511"/>
            <a:ext cx="1563248" cy="543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</a:t>
            </a:r>
          </a:p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CloudFormation</a:t>
            </a:r>
            <a:endParaRPr lang="en-US" sz="1467" dirty="0">
              <a:solidFill>
                <a:srgbClr val="000000"/>
              </a:solidFill>
              <a:latin typeface="Amazon Ember" panose="02000000000000000000" pitchFamily="2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41309" y="5052079"/>
            <a:ext cx="130919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</a:t>
            </a:r>
          </a:p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WAF</a:t>
            </a:r>
            <a:endParaRPr lang="en-US" sz="1467" dirty="0">
              <a:solidFill>
                <a:srgbClr val="000000"/>
              </a:solidFill>
              <a:latin typeface="Amazon Ember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60577" y="5315074"/>
            <a:ext cx="176253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CloudWatch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909924" y="5286282"/>
            <a:ext cx="1056700" cy="543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</a:t>
            </a:r>
          </a:p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CloudTrail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593930" y="5331980"/>
            <a:ext cx="745717" cy="543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</a:t>
            </a:r>
          </a:p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Config</a:t>
            </a:r>
            <a:endParaRPr lang="en-US" sz="1467" dirty="0">
              <a:solidFill>
                <a:srgbClr val="000000"/>
              </a:solidFill>
              <a:latin typeface="Amazon Ember" panose="02000000000000000000" pitchFamily="2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CB3D0F1-40FD-E04C-926C-1CB4BAA85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1050" y="2104003"/>
            <a:ext cx="711200" cy="711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C53AC66C-C95F-C64C-836A-F2C2BB620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27731" y="2104003"/>
            <a:ext cx="711200" cy="711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8000876-F1F9-EA41-AB03-AFC4514A7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85054" y="2104003"/>
            <a:ext cx="711200" cy="711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990F815-FF9E-7C42-A1A4-35A4C46F09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1050" y="4188661"/>
            <a:ext cx="711200" cy="7112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320F1D54-4CBC-7C47-9002-4072E83621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584915" y="4188661"/>
            <a:ext cx="711200" cy="7112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FB30B876-95C0-EC4D-96A6-73697EBDFC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183277" y="4188661"/>
            <a:ext cx="711200" cy="711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0C9827B0-0E99-6245-9562-F61403BF67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265814" y="1908454"/>
            <a:ext cx="711200" cy="7112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30954F92-225F-624F-84A4-8CE974723B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095404" y="1908852"/>
            <a:ext cx="711200" cy="711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5B208180-C103-D645-92D5-212A8D709E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9735956" y="1908454"/>
            <a:ext cx="711200" cy="7112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74E74524-5BB1-0140-9E3F-DFE36E7823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265814" y="4188661"/>
            <a:ext cx="711200" cy="7112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F4C88E93-7283-6B46-A346-05CFFBA2C0F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8071985" y="4222324"/>
            <a:ext cx="711200" cy="7112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A9673CEB-2590-3149-9B54-502FBA0E1FA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9607649" y="4222324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4C58-1D63-CA44-9D51-530E26C9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GDPR?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6CB7461-7864-5C48-B40A-8EC5ECDDD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AECC3-92CE-EA46-9A3A-5EC5D9710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75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22" y="1244798"/>
            <a:ext cx="2734057" cy="981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77" y="1244798"/>
            <a:ext cx="2734057" cy="981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30" y="1244798"/>
            <a:ext cx="2734057" cy="9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9" y="1244798"/>
            <a:ext cx="2734057" cy="98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0639" y="2591467"/>
            <a:ext cx="85225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The </a:t>
            </a:r>
            <a:r>
              <a:rPr lang="en-US" sz="25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controller</a:t>
            </a:r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“shall implement appropriate technical and organizational measures for </a:t>
            </a:r>
            <a:r>
              <a:rPr lang="en-US" sz="2500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ensuring</a:t>
            </a:r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that, by default, only personal data that are necessary for each specific purpose of the processing are processed.”</a:t>
            </a:r>
          </a:p>
          <a:p>
            <a:pPr algn="ctr" defTabSz="914377"/>
            <a:endParaRPr lang="en-US" sz="2500" dirty="0">
              <a:solidFill>
                <a:prstClr val="black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algn="r" defTabSz="914377"/>
            <a:r>
              <a:rPr lang="en-US" sz="25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AWS Identity </a:t>
            </a:r>
            <a:r>
              <a:rPr lang="en-US" sz="2500" b="1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&amp;</a:t>
            </a:r>
            <a:r>
              <a:rPr lang="en-US" sz="25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Access Management</a:t>
            </a:r>
          </a:p>
          <a:p>
            <a:pPr algn="r" defTabSz="914377"/>
            <a:r>
              <a:rPr lang="en-US" sz="25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API-Request Authentication</a:t>
            </a:r>
          </a:p>
          <a:p>
            <a:pPr algn="r" defTabSz="914377"/>
            <a:r>
              <a:rPr lang="en-US" sz="25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Temporary Access Tokens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4749F-95E2-E04D-9484-BCE54E44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1" y="153249"/>
            <a:ext cx="11268816" cy="727655"/>
          </a:xfrm>
        </p:spPr>
        <p:txBody>
          <a:bodyPr/>
          <a:lstStyle/>
          <a:p>
            <a:r>
              <a:rPr lang="en-US" dirty="0"/>
              <a:t>Implementing TOMs with AWS Services - Examples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3F320-EDD5-E64B-BB5C-3A47EC6AEABA}"/>
              </a:ext>
            </a:extLst>
          </p:cNvPr>
          <p:cNvSpPr txBox="1"/>
          <p:nvPr/>
        </p:nvSpPr>
        <p:spPr>
          <a:xfrm>
            <a:off x="2107270" y="5473822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WAF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174166-3A4E-E444-89E2-D0B4C5D44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02622" y="4717856"/>
            <a:ext cx="711200" cy="711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3A4CAE-E7D1-0648-B90E-1CB47DC8625E}"/>
              </a:ext>
            </a:extLst>
          </p:cNvPr>
          <p:cNvSpPr txBox="1"/>
          <p:nvPr/>
        </p:nvSpPr>
        <p:spPr>
          <a:xfrm>
            <a:off x="-64849" y="5453789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Systems Manager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875BA4B-5375-D448-A90F-44387CEFB4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0503" y="4717216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C30-1BF3-3448-B890-C5AB02F6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1" y="153249"/>
            <a:ext cx="11390735" cy="727655"/>
          </a:xfrm>
        </p:spPr>
        <p:txBody>
          <a:bodyPr/>
          <a:lstStyle/>
          <a:p>
            <a:r>
              <a:rPr lang="en-US" dirty="0"/>
              <a:t>Implementing TOMs with AWS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1FFA-7775-7E40-9663-723854D39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67" b="1" u="sng" dirty="0"/>
          </a:p>
          <a:p>
            <a:endParaRPr lang="en-US" sz="146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8CEC3-BF8C-8247-8A04-72DE814D4F63}"/>
              </a:ext>
            </a:extLst>
          </p:cNvPr>
          <p:cNvSpPr txBox="1"/>
          <p:nvPr/>
        </p:nvSpPr>
        <p:spPr>
          <a:xfrm>
            <a:off x="449051" y="1099556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zon Ember" panose="02000000000000000000" pitchFamily="2" charset="0"/>
                <a:ea typeface="Amazon Ember" panose="02000000000000000000" pitchFamily="2" charset="0"/>
              </a:rPr>
              <a:t>Data Access Control</a:t>
            </a:r>
          </a:p>
        </p:txBody>
      </p:sp>
      <p:pic>
        <p:nvPicPr>
          <p:cNvPr id="6" name="Picture 2" descr="Image result for Geo-Restrictions aws">
            <a:extLst>
              <a:ext uri="{FF2B5EF4-FFF2-40B4-BE49-F238E27FC236}">
                <a16:creationId xmlns:a16="http://schemas.microsoft.com/office/drawing/2014/main" id="{ADB76B09-215C-404F-BCA1-A00EBCD9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81" y="2175247"/>
            <a:ext cx="6284156" cy="32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B347A-4054-634C-AA31-73E7254CC138}"/>
              </a:ext>
            </a:extLst>
          </p:cNvPr>
          <p:cNvSpPr txBox="1"/>
          <p:nvPr/>
        </p:nvSpPr>
        <p:spPr>
          <a:xfrm>
            <a:off x="9720233" y="1331662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CloudFront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4C73D7-630C-354F-A7D8-94EDEC9F5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15585" y="556048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9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629" y="607961"/>
            <a:ext cx="602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GDPR Compliance Tools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0" y="1335615"/>
            <a:ext cx="2734057" cy="981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38" y="1335615"/>
            <a:ext cx="2734057" cy="981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92" y="1335615"/>
            <a:ext cx="2734057" cy="9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84" y="1335615"/>
            <a:ext cx="2734057" cy="98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17178" y="2682284"/>
            <a:ext cx="71465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“Each </a:t>
            </a:r>
            <a:r>
              <a:rPr lang="en-US" sz="25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controller</a:t>
            </a:r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and, where applicable, the controller’s representative, shall maintain a record of processing activities under their responsibility.”</a:t>
            </a:r>
          </a:p>
          <a:p>
            <a:pPr algn="ctr" defTabSz="914377"/>
            <a:endParaRPr lang="en-US" sz="2500" dirty="0">
              <a:solidFill>
                <a:prstClr val="black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algn="ctr" defTabSz="914377"/>
            <a:endParaRPr lang="en-US" sz="2500" b="1" dirty="0">
              <a:solidFill>
                <a:prstClr val="black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algn="ctr" defTabSz="914377"/>
            <a:endParaRPr lang="en-US" sz="2500" b="1" dirty="0">
              <a:solidFill>
                <a:prstClr val="black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7816B-F746-0D48-AEA0-8DCD3849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2" y="153249"/>
            <a:ext cx="11388897" cy="727655"/>
          </a:xfrm>
        </p:spPr>
        <p:txBody>
          <a:bodyPr/>
          <a:lstStyle/>
          <a:p>
            <a:r>
              <a:rPr lang="en-US" dirty="0"/>
              <a:t>Implementing TOMs with AWS Services – Examples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875363-A193-4645-98A4-21A80DC92D76}"/>
              </a:ext>
            </a:extLst>
          </p:cNvPr>
          <p:cNvSpPr/>
          <p:nvPr/>
        </p:nvSpPr>
        <p:spPr>
          <a:xfrm>
            <a:off x="7853606" y="5625249"/>
            <a:ext cx="1056700" cy="543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</a:t>
            </a:r>
          </a:p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CloudTrail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1EAFB8-78F5-124A-BF0B-AB65F45298A7}"/>
              </a:ext>
            </a:extLst>
          </p:cNvPr>
          <p:cNvSpPr/>
          <p:nvPr/>
        </p:nvSpPr>
        <p:spPr>
          <a:xfrm>
            <a:off x="9537612" y="5670947"/>
            <a:ext cx="745717" cy="543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</a:t>
            </a:r>
          </a:p>
          <a:p>
            <a:pPr algn="ctr" defTabSz="914377">
              <a:defRPr/>
            </a:pPr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Config</a:t>
            </a:r>
            <a:endParaRPr lang="en-US" sz="1467" dirty="0">
              <a:solidFill>
                <a:srgbClr val="000000"/>
              </a:solidFill>
              <a:latin typeface="Amazon Ember" panose="02000000000000000000" pitchFamily="2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3C395AD-55C7-464A-B392-F9E4F298B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15667" y="4561291"/>
            <a:ext cx="711200" cy="711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0F16627-3663-E342-BC6F-ABD6C39AE7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51331" y="4561291"/>
            <a:ext cx="711200" cy="711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34ED98-2723-2A47-B775-5F49887F4009}"/>
              </a:ext>
            </a:extLst>
          </p:cNvPr>
          <p:cNvSpPr txBox="1"/>
          <p:nvPr/>
        </p:nvSpPr>
        <p:spPr>
          <a:xfrm>
            <a:off x="1394330" y="5341924"/>
            <a:ext cx="1107996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7" dirty="0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</a:t>
            </a:r>
          </a:p>
          <a:p>
            <a:pPr algn="ctr"/>
            <a:r>
              <a:rPr lang="en-US" sz="1467" dirty="0" err="1">
                <a:solidFill>
                  <a:srgbClr val="000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GuardDuty</a:t>
            </a:r>
            <a:endParaRPr lang="en-US" sz="1467" dirty="0">
              <a:solidFill>
                <a:srgbClr val="000000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AA6D1C4-657E-1F43-A0BF-95568AD36E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648351" y="4561402"/>
            <a:ext cx="724880" cy="7248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2D2EB7-1EB5-9245-BF05-40AA8098D760}"/>
              </a:ext>
            </a:extLst>
          </p:cNvPr>
          <p:cNvSpPr txBox="1"/>
          <p:nvPr/>
        </p:nvSpPr>
        <p:spPr>
          <a:xfrm>
            <a:off x="2780617" y="5396193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Macie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BE75075-057A-BF49-8790-4AAD31355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575969" y="4561291"/>
            <a:ext cx="711200" cy="711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3CB680-8D3C-834F-92EC-8B4C6AA820F0}"/>
              </a:ext>
            </a:extLst>
          </p:cNvPr>
          <p:cNvSpPr txBox="1"/>
          <p:nvPr/>
        </p:nvSpPr>
        <p:spPr>
          <a:xfrm>
            <a:off x="4780590" y="5324360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Inspector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086D2A4-6216-4E4C-B3AF-51B26DF48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575942" y="4561291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54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C30-1BF3-3448-B890-C5AB02F6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1" y="153249"/>
            <a:ext cx="11390735" cy="727655"/>
          </a:xfrm>
        </p:spPr>
        <p:txBody>
          <a:bodyPr/>
          <a:lstStyle/>
          <a:p>
            <a:r>
              <a:rPr lang="en-US" dirty="0"/>
              <a:t>Implementing TOMs with AWS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1FFA-7775-7E40-9663-723854D39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67" b="1" u="sng" dirty="0"/>
          </a:p>
          <a:p>
            <a:endParaRPr lang="en-US" sz="146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8CEC3-BF8C-8247-8A04-72DE814D4F63}"/>
              </a:ext>
            </a:extLst>
          </p:cNvPr>
          <p:cNvSpPr txBox="1"/>
          <p:nvPr/>
        </p:nvSpPr>
        <p:spPr>
          <a:xfrm>
            <a:off x="449051" y="1099556"/>
            <a:ext cx="6854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zon Ember" panose="02000000000000000000" pitchFamily="2" charset="0"/>
                <a:ea typeface="Amazon Ember" panose="02000000000000000000" pitchFamily="2" charset="0"/>
              </a:rPr>
              <a:t>Monitoring of access activities – AWS CloudTrail</a:t>
            </a:r>
          </a:p>
        </p:txBody>
      </p:sp>
      <p:pic>
        <p:nvPicPr>
          <p:cNvPr id="6" name="Picture 2" descr="Image result for cloudtrail aws">
            <a:extLst>
              <a:ext uri="{FF2B5EF4-FFF2-40B4-BE49-F238E27FC236}">
                <a16:creationId xmlns:a16="http://schemas.microsoft.com/office/drawing/2014/main" id="{6F5FDBDB-4D71-FB4E-8414-D53E73AA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25" y="2158958"/>
            <a:ext cx="6014171" cy="338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CBA841-77FC-A345-81DB-BFB978F74A86}"/>
              </a:ext>
            </a:extLst>
          </p:cNvPr>
          <p:cNvSpPr txBox="1"/>
          <p:nvPr/>
        </p:nvSpPr>
        <p:spPr>
          <a:xfrm>
            <a:off x="9521649" y="2133838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zon Ember" panose="02000000000000000000" pitchFamily="2" charset="0"/>
                <a:ea typeface="Amazon Ember" panose="02000000000000000000" pitchFamily="2" charset="0"/>
              </a:rPr>
              <a:t>AWS CloudTrail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0E2ABA-174F-4044-B1EC-BB0CE618E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78725" y="969765"/>
            <a:ext cx="1039375" cy="1039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B68AE76-D2E6-DA45-90E7-68CAFCA65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10884" y="3263155"/>
            <a:ext cx="476787" cy="47678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87AE0AC-3C49-8E48-82A5-A05BA0F92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46671" y="4457602"/>
            <a:ext cx="421857" cy="4218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99D561F-20E5-A94F-9DEE-D2DDF4E00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160332" y="2333870"/>
            <a:ext cx="512017" cy="51201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E8DEF12-D929-B646-8AA8-A41DCE1AE7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008224" y="3596077"/>
            <a:ext cx="287730" cy="28773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3C80C3-0E5C-9543-B054-CB425321ED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773116" y="3359782"/>
            <a:ext cx="278652" cy="2786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6EEF0B1-28D8-F74A-84FE-5B2D618B69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496272" y="3234689"/>
            <a:ext cx="271669" cy="2716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F7A9FE2-0D26-0748-8062-F7ED86F71A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413645" y="3537102"/>
            <a:ext cx="274228" cy="2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73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C30-1BF3-3448-B890-C5AB02F6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1" y="153249"/>
            <a:ext cx="11390735" cy="727655"/>
          </a:xfrm>
        </p:spPr>
        <p:txBody>
          <a:bodyPr/>
          <a:lstStyle/>
          <a:p>
            <a:r>
              <a:rPr lang="en-US" dirty="0"/>
              <a:t>Implementing TOMs with AWS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1FFA-7775-7E40-9663-723854D39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67" b="1" u="sng" dirty="0"/>
          </a:p>
          <a:p>
            <a:endParaRPr lang="en-US" sz="146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8CEC3-BF8C-8247-8A04-72DE814D4F63}"/>
              </a:ext>
            </a:extLst>
          </p:cNvPr>
          <p:cNvSpPr txBox="1"/>
          <p:nvPr/>
        </p:nvSpPr>
        <p:spPr>
          <a:xfrm>
            <a:off x="212219" y="863864"/>
            <a:ext cx="7415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zon Ember" panose="02000000000000000000" pitchFamily="2" charset="0"/>
                <a:ea typeface="Amazon Ember" panose="02000000000000000000" pitchFamily="2" charset="0"/>
              </a:rPr>
              <a:t>Monitoring of access activities – Amazon </a:t>
            </a:r>
            <a:r>
              <a:rPr lang="en-US" sz="2400" dirty="0" err="1">
                <a:latin typeface="Amazon Ember" panose="02000000000000000000" pitchFamily="2" charset="0"/>
                <a:ea typeface="Amazon Ember" panose="02000000000000000000" pitchFamily="2" charset="0"/>
              </a:rPr>
              <a:t>GuardDuty</a:t>
            </a:r>
            <a:endParaRPr lang="en-US" sz="2400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pic>
        <p:nvPicPr>
          <p:cNvPr id="7" name="Picture 4" descr="GuardDuty_20171208">
            <a:extLst>
              <a:ext uri="{FF2B5EF4-FFF2-40B4-BE49-F238E27FC236}">
                <a16:creationId xmlns:a16="http://schemas.microsoft.com/office/drawing/2014/main" id="{A9B97A91-4970-7A40-9810-0947751B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384" y="3653631"/>
            <a:ext cx="7362754" cy="26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5C6CF6-C2B1-6E43-B086-D9D5114D8F19}"/>
              </a:ext>
            </a:extLst>
          </p:cNvPr>
          <p:cNvSpPr txBox="1"/>
          <p:nvPr/>
        </p:nvSpPr>
        <p:spPr>
          <a:xfrm>
            <a:off x="10321584" y="1459563"/>
            <a:ext cx="1696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mazon Ember" panose="02000000000000000000" pitchFamily="2" charset="0"/>
                <a:ea typeface="Amazon Ember" panose="02000000000000000000" pitchFamily="2" charset="0"/>
              </a:rPr>
              <a:t>Amazon </a:t>
            </a:r>
          </a:p>
          <a:p>
            <a:pPr algn="ctr"/>
            <a:r>
              <a:rPr lang="en-US" sz="2400" dirty="0" err="1">
                <a:latin typeface="Amazon Ember" panose="02000000000000000000" pitchFamily="2" charset="0"/>
                <a:ea typeface="Amazon Ember" panose="02000000000000000000" pitchFamily="2" charset="0"/>
              </a:rPr>
              <a:t>GuardDuty</a:t>
            </a:r>
            <a:endParaRPr lang="en-US" sz="2400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EB7B4D0-BB90-2C47-9BFE-8DB36EF5E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00881" y="466220"/>
            <a:ext cx="937701" cy="93770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651D7D-F295-F54E-A46F-85A1A29E39A2}"/>
              </a:ext>
            </a:extLst>
          </p:cNvPr>
          <p:cNvSpPr txBox="1">
            <a:spLocks/>
          </p:cNvSpPr>
          <p:nvPr/>
        </p:nvSpPr>
        <p:spPr>
          <a:xfrm>
            <a:off x="266700" y="1599150"/>
            <a:ext cx="9609197" cy="2524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Detects items such as:</a:t>
            </a:r>
          </a:p>
          <a:p>
            <a:pPr marL="457189" indent="-457189">
              <a:buFontTx/>
              <a:buChar char="-"/>
            </a:pPr>
            <a:r>
              <a:rPr lang="en-US" sz="2667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Unusual API calls </a:t>
            </a:r>
          </a:p>
          <a:p>
            <a:pPr marL="457189" indent="-457189">
              <a:buFontTx/>
              <a:buChar char="-"/>
            </a:pPr>
            <a:r>
              <a:rPr lang="en-US" sz="2667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Potentially unauthorized deployments that indicate a possible account compromise</a:t>
            </a:r>
          </a:p>
          <a:p>
            <a:pPr marL="457189" indent="-457189">
              <a:buFontTx/>
              <a:buChar char="-"/>
            </a:pPr>
            <a:r>
              <a:rPr lang="en-US" sz="2667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Potentially compromised instances or reconnaissance by attackers</a:t>
            </a:r>
          </a:p>
        </p:txBody>
      </p:sp>
    </p:spTree>
    <p:extLst>
      <p:ext uri="{BB962C8B-B14F-4D97-AF65-F5344CB8AC3E}">
        <p14:creationId xmlns:p14="http://schemas.microsoft.com/office/powerpoint/2010/main" val="2814941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C30-1BF3-3448-B890-C5AB02F6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TOMs with AWS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1FFA-7775-7E40-9663-723854D39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with Amazon CloudWatch Events for:</a:t>
            </a:r>
          </a:p>
          <a:p>
            <a:pPr marL="457189" indent="-457189">
              <a:buFontTx/>
              <a:buChar char="-"/>
            </a:pPr>
            <a:r>
              <a:rPr lang="en-US" dirty="0"/>
              <a:t>Alerting</a:t>
            </a:r>
          </a:p>
          <a:p>
            <a:pPr marL="457189" indent="-457189">
              <a:buFontTx/>
              <a:buChar char="-"/>
            </a:pPr>
            <a:r>
              <a:rPr lang="en-US" dirty="0"/>
              <a:t>Remediation</a:t>
            </a:r>
          </a:p>
          <a:p>
            <a:pPr marL="457189" indent="-457189">
              <a:buFontTx/>
              <a:buChar char="-"/>
            </a:pPr>
            <a:endParaRPr lang="en-US" sz="266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78" y="454405"/>
            <a:ext cx="2076740" cy="113363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031F291-39EB-3E4B-9EA2-4A315D64DD04}"/>
              </a:ext>
            </a:extLst>
          </p:cNvPr>
          <p:cNvSpPr/>
          <p:nvPr/>
        </p:nvSpPr>
        <p:spPr>
          <a:xfrm>
            <a:off x="3956858" y="2327564"/>
            <a:ext cx="7714211" cy="3541221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it-IT" sz="1200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F2F6D4-7902-BA43-855A-649E833A1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619" y="2619565"/>
            <a:ext cx="6705600" cy="28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C30-1BF3-3448-B890-C5AB02F6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TOMs with AWS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1FFA-7775-7E40-9663-723854D3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24" y="1345776"/>
            <a:ext cx="6020249" cy="4738568"/>
          </a:xfrm>
        </p:spPr>
        <p:txBody>
          <a:bodyPr/>
          <a:lstStyle/>
          <a:p>
            <a:r>
              <a:rPr lang="en-US" dirty="0"/>
              <a:t>Security service that uses machine learning to continuously and automatically discover, classify, and protect sensitive data in AWS</a:t>
            </a:r>
          </a:p>
        </p:txBody>
      </p:sp>
      <p:pic>
        <p:nvPicPr>
          <p:cNvPr id="4" name="Picture 2" descr="https://sprcdn-assets.sprinklr.com/674/NY_Summit_Macie_Launch-ceb40eab-bfed-4858-a11f-4c50f8ca4024-1546434585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92" y="1966292"/>
            <a:ext cx="4772308" cy="238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78" y="454405"/>
            <a:ext cx="2076740" cy="113363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40C946C-4F89-9344-A5C7-8BC6AF12C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21902" y="2631697"/>
            <a:ext cx="1055344" cy="105534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1964C5-5E1D-C743-BD41-AA957DA3D699}"/>
              </a:ext>
            </a:extLst>
          </p:cNvPr>
          <p:cNvSpPr txBox="1">
            <a:spLocks/>
          </p:cNvSpPr>
          <p:nvPr/>
        </p:nvSpPr>
        <p:spPr>
          <a:xfrm>
            <a:off x="266700" y="3771946"/>
            <a:ext cx="7538483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Recognizes and classify sensitive data such as:</a:t>
            </a:r>
          </a:p>
          <a:p>
            <a:pPr marL="457189" indent="-457189">
              <a:buFontTx/>
              <a:buChar char="-"/>
            </a:pPr>
            <a:r>
              <a:rPr lang="en-US"/>
              <a:t>Personally identifiable information (PII)</a:t>
            </a:r>
          </a:p>
          <a:p>
            <a:pPr marL="457189" indent="-457189">
              <a:buFontTx/>
              <a:buChar char="-"/>
            </a:pPr>
            <a:r>
              <a:rPr lang="en-US"/>
              <a:t>Intellectual property</a:t>
            </a:r>
          </a:p>
          <a:p>
            <a:pPr marL="457189" indent="-457189">
              <a:buFontTx/>
              <a:buChar char="-"/>
            </a:pPr>
            <a:r>
              <a:rPr lang="en-US"/>
              <a:t>Sensitive AWS account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0" y="1059774"/>
            <a:ext cx="2734057" cy="981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04" y="1059774"/>
            <a:ext cx="2734057" cy="981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12" y="1059774"/>
            <a:ext cx="2734057" cy="9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58" y="1059774"/>
            <a:ext cx="2734057" cy="98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0975" y="2467480"/>
            <a:ext cx="1064961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Organizations must “implement appropriate technical and organizational measures to </a:t>
            </a:r>
            <a:r>
              <a:rPr lang="en-US" sz="2500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ensure</a:t>
            </a:r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a level of security appropriate to the risk, including the </a:t>
            </a:r>
            <a:r>
              <a:rPr lang="en-US" sz="2500" dirty="0" err="1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pseudonymisation</a:t>
            </a:r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and encryption of personal data.”</a:t>
            </a:r>
          </a:p>
          <a:p>
            <a:pPr algn="ctr" defTabSz="914377"/>
            <a:endParaRPr lang="en-US" sz="2500" dirty="0">
              <a:solidFill>
                <a:prstClr val="black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Encryption of data at rest (</a:t>
            </a:r>
            <a:r>
              <a:rPr lang="en-US" sz="2000" b="1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Amazon EBS</a:t>
            </a: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Amazon S3</a:t>
            </a: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Amazon Glacier</a:t>
            </a: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Amazon RDS</a:t>
            </a: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, etc.) 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Centralized Regional Key Management with AWS KMS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IPsec</a:t>
            </a: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VPN to your AWS environment with Virtual Private Gateway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Dedicated HSM in the cloud with AWS CloudHSM </a:t>
            </a:r>
          </a:p>
          <a:p>
            <a:pPr algn="ctr" defTabSz="914377"/>
            <a:endParaRPr lang="en-US" sz="2500" dirty="0">
              <a:solidFill>
                <a:prstClr val="black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CAF70-7FCD-9346-837C-A87E6A37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2" y="153249"/>
            <a:ext cx="11373465" cy="727655"/>
          </a:xfrm>
        </p:spPr>
        <p:txBody>
          <a:bodyPr/>
          <a:lstStyle/>
          <a:p>
            <a:r>
              <a:rPr lang="en-US" dirty="0"/>
              <a:t>Implementing TOMs with AWS Services – Examples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47A6F-472D-414F-87EF-D79F425C6316}"/>
              </a:ext>
            </a:extLst>
          </p:cNvPr>
          <p:cNvSpPr txBox="1"/>
          <p:nvPr/>
        </p:nvSpPr>
        <p:spPr>
          <a:xfrm>
            <a:off x="9160278" y="5250420"/>
            <a:ext cx="230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Key Management Service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67F18D9-40C4-944D-9F17-B8C855B196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55630" y="4495058"/>
            <a:ext cx="711200" cy="711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C53C47-6BAF-4F45-9940-7D3236F54E0A}"/>
              </a:ext>
            </a:extLst>
          </p:cNvPr>
          <p:cNvSpPr txBox="1"/>
          <p:nvPr/>
        </p:nvSpPr>
        <p:spPr>
          <a:xfrm>
            <a:off x="10089466" y="6386702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</a:t>
            </a:r>
            <a:r>
              <a:rPr lang="en-US" sz="1400" dirty="0" err="1"/>
              <a:t>CloudHSM</a:t>
            </a:r>
            <a:endParaRPr lang="en-US" sz="140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7B1DD1F-9B4D-DD44-AA02-3573C0FE4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884818" y="5551800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00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C30-1BF3-3448-B890-C5AB02F6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1" y="153249"/>
            <a:ext cx="11390735" cy="727655"/>
          </a:xfrm>
        </p:spPr>
        <p:txBody>
          <a:bodyPr/>
          <a:lstStyle/>
          <a:p>
            <a:r>
              <a:rPr lang="en-US" dirty="0"/>
              <a:t>Implementing TOMs with AWS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1FFA-7775-7E40-9663-723854D39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67" b="1" u="sng" dirty="0"/>
          </a:p>
          <a:p>
            <a:endParaRPr lang="en-US" sz="146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8CEC3-BF8C-8247-8A04-72DE814D4F63}"/>
              </a:ext>
            </a:extLst>
          </p:cNvPr>
          <p:cNvSpPr txBox="1"/>
          <p:nvPr/>
        </p:nvSpPr>
        <p:spPr>
          <a:xfrm>
            <a:off x="449051" y="1099556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encryption at rest</a:t>
            </a:r>
          </a:p>
        </p:txBody>
      </p:sp>
      <p:pic>
        <p:nvPicPr>
          <p:cNvPr id="11" name="Picture 4" descr="Image result for encryption on aws default">
            <a:extLst>
              <a:ext uri="{FF2B5EF4-FFF2-40B4-BE49-F238E27FC236}">
                <a16:creationId xmlns:a16="http://schemas.microsoft.com/office/drawing/2014/main" id="{85123591-634F-A141-B7D9-95CC7195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76" y="2208639"/>
            <a:ext cx="4506056" cy="30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aws encryption">
            <a:extLst>
              <a:ext uri="{FF2B5EF4-FFF2-40B4-BE49-F238E27FC236}">
                <a16:creationId xmlns:a16="http://schemas.microsoft.com/office/drawing/2014/main" id="{04CAD83E-DDEF-1E4B-B592-43267EC5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26" y="2208638"/>
            <a:ext cx="4489063" cy="288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0C7D17-A0E9-5F46-9336-A120F76CCC2F}"/>
              </a:ext>
            </a:extLst>
          </p:cNvPr>
          <p:cNvSpPr/>
          <p:nvPr/>
        </p:nvSpPr>
        <p:spPr>
          <a:xfrm>
            <a:off x="5340932" y="880903"/>
            <a:ext cx="4659595" cy="541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25D44F0-B709-D94E-B2F9-CB4ADEE83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36753" y="2208638"/>
            <a:ext cx="1013385" cy="1013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2F09C4-C0CF-164A-B35E-1B7E7CFC0465}"/>
              </a:ext>
            </a:extLst>
          </p:cNvPr>
          <p:cNvSpPr txBox="1"/>
          <p:nvPr/>
        </p:nvSpPr>
        <p:spPr>
          <a:xfrm>
            <a:off x="7580392" y="1940055"/>
            <a:ext cx="526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EMR</a:t>
            </a:r>
          </a:p>
          <a:p>
            <a:endParaRPr lang="it-IT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5D4D66A-7559-EC46-8E62-A7570AF738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65254" y="4008039"/>
            <a:ext cx="1084822" cy="1084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230B0-DB0F-F34A-B2DF-27E191995A2F}"/>
              </a:ext>
            </a:extLst>
          </p:cNvPr>
          <p:cNvSpPr txBox="1"/>
          <p:nvPr/>
        </p:nvSpPr>
        <p:spPr>
          <a:xfrm>
            <a:off x="7697585" y="522039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S3</a:t>
            </a:r>
          </a:p>
        </p:txBody>
      </p:sp>
    </p:spTree>
    <p:extLst>
      <p:ext uri="{BB962C8B-B14F-4D97-AF65-F5344CB8AC3E}">
        <p14:creationId xmlns:p14="http://schemas.microsoft.com/office/powerpoint/2010/main" val="3498588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C30-1BF3-3448-B890-C5AB02F6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1" y="153249"/>
            <a:ext cx="11390735" cy="727655"/>
          </a:xfrm>
        </p:spPr>
        <p:txBody>
          <a:bodyPr/>
          <a:lstStyle/>
          <a:p>
            <a:r>
              <a:rPr lang="en-US" dirty="0"/>
              <a:t>Implementing TOMs with AWS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8CEC3-BF8C-8247-8A04-72DE814D4F63}"/>
              </a:ext>
            </a:extLst>
          </p:cNvPr>
          <p:cNvSpPr txBox="1"/>
          <p:nvPr/>
        </p:nvSpPr>
        <p:spPr>
          <a:xfrm>
            <a:off x="449051" y="1099556"/>
            <a:ext cx="8746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zon Ember" panose="02000000000000000000" pitchFamily="2" charset="0"/>
                <a:ea typeface="Amazon Ember" panose="02000000000000000000" pitchFamily="2" charset="0"/>
              </a:rPr>
              <a:t>Data Encryption – Key management of server-side encryption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F41937-88C8-4A40-A690-43FD1E8A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399" y="2124480"/>
            <a:ext cx="6971711" cy="39229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EAD77C-FCC6-A84A-8088-455DBA1DC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33217" y="3391380"/>
            <a:ext cx="884455" cy="88445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9C29230-38B9-AC4B-BA30-48DBB86D72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12476" y="3175463"/>
            <a:ext cx="1065800" cy="10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1F22-914E-BD4D-8505-2F4C4ECA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GDPR?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60EB3-A9E8-5248-921D-65A93799C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30301"/>
            <a:ext cx="11696700" cy="688054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Amazon Ember" panose="02000000000000000000" pitchFamily="2" charset="0"/>
                <a:ea typeface="Amazon Ember" panose="02000000000000000000" pitchFamily="2" charset="0"/>
              </a:rPr>
              <a:t>The "GDPR" is the General Data Protection Regulation, a significant</a:t>
            </a:r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 new EU Data Protection </a:t>
            </a:r>
            <a:r>
              <a:rPr lang="en-US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Regulation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Amazon Ember" panose="02000000000000000000" pitchFamily="2" charset="0"/>
                <a:ea typeface="Amazon Ember" panose="02000000000000000000" pitchFamily="2" charset="0"/>
              </a:rPr>
              <a:t>Introduces robust requirements that </a:t>
            </a:r>
            <a:r>
              <a:rPr lang="en-GB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will raise and harmonize</a:t>
            </a:r>
            <a:r>
              <a:rPr lang="en-GB" dirty="0">
                <a:latin typeface="Amazon Ember" panose="02000000000000000000" pitchFamily="2" charset="0"/>
                <a:ea typeface="Amazon Ember" panose="02000000000000000000" pitchFamily="2" charset="0"/>
              </a:rPr>
              <a:t> standards for data protection, security, and compliance across the </a:t>
            </a:r>
            <a:r>
              <a:rPr lang="en-GB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EU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The GDPR is enforceable </a:t>
            </a:r>
            <a:r>
              <a:rPr lang="en-US" b="1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May 25, 2018</a:t>
            </a:r>
            <a:r>
              <a:rPr lang="en-US" b="1" dirty="0">
                <a:latin typeface="Amazon Ember" panose="02000000000000000000" pitchFamily="2" charset="0"/>
                <a:ea typeface="Amazon Ember" panose="02000000000000000000" pitchFamily="2" charset="0"/>
              </a:rPr>
              <a:t> </a:t>
            </a:r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and it replaces the EU Data Protection Directive (Directive 95/46/EC</a:t>
            </a:r>
            <a:r>
              <a:rPr lang="en-US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In scope: Organizations established in the EU and </a:t>
            </a:r>
            <a:r>
              <a:rPr lang="de-DE" dirty="0" err="1">
                <a:latin typeface="Amazon Ember" panose="02000000000000000000" pitchFamily="2" charset="0"/>
                <a:ea typeface="Amazon Ember" panose="02000000000000000000" pitchFamily="2" charset="0"/>
              </a:rPr>
              <a:t>Organizations</a:t>
            </a:r>
            <a:r>
              <a:rPr lang="de-DE" dirty="0">
                <a:latin typeface="Amazon Ember" panose="02000000000000000000" pitchFamily="2" charset="0"/>
                <a:ea typeface="Amazon Ember" panose="02000000000000000000" pitchFamily="2" charset="0"/>
              </a:rPr>
              <a:t> </a:t>
            </a:r>
            <a:r>
              <a:rPr lang="de-DE" dirty="0" err="1">
                <a:latin typeface="Amazon Ember" panose="02000000000000000000" pitchFamily="2" charset="0"/>
                <a:ea typeface="Amazon Ember" panose="02000000000000000000" pitchFamily="2" charset="0"/>
              </a:rPr>
              <a:t>without</a:t>
            </a:r>
            <a:r>
              <a:rPr lang="de-DE" dirty="0">
                <a:latin typeface="Amazon Ember" panose="02000000000000000000" pitchFamily="2" charset="0"/>
                <a:ea typeface="Amazon Ember" panose="02000000000000000000" pitchFamily="2" charset="0"/>
              </a:rPr>
              <a:t> an EU </a:t>
            </a:r>
            <a:r>
              <a:rPr lang="de-DE" dirty="0" err="1">
                <a:latin typeface="Amazon Ember" panose="02000000000000000000" pitchFamily="2" charset="0"/>
                <a:ea typeface="Amazon Ember" panose="02000000000000000000" pitchFamily="2" charset="0"/>
              </a:rPr>
              <a:t>presence</a:t>
            </a:r>
            <a:r>
              <a:rPr lang="de-DE" dirty="0">
                <a:latin typeface="Amazon Ember" panose="02000000000000000000" pitchFamily="2" charset="0"/>
                <a:ea typeface="Amazon Ember" panose="02000000000000000000" pitchFamily="2" charset="0"/>
              </a:rPr>
              <a:t> </a:t>
            </a:r>
            <a:r>
              <a:rPr lang="de-DE" dirty="0" err="1">
                <a:latin typeface="Amazon Ember" panose="02000000000000000000" pitchFamily="2" charset="0"/>
                <a:ea typeface="Amazon Ember" panose="02000000000000000000" pitchFamily="2" charset="0"/>
              </a:rPr>
              <a:t>who</a:t>
            </a:r>
            <a:r>
              <a:rPr lang="de-DE" dirty="0">
                <a:latin typeface="Amazon Ember" panose="02000000000000000000" pitchFamily="2" charset="0"/>
                <a:ea typeface="Amazon Ember" panose="02000000000000000000" pitchFamily="2" charset="0"/>
              </a:rPr>
              <a:t> </a:t>
            </a:r>
            <a:r>
              <a:rPr lang="de-DE" dirty="0" err="1">
                <a:latin typeface="Amazon Ember" panose="02000000000000000000" pitchFamily="2" charset="0"/>
                <a:ea typeface="Amazon Ember" panose="02000000000000000000" pitchFamily="2" charset="0"/>
              </a:rPr>
              <a:t>target</a:t>
            </a:r>
            <a:r>
              <a:rPr lang="de-DE" dirty="0">
                <a:latin typeface="Amazon Ember" panose="02000000000000000000" pitchFamily="2" charset="0"/>
                <a:ea typeface="Amazon Ember" panose="02000000000000000000" pitchFamily="2" charset="0"/>
              </a:rPr>
              <a:t> </a:t>
            </a:r>
            <a:r>
              <a:rPr lang="de-DE" dirty="0" err="1">
                <a:latin typeface="Amazon Ember" panose="02000000000000000000" pitchFamily="2" charset="0"/>
                <a:ea typeface="Amazon Ember" panose="02000000000000000000" pitchFamily="2" charset="0"/>
              </a:rPr>
              <a:t>or</a:t>
            </a:r>
            <a:r>
              <a:rPr lang="de-DE" dirty="0">
                <a:latin typeface="Amazon Ember" panose="02000000000000000000" pitchFamily="2" charset="0"/>
                <a:ea typeface="Amazon Ember" panose="02000000000000000000" pitchFamily="2" charset="0"/>
              </a:rPr>
              <a:t> </a:t>
            </a:r>
            <a:r>
              <a:rPr lang="de-DE" dirty="0" err="1">
                <a:latin typeface="Amazon Ember" panose="02000000000000000000" pitchFamily="2" charset="0"/>
                <a:ea typeface="Amazon Ember" panose="02000000000000000000" pitchFamily="2" charset="0"/>
              </a:rPr>
              <a:t>monitor</a:t>
            </a:r>
            <a:r>
              <a:rPr lang="de-DE" dirty="0">
                <a:latin typeface="Amazon Ember" panose="02000000000000000000" pitchFamily="2" charset="0"/>
                <a:ea typeface="Amazon Ember" panose="02000000000000000000" pitchFamily="2" charset="0"/>
              </a:rPr>
              <a:t> EU </a:t>
            </a:r>
            <a:r>
              <a:rPr lang="de-DE" dirty="0" err="1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individuals</a:t>
            </a:r>
            <a:r>
              <a:rPr lang="de-DE" dirty="0">
                <a:latin typeface="Amazon Ember" panose="02000000000000000000" pitchFamily="2" charset="0"/>
                <a:ea typeface="Amazon Ember" panose="02000000000000000000" pitchFamily="2" charset="0"/>
              </a:rPr>
              <a:t> </a:t>
            </a:r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12439-9C1F-7A48-ACA9-EBAE03B44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89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0" y="1059774"/>
            <a:ext cx="2734057" cy="981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84" y="1059774"/>
            <a:ext cx="2734057" cy="981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38" y="1059774"/>
            <a:ext cx="2734057" cy="9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92" y="1059774"/>
            <a:ext cx="2734057" cy="98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4243" y="2333219"/>
            <a:ext cx="102320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Appropriate technical and organizational measures may need to include “the ability to </a:t>
            </a:r>
            <a:r>
              <a:rPr lang="en-US" sz="2500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ensure</a:t>
            </a:r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the ongoing confidentiality, integrity, availability, and resilience of the processing systems and services.”</a:t>
            </a:r>
          </a:p>
          <a:p>
            <a:pPr algn="ctr" defTabSz="914377"/>
            <a:endParaRPr lang="en-US" sz="2500" b="1" dirty="0">
              <a:solidFill>
                <a:prstClr val="black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SOC 1 / SSAE 16 / ISAE 3402 (formerly SAS 70) / SOC 2 / SOC 3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PCI DSS Level 1 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ISO 9001 / ISO 27001 / ISO 27017 / ISO 27018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NIST FIPS 140-2 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Common Cloud Computing Controls </a:t>
            </a:r>
            <a:r>
              <a:rPr lang="en-US" sz="2000" b="1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Catalog</a:t>
            </a:r>
            <a:r>
              <a:rPr lang="en-US" sz="20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(C5)</a:t>
            </a:r>
          </a:p>
          <a:p>
            <a:pPr algn="ctr" defTabSz="914377"/>
            <a:endParaRPr lang="en-US" dirty="0">
              <a:solidFill>
                <a:prstClr val="black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8CFB8-BF2C-A048-9844-BC4DA2ABA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2" y="153249"/>
            <a:ext cx="11388897" cy="727655"/>
          </a:xfrm>
        </p:spPr>
        <p:txBody>
          <a:bodyPr/>
          <a:lstStyle/>
          <a:p>
            <a:r>
              <a:rPr lang="en-US" dirty="0"/>
              <a:t>Implementing TOMs with AWS Services – Examples</a:t>
            </a:r>
          </a:p>
        </p:txBody>
      </p:sp>
    </p:spTree>
    <p:extLst>
      <p:ext uri="{BB962C8B-B14F-4D97-AF65-F5344CB8AC3E}">
        <p14:creationId xmlns:p14="http://schemas.microsoft.com/office/powerpoint/2010/main" val="2605455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 bwMode="auto">
          <a:xfrm>
            <a:off x="1321832" y="4066135"/>
            <a:ext cx="7255081" cy="1244932"/>
          </a:xfrm>
          <a:prstGeom prst="roundRect">
            <a:avLst/>
          </a:prstGeom>
          <a:solidFill>
            <a:srgbClr val="E46C0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0325" tIns="45193" rIns="90325" bIns="45193" anchor="ctr"/>
          <a:lstStyle/>
          <a:p>
            <a:pPr algn="ctr" defTabSz="451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2400" dirty="0">
              <a:solidFill>
                <a:prstClr val="black"/>
              </a:solidFill>
              <a:ea typeface="Verdana" pitchFamily="34" charset="0"/>
              <a:cs typeface="Calibri"/>
              <a:sym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48360" y="4057645"/>
            <a:ext cx="4279016" cy="441497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90325" tIns="45193" rIns="90325" bIns="45193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191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Calibri"/>
              </a:rPr>
              <a:t>AWS Foundation Services</a:t>
            </a:r>
          </a:p>
        </p:txBody>
      </p:sp>
      <p:sp>
        <p:nvSpPr>
          <p:cNvPr id="36" name="Rectangle 5"/>
          <p:cNvSpPr/>
          <p:nvPr/>
        </p:nvSpPr>
        <p:spPr bwMode="auto">
          <a:xfrm>
            <a:off x="1321970" y="5410241"/>
            <a:ext cx="7258916" cy="1227631"/>
          </a:xfrm>
          <a:prstGeom prst="roundRect">
            <a:avLst/>
          </a:prstGeom>
          <a:solidFill>
            <a:srgbClr val="E46C0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0325" tIns="45193" rIns="90325" bIns="45193" anchor="ctr"/>
          <a:lstStyle/>
          <a:p>
            <a:pPr algn="ctr" defTabSz="451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2400" dirty="0">
              <a:solidFill>
                <a:prstClr val="black"/>
              </a:solidFill>
              <a:ea typeface="Verdana" pitchFamily="34" charset="0"/>
              <a:cs typeface="Calibri"/>
              <a:sym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48360" y="5691639"/>
            <a:ext cx="2669085" cy="918223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90325" tIns="45193" rIns="90325" bIns="45193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191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Calibri"/>
              </a:rPr>
              <a:t>AWS Global Infrastructure</a:t>
            </a:r>
          </a:p>
        </p:txBody>
      </p:sp>
      <p:sp>
        <p:nvSpPr>
          <p:cNvPr id="46" name="Rectangle 5"/>
          <p:cNvSpPr/>
          <p:nvPr/>
        </p:nvSpPr>
        <p:spPr bwMode="auto">
          <a:xfrm>
            <a:off x="1286241" y="1014630"/>
            <a:ext cx="2256279" cy="28194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325" tIns="45193" rIns="90325" bIns="45193" anchor="t" anchorCtr="0"/>
          <a:lstStyle/>
          <a:p>
            <a:pPr algn="ctr" defTabSz="451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133" dirty="0">
                <a:solidFill>
                  <a:schemeClr val="bg2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Calibri"/>
                <a:sym typeface="Times New Roman" pitchFamily="18" charset="0"/>
              </a:rPr>
              <a:t>Your own accreditation</a:t>
            </a:r>
          </a:p>
          <a:p>
            <a:pPr algn="ctr" defTabSz="451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2133" dirty="0">
              <a:solidFill>
                <a:schemeClr val="tx1"/>
              </a:solidFill>
              <a:latin typeface="Amazon Ember" panose="02000000000000000000" pitchFamily="2" charset="0"/>
              <a:ea typeface="Amazon Ember" panose="02000000000000000000" pitchFamily="2" charset="0"/>
              <a:cs typeface="Calibri"/>
              <a:sym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63408" y="3993577"/>
            <a:ext cx="8413505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Meet Your Own Security Objectives</a:t>
            </a:r>
          </a:p>
        </p:txBody>
      </p:sp>
      <p:pic>
        <p:nvPicPr>
          <p:cNvPr id="27" name="Picture 26" descr="clou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4" y="4757555"/>
            <a:ext cx="1526675" cy="953527"/>
          </a:xfrm>
          <a:prstGeom prst="rect">
            <a:avLst/>
          </a:prstGeom>
          <a:noFill/>
        </p:spPr>
      </p:pic>
      <p:sp>
        <p:nvSpPr>
          <p:cNvPr id="56" name="Rectangle 5"/>
          <p:cNvSpPr/>
          <p:nvPr/>
        </p:nvSpPr>
        <p:spPr bwMode="auto">
          <a:xfrm>
            <a:off x="3805001" y="1014630"/>
            <a:ext cx="2256279" cy="281942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325" tIns="45193" rIns="90325" bIns="45193" anchor="t" anchorCtr="0"/>
          <a:lstStyle/>
          <a:p>
            <a:pPr algn="ctr" defTabSz="451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133" dirty="0">
                <a:solidFill>
                  <a:schemeClr val="bg2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Calibri"/>
                <a:sym typeface="Times New Roman" pitchFamily="18" charset="0"/>
              </a:rPr>
              <a:t>Your own certifications</a:t>
            </a:r>
          </a:p>
        </p:txBody>
      </p:sp>
      <p:sp>
        <p:nvSpPr>
          <p:cNvPr id="57" name="Rectangle 5"/>
          <p:cNvSpPr/>
          <p:nvPr/>
        </p:nvSpPr>
        <p:spPr bwMode="auto">
          <a:xfrm>
            <a:off x="6320634" y="1014630"/>
            <a:ext cx="2256279" cy="2819428"/>
          </a:xfrm>
          <a:prstGeom prst="roundRect">
            <a:avLst/>
          </a:prstGeom>
          <a:solidFill>
            <a:srgbClr val="00639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325" tIns="45193" rIns="90325" bIns="45193" anchor="t" anchorCtr="0"/>
          <a:lstStyle/>
          <a:p>
            <a:pPr algn="ctr" defTabSz="451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133" dirty="0">
                <a:solidFill>
                  <a:schemeClr val="bg2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Calibri"/>
                <a:sym typeface="Times New Roman" pitchFamily="18" charset="0"/>
              </a:rPr>
              <a:t>Your own external audits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839394" y="1127163"/>
            <a:ext cx="3074399" cy="506332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Bef>
                <a:spcPts val="267"/>
              </a:spcBef>
              <a:spcAft>
                <a:spcPts val="267"/>
              </a:spcAft>
            </a:pPr>
            <a:r>
              <a:rPr lang="en-US" sz="2667" b="1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rial" pitchFamily="34" charset="0"/>
              </a:rPr>
              <a:t>Customer scope and effort </a:t>
            </a:r>
            <a:r>
              <a:rPr lang="en-US" sz="2667" b="1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rial" pitchFamily="34" charset="0"/>
              </a:rPr>
              <a:t>is</a:t>
            </a:r>
            <a:r>
              <a:rPr lang="en-US" sz="2667" b="1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rial" pitchFamily="34" charset="0"/>
              </a:rPr>
              <a:t> </a:t>
            </a:r>
            <a:r>
              <a:rPr lang="en-US" sz="2667" b="1" dirty="0">
                <a:solidFill>
                  <a:srgbClr val="FF752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rial" pitchFamily="34" charset="0"/>
              </a:rPr>
              <a:t>reduced</a:t>
            </a:r>
          </a:p>
          <a:p>
            <a:pPr algn="ctr">
              <a:spcBef>
                <a:spcPts val="267"/>
              </a:spcBef>
              <a:spcAft>
                <a:spcPts val="267"/>
              </a:spcAft>
            </a:pPr>
            <a:endParaRPr lang="en-US" sz="2667" b="1" dirty="0">
              <a:solidFill>
                <a:schemeClr val="bg1"/>
              </a:solidFill>
              <a:latin typeface="Amazon Ember" panose="02000000000000000000" pitchFamily="2" charset="0"/>
              <a:ea typeface="Amazon Ember" panose="02000000000000000000" pitchFamily="2" charset="0"/>
              <a:cs typeface="Arial" pitchFamily="34" charset="0"/>
            </a:endParaRPr>
          </a:p>
          <a:p>
            <a:pPr algn="ctr">
              <a:spcBef>
                <a:spcPts val="267"/>
              </a:spcBef>
              <a:spcAft>
                <a:spcPts val="267"/>
              </a:spcAft>
            </a:pPr>
            <a:r>
              <a:rPr lang="en-US" sz="2667" b="1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rial" pitchFamily="34" charset="0"/>
              </a:rPr>
              <a:t>Better</a:t>
            </a:r>
            <a:r>
              <a:rPr lang="en-US" sz="2667" b="1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rial" pitchFamily="34" charset="0"/>
              </a:rPr>
              <a:t> results through </a:t>
            </a:r>
            <a:r>
              <a:rPr lang="en-US" sz="2667" b="1" dirty="0">
                <a:solidFill>
                  <a:srgbClr val="FF752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rial" pitchFamily="34" charset="0"/>
              </a:rPr>
              <a:t>focused efforts</a:t>
            </a:r>
          </a:p>
          <a:p>
            <a:pPr>
              <a:spcBef>
                <a:spcPts val="267"/>
              </a:spcBef>
              <a:spcAft>
                <a:spcPts val="267"/>
              </a:spcAft>
            </a:pPr>
            <a:endParaRPr lang="en-US" sz="3733" b="1" dirty="0">
              <a:solidFill>
                <a:schemeClr val="tx1"/>
              </a:solidFill>
              <a:latin typeface="Amazon Ember" panose="02000000000000000000" pitchFamily="2" charset="0"/>
              <a:ea typeface="Amazon Ember" panose="02000000000000000000" pitchFamily="2" charset="0"/>
              <a:cs typeface="Arial" pitchFamily="34" charset="0"/>
            </a:endParaRPr>
          </a:p>
          <a:p>
            <a:pPr algn="ctr">
              <a:spcBef>
                <a:spcPts val="267"/>
              </a:spcBef>
              <a:spcAft>
                <a:spcPts val="267"/>
              </a:spcAft>
            </a:pPr>
            <a:r>
              <a:rPr lang="en-US" sz="2667" b="1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rial" pitchFamily="34" charset="0"/>
              </a:rPr>
              <a:t>Built on AWS </a:t>
            </a:r>
            <a:r>
              <a:rPr lang="en-US" sz="2667" b="1" dirty="0">
                <a:solidFill>
                  <a:srgbClr val="FF752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rial" pitchFamily="34" charset="0"/>
              </a:rPr>
              <a:t>consistent</a:t>
            </a:r>
            <a:r>
              <a:rPr lang="en-US" sz="2667" b="1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rial" pitchFamily="34" charset="0"/>
              </a:rPr>
              <a:t> baseline controls</a:t>
            </a:r>
          </a:p>
        </p:txBody>
      </p:sp>
      <p:pic>
        <p:nvPicPr>
          <p:cNvPr id="62" name="Picture 61" descr="SOC-Marks_2c_We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895" y="2068890"/>
            <a:ext cx="1434511" cy="1434511"/>
          </a:xfrm>
          <a:prstGeom prst="rect">
            <a:avLst/>
          </a:prstGeom>
        </p:spPr>
      </p:pic>
      <p:pic>
        <p:nvPicPr>
          <p:cNvPr id="29" name="Picture 10" descr="ISO Chal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043" y="2060408"/>
            <a:ext cx="1462479" cy="120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" name="Picture 27" descr="Blue Guy Standing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52" y="1540324"/>
            <a:ext cx="626800" cy="152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" descr="C5_Sized">
            <a:extLst>
              <a:ext uri="{FF2B5EF4-FFF2-40B4-BE49-F238E27FC236}">
                <a16:creationId xmlns:a16="http://schemas.microsoft.com/office/drawing/2014/main" id="{7B115AEA-02B9-A14E-95E5-5B6B5FEF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99" y="4919807"/>
            <a:ext cx="876309" cy="8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ISO9001">
            <a:extLst>
              <a:ext uri="{FF2B5EF4-FFF2-40B4-BE49-F238E27FC236}">
                <a16:creationId xmlns:a16="http://schemas.microsoft.com/office/drawing/2014/main" id="{3EB24A96-3A2F-AF47-A2BE-AE7D3BFD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28" y="4919807"/>
            <a:ext cx="856233" cy="8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ISO27001">
            <a:extLst>
              <a:ext uri="{FF2B5EF4-FFF2-40B4-BE49-F238E27FC236}">
                <a16:creationId xmlns:a16="http://schemas.microsoft.com/office/drawing/2014/main" id="{19E2457B-4AFB-CF42-A6C6-AFC095E5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68" y="4919807"/>
            <a:ext cx="842995" cy="86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ISO27017">
            <a:extLst>
              <a:ext uri="{FF2B5EF4-FFF2-40B4-BE49-F238E27FC236}">
                <a16:creationId xmlns:a16="http://schemas.microsoft.com/office/drawing/2014/main" id="{331B6F86-A607-0F4D-A2D0-DE352E24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53" y="4919807"/>
            <a:ext cx="854936" cy="8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ISO27018">
            <a:extLst>
              <a:ext uri="{FF2B5EF4-FFF2-40B4-BE49-F238E27FC236}">
                <a16:creationId xmlns:a16="http://schemas.microsoft.com/office/drawing/2014/main" id="{7DC4D990-E7DD-1E41-800D-9C305223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11" y="4919807"/>
            <a:ext cx="854936" cy="8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5AA7F1-3E86-DF42-BAC8-03244306DA71}"/>
              </a:ext>
            </a:extLst>
          </p:cNvPr>
          <p:cNvSpPr txBox="1"/>
          <p:nvPr/>
        </p:nvSpPr>
        <p:spPr>
          <a:xfrm>
            <a:off x="1530317" y="2068890"/>
            <a:ext cx="1839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GDPR Code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Conduct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C0998-6719-264F-8A98-9E141E2026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577" y="5096238"/>
            <a:ext cx="881388" cy="5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GDPR – Code of Conduct</a:t>
            </a:r>
          </a:p>
        </p:txBody>
      </p:sp>
      <p:pic>
        <p:nvPicPr>
          <p:cNvPr id="5" name="Grafik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4064000" cy="4064000"/>
          </a:xfrm>
          <a:prstGeom prst="rect">
            <a:avLst/>
          </a:prstGeom>
        </p:spPr>
      </p:pic>
      <p:pic>
        <p:nvPicPr>
          <p:cNvPr id="7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44" y="1979852"/>
            <a:ext cx="3504019" cy="3504019"/>
          </a:xfrm>
          <a:prstGeom prst="rect">
            <a:avLst/>
          </a:prstGeom>
        </p:spPr>
      </p:pic>
      <p:pic>
        <p:nvPicPr>
          <p:cNvPr id="8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7" y="1803457"/>
            <a:ext cx="4053776" cy="405377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574364" y="1675910"/>
            <a:ext cx="7409712" cy="387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de-DE" sz="1600" b="1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Times New Roman" panose="02020603050405020304" pitchFamily="18" charset="0"/>
              </a:rPr>
              <a:t>CISPE Code (Cloud Infrastructure Service Providers in Europe)</a:t>
            </a:r>
          </a:p>
          <a:p>
            <a:pPr defTabSz="609585">
              <a:defRPr/>
            </a:pPr>
            <a:r>
              <a:rPr lang="de-DE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Times New Roman" panose="02020603050405020304" pitchFamily="18" charset="0"/>
              </a:rPr>
              <a:t> </a:t>
            </a:r>
          </a:p>
          <a:p>
            <a:pPr defTabSz="609585" fontAlgn="base">
              <a:lnSpc>
                <a:spcPct val="150000"/>
              </a:lnSpc>
              <a:defRPr/>
            </a:pPr>
            <a:r>
              <a:rPr lang="en-US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The CISPE </a:t>
            </a:r>
            <a:r>
              <a:rPr lang="en-US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  <a:hlinkClick r:id="rId4"/>
              </a:rPr>
              <a:t>Code of Conduct</a:t>
            </a:r>
            <a:r>
              <a:rPr lang="en-US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 :</a:t>
            </a:r>
          </a:p>
          <a:p>
            <a:pPr marL="228594" indent="-228594" defTabSz="609585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An effective, easily accessed framework for complying with the EU’s </a:t>
            </a:r>
            <a:r>
              <a:rPr lang="en-US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  <a:hlinkClick r:id="rId5"/>
              </a:rPr>
              <a:t>GDPR</a:t>
            </a:r>
            <a:endParaRPr lang="en-US" sz="1600" dirty="0">
              <a:solidFill>
                <a:srgbClr val="474746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228594" indent="-228594" defTabSz="609585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Excludes the reuse of customer data</a:t>
            </a:r>
          </a:p>
          <a:p>
            <a:pPr marL="228594" indent="-228594" defTabSz="609585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Enables data storage and processing exclusively within the EU</a:t>
            </a:r>
          </a:p>
          <a:p>
            <a:pPr marL="228594" indent="-228594" defTabSz="609585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Identifies cloud infrastructure services suitable for different types of data processing</a:t>
            </a:r>
          </a:p>
          <a:p>
            <a:pPr marL="228594" indent="-228594" defTabSz="609585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Helps citizens retain control of their personal and sensitive data</a:t>
            </a:r>
          </a:p>
          <a:p>
            <a:pPr marL="228594" indent="-228594" defTabSz="609585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AWS CISPE certified</a:t>
            </a:r>
          </a:p>
          <a:p>
            <a:pPr marL="228594" indent="-228594" defTabSz="609585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74746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CISPE Code of Conduct in evaluation by Article 29 WP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D8CED-4665-884A-9424-9AA4A4F2C900}"/>
              </a:ext>
            </a:extLst>
          </p:cNvPr>
          <p:cNvSpPr txBox="1"/>
          <p:nvPr/>
        </p:nvSpPr>
        <p:spPr>
          <a:xfrm>
            <a:off x="1070344" y="5848962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6"/>
              </a:rPr>
              <a:t>https://aws.amazon.com/it/compliance/cispe/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4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1FFA-7775-7E40-9663-723854D3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23" y="1345776"/>
            <a:ext cx="7123836" cy="4738568"/>
          </a:xfrm>
        </p:spPr>
        <p:txBody>
          <a:bodyPr/>
          <a:lstStyle/>
          <a:p>
            <a:r>
              <a:rPr lang="en-US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Trusted Advisor</a:t>
            </a:r>
            <a:endParaRPr lang="en-US" b="1" dirty="0"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endParaRPr lang="en-US" sz="2667" dirty="0"/>
          </a:p>
          <a:p>
            <a:r>
              <a:rPr lang="en-US" dirty="0"/>
              <a:t>Helps you reduce cost, increase performance, and improve security by providing </a:t>
            </a:r>
            <a:r>
              <a:rPr lang="en-US" b="1" dirty="0"/>
              <a:t>real-time guidance</a:t>
            </a:r>
            <a:r>
              <a:rPr lang="en-US" dirty="0"/>
              <a:t> to help you provision your resources following AWS best practices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78" y="454405"/>
            <a:ext cx="2076740" cy="11336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30FC30-1BF3-3448-B890-C5AB02F6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2" y="153249"/>
            <a:ext cx="10940405" cy="727655"/>
          </a:xfrm>
        </p:spPr>
        <p:txBody>
          <a:bodyPr/>
          <a:lstStyle/>
          <a:p>
            <a:r>
              <a:rPr lang="en-US" dirty="0"/>
              <a:t>Continuous Validation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4B2A8C6-5932-224D-B5DF-C20A9B57A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60489" y="1959291"/>
            <a:ext cx="1565896" cy="156589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1111A1-64BE-2943-A57F-EC14E8F067C8}"/>
              </a:ext>
            </a:extLst>
          </p:cNvPr>
          <p:cNvSpPr txBox="1">
            <a:spLocks/>
          </p:cNvSpPr>
          <p:nvPr/>
        </p:nvSpPr>
        <p:spPr>
          <a:xfrm>
            <a:off x="449052" y="4097944"/>
            <a:ext cx="11696700" cy="2760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Comes with baked-in controls for:</a:t>
            </a:r>
          </a:p>
          <a:p>
            <a:pPr marL="457189" indent="-457189">
              <a:buFontTx/>
              <a:buChar char="-"/>
            </a:pPr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Unrestricted security groups</a:t>
            </a:r>
          </a:p>
          <a:p>
            <a:pPr marL="457189" indent="-457189">
              <a:buFontTx/>
              <a:buChar char="-"/>
            </a:pPr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MFA not on root accounts</a:t>
            </a:r>
            <a:endParaRPr lang="en-US" dirty="0"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189" indent="-457189">
              <a:buFontTx/>
              <a:buChar char="-"/>
            </a:pPr>
            <a:r>
              <a:rPr lang="en-US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Publically</a:t>
            </a:r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exposed AWS credentials</a:t>
            </a:r>
            <a:endParaRPr lang="en-US" b="1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52" y="153249"/>
            <a:ext cx="10940405" cy="1254431"/>
          </a:xfrm>
        </p:spPr>
        <p:txBody>
          <a:bodyPr>
            <a:normAutofit/>
          </a:bodyPr>
          <a:lstStyle/>
          <a:p>
            <a:r>
              <a:rPr lang="en-IE" dirty="0"/>
              <a:t>AWS Marketplace: Your </a:t>
            </a:r>
            <a:r>
              <a:rPr lang="en-IE" sz="3600" dirty="0"/>
              <a:t>One Stop Shop for </a:t>
            </a:r>
            <a:r>
              <a:rPr lang="en-IE" sz="3600" dirty="0">
                <a:solidFill>
                  <a:srgbClr val="FFC000"/>
                </a:solidFill>
              </a:rPr>
              <a:t>Familiar</a:t>
            </a:r>
            <a:r>
              <a:rPr lang="en-IE" sz="3600" dirty="0"/>
              <a:t> Tools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4" y="1407679"/>
            <a:ext cx="10939463" cy="452534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95092" y="1466850"/>
            <a:ext cx="5648324" cy="4211756"/>
            <a:chOff x="3095092" y="1466850"/>
            <a:chExt cx="5648324" cy="4211756"/>
          </a:xfrm>
        </p:grpSpPr>
        <p:pic>
          <p:nvPicPr>
            <p:cNvPr id="1026" name="Picture 2" descr="Risultati immagini per aws marketplace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851" t="29366" r="-13277" b="30434"/>
            <a:stretch/>
          </p:blipFill>
          <p:spPr bwMode="auto">
            <a:xfrm>
              <a:off x="3095092" y="1466850"/>
              <a:ext cx="5648324" cy="1171575"/>
            </a:xfrm>
            <a:prstGeom prst="rect">
              <a:avLst/>
            </a:prstGeom>
            <a:solidFill>
              <a:srgbClr val="EB8104"/>
            </a:solidFill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1622" y="3692236"/>
              <a:ext cx="1278692" cy="5003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5476" y="5232551"/>
              <a:ext cx="1278692" cy="446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51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AWS Partner Network (APN) </a:t>
            </a:r>
            <a:r>
              <a:rPr lang="en-US" dirty="0">
                <a:solidFill>
                  <a:srgbClr val="000000"/>
                </a:solidFill>
              </a:rPr>
              <a:t>&amp;</a:t>
            </a:r>
            <a:r>
              <a:rPr lang="en-US" dirty="0">
                <a:solidFill>
                  <a:schemeClr val="tx2"/>
                </a:solidFill>
              </a:rPr>
              <a:t> GDPR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70F050-03A3-144E-ACC4-3410412A7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916" y="2419778"/>
            <a:ext cx="5121812" cy="131060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2800" dirty="0">
                <a:solidFill>
                  <a:schemeClr val="tx2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Cd" panose="020B0606020204020204" pitchFamily="34" charset="0"/>
              </a:rPr>
              <a:t>APN Technology </a:t>
            </a:r>
            <a:r>
              <a:rPr lang="en-US" sz="2800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Cd" panose="020B0606020204020204" pitchFamily="34" charset="0"/>
              </a:rPr>
              <a:t>Partners</a:t>
            </a:r>
            <a:r>
              <a:rPr lang="en-US" sz="2800" dirty="0">
                <a:solidFill>
                  <a:schemeClr val="tx2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Cd" panose="020B0606020204020204" pitchFamily="34" charset="0"/>
              </a:rPr>
              <a:t> offer security </a:t>
            </a:r>
            <a:r>
              <a:rPr lang="en-US" sz="2800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Cd" panose="020B0606020204020204" pitchFamily="34" charset="0"/>
              </a:rPr>
              <a:t>&amp;</a:t>
            </a:r>
            <a:r>
              <a:rPr lang="en-US" sz="2800" dirty="0">
                <a:solidFill>
                  <a:schemeClr val="tx2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Cd" panose="020B0606020204020204" pitchFamily="34" charset="0"/>
              </a:rPr>
              <a:t> identity solutions to help with GDPR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7" b="33569"/>
          <a:stretch/>
        </p:blipFill>
        <p:spPr>
          <a:xfrm>
            <a:off x="794086" y="5238673"/>
            <a:ext cx="1461156" cy="4639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t="29919" r="23387" b="29737"/>
          <a:stretch/>
        </p:blipFill>
        <p:spPr>
          <a:xfrm>
            <a:off x="6836050" y="4910773"/>
            <a:ext cx="1526033" cy="73367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14868" y="3960057"/>
            <a:ext cx="5563904" cy="1873476"/>
          </a:xfrm>
          <a:prstGeom prst="roundRect">
            <a:avLst>
              <a:gd name="adj" fmla="val 9891"/>
            </a:avLst>
          </a:prstGeom>
          <a:noFill/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80916" y="3955965"/>
            <a:ext cx="5121812" cy="1877568"/>
          </a:xfrm>
          <a:prstGeom prst="roundRect">
            <a:avLst>
              <a:gd name="adj" fmla="val 9891"/>
            </a:avLst>
          </a:prstGeom>
          <a:noFill/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577" y="4248951"/>
            <a:ext cx="2188131" cy="425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0" b="21348"/>
          <a:stretch/>
        </p:blipFill>
        <p:spPr>
          <a:xfrm>
            <a:off x="8431173" y="5010177"/>
            <a:ext cx="3102464" cy="534389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070F050-03A3-144E-ACC4-3410412A798A}"/>
              </a:ext>
            </a:extLst>
          </p:cNvPr>
          <p:cNvSpPr txBox="1">
            <a:spLocks/>
          </p:cNvSpPr>
          <p:nvPr/>
        </p:nvSpPr>
        <p:spPr>
          <a:xfrm>
            <a:off x="6096000" y="1542522"/>
            <a:ext cx="5867400" cy="61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cs typeface="Amazon Ember Cd" panose="020B0606020204020204" pitchFamily="34" charset="0"/>
              </a:rPr>
              <a:t>Technology </a:t>
            </a:r>
            <a:r>
              <a:rPr lang="en-US" sz="2800" b="1" dirty="0">
                <a:solidFill>
                  <a:srgbClr val="000000"/>
                </a:solidFill>
                <a:cs typeface="Amazon Ember Cd" panose="020B0606020204020204" pitchFamily="34" charset="0"/>
              </a:rPr>
              <a:t>Partner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9070F050-03A3-144E-ACC4-3410412A798A}"/>
              </a:ext>
            </a:extLst>
          </p:cNvPr>
          <p:cNvSpPr txBox="1">
            <a:spLocks/>
          </p:cNvSpPr>
          <p:nvPr/>
        </p:nvSpPr>
        <p:spPr>
          <a:xfrm>
            <a:off x="152400" y="1516367"/>
            <a:ext cx="6019800" cy="61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cs typeface="Amazon Ember Cd" panose="020B0606020204020204" pitchFamily="34" charset="0"/>
              </a:rPr>
              <a:t>Consulting </a:t>
            </a:r>
            <a:r>
              <a:rPr lang="en-US" sz="2800" b="1" dirty="0">
                <a:solidFill>
                  <a:srgbClr val="000000"/>
                </a:solidFill>
                <a:cs typeface="Amazon Ember Cd" panose="020B0606020204020204" pitchFamily="34" charset="0"/>
              </a:rPr>
              <a:t>Partner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9070F050-03A3-144E-ACC4-3410412A798A}"/>
              </a:ext>
            </a:extLst>
          </p:cNvPr>
          <p:cNvSpPr txBox="1">
            <a:spLocks/>
          </p:cNvSpPr>
          <p:nvPr/>
        </p:nvSpPr>
        <p:spPr>
          <a:xfrm>
            <a:off x="414868" y="2419778"/>
            <a:ext cx="5563904" cy="1310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Display" panose="020F0603020204020204" pitchFamily="34" charset="0"/>
              </a:rPr>
              <a:t>APN Consulting </a:t>
            </a:r>
            <a:r>
              <a:rPr lang="en-US" sz="2800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Display" panose="020F0603020204020204" pitchFamily="34" charset="0"/>
              </a:rPr>
              <a:t>Partners</a:t>
            </a:r>
            <a:r>
              <a:rPr lang="en-US" sz="2800" dirty="0">
                <a:solidFill>
                  <a:schemeClr val="tx2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Display" panose="020F0603020204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Display" panose="020F0603020204020204" pitchFamily="34" charset="0"/>
              </a:rPr>
              <a:t>can help</a:t>
            </a:r>
            <a:r>
              <a:rPr lang="en-US" sz="2800" dirty="0">
                <a:solidFill>
                  <a:schemeClr val="tx2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Display" panose="020F0603020204020204" pitchFamily="34" charset="0"/>
              </a:rPr>
              <a:t> your customers get ready for </a:t>
            </a:r>
            <a:r>
              <a:rPr lang="en-US" sz="2800" dirty="0">
                <a:solidFill>
                  <a:srgbClr val="000000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Display" panose="020F0603020204020204" pitchFamily="34" charset="0"/>
              </a:rPr>
              <a:t>GDPR</a:t>
            </a:r>
          </a:p>
        </p:txBody>
      </p:sp>
      <p:pic>
        <p:nvPicPr>
          <p:cNvPr id="2050" name="Picture 2" descr="Risultati immagini per capgemin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2618" y="4773504"/>
            <a:ext cx="2040752" cy="4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accen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0" y="4066782"/>
            <a:ext cx="1866224" cy="51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informatica data managemen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30884" r="8879" b="38092"/>
          <a:stretch/>
        </p:blipFill>
        <p:spPr bwMode="auto">
          <a:xfrm>
            <a:off x="6701031" y="4209789"/>
            <a:ext cx="2206510" cy="57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reply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92" y="5238673"/>
            <a:ext cx="1668150" cy="4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isultati immagini per almaviv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0" b="38744"/>
          <a:stretch/>
        </p:blipFill>
        <p:spPr bwMode="auto">
          <a:xfrm>
            <a:off x="3676430" y="4193801"/>
            <a:ext cx="2103309" cy="4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C30-1BF3-3448-B890-C5AB02F6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GDPR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1FFA-7775-7E40-9663-723854D39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67" b="1" u="sng" dirty="0"/>
          </a:p>
          <a:p>
            <a:endParaRPr lang="en-US" sz="14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5" y="959928"/>
            <a:ext cx="10382620" cy="509704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9D94C53-8161-B541-AA62-B57654A11431}"/>
              </a:ext>
            </a:extLst>
          </p:cNvPr>
          <p:cNvSpPr txBox="1">
            <a:spLocks/>
          </p:cNvSpPr>
          <p:nvPr/>
        </p:nvSpPr>
        <p:spPr>
          <a:xfrm>
            <a:off x="6708757" y="6299726"/>
            <a:ext cx="5254643" cy="453970"/>
          </a:xfrm>
          <a:prstGeom prst="rect">
            <a:avLst/>
          </a:prstGeom>
        </p:spPr>
        <p:txBody>
          <a:bodyPr vert="horz" wrap="square" lIns="152400" tIns="121920" rIns="152400" bIns="121920" rtlCol="0">
            <a:spAutoFit/>
          </a:bodyPr>
          <a:lstStyle>
            <a:lvl1pPr marL="457200" marR="0" indent="-45720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3200" b="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746288" marR="0" indent="-34290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240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015213" marR="0" indent="-34290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240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284138" marR="0" indent="-34290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200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553063" marR="0" indent="-34290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200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i="1" dirty="0"/>
              <a:t>https://aws.amazon.com/compliance/gdpr-center/</a:t>
            </a:r>
          </a:p>
        </p:txBody>
      </p:sp>
    </p:spTree>
    <p:extLst>
      <p:ext uri="{BB962C8B-B14F-4D97-AF65-F5344CB8AC3E}">
        <p14:creationId xmlns:p14="http://schemas.microsoft.com/office/powerpoint/2010/main" val="3187275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40" y="3216321"/>
            <a:ext cx="5254643" cy="710964"/>
          </a:xfrm>
        </p:spPr>
        <p:txBody>
          <a:bodyPr/>
          <a:lstStyle/>
          <a:p>
            <a:pPr marL="0" indent="0">
              <a:buNone/>
            </a:pPr>
            <a:r>
              <a:rPr lang="en-US" sz="1500" i="1" dirty="0"/>
              <a:t>https://aws.amazon.com/blogs/security/tips-for-success-gdpr-lessons-learned/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23" y="1189176"/>
            <a:ext cx="3491928" cy="1835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772" y="1189176"/>
            <a:ext cx="5629066" cy="38999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5205706"/>
            <a:ext cx="6096000" cy="8619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67" i="1" dirty="0"/>
              <a:t>https://aws.amazon.com/blogs/apn/how-aws-supports-customers-and-apn-partners-on-the-journey-to-gdpr-compliance/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CF023-2447-2A4E-8B6D-753E02E9A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3808891"/>
            <a:ext cx="5457377" cy="1827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6B0F6F-802E-BE4D-8AAA-C936F7D08446}"/>
              </a:ext>
            </a:extLst>
          </p:cNvPr>
          <p:cNvSpPr txBox="1"/>
          <p:nvPr/>
        </p:nvSpPr>
        <p:spPr>
          <a:xfrm>
            <a:off x="354583" y="5703513"/>
            <a:ext cx="4633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i="1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https://aws.amazon.com/it/blogs/security/aws-gdpr-data-processing-addendum/</a:t>
            </a:r>
            <a:endParaRPr lang="it-IT" sz="1500" i="1" dirty="0"/>
          </a:p>
        </p:txBody>
      </p:sp>
    </p:spTree>
    <p:extLst>
      <p:ext uri="{BB962C8B-B14F-4D97-AF65-F5344CB8AC3E}">
        <p14:creationId xmlns:p14="http://schemas.microsoft.com/office/powerpoint/2010/main" val="190874122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41" y="1189180"/>
            <a:ext cx="11653521" cy="3211135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</a:rPr>
              <a:t>Get a consistent approach for customers and partners to evaluate architectures, and provides guidance to help implement designs that will scale with your application needs over time. </a:t>
            </a:r>
            <a:r>
              <a:rPr lang="en-US" b="1" u="sng" dirty="0">
                <a:solidFill>
                  <a:srgbClr val="2D93AA"/>
                </a:solidFill>
              </a:rPr>
              <a:t>AWS Well Architected Framework</a:t>
            </a:r>
            <a:r>
              <a:rPr lang="en-US" dirty="0"/>
              <a:t>, </a:t>
            </a:r>
            <a:r>
              <a:rPr lang="en-US" u="sng" dirty="0">
                <a:solidFill>
                  <a:srgbClr val="000000"/>
                </a:solidFill>
                <a:hlinkClick r:id="rId2"/>
              </a:rPr>
              <a:t>https://aws.amazon.com/architecture/well-architected/</a:t>
            </a:r>
            <a:endParaRPr lang="en-US" u="sng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i="1" dirty="0"/>
              <a:t>Leading insight and applications from AWS security experts on achieving provable security, the highest level of security assurance, in the cloud. </a:t>
            </a:r>
            <a:r>
              <a:rPr lang="en-US" b="1" u="sng" dirty="0">
                <a:solidFill>
                  <a:srgbClr val="2D93AA"/>
                </a:solidFill>
              </a:rPr>
              <a:t>Provable Security</a:t>
            </a:r>
            <a:r>
              <a:rPr lang="en-US" b="1" dirty="0"/>
              <a:t>, </a:t>
            </a:r>
            <a:r>
              <a:rPr lang="en-US" dirty="0">
                <a:hlinkClick r:id="rId3"/>
              </a:rPr>
              <a:t>https://aws.amazon.com/security/provable-security/</a:t>
            </a:r>
            <a:r>
              <a:rPr lang="en-US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813529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4D038A-799B-7440-82C5-023395581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3085" y="3315366"/>
            <a:ext cx="4920344" cy="690108"/>
          </a:xfrm>
        </p:spPr>
        <p:txBody>
          <a:bodyPr/>
          <a:lstStyle/>
          <a:p>
            <a:r>
              <a:rPr lang="en-US" dirty="0" err="1"/>
              <a:t>cgambard@amazon.it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92F21-1780-304E-BDC1-CA3CEF533EEF}"/>
              </a:ext>
            </a:extLst>
          </p:cNvPr>
          <p:cNvSpPr txBox="1">
            <a:spLocks/>
          </p:cNvSpPr>
          <p:nvPr/>
        </p:nvSpPr>
        <p:spPr>
          <a:xfrm>
            <a:off x="7062637" y="3315366"/>
            <a:ext cx="1995331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1"/>
                </a:solidFill>
                <a:latin typeface="Segoe Script" panose="030B0504020000000003" pitchFamily="66" charset="0"/>
                <a:ea typeface="Amazon Ember Cd" panose="020B0606020204020204" pitchFamily="34" charset="0"/>
                <a:cs typeface="Amazon Ember Cd" panose="020B0606020204020204" pitchFamily="34" charset="0"/>
              </a:rPr>
              <a:t>Thanks</a:t>
            </a:r>
            <a:r>
              <a:rPr lang="en-US" sz="3200" b="0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989721-96C8-CD4D-93B4-5B2557D48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87006" r="71416" b="-1577"/>
          <a:stretch/>
        </p:blipFill>
        <p:spPr>
          <a:xfrm rot="5400000">
            <a:off x="5968715" y="3510801"/>
            <a:ext cx="1701344" cy="1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10899 -2.59259E-6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EDDAD-1149-D349-AF48-699EF4FBA2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1D942D-6BD0-514F-BA24-E780E5FD2E93}"/>
              </a:ext>
            </a:extLst>
          </p:cNvPr>
          <p:cNvSpPr txBox="1">
            <a:spLocks/>
          </p:cNvSpPr>
          <p:nvPr/>
        </p:nvSpPr>
        <p:spPr>
          <a:xfrm>
            <a:off x="144599" y="339443"/>
            <a:ext cx="82042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Content vs. Personal Data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2592AB6-3CDE-D34C-975C-F9CBB8C5DAA5}"/>
              </a:ext>
            </a:extLst>
          </p:cNvPr>
          <p:cNvSpPr/>
          <p:nvPr/>
        </p:nvSpPr>
        <p:spPr>
          <a:xfrm>
            <a:off x="2122511" y="1608790"/>
            <a:ext cx="3705300" cy="401320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FCB64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1" tIns="802640" rIns="203200" bIns="802641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0" kern="1200" dirty="0">
                <a:effectLst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Content</a:t>
            </a:r>
          </a:p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000" kern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= anything that a customer (or any end user) stores or processes using AWS services, including:</a:t>
            </a:r>
          </a:p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600" kern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Software ǀ Data ǀ Text ǀ Audio ǀ Video</a:t>
            </a:r>
            <a:endParaRPr lang="en-US" sz="2000" kern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14AD56B-BC6C-2D49-BBFB-4360A688C74C}"/>
              </a:ext>
            </a:extLst>
          </p:cNvPr>
          <p:cNvSpPr/>
          <p:nvPr/>
        </p:nvSpPr>
        <p:spPr>
          <a:xfrm>
            <a:off x="6105707" y="1608790"/>
            <a:ext cx="3705300" cy="401320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DC840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shade val="80000"/>
              <a:hueOff val="7872"/>
              <a:satOff val="43"/>
              <a:lumOff val="208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1" tIns="802640" rIns="203200" bIns="802641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0" kern="1200" dirty="0">
                <a:effectLst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Personal Data</a:t>
            </a:r>
          </a:p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= information from which a living individual may be </a:t>
            </a:r>
            <a:r>
              <a:rPr lang="en-GB" sz="2000" b="1" i="1" kern="12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identified </a:t>
            </a:r>
            <a:r>
              <a:rPr lang="en-GB" sz="2000" kern="12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or </a:t>
            </a:r>
            <a:r>
              <a:rPr lang="en-GB" sz="2000" b="1" i="1" kern="12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identifiable </a:t>
            </a:r>
            <a:r>
              <a:rPr lang="en-GB" sz="2000" kern="12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(under EU data protection law)</a:t>
            </a:r>
            <a:endParaRPr lang="en-US" sz="3600" b="0" kern="1200" dirty="0">
              <a:effectLst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GB" sz="1800" kern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Customer’s “content” might include “personal data”</a:t>
            </a:r>
            <a:endParaRPr lang="en-US" sz="1800" kern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50" y="1588989"/>
            <a:ext cx="2734057" cy="981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69" y="1588989"/>
            <a:ext cx="2734057" cy="981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01" y="1588989"/>
            <a:ext cx="2734057" cy="9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2" y="1588989"/>
            <a:ext cx="2734057" cy="981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2683" y="3320249"/>
            <a:ext cx="7865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Individuals have the right to a copy of all the personal data that </a:t>
            </a:r>
            <a:r>
              <a:rPr lang="en-US" sz="25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controllers </a:t>
            </a:r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have regarding him or her. It also must be provided in a way that facilitates reuse.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C284D-D092-A642-8B0C-C709DC51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Comes with GDPR?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0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2" y="1588989"/>
            <a:ext cx="2734057" cy="981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69" y="1588989"/>
            <a:ext cx="2734057" cy="981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01" y="1588989"/>
            <a:ext cx="2734057" cy="9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50" y="1588989"/>
            <a:ext cx="2734057" cy="981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3505" y="3382392"/>
            <a:ext cx="73952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This gives individuals the right to have certain personal data deleted so third parties can no longer trace them.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D5D7E-A0EC-504A-A97A-C9A76D3A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Comes with GDPR?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5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2" y="1588989"/>
            <a:ext cx="2734057" cy="981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50" y="1588989"/>
            <a:ext cx="2734057" cy="981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01" y="1588989"/>
            <a:ext cx="2734057" cy="9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25" y="1588989"/>
            <a:ext cx="2734057" cy="981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5296" y="2966453"/>
            <a:ext cx="7837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This helps to facilitate the inclusion of policies, guidelines, and work instructions related to data protection in the earliest stages of projects including personal data.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BDF65-8C4D-FE4D-B2B1-DCD66415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Comes with GDPR?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4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2" y="1588989"/>
            <a:ext cx="2734057" cy="981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50" y="1588989"/>
            <a:ext cx="2734057" cy="981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69" y="1588989"/>
            <a:ext cx="2734057" cy="9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89" y="1588989"/>
            <a:ext cx="2734057" cy="981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1763" y="3071675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500" b="1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Controllers </a:t>
            </a:r>
            <a:r>
              <a:rPr lang="en-US" sz="25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must report personal data breaches to the relevant supervisory authority within 72 hours. If there is a high risk to the rights and freedoms of data subjects, they must also notify the data subjects.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2FB42-1BFE-ED4D-8449-E5158575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Comes with GDPR?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8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823368" cy="899665"/>
          </a:xfrm>
        </p:spPr>
        <p:txBody>
          <a:bodyPr/>
          <a:lstStyle/>
          <a:p>
            <a:r>
              <a:rPr lang="en-US" dirty="0"/>
              <a:t>What problems are customers trying to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094" y="1189176"/>
            <a:ext cx="11317642" cy="4706930"/>
          </a:xfrm>
        </p:spPr>
        <p:txBody>
          <a:bodyPr numCol="2"/>
          <a:lstStyle/>
          <a:p>
            <a:pPr>
              <a:lnSpc>
                <a:spcPct val="100000"/>
              </a:lnSpc>
            </a:pPr>
            <a:r>
              <a:rPr lang="en-US" sz="2000" dirty="0"/>
              <a:t>What type of data am I collecting?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Where do I collect it?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Where do I store it?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Do I have the appropriate legal collection statements?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How and when do I delete data?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How do I secure the data?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What responsibility do I have?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Why do I collect the data?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What is my legal basis for processing and using the data?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Where is a list of all my data?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Do I communicate with the subject I am collecting from?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Who do I share it with?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Who has access to my data? How do I control it?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What are the use cases for the data? Are they permitted? Who provided permission?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How do I find my data?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12843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AWS Colors">
      <a:dk1>
        <a:srgbClr val="232F3D"/>
      </a:dk1>
      <a:lt1>
        <a:srgbClr val="FAFAFA"/>
      </a:lt1>
      <a:dk2>
        <a:srgbClr val="535B63"/>
      </a:dk2>
      <a:lt2>
        <a:srgbClr val="E5ECEF"/>
      </a:lt2>
      <a:accent1>
        <a:srgbClr val="FF9900"/>
      </a:accent1>
      <a:accent2>
        <a:srgbClr val="F0623D"/>
      </a:accent2>
      <a:accent3>
        <a:srgbClr val="007CBC"/>
      </a:accent3>
      <a:accent4>
        <a:srgbClr val="00A0C8"/>
      </a:accent4>
      <a:accent5>
        <a:srgbClr val="1D8900"/>
      </a:accent5>
      <a:accent6>
        <a:srgbClr val="69AE35"/>
      </a:accent6>
      <a:hlink>
        <a:srgbClr val="007CBC"/>
      </a:hlink>
      <a:folHlink>
        <a:srgbClr val="007C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45B64"/>
          </a:solidFill>
          <a:headEnd type="none" w="med" len="sm"/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WS Colors">
      <a:dk1>
        <a:srgbClr val="232F3D"/>
      </a:dk1>
      <a:lt1>
        <a:srgbClr val="FAFAFA"/>
      </a:lt1>
      <a:dk2>
        <a:srgbClr val="535B63"/>
      </a:dk2>
      <a:lt2>
        <a:srgbClr val="E5ECEF"/>
      </a:lt2>
      <a:accent1>
        <a:srgbClr val="FF9900"/>
      </a:accent1>
      <a:accent2>
        <a:srgbClr val="F0623D"/>
      </a:accent2>
      <a:accent3>
        <a:srgbClr val="007CBC"/>
      </a:accent3>
      <a:accent4>
        <a:srgbClr val="00A0C8"/>
      </a:accent4>
      <a:accent5>
        <a:srgbClr val="1D8900"/>
      </a:accent5>
      <a:accent6>
        <a:srgbClr val="69AE35"/>
      </a:accent6>
      <a:hlink>
        <a:srgbClr val="007CBC"/>
      </a:hlink>
      <a:folHlink>
        <a:srgbClr val="007C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45B64"/>
          </a:solidFill>
          <a:headEnd type="none" w="med" len="sm"/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WS Colors">
      <a:dk1>
        <a:srgbClr val="232F3D"/>
      </a:dk1>
      <a:lt1>
        <a:srgbClr val="FAFAFA"/>
      </a:lt1>
      <a:dk2>
        <a:srgbClr val="535B63"/>
      </a:dk2>
      <a:lt2>
        <a:srgbClr val="E5ECEF"/>
      </a:lt2>
      <a:accent1>
        <a:srgbClr val="FF9900"/>
      </a:accent1>
      <a:accent2>
        <a:srgbClr val="F0623D"/>
      </a:accent2>
      <a:accent3>
        <a:srgbClr val="007CBC"/>
      </a:accent3>
      <a:accent4>
        <a:srgbClr val="00A0C8"/>
      </a:accent4>
      <a:accent5>
        <a:srgbClr val="1D8900"/>
      </a:accent5>
      <a:accent6>
        <a:srgbClr val="69AE35"/>
      </a:accent6>
      <a:hlink>
        <a:srgbClr val="007CBC"/>
      </a:hlink>
      <a:folHlink>
        <a:srgbClr val="007C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45B64"/>
          </a:solidFill>
          <a:headEnd type="none" w="med" len="sm"/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31617</TotalTime>
  <Words>2190</Words>
  <Application>Microsoft Office PowerPoint</Application>
  <PresentationFormat>Widescreen</PresentationFormat>
  <Paragraphs>385</Paragraphs>
  <Slides>39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39</vt:i4>
      </vt:variant>
    </vt:vector>
  </HeadingPairs>
  <TitlesOfParts>
    <vt:vector size="52" baseType="lpstr">
      <vt:lpstr>Amazon Ember</vt:lpstr>
      <vt:lpstr>Amazon Ember Cd</vt:lpstr>
      <vt:lpstr>Amazon Ember Display</vt:lpstr>
      <vt:lpstr>Amazon Ember Regular</vt:lpstr>
      <vt:lpstr>Arial</vt:lpstr>
      <vt:lpstr>Calibri</vt:lpstr>
      <vt:lpstr>Segoe Script</vt:lpstr>
      <vt:lpstr>Times New Roman</vt:lpstr>
      <vt:lpstr>Trebuchet MS</vt:lpstr>
      <vt:lpstr>Verdana</vt:lpstr>
      <vt:lpstr>Office Theme</vt:lpstr>
      <vt:lpstr>1_Office Theme</vt:lpstr>
      <vt:lpstr>2_Office Theme</vt:lpstr>
      <vt:lpstr>Navigating GDPR Compliance on AWS</vt:lpstr>
      <vt:lpstr>What is the GDPR?</vt:lpstr>
      <vt:lpstr>What is the GDPR?</vt:lpstr>
      <vt:lpstr>Presentazione standard di PowerPoint</vt:lpstr>
      <vt:lpstr>What Else Comes with GDPR? </vt:lpstr>
      <vt:lpstr>What Else Comes with GDPR? </vt:lpstr>
      <vt:lpstr>What Else Comes with GDPR? </vt:lpstr>
      <vt:lpstr>What Else Comes with GDPR? </vt:lpstr>
      <vt:lpstr>What problems are customers trying to solve?</vt:lpstr>
      <vt:lpstr>How AWS can help customers achieve GDPR compliance </vt:lpstr>
      <vt:lpstr>Presentazione standard di PowerPoint</vt:lpstr>
      <vt:lpstr>AWS Shared Responsibility Model</vt:lpstr>
      <vt:lpstr>AWS Shared Responsibility Model</vt:lpstr>
      <vt:lpstr>How AWS can help customers achieve GDPR compliance? </vt:lpstr>
      <vt:lpstr>Presentazione standard di PowerPoint</vt:lpstr>
      <vt:lpstr>GDPR in Practice: Implementing TOMs </vt:lpstr>
      <vt:lpstr>Implementing TOMs – What AWS Provides to You</vt:lpstr>
      <vt:lpstr>AWS security solutions</vt:lpstr>
      <vt:lpstr>Implementing TOMs with AWS Services</vt:lpstr>
      <vt:lpstr>Implementing TOMs with AWS Services - Examples</vt:lpstr>
      <vt:lpstr>Implementing TOMs with AWS Services</vt:lpstr>
      <vt:lpstr>Implementing TOMs with AWS Services – Examples</vt:lpstr>
      <vt:lpstr>Implementing TOMs with AWS Services</vt:lpstr>
      <vt:lpstr>Implementing TOMs with AWS Services</vt:lpstr>
      <vt:lpstr>Implementing TOMs with AWS Services</vt:lpstr>
      <vt:lpstr>Implementing TOMs with AWS Services</vt:lpstr>
      <vt:lpstr>Implementing TOMs with AWS Services – Examples</vt:lpstr>
      <vt:lpstr>Implementing TOMs with AWS Services</vt:lpstr>
      <vt:lpstr>Implementing TOMs with AWS Services</vt:lpstr>
      <vt:lpstr>Implementing TOMs with AWS Services – Examples</vt:lpstr>
      <vt:lpstr>Meet Your Own Security Objectives</vt:lpstr>
      <vt:lpstr>GDPR – Code of Conduct</vt:lpstr>
      <vt:lpstr>Continuous Validation</vt:lpstr>
      <vt:lpstr>AWS Marketplace: Your One Stop Shop for Familiar Tools</vt:lpstr>
      <vt:lpstr>AWS Partner Network (APN) &amp; GDPR</vt:lpstr>
      <vt:lpstr>AWS GDPR Center</vt:lpstr>
      <vt:lpstr>GDPR Resources</vt:lpstr>
      <vt:lpstr>Other Resources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Arianna Faticone</cp:lastModifiedBy>
  <cp:revision>497</cp:revision>
  <cp:lastPrinted>2019-01-03T20:59:05Z</cp:lastPrinted>
  <dcterms:created xsi:type="dcterms:W3CDTF">2018-09-14T20:21:45Z</dcterms:created>
  <dcterms:modified xsi:type="dcterms:W3CDTF">2019-07-04T09:57:50Z</dcterms:modified>
</cp:coreProperties>
</file>