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sldIdLst>
    <p:sldId id="266" r:id="rId2"/>
    <p:sldId id="267" r:id="rId3"/>
    <p:sldId id="269" r:id="rId4"/>
    <p:sldId id="273" r:id="rId5"/>
    <p:sldId id="278" r:id="rId6"/>
    <p:sldId id="276" r:id="rId7"/>
    <p:sldId id="277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198D"/>
    <a:srgbClr val="174C14"/>
    <a:srgbClr val="3A952B"/>
    <a:srgbClr val="1ECE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48" autoAdjust="0"/>
    <p:restoredTop sz="94604" autoAdjust="0"/>
  </p:normalViewPr>
  <p:slideViewPr>
    <p:cSldViewPr snapToGrid="0" snapToObjects="1">
      <p:cViewPr varScale="1">
        <p:scale>
          <a:sx n="69" d="100"/>
          <a:sy n="69" d="100"/>
        </p:scale>
        <p:origin x="98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79DB4-A114-4D44-AA03-D7B7D8556046}" type="datetimeFigureOut">
              <a:rPr lang="it-IT" smtClean="0"/>
              <a:t>03/07/2019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61764-B731-8E4E-A22A-5F1CD27A5F9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218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ver fondo bi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21C244-3167-F04C-B9B6-32D83930E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010125"/>
            <a:ext cx="7953375" cy="1275205"/>
          </a:xfrm>
        </p:spPr>
        <p:txBody>
          <a:bodyPr anchor="b"/>
          <a:lstStyle>
            <a:lvl1pPr algn="l">
              <a:defRPr sz="3600">
                <a:effectLst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48C774E-D2FF-4A4E-AE85-73152EB47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341" y="3462909"/>
            <a:ext cx="7960359" cy="127520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pic>
        <p:nvPicPr>
          <p:cNvPr id="10" name="Immagine 9" descr="Immagine che contiene oggetto&#10;&#10;&#10;&#10;Descrizione generata automaticamente">
            <a:extLst>
              <a:ext uri="{FF2B5EF4-FFF2-40B4-BE49-F238E27FC236}">
                <a16:creationId xmlns:a16="http://schemas.microsoft.com/office/drawing/2014/main" id="{4730A6C8-DFFA-AB4C-8A18-21343B75E2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78850" y="520700"/>
            <a:ext cx="3084512" cy="3084512"/>
          </a:xfrm>
          <a:prstGeom prst="rect">
            <a:avLst/>
          </a:prstGeom>
        </p:spPr>
      </p:pic>
      <p:pic>
        <p:nvPicPr>
          <p:cNvPr id="14" name="Immagine 13" descr="Immagine che contiene interni&#10;&#10;&#10;&#10;Descrizione generata automaticamente">
            <a:extLst>
              <a:ext uri="{FF2B5EF4-FFF2-40B4-BE49-F238E27FC236}">
                <a16:creationId xmlns:a16="http://schemas.microsoft.com/office/drawing/2014/main" id="{D9F23EAC-7718-5E44-AF6D-BF2AE38A60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90500" y="4711288"/>
            <a:ext cx="13119100" cy="2354879"/>
          </a:xfrm>
          <a:prstGeom prst="rect">
            <a:avLst/>
          </a:prstGeom>
        </p:spPr>
      </p:pic>
      <p:sp>
        <p:nvSpPr>
          <p:cNvPr id="22" name="Segnaposto testo 21" descr="Nome del relatore">
            <a:extLst>
              <a:ext uri="{FF2B5EF4-FFF2-40B4-BE49-F238E27FC236}">
                <a16:creationId xmlns:a16="http://schemas.microsoft.com/office/drawing/2014/main" id="{E2CE699E-F089-F44E-A918-7BEDEA25DB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8975" y="1104900"/>
            <a:ext cx="5407025" cy="495300"/>
          </a:xfrm>
        </p:spPr>
        <p:txBody>
          <a:bodyPr/>
          <a:lstStyle>
            <a:lvl1pPr>
              <a:defRPr sz="2000"/>
            </a:lvl1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24" name="Segnaposto testo 23">
            <a:extLst>
              <a:ext uri="{FF2B5EF4-FFF2-40B4-BE49-F238E27FC236}">
                <a16:creationId xmlns:a16="http://schemas.microsoft.com/office/drawing/2014/main" id="{58890AE6-6F58-1D44-9F0F-41249F4FC8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8975" y="660400"/>
            <a:ext cx="5407025" cy="508000"/>
          </a:xfrm>
        </p:spPr>
        <p:txBody>
          <a:bodyPr/>
          <a:lstStyle>
            <a:lvl1pPr>
              <a:defRPr sz="2000"/>
            </a:lvl1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24804279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ver fondo 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1860D086-A82C-FE41-AA92-4949C30EEE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DF3942B-E59E-5545-B189-D0FBAC256F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78502" y="520701"/>
            <a:ext cx="3084512" cy="3084512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421C244-3167-F04C-B9B6-32D83930E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010125"/>
            <a:ext cx="7953375" cy="1275205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48C774E-D2FF-4A4E-AE85-73152EB47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8341" y="3462909"/>
            <a:ext cx="7960359" cy="127520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22" name="Segnaposto testo 21" descr="Nome del relatore">
            <a:extLst>
              <a:ext uri="{FF2B5EF4-FFF2-40B4-BE49-F238E27FC236}">
                <a16:creationId xmlns:a16="http://schemas.microsoft.com/office/drawing/2014/main" id="{E2CE699E-F089-F44E-A918-7BEDEA25DB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8975" y="1104900"/>
            <a:ext cx="5407025" cy="4953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24" name="Segnaposto testo 23">
            <a:extLst>
              <a:ext uri="{FF2B5EF4-FFF2-40B4-BE49-F238E27FC236}">
                <a16:creationId xmlns:a16="http://schemas.microsoft.com/office/drawing/2014/main" id="{58890AE6-6F58-1D44-9F0F-41249F4FC8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8975" y="660400"/>
            <a:ext cx="5407025" cy="5080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DA1E377-5D61-4C40-9F88-5F511641CA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066" t="18422" r="29622" b="28355"/>
          <a:stretch/>
        </p:blipFill>
        <p:spPr>
          <a:xfrm>
            <a:off x="342900" y="5143088"/>
            <a:ext cx="8699500" cy="125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666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sitiva 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960CB4-5492-A945-9424-6EB30D8D2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4ABA53-0E6F-FA4E-9686-AE136F662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B48F4F-A89D-2B43-AC3E-6EDF50B5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fld id="{092F9C8E-F0B4-E640-9C83-2EC5B66A847D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9" name="Immagine 8" descr="Immagine che contiene oggetto&#10;&#10;&#10;&#10;Descrizione generata automaticamente">
            <a:extLst>
              <a:ext uri="{FF2B5EF4-FFF2-40B4-BE49-F238E27FC236}">
                <a16:creationId xmlns:a16="http://schemas.microsoft.com/office/drawing/2014/main" id="{78901D0D-C450-4240-8DB1-695B03DA1A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5137"/>
          <a:stretch/>
        </p:blipFill>
        <p:spPr>
          <a:xfrm>
            <a:off x="10042159" y="-98223"/>
            <a:ext cx="1432092" cy="928906"/>
          </a:xfrm>
          <a:prstGeom prst="rect">
            <a:avLst/>
          </a:prstGeom>
        </p:spPr>
      </p:pic>
      <p:pic>
        <p:nvPicPr>
          <p:cNvPr id="10" name="Immagine 9" descr="Immagine che contiene oggetto&#10;&#10;&#10;&#10;Descrizione generata automaticamente">
            <a:extLst>
              <a:ext uri="{FF2B5EF4-FFF2-40B4-BE49-F238E27FC236}">
                <a16:creationId xmlns:a16="http://schemas.microsoft.com/office/drawing/2014/main" id="{F355B100-479D-5545-A020-BFDC2A1B4D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97" b="61092"/>
          <a:stretch/>
        </p:blipFill>
        <p:spPr>
          <a:xfrm>
            <a:off x="10040196" y="6205093"/>
            <a:ext cx="1431713" cy="54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85679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apositiva titolo e contenuto - 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88DACA-2A1B-964C-AE49-9BBDBF2AB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02FA78-4612-334F-A6BE-DE7477E6F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8342" y="1808163"/>
            <a:ext cx="5216525" cy="3889375"/>
          </a:xfrm>
        </p:spPr>
        <p:txBody>
          <a:bodyPr/>
          <a:lstStyle/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9772434-F98F-3147-9913-15745C391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16525" cy="3871913"/>
          </a:xfrm>
        </p:spPr>
        <p:txBody>
          <a:bodyPr/>
          <a:lstStyle/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7184E0-AC2B-1B45-A598-142C43F3B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fld id="{092F9C8E-F0B4-E640-9C83-2EC5B66A847D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10" name="Immagine 9" descr="Immagine che contiene oggetto&#10;&#10;&#10;&#10;Descrizione generata automaticamente">
            <a:extLst>
              <a:ext uri="{FF2B5EF4-FFF2-40B4-BE49-F238E27FC236}">
                <a16:creationId xmlns:a16="http://schemas.microsoft.com/office/drawing/2014/main" id="{F59E4F1A-10F6-0F4E-8EDF-0B7B34AF7B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5137"/>
          <a:stretch/>
        </p:blipFill>
        <p:spPr>
          <a:xfrm>
            <a:off x="10042159" y="-98223"/>
            <a:ext cx="1432092" cy="928906"/>
          </a:xfrm>
          <a:prstGeom prst="rect">
            <a:avLst/>
          </a:prstGeom>
        </p:spPr>
      </p:pic>
      <p:pic>
        <p:nvPicPr>
          <p:cNvPr id="11" name="Immagine 10" descr="Immagine che contiene oggetto&#10;&#10;&#10;&#10;Descrizione generata automaticamente">
            <a:extLst>
              <a:ext uri="{FF2B5EF4-FFF2-40B4-BE49-F238E27FC236}">
                <a16:creationId xmlns:a16="http://schemas.microsoft.com/office/drawing/2014/main" id="{26F88311-C0D4-4549-90B9-2A3F23EE5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97" b="61092"/>
          <a:stretch/>
        </p:blipFill>
        <p:spPr>
          <a:xfrm>
            <a:off x="10040196" y="6205093"/>
            <a:ext cx="1431713" cy="54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45361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visoria vi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6FF2A5AB-E763-1E44-A2C4-C9AED2250D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EAC228FA-81FC-F642-9DCE-D8F3D9EA7A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64118"/>
          <a:stretch/>
        </p:blipFill>
        <p:spPr>
          <a:xfrm>
            <a:off x="10040195" y="6185599"/>
            <a:ext cx="1431713" cy="513732"/>
          </a:xfrm>
          <a:prstGeom prst="rect">
            <a:avLst/>
          </a:prstGeom>
        </p:spPr>
      </p:pic>
      <p:pic>
        <p:nvPicPr>
          <p:cNvPr id="30" name="Immagine 29" descr="Immagine che contiene musica&#10;&#10;&#10;&#10;Descrizione generata automaticamente">
            <a:extLst>
              <a:ext uri="{FF2B5EF4-FFF2-40B4-BE49-F238E27FC236}">
                <a16:creationId xmlns:a16="http://schemas.microsoft.com/office/drawing/2014/main" id="{666A12E8-6B6D-5E4A-B461-6EFE04132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103" t="12928" r="20463"/>
          <a:stretch/>
        </p:blipFill>
        <p:spPr>
          <a:xfrm>
            <a:off x="0" y="0"/>
            <a:ext cx="12192000" cy="808810"/>
          </a:xfrm>
          <a:prstGeom prst="rect">
            <a:avLst/>
          </a:prstGeom>
          <a:effectLst/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0D4EFB7-7643-484A-A84B-28D5E80A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41" y="1808163"/>
            <a:ext cx="10700384" cy="1620837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6608133-BAFF-5D44-BE96-64802CD0B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092F9C8E-F0B4-E640-9C83-2EC5B66A847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250410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visoria aranc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73A74D9-DE86-F24A-9B90-2D1113BB51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EAC228FA-81FC-F642-9DCE-D8F3D9EA7A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64118"/>
          <a:stretch/>
        </p:blipFill>
        <p:spPr>
          <a:xfrm>
            <a:off x="10040195" y="6185599"/>
            <a:ext cx="1431713" cy="513732"/>
          </a:xfrm>
          <a:prstGeom prst="rect">
            <a:avLst/>
          </a:prstGeom>
        </p:spPr>
      </p:pic>
      <p:pic>
        <p:nvPicPr>
          <p:cNvPr id="30" name="Immagine 29" descr="Immagine che contiene musica&#10;&#10;&#10;&#10;Descrizione generata automaticamente">
            <a:extLst>
              <a:ext uri="{FF2B5EF4-FFF2-40B4-BE49-F238E27FC236}">
                <a16:creationId xmlns:a16="http://schemas.microsoft.com/office/drawing/2014/main" id="{666A12E8-6B6D-5E4A-B461-6EFE04132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103" t="12928" r="20463"/>
          <a:stretch/>
        </p:blipFill>
        <p:spPr>
          <a:xfrm>
            <a:off x="0" y="0"/>
            <a:ext cx="12192000" cy="808810"/>
          </a:xfrm>
          <a:prstGeom prst="rect">
            <a:avLst/>
          </a:prstGeom>
          <a:effectLst/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0D4EFB7-7643-484A-A84B-28D5E80A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41" y="1808163"/>
            <a:ext cx="10700384" cy="1620837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6608133-BAFF-5D44-BE96-64802CD0B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092F9C8E-F0B4-E640-9C83-2EC5B66A847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051296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visoria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13D3835-42B6-E944-AF8D-5BAF9EC23E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EAC228FA-81FC-F642-9DCE-D8F3D9EA7A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64118"/>
          <a:stretch/>
        </p:blipFill>
        <p:spPr>
          <a:xfrm>
            <a:off x="10040195" y="6185599"/>
            <a:ext cx="1431713" cy="513732"/>
          </a:xfrm>
          <a:prstGeom prst="rect">
            <a:avLst/>
          </a:prstGeom>
        </p:spPr>
      </p:pic>
      <p:pic>
        <p:nvPicPr>
          <p:cNvPr id="30" name="Immagine 29" descr="Immagine che contiene musica&#10;&#10;&#10;&#10;Descrizione generata automaticamente">
            <a:extLst>
              <a:ext uri="{FF2B5EF4-FFF2-40B4-BE49-F238E27FC236}">
                <a16:creationId xmlns:a16="http://schemas.microsoft.com/office/drawing/2014/main" id="{666A12E8-6B6D-5E4A-B461-6EFE04132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103" t="12928" r="20463"/>
          <a:stretch/>
        </p:blipFill>
        <p:spPr>
          <a:xfrm>
            <a:off x="0" y="0"/>
            <a:ext cx="12192000" cy="808810"/>
          </a:xfrm>
          <a:prstGeom prst="rect">
            <a:avLst/>
          </a:prstGeom>
          <a:effectLst/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0D4EFB7-7643-484A-A84B-28D5E80A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41" y="1808163"/>
            <a:ext cx="10700384" cy="1620837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6608133-BAFF-5D44-BE96-64802CD0B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092F9C8E-F0B4-E640-9C83-2EC5B66A847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546355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visoria 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DD2178CD-9058-AB47-9588-C63F48AF1E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EAC228FA-81FC-F642-9DCE-D8F3D9EA7A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64118"/>
          <a:stretch/>
        </p:blipFill>
        <p:spPr>
          <a:xfrm>
            <a:off x="10040195" y="6185599"/>
            <a:ext cx="1431713" cy="513732"/>
          </a:xfrm>
          <a:prstGeom prst="rect">
            <a:avLst/>
          </a:prstGeom>
        </p:spPr>
      </p:pic>
      <p:pic>
        <p:nvPicPr>
          <p:cNvPr id="30" name="Immagine 29" descr="Immagine che contiene musica&#10;&#10;&#10;&#10;Descrizione generata automaticamente">
            <a:extLst>
              <a:ext uri="{FF2B5EF4-FFF2-40B4-BE49-F238E27FC236}">
                <a16:creationId xmlns:a16="http://schemas.microsoft.com/office/drawing/2014/main" id="{666A12E8-6B6D-5E4A-B461-6EFE04132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103" t="12928" r="20463"/>
          <a:stretch/>
        </p:blipFill>
        <p:spPr>
          <a:xfrm>
            <a:off x="0" y="0"/>
            <a:ext cx="12192000" cy="808810"/>
          </a:xfrm>
          <a:prstGeom prst="rect">
            <a:avLst/>
          </a:prstGeom>
          <a:effectLst/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0D4EFB7-7643-484A-A84B-28D5E80A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41" y="1808163"/>
            <a:ext cx="10700384" cy="1620837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6608133-BAFF-5D44-BE96-64802CD0B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fld id="{092F9C8E-F0B4-E640-9C83-2EC5B66A847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865019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9FEFBE1-FDB7-0645-8CEE-2D23422C5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92151"/>
            <a:ext cx="9205133" cy="9175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BCBD774-4F54-8740-B166-5E9F97AC1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341" y="1808164"/>
            <a:ext cx="10700383" cy="388937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r>
              <a:rPr lang="it-IT" dirty="0"/>
              <a:t>Modifica gli stili del testo dello schema</a:t>
            </a:r>
            <a:br>
              <a:rPr lang="it-IT" dirty="0"/>
            </a:br>
            <a:r>
              <a:rPr lang="it-IT" dirty="0"/>
              <a:t>Secondo livello</a:t>
            </a:r>
            <a:br>
              <a:rPr lang="it-IT" dirty="0"/>
            </a:br>
            <a:r>
              <a:rPr lang="it-IT" dirty="0"/>
              <a:t>Terzo livello</a:t>
            </a:r>
            <a:br>
              <a:rPr lang="it-IT" dirty="0"/>
            </a:br>
            <a:r>
              <a:rPr lang="it-IT" dirty="0"/>
              <a:t>Quarto livello</a:t>
            </a:r>
            <a:br>
              <a:rPr lang="it-IT" dirty="0"/>
            </a:br>
            <a:r>
              <a:rPr lang="it-IT" dirty="0"/>
              <a:t>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A57994-1BDD-2A47-9F6B-CEAC1EE01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341" y="6191949"/>
            <a:ext cx="27432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800" b="0">
                <a:solidFill>
                  <a:schemeClr val="tx1"/>
                </a:solidFill>
              </a:defRPr>
            </a:lvl1pPr>
          </a:lstStyle>
          <a:p>
            <a:fld id="{092F9C8E-F0B4-E640-9C83-2EC5B66A847D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239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2" r:id="rId4"/>
    <p:sldLayoutId id="2147483651" r:id="rId5"/>
    <p:sldLayoutId id="2147483653" r:id="rId6"/>
    <p:sldLayoutId id="2147483654" r:id="rId7"/>
    <p:sldLayoutId id="2147483657" r:id="rId8"/>
  </p:sldLayoutIdLst>
  <p:transition spd="slow">
    <p:wipe dir="d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+mj-lt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2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3974" userDrawn="1">
          <p15:clr>
            <a:srgbClr val="F26B43"/>
          </p15:clr>
        </p15:guide>
        <p15:guide id="4" orient="horz" pos="3589" userDrawn="1">
          <p15:clr>
            <a:srgbClr val="F26B43"/>
          </p15:clr>
        </p15:guide>
        <p15:guide id="5" orient="horz" pos="1139" userDrawn="1">
          <p15:clr>
            <a:srgbClr val="F26B43"/>
          </p15:clr>
        </p15:guide>
        <p15:guide id="6" orient="horz" pos="436" userDrawn="1">
          <p15:clr>
            <a:srgbClr val="F26B43"/>
          </p15:clr>
        </p15:guide>
        <p15:guide id="7" pos="438" userDrawn="1">
          <p15:clr>
            <a:srgbClr val="F26B43"/>
          </p15:clr>
        </p15:guide>
        <p15:guide id="8" pos="7174" userDrawn="1">
          <p15:clr>
            <a:srgbClr val="F26B43"/>
          </p15:clr>
        </p15:guide>
        <p15:guide id="9" pos="54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://www.pdc.minambiente.it/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LQS-MettiamociinrigaFESR@minambiente.it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C0FFFE18-74DF-7B4F-AE77-A671CEBF5C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364" y="2896840"/>
            <a:ext cx="8543499" cy="237119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it-IT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LQS – Piattaforma delle conoscenze Capitalizzazione delle esperienze e disseminazione dei risultati per la replicabilità di buone pratiche per l’ambiente e il clima</a:t>
            </a:r>
            <a:br>
              <a:rPr lang="it-IT" sz="2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endParaRPr lang="it-IT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it-IT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it-IT" sz="28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DDA95B6-AA51-C14B-9DE5-98FE5FC40A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3898" y="4271465"/>
            <a:ext cx="5407025" cy="495300"/>
          </a:xfrm>
        </p:spPr>
        <p:txBody>
          <a:bodyPr/>
          <a:lstStyle/>
          <a:p>
            <a:r>
              <a:rPr lang="it-IT" dirty="0" smtClean="0"/>
              <a:t>Giusy Lombardi – MATTM DG SVI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127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B42A2F-6766-8B43-8538-24341D5D8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094" y="233378"/>
            <a:ext cx="3726550" cy="612783"/>
          </a:xfrm>
        </p:spPr>
        <p:txBody>
          <a:bodyPr/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Obiettivo della LQS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68889FA-FB45-E845-AE2A-60377BBC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9C8E-F0B4-E640-9C83-2EC5B66A847D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368489" y="2102322"/>
            <a:ext cx="53635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dirty="0"/>
              <a:t>F</a:t>
            </a:r>
            <a:r>
              <a:rPr lang="it-IT" sz="2800" dirty="0" smtClean="0"/>
              <a:t>avorire </a:t>
            </a:r>
            <a:r>
              <a:rPr lang="it-IT" sz="2800" dirty="0"/>
              <a:t>la diffusione e la replicazione, su scala nazionale, delle buone pratiche raccolte nella Piattaforma delle Conoscenze </a:t>
            </a:r>
            <a:r>
              <a:rPr lang="it-IT" sz="2800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www.pdc.minambiente.it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2800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469" y="1383209"/>
            <a:ext cx="5582543" cy="380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0302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68889FA-FB45-E845-AE2A-60377BBC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4985" y="6730111"/>
            <a:ext cx="2743200" cy="365125"/>
          </a:xfrm>
        </p:spPr>
        <p:txBody>
          <a:bodyPr/>
          <a:lstStyle/>
          <a:p>
            <a:fld id="{092F9C8E-F0B4-E640-9C83-2EC5B66A847D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15" name="Titolo 1"/>
          <p:cNvSpPr>
            <a:spLocks noGrp="1" noChangeArrowheads="1"/>
          </p:cNvSpPr>
          <p:nvPr>
            <p:ph type="title"/>
          </p:nvPr>
        </p:nvSpPr>
        <p:spPr>
          <a:xfrm>
            <a:off x="1158016" y="283540"/>
            <a:ext cx="5890112" cy="735012"/>
          </a:xfrm>
        </p:spPr>
        <p:txBody>
          <a:bodyPr/>
          <a:lstStyle/>
          <a:p>
            <a:pPr eaLnBrk="1" hangingPunct="1"/>
            <a:r>
              <a:rPr lang="it-IT" altLang="it-IT" dirty="0" smtClean="0">
                <a:solidFill>
                  <a:schemeClr val="accent1">
                    <a:lumMod val="75000"/>
                  </a:schemeClr>
                </a:solidFill>
              </a:rPr>
              <a:t>In che modo </a:t>
            </a:r>
          </a:p>
        </p:txBody>
      </p:sp>
      <p:sp>
        <p:nvSpPr>
          <p:cNvPr id="19" name="CasellaDiTesto 18"/>
          <p:cNvSpPr txBox="1"/>
          <p:nvPr/>
        </p:nvSpPr>
        <p:spPr>
          <a:xfrm rot="16200000">
            <a:off x="-2985600" y="3018864"/>
            <a:ext cx="6718611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2000" b="1" dirty="0" smtClean="0">
                <a:ln/>
                <a:solidFill>
                  <a:schemeClr val="accent3"/>
                </a:solidFill>
              </a:rPr>
              <a:t>Percorso di rafforzamento della </a:t>
            </a:r>
            <a:r>
              <a:rPr lang="it-IT" sz="2000" b="1" dirty="0" err="1" smtClean="0">
                <a:ln/>
                <a:solidFill>
                  <a:schemeClr val="accent3"/>
                </a:solidFill>
              </a:rPr>
              <a:t>governance</a:t>
            </a:r>
            <a:r>
              <a:rPr lang="it-IT" sz="2000" b="1" dirty="0" smtClean="0">
                <a:ln/>
                <a:solidFill>
                  <a:schemeClr val="accent3"/>
                </a:solidFill>
              </a:rPr>
              <a:t> multilivello</a:t>
            </a:r>
            <a:endParaRPr lang="it-IT" sz="2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1" name="Freccia a destra con strisce 20"/>
          <p:cNvSpPr/>
          <p:nvPr/>
        </p:nvSpPr>
        <p:spPr>
          <a:xfrm rot="5400000">
            <a:off x="4763022" y="4627390"/>
            <a:ext cx="942975" cy="736600"/>
          </a:xfrm>
          <a:prstGeom prst="stripedRightArrow">
            <a:avLst>
              <a:gd name="adj1" fmla="val 65715"/>
              <a:gd name="adj2" fmla="val 48741"/>
            </a:avLst>
          </a:prstGeom>
          <a:solidFill>
            <a:srgbClr val="3A952B"/>
          </a:solidFill>
          <a:ln>
            <a:solidFill>
              <a:srgbClr val="92D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541" y="419974"/>
            <a:ext cx="3411940" cy="2274626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1078191" y="1497227"/>
            <a:ext cx="36245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Promuovere la conoscenza</a:t>
            </a:r>
            <a:endParaRPr lang="it-IT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923144" y="2645406"/>
            <a:ext cx="63598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Individuare soluzioni già testate con successo</a:t>
            </a:r>
            <a:endParaRPr lang="it-IT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864" y="1748765"/>
            <a:ext cx="2021142" cy="1484277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911768" y="3813622"/>
            <a:ext cx="76573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Collaborare per definire  piano di lavoro per adattare la buona pratica </a:t>
            </a:r>
            <a:endParaRPr lang="it-IT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4" name="Immagine 10" descr="partecipazione attiva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135" y="3462551"/>
            <a:ext cx="2212596" cy="165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asellaDiTesto 24"/>
          <p:cNvSpPr txBox="1"/>
          <p:nvPr/>
        </p:nvSpPr>
        <p:spPr>
          <a:xfrm>
            <a:off x="1781625" y="5723604"/>
            <a:ext cx="69057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200" b="1" dirty="0" smtClean="0">
                <a:solidFill>
                  <a:srgbClr val="C7198D"/>
                </a:solidFill>
              </a:rPr>
              <a:t>REPLICAZIONE DELLA BUONA PRATICA</a:t>
            </a:r>
            <a:endParaRPr lang="it-IT" sz="3200" b="1" dirty="0">
              <a:solidFill>
                <a:srgbClr val="C719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1362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 noChangeArrowheads="1"/>
          </p:cNvSpPr>
          <p:nvPr>
            <p:ph type="title"/>
          </p:nvPr>
        </p:nvSpPr>
        <p:spPr>
          <a:xfrm>
            <a:off x="823913" y="869454"/>
            <a:ext cx="10615612" cy="735012"/>
          </a:xfrm>
        </p:spPr>
        <p:txBody>
          <a:bodyPr/>
          <a:lstStyle/>
          <a:p>
            <a:pPr eaLnBrk="1" hangingPunct="1"/>
            <a:r>
              <a:rPr lang="it-IT" altLang="it-IT" dirty="0" smtClean="0">
                <a:solidFill>
                  <a:srgbClr val="0070C0"/>
                </a:solidFill>
              </a:rPr>
              <a:t>Opportunità e vantaggi</a:t>
            </a:r>
            <a:endParaRPr lang="it-IT" altLang="it-IT" dirty="0">
              <a:solidFill>
                <a:srgbClr val="0070C0"/>
              </a:solidFill>
            </a:endParaRPr>
          </a:p>
        </p:txBody>
      </p:sp>
      <p:sp>
        <p:nvSpPr>
          <p:cNvPr id="17" name="Segnaposto contenuto 2">
            <a:extLst/>
          </p:cNvPr>
          <p:cNvSpPr>
            <a:spLocks noGrp="1"/>
          </p:cNvSpPr>
          <p:nvPr>
            <p:ph idx="1"/>
          </p:nvPr>
        </p:nvSpPr>
        <p:spPr>
          <a:xfrm>
            <a:off x="548855" y="1796256"/>
            <a:ext cx="10615612" cy="2907328"/>
          </a:xfrm>
        </p:spPr>
        <p:txBody>
          <a:bodyPr rtlCol="0">
            <a:no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it-IT" sz="2000" b="1" dirty="0" smtClean="0"/>
              <a:t>ridotti </a:t>
            </a:r>
            <a:r>
              <a:rPr lang="it-IT" sz="2000" b="1" dirty="0"/>
              <a:t>tempi di  replicabilità </a:t>
            </a:r>
            <a:r>
              <a:rPr lang="it-IT" sz="2000" dirty="0"/>
              <a:t>in quanto tutte le attività preliminari quali ideazione, ricerca, progettazione sono già state realizzate</a:t>
            </a:r>
            <a:r>
              <a:rPr lang="it-IT" sz="2000" dirty="0" smtClean="0"/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endParaRPr lang="it-IT" sz="2000" dirty="0"/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it-IT" sz="2000" b="1" dirty="0" smtClean="0"/>
              <a:t>alto </a:t>
            </a:r>
            <a:r>
              <a:rPr lang="it-IT" sz="2000" b="1" dirty="0"/>
              <a:t>grado di adattabilità </a:t>
            </a:r>
            <a:r>
              <a:rPr lang="it-IT" sz="2000" dirty="0"/>
              <a:t>alle esigenze dei territori garantendo risultati tangibili</a:t>
            </a:r>
            <a:r>
              <a:rPr lang="it-IT" sz="2000" dirty="0" smtClean="0"/>
              <a:t>;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endParaRPr lang="it-IT" sz="2000" b="1" dirty="0"/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it-IT" sz="2000" b="1" dirty="0" smtClean="0"/>
              <a:t>buon </a:t>
            </a:r>
            <a:r>
              <a:rPr lang="it-IT" sz="2000" b="1" dirty="0"/>
              <a:t>rapporto </a:t>
            </a:r>
            <a:r>
              <a:rPr lang="it-IT" sz="2000" b="1" dirty="0" smtClean="0"/>
              <a:t>costo/beneficio </a:t>
            </a:r>
            <a:r>
              <a:rPr lang="it-IT" sz="2000" dirty="0" smtClean="0"/>
              <a:t>(il </a:t>
            </a:r>
            <a:r>
              <a:rPr lang="it-IT" sz="2000" dirty="0"/>
              <a:t>costo di replicazione può variare da poche migliaia di euro nel caso di una diretta applicazione di strumenti/metodologie fino centinaia di migliaia di euro per interventi più </a:t>
            </a:r>
            <a:r>
              <a:rPr lang="it-IT" sz="2000" dirty="0" smtClean="0"/>
              <a:t>strutturati). E’ </a:t>
            </a:r>
            <a:r>
              <a:rPr lang="it-IT" sz="2000" dirty="0"/>
              <a:t>possibile l’utilizzo </a:t>
            </a:r>
            <a:r>
              <a:rPr lang="it-IT" sz="2000" b="1" dirty="0"/>
              <a:t>di </a:t>
            </a:r>
            <a:r>
              <a:rPr lang="it-IT" sz="2000" b="1" u="sng" dirty="0"/>
              <a:t>singole parti della buona pratica</a:t>
            </a:r>
            <a:r>
              <a:rPr lang="it-IT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70108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>
            <a:spLocks noGrp="1" noChangeArrowheads="1"/>
          </p:cNvSpPr>
          <p:nvPr>
            <p:ph type="title"/>
          </p:nvPr>
        </p:nvSpPr>
        <p:spPr>
          <a:xfrm>
            <a:off x="823913" y="127157"/>
            <a:ext cx="10615612" cy="735012"/>
          </a:xfrm>
        </p:spPr>
        <p:txBody>
          <a:bodyPr/>
          <a:lstStyle/>
          <a:p>
            <a:pPr eaLnBrk="1" hangingPunct="1"/>
            <a:r>
              <a:rPr lang="it-IT" altLang="it-IT" dirty="0" smtClean="0">
                <a:solidFill>
                  <a:srgbClr val="0070C0"/>
                </a:solidFill>
              </a:rPr>
              <a:t>Fasi operative</a:t>
            </a:r>
            <a:endParaRPr lang="it-IT" altLang="it-IT" dirty="0">
              <a:solidFill>
                <a:srgbClr val="0070C0"/>
              </a:solidFill>
            </a:endParaRPr>
          </a:p>
        </p:txBody>
      </p:sp>
      <p:sp>
        <p:nvSpPr>
          <p:cNvPr id="17" name="Segnaposto contenuto 2">
            <a:extLst/>
          </p:cNvPr>
          <p:cNvSpPr>
            <a:spLocks noGrp="1"/>
          </p:cNvSpPr>
          <p:nvPr>
            <p:ph idx="1"/>
          </p:nvPr>
        </p:nvSpPr>
        <p:spPr>
          <a:xfrm>
            <a:off x="412377" y="836910"/>
            <a:ext cx="10615612" cy="4253705"/>
          </a:xfrm>
        </p:spPr>
        <p:txBody>
          <a:bodyPr rtlCol="0">
            <a:no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it-IT" sz="2000" b="1" dirty="0" smtClean="0"/>
              <a:t>FASE I </a:t>
            </a:r>
            <a:r>
              <a:rPr lang="it-IT" sz="2000" dirty="0" smtClean="0"/>
              <a:t>- Seminari Regionali: le Regioni individuano insieme con il MATTM le buone pratiche di interesse che verranno illustrate dai referenti delle buone pratiche nel corso dei seminari;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it-IT" sz="2000" b="1" dirty="0" smtClean="0"/>
              <a:t>FASE II </a:t>
            </a:r>
            <a:r>
              <a:rPr lang="it-IT" sz="2000" dirty="0" smtClean="0"/>
              <a:t>- Organizzazione visite studio per approfondire  specifici aspetti tecnici sulle buone pratiche di interesse regionale;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it-IT" sz="2000" b="1" dirty="0" smtClean="0"/>
              <a:t>FASE III </a:t>
            </a:r>
            <a:r>
              <a:rPr lang="it-IT" sz="2000" dirty="0" smtClean="0"/>
              <a:t>–</a:t>
            </a:r>
            <a:r>
              <a:rPr lang="it-IT" sz="2000" b="1" dirty="0" smtClean="0"/>
              <a:t> </a:t>
            </a:r>
            <a:r>
              <a:rPr lang="it-IT" sz="2000" dirty="0" smtClean="0"/>
              <a:t>Organizzazione, presso il MATTM,  di 8 incontri </a:t>
            </a:r>
            <a:r>
              <a:rPr lang="it-IT" sz="2000" dirty="0"/>
              <a:t>tecnici a carattere tematico (Platform meeting</a:t>
            </a:r>
            <a:r>
              <a:rPr lang="it-IT" sz="2000" dirty="0" smtClean="0"/>
              <a:t>) per </a:t>
            </a:r>
            <a:r>
              <a:rPr lang="it-IT" sz="2000" dirty="0"/>
              <a:t>creare </a:t>
            </a:r>
            <a:r>
              <a:rPr lang="it-IT" sz="2000" dirty="0" smtClean="0"/>
              <a:t>un network </a:t>
            </a:r>
            <a:r>
              <a:rPr lang="it-IT" sz="2000" dirty="0"/>
              <a:t>tra i soggetti istituzionali e gli sviluppatori/titolari delle buone </a:t>
            </a:r>
            <a:r>
              <a:rPr lang="it-IT" sz="2000" dirty="0" smtClean="0"/>
              <a:t>al fine di poter migliorare la progettazione </a:t>
            </a:r>
            <a:r>
              <a:rPr lang="it-IT" sz="2000" dirty="0"/>
              <a:t>e attuazione degli interventi nei settori </a:t>
            </a:r>
            <a:r>
              <a:rPr lang="it-IT" sz="2000" dirty="0" smtClean="0"/>
              <a:t>ambientali</a:t>
            </a:r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it-IT" sz="2000" b="1" dirty="0" smtClean="0"/>
              <a:t>FASE IV – </a:t>
            </a:r>
            <a:r>
              <a:rPr lang="it-IT" sz="2000" dirty="0" smtClean="0"/>
              <a:t>Manifestazione di interesse da parte della Regione nel replicare la buona pratica (assunzione responsabilità e firma Protocollo MATTM Regione) e avvio del percorso di affiancamento del MATTM, con il </a:t>
            </a:r>
            <a:r>
              <a:rPr lang="it-IT" sz="2000" dirty="0"/>
              <a:t>coinvolgimento del personale afferente agli enti titolari delle buone pratiche, per </a:t>
            </a:r>
            <a:r>
              <a:rPr lang="it-IT" sz="2000" dirty="0" smtClean="0"/>
              <a:t>l’adattamento </a:t>
            </a:r>
            <a:r>
              <a:rPr lang="it-IT" sz="2000" dirty="0"/>
              <a:t>della buona pratica alle caratteristiche del territorio e </a:t>
            </a:r>
            <a:r>
              <a:rPr lang="it-IT" sz="2000" dirty="0" smtClean="0"/>
              <a:t>la </a:t>
            </a:r>
            <a:r>
              <a:rPr lang="it-IT" sz="2000" dirty="0"/>
              <a:t>definizione </a:t>
            </a:r>
            <a:r>
              <a:rPr lang="it-IT" sz="2000" dirty="0" smtClean="0"/>
              <a:t>del piano operativo di </a:t>
            </a:r>
            <a:r>
              <a:rPr lang="it-IT" sz="2000" dirty="0"/>
              <a:t>replicazione</a:t>
            </a:r>
          </a:p>
        </p:txBody>
      </p:sp>
      <p:sp>
        <p:nvSpPr>
          <p:cNvPr id="4" name="Freccia a destra con strisce 3"/>
          <p:cNvSpPr/>
          <p:nvPr/>
        </p:nvSpPr>
        <p:spPr>
          <a:xfrm rot="5400000">
            <a:off x="5404467" y="5139181"/>
            <a:ext cx="942975" cy="736600"/>
          </a:xfrm>
          <a:prstGeom prst="stripedRightArrow">
            <a:avLst>
              <a:gd name="adj1" fmla="val 65715"/>
              <a:gd name="adj2" fmla="val 48741"/>
            </a:avLst>
          </a:prstGeom>
          <a:solidFill>
            <a:srgbClr val="3A952B"/>
          </a:solidFill>
          <a:ln>
            <a:solidFill>
              <a:srgbClr val="92D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423070" y="6235395"/>
            <a:ext cx="69057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200" b="1" dirty="0" smtClean="0">
                <a:solidFill>
                  <a:srgbClr val="C7198D"/>
                </a:solidFill>
              </a:rPr>
              <a:t>REPLICAZIONE DELLA BUONA PRATICA</a:t>
            </a:r>
            <a:endParaRPr lang="it-IT" sz="3200" b="1" dirty="0">
              <a:solidFill>
                <a:srgbClr val="C719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34175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058863" y="357188"/>
            <a:ext cx="10615612" cy="1325562"/>
          </a:xfrm>
        </p:spPr>
        <p:txBody>
          <a:bodyPr/>
          <a:lstStyle/>
          <a:p>
            <a:r>
              <a:rPr lang="it-IT" altLang="it-IT" dirty="0" smtClean="0">
                <a:solidFill>
                  <a:srgbClr val="0070C0"/>
                </a:solidFill>
              </a:rPr>
              <a:t>Contatti</a:t>
            </a:r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1058863" y="1825625"/>
            <a:ext cx="10615612" cy="389572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it-IT" sz="2800" dirty="0"/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r>
              <a:rPr lang="it-IT" sz="2800" dirty="0" err="1" smtClean="0">
                <a:hlinkClick r:id="rId2"/>
              </a:rPr>
              <a:t>LQS-Mettiamociinriga-FESR@minambiente.it</a:t>
            </a:r>
            <a:r>
              <a:rPr lang="it-IT" sz="2800" dirty="0" smtClean="0"/>
              <a:t> 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04870747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03770" y="2925312"/>
            <a:ext cx="10615612" cy="1325562"/>
          </a:xfrm>
        </p:spPr>
        <p:txBody>
          <a:bodyPr/>
          <a:lstStyle/>
          <a:p>
            <a:pPr algn="ctr"/>
            <a:r>
              <a:rPr lang="it-IT" altLang="it-IT" sz="7200" cap="small" dirty="0" smtClean="0">
                <a:solidFill>
                  <a:srgbClr val="0070C0"/>
                </a:solidFill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13054854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Personalizzati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19DF9"/>
      </a:accent1>
      <a:accent2>
        <a:srgbClr val="92C000"/>
      </a:accent2>
      <a:accent3>
        <a:srgbClr val="301E96"/>
      </a:accent3>
      <a:accent4>
        <a:srgbClr val="FA8609"/>
      </a:accent4>
      <a:accent5>
        <a:srgbClr val="941A7F"/>
      </a:accent5>
      <a:accent6>
        <a:srgbClr val="FBC1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339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Tema di Office</vt:lpstr>
      <vt:lpstr>Presentazione standard di PowerPoint</vt:lpstr>
      <vt:lpstr>Obiettivo della LQS</vt:lpstr>
      <vt:lpstr>In che modo </vt:lpstr>
      <vt:lpstr>Opportunità e vantaggi</vt:lpstr>
      <vt:lpstr>Fasi operative</vt:lpstr>
      <vt:lpstr>Contatti</vt:lpstr>
      <vt:lpstr>Grazie per l’attenzione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Niccolò Desii</dc:creator>
  <cp:lastModifiedBy>Arianna Faticone</cp:lastModifiedBy>
  <cp:revision>80</cp:revision>
  <dcterms:created xsi:type="dcterms:W3CDTF">2019-01-17T17:24:43Z</dcterms:created>
  <dcterms:modified xsi:type="dcterms:W3CDTF">2019-07-03T14:12:44Z</dcterms:modified>
</cp:coreProperties>
</file>