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2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1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114.xml"/>
  <Override ContentType="application/vnd.openxmlformats-officedocument.presentationml.slide+xml" PartName="/ppt/slides/slide31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15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3" r:id="rId4"/>
    <p:sldMasterId id="2147483664" r:id="rId5"/>
    <p:sldMasterId id="2147483665" r:id="rId6"/>
    <p:sldMasterId id="214748366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</p:sldIdLst>
  <p:sldSz cy="6858000" cx="12192000"/>
  <p:notesSz cx="6797675" cy="9926625"/>
  <p:embeddedFontLst>
    <p:embeddedFont>
      <p:font typeface="Roboto"/>
      <p:regular r:id="rId130"/>
      <p:bold r:id="rId131"/>
      <p:italic r:id="rId132"/>
      <p:boldItalic r:id="rId133"/>
    </p:embeddedFont>
    <p:embeddedFont>
      <p:font typeface="Lato"/>
      <p:regular r:id="rId134"/>
      <p:bold r:id="rId135"/>
      <p:italic r:id="rId136"/>
      <p:boldItalic r:id="rId137"/>
    </p:embeddedFont>
    <p:embeddedFont>
      <p:font typeface="Roboto Condensed"/>
      <p:regular r:id="rId138"/>
      <p:bold r:id="rId139"/>
      <p:italic r:id="rId140"/>
      <p:boldItalic r:id="rId141"/>
    </p:embeddedFont>
    <p:embeddedFont>
      <p:font typeface="Tahoma"/>
      <p:regular r:id="rId142"/>
      <p:bold r:id="rId143"/>
    </p:embeddedFont>
    <p:embeddedFont>
      <p:font typeface="Lato Black"/>
      <p:bold r:id="rId144"/>
      <p:boldItalic r:id="rId145"/>
    </p:embeddedFont>
    <p:embeddedFont>
      <p:font typeface="Arial Black"/>
      <p:regular r:id="rId1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D709D023-845D-481B-9CA2-721B79BE07CE}">
  <a:tblStyle styleId="{D709D023-845D-481B-9CA2-721B79BE07C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07" Type="http://schemas.openxmlformats.org/officeDocument/2006/relationships/slide" Target="slides/slide99.xml"/><Relationship Id="rId106" Type="http://schemas.openxmlformats.org/officeDocument/2006/relationships/slide" Target="slides/slide98.xml"/><Relationship Id="rId105" Type="http://schemas.openxmlformats.org/officeDocument/2006/relationships/slide" Target="slides/slide97.xml"/><Relationship Id="rId104" Type="http://schemas.openxmlformats.org/officeDocument/2006/relationships/slide" Target="slides/slide96.xml"/><Relationship Id="rId109" Type="http://schemas.openxmlformats.org/officeDocument/2006/relationships/slide" Target="slides/slide101.xml"/><Relationship Id="rId108" Type="http://schemas.openxmlformats.org/officeDocument/2006/relationships/slide" Target="slides/slide100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3" Type="http://schemas.openxmlformats.org/officeDocument/2006/relationships/slide" Target="slides/slide95.xml"/><Relationship Id="rId102" Type="http://schemas.openxmlformats.org/officeDocument/2006/relationships/slide" Target="slides/slide94.xml"/><Relationship Id="rId101" Type="http://schemas.openxmlformats.org/officeDocument/2006/relationships/slide" Target="slides/slide93.xml"/><Relationship Id="rId100" Type="http://schemas.openxmlformats.org/officeDocument/2006/relationships/slide" Target="slides/slide92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29" Type="http://schemas.openxmlformats.org/officeDocument/2006/relationships/slide" Target="slides/slide121.xml"/><Relationship Id="rId128" Type="http://schemas.openxmlformats.org/officeDocument/2006/relationships/slide" Target="slides/slide120.xml"/><Relationship Id="rId127" Type="http://schemas.openxmlformats.org/officeDocument/2006/relationships/slide" Target="slides/slide119.xml"/><Relationship Id="rId126" Type="http://schemas.openxmlformats.org/officeDocument/2006/relationships/slide" Target="slides/slide118.xml"/><Relationship Id="rId26" Type="http://schemas.openxmlformats.org/officeDocument/2006/relationships/slide" Target="slides/slide18.xml"/><Relationship Id="rId121" Type="http://schemas.openxmlformats.org/officeDocument/2006/relationships/slide" Target="slides/slide113.xml"/><Relationship Id="rId25" Type="http://schemas.openxmlformats.org/officeDocument/2006/relationships/slide" Target="slides/slide17.xml"/><Relationship Id="rId120" Type="http://schemas.openxmlformats.org/officeDocument/2006/relationships/slide" Target="slides/slide112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125" Type="http://schemas.openxmlformats.org/officeDocument/2006/relationships/slide" Target="slides/slide117.xml"/><Relationship Id="rId29" Type="http://schemas.openxmlformats.org/officeDocument/2006/relationships/slide" Target="slides/slide21.xml"/><Relationship Id="rId124" Type="http://schemas.openxmlformats.org/officeDocument/2006/relationships/slide" Target="slides/slide116.xml"/><Relationship Id="rId123" Type="http://schemas.openxmlformats.org/officeDocument/2006/relationships/slide" Target="slides/slide115.xml"/><Relationship Id="rId122" Type="http://schemas.openxmlformats.org/officeDocument/2006/relationships/slide" Target="slides/slide114.xml"/><Relationship Id="rId95" Type="http://schemas.openxmlformats.org/officeDocument/2006/relationships/slide" Target="slides/slide87.xml"/><Relationship Id="rId94" Type="http://schemas.openxmlformats.org/officeDocument/2006/relationships/slide" Target="slides/slide86.xml"/><Relationship Id="rId97" Type="http://schemas.openxmlformats.org/officeDocument/2006/relationships/slide" Target="slides/slide89.xml"/><Relationship Id="rId96" Type="http://schemas.openxmlformats.org/officeDocument/2006/relationships/slide" Target="slides/slide88.xml"/><Relationship Id="rId11" Type="http://schemas.openxmlformats.org/officeDocument/2006/relationships/slide" Target="slides/slide3.xml"/><Relationship Id="rId99" Type="http://schemas.openxmlformats.org/officeDocument/2006/relationships/slide" Target="slides/slide91.xml"/><Relationship Id="rId10" Type="http://schemas.openxmlformats.org/officeDocument/2006/relationships/slide" Target="slides/slide2.xml"/><Relationship Id="rId98" Type="http://schemas.openxmlformats.org/officeDocument/2006/relationships/slide" Target="slides/slide90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slide" Target="slides/slide83.xml"/><Relationship Id="rId90" Type="http://schemas.openxmlformats.org/officeDocument/2006/relationships/slide" Target="slides/slide82.xml"/><Relationship Id="rId93" Type="http://schemas.openxmlformats.org/officeDocument/2006/relationships/slide" Target="slides/slide85.xml"/><Relationship Id="rId92" Type="http://schemas.openxmlformats.org/officeDocument/2006/relationships/slide" Target="slides/slide84.xml"/><Relationship Id="rId118" Type="http://schemas.openxmlformats.org/officeDocument/2006/relationships/slide" Target="slides/slide110.xml"/><Relationship Id="rId117" Type="http://schemas.openxmlformats.org/officeDocument/2006/relationships/slide" Target="slides/slide109.xml"/><Relationship Id="rId116" Type="http://schemas.openxmlformats.org/officeDocument/2006/relationships/slide" Target="slides/slide108.xml"/><Relationship Id="rId115" Type="http://schemas.openxmlformats.org/officeDocument/2006/relationships/slide" Target="slides/slide107.xml"/><Relationship Id="rId119" Type="http://schemas.openxmlformats.org/officeDocument/2006/relationships/slide" Target="slides/slide111.xml"/><Relationship Id="rId15" Type="http://schemas.openxmlformats.org/officeDocument/2006/relationships/slide" Target="slides/slide7.xml"/><Relationship Id="rId110" Type="http://schemas.openxmlformats.org/officeDocument/2006/relationships/slide" Target="slides/slide102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14" Type="http://schemas.openxmlformats.org/officeDocument/2006/relationships/slide" Target="slides/slide106.xml"/><Relationship Id="rId18" Type="http://schemas.openxmlformats.org/officeDocument/2006/relationships/slide" Target="slides/slide10.xml"/><Relationship Id="rId113" Type="http://schemas.openxmlformats.org/officeDocument/2006/relationships/slide" Target="slides/slide105.xml"/><Relationship Id="rId112" Type="http://schemas.openxmlformats.org/officeDocument/2006/relationships/slide" Target="slides/slide104.xml"/><Relationship Id="rId111" Type="http://schemas.openxmlformats.org/officeDocument/2006/relationships/slide" Target="slides/slide103.xml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6" Type="http://schemas.openxmlformats.org/officeDocument/2006/relationships/slide" Target="slides/slide78.xml"/><Relationship Id="rId85" Type="http://schemas.openxmlformats.org/officeDocument/2006/relationships/slide" Target="slides/slide77.xml"/><Relationship Id="rId88" Type="http://schemas.openxmlformats.org/officeDocument/2006/relationships/slide" Target="slides/slide80.xml"/><Relationship Id="rId87" Type="http://schemas.openxmlformats.org/officeDocument/2006/relationships/slide" Target="slides/slide79.xml"/><Relationship Id="rId89" Type="http://schemas.openxmlformats.org/officeDocument/2006/relationships/slide" Target="slides/slide81.xml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3" Type="http://schemas.openxmlformats.org/officeDocument/2006/relationships/font" Target="fonts/Tahoma-bold.fntdata"/><Relationship Id="rId142" Type="http://schemas.openxmlformats.org/officeDocument/2006/relationships/font" Target="fonts/Tahoma-regular.fntdata"/><Relationship Id="rId141" Type="http://schemas.openxmlformats.org/officeDocument/2006/relationships/font" Target="fonts/RobotoCondensed-boldItalic.fntdata"/><Relationship Id="rId140" Type="http://schemas.openxmlformats.org/officeDocument/2006/relationships/font" Target="fonts/RobotoCondensed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46" Type="http://schemas.openxmlformats.org/officeDocument/2006/relationships/font" Target="fonts/ArialBlack-regular.fntdata"/><Relationship Id="rId7" Type="http://schemas.openxmlformats.org/officeDocument/2006/relationships/slideMaster" Target="slideMasters/slideMaster4.xml"/><Relationship Id="rId145" Type="http://schemas.openxmlformats.org/officeDocument/2006/relationships/font" Target="fonts/LatoBlack-boldItalic.fntdata"/><Relationship Id="rId8" Type="http://schemas.openxmlformats.org/officeDocument/2006/relationships/notesMaster" Target="notesMasters/notesMaster1.xml"/><Relationship Id="rId144" Type="http://schemas.openxmlformats.org/officeDocument/2006/relationships/font" Target="fonts/LatoBlack-bold.fntdata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139" Type="http://schemas.openxmlformats.org/officeDocument/2006/relationships/font" Target="fonts/RobotoCondensed-bold.fntdata"/><Relationship Id="rId138" Type="http://schemas.openxmlformats.org/officeDocument/2006/relationships/font" Target="fonts/RobotoCondensed-regular.fntdata"/><Relationship Id="rId137" Type="http://schemas.openxmlformats.org/officeDocument/2006/relationships/font" Target="fonts/Lato-boldItalic.fntdata"/><Relationship Id="rId132" Type="http://schemas.openxmlformats.org/officeDocument/2006/relationships/font" Target="fonts/Roboto-italic.fntdata"/><Relationship Id="rId131" Type="http://schemas.openxmlformats.org/officeDocument/2006/relationships/font" Target="fonts/Roboto-bold.fntdata"/><Relationship Id="rId130" Type="http://schemas.openxmlformats.org/officeDocument/2006/relationships/font" Target="fonts/Roboto-regular.fntdata"/><Relationship Id="rId136" Type="http://schemas.openxmlformats.org/officeDocument/2006/relationships/font" Target="fonts/Lato-italic.fntdata"/><Relationship Id="rId135" Type="http://schemas.openxmlformats.org/officeDocument/2006/relationships/font" Target="fonts/Lato-bold.fntdata"/><Relationship Id="rId134" Type="http://schemas.openxmlformats.org/officeDocument/2006/relationships/font" Target="fonts/Lato-regular.fntdata"/><Relationship Id="rId133" Type="http://schemas.openxmlformats.org/officeDocument/2006/relationships/font" Target="fonts/Roboto-boldItalic.fntdata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8162"/>
            <a:ext cx="29464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66e1b6a7e_1_155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66e1b6a7e_1_155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566e1b6a7e_1_155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573bb82940_10_61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g573bb82940_10_61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573bb82940_10_626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g573bb82940_10_626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573bb82940_10_638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g573bb82940_10_638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573bb82940_10_657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g573bb82940_10_657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573bb82940_10_676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g573bb82940_10_676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573bb82940_10_685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g573bb82940_10_685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g573bb82940_10_69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g573bb82940_10_69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573bb82940_10_703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g573bb82940_10_703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573bb82940_10_712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g573bb82940_10_712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573bb82940_10_720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g573bb82940_10_720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66e1b6a7e_1_108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66e1b6a7e_1_108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566e1b6a7e_1_108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573bb82940_10_728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g573bb82940_10_728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573bb82940_10_736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g573bb82940_10_736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573bb82940_10_757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g573bb82940_10_757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566e1b6a7e_1_218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566e1b6a7e_1_218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g566e1b6a7e_1_218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66e1b6a7e_1_226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66e1b6a7e_1_226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g566e1b6a7e_1_226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5677b9b61e_0_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5677b9b61e_0_0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g5677b9b61e_0_0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5677b9b61e_0_15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5677b9b61e_0_15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g5677b9b61e_0_15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5677b9b61e_5_22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5677b9b61e_5_22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g5677b9b61e_5_22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5677b9b61e_5_37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5677b9b61e_5_37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g5677b9b61e_5_37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g566e1b6a7e_1_252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0" name="Google Shape;1480;g566e1b6a7e_1_252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g566e1b6a7e_1_252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66e1b6a7e_1_123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66e1b6a7e_1_123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566e1b6a7e_1_123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566e1b6a7e_1_262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566e1b6a7e_1_262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g566e1b6a7e_1_262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56a9c741d1_0_19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2" name="Google Shape;1502;g56a9c741d1_0_19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g56a9c741d1_0_19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73bb82940_6_3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573bb82940_6_3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73bb82940_6_43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573bb82940_6_43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73bb82940_6_52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573bb82940_6_52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73bb82940_6_59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573bb82940_6_59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73bb82940_6_66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573bb82940_6_66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73bb82940_6_73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573bb82940_6_73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73bb82940_6_80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573bb82940_6_80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/>
          <p:nvPr>
            <p:ph idx="1" type="body"/>
          </p:nvPr>
        </p:nvSpPr>
        <p:spPr>
          <a:xfrm>
            <a:off x="679450" y="4776787"/>
            <a:ext cx="5438775" cy="39084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73bb82940_6_87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573bb82940_6_87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73bb82940_6_9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573bb82940_6_9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73bb82940_6_101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573bb82940_6_101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73bb82940_6_108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573bb82940_6_108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73bb82940_6_115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573bb82940_6_115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73bb82940_6_122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573bb82940_6_122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73bb82940_6_129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573bb82940_6_129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73bb82940_6_136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573bb82940_6_136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73bb82940_6_143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573bb82940_6_143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73bb82940_6_150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573bb82940_6_150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66e1b6a7e_1_17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566e1b6a7e_1_17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73bb82940_6_157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573bb82940_6_157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73bb82940_6_16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573bb82940_6_16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73bb82940_6_171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573bb82940_6_171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73bb82940_6_178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g573bb82940_6_178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73bb82940_6_185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573bb82940_6_185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573bb82940_6_192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573bb82940_6_192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73bb82940_6_199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573bb82940_6_199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73bb82940_6_206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573bb82940_6_206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73bb82940_6_213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573bb82940_6_213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573bb82940_6_220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g573bb82940_6_220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66e1b6a7e_1_59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566e1b6a7e_1_59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573bb82940_6_227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573bb82940_6_227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73bb82940_6_23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573bb82940_6_23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73bb82940_6_241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g573bb82940_6_241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73bb82940_6_248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g573bb82940_6_248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573bb82940_6_255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573bb82940_6_255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573bb82940_6_262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g573bb82940_6_262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73bb82940_6_269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573bb82940_6_269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73bb82940_6_276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g573bb82940_6_276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573bb82940_6_283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g573bb82940_6_283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573bb82940_6_290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573bb82940_6_290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6e1b6a7e_1_27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566e1b6a7e_1_27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73bb82940_6_297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g573bb82940_6_297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573bb82940_6_30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573bb82940_6_30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573bb82940_6_311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573bb82940_6_311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573bb82940_6_318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573bb82940_6_318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573bb82940_6_325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g573bb82940_6_325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73bb82940_6_332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g573bb82940_6_332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573bb82940_6_339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g573bb82940_6_339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573bb82940_6_346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g573bb82940_6_346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573bb82940_6_353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g573bb82940_6_353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73bb82940_6_361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573bb82940_6_361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66e1b6a7e_1_72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566e1b6a7e_1_72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573bb82940_6_369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g573bb82940_6_369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573bb82940_6_377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g573bb82940_6_377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573bb82940_6_38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g573bb82940_6_38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566e1b6a7e_1_180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566e1b6a7e_1_180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g566e1b6a7e_1_180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566e1b6a7e_1_131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566e1b6a7e_1_131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566e1b6a7e_1_131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566e1b6a7e_1_195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566e1b6a7e_1_195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g566e1b6a7e_1_195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566e1b6a7e_1_142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566e1b6a7e_1_142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g566e1b6a7e_1_142:notes"/>
          <p:cNvSpPr txBox="1"/>
          <p:nvPr>
            <p:ph idx="12" type="sldNum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573bb82940_10_3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g573bb82940_10_3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573bb82940_10_43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g573bb82940_10_43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73bb82940_10_6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g573bb82940_10_6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66e1b6a7e_1_12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566e1b6a7e_1_12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573bb82940_10_8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g573bb82940_10_8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573bb82940_10_103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g573bb82940_10_103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573bb82940_10_122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g573bb82940_10_122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573bb82940_10_140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g573bb82940_10_140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573bb82940_10_157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g573bb82940_10_157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573bb82940_10_17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g573bb82940_10_17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573bb82940_10_191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g573bb82940_10_191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573bb82940_10_207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g573bb82940_10_207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573bb82940_10_222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g573bb82940_10_222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573bb82940_10_236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g573bb82940_10_236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66e1b6a7e_1_22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566e1b6a7e_1_22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573bb82940_10_249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g573bb82940_10_249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573bb82940_10_262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g573bb82940_10_262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573bb82940_10_275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g573bb82940_10_275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573bb82940_10_288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g573bb82940_10_288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573bb82940_10_301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g573bb82940_10_301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573bb82940_10_31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g573bb82940_10_31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573bb82940_10_33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g573bb82940_10_33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573bb82940_10_35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g573bb82940_10_35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573bb82940_10_37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g573bb82940_10_37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573bb82940_10_39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g573bb82940_10_39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66e1b6a7e_1_89:notes"/>
          <p:cNvSpPr txBox="1"/>
          <p:nvPr>
            <p:ph idx="1" type="body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566e1b6a7e_1_89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573bb82940_10_41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g573bb82940_10_41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573bb82940_10_43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g573bb82940_10_43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573bb82940_10_45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g573bb82940_10_45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573bb82940_10_47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g573bb82940_10_47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573bb82940_10_49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g573bb82940_10_49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573bb82940_10_51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g573bb82940_10_51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573bb82940_10_53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g573bb82940_10_53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573bb82940_10_55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0" name="Google Shape;1200;g573bb82940_10_55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573bb82940_10_57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g573bb82940_10_57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573bb82940_10_594:notes"/>
          <p:cNvSpPr txBox="1"/>
          <p:nvPr>
            <p:ph idx="1" type="body"/>
          </p:nvPr>
        </p:nvSpPr>
        <p:spPr>
          <a:xfrm>
            <a:off x="679767" y="4715147"/>
            <a:ext cx="5438140" cy="446698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g573bb82940_10_594:notes"/>
          <p:cNvSpPr/>
          <p:nvPr>
            <p:ph idx="2" type="sldImg"/>
          </p:nvPr>
        </p:nvSpPr>
        <p:spPr>
          <a:xfrm>
            <a:off x="377834" y="744497"/>
            <a:ext cx="6042675" cy="3722484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testazione sezione">
  <p:cSld name="Intestazione sezion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/>
          <p:nvPr>
            <p:ph type="title"/>
          </p:nvPr>
        </p:nvSpPr>
        <p:spPr>
          <a:xfrm>
            <a:off x="714587" y="464946"/>
            <a:ext cx="10762825" cy="6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2072809" y="1662506"/>
            <a:ext cx="2736427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7E7E7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714587" y="464946"/>
            <a:ext cx="10762825" cy="6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2436368" y="2788920"/>
            <a:ext cx="7319263" cy="2197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7E7E7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7E7E7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714587" y="464946"/>
            <a:ext cx="10762825" cy="6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7E7E7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714587" y="464946"/>
            <a:ext cx="10762825" cy="6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rgbClr val="7E7E7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>
  <p:cSld name="OBJECT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body"/>
          </p:nvPr>
        </p:nvSpPr>
        <p:spPr>
          <a:xfrm>
            <a:off x="610152" y="1281644"/>
            <a:ext cx="10971757" cy="5094733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i="0" sz="2000" u="none" cap="none" strike="noStrike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i="0" sz="2000" u="none" cap="none" strike="noStrike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i="0" sz="2000" u="none" cap="none" strike="noStrike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i="0" sz="2000" u="none" cap="none" strike="noStrike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i="0" sz="2000" u="none" cap="none" strike="noStrike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i="0" sz="2000" u="none" cap="none" strike="noStrike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i="0" sz="2000" u="none" cap="none" strike="noStrike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i="0" sz="2000" u="none" cap="none" strike="noStrike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500"/>
              <a:buFont typeface="Roboto Condensed"/>
              <a:buNone/>
              <a:defRPr i="0" sz="2000" u="none" cap="none" strike="noStrike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77066" y="6354316"/>
            <a:ext cx="1043585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ctrTitle"/>
          </p:nvPr>
        </p:nvSpPr>
        <p:spPr>
          <a:xfrm>
            <a:off x="2072809" y="1662506"/>
            <a:ext cx="2736427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714587" y="464946"/>
            <a:ext cx="10762825" cy="6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02733" y="1778254"/>
            <a:ext cx="10786533" cy="3500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714587" y="464946"/>
            <a:ext cx="10762825" cy="6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0" y="6746875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3E6C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9225" y="185737"/>
            <a:ext cx="11918950" cy="161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6525" y="5865812"/>
            <a:ext cx="40767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812" y="311150"/>
            <a:ext cx="2794000" cy="12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0" y="173037"/>
            <a:ext cx="12192000" cy="401637"/>
          </a:xfrm>
          <a:prstGeom prst="rect">
            <a:avLst/>
          </a:prstGeom>
          <a:solidFill>
            <a:srgbClr val="0E3E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27;p6"/>
          <p:cNvCxnSpPr/>
          <p:nvPr/>
        </p:nvCxnSpPr>
        <p:spPr>
          <a:xfrm>
            <a:off x="0" y="6746875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E3E6C"/>
            </a:solidFill>
            <a:prstDash val="solid"/>
            <a:miter lim="800000"/>
            <a:headEnd len="med" w="med" type="none"/>
            <a:tailEnd len="med" w="med" type="none"/>
          </a:ln>
        </p:spPr>
      </p:cxnSp>
      <p:pic>
        <p:nvPicPr>
          <p:cNvPr id="28" name="Google Shape;28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0337" y="6265862"/>
            <a:ext cx="2243137" cy="4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3200" y="31750"/>
            <a:ext cx="1552575" cy="68421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714587" y="464946"/>
            <a:ext cx="10762825" cy="6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702733" y="1778254"/>
            <a:ext cx="10786533" cy="3500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400" u="none" cap="none" strike="noStrike">
                <a:solidFill>
                  <a:srgbClr val="7E7E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4" name="Google Shape;44;p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714587" y="464946"/>
            <a:ext cx="10762825" cy="6965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2436368" y="2788920"/>
            <a:ext cx="7319263" cy="2197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7E7E7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2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3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4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5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6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7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8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9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.wikipedia.org/wiki/Misleading_graph" TargetMode="Externa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0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Relationship Id="rId8" Type="http://schemas.openxmlformats.org/officeDocument/2006/relationships/hyperlink" Target="http://www.darkhorseanalytics.com/" TargetMode="Externa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2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3.xml"/><Relationship Id="rId3" Type="http://schemas.openxmlformats.org/officeDocument/2006/relationships/hyperlink" Target="http://visualizingrights.org/kit/charts/index.html" TargetMode="External"/><Relationship Id="rId4" Type="http://schemas.openxmlformats.org/officeDocument/2006/relationships/image" Target="../media/image29.png"/><Relationship Id="rId5" Type="http://schemas.openxmlformats.org/officeDocument/2006/relationships/hyperlink" Target="https://datavizcatalogue.com/search.html" TargetMode="External"/><Relationship Id="rId6" Type="http://schemas.openxmlformats.org/officeDocument/2006/relationships/image" Target="../media/image40.png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4.xml"/><Relationship Id="rId3" Type="http://schemas.openxmlformats.org/officeDocument/2006/relationships/hyperlink" Target="https://github.com/ft-interactive/chart-doctor/blob/master/visual-vocabulary/Visual-vocabulary.pdf" TargetMode="External"/><Relationship Id="rId4" Type="http://schemas.openxmlformats.org/officeDocument/2006/relationships/hyperlink" Target="https://gramener.github.io/visual-vocabulary-vega/#" TargetMode="External"/><Relationship Id="rId5" Type="http://schemas.openxmlformats.org/officeDocument/2006/relationships/image" Target="../media/image46.jp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44.jp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30.png"/><Relationship Id="rId4" Type="http://schemas.openxmlformats.org/officeDocument/2006/relationships/image" Target="../media/image43.png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34.png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42.png"/><Relationship Id="rId4" Type="http://schemas.openxmlformats.org/officeDocument/2006/relationships/image" Target="../media/image39.png"/><Relationship Id="rId5" Type="http://schemas.openxmlformats.org/officeDocument/2006/relationships/image" Target="../media/image41.png"/><Relationship Id="rId6" Type="http://schemas.openxmlformats.org/officeDocument/2006/relationships/image" Target="../media/image45.png"/><Relationship Id="rId7" Type="http://schemas.openxmlformats.org/officeDocument/2006/relationships/hyperlink" Target="https://www.openstreetmap.org/relation/46664" TargetMode="Externa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darkhorseanalytics.com/blog/clear-off-the-table" TargetMode="External"/><Relationship Id="rId4" Type="http://schemas.openxmlformats.org/officeDocument/2006/relationships/hyperlink" Target="https://speakerdeck.com/player/04a96e5097fe0131f14f22e87661b21d?" TargetMode="External"/><Relationship Id="rId5" Type="http://schemas.openxmlformats.org/officeDocument/2006/relationships/image" Target="../media/image12.jp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37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8.jpg"/></Relationships>
</file>

<file path=ppt/slides/_rels/slide121.xml.rels><?xml version="1.0" encoding="UTF-8" standalone="yes"?><Relationships xmlns="http://schemas.openxmlformats.org/package/2006/relationships"><Relationship Id="rId11" Type="http://schemas.openxmlformats.org/officeDocument/2006/relationships/hyperlink" Target="http://colorbrewer2.org" TargetMode="External"/><Relationship Id="rId10" Type="http://schemas.openxmlformats.org/officeDocument/2006/relationships/hyperlink" Target="http://docs.google.com" TargetMode="External"/><Relationship Id="rId13" Type="http://schemas.openxmlformats.org/officeDocument/2006/relationships/hyperlink" Target="http://rawgraphs.io" TargetMode="External"/><Relationship Id="rId12" Type="http://schemas.openxmlformats.org/officeDocument/2006/relationships/hyperlink" Target="http://datawrapper.de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1.xml"/><Relationship Id="rId3" Type="http://schemas.openxmlformats.org/officeDocument/2006/relationships/hyperlink" Target="https://www.darkhorseanalytics.com/" TargetMode="External"/><Relationship Id="rId4" Type="http://schemas.openxmlformats.org/officeDocument/2006/relationships/hyperlink" Target="https://en.wikipedia.org/wiki/Misleading_graph" TargetMode="External"/><Relationship Id="rId9" Type="http://schemas.openxmlformats.org/officeDocument/2006/relationships/hyperlink" Target="http://ft-interactive.github.io/visual-vocabulary/" TargetMode="External"/><Relationship Id="rId5" Type="http://schemas.openxmlformats.org/officeDocument/2006/relationships/hyperlink" Target="http://callingbullshit.org/" TargetMode="External"/><Relationship Id="rId6" Type="http://schemas.openxmlformats.org/officeDocument/2006/relationships/hyperlink" Target="https://www.slideshare.net/janwillemtulp/data-visualization-5724069" TargetMode="External"/><Relationship Id="rId7" Type="http://schemas.openxmlformats.org/officeDocument/2006/relationships/hyperlink" Target="https://medium.com/@namwookkim/data-driven-guide-designing-expressive-information-graphics-e068a0c552e9" TargetMode="External"/><Relationship Id="rId8" Type="http://schemas.openxmlformats.org/officeDocument/2006/relationships/hyperlink" Target="https://github.com/ft-interactive/chart-doctor/blob/master/visual-vocabulary/Visual-vocabulary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repubblicapopolaredibolzano.it" TargetMode="External"/><Relationship Id="rId4" Type="http://schemas.openxmlformats.org/officeDocument/2006/relationships/image" Target="../media/image6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s://data-storytelling.it/visualizzazione-efficace/alternative-ai-grafici-a-torta/" TargetMode="External"/><Relationship Id="rId4" Type="http://schemas.openxmlformats.org/officeDocument/2006/relationships/image" Target="../media/image19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hyperlink" Target="https://en.wikipedia.org/wiki/Misleading_graph" TargetMode="Externa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8.png"/><Relationship Id="rId4" Type="http://schemas.openxmlformats.org/officeDocument/2006/relationships/image" Target="../media/image33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6.xml"/><Relationship Id="rId3" Type="http://schemas.openxmlformats.org/officeDocument/2006/relationships/hyperlink" Target="https://www.darkhorseanalytics.com/portfolio/2016/1/7/data-looks-better-naked-pie-charts" TargetMode="External"/><Relationship Id="rId4" Type="http://schemas.openxmlformats.org/officeDocument/2006/relationships/hyperlink" Target="https://speakerdeck.com/cherdarchuk/data-looks-better-naked-pie-chart-edition" TargetMode="External"/><Relationship Id="rId5" Type="http://schemas.openxmlformats.org/officeDocument/2006/relationships/image" Target="../media/image2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7.xml"/><Relationship Id="rId3" Type="http://schemas.openxmlformats.org/officeDocument/2006/relationships/hyperlink" Target="http://www.darkhorseanalytics.com/" TargetMode="External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Relationship Id="rId8" Type="http://schemas.openxmlformats.org/officeDocument/2006/relationships/hyperlink" Target="http://www.darkhorseanalytics.com/" TargetMode="Externa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Relationship Id="rId7" Type="http://schemas.openxmlformats.org/officeDocument/2006/relationships/hyperlink" Target="http://www.darkhorseanalytics.com/" TargetMode="Externa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6.png"/><Relationship Id="rId4" Type="http://schemas.openxmlformats.org/officeDocument/2006/relationships/hyperlink" Target="http://www.darkhorseanalytics.com/" TargetMode="External"/><Relationship Id="rId5" Type="http://schemas.openxmlformats.org/officeDocument/2006/relationships/hyperlink" Target="http://www.darkhorseanalytics.com/" TargetMode="External"/><Relationship Id="rId6" Type="http://schemas.openxmlformats.org/officeDocument/2006/relationships/hyperlink" Target="http://www.darkhorseanalytic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/>
        </p:nvSpPr>
        <p:spPr>
          <a:xfrm>
            <a:off x="1277937" y="3922712"/>
            <a:ext cx="1036478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E6C"/>
              </a:buClr>
              <a:buSzPts val="2200"/>
              <a:buFont typeface="Lato Black"/>
              <a:buNone/>
            </a:pPr>
            <a:r>
              <a:rPr lang="en-US" sz="2200">
                <a:solidFill>
                  <a:srgbClr val="0E3E6C"/>
                </a:solidFill>
                <a:latin typeface="Lato Black"/>
                <a:ea typeface="Lato Black"/>
                <a:cs typeface="Lato Black"/>
                <a:sym typeface="Lato Black"/>
              </a:rPr>
              <a:t>Maurizio Napolitano - membro comitato scientifico open data Campania</a:t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1349375" y="3057025"/>
            <a:ext cx="8078700" cy="732300"/>
          </a:xfrm>
          <a:prstGeom prst="rect">
            <a:avLst/>
          </a:prstGeom>
          <a:solidFill>
            <a:srgbClr val="0E3E6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1549400" y="3143250"/>
            <a:ext cx="8255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sz="2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Data Visualization. Cos’è, come renderla al meglio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1108" y="2006424"/>
            <a:ext cx="7083349" cy="398773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1" name="Google Shape;191;p29"/>
          <p:cNvSpPr txBox="1"/>
          <p:nvPr/>
        </p:nvSpPr>
        <p:spPr>
          <a:xfrm>
            <a:off x="1522847" y="811654"/>
            <a:ext cx="94446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04C8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 GRAFICO TORTA EGIZIANO</a:t>
            </a:r>
            <a:endParaRPr b="1" sz="2700">
              <a:solidFill>
                <a:srgbClr val="004C8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2" name="Google Shape;192;p29"/>
          <p:cNvSpPr txBox="1"/>
          <p:nvPr/>
        </p:nvSpPr>
        <p:spPr>
          <a:xfrm>
            <a:off x="7392457" y="2820039"/>
            <a:ext cx="734100" cy="30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1375" lIns="101375" spcFirstLastPara="1" rIns="101375" wrap="square" tIns="10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Condensed"/>
                <a:ea typeface="Roboto Condensed"/>
                <a:cs typeface="Roboto Condensed"/>
                <a:sym typeface="Roboto Condensed"/>
              </a:rPr>
              <a:t>Cielo</a:t>
            </a:r>
            <a:endParaRPr sz="1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7376500" y="3559300"/>
            <a:ext cx="1873200" cy="50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1375" lIns="101375" spcFirstLastPara="1" rIns="101375" wrap="square" tIns="10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Condensed"/>
                <a:ea typeface="Roboto Condensed"/>
                <a:cs typeface="Roboto Condensed"/>
                <a:sym typeface="Roboto Condensed"/>
              </a:rPr>
              <a:t>Lato della piramide</a:t>
            </a:r>
            <a:endParaRPr sz="1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Condensed"/>
                <a:ea typeface="Roboto Condensed"/>
                <a:cs typeface="Roboto Condensed"/>
                <a:sym typeface="Roboto Condensed"/>
              </a:rPr>
              <a:t>esposto al sole</a:t>
            </a:r>
            <a:endParaRPr sz="1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7376500" y="4389675"/>
            <a:ext cx="1940700" cy="50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01375" lIns="101375" spcFirstLastPara="1" rIns="101375" wrap="square" tIns="10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Condensed"/>
                <a:ea typeface="Roboto Condensed"/>
                <a:cs typeface="Roboto Condensed"/>
                <a:sym typeface="Roboto Condensed"/>
              </a:rPr>
              <a:t>Lato della piramide</a:t>
            </a:r>
            <a:endParaRPr sz="15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Roboto Condensed"/>
                <a:ea typeface="Roboto Condensed"/>
                <a:cs typeface="Roboto Condensed"/>
                <a:sym typeface="Roboto Condensed"/>
              </a:rPr>
              <a:t>in ombra</a:t>
            </a:r>
            <a:endParaRPr sz="15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Come i colori ingannano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19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6" name="Google Shape;1266;p119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7" name="Google Shape;1267;p119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8" name="Google Shape;1268;p119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69" name="Google Shape;1269;p119"/>
          <p:cNvSpPr txBox="1"/>
          <p:nvPr>
            <p:ph type="title"/>
          </p:nvPr>
        </p:nvSpPr>
        <p:spPr>
          <a:xfrm>
            <a:off x="714587" y="464946"/>
            <a:ext cx="6734386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the wedges</a:t>
            </a:r>
            <a:endParaRPr/>
          </a:p>
        </p:txBody>
      </p:sp>
      <p:sp>
        <p:nvSpPr>
          <p:cNvPr id="1270" name="Google Shape;1270;p119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271" name="Google Shape;1271;p119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272" name="Google Shape;1272;p119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273" name="Google Shape;1273;p119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20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9" name="Google Shape;1279;p120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0" name="Google Shape;1280;p120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1" name="Google Shape;1281;p120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82" name="Google Shape;1282;p120"/>
          <p:cNvSpPr txBox="1"/>
          <p:nvPr>
            <p:ph type="title"/>
          </p:nvPr>
        </p:nvSpPr>
        <p:spPr>
          <a:xfrm>
            <a:off x="714587" y="464946"/>
            <a:ext cx="559731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Thicken the lines</a:t>
            </a:r>
            <a:endParaRPr/>
          </a:p>
        </p:txBody>
      </p:sp>
      <p:sp>
        <p:nvSpPr>
          <p:cNvPr id="1283" name="Google Shape;1283;p120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284" name="Google Shape;1284;p120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285" name="Google Shape;1285;p120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286" name="Google Shape;1286;p120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21"/>
          <p:cNvSpPr/>
          <p:nvPr/>
        </p:nvSpPr>
        <p:spPr>
          <a:xfrm>
            <a:off x="3220719" y="2894076"/>
            <a:ext cx="4246880" cy="105410"/>
          </a:xfrm>
          <a:custGeom>
            <a:rect b="b" l="l" r="r" t="t"/>
            <a:pathLst>
              <a:path extrusionOk="0" h="105410" w="3185160">
                <a:moveTo>
                  <a:pt x="3185160" y="0"/>
                </a:moveTo>
                <a:lnTo>
                  <a:pt x="0" y="0"/>
                </a:lnTo>
                <a:lnTo>
                  <a:pt x="0" y="105156"/>
                </a:lnTo>
                <a:lnTo>
                  <a:pt x="3185160" y="105156"/>
                </a:lnTo>
                <a:lnTo>
                  <a:pt x="3185160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2" name="Google Shape;1292;p121"/>
          <p:cNvSpPr/>
          <p:nvPr/>
        </p:nvSpPr>
        <p:spPr>
          <a:xfrm>
            <a:off x="3220719" y="3521964"/>
            <a:ext cx="1414780" cy="104139"/>
          </a:xfrm>
          <a:custGeom>
            <a:rect b="b" l="l" r="r" t="t"/>
            <a:pathLst>
              <a:path extrusionOk="0" h="104139" w="1061085">
                <a:moveTo>
                  <a:pt x="1060704" y="0"/>
                </a:moveTo>
                <a:lnTo>
                  <a:pt x="0" y="0"/>
                </a:lnTo>
                <a:lnTo>
                  <a:pt x="0" y="103631"/>
                </a:lnTo>
                <a:lnTo>
                  <a:pt x="1060704" y="103631"/>
                </a:lnTo>
                <a:lnTo>
                  <a:pt x="1060704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3" name="Google Shape;1293;p121"/>
          <p:cNvSpPr/>
          <p:nvPr/>
        </p:nvSpPr>
        <p:spPr>
          <a:xfrm>
            <a:off x="3220719" y="4149852"/>
            <a:ext cx="1213273" cy="104139"/>
          </a:xfrm>
          <a:custGeom>
            <a:rect b="b" l="l" r="r" t="t"/>
            <a:pathLst>
              <a:path extrusionOk="0" h="104139" w="909954">
                <a:moveTo>
                  <a:pt x="909827" y="0"/>
                </a:moveTo>
                <a:lnTo>
                  <a:pt x="0" y="0"/>
                </a:lnTo>
                <a:lnTo>
                  <a:pt x="0" y="103631"/>
                </a:lnTo>
                <a:lnTo>
                  <a:pt x="909827" y="103631"/>
                </a:lnTo>
                <a:lnTo>
                  <a:pt x="909827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4" name="Google Shape;1294;p121"/>
          <p:cNvSpPr/>
          <p:nvPr/>
        </p:nvSpPr>
        <p:spPr>
          <a:xfrm>
            <a:off x="3220719" y="4776215"/>
            <a:ext cx="3235113" cy="105410"/>
          </a:xfrm>
          <a:custGeom>
            <a:rect b="b" l="l" r="r" t="t"/>
            <a:pathLst>
              <a:path extrusionOk="0" h="105410" w="2426335">
                <a:moveTo>
                  <a:pt x="2426208" y="0"/>
                </a:moveTo>
                <a:lnTo>
                  <a:pt x="0" y="0"/>
                </a:lnTo>
                <a:lnTo>
                  <a:pt x="0" y="105155"/>
                </a:lnTo>
                <a:lnTo>
                  <a:pt x="2426208" y="105155"/>
                </a:lnTo>
                <a:lnTo>
                  <a:pt x="2426208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95" name="Google Shape;1295;p121"/>
          <p:cNvSpPr txBox="1"/>
          <p:nvPr/>
        </p:nvSpPr>
        <p:spPr>
          <a:xfrm>
            <a:off x="7553452" y="2841497"/>
            <a:ext cx="432647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42%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121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297" name="Google Shape;1297;p121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98" name="Google Shape;1298;p121"/>
          <p:cNvSpPr txBox="1"/>
          <p:nvPr/>
        </p:nvSpPr>
        <p:spPr>
          <a:xfrm>
            <a:off x="4722028" y="3469004"/>
            <a:ext cx="432647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14%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121"/>
          <p:cNvSpPr txBox="1"/>
          <p:nvPr/>
        </p:nvSpPr>
        <p:spPr>
          <a:xfrm>
            <a:off x="4519676" y="4096892"/>
            <a:ext cx="432647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12%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121"/>
          <p:cNvSpPr txBox="1"/>
          <p:nvPr/>
        </p:nvSpPr>
        <p:spPr>
          <a:xfrm>
            <a:off x="6542361" y="4724780"/>
            <a:ext cx="432647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32%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121"/>
          <p:cNvSpPr txBox="1"/>
          <p:nvPr>
            <p:ph type="title"/>
          </p:nvPr>
        </p:nvSpPr>
        <p:spPr>
          <a:xfrm>
            <a:off x="714587" y="464946"/>
            <a:ext cx="559731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Thicken the lines</a:t>
            </a:r>
            <a:endParaRPr/>
          </a:p>
        </p:txBody>
      </p:sp>
      <p:sp>
        <p:nvSpPr>
          <p:cNvPr id="1302" name="Google Shape;1302;p121"/>
          <p:cNvSpPr txBox="1"/>
          <p:nvPr/>
        </p:nvSpPr>
        <p:spPr>
          <a:xfrm>
            <a:off x="2466509" y="2831972"/>
            <a:ext cx="623993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Bacon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121"/>
          <p:cNvSpPr txBox="1"/>
          <p:nvPr/>
        </p:nvSpPr>
        <p:spPr>
          <a:xfrm>
            <a:off x="2466509" y="3461130"/>
            <a:ext cx="43180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Ribs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121"/>
          <p:cNvSpPr txBox="1"/>
          <p:nvPr/>
        </p:nvSpPr>
        <p:spPr>
          <a:xfrm>
            <a:off x="2461768" y="4719320"/>
            <a:ext cx="58504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Other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21"/>
          <p:cNvSpPr txBox="1"/>
          <p:nvPr/>
        </p:nvSpPr>
        <p:spPr>
          <a:xfrm>
            <a:off x="2461768" y="4090161"/>
            <a:ext cx="48768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Ham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121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122"/>
          <p:cNvSpPr/>
          <p:nvPr/>
        </p:nvSpPr>
        <p:spPr>
          <a:xfrm>
            <a:off x="3220719" y="2868167"/>
            <a:ext cx="4246880" cy="157480"/>
          </a:xfrm>
          <a:custGeom>
            <a:rect b="b" l="l" r="r" t="t"/>
            <a:pathLst>
              <a:path extrusionOk="0" h="157480" w="3185160">
                <a:moveTo>
                  <a:pt x="3185160" y="0"/>
                </a:moveTo>
                <a:lnTo>
                  <a:pt x="0" y="0"/>
                </a:lnTo>
                <a:lnTo>
                  <a:pt x="0" y="156972"/>
                </a:lnTo>
                <a:lnTo>
                  <a:pt x="3185160" y="156972"/>
                </a:lnTo>
                <a:lnTo>
                  <a:pt x="3185160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2" name="Google Shape;1312;p122"/>
          <p:cNvSpPr/>
          <p:nvPr/>
        </p:nvSpPr>
        <p:spPr>
          <a:xfrm>
            <a:off x="3220719" y="3496055"/>
            <a:ext cx="1414780" cy="157480"/>
          </a:xfrm>
          <a:custGeom>
            <a:rect b="b" l="l" r="r" t="t"/>
            <a:pathLst>
              <a:path extrusionOk="0" h="157479" w="1061085">
                <a:moveTo>
                  <a:pt x="1060704" y="0"/>
                </a:moveTo>
                <a:lnTo>
                  <a:pt x="0" y="0"/>
                </a:lnTo>
                <a:lnTo>
                  <a:pt x="0" y="156972"/>
                </a:lnTo>
                <a:lnTo>
                  <a:pt x="1060704" y="156972"/>
                </a:lnTo>
                <a:lnTo>
                  <a:pt x="1060704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3" name="Google Shape;1313;p122"/>
          <p:cNvSpPr/>
          <p:nvPr/>
        </p:nvSpPr>
        <p:spPr>
          <a:xfrm>
            <a:off x="3220719" y="4122420"/>
            <a:ext cx="1213273" cy="157480"/>
          </a:xfrm>
          <a:custGeom>
            <a:rect b="b" l="l" r="r" t="t"/>
            <a:pathLst>
              <a:path extrusionOk="0" h="157479" w="909954">
                <a:moveTo>
                  <a:pt x="909827" y="0"/>
                </a:moveTo>
                <a:lnTo>
                  <a:pt x="0" y="0"/>
                </a:lnTo>
                <a:lnTo>
                  <a:pt x="0" y="156971"/>
                </a:lnTo>
                <a:lnTo>
                  <a:pt x="909827" y="156971"/>
                </a:lnTo>
                <a:lnTo>
                  <a:pt x="909827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4" name="Google Shape;1314;p122"/>
          <p:cNvSpPr/>
          <p:nvPr/>
        </p:nvSpPr>
        <p:spPr>
          <a:xfrm>
            <a:off x="3220719" y="4750308"/>
            <a:ext cx="3235113" cy="157480"/>
          </a:xfrm>
          <a:custGeom>
            <a:rect b="b" l="l" r="r" t="t"/>
            <a:pathLst>
              <a:path extrusionOk="0" h="157479" w="2426335">
                <a:moveTo>
                  <a:pt x="2426208" y="0"/>
                </a:moveTo>
                <a:lnTo>
                  <a:pt x="0" y="0"/>
                </a:lnTo>
                <a:lnTo>
                  <a:pt x="0" y="156972"/>
                </a:lnTo>
                <a:lnTo>
                  <a:pt x="2426208" y="156972"/>
                </a:lnTo>
                <a:lnTo>
                  <a:pt x="2426208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15" name="Google Shape;1315;p122"/>
          <p:cNvSpPr txBox="1"/>
          <p:nvPr/>
        </p:nvSpPr>
        <p:spPr>
          <a:xfrm>
            <a:off x="7553452" y="2841497"/>
            <a:ext cx="432647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42%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22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317" name="Google Shape;1317;p122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18" name="Google Shape;1318;p122"/>
          <p:cNvSpPr txBox="1"/>
          <p:nvPr/>
        </p:nvSpPr>
        <p:spPr>
          <a:xfrm>
            <a:off x="4722028" y="3469004"/>
            <a:ext cx="432647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14%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122"/>
          <p:cNvSpPr txBox="1"/>
          <p:nvPr/>
        </p:nvSpPr>
        <p:spPr>
          <a:xfrm>
            <a:off x="4519676" y="4096892"/>
            <a:ext cx="432647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12%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122"/>
          <p:cNvSpPr txBox="1"/>
          <p:nvPr/>
        </p:nvSpPr>
        <p:spPr>
          <a:xfrm>
            <a:off x="6542361" y="4724780"/>
            <a:ext cx="432647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32%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122"/>
          <p:cNvSpPr txBox="1"/>
          <p:nvPr>
            <p:ph type="title"/>
          </p:nvPr>
        </p:nvSpPr>
        <p:spPr>
          <a:xfrm>
            <a:off x="714587" y="464946"/>
            <a:ext cx="559731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Thicken the lines</a:t>
            </a:r>
            <a:endParaRPr/>
          </a:p>
        </p:txBody>
      </p:sp>
      <p:sp>
        <p:nvSpPr>
          <p:cNvPr id="1322" name="Google Shape;1322;p122"/>
          <p:cNvSpPr txBox="1"/>
          <p:nvPr/>
        </p:nvSpPr>
        <p:spPr>
          <a:xfrm>
            <a:off x="2466509" y="2831972"/>
            <a:ext cx="623993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Bacon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122"/>
          <p:cNvSpPr txBox="1"/>
          <p:nvPr/>
        </p:nvSpPr>
        <p:spPr>
          <a:xfrm>
            <a:off x="2466509" y="3461130"/>
            <a:ext cx="43180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Ribs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122"/>
          <p:cNvSpPr txBox="1"/>
          <p:nvPr/>
        </p:nvSpPr>
        <p:spPr>
          <a:xfrm>
            <a:off x="2461768" y="4719320"/>
            <a:ext cx="58504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Other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122"/>
          <p:cNvSpPr txBox="1"/>
          <p:nvPr/>
        </p:nvSpPr>
        <p:spPr>
          <a:xfrm>
            <a:off x="2461768" y="4090161"/>
            <a:ext cx="48768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Ham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122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123"/>
          <p:cNvSpPr/>
          <p:nvPr/>
        </p:nvSpPr>
        <p:spPr>
          <a:xfrm>
            <a:off x="3220719" y="3470147"/>
            <a:ext cx="1414780" cy="208915"/>
          </a:xfrm>
          <a:custGeom>
            <a:rect b="b" l="l" r="r" t="t"/>
            <a:pathLst>
              <a:path extrusionOk="0" h="208914" w="1061085">
                <a:moveTo>
                  <a:pt x="1060704" y="0"/>
                </a:moveTo>
                <a:lnTo>
                  <a:pt x="0" y="0"/>
                </a:lnTo>
                <a:lnTo>
                  <a:pt x="0" y="208787"/>
                </a:lnTo>
                <a:lnTo>
                  <a:pt x="1060704" y="208787"/>
                </a:lnTo>
                <a:lnTo>
                  <a:pt x="1060704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32" name="Google Shape;1332;p123"/>
          <p:cNvSpPr txBox="1"/>
          <p:nvPr>
            <p:ph type="title"/>
          </p:nvPr>
        </p:nvSpPr>
        <p:spPr>
          <a:xfrm>
            <a:off x="714587" y="464946"/>
            <a:ext cx="559731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Thicken the lines</a:t>
            </a:r>
            <a:endParaRPr/>
          </a:p>
        </p:txBody>
      </p:sp>
      <p:sp>
        <p:nvSpPr>
          <p:cNvPr id="1333" name="Google Shape;1333;p123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334" name="Google Shape;1334;p123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335" name="Google Shape;1335;p123"/>
          <p:cNvGraphicFramePr/>
          <p:nvPr/>
        </p:nvGraphicFramePr>
        <p:xfrm>
          <a:off x="2436368" y="28422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784000"/>
                <a:gridCol w="1212425"/>
                <a:gridCol w="2021000"/>
                <a:gridCol w="1010925"/>
                <a:gridCol w="542700"/>
              </a:tblGrid>
              <a:tr h="2088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1425" marB="0" marR="0" marL="0"/>
                </a:tc>
              </a:tr>
              <a:tr h="412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56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1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4450">
                <a:tc>
                  <a:txBody>
                    <a:bodyPr>
                      <a:noAutofit/>
                    </a:bodyPr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7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14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211650">
                <a:tc>
                  <a:txBody>
                    <a:bodyPr>
                      <a:noAutofit/>
                    </a:bodyPr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74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8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336" name="Google Shape;1336;p123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124"/>
          <p:cNvSpPr/>
          <p:nvPr/>
        </p:nvSpPr>
        <p:spPr>
          <a:xfrm>
            <a:off x="3220719" y="3416808"/>
            <a:ext cx="1414780" cy="314325"/>
          </a:xfrm>
          <a:custGeom>
            <a:rect b="b" l="l" r="r" t="t"/>
            <a:pathLst>
              <a:path extrusionOk="0" h="314325" w="1061085">
                <a:moveTo>
                  <a:pt x="1060704" y="0"/>
                </a:moveTo>
                <a:lnTo>
                  <a:pt x="0" y="0"/>
                </a:lnTo>
                <a:lnTo>
                  <a:pt x="0" y="313943"/>
                </a:lnTo>
                <a:lnTo>
                  <a:pt x="1060704" y="313943"/>
                </a:lnTo>
                <a:lnTo>
                  <a:pt x="1060704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42" name="Google Shape;1342;p124"/>
          <p:cNvSpPr txBox="1"/>
          <p:nvPr>
            <p:ph type="title"/>
          </p:nvPr>
        </p:nvSpPr>
        <p:spPr>
          <a:xfrm>
            <a:off x="714587" y="464946"/>
            <a:ext cx="559731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Thicken the lines</a:t>
            </a:r>
            <a:endParaRPr/>
          </a:p>
        </p:txBody>
      </p:sp>
      <p:sp>
        <p:nvSpPr>
          <p:cNvPr id="1343" name="Google Shape;1343;p124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344" name="Google Shape;1344;p124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345" name="Google Shape;1345;p124"/>
          <p:cNvGraphicFramePr/>
          <p:nvPr/>
        </p:nvGraphicFramePr>
        <p:xfrm>
          <a:off x="2436368" y="27889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784000"/>
                <a:gridCol w="1212425"/>
                <a:gridCol w="2021000"/>
                <a:gridCol w="1010925"/>
                <a:gridCol w="542700"/>
              </a:tblGrid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52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0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74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346" name="Google Shape;1346;p124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25"/>
          <p:cNvSpPr/>
          <p:nvPr/>
        </p:nvSpPr>
        <p:spPr>
          <a:xfrm>
            <a:off x="3220719" y="3416808"/>
            <a:ext cx="1414780" cy="314325"/>
          </a:xfrm>
          <a:custGeom>
            <a:rect b="b" l="l" r="r" t="t"/>
            <a:pathLst>
              <a:path extrusionOk="0" h="314325" w="1061085">
                <a:moveTo>
                  <a:pt x="1060704" y="0"/>
                </a:moveTo>
                <a:lnTo>
                  <a:pt x="0" y="0"/>
                </a:lnTo>
                <a:lnTo>
                  <a:pt x="0" y="313943"/>
                </a:lnTo>
                <a:lnTo>
                  <a:pt x="1060704" y="313943"/>
                </a:lnTo>
                <a:lnTo>
                  <a:pt x="1060704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52" name="Google Shape;1352;p125"/>
          <p:cNvSpPr txBox="1"/>
          <p:nvPr>
            <p:ph type="title"/>
          </p:nvPr>
        </p:nvSpPr>
        <p:spPr>
          <a:xfrm>
            <a:off x="714587" y="464946"/>
            <a:ext cx="720344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Emphasize the bacon</a:t>
            </a:r>
            <a:endParaRPr/>
          </a:p>
        </p:txBody>
      </p:sp>
      <p:sp>
        <p:nvSpPr>
          <p:cNvPr id="1353" name="Google Shape;1353;p125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354" name="Google Shape;1354;p125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355" name="Google Shape;1355;p125"/>
          <p:cNvGraphicFramePr/>
          <p:nvPr/>
        </p:nvGraphicFramePr>
        <p:xfrm>
          <a:off x="2436368" y="27889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784000"/>
                <a:gridCol w="1212425"/>
                <a:gridCol w="2021000"/>
                <a:gridCol w="1010925"/>
                <a:gridCol w="542700"/>
              </a:tblGrid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52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0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74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356" name="Google Shape;1356;p125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126"/>
          <p:cNvSpPr/>
          <p:nvPr/>
        </p:nvSpPr>
        <p:spPr>
          <a:xfrm>
            <a:off x="3220719" y="3416808"/>
            <a:ext cx="1414780" cy="314325"/>
          </a:xfrm>
          <a:custGeom>
            <a:rect b="b" l="l" r="r" t="t"/>
            <a:pathLst>
              <a:path extrusionOk="0" h="314325" w="1061085">
                <a:moveTo>
                  <a:pt x="1060704" y="0"/>
                </a:moveTo>
                <a:lnTo>
                  <a:pt x="0" y="0"/>
                </a:lnTo>
                <a:lnTo>
                  <a:pt x="0" y="313943"/>
                </a:lnTo>
                <a:lnTo>
                  <a:pt x="1060704" y="313943"/>
                </a:lnTo>
                <a:lnTo>
                  <a:pt x="1060704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62" name="Google Shape;1362;p126"/>
          <p:cNvSpPr txBox="1"/>
          <p:nvPr>
            <p:ph type="title"/>
          </p:nvPr>
        </p:nvSpPr>
        <p:spPr>
          <a:xfrm>
            <a:off x="714587" y="464946"/>
            <a:ext cx="720344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Emphasize the bacon</a:t>
            </a:r>
            <a:endParaRPr/>
          </a:p>
        </p:txBody>
      </p:sp>
      <p:sp>
        <p:nvSpPr>
          <p:cNvPr id="1363" name="Google Shape;1363;p126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364" name="Google Shape;1364;p126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365" name="Google Shape;1365;p126"/>
          <p:cNvGraphicFramePr/>
          <p:nvPr/>
        </p:nvGraphicFramePr>
        <p:xfrm>
          <a:off x="2436368" y="27889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784000"/>
                <a:gridCol w="1212425"/>
                <a:gridCol w="2021000"/>
                <a:gridCol w="1010925"/>
                <a:gridCol w="542700"/>
              </a:tblGrid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52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C0504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C0504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C0504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0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74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366" name="Google Shape;1366;p126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127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372" name="Google Shape;1372;p127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73" name="Google Shape;1373;p127"/>
          <p:cNvSpPr txBox="1"/>
          <p:nvPr>
            <p:ph type="ctrTitle"/>
          </p:nvPr>
        </p:nvSpPr>
        <p:spPr>
          <a:xfrm>
            <a:off x="2072809" y="1662506"/>
            <a:ext cx="2736427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</a:t>
            </a:r>
            <a:endParaRPr/>
          </a:p>
        </p:txBody>
      </p:sp>
      <p:sp>
        <p:nvSpPr>
          <p:cNvPr id="1374" name="Google Shape;1374;p127"/>
          <p:cNvSpPr txBox="1"/>
          <p:nvPr/>
        </p:nvSpPr>
        <p:spPr>
          <a:xfrm>
            <a:off x="2744893" y="2226640"/>
            <a:ext cx="4912360" cy="14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6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-US" sz="9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more</a:t>
            </a:r>
            <a:endParaRPr sz="9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5" name="Google Shape;1375;p127"/>
          <p:cNvSpPr txBox="1"/>
          <p:nvPr/>
        </p:nvSpPr>
        <p:spPr>
          <a:xfrm>
            <a:off x="3341623" y="3433648"/>
            <a:ext cx="2935393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(effective)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28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381" name="Google Shape;1381;p128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82" name="Google Shape;1382;p128"/>
          <p:cNvSpPr txBox="1"/>
          <p:nvPr>
            <p:ph type="ctrTitle"/>
          </p:nvPr>
        </p:nvSpPr>
        <p:spPr>
          <a:xfrm>
            <a:off x="2072809" y="1662506"/>
            <a:ext cx="2736427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</a:t>
            </a:r>
            <a:endParaRPr/>
          </a:p>
        </p:txBody>
      </p:sp>
      <p:sp>
        <p:nvSpPr>
          <p:cNvPr id="1383" name="Google Shape;1383;p128"/>
          <p:cNvSpPr txBox="1"/>
          <p:nvPr/>
        </p:nvSpPr>
        <p:spPr>
          <a:xfrm>
            <a:off x="2744893" y="2226640"/>
            <a:ext cx="4912360" cy="14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6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-US" sz="9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more</a:t>
            </a:r>
            <a:endParaRPr sz="9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4" name="Google Shape;1384;p128"/>
          <p:cNvSpPr txBox="1"/>
          <p:nvPr/>
        </p:nvSpPr>
        <p:spPr>
          <a:xfrm>
            <a:off x="3069673" y="3433648"/>
            <a:ext cx="3209713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(attractive)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/>
        </p:nvSpPr>
        <p:spPr>
          <a:xfrm>
            <a:off x="1025582" y="830130"/>
            <a:ext cx="97932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4C8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ATTENZIONE A COME USATE I GRAFICI</a:t>
            </a:r>
            <a:endParaRPr b="1" sz="3300">
              <a:solidFill>
                <a:srgbClr val="004C8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L'uso di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grafici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laddove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non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sono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necessari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può portare a inutili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confusioni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/ interpretazioni . </a:t>
            </a:r>
            <a:endParaRPr sz="3300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Più un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grafico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ha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bisogno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di una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spiegazione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meno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il grafico è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necessario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</a:t>
            </a:r>
            <a:endParaRPr sz="3300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grafici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non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sempre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trasmettono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le informazioni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come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fanno invece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b="1"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tabelle</a:t>
            </a:r>
            <a:r>
              <a:rPr lang="en-US" sz="33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3300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6911584" y="6100725"/>
            <a:ext cx="51411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66B2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https://en.wikipedia.org/wiki/Misleading_graph</a:t>
            </a:r>
            <a:endParaRPr sz="1500">
              <a:solidFill>
                <a:srgbClr val="0066B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03" name="Google Shape;203;p30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Vadevecum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29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390" name="Google Shape;1390;p129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91" name="Google Shape;1391;p129"/>
          <p:cNvSpPr txBox="1"/>
          <p:nvPr>
            <p:ph type="ctrTitle"/>
          </p:nvPr>
        </p:nvSpPr>
        <p:spPr>
          <a:xfrm>
            <a:off x="2072809" y="1662506"/>
            <a:ext cx="2736427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</a:t>
            </a:r>
            <a:endParaRPr/>
          </a:p>
        </p:txBody>
      </p:sp>
      <p:sp>
        <p:nvSpPr>
          <p:cNvPr id="1392" name="Google Shape;1392;p129"/>
          <p:cNvSpPr txBox="1"/>
          <p:nvPr/>
        </p:nvSpPr>
        <p:spPr>
          <a:xfrm>
            <a:off x="2744893" y="2226640"/>
            <a:ext cx="4912360" cy="14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6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-US" sz="9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more</a:t>
            </a:r>
            <a:endParaRPr sz="9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3" name="Google Shape;1393;p129"/>
          <p:cNvSpPr txBox="1"/>
          <p:nvPr/>
        </p:nvSpPr>
        <p:spPr>
          <a:xfrm>
            <a:off x="2982297" y="3433648"/>
            <a:ext cx="329692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(impactive)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30"/>
          <p:cNvSpPr/>
          <p:nvPr/>
        </p:nvSpPr>
        <p:spPr>
          <a:xfrm>
            <a:off x="1104392" y="1629917"/>
            <a:ext cx="10080752" cy="47518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99" name="Google Shape;1399;p130"/>
          <p:cNvSpPr/>
          <p:nvPr/>
        </p:nvSpPr>
        <p:spPr>
          <a:xfrm>
            <a:off x="1104392" y="1629917"/>
            <a:ext cx="10081260" cy="4752340"/>
          </a:xfrm>
          <a:custGeom>
            <a:rect b="b" l="l" r="r" t="t"/>
            <a:pathLst>
              <a:path extrusionOk="0" h="4752340" w="7560945">
                <a:moveTo>
                  <a:pt x="0" y="4751832"/>
                </a:moveTo>
                <a:lnTo>
                  <a:pt x="7560564" y="4751832"/>
                </a:lnTo>
                <a:lnTo>
                  <a:pt x="7560564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noFill/>
          <a:ln cap="flat" cmpd="sng" w="25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0" name="Google Shape;1400;p130"/>
          <p:cNvSpPr/>
          <p:nvPr/>
        </p:nvSpPr>
        <p:spPr>
          <a:xfrm>
            <a:off x="1776984" y="2349245"/>
            <a:ext cx="8735906" cy="3744595"/>
          </a:xfrm>
          <a:custGeom>
            <a:rect b="b" l="l" r="r" t="t"/>
            <a:pathLst>
              <a:path extrusionOk="0" h="3744595" w="6551930">
                <a:moveTo>
                  <a:pt x="0" y="3744467"/>
                </a:moveTo>
                <a:lnTo>
                  <a:pt x="6551675" y="3744467"/>
                </a:lnTo>
                <a:lnTo>
                  <a:pt x="6551675" y="0"/>
                </a:lnTo>
                <a:lnTo>
                  <a:pt x="0" y="0"/>
                </a:lnTo>
                <a:lnTo>
                  <a:pt x="0" y="3744467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1" name="Google Shape;1401;p130"/>
          <p:cNvSpPr/>
          <p:nvPr/>
        </p:nvSpPr>
        <p:spPr>
          <a:xfrm>
            <a:off x="1776984" y="2349245"/>
            <a:ext cx="8735906" cy="3744595"/>
          </a:xfrm>
          <a:custGeom>
            <a:rect b="b" l="l" r="r" t="t"/>
            <a:pathLst>
              <a:path extrusionOk="0" h="3744595" w="6551930">
                <a:moveTo>
                  <a:pt x="0" y="3744467"/>
                </a:moveTo>
                <a:lnTo>
                  <a:pt x="6551675" y="3744467"/>
                </a:lnTo>
                <a:lnTo>
                  <a:pt x="6551675" y="0"/>
                </a:lnTo>
                <a:lnTo>
                  <a:pt x="0" y="0"/>
                </a:lnTo>
                <a:lnTo>
                  <a:pt x="0" y="3744467"/>
                </a:lnTo>
                <a:close/>
              </a:path>
            </a:pathLst>
          </a:custGeom>
          <a:noFill/>
          <a:ln cap="flat" cmpd="sng" w="25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2" name="Google Shape;1402;p130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3" name="Google Shape;1403;p130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4" name="Google Shape;1404;p130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5" name="Google Shape;1405;p130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6" name="Google Shape;1406;p130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07" name="Google Shape;1407;p130"/>
          <p:cNvSpPr txBox="1"/>
          <p:nvPr>
            <p:ph type="title"/>
          </p:nvPr>
        </p:nvSpPr>
        <p:spPr>
          <a:xfrm>
            <a:off x="714587" y="464946"/>
            <a:ext cx="225636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</a:t>
            </a:r>
            <a:endParaRPr/>
          </a:p>
        </p:txBody>
      </p:sp>
      <p:graphicFrame>
        <p:nvGraphicFramePr>
          <p:cNvPr id="1408" name="Google Shape;1408;p130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409" name="Google Shape;1409;p130"/>
          <p:cNvSpPr/>
          <p:nvPr/>
        </p:nvSpPr>
        <p:spPr>
          <a:xfrm>
            <a:off x="2048255" y="2828544"/>
            <a:ext cx="309033" cy="227329"/>
          </a:xfrm>
          <a:custGeom>
            <a:rect b="b" l="l" r="r" t="t"/>
            <a:pathLst>
              <a:path extrusionOk="0" h="227330" w="231775">
                <a:moveTo>
                  <a:pt x="0" y="227075"/>
                </a:moveTo>
                <a:lnTo>
                  <a:pt x="231647" y="227075"/>
                </a:lnTo>
                <a:lnTo>
                  <a:pt x="231647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0" name="Google Shape;1410;p130"/>
          <p:cNvSpPr/>
          <p:nvPr/>
        </p:nvSpPr>
        <p:spPr>
          <a:xfrm>
            <a:off x="2048255" y="3457955"/>
            <a:ext cx="309033" cy="227329"/>
          </a:xfrm>
          <a:custGeom>
            <a:rect b="b" l="l" r="r" t="t"/>
            <a:pathLst>
              <a:path extrusionOk="0" h="227329" w="231775">
                <a:moveTo>
                  <a:pt x="0" y="227076"/>
                </a:moveTo>
                <a:lnTo>
                  <a:pt x="231647" y="227076"/>
                </a:lnTo>
                <a:lnTo>
                  <a:pt x="231647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1" name="Google Shape;1411;p130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2" name="Google Shape;1412;p130"/>
          <p:cNvSpPr/>
          <p:nvPr/>
        </p:nvSpPr>
        <p:spPr>
          <a:xfrm>
            <a:off x="2044192" y="4085844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5"/>
                </a:moveTo>
                <a:lnTo>
                  <a:pt x="230124" y="227075"/>
                </a:lnTo>
                <a:lnTo>
                  <a:pt x="2301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3" name="Google Shape;1413;p130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14" name="Google Shape;1414;p130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415" name="Google Shape;1415;p130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8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131"/>
          <p:cNvSpPr/>
          <p:nvPr/>
        </p:nvSpPr>
        <p:spPr>
          <a:xfrm>
            <a:off x="3220719" y="3416808"/>
            <a:ext cx="1414780" cy="314325"/>
          </a:xfrm>
          <a:custGeom>
            <a:rect b="b" l="l" r="r" t="t"/>
            <a:pathLst>
              <a:path extrusionOk="0" h="314325" w="1061085">
                <a:moveTo>
                  <a:pt x="1060704" y="0"/>
                </a:moveTo>
                <a:lnTo>
                  <a:pt x="0" y="0"/>
                </a:lnTo>
                <a:lnTo>
                  <a:pt x="0" y="313943"/>
                </a:lnTo>
                <a:lnTo>
                  <a:pt x="1060704" y="313943"/>
                </a:lnTo>
                <a:lnTo>
                  <a:pt x="1060704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21" name="Google Shape;1421;p131"/>
          <p:cNvSpPr txBox="1"/>
          <p:nvPr>
            <p:ph type="title"/>
          </p:nvPr>
        </p:nvSpPr>
        <p:spPr>
          <a:xfrm>
            <a:off x="714587" y="464946"/>
            <a:ext cx="165438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</a:t>
            </a:r>
            <a:endParaRPr/>
          </a:p>
        </p:txBody>
      </p:sp>
      <p:sp>
        <p:nvSpPr>
          <p:cNvPr id="1422" name="Google Shape;1422;p131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423" name="Google Shape;1423;p131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424" name="Google Shape;1424;p131"/>
          <p:cNvGraphicFramePr/>
          <p:nvPr/>
        </p:nvGraphicFramePr>
        <p:xfrm>
          <a:off x="2436368" y="27889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784000"/>
                <a:gridCol w="1212425"/>
                <a:gridCol w="2021000"/>
                <a:gridCol w="1010925"/>
                <a:gridCol w="542700"/>
              </a:tblGrid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52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C0504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C0504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C0504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65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68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313950">
                <a:tc>
                  <a:txBody>
                    <a:bodyPr>
                      <a:noAutofit/>
                    </a:bodyPr>
                    <a:lstStyle/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90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solidFill>
                      <a:srgbClr val="7E7E7E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774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4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425" name="Google Shape;1425;p131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1" name="Google Shape;1431;p13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900" y="944374"/>
            <a:ext cx="5827750" cy="4531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32" name="Google Shape;1432;p13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8617" y="924813"/>
            <a:ext cx="5027787" cy="5139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33" name="Google Shape;1433;p132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Quale grafico e con quale strumento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133"/>
          <p:cNvSpPr txBox="1"/>
          <p:nvPr/>
        </p:nvSpPr>
        <p:spPr>
          <a:xfrm>
            <a:off x="2339512" y="5487556"/>
            <a:ext cx="10081500" cy="9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accen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https://github.com/ft-interactive/chart-doctor/blob/master/visual-vocabulary/Visual-vocabulary.pdf</a:t>
            </a:r>
            <a:r>
              <a:rPr lang="en-US" sz="15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5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40" name="Google Shape;1440;p1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4566" y="853712"/>
            <a:ext cx="6912784" cy="488961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41" name="Google Shape;1441;p133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Il vocabolario visuale del Financial Times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" name="Google Shape;1447;p134"/>
          <p:cNvPicPr preferRelativeResize="0"/>
          <p:nvPr/>
        </p:nvPicPr>
        <p:blipFill rotWithShape="1">
          <a:blip r:embed="rId3">
            <a:alphaModFix/>
          </a:blip>
          <a:srcRect b="2444" l="9272" r="6658" t="4945"/>
          <a:stretch/>
        </p:blipFill>
        <p:spPr>
          <a:xfrm>
            <a:off x="1832483" y="1396462"/>
            <a:ext cx="8584534" cy="473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48" name="Google Shape;1448;p134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Comunicare con le mappe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" name="Google Shape;1454;p135"/>
          <p:cNvPicPr preferRelativeResize="0"/>
          <p:nvPr/>
        </p:nvPicPr>
        <p:blipFill rotWithShape="1">
          <a:blip r:embed="rId3">
            <a:alphaModFix/>
          </a:blip>
          <a:srcRect b="2385" l="19366" r="36549" t="20909"/>
          <a:stretch/>
        </p:blipFill>
        <p:spPr>
          <a:xfrm>
            <a:off x="1058600" y="1752455"/>
            <a:ext cx="4440456" cy="40444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55" name="Google Shape;1455;p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2109" y="1294750"/>
            <a:ext cx="5203659" cy="25424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56" name="Google Shape;1456;p135"/>
          <p:cNvSpPr/>
          <p:nvPr/>
        </p:nvSpPr>
        <p:spPr>
          <a:xfrm>
            <a:off x="5959075" y="3898542"/>
            <a:ext cx="4518000" cy="1866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Una cartina errata di Googlemaps ha riacceso una vecchia disputa territoriale tra San Josè e Managua</a:t>
            </a:r>
            <a:endParaRPr b="1" sz="1800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57" name="Google Shape;1457;p135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ATTENZIONE!!!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3" name="Google Shape;1463;p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8675" y="1142725"/>
            <a:ext cx="4830325" cy="52360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64" name="Google Shape;1464;p136"/>
          <p:cNvSpPr txBox="1"/>
          <p:nvPr/>
        </p:nvSpPr>
        <p:spPr>
          <a:xfrm>
            <a:off x="4090272" y="661675"/>
            <a:ext cx="36906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5875" lIns="55875" spcFirstLastPara="1" rIns="55875" wrap="square" tIns="5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66B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 mappa sta comunicando???</a:t>
            </a:r>
            <a:endParaRPr b="1" sz="2200">
              <a:solidFill>
                <a:srgbClr val="0066B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65" name="Google Shape;1465;p136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Qualche errore comune ….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1" name="Google Shape;1471;p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183" y="1606463"/>
            <a:ext cx="3149725" cy="2460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72" name="Google Shape;1472;p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0133" y="2813713"/>
            <a:ext cx="3088024" cy="241181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73" name="Google Shape;1473;p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1650" y="3609263"/>
            <a:ext cx="3088022" cy="24118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74" name="Google Shape;1474;p137"/>
          <p:cNvPicPr preferRelativeResize="0"/>
          <p:nvPr/>
        </p:nvPicPr>
        <p:blipFill rotWithShape="1">
          <a:blip r:embed="rId6">
            <a:alphaModFix/>
          </a:blip>
          <a:srcRect b="14741" l="0" r="0" t="0"/>
          <a:stretch/>
        </p:blipFill>
        <p:spPr>
          <a:xfrm flipH="1">
            <a:off x="8921584" y="1416825"/>
            <a:ext cx="1999650" cy="127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475" name="Google Shape;1475;p137"/>
          <p:cNvSpPr txBox="1"/>
          <p:nvPr/>
        </p:nvSpPr>
        <p:spPr>
          <a:xfrm>
            <a:off x="4820517" y="655525"/>
            <a:ext cx="2800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55875" lIns="55875" spcFirstLastPara="1" rIns="55875" wrap="square" tIns="55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66B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 CONFINI:</a:t>
            </a:r>
            <a:endParaRPr b="1" sz="2200">
              <a:solidFill>
                <a:srgbClr val="0066B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66B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ENCLAVE e EXCLAVE</a:t>
            </a:r>
            <a:endParaRPr b="1" sz="2200">
              <a:solidFill>
                <a:srgbClr val="0066B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76" name="Google Shape;1476;p137"/>
          <p:cNvSpPr txBox="1"/>
          <p:nvPr/>
        </p:nvSpPr>
        <p:spPr>
          <a:xfrm>
            <a:off x="2924867" y="5706875"/>
            <a:ext cx="41997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hlinkClick r:id="rId7"/>
              </a:rPr>
              <a:t>https://www.openstreetmap.org/relation/46664</a:t>
            </a:r>
            <a:endParaRPr sz="900"/>
          </a:p>
        </p:txBody>
      </p:sp>
      <p:sp>
        <p:nvSpPr>
          <p:cNvPr id="1477" name="Google Shape;1477;p137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 confini non sempre sono contigui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3" name="Google Shape;1483;p138"/>
          <p:cNvPicPr preferRelativeResize="0"/>
          <p:nvPr/>
        </p:nvPicPr>
        <p:blipFill rotWithShape="1">
          <a:blip r:embed="rId3">
            <a:alphaModFix/>
          </a:blip>
          <a:srcRect b="17019" l="0" r="0" t="0"/>
          <a:stretch/>
        </p:blipFill>
        <p:spPr>
          <a:xfrm>
            <a:off x="0" y="1457913"/>
            <a:ext cx="4005101" cy="249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138"/>
          <p:cNvPicPr preferRelativeResize="0"/>
          <p:nvPr/>
        </p:nvPicPr>
        <p:blipFill rotWithShape="1">
          <a:blip r:embed="rId4">
            <a:alphaModFix/>
          </a:blip>
          <a:srcRect b="13247" l="0" r="0" t="0"/>
          <a:stretch/>
        </p:blipFill>
        <p:spPr>
          <a:xfrm>
            <a:off x="8095700" y="4063975"/>
            <a:ext cx="3079834" cy="20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p138"/>
          <p:cNvSpPr txBox="1"/>
          <p:nvPr/>
        </p:nvSpPr>
        <p:spPr>
          <a:xfrm>
            <a:off x="3307300" y="2656745"/>
            <a:ext cx="6763800" cy="22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55875" lIns="55875" spcFirstLastPara="1" rIns="55875" wrap="square" tIns="5587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KISS</a:t>
            </a:r>
            <a:endParaRPr b="1" sz="34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Keep It Simple and Sexy</a:t>
            </a:r>
            <a:endParaRPr b="1" sz="3400">
              <a:solidFill>
                <a:schemeClr val="accen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86" name="Google Shape;1486;p138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Conclusione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/>
        </p:nvSpPr>
        <p:spPr>
          <a:xfrm>
            <a:off x="2925960" y="5638863"/>
            <a:ext cx="67209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66B2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https://www.darkhorseanalytics.com/blog/clear-off-the-table</a:t>
            </a:r>
            <a:r>
              <a:rPr lang="en-US" sz="1500">
                <a:solidFill>
                  <a:srgbClr val="0066B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500">
              <a:solidFill>
                <a:srgbClr val="0066B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210" name="Google Shape;210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4724" y="796326"/>
            <a:ext cx="6531776" cy="48988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1" name="Google Shape;211;p31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Le tabelle possono essere grafici molto efficaci se...</a:t>
            </a:r>
            <a:endParaRPr b="1"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t/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39"/>
          <p:cNvSpPr/>
          <p:nvPr/>
        </p:nvSpPr>
        <p:spPr>
          <a:xfrm>
            <a:off x="6299353" y="1978800"/>
            <a:ext cx="29022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5875" lIns="55875" spcFirstLastPara="1" rIns="55875" wrap="square" tIns="55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Maurizio Napolitano</a:t>
            </a:r>
            <a:br>
              <a:rPr b="1" lang="en-US" sz="27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1100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493" name="Google Shape;1493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9353" y="2775782"/>
            <a:ext cx="543521" cy="52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99353" y="3416763"/>
            <a:ext cx="543521" cy="406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9353" y="3963064"/>
            <a:ext cx="543520" cy="420661"/>
          </a:xfrm>
          <a:prstGeom prst="rect">
            <a:avLst/>
          </a:prstGeom>
          <a:noFill/>
          <a:ln>
            <a:noFill/>
          </a:ln>
        </p:spPr>
      </p:pic>
      <p:sp>
        <p:nvSpPr>
          <p:cNvPr id="1496" name="Google Shape;1496;p139"/>
          <p:cNvSpPr/>
          <p:nvPr/>
        </p:nvSpPr>
        <p:spPr>
          <a:xfrm>
            <a:off x="6930555" y="2679601"/>
            <a:ext cx="37749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5875" lIns="55875" spcFirstLastPara="1" rIns="55875" wrap="square" tIns="55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http://slideshare.net/napo</a:t>
            </a:r>
            <a:endParaRPr sz="1100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000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en-US" sz="20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</a:t>
            </a:r>
            <a:r>
              <a:rPr b="1" lang="en-US" sz="2000">
                <a:latin typeface="Roboto Condensed"/>
                <a:ea typeface="Roboto Condensed"/>
                <a:cs typeface="Roboto Condensed"/>
                <a:sym typeface="Roboto Condensed"/>
              </a:rPr>
              <a:t>apo</a:t>
            </a:r>
            <a:r>
              <a:rPr b="1" lang="en-US" sz="20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litano@fbk.eu</a:t>
            </a:r>
            <a:endParaRPr sz="1100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strike="noStrike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@napo</a:t>
            </a:r>
            <a:endParaRPr sz="1100" strike="noStrike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1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97" name="Google Shape;1497;p1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6000" y="1876500"/>
            <a:ext cx="3461225" cy="2589211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139"/>
          <p:cNvSpPr/>
          <p:nvPr/>
        </p:nvSpPr>
        <p:spPr>
          <a:xfrm>
            <a:off x="3655500" y="786240"/>
            <a:ext cx="4241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7500" lIns="55000" spcFirstLastPara="1" rIns="55000" wrap="square" tIns="27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6B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Per contatti</a:t>
            </a:r>
            <a:endParaRPr b="0" sz="11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99" name="Google Shape;1499;p139"/>
          <p:cNvSpPr txBox="1"/>
          <p:nvPr/>
        </p:nvSpPr>
        <p:spPr>
          <a:xfrm>
            <a:off x="2098050" y="4873525"/>
            <a:ext cx="46248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5875" lIns="55875" spcFirstLastPara="1" rIns="55875" wrap="square" tIns="55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/>
                <a:ea typeface="Roboto Condensed"/>
                <a:cs typeface="Roboto Condensed"/>
                <a:sym typeface="Roboto Condensed"/>
              </a:rPr>
              <a:t>Ringraziamenti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54000" lvl="0" marL="2794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-"/>
            </a:pPr>
            <a:r>
              <a:rPr lang="en-US" sz="1800">
                <a:latin typeface="Roboto Condensed"/>
                <a:ea typeface="Roboto Condensed"/>
                <a:cs typeface="Roboto Condensed"/>
                <a:sym typeface="Roboto Condensed"/>
              </a:rPr>
              <a:t>The Nounproject per le icone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54000" lvl="0" marL="2794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-"/>
            </a:pPr>
            <a:r>
              <a:rPr lang="en-US" sz="1800">
                <a:latin typeface="Roboto Condensed"/>
                <a:ea typeface="Roboto Condensed"/>
                <a:cs typeface="Roboto Condensed"/>
                <a:sym typeface="Roboto Condensed"/>
              </a:rPr>
              <a:t>School of Data per tutorial e immagini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54000" lvl="0" marL="2794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-"/>
            </a:pPr>
            <a:r>
              <a:rPr lang="en-US" sz="1800">
                <a:latin typeface="Roboto Condensed"/>
                <a:ea typeface="Roboto Condensed"/>
                <a:cs typeface="Roboto Condensed"/>
                <a:sym typeface="Roboto Condensed"/>
              </a:rPr>
              <a:t>Matteo Moretti per i preziosi suggerimenti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254000" lvl="0" marL="279400" rtl="0" algn="l">
              <a:spcBef>
                <a:spcPts val="0"/>
              </a:spcBef>
              <a:spcAft>
                <a:spcPts val="0"/>
              </a:spcAft>
              <a:buSzPts val="1800"/>
              <a:buFont typeface="Roboto Condensed"/>
              <a:buChar char="-"/>
            </a:pPr>
            <a:r>
              <a:rPr lang="en-US" sz="1800">
                <a:latin typeface="Roboto Condensed"/>
                <a:ea typeface="Roboto Condensed"/>
                <a:cs typeface="Roboto Condensed"/>
                <a:sym typeface="Roboto Condensed"/>
              </a:rPr>
              <a:t>Carlo Romagnoli per le torte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279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40"/>
          <p:cNvSpPr/>
          <p:nvPr/>
        </p:nvSpPr>
        <p:spPr>
          <a:xfrm>
            <a:off x="3655500" y="621946"/>
            <a:ext cx="4241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7500" lIns="55000" spcFirstLastPara="1" rIns="55000" wrap="square" tIns="275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6B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Risorse</a:t>
            </a:r>
            <a:endParaRPr b="0" sz="1100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06" name="Google Shape;1506;p140"/>
          <p:cNvSpPr txBox="1"/>
          <p:nvPr/>
        </p:nvSpPr>
        <p:spPr>
          <a:xfrm>
            <a:off x="2085100" y="1443575"/>
            <a:ext cx="7806600" cy="9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Libri</a:t>
            </a:r>
            <a:endParaRPr b="1" i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"The Functional Art: An Introduction to Information Graphics and Visualization " di  Alberto Cairo (2012)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"The Visual Display of Quantitative Information" di Edward R. Tufte (2001)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"How to Lie with Statistics" di Darrel Huff (1954)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b="1" i="1"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Web</a:t>
            </a:r>
            <a:b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en-US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https://www.darkhorseanalytics.com/</a:t>
            </a: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https://en.wikipedia.org/wiki/Misleading_graph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/>
              </a:rPr>
              <a:t>http://callingbullshit.org/</a:t>
            </a: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6"/>
              </a:rPr>
              <a:t>https://www.slideshare.net/janwillemtulp/data-visualization-5724069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7"/>
              </a:rPr>
              <a:t>https://medium.com/@namwookkim/data-driven-guide-designing-expressive-information-graphics-e068a0c552e9</a:t>
            </a: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8"/>
              </a:rPr>
              <a:t>https://github.com/ft-interactive/chart-doctor/blob/master/visual-vocabulary/Visual-vocabulary.pdf</a:t>
            </a: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9"/>
              </a:rPr>
              <a:t>http://ft-interactive.github.io/visual-vocabulary/</a:t>
            </a: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STRUMENTI</a:t>
            </a:r>
            <a:endParaRPr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google spreadsheet -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10"/>
              </a:rPr>
              <a:t>http://docs.google.com</a:t>
            </a: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colorbrewer2 -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11"/>
              </a:rPr>
              <a:t>http://colorbrewer2.org</a:t>
            </a: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datawrapper -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12"/>
              </a:rPr>
              <a:t>http://datawrapper.de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rawgraphs - </a:t>
            </a:r>
            <a:r>
              <a:rPr lang="en-US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13"/>
              </a:rPr>
              <a:t>http://rawgraphs.io</a:t>
            </a: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infogram - http://infogram.com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dive - https://dive.media.mit.edu/ </a:t>
            </a:r>
            <a:endParaRPr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/>
        </p:nvSpPr>
        <p:spPr>
          <a:xfrm>
            <a:off x="1112452" y="1718894"/>
            <a:ext cx="5650653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Remove</a:t>
            </a:r>
            <a:endParaRPr b="0" i="0" sz="8000" u="none" cap="none" strike="noStrike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2744893" y="2594228"/>
            <a:ext cx="5068994" cy="103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6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to	</a:t>
            </a:r>
            <a:r>
              <a:rPr b="0" i="0" lang="en-US" sz="6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endParaRPr b="0" i="0" sz="6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219" name="Google Shape;219;p32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b="0" i="0" sz="1400" u="none" cap="none" strike="noStrik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0" name="Google Shape;220;p32"/>
          <p:cNvSpPr txBox="1"/>
          <p:nvPr/>
        </p:nvSpPr>
        <p:spPr>
          <a:xfrm>
            <a:off x="1112452" y="3505911"/>
            <a:ext cx="6683587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0" lang="en-US" sz="3600" u="none" cap="none" strike="noStrike">
                <a:solidFill>
                  <a:srgbClr val="C0504D"/>
                </a:solidFill>
                <a:latin typeface="Tahoma"/>
                <a:ea typeface="Tahoma"/>
                <a:cs typeface="Tahoma"/>
                <a:sym typeface="Tahoma"/>
              </a:rPr>
              <a:t>data tables </a:t>
            </a:r>
            <a:r>
              <a:rPr b="0" i="0" lang="en-US" sz="360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edition</a:t>
            </a:r>
            <a:endParaRPr b="0" i="0" sz="3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/>
        </p:nvSpPr>
        <p:spPr>
          <a:xfrm>
            <a:off x="1112452" y="1718894"/>
            <a:ext cx="5650653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Remove</a:t>
            </a:r>
            <a:endParaRPr b="0" i="0" sz="8000" u="none" cap="none" strike="noStrike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2744893" y="2594228"/>
            <a:ext cx="5068994" cy="103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6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to	</a:t>
            </a:r>
            <a:r>
              <a:rPr b="0" i="0" lang="en-US" sz="6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endParaRPr b="0" i="0" sz="6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3"/>
          <p:cNvSpPr txBox="1"/>
          <p:nvPr/>
        </p:nvSpPr>
        <p:spPr>
          <a:xfrm>
            <a:off x="1112452" y="3505911"/>
            <a:ext cx="6683587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0" lang="en-US" sz="3600" u="none" cap="none" strike="noStrike">
                <a:solidFill>
                  <a:srgbClr val="C0504D"/>
                </a:solidFill>
                <a:latin typeface="Tahoma"/>
                <a:ea typeface="Tahoma"/>
                <a:cs typeface="Tahoma"/>
                <a:sym typeface="Tahoma"/>
              </a:rPr>
              <a:t>data tables </a:t>
            </a:r>
            <a:r>
              <a:rPr b="0" i="0" lang="en-US" sz="360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edition</a:t>
            </a:r>
            <a:endParaRPr b="0" i="0" sz="3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3"/>
          <p:cNvSpPr/>
          <p:nvPr/>
        </p:nvSpPr>
        <p:spPr>
          <a:xfrm>
            <a:off x="6504135" y="1824116"/>
            <a:ext cx="2100101" cy="6825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9" name="Google Shape;229;p33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230" name="Google Shape;230;p33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236" name="Google Shape;236;p34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7" name="Google Shape;237;p34"/>
          <p:cNvSpPr txBox="1"/>
          <p:nvPr>
            <p:ph type="title"/>
          </p:nvPr>
        </p:nvSpPr>
        <p:spPr>
          <a:xfrm>
            <a:off x="714587" y="464946"/>
            <a:ext cx="634661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the Colors</a:t>
            </a:r>
            <a:endParaRPr/>
          </a:p>
        </p:txBody>
      </p:sp>
      <p:graphicFrame>
        <p:nvGraphicFramePr>
          <p:cNvPr id="238" name="Google Shape;238;p34"/>
          <p:cNvGraphicFramePr/>
          <p:nvPr/>
        </p:nvGraphicFramePr>
        <p:xfrm>
          <a:off x="702733" y="1622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761050"/>
                <a:gridCol w="2641600"/>
                <a:gridCol w="1625600"/>
                <a:gridCol w="1625600"/>
                <a:gridCol w="1625600"/>
                <a:gridCol w="1490125"/>
              </a:tblGrid>
              <a:tr h="4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540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53340" lvl="0" marL="403225" marR="3422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 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8434" lvl="0" marL="415925" marR="2279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  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004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24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337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337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686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07060" lvl="0" marL="762635" marR="14859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05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972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07644" lvl="0" marL="597535" marR="3841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244" name="Google Shape;244;p35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5" name="Google Shape;245;p35"/>
          <p:cNvSpPr txBox="1"/>
          <p:nvPr>
            <p:ph type="title"/>
          </p:nvPr>
        </p:nvSpPr>
        <p:spPr>
          <a:xfrm>
            <a:off x="714587" y="464946"/>
            <a:ext cx="634661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the Colors</a:t>
            </a:r>
            <a:endParaRPr/>
          </a:p>
        </p:txBody>
      </p:sp>
      <p:graphicFrame>
        <p:nvGraphicFramePr>
          <p:cNvPr id="246" name="Google Shape;246;p35"/>
          <p:cNvGraphicFramePr/>
          <p:nvPr/>
        </p:nvGraphicFramePr>
        <p:xfrm>
          <a:off x="702733" y="1622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761050"/>
                <a:gridCol w="2641600"/>
                <a:gridCol w="1625600"/>
                <a:gridCol w="1625600"/>
                <a:gridCol w="1625600"/>
                <a:gridCol w="1490125"/>
              </a:tblGrid>
              <a:tr h="4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540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53340" lvl="0" marL="403225" marR="3422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 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8434" lvl="0" marL="415925" marR="2279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  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004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24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337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337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686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07060" lvl="0" marL="762635" marR="14859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05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972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07644" lvl="0" marL="597535" marR="3841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252" name="Google Shape;252;p36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3" name="Google Shape;253;p36"/>
          <p:cNvSpPr txBox="1"/>
          <p:nvPr>
            <p:ph type="title"/>
          </p:nvPr>
        </p:nvSpPr>
        <p:spPr>
          <a:xfrm>
            <a:off x="714587" y="464946"/>
            <a:ext cx="58851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Gridlines</a:t>
            </a:r>
            <a:endParaRPr/>
          </a:p>
        </p:txBody>
      </p:sp>
      <p:graphicFrame>
        <p:nvGraphicFramePr>
          <p:cNvPr id="254" name="Google Shape;254;p36"/>
          <p:cNvGraphicFramePr/>
          <p:nvPr/>
        </p:nvGraphicFramePr>
        <p:xfrm>
          <a:off x="702733" y="1622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761050"/>
                <a:gridCol w="2641600"/>
                <a:gridCol w="1625600"/>
                <a:gridCol w="1625600"/>
                <a:gridCol w="1625600"/>
                <a:gridCol w="1490125"/>
              </a:tblGrid>
              <a:tr h="4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540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53340" lvl="0" marL="403225" marR="3422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 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8434" lvl="0" marL="415925" marR="2279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  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004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24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337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337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686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07060" lvl="0" marL="762635" marR="14859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05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972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07644" lvl="0" marL="597535" marR="3841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260" name="Google Shape;260;p37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1" name="Google Shape;261;p37"/>
          <p:cNvSpPr txBox="1"/>
          <p:nvPr>
            <p:ph type="title"/>
          </p:nvPr>
        </p:nvSpPr>
        <p:spPr>
          <a:xfrm>
            <a:off x="714587" y="464946"/>
            <a:ext cx="58851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Gridlines</a:t>
            </a:r>
            <a:endParaRPr/>
          </a:p>
        </p:txBody>
      </p:sp>
      <p:graphicFrame>
        <p:nvGraphicFramePr>
          <p:cNvPr id="262" name="Google Shape;262;p37"/>
          <p:cNvGraphicFramePr/>
          <p:nvPr/>
        </p:nvGraphicFramePr>
        <p:xfrm>
          <a:off x="702733" y="1622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821150"/>
                <a:gridCol w="2619600"/>
                <a:gridCol w="1643350"/>
                <a:gridCol w="1560400"/>
                <a:gridCol w="1606950"/>
                <a:gridCol w="1518925"/>
              </a:tblGrid>
              <a:tr h="4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3810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4135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096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73380" marR="0" rtl="0" algn="l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53340" lvl="0" marL="410209" marR="3213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 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8435" lvl="0" marL="436880" marR="2279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  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94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0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07060" lvl="0" marL="716915" marR="1778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3346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3346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3346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07645" lvl="0" marL="552450" marR="4133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268" name="Google Shape;268;p38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9" name="Google Shape;269;p38"/>
          <p:cNvSpPr txBox="1"/>
          <p:nvPr>
            <p:ph type="title"/>
          </p:nvPr>
        </p:nvSpPr>
        <p:spPr>
          <a:xfrm>
            <a:off x="714587" y="464946"/>
            <a:ext cx="413850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Fills</a:t>
            </a:r>
            <a:endParaRPr/>
          </a:p>
        </p:txBody>
      </p:sp>
      <p:graphicFrame>
        <p:nvGraphicFramePr>
          <p:cNvPr id="270" name="Google Shape;270;p38"/>
          <p:cNvGraphicFramePr/>
          <p:nvPr/>
        </p:nvGraphicFramePr>
        <p:xfrm>
          <a:off x="702733" y="1622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821150"/>
                <a:gridCol w="2619600"/>
                <a:gridCol w="1643350"/>
                <a:gridCol w="1560400"/>
                <a:gridCol w="1606950"/>
                <a:gridCol w="1518925"/>
              </a:tblGrid>
              <a:tr h="4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3810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4135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096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73380" marR="0" rtl="0" algn="l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53340" lvl="0" marL="410209" marR="3213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 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8435" lvl="0" marL="436880" marR="2279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  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94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0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07060" lvl="0" marL="716915" marR="1778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3346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3346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D9D9D9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3346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07645" lvl="0" marL="552450" marR="413384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4105275" y="800100"/>
            <a:ext cx="43053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 Black"/>
              <a:buNone/>
            </a:pPr>
            <a:r>
              <a:rPr b="0" i="0" lang="en-US" sz="2000" u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REGIONE CAMPANIA </a:t>
            </a:r>
            <a:r>
              <a:rPr b="0" i="1" lang="en-US" sz="2000" u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era</a:t>
            </a:r>
            <a:r>
              <a:rPr b="0" i="0" lang="en-US" sz="2000" u="non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 ULTIMA</a:t>
            </a: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609717" y="2113552"/>
            <a:ext cx="109725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0066B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Finalità della lezione</a:t>
            </a:r>
            <a:endParaRPr b="1" i="0" sz="3700" u="none" cap="none" strike="noStrike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capire come comunicare con i grafici</a:t>
            </a:r>
            <a:endParaRPr b="1" sz="3700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conoscere strumenti per la creazione di grafici</a:t>
            </a:r>
            <a:endParaRPr b="1" sz="3700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276" name="Google Shape;276;p39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7" name="Google Shape;277;p39"/>
          <p:cNvSpPr txBox="1"/>
          <p:nvPr>
            <p:ph type="title"/>
          </p:nvPr>
        </p:nvSpPr>
        <p:spPr>
          <a:xfrm>
            <a:off x="714587" y="464946"/>
            <a:ext cx="413850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Fills</a:t>
            </a:r>
            <a:endParaRPr/>
          </a:p>
        </p:txBody>
      </p:sp>
      <p:graphicFrame>
        <p:nvGraphicFramePr>
          <p:cNvPr id="278" name="Google Shape;278;p39"/>
          <p:cNvGraphicFramePr/>
          <p:nvPr/>
        </p:nvGraphicFramePr>
        <p:xfrm>
          <a:off x="702733" y="1622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821150"/>
                <a:gridCol w="2619600"/>
                <a:gridCol w="1643350"/>
                <a:gridCol w="1560400"/>
                <a:gridCol w="1606950"/>
                <a:gridCol w="1518925"/>
              </a:tblGrid>
              <a:tr h="4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3810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4135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096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73380" marR="0" rtl="0" algn="l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53340" lvl="0" marL="410209" marR="3213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 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8435" lvl="0" marL="436880" marR="2279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  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585858"/>
                    </a:solidFill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94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66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5525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4769" rtl="0" algn="ct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284" name="Google Shape;284;p40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5" name="Google Shape;285;p40"/>
          <p:cNvSpPr txBox="1"/>
          <p:nvPr>
            <p:ph type="title"/>
          </p:nvPr>
        </p:nvSpPr>
        <p:spPr>
          <a:xfrm>
            <a:off x="714587" y="464946"/>
            <a:ext cx="413850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Fills</a:t>
            </a:r>
            <a:endParaRPr/>
          </a:p>
        </p:txBody>
      </p:sp>
      <p:graphicFrame>
        <p:nvGraphicFramePr>
          <p:cNvPr id="286" name="Google Shape;286;p40"/>
          <p:cNvGraphicFramePr/>
          <p:nvPr/>
        </p:nvGraphicFramePr>
        <p:xfrm>
          <a:off x="702733" y="1622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821150"/>
                <a:gridCol w="2619600"/>
                <a:gridCol w="1643350"/>
                <a:gridCol w="1560400"/>
                <a:gridCol w="1606950"/>
                <a:gridCol w="1518925"/>
              </a:tblGrid>
              <a:tr h="4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3810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4135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096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73380" marR="0" rtl="0" algn="l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53340" lvl="0" marL="410209" marR="3213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 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8435" lvl="0" marL="436880" marR="2279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  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94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66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5525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4769" rtl="0" algn="ct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292" name="Google Shape;292;p41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3" name="Google Shape;293;p41"/>
          <p:cNvSpPr txBox="1"/>
          <p:nvPr>
            <p:ph type="title"/>
          </p:nvPr>
        </p:nvSpPr>
        <p:spPr>
          <a:xfrm>
            <a:off x="714587" y="464946"/>
            <a:ext cx="652610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the Border</a:t>
            </a:r>
            <a:endParaRPr/>
          </a:p>
        </p:txBody>
      </p:sp>
      <p:graphicFrame>
        <p:nvGraphicFramePr>
          <p:cNvPr id="294" name="Google Shape;294;p41"/>
          <p:cNvGraphicFramePr/>
          <p:nvPr/>
        </p:nvGraphicFramePr>
        <p:xfrm>
          <a:off x="702733" y="1622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821150"/>
                <a:gridCol w="2619600"/>
                <a:gridCol w="1643350"/>
                <a:gridCol w="1560400"/>
                <a:gridCol w="1606950"/>
                <a:gridCol w="1518925"/>
              </a:tblGrid>
              <a:tr h="4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3810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4135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096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73380" marR="0" rtl="0" algn="l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53340" lvl="0" marL="410209" marR="32131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 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8435" lvl="0" marL="436880" marR="2279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  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94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66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355525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4769" rtl="0" algn="ct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2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00" name="Google Shape;300;p42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1" name="Google Shape;301;p42"/>
          <p:cNvSpPr txBox="1"/>
          <p:nvPr>
            <p:ph type="title"/>
          </p:nvPr>
        </p:nvSpPr>
        <p:spPr>
          <a:xfrm>
            <a:off x="714587" y="464946"/>
            <a:ext cx="652610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the Border</a:t>
            </a:r>
            <a:endParaRPr/>
          </a:p>
        </p:txBody>
      </p:sp>
      <p:graphicFrame>
        <p:nvGraphicFramePr>
          <p:cNvPr id="302" name="Google Shape;302;p42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821150"/>
                <a:gridCol w="2619600"/>
                <a:gridCol w="1643350"/>
                <a:gridCol w="1560400"/>
                <a:gridCol w="1606950"/>
                <a:gridCol w="15189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3810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4135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096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7338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56870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10209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2286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94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66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4769" rtl="0" algn="ct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08" name="Google Shape;308;p43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9" name="Google Shape;309;p43"/>
          <p:cNvSpPr txBox="1"/>
          <p:nvPr>
            <p:ph type="title"/>
          </p:nvPr>
        </p:nvSpPr>
        <p:spPr>
          <a:xfrm>
            <a:off x="714587" y="464946"/>
            <a:ext cx="542628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Bolding</a:t>
            </a:r>
            <a:endParaRPr/>
          </a:p>
        </p:txBody>
      </p:sp>
      <p:graphicFrame>
        <p:nvGraphicFramePr>
          <p:cNvPr id="310" name="Google Shape;310;p43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821150"/>
                <a:gridCol w="2619600"/>
                <a:gridCol w="1643350"/>
                <a:gridCol w="1560400"/>
                <a:gridCol w="1606950"/>
                <a:gridCol w="15189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3810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4135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096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7338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56870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10209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2286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94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04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6675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667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540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79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5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159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86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731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4769" rtl="0" algn="ct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844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4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16" name="Google Shape;316;p44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7" name="Google Shape;317;p44"/>
          <p:cNvSpPr txBox="1"/>
          <p:nvPr>
            <p:ph type="title"/>
          </p:nvPr>
        </p:nvSpPr>
        <p:spPr>
          <a:xfrm>
            <a:off x="714587" y="464946"/>
            <a:ext cx="542628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Bolding</a:t>
            </a:r>
            <a:endParaRPr/>
          </a:p>
        </p:txBody>
      </p:sp>
      <p:graphicFrame>
        <p:nvGraphicFramePr>
          <p:cNvPr id="318" name="Google Shape;318;p44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821150"/>
                <a:gridCol w="2624650"/>
                <a:gridCol w="1631525"/>
                <a:gridCol w="1566325"/>
                <a:gridCol w="1612900"/>
                <a:gridCol w="1512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3810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7112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223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131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146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714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12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985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59689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75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32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985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921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32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0485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921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12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12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12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12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8580" rtl="0" algn="ct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5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24" name="Google Shape;324;p45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5" name="Google Shape;325;p45"/>
          <p:cNvSpPr txBox="1"/>
          <p:nvPr>
            <p:ph type="title"/>
          </p:nvPr>
        </p:nvSpPr>
        <p:spPr>
          <a:xfrm>
            <a:off x="714587" y="464946"/>
            <a:ext cx="465243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Left Align Text</a:t>
            </a:r>
            <a:endParaRPr/>
          </a:p>
        </p:txBody>
      </p:sp>
      <p:graphicFrame>
        <p:nvGraphicFramePr>
          <p:cNvPr id="326" name="Google Shape;326;p45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821150"/>
                <a:gridCol w="2624650"/>
                <a:gridCol w="1631525"/>
                <a:gridCol w="1566325"/>
                <a:gridCol w="1612900"/>
                <a:gridCol w="1512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3810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7112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223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131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146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714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12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985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59689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75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32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73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985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921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32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0485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921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3810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12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12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12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29464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384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7112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68580" rtl="0" algn="ct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6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32" name="Google Shape;332;p46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33" name="Google Shape;333;p46"/>
          <p:cNvSpPr txBox="1"/>
          <p:nvPr>
            <p:ph type="title"/>
          </p:nvPr>
        </p:nvSpPr>
        <p:spPr>
          <a:xfrm>
            <a:off x="714587" y="464946"/>
            <a:ext cx="465243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Left Align Text</a:t>
            </a:r>
            <a:endParaRPr/>
          </a:p>
        </p:txBody>
      </p:sp>
      <p:graphicFrame>
        <p:nvGraphicFramePr>
          <p:cNvPr id="334" name="Google Shape;334;p46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784750"/>
                <a:gridCol w="2661050"/>
                <a:gridCol w="1631525"/>
                <a:gridCol w="1566325"/>
                <a:gridCol w="1612900"/>
                <a:gridCol w="1512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0795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4318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223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131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146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714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318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381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318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59689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445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32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254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86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19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325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3180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4254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191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318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38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381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096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43815" rtl="0" algn="ctr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40640" rtl="0" algn="ct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223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7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40" name="Google Shape;340;p47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1" name="Google Shape;341;p47"/>
          <p:cNvSpPr txBox="1"/>
          <p:nvPr>
            <p:ph type="title"/>
          </p:nvPr>
        </p:nvSpPr>
        <p:spPr>
          <a:xfrm>
            <a:off x="714587" y="464946"/>
            <a:ext cx="465243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Left Align Text</a:t>
            </a:r>
            <a:endParaRPr/>
          </a:p>
        </p:txBody>
      </p:sp>
      <p:graphicFrame>
        <p:nvGraphicFramePr>
          <p:cNvPr id="342" name="Google Shape;342;p47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661050"/>
                <a:gridCol w="1728900"/>
                <a:gridCol w="1565500"/>
                <a:gridCol w="1612050"/>
                <a:gridCol w="1511300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97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461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131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146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714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4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50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50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4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17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17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8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48" name="Google Shape;348;p48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9" name="Google Shape;349;p48"/>
          <p:cNvSpPr txBox="1"/>
          <p:nvPr>
            <p:ph type="title"/>
          </p:nvPr>
        </p:nvSpPr>
        <p:spPr>
          <a:xfrm>
            <a:off x="714587" y="464946"/>
            <a:ext cx="465243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Left Align Text</a:t>
            </a:r>
            <a:endParaRPr/>
          </a:p>
        </p:txBody>
      </p:sp>
      <p:graphicFrame>
        <p:nvGraphicFramePr>
          <p:cNvPr id="350" name="Google Shape;350;p48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519650"/>
                <a:gridCol w="1870300"/>
                <a:gridCol w="1566325"/>
                <a:gridCol w="1612900"/>
                <a:gridCol w="1512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97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066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683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131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146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714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22"/>
          <p:cNvGrpSpPr/>
          <p:nvPr/>
        </p:nvGrpSpPr>
        <p:grpSpPr>
          <a:xfrm>
            <a:off x="1907070" y="1113729"/>
            <a:ext cx="8908759" cy="5492376"/>
            <a:chOff x="992687" y="1360050"/>
            <a:chExt cx="10379540" cy="5246323"/>
          </a:xfrm>
        </p:grpSpPr>
        <p:sp>
          <p:nvSpPr>
            <p:cNvPr id="126" name="Google Shape;126;p22"/>
            <p:cNvSpPr/>
            <p:nvPr/>
          </p:nvSpPr>
          <p:spPr>
            <a:xfrm>
              <a:off x="2114944" y="1360050"/>
              <a:ext cx="7622700" cy="5246100"/>
            </a:xfrm>
            <a:prstGeom prst="ellipse">
              <a:avLst/>
            </a:prstGeom>
            <a:solidFill>
              <a:srgbClr val="43A2CA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1375" lIns="101375" spcFirstLastPara="1" rIns="101375" wrap="square" tIns="101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2"/>
            <p:cNvSpPr/>
            <p:nvPr/>
          </p:nvSpPr>
          <p:spPr>
            <a:xfrm>
              <a:off x="3352422" y="2880373"/>
              <a:ext cx="5185500" cy="3726000"/>
            </a:xfrm>
            <a:prstGeom prst="ellipse">
              <a:avLst/>
            </a:prstGeom>
            <a:solidFill>
              <a:srgbClr val="A8DDB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1375" lIns="101375" spcFirstLastPara="1" rIns="101375" wrap="square" tIns="101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2"/>
            <p:cNvSpPr txBox="1"/>
            <p:nvPr/>
          </p:nvSpPr>
          <p:spPr>
            <a:xfrm>
              <a:off x="4113589" y="4511940"/>
              <a:ext cx="3789300" cy="8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1375" lIns="101375" spcFirstLastPara="1" rIns="101375" wrap="square" tIns="101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Data Visualization</a:t>
              </a:r>
              <a:endParaRPr b="1" sz="3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9" name="Google Shape;129;p22"/>
            <p:cNvSpPr txBox="1"/>
            <p:nvPr/>
          </p:nvSpPr>
          <p:spPr>
            <a:xfrm>
              <a:off x="4482229" y="2092486"/>
              <a:ext cx="2834100" cy="85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1375" lIns="101375" spcFirstLastPara="1" rIns="101375" wrap="square" tIns="101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3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rPr>
                <a:t>Infographics</a:t>
              </a:r>
              <a:endParaRPr b="1" sz="3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30" name="Google Shape;130;p22"/>
            <p:cNvSpPr txBox="1"/>
            <p:nvPr/>
          </p:nvSpPr>
          <p:spPr>
            <a:xfrm>
              <a:off x="992687" y="1434496"/>
              <a:ext cx="2489400" cy="4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1375" lIns="101375" spcFirstLastPara="1" rIns="101375" wrap="square" tIns="101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FFFFFF"/>
                  </a:solidFill>
                  <a:highlight>
                    <a:srgbClr val="43A2CA"/>
                  </a:highlight>
                  <a:latin typeface="Roboto Condensed"/>
                  <a:ea typeface="Roboto Condensed"/>
                  <a:cs typeface="Roboto Condensed"/>
                  <a:sym typeface="Roboto Condensed"/>
                </a:rPr>
                <a:t>SPIEGAZIONE</a:t>
              </a:r>
              <a:endParaRPr b="1" sz="2700">
                <a:solidFill>
                  <a:srgbClr val="FFFFFF"/>
                </a:solidFill>
                <a:highlight>
                  <a:srgbClr val="43A2CA"/>
                </a:highlight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31" name="Google Shape;131;p22"/>
            <p:cNvSpPr txBox="1"/>
            <p:nvPr/>
          </p:nvSpPr>
          <p:spPr>
            <a:xfrm>
              <a:off x="8538127" y="5864113"/>
              <a:ext cx="2834100" cy="4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01375" lIns="101375" spcFirstLastPara="1" rIns="101375" wrap="square" tIns="101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700">
                  <a:solidFill>
                    <a:srgbClr val="FFFFFF"/>
                  </a:solidFill>
                  <a:highlight>
                    <a:srgbClr val="A8DDB5"/>
                  </a:highlight>
                  <a:latin typeface="Roboto Condensed"/>
                  <a:ea typeface="Roboto Condensed"/>
                  <a:cs typeface="Roboto Condensed"/>
                  <a:sym typeface="Roboto Condensed"/>
                </a:rPr>
                <a:t>ESPLORAZIONE</a:t>
              </a:r>
              <a:endParaRPr b="1" sz="2700">
                <a:solidFill>
                  <a:srgbClr val="FFFFFF"/>
                </a:solidFill>
                <a:highlight>
                  <a:srgbClr val="A8DDB5"/>
                </a:highlight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32" name="Google Shape;132;p22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Infografiche e visualizzazione dei dati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9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56" name="Google Shape;356;p49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7" name="Google Shape;357;p49"/>
          <p:cNvSpPr txBox="1"/>
          <p:nvPr>
            <p:ph type="title"/>
          </p:nvPr>
        </p:nvSpPr>
        <p:spPr>
          <a:xfrm>
            <a:off x="714587" y="464946"/>
            <a:ext cx="685122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Right Align Numbers</a:t>
            </a:r>
            <a:endParaRPr/>
          </a:p>
        </p:txBody>
      </p:sp>
      <p:graphicFrame>
        <p:nvGraphicFramePr>
          <p:cNvPr id="358" name="Google Shape;358;p49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519650"/>
                <a:gridCol w="1870300"/>
                <a:gridCol w="1566325"/>
                <a:gridCol w="1612900"/>
                <a:gridCol w="1512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97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066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683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10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6131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4146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714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30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226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35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940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27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349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46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54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64" name="Google Shape;364;p50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5" name="Google Shape;365;p50"/>
          <p:cNvSpPr txBox="1"/>
          <p:nvPr>
            <p:ph type="title"/>
          </p:nvPr>
        </p:nvSpPr>
        <p:spPr>
          <a:xfrm>
            <a:off x="714587" y="464946"/>
            <a:ext cx="685122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Right Align Numbers</a:t>
            </a:r>
            <a:endParaRPr/>
          </a:p>
        </p:txBody>
      </p:sp>
      <p:graphicFrame>
        <p:nvGraphicFramePr>
          <p:cNvPr id="366" name="Google Shape;366;p50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519650"/>
                <a:gridCol w="1951550"/>
                <a:gridCol w="1675550"/>
                <a:gridCol w="1421550"/>
                <a:gridCol w="1512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97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066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683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2004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18440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27178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714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85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117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117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85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85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85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14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1176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85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1176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1176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51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854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4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358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22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77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1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72" name="Google Shape;372;p51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3" name="Google Shape;373;p51"/>
          <p:cNvSpPr txBox="1"/>
          <p:nvPr>
            <p:ph type="title"/>
          </p:nvPr>
        </p:nvSpPr>
        <p:spPr>
          <a:xfrm>
            <a:off x="714587" y="464946"/>
            <a:ext cx="685122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Right Align Numbers</a:t>
            </a:r>
            <a:endParaRPr/>
          </a:p>
        </p:txBody>
      </p:sp>
      <p:graphicFrame>
        <p:nvGraphicFramePr>
          <p:cNvPr id="374" name="Google Shape;374;p51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519650"/>
                <a:gridCol w="1951550"/>
                <a:gridCol w="1725500"/>
                <a:gridCol w="1552800"/>
                <a:gridCol w="1330100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97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066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683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2004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097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23431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22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110489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041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69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6606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0416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0416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854" rtl="0" algn="ct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6606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66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660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2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80" name="Google Shape;380;p52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1" name="Google Shape;381;p52"/>
          <p:cNvSpPr txBox="1"/>
          <p:nvPr>
            <p:ph type="title"/>
          </p:nvPr>
        </p:nvSpPr>
        <p:spPr>
          <a:xfrm>
            <a:off x="714587" y="464946"/>
            <a:ext cx="685122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Right Align Numbers</a:t>
            </a:r>
            <a:endParaRPr/>
          </a:p>
        </p:txBody>
      </p:sp>
      <p:graphicFrame>
        <p:nvGraphicFramePr>
          <p:cNvPr id="382" name="Google Shape;382;p52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519650"/>
                <a:gridCol w="1951550"/>
                <a:gridCol w="1725500"/>
                <a:gridCol w="1552800"/>
                <a:gridCol w="1330100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97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066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683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2004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097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23431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22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110489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3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88" name="Google Shape;388;p53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9" name="Google Shape;389;p53"/>
          <p:cNvSpPr txBox="1"/>
          <p:nvPr>
            <p:ph type="title"/>
          </p:nvPr>
        </p:nvSpPr>
        <p:spPr>
          <a:xfrm>
            <a:off x="714587" y="464946"/>
            <a:ext cx="692742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Align Titles with Data</a:t>
            </a:r>
            <a:endParaRPr/>
          </a:p>
        </p:txBody>
      </p:sp>
      <p:graphicFrame>
        <p:nvGraphicFramePr>
          <p:cNvPr id="390" name="Google Shape;390;p53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519650"/>
                <a:gridCol w="1951550"/>
                <a:gridCol w="1725500"/>
                <a:gridCol w="1552800"/>
                <a:gridCol w="1330100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97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066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6830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2004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097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23431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22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110489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4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396" name="Google Shape;396;p54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7" name="Google Shape;397;p54"/>
          <p:cNvSpPr txBox="1"/>
          <p:nvPr>
            <p:ph type="title"/>
          </p:nvPr>
        </p:nvSpPr>
        <p:spPr>
          <a:xfrm>
            <a:off x="714587" y="464946"/>
            <a:ext cx="692742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Align Titles with Data</a:t>
            </a:r>
            <a:endParaRPr/>
          </a:p>
        </p:txBody>
      </p:sp>
      <p:graphicFrame>
        <p:nvGraphicFramePr>
          <p:cNvPr id="398" name="Google Shape;398;p54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519650"/>
                <a:gridCol w="1810150"/>
                <a:gridCol w="1866050"/>
                <a:gridCol w="1552800"/>
                <a:gridCol w="1330100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64769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5621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2608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097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23431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0922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110489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6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7335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0014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04" name="Google Shape;404;p55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5" name="Google Shape;405;p55"/>
          <p:cNvSpPr txBox="1"/>
          <p:nvPr>
            <p:ph type="title"/>
          </p:nvPr>
        </p:nvSpPr>
        <p:spPr>
          <a:xfrm>
            <a:off x="714587" y="464946"/>
            <a:ext cx="692742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Align Titles with Data</a:t>
            </a:r>
            <a:endParaRPr/>
          </a:p>
        </p:txBody>
      </p:sp>
      <p:graphicFrame>
        <p:nvGraphicFramePr>
          <p:cNvPr id="406" name="Google Shape;406;p55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519650"/>
                <a:gridCol w="1920225"/>
                <a:gridCol w="1888050"/>
                <a:gridCol w="1579850"/>
                <a:gridCol w="11726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64769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5621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273050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097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25336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759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759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75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759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75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6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12" name="Google Shape;412;p56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3" name="Google Shape;413;p56"/>
          <p:cNvSpPr txBox="1"/>
          <p:nvPr>
            <p:ph type="title"/>
          </p:nvPr>
        </p:nvSpPr>
        <p:spPr>
          <a:xfrm>
            <a:off x="714587" y="464946"/>
            <a:ext cx="793834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Resize Columns to Data</a:t>
            </a:r>
            <a:endParaRPr/>
          </a:p>
        </p:txBody>
      </p:sp>
      <p:graphicFrame>
        <p:nvGraphicFramePr>
          <p:cNvPr id="414" name="Google Shape;414;p56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519650"/>
                <a:gridCol w="1920225"/>
                <a:gridCol w="1888050"/>
                <a:gridCol w="1579850"/>
                <a:gridCol w="11726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64769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5621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273050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097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25336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759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759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75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759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75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717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381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7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20" name="Google Shape;420;p57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1" name="Google Shape;421;p57"/>
          <p:cNvSpPr txBox="1"/>
          <p:nvPr>
            <p:ph type="title"/>
          </p:nvPr>
        </p:nvSpPr>
        <p:spPr>
          <a:xfrm>
            <a:off x="714587" y="464946"/>
            <a:ext cx="793834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Resize Columns to Data</a:t>
            </a:r>
            <a:endParaRPr/>
          </a:p>
        </p:txBody>
      </p:sp>
      <p:graphicFrame>
        <p:nvGraphicFramePr>
          <p:cNvPr id="422" name="Google Shape;422;p57"/>
          <p:cNvGraphicFramePr/>
          <p:nvPr/>
        </p:nvGraphicFramePr>
        <p:xfrm>
          <a:off x="711200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519650"/>
                <a:gridCol w="1920225"/>
                <a:gridCol w="1964250"/>
                <a:gridCol w="1579850"/>
                <a:gridCol w="10964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64769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5621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330200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9527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6766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7960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03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89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8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28" name="Google Shape;428;p58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9" name="Google Shape;429;p58"/>
          <p:cNvSpPr txBox="1"/>
          <p:nvPr>
            <p:ph type="title"/>
          </p:nvPr>
        </p:nvSpPr>
        <p:spPr>
          <a:xfrm>
            <a:off x="714587" y="464946"/>
            <a:ext cx="793834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Resize Columns to Data</a:t>
            </a:r>
            <a:endParaRPr/>
          </a:p>
        </p:txBody>
      </p:sp>
      <p:graphicFrame>
        <p:nvGraphicFramePr>
          <p:cNvPr id="430" name="Google Shape;430;p58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2519650"/>
                <a:gridCol w="2164925"/>
                <a:gridCol w="1971900"/>
                <a:gridCol w="1342800"/>
                <a:gridCol w="10964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64769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5621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2400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6839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8923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4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1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3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769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64769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62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/>
        </p:nvSpPr>
        <p:spPr>
          <a:xfrm>
            <a:off x="1148400" y="650625"/>
            <a:ext cx="2029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Lato"/>
                <a:ea typeface="Lato"/>
                <a:cs typeface="Lato"/>
                <a:sym typeface="Lato"/>
              </a:rPr>
              <a:t>Nigel Holmes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34322" t="0"/>
          <a:stretch/>
        </p:blipFill>
        <p:spPr>
          <a:xfrm>
            <a:off x="238525" y="1601977"/>
            <a:ext cx="4305300" cy="4017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 rotWithShape="1">
          <a:blip r:embed="rId4">
            <a:alphaModFix/>
          </a:blip>
          <a:srcRect b="8058" l="3100" r="3213" t="6581"/>
          <a:stretch/>
        </p:blipFill>
        <p:spPr>
          <a:xfrm>
            <a:off x="4923700" y="1601100"/>
            <a:ext cx="6879825" cy="420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L’approccio di Nigel Holmes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9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36" name="Google Shape;436;p59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7" name="Google Shape;437;p59"/>
          <p:cNvSpPr txBox="1"/>
          <p:nvPr>
            <p:ph type="title"/>
          </p:nvPr>
        </p:nvSpPr>
        <p:spPr>
          <a:xfrm>
            <a:off x="714587" y="464946"/>
            <a:ext cx="793834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Resize Columns to Data</a:t>
            </a:r>
            <a:endParaRPr/>
          </a:p>
        </p:txBody>
      </p:sp>
      <p:graphicFrame>
        <p:nvGraphicFramePr>
          <p:cNvPr id="438" name="Google Shape;438;p59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687400"/>
                <a:gridCol w="3473850"/>
                <a:gridCol w="1838950"/>
                <a:gridCol w="1343650"/>
                <a:gridCol w="13419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6413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822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6839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8923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03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88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54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43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58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8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5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</a:tr>
              <a:tr h="2518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</a:tr>
              <a:tr h="2012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52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756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90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  <a:tr h="35522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41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38227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049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54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302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0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44" name="Google Shape;444;p60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5" name="Google Shape;445;p60"/>
          <p:cNvSpPr txBox="1"/>
          <p:nvPr>
            <p:ph type="title"/>
          </p:nvPr>
        </p:nvSpPr>
        <p:spPr>
          <a:xfrm>
            <a:off x="714587" y="464946"/>
            <a:ext cx="793834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Resize Columns to Data</a:t>
            </a:r>
            <a:endParaRPr/>
          </a:p>
        </p:txBody>
      </p:sp>
      <p:graphicFrame>
        <p:nvGraphicFramePr>
          <p:cNvPr id="446" name="Google Shape;446;p60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346200"/>
                <a:gridCol w="13436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6839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8923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43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58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</a:tr>
              <a:tr h="2518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</a:tr>
              <a:tr h="243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1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</a:tr>
              <a:tr h="3621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</a:tr>
              <a:tr h="25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1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52" name="Google Shape;452;p61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3" name="Google Shape;453;p61"/>
          <p:cNvSpPr txBox="1"/>
          <p:nvPr>
            <p:ph type="title"/>
          </p:nvPr>
        </p:nvSpPr>
        <p:spPr>
          <a:xfrm>
            <a:off x="714587" y="464946"/>
            <a:ext cx="80441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Put Whitespace to Work</a:t>
            </a:r>
            <a:endParaRPr/>
          </a:p>
        </p:txBody>
      </p:sp>
      <p:graphicFrame>
        <p:nvGraphicFramePr>
          <p:cNvPr id="454" name="Google Shape;454;p61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346200"/>
                <a:gridCol w="13436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6839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8923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43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58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</a:tr>
              <a:tr h="2518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</a:tr>
              <a:tr h="243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1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</a:tr>
              <a:tr h="3621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</a:tr>
              <a:tr h="25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667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2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60" name="Google Shape;460;p62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1" name="Google Shape;461;p62"/>
          <p:cNvSpPr txBox="1"/>
          <p:nvPr>
            <p:ph type="title"/>
          </p:nvPr>
        </p:nvSpPr>
        <p:spPr>
          <a:xfrm>
            <a:off x="714587" y="464946"/>
            <a:ext cx="80441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Put Whitespace to Work</a:t>
            </a:r>
            <a:endParaRPr/>
          </a:p>
        </p:txBody>
      </p:sp>
      <p:graphicFrame>
        <p:nvGraphicFramePr>
          <p:cNvPr id="462" name="Google Shape;462;p62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346200"/>
                <a:gridCol w="13436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6839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8923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434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58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4125" marB="0" marR="0" marL="0"/>
                </a:tc>
              </a:tr>
              <a:tr h="2518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025" marB="0" marR="0" marL="0"/>
                </a:tc>
              </a:tr>
              <a:tr h="386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95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3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68" name="Google Shape;468;p63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9" name="Google Shape;469;p63"/>
          <p:cNvSpPr txBox="1"/>
          <p:nvPr>
            <p:ph type="title"/>
          </p:nvPr>
        </p:nvSpPr>
        <p:spPr>
          <a:xfrm>
            <a:off x="714587" y="464946"/>
            <a:ext cx="80441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Put Whitespace to Work</a:t>
            </a:r>
            <a:endParaRPr/>
          </a:p>
        </p:txBody>
      </p:sp>
      <p:graphicFrame>
        <p:nvGraphicFramePr>
          <p:cNvPr id="470" name="Google Shape;470;p63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346200"/>
                <a:gridCol w="13436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6839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8923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3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096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715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37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" marB="0" marR="0" marL="0"/>
                </a:tc>
              </a:tr>
              <a:tr h="2284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11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4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76" name="Google Shape;476;p64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7" name="Google Shape;477;p64"/>
          <p:cNvSpPr txBox="1"/>
          <p:nvPr>
            <p:ph type="title"/>
          </p:nvPr>
        </p:nvSpPr>
        <p:spPr>
          <a:xfrm>
            <a:off x="714587" y="464946"/>
            <a:ext cx="80441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Put Whitespace to Work</a:t>
            </a:r>
            <a:endParaRPr/>
          </a:p>
        </p:txBody>
      </p:sp>
      <p:graphicFrame>
        <p:nvGraphicFramePr>
          <p:cNvPr id="478" name="Google Shape;478;p64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346200"/>
                <a:gridCol w="13436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6839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8923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4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11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5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84" name="Google Shape;484;p65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85" name="Google Shape;485;p65"/>
          <p:cNvSpPr txBox="1"/>
          <p:nvPr>
            <p:ph type="title"/>
          </p:nvPr>
        </p:nvSpPr>
        <p:spPr>
          <a:xfrm>
            <a:off x="714587" y="464946"/>
            <a:ext cx="830156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Consistent Precision</a:t>
            </a:r>
            <a:endParaRPr/>
          </a:p>
        </p:txBody>
      </p:sp>
      <p:graphicFrame>
        <p:nvGraphicFramePr>
          <p:cNvPr id="486" name="Google Shape;486;p65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346200"/>
                <a:gridCol w="13436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6839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8923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4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11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7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6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492" name="Google Shape;492;p66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3" name="Google Shape;493;p66"/>
          <p:cNvSpPr txBox="1"/>
          <p:nvPr>
            <p:ph type="title"/>
          </p:nvPr>
        </p:nvSpPr>
        <p:spPr>
          <a:xfrm>
            <a:off x="714587" y="464946"/>
            <a:ext cx="830156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Consistent Precision</a:t>
            </a:r>
            <a:endParaRPr/>
          </a:p>
        </p:txBody>
      </p:sp>
      <p:graphicFrame>
        <p:nvGraphicFramePr>
          <p:cNvPr id="494" name="Google Shape;494;p66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346200"/>
                <a:gridCol w="13436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6839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8923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4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11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7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00" name="Google Shape;500;p67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1" name="Google Shape;501;p67"/>
          <p:cNvSpPr txBox="1"/>
          <p:nvPr>
            <p:ph type="title"/>
          </p:nvPr>
        </p:nvSpPr>
        <p:spPr>
          <a:xfrm>
            <a:off x="714587" y="464946"/>
            <a:ext cx="684868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 the Numbers</a:t>
            </a:r>
            <a:endParaRPr/>
          </a:p>
        </p:txBody>
      </p:sp>
      <p:graphicFrame>
        <p:nvGraphicFramePr>
          <p:cNvPr id="502" name="Google Shape;502;p67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346200"/>
                <a:gridCol w="13436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6839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89230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4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13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11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22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176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8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08" name="Google Shape;508;p68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9" name="Google Shape;509;p68"/>
          <p:cNvSpPr txBox="1"/>
          <p:nvPr>
            <p:ph type="title"/>
          </p:nvPr>
        </p:nvSpPr>
        <p:spPr>
          <a:xfrm>
            <a:off x="714587" y="464946"/>
            <a:ext cx="684868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 the Numbers</a:t>
            </a:r>
            <a:endParaRPr/>
          </a:p>
        </p:txBody>
      </p:sp>
      <p:graphicFrame>
        <p:nvGraphicFramePr>
          <p:cNvPr id="510" name="Google Shape;510;p68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445250"/>
                <a:gridCol w="1245425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226059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254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1493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4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11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7911" l="5047" r="13796" t="10275"/>
          <a:stretch/>
        </p:blipFill>
        <p:spPr>
          <a:xfrm>
            <a:off x="2207088" y="852200"/>
            <a:ext cx="7777824" cy="547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L’ottimo esempio di Matteo Moretti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9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16" name="Google Shape;516;p69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17" name="Google Shape;517;p69"/>
          <p:cNvSpPr txBox="1"/>
          <p:nvPr>
            <p:ph type="title"/>
          </p:nvPr>
        </p:nvSpPr>
        <p:spPr>
          <a:xfrm>
            <a:off x="714587" y="464946"/>
            <a:ext cx="8809566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 the Numbers More</a:t>
            </a:r>
            <a:endParaRPr/>
          </a:p>
        </p:txBody>
      </p:sp>
      <p:graphicFrame>
        <p:nvGraphicFramePr>
          <p:cNvPr id="518" name="Google Shape;518;p69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445250"/>
                <a:gridCol w="1245425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226059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2545" marR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114935" marR="0" rtl="0" algn="ct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4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11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2479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70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24" name="Google Shape;524;p70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5" name="Google Shape;525;p70"/>
          <p:cNvSpPr txBox="1"/>
          <p:nvPr>
            <p:ph type="title"/>
          </p:nvPr>
        </p:nvSpPr>
        <p:spPr>
          <a:xfrm>
            <a:off x="714587" y="464946"/>
            <a:ext cx="8809566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Round the Numbers More</a:t>
            </a:r>
            <a:endParaRPr/>
          </a:p>
        </p:txBody>
      </p:sp>
      <p:graphicFrame>
        <p:nvGraphicFramePr>
          <p:cNvPr id="526" name="Google Shape;526;p70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339425"/>
                <a:gridCol w="13512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68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303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Thousands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8290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4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11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1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32" name="Google Shape;532;p71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3" name="Google Shape;533;p71"/>
          <p:cNvSpPr txBox="1"/>
          <p:nvPr>
            <p:ph type="title"/>
          </p:nvPr>
        </p:nvSpPr>
        <p:spPr>
          <a:xfrm>
            <a:off x="714587" y="464946"/>
            <a:ext cx="632798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Repetition</a:t>
            </a:r>
            <a:endParaRPr/>
          </a:p>
        </p:txBody>
      </p:sp>
      <p:graphicFrame>
        <p:nvGraphicFramePr>
          <p:cNvPr id="534" name="Google Shape;534;p71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339425"/>
                <a:gridCol w="13512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68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303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Thousands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8290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4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11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2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40" name="Google Shape;540;p72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41" name="Google Shape;541;p72"/>
          <p:cNvSpPr txBox="1"/>
          <p:nvPr>
            <p:ph type="title"/>
          </p:nvPr>
        </p:nvSpPr>
        <p:spPr>
          <a:xfrm>
            <a:off x="714587" y="464946"/>
            <a:ext cx="632798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Repetition</a:t>
            </a:r>
            <a:endParaRPr/>
          </a:p>
        </p:txBody>
      </p:sp>
      <p:graphicFrame>
        <p:nvGraphicFramePr>
          <p:cNvPr id="542" name="Google Shape;542;p72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29925"/>
                <a:gridCol w="1602725"/>
                <a:gridCol w="1339425"/>
                <a:gridCol w="13512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68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303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Thousands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8290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1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3834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3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48" name="Google Shape;548;p73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49" name="Google Shape;549;p73"/>
          <p:cNvSpPr txBox="1"/>
          <p:nvPr>
            <p:ph type="title"/>
          </p:nvPr>
        </p:nvSpPr>
        <p:spPr>
          <a:xfrm>
            <a:off x="714587" y="464946"/>
            <a:ext cx="777409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Please, No More Calibri</a:t>
            </a:r>
            <a:endParaRPr/>
          </a:p>
        </p:txBody>
      </p:sp>
      <p:graphicFrame>
        <p:nvGraphicFramePr>
          <p:cNvPr id="550" name="Google Shape;550;p73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68400"/>
                <a:gridCol w="3331625"/>
                <a:gridCol w="1601025"/>
                <a:gridCol w="1339425"/>
                <a:gridCol w="1351250"/>
                <a:gridCol w="1098125"/>
              </a:tblGrid>
              <a:tr h="3363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256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685" rtl="0" algn="r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725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5303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Thousands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382905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88595" marR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534670" marR="0" rtl="0" algn="l">
                        <a:lnSpc>
                          <a:spcPct val="1174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025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5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25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62.0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25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25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25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25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4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25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28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25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097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11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25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25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25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  <a:tr h="190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3525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02565" marR="0" rtl="0" algn="l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4541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81610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1666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4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56" name="Google Shape;556;p74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7" name="Google Shape;557;p74"/>
          <p:cNvSpPr txBox="1"/>
          <p:nvPr>
            <p:ph type="title"/>
          </p:nvPr>
        </p:nvSpPr>
        <p:spPr>
          <a:xfrm>
            <a:off x="714587" y="464946"/>
            <a:ext cx="777409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Please, No More Calibri</a:t>
            </a:r>
            <a:endParaRPr/>
          </a:p>
        </p:txBody>
      </p:sp>
      <p:graphicFrame>
        <p:nvGraphicFramePr>
          <p:cNvPr id="558" name="Google Shape;558;p74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98900"/>
                <a:gridCol w="3371425"/>
                <a:gridCol w="1549400"/>
                <a:gridCol w="1288625"/>
                <a:gridCol w="1349600"/>
                <a:gridCol w="1127750"/>
              </a:tblGrid>
              <a:tr h="35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Role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11760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Name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Year of the…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3189" rtl="0" algn="r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Debut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953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Thousands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37655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of Fans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1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4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Takedown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54546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1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Face (The Hero)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The Ultimate Warrior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Tiger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May-2011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97.3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86.2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Hulk Hogan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Oxen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Jan-2008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68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988.6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62.0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Macho Man Randy Savage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Monkey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Feb-2008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74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157.6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59.3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Hacksaw Jim Duggan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Pig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Mar-2008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53.4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Superfly Jimmy Snuka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Dragon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Mar-2008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52.7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Heel (The Bad Guy)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Rowdy Roddy Piper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Rooster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Jun-1968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71.6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45.4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</a:tr>
              <a:tr h="22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The Million Dollar Man Ted DiBiase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446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Apr-1975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74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449.3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43.8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2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Mr. Perfect Curt Henning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May-1980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13.8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38.0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81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Jake the Snake Roberts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Snake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Jul-1975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38.0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Jobber (The Unknown)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Brad Smith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Sheep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1.1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36.3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Ted Duncan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Sheep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0.2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33.6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0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Joey the Uber Nerd Cherdarchuk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Snake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21.0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5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64" name="Google Shape;564;p75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5" name="Google Shape;565;p75"/>
          <p:cNvSpPr txBox="1"/>
          <p:nvPr>
            <p:ph type="title"/>
          </p:nvPr>
        </p:nvSpPr>
        <p:spPr>
          <a:xfrm>
            <a:off x="714587" y="464946"/>
            <a:ext cx="783505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Back the Emphasis</a:t>
            </a:r>
            <a:endParaRPr/>
          </a:p>
        </p:txBody>
      </p:sp>
      <p:graphicFrame>
        <p:nvGraphicFramePr>
          <p:cNvPr id="566" name="Google Shape;566;p75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98900"/>
                <a:gridCol w="3371425"/>
                <a:gridCol w="1549400"/>
                <a:gridCol w="1288625"/>
                <a:gridCol w="1349600"/>
                <a:gridCol w="1127750"/>
              </a:tblGrid>
              <a:tr h="35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Role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11760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Name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Year of the…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3189" rtl="0" algn="r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Debut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953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Thousands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37655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of Fans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1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4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Takedown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54546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1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Face (The Hero)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The Ultimate Warrior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Tiger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May-2011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97.3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86.2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Hulk Hogan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Oxen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Jan-2008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68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988.6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62.0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Macho Man Randy Savage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Monkey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Feb-2008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74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157.6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59.3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Hacksaw Jim Duggan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Pig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Mar-2008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53.4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Superfly Jimmy Snuka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Dragon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Mar-2008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52.7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Heel (The Bad Guy)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Rowdy Roddy Piper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Rooster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Jun-1968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71.6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45.4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</a:tr>
              <a:tr h="22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The Million Dollar Man Ted DiBiase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446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Apr-1975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74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449.3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43.8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2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Mr. Perfect Curt Henning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May-1980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13.8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38.0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81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Jake the Snake Roberts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Snake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Jul-1975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38.0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Jobber (The Unknown)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Brad Smith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Sheep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1.1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36.3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Ted Duncan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Sheep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0.2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33.6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0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Joey the Uber Nerd Cherdarchuk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Snake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21.0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6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72" name="Google Shape;572;p76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73" name="Google Shape;573;p76"/>
          <p:cNvSpPr txBox="1"/>
          <p:nvPr>
            <p:ph type="title"/>
          </p:nvPr>
        </p:nvSpPr>
        <p:spPr>
          <a:xfrm>
            <a:off x="714587" y="464946"/>
            <a:ext cx="783505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Back the Emphasis</a:t>
            </a:r>
            <a:endParaRPr/>
          </a:p>
        </p:txBody>
      </p:sp>
      <p:graphicFrame>
        <p:nvGraphicFramePr>
          <p:cNvPr id="574" name="Google Shape;574;p76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98900"/>
                <a:gridCol w="3371425"/>
                <a:gridCol w="1549400"/>
                <a:gridCol w="1288625"/>
                <a:gridCol w="1349600"/>
                <a:gridCol w="1127750"/>
              </a:tblGrid>
              <a:tr h="35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Role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11760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Name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Year of the…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3189" rtl="0" algn="r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Debut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953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Thousands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37655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of Fans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1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4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Takedown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54546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1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Face (The Hero)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The Ultimate Warrior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Tiger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May-2011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97.3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86.2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Hulk Hogan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Oxen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Jan-2008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68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988.6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62.0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Macho Man Randy Savage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Monkey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Feb-2008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74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157.6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59.3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920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Hacksaw Jim Duggan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Pig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Mar-2008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53.4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Superfly Jimmy Snuka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Dragon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Mar-2008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52.7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Heel (The Bad Guy)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Rowdy Roddy Piper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Rooster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Jun-1968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71.6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45.4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</a:tr>
              <a:tr h="22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The Million Dollar Man Ted DiBiase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446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Apr-1975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74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449.3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43.8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2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Mr. Perfect Curt Henning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May-1980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13.8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38.0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81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Jake the Snake Roberts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Snake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Jul-1975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38.0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Jobber (The Unknown)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Brad Smith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Sheep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1.1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36.3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Ted Duncan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Sheep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0.2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33.6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0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Joey the Uber Nerd Cherdarchuk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Snake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21.0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7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80" name="Google Shape;580;p77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1" name="Google Shape;581;p77"/>
          <p:cNvSpPr txBox="1"/>
          <p:nvPr>
            <p:ph type="ctrTitle"/>
          </p:nvPr>
        </p:nvSpPr>
        <p:spPr>
          <a:xfrm>
            <a:off x="2072809" y="1662506"/>
            <a:ext cx="2736427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</a:t>
            </a:r>
            <a:endParaRPr/>
          </a:p>
        </p:txBody>
      </p:sp>
      <p:sp>
        <p:nvSpPr>
          <p:cNvPr id="582" name="Google Shape;582;p77"/>
          <p:cNvSpPr txBox="1"/>
          <p:nvPr/>
        </p:nvSpPr>
        <p:spPr>
          <a:xfrm>
            <a:off x="2744893" y="2226640"/>
            <a:ext cx="4912360" cy="14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6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-US" sz="9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more</a:t>
            </a:r>
            <a:endParaRPr sz="9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3" name="Google Shape;583;p77"/>
          <p:cNvSpPr txBox="1"/>
          <p:nvPr/>
        </p:nvSpPr>
        <p:spPr>
          <a:xfrm>
            <a:off x="3341623" y="3433648"/>
            <a:ext cx="2935393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(effective)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8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89" name="Google Shape;589;p78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90" name="Google Shape;590;p78"/>
          <p:cNvSpPr txBox="1"/>
          <p:nvPr>
            <p:ph type="ctrTitle"/>
          </p:nvPr>
        </p:nvSpPr>
        <p:spPr>
          <a:xfrm>
            <a:off x="2072809" y="1662506"/>
            <a:ext cx="2736427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</a:t>
            </a:r>
            <a:endParaRPr/>
          </a:p>
        </p:txBody>
      </p:sp>
      <p:sp>
        <p:nvSpPr>
          <p:cNvPr id="591" name="Google Shape;591;p78"/>
          <p:cNvSpPr txBox="1"/>
          <p:nvPr/>
        </p:nvSpPr>
        <p:spPr>
          <a:xfrm>
            <a:off x="2744893" y="2226640"/>
            <a:ext cx="4912360" cy="14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6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-US" sz="9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more</a:t>
            </a:r>
            <a:endParaRPr sz="9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3069673" y="3433648"/>
            <a:ext cx="3209713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(attractive)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/>
        </p:nvSpPr>
        <p:spPr>
          <a:xfrm>
            <a:off x="6840850" y="2036175"/>
            <a:ext cx="5198700" cy="19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Lato"/>
                <a:ea typeface="Lato"/>
                <a:cs typeface="Lato"/>
                <a:sym typeface="Lato"/>
              </a:rPr>
              <a:t>A Bolzano ci sono 261 ristoranti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Lato"/>
                <a:ea typeface="Lato"/>
                <a:cs typeface="Lato"/>
                <a:sym typeface="Lato"/>
              </a:rPr>
              <a:t>32 sono gestiti da cinesi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Lato"/>
                <a:ea typeface="Lato"/>
                <a:cs typeface="Lato"/>
                <a:sym typeface="Lato"/>
              </a:rPr>
              <a:t>11.8 %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Fonte: 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Lato"/>
                <a:ea typeface="Lato"/>
                <a:cs typeface="Lato"/>
                <a:sym typeface="Lato"/>
              </a:rPr>
              <a:t>Camera di Commercio di Bolzano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925" y="2024925"/>
            <a:ext cx="642937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925" y="3683175"/>
            <a:ext cx="6329525" cy="1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>
            <p:ph idx="1" type="subTitle"/>
          </p:nvPr>
        </p:nvSpPr>
        <p:spPr>
          <a:xfrm>
            <a:off x="1524000" y="858844"/>
            <a:ext cx="9144000" cy="869100"/>
          </a:xfrm>
          <a:prstGeom prst="rect">
            <a:avLst/>
          </a:prstGeom>
        </p:spPr>
        <p:txBody>
          <a:bodyPr anchorCtr="0" anchor="t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4C85"/>
                </a:solidFill>
              </a:rPr>
              <a:t>Cosa comunica meglio?</a:t>
            </a:r>
            <a:endParaRPr sz="3100">
              <a:solidFill>
                <a:srgbClr val="5B5B68"/>
              </a:solidFill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Come rappresentare i ristoranti cinesi a Bolzano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79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598" name="Google Shape;598;p79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99" name="Google Shape;599;p79"/>
          <p:cNvSpPr txBox="1"/>
          <p:nvPr>
            <p:ph type="ctrTitle"/>
          </p:nvPr>
        </p:nvSpPr>
        <p:spPr>
          <a:xfrm>
            <a:off x="2072809" y="1662506"/>
            <a:ext cx="2736427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</a:t>
            </a:r>
            <a:endParaRPr/>
          </a:p>
        </p:txBody>
      </p:sp>
      <p:sp>
        <p:nvSpPr>
          <p:cNvPr id="600" name="Google Shape;600;p79"/>
          <p:cNvSpPr txBox="1"/>
          <p:nvPr/>
        </p:nvSpPr>
        <p:spPr>
          <a:xfrm>
            <a:off x="2744893" y="2226640"/>
            <a:ext cx="4912360" cy="14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6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-US" sz="9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more</a:t>
            </a:r>
            <a:endParaRPr sz="9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1" name="Google Shape;601;p79"/>
          <p:cNvSpPr txBox="1"/>
          <p:nvPr/>
        </p:nvSpPr>
        <p:spPr>
          <a:xfrm>
            <a:off x="2982297" y="3433648"/>
            <a:ext cx="3296920" cy="6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(impactive)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0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607" name="Google Shape;607;p80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08" name="Google Shape;608;p80"/>
          <p:cNvSpPr txBox="1"/>
          <p:nvPr>
            <p:ph type="title"/>
          </p:nvPr>
        </p:nvSpPr>
        <p:spPr>
          <a:xfrm>
            <a:off x="714587" y="464946"/>
            <a:ext cx="225721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Before</a:t>
            </a:r>
            <a:endParaRPr/>
          </a:p>
        </p:txBody>
      </p:sp>
      <p:graphicFrame>
        <p:nvGraphicFramePr>
          <p:cNvPr id="609" name="Google Shape;609;p80"/>
          <p:cNvGraphicFramePr/>
          <p:nvPr/>
        </p:nvGraphicFramePr>
        <p:xfrm>
          <a:off x="702733" y="16224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761050"/>
                <a:gridCol w="2641600"/>
                <a:gridCol w="1625600"/>
                <a:gridCol w="1625600"/>
                <a:gridCol w="1625600"/>
                <a:gridCol w="1490125"/>
              </a:tblGrid>
              <a:tr h="485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Role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905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 of the…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540" marR="0" rtl="0" algn="ctr">
                        <a:lnSpc>
                          <a:spcPct val="117499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53340" lvl="0" marL="403225" marR="3422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 of Fans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8434" lvl="0" marL="415925" marR="22796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Takedown  Rate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111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B9BD4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Ultimate Warrior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Tiger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May-2011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86.2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Hulk Hogan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Oxen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2004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988551.00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61.978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Macho Man Randy Savage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Monkey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924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157618.00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59.29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77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Hacksaw Jim Duggan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337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53.4332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 (The Hero)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Superfly Jimmy Snuka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Dragon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93370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12341.00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52.7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Rowdy Roddy Piper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Rooster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686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Jun-1968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71645.00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45.4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07060" lvl="0" marL="762635" marR="14859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Million Dollar Man Ted  DiBiase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1051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449342.00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43.7689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Mr. Perfect Curt Henning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28638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May-1980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13773.00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  <a:tr h="20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Heel (The Bad Guy)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Jake the Snake Roberts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39725" rtl="0" algn="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Jul-1975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5609.00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170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37.99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842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Brad Smith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1103.00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36.316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Ted Duncan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63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Sheep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33.61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270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D6ED"/>
                    </a:solidFill>
                  </a:tcPr>
                </a:tc>
              </a:tr>
              <a:tr h="375275">
                <a:tc>
                  <a:txBody>
                    <a:bodyPr>
                      <a:noAutofit/>
                    </a:bodyPr>
                    <a:lstStyle/>
                    <a:p>
                      <a:pPr indent="-44450" lvl="0" marL="338455" marR="28892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Jobber (The  Unknown)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07644" lvl="0" marL="597535" marR="38417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Joey the Uber Nerd  Cherdarchuk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275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Snake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30162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Aug-2008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21.0196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3350" marB="0" marR="0" marL="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1"/>
          <p:cNvSpPr txBox="1"/>
          <p:nvPr>
            <p:ph idx="11" type="ftr"/>
          </p:nvPr>
        </p:nvSpPr>
        <p:spPr>
          <a:xfrm>
            <a:off x="2265001" y="6465130"/>
            <a:ext cx="2733885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latin typeface="Arial Black"/>
                <a:ea typeface="Arial Black"/>
                <a:cs typeface="Arial Black"/>
                <a:sym typeface="Arial Black"/>
              </a:rPr>
              <a:t>Created by </a:t>
            </a:r>
            <a:r>
              <a:rPr lang="en-US"/>
              <a:t>Darkhorse Analytics</a:t>
            </a:r>
            <a:endParaRPr/>
          </a:p>
        </p:txBody>
      </p:sp>
      <p:sp>
        <p:nvSpPr>
          <p:cNvPr id="615" name="Google Shape;615;p81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16" name="Google Shape;616;p81"/>
          <p:cNvSpPr txBox="1"/>
          <p:nvPr>
            <p:ph type="title"/>
          </p:nvPr>
        </p:nvSpPr>
        <p:spPr>
          <a:xfrm>
            <a:off x="714587" y="464946"/>
            <a:ext cx="165438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</a:t>
            </a:r>
            <a:endParaRPr/>
          </a:p>
        </p:txBody>
      </p:sp>
      <p:graphicFrame>
        <p:nvGraphicFramePr>
          <p:cNvPr id="617" name="Google Shape;617;p81"/>
          <p:cNvGraphicFramePr/>
          <p:nvPr/>
        </p:nvGraphicFramePr>
        <p:xfrm>
          <a:off x="702733" y="17782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2098900"/>
                <a:gridCol w="3371425"/>
                <a:gridCol w="1549400"/>
                <a:gridCol w="1288625"/>
                <a:gridCol w="1349600"/>
                <a:gridCol w="1127750"/>
              </a:tblGrid>
              <a:tr h="35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952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Role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11760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Name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Year of the…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3189" rtl="0" algn="r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Debut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5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29539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Thousands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37655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of Fans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1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6446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Takedown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  <a:p>
                      <a:pPr indent="0" lvl="0" marL="545465" marR="0" rtl="0" algn="l">
                        <a:lnSpc>
                          <a:spcPct val="117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0150" marB="0" marR="0" marL="0">
                    <a:lnB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050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Face (The Hero)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The Ultimate Warrior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Tiger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May-2011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97.3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86.2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156200" marB="0" marR="0" marL="0">
                    <a:lnT cap="flat" cmpd="sng" w="9525">
                      <a:solidFill>
                        <a:srgbClr val="A6A6A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Hulk Hogan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Oxen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Jan-2008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684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988.6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62.0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2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Macho Man Randy Savage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Monkey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Feb-2008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74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157.6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 u="none" cap="none" strike="noStrike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59.3</a:t>
                      </a:r>
                      <a:endParaRPr sz="11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29200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Hacksaw Jim Duggan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Pig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Mar-2008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30.3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53.4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Superfly Jimmy Snuka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Dragon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Mar-2008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12.3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52.7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Heel (The Bad Guy)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Rowdy Roddy Piper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Rooster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Jun-1968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71.6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45.4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</a:tr>
              <a:tr h="228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The Million Dollar Man Ted DiBiase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446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Apr-1975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748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449.3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43.8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29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Mr. Perfect Curt Henning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Rat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3189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May-1980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13.8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38.0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81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Jake the Snake Roberts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Snake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Jul-1975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5.6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38.0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9200" marB="0" marR="0" marL="0"/>
                </a:tc>
              </a:tr>
              <a:tr h="280975">
                <a:tc>
                  <a:txBody>
                    <a:bodyPr>
                      <a:noAutofit/>
                    </a:bodyPr>
                    <a:lstStyle/>
                    <a:p>
                      <a:pPr indent="0" lvl="0" marL="95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Jobber (The Unknown)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Brad Smith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Sheep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1.1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36.3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81275" marB="0" marR="0" marL="0"/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Ted Duncan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Sheep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0.2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33.6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  <a:tr h="209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117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Joey the Uber Nerd Cherdarchuk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1492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Snake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2192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Aug-2008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15875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0.0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635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21.0</a:t>
                      </a:r>
                      <a:endParaRPr sz="1100" u="none" cap="none" strike="noStrike"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28575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8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3624" y="808852"/>
            <a:ext cx="7231576" cy="5397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24" name="Google Shape;624;p82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Grafici a torta ….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36" y="1551318"/>
            <a:ext cx="4100939" cy="2283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8974" y="2824261"/>
            <a:ext cx="4100939" cy="2826493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3"/>
          <p:cNvSpPr txBox="1"/>
          <p:nvPr/>
        </p:nvSpPr>
        <p:spPr>
          <a:xfrm>
            <a:off x="480067" y="3966263"/>
            <a:ext cx="5468100" cy="16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5B5B6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L'elemento C sembra essere grande almeno quanto l'elemento A, mentre in realtà, è meno della metà</a:t>
            </a:r>
            <a:endParaRPr sz="2700">
              <a:solidFill>
                <a:srgbClr val="5B5B6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33" name="Google Shape;633;p83"/>
          <p:cNvSpPr txBox="1"/>
          <p:nvPr/>
        </p:nvSpPr>
        <p:spPr>
          <a:xfrm>
            <a:off x="567567" y="5460525"/>
            <a:ext cx="5141100" cy="5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66B2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/>
              </a:rPr>
              <a:t>https://en.wikipedia.org/wiki/Misleading_graph</a:t>
            </a:r>
            <a:endParaRPr sz="1500">
              <a:solidFill>
                <a:srgbClr val="0066B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634" name="Google Shape;634;p83"/>
          <p:cNvSpPr txBox="1"/>
          <p:nvPr/>
        </p:nvSpPr>
        <p:spPr>
          <a:xfrm>
            <a:off x="5264186" y="1217072"/>
            <a:ext cx="67719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101375" lIns="101375" spcFirstLastPara="1" rIns="101375" wrap="square" tIns="1013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4C8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LE BUGIE DEI GRAFICI TORTA</a:t>
            </a:r>
            <a:endParaRPr b="1" sz="3300">
              <a:solidFill>
                <a:srgbClr val="004C85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8278" y="1255246"/>
            <a:ext cx="6174213" cy="3537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41" name="Google Shape;641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350" y="1255254"/>
            <a:ext cx="4507750" cy="3537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5"/>
          <p:cNvSpPr txBox="1"/>
          <p:nvPr/>
        </p:nvSpPr>
        <p:spPr>
          <a:xfrm>
            <a:off x="2621933" y="4824763"/>
            <a:ext cx="10575600" cy="27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1375" lIns="101375" spcFirstLastPara="1" rIns="101375" wrap="square" tIns="101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66B2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https://www.darkhorseanalytics.com/portfolio/2016/1/7/data-looks-better-naked-pie-charts</a:t>
            </a:r>
            <a:endParaRPr sz="1500">
              <a:solidFill>
                <a:srgbClr val="0066B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648" name="Google Shape;648;p8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16613" y="758877"/>
            <a:ext cx="6758775" cy="5069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6"/>
          <p:cNvSpPr txBox="1"/>
          <p:nvPr/>
        </p:nvSpPr>
        <p:spPr>
          <a:xfrm>
            <a:off x="1112452" y="1718894"/>
            <a:ext cx="5650653" cy="1245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Remove</a:t>
            </a:r>
            <a:endParaRPr b="0" i="0" sz="8000" u="none" cap="none" strike="noStrike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4" name="Google Shape;654;p86"/>
          <p:cNvSpPr txBox="1"/>
          <p:nvPr/>
        </p:nvSpPr>
        <p:spPr>
          <a:xfrm>
            <a:off x="2744893" y="2594228"/>
            <a:ext cx="5068994" cy="103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30000" i="0" lang="en-US" sz="6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to	</a:t>
            </a:r>
            <a:r>
              <a:rPr b="0" i="0" lang="en-US" sz="66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improve</a:t>
            </a:r>
            <a:endParaRPr b="0" i="0" sz="6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86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656" name="Google Shape;656;p86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3"/>
              </a:rPr>
              <a:t>www.</a:t>
            </a:r>
            <a:r>
              <a:rPr b="1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darkhorseanalytics</a:t>
            </a:r>
            <a:r>
              <a:rPr b="0" i="0" lang="en-US" sz="1400" u="sng" cap="none" strike="noStrike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.com</a:t>
            </a:r>
            <a:endParaRPr b="0" i="0" sz="1400" u="none" cap="none" strike="noStrike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57" name="Google Shape;657;p86"/>
          <p:cNvSpPr txBox="1"/>
          <p:nvPr/>
        </p:nvSpPr>
        <p:spPr>
          <a:xfrm>
            <a:off x="1112452" y="3505911"/>
            <a:ext cx="5952067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0" lang="en-US" sz="3600" u="none" cap="none" strike="noStrike">
                <a:solidFill>
                  <a:srgbClr val="C0504D"/>
                </a:solidFill>
                <a:latin typeface="Tahoma"/>
                <a:ea typeface="Tahoma"/>
                <a:cs typeface="Tahoma"/>
                <a:sym typeface="Tahoma"/>
              </a:rPr>
              <a:t>pie chart </a:t>
            </a:r>
            <a:r>
              <a:rPr b="0" i="0" lang="en-US" sz="3600" u="none" cap="none" strike="noStrike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edition</a:t>
            </a:r>
            <a:endParaRPr b="0" i="0" sz="3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7"/>
          <p:cNvSpPr/>
          <p:nvPr/>
        </p:nvSpPr>
        <p:spPr>
          <a:xfrm>
            <a:off x="1104392" y="1629917"/>
            <a:ext cx="10080752" cy="475183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3" name="Google Shape;663;p87"/>
          <p:cNvSpPr/>
          <p:nvPr/>
        </p:nvSpPr>
        <p:spPr>
          <a:xfrm>
            <a:off x="1104392" y="1629917"/>
            <a:ext cx="10081260" cy="4752340"/>
          </a:xfrm>
          <a:custGeom>
            <a:rect b="b" l="l" r="r" t="t"/>
            <a:pathLst>
              <a:path extrusionOk="0" h="4752340" w="7560945">
                <a:moveTo>
                  <a:pt x="0" y="4751832"/>
                </a:moveTo>
                <a:lnTo>
                  <a:pt x="7560564" y="4751832"/>
                </a:lnTo>
                <a:lnTo>
                  <a:pt x="7560564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noFill/>
          <a:ln cap="flat" cmpd="sng" w="25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4" name="Google Shape;664;p87"/>
          <p:cNvSpPr/>
          <p:nvPr/>
        </p:nvSpPr>
        <p:spPr>
          <a:xfrm>
            <a:off x="1776984" y="2349245"/>
            <a:ext cx="8735906" cy="3744595"/>
          </a:xfrm>
          <a:custGeom>
            <a:rect b="b" l="l" r="r" t="t"/>
            <a:pathLst>
              <a:path extrusionOk="0" h="3744595" w="6551930">
                <a:moveTo>
                  <a:pt x="0" y="3744467"/>
                </a:moveTo>
                <a:lnTo>
                  <a:pt x="6551675" y="3744467"/>
                </a:lnTo>
                <a:lnTo>
                  <a:pt x="6551675" y="0"/>
                </a:lnTo>
                <a:lnTo>
                  <a:pt x="0" y="0"/>
                </a:lnTo>
                <a:lnTo>
                  <a:pt x="0" y="3744467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5" name="Google Shape;665;p87"/>
          <p:cNvSpPr/>
          <p:nvPr/>
        </p:nvSpPr>
        <p:spPr>
          <a:xfrm>
            <a:off x="1776984" y="2349245"/>
            <a:ext cx="8735906" cy="3744595"/>
          </a:xfrm>
          <a:custGeom>
            <a:rect b="b" l="l" r="r" t="t"/>
            <a:pathLst>
              <a:path extrusionOk="0" h="3744595" w="6551930">
                <a:moveTo>
                  <a:pt x="0" y="3744467"/>
                </a:moveTo>
                <a:lnTo>
                  <a:pt x="6551675" y="3744467"/>
                </a:lnTo>
                <a:lnTo>
                  <a:pt x="6551675" y="0"/>
                </a:lnTo>
                <a:lnTo>
                  <a:pt x="0" y="0"/>
                </a:lnTo>
                <a:lnTo>
                  <a:pt x="0" y="3744467"/>
                </a:lnTo>
                <a:close/>
              </a:path>
            </a:pathLst>
          </a:custGeom>
          <a:noFill/>
          <a:ln cap="flat" cmpd="sng" w="25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6" name="Google Shape;666;p87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7" name="Google Shape;667;p87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8" name="Google Shape;668;p87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69" name="Google Shape;669;p87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0" name="Google Shape;670;p87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1" name="Google Shape;671;p87"/>
          <p:cNvSpPr txBox="1"/>
          <p:nvPr>
            <p:ph type="title"/>
          </p:nvPr>
        </p:nvSpPr>
        <p:spPr>
          <a:xfrm>
            <a:off x="714587" y="464946"/>
            <a:ext cx="723392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backgrounds</a:t>
            </a:r>
            <a:endParaRPr/>
          </a:p>
        </p:txBody>
      </p:sp>
      <p:graphicFrame>
        <p:nvGraphicFramePr>
          <p:cNvPr id="672" name="Google Shape;672;p87"/>
          <p:cNvGraphicFramePr/>
          <p:nvPr/>
        </p:nvGraphicFramePr>
        <p:xfrm>
          <a:off x="2436368" y="28346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2625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b="1"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3" name="Google Shape;673;p87"/>
          <p:cNvSpPr/>
          <p:nvPr/>
        </p:nvSpPr>
        <p:spPr>
          <a:xfrm>
            <a:off x="2048255" y="2828544"/>
            <a:ext cx="309033" cy="227329"/>
          </a:xfrm>
          <a:custGeom>
            <a:rect b="b" l="l" r="r" t="t"/>
            <a:pathLst>
              <a:path extrusionOk="0" h="227330" w="231775">
                <a:moveTo>
                  <a:pt x="0" y="227075"/>
                </a:moveTo>
                <a:lnTo>
                  <a:pt x="231647" y="227075"/>
                </a:lnTo>
                <a:lnTo>
                  <a:pt x="231647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4" name="Google Shape;674;p87"/>
          <p:cNvSpPr/>
          <p:nvPr/>
        </p:nvSpPr>
        <p:spPr>
          <a:xfrm>
            <a:off x="2048255" y="3457955"/>
            <a:ext cx="309033" cy="227329"/>
          </a:xfrm>
          <a:custGeom>
            <a:rect b="b" l="l" r="r" t="t"/>
            <a:pathLst>
              <a:path extrusionOk="0" h="227329" w="231775">
                <a:moveTo>
                  <a:pt x="0" y="227076"/>
                </a:moveTo>
                <a:lnTo>
                  <a:pt x="231647" y="227076"/>
                </a:lnTo>
                <a:lnTo>
                  <a:pt x="231647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5" name="Google Shape;675;p87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6" name="Google Shape;676;p87"/>
          <p:cNvSpPr/>
          <p:nvPr/>
        </p:nvSpPr>
        <p:spPr>
          <a:xfrm>
            <a:off x="2044192" y="4085844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5"/>
                </a:moveTo>
                <a:lnTo>
                  <a:pt x="230124" y="227075"/>
                </a:lnTo>
                <a:lnTo>
                  <a:pt x="2301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77" name="Google Shape;677;p87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8" name="Google Shape;678;p87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679" name="Google Shape;679;p87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8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8"/>
          <p:cNvSpPr/>
          <p:nvPr/>
        </p:nvSpPr>
        <p:spPr>
          <a:xfrm>
            <a:off x="1104392" y="1629917"/>
            <a:ext cx="10081260" cy="4752340"/>
          </a:xfrm>
          <a:custGeom>
            <a:rect b="b" l="l" r="r" t="t"/>
            <a:pathLst>
              <a:path extrusionOk="0" h="4752340" w="7560945">
                <a:moveTo>
                  <a:pt x="0" y="4751832"/>
                </a:moveTo>
                <a:lnTo>
                  <a:pt x="7560564" y="4751832"/>
                </a:lnTo>
                <a:lnTo>
                  <a:pt x="7560564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noFill/>
          <a:ln cap="flat" cmpd="sng" w="25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5" name="Google Shape;685;p88"/>
          <p:cNvSpPr/>
          <p:nvPr/>
        </p:nvSpPr>
        <p:spPr>
          <a:xfrm>
            <a:off x="1776984" y="2349245"/>
            <a:ext cx="8735906" cy="3744595"/>
          </a:xfrm>
          <a:custGeom>
            <a:rect b="b" l="l" r="r" t="t"/>
            <a:pathLst>
              <a:path extrusionOk="0" h="3744595" w="6551930">
                <a:moveTo>
                  <a:pt x="0" y="3744467"/>
                </a:moveTo>
                <a:lnTo>
                  <a:pt x="6551675" y="3744467"/>
                </a:lnTo>
                <a:lnTo>
                  <a:pt x="6551675" y="0"/>
                </a:lnTo>
                <a:lnTo>
                  <a:pt x="0" y="0"/>
                </a:lnTo>
                <a:lnTo>
                  <a:pt x="0" y="3744467"/>
                </a:lnTo>
                <a:close/>
              </a:path>
            </a:pathLst>
          </a:custGeom>
          <a:solidFill>
            <a:srgbClr val="BEBEB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6" name="Google Shape;686;p88"/>
          <p:cNvSpPr/>
          <p:nvPr/>
        </p:nvSpPr>
        <p:spPr>
          <a:xfrm>
            <a:off x="1776984" y="2349245"/>
            <a:ext cx="8735906" cy="3744595"/>
          </a:xfrm>
          <a:custGeom>
            <a:rect b="b" l="l" r="r" t="t"/>
            <a:pathLst>
              <a:path extrusionOk="0" h="3744595" w="6551930">
                <a:moveTo>
                  <a:pt x="0" y="3744467"/>
                </a:moveTo>
                <a:lnTo>
                  <a:pt x="6551675" y="3744467"/>
                </a:lnTo>
                <a:lnTo>
                  <a:pt x="6551675" y="0"/>
                </a:lnTo>
                <a:lnTo>
                  <a:pt x="0" y="0"/>
                </a:lnTo>
                <a:lnTo>
                  <a:pt x="0" y="3744467"/>
                </a:lnTo>
                <a:close/>
              </a:path>
            </a:pathLst>
          </a:custGeom>
          <a:noFill/>
          <a:ln cap="flat" cmpd="sng" w="25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7" name="Google Shape;687;p88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8" name="Google Shape;688;p88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89" name="Google Shape;689;p88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0" name="Google Shape;690;p88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1" name="Google Shape;691;p88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2" name="Google Shape;692;p88"/>
          <p:cNvSpPr txBox="1"/>
          <p:nvPr>
            <p:ph type="title"/>
          </p:nvPr>
        </p:nvSpPr>
        <p:spPr>
          <a:xfrm>
            <a:off x="714587" y="464946"/>
            <a:ext cx="723392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backgrounds</a:t>
            </a:r>
            <a:endParaRPr/>
          </a:p>
        </p:txBody>
      </p:sp>
      <p:sp>
        <p:nvSpPr>
          <p:cNvPr id="693" name="Google Shape;693;p88"/>
          <p:cNvSpPr/>
          <p:nvPr/>
        </p:nvSpPr>
        <p:spPr>
          <a:xfrm>
            <a:off x="2048255" y="2828544"/>
            <a:ext cx="309033" cy="227329"/>
          </a:xfrm>
          <a:custGeom>
            <a:rect b="b" l="l" r="r" t="t"/>
            <a:pathLst>
              <a:path extrusionOk="0" h="227330" w="231775">
                <a:moveTo>
                  <a:pt x="0" y="227075"/>
                </a:moveTo>
                <a:lnTo>
                  <a:pt x="231647" y="227075"/>
                </a:lnTo>
                <a:lnTo>
                  <a:pt x="231647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4" name="Google Shape;694;p88"/>
          <p:cNvSpPr/>
          <p:nvPr/>
        </p:nvSpPr>
        <p:spPr>
          <a:xfrm>
            <a:off x="2048255" y="3457955"/>
            <a:ext cx="309033" cy="227329"/>
          </a:xfrm>
          <a:custGeom>
            <a:rect b="b" l="l" r="r" t="t"/>
            <a:pathLst>
              <a:path extrusionOk="0" h="227329" w="231775">
                <a:moveTo>
                  <a:pt x="0" y="227076"/>
                </a:moveTo>
                <a:lnTo>
                  <a:pt x="231647" y="227076"/>
                </a:lnTo>
                <a:lnTo>
                  <a:pt x="231647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5" name="Google Shape;695;p88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6" name="Google Shape;696;p88"/>
          <p:cNvSpPr/>
          <p:nvPr/>
        </p:nvSpPr>
        <p:spPr>
          <a:xfrm>
            <a:off x="2044192" y="4085844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5"/>
                </a:moveTo>
                <a:lnTo>
                  <a:pt x="230124" y="227075"/>
                </a:lnTo>
                <a:lnTo>
                  <a:pt x="2301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7" name="Google Shape;697;p88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8" name="Google Shape;698;p88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699" name="Google Shape;699;p88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700" name="Google Shape;700;p88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6"/>
          <p:cNvGrpSpPr/>
          <p:nvPr/>
        </p:nvGrpSpPr>
        <p:grpSpPr>
          <a:xfrm>
            <a:off x="1877087" y="713341"/>
            <a:ext cx="8780951" cy="5983790"/>
            <a:chOff x="1648433" y="1547863"/>
            <a:chExt cx="9474483" cy="5301488"/>
          </a:xfrm>
        </p:grpSpPr>
        <p:sp>
          <p:nvSpPr>
            <p:cNvPr id="161" name="Google Shape;161;p26"/>
            <p:cNvSpPr/>
            <p:nvPr/>
          </p:nvSpPr>
          <p:spPr>
            <a:xfrm>
              <a:off x="1648433" y="4362850"/>
              <a:ext cx="1940700" cy="1389900"/>
            </a:xfrm>
            <a:prstGeom prst="ellipse">
              <a:avLst/>
            </a:prstGeom>
            <a:solidFill>
              <a:srgbClr val="E06666">
                <a:alpha val="5615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00">
                  <a:latin typeface="Roboto Condensed"/>
                  <a:ea typeface="Roboto Condensed"/>
                  <a:cs typeface="Roboto Condensed"/>
                  <a:sym typeface="Roboto Condensed"/>
                </a:rPr>
                <a:t>DATA</a:t>
              </a:r>
              <a:endParaRPr b="1" sz="290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2" name="Google Shape;162;p26"/>
            <p:cNvSpPr/>
            <p:nvPr/>
          </p:nvSpPr>
          <p:spPr>
            <a:xfrm>
              <a:off x="2942217" y="3471175"/>
              <a:ext cx="2517600" cy="1901400"/>
            </a:xfrm>
            <a:prstGeom prst="ellipse">
              <a:avLst/>
            </a:prstGeom>
            <a:solidFill>
              <a:srgbClr val="F6B26B">
                <a:alpha val="56919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00">
                  <a:latin typeface="Roboto Condensed"/>
                  <a:ea typeface="Roboto Condensed"/>
                  <a:cs typeface="Roboto Condensed"/>
                  <a:sym typeface="Roboto Condensed"/>
                </a:rPr>
                <a:t>FILTER</a:t>
              </a:r>
              <a:endParaRPr b="1" sz="290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3" name="Google Shape;163;p26"/>
            <p:cNvSpPr/>
            <p:nvPr/>
          </p:nvSpPr>
          <p:spPr>
            <a:xfrm>
              <a:off x="4634817" y="2481350"/>
              <a:ext cx="3185400" cy="2412900"/>
            </a:xfrm>
            <a:prstGeom prst="ellipse">
              <a:avLst/>
            </a:prstGeom>
            <a:solidFill>
              <a:srgbClr val="FFD966">
                <a:alpha val="5923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00">
                  <a:latin typeface="Roboto Condensed"/>
                  <a:ea typeface="Roboto Condensed"/>
                  <a:cs typeface="Roboto Condensed"/>
                  <a:sym typeface="Roboto Condensed"/>
                </a:rPr>
                <a:t>VISUALIZE</a:t>
              </a:r>
              <a:endParaRPr b="1" sz="290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64" name="Google Shape;164;p26"/>
            <p:cNvSpPr/>
            <p:nvPr/>
          </p:nvSpPr>
          <p:spPr>
            <a:xfrm>
              <a:off x="7009300" y="1547863"/>
              <a:ext cx="3433500" cy="2500200"/>
            </a:xfrm>
            <a:prstGeom prst="ellipse">
              <a:avLst/>
            </a:prstGeom>
            <a:solidFill>
              <a:srgbClr val="93C47D">
                <a:alpha val="57690"/>
              </a:srgbClr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5875" lIns="55875" spcFirstLastPara="1" rIns="55875" wrap="square" tIns="558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900">
                  <a:latin typeface="Roboto Condensed"/>
                  <a:ea typeface="Roboto Condensed"/>
                  <a:cs typeface="Roboto Condensed"/>
                  <a:sym typeface="Roboto Condensed"/>
                </a:rPr>
                <a:t>STORY</a:t>
              </a:r>
              <a:endParaRPr b="1" sz="290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cxnSp>
          <p:nvCxnSpPr>
            <p:cNvPr id="165" name="Google Shape;165;p26"/>
            <p:cNvCxnSpPr/>
            <p:nvPr/>
          </p:nvCxnSpPr>
          <p:spPr>
            <a:xfrm flipH="1" rot="10800000">
              <a:off x="3511617" y="3778388"/>
              <a:ext cx="7611300" cy="2936100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66" name="Google Shape;166;p26"/>
            <p:cNvSpPr txBox="1"/>
            <p:nvPr/>
          </p:nvSpPr>
          <p:spPr>
            <a:xfrm rot="-1224504">
              <a:off x="5515239" y="5328633"/>
              <a:ext cx="4796257" cy="746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5875" lIns="55875" spcFirstLastPara="1" rIns="55875" wrap="square" tIns="558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latin typeface="Roboto Condensed"/>
                  <a:ea typeface="Roboto Condensed"/>
                  <a:cs typeface="Roboto Condensed"/>
                  <a:sym typeface="Roboto Condensed"/>
                </a:rPr>
                <a:t>valore crescente verso il pubblico</a:t>
              </a:r>
              <a:endParaRPr b="1" sz="2200"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67" name="Google Shape;167;p26"/>
          <p:cNvSpPr txBox="1"/>
          <p:nvPr/>
        </p:nvSpPr>
        <p:spPr>
          <a:xfrm>
            <a:off x="8944500" y="6417000"/>
            <a:ext cx="20520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credits: Mirko Lorenz</a:t>
            </a:r>
            <a:endParaRPr/>
          </a:p>
        </p:txBody>
      </p:sp>
      <p:sp>
        <p:nvSpPr>
          <p:cNvPr id="168" name="Google Shape;168;p26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Quando il grafico non basta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89"/>
          <p:cNvSpPr/>
          <p:nvPr/>
        </p:nvSpPr>
        <p:spPr>
          <a:xfrm>
            <a:off x="1104392" y="1629917"/>
            <a:ext cx="10081260" cy="4752340"/>
          </a:xfrm>
          <a:custGeom>
            <a:rect b="b" l="l" r="r" t="t"/>
            <a:pathLst>
              <a:path extrusionOk="0" h="4752340" w="7560945">
                <a:moveTo>
                  <a:pt x="0" y="4751832"/>
                </a:moveTo>
                <a:lnTo>
                  <a:pt x="7560564" y="4751832"/>
                </a:lnTo>
                <a:lnTo>
                  <a:pt x="7560564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noFill/>
          <a:ln cap="flat" cmpd="sng" w="25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6" name="Google Shape;706;p89"/>
          <p:cNvSpPr/>
          <p:nvPr/>
        </p:nvSpPr>
        <p:spPr>
          <a:xfrm>
            <a:off x="1776984" y="2349245"/>
            <a:ext cx="8735906" cy="3744595"/>
          </a:xfrm>
          <a:custGeom>
            <a:rect b="b" l="l" r="r" t="t"/>
            <a:pathLst>
              <a:path extrusionOk="0" h="3744595" w="6551930">
                <a:moveTo>
                  <a:pt x="0" y="3744467"/>
                </a:moveTo>
                <a:lnTo>
                  <a:pt x="6551675" y="3744467"/>
                </a:lnTo>
                <a:lnTo>
                  <a:pt x="6551675" y="0"/>
                </a:lnTo>
                <a:lnTo>
                  <a:pt x="0" y="0"/>
                </a:lnTo>
                <a:lnTo>
                  <a:pt x="0" y="3744467"/>
                </a:lnTo>
                <a:close/>
              </a:path>
            </a:pathLst>
          </a:custGeom>
          <a:noFill/>
          <a:ln cap="flat" cmpd="sng" w="25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7" name="Google Shape;707;p89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8" name="Google Shape;708;p89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09" name="Google Shape;709;p89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0" name="Google Shape;710;p89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1" name="Google Shape;711;p89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2" name="Google Shape;712;p89"/>
          <p:cNvSpPr txBox="1"/>
          <p:nvPr>
            <p:ph type="title"/>
          </p:nvPr>
        </p:nvSpPr>
        <p:spPr>
          <a:xfrm>
            <a:off x="714587" y="464946"/>
            <a:ext cx="723392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backgrounds</a:t>
            </a:r>
            <a:endParaRPr/>
          </a:p>
        </p:txBody>
      </p:sp>
      <p:graphicFrame>
        <p:nvGraphicFramePr>
          <p:cNvPr id="713" name="Google Shape;713;p89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714" name="Google Shape;714;p89"/>
          <p:cNvSpPr/>
          <p:nvPr/>
        </p:nvSpPr>
        <p:spPr>
          <a:xfrm>
            <a:off x="2048255" y="2828544"/>
            <a:ext cx="309033" cy="227329"/>
          </a:xfrm>
          <a:custGeom>
            <a:rect b="b" l="l" r="r" t="t"/>
            <a:pathLst>
              <a:path extrusionOk="0" h="227330" w="231775">
                <a:moveTo>
                  <a:pt x="0" y="227075"/>
                </a:moveTo>
                <a:lnTo>
                  <a:pt x="231647" y="227075"/>
                </a:lnTo>
                <a:lnTo>
                  <a:pt x="231647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5" name="Google Shape;715;p89"/>
          <p:cNvSpPr/>
          <p:nvPr/>
        </p:nvSpPr>
        <p:spPr>
          <a:xfrm>
            <a:off x="2048255" y="3457955"/>
            <a:ext cx="309033" cy="227329"/>
          </a:xfrm>
          <a:custGeom>
            <a:rect b="b" l="l" r="r" t="t"/>
            <a:pathLst>
              <a:path extrusionOk="0" h="227329" w="231775">
                <a:moveTo>
                  <a:pt x="0" y="227076"/>
                </a:moveTo>
                <a:lnTo>
                  <a:pt x="231647" y="227076"/>
                </a:lnTo>
                <a:lnTo>
                  <a:pt x="231647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6" name="Google Shape;716;p89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7" name="Google Shape;717;p89"/>
          <p:cNvSpPr/>
          <p:nvPr/>
        </p:nvSpPr>
        <p:spPr>
          <a:xfrm>
            <a:off x="2044192" y="4085844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5"/>
                </a:moveTo>
                <a:lnTo>
                  <a:pt x="230124" y="227075"/>
                </a:lnTo>
                <a:lnTo>
                  <a:pt x="2301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18" name="Google Shape;718;p89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9" name="Google Shape;719;p89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720" name="Google Shape;720;p89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0"/>
          <p:cNvSpPr/>
          <p:nvPr/>
        </p:nvSpPr>
        <p:spPr>
          <a:xfrm>
            <a:off x="1104392" y="1629917"/>
            <a:ext cx="10081260" cy="4752340"/>
          </a:xfrm>
          <a:custGeom>
            <a:rect b="b" l="l" r="r" t="t"/>
            <a:pathLst>
              <a:path extrusionOk="0" h="4752340" w="7560945">
                <a:moveTo>
                  <a:pt x="0" y="4751832"/>
                </a:moveTo>
                <a:lnTo>
                  <a:pt x="7560564" y="4751832"/>
                </a:lnTo>
                <a:lnTo>
                  <a:pt x="7560564" y="0"/>
                </a:lnTo>
                <a:lnTo>
                  <a:pt x="0" y="0"/>
                </a:lnTo>
                <a:lnTo>
                  <a:pt x="0" y="4751832"/>
                </a:lnTo>
                <a:close/>
              </a:path>
            </a:pathLst>
          </a:custGeom>
          <a:noFill/>
          <a:ln cap="flat" cmpd="sng" w="25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6" name="Google Shape;726;p90"/>
          <p:cNvSpPr/>
          <p:nvPr/>
        </p:nvSpPr>
        <p:spPr>
          <a:xfrm>
            <a:off x="1776984" y="2349245"/>
            <a:ext cx="8735906" cy="3744595"/>
          </a:xfrm>
          <a:custGeom>
            <a:rect b="b" l="l" r="r" t="t"/>
            <a:pathLst>
              <a:path extrusionOk="0" h="3744595" w="6551930">
                <a:moveTo>
                  <a:pt x="0" y="3744467"/>
                </a:moveTo>
                <a:lnTo>
                  <a:pt x="6551675" y="3744467"/>
                </a:lnTo>
                <a:lnTo>
                  <a:pt x="6551675" y="0"/>
                </a:lnTo>
                <a:lnTo>
                  <a:pt x="0" y="0"/>
                </a:lnTo>
                <a:lnTo>
                  <a:pt x="0" y="3744467"/>
                </a:lnTo>
                <a:close/>
              </a:path>
            </a:pathLst>
          </a:custGeom>
          <a:noFill/>
          <a:ln cap="flat" cmpd="sng" w="25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7" name="Google Shape;727;p90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8" name="Google Shape;728;p90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29" name="Google Shape;729;p90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0" name="Google Shape;730;p90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1" name="Google Shape;731;p90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2" name="Google Shape;732;p90"/>
          <p:cNvSpPr txBox="1"/>
          <p:nvPr>
            <p:ph type="title"/>
          </p:nvPr>
        </p:nvSpPr>
        <p:spPr>
          <a:xfrm>
            <a:off x="714587" y="464946"/>
            <a:ext cx="55549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borders</a:t>
            </a:r>
            <a:endParaRPr/>
          </a:p>
        </p:txBody>
      </p:sp>
      <p:graphicFrame>
        <p:nvGraphicFramePr>
          <p:cNvPr id="733" name="Google Shape;733;p90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734" name="Google Shape;734;p90"/>
          <p:cNvSpPr/>
          <p:nvPr/>
        </p:nvSpPr>
        <p:spPr>
          <a:xfrm>
            <a:off x="2048255" y="2828544"/>
            <a:ext cx="309033" cy="227329"/>
          </a:xfrm>
          <a:custGeom>
            <a:rect b="b" l="l" r="r" t="t"/>
            <a:pathLst>
              <a:path extrusionOk="0" h="227330" w="231775">
                <a:moveTo>
                  <a:pt x="0" y="227075"/>
                </a:moveTo>
                <a:lnTo>
                  <a:pt x="231647" y="227075"/>
                </a:lnTo>
                <a:lnTo>
                  <a:pt x="231647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5" name="Google Shape;735;p90"/>
          <p:cNvSpPr/>
          <p:nvPr/>
        </p:nvSpPr>
        <p:spPr>
          <a:xfrm>
            <a:off x="2048255" y="3457955"/>
            <a:ext cx="309033" cy="227329"/>
          </a:xfrm>
          <a:custGeom>
            <a:rect b="b" l="l" r="r" t="t"/>
            <a:pathLst>
              <a:path extrusionOk="0" h="227329" w="231775">
                <a:moveTo>
                  <a:pt x="0" y="227076"/>
                </a:moveTo>
                <a:lnTo>
                  <a:pt x="231647" y="227076"/>
                </a:lnTo>
                <a:lnTo>
                  <a:pt x="231647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6" name="Google Shape;736;p90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7" name="Google Shape;737;p90"/>
          <p:cNvSpPr/>
          <p:nvPr/>
        </p:nvSpPr>
        <p:spPr>
          <a:xfrm>
            <a:off x="2044192" y="4085844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5"/>
                </a:moveTo>
                <a:lnTo>
                  <a:pt x="230124" y="227075"/>
                </a:lnTo>
                <a:lnTo>
                  <a:pt x="2301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38" name="Google Shape;738;p90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9" name="Google Shape;739;p90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740" name="Google Shape;740;p90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91"/>
          <p:cNvSpPr/>
          <p:nvPr/>
        </p:nvSpPr>
        <p:spPr>
          <a:xfrm>
            <a:off x="1776984" y="2349245"/>
            <a:ext cx="8735906" cy="3744595"/>
          </a:xfrm>
          <a:custGeom>
            <a:rect b="b" l="l" r="r" t="t"/>
            <a:pathLst>
              <a:path extrusionOk="0" h="3744595" w="6551930">
                <a:moveTo>
                  <a:pt x="0" y="3744467"/>
                </a:moveTo>
                <a:lnTo>
                  <a:pt x="6551675" y="3744467"/>
                </a:lnTo>
                <a:lnTo>
                  <a:pt x="6551675" y="0"/>
                </a:lnTo>
                <a:lnTo>
                  <a:pt x="0" y="0"/>
                </a:lnTo>
                <a:lnTo>
                  <a:pt x="0" y="3744467"/>
                </a:lnTo>
                <a:close/>
              </a:path>
            </a:pathLst>
          </a:custGeom>
          <a:noFill/>
          <a:ln cap="flat" cmpd="sng" w="259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6" name="Google Shape;746;p91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7" name="Google Shape;747;p91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8" name="Google Shape;748;p91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49" name="Google Shape;749;p91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0" name="Google Shape;750;p91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1" name="Google Shape;751;p91"/>
          <p:cNvSpPr txBox="1"/>
          <p:nvPr>
            <p:ph type="title"/>
          </p:nvPr>
        </p:nvSpPr>
        <p:spPr>
          <a:xfrm>
            <a:off x="714587" y="464946"/>
            <a:ext cx="55549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borders</a:t>
            </a:r>
            <a:endParaRPr/>
          </a:p>
        </p:txBody>
      </p:sp>
      <p:graphicFrame>
        <p:nvGraphicFramePr>
          <p:cNvPr id="752" name="Google Shape;752;p91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753" name="Google Shape;753;p91"/>
          <p:cNvSpPr/>
          <p:nvPr/>
        </p:nvSpPr>
        <p:spPr>
          <a:xfrm>
            <a:off x="2048255" y="2828544"/>
            <a:ext cx="309033" cy="227329"/>
          </a:xfrm>
          <a:custGeom>
            <a:rect b="b" l="l" r="r" t="t"/>
            <a:pathLst>
              <a:path extrusionOk="0" h="227330" w="231775">
                <a:moveTo>
                  <a:pt x="0" y="227075"/>
                </a:moveTo>
                <a:lnTo>
                  <a:pt x="231647" y="227075"/>
                </a:lnTo>
                <a:lnTo>
                  <a:pt x="231647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4" name="Google Shape;754;p91"/>
          <p:cNvSpPr/>
          <p:nvPr/>
        </p:nvSpPr>
        <p:spPr>
          <a:xfrm>
            <a:off x="2048255" y="3457955"/>
            <a:ext cx="309033" cy="227329"/>
          </a:xfrm>
          <a:custGeom>
            <a:rect b="b" l="l" r="r" t="t"/>
            <a:pathLst>
              <a:path extrusionOk="0" h="227329" w="231775">
                <a:moveTo>
                  <a:pt x="0" y="227076"/>
                </a:moveTo>
                <a:lnTo>
                  <a:pt x="231647" y="227076"/>
                </a:lnTo>
                <a:lnTo>
                  <a:pt x="231647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5" name="Google Shape;755;p91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6" name="Google Shape;756;p91"/>
          <p:cNvSpPr/>
          <p:nvPr/>
        </p:nvSpPr>
        <p:spPr>
          <a:xfrm>
            <a:off x="2044192" y="4085844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5"/>
                </a:moveTo>
                <a:lnTo>
                  <a:pt x="230124" y="227075"/>
                </a:lnTo>
                <a:lnTo>
                  <a:pt x="2301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57" name="Google Shape;757;p91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8" name="Google Shape;758;p91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759" name="Google Shape;759;p91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92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5" name="Google Shape;765;p92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6" name="Google Shape;766;p92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7" name="Google Shape;767;p92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8" name="Google Shape;768;p92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9" name="Google Shape;769;p92"/>
          <p:cNvSpPr txBox="1"/>
          <p:nvPr>
            <p:ph type="title"/>
          </p:nvPr>
        </p:nvSpPr>
        <p:spPr>
          <a:xfrm>
            <a:off x="714587" y="464946"/>
            <a:ext cx="55549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borders</a:t>
            </a:r>
            <a:endParaRPr/>
          </a:p>
        </p:txBody>
      </p:sp>
      <p:graphicFrame>
        <p:nvGraphicFramePr>
          <p:cNvPr id="770" name="Google Shape;770;p92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771" name="Google Shape;771;p92"/>
          <p:cNvSpPr/>
          <p:nvPr/>
        </p:nvSpPr>
        <p:spPr>
          <a:xfrm>
            <a:off x="2048255" y="2828544"/>
            <a:ext cx="309033" cy="227329"/>
          </a:xfrm>
          <a:custGeom>
            <a:rect b="b" l="l" r="r" t="t"/>
            <a:pathLst>
              <a:path extrusionOk="0" h="227330" w="231775">
                <a:moveTo>
                  <a:pt x="0" y="227075"/>
                </a:moveTo>
                <a:lnTo>
                  <a:pt x="231647" y="227075"/>
                </a:lnTo>
                <a:lnTo>
                  <a:pt x="231647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2" name="Google Shape;772;p92"/>
          <p:cNvSpPr/>
          <p:nvPr/>
        </p:nvSpPr>
        <p:spPr>
          <a:xfrm>
            <a:off x="2048255" y="3457955"/>
            <a:ext cx="309033" cy="227329"/>
          </a:xfrm>
          <a:custGeom>
            <a:rect b="b" l="l" r="r" t="t"/>
            <a:pathLst>
              <a:path extrusionOk="0" h="227329" w="231775">
                <a:moveTo>
                  <a:pt x="0" y="227076"/>
                </a:moveTo>
                <a:lnTo>
                  <a:pt x="231647" y="227076"/>
                </a:lnTo>
                <a:lnTo>
                  <a:pt x="231647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3" name="Google Shape;773;p92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4" name="Google Shape;774;p92"/>
          <p:cNvSpPr/>
          <p:nvPr/>
        </p:nvSpPr>
        <p:spPr>
          <a:xfrm>
            <a:off x="2044192" y="4085844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5"/>
                </a:moveTo>
                <a:lnTo>
                  <a:pt x="230124" y="227075"/>
                </a:lnTo>
                <a:lnTo>
                  <a:pt x="2301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75" name="Google Shape;775;p92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6" name="Google Shape;776;p92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777" name="Google Shape;777;p92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93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3" name="Google Shape;783;p93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4" name="Google Shape;784;p93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5" name="Google Shape;785;p93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6" name="Google Shape;786;p93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87" name="Google Shape;787;p93"/>
          <p:cNvSpPr txBox="1"/>
          <p:nvPr>
            <p:ph type="title"/>
          </p:nvPr>
        </p:nvSpPr>
        <p:spPr>
          <a:xfrm>
            <a:off x="714587" y="464946"/>
            <a:ext cx="55549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borders</a:t>
            </a:r>
            <a:endParaRPr/>
          </a:p>
        </p:txBody>
      </p:sp>
      <p:graphicFrame>
        <p:nvGraphicFramePr>
          <p:cNvPr id="788" name="Google Shape;788;p93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789" name="Google Shape;789;p93"/>
          <p:cNvSpPr/>
          <p:nvPr/>
        </p:nvSpPr>
        <p:spPr>
          <a:xfrm>
            <a:off x="2048255" y="2828544"/>
            <a:ext cx="309033" cy="227329"/>
          </a:xfrm>
          <a:custGeom>
            <a:rect b="b" l="l" r="r" t="t"/>
            <a:pathLst>
              <a:path extrusionOk="0" h="227330" w="231775">
                <a:moveTo>
                  <a:pt x="0" y="227075"/>
                </a:moveTo>
                <a:lnTo>
                  <a:pt x="231647" y="227075"/>
                </a:lnTo>
                <a:lnTo>
                  <a:pt x="231647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0" name="Google Shape;790;p93"/>
          <p:cNvSpPr/>
          <p:nvPr/>
        </p:nvSpPr>
        <p:spPr>
          <a:xfrm>
            <a:off x="2048255" y="3457955"/>
            <a:ext cx="309033" cy="227329"/>
          </a:xfrm>
          <a:custGeom>
            <a:rect b="b" l="l" r="r" t="t"/>
            <a:pathLst>
              <a:path extrusionOk="0" h="227329" w="231775">
                <a:moveTo>
                  <a:pt x="0" y="227076"/>
                </a:moveTo>
                <a:lnTo>
                  <a:pt x="231647" y="227076"/>
                </a:lnTo>
                <a:lnTo>
                  <a:pt x="231647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1" name="Google Shape;791;p93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2" name="Google Shape;792;p93"/>
          <p:cNvSpPr/>
          <p:nvPr/>
        </p:nvSpPr>
        <p:spPr>
          <a:xfrm>
            <a:off x="2044192" y="4085844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5"/>
                </a:moveTo>
                <a:lnTo>
                  <a:pt x="230124" y="227075"/>
                </a:lnTo>
                <a:lnTo>
                  <a:pt x="2301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93" name="Google Shape;793;p93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94" name="Google Shape;794;p93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795" name="Google Shape;795;p93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4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1" name="Google Shape;801;p94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2" name="Google Shape;802;p94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3" name="Google Shape;803;p94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4" name="Google Shape;804;p94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5" name="Google Shape;805;p94"/>
          <p:cNvSpPr txBox="1"/>
          <p:nvPr>
            <p:ph type="title"/>
          </p:nvPr>
        </p:nvSpPr>
        <p:spPr>
          <a:xfrm>
            <a:off x="714587" y="464946"/>
            <a:ext cx="8895079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redundant legend</a:t>
            </a:r>
            <a:endParaRPr/>
          </a:p>
        </p:txBody>
      </p:sp>
      <p:graphicFrame>
        <p:nvGraphicFramePr>
          <p:cNvPr id="806" name="Google Shape;806;p94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807" name="Google Shape;807;p94"/>
          <p:cNvSpPr/>
          <p:nvPr/>
        </p:nvSpPr>
        <p:spPr>
          <a:xfrm>
            <a:off x="2048255" y="2828544"/>
            <a:ext cx="309033" cy="227329"/>
          </a:xfrm>
          <a:custGeom>
            <a:rect b="b" l="l" r="r" t="t"/>
            <a:pathLst>
              <a:path extrusionOk="0" h="227330" w="231775">
                <a:moveTo>
                  <a:pt x="0" y="227075"/>
                </a:moveTo>
                <a:lnTo>
                  <a:pt x="231647" y="227075"/>
                </a:lnTo>
                <a:lnTo>
                  <a:pt x="231647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8" name="Google Shape;808;p94"/>
          <p:cNvSpPr/>
          <p:nvPr/>
        </p:nvSpPr>
        <p:spPr>
          <a:xfrm>
            <a:off x="2048255" y="3457955"/>
            <a:ext cx="309033" cy="227329"/>
          </a:xfrm>
          <a:custGeom>
            <a:rect b="b" l="l" r="r" t="t"/>
            <a:pathLst>
              <a:path extrusionOk="0" h="227329" w="231775">
                <a:moveTo>
                  <a:pt x="0" y="227076"/>
                </a:moveTo>
                <a:lnTo>
                  <a:pt x="231647" y="227076"/>
                </a:lnTo>
                <a:lnTo>
                  <a:pt x="231647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09" name="Google Shape;809;p94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0" name="Google Shape;810;p94"/>
          <p:cNvSpPr/>
          <p:nvPr/>
        </p:nvSpPr>
        <p:spPr>
          <a:xfrm>
            <a:off x="2044192" y="4085844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5"/>
                </a:moveTo>
                <a:lnTo>
                  <a:pt x="230124" y="227075"/>
                </a:lnTo>
                <a:lnTo>
                  <a:pt x="2301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1" name="Google Shape;811;p94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12" name="Google Shape;812;p94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813" name="Google Shape;813;p94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95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19" name="Google Shape;819;p95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0" name="Google Shape;820;p95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1" name="Google Shape;821;p95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2" name="Google Shape;822;p95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3" name="Google Shape;823;p95"/>
          <p:cNvSpPr txBox="1"/>
          <p:nvPr>
            <p:ph type="title"/>
          </p:nvPr>
        </p:nvSpPr>
        <p:spPr>
          <a:xfrm>
            <a:off x="714587" y="464946"/>
            <a:ext cx="8895079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redundant legend</a:t>
            </a:r>
            <a:endParaRPr/>
          </a:p>
        </p:txBody>
      </p:sp>
      <p:graphicFrame>
        <p:nvGraphicFramePr>
          <p:cNvPr id="824" name="Google Shape;824;p95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825" name="Google Shape;825;p95"/>
          <p:cNvSpPr/>
          <p:nvPr/>
        </p:nvSpPr>
        <p:spPr>
          <a:xfrm>
            <a:off x="2048255" y="3457955"/>
            <a:ext cx="309033" cy="227329"/>
          </a:xfrm>
          <a:custGeom>
            <a:rect b="b" l="l" r="r" t="t"/>
            <a:pathLst>
              <a:path extrusionOk="0" h="227329" w="231775">
                <a:moveTo>
                  <a:pt x="0" y="227076"/>
                </a:moveTo>
                <a:lnTo>
                  <a:pt x="231647" y="227076"/>
                </a:lnTo>
                <a:lnTo>
                  <a:pt x="231647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6" name="Google Shape;826;p95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7" name="Google Shape;827;p95"/>
          <p:cNvSpPr/>
          <p:nvPr/>
        </p:nvSpPr>
        <p:spPr>
          <a:xfrm>
            <a:off x="2044192" y="4085844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5"/>
                </a:moveTo>
                <a:lnTo>
                  <a:pt x="230124" y="227075"/>
                </a:lnTo>
                <a:lnTo>
                  <a:pt x="2301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28" name="Google Shape;828;p95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29" name="Google Shape;829;p95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830" name="Google Shape;830;p95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96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6" name="Google Shape;836;p96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7" name="Google Shape;837;p96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8" name="Google Shape;838;p96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39" name="Google Shape;839;p96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0" name="Google Shape;840;p96"/>
          <p:cNvSpPr txBox="1"/>
          <p:nvPr>
            <p:ph type="title"/>
          </p:nvPr>
        </p:nvSpPr>
        <p:spPr>
          <a:xfrm>
            <a:off x="714587" y="464946"/>
            <a:ext cx="8895079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redundant legend</a:t>
            </a:r>
            <a:endParaRPr/>
          </a:p>
        </p:txBody>
      </p:sp>
      <p:graphicFrame>
        <p:nvGraphicFramePr>
          <p:cNvPr id="841" name="Google Shape;841;p96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842" name="Google Shape;842;p96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3" name="Google Shape;843;p96"/>
          <p:cNvSpPr/>
          <p:nvPr/>
        </p:nvSpPr>
        <p:spPr>
          <a:xfrm>
            <a:off x="2044192" y="4085844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5"/>
                </a:moveTo>
                <a:lnTo>
                  <a:pt x="230124" y="227075"/>
                </a:lnTo>
                <a:lnTo>
                  <a:pt x="230124" y="0"/>
                </a:lnTo>
                <a:lnTo>
                  <a:pt x="0" y="0"/>
                </a:lnTo>
                <a:lnTo>
                  <a:pt x="0" y="227075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44" name="Google Shape;844;p96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5" name="Google Shape;845;p96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846" name="Google Shape;846;p96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97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2" name="Google Shape;852;p97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3" name="Google Shape;853;p97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4" name="Google Shape;854;p97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5" name="Google Shape;855;p97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6" name="Google Shape;856;p97"/>
          <p:cNvSpPr txBox="1"/>
          <p:nvPr>
            <p:ph type="title"/>
          </p:nvPr>
        </p:nvSpPr>
        <p:spPr>
          <a:xfrm>
            <a:off x="714587" y="464946"/>
            <a:ext cx="8895079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redundant legend</a:t>
            </a:r>
            <a:endParaRPr/>
          </a:p>
        </p:txBody>
      </p:sp>
      <p:graphicFrame>
        <p:nvGraphicFramePr>
          <p:cNvPr id="857" name="Google Shape;857;p97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858" name="Google Shape;858;p97"/>
          <p:cNvSpPr/>
          <p:nvPr/>
        </p:nvSpPr>
        <p:spPr>
          <a:xfrm>
            <a:off x="2044192" y="4715255"/>
            <a:ext cx="307339" cy="227329"/>
          </a:xfrm>
          <a:custGeom>
            <a:rect b="b" l="l" r="r" t="t"/>
            <a:pathLst>
              <a:path extrusionOk="0" h="227329" w="230505">
                <a:moveTo>
                  <a:pt x="0" y="227076"/>
                </a:moveTo>
                <a:lnTo>
                  <a:pt x="230124" y="227076"/>
                </a:lnTo>
                <a:lnTo>
                  <a:pt x="230124" y="0"/>
                </a:lnTo>
                <a:lnTo>
                  <a:pt x="0" y="0"/>
                </a:lnTo>
                <a:lnTo>
                  <a:pt x="0" y="227076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59" name="Google Shape;859;p97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0" name="Google Shape;860;p97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861" name="Google Shape;861;p97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98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7" name="Google Shape;867;p98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8" name="Google Shape;868;p98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69" name="Google Shape;869;p98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0" name="Google Shape;870;p98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1" name="Google Shape;871;p98"/>
          <p:cNvSpPr txBox="1"/>
          <p:nvPr>
            <p:ph type="title"/>
          </p:nvPr>
        </p:nvSpPr>
        <p:spPr>
          <a:xfrm>
            <a:off x="714587" y="464946"/>
            <a:ext cx="8895079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redundant legend</a:t>
            </a:r>
            <a:endParaRPr/>
          </a:p>
        </p:txBody>
      </p:sp>
      <p:sp>
        <p:nvSpPr>
          <p:cNvPr id="872" name="Google Shape;872;p98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873" name="Google Shape;873;p98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874" name="Google Shape;874;p98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875" name="Google Shape;875;p98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700" y="1046250"/>
            <a:ext cx="3877575" cy="507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 rotWithShape="1">
          <a:blip r:embed="rId4">
            <a:alphaModFix/>
          </a:blip>
          <a:srcRect b="0" l="0" r="39580" t="0"/>
          <a:stretch/>
        </p:blipFill>
        <p:spPr>
          <a:xfrm>
            <a:off x="4422875" y="3179200"/>
            <a:ext cx="5990577" cy="21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4342050" y="1084125"/>
            <a:ext cx="7107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“una rappresentazione visuale di dati dovrebbe essere abbastanza semplice da stare sul portellone di un furgone”.</a:t>
            </a:r>
            <a:br>
              <a:rPr i="1" lang="en-U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-US"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principio di Feynman-Tufte</a:t>
            </a:r>
            <a:endParaRPr sz="2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4596000" y="5357900"/>
            <a:ext cx="6049500" cy="13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Inventore delle Sparkline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un piccolo e semplice grafico della grandezza di una parola, con risoluzione tipografica.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7"/>
          <p:cNvSpPr txBox="1"/>
          <p:nvPr/>
        </p:nvSpPr>
        <p:spPr>
          <a:xfrm>
            <a:off x="1148400" y="650625"/>
            <a:ext cx="20298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Lato"/>
                <a:ea typeface="Lato"/>
                <a:cs typeface="Lato"/>
                <a:sym typeface="Lato"/>
              </a:rPr>
              <a:t>Edward Tufte</a:t>
            </a:r>
            <a:endParaRPr b="1"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L’approccio di Tufte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99"/>
          <p:cNvSpPr/>
          <p:nvPr/>
        </p:nvSpPr>
        <p:spPr>
          <a:xfrm>
            <a:off x="3113023" y="2487167"/>
            <a:ext cx="7260336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1" name="Google Shape;881;p99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2" name="Google Shape;882;p99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3" name="Google Shape;883;p99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4" name="Google Shape;884;p99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85" name="Google Shape;885;p99"/>
          <p:cNvSpPr txBox="1"/>
          <p:nvPr>
            <p:ph type="title"/>
          </p:nvPr>
        </p:nvSpPr>
        <p:spPr>
          <a:xfrm>
            <a:off x="714587" y="464946"/>
            <a:ext cx="386164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3D</a:t>
            </a:r>
            <a:endParaRPr/>
          </a:p>
        </p:txBody>
      </p:sp>
      <p:sp>
        <p:nvSpPr>
          <p:cNvPr id="886" name="Google Shape;886;p99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887" name="Google Shape;887;p99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888" name="Google Shape;888;p99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889" name="Google Shape;889;p99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100"/>
          <p:cNvSpPr/>
          <p:nvPr/>
        </p:nvSpPr>
        <p:spPr>
          <a:xfrm>
            <a:off x="3113023" y="2429255"/>
            <a:ext cx="7213600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5" name="Google Shape;895;p100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6" name="Google Shape;896;p100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7" name="Google Shape;897;p100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8" name="Google Shape;898;p100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99" name="Google Shape;899;p100"/>
          <p:cNvSpPr txBox="1"/>
          <p:nvPr>
            <p:ph type="title"/>
          </p:nvPr>
        </p:nvSpPr>
        <p:spPr>
          <a:xfrm>
            <a:off x="714587" y="464946"/>
            <a:ext cx="386164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3D</a:t>
            </a:r>
            <a:endParaRPr/>
          </a:p>
        </p:txBody>
      </p:sp>
      <p:sp>
        <p:nvSpPr>
          <p:cNvPr id="900" name="Google Shape;900;p100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901" name="Google Shape;901;p100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902" name="Google Shape;902;p100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903" name="Google Shape;903;p100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01"/>
          <p:cNvSpPr/>
          <p:nvPr/>
        </p:nvSpPr>
        <p:spPr>
          <a:xfrm>
            <a:off x="3113023" y="2371343"/>
            <a:ext cx="7118094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09" name="Google Shape;909;p101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0" name="Google Shape;910;p101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1" name="Google Shape;911;p101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2" name="Google Shape;912;p101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13" name="Google Shape;913;p101"/>
          <p:cNvSpPr txBox="1"/>
          <p:nvPr>
            <p:ph type="title"/>
          </p:nvPr>
        </p:nvSpPr>
        <p:spPr>
          <a:xfrm>
            <a:off x="714587" y="464946"/>
            <a:ext cx="386164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3D</a:t>
            </a:r>
            <a:endParaRPr/>
          </a:p>
        </p:txBody>
      </p:sp>
      <p:sp>
        <p:nvSpPr>
          <p:cNvPr id="914" name="Google Shape;914;p101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915" name="Google Shape;915;p101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916" name="Google Shape;916;p101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917" name="Google Shape;917;p101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02"/>
          <p:cNvSpPr/>
          <p:nvPr/>
        </p:nvSpPr>
        <p:spPr>
          <a:xfrm>
            <a:off x="3113023" y="2313431"/>
            <a:ext cx="7022592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3" name="Google Shape;923;p102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4" name="Google Shape;924;p102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5" name="Google Shape;925;p102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6" name="Google Shape;926;p102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27" name="Google Shape;927;p102"/>
          <p:cNvSpPr txBox="1"/>
          <p:nvPr>
            <p:ph type="title"/>
          </p:nvPr>
        </p:nvSpPr>
        <p:spPr>
          <a:xfrm>
            <a:off x="714587" y="464946"/>
            <a:ext cx="386164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3D</a:t>
            </a:r>
            <a:endParaRPr/>
          </a:p>
        </p:txBody>
      </p:sp>
      <p:sp>
        <p:nvSpPr>
          <p:cNvPr id="928" name="Google Shape;928;p102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929" name="Google Shape;929;p102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930" name="Google Shape;930;p102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931" name="Google Shape;931;p102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03"/>
          <p:cNvSpPr/>
          <p:nvPr/>
        </p:nvSpPr>
        <p:spPr>
          <a:xfrm>
            <a:off x="3113023" y="2263139"/>
            <a:ext cx="6927087" cy="35387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37" name="Google Shape;937;p103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38" name="Google Shape;938;p103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39" name="Google Shape;939;p103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0" name="Google Shape;940;p103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41" name="Google Shape;941;p103"/>
          <p:cNvSpPr txBox="1"/>
          <p:nvPr>
            <p:ph type="title"/>
          </p:nvPr>
        </p:nvSpPr>
        <p:spPr>
          <a:xfrm>
            <a:off x="714587" y="464946"/>
            <a:ext cx="386164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3D</a:t>
            </a:r>
            <a:endParaRPr/>
          </a:p>
        </p:txBody>
      </p:sp>
      <p:sp>
        <p:nvSpPr>
          <p:cNvPr id="942" name="Google Shape;942;p103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943" name="Google Shape;943;p103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5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7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944" name="Google Shape;944;p103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945" name="Google Shape;945;p103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04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1" name="Google Shape;951;p104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2" name="Google Shape;952;p104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3" name="Google Shape;953;p104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4" name="Google Shape;954;p104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5" name="Google Shape;955;p104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6" name="Google Shape;956;p104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7" name="Google Shape;957;p104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8" name="Google Shape;958;p104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59" name="Google Shape;959;p104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0" name="Google Shape;960;p104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1" name="Google Shape;961;p104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62" name="Google Shape;962;p104"/>
          <p:cNvSpPr txBox="1"/>
          <p:nvPr>
            <p:ph type="title"/>
          </p:nvPr>
        </p:nvSpPr>
        <p:spPr>
          <a:xfrm>
            <a:off x="714587" y="464946"/>
            <a:ext cx="3861647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3D</a:t>
            </a:r>
            <a:endParaRPr/>
          </a:p>
        </p:txBody>
      </p:sp>
      <p:sp>
        <p:nvSpPr>
          <p:cNvPr id="963" name="Google Shape;963;p104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964" name="Google Shape;964;p104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965" name="Google Shape;965;p104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966" name="Google Shape;966;p104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5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2" name="Google Shape;972;p105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3" name="Google Shape;973;p105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4" name="Google Shape;974;p105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5" name="Google Shape;975;p105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6" name="Google Shape;976;p105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7" name="Google Shape;977;p105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8" name="Google Shape;978;p105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79" name="Google Shape;979;p105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0" name="Google Shape;980;p105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1" name="Google Shape;981;p105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2" name="Google Shape;982;p105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83" name="Google Shape;983;p105"/>
          <p:cNvSpPr txBox="1"/>
          <p:nvPr>
            <p:ph type="title"/>
          </p:nvPr>
        </p:nvSpPr>
        <p:spPr>
          <a:xfrm>
            <a:off x="714587" y="464946"/>
            <a:ext cx="542459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Bolding</a:t>
            </a:r>
            <a:endParaRPr/>
          </a:p>
        </p:txBody>
      </p:sp>
      <p:sp>
        <p:nvSpPr>
          <p:cNvPr id="984" name="Google Shape;984;p105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985" name="Google Shape;985;p105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986" name="Google Shape;986;p105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92750"/>
                <a:gridCol w="2019300"/>
                <a:gridCol w="1415625"/>
                <a:gridCol w="74675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Bacon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4922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4605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987" name="Google Shape;987;p105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06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3" name="Google Shape;993;p106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4" name="Google Shape;994;p106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5" name="Google Shape;995;p106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6" name="Google Shape;996;p106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7" name="Google Shape;997;p106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8" name="Google Shape;998;p106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9" name="Google Shape;999;p106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0" name="Google Shape;1000;p106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1" name="Google Shape;1001;p106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2" name="Google Shape;1002;p106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3" name="Google Shape;1003;p106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04" name="Google Shape;1004;p106"/>
          <p:cNvSpPr txBox="1"/>
          <p:nvPr>
            <p:ph type="title"/>
          </p:nvPr>
        </p:nvSpPr>
        <p:spPr>
          <a:xfrm>
            <a:off x="714587" y="464946"/>
            <a:ext cx="542459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Bolding</a:t>
            </a:r>
            <a:endParaRPr/>
          </a:p>
        </p:txBody>
      </p:sp>
      <p:sp>
        <p:nvSpPr>
          <p:cNvPr id="1005" name="Google Shape;1005;p106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006" name="Google Shape;1006;p106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007" name="Google Shape;1007;p106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77525"/>
                <a:gridCol w="20337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Ribs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00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35255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008" name="Google Shape;1008;p106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07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4" name="Google Shape;1014;p107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5" name="Google Shape;1015;p107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6" name="Google Shape;1016;p107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7" name="Google Shape;1017;p107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8" name="Google Shape;1018;p107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19" name="Google Shape;1019;p107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0" name="Google Shape;1020;p107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1" name="Google Shape;1021;p107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2" name="Google Shape;1022;p107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3" name="Google Shape;1023;p107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4" name="Google Shape;1024;p107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25" name="Google Shape;1025;p107"/>
          <p:cNvSpPr txBox="1"/>
          <p:nvPr>
            <p:ph type="title"/>
          </p:nvPr>
        </p:nvSpPr>
        <p:spPr>
          <a:xfrm>
            <a:off x="714587" y="464946"/>
            <a:ext cx="542459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Bolding</a:t>
            </a:r>
            <a:endParaRPr/>
          </a:p>
        </p:txBody>
      </p:sp>
      <p:sp>
        <p:nvSpPr>
          <p:cNvPr id="1026" name="Google Shape;1026;p107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027" name="Google Shape;1027;p107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028" name="Google Shape;1028;p107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77525"/>
                <a:gridCol w="20337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00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35255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029" name="Google Shape;1029;p107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08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5" name="Google Shape;1035;p108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6" name="Google Shape;1036;p108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7" name="Google Shape;1037;p108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8" name="Google Shape;1038;p108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39" name="Google Shape;1039;p108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0" name="Google Shape;1040;p108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1" name="Google Shape;1041;p108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2" name="Google Shape;1042;p108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3" name="Google Shape;1043;p108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4" name="Google Shape;1044;p108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5" name="Google Shape;1045;p108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46" name="Google Shape;1046;p108"/>
          <p:cNvSpPr txBox="1"/>
          <p:nvPr>
            <p:ph type="title"/>
          </p:nvPr>
        </p:nvSpPr>
        <p:spPr>
          <a:xfrm>
            <a:off x="714587" y="464946"/>
            <a:ext cx="542459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Bolding</a:t>
            </a:r>
            <a:endParaRPr/>
          </a:p>
        </p:txBody>
      </p:sp>
      <p:sp>
        <p:nvSpPr>
          <p:cNvPr id="1047" name="Google Shape;1047;p108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048" name="Google Shape;1048;p108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049" name="Google Shape;1049;p108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77525"/>
                <a:gridCol w="20337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00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35255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Other</a:t>
                      </a:r>
                      <a:endParaRPr sz="12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050" name="Google Shape;1050;p108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idx="1" type="subTitle"/>
          </p:nvPr>
        </p:nvSpPr>
        <p:spPr>
          <a:xfrm>
            <a:off x="1524000" y="1239838"/>
            <a:ext cx="9144000" cy="1655700"/>
          </a:xfrm>
          <a:prstGeom prst="rect">
            <a:avLst/>
          </a:prstGeom>
        </p:spPr>
        <p:txBody>
          <a:bodyPr anchorCtr="0" anchor="t" bIns="101375" lIns="101375" spcFirstLastPara="1" rIns="101375" wrap="square" tIns="10137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4C85"/>
                </a:solidFill>
              </a:rPr>
              <a:t>PRINCIPALI ERRORI NEL CREARE GRAFICI</a:t>
            </a:r>
            <a:endParaRPr b="1" sz="3300">
              <a:solidFill>
                <a:srgbClr val="004C8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-450850" lvl="0" marL="508000" rtl="0" algn="l">
              <a:spcBef>
                <a:spcPts val="1000"/>
              </a:spcBef>
              <a:spcAft>
                <a:spcPts val="0"/>
              </a:spcAft>
              <a:buClr>
                <a:srgbClr val="5B5B68"/>
              </a:buClr>
              <a:buSzPts val="3100"/>
              <a:buChar char="-"/>
            </a:pPr>
            <a:r>
              <a:rPr lang="en-US" sz="3100">
                <a:solidFill>
                  <a:srgbClr val="5B5B68"/>
                </a:solidFill>
              </a:rPr>
              <a:t>ABUSO DEI COLORI</a:t>
            </a:r>
            <a:endParaRPr sz="3100">
              <a:solidFill>
                <a:srgbClr val="5B5B68"/>
              </a:solidFill>
            </a:endParaRPr>
          </a:p>
          <a:p>
            <a:pPr indent="-450850" lvl="0" marL="508000" rtl="0" algn="l">
              <a:spcBef>
                <a:spcPts val="0"/>
              </a:spcBef>
              <a:spcAft>
                <a:spcPts val="0"/>
              </a:spcAft>
              <a:buClr>
                <a:srgbClr val="5B5B68"/>
              </a:buClr>
              <a:buSzPts val="3100"/>
              <a:buChar char="-"/>
            </a:pPr>
            <a:r>
              <a:rPr lang="en-US" sz="3100">
                <a:solidFill>
                  <a:srgbClr val="5B5B68"/>
                </a:solidFill>
              </a:rPr>
              <a:t>TROPPA INFORMAZIONE</a:t>
            </a:r>
            <a:endParaRPr sz="3100">
              <a:solidFill>
                <a:srgbClr val="5B5B68"/>
              </a:solidFill>
            </a:endParaRPr>
          </a:p>
          <a:p>
            <a:pPr indent="-450850" lvl="0" marL="508000" rtl="0" algn="l">
              <a:spcBef>
                <a:spcPts val="0"/>
              </a:spcBef>
              <a:spcAft>
                <a:spcPts val="0"/>
              </a:spcAft>
              <a:buClr>
                <a:srgbClr val="5B5B68"/>
              </a:buClr>
              <a:buSzPts val="3100"/>
              <a:buChar char="-"/>
            </a:pPr>
            <a:r>
              <a:rPr lang="en-US" sz="3100">
                <a:solidFill>
                  <a:srgbClr val="5B5B68"/>
                </a:solidFill>
              </a:rPr>
              <a:t>BELLO NON VUOL DIRE EFFICACE</a:t>
            </a:r>
            <a:endParaRPr sz="3100">
              <a:solidFill>
                <a:srgbClr val="5B5B68"/>
              </a:solidFill>
            </a:endParaRPr>
          </a:p>
          <a:p>
            <a:pPr indent="-450850" lvl="0" marL="508000" rtl="0" algn="l">
              <a:spcBef>
                <a:spcPts val="0"/>
              </a:spcBef>
              <a:spcAft>
                <a:spcPts val="0"/>
              </a:spcAft>
              <a:buClr>
                <a:srgbClr val="5B5B68"/>
              </a:buClr>
              <a:buSzPts val="3100"/>
              <a:buChar char="-"/>
            </a:pPr>
            <a:r>
              <a:rPr lang="en-US" sz="3100">
                <a:solidFill>
                  <a:srgbClr val="5B5B68"/>
                </a:solidFill>
              </a:rPr>
              <a:t>LE VISUALIZZAZIONI PARTONO DAI BUONI DATI</a:t>
            </a:r>
            <a:endParaRPr sz="3100">
              <a:solidFill>
                <a:srgbClr val="5B5B68"/>
              </a:solidFill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1806575" y="93650"/>
            <a:ext cx="83586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</a:pPr>
            <a:r>
              <a:rPr lang="en-US"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 cosa fare attenzione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09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6" name="Google Shape;1056;p109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7" name="Google Shape;1057;p109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8" name="Google Shape;1058;p109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59" name="Google Shape;1059;p109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0" name="Google Shape;1060;p109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1" name="Google Shape;1061;p109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2" name="Google Shape;1062;p109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3" name="Google Shape;1063;p109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4" name="Google Shape;1064;p109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5" name="Google Shape;1065;p109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6" name="Google Shape;1066;p109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67" name="Google Shape;1067;p109"/>
          <p:cNvSpPr txBox="1"/>
          <p:nvPr>
            <p:ph type="title"/>
          </p:nvPr>
        </p:nvSpPr>
        <p:spPr>
          <a:xfrm>
            <a:off x="714587" y="464946"/>
            <a:ext cx="5424593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Bolding</a:t>
            </a:r>
            <a:endParaRPr/>
          </a:p>
        </p:txBody>
      </p:sp>
      <p:sp>
        <p:nvSpPr>
          <p:cNvPr id="1068" name="Google Shape;1068;p109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069" name="Google Shape;1069;p109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070" name="Google Shape;1070;p109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071" name="Google Shape;1071;p109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10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7" name="Google Shape;1077;p110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8" name="Google Shape;1078;p110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4F81B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79" name="Google Shape;1079;p110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0" name="Google Shape;1080;p110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1" name="Google Shape;1081;p110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2" name="Google Shape;1082;p110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3" name="Google Shape;1083;p110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4" name="Google Shape;1084;p110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5" name="Google Shape;1085;p110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6" name="Google Shape;1086;p110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7" name="Google Shape;1087;p110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88" name="Google Shape;1088;p110"/>
          <p:cNvSpPr txBox="1"/>
          <p:nvPr>
            <p:ph type="title"/>
          </p:nvPr>
        </p:nvSpPr>
        <p:spPr>
          <a:xfrm>
            <a:off x="714587" y="464946"/>
            <a:ext cx="4866639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Reduce Colors</a:t>
            </a:r>
            <a:endParaRPr/>
          </a:p>
        </p:txBody>
      </p:sp>
      <p:sp>
        <p:nvSpPr>
          <p:cNvPr id="1089" name="Google Shape;1089;p110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090" name="Google Shape;1090;p110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091" name="Google Shape;1091;p110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092" name="Google Shape;1092;p110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11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8" name="Google Shape;1098;p111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099" name="Google Shape;1099;p111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0" name="Google Shape;1100;p111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1" name="Google Shape;1101;p111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9BBA5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2" name="Google Shape;1102;p111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3" name="Google Shape;1103;p111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4" name="Google Shape;1104;p111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5" name="Google Shape;1105;p111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6" name="Google Shape;1106;p111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7" name="Google Shape;1107;p111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8" name="Google Shape;1108;p111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09" name="Google Shape;1109;p111"/>
          <p:cNvSpPr txBox="1"/>
          <p:nvPr>
            <p:ph type="title"/>
          </p:nvPr>
        </p:nvSpPr>
        <p:spPr>
          <a:xfrm>
            <a:off x="714587" y="464946"/>
            <a:ext cx="4866639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Reduce Colors</a:t>
            </a:r>
            <a:endParaRPr/>
          </a:p>
        </p:txBody>
      </p:sp>
      <p:sp>
        <p:nvSpPr>
          <p:cNvPr id="1110" name="Google Shape;1110;p111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111" name="Google Shape;1111;p111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112" name="Google Shape;1112;p111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113" name="Google Shape;1113;p111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12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19" name="Google Shape;1119;p112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0" name="Google Shape;1120;p112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1" name="Google Shape;1121;p112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2" name="Google Shape;1122;p112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3" name="Google Shape;1123;p112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4" name="Google Shape;1124;p112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B3A1C6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5" name="Google Shape;1125;p112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6" name="Google Shape;1126;p112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7" name="Google Shape;1127;p112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8" name="Google Shape;1128;p112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29" name="Google Shape;1129;p112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0" name="Google Shape;1130;p112"/>
          <p:cNvSpPr txBox="1"/>
          <p:nvPr>
            <p:ph type="title"/>
          </p:nvPr>
        </p:nvSpPr>
        <p:spPr>
          <a:xfrm>
            <a:off x="714587" y="464946"/>
            <a:ext cx="4866639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Reduce Colors</a:t>
            </a:r>
            <a:endParaRPr/>
          </a:p>
        </p:txBody>
      </p:sp>
      <p:sp>
        <p:nvSpPr>
          <p:cNvPr id="1131" name="Google Shape;1131;p112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132" name="Google Shape;1132;p112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133" name="Google Shape;1133;p112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134" name="Google Shape;1134;p112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13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0" name="Google Shape;1140;p113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1" name="Google Shape;1141;p113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2" name="Google Shape;1142;p113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3" name="Google Shape;1143;p113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4" name="Google Shape;1144;p113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5" name="Google Shape;1145;p113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6" name="Google Shape;1146;p113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7" name="Google Shape;1147;p113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8" name="Google Shape;1148;p113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9" name="Google Shape;1149;p113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0" name="Google Shape;1150;p113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51" name="Google Shape;1151;p113"/>
          <p:cNvSpPr txBox="1"/>
          <p:nvPr>
            <p:ph type="title"/>
          </p:nvPr>
        </p:nvSpPr>
        <p:spPr>
          <a:xfrm>
            <a:off x="714587" y="464946"/>
            <a:ext cx="4866639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Reduce Colors</a:t>
            </a:r>
            <a:endParaRPr/>
          </a:p>
        </p:txBody>
      </p:sp>
      <p:sp>
        <p:nvSpPr>
          <p:cNvPr id="1152" name="Google Shape;1152;p113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153" name="Google Shape;1153;p113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154" name="Google Shape;1154;p113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155" name="Google Shape;1155;p113"/>
          <p:cNvSpPr txBox="1"/>
          <p:nvPr/>
        </p:nvSpPr>
        <p:spPr>
          <a:xfrm>
            <a:off x="2437723" y="1784985"/>
            <a:ext cx="5010572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Pig </a:t>
            </a:r>
            <a:r>
              <a:rPr b="1" lang="en-US" sz="2800">
                <a:solidFill>
                  <a:srgbClr val="8063A1"/>
                </a:solidFill>
                <a:latin typeface="Tahoma"/>
                <a:ea typeface="Tahoma"/>
                <a:cs typeface="Tahoma"/>
                <a:sym typeface="Tahoma"/>
              </a:rPr>
              <a:t>Meat </a:t>
            </a:r>
            <a:r>
              <a:rPr b="1" lang="en-US" sz="2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14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1" name="Google Shape;1161;p114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2" name="Google Shape;1162;p114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3" name="Google Shape;1163;p114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4" name="Google Shape;1164;p114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5" name="Google Shape;1165;p114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6" name="Google Shape;1166;p114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7" name="Google Shape;1167;p114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8" name="Google Shape;1168;p114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69" name="Google Shape;1169;p114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0" name="Google Shape;1170;p114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1" name="Google Shape;1171;p114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72" name="Google Shape;1172;p114"/>
          <p:cNvSpPr txBox="1"/>
          <p:nvPr>
            <p:ph type="title"/>
          </p:nvPr>
        </p:nvSpPr>
        <p:spPr>
          <a:xfrm>
            <a:off x="714587" y="464946"/>
            <a:ext cx="4866639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Reduce Colors</a:t>
            </a:r>
            <a:endParaRPr/>
          </a:p>
        </p:txBody>
      </p:sp>
      <p:sp>
        <p:nvSpPr>
          <p:cNvPr id="1173" name="Google Shape;1173;p114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174" name="Google Shape;1174;p114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175" name="Google Shape;1175;p114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176" name="Google Shape;1176;p114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15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2" name="Google Shape;1182;p115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3" name="Google Shape;1183;p115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4" name="Google Shape;1184;p115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5" name="Google Shape;1185;p115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6" name="Google Shape;1186;p115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7" name="Google Shape;1187;p115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8" name="Google Shape;1188;p115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89" name="Google Shape;1189;p115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90" name="Google Shape;1190;p115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91" name="Google Shape;1191;p115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92" name="Google Shape;1192;p115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93" name="Google Shape;1193;p115"/>
          <p:cNvSpPr txBox="1"/>
          <p:nvPr>
            <p:ph type="title"/>
          </p:nvPr>
        </p:nvSpPr>
        <p:spPr>
          <a:xfrm>
            <a:off x="714587" y="464946"/>
            <a:ext cx="6734386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the wedges</a:t>
            </a:r>
            <a:endParaRPr/>
          </a:p>
        </p:txBody>
      </p:sp>
      <p:sp>
        <p:nvSpPr>
          <p:cNvPr id="1194" name="Google Shape;1194;p115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195" name="Google Shape;1195;p115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196" name="Google Shape;1196;p115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197" name="Google Shape;1197;p115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16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3" name="Google Shape;1203;p116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4" name="Google Shape;1204;p116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5" name="Google Shape;1205;p116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6" name="Google Shape;1206;p116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7" name="Google Shape;1207;p116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8" name="Google Shape;1208;p116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09" name="Google Shape;1209;p116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10" name="Google Shape;1210;p116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11" name="Google Shape;1211;p116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12" name="Google Shape;1212;p116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13" name="Google Shape;1213;p116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14" name="Google Shape;1214;p116"/>
          <p:cNvSpPr txBox="1"/>
          <p:nvPr>
            <p:ph type="title"/>
          </p:nvPr>
        </p:nvSpPr>
        <p:spPr>
          <a:xfrm>
            <a:off x="714587" y="464946"/>
            <a:ext cx="6734386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the wedges</a:t>
            </a:r>
            <a:endParaRPr/>
          </a:p>
        </p:txBody>
      </p:sp>
      <p:sp>
        <p:nvSpPr>
          <p:cNvPr id="1215" name="Google Shape;1215;p116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216" name="Google Shape;1216;p116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217" name="Google Shape;1217;p116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218" name="Google Shape;1218;p116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17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4" name="Google Shape;1224;p117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5" name="Google Shape;1225;p117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6" name="Google Shape;1226;p117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7" name="Google Shape;1227;p117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8" name="Google Shape;1228;p117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29" name="Google Shape;1229;p117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7E7E7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0" name="Google Shape;1230;p117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1" name="Google Shape;1231;p117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2" name="Google Shape;1232;p117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3" name="Google Shape;1233;p117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4" name="Google Shape;1234;p117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35" name="Google Shape;1235;p117"/>
          <p:cNvSpPr txBox="1"/>
          <p:nvPr>
            <p:ph type="title"/>
          </p:nvPr>
        </p:nvSpPr>
        <p:spPr>
          <a:xfrm>
            <a:off x="714587" y="464946"/>
            <a:ext cx="6734386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the wedges</a:t>
            </a:r>
            <a:endParaRPr/>
          </a:p>
        </p:txBody>
      </p:sp>
      <p:sp>
        <p:nvSpPr>
          <p:cNvPr id="1236" name="Google Shape;1236;p117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237" name="Google Shape;1237;p117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238" name="Google Shape;1238;p117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239" name="Google Shape;1239;p117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118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1097480" y="0"/>
                </a:moveTo>
                <a:lnTo>
                  <a:pt x="1052739" y="728"/>
                </a:lnTo>
                <a:lnTo>
                  <a:pt x="1008005" y="2618"/>
                </a:lnTo>
                <a:lnTo>
                  <a:pt x="963305" y="5671"/>
                </a:lnTo>
                <a:lnTo>
                  <a:pt x="918661" y="9890"/>
                </a:lnTo>
                <a:lnTo>
                  <a:pt x="874099" y="15276"/>
                </a:lnTo>
                <a:lnTo>
                  <a:pt x="829642" y="21832"/>
                </a:lnTo>
                <a:lnTo>
                  <a:pt x="785314" y="29560"/>
                </a:lnTo>
                <a:lnTo>
                  <a:pt x="741141" y="38462"/>
                </a:lnTo>
                <a:lnTo>
                  <a:pt x="697146" y="48540"/>
                </a:lnTo>
                <a:lnTo>
                  <a:pt x="653353" y="59797"/>
                </a:lnTo>
                <a:lnTo>
                  <a:pt x="609787" y="72233"/>
                </a:lnTo>
                <a:lnTo>
                  <a:pt x="566472" y="85853"/>
                </a:lnTo>
                <a:lnTo>
                  <a:pt x="523432" y="100656"/>
                </a:lnTo>
                <a:lnTo>
                  <a:pt x="480691" y="116647"/>
                </a:lnTo>
                <a:lnTo>
                  <a:pt x="438275" y="133826"/>
                </a:lnTo>
                <a:lnTo>
                  <a:pt x="396206" y="152197"/>
                </a:lnTo>
                <a:lnTo>
                  <a:pt x="354510" y="171760"/>
                </a:lnTo>
                <a:lnTo>
                  <a:pt x="313210" y="192518"/>
                </a:lnTo>
                <a:lnTo>
                  <a:pt x="272331" y="214474"/>
                </a:lnTo>
                <a:lnTo>
                  <a:pt x="231898" y="237630"/>
                </a:lnTo>
                <a:lnTo>
                  <a:pt x="191933" y="261986"/>
                </a:lnTo>
                <a:lnTo>
                  <a:pt x="152462" y="287547"/>
                </a:lnTo>
                <a:lnTo>
                  <a:pt x="113509" y="314313"/>
                </a:lnTo>
                <a:lnTo>
                  <a:pt x="75098" y="342287"/>
                </a:lnTo>
                <a:lnTo>
                  <a:pt x="37253" y="371471"/>
                </a:lnTo>
                <a:lnTo>
                  <a:pt x="0" y="401868"/>
                </a:lnTo>
                <a:lnTo>
                  <a:pt x="1104011" y="1717715"/>
                </a:lnTo>
                <a:lnTo>
                  <a:pt x="2705481" y="2338872"/>
                </a:lnTo>
                <a:lnTo>
                  <a:pt x="2722670" y="2292595"/>
                </a:lnTo>
                <a:lnTo>
                  <a:pt x="2738468" y="2246028"/>
                </a:lnTo>
                <a:lnTo>
                  <a:pt x="2752879" y="2199197"/>
                </a:lnTo>
                <a:lnTo>
                  <a:pt x="2765908" y="2152130"/>
                </a:lnTo>
                <a:lnTo>
                  <a:pt x="2777559" y="2104857"/>
                </a:lnTo>
                <a:lnTo>
                  <a:pt x="2787837" y="2057406"/>
                </a:lnTo>
                <a:lnTo>
                  <a:pt x="2796747" y="2009803"/>
                </a:lnTo>
                <a:lnTo>
                  <a:pt x="2804294" y="1962079"/>
                </a:lnTo>
                <a:lnTo>
                  <a:pt x="2810482" y="1914261"/>
                </a:lnTo>
                <a:lnTo>
                  <a:pt x="2815315" y="1866377"/>
                </a:lnTo>
                <a:lnTo>
                  <a:pt x="2818799" y="1818456"/>
                </a:lnTo>
                <a:lnTo>
                  <a:pt x="2820938" y="1770525"/>
                </a:lnTo>
                <a:lnTo>
                  <a:pt x="2821737" y="1722614"/>
                </a:lnTo>
                <a:lnTo>
                  <a:pt x="2821201" y="1674749"/>
                </a:lnTo>
                <a:lnTo>
                  <a:pt x="2819334" y="1626960"/>
                </a:lnTo>
                <a:lnTo>
                  <a:pt x="2816141" y="1579275"/>
                </a:lnTo>
                <a:lnTo>
                  <a:pt x="2811626" y="1531722"/>
                </a:lnTo>
                <a:lnTo>
                  <a:pt x="2805794" y="1484329"/>
                </a:lnTo>
                <a:lnTo>
                  <a:pt x="2798651" y="1437124"/>
                </a:lnTo>
                <a:lnTo>
                  <a:pt x="2790200" y="1390136"/>
                </a:lnTo>
                <a:lnTo>
                  <a:pt x="2780446" y="1343393"/>
                </a:lnTo>
                <a:lnTo>
                  <a:pt x="2769395" y="1296923"/>
                </a:lnTo>
                <a:lnTo>
                  <a:pt x="2757050" y="1250754"/>
                </a:lnTo>
                <a:lnTo>
                  <a:pt x="2743416" y="1204914"/>
                </a:lnTo>
                <a:lnTo>
                  <a:pt x="2728499" y="1159433"/>
                </a:lnTo>
                <a:lnTo>
                  <a:pt x="2712302" y="1114337"/>
                </a:lnTo>
                <a:lnTo>
                  <a:pt x="2694830" y="1069656"/>
                </a:lnTo>
                <a:lnTo>
                  <a:pt x="2676089" y="1025417"/>
                </a:lnTo>
                <a:lnTo>
                  <a:pt x="2656082" y="981649"/>
                </a:lnTo>
                <a:lnTo>
                  <a:pt x="2634815" y="938380"/>
                </a:lnTo>
                <a:lnTo>
                  <a:pt x="2612292" y="895638"/>
                </a:lnTo>
                <a:lnTo>
                  <a:pt x="2588517" y="853452"/>
                </a:lnTo>
                <a:lnTo>
                  <a:pt x="2563496" y="811849"/>
                </a:lnTo>
                <a:lnTo>
                  <a:pt x="2537234" y="770858"/>
                </a:lnTo>
                <a:lnTo>
                  <a:pt x="2509734" y="730507"/>
                </a:lnTo>
                <a:lnTo>
                  <a:pt x="2481001" y="690824"/>
                </a:lnTo>
                <a:lnTo>
                  <a:pt x="2451041" y="651838"/>
                </a:lnTo>
                <a:lnTo>
                  <a:pt x="2419858" y="613577"/>
                </a:lnTo>
                <a:lnTo>
                  <a:pt x="2388450" y="577171"/>
                </a:lnTo>
                <a:lnTo>
                  <a:pt x="2356251" y="541857"/>
                </a:lnTo>
                <a:lnTo>
                  <a:pt x="2323283" y="507636"/>
                </a:lnTo>
                <a:lnTo>
                  <a:pt x="2289572" y="474511"/>
                </a:lnTo>
                <a:lnTo>
                  <a:pt x="2255141" y="442484"/>
                </a:lnTo>
                <a:lnTo>
                  <a:pt x="2220015" y="411556"/>
                </a:lnTo>
                <a:lnTo>
                  <a:pt x="2184219" y="381731"/>
                </a:lnTo>
                <a:lnTo>
                  <a:pt x="2147775" y="353009"/>
                </a:lnTo>
                <a:lnTo>
                  <a:pt x="2110709" y="325394"/>
                </a:lnTo>
                <a:lnTo>
                  <a:pt x="2073045" y="298887"/>
                </a:lnTo>
                <a:lnTo>
                  <a:pt x="2034807" y="273491"/>
                </a:lnTo>
                <a:lnTo>
                  <a:pt x="1996019" y="249207"/>
                </a:lnTo>
                <a:lnTo>
                  <a:pt x="1956706" y="226038"/>
                </a:lnTo>
                <a:lnTo>
                  <a:pt x="1916892" y="203985"/>
                </a:lnTo>
                <a:lnTo>
                  <a:pt x="1876601" y="183052"/>
                </a:lnTo>
                <a:lnTo>
                  <a:pt x="1835858" y="163239"/>
                </a:lnTo>
                <a:lnTo>
                  <a:pt x="1794686" y="144550"/>
                </a:lnTo>
                <a:lnTo>
                  <a:pt x="1753110" y="126986"/>
                </a:lnTo>
                <a:lnTo>
                  <a:pt x="1711154" y="110550"/>
                </a:lnTo>
                <a:lnTo>
                  <a:pt x="1668843" y="95242"/>
                </a:lnTo>
                <a:lnTo>
                  <a:pt x="1626200" y="81067"/>
                </a:lnTo>
                <a:lnTo>
                  <a:pt x="1583251" y="68025"/>
                </a:lnTo>
                <a:lnTo>
                  <a:pt x="1540018" y="56119"/>
                </a:lnTo>
                <a:lnTo>
                  <a:pt x="1496527" y="45351"/>
                </a:lnTo>
                <a:lnTo>
                  <a:pt x="1452802" y="35724"/>
                </a:lnTo>
                <a:lnTo>
                  <a:pt x="1408867" y="27238"/>
                </a:lnTo>
                <a:lnTo>
                  <a:pt x="1364746" y="19897"/>
                </a:lnTo>
                <a:lnTo>
                  <a:pt x="1320464" y="13702"/>
                </a:lnTo>
                <a:lnTo>
                  <a:pt x="1276045" y="8656"/>
                </a:lnTo>
                <a:lnTo>
                  <a:pt x="1231512" y="4761"/>
                </a:lnTo>
                <a:lnTo>
                  <a:pt x="1186891" y="2018"/>
                </a:lnTo>
                <a:lnTo>
                  <a:pt x="1142206" y="430"/>
                </a:lnTo>
                <a:lnTo>
                  <a:pt x="1097480" y="0"/>
                </a:lnTo>
                <a:close/>
              </a:path>
            </a:pathLst>
          </a:custGeom>
          <a:solidFill>
            <a:srgbClr val="C0504D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45" name="Google Shape;1245;p118"/>
          <p:cNvSpPr/>
          <p:nvPr/>
        </p:nvSpPr>
        <p:spPr>
          <a:xfrm>
            <a:off x="5055953" y="2256368"/>
            <a:ext cx="3762587" cy="2339340"/>
          </a:xfrm>
          <a:custGeom>
            <a:rect b="b" l="l" r="r" t="t"/>
            <a:pathLst>
              <a:path extrusionOk="0" h="2339340" w="2821940">
                <a:moveTo>
                  <a:pt x="0" y="401868"/>
                </a:moveTo>
                <a:lnTo>
                  <a:pt x="37253" y="371471"/>
                </a:lnTo>
                <a:lnTo>
                  <a:pt x="75098" y="342287"/>
                </a:lnTo>
                <a:lnTo>
                  <a:pt x="113509" y="314313"/>
                </a:lnTo>
                <a:lnTo>
                  <a:pt x="152462" y="287547"/>
                </a:lnTo>
                <a:lnTo>
                  <a:pt x="191933" y="261986"/>
                </a:lnTo>
                <a:lnTo>
                  <a:pt x="231898" y="237630"/>
                </a:lnTo>
                <a:lnTo>
                  <a:pt x="272331" y="214474"/>
                </a:lnTo>
                <a:lnTo>
                  <a:pt x="313210" y="192518"/>
                </a:lnTo>
                <a:lnTo>
                  <a:pt x="354510" y="171760"/>
                </a:lnTo>
                <a:lnTo>
                  <a:pt x="396206" y="152197"/>
                </a:lnTo>
                <a:lnTo>
                  <a:pt x="438275" y="133826"/>
                </a:lnTo>
                <a:lnTo>
                  <a:pt x="480691" y="116647"/>
                </a:lnTo>
                <a:lnTo>
                  <a:pt x="523432" y="100656"/>
                </a:lnTo>
                <a:lnTo>
                  <a:pt x="566472" y="85853"/>
                </a:lnTo>
                <a:lnTo>
                  <a:pt x="609787" y="72233"/>
                </a:lnTo>
                <a:lnTo>
                  <a:pt x="653353" y="59797"/>
                </a:lnTo>
                <a:lnTo>
                  <a:pt x="697146" y="48540"/>
                </a:lnTo>
                <a:lnTo>
                  <a:pt x="741141" y="38462"/>
                </a:lnTo>
                <a:lnTo>
                  <a:pt x="785314" y="29560"/>
                </a:lnTo>
                <a:lnTo>
                  <a:pt x="829642" y="21832"/>
                </a:lnTo>
                <a:lnTo>
                  <a:pt x="874099" y="15276"/>
                </a:lnTo>
                <a:lnTo>
                  <a:pt x="918661" y="9890"/>
                </a:lnTo>
                <a:lnTo>
                  <a:pt x="963305" y="5671"/>
                </a:lnTo>
                <a:lnTo>
                  <a:pt x="1008005" y="2618"/>
                </a:lnTo>
                <a:lnTo>
                  <a:pt x="1052739" y="728"/>
                </a:lnTo>
                <a:lnTo>
                  <a:pt x="1097480" y="0"/>
                </a:lnTo>
                <a:lnTo>
                  <a:pt x="1142206" y="430"/>
                </a:lnTo>
                <a:lnTo>
                  <a:pt x="1186891" y="2018"/>
                </a:lnTo>
                <a:lnTo>
                  <a:pt x="1231512" y="4761"/>
                </a:lnTo>
                <a:lnTo>
                  <a:pt x="1276045" y="8656"/>
                </a:lnTo>
                <a:lnTo>
                  <a:pt x="1320464" y="13702"/>
                </a:lnTo>
                <a:lnTo>
                  <a:pt x="1364746" y="19897"/>
                </a:lnTo>
                <a:lnTo>
                  <a:pt x="1408867" y="27238"/>
                </a:lnTo>
                <a:lnTo>
                  <a:pt x="1452802" y="35724"/>
                </a:lnTo>
                <a:lnTo>
                  <a:pt x="1496527" y="45351"/>
                </a:lnTo>
                <a:lnTo>
                  <a:pt x="1540018" y="56119"/>
                </a:lnTo>
                <a:lnTo>
                  <a:pt x="1583251" y="68025"/>
                </a:lnTo>
                <a:lnTo>
                  <a:pt x="1626200" y="81067"/>
                </a:lnTo>
                <a:lnTo>
                  <a:pt x="1668843" y="95242"/>
                </a:lnTo>
                <a:lnTo>
                  <a:pt x="1711154" y="110550"/>
                </a:lnTo>
                <a:lnTo>
                  <a:pt x="1753110" y="126986"/>
                </a:lnTo>
                <a:lnTo>
                  <a:pt x="1794686" y="144550"/>
                </a:lnTo>
                <a:lnTo>
                  <a:pt x="1835858" y="163239"/>
                </a:lnTo>
                <a:lnTo>
                  <a:pt x="1876601" y="183052"/>
                </a:lnTo>
                <a:lnTo>
                  <a:pt x="1916892" y="203985"/>
                </a:lnTo>
                <a:lnTo>
                  <a:pt x="1956706" y="226038"/>
                </a:lnTo>
                <a:lnTo>
                  <a:pt x="1996019" y="249207"/>
                </a:lnTo>
                <a:lnTo>
                  <a:pt x="2034807" y="273491"/>
                </a:lnTo>
                <a:lnTo>
                  <a:pt x="2073045" y="298887"/>
                </a:lnTo>
                <a:lnTo>
                  <a:pt x="2110709" y="325394"/>
                </a:lnTo>
                <a:lnTo>
                  <a:pt x="2147775" y="353009"/>
                </a:lnTo>
                <a:lnTo>
                  <a:pt x="2184219" y="381731"/>
                </a:lnTo>
                <a:lnTo>
                  <a:pt x="2220015" y="411556"/>
                </a:lnTo>
                <a:lnTo>
                  <a:pt x="2255141" y="442484"/>
                </a:lnTo>
                <a:lnTo>
                  <a:pt x="2289572" y="474511"/>
                </a:lnTo>
                <a:lnTo>
                  <a:pt x="2323283" y="507636"/>
                </a:lnTo>
                <a:lnTo>
                  <a:pt x="2356251" y="541857"/>
                </a:lnTo>
                <a:lnTo>
                  <a:pt x="2388450" y="577171"/>
                </a:lnTo>
                <a:lnTo>
                  <a:pt x="2419858" y="613577"/>
                </a:lnTo>
                <a:lnTo>
                  <a:pt x="2451041" y="651838"/>
                </a:lnTo>
                <a:lnTo>
                  <a:pt x="2481001" y="690824"/>
                </a:lnTo>
                <a:lnTo>
                  <a:pt x="2509734" y="730507"/>
                </a:lnTo>
                <a:lnTo>
                  <a:pt x="2537234" y="770858"/>
                </a:lnTo>
                <a:lnTo>
                  <a:pt x="2563496" y="811849"/>
                </a:lnTo>
                <a:lnTo>
                  <a:pt x="2588517" y="853452"/>
                </a:lnTo>
                <a:lnTo>
                  <a:pt x="2612292" y="895638"/>
                </a:lnTo>
                <a:lnTo>
                  <a:pt x="2634815" y="938380"/>
                </a:lnTo>
                <a:lnTo>
                  <a:pt x="2656082" y="981649"/>
                </a:lnTo>
                <a:lnTo>
                  <a:pt x="2676089" y="1025417"/>
                </a:lnTo>
                <a:lnTo>
                  <a:pt x="2694830" y="1069656"/>
                </a:lnTo>
                <a:lnTo>
                  <a:pt x="2712302" y="1114337"/>
                </a:lnTo>
                <a:lnTo>
                  <a:pt x="2728499" y="1159433"/>
                </a:lnTo>
                <a:lnTo>
                  <a:pt x="2743416" y="1204914"/>
                </a:lnTo>
                <a:lnTo>
                  <a:pt x="2757050" y="1250754"/>
                </a:lnTo>
                <a:lnTo>
                  <a:pt x="2769395" y="1296923"/>
                </a:lnTo>
                <a:lnTo>
                  <a:pt x="2780446" y="1343393"/>
                </a:lnTo>
                <a:lnTo>
                  <a:pt x="2790200" y="1390136"/>
                </a:lnTo>
                <a:lnTo>
                  <a:pt x="2798651" y="1437124"/>
                </a:lnTo>
                <a:lnTo>
                  <a:pt x="2805794" y="1484329"/>
                </a:lnTo>
                <a:lnTo>
                  <a:pt x="2811626" y="1531722"/>
                </a:lnTo>
                <a:lnTo>
                  <a:pt x="2816141" y="1579275"/>
                </a:lnTo>
                <a:lnTo>
                  <a:pt x="2819334" y="1626960"/>
                </a:lnTo>
                <a:lnTo>
                  <a:pt x="2821201" y="1674749"/>
                </a:lnTo>
                <a:lnTo>
                  <a:pt x="2821737" y="1722614"/>
                </a:lnTo>
                <a:lnTo>
                  <a:pt x="2820938" y="1770525"/>
                </a:lnTo>
                <a:lnTo>
                  <a:pt x="2818799" y="1818456"/>
                </a:lnTo>
                <a:lnTo>
                  <a:pt x="2815315" y="1866377"/>
                </a:lnTo>
                <a:lnTo>
                  <a:pt x="2810482" y="1914261"/>
                </a:lnTo>
                <a:lnTo>
                  <a:pt x="2804294" y="1962079"/>
                </a:lnTo>
                <a:lnTo>
                  <a:pt x="2796747" y="2009803"/>
                </a:lnTo>
                <a:lnTo>
                  <a:pt x="2787837" y="2057406"/>
                </a:lnTo>
                <a:lnTo>
                  <a:pt x="2777559" y="2104857"/>
                </a:lnTo>
                <a:lnTo>
                  <a:pt x="2765908" y="2152130"/>
                </a:lnTo>
                <a:lnTo>
                  <a:pt x="2752879" y="2199197"/>
                </a:lnTo>
                <a:lnTo>
                  <a:pt x="2738468" y="2246028"/>
                </a:lnTo>
                <a:lnTo>
                  <a:pt x="2722670" y="2292595"/>
                </a:lnTo>
                <a:lnTo>
                  <a:pt x="2705481" y="2338872"/>
                </a:lnTo>
                <a:lnTo>
                  <a:pt x="1104011" y="1717715"/>
                </a:lnTo>
                <a:lnTo>
                  <a:pt x="0" y="401868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46" name="Google Shape;1246;p118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1243838" y="0"/>
                </a:moveTo>
                <a:lnTo>
                  <a:pt x="0" y="1184529"/>
                </a:lnTo>
                <a:lnTo>
                  <a:pt x="35381" y="1220585"/>
                </a:lnTo>
                <a:lnTo>
                  <a:pt x="71757" y="1255539"/>
                </a:lnTo>
                <a:lnTo>
                  <a:pt x="109102" y="1289374"/>
                </a:lnTo>
                <a:lnTo>
                  <a:pt x="147387" y="1322069"/>
                </a:lnTo>
                <a:lnTo>
                  <a:pt x="186586" y="1353608"/>
                </a:lnTo>
                <a:lnTo>
                  <a:pt x="226671" y="1383971"/>
                </a:lnTo>
                <a:lnTo>
                  <a:pt x="267615" y="1413141"/>
                </a:lnTo>
                <a:lnTo>
                  <a:pt x="309391" y="1441100"/>
                </a:lnTo>
                <a:lnTo>
                  <a:pt x="351970" y="1467828"/>
                </a:lnTo>
                <a:lnTo>
                  <a:pt x="395327" y="1493308"/>
                </a:lnTo>
                <a:lnTo>
                  <a:pt x="439433" y="1517521"/>
                </a:lnTo>
                <a:lnTo>
                  <a:pt x="484262" y="1540450"/>
                </a:lnTo>
                <a:lnTo>
                  <a:pt x="529785" y="1562075"/>
                </a:lnTo>
                <a:lnTo>
                  <a:pt x="575976" y="1582379"/>
                </a:lnTo>
                <a:lnTo>
                  <a:pt x="622808" y="1601343"/>
                </a:lnTo>
                <a:lnTo>
                  <a:pt x="667870" y="1618114"/>
                </a:lnTo>
                <a:lnTo>
                  <a:pt x="713101" y="1633548"/>
                </a:lnTo>
                <a:lnTo>
                  <a:pt x="758478" y="1647654"/>
                </a:lnTo>
                <a:lnTo>
                  <a:pt x="803979" y="1660442"/>
                </a:lnTo>
                <a:lnTo>
                  <a:pt x="849581" y="1671921"/>
                </a:lnTo>
                <a:lnTo>
                  <a:pt x="895263" y="1682102"/>
                </a:lnTo>
                <a:lnTo>
                  <a:pt x="941002" y="1690993"/>
                </a:lnTo>
                <a:lnTo>
                  <a:pt x="986775" y="1698606"/>
                </a:lnTo>
                <a:lnTo>
                  <a:pt x="1032561" y="1704950"/>
                </a:lnTo>
                <a:lnTo>
                  <a:pt x="1078337" y="1710035"/>
                </a:lnTo>
                <a:lnTo>
                  <a:pt x="1124080" y="1713870"/>
                </a:lnTo>
                <a:lnTo>
                  <a:pt x="1169770" y="1716466"/>
                </a:lnTo>
                <a:lnTo>
                  <a:pt x="1215382" y="1717831"/>
                </a:lnTo>
                <a:lnTo>
                  <a:pt x="1260896" y="1717977"/>
                </a:lnTo>
                <a:lnTo>
                  <a:pt x="1306289" y="1716913"/>
                </a:lnTo>
                <a:lnTo>
                  <a:pt x="1351537" y="1714648"/>
                </a:lnTo>
                <a:lnTo>
                  <a:pt x="1396621" y="1711193"/>
                </a:lnTo>
                <a:lnTo>
                  <a:pt x="1441516" y="1706557"/>
                </a:lnTo>
                <a:lnTo>
                  <a:pt x="1486200" y="1700750"/>
                </a:lnTo>
                <a:lnTo>
                  <a:pt x="1530652" y="1693782"/>
                </a:lnTo>
                <a:lnTo>
                  <a:pt x="1574849" y="1685663"/>
                </a:lnTo>
                <a:lnTo>
                  <a:pt x="1618769" y="1676403"/>
                </a:lnTo>
                <a:lnTo>
                  <a:pt x="1662389" y="1666011"/>
                </a:lnTo>
                <a:lnTo>
                  <a:pt x="1705688" y="1654497"/>
                </a:lnTo>
                <a:lnTo>
                  <a:pt x="1748643" y="1641871"/>
                </a:lnTo>
                <a:lnTo>
                  <a:pt x="1791231" y="1628144"/>
                </a:lnTo>
                <a:lnTo>
                  <a:pt x="1833430" y="1613324"/>
                </a:lnTo>
                <a:lnTo>
                  <a:pt x="1875219" y="1597421"/>
                </a:lnTo>
                <a:lnTo>
                  <a:pt x="1916575" y="1580446"/>
                </a:lnTo>
                <a:lnTo>
                  <a:pt x="1957475" y="1562408"/>
                </a:lnTo>
                <a:lnTo>
                  <a:pt x="1997897" y="1543317"/>
                </a:lnTo>
                <a:lnTo>
                  <a:pt x="2037819" y="1523183"/>
                </a:lnTo>
                <a:lnTo>
                  <a:pt x="2077219" y="1502016"/>
                </a:lnTo>
                <a:lnTo>
                  <a:pt x="2116075" y="1479825"/>
                </a:lnTo>
                <a:lnTo>
                  <a:pt x="2154363" y="1456621"/>
                </a:lnTo>
                <a:lnTo>
                  <a:pt x="2192063" y="1432413"/>
                </a:lnTo>
                <a:lnTo>
                  <a:pt x="2229151" y="1407210"/>
                </a:lnTo>
                <a:lnTo>
                  <a:pt x="2265605" y="1381024"/>
                </a:lnTo>
                <a:lnTo>
                  <a:pt x="2301404" y="1353863"/>
                </a:lnTo>
                <a:lnTo>
                  <a:pt x="2336524" y="1325738"/>
                </a:lnTo>
                <a:lnTo>
                  <a:pt x="2370944" y="1296657"/>
                </a:lnTo>
                <a:lnTo>
                  <a:pt x="2404640" y="1266632"/>
                </a:lnTo>
                <a:lnTo>
                  <a:pt x="2437592" y="1235672"/>
                </a:lnTo>
                <a:lnTo>
                  <a:pt x="2469776" y="1203787"/>
                </a:lnTo>
                <a:lnTo>
                  <a:pt x="2501171" y="1170986"/>
                </a:lnTo>
                <a:lnTo>
                  <a:pt x="2531754" y="1137280"/>
                </a:lnTo>
                <a:lnTo>
                  <a:pt x="2561503" y="1102678"/>
                </a:lnTo>
                <a:lnTo>
                  <a:pt x="2590395" y="1067189"/>
                </a:lnTo>
                <a:lnTo>
                  <a:pt x="2618408" y="1030825"/>
                </a:lnTo>
                <a:lnTo>
                  <a:pt x="2645520" y="993595"/>
                </a:lnTo>
                <a:lnTo>
                  <a:pt x="2671709" y="955507"/>
                </a:lnTo>
                <a:lnTo>
                  <a:pt x="2696953" y="916574"/>
                </a:lnTo>
                <a:lnTo>
                  <a:pt x="2721228" y="876803"/>
                </a:lnTo>
                <a:lnTo>
                  <a:pt x="2744513" y="836206"/>
                </a:lnTo>
                <a:lnTo>
                  <a:pt x="2766786" y="794791"/>
                </a:lnTo>
                <a:lnTo>
                  <a:pt x="2788024" y="752569"/>
                </a:lnTo>
                <a:lnTo>
                  <a:pt x="2808205" y="709549"/>
                </a:lnTo>
                <a:lnTo>
                  <a:pt x="2827307" y="665742"/>
                </a:lnTo>
                <a:lnTo>
                  <a:pt x="2845308" y="621157"/>
                </a:lnTo>
                <a:lnTo>
                  <a:pt x="1243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47" name="Google Shape;1247;p118"/>
          <p:cNvSpPr/>
          <p:nvPr/>
        </p:nvSpPr>
        <p:spPr>
          <a:xfrm>
            <a:off x="4869519" y="3974084"/>
            <a:ext cx="3793913" cy="1718310"/>
          </a:xfrm>
          <a:custGeom>
            <a:rect b="b" l="l" r="r" t="t"/>
            <a:pathLst>
              <a:path extrusionOk="0" h="1718310" w="2845435">
                <a:moveTo>
                  <a:pt x="2845308" y="621157"/>
                </a:moveTo>
                <a:lnTo>
                  <a:pt x="2827307" y="665742"/>
                </a:lnTo>
                <a:lnTo>
                  <a:pt x="2808205" y="709549"/>
                </a:lnTo>
                <a:lnTo>
                  <a:pt x="2788024" y="752569"/>
                </a:lnTo>
                <a:lnTo>
                  <a:pt x="2766786" y="794791"/>
                </a:lnTo>
                <a:lnTo>
                  <a:pt x="2744513" y="836206"/>
                </a:lnTo>
                <a:lnTo>
                  <a:pt x="2721228" y="876803"/>
                </a:lnTo>
                <a:lnTo>
                  <a:pt x="2696953" y="916574"/>
                </a:lnTo>
                <a:lnTo>
                  <a:pt x="2671709" y="955507"/>
                </a:lnTo>
                <a:lnTo>
                  <a:pt x="2645520" y="993595"/>
                </a:lnTo>
                <a:lnTo>
                  <a:pt x="2618408" y="1030825"/>
                </a:lnTo>
                <a:lnTo>
                  <a:pt x="2590395" y="1067189"/>
                </a:lnTo>
                <a:lnTo>
                  <a:pt x="2561503" y="1102678"/>
                </a:lnTo>
                <a:lnTo>
                  <a:pt x="2531754" y="1137280"/>
                </a:lnTo>
                <a:lnTo>
                  <a:pt x="2501171" y="1170986"/>
                </a:lnTo>
                <a:lnTo>
                  <a:pt x="2469776" y="1203787"/>
                </a:lnTo>
                <a:lnTo>
                  <a:pt x="2437592" y="1235672"/>
                </a:lnTo>
                <a:lnTo>
                  <a:pt x="2404640" y="1266632"/>
                </a:lnTo>
                <a:lnTo>
                  <a:pt x="2370944" y="1296657"/>
                </a:lnTo>
                <a:lnTo>
                  <a:pt x="2336524" y="1325738"/>
                </a:lnTo>
                <a:lnTo>
                  <a:pt x="2301404" y="1353863"/>
                </a:lnTo>
                <a:lnTo>
                  <a:pt x="2265605" y="1381024"/>
                </a:lnTo>
                <a:lnTo>
                  <a:pt x="2229151" y="1407210"/>
                </a:lnTo>
                <a:lnTo>
                  <a:pt x="2192063" y="1432413"/>
                </a:lnTo>
                <a:lnTo>
                  <a:pt x="2154363" y="1456621"/>
                </a:lnTo>
                <a:lnTo>
                  <a:pt x="2116075" y="1479825"/>
                </a:lnTo>
                <a:lnTo>
                  <a:pt x="2077219" y="1502016"/>
                </a:lnTo>
                <a:lnTo>
                  <a:pt x="2037819" y="1523183"/>
                </a:lnTo>
                <a:lnTo>
                  <a:pt x="1997897" y="1543317"/>
                </a:lnTo>
                <a:lnTo>
                  <a:pt x="1957475" y="1562408"/>
                </a:lnTo>
                <a:lnTo>
                  <a:pt x="1916575" y="1580446"/>
                </a:lnTo>
                <a:lnTo>
                  <a:pt x="1875219" y="1597421"/>
                </a:lnTo>
                <a:lnTo>
                  <a:pt x="1833430" y="1613324"/>
                </a:lnTo>
                <a:lnTo>
                  <a:pt x="1791231" y="1628144"/>
                </a:lnTo>
                <a:lnTo>
                  <a:pt x="1748643" y="1641871"/>
                </a:lnTo>
                <a:lnTo>
                  <a:pt x="1705688" y="1654497"/>
                </a:lnTo>
                <a:lnTo>
                  <a:pt x="1662389" y="1666011"/>
                </a:lnTo>
                <a:lnTo>
                  <a:pt x="1618769" y="1676403"/>
                </a:lnTo>
                <a:lnTo>
                  <a:pt x="1574849" y="1685663"/>
                </a:lnTo>
                <a:lnTo>
                  <a:pt x="1530652" y="1693782"/>
                </a:lnTo>
                <a:lnTo>
                  <a:pt x="1486200" y="1700750"/>
                </a:lnTo>
                <a:lnTo>
                  <a:pt x="1441516" y="1706557"/>
                </a:lnTo>
                <a:lnTo>
                  <a:pt x="1396621" y="1711193"/>
                </a:lnTo>
                <a:lnTo>
                  <a:pt x="1351537" y="1714648"/>
                </a:lnTo>
                <a:lnTo>
                  <a:pt x="1306289" y="1716913"/>
                </a:lnTo>
                <a:lnTo>
                  <a:pt x="1260896" y="1717977"/>
                </a:lnTo>
                <a:lnTo>
                  <a:pt x="1215382" y="1717831"/>
                </a:lnTo>
                <a:lnTo>
                  <a:pt x="1169770" y="1716466"/>
                </a:lnTo>
                <a:lnTo>
                  <a:pt x="1124080" y="1713870"/>
                </a:lnTo>
                <a:lnTo>
                  <a:pt x="1078337" y="1710035"/>
                </a:lnTo>
                <a:lnTo>
                  <a:pt x="1032561" y="1704950"/>
                </a:lnTo>
                <a:lnTo>
                  <a:pt x="986775" y="1698606"/>
                </a:lnTo>
                <a:lnTo>
                  <a:pt x="941002" y="1690993"/>
                </a:lnTo>
                <a:lnTo>
                  <a:pt x="895263" y="1682102"/>
                </a:lnTo>
                <a:lnTo>
                  <a:pt x="849581" y="1671921"/>
                </a:lnTo>
                <a:lnTo>
                  <a:pt x="803979" y="1660442"/>
                </a:lnTo>
                <a:lnTo>
                  <a:pt x="758478" y="1647654"/>
                </a:lnTo>
                <a:lnTo>
                  <a:pt x="713101" y="1633548"/>
                </a:lnTo>
                <a:lnTo>
                  <a:pt x="667870" y="1618114"/>
                </a:lnTo>
                <a:lnTo>
                  <a:pt x="622808" y="1601343"/>
                </a:lnTo>
                <a:lnTo>
                  <a:pt x="575976" y="1582379"/>
                </a:lnTo>
                <a:lnTo>
                  <a:pt x="529785" y="1562075"/>
                </a:lnTo>
                <a:lnTo>
                  <a:pt x="484262" y="1540450"/>
                </a:lnTo>
                <a:lnTo>
                  <a:pt x="439433" y="1517521"/>
                </a:lnTo>
                <a:lnTo>
                  <a:pt x="395327" y="1493308"/>
                </a:lnTo>
                <a:lnTo>
                  <a:pt x="351970" y="1467828"/>
                </a:lnTo>
                <a:lnTo>
                  <a:pt x="309391" y="1441100"/>
                </a:lnTo>
                <a:lnTo>
                  <a:pt x="267615" y="1413141"/>
                </a:lnTo>
                <a:lnTo>
                  <a:pt x="226671" y="1383971"/>
                </a:lnTo>
                <a:lnTo>
                  <a:pt x="186586" y="1353608"/>
                </a:lnTo>
                <a:lnTo>
                  <a:pt x="147387" y="1322069"/>
                </a:lnTo>
                <a:lnTo>
                  <a:pt x="109102" y="1289374"/>
                </a:lnTo>
                <a:lnTo>
                  <a:pt x="71757" y="1255539"/>
                </a:lnTo>
                <a:lnTo>
                  <a:pt x="35381" y="1220585"/>
                </a:lnTo>
                <a:lnTo>
                  <a:pt x="0" y="1184529"/>
                </a:lnTo>
                <a:lnTo>
                  <a:pt x="1243838" y="0"/>
                </a:lnTo>
                <a:lnTo>
                  <a:pt x="2845308" y="621157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48" name="Google Shape;1248;p118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1717547" y="0"/>
                </a:moveTo>
                <a:lnTo>
                  <a:pt x="0" y="11938"/>
                </a:lnTo>
                <a:lnTo>
                  <a:pt x="1088" y="62264"/>
                </a:lnTo>
                <a:lnTo>
                  <a:pt x="3640" y="112406"/>
                </a:lnTo>
                <a:lnTo>
                  <a:pt x="7646" y="162334"/>
                </a:lnTo>
                <a:lnTo>
                  <a:pt x="13094" y="212019"/>
                </a:lnTo>
                <a:lnTo>
                  <a:pt x="19970" y="261431"/>
                </a:lnTo>
                <a:lnTo>
                  <a:pt x="28265" y="310542"/>
                </a:lnTo>
                <a:lnTo>
                  <a:pt x="37965" y="359323"/>
                </a:lnTo>
                <a:lnTo>
                  <a:pt x="49060" y="407744"/>
                </a:lnTo>
                <a:lnTo>
                  <a:pt x="61537" y="455775"/>
                </a:lnTo>
                <a:lnTo>
                  <a:pt x="75384" y="503389"/>
                </a:lnTo>
                <a:lnTo>
                  <a:pt x="90590" y="550555"/>
                </a:lnTo>
                <a:lnTo>
                  <a:pt x="107143" y="597245"/>
                </a:lnTo>
                <a:lnTo>
                  <a:pt x="125031" y="643429"/>
                </a:lnTo>
                <a:lnTo>
                  <a:pt x="144242" y="689078"/>
                </a:lnTo>
                <a:lnTo>
                  <a:pt x="164766" y="734163"/>
                </a:lnTo>
                <a:lnTo>
                  <a:pt x="186588" y="778655"/>
                </a:lnTo>
                <a:lnTo>
                  <a:pt x="209699" y="822525"/>
                </a:lnTo>
                <a:lnTo>
                  <a:pt x="234086" y="865743"/>
                </a:lnTo>
                <a:lnTo>
                  <a:pt x="259737" y="908280"/>
                </a:lnTo>
                <a:lnTo>
                  <a:pt x="286641" y="950107"/>
                </a:lnTo>
                <a:lnTo>
                  <a:pt x="314786" y="991196"/>
                </a:lnTo>
                <a:lnTo>
                  <a:pt x="344160" y="1031515"/>
                </a:lnTo>
                <a:lnTo>
                  <a:pt x="374751" y="1071038"/>
                </a:lnTo>
                <a:lnTo>
                  <a:pt x="406547" y="1109734"/>
                </a:lnTo>
                <a:lnTo>
                  <a:pt x="439538" y="1147574"/>
                </a:lnTo>
                <a:lnTo>
                  <a:pt x="473709" y="1184529"/>
                </a:lnTo>
                <a:lnTo>
                  <a:pt x="17175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49" name="Google Shape;1249;p118"/>
          <p:cNvSpPr/>
          <p:nvPr/>
        </p:nvSpPr>
        <p:spPr>
          <a:xfrm>
            <a:off x="4237905" y="3974084"/>
            <a:ext cx="2290233" cy="1184910"/>
          </a:xfrm>
          <a:custGeom>
            <a:rect b="b" l="l" r="r" t="t"/>
            <a:pathLst>
              <a:path extrusionOk="0" h="1184910" w="1717675">
                <a:moveTo>
                  <a:pt x="473709" y="1184529"/>
                </a:moveTo>
                <a:lnTo>
                  <a:pt x="439538" y="1147574"/>
                </a:lnTo>
                <a:lnTo>
                  <a:pt x="406547" y="1109734"/>
                </a:lnTo>
                <a:lnTo>
                  <a:pt x="374751" y="1071038"/>
                </a:lnTo>
                <a:lnTo>
                  <a:pt x="344160" y="1031515"/>
                </a:lnTo>
                <a:lnTo>
                  <a:pt x="314786" y="991196"/>
                </a:lnTo>
                <a:lnTo>
                  <a:pt x="286641" y="950107"/>
                </a:lnTo>
                <a:lnTo>
                  <a:pt x="259737" y="908280"/>
                </a:lnTo>
                <a:lnTo>
                  <a:pt x="234086" y="865743"/>
                </a:lnTo>
                <a:lnTo>
                  <a:pt x="209699" y="822525"/>
                </a:lnTo>
                <a:lnTo>
                  <a:pt x="186588" y="778655"/>
                </a:lnTo>
                <a:lnTo>
                  <a:pt x="164766" y="734163"/>
                </a:lnTo>
                <a:lnTo>
                  <a:pt x="144242" y="689078"/>
                </a:lnTo>
                <a:lnTo>
                  <a:pt x="125031" y="643429"/>
                </a:lnTo>
                <a:lnTo>
                  <a:pt x="107143" y="597245"/>
                </a:lnTo>
                <a:lnTo>
                  <a:pt x="90590" y="550555"/>
                </a:lnTo>
                <a:lnTo>
                  <a:pt x="75384" y="503389"/>
                </a:lnTo>
                <a:lnTo>
                  <a:pt x="61537" y="455775"/>
                </a:lnTo>
                <a:lnTo>
                  <a:pt x="49060" y="407744"/>
                </a:lnTo>
                <a:lnTo>
                  <a:pt x="37965" y="359323"/>
                </a:lnTo>
                <a:lnTo>
                  <a:pt x="28265" y="310542"/>
                </a:lnTo>
                <a:lnTo>
                  <a:pt x="19970" y="261431"/>
                </a:lnTo>
                <a:lnTo>
                  <a:pt x="13094" y="212019"/>
                </a:lnTo>
                <a:lnTo>
                  <a:pt x="7646" y="162334"/>
                </a:lnTo>
                <a:lnTo>
                  <a:pt x="3640" y="112406"/>
                </a:lnTo>
                <a:lnTo>
                  <a:pt x="1088" y="62264"/>
                </a:lnTo>
                <a:lnTo>
                  <a:pt x="0" y="11938"/>
                </a:lnTo>
                <a:lnTo>
                  <a:pt x="1717547" y="0"/>
                </a:lnTo>
                <a:lnTo>
                  <a:pt x="473709" y="1184529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0" name="Google Shape;1250;p118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613536" y="0"/>
                </a:moveTo>
                <a:lnTo>
                  <a:pt x="576108" y="32332"/>
                </a:lnTo>
                <a:lnTo>
                  <a:pt x="539736" y="65623"/>
                </a:lnTo>
                <a:lnTo>
                  <a:pt x="504434" y="99847"/>
                </a:lnTo>
                <a:lnTo>
                  <a:pt x="470212" y="134976"/>
                </a:lnTo>
                <a:lnTo>
                  <a:pt x="437084" y="170983"/>
                </a:lnTo>
                <a:lnTo>
                  <a:pt x="405062" y="207842"/>
                </a:lnTo>
                <a:lnTo>
                  <a:pt x="374159" y="245525"/>
                </a:lnTo>
                <a:lnTo>
                  <a:pt x="344385" y="284007"/>
                </a:lnTo>
                <a:lnTo>
                  <a:pt x="315755" y="323261"/>
                </a:lnTo>
                <a:lnTo>
                  <a:pt x="288280" y="363259"/>
                </a:lnTo>
                <a:lnTo>
                  <a:pt x="261973" y="403974"/>
                </a:lnTo>
                <a:lnTo>
                  <a:pt x="236845" y="445381"/>
                </a:lnTo>
                <a:lnTo>
                  <a:pt x="212910" y="487452"/>
                </a:lnTo>
                <a:lnTo>
                  <a:pt x="190179" y="530160"/>
                </a:lnTo>
                <a:lnTo>
                  <a:pt x="168665" y="573479"/>
                </a:lnTo>
                <a:lnTo>
                  <a:pt x="148381" y="617382"/>
                </a:lnTo>
                <a:lnTo>
                  <a:pt x="129337" y="661843"/>
                </a:lnTo>
                <a:lnTo>
                  <a:pt x="111548" y="706833"/>
                </a:lnTo>
                <a:lnTo>
                  <a:pt x="95025" y="752327"/>
                </a:lnTo>
                <a:lnTo>
                  <a:pt x="79781" y="798298"/>
                </a:lnTo>
                <a:lnTo>
                  <a:pt x="65827" y="844719"/>
                </a:lnTo>
                <a:lnTo>
                  <a:pt x="53176" y="891563"/>
                </a:lnTo>
                <a:lnTo>
                  <a:pt x="41841" y="938803"/>
                </a:lnTo>
                <a:lnTo>
                  <a:pt x="31834" y="986413"/>
                </a:lnTo>
                <a:lnTo>
                  <a:pt x="23167" y="1034366"/>
                </a:lnTo>
                <a:lnTo>
                  <a:pt x="15853" y="1082635"/>
                </a:lnTo>
                <a:lnTo>
                  <a:pt x="9903" y="1131193"/>
                </a:lnTo>
                <a:lnTo>
                  <a:pt x="5331" y="1180014"/>
                </a:lnTo>
                <a:lnTo>
                  <a:pt x="2148" y="1229071"/>
                </a:lnTo>
                <a:lnTo>
                  <a:pt x="367" y="1278337"/>
                </a:lnTo>
                <a:lnTo>
                  <a:pt x="0" y="1327785"/>
                </a:lnTo>
                <a:lnTo>
                  <a:pt x="1717547" y="1315846"/>
                </a:lnTo>
                <a:lnTo>
                  <a:pt x="6135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1" name="Google Shape;1251;p118"/>
          <p:cNvSpPr/>
          <p:nvPr/>
        </p:nvSpPr>
        <p:spPr>
          <a:xfrm>
            <a:off x="4237905" y="2658236"/>
            <a:ext cx="2290233" cy="1327785"/>
          </a:xfrm>
          <a:custGeom>
            <a:rect b="b" l="l" r="r" t="t"/>
            <a:pathLst>
              <a:path extrusionOk="0" h="1327785" w="1717675">
                <a:moveTo>
                  <a:pt x="0" y="1327785"/>
                </a:moveTo>
                <a:lnTo>
                  <a:pt x="367" y="1278337"/>
                </a:lnTo>
                <a:lnTo>
                  <a:pt x="2148" y="1229071"/>
                </a:lnTo>
                <a:lnTo>
                  <a:pt x="5331" y="1180014"/>
                </a:lnTo>
                <a:lnTo>
                  <a:pt x="9903" y="1131193"/>
                </a:lnTo>
                <a:lnTo>
                  <a:pt x="15853" y="1082635"/>
                </a:lnTo>
                <a:lnTo>
                  <a:pt x="23167" y="1034366"/>
                </a:lnTo>
                <a:lnTo>
                  <a:pt x="31834" y="986413"/>
                </a:lnTo>
                <a:lnTo>
                  <a:pt x="41841" y="938803"/>
                </a:lnTo>
                <a:lnTo>
                  <a:pt x="53176" y="891563"/>
                </a:lnTo>
                <a:lnTo>
                  <a:pt x="65827" y="844719"/>
                </a:lnTo>
                <a:lnTo>
                  <a:pt x="79781" y="798298"/>
                </a:lnTo>
                <a:lnTo>
                  <a:pt x="95025" y="752327"/>
                </a:lnTo>
                <a:lnTo>
                  <a:pt x="111548" y="706833"/>
                </a:lnTo>
                <a:lnTo>
                  <a:pt x="129337" y="661843"/>
                </a:lnTo>
                <a:lnTo>
                  <a:pt x="148381" y="617382"/>
                </a:lnTo>
                <a:lnTo>
                  <a:pt x="168665" y="573479"/>
                </a:lnTo>
                <a:lnTo>
                  <a:pt x="190179" y="530160"/>
                </a:lnTo>
                <a:lnTo>
                  <a:pt x="212910" y="487452"/>
                </a:lnTo>
                <a:lnTo>
                  <a:pt x="236845" y="445381"/>
                </a:lnTo>
                <a:lnTo>
                  <a:pt x="261973" y="403974"/>
                </a:lnTo>
                <a:lnTo>
                  <a:pt x="288280" y="363259"/>
                </a:lnTo>
                <a:lnTo>
                  <a:pt x="315755" y="323261"/>
                </a:lnTo>
                <a:lnTo>
                  <a:pt x="344385" y="284007"/>
                </a:lnTo>
                <a:lnTo>
                  <a:pt x="374159" y="245525"/>
                </a:lnTo>
                <a:lnTo>
                  <a:pt x="405062" y="207842"/>
                </a:lnTo>
                <a:lnTo>
                  <a:pt x="437084" y="170983"/>
                </a:lnTo>
                <a:lnTo>
                  <a:pt x="470212" y="134976"/>
                </a:lnTo>
                <a:lnTo>
                  <a:pt x="504434" y="99847"/>
                </a:lnTo>
                <a:lnTo>
                  <a:pt x="539736" y="65623"/>
                </a:lnTo>
                <a:lnTo>
                  <a:pt x="576108" y="32332"/>
                </a:lnTo>
                <a:lnTo>
                  <a:pt x="613536" y="0"/>
                </a:lnTo>
                <a:lnTo>
                  <a:pt x="1717547" y="1315846"/>
                </a:lnTo>
                <a:lnTo>
                  <a:pt x="0" y="1327785"/>
                </a:lnTo>
                <a:close/>
              </a:path>
            </a:pathLst>
          </a:custGeom>
          <a:noFill/>
          <a:ln cap="flat" cmpd="sng" w="44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2" name="Google Shape;1252;p118"/>
          <p:cNvSpPr/>
          <p:nvPr/>
        </p:nvSpPr>
        <p:spPr>
          <a:xfrm>
            <a:off x="3220719" y="2834639"/>
            <a:ext cx="4246880" cy="2240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3" name="Google Shape;1253;p118"/>
          <p:cNvSpPr/>
          <p:nvPr/>
        </p:nvSpPr>
        <p:spPr>
          <a:xfrm>
            <a:off x="3220719" y="3461003"/>
            <a:ext cx="1414271" cy="225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4" name="Google Shape;1254;p118"/>
          <p:cNvSpPr/>
          <p:nvPr/>
        </p:nvSpPr>
        <p:spPr>
          <a:xfrm>
            <a:off x="3220719" y="4088891"/>
            <a:ext cx="1213103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5" name="Google Shape;1255;p118"/>
          <p:cNvSpPr/>
          <p:nvPr/>
        </p:nvSpPr>
        <p:spPr>
          <a:xfrm>
            <a:off x="3220719" y="4716779"/>
            <a:ext cx="3234944" cy="22555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56" name="Google Shape;1256;p118"/>
          <p:cNvSpPr txBox="1"/>
          <p:nvPr>
            <p:ph type="title"/>
          </p:nvPr>
        </p:nvSpPr>
        <p:spPr>
          <a:xfrm>
            <a:off x="714587" y="464946"/>
            <a:ext cx="6734386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 the wedges</a:t>
            </a:r>
            <a:endParaRPr/>
          </a:p>
        </p:txBody>
      </p:sp>
      <p:sp>
        <p:nvSpPr>
          <p:cNvPr id="1257" name="Google Shape;1257;p118"/>
          <p:cNvSpPr txBox="1"/>
          <p:nvPr>
            <p:ph idx="11" type="ftr"/>
          </p:nvPr>
        </p:nvSpPr>
        <p:spPr>
          <a:xfrm>
            <a:off x="2265001" y="6465130"/>
            <a:ext cx="2374900" cy="268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Created by Darkhorse Analytics</a:t>
            </a:r>
            <a:endParaRPr/>
          </a:p>
        </p:txBody>
      </p:sp>
      <p:sp>
        <p:nvSpPr>
          <p:cNvPr id="1258" name="Google Shape;1258;p118"/>
          <p:cNvSpPr txBox="1"/>
          <p:nvPr/>
        </p:nvSpPr>
        <p:spPr>
          <a:xfrm>
            <a:off x="6608571" y="6465130"/>
            <a:ext cx="2589107" cy="268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54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www.</a:t>
            </a:r>
            <a:r>
              <a:rPr b="1" lang="en-US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darkhorseanalytics</a:t>
            </a:r>
            <a:r>
              <a:rPr lang="en-US" sz="1400" u="sng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6"/>
              </a:rPr>
              <a:t>.com</a:t>
            </a:r>
            <a:endParaRPr sz="14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259" name="Google Shape;1259;p118"/>
          <p:cNvGraphicFramePr/>
          <p:nvPr/>
        </p:nvGraphicFramePr>
        <p:xfrm>
          <a:off x="2436368" y="2834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{D709D023-845D-481B-9CA2-721B79BE07CE}</a:tableStyleId>
              </a:tblPr>
              <a:tblGrid>
                <a:gridCol w="1368200"/>
                <a:gridCol w="2043000"/>
                <a:gridCol w="1414750"/>
                <a:gridCol w="745900"/>
              </a:tblGrid>
              <a:tr h="423100">
                <a:tc>
                  <a:txBody>
                    <a:bodyPr>
                      <a:noAutofit/>
                    </a:bodyPr>
                    <a:lstStyle/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Bacon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01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229234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675" marB="0" marR="0" marL="0"/>
                </a:tc>
              </a:tr>
              <a:tr h="628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49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Ribs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670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62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Ham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7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12827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5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  <a:tr h="420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31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Other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725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3276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32%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800" marB="0" marR="0" marL="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/>
                </a:tc>
              </a:tr>
            </a:tbl>
          </a:graphicData>
        </a:graphic>
      </p:graphicFrame>
      <p:sp>
        <p:nvSpPr>
          <p:cNvPr id="1260" name="Google Shape;1260;p118"/>
          <p:cNvSpPr txBox="1"/>
          <p:nvPr/>
        </p:nvSpPr>
        <p:spPr>
          <a:xfrm>
            <a:off x="2437723" y="1784985"/>
            <a:ext cx="5009727" cy="452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E7E7E"/>
                </a:solidFill>
                <a:latin typeface="Tahoma"/>
                <a:ea typeface="Tahoma"/>
                <a:cs typeface="Tahoma"/>
                <a:sym typeface="Tahoma"/>
              </a:rPr>
              <a:t>Pig Meat Preferences</a:t>
            </a: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