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 b="def" i="def"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E6"/>
          </a:solidFill>
        </a:fill>
      </a:tcStyle>
    </a:wholeTbl>
    <a:band2H>
      <a:tcTxStyle b="def" i="def"/>
      <a:tcStyle>
        <a:tcBdr/>
        <a:fill>
          <a:solidFill>
            <a:srgbClr val="E7E7F3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893025" y="1151972"/>
            <a:ext cx="7357838" cy="2321411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Titolo Testo</a:t>
            </a:r>
          </a:p>
        </p:txBody>
      </p:sp>
      <p:sp>
        <p:nvSpPr>
          <p:cNvPr id="111" name="Shape 111"/>
          <p:cNvSpPr/>
          <p:nvPr>
            <p:ph type="body" sz="quarter" idx="1"/>
          </p:nvPr>
        </p:nvSpPr>
        <p:spPr>
          <a:xfrm>
            <a:off x="893025" y="3536157"/>
            <a:ext cx="7357838" cy="794560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xfrm>
            <a:off x="4419600" y="6356350"/>
            <a:ext cx="2133600" cy="42139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8" tIns="45718" rIns="45718" bIns="45718"/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685800" y="381000"/>
            <a:ext cx="7772400" cy="1598613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sz="2000"/>
            </a:lvl1pPr>
            <a:lvl2pPr indent="457200">
              <a:defRPr sz="2000"/>
            </a:lvl2pPr>
            <a:lvl3pPr indent="914400">
              <a:defRPr sz="2000"/>
            </a:lvl3pPr>
            <a:lvl4pPr indent="1371600">
              <a:defRPr sz="2000"/>
            </a:lvl4pPr>
            <a:lvl5pPr indent="1828800"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9" name="Shape 1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xfrm>
            <a:off x="685800" y="381000"/>
            <a:ext cx="7772400" cy="1598613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147" name="Shape 147"/>
          <p:cNvSpPr/>
          <p:nvPr>
            <p:ph type="body" sz="half" idx="1"/>
          </p:nvPr>
        </p:nvSpPr>
        <p:spPr>
          <a:xfrm>
            <a:off x="685800" y="1981200"/>
            <a:ext cx="3810000" cy="4876800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8" name="Shape 1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b="1" sz="2400"/>
            </a:lvl1pPr>
            <a:lvl2pPr indent="457200">
              <a:defRPr b="1" sz="2400"/>
            </a:lvl2pPr>
            <a:lvl3pPr indent="914400">
              <a:defRPr b="1" sz="2400"/>
            </a:lvl3pPr>
            <a:lvl4pPr indent="1371600">
              <a:defRPr b="1" sz="2400"/>
            </a:lvl4pPr>
            <a:lvl5pPr indent="1828800"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7" name="Shape 157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>
              <a:defRPr b="1" sz="2400"/>
            </a:pP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685800" y="381000"/>
            <a:ext cx="7772400" cy="1598613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166" name="Shape 16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2" name="Shape 182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1400"/>
            </a:pPr>
          </a:p>
        </p:txBody>
      </p:sp>
      <p:sp>
        <p:nvSpPr>
          <p:cNvPr id="183" name="Shape 1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191" name="Shape 191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2" name="Shape 192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400"/>
            </a:lvl1pPr>
            <a:lvl2pPr indent="457200">
              <a:defRPr sz="1400"/>
            </a:lvl2pPr>
            <a:lvl3pPr indent="914400">
              <a:defRPr sz="1400"/>
            </a:lvl3pPr>
            <a:lvl4pPr indent="1371600">
              <a:defRPr sz="1400"/>
            </a:lvl4pPr>
            <a:lvl5pPr indent="1828800"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xfrm>
            <a:off x="685800" y="381000"/>
            <a:ext cx="7772400" cy="1598613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2" name="Shape 2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xfrm>
            <a:off x="6515100" y="381000"/>
            <a:ext cx="1943100" cy="6477000"/>
          </a:xfrm>
          <a:prstGeom prst="rect">
            <a:avLst/>
          </a:prstGeom>
        </p:spPr>
        <p:txBody>
          <a:bodyPr lIns="45718" tIns="45718" rIns="45718" bIns="45718" anchor="ctr"/>
          <a:lstStyle/>
          <a:p>
            <a:pPr/>
            <a:r>
              <a:t>Titolo Testo</a:t>
            </a:r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xfrm>
            <a:off x="685800" y="381000"/>
            <a:ext cx="5676900" cy="6477000"/>
          </a:xfrm>
          <a:prstGeom prst="rect">
            <a:avLst/>
          </a:prstGeom>
        </p:spPr>
        <p:txBody>
          <a:bodyPr lIns="45718" tIns="45718" rIns="45718" bIns="45718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0" name="Shape 2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  <a:lvl2pPr indent="457200">
              <a:defRPr sz="2000"/>
            </a:lvl2pPr>
            <a:lvl3pPr indent="914400">
              <a:defRPr sz="2000"/>
            </a:lvl3pPr>
            <a:lvl4pPr indent="1371600">
              <a:defRPr sz="2000"/>
            </a:lvl4pPr>
            <a:lvl5pPr indent="1828800">
              <a:defRPr sz="2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defRPr b="1" sz="2400"/>
            </a:lvl1pPr>
            <a:lvl2pPr indent="457200">
              <a:defRPr b="1" sz="2400"/>
            </a:lvl2pPr>
            <a:lvl3pPr indent="914400">
              <a:defRPr b="1" sz="2400"/>
            </a:lvl3pPr>
            <a:lvl4pPr indent="1371600">
              <a:defRPr b="1" sz="2400"/>
            </a:lvl4pPr>
            <a:lvl5pPr indent="1828800"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>
              <a:defRPr b="1" sz="24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hape 74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14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indent="457200">
              <a:defRPr sz="1400"/>
            </a:lvl2pPr>
            <a:lvl3pPr indent="914400">
              <a:defRPr sz="1400"/>
            </a:lvl3pPr>
            <a:lvl4pPr indent="1371600">
              <a:defRPr sz="1400"/>
            </a:lvl4pPr>
            <a:lvl5pPr indent="1828800"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049262" y="6248400"/>
            <a:ext cx="408939" cy="42139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.tif"/><Relationship Id="rId4" Type="http://schemas.openxmlformats.org/officeDocument/2006/relationships/image" Target="../media/image28.jpeg"/><Relationship Id="rId5" Type="http://schemas.openxmlformats.org/officeDocument/2006/relationships/image" Target="../media/image29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56.jpe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jpeg"/><Relationship Id="rId4" Type="http://schemas.openxmlformats.org/officeDocument/2006/relationships/image" Target="../media/image3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2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1.jpeg" descr="drone_manaro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3530600" y="5643562"/>
            <a:ext cx="5613400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Ing. Patrizio Scarpellini</a:t>
            </a:r>
          </a:p>
          <a:p>
            <a:pPr algn="ctr"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Direttore Parco Nazionale delle Cinque Terre</a:t>
            </a:r>
          </a:p>
        </p:txBody>
      </p:sp>
      <p:sp>
        <p:nvSpPr>
          <p:cNvPr id="231" name="Shape 231"/>
          <p:cNvSpPr/>
          <p:nvPr/>
        </p:nvSpPr>
        <p:spPr>
          <a:xfrm>
            <a:off x="-142909" y="2000250"/>
            <a:ext cx="9286910" cy="193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Parchi e Aree Protette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Tutela dei paesaggi e nuove economie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2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L’esperienza del Parco Nazionale delle Cinque Terre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16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Patrimonio Mondiale dell’Umanità UNESCO</a:t>
            </a:r>
          </a:p>
        </p:txBody>
      </p:sp>
      <p:pic>
        <p:nvPicPr>
          <p:cNvPr id="232" name="image2.png" descr="LogoParco_unesco_IS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0375" y="0"/>
            <a:ext cx="3071814" cy="1576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15.jpeg" descr="DSC_38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85750" y="3571875"/>
            <a:ext cx="8858250" cy="2712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 motivazione dell’UNESCO è la seguente:</a:t>
            </a:r>
            <a:endParaRPr i="1"/>
          </a:p>
          <a:p>
            <a:pPr algn="ctr"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Il comitato ha deciso di inserire questi luoghi sulla base dei criteri (ii) (iv) (v) ritenendo che la Riviera Ligure di Levante tra le Cinque Terre e Portovenere è un'area culturale di eccezionale valore, che mostra l'armonioso rapporto tra uomo e natura cui si deve un paesaggio di straordinaria bellezza, scenica dimostrazione di un tradizionale modo di vivere che si è conservato per mille anni e che continua a svolgere un'importante funzione socio economica nella vita della comunità.</a:t>
            </a:r>
          </a:p>
        </p:txBody>
      </p:sp>
      <p:sp>
        <p:nvSpPr>
          <p:cNvPr id="270" name="Shape 270"/>
          <p:cNvSpPr/>
          <p:nvPr/>
        </p:nvSpPr>
        <p:spPr>
          <a:xfrm>
            <a:off x="284163" y="2000250"/>
            <a:ext cx="9217026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900"/>
              </a:spcBef>
              <a:defRPr sz="3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1997 Le Cinque Terre entrano nella  World Heritage List dell’UNESCO</a:t>
            </a:r>
          </a:p>
        </p:txBody>
      </p:sp>
      <p:grpSp>
        <p:nvGrpSpPr>
          <p:cNvPr id="275" name="Group 275"/>
          <p:cNvGrpSpPr/>
          <p:nvPr/>
        </p:nvGrpSpPr>
        <p:grpSpPr>
          <a:xfrm>
            <a:off x="-142876" y="-4763"/>
            <a:ext cx="9715501" cy="1582739"/>
            <a:chOff x="0" y="0"/>
            <a:chExt cx="9715500" cy="1582737"/>
          </a:xfrm>
        </p:grpSpPr>
        <p:sp>
          <p:nvSpPr>
            <p:cNvPr id="271" name="Shape 271"/>
            <p:cNvSpPr/>
            <p:nvPr/>
          </p:nvSpPr>
          <p:spPr>
            <a:xfrm>
              <a:off x="-1" y="0"/>
              <a:ext cx="9715501" cy="158273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272" name="image16.jpg" descr="LOGO PARCO 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9074" y="132101"/>
              <a:ext cx="1408544" cy="131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image17.png" descr="UNESCO_trasparent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2467" y="436543"/>
              <a:ext cx="1661745" cy="70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Shape 274"/>
            <p:cNvSpPr/>
            <p:nvPr/>
          </p:nvSpPr>
          <p:spPr>
            <a:xfrm>
              <a:off x="1829592" y="573175"/>
              <a:ext cx="520090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Il Parco Nazionale delle Cinque Terre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15.jpeg" descr="DSC_38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249237" y="1752600"/>
            <a:ext cx="8929689" cy="44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IL TERRITORIO DEL PARCO NAZIONALE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Tutto il territorio ricade nei Comuni di Riomaggiore, Vernazza e Monterosso e parte del territorio comunale della Spezia (Tramonti, Biassa), Levanto (Punta Mesco)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 un totale di 3.844 ettari per il Parco Nazionale e 4591 ettari per l’Area Marina Protetta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POPOLAZIONE: circa 4.000 residenti all’interno dei confini del Parco al 31/12/2018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PRESENZE TURISTICHE: circa 3,1 milioni ogni anno attraverso i nostri sentieri e centri storici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3" name="Group 283"/>
          <p:cNvGrpSpPr/>
          <p:nvPr/>
        </p:nvGrpSpPr>
        <p:grpSpPr>
          <a:xfrm>
            <a:off x="-142876" y="-4763"/>
            <a:ext cx="9715501" cy="1582739"/>
            <a:chOff x="0" y="0"/>
            <a:chExt cx="9715500" cy="1582737"/>
          </a:xfrm>
        </p:grpSpPr>
        <p:sp>
          <p:nvSpPr>
            <p:cNvPr id="279" name="Shape 279"/>
            <p:cNvSpPr/>
            <p:nvPr/>
          </p:nvSpPr>
          <p:spPr>
            <a:xfrm>
              <a:off x="-1" y="0"/>
              <a:ext cx="9715501" cy="158273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280" name="image16.jpg" descr="LOGO PARCO 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9074" y="132101"/>
              <a:ext cx="1408544" cy="131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image17.png" descr="UNESCO_trasparent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2467" y="436543"/>
              <a:ext cx="1661745" cy="70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Shape 282"/>
            <p:cNvSpPr/>
            <p:nvPr/>
          </p:nvSpPr>
          <p:spPr>
            <a:xfrm>
              <a:off x="1829592" y="573175"/>
              <a:ext cx="5200900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Il Parco Nazionale delle Cinque Terre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18.jpeg" descr="anfiteatro_dopo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0" y="2017713"/>
            <a:ext cx="307975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HIGHEST MOUNTAIN 820 m</a:t>
            </a:r>
          </a:p>
        </p:txBody>
      </p:sp>
      <p:sp>
        <p:nvSpPr>
          <p:cNvPr id="287" name="Shape 287"/>
          <p:cNvSpPr/>
          <p:nvPr/>
        </p:nvSpPr>
        <p:spPr>
          <a:xfrm>
            <a:off x="-1" y="2438400"/>
            <a:ext cx="313531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INCLINATION often over 70%</a:t>
            </a:r>
          </a:p>
        </p:txBody>
      </p:sp>
      <p:sp>
        <p:nvSpPr>
          <p:cNvPr id="288" name="Shape 288"/>
          <p:cNvSpPr/>
          <p:nvPr/>
        </p:nvSpPr>
        <p:spPr>
          <a:xfrm>
            <a:off x="0" y="1600200"/>
            <a:ext cx="281305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AVERAGE HEIGHT 580 m</a:t>
            </a:r>
          </a:p>
        </p:txBody>
      </p:sp>
      <p:sp>
        <p:nvSpPr>
          <p:cNvPr id="289" name="Shape 289"/>
          <p:cNvSpPr/>
          <p:nvPr/>
        </p:nvSpPr>
        <p:spPr>
          <a:xfrm>
            <a:off x="0" y="2855913"/>
            <a:ext cx="35004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Rocks: SAND STONES</a:t>
            </a:r>
          </a:p>
        </p:txBody>
      </p:sp>
      <p:sp>
        <p:nvSpPr>
          <p:cNvPr id="290" name="Shape 290"/>
          <p:cNvSpPr/>
          <p:nvPr/>
        </p:nvSpPr>
        <p:spPr>
          <a:xfrm>
            <a:off x="1679575" y="192087"/>
            <a:ext cx="44323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OROGRAPHY AND GEO-MORPHOLOGY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19.jpeg" descr="C:\WINDOWS\Desktop\Fasce-b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88900" y="2921000"/>
            <a:ext cx="4191000" cy="32928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17961" dir="2700000">
              <a:srgbClr val="3333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 paesaggio creato dall’uomo,  come risultato della realizzazione di terrazzamenti quali unico mezzo per poter rendere coltivabili i versanti.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Questi terrazzamenti sono sostenuti da muri a secco costruiti esclusivamente con pietre senza l’ausilio di alcun legame cementizio.</a:t>
            </a:r>
            <a:r>
              <a:rPr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94" name="Shape 294"/>
          <p:cNvSpPr/>
          <p:nvPr/>
        </p:nvSpPr>
        <p:spPr>
          <a:xfrm>
            <a:off x="114299" y="1028700"/>
            <a:ext cx="8913815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6.000 km lineari di muri a secco per un totale di oltre 8 milioni di metri cubi di pietre messe in opera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19.jpeg" descr="C:\WINDOWS\Desktop\Fasce-b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Group 299"/>
          <p:cNvGrpSpPr/>
          <p:nvPr/>
        </p:nvGrpSpPr>
        <p:grpSpPr>
          <a:xfrm>
            <a:off x="4279900" y="25400"/>
            <a:ext cx="4859338" cy="6862763"/>
            <a:chOff x="0" y="0"/>
            <a:chExt cx="4859337" cy="6862762"/>
          </a:xfrm>
        </p:grpSpPr>
        <p:pic>
          <p:nvPicPr>
            <p:cNvPr id="297" name="image26.png" descr="wall maki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090" t="5888" r="0" b="0"/>
            <a:stretch>
              <a:fillRect/>
            </a:stretch>
          </p:blipFill>
          <p:spPr>
            <a:xfrm>
              <a:off x="7937" y="0"/>
              <a:ext cx="4843464" cy="6862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Shape 298"/>
            <p:cNvSpPr/>
            <p:nvPr/>
          </p:nvSpPr>
          <p:spPr>
            <a:xfrm>
              <a:off x="0" y="3717925"/>
              <a:ext cx="4859338" cy="2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2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Considerando le superfici terrazzate e la loro estensione lineare, possiamo calcolare che la realizzazione di questo peesaggio antropico ha richiesto il lavoro di 2.000 persone impiegate giornalmente per più di due secoli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27.jpeg" descr="AFCRO (127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0"/>
            <a:ext cx="913606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28.jpeg" descr="venedemmi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36" y="1587"/>
            <a:ext cx="10280651" cy="6856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30.jpeg" descr="C:\Documents and Settings\Yashi\Documenti\Caplio\20070421_001\RIMG0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31.jpeg" descr="C:\Documents and Settings\Yashi\Documenti\Caplio\20070421_001\RIMG0015.JPG"/>
          <p:cNvPicPr>
            <a:picLocks noChangeAspect="1"/>
          </p:cNvPicPr>
          <p:nvPr/>
        </p:nvPicPr>
        <p:blipFill>
          <a:blip r:embed="rId3">
            <a:extLst/>
          </a:blip>
          <a:srcRect l="41811" t="12222" r="31852" b="60616"/>
          <a:stretch>
            <a:fillRect/>
          </a:stretch>
        </p:blipFill>
        <p:spPr>
          <a:xfrm>
            <a:off x="5714999" y="50800"/>
            <a:ext cx="2992439" cy="41148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307" name="Shape 307"/>
          <p:cNvSpPr/>
          <p:nvPr/>
        </p:nvSpPr>
        <p:spPr>
          <a:xfrm>
            <a:off x="2209800" y="1066800"/>
            <a:ext cx="1219200" cy="1828800"/>
          </a:xfrm>
          <a:prstGeom prst="rect">
            <a:avLst/>
          </a:prstGeom>
          <a:ln w="25400">
            <a:solidFill>
              <a:srgbClr val="FFFF00"/>
            </a:solidFill>
          </a:ln>
        </p:spPr>
        <p:txBody>
          <a:bodyPr lIns="45718" tIns="45718" rIns="45718" bIns="45718" anchor="ctr"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308" name="Shape 308"/>
          <p:cNvSpPr/>
          <p:nvPr/>
        </p:nvSpPr>
        <p:spPr>
          <a:xfrm flipV="1">
            <a:off x="2055812" y="2970213"/>
            <a:ext cx="77789" cy="3049588"/>
          </a:xfrm>
          <a:prstGeom prst="line">
            <a:avLst/>
          </a:prstGeom>
          <a:ln w="12700">
            <a:solidFill>
              <a:srgbClr val="FFFF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09" name="Shape 309"/>
          <p:cNvSpPr/>
          <p:nvPr/>
        </p:nvSpPr>
        <p:spPr>
          <a:xfrm>
            <a:off x="2038350" y="4129087"/>
            <a:ext cx="1233488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12 m slm</a:t>
            </a:r>
          </a:p>
        </p:txBody>
      </p:sp>
      <p:pic>
        <p:nvPicPr>
          <p:cNvPr id="310" name="image32.png" descr="C:\Documents and Settings\Yashi\Documenti\Caplio\20070421_001\RIMG0014.JPG"/>
          <p:cNvPicPr>
            <a:picLocks noChangeAspect="1"/>
          </p:cNvPicPr>
          <p:nvPr/>
        </p:nvPicPr>
        <p:blipFill>
          <a:blip r:embed="rId4">
            <a:extLst/>
          </a:blip>
          <a:srcRect l="9302" t="0" r="34109" b="47545"/>
          <a:stretch>
            <a:fillRect/>
          </a:stretch>
        </p:blipFill>
        <p:spPr>
          <a:xfrm>
            <a:off x="5268912" y="4224337"/>
            <a:ext cx="3733801" cy="2595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33.jpeg" descr="image.jpg"/>
          <p:cNvPicPr>
            <a:picLocks noChangeAspect="1"/>
          </p:cNvPicPr>
          <p:nvPr/>
        </p:nvPicPr>
        <p:blipFill>
          <a:blip r:embed="rId2">
            <a:extLst/>
          </a:blip>
          <a:srcRect l="44063" t="18738" r="1047" b="23215"/>
          <a:stretch>
            <a:fillRect/>
          </a:stretch>
        </p:blipFill>
        <p:spPr>
          <a:xfrm>
            <a:off x="0" y="0"/>
            <a:ext cx="918051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4159250" y="260350"/>
            <a:ext cx="560388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1973</a:t>
            </a:r>
          </a:p>
        </p:txBody>
      </p:sp>
      <p:sp>
        <p:nvSpPr>
          <p:cNvPr id="314" name="Shape 314"/>
          <p:cNvSpPr/>
          <p:nvPr/>
        </p:nvSpPr>
        <p:spPr>
          <a:xfrm>
            <a:off x="5364066" y="1555667"/>
            <a:ext cx="3778059" cy="3241511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34-small.jpg" descr="image.jpg"/>
          <p:cNvPicPr>
            <a:picLocks noChangeAspect="1"/>
          </p:cNvPicPr>
          <p:nvPr/>
        </p:nvPicPr>
        <p:blipFill>
          <a:blip r:embed="rId2">
            <a:extLst/>
          </a:blip>
          <a:srcRect l="45625" t="14439" r="831" b="28994"/>
          <a:stretch>
            <a:fillRect/>
          </a:stretch>
        </p:blipFill>
        <p:spPr>
          <a:xfrm>
            <a:off x="0" y="0"/>
            <a:ext cx="9180515" cy="685165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4159250" y="260350"/>
            <a:ext cx="560388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1980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3.jpeg" descr="C:\Documenti\tokaj\europa.jpg"/>
          <p:cNvPicPr>
            <a:picLocks noChangeAspect="1"/>
          </p:cNvPicPr>
          <p:nvPr/>
        </p:nvPicPr>
        <p:blipFill>
          <a:blip r:embed="rId2">
            <a:extLst/>
          </a:blip>
          <a:srcRect l="0" t="32297" r="0" b="7059"/>
          <a:stretch>
            <a:fillRect/>
          </a:stretch>
        </p:blipFill>
        <p:spPr>
          <a:xfrm>
            <a:off x="0" y="0"/>
            <a:ext cx="9140825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" name="Group 237"/>
          <p:cNvGrpSpPr/>
          <p:nvPr/>
        </p:nvGrpSpPr>
        <p:grpSpPr>
          <a:xfrm>
            <a:off x="4381491" y="652480"/>
            <a:ext cx="3291015" cy="3727410"/>
            <a:chOff x="-8" y="17"/>
            <a:chExt cx="3291014" cy="3727409"/>
          </a:xfrm>
        </p:grpSpPr>
        <p:sp>
          <p:nvSpPr>
            <p:cNvPr id="235" name="Shape 235"/>
            <p:cNvSpPr/>
            <p:nvPr/>
          </p:nvSpPr>
          <p:spPr>
            <a:xfrm rot="2423646">
              <a:off x="1371534" y="-311090"/>
              <a:ext cx="609543" cy="4266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36" name="Shape 236"/>
            <p:cNvSpPr/>
            <p:nvPr/>
          </p:nvSpPr>
          <p:spPr>
            <a:xfrm>
              <a:off x="-9" y="3422644"/>
              <a:ext cx="304758" cy="304783"/>
            </a:xfrm>
            <a:prstGeom prst="ellips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38" name="image4.jpeg" descr="C:\Documenti\tokaj\liguri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38200"/>
            <a:ext cx="9144000" cy="53038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1" name="Group 241"/>
          <p:cNvGrpSpPr/>
          <p:nvPr/>
        </p:nvGrpSpPr>
        <p:grpSpPr>
          <a:xfrm>
            <a:off x="4262523" y="3428972"/>
            <a:ext cx="3973345" cy="2761150"/>
            <a:chOff x="0" y="0"/>
            <a:chExt cx="3973344" cy="2761148"/>
          </a:xfrm>
        </p:grpSpPr>
        <p:sp>
          <p:nvSpPr>
            <p:cNvPr id="239" name="Shape 239"/>
            <p:cNvSpPr/>
            <p:nvPr/>
          </p:nvSpPr>
          <p:spPr>
            <a:xfrm>
              <a:off x="2893820" y="0"/>
              <a:ext cx="1079525" cy="1078929"/>
            </a:xfrm>
            <a:prstGeom prst="ellipse">
              <a:avLst/>
            </a:prstGeom>
            <a:noFill/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40" name="Shape 240"/>
            <p:cNvSpPr/>
            <p:nvPr/>
          </p:nvSpPr>
          <p:spPr>
            <a:xfrm rot="14371638">
              <a:off x="1261949" y="29271"/>
              <a:ext cx="609309" cy="3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200"/>
                  </a:moveTo>
                  <a:lnTo>
                    <a:pt x="5400" y="162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200"/>
                  </a:lnTo>
                  <a:lnTo>
                    <a:pt x="21600" y="162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pic>
        <p:nvPicPr>
          <p:cNvPr id="242" name="image5.jpeg" descr="mapp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4"/>
      <p:bldP build="whole" bldLvl="1" animBg="1" rev="0" advAuto="0" spid="237" grpId="1"/>
      <p:bldP build="whole" bldLvl="1" animBg="1" rev="0" advAuto="0" spid="238" grpId="2"/>
      <p:bldP build="whole" bldLvl="1" animBg="1" rev="0" advAuto="0" spid="241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35.jpeg" descr="image.jpg"/>
          <p:cNvPicPr>
            <a:picLocks noChangeAspect="1"/>
          </p:cNvPicPr>
          <p:nvPr/>
        </p:nvPicPr>
        <p:blipFill>
          <a:blip r:embed="rId2">
            <a:extLst/>
          </a:blip>
          <a:srcRect l="15779" t="64700" r="42844" b="14722"/>
          <a:stretch>
            <a:fillRect/>
          </a:stretch>
        </p:blipFill>
        <p:spPr>
          <a:xfrm>
            <a:off x="0" y="-100013"/>
            <a:ext cx="9142414" cy="695801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4159250" y="260350"/>
            <a:ext cx="560388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2015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2441575" y="588962"/>
            <a:ext cx="5346700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Parco Cinque Terre, la realtà produttiva</a:t>
            </a:r>
          </a:p>
        </p:txBody>
      </p:sp>
      <p:pic>
        <p:nvPicPr>
          <p:cNvPr id="323" name="image36.jpg" descr="IMG_96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2414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Group 326"/>
          <p:cNvGrpSpPr/>
          <p:nvPr/>
        </p:nvGrpSpPr>
        <p:grpSpPr>
          <a:xfrm>
            <a:off x="220662" y="506412"/>
            <a:ext cx="4398964" cy="1150939"/>
            <a:chOff x="0" y="0"/>
            <a:chExt cx="4398962" cy="1150937"/>
          </a:xfrm>
        </p:grpSpPr>
        <p:sp>
          <p:nvSpPr>
            <p:cNvPr id="324" name="Shape 324"/>
            <p:cNvSpPr/>
            <p:nvPr/>
          </p:nvSpPr>
          <p:spPr>
            <a:xfrm>
              <a:off x="-1" y="0"/>
              <a:ext cx="4398760" cy="1150938"/>
            </a:xfrm>
            <a:prstGeom prst="rect">
              <a:avLst/>
            </a:prstGeom>
            <a:solidFill>
              <a:srgbClr val="000000">
                <a:alpha val="1803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5" name="Shape 325"/>
            <p:cNvSpPr/>
            <p:nvPr/>
          </p:nvSpPr>
          <p:spPr>
            <a:xfrm>
              <a:off x="-1" y="-1"/>
              <a:ext cx="4398964" cy="1059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800">
                  <a:solidFill>
                    <a:srgbClr val="FFF0F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Superficie complessiva del parco 3872 ha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defRPr sz="1800">
                  <a:solidFill>
                    <a:srgbClr val="FFF0F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1900-------1800 ha di vigneto produttivo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defRPr sz="1800">
                  <a:solidFill>
                    <a:srgbClr val="FFF0F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1973-------1200 ha di vigneto produttivo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defRPr sz="1800">
                  <a:solidFill>
                    <a:srgbClr val="FFF0F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2016-------100 ha di vigneto produttivo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7.jpeg" descr="C:\Documents and Settings\Yashi\Desktop\presentazioni\fotocrovara\081_Anselm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2355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38.jpeg" descr="C:\Documenti\Immagini\per presentazione\BILLOTTA\lavoro_nei_vigneti.jpg"/>
          <p:cNvPicPr>
            <a:picLocks noChangeAspect="1"/>
          </p:cNvPicPr>
          <p:nvPr/>
        </p:nvPicPr>
        <p:blipFill>
          <a:blip r:embed="rId3">
            <a:extLst/>
          </a:blip>
          <a:srcRect l="31110" t="0" r="24444" b="0"/>
          <a:stretch>
            <a:fillRect/>
          </a:stretch>
        </p:blipFill>
        <p:spPr>
          <a:xfrm>
            <a:off x="4572000" y="0"/>
            <a:ext cx="457200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15" y="125171"/>
            <a:ext cx="1107418" cy="103597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87547" y="1232586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3" name="Shape 333"/>
          <p:cNvSpPr/>
          <p:nvPr/>
        </p:nvSpPr>
        <p:spPr>
          <a:xfrm>
            <a:off x="187547" y="6537469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34" name="Shape 334"/>
          <p:cNvSpPr/>
          <p:nvPr/>
        </p:nvSpPr>
        <p:spPr>
          <a:xfrm>
            <a:off x="1286031" y="370353"/>
            <a:ext cx="767265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indent="31750" algn="ctr">
              <a:tabLst>
                <a:tab pos="25400" algn="l"/>
                <a:tab pos="469900" algn="l"/>
                <a:tab pos="927100" algn="l"/>
                <a:tab pos="1371600" algn="l"/>
                <a:tab pos="1816100" algn="l"/>
                <a:tab pos="2273300" algn="l"/>
                <a:tab pos="2717800" algn="l"/>
                <a:tab pos="3175000" algn="l"/>
                <a:tab pos="3619500" algn="l"/>
                <a:tab pos="4064000" algn="l"/>
                <a:tab pos="4521200" algn="l"/>
                <a:tab pos="4965700" algn="l"/>
                <a:tab pos="5410200" algn="l"/>
                <a:tab pos="5867400" algn="l"/>
                <a:tab pos="6311900" algn="l"/>
                <a:tab pos="6769100" algn="l"/>
                <a:tab pos="7213600" algn="l"/>
                <a:tab pos="7658100" algn="l"/>
                <a:tab pos="8115300" algn="l"/>
                <a:tab pos="8559800" algn="l"/>
                <a:tab pos="9004300" algn="l"/>
                <a:tab pos="9410700" algn="l"/>
                <a:tab pos="10134600" algn="l"/>
                <a:tab pos="10858500" algn="l"/>
              </a:tabLst>
              <a:defRPr b="1"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Cinque Terre – Tourism overcrowding affecting urban areas</a:t>
            </a:r>
          </a:p>
        </p:txBody>
      </p:sp>
      <p:sp>
        <p:nvSpPr>
          <p:cNvPr id="335" name="Shape 335"/>
          <p:cNvSpPr/>
          <p:nvPr/>
        </p:nvSpPr>
        <p:spPr>
          <a:xfrm>
            <a:off x="6483744" y="6609322"/>
            <a:ext cx="230414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i="1" sz="1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www.parconazionale5terre.it</a:t>
            </a:r>
          </a:p>
        </p:txBody>
      </p:sp>
      <p:pic>
        <p:nvPicPr>
          <p:cNvPr id="336" name="image4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508" y="1785537"/>
            <a:ext cx="2362529" cy="42000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37" name="Shape 337"/>
          <p:cNvSpPr/>
          <p:nvPr/>
        </p:nvSpPr>
        <p:spPr>
          <a:xfrm>
            <a:off x="465172" y="6000951"/>
            <a:ext cx="2219300" cy="28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Vernazza train station </a:t>
            </a:r>
          </a:p>
        </p:txBody>
      </p:sp>
      <p:pic>
        <p:nvPicPr>
          <p:cNvPr id="338" name="image44.jpeg" descr="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4456" y="1785537"/>
            <a:ext cx="3148751" cy="420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45.jpeg" descr="ima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2082" y="1793596"/>
            <a:ext cx="2618803" cy="4191991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3609900" y="5985586"/>
            <a:ext cx="2076109" cy="28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Riomaggiore train station</a:t>
            </a:r>
          </a:p>
        </p:txBody>
      </p:sp>
      <p:sp>
        <p:nvSpPr>
          <p:cNvPr id="341" name="Shape 341"/>
          <p:cNvSpPr/>
          <p:nvPr/>
        </p:nvSpPr>
        <p:spPr>
          <a:xfrm>
            <a:off x="6749670" y="6000951"/>
            <a:ext cx="1772289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Riomaggiore Harbour</a:t>
            </a:r>
          </a:p>
        </p:txBody>
      </p:sp>
      <p:sp>
        <p:nvSpPr>
          <p:cNvPr id="342" name="Shape 342"/>
          <p:cNvSpPr/>
          <p:nvPr/>
        </p:nvSpPr>
        <p:spPr>
          <a:xfrm>
            <a:off x="427639" y="1409633"/>
            <a:ext cx="8258558" cy="275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 average of 3 million tourists per year – in 2019 a higher number of criuse ships per day  is expected at La Spezia harbor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45" name="image46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-19050"/>
            <a:ext cx="4686300" cy="701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47.jpeg" descr="image.jpg"/>
          <p:cNvPicPr>
            <a:picLocks noChangeAspect="1"/>
          </p:cNvPicPr>
          <p:nvPr/>
        </p:nvPicPr>
        <p:blipFill>
          <a:blip r:embed="rId3">
            <a:extLst/>
          </a:blip>
          <a:srcRect l="21689" t="0" r="20122" b="0"/>
          <a:stretch>
            <a:fillRect/>
          </a:stretch>
        </p:blipFill>
        <p:spPr>
          <a:xfrm>
            <a:off x="4257675" y="-133350"/>
            <a:ext cx="6115050" cy="712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48.jpeg" descr="image.jpg"/>
          <p:cNvPicPr>
            <a:picLocks noChangeAspect="1"/>
          </p:cNvPicPr>
          <p:nvPr/>
        </p:nvPicPr>
        <p:blipFill>
          <a:blip r:embed="rId2">
            <a:extLst/>
          </a:blip>
          <a:srcRect l="35708" t="0" r="8557" b="0"/>
          <a:stretch>
            <a:fillRect/>
          </a:stretch>
        </p:blipFill>
        <p:spPr>
          <a:xfrm>
            <a:off x="4152899" y="-93664"/>
            <a:ext cx="5235576" cy="7045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49.jpe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98600" y="-31750"/>
            <a:ext cx="5715000" cy="969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50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4700" y="-908050"/>
            <a:ext cx="10425114" cy="7818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51.jpeg" descr="image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6566"/>
          <a:stretch>
            <a:fillRect/>
          </a:stretch>
        </p:blipFill>
        <p:spPr>
          <a:xfrm>
            <a:off x="-7939" y="-4763"/>
            <a:ext cx="9142415" cy="6867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56" name="image52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35250" y="-131763"/>
            <a:ext cx="7040564" cy="712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53.jpeg" descr="image.jpg"/>
          <p:cNvPicPr>
            <a:picLocks noChangeAspect="1"/>
          </p:cNvPicPr>
          <p:nvPr/>
        </p:nvPicPr>
        <p:blipFill>
          <a:blip r:embed="rId3">
            <a:extLst/>
          </a:blip>
          <a:srcRect l="24762" t="13338" r="11966" b="0"/>
          <a:stretch>
            <a:fillRect/>
          </a:stretch>
        </p:blipFill>
        <p:spPr>
          <a:xfrm>
            <a:off x="4235450" y="-528638"/>
            <a:ext cx="8083550" cy="8086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59.jpeg" descr="C:\Documents and Settings\Yashi\Documenti\Caplio\20070421_001\RIMG0013.JPG"/>
          <p:cNvPicPr>
            <a:picLocks noChangeAspect="1"/>
          </p:cNvPicPr>
          <p:nvPr/>
        </p:nvPicPr>
        <p:blipFill>
          <a:blip r:embed="rId2">
            <a:extLst/>
          </a:blip>
          <a:srcRect l="0" t="30521" r="0" b="1322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" name="Group 363"/>
          <p:cNvGrpSpPr/>
          <p:nvPr/>
        </p:nvGrpSpPr>
        <p:grpSpPr>
          <a:xfrm>
            <a:off x="-169864" y="390525"/>
            <a:ext cx="6278565" cy="4530763"/>
            <a:chOff x="0" y="0"/>
            <a:chExt cx="6278563" cy="4530762"/>
          </a:xfrm>
        </p:grpSpPr>
        <p:sp>
          <p:nvSpPr>
            <p:cNvPr id="360" name="Shape 360"/>
            <p:cNvSpPr/>
            <p:nvPr/>
          </p:nvSpPr>
          <p:spPr>
            <a:xfrm>
              <a:off x="-1" y="3101781"/>
              <a:ext cx="6278565" cy="6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6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 Perdita di superfici produttive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334926" y="0"/>
              <a:ext cx="4495314" cy="2036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0" dist="17961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 partire dagli anni 1970-80, conseguentemente alle mutate condizioni sociali, ha inizio un progressivo abbandono delle attività agricole. 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>
                <a:defRPr sz="2000">
                  <a:solidFill>
                    <a:schemeClr val="accent3">
                      <a:lumOff val="44000"/>
                    </a:schemeClr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Gli effetti di questo abbandono e  del calo demografico sono immediati: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2016" y="3920880"/>
              <a:ext cx="5161134" cy="6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60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 Instabilità idrogeologica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6.jpeg" descr="D:\c\Documenti\per presentazione\tokaj\marina di rio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5000625" y="5786437"/>
            <a:ext cx="3643313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AFCF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RIOMAGGIORE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image60.jpeg" descr="100-0024_IM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Group 369"/>
          <p:cNvGrpSpPr/>
          <p:nvPr/>
        </p:nvGrpSpPr>
        <p:grpSpPr>
          <a:xfrm>
            <a:off x="-1" y="-1"/>
            <a:ext cx="9144002" cy="6856415"/>
            <a:chOff x="0" y="0"/>
            <a:chExt cx="9144000" cy="6856413"/>
          </a:xfrm>
        </p:grpSpPr>
        <p:pic>
          <p:nvPicPr>
            <p:cNvPr id="366" name="image61.jpeg" descr="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572001" cy="3428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image62.jpeg" descr="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72000" y="-1"/>
              <a:ext cx="4572000" cy="3428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image63.jpeg" descr="C:\Documents and Settings\Doriano F\Desktop\MATTEO\presentazioni\08_Neve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3077" t="8797" r="0" b="3238"/>
            <a:stretch>
              <a:fillRect/>
            </a:stretch>
          </p:blipFill>
          <p:spPr>
            <a:xfrm>
              <a:off x="4571998" y="3428205"/>
              <a:ext cx="4572002" cy="3428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2" name="Group 372"/>
          <p:cNvGrpSpPr/>
          <p:nvPr/>
        </p:nvGrpSpPr>
        <p:grpSpPr>
          <a:xfrm>
            <a:off x="0" y="2852738"/>
            <a:ext cx="9144001" cy="1150938"/>
            <a:chOff x="0" y="0"/>
            <a:chExt cx="9144000" cy="1150937"/>
          </a:xfrm>
        </p:grpSpPr>
        <p:sp>
          <p:nvSpPr>
            <p:cNvPr id="370" name="Shape 370"/>
            <p:cNvSpPr/>
            <p:nvPr/>
          </p:nvSpPr>
          <p:spPr>
            <a:xfrm>
              <a:off x="0" y="0"/>
              <a:ext cx="9144001" cy="1150938"/>
            </a:xfrm>
            <a:prstGeom prst="rect">
              <a:avLst/>
            </a:prstGeom>
            <a:solidFill>
              <a:srgbClr val="000000">
                <a:alpha val="1803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spcBef>
                  <a:spcPts val="500"/>
                </a:spcBef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71" name="Shape 371"/>
            <p:cNvSpPr/>
            <p:nvPr/>
          </p:nvSpPr>
          <p:spPr>
            <a:xfrm>
              <a:off x="0" y="-1"/>
              <a:ext cx="9144000" cy="1059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spcBef>
                  <a:spcPts val="500"/>
                </a:spcBef>
                <a:defRPr sz="1800">
                  <a:solidFill>
                    <a:srgbClr val="FFCC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Emerge la rinnovata necessità di nuove strategie e strumenti per contrastare (adattarsi, prevenire) i cambiamenti climatici, l’erosione e la perdita di suolo, i danni ambientali ed al paesaggio e soprattutto per preservare la fruibilità e la sicurezza dei sentieri e degli escursionisti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94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mappatura_stakeholder_PN5T.png"/>
          <p:cNvPicPr>
            <a:picLocks noChangeAspect="1"/>
          </p:cNvPicPr>
          <p:nvPr/>
        </p:nvPicPr>
        <p:blipFill>
          <a:blip r:embed="rId2">
            <a:extLst/>
          </a:blip>
          <a:srcRect l="0" t="7350" r="0" b="80915"/>
          <a:stretch>
            <a:fillRect/>
          </a:stretch>
        </p:blipFill>
        <p:spPr>
          <a:xfrm>
            <a:off x="-88578" y="93761"/>
            <a:ext cx="9321311" cy="141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Schermata 2019-05-14 alle 09.07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430" y="1461086"/>
            <a:ext cx="7709140" cy="5275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80" name="image69.jpeg" descr="aiuto_comparto_agricol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325" y="458787"/>
            <a:ext cx="10312400" cy="68786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4" name="Group 384"/>
          <p:cNvGrpSpPr/>
          <p:nvPr/>
        </p:nvGrpSpPr>
        <p:grpSpPr>
          <a:xfrm>
            <a:off x="-142876" y="-4763"/>
            <a:ext cx="9715501" cy="1582739"/>
            <a:chOff x="0" y="0"/>
            <a:chExt cx="9715500" cy="1582737"/>
          </a:xfrm>
        </p:grpSpPr>
        <p:sp>
          <p:nvSpPr>
            <p:cNvPr id="381" name="Shape 381"/>
            <p:cNvSpPr/>
            <p:nvPr/>
          </p:nvSpPr>
          <p:spPr>
            <a:xfrm>
              <a:off x="-1" y="0"/>
              <a:ext cx="9715501" cy="158273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382" name="image16.jpg" descr="LOGO PARCO 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9074" y="132101"/>
              <a:ext cx="1408544" cy="131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image17.png" descr="UNESCO_trasparent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2467" y="436543"/>
              <a:ext cx="1661745" cy="70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5" name="Shape 385"/>
          <p:cNvSpPr/>
          <p:nvPr/>
        </p:nvSpPr>
        <p:spPr>
          <a:xfrm>
            <a:off x="1863725" y="476250"/>
            <a:ext cx="4633913" cy="692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Azioni dell’Ente Parco a supporto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dell’agricoltura e a tutela del territorio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75.jpeg" descr="C:\Users\marzia.vivaldi\Pictures\monorotaia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5817" y="-357215"/>
            <a:ext cx="9429817" cy="7420184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4500562" y="1500174"/>
            <a:ext cx="4062413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Manutezione monorotaie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91" name="image76.jpeg" descr="IMG_73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" y="-582613"/>
            <a:ext cx="9398000" cy="849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5422900" y="3203575"/>
            <a:ext cx="321151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Fornitura Barbatelle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95" name="image78.jpeg" descr="IMG-20171012-WA0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-2757489"/>
            <a:ext cx="9277350" cy="1237297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/>
          <p:nvPr/>
        </p:nvSpPr>
        <p:spPr>
          <a:xfrm>
            <a:off x="139700" y="525462"/>
            <a:ext cx="4146550" cy="35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Fornitura Pali Castagno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99" name="image79.png" descr="Schermata 2017-10-19 alle 08.47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" y="-1209675"/>
            <a:ext cx="9277350" cy="927735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558799" y="550862"/>
            <a:ext cx="3211515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Fornitura e trasporto pietre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03" name="Shape 403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04" name="Shape 404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05" name="image80.png" descr="Schermata 2017-10-19 alle 12.31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50"/>
            <a:ext cx="9144000" cy="68707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58799" y="550862"/>
            <a:ext cx="3211515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Fornitura  e trasporto pietre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82.jpg" descr="ferr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/>
          <p:nvPr/>
        </p:nvSpPr>
        <p:spPr>
          <a:xfrm>
            <a:off x="0" y="357166"/>
            <a:ext cx="4572000" cy="1792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Bando</a:t>
            </a:r>
            <a:r>
              <a:rPr i="0"/>
              <a:t> pubblico per la selezione di aziende agricole qualificate per attività funzionali alla sistemazione e manutenzione del territorio</a:t>
            </a:r>
            <a:r>
              <a:rPr i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7.png" descr="E:\Nuova cartella\IMG_39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42875" y="1392237"/>
            <a:ext cx="2784475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DF8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MANAROLA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12" name="image81.jpeg" descr="anfiteatro_vecch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63" y="-1171575"/>
            <a:ext cx="9153526" cy="8255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419099" y="728662"/>
            <a:ext cx="3211515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Banca del Lavoro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i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pilota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16" name="image83.jpeg" descr="anfiteat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3750" y="-90489"/>
            <a:ext cx="16229013" cy="6856415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419099" y="728662"/>
            <a:ext cx="3211515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Banca del Lavoro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i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pilota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84.jpeg" descr="proget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2950" y="-498475"/>
            <a:ext cx="5440363" cy="899795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165099" y="284163"/>
            <a:ext cx="3211515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Banca del Lavoro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i="1" sz="2500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pilota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23" name="image85.jpeg" descr="DSC_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3563" y="0"/>
            <a:ext cx="102711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419099" y="741362"/>
            <a:ext cx="3211515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Banca del Lavoro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i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pilota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27" name="image88.jpeg" descr="DSC_71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3788" y="-71439"/>
            <a:ext cx="10775951" cy="7192965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203199" y="5351462"/>
            <a:ext cx="3211515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Banca del Lavoro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i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Azione pilota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90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4" name="Group 434"/>
          <p:cNvGrpSpPr/>
          <p:nvPr/>
        </p:nvGrpSpPr>
        <p:grpSpPr>
          <a:xfrm>
            <a:off x="-142876" y="-4763"/>
            <a:ext cx="9715501" cy="1582739"/>
            <a:chOff x="0" y="0"/>
            <a:chExt cx="9715500" cy="1582737"/>
          </a:xfrm>
        </p:grpSpPr>
        <p:sp>
          <p:nvSpPr>
            <p:cNvPr id="431" name="Shape 431"/>
            <p:cNvSpPr/>
            <p:nvPr/>
          </p:nvSpPr>
          <p:spPr>
            <a:xfrm>
              <a:off x="-1" y="0"/>
              <a:ext cx="9715501" cy="1582739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432" name="image16.jpg" descr="LOGO PARCO 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9074" y="132101"/>
              <a:ext cx="1408544" cy="1318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image17.png" descr="UNESCO_trasparent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2467" y="436543"/>
              <a:ext cx="1661745" cy="70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5" name="Shape 435"/>
          <p:cNvSpPr/>
          <p:nvPr/>
        </p:nvSpPr>
        <p:spPr>
          <a:xfrm>
            <a:off x="1525587" y="276225"/>
            <a:ext cx="5430838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INTEGRAZIONE 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i="1" sz="3200">
                <a:latin typeface="Arial"/>
                <a:ea typeface="Arial"/>
                <a:cs typeface="Arial"/>
                <a:sym typeface="Arial"/>
              </a:defRPr>
            </a:pPr>
            <a:r>
              <a:t>Turismo e Agricoltura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38" name="Shape 438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39" name="Shape 439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40" name="image91.jpeg" descr="ce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>
            <a:off x="66674" y="3074988"/>
            <a:ext cx="9110665" cy="225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defRPr b="1" sz="1800">
                <a:solidFill>
                  <a:srgbClr val="FDF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E’ necessario sviluppare strumenti e realizzare azioni per: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00"/>
              </a:spcBef>
              <a:defRPr b="1" sz="1800">
                <a:solidFill>
                  <a:srgbClr val="FDF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Valorizzazione della valenze culturali, ambientali e ricreative del paesaggio rurale e della sua anima</a:t>
            </a:r>
            <a:br/>
            <a:r>
              <a:t>- Rafforzare e valorizzare le produzioni e le attività economiche locali in modo tale da contribuire al mantenimento del paesaggio e del patrimonio rurale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00"/>
              </a:spcBef>
              <a:defRPr b="1" sz="1800">
                <a:solidFill>
                  <a:srgbClr val="FDF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 Rendere turisti ed escursionisti fruitori consapevoli e avviare strategie (commerciali ed economiche) per contribuire attivamente al mantenimento del territorio.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image92.png" descr="C:\Documents and Settings\Yashi\Desktop\presentazioni\fotoaaa\per francesco\terr_ (22).JPG"/>
          <p:cNvPicPr>
            <a:picLocks noChangeAspect="1"/>
          </p:cNvPicPr>
          <p:nvPr/>
        </p:nvPicPr>
        <p:blipFill>
          <a:blip r:embed="rId2">
            <a:extLst/>
          </a:blip>
          <a:srcRect l="11765" t="0" r="0" b="0"/>
          <a:stretch>
            <a:fillRect/>
          </a:stretch>
        </p:blipFill>
        <p:spPr>
          <a:xfrm>
            <a:off x="-1" y="0"/>
            <a:ext cx="9144001" cy="68913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7" name="Group 447"/>
          <p:cNvGrpSpPr/>
          <p:nvPr/>
        </p:nvGrpSpPr>
        <p:grpSpPr>
          <a:xfrm>
            <a:off x="-47626" y="4476749"/>
            <a:ext cx="9239251" cy="638176"/>
            <a:chOff x="0" y="0"/>
            <a:chExt cx="9239250" cy="638175"/>
          </a:xfrm>
        </p:grpSpPr>
        <p:sp>
          <p:nvSpPr>
            <p:cNvPr id="444" name="Shape 444"/>
            <p:cNvSpPr/>
            <p:nvPr/>
          </p:nvSpPr>
          <p:spPr>
            <a:xfrm>
              <a:off x="-1" y="333375"/>
              <a:ext cx="2666878" cy="30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75"/>
                  </a:moveTo>
                  <a:cubicBezTo>
                    <a:pt x="21318" y="1350"/>
                    <a:pt x="21035" y="1912"/>
                    <a:pt x="20752" y="2700"/>
                  </a:cubicBezTo>
                  <a:cubicBezTo>
                    <a:pt x="20598" y="3150"/>
                    <a:pt x="20289" y="4050"/>
                    <a:pt x="20289" y="4050"/>
                  </a:cubicBezTo>
                  <a:cubicBezTo>
                    <a:pt x="19736" y="900"/>
                    <a:pt x="19119" y="3037"/>
                    <a:pt x="18515" y="4050"/>
                  </a:cubicBezTo>
                  <a:cubicBezTo>
                    <a:pt x="17460" y="5850"/>
                    <a:pt x="16419" y="8550"/>
                    <a:pt x="15352" y="10125"/>
                  </a:cubicBezTo>
                  <a:cubicBezTo>
                    <a:pt x="14799" y="6862"/>
                    <a:pt x="14208" y="8887"/>
                    <a:pt x="13578" y="9450"/>
                  </a:cubicBezTo>
                  <a:cubicBezTo>
                    <a:pt x="13179" y="10575"/>
                    <a:pt x="13050" y="11587"/>
                    <a:pt x="12575" y="12150"/>
                  </a:cubicBezTo>
                  <a:cubicBezTo>
                    <a:pt x="11225" y="16087"/>
                    <a:pt x="9900" y="20025"/>
                    <a:pt x="8485" y="21600"/>
                  </a:cubicBezTo>
                  <a:cubicBezTo>
                    <a:pt x="8177" y="21375"/>
                    <a:pt x="7868" y="21375"/>
                    <a:pt x="7560" y="20925"/>
                  </a:cubicBezTo>
                  <a:cubicBezTo>
                    <a:pt x="6505" y="19350"/>
                    <a:pt x="7701" y="20025"/>
                    <a:pt x="6634" y="16875"/>
                  </a:cubicBezTo>
                  <a:cubicBezTo>
                    <a:pt x="5965" y="14962"/>
                    <a:pt x="5348" y="12937"/>
                    <a:pt x="4628" y="12150"/>
                  </a:cubicBezTo>
                  <a:cubicBezTo>
                    <a:pt x="4345" y="11362"/>
                    <a:pt x="4152" y="10125"/>
                    <a:pt x="3857" y="9450"/>
                  </a:cubicBezTo>
                  <a:cubicBezTo>
                    <a:pt x="3780" y="8775"/>
                    <a:pt x="3715" y="7987"/>
                    <a:pt x="3625" y="7425"/>
                  </a:cubicBezTo>
                  <a:cubicBezTo>
                    <a:pt x="3561" y="6975"/>
                    <a:pt x="3458" y="7200"/>
                    <a:pt x="3394" y="6750"/>
                  </a:cubicBezTo>
                  <a:cubicBezTo>
                    <a:pt x="3317" y="6187"/>
                    <a:pt x="3317" y="5287"/>
                    <a:pt x="3240" y="4725"/>
                  </a:cubicBezTo>
                  <a:cubicBezTo>
                    <a:pt x="3175" y="4275"/>
                    <a:pt x="3085" y="4387"/>
                    <a:pt x="3008" y="4050"/>
                  </a:cubicBezTo>
                  <a:cubicBezTo>
                    <a:pt x="2751" y="2925"/>
                    <a:pt x="2481" y="1462"/>
                    <a:pt x="2237" y="0"/>
                  </a:cubicBezTo>
                  <a:cubicBezTo>
                    <a:pt x="257" y="675"/>
                    <a:pt x="1002" y="675"/>
                    <a:pt x="0" y="675"/>
                  </a:cubicBezTo>
                </a:path>
              </a:pathLst>
            </a:custGeom>
            <a:noFill/>
            <a:ln w="38100" cap="flat">
              <a:solidFill>
                <a:srgbClr val="00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45" name="Shape 445"/>
            <p:cNvSpPr/>
            <p:nvPr/>
          </p:nvSpPr>
          <p:spPr>
            <a:xfrm>
              <a:off x="3314700" y="314325"/>
              <a:ext cx="1562100" cy="281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3" fill="norm" stroke="1" extrusionOk="0">
                  <a:moveTo>
                    <a:pt x="0" y="0"/>
                  </a:moveTo>
                  <a:cubicBezTo>
                    <a:pt x="1075" y="1838"/>
                    <a:pt x="504" y="1148"/>
                    <a:pt x="1712" y="2068"/>
                  </a:cubicBezTo>
                  <a:cubicBezTo>
                    <a:pt x="2897" y="4136"/>
                    <a:pt x="4082" y="6204"/>
                    <a:pt x="5268" y="8272"/>
                  </a:cubicBezTo>
                  <a:cubicBezTo>
                    <a:pt x="6146" y="9765"/>
                    <a:pt x="7112" y="8731"/>
                    <a:pt x="8034" y="8961"/>
                  </a:cubicBezTo>
                  <a:cubicBezTo>
                    <a:pt x="9658" y="10685"/>
                    <a:pt x="11173" y="14477"/>
                    <a:pt x="12775" y="16545"/>
                  </a:cubicBezTo>
                  <a:cubicBezTo>
                    <a:pt x="13653" y="17694"/>
                    <a:pt x="14531" y="18843"/>
                    <a:pt x="15409" y="19992"/>
                  </a:cubicBezTo>
                  <a:cubicBezTo>
                    <a:pt x="16200" y="19762"/>
                    <a:pt x="17209" y="21600"/>
                    <a:pt x="17780" y="18613"/>
                  </a:cubicBezTo>
                  <a:cubicBezTo>
                    <a:pt x="19053" y="11949"/>
                    <a:pt x="16551" y="21256"/>
                    <a:pt x="18307" y="15166"/>
                  </a:cubicBezTo>
                  <a:cubicBezTo>
                    <a:pt x="18548" y="13328"/>
                    <a:pt x="18548" y="12639"/>
                    <a:pt x="18965" y="11720"/>
                  </a:cubicBezTo>
                  <a:cubicBezTo>
                    <a:pt x="19229" y="11145"/>
                    <a:pt x="19756" y="10340"/>
                    <a:pt x="19756" y="10340"/>
                  </a:cubicBezTo>
                  <a:cubicBezTo>
                    <a:pt x="20085" y="5170"/>
                    <a:pt x="20743" y="5514"/>
                    <a:pt x="21600" y="5514"/>
                  </a:cubicBezTo>
                </a:path>
              </a:pathLst>
            </a:custGeom>
            <a:noFill/>
            <a:ln w="38100" cap="flat">
              <a:solidFill>
                <a:srgbClr val="00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46" name="Shape 446"/>
            <p:cNvSpPr/>
            <p:nvPr/>
          </p:nvSpPr>
          <p:spPr>
            <a:xfrm>
              <a:off x="5924550" y="-1"/>
              <a:ext cx="3314700" cy="568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3" fill="norm" stroke="1" extrusionOk="0">
                  <a:moveTo>
                    <a:pt x="0" y="20105"/>
                  </a:moveTo>
                  <a:cubicBezTo>
                    <a:pt x="744" y="21541"/>
                    <a:pt x="2286" y="21062"/>
                    <a:pt x="2979" y="21182"/>
                  </a:cubicBezTo>
                  <a:cubicBezTo>
                    <a:pt x="3351" y="21600"/>
                    <a:pt x="3672" y="21541"/>
                    <a:pt x="4034" y="20823"/>
                  </a:cubicBezTo>
                  <a:cubicBezTo>
                    <a:pt x="4189" y="19446"/>
                    <a:pt x="4375" y="18968"/>
                    <a:pt x="4034" y="18310"/>
                  </a:cubicBezTo>
                  <a:cubicBezTo>
                    <a:pt x="3879" y="16574"/>
                    <a:pt x="3806" y="16814"/>
                    <a:pt x="3537" y="15797"/>
                  </a:cubicBezTo>
                  <a:cubicBezTo>
                    <a:pt x="3610" y="13702"/>
                    <a:pt x="3724" y="11728"/>
                    <a:pt x="4096" y="10770"/>
                  </a:cubicBezTo>
                  <a:cubicBezTo>
                    <a:pt x="4272" y="10291"/>
                    <a:pt x="4489" y="10351"/>
                    <a:pt x="4655" y="9693"/>
                  </a:cubicBezTo>
                  <a:cubicBezTo>
                    <a:pt x="4996" y="8376"/>
                    <a:pt x="5234" y="7299"/>
                    <a:pt x="5648" y="6821"/>
                  </a:cubicBezTo>
                  <a:cubicBezTo>
                    <a:pt x="6517" y="7539"/>
                    <a:pt x="6827" y="7419"/>
                    <a:pt x="7882" y="7180"/>
                  </a:cubicBezTo>
                  <a:cubicBezTo>
                    <a:pt x="9548" y="7658"/>
                    <a:pt x="11182" y="6761"/>
                    <a:pt x="12848" y="6462"/>
                  </a:cubicBezTo>
                  <a:cubicBezTo>
                    <a:pt x="13117" y="5684"/>
                    <a:pt x="13406" y="4906"/>
                    <a:pt x="13655" y="3949"/>
                  </a:cubicBezTo>
                  <a:cubicBezTo>
                    <a:pt x="14410" y="4248"/>
                    <a:pt x="15103" y="4667"/>
                    <a:pt x="15827" y="5744"/>
                  </a:cubicBezTo>
                  <a:cubicBezTo>
                    <a:pt x="17586" y="5085"/>
                    <a:pt x="16272" y="5744"/>
                    <a:pt x="17193" y="3949"/>
                  </a:cubicBezTo>
                  <a:cubicBezTo>
                    <a:pt x="17544" y="4607"/>
                    <a:pt x="18310" y="3231"/>
                    <a:pt x="18310" y="3231"/>
                  </a:cubicBezTo>
                  <a:cubicBezTo>
                    <a:pt x="18900" y="957"/>
                    <a:pt x="19882" y="957"/>
                    <a:pt x="20544" y="718"/>
                  </a:cubicBezTo>
                  <a:cubicBezTo>
                    <a:pt x="20886" y="59"/>
                    <a:pt x="21237" y="0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FFF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48" name="Shape 448"/>
          <p:cNvSpPr/>
          <p:nvPr/>
        </p:nvSpPr>
        <p:spPr>
          <a:xfrm>
            <a:off x="19050" y="1287460"/>
            <a:ext cx="8629651" cy="44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98" fill="norm" stroke="1" extrusionOk="0">
                <a:moveTo>
                  <a:pt x="0" y="328"/>
                </a:moveTo>
                <a:cubicBezTo>
                  <a:pt x="87" y="814"/>
                  <a:pt x="147" y="1578"/>
                  <a:pt x="238" y="1995"/>
                </a:cubicBezTo>
                <a:cubicBezTo>
                  <a:pt x="806" y="1786"/>
                  <a:pt x="1275" y="1578"/>
                  <a:pt x="1811" y="745"/>
                </a:cubicBezTo>
                <a:cubicBezTo>
                  <a:pt x="2157" y="-1269"/>
                  <a:pt x="2527" y="1578"/>
                  <a:pt x="2884" y="328"/>
                </a:cubicBezTo>
                <a:cubicBezTo>
                  <a:pt x="2999" y="745"/>
                  <a:pt x="3047" y="1370"/>
                  <a:pt x="3147" y="1995"/>
                </a:cubicBezTo>
                <a:cubicBezTo>
                  <a:pt x="3214" y="2412"/>
                  <a:pt x="3290" y="2481"/>
                  <a:pt x="3361" y="2828"/>
                </a:cubicBezTo>
                <a:cubicBezTo>
                  <a:pt x="3536" y="3731"/>
                  <a:pt x="3659" y="4495"/>
                  <a:pt x="3838" y="4912"/>
                </a:cubicBezTo>
                <a:cubicBezTo>
                  <a:pt x="4112" y="6509"/>
                  <a:pt x="4414" y="6579"/>
                  <a:pt x="4696" y="7829"/>
                </a:cubicBezTo>
                <a:cubicBezTo>
                  <a:pt x="4867" y="8593"/>
                  <a:pt x="5050" y="9775"/>
                  <a:pt x="5221" y="10747"/>
                </a:cubicBezTo>
                <a:cubicBezTo>
                  <a:pt x="5407" y="11858"/>
                  <a:pt x="5618" y="11025"/>
                  <a:pt x="5817" y="11164"/>
                </a:cubicBezTo>
                <a:cubicBezTo>
                  <a:pt x="6488" y="15053"/>
                  <a:pt x="6707" y="12553"/>
                  <a:pt x="7772" y="12831"/>
                </a:cubicBezTo>
                <a:cubicBezTo>
                  <a:pt x="8137" y="14984"/>
                  <a:pt x="9166" y="13317"/>
                  <a:pt x="9369" y="13247"/>
                </a:cubicBezTo>
                <a:cubicBezTo>
                  <a:pt x="10080" y="15053"/>
                  <a:pt x="10962" y="13872"/>
                  <a:pt x="11658" y="14081"/>
                </a:cubicBezTo>
                <a:cubicBezTo>
                  <a:pt x="12055" y="14428"/>
                  <a:pt x="12592" y="16373"/>
                  <a:pt x="12945" y="13247"/>
                </a:cubicBezTo>
                <a:cubicBezTo>
                  <a:pt x="13188" y="6926"/>
                  <a:pt x="14125" y="9566"/>
                  <a:pt x="14304" y="9496"/>
                </a:cubicBezTo>
                <a:cubicBezTo>
                  <a:pt x="14368" y="9775"/>
                  <a:pt x="14431" y="10052"/>
                  <a:pt x="14495" y="10330"/>
                </a:cubicBezTo>
                <a:cubicBezTo>
                  <a:pt x="14562" y="10608"/>
                  <a:pt x="14638" y="12136"/>
                  <a:pt x="14709" y="12414"/>
                </a:cubicBezTo>
                <a:cubicBezTo>
                  <a:pt x="14821" y="12831"/>
                  <a:pt x="14932" y="12969"/>
                  <a:pt x="15043" y="13247"/>
                </a:cubicBezTo>
                <a:cubicBezTo>
                  <a:pt x="15242" y="14428"/>
                  <a:pt x="14932" y="12692"/>
                  <a:pt x="15377" y="14081"/>
                </a:cubicBezTo>
                <a:cubicBezTo>
                  <a:pt x="15592" y="14706"/>
                  <a:pt x="15810" y="16095"/>
                  <a:pt x="16021" y="16998"/>
                </a:cubicBezTo>
                <a:cubicBezTo>
                  <a:pt x="16219" y="17831"/>
                  <a:pt x="16422" y="18387"/>
                  <a:pt x="16617" y="19498"/>
                </a:cubicBezTo>
                <a:cubicBezTo>
                  <a:pt x="16728" y="19081"/>
                  <a:pt x="16839" y="18665"/>
                  <a:pt x="16950" y="18248"/>
                </a:cubicBezTo>
                <a:cubicBezTo>
                  <a:pt x="17014" y="18040"/>
                  <a:pt x="17141" y="17414"/>
                  <a:pt x="17141" y="17414"/>
                </a:cubicBezTo>
                <a:cubicBezTo>
                  <a:pt x="17304" y="18387"/>
                  <a:pt x="17396" y="18317"/>
                  <a:pt x="17547" y="16998"/>
                </a:cubicBezTo>
                <a:cubicBezTo>
                  <a:pt x="17694" y="17345"/>
                  <a:pt x="17833" y="17623"/>
                  <a:pt x="17976" y="18248"/>
                </a:cubicBezTo>
                <a:cubicBezTo>
                  <a:pt x="18150" y="20331"/>
                  <a:pt x="18373" y="18804"/>
                  <a:pt x="18572" y="18248"/>
                </a:cubicBezTo>
                <a:cubicBezTo>
                  <a:pt x="18830" y="15192"/>
                  <a:pt x="18750" y="15817"/>
                  <a:pt x="19120" y="15331"/>
                </a:cubicBezTo>
                <a:cubicBezTo>
                  <a:pt x="19637" y="15748"/>
                  <a:pt x="20125" y="16303"/>
                  <a:pt x="20646" y="16581"/>
                </a:cubicBezTo>
                <a:cubicBezTo>
                  <a:pt x="20829" y="17414"/>
                  <a:pt x="20984" y="18248"/>
                  <a:pt x="21170" y="18665"/>
                </a:cubicBezTo>
                <a:cubicBezTo>
                  <a:pt x="21298" y="19429"/>
                  <a:pt x="21222" y="19359"/>
                  <a:pt x="21385" y="17414"/>
                </a:cubicBezTo>
                <a:cubicBezTo>
                  <a:pt x="21409" y="17137"/>
                  <a:pt x="21456" y="16581"/>
                  <a:pt x="21456" y="16581"/>
                </a:cubicBezTo>
                <a:cubicBezTo>
                  <a:pt x="21552" y="17137"/>
                  <a:pt x="21504" y="16998"/>
                  <a:pt x="21600" y="16998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49" name="Shape 449"/>
          <p:cNvSpPr/>
          <p:nvPr/>
        </p:nvSpPr>
        <p:spPr>
          <a:xfrm>
            <a:off x="-76200" y="2162175"/>
            <a:ext cx="8591551" cy="714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88" fill="norm" stroke="1" extrusionOk="0">
                <a:moveTo>
                  <a:pt x="21600" y="0"/>
                </a:moveTo>
                <a:cubicBezTo>
                  <a:pt x="21428" y="655"/>
                  <a:pt x="21300" y="1124"/>
                  <a:pt x="21121" y="1405"/>
                </a:cubicBezTo>
                <a:cubicBezTo>
                  <a:pt x="20698" y="3045"/>
                  <a:pt x="20294" y="5107"/>
                  <a:pt x="19875" y="6747"/>
                </a:cubicBezTo>
                <a:cubicBezTo>
                  <a:pt x="19740" y="7262"/>
                  <a:pt x="19588" y="7496"/>
                  <a:pt x="19444" y="7871"/>
                </a:cubicBezTo>
                <a:cubicBezTo>
                  <a:pt x="19380" y="8012"/>
                  <a:pt x="19253" y="8433"/>
                  <a:pt x="19253" y="8433"/>
                </a:cubicBezTo>
                <a:cubicBezTo>
                  <a:pt x="19181" y="8996"/>
                  <a:pt x="19117" y="10073"/>
                  <a:pt x="19037" y="10401"/>
                </a:cubicBezTo>
                <a:cubicBezTo>
                  <a:pt x="18838" y="11198"/>
                  <a:pt x="18522" y="11151"/>
                  <a:pt x="18343" y="11245"/>
                </a:cubicBezTo>
                <a:cubicBezTo>
                  <a:pt x="18159" y="11151"/>
                  <a:pt x="17976" y="11151"/>
                  <a:pt x="17792" y="10963"/>
                </a:cubicBezTo>
                <a:cubicBezTo>
                  <a:pt x="17652" y="10823"/>
                  <a:pt x="17780" y="10636"/>
                  <a:pt x="17672" y="9839"/>
                </a:cubicBezTo>
                <a:cubicBezTo>
                  <a:pt x="17628" y="9511"/>
                  <a:pt x="17529" y="9277"/>
                  <a:pt x="17529" y="9277"/>
                </a:cubicBezTo>
                <a:cubicBezTo>
                  <a:pt x="17086" y="9792"/>
                  <a:pt x="17233" y="9745"/>
                  <a:pt x="16547" y="9277"/>
                </a:cubicBezTo>
                <a:cubicBezTo>
                  <a:pt x="16479" y="9230"/>
                  <a:pt x="16367" y="8152"/>
                  <a:pt x="16331" y="7871"/>
                </a:cubicBezTo>
                <a:cubicBezTo>
                  <a:pt x="16307" y="7684"/>
                  <a:pt x="16259" y="7309"/>
                  <a:pt x="16259" y="7309"/>
                </a:cubicBezTo>
                <a:cubicBezTo>
                  <a:pt x="16211" y="7403"/>
                  <a:pt x="16164" y="7403"/>
                  <a:pt x="16116" y="7590"/>
                </a:cubicBezTo>
                <a:cubicBezTo>
                  <a:pt x="16004" y="8012"/>
                  <a:pt x="15964" y="9745"/>
                  <a:pt x="15852" y="10401"/>
                </a:cubicBezTo>
                <a:cubicBezTo>
                  <a:pt x="15749" y="11010"/>
                  <a:pt x="15625" y="11104"/>
                  <a:pt x="15517" y="11526"/>
                </a:cubicBezTo>
                <a:cubicBezTo>
                  <a:pt x="15309" y="11104"/>
                  <a:pt x="15134" y="9933"/>
                  <a:pt x="14918" y="9558"/>
                </a:cubicBezTo>
                <a:cubicBezTo>
                  <a:pt x="14639" y="8480"/>
                  <a:pt x="14882" y="8668"/>
                  <a:pt x="14344" y="8996"/>
                </a:cubicBezTo>
                <a:cubicBezTo>
                  <a:pt x="14092" y="9745"/>
                  <a:pt x="14400" y="8621"/>
                  <a:pt x="14176" y="10120"/>
                </a:cubicBezTo>
                <a:cubicBezTo>
                  <a:pt x="13980" y="11432"/>
                  <a:pt x="13729" y="10589"/>
                  <a:pt x="13505" y="10682"/>
                </a:cubicBezTo>
                <a:cubicBezTo>
                  <a:pt x="13410" y="11057"/>
                  <a:pt x="13234" y="11385"/>
                  <a:pt x="13146" y="12088"/>
                </a:cubicBezTo>
                <a:cubicBezTo>
                  <a:pt x="13122" y="12275"/>
                  <a:pt x="13102" y="12603"/>
                  <a:pt x="13074" y="12650"/>
                </a:cubicBezTo>
                <a:cubicBezTo>
                  <a:pt x="12947" y="12885"/>
                  <a:pt x="12819" y="12838"/>
                  <a:pt x="12691" y="12931"/>
                </a:cubicBezTo>
                <a:cubicBezTo>
                  <a:pt x="12392" y="14103"/>
                  <a:pt x="12101" y="15134"/>
                  <a:pt x="11805" y="16305"/>
                </a:cubicBezTo>
                <a:cubicBezTo>
                  <a:pt x="11757" y="16211"/>
                  <a:pt x="11709" y="16164"/>
                  <a:pt x="11662" y="16024"/>
                </a:cubicBezTo>
                <a:cubicBezTo>
                  <a:pt x="11614" y="15883"/>
                  <a:pt x="11518" y="15462"/>
                  <a:pt x="11518" y="15462"/>
                </a:cubicBezTo>
                <a:cubicBezTo>
                  <a:pt x="11274" y="15696"/>
                  <a:pt x="11039" y="16305"/>
                  <a:pt x="10800" y="16867"/>
                </a:cubicBezTo>
                <a:cubicBezTo>
                  <a:pt x="10656" y="16305"/>
                  <a:pt x="10704" y="15930"/>
                  <a:pt x="10536" y="16305"/>
                </a:cubicBezTo>
                <a:cubicBezTo>
                  <a:pt x="10237" y="16118"/>
                  <a:pt x="10057" y="15977"/>
                  <a:pt x="9794" y="15180"/>
                </a:cubicBezTo>
                <a:cubicBezTo>
                  <a:pt x="9754" y="15274"/>
                  <a:pt x="9714" y="15508"/>
                  <a:pt x="9674" y="15462"/>
                </a:cubicBezTo>
                <a:cubicBezTo>
                  <a:pt x="9646" y="15415"/>
                  <a:pt x="9630" y="14899"/>
                  <a:pt x="9602" y="14899"/>
                </a:cubicBezTo>
                <a:cubicBezTo>
                  <a:pt x="9542" y="14899"/>
                  <a:pt x="9435" y="16492"/>
                  <a:pt x="9387" y="16867"/>
                </a:cubicBezTo>
                <a:cubicBezTo>
                  <a:pt x="9343" y="17617"/>
                  <a:pt x="9343" y="17898"/>
                  <a:pt x="9267" y="18273"/>
                </a:cubicBezTo>
                <a:cubicBezTo>
                  <a:pt x="9219" y="18507"/>
                  <a:pt x="9123" y="18835"/>
                  <a:pt x="9123" y="18835"/>
                </a:cubicBezTo>
                <a:cubicBezTo>
                  <a:pt x="8804" y="18413"/>
                  <a:pt x="8580" y="17945"/>
                  <a:pt x="8261" y="17711"/>
                </a:cubicBezTo>
                <a:cubicBezTo>
                  <a:pt x="7982" y="16633"/>
                  <a:pt x="8225" y="16820"/>
                  <a:pt x="7686" y="17148"/>
                </a:cubicBezTo>
                <a:cubicBezTo>
                  <a:pt x="7535" y="17523"/>
                  <a:pt x="7287" y="18741"/>
                  <a:pt x="7136" y="18835"/>
                </a:cubicBezTo>
                <a:cubicBezTo>
                  <a:pt x="6976" y="18929"/>
                  <a:pt x="6816" y="19022"/>
                  <a:pt x="6657" y="19116"/>
                </a:cubicBezTo>
                <a:cubicBezTo>
                  <a:pt x="6625" y="19210"/>
                  <a:pt x="6593" y="19304"/>
                  <a:pt x="6561" y="19397"/>
                </a:cubicBezTo>
                <a:cubicBezTo>
                  <a:pt x="6513" y="19585"/>
                  <a:pt x="6417" y="19960"/>
                  <a:pt x="6417" y="19960"/>
                </a:cubicBezTo>
                <a:cubicBezTo>
                  <a:pt x="6162" y="19866"/>
                  <a:pt x="5906" y="19913"/>
                  <a:pt x="5651" y="19678"/>
                </a:cubicBezTo>
                <a:cubicBezTo>
                  <a:pt x="5499" y="19538"/>
                  <a:pt x="5348" y="18460"/>
                  <a:pt x="5196" y="18273"/>
                </a:cubicBezTo>
                <a:cubicBezTo>
                  <a:pt x="5060" y="18132"/>
                  <a:pt x="4925" y="18085"/>
                  <a:pt x="4789" y="17992"/>
                </a:cubicBezTo>
                <a:cubicBezTo>
                  <a:pt x="4553" y="16118"/>
                  <a:pt x="4701" y="16820"/>
                  <a:pt x="4310" y="17148"/>
                </a:cubicBezTo>
                <a:cubicBezTo>
                  <a:pt x="4150" y="17757"/>
                  <a:pt x="3891" y="18085"/>
                  <a:pt x="3759" y="19116"/>
                </a:cubicBezTo>
                <a:cubicBezTo>
                  <a:pt x="3667" y="19866"/>
                  <a:pt x="3715" y="19585"/>
                  <a:pt x="3615" y="19960"/>
                </a:cubicBezTo>
                <a:cubicBezTo>
                  <a:pt x="3476" y="21600"/>
                  <a:pt x="3440" y="21037"/>
                  <a:pt x="3208" y="20803"/>
                </a:cubicBezTo>
                <a:cubicBezTo>
                  <a:pt x="3097" y="20147"/>
                  <a:pt x="3001" y="19350"/>
                  <a:pt x="2897" y="18554"/>
                </a:cubicBezTo>
                <a:cubicBezTo>
                  <a:pt x="2857" y="18226"/>
                  <a:pt x="2801" y="18320"/>
                  <a:pt x="2753" y="18273"/>
                </a:cubicBezTo>
                <a:cubicBezTo>
                  <a:pt x="2642" y="18132"/>
                  <a:pt x="2530" y="18085"/>
                  <a:pt x="2418" y="17992"/>
                </a:cubicBezTo>
                <a:cubicBezTo>
                  <a:pt x="2338" y="17664"/>
                  <a:pt x="2282" y="17195"/>
                  <a:pt x="2203" y="16867"/>
                </a:cubicBezTo>
                <a:cubicBezTo>
                  <a:pt x="2135" y="15696"/>
                  <a:pt x="2035" y="15649"/>
                  <a:pt x="1939" y="14899"/>
                </a:cubicBezTo>
                <a:cubicBezTo>
                  <a:pt x="1704" y="15462"/>
                  <a:pt x="1500" y="15696"/>
                  <a:pt x="1293" y="14056"/>
                </a:cubicBezTo>
                <a:cubicBezTo>
                  <a:pt x="969" y="14337"/>
                  <a:pt x="658" y="14806"/>
                  <a:pt x="383" y="12650"/>
                </a:cubicBezTo>
                <a:cubicBezTo>
                  <a:pt x="355" y="11713"/>
                  <a:pt x="371" y="11666"/>
                  <a:pt x="287" y="11245"/>
                </a:cubicBezTo>
                <a:cubicBezTo>
                  <a:pt x="239" y="11010"/>
                  <a:pt x="143" y="10682"/>
                  <a:pt x="143" y="10682"/>
                </a:cubicBezTo>
                <a:cubicBezTo>
                  <a:pt x="95" y="10776"/>
                  <a:pt x="0" y="10963"/>
                  <a:pt x="0" y="10963"/>
                </a:cubicBezTo>
              </a:path>
            </a:pathLst>
          </a:custGeom>
          <a:ln w="38100">
            <a:solidFill>
              <a:schemeClr val="accent3">
                <a:lumOff val="44000"/>
              </a:schemeClr>
            </a:solidFill>
          </a:ln>
        </p:spPr>
        <p:txBody>
          <a:bodyPr lIns="45718" tIns="45718" rIns="45718" bIns="45718" anchor="ctr"/>
          <a:lstStyle/>
          <a:p>
            <a:pPr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454" name="Group 454"/>
          <p:cNvGrpSpPr/>
          <p:nvPr/>
        </p:nvGrpSpPr>
        <p:grpSpPr>
          <a:xfrm>
            <a:off x="2562162" y="1619250"/>
            <a:ext cx="6572283" cy="3133643"/>
            <a:chOff x="-62" y="0"/>
            <a:chExt cx="6572281" cy="3133642"/>
          </a:xfrm>
        </p:grpSpPr>
        <p:sp>
          <p:nvSpPr>
            <p:cNvPr id="450" name="Shape 450"/>
            <p:cNvSpPr/>
            <p:nvPr/>
          </p:nvSpPr>
          <p:spPr>
            <a:xfrm>
              <a:off x="2495299" y="1343025"/>
              <a:ext cx="2457090" cy="1790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111" y="21141"/>
                    <a:pt x="362" y="21122"/>
                    <a:pt x="502" y="20681"/>
                  </a:cubicBezTo>
                  <a:cubicBezTo>
                    <a:pt x="920" y="19398"/>
                    <a:pt x="1116" y="18632"/>
                    <a:pt x="2009" y="17809"/>
                  </a:cubicBezTo>
                  <a:cubicBezTo>
                    <a:pt x="2176" y="17464"/>
                    <a:pt x="2260" y="17005"/>
                    <a:pt x="2511" y="16775"/>
                  </a:cubicBezTo>
                  <a:cubicBezTo>
                    <a:pt x="2679" y="16622"/>
                    <a:pt x="3013" y="16315"/>
                    <a:pt x="3013" y="16315"/>
                  </a:cubicBezTo>
                  <a:cubicBezTo>
                    <a:pt x="3600" y="16469"/>
                    <a:pt x="3293" y="16373"/>
                    <a:pt x="3934" y="16660"/>
                  </a:cubicBezTo>
                  <a:cubicBezTo>
                    <a:pt x="4018" y="16698"/>
                    <a:pt x="4186" y="16775"/>
                    <a:pt x="4186" y="16775"/>
                  </a:cubicBezTo>
                  <a:cubicBezTo>
                    <a:pt x="4869" y="16469"/>
                    <a:pt x="4465" y="15875"/>
                    <a:pt x="4772" y="15281"/>
                  </a:cubicBezTo>
                  <a:cubicBezTo>
                    <a:pt x="4911" y="15013"/>
                    <a:pt x="5148" y="14860"/>
                    <a:pt x="5274" y="14592"/>
                  </a:cubicBezTo>
                  <a:cubicBezTo>
                    <a:pt x="5665" y="13788"/>
                    <a:pt x="5441" y="14056"/>
                    <a:pt x="5860" y="13673"/>
                  </a:cubicBezTo>
                  <a:cubicBezTo>
                    <a:pt x="5916" y="13366"/>
                    <a:pt x="5930" y="13098"/>
                    <a:pt x="6111" y="12869"/>
                  </a:cubicBezTo>
                  <a:cubicBezTo>
                    <a:pt x="6265" y="12696"/>
                    <a:pt x="6613" y="12409"/>
                    <a:pt x="6613" y="12409"/>
                  </a:cubicBezTo>
                  <a:cubicBezTo>
                    <a:pt x="6669" y="12294"/>
                    <a:pt x="6697" y="12160"/>
                    <a:pt x="6781" y="12064"/>
                  </a:cubicBezTo>
                  <a:cubicBezTo>
                    <a:pt x="6851" y="11988"/>
                    <a:pt x="6976" y="12026"/>
                    <a:pt x="7032" y="11949"/>
                  </a:cubicBezTo>
                  <a:cubicBezTo>
                    <a:pt x="7479" y="11337"/>
                    <a:pt x="6613" y="11777"/>
                    <a:pt x="7451" y="11490"/>
                  </a:cubicBezTo>
                  <a:cubicBezTo>
                    <a:pt x="7786" y="11183"/>
                    <a:pt x="8079" y="10742"/>
                    <a:pt x="8372" y="10340"/>
                  </a:cubicBezTo>
                  <a:cubicBezTo>
                    <a:pt x="8483" y="9880"/>
                    <a:pt x="8581" y="9689"/>
                    <a:pt x="8874" y="9421"/>
                  </a:cubicBezTo>
                  <a:cubicBezTo>
                    <a:pt x="9655" y="9517"/>
                    <a:pt x="9976" y="9746"/>
                    <a:pt x="10716" y="9880"/>
                  </a:cubicBezTo>
                  <a:cubicBezTo>
                    <a:pt x="11624" y="9804"/>
                    <a:pt x="11945" y="9995"/>
                    <a:pt x="12559" y="9421"/>
                  </a:cubicBezTo>
                  <a:cubicBezTo>
                    <a:pt x="12684" y="9172"/>
                    <a:pt x="12866" y="9000"/>
                    <a:pt x="12977" y="8731"/>
                  </a:cubicBezTo>
                  <a:cubicBezTo>
                    <a:pt x="13187" y="8234"/>
                    <a:pt x="13033" y="8023"/>
                    <a:pt x="13480" y="7812"/>
                  </a:cubicBezTo>
                  <a:cubicBezTo>
                    <a:pt x="13800" y="7372"/>
                    <a:pt x="13954" y="6989"/>
                    <a:pt x="14400" y="6778"/>
                  </a:cubicBezTo>
                  <a:cubicBezTo>
                    <a:pt x="14610" y="6338"/>
                    <a:pt x="14805" y="6319"/>
                    <a:pt x="15154" y="6089"/>
                  </a:cubicBezTo>
                  <a:cubicBezTo>
                    <a:pt x="15405" y="5572"/>
                    <a:pt x="15642" y="5246"/>
                    <a:pt x="16075" y="5055"/>
                  </a:cubicBezTo>
                  <a:cubicBezTo>
                    <a:pt x="16340" y="4519"/>
                    <a:pt x="16661" y="4519"/>
                    <a:pt x="16996" y="4136"/>
                  </a:cubicBezTo>
                  <a:cubicBezTo>
                    <a:pt x="17233" y="3868"/>
                    <a:pt x="18000" y="2872"/>
                    <a:pt x="18252" y="2757"/>
                  </a:cubicBezTo>
                  <a:cubicBezTo>
                    <a:pt x="18642" y="1953"/>
                    <a:pt x="19270" y="1953"/>
                    <a:pt x="19926" y="1838"/>
                  </a:cubicBezTo>
                  <a:cubicBezTo>
                    <a:pt x="20010" y="1723"/>
                    <a:pt x="20080" y="1589"/>
                    <a:pt x="20177" y="1493"/>
                  </a:cubicBezTo>
                  <a:cubicBezTo>
                    <a:pt x="20247" y="1417"/>
                    <a:pt x="20359" y="1455"/>
                    <a:pt x="20428" y="1378"/>
                  </a:cubicBezTo>
                  <a:cubicBezTo>
                    <a:pt x="20833" y="938"/>
                    <a:pt x="21140" y="325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FFFF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1" name="Shape 451"/>
            <p:cNvSpPr/>
            <p:nvPr/>
          </p:nvSpPr>
          <p:spPr>
            <a:xfrm>
              <a:off x="5085839" y="57149"/>
              <a:ext cx="1486381" cy="121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0" y="21600"/>
                  </a:moveTo>
                  <a:cubicBezTo>
                    <a:pt x="1930" y="20025"/>
                    <a:pt x="1034" y="20587"/>
                    <a:pt x="4411" y="20418"/>
                  </a:cubicBezTo>
                  <a:cubicBezTo>
                    <a:pt x="4825" y="19631"/>
                    <a:pt x="5147" y="19743"/>
                    <a:pt x="5928" y="19575"/>
                  </a:cubicBezTo>
                  <a:cubicBezTo>
                    <a:pt x="6709" y="19631"/>
                    <a:pt x="7491" y="19631"/>
                    <a:pt x="8272" y="19743"/>
                  </a:cubicBezTo>
                  <a:cubicBezTo>
                    <a:pt x="8571" y="19800"/>
                    <a:pt x="9099" y="20081"/>
                    <a:pt x="9099" y="20081"/>
                  </a:cubicBezTo>
                  <a:cubicBezTo>
                    <a:pt x="11535" y="19800"/>
                    <a:pt x="13948" y="19406"/>
                    <a:pt x="16406" y="19237"/>
                  </a:cubicBezTo>
                  <a:cubicBezTo>
                    <a:pt x="16613" y="19068"/>
                    <a:pt x="17325" y="18478"/>
                    <a:pt x="17647" y="18225"/>
                  </a:cubicBezTo>
                  <a:cubicBezTo>
                    <a:pt x="18130" y="17831"/>
                    <a:pt x="18222" y="17212"/>
                    <a:pt x="18750" y="16875"/>
                  </a:cubicBezTo>
                  <a:cubicBezTo>
                    <a:pt x="19095" y="16678"/>
                    <a:pt x="19508" y="16650"/>
                    <a:pt x="19853" y="16537"/>
                  </a:cubicBezTo>
                  <a:cubicBezTo>
                    <a:pt x="20129" y="16453"/>
                    <a:pt x="20680" y="16200"/>
                    <a:pt x="20680" y="16200"/>
                  </a:cubicBezTo>
                  <a:cubicBezTo>
                    <a:pt x="20818" y="16031"/>
                    <a:pt x="20933" y="15834"/>
                    <a:pt x="21094" y="15693"/>
                  </a:cubicBezTo>
                  <a:cubicBezTo>
                    <a:pt x="21232" y="15553"/>
                    <a:pt x="21485" y="15553"/>
                    <a:pt x="21508" y="15356"/>
                  </a:cubicBezTo>
                  <a:cubicBezTo>
                    <a:pt x="21600" y="14821"/>
                    <a:pt x="21002" y="14793"/>
                    <a:pt x="20818" y="14681"/>
                  </a:cubicBezTo>
                  <a:cubicBezTo>
                    <a:pt x="20520" y="14484"/>
                    <a:pt x="19991" y="14006"/>
                    <a:pt x="19991" y="14006"/>
                  </a:cubicBezTo>
                  <a:cubicBezTo>
                    <a:pt x="19554" y="13218"/>
                    <a:pt x="19371" y="12656"/>
                    <a:pt x="18750" y="12150"/>
                  </a:cubicBezTo>
                  <a:cubicBezTo>
                    <a:pt x="18291" y="10462"/>
                    <a:pt x="15809" y="9281"/>
                    <a:pt x="14476" y="8943"/>
                  </a:cubicBezTo>
                  <a:cubicBezTo>
                    <a:pt x="13856" y="8184"/>
                    <a:pt x="13971" y="8071"/>
                    <a:pt x="14752" y="7762"/>
                  </a:cubicBezTo>
                  <a:cubicBezTo>
                    <a:pt x="14683" y="7396"/>
                    <a:pt x="14568" y="6693"/>
                    <a:pt x="14338" y="6412"/>
                  </a:cubicBezTo>
                  <a:cubicBezTo>
                    <a:pt x="14108" y="6131"/>
                    <a:pt x="13511" y="5737"/>
                    <a:pt x="13511" y="5737"/>
                  </a:cubicBezTo>
                  <a:cubicBezTo>
                    <a:pt x="12454" y="5990"/>
                    <a:pt x="11604" y="5625"/>
                    <a:pt x="10616" y="5231"/>
                  </a:cubicBezTo>
                  <a:cubicBezTo>
                    <a:pt x="10087" y="5006"/>
                    <a:pt x="9513" y="5118"/>
                    <a:pt x="8961" y="5062"/>
                  </a:cubicBezTo>
                  <a:cubicBezTo>
                    <a:pt x="7858" y="4162"/>
                    <a:pt x="8961" y="3909"/>
                    <a:pt x="9513" y="3543"/>
                  </a:cubicBezTo>
                  <a:cubicBezTo>
                    <a:pt x="9811" y="3346"/>
                    <a:pt x="10018" y="3009"/>
                    <a:pt x="10340" y="2868"/>
                  </a:cubicBezTo>
                  <a:cubicBezTo>
                    <a:pt x="12178" y="2109"/>
                    <a:pt x="10868" y="2559"/>
                    <a:pt x="14338" y="2362"/>
                  </a:cubicBezTo>
                  <a:cubicBezTo>
                    <a:pt x="14798" y="1996"/>
                    <a:pt x="14982" y="1546"/>
                    <a:pt x="15441" y="1181"/>
                  </a:cubicBezTo>
                  <a:cubicBezTo>
                    <a:pt x="15280" y="168"/>
                    <a:pt x="15464" y="534"/>
                    <a:pt x="15028" y="0"/>
                  </a:cubicBezTo>
                </a:path>
              </a:pathLst>
            </a:custGeom>
            <a:noFill/>
            <a:ln w="38100" cap="flat">
              <a:solidFill>
                <a:srgbClr val="FFFF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2" name="Shape 452"/>
            <p:cNvSpPr/>
            <p:nvPr/>
          </p:nvSpPr>
          <p:spPr>
            <a:xfrm>
              <a:off x="-63" y="1200087"/>
              <a:ext cx="1333430" cy="132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7" h="21194" fill="norm" stroke="1" extrusionOk="0">
                  <a:moveTo>
                    <a:pt x="21397" y="21194"/>
                  </a:moveTo>
                  <a:cubicBezTo>
                    <a:pt x="20530" y="20991"/>
                    <a:pt x="20709" y="20737"/>
                    <a:pt x="20021" y="20280"/>
                  </a:cubicBezTo>
                  <a:cubicBezTo>
                    <a:pt x="19868" y="20051"/>
                    <a:pt x="19333" y="19263"/>
                    <a:pt x="19104" y="18907"/>
                  </a:cubicBezTo>
                  <a:cubicBezTo>
                    <a:pt x="19002" y="18755"/>
                    <a:pt x="18798" y="18450"/>
                    <a:pt x="18798" y="18450"/>
                  </a:cubicBezTo>
                  <a:cubicBezTo>
                    <a:pt x="18595" y="17611"/>
                    <a:pt x="18213" y="17078"/>
                    <a:pt x="17881" y="16315"/>
                  </a:cubicBezTo>
                  <a:cubicBezTo>
                    <a:pt x="17830" y="16163"/>
                    <a:pt x="17830" y="15960"/>
                    <a:pt x="17729" y="15858"/>
                  </a:cubicBezTo>
                  <a:cubicBezTo>
                    <a:pt x="17474" y="15604"/>
                    <a:pt x="16812" y="15248"/>
                    <a:pt x="16812" y="15248"/>
                  </a:cubicBezTo>
                  <a:cubicBezTo>
                    <a:pt x="16277" y="14460"/>
                    <a:pt x="15767" y="13190"/>
                    <a:pt x="14978" y="12656"/>
                  </a:cubicBezTo>
                  <a:cubicBezTo>
                    <a:pt x="14443" y="11030"/>
                    <a:pt x="14112" y="11106"/>
                    <a:pt x="12991" y="10368"/>
                  </a:cubicBezTo>
                  <a:cubicBezTo>
                    <a:pt x="12176" y="9148"/>
                    <a:pt x="13246" y="10623"/>
                    <a:pt x="12227" y="9606"/>
                  </a:cubicBezTo>
                  <a:cubicBezTo>
                    <a:pt x="11641" y="9021"/>
                    <a:pt x="11361" y="8361"/>
                    <a:pt x="10546" y="8081"/>
                  </a:cubicBezTo>
                  <a:cubicBezTo>
                    <a:pt x="10036" y="7420"/>
                    <a:pt x="9705" y="6556"/>
                    <a:pt x="9017" y="6099"/>
                  </a:cubicBezTo>
                  <a:cubicBezTo>
                    <a:pt x="8915" y="5946"/>
                    <a:pt x="8839" y="5769"/>
                    <a:pt x="8712" y="5642"/>
                  </a:cubicBezTo>
                  <a:cubicBezTo>
                    <a:pt x="8431" y="5413"/>
                    <a:pt x="7795" y="5032"/>
                    <a:pt x="7795" y="5032"/>
                  </a:cubicBezTo>
                  <a:cubicBezTo>
                    <a:pt x="6470" y="3024"/>
                    <a:pt x="5451" y="3329"/>
                    <a:pt x="3057" y="3202"/>
                  </a:cubicBezTo>
                  <a:cubicBezTo>
                    <a:pt x="2853" y="2567"/>
                    <a:pt x="2165" y="2338"/>
                    <a:pt x="1529" y="2135"/>
                  </a:cubicBezTo>
                  <a:cubicBezTo>
                    <a:pt x="866" y="1474"/>
                    <a:pt x="510" y="1830"/>
                    <a:pt x="0" y="1067"/>
                  </a:cubicBezTo>
                  <a:cubicBezTo>
                    <a:pt x="306" y="-406"/>
                    <a:pt x="-203" y="762"/>
                    <a:pt x="1223" y="458"/>
                  </a:cubicBezTo>
                  <a:cubicBezTo>
                    <a:pt x="1401" y="407"/>
                    <a:pt x="1529" y="0"/>
                    <a:pt x="1529" y="0"/>
                  </a:cubicBezTo>
                </a:path>
              </a:pathLst>
            </a:custGeom>
            <a:noFill/>
            <a:ln w="38100" cap="flat">
              <a:solidFill>
                <a:srgbClr val="FFFF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53" name="Shape 453"/>
            <p:cNvSpPr/>
            <p:nvPr/>
          </p:nvSpPr>
          <p:spPr>
            <a:xfrm>
              <a:off x="228577" y="0"/>
              <a:ext cx="495228" cy="1114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61" y="21600"/>
                  </a:moveTo>
                  <a:cubicBezTo>
                    <a:pt x="3876" y="20185"/>
                    <a:pt x="5261" y="20370"/>
                    <a:pt x="0" y="20124"/>
                  </a:cubicBezTo>
                  <a:cubicBezTo>
                    <a:pt x="553" y="20000"/>
                    <a:pt x="1038" y="19816"/>
                    <a:pt x="1661" y="19754"/>
                  </a:cubicBezTo>
                  <a:cubicBezTo>
                    <a:pt x="2630" y="19631"/>
                    <a:pt x="3669" y="19724"/>
                    <a:pt x="4569" y="19570"/>
                  </a:cubicBezTo>
                  <a:cubicBezTo>
                    <a:pt x="6507" y="19231"/>
                    <a:pt x="6646" y="17724"/>
                    <a:pt x="8307" y="17354"/>
                  </a:cubicBezTo>
                  <a:cubicBezTo>
                    <a:pt x="9900" y="17016"/>
                    <a:pt x="10800" y="16493"/>
                    <a:pt x="12462" y="16247"/>
                  </a:cubicBezTo>
                  <a:cubicBezTo>
                    <a:pt x="13085" y="15108"/>
                    <a:pt x="13708" y="14585"/>
                    <a:pt x="16200" y="14216"/>
                  </a:cubicBezTo>
                  <a:cubicBezTo>
                    <a:pt x="17447" y="13662"/>
                    <a:pt x="18139" y="13293"/>
                    <a:pt x="18693" y="12554"/>
                  </a:cubicBezTo>
                  <a:cubicBezTo>
                    <a:pt x="17516" y="11785"/>
                    <a:pt x="17793" y="11570"/>
                    <a:pt x="19524" y="11077"/>
                  </a:cubicBezTo>
                  <a:cubicBezTo>
                    <a:pt x="19662" y="10893"/>
                    <a:pt x="19731" y="10707"/>
                    <a:pt x="19939" y="10523"/>
                  </a:cubicBezTo>
                  <a:cubicBezTo>
                    <a:pt x="20147" y="10338"/>
                    <a:pt x="20562" y="10184"/>
                    <a:pt x="20770" y="9969"/>
                  </a:cubicBezTo>
                  <a:cubicBezTo>
                    <a:pt x="21116" y="9600"/>
                    <a:pt x="21600" y="8861"/>
                    <a:pt x="21600" y="8861"/>
                  </a:cubicBezTo>
                  <a:cubicBezTo>
                    <a:pt x="20631" y="7600"/>
                    <a:pt x="21600" y="9138"/>
                    <a:pt x="21600" y="7015"/>
                  </a:cubicBezTo>
                  <a:cubicBezTo>
                    <a:pt x="21600" y="6153"/>
                    <a:pt x="20562" y="5476"/>
                    <a:pt x="19524" y="4800"/>
                  </a:cubicBezTo>
                  <a:cubicBezTo>
                    <a:pt x="18762" y="2830"/>
                    <a:pt x="18070" y="2861"/>
                    <a:pt x="13708" y="2584"/>
                  </a:cubicBezTo>
                  <a:cubicBezTo>
                    <a:pt x="13431" y="2400"/>
                    <a:pt x="13224" y="2184"/>
                    <a:pt x="12877" y="2030"/>
                  </a:cubicBezTo>
                  <a:cubicBezTo>
                    <a:pt x="12116" y="1753"/>
                    <a:pt x="10384" y="1292"/>
                    <a:pt x="10384" y="1292"/>
                  </a:cubicBezTo>
                  <a:cubicBezTo>
                    <a:pt x="9069" y="430"/>
                    <a:pt x="7753" y="676"/>
                    <a:pt x="6230" y="0"/>
                  </a:cubicBezTo>
                </a:path>
              </a:pathLst>
            </a:custGeom>
            <a:noFill/>
            <a:ln w="38100" cap="flat">
              <a:solidFill>
                <a:srgbClr val="FFFF66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55" name="Shape 455"/>
          <p:cNvSpPr/>
          <p:nvPr/>
        </p:nvSpPr>
        <p:spPr>
          <a:xfrm>
            <a:off x="2089150" y="390525"/>
            <a:ext cx="4964113" cy="107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Sviluppo su 15 km di costa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2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Oltre 200 km di percorsi escursionistici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2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Distribuiti su 3 livelli altimetrici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1"/>
      <p:bldP build="whole" bldLvl="1" animBg="1" rev="0" advAuto="0" spid="449" grpId="2"/>
      <p:bldP build="whole" bldLvl="1" animBg="1" rev="0" advAuto="0" spid="448" grpId="3"/>
      <p:bldP build="whole" bldLvl="1" animBg="1" rev="0" advAuto="0" spid="454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mag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15" y="125171"/>
            <a:ext cx="1107418" cy="103597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>
            <a:off x="187547" y="1232586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59" name="Shape 459"/>
          <p:cNvSpPr/>
          <p:nvPr/>
        </p:nvSpPr>
        <p:spPr>
          <a:xfrm>
            <a:off x="1730337" y="703209"/>
            <a:ext cx="670701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indent="33337" algn="ctr">
              <a:tabLst>
                <a:tab pos="25400" algn="l"/>
                <a:tab pos="4699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640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58100" algn="l"/>
                <a:tab pos="8115300" algn="l"/>
                <a:tab pos="8559800" algn="l"/>
                <a:tab pos="9017000" algn="l"/>
                <a:tab pos="9410700" algn="l"/>
              </a:tabLst>
              <a:defRPr sz="2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Cinque Terre: Hiking trail network</a:t>
            </a:r>
          </a:p>
        </p:txBody>
      </p:sp>
      <p:sp>
        <p:nvSpPr>
          <p:cNvPr id="460" name="Shape 460"/>
          <p:cNvSpPr/>
          <p:nvPr/>
        </p:nvSpPr>
        <p:spPr>
          <a:xfrm>
            <a:off x="187547" y="6537469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1" name="Shape 461"/>
          <p:cNvSpPr/>
          <p:nvPr/>
        </p:nvSpPr>
        <p:spPr>
          <a:xfrm>
            <a:off x="6483744" y="6609322"/>
            <a:ext cx="230414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i="1" sz="1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www.parconazionale5terre.it</a:t>
            </a:r>
          </a:p>
        </p:txBody>
      </p:sp>
      <p:pic>
        <p:nvPicPr>
          <p:cNvPr id="462" name="image1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513" y="1299567"/>
            <a:ext cx="7342338" cy="519032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/>
        </p:nvSpPr>
        <p:spPr>
          <a:xfrm>
            <a:off x="1226372" y="5555746"/>
            <a:ext cx="2332892" cy="549534"/>
          </a:xfrm>
          <a:prstGeom prst="rect">
            <a:avLst/>
          </a:prstGeom>
          <a:ln>
            <a:solidFill>
              <a:srgbClr val="EEF9F4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600">
                <a:solidFill>
                  <a:srgbClr val="00F1E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Total length of hiking trail network : 103,7 km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615" y="125171"/>
            <a:ext cx="1107418" cy="103597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153568" y="1190723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7" name="Shape 467"/>
          <p:cNvSpPr/>
          <p:nvPr/>
        </p:nvSpPr>
        <p:spPr>
          <a:xfrm>
            <a:off x="122723" y="6517844"/>
            <a:ext cx="8602573" cy="1119"/>
          </a:xfrm>
          <a:prstGeom prst="line">
            <a:avLst/>
          </a:prstGeom>
          <a:ln w="648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68" name="Shape 468"/>
          <p:cNvSpPr/>
          <p:nvPr/>
        </p:nvSpPr>
        <p:spPr>
          <a:xfrm>
            <a:off x="369510" y="1258272"/>
            <a:ext cx="855807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34925" algn="ctr">
              <a:lnSpc>
                <a:spcPct val="90000"/>
              </a:lnSpc>
              <a:spcBef>
                <a:spcPts val="1300"/>
              </a:spcBef>
              <a:tabLst>
                <a:tab pos="254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b="1" sz="1900">
                <a:latin typeface="Gill Sans"/>
                <a:ea typeface="Gill Sans"/>
                <a:cs typeface="Gill Sans"/>
                <a:sym typeface="Gill Sans"/>
              </a:defRPr>
            </a:pPr>
            <a:r>
              <a:t>Managing the number of visitors along trails</a:t>
            </a:r>
          </a:p>
          <a:p>
            <a:pPr indent="34925" algn="ctr">
              <a:lnSpc>
                <a:spcPct val="90000"/>
              </a:lnSpc>
              <a:spcBef>
                <a:spcPts val="1300"/>
              </a:spcBef>
              <a:tabLst>
                <a:tab pos="254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t>The passive-infrared,pyroelectric technology sensors counts people passing within the range of the sensor by detecting their body temperature. </a:t>
            </a:r>
          </a:p>
        </p:txBody>
      </p:sp>
      <p:sp>
        <p:nvSpPr>
          <p:cNvPr id="469" name="Shape 469"/>
          <p:cNvSpPr/>
          <p:nvPr/>
        </p:nvSpPr>
        <p:spPr>
          <a:xfrm>
            <a:off x="6483744" y="6609322"/>
            <a:ext cx="230414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i="1" sz="1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www.parconazionale5terre.it</a:t>
            </a:r>
          </a:p>
        </p:txBody>
      </p:sp>
      <p:pic>
        <p:nvPicPr>
          <p:cNvPr id="470" name="image1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9982" y="2288935"/>
            <a:ext cx="5837420" cy="41281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3306079" y="5836034"/>
            <a:ext cx="1595629" cy="554693"/>
          </a:xfrm>
          <a:prstGeom prst="rect">
            <a:avLst/>
          </a:prstGeom>
          <a:ln w="12700">
            <a:solidFill>
              <a:srgbClr val="00F1ED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00F1E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Length: 3,5 km</a:t>
            </a:r>
            <a:br/>
          </a:p>
        </p:txBody>
      </p:sp>
      <p:sp>
        <p:nvSpPr>
          <p:cNvPr id="472" name="Shape 472"/>
          <p:cNvSpPr/>
          <p:nvPr/>
        </p:nvSpPr>
        <p:spPr>
          <a:xfrm>
            <a:off x="5895642" y="2390208"/>
            <a:ext cx="2976215" cy="554694"/>
          </a:xfrm>
          <a:prstGeom prst="rect">
            <a:avLst/>
          </a:prstGeom>
          <a:ln w="12700">
            <a:solidFill>
              <a:srgbClr val="00F1ED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00F1E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Monterosso </a:t>
            </a:r>
            <a:r>
              <a:t>–</a:t>
            </a:r>
            <a:r>
              <a:t> Vernazza trail</a:t>
            </a:r>
            <a:br/>
          </a:p>
        </p:txBody>
      </p:sp>
      <p:sp>
        <p:nvSpPr>
          <p:cNvPr id="473" name="Shape 473"/>
          <p:cNvSpPr/>
          <p:nvPr/>
        </p:nvSpPr>
        <p:spPr>
          <a:xfrm>
            <a:off x="4617025" y="3716201"/>
            <a:ext cx="154433" cy="15117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315921">
              <a:lnSpc>
                <a:spcPct val="85000"/>
              </a:lnSpc>
              <a:defRPr sz="800">
                <a:solidFill>
                  <a:schemeClr val="accent3">
                    <a:lumOff val="44000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474" name="image144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235" y="2264793"/>
            <a:ext cx="2782374" cy="22242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5" name="image145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407" y="4711198"/>
            <a:ext cx="2838031" cy="17058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76" name="Shape 476"/>
          <p:cNvSpPr/>
          <p:nvPr/>
        </p:nvSpPr>
        <p:spPr>
          <a:xfrm>
            <a:off x="1488248" y="290570"/>
            <a:ext cx="743934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indent="31750" algn="ctr">
              <a:tabLst>
                <a:tab pos="25400" algn="l"/>
                <a:tab pos="469900" algn="l"/>
                <a:tab pos="927100" algn="l"/>
                <a:tab pos="1371600" algn="l"/>
                <a:tab pos="1816100" algn="l"/>
                <a:tab pos="2273300" algn="l"/>
                <a:tab pos="2717800" algn="l"/>
                <a:tab pos="3175000" algn="l"/>
                <a:tab pos="3619500" algn="l"/>
                <a:tab pos="4064000" algn="l"/>
                <a:tab pos="4521200" algn="l"/>
                <a:tab pos="4965700" algn="l"/>
                <a:tab pos="5410200" algn="l"/>
                <a:tab pos="5867400" algn="l"/>
                <a:tab pos="6311900" algn="l"/>
                <a:tab pos="6769100" algn="l"/>
                <a:tab pos="7213600" algn="l"/>
                <a:tab pos="7658100" algn="l"/>
                <a:tab pos="8115300" algn="l"/>
                <a:tab pos="8559800" algn="l"/>
                <a:tab pos="9004300" algn="l"/>
                <a:tab pos="9410700" algn="l"/>
                <a:tab pos="10134600" algn="l"/>
              </a:tabLst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Actions undertaken by the </a:t>
            </a:r>
            <a:endParaRPr b="0" sz="1200">
              <a:solidFill>
                <a:schemeClr val="accent3">
                  <a:lumOff val="44000"/>
                </a:schemeClr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indent="31750" algn="ctr">
              <a:tabLst>
                <a:tab pos="25400" algn="l"/>
                <a:tab pos="469900" algn="l"/>
                <a:tab pos="927100" algn="l"/>
                <a:tab pos="1371600" algn="l"/>
                <a:tab pos="1816100" algn="l"/>
                <a:tab pos="2273300" algn="l"/>
                <a:tab pos="2717800" algn="l"/>
                <a:tab pos="3175000" algn="l"/>
                <a:tab pos="3619500" algn="l"/>
                <a:tab pos="4064000" algn="l"/>
                <a:tab pos="4521200" algn="l"/>
                <a:tab pos="4965700" algn="l"/>
                <a:tab pos="5410200" algn="l"/>
                <a:tab pos="5867400" algn="l"/>
                <a:tab pos="6311900" algn="l"/>
                <a:tab pos="6769100" algn="l"/>
                <a:tab pos="7213600" algn="l"/>
                <a:tab pos="7658100" algn="l"/>
                <a:tab pos="8115300" algn="l"/>
                <a:tab pos="8559800" algn="l"/>
                <a:tab pos="9004300" algn="l"/>
                <a:tab pos="9410700" algn="l"/>
                <a:tab pos="10134600" algn="l"/>
              </a:tabLst>
              <a:defRPr b="1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Parco Nazionale delle Cinque Terre</a:t>
            </a:r>
            <a:endParaRPr b="0" sz="1200">
              <a:solidFill>
                <a:schemeClr val="accent3">
                  <a:lumOff val="44000"/>
                </a:schemeClr>
              </a:solidFill>
              <a:latin typeface="Gill Sans SemiBold"/>
              <a:ea typeface="Gill Sans SemiBold"/>
              <a:cs typeface="Gill Sans SemiBold"/>
              <a:sym typeface="Gill Sans SemiBold"/>
            </a:endParaRPr>
          </a:p>
        </p:txBody>
      </p:sp>
      <p:pic>
        <p:nvPicPr>
          <p:cNvPr id="477" name="image146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78294" y="2917421"/>
            <a:ext cx="1395191" cy="138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8.jpeg" descr="D:\c\Documenti\per presentazione\tokaj\corniglia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714375" y="785812"/>
            <a:ext cx="285750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DFBF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CORNIGLIA</a:t>
            </a:r>
            <a:r>
              <a:rPr>
                <a:solidFill>
                  <a:srgbClr val="FF9933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95.png" descr="Schermata 2017-10-19 alle 09.06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7275" y="590550"/>
            <a:ext cx="4487863" cy="59547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4" name="Group 484"/>
          <p:cNvGrpSpPr/>
          <p:nvPr/>
        </p:nvGrpSpPr>
        <p:grpSpPr>
          <a:xfrm>
            <a:off x="0" y="-4764"/>
            <a:ext cx="9144001" cy="1576377"/>
            <a:chOff x="0" y="0"/>
            <a:chExt cx="9144000" cy="1576375"/>
          </a:xfrm>
        </p:grpSpPr>
        <p:sp>
          <p:nvSpPr>
            <p:cNvPr id="480" name="Shape 480"/>
            <p:cNvSpPr/>
            <p:nvPr/>
          </p:nvSpPr>
          <p:spPr>
            <a:xfrm>
              <a:off x="0" y="-1"/>
              <a:ext cx="9144001" cy="1576377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481" name="image16.jpg" descr="LOGO PARCO 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5399" y="132100"/>
              <a:ext cx="1408544" cy="1318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image17.png" descr="UNESCO_trasparent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89592" y="436543"/>
              <a:ext cx="1661745" cy="709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Shape 483"/>
            <p:cNvSpPr/>
            <p:nvPr/>
          </p:nvSpPr>
          <p:spPr>
            <a:xfrm>
              <a:off x="1644891" y="395654"/>
              <a:ext cx="5498877" cy="1022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t>CINQUE TERRE CARD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b="1" i="1"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Servizi integrati per una mobilità sostenibile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b="1" i="1"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Anche acquistabile online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age102.png" descr="card_on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5723" y="0"/>
            <a:ext cx="9739724" cy="7215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9" name="Group 489"/>
          <p:cNvGrpSpPr/>
          <p:nvPr/>
        </p:nvGrpSpPr>
        <p:grpSpPr>
          <a:xfrm>
            <a:off x="4786314" y="571479"/>
            <a:ext cx="3071835" cy="914401"/>
            <a:chOff x="0" y="0"/>
            <a:chExt cx="3071834" cy="914400"/>
          </a:xfrm>
        </p:grpSpPr>
        <p:sp>
          <p:nvSpPr>
            <p:cNvPr id="487" name="Shape 487"/>
            <p:cNvSpPr/>
            <p:nvPr/>
          </p:nvSpPr>
          <p:spPr>
            <a:xfrm>
              <a:off x="-1" y="0"/>
              <a:ext cx="3071836" cy="91440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88" name="Shape 488"/>
            <p:cNvSpPr/>
            <p:nvPr/>
          </p:nvSpPr>
          <p:spPr>
            <a:xfrm>
              <a:off x="-1" y="0"/>
              <a:ext cx="3071836" cy="764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indent="457200"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Acquisto Cinque Terre Card Online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92" name="Shape 492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93" name="Shape 493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94" name="image96.jpeg" descr="acc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/>
          <p:nvPr/>
        </p:nvSpPr>
        <p:spPr>
          <a:xfrm>
            <a:off x="214282" y="1214421"/>
            <a:ext cx="4081463" cy="32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Accoglienza turistica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98" name="Shape 498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499" name="Shape 499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00" name="image97.jpeg" descr="walk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" y="-96839"/>
            <a:ext cx="9144000" cy="1285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03" name="image98.jpeg" descr="monta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419100" y="728662"/>
            <a:ext cx="4081463" cy="1094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Escursioni tematiche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Parco Letterario E. Montale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07" name="image99.jpeg" descr="escursionist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508"/>
          <p:cNvSpPr/>
          <p:nvPr/>
        </p:nvSpPr>
        <p:spPr>
          <a:xfrm>
            <a:off x="857224" y="5000635"/>
            <a:ext cx="4081464" cy="109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Escursioni tematiche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Percorsi  paesaggio del Vino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100.png" descr="Schermata 2017-10-19 alle 11.57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9913" y="2057400"/>
            <a:ext cx="5462588" cy="476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101.png" descr="Schermata 2017-10-19 alle 11.40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387" y="174625"/>
            <a:ext cx="6311901" cy="1897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14" name="Shape 514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15" name="Shape 515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16" name="image103.jpeg" descr="25337_158_PN5T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/>
          <p:nvPr/>
        </p:nvSpPr>
        <p:spPr>
          <a:xfrm>
            <a:off x="3857619" y="1214421"/>
            <a:ext cx="5000661" cy="35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Centro Educazione Ambientale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20" name="Shape 520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21" name="Shape 521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22" name="image104.jpeg" descr="bus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1785917" y="6000767"/>
            <a:ext cx="5000661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Mobilità sostenibile interna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30" name="Group 530"/>
          <p:cNvGrpSpPr/>
          <p:nvPr/>
        </p:nvGrpSpPr>
        <p:grpSpPr>
          <a:xfrm>
            <a:off x="-62" y="0"/>
            <a:ext cx="9144032" cy="5647857"/>
            <a:chOff x="-30" y="0"/>
            <a:chExt cx="9144031" cy="5647856"/>
          </a:xfrm>
        </p:grpSpPr>
        <p:sp>
          <p:nvSpPr>
            <p:cNvPr id="526" name="Shape 526"/>
            <p:cNvSpPr/>
            <p:nvPr/>
          </p:nvSpPr>
          <p:spPr>
            <a:xfrm>
              <a:off x="-31" y="0"/>
              <a:ext cx="9144032" cy="1504938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pic>
          <p:nvPicPr>
            <p:cNvPr id="527" name="image16.jpg" descr="LOGO PARCO 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399" y="127338"/>
              <a:ext cx="1408544" cy="1318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image17.png" descr="UNESCO_trasparent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89592" y="431781"/>
              <a:ext cx="1661745" cy="709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9" name="Shape 529"/>
            <p:cNvSpPr/>
            <p:nvPr/>
          </p:nvSpPr>
          <p:spPr>
            <a:xfrm>
              <a:off x="1643041" y="285728"/>
              <a:ext cx="5429289" cy="5362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>
                <a:defRPr b="1"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Marchio di Qualità Ambientale 2.0 – Carta Europea Turismo Sostenibile Fase II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b="1" i="1"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Integrazione ricettività e produzioni locali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b="1" i="1"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Collaborazione Parco e Operatori turistici</a:t>
              </a:r>
              <a:endParaRPr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defRPr b="1" sz="20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31" name="image105.png" descr="logoQuadrato_mqa_cet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4546" y="1785926"/>
            <a:ext cx="4643471" cy="4643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9.jpeg" descr="G:\archivioFotoParco\archivio\immagini parco\paesi santuari\paesi\Vernazza\M Vernazza\M Vernazza (2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0063" y="24312562"/>
            <a:ext cx="25131713" cy="1675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10.jpeg" descr="M Vernazza (2)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285749" y="500062"/>
            <a:ext cx="2500315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5EDF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VERNAZZA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106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1477"/>
            <a:ext cx="9634042" cy="7253967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hape 534"/>
          <p:cNvSpPr/>
          <p:nvPr/>
        </p:nvSpPr>
        <p:spPr>
          <a:xfrm>
            <a:off x="428595" y="571479"/>
            <a:ext cx="8158165" cy="3156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1900">
                <a:latin typeface="Arial"/>
                <a:ea typeface="Arial"/>
                <a:cs typeface="Arial"/>
                <a:sym typeface="Arial"/>
              </a:defRPr>
            </a:pPr>
            <a:r>
              <a:t>MQA 2.0 – CETS Fase II </a:t>
            </a:r>
            <a:r>
              <a:rPr b="0"/>
              <a:t>rappresenta un sistema territoriale complementare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nel quale operatori turistici, della ristorazione, produttori agricoli e commerciali contribuiscono a garantire la qualità dell’accoglienza e quella ambientale attraverso la permanenza delle attività tradizionali, come viticoltura e pesca.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sz="1900"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b="1" sz="1900">
                <a:latin typeface="Arial"/>
                <a:ea typeface="Arial"/>
                <a:cs typeface="Arial"/>
                <a:sym typeface="Arial"/>
              </a:defRPr>
            </a:pPr>
            <a:r>
              <a:t>La finalità è creare un sistema integrato tra strutture ricettive e produzioni locali per incentivare il recupero del territorio, attraverso un percorso condiviso con il Parco e basato sulla metodologia partecipata della Carta Europea del Turismo Sostenibile.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image107.jpe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-26988"/>
            <a:ext cx="4608513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108.jpeg" descr="image.jpg"/>
          <p:cNvPicPr>
            <a:picLocks noChangeAspect="1"/>
          </p:cNvPicPr>
          <p:nvPr/>
        </p:nvPicPr>
        <p:blipFill>
          <a:blip r:embed="rId3">
            <a:extLst/>
          </a:blip>
          <a:srcRect l="0" t="0" r="10553" b="0"/>
          <a:stretch>
            <a:fillRect/>
          </a:stretch>
        </p:blipFill>
        <p:spPr>
          <a:xfrm>
            <a:off x="4543425" y="12700"/>
            <a:ext cx="4600575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Group 540"/>
          <p:cNvGrpSpPr/>
          <p:nvPr/>
        </p:nvGrpSpPr>
        <p:grpSpPr>
          <a:xfrm>
            <a:off x="-17464" y="785812"/>
            <a:ext cx="9178927" cy="5684575"/>
            <a:chOff x="0" y="0"/>
            <a:chExt cx="9178926" cy="5684573"/>
          </a:xfrm>
        </p:grpSpPr>
        <p:sp>
          <p:nvSpPr>
            <p:cNvPr id="538" name="Shape 538"/>
            <p:cNvSpPr/>
            <p:nvPr/>
          </p:nvSpPr>
          <p:spPr>
            <a:xfrm>
              <a:off x="0" y="0"/>
              <a:ext cx="9178501" cy="5684574"/>
            </a:xfrm>
            <a:prstGeom prst="rect">
              <a:avLst/>
            </a:prstGeom>
            <a:solidFill>
              <a:schemeClr val="accent3">
                <a:lumOff val="44000"/>
                <a:alpha val="50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Shape 539"/>
            <p:cNvSpPr/>
            <p:nvPr/>
          </p:nvSpPr>
          <p:spPr>
            <a:xfrm>
              <a:off x="0" y="0"/>
              <a:ext cx="9178927" cy="53265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Avviare azioni legate a specifici aspetti di sostenibilità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buSzPct val="100000"/>
                <a:buChar char="-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Energia Sviluppo e la diffusione di interventi e di pratiche rivolte alla riduzione del consumo di energia 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buSzPct val="100000"/>
                <a:buChar char="-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Risorse idriche  - Razionalizzazione dell’uso dell’acqua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buSzPct val="100000"/>
                <a:buChar char="-"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Rifiuti Riduzione e gestione sostenibile dei rifiuti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- Accoglienza  - Ottimizzazione dei servizi 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- Informazione/sensibilizzazione del personale – Formazione e miglioramento delle capacità comunicative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- Servizi della struttura – Gestione degli impatti maggiormente significativi.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 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OBIETTIVI PRIMARI oggetto di disciplinare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La somministrazione dei pasti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La prima colazione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Servizio di ristorazione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AL FINE DI VALORIZZARE LE PRODUZIONI LOCALI</a:t>
              </a:r>
              <a:endParaRPr b="1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  <a:p>
              <a:pPr marL="28575" indent="-28575" algn="ctr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43" name="image109.jpeg" descr="yvon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4913" y="-182563"/>
            <a:ext cx="10537826" cy="7046914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419100" y="728662"/>
            <a:ext cx="4081463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Formazione degli operatori dell’accoglienza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type="title"/>
          </p:nvPr>
        </p:nvSpPr>
        <p:spPr>
          <a:xfrm>
            <a:off x="685799" y="381000"/>
            <a:ext cx="7770815" cy="1598613"/>
          </a:xfrm>
          <a:prstGeom prst="rect">
            <a:avLst/>
          </a:prstGeom>
        </p:spPr>
        <p:txBody>
          <a:bodyPr/>
          <a:lstStyle/>
          <a:p>
            <a:pPr algn="ctr" defTabSz="914400">
              <a:defRPr sz="4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47" name="Shape 547"/>
          <p:cNvSpPr/>
          <p:nvPr>
            <p:ph type="body" idx="1"/>
          </p:nvPr>
        </p:nvSpPr>
        <p:spPr>
          <a:xfrm>
            <a:off x="685799" y="1981200"/>
            <a:ext cx="7770815" cy="487521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ts val="700"/>
              </a:spcBef>
              <a:buSzPct val="100000"/>
              <a:buChar char="•"/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548" name="Shape 548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49" name="image110.jpeg" descr="vino5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2450" y="0"/>
            <a:ext cx="102489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Shape 550"/>
          <p:cNvSpPr/>
          <p:nvPr/>
        </p:nvSpPr>
        <p:spPr>
          <a:xfrm>
            <a:off x="419100" y="728662"/>
            <a:ext cx="4081463" cy="72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5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Formazione degli operatori dell’accoglienza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53" name="image111.jpeg" descr="vin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type="sldNum" sz="quarter" idx="4294967295"/>
          </p:nvPr>
        </p:nvSpPr>
        <p:spPr>
          <a:xfrm>
            <a:off x="8176262" y="6248400"/>
            <a:ext cx="281939" cy="2870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0" sz="14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56" name="image159.jpeg" descr="mu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hape 557"/>
          <p:cNvSpPr/>
          <p:nvPr/>
        </p:nvSpPr>
        <p:spPr>
          <a:xfrm>
            <a:off x="285720" y="5214949"/>
            <a:ext cx="8643998" cy="144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4600">
                <a:solidFill>
                  <a:srgbClr val="09080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Grazie per l’attenzio</a:t>
            </a:r>
            <a:r>
              <a:rPr>
                <a:solidFill>
                  <a:srgbClr val="000000"/>
                </a:solidFill>
              </a:rPr>
              <a:t>n</a:t>
            </a:r>
            <a:r>
              <a:t>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defRPr b="1" sz="4600">
                <a:solidFill>
                  <a:srgbClr val="09080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www.parconazionale5terre.it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11.jpeg" descr="G:\archivioFotoParco\archivio\immagini parco\paesi santuari\paesi\Monterosso\DSCN52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55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5429250" y="5786437"/>
            <a:ext cx="3214689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EEBF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MONTEROSSO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12.jpeg" descr="C:\Documents and Settings\Yashi\Desktop\presentazioni\AFSIG (4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677400" cy="685323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214313" y="5500687"/>
            <a:ext cx="6715126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TELEMACO SIGNORINI XIX sec.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13.jpeg" descr="C:\Documents and Settings\Yashi\Desktop\presentazioni\AFSIG (1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46640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14.jpeg" descr="C:\Documents and Settings\Yashi\Desktop\presentazioni\AFSIG (5).jpg"/>
          <p:cNvPicPr>
            <a:picLocks noChangeAspect="1"/>
          </p:cNvPicPr>
          <p:nvPr/>
        </p:nvPicPr>
        <p:blipFill>
          <a:blip r:embed="rId3">
            <a:extLst/>
          </a:blip>
          <a:srcRect l="0" t="0" r="40594" b="0"/>
          <a:stretch>
            <a:fillRect/>
          </a:stretch>
        </p:blipFill>
        <p:spPr>
          <a:xfrm>
            <a:off x="4572000" y="0"/>
            <a:ext cx="4572000" cy="691673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214313" y="5500687"/>
            <a:ext cx="6715126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TELEMACO SIGNORINI XIX sec.</a:t>
            </a:r>
          </a:p>
        </p:txBody>
      </p:sp>
      <p:sp>
        <p:nvSpPr>
          <p:cNvPr id="266" name="Shape 266"/>
          <p:cNvSpPr/>
          <p:nvPr/>
        </p:nvSpPr>
        <p:spPr>
          <a:xfrm>
            <a:off x="4714875" y="5572125"/>
            <a:ext cx="4429125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ANTONIO DICOSCOVOLO XX sec.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Tema di Office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707070"/>
      </a:accent4>
      <a:accent5>
        <a:srgbClr val="AAE2CA"/>
      </a:accent5>
      <a:accent6>
        <a:srgbClr val="2D2DB9"/>
      </a:accent6>
      <a:hlink>
        <a:srgbClr val="0000FF"/>
      </a:hlink>
      <a:folHlink>
        <a:srgbClr val="FF00FF"/>
      </a:folHlink>
    </a:clrScheme>
    <a:fontScheme name="Tema di Office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