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24" r:id="rId4"/>
    <p:sldId id="325" r:id="rId5"/>
    <p:sldId id="336" r:id="rId6"/>
    <p:sldId id="268" r:id="rId7"/>
    <p:sldId id="276" r:id="rId8"/>
    <p:sldId id="273" r:id="rId9"/>
    <p:sldId id="270" r:id="rId10"/>
    <p:sldId id="280" r:id="rId11"/>
    <p:sldId id="285" r:id="rId12"/>
    <p:sldId id="337" r:id="rId13"/>
    <p:sldId id="327" r:id="rId14"/>
    <p:sldId id="287" r:id="rId15"/>
    <p:sldId id="286" r:id="rId16"/>
    <p:sldId id="278" r:id="rId17"/>
    <p:sldId id="334" r:id="rId18"/>
    <p:sldId id="328" r:id="rId19"/>
    <p:sldId id="330" r:id="rId20"/>
    <p:sldId id="329" r:id="rId21"/>
    <p:sldId id="331" r:id="rId22"/>
    <p:sldId id="332" r:id="rId23"/>
    <p:sldId id="333" r:id="rId24"/>
    <p:sldId id="335" r:id="rId25"/>
    <p:sldId id="281" r:id="rId26"/>
    <p:sldId id="272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FFD966"/>
    <a:srgbClr val="1A3D80"/>
    <a:srgbClr val="0074CC"/>
    <a:srgbClr val="8E0000"/>
    <a:srgbClr val="40DBDC"/>
    <a:srgbClr val="F28500"/>
    <a:srgbClr val="FF0090"/>
    <a:srgbClr val="E82E7A"/>
    <a:srgbClr val="E16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43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23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99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3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66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6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19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09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0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76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50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41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DC004-3DFF-4F9C-86BE-C8163D221C66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AF6A-88D8-476E-8AB8-3DB5EF9587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88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118" y="481859"/>
            <a:ext cx="1593215" cy="7966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49666" y="3766427"/>
            <a:ext cx="4248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endParaRPr lang="it-IT" b="1" dirty="0" smtClean="0"/>
          </a:p>
          <a:p>
            <a:r>
              <a:rPr lang="it-IT" dirty="0" smtClean="0"/>
              <a:t>Roma</a:t>
            </a:r>
            <a:r>
              <a:rPr lang="it-IT" dirty="0"/>
              <a:t>, </a:t>
            </a:r>
            <a:r>
              <a:rPr lang="it-IT" dirty="0" smtClean="0"/>
              <a:t>14 maggio </a:t>
            </a:r>
            <a:r>
              <a:rPr lang="it-IT" dirty="0"/>
              <a:t>2019 </a:t>
            </a:r>
            <a:r>
              <a:rPr lang="it-IT" dirty="0" smtClean="0"/>
              <a:t> </a:t>
            </a:r>
          </a:p>
          <a:p>
            <a:r>
              <a:rPr lang="it-IT" dirty="0" smtClean="0"/>
              <a:t>Convention Center «La Nuvola» </a:t>
            </a:r>
          </a:p>
          <a:p>
            <a:endParaRPr lang="it-IT" dirty="0" smtClean="0"/>
          </a:p>
          <a:p>
            <a:endParaRPr lang="en-US" dirty="0" smtClean="0"/>
          </a:p>
          <a:p>
            <a:r>
              <a:rPr lang="en-US" dirty="0" smtClean="0"/>
              <a:t>Luca Refrigeri</a:t>
            </a:r>
          </a:p>
          <a:p>
            <a:r>
              <a:rPr lang="en-US" dirty="0" smtClean="0"/>
              <a:t>Fondazione per lo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sostenibile</a:t>
            </a:r>
            <a:endParaRPr lang="en-US" dirty="0" smtClean="0"/>
          </a:p>
        </p:txBody>
      </p:sp>
      <p:sp>
        <p:nvSpPr>
          <p:cNvPr id="6" name="Rettangolo 5"/>
          <p:cNvSpPr/>
          <p:nvPr/>
        </p:nvSpPr>
        <p:spPr>
          <a:xfrm>
            <a:off x="7261112" y="1548472"/>
            <a:ext cx="49308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/>
              <a:t>FORUM PA 2019</a:t>
            </a:r>
          </a:p>
          <a:p>
            <a:r>
              <a:rPr lang="it-IT" sz="2000" b="1" i="1" dirty="0" smtClean="0"/>
              <a:t>Strategie </a:t>
            </a:r>
            <a:r>
              <a:rPr lang="it-IT" sz="2000" b="1" i="1" dirty="0"/>
              <a:t>e strumenti per la mobilità nella città del futuro</a:t>
            </a:r>
            <a:endParaRPr lang="it-IT" sz="1600" b="1" i="1" dirty="0" smtClean="0"/>
          </a:p>
          <a:p>
            <a:endParaRPr lang="it-IT" sz="3200" dirty="0"/>
          </a:p>
          <a:p>
            <a:r>
              <a:rPr lang="it-IT" sz="3200" b="1" dirty="0" smtClean="0"/>
              <a:t>Dall’auto </a:t>
            </a:r>
            <a:r>
              <a:rPr lang="it-IT" sz="3200" b="1" dirty="0"/>
              <a:t>di proprietà alla mobilità come servizio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866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12192000" cy="29734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09097" y="1420397"/>
            <a:ext cx="3794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AUTO-PRODUZIONE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892" r="13918" b="5736"/>
          <a:stretch/>
        </p:blipFill>
        <p:spPr>
          <a:xfrm>
            <a:off x="4812974" y="556017"/>
            <a:ext cx="2501537" cy="1861457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7401619" y="1174175"/>
            <a:ext cx="4567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MOBILITÀ COME SERVIZIO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04" y="3559843"/>
            <a:ext cx="10730402" cy="18850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7" y="5850062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3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98" y="844412"/>
            <a:ext cx="10422902" cy="577927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83868" y="2940747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Bikesharing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817517" y="3251223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Scootersharing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21944" y="2939503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Mopedsharing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418291" y="2269718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Carsharing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78727" y="2631202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Taxi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069142" y="1961204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E-</a:t>
            </a:r>
            <a:r>
              <a:rPr lang="it-IT" sz="1400" dirty="0" err="1" smtClean="0"/>
              <a:t>Hail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942228" y="1344680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Ridehiling</a:t>
            </a:r>
            <a:r>
              <a:rPr lang="it-IT" sz="1400" dirty="0" smtClean="0"/>
              <a:t>/TNC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83187" y="424578"/>
            <a:ext cx="1418769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Ridesplitting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183940" y="1654225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Carpooling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572215" y="732184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Shuttles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38593" y="1039013"/>
            <a:ext cx="3109326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Microtransit</a:t>
            </a:r>
            <a:r>
              <a:rPr lang="it-IT" sz="1400" dirty="0" smtClean="0"/>
              <a:t>/Bus Responsive Network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322496" y="232828"/>
            <a:ext cx="1417320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Scale Mobili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739816" y="232828"/>
            <a:ext cx="1417320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Funivie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158602" y="849782"/>
            <a:ext cx="2052316" cy="369332"/>
          </a:xfrm>
          <a:prstGeom prst="rect">
            <a:avLst/>
          </a:prstGeom>
          <a:solidFill>
            <a:srgbClr val="40DBDC"/>
          </a:solidFill>
          <a:ln>
            <a:solidFill>
              <a:srgbClr val="40DBDC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 smtClean="0"/>
              <a:t>CONTINUA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398764" y="540206"/>
            <a:ext cx="2056011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Automated</a:t>
            </a:r>
            <a:r>
              <a:rPr lang="it-IT" sz="1400" dirty="0" smtClean="0"/>
              <a:t> People </a:t>
            </a:r>
            <a:r>
              <a:rPr lang="it-IT" sz="1400" dirty="0" err="1" smtClean="0"/>
              <a:t>Mover</a:t>
            </a:r>
            <a:endParaRPr lang="it-IT" sz="1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9723232" y="1245795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Metropolitana</a:t>
            </a:r>
            <a:endParaRPr lang="it-IT" sz="14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668256" y="623131"/>
            <a:ext cx="1319699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Tram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013968" y="929178"/>
            <a:ext cx="1834526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Metropolitana leggera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7746716" y="311785"/>
            <a:ext cx="147793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Autobus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0035008" y="1556205"/>
            <a:ext cx="1866260" cy="369332"/>
          </a:xfrm>
          <a:prstGeom prst="rect">
            <a:avLst/>
          </a:prstGeom>
          <a:solidFill>
            <a:srgbClr val="F28500"/>
          </a:solidFill>
          <a:ln>
            <a:solidFill>
              <a:srgbClr val="F285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 smtClean="0">
                <a:solidFill>
                  <a:schemeClr val="bg1"/>
                </a:solidFill>
              </a:rPr>
              <a:t>DI LINEA/ORARIO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192602" y="623132"/>
            <a:ext cx="1475654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Bus </a:t>
            </a:r>
            <a:r>
              <a:rPr lang="it-IT" sz="1400" dirty="0" err="1" smtClean="0"/>
              <a:t>Rapid</a:t>
            </a:r>
            <a:r>
              <a:rPr lang="it-IT" sz="1400" dirty="0" smtClean="0"/>
              <a:t> Transit</a:t>
            </a:r>
            <a:endParaRPr lang="it-IT" sz="14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259111" y="5378447"/>
            <a:ext cx="1417320" cy="307777"/>
          </a:xfrm>
          <a:prstGeom prst="rect">
            <a:avLst/>
          </a:prstGeom>
          <a:noFill/>
          <a:ln w="19050">
            <a:solidFill>
              <a:srgbClr val="FFC1C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Ciclistica</a:t>
            </a:r>
            <a:endParaRPr lang="it-IT" sz="14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3551805" y="5688960"/>
            <a:ext cx="1417320" cy="307777"/>
          </a:xfrm>
          <a:prstGeom prst="rect">
            <a:avLst/>
          </a:prstGeom>
          <a:noFill/>
          <a:ln w="19050">
            <a:solidFill>
              <a:srgbClr val="FFC1C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Pedonale</a:t>
            </a:r>
            <a:endParaRPr lang="it-IT" sz="14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8193884" y="5874232"/>
            <a:ext cx="1417320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Automobile</a:t>
            </a:r>
            <a:endParaRPr lang="it-IT" sz="14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7738316" y="6184293"/>
            <a:ext cx="1417320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Due ruote</a:t>
            </a:r>
            <a:endParaRPr lang="it-IT" sz="14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10425198" y="1925537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Treno urbano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139748" y="5006379"/>
            <a:ext cx="1971850" cy="369332"/>
          </a:xfrm>
          <a:prstGeom prst="rect">
            <a:avLst/>
          </a:prstGeom>
          <a:solidFill>
            <a:srgbClr val="FFC1C1"/>
          </a:solidFill>
          <a:ln>
            <a:solidFill>
              <a:srgbClr val="FFC1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ATTIVA</a:t>
            </a:r>
            <a:endParaRPr lang="it-IT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2479904" y="2571439"/>
            <a:ext cx="1971850" cy="369332"/>
          </a:xfrm>
          <a:prstGeom prst="rect">
            <a:avLst/>
          </a:prstGeom>
          <a:solidFill>
            <a:srgbClr val="FF0090"/>
          </a:solidFill>
          <a:ln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ON-DEMAND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8784388" y="5502267"/>
            <a:ext cx="2456038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MOTORIZZATA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3342856" y="540206"/>
            <a:ext cx="2052316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Funicolari/Ascensori</a:t>
            </a:r>
            <a:endParaRPr lang="it-IT" sz="1400" dirty="0"/>
          </a:p>
        </p:txBody>
      </p:sp>
      <p:cxnSp>
        <p:nvCxnSpPr>
          <p:cNvPr id="53" name="Connettore diritto 52"/>
          <p:cNvCxnSpPr>
            <a:stCxn id="21" idx="2"/>
          </p:cNvCxnSpPr>
          <p:nvPr/>
        </p:nvCxnSpPr>
        <p:spPr>
          <a:xfrm>
            <a:off x="5184760" y="1219114"/>
            <a:ext cx="1439162" cy="937346"/>
          </a:xfrm>
          <a:prstGeom prst="line">
            <a:avLst/>
          </a:prstGeom>
          <a:ln w="9525">
            <a:solidFill>
              <a:srgbClr val="40D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>
            <a:stCxn id="29" idx="1"/>
          </p:cNvCxnSpPr>
          <p:nvPr/>
        </p:nvCxnSpPr>
        <p:spPr>
          <a:xfrm flipH="1">
            <a:off x="8106774" y="1740871"/>
            <a:ext cx="1928234" cy="784773"/>
          </a:xfrm>
          <a:prstGeom prst="line">
            <a:avLst/>
          </a:prstGeom>
          <a:ln w="9525">
            <a:solidFill>
              <a:srgbClr val="F28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stCxn id="46" idx="3"/>
          </p:cNvCxnSpPr>
          <p:nvPr/>
        </p:nvCxnSpPr>
        <p:spPr>
          <a:xfrm>
            <a:off x="4451754" y="2756105"/>
            <a:ext cx="1207657" cy="370041"/>
          </a:xfrm>
          <a:prstGeom prst="line">
            <a:avLst/>
          </a:prstGeom>
          <a:ln w="9525">
            <a:solidFill>
              <a:srgbClr val="FF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>
            <a:stCxn id="6" idx="3"/>
          </p:cNvCxnSpPr>
          <p:nvPr/>
        </p:nvCxnSpPr>
        <p:spPr>
          <a:xfrm flipV="1">
            <a:off x="4111598" y="4864064"/>
            <a:ext cx="1529344" cy="326981"/>
          </a:xfrm>
          <a:prstGeom prst="line">
            <a:avLst/>
          </a:prstGeom>
          <a:ln w="9525">
            <a:solidFill>
              <a:srgbClr val="FF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/>
          <p:cNvCxnSpPr>
            <a:stCxn id="47" idx="1"/>
          </p:cNvCxnSpPr>
          <p:nvPr/>
        </p:nvCxnSpPr>
        <p:spPr>
          <a:xfrm flipH="1" flipV="1">
            <a:off x="7746716" y="5375711"/>
            <a:ext cx="1037672" cy="311222"/>
          </a:xfrm>
          <a:prstGeom prst="line">
            <a:avLst/>
          </a:prstGeom>
          <a:ln w="95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10011893" y="2233314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T</a:t>
            </a:r>
            <a:r>
              <a:rPr lang="it-IT" sz="1400" dirty="0" smtClean="0"/>
              <a:t>reno</a:t>
            </a:r>
            <a:endParaRPr lang="it-IT" sz="1400" dirty="0"/>
          </a:p>
        </p:txBody>
      </p:sp>
      <p:sp>
        <p:nvSpPr>
          <p:cNvPr id="48" name="Rettangolo 47"/>
          <p:cNvSpPr/>
          <p:nvPr/>
        </p:nvSpPr>
        <p:spPr>
          <a:xfrm>
            <a:off x="8099345" y="3409748"/>
            <a:ext cx="2715065" cy="399329"/>
          </a:xfrm>
          <a:prstGeom prst="rect">
            <a:avLst/>
          </a:prstGeom>
          <a:solidFill>
            <a:srgbClr val="0075CC"/>
          </a:solidFill>
          <a:ln w="9525"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MOBILIT</a:t>
            </a:r>
            <a:r>
              <a:rPr lang="it-IT" dirty="0"/>
              <a:t>À</a:t>
            </a:r>
            <a:r>
              <a:rPr lang="it-IT" dirty="0" smtClean="0"/>
              <a:t> CONDIVISA</a:t>
            </a:r>
            <a:endParaRPr lang="it-IT" dirty="0"/>
          </a:p>
        </p:txBody>
      </p:sp>
      <p:sp>
        <p:nvSpPr>
          <p:cNvPr id="50" name="Rettangolo 49"/>
          <p:cNvSpPr/>
          <p:nvPr/>
        </p:nvSpPr>
        <p:spPr>
          <a:xfrm>
            <a:off x="8099344" y="3827333"/>
            <a:ext cx="2715065" cy="399329"/>
          </a:xfrm>
          <a:prstGeom prst="rect">
            <a:avLst/>
          </a:prstGeom>
          <a:solidFill>
            <a:srgbClr val="8E0000"/>
          </a:solidFill>
          <a:ln w="9525"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MOBILITÀ PERSONALE</a:t>
            </a:r>
            <a:endParaRPr lang="it-IT" dirty="0"/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3" y="5842848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51" y="863300"/>
            <a:ext cx="10392149" cy="576221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83868" y="2940747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Bikesharing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817517" y="3251223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Scootersharing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21944" y="2939503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Mopedsharing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418291" y="2269718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Carsharing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78727" y="2631202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Taxi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069142" y="1961204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E-</a:t>
            </a:r>
            <a:r>
              <a:rPr lang="it-IT" sz="1400" dirty="0" err="1" smtClean="0"/>
              <a:t>Hail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942228" y="1344680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Ridehiling</a:t>
            </a:r>
            <a:r>
              <a:rPr lang="it-IT" sz="1400" dirty="0" smtClean="0"/>
              <a:t>/TNC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83187" y="424578"/>
            <a:ext cx="1418769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Ridesplitting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183940" y="1654225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Carpooling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572215" y="732184"/>
            <a:ext cx="1417320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Shuttles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38593" y="1039013"/>
            <a:ext cx="3109326" cy="307777"/>
          </a:xfrm>
          <a:prstGeom prst="rect">
            <a:avLst/>
          </a:prstGeom>
          <a:noFill/>
          <a:ln w="19050"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Microtransit</a:t>
            </a:r>
            <a:r>
              <a:rPr lang="it-IT" sz="1400" dirty="0" smtClean="0"/>
              <a:t>/Bus Responsive Network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322496" y="232828"/>
            <a:ext cx="1417320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Scale Mobili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739816" y="232828"/>
            <a:ext cx="1417320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Funivie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158602" y="849782"/>
            <a:ext cx="2052316" cy="369332"/>
          </a:xfrm>
          <a:prstGeom prst="rect">
            <a:avLst/>
          </a:prstGeom>
          <a:solidFill>
            <a:srgbClr val="40DBDC"/>
          </a:solidFill>
          <a:ln>
            <a:solidFill>
              <a:srgbClr val="40DBDC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 smtClean="0"/>
              <a:t>CONTINUA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398764" y="540206"/>
            <a:ext cx="2056011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Automated</a:t>
            </a:r>
            <a:r>
              <a:rPr lang="it-IT" sz="1400" dirty="0" smtClean="0"/>
              <a:t> People </a:t>
            </a:r>
            <a:r>
              <a:rPr lang="it-IT" sz="1400" dirty="0" err="1" smtClean="0"/>
              <a:t>Mover</a:t>
            </a:r>
            <a:endParaRPr lang="it-IT" sz="1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9723232" y="1245795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Metropolitana</a:t>
            </a:r>
            <a:endParaRPr lang="it-IT" sz="14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668256" y="623131"/>
            <a:ext cx="1319699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Tram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013968" y="929178"/>
            <a:ext cx="1834526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Metropolitana leggera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7746716" y="311785"/>
            <a:ext cx="147793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Autobus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0035008" y="1556205"/>
            <a:ext cx="1866260" cy="369332"/>
          </a:xfrm>
          <a:prstGeom prst="rect">
            <a:avLst/>
          </a:prstGeom>
          <a:solidFill>
            <a:srgbClr val="F28500"/>
          </a:solidFill>
          <a:ln>
            <a:solidFill>
              <a:srgbClr val="F285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 smtClean="0">
                <a:solidFill>
                  <a:schemeClr val="bg1"/>
                </a:solidFill>
              </a:rPr>
              <a:t>DI LINEA/ORARIO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192602" y="623132"/>
            <a:ext cx="1475654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Bus </a:t>
            </a:r>
            <a:r>
              <a:rPr lang="it-IT" sz="1400" dirty="0" err="1" smtClean="0"/>
              <a:t>Rapid</a:t>
            </a:r>
            <a:r>
              <a:rPr lang="it-IT" sz="1400" dirty="0" smtClean="0"/>
              <a:t> Transit</a:t>
            </a:r>
            <a:endParaRPr lang="it-IT" sz="14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10425198" y="1925537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Treno urbano</a:t>
            </a:r>
            <a:endParaRPr lang="it-IT" sz="14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2479904" y="2571439"/>
            <a:ext cx="1971850" cy="369332"/>
          </a:xfrm>
          <a:prstGeom prst="rect">
            <a:avLst/>
          </a:prstGeom>
          <a:solidFill>
            <a:srgbClr val="FF0090"/>
          </a:solidFill>
          <a:ln>
            <a:solidFill>
              <a:srgbClr val="FF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ON-DEMAND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342856" y="540206"/>
            <a:ext cx="2052316" cy="307777"/>
          </a:xfrm>
          <a:prstGeom prst="rect">
            <a:avLst/>
          </a:prstGeom>
          <a:noFill/>
          <a:ln w="19050">
            <a:solidFill>
              <a:srgbClr val="40DB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Funicolari/Ascensori</a:t>
            </a:r>
            <a:endParaRPr lang="it-IT" sz="1400" dirty="0"/>
          </a:p>
        </p:txBody>
      </p:sp>
      <p:cxnSp>
        <p:nvCxnSpPr>
          <p:cNvPr id="53" name="Connettore diritto 52"/>
          <p:cNvCxnSpPr>
            <a:stCxn id="21" idx="2"/>
          </p:cNvCxnSpPr>
          <p:nvPr/>
        </p:nvCxnSpPr>
        <p:spPr>
          <a:xfrm>
            <a:off x="5184760" y="1219114"/>
            <a:ext cx="1439162" cy="937346"/>
          </a:xfrm>
          <a:prstGeom prst="line">
            <a:avLst/>
          </a:prstGeom>
          <a:ln w="9525">
            <a:solidFill>
              <a:srgbClr val="40D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>
            <a:stCxn id="29" idx="1"/>
          </p:cNvCxnSpPr>
          <p:nvPr/>
        </p:nvCxnSpPr>
        <p:spPr>
          <a:xfrm flipH="1">
            <a:off x="8106774" y="1740871"/>
            <a:ext cx="1928234" cy="784773"/>
          </a:xfrm>
          <a:prstGeom prst="line">
            <a:avLst/>
          </a:prstGeom>
          <a:ln w="9525">
            <a:solidFill>
              <a:srgbClr val="F28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stCxn id="46" idx="3"/>
          </p:cNvCxnSpPr>
          <p:nvPr/>
        </p:nvCxnSpPr>
        <p:spPr>
          <a:xfrm>
            <a:off x="4451754" y="2756105"/>
            <a:ext cx="1207657" cy="370041"/>
          </a:xfrm>
          <a:prstGeom prst="line">
            <a:avLst/>
          </a:prstGeom>
          <a:ln w="9525">
            <a:solidFill>
              <a:srgbClr val="FF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10011893" y="2233314"/>
            <a:ext cx="1417320" cy="307777"/>
          </a:xfrm>
          <a:prstGeom prst="rect">
            <a:avLst/>
          </a:prstGeom>
          <a:noFill/>
          <a:ln w="19050">
            <a:solidFill>
              <a:srgbClr val="F285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T</a:t>
            </a:r>
            <a:r>
              <a:rPr lang="it-IT" sz="1400" dirty="0" smtClean="0"/>
              <a:t>reno</a:t>
            </a:r>
            <a:endParaRPr lang="it-IT" sz="1400" dirty="0"/>
          </a:p>
        </p:txBody>
      </p:sp>
      <p:sp>
        <p:nvSpPr>
          <p:cNvPr id="48" name="Rettangolo 47"/>
          <p:cNvSpPr/>
          <p:nvPr/>
        </p:nvSpPr>
        <p:spPr>
          <a:xfrm>
            <a:off x="8106965" y="3416521"/>
            <a:ext cx="2715065" cy="399329"/>
          </a:xfrm>
          <a:prstGeom prst="rect">
            <a:avLst/>
          </a:prstGeom>
          <a:solidFill>
            <a:srgbClr val="0075CC"/>
          </a:solidFill>
          <a:ln w="9525"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MOBILIT</a:t>
            </a:r>
            <a:r>
              <a:rPr lang="it-IT" dirty="0"/>
              <a:t>À</a:t>
            </a:r>
            <a:r>
              <a:rPr lang="it-IT" dirty="0" smtClean="0"/>
              <a:t> CONDIVISA</a:t>
            </a:r>
            <a:endParaRPr lang="it-IT" dirty="0"/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3" y="5842848"/>
            <a:ext cx="1593215" cy="796608"/>
          </a:xfrm>
          <a:prstGeom prst="rect">
            <a:avLst/>
          </a:prstGeom>
        </p:spPr>
      </p:pic>
      <p:sp>
        <p:nvSpPr>
          <p:cNvPr id="33" name="Rettangolo arrotondato 32"/>
          <p:cNvSpPr/>
          <p:nvPr/>
        </p:nvSpPr>
        <p:spPr>
          <a:xfrm>
            <a:off x="0" y="4201223"/>
            <a:ext cx="12192000" cy="1099122"/>
          </a:xfrm>
          <a:prstGeom prst="roundRect">
            <a:avLst/>
          </a:prstGeom>
          <a:solidFill>
            <a:schemeClr val="accent6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L’integrazione tra servizi condivisi e la loro crescita complessiva è l’obiettivo di fondo.</a:t>
            </a:r>
          </a:p>
        </p:txBody>
      </p:sp>
    </p:spTree>
    <p:extLst>
      <p:ext uri="{BB962C8B-B14F-4D97-AF65-F5344CB8AC3E}">
        <p14:creationId xmlns:p14="http://schemas.microsoft.com/office/powerpoint/2010/main" val="11470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/>
          <p:cNvSpPr/>
          <p:nvPr/>
        </p:nvSpPr>
        <p:spPr>
          <a:xfrm>
            <a:off x="0" y="260597"/>
            <a:ext cx="12192000" cy="9790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Rettangolo 40"/>
          <p:cNvSpPr/>
          <p:nvPr/>
        </p:nvSpPr>
        <p:spPr>
          <a:xfrm>
            <a:off x="1113348" y="348832"/>
            <a:ext cx="3561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Intermodalità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5539927" y="410386"/>
            <a:ext cx="111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7639120" y="348832"/>
            <a:ext cx="3762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Multimodalità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21" y="1393851"/>
            <a:ext cx="2251497" cy="2577576"/>
          </a:xfrm>
          <a:prstGeom prst="rect">
            <a:avLst/>
          </a:prstGeom>
        </p:spPr>
      </p:pic>
      <p:sp>
        <p:nvSpPr>
          <p:cNvPr id="59" name="Rettangolo 58"/>
          <p:cNvSpPr/>
          <p:nvPr/>
        </p:nvSpPr>
        <p:spPr>
          <a:xfrm>
            <a:off x="11853" y="4017897"/>
            <a:ext cx="12192000" cy="1925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202337" y="4438247"/>
            <a:ext cx="3089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D966"/>
                </a:solidFill>
              </a:rPr>
              <a:t>Integrazione lungo lo spazio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821930" y="4438246"/>
            <a:ext cx="3202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D966"/>
                </a:solidFill>
              </a:rPr>
              <a:t>Integrazione nell’arco del tempo</a:t>
            </a:r>
            <a:endParaRPr lang="it-IT" sz="2800" b="1" dirty="0">
              <a:solidFill>
                <a:srgbClr val="FFD966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9580" y="348833"/>
            <a:ext cx="4686300" cy="54632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7079827" y="348832"/>
            <a:ext cx="4686300" cy="54632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20" y="1336876"/>
            <a:ext cx="1651716" cy="269152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85" y="5990069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00" y="404941"/>
            <a:ext cx="8423971" cy="5237702"/>
          </a:xfrm>
          <a:prstGeom prst="rect">
            <a:avLst/>
          </a:prstGeom>
        </p:spPr>
      </p:pic>
      <p:sp>
        <p:nvSpPr>
          <p:cNvPr id="8" name="Rettangolo con angoli arrotondati in diagonale 7"/>
          <p:cNvSpPr/>
          <p:nvPr/>
        </p:nvSpPr>
        <p:spPr>
          <a:xfrm>
            <a:off x="1001519" y="814583"/>
            <a:ext cx="1747520" cy="2778008"/>
          </a:xfrm>
          <a:prstGeom prst="round2DiagRect">
            <a:avLst/>
          </a:prstGeom>
          <a:solidFill>
            <a:srgbClr val="FF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On-Demand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Rettangolo con angoli arrotondati in diagonale 8"/>
          <p:cNvSpPr/>
          <p:nvPr/>
        </p:nvSpPr>
        <p:spPr>
          <a:xfrm>
            <a:off x="1001519" y="3639068"/>
            <a:ext cx="1747520" cy="657955"/>
          </a:xfrm>
          <a:prstGeom prst="round2DiagRect">
            <a:avLst/>
          </a:prstGeom>
          <a:solidFill>
            <a:srgbClr val="40D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Continuous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Rettangolo con angoli arrotondati in diagonale 9"/>
          <p:cNvSpPr/>
          <p:nvPr/>
        </p:nvSpPr>
        <p:spPr>
          <a:xfrm>
            <a:off x="1001519" y="4343492"/>
            <a:ext cx="1747520" cy="1224192"/>
          </a:xfrm>
          <a:prstGeom prst="round2DiagRect">
            <a:avLst/>
          </a:prstGeom>
          <a:solidFill>
            <a:srgbClr val="F2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Scheduled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73" y="5876715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in diagonale 2"/>
          <p:cNvSpPr/>
          <p:nvPr/>
        </p:nvSpPr>
        <p:spPr>
          <a:xfrm>
            <a:off x="1151464" y="826343"/>
            <a:ext cx="1747520" cy="2824480"/>
          </a:xfrm>
          <a:prstGeom prst="round2DiagRect">
            <a:avLst/>
          </a:prstGeom>
          <a:solidFill>
            <a:srgbClr val="FF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On-Demand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Rettangolo con angoli arrotondati in diagonale 7"/>
          <p:cNvSpPr/>
          <p:nvPr/>
        </p:nvSpPr>
        <p:spPr>
          <a:xfrm>
            <a:off x="1151464" y="3697294"/>
            <a:ext cx="1747520" cy="657955"/>
          </a:xfrm>
          <a:prstGeom prst="round2DiagRect">
            <a:avLst/>
          </a:prstGeom>
          <a:solidFill>
            <a:srgbClr val="40D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Continuous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9" name="Rettangolo con angoli arrotondati in diagonale 8"/>
          <p:cNvSpPr/>
          <p:nvPr/>
        </p:nvSpPr>
        <p:spPr>
          <a:xfrm>
            <a:off x="1151464" y="4401721"/>
            <a:ext cx="1747520" cy="1211100"/>
          </a:xfrm>
          <a:prstGeom prst="round2DiagRect">
            <a:avLst/>
          </a:prstGeom>
          <a:solidFill>
            <a:srgbClr val="F2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Scheduled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949" y="409892"/>
            <a:ext cx="7974259" cy="527959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73" y="5876715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32424" y="1837514"/>
            <a:ext cx="2956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Risultati di uno studio realizzato dall’International Transport Forum basato su uno scenario </a:t>
            </a:r>
            <a:r>
              <a:rPr lang="it-IT" i="1" dirty="0" err="1" smtClean="0">
                <a:solidFill>
                  <a:schemeClr val="bg1"/>
                </a:solidFill>
              </a:rPr>
              <a:t>what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if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applicato alla città di Lisbona prendendo in considerazione numeri e caratteristiche trasportistiche reali della città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9" y="4660707"/>
            <a:ext cx="1987224" cy="55224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097" y="4762134"/>
            <a:ext cx="1104948" cy="38956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488" y="1610724"/>
            <a:ext cx="859000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32" y="1135195"/>
            <a:ext cx="7840136" cy="42675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10" y="1406490"/>
            <a:ext cx="7236579" cy="37249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74" y="1315042"/>
            <a:ext cx="7651143" cy="39078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6368716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Rettangolo 25"/>
          <p:cNvSpPr/>
          <p:nvPr/>
        </p:nvSpPr>
        <p:spPr>
          <a:xfrm>
            <a:off x="1775834" y="2170995"/>
            <a:ext cx="3015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PERSONALE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727697" y="2940436"/>
            <a:ext cx="111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vs</a:t>
            </a:r>
            <a:endParaRPr lang="it-IT" sz="36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618827" y="3703871"/>
            <a:ext cx="3366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CONDIVISO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651311" y="2170995"/>
            <a:ext cx="52282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/>
              <a:t>AUTO-PRODUZIONE</a:t>
            </a:r>
            <a:endParaRPr lang="it-IT" sz="4400" b="1" dirty="0"/>
          </a:p>
        </p:txBody>
      </p:sp>
      <p:sp>
        <p:nvSpPr>
          <p:cNvPr id="30" name="Rettangolo 29"/>
          <p:cNvSpPr/>
          <p:nvPr/>
        </p:nvSpPr>
        <p:spPr>
          <a:xfrm>
            <a:off x="8677824" y="2965027"/>
            <a:ext cx="111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i="1" dirty="0" smtClean="0"/>
              <a:t>vs</a:t>
            </a:r>
            <a:endParaRPr lang="it-IT" sz="3600" i="1" dirty="0"/>
          </a:p>
        </p:txBody>
      </p:sp>
      <p:sp>
        <p:nvSpPr>
          <p:cNvPr id="31" name="Rettangolo 30"/>
          <p:cNvSpPr/>
          <p:nvPr/>
        </p:nvSpPr>
        <p:spPr>
          <a:xfrm>
            <a:off x="6725920" y="3728462"/>
            <a:ext cx="502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/>
              <a:t>MOBILITÀ </a:t>
            </a:r>
            <a:r>
              <a:rPr lang="it-IT" sz="4400" b="1" dirty="0"/>
              <a:t>COME SERVIZIO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98" y="5941534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90" y="1414758"/>
            <a:ext cx="7340220" cy="388958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870" y="1223594"/>
            <a:ext cx="8053514" cy="40907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55" y="1379056"/>
            <a:ext cx="8974090" cy="37798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89660"/>
            <a:ext cx="12192000" cy="4358640"/>
          </a:xfrm>
          <a:prstGeom prst="rect">
            <a:avLst/>
          </a:prstGeom>
          <a:solidFill>
            <a:srgbClr val="1A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84" y="5907299"/>
            <a:ext cx="1593215" cy="79660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45" y="1281385"/>
            <a:ext cx="7358510" cy="37859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Dalla mobilità personale alla </a:t>
            </a:r>
            <a:r>
              <a:rPr lang="it-IT" sz="3600" b="1" dirty="0"/>
              <a:t>m</a:t>
            </a:r>
            <a:r>
              <a:rPr lang="it-IT" sz="3600" b="1" dirty="0" smtClean="0"/>
              <a:t>obilità condivisa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118" y="481859"/>
            <a:ext cx="1593215" cy="7966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61112" y="4414127"/>
            <a:ext cx="4248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en-US" dirty="0" smtClean="0"/>
          </a:p>
          <a:p>
            <a:r>
              <a:rPr lang="en-US" dirty="0" smtClean="0"/>
              <a:t>Luca Refrigeri</a:t>
            </a:r>
          </a:p>
          <a:p>
            <a:r>
              <a:rPr lang="en-US" dirty="0" smtClean="0"/>
              <a:t>refrigeri@susdef.it</a:t>
            </a:r>
          </a:p>
          <a:p>
            <a:r>
              <a:rPr lang="en-US" dirty="0" smtClean="0"/>
              <a:t>Fondazione per lo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sostenibile</a:t>
            </a:r>
            <a:endParaRPr lang="en-US" dirty="0" smtClean="0"/>
          </a:p>
        </p:txBody>
      </p:sp>
      <p:sp>
        <p:nvSpPr>
          <p:cNvPr id="6" name="Rettangolo 5"/>
          <p:cNvSpPr/>
          <p:nvPr/>
        </p:nvSpPr>
        <p:spPr>
          <a:xfrm>
            <a:off x="7261112" y="1548472"/>
            <a:ext cx="49308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/>
              <a:t>FORUM PA 2019</a:t>
            </a:r>
          </a:p>
          <a:p>
            <a:r>
              <a:rPr lang="it-IT" sz="2000" b="1" i="1" dirty="0" smtClean="0"/>
              <a:t>Strategie </a:t>
            </a:r>
            <a:r>
              <a:rPr lang="it-IT" sz="2000" b="1" i="1" dirty="0"/>
              <a:t>e strumenti per la mobilità nella città del futuro</a:t>
            </a:r>
            <a:endParaRPr lang="it-IT" sz="1600" b="1" i="1" dirty="0" smtClean="0"/>
          </a:p>
          <a:p>
            <a:endParaRPr lang="it-IT" sz="3200" dirty="0" smtClean="0"/>
          </a:p>
          <a:p>
            <a:endParaRPr lang="it-IT" sz="3200" dirty="0"/>
          </a:p>
          <a:p>
            <a:r>
              <a:rPr lang="it-IT" sz="3200" b="1" dirty="0" smtClean="0"/>
              <a:t>Grazie per l’attenzione!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217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5" y="5910752"/>
            <a:ext cx="1593215" cy="7966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7" y="315382"/>
            <a:ext cx="554094" cy="73140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160337" y="31538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XXI secolo: </a:t>
            </a:r>
            <a:r>
              <a:rPr lang="it-IT" sz="3600" b="1" dirty="0" smtClean="0"/>
              <a:t>una</a:t>
            </a:r>
            <a:r>
              <a:rPr lang="it-IT" sz="3600" b="1" dirty="0" smtClean="0"/>
              <a:t> </a:t>
            </a:r>
            <a:r>
              <a:rPr lang="it-IT" sz="3600" b="1" dirty="0" smtClean="0"/>
              <a:t>nuova rivoluzione dei </a:t>
            </a:r>
            <a:r>
              <a:rPr lang="it-IT" sz="3600" b="1" dirty="0" smtClean="0"/>
              <a:t>trasporti?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873225" y="2025407"/>
            <a:ext cx="2365226" cy="3763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Urbanizzazione</a:t>
            </a:r>
            <a:endParaRPr lang="it-IT" sz="1400" dirty="0"/>
          </a:p>
        </p:txBody>
      </p:sp>
      <p:sp>
        <p:nvSpPr>
          <p:cNvPr id="10" name="Rettangolo arrotondato 9"/>
          <p:cNvSpPr/>
          <p:nvPr/>
        </p:nvSpPr>
        <p:spPr>
          <a:xfrm>
            <a:off x="4050247" y="1838966"/>
            <a:ext cx="3069184" cy="766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Congestione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Necessità di nuove infrastrutture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931227" y="1838966"/>
            <a:ext cx="3574973" cy="78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Aumento pressione sulle infrastrutture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Necessità di nuovi investimenti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Regolazione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873225" y="2915981"/>
            <a:ext cx="2365226" cy="390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Sostenibilità</a:t>
            </a:r>
            <a:endParaRPr lang="it-IT" sz="1400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4050247" y="2746579"/>
            <a:ext cx="3069184" cy="7661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Qualità dell’aria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Sfruttamento delle risorse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Emissioni GHG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931227" y="2743589"/>
            <a:ext cx="3574973" cy="795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Efficienza energetica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Limiti di emissioni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Nuove tecnologie e nuovi comportamenti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873225" y="3969722"/>
            <a:ext cx="2365226" cy="403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Demografia</a:t>
            </a:r>
            <a:endParaRPr lang="it-IT" sz="1400" dirty="0"/>
          </a:p>
        </p:txBody>
      </p:sp>
      <p:sp>
        <p:nvSpPr>
          <p:cNvPr id="22" name="Rettangolo arrotondato 21"/>
          <p:cNvSpPr/>
          <p:nvPr/>
        </p:nvSpPr>
        <p:spPr>
          <a:xfrm>
            <a:off x="4050247" y="3932769"/>
            <a:ext cx="3069184" cy="5477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Invecchiamento della popolazione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Millenials e Generazione Z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7931227" y="3654191"/>
            <a:ext cx="3574973" cy="112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Pressione sulla capacità dei trasporti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Rischio isolamento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Minore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accesso alla mobilità</a:t>
            </a:r>
            <a:endParaRPr lang="it-IT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Scarsità di risorse per maggiori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Accesso VS possesso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873225" y="5037230"/>
            <a:ext cx="2365226" cy="4302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Sviluppo tecnologico</a:t>
            </a:r>
            <a:endParaRPr lang="it-IT" sz="1400" dirty="0"/>
          </a:p>
        </p:txBody>
      </p:sp>
      <p:sp>
        <p:nvSpPr>
          <p:cNvPr id="25" name="Rettangolo arrotondato 24"/>
          <p:cNvSpPr/>
          <p:nvPr/>
        </p:nvSpPr>
        <p:spPr>
          <a:xfrm>
            <a:off x="4050247" y="5000633"/>
            <a:ext cx="3069184" cy="54074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Diffusione della connettività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Rivoluzione digitale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7931227" y="4893049"/>
            <a:ext cx="3574973" cy="7795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Sviluppo di nuovi servizi innovativi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Nuovi modelli di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Aumento dei dati da gestire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65296" y="1280280"/>
            <a:ext cx="278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MEGATREND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194297" y="1280280"/>
            <a:ext cx="278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TREND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8221383" y="1280280"/>
            <a:ext cx="299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IMPATTO SUI TRASPORTI</a:t>
            </a:r>
          </a:p>
        </p:txBody>
      </p:sp>
      <p:sp>
        <p:nvSpPr>
          <p:cNvPr id="34" name="Freccia a destra 33"/>
          <p:cNvSpPr/>
          <p:nvPr/>
        </p:nvSpPr>
        <p:spPr>
          <a:xfrm>
            <a:off x="3465279" y="2061326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/>
          <p:cNvSpPr/>
          <p:nvPr/>
        </p:nvSpPr>
        <p:spPr>
          <a:xfrm>
            <a:off x="3465279" y="2968939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/>
          <p:cNvSpPr/>
          <p:nvPr/>
        </p:nvSpPr>
        <p:spPr>
          <a:xfrm>
            <a:off x="3465279" y="4010914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/>
          <p:cNvSpPr/>
          <p:nvPr/>
        </p:nvSpPr>
        <p:spPr>
          <a:xfrm>
            <a:off x="3465279" y="5091622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>
            <a:off x="7346259" y="2061326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a destra 39"/>
          <p:cNvSpPr/>
          <p:nvPr/>
        </p:nvSpPr>
        <p:spPr>
          <a:xfrm>
            <a:off x="7346259" y="2968939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/>
          <p:cNvSpPr/>
          <p:nvPr/>
        </p:nvSpPr>
        <p:spPr>
          <a:xfrm>
            <a:off x="7346259" y="4010914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/>
          <p:cNvSpPr/>
          <p:nvPr/>
        </p:nvSpPr>
        <p:spPr>
          <a:xfrm>
            <a:off x="7346259" y="5091622"/>
            <a:ext cx="358140" cy="32147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4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6368716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Rettangolo 25"/>
          <p:cNvSpPr/>
          <p:nvPr/>
        </p:nvSpPr>
        <p:spPr>
          <a:xfrm>
            <a:off x="1775834" y="2170995"/>
            <a:ext cx="3015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PERSONALE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727697" y="2940436"/>
            <a:ext cx="111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vs</a:t>
            </a:r>
            <a:endParaRPr lang="it-IT" sz="36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618827" y="3703871"/>
            <a:ext cx="3366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CONDIVISO</a:t>
            </a:r>
            <a:endParaRPr lang="it-IT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8983025" y="1876896"/>
            <a:ext cx="1112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i="1" dirty="0" smtClean="0"/>
              <a:t>vs</a:t>
            </a:r>
            <a:endParaRPr lang="it-IT" sz="6000" b="1" i="1" dirty="0"/>
          </a:p>
        </p:txBody>
      </p:sp>
      <p:grpSp>
        <p:nvGrpSpPr>
          <p:cNvPr id="32" name="Gruppo 31"/>
          <p:cNvGrpSpPr/>
          <p:nvPr/>
        </p:nvGrpSpPr>
        <p:grpSpPr>
          <a:xfrm>
            <a:off x="8934968" y="910668"/>
            <a:ext cx="811884" cy="783036"/>
            <a:chOff x="189636" y="2586755"/>
            <a:chExt cx="811884" cy="783036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37" y="2586755"/>
              <a:ext cx="441869" cy="364944"/>
            </a:xfrm>
            <a:prstGeom prst="rect">
              <a:avLst/>
            </a:prstGeom>
          </p:spPr>
        </p:pic>
        <p:sp>
          <p:nvSpPr>
            <p:cNvPr id="34" name="CasellaDiTesto 33"/>
            <p:cNvSpPr txBox="1"/>
            <p:nvPr/>
          </p:nvSpPr>
          <p:spPr>
            <a:xfrm>
              <a:off x="189636" y="2938904"/>
              <a:ext cx="811884" cy="43088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PERSONAL CAR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10922963" y="784422"/>
            <a:ext cx="812526" cy="894931"/>
            <a:chOff x="10376845" y="5017323"/>
            <a:chExt cx="812526" cy="894931"/>
          </a:xfrm>
        </p:grpSpPr>
        <p:sp>
          <p:nvSpPr>
            <p:cNvPr id="36" name="CasellaDiTesto 35"/>
            <p:cNvSpPr txBox="1"/>
            <p:nvPr/>
          </p:nvSpPr>
          <p:spPr>
            <a:xfrm>
              <a:off x="10376845" y="5481367"/>
              <a:ext cx="812526" cy="43088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PERSONAL SCOOTER</a:t>
              </a:r>
            </a:p>
          </p:txBody>
        </p:sp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6232" y="5017323"/>
              <a:ext cx="473752" cy="456349"/>
            </a:xfrm>
            <a:prstGeom prst="rect">
              <a:avLst/>
            </a:prstGeom>
          </p:spPr>
        </p:pic>
      </p:grpSp>
      <p:grpSp>
        <p:nvGrpSpPr>
          <p:cNvPr id="38" name="Gruppo 37"/>
          <p:cNvGrpSpPr/>
          <p:nvPr/>
        </p:nvGrpSpPr>
        <p:grpSpPr>
          <a:xfrm>
            <a:off x="6935393" y="812254"/>
            <a:ext cx="723870" cy="926716"/>
            <a:chOff x="8909205" y="5354995"/>
            <a:chExt cx="574640" cy="794055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525" y="5354995"/>
              <a:ext cx="319203" cy="536475"/>
            </a:xfrm>
            <a:prstGeom prst="rect">
              <a:avLst/>
            </a:prstGeom>
          </p:spPr>
        </p:pic>
        <p:sp>
          <p:nvSpPr>
            <p:cNvPr id="40" name="CasellaDiTesto 39"/>
            <p:cNvSpPr txBox="1"/>
            <p:nvPr/>
          </p:nvSpPr>
          <p:spPr>
            <a:xfrm>
              <a:off x="8909205" y="5887440"/>
              <a:ext cx="574640" cy="26161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WALK</a:t>
              </a: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7837801" y="843478"/>
            <a:ext cx="864548" cy="854474"/>
            <a:chOff x="8148675" y="5432293"/>
            <a:chExt cx="864548" cy="854474"/>
          </a:xfrm>
        </p:grpSpPr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280" y="5432293"/>
              <a:ext cx="549101" cy="549101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8148675" y="5855880"/>
              <a:ext cx="864548" cy="43088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PERSONAL BIKE</a:t>
              </a:r>
            </a:p>
          </p:txBody>
        </p:sp>
      </p:grpSp>
      <p:grpSp>
        <p:nvGrpSpPr>
          <p:cNvPr id="44" name="Gruppo 43"/>
          <p:cNvGrpSpPr/>
          <p:nvPr/>
        </p:nvGrpSpPr>
        <p:grpSpPr>
          <a:xfrm>
            <a:off x="9872768" y="702288"/>
            <a:ext cx="845920" cy="977065"/>
            <a:chOff x="8125462" y="4361122"/>
            <a:chExt cx="845920" cy="977065"/>
          </a:xfrm>
        </p:grpSpPr>
        <p:pic>
          <p:nvPicPr>
            <p:cNvPr id="45" name="Immagin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373" y="4361122"/>
              <a:ext cx="567046" cy="567046"/>
            </a:xfrm>
            <a:prstGeom prst="rect">
              <a:avLst/>
            </a:prstGeom>
          </p:spPr>
        </p:pic>
        <p:sp>
          <p:nvSpPr>
            <p:cNvPr id="46" name="CasellaDiTesto 45"/>
            <p:cNvSpPr txBox="1"/>
            <p:nvPr/>
          </p:nvSpPr>
          <p:spPr>
            <a:xfrm>
              <a:off x="8125462" y="4907300"/>
              <a:ext cx="845920" cy="43088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PERSONAL MOPED</a:t>
              </a:r>
            </a:p>
          </p:txBody>
        </p:sp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98" y="5941534"/>
            <a:ext cx="1593215" cy="79660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328" y="2862550"/>
            <a:ext cx="412735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349812" y="3680428"/>
            <a:ext cx="723870" cy="926716"/>
            <a:chOff x="8909205" y="5354995"/>
            <a:chExt cx="574640" cy="79405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525" y="5354995"/>
              <a:ext cx="319203" cy="53647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8909205" y="5887440"/>
              <a:ext cx="574640" cy="26161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WALK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2211132" y="3663494"/>
            <a:ext cx="723870" cy="881372"/>
            <a:chOff x="1802194" y="3453854"/>
            <a:chExt cx="723870" cy="88137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2194" y="3453854"/>
              <a:ext cx="723648" cy="621399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1802194" y="4073616"/>
              <a:ext cx="723870" cy="26161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it-IT" sz="1100" b="1" dirty="0" smtClean="0"/>
                <a:t>RIDING</a:t>
              </a: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421232" y="5275242"/>
            <a:ext cx="189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6.000.000 di anni</a:t>
            </a:r>
            <a:endParaRPr lang="it-IT" b="1" dirty="0"/>
          </a:p>
        </p:txBody>
      </p:sp>
      <p:sp>
        <p:nvSpPr>
          <p:cNvPr id="14" name="Rettangolo 13"/>
          <p:cNvSpPr/>
          <p:nvPr/>
        </p:nvSpPr>
        <p:spPr>
          <a:xfrm>
            <a:off x="541020" y="4631260"/>
            <a:ext cx="3130332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810206" y="4631260"/>
            <a:ext cx="116370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4065430" y="4631260"/>
            <a:ext cx="2447894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/>
          <p:cNvSpPr/>
          <p:nvPr/>
        </p:nvSpPr>
        <p:spPr>
          <a:xfrm>
            <a:off x="6652178" y="4631260"/>
            <a:ext cx="2207999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4326161" y="5159691"/>
            <a:ext cx="20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XIX secolo</a:t>
            </a:r>
          </a:p>
          <a:p>
            <a:pPr algn="ctr"/>
            <a:r>
              <a:rPr lang="it-IT" b="1" i="1" dirty="0" smtClean="0"/>
              <a:t>L’era industriale</a:t>
            </a:r>
            <a:endParaRPr lang="it-IT" b="1" i="1" dirty="0"/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33" y="3622093"/>
            <a:ext cx="1304657" cy="999831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807" y="3774395"/>
            <a:ext cx="512108" cy="774259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766" y="3753958"/>
            <a:ext cx="579170" cy="853514"/>
          </a:xfrm>
          <a:prstGeom prst="rect">
            <a:avLst/>
          </a:prstGeom>
        </p:spPr>
      </p:pic>
      <p:sp>
        <p:nvSpPr>
          <p:cNvPr id="86" name="Freccia a destra 85"/>
          <p:cNvSpPr/>
          <p:nvPr/>
        </p:nvSpPr>
        <p:spPr>
          <a:xfrm>
            <a:off x="8999029" y="4480581"/>
            <a:ext cx="2964355" cy="6213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CasellaDiTesto 106"/>
          <p:cNvSpPr txBox="1"/>
          <p:nvPr/>
        </p:nvSpPr>
        <p:spPr>
          <a:xfrm>
            <a:off x="6699888" y="5154362"/>
            <a:ext cx="220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XX secolo</a:t>
            </a:r>
          </a:p>
          <a:p>
            <a:pPr algn="ctr"/>
            <a:r>
              <a:rPr lang="it-IT" b="1" i="1" dirty="0" smtClean="0"/>
              <a:t>L’auto di proprietà</a:t>
            </a:r>
            <a:endParaRPr lang="it-IT" b="1" i="1" dirty="0"/>
          </a:p>
        </p:txBody>
      </p:sp>
      <p:pic>
        <p:nvPicPr>
          <p:cNvPr id="68" name="Immagin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98" y="5941534"/>
            <a:ext cx="1593215" cy="7966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690" y="3680756"/>
            <a:ext cx="1450974" cy="877900"/>
          </a:xfrm>
          <a:prstGeom prst="rect">
            <a:avLst/>
          </a:prstGeom>
        </p:spPr>
      </p:pic>
      <p:sp>
        <p:nvSpPr>
          <p:cNvPr id="109" name="CasellaDiTesto 108"/>
          <p:cNvSpPr txBox="1"/>
          <p:nvPr/>
        </p:nvSpPr>
        <p:spPr>
          <a:xfrm>
            <a:off x="8999029" y="5154362"/>
            <a:ext cx="266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XXI secolo</a:t>
            </a:r>
          </a:p>
          <a:p>
            <a:pPr algn="ctr"/>
            <a:r>
              <a:rPr lang="it-IT" b="1" i="1" dirty="0" smtClean="0"/>
              <a:t>La rivoluzione digitale</a:t>
            </a:r>
            <a:endParaRPr lang="it-IT" b="1" i="1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1397" y="1885228"/>
            <a:ext cx="1651716" cy="269152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387" y="315382"/>
            <a:ext cx="554094" cy="731404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1024463" y="31538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La mobilità delle persone negli ultimi 6 milioni di anni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2" name="Parentesi quadra aperta 1"/>
          <p:cNvSpPr/>
          <p:nvPr/>
        </p:nvSpPr>
        <p:spPr>
          <a:xfrm rot="5400000">
            <a:off x="2035053" y="1386937"/>
            <a:ext cx="294601" cy="3255704"/>
          </a:xfrm>
          <a:prstGeom prst="leftBracket">
            <a:avLst/>
          </a:prstGeom>
          <a:ln w="34925">
            <a:solidFill>
              <a:srgbClr val="8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Parentesi quadra aperta 31"/>
          <p:cNvSpPr/>
          <p:nvPr/>
        </p:nvSpPr>
        <p:spPr>
          <a:xfrm rot="5400000">
            <a:off x="5073954" y="1722724"/>
            <a:ext cx="294603" cy="2584136"/>
          </a:xfrm>
          <a:prstGeom prst="leftBracket">
            <a:avLst/>
          </a:prstGeom>
          <a:ln w="34925">
            <a:solidFill>
              <a:srgbClr val="007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Parentesi quadra aperta 32"/>
          <p:cNvSpPr/>
          <p:nvPr/>
        </p:nvSpPr>
        <p:spPr>
          <a:xfrm rot="5400000">
            <a:off x="7574905" y="1924891"/>
            <a:ext cx="294602" cy="2179802"/>
          </a:xfrm>
          <a:prstGeom prst="leftBracket">
            <a:avLst/>
          </a:prstGeom>
          <a:ln w="34925">
            <a:solidFill>
              <a:srgbClr val="8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1233138" y="2411762"/>
            <a:ext cx="189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PERSONALE</a:t>
            </a:r>
            <a:endParaRPr lang="it-IT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772991" y="2415264"/>
            <a:ext cx="189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PERSONALE</a:t>
            </a:r>
            <a:endParaRPr lang="it-IT" b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4282642" y="2411762"/>
            <a:ext cx="189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CONDIVISA</a:t>
            </a:r>
            <a:endParaRPr lang="it-IT" b="1" dirty="0"/>
          </a:p>
        </p:txBody>
      </p:sp>
      <p:sp>
        <p:nvSpPr>
          <p:cNvPr id="40" name="Parentesi quadra aperta 39"/>
          <p:cNvSpPr/>
          <p:nvPr/>
        </p:nvSpPr>
        <p:spPr>
          <a:xfrm rot="5400000">
            <a:off x="10119954" y="476468"/>
            <a:ext cx="294603" cy="2453649"/>
          </a:xfrm>
          <a:prstGeom prst="leftBracket">
            <a:avLst/>
          </a:prstGeom>
          <a:ln w="34925">
            <a:solidFill>
              <a:srgbClr val="007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9369688" y="1132739"/>
            <a:ext cx="18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CONDIVISA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736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817" cy="6847449"/>
          </a:xfrm>
          <a:prstGeom prst="rect">
            <a:avLst/>
          </a:prstGeom>
        </p:spPr>
      </p:pic>
      <p:sp>
        <p:nvSpPr>
          <p:cNvPr id="3" name="Fumetto 2 2"/>
          <p:cNvSpPr/>
          <p:nvPr/>
        </p:nvSpPr>
        <p:spPr>
          <a:xfrm>
            <a:off x="280851" y="361497"/>
            <a:ext cx="5228924" cy="3955295"/>
          </a:xfrm>
          <a:prstGeom prst="wedgeRoundRectCallout">
            <a:avLst>
              <a:gd name="adj1" fmla="val 72597"/>
              <a:gd name="adj2" fmla="val 11348"/>
              <a:gd name="adj3" fmla="val 16667"/>
            </a:avLst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it-IT" sz="1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1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passi dell'uomo o le orme del cavallo conducevano da una porta all'altra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tutto era collegato con precisione,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dall’inizio alla fine. </a:t>
            </a:r>
            <a:r>
              <a:rPr lang="it-IT" sz="1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ferrovia </a:t>
            </a:r>
            <a:r>
              <a:rPr lang="it-IT" sz="1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rompe </a:t>
            </a:r>
            <a:r>
              <a:rPr lang="it-IT" sz="1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continuità perfetta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instaura l'alternanza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porta alla stazione, dalla stazione all'altra stazione, dall'altra stazione all'altra porta. Per le persone così come per le merci. Una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sensibile discontinuità - faticosa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nell’arco delle ventiquattro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 -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portato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sviluppare artificiosamente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città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intorno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stazioni ferroviarie, con la conseguenza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il fossato tra città </a:t>
            </a:r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campagna si 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ampliato ulteriormente. </a:t>
            </a:r>
            <a:r>
              <a:rPr lang="it-IT" sz="1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L'automobile invece ci conduce da una porta all'altra</a:t>
            </a:r>
            <a:r>
              <a:rPr lang="it-IT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 ventiquattro ore si moltiplicano per venti o per trenta volte grazie alla velocità e così il nostro raggio d’azione si dilata: è come se il sole fosse venti volte più lento! È una rivoluzione </a:t>
            </a:r>
            <a:r>
              <a:rPr lang="fr-FR" sz="1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fr-FR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Corbusier, </a:t>
            </a:r>
            <a:r>
              <a:rPr lang="fr-FR" sz="1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Les Quatre Routes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Paris, 1941 </a:t>
            </a:r>
            <a:r>
              <a:rPr lang="fr-FR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C702-0C1A-429D-809D-4A994928C263}" type="slidenum">
              <a:rPr lang="it-IT" smtClean="0"/>
              <a:t>4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045" y="150334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6382176" cy="68898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8610" y="3780806"/>
            <a:ext cx="330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Ubiquità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642680" y="5494427"/>
            <a:ext cx="260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On-Demand</a:t>
            </a:r>
            <a:endParaRPr lang="it-IT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41194" y="4372797"/>
            <a:ext cx="343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Flessibilità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56049" y="2832290"/>
            <a:ext cx="379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Disponibilità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22365" y="260690"/>
            <a:ext cx="332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Auto-produzione </a:t>
            </a:r>
            <a:endParaRPr lang="it-IT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64618" y="5067527"/>
            <a:ext cx="306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Continuità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000460" y="3676546"/>
            <a:ext cx="5093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Spostamenti porta a porta</a:t>
            </a:r>
            <a:endParaRPr lang="it-IT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959064" y="2852007"/>
            <a:ext cx="421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Programma</a:t>
            </a:r>
            <a:r>
              <a:rPr lang="en-US" sz="3600" dirty="0" smtClean="0"/>
              <a:t> </a:t>
            </a:r>
            <a:r>
              <a:rPr lang="en-US" sz="3600" dirty="0" smtClean="0"/>
              <a:t>     </a:t>
            </a:r>
            <a:r>
              <a:rPr lang="en-US" sz="3600" dirty="0" err="1" smtClean="0"/>
              <a:t>Orario</a:t>
            </a:r>
            <a:endParaRPr lang="en-US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967647" y="4529618"/>
            <a:ext cx="343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Servizio</a:t>
            </a:r>
            <a:r>
              <a:rPr lang="en-US" sz="3600" dirty="0" smtClean="0"/>
              <a:t> di </a:t>
            </a:r>
            <a:r>
              <a:rPr lang="en-US" sz="3600" dirty="0" err="1" smtClean="0"/>
              <a:t>linea</a:t>
            </a:r>
            <a:endParaRPr lang="en-US" sz="36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539598" y="322259"/>
            <a:ext cx="3734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Mobilità come </a:t>
            </a:r>
            <a:r>
              <a:rPr lang="en-US" sz="2800" b="1" dirty="0" err="1" smtClean="0"/>
              <a:t>servizio</a:t>
            </a:r>
            <a:endParaRPr lang="en-US" sz="28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890997" y="5269226"/>
            <a:ext cx="4153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Discontinuità</a:t>
            </a:r>
            <a:endParaRPr lang="en-US" sz="2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717326" y="3565605"/>
            <a:ext cx="55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Spostamento da stazione a stazione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70" y="719089"/>
            <a:ext cx="2064625" cy="20646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43" y="312604"/>
            <a:ext cx="1811563" cy="1811563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6394493" y="4222623"/>
            <a:ext cx="343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Copertura</a:t>
            </a:r>
            <a:r>
              <a:rPr lang="en-US" sz="2800" dirty="0" smtClean="0"/>
              <a:t> </a:t>
            </a:r>
            <a:r>
              <a:rPr lang="en-US" sz="2800" dirty="0" err="1" smtClean="0"/>
              <a:t>limitata</a:t>
            </a:r>
            <a:endParaRPr lang="en-US" sz="2800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98" y="5941534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5" y="0"/>
            <a:ext cx="4756994" cy="685800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5590650" y="752239"/>
            <a:ext cx="6494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Passeggeri-km per modalità, Gran Bretagna: 1952-2016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33" y="1242060"/>
            <a:ext cx="6060239" cy="418071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715000" y="5469244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UK Government Department for Transport - Transport Statistics Great Britain 2017</a:t>
            </a:r>
            <a:endParaRPr lang="it-IT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96000" y="6261913"/>
            <a:ext cx="4963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Passenger door-to-door solutions: a strategic move for </a:t>
            </a:r>
            <a:r>
              <a:rPr lang="en-US" sz="1200" b="1" dirty="0">
                <a:solidFill>
                  <a:schemeClr val="bg1"/>
                </a:solidFill>
              </a:rPr>
              <a:t>sustainable </a:t>
            </a:r>
            <a:r>
              <a:rPr lang="en-US" sz="1200" b="1" dirty="0" smtClean="0">
                <a:solidFill>
                  <a:schemeClr val="bg1"/>
                </a:solidFill>
              </a:rPr>
              <a:t>mobility</a:t>
            </a:r>
            <a:endParaRPr lang="it-IT" sz="1200" b="1" dirty="0">
              <a:solidFill>
                <a:schemeClr val="bg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85" y="5863609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90" y="1431398"/>
            <a:ext cx="5220607" cy="1289693"/>
          </a:xfrm>
          <a:prstGeom prst="rect">
            <a:avLst/>
          </a:prstGeom>
        </p:spPr>
      </p:pic>
      <p:cxnSp>
        <p:nvCxnSpPr>
          <p:cNvPr id="17" name="Connettore diritto 16"/>
          <p:cNvCxnSpPr/>
          <p:nvPr/>
        </p:nvCxnSpPr>
        <p:spPr>
          <a:xfrm>
            <a:off x="0" y="3368486"/>
            <a:ext cx="12192000" cy="22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343188" y="2811064"/>
            <a:ext cx="2658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/>
              <a:t>MODI</a:t>
            </a:r>
            <a:r>
              <a:rPr lang="it-IT" dirty="0" smtClean="0"/>
              <a:t> di trasporto</a:t>
            </a:r>
            <a:endParaRPr lang="it-IT" dirty="0"/>
          </a:p>
        </p:txBody>
      </p:sp>
      <p:sp>
        <p:nvSpPr>
          <p:cNvPr id="49" name="Rettangolo 48"/>
          <p:cNvSpPr/>
          <p:nvPr/>
        </p:nvSpPr>
        <p:spPr>
          <a:xfrm>
            <a:off x="343187" y="3402500"/>
            <a:ext cx="5454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MODELLI</a:t>
            </a:r>
            <a:r>
              <a:rPr lang="en-US" dirty="0" smtClean="0">
                <a:solidFill>
                  <a:srgbClr val="7030A0"/>
                </a:solidFill>
              </a:rPr>
              <a:t> di produzione e consumo di trasporto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364" y="1067396"/>
            <a:ext cx="1609330" cy="1338854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764" y="277627"/>
            <a:ext cx="3158206" cy="16114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34" y="3925720"/>
            <a:ext cx="10857917" cy="17558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85" y="5863609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/>
          <a:srcRect l="3527" b="4253"/>
          <a:stretch/>
        </p:blipFill>
        <p:spPr>
          <a:xfrm>
            <a:off x="1198879" y="1073153"/>
            <a:ext cx="5774649" cy="513799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harpenSoften amount="-49000"/>
                    </a14:imgEffect>
                    <a14:imgEffect>
                      <a14:colorTemperature colorTemp="2797"/>
                    </a14:imgEffect>
                    <a14:imgEffect>
                      <a14:saturation sat="52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788909"/>
            <a:ext cx="3887790" cy="46444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314043" y="3180484"/>
            <a:ext cx="154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Spostamenti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091465" y="6026478"/>
            <a:ext cx="198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Percorrenze (pkm)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448464" y="2672653"/>
            <a:ext cx="3987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</a:t>
            </a:r>
            <a:r>
              <a:rPr lang="it-IT" dirty="0" smtClean="0"/>
              <a:t>situazione a </a:t>
            </a:r>
            <a:r>
              <a:rPr lang="it-IT" dirty="0"/>
              <a:t>livello nazionale restituisce un immagine </a:t>
            </a:r>
            <a:r>
              <a:rPr lang="it-IT" dirty="0" smtClean="0"/>
              <a:t>in </a:t>
            </a:r>
            <a:r>
              <a:rPr lang="it-IT" dirty="0"/>
              <a:t>cui la mobilità </a:t>
            </a:r>
            <a:r>
              <a:rPr lang="it-IT" dirty="0" smtClean="0"/>
              <a:t>personale motorizzata rappresenta </a:t>
            </a:r>
            <a:r>
              <a:rPr lang="it-IT" dirty="0"/>
              <a:t>ancora il modo prevalente di muoversi nel nostro </a:t>
            </a:r>
            <a:r>
              <a:rPr lang="it-IT" dirty="0" smtClean="0"/>
              <a:t>paese.</a:t>
            </a:r>
            <a:endParaRPr lang="it-IT" dirty="0"/>
          </a:p>
          <a:p>
            <a:pPr algn="just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87" y="315382"/>
            <a:ext cx="554094" cy="73140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24463" y="31538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Share dei MODELLI D’USO in Italia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67340" y="6241921"/>
            <a:ext cx="160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</a:rPr>
              <a:t>Fonte: ISFORT 2018</a:t>
            </a:r>
            <a:endParaRPr lang="it-IT" sz="14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38" y="5812840"/>
            <a:ext cx="1593215" cy="7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magine 121"/>
          <p:cNvPicPr>
            <a:picLocks noChangeAspect="1"/>
          </p:cNvPicPr>
          <p:nvPr/>
        </p:nvPicPr>
        <p:blipFill rotWithShape="1">
          <a:blip r:embed="rId2"/>
          <a:srcRect l="2688"/>
          <a:stretch/>
        </p:blipFill>
        <p:spPr>
          <a:xfrm>
            <a:off x="2303049" y="868638"/>
            <a:ext cx="7464136" cy="5296750"/>
          </a:xfrm>
          <a:prstGeom prst="rect">
            <a:avLst/>
          </a:prstGeom>
        </p:spPr>
      </p:pic>
      <p:sp>
        <p:nvSpPr>
          <p:cNvPr id="124" name="Rettangolo 123"/>
          <p:cNvSpPr/>
          <p:nvPr/>
        </p:nvSpPr>
        <p:spPr>
          <a:xfrm>
            <a:off x="9850233" y="5875437"/>
            <a:ext cx="1400386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SLOCAT</a:t>
            </a:r>
            <a:endParaRPr lang="it-IT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453813" y="2861728"/>
            <a:ext cx="11250507" cy="1310641"/>
          </a:xfrm>
          <a:prstGeom prst="roundRect">
            <a:avLst/>
          </a:prstGeom>
          <a:noFill/>
          <a:ln w="28575">
            <a:solidFill>
              <a:srgbClr val="7ACE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Rettangolo 125"/>
          <p:cNvSpPr/>
          <p:nvPr/>
        </p:nvSpPr>
        <p:spPr>
          <a:xfrm>
            <a:off x="453814" y="3147830"/>
            <a:ext cx="1849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ACED2"/>
                </a:solidFill>
              </a:rPr>
              <a:t>MOBILITÀ CONDIVISA</a:t>
            </a:r>
          </a:p>
        </p:txBody>
      </p:sp>
      <p:sp>
        <p:nvSpPr>
          <p:cNvPr id="127" name="Rettangolo 126"/>
          <p:cNvSpPr/>
          <p:nvPr/>
        </p:nvSpPr>
        <p:spPr>
          <a:xfrm>
            <a:off x="9811135" y="3147830"/>
            <a:ext cx="1849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7ACED2"/>
                </a:solidFill>
              </a:rPr>
              <a:t>+</a:t>
            </a:r>
            <a:r>
              <a:rPr lang="en-US" sz="2000" b="1" dirty="0" smtClean="0">
                <a:solidFill>
                  <a:srgbClr val="7ACED2"/>
                </a:solidFill>
              </a:rPr>
              <a:t> </a:t>
            </a:r>
            <a:r>
              <a:rPr lang="en-US" sz="2000" b="1" dirty="0" err="1" smtClean="0">
                <a:solidFill>
                  <a:srgbClr val="7ACED2"/>
                </a:solidFill>
              </a:rPr>
              <a:t>Capacità</a:t>
            </a:r>
            <a:endParaRPr lang="en-US" sz="2000" b="1" dirty="0" smtClean="0">
              <a:solidFill>
                <a:srgbClr val="7ACED2"/>
              </a:solidFill>
            </a:endParaRPr>
          </a:p>
          <a:p>
            <a:pPr algn="r"/>
            <a:r>
              <a:rPr lang="en-US" sz="2000" b="1" dirty="0">
                <a:solidFill>
                  <a:srgbClr val="7ACED2"/>
                </a:solidFill>
              </a:rPr>
              <a:t>-</a:t>
            </a:r>
            <a:r>
              <a:rPr lang="en-US" sz="2000" b="1" dirty="0" smtClean="0">
                <a:solidFill>
                  <a:srgbClr val="7ACED2"/>
                </a:solidFill>
              </a:rPr>
              <a:t> </a:t>
            </a:r>
            <a:r>
              <a:rPr lang="en-US" sz="2000" b="1" dirty="0" err="1" smtClean="0">
                <a:solidFill>
                  <a:srgbClr val="7ACED2"/>
                </a:solidFill>
              </a:rPr>
              <a:t>Emissioni</a:t>
            </a:r>
            <a:endParaRPr lang="en-US" sz="2000" b="1" dirty="0" smtClean="0">
              <a:solidFill>
                <a:srgbClr val="7ACED2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453813" y="4222880"/>
            <a:ext cx="11250507" cy="1373546"/>
          </a:xfrm>
          <a:prstGeom prst="roundRect">
            <a:avLst/>
          </a:prstGeom>
          <a:noFill/>
          <a:ln w="28575">
            <a:solidFill>
              <a:srgbClr val="E16C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453813" y="4524257"/>
            <a:ext cx="1849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16C6F"/>
                </a:solidFill>
              </a:rPr>
              <a:t>MOBILITÀ PERSONALE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9850233" y="4524257"/>
            <a:ext cx="1849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rgbClr val="E16C6F"/>
                </a:solidFill>
              </a:rPr>
              <a:t>- </a:t>
            </a:r>
            <a:r>
              <a:rPr lang="en-US" sz="2000" b="1" dirty="0" err="1" smtClean="0">
                <a:solidFill>
                  <a:srgbClr val="E16C6F"/>
                </a:solidFill>
              </a:rPr>
              <a:t>Capacità</a:t>
            </a:r>
            <a:endParaRPr lang="en-US" sz="2000" b="1" dirty="0" smtClean="0">
              <a:solidFill>
                <a:srgbClr val="E16C6F"/>
              </a:solidFill>
            </a:endParaRPr>
          </a:p>
          <a:p>
            <a:pPr algn="r"/>
            <a:r>
              <a:rPr lang="en-US" sz="2000" b="1" dirty="0">
                <a:solidFill>
                  <a:srgbClr val="E16C6F"/>
                </a:solidFill>
              </a:rPr>
              <a:t>+</a:t>
            </a:r>
            <a:r>
              <a:rPr lang="en-US" sz="2000" b="1" dirty="0" smtClean="0">
                <a:solidFill>
                  <a:srgbClr val="E16C6F"/>
                </a:solidFill>
              </a:rPr>
              <a:t> </a:t>
            </a:r>
            <a:r>
              <a:rPr lang="en-US" sz="2000" b="1" dirty="0" err="1" smtClean="0">
                <a:solidFill>
                  <a:srgbClr val="E16C6F"/>
                </a:solidFill>
              </a:rPr>
              <a:t>Emissioni</a:t>
            </a:r>
            <a:endParaRPr lang="en-US" sz="2000" b="1" dirty="0" smtClean="0">
              <a:solidFill>
                <a:srgbClr val="E16C6F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73" y="5876715"/>
            <a:ext cx="1593215" cy="79660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1" y="195492"/>
            <a:ext cx="554094" cy="73140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229851" y="195492"/>
            <a:ext cx="104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Impatti delle differenti modalità di trasporto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2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539</Words>
  <Application>Microsoft Office PowerPoint</Application>
  <PresentationFormat>Widescreen</PresentationFormat>
  <Paragraphs>198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refrigeri</dc:creator>
  <cp:lastModifiedBy>refrigeri</cp:lastModifiedBy>
  <cp:revision>97</cp:revision>
  <dcterms:created xsi:type="dcterms:W3CDTF">2019-05-06T08:56:29Z</dcterms:created>
  <dcterms:modified xsi:type="dcterms:W3CDTF">2019-05-14T07:53:05Z</dcterms:modified>
</cp:coreProperties>
</file>