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eg"/>
  <Override PartName="/ppt/media/image21.jpg" ContentType="image/jpeg"/>
  <Override PartName="/ppt/media/image30.jpg" ContentType="image/jpeg"/>
  <Override PartName="/ppt/media/image33.jpg" ContentType="image/jpeg"/>
  <Override PartName="/ppt/media/image56.jpg" ContentType="image/jpeg"/>
  <Override PartName="/ppt/media/image60.jpg" ContentType="image/jpeg"/>
  <Override PartName="/ppt/media/image68.jpg" ContentType="image/jpeg"/>
  <Override PartName="/ppt/media/image7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1228" r:id="rId2"/>
    <p:sldId id="1231" r:id="rId3"/>
    <p:sldId id="1232" r:id="rId4"/>
    <p:sldId id="1233" r:id="rId5"/>
    <p:sldId id="1234" r:id="rId6"/>
    <p:sldId id="1242" r:id="rId7"/>
    <p:sldId id="1243" r:id="rId8"/>
    <p:sldId id="1240" r:id="rId9"/>
    <p:sldId id="1245" r:id="rId10"/>
    <p:sldId id="1237" r:id="rId11"/>
    <p:sldId id="1238" r:id="rId12"/>
    <p:sldId id="1239" r:id="rId13"/>
    <p:sldId id="1246" r:id="rId14"/>
    <p:sldId id="1250" r:id="rId15"/>
    <p:sldId id="1251" r:id="rId16"/>
    <p:sldId id="1252" r:id="rId17"/>
    <p:sldId id="1289" r:id="rId18"/>
    <p:sldId id="1253" r:id="rId19"/>
    <p:sldId id="1256" r:id="rId20"/>
    <p:sldId id="1261" r:id="rId21"/>
    <p:sldId id="1262" r:id="rId22"/>
    <p:sldId id="1263" r:id="rId23"/>
    <p:sldId id="1264" r:id="rId24"/>
    <p:sldId id="1265" r:id="rId25"/>
    <p:sldId id="1266" r:id="rId26"/>
    <p:sldId id="1268" r:id="rId27"/>
    <p:sldId id="1260" r:id="rId28"/>
    <p:sldId id="1258" r:id="rId29"/>
    <p:sldId id="1247" r:id="rId30"/>
    <p:sldId id="1257" r:id="rId31"/>
    <p:sldId id="1259" r:id="rId32"/>
    <p:sldId id="1275" r:id="rId33"/>
    <p:sldId id="1276" r:id="rId34"/>
    <p:sldId id="1270" r:id="rId35"/>
    <p:sldId id="1271" r:id="rId36"/>
    <p:sldId id="1272" r:id="rId37"/>
    <p:sldId id="1273" r:id="rId38"/>
    <p:sldId id="1281" r:id="rId39"/>
    <p:sldId id="1282" r:id="rId40"/>
    <p:sldId id="1277" r:id="rId41"/>
    <p:sldId id="1283" r:id="rId42"/>
    <p:sldId id="1291" r:id="rId43"/>
    <p:sldId id="1287" r:id="rId4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78B5F-CC2E-4358-AC59-DCE26BE3C896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43B12-C6CB-40F1-B1EF-D1FA717036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35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929B-7FC3-419D-BC39-9A5538CD2982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88B3-8980-4F8A-8ACA-0A8B4AC86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56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929B-7FC3-419D-BC39-9A5538CD2982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88B3-8980-4F8A-8ACA-0A8B4AC86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03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929B-7FC3-419D-BC39-9A5538CD2982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88B3-8980-4F8A-8ACA-0A8B4AC86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92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929B-7FC3-419D-BC39-9A5538CD2982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88B3-8980-4F8A-8ACA-0A8B4AC86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82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929B-7FC3-419D-BC39-9A5538CD2982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88B3-8980-4F8A-8ACA-0A8B4AC86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58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929B-7FC3-419D-BC39-9A5538CD2982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88B3-8980-4F8A-8ACA-0A8B4AC86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58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929B-7FC3-419D-BC39-9A5538CD2982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88B3-8980-4F8A-8ACA-0A8B4AC86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12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929B-7FC3-419D-BC39-9A5538CD2982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88B3-8980-4F8A-8ACA-0A8B4AC86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9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929B-7FC3-419D-BC39-9A5538CD2982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88B3-8980-4F8A-8ACA-0A8B4AC86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20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929B-7FC3-419D-BC39-9A5538CD2982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88B3-8980-4F8A-8ACA-0A8B4AC86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14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929B-7FC3-419D-BC39-9A5538CD2982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88B3-8980-4F8A-8ACA-0A8B4AC86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5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929B-7FC3-419D-BC39-9A5538CD2982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88B3-8980-4F8A-8ACA-0A8B4AC86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65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2418930"/>
            <a:ext cx="121919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Umberto Bertelè</a:t>
            </a:r>
            <a:endParaRPr lang="it-IT" sz="2200" dirty="0"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dirty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Professore Emerito di Strategia e Chairman Osservatori Digital </a:t>
            </a:r>
            <a:r>
              <a:rPr lang="it-IT" dirty="0" err="1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Innovation</a:t>
            </a:r>
            <a:endParaRPr lang="it-IT" dirty="0"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dirty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School of Management - Politecnico di Milano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0914"/>
            <a:ext cx="12191999" cy="2198155"/>
          </a:xfrm>
          <a:prstGeom prst="rect">
            <a:avLst/>
          </a:prstGeom>
        </p:spPr>
      </p:pic>
      <p:pic>
        <p:nvPicPr>
          <p:cNvPr id="5" name="Picture 2" descr="Risultati immagini per digital disru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46" y="3485399"/>
            <a:ext cx="3437876" cy="19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436495" y="6292334"/>
            <a:ext cx="1838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maggio 2019</a:t>
            </a:r>
          </a:p>
        </p:txBody>
      </p:sp>
    </p:spTree>
    <p:extLst>
      <p:ext uri="{BB962C8B-B14F-4D97-AF65-F5344CB8AC3E}">
        <p14:creationId xmlns:p14="http://schemas.microsoft.com/office/powerpoint/2010/main" val="61991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3964" y="5392610"/>
            <a:ext cx="118410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rapporti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B2C con i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consumatori finali 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rapporti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B2B con le altre imprese (clienti, fornitori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attività 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 dell’impresa (produzione ..) e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organizzazione</a:t>
            </a:r>
            <a:endParaRPr lang="it-IT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3964" y="150946"/>
            <a:ext cx="118410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esiste comparto dell’economia in cui non sia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presente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qualche componente  </a:t>
            </a:r>
          </a:p>
          <a:p>
            <a:pPr algn="ctr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 formato digitale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digitalizzabile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cui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costruire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model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alternativi»</a:t>
            </a:r>
          </a:p>
        </p:txBody>
      </p:sp>
      <p:pic>
        <p:nvPicPr>
          <p:cNvPr id="5" name="Picture 2" descr="Risultati immagini per vecchia fabbrica tess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" y="1025390"/>
            <a:ext cx="6261653" cy="41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uff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89" y="1024891"/>
            <a:ext cx="5780153" cy="41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1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93" y="18058"/>
            <a:ext cx="6127398" cy="3758671"/>
          </a:xfrm>
          <a:prstGeom prst="rect">
            <a:avLst/>
          </a:prstGeom>
        </p:spPr>
      </p:pic>
      <p:pic>
        <p:nvPicPr>
          <p:cNvPr id="1026" name="Picture 2" descr="Risultati immagini per smart 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47" y="3183195"/>
            <a:ext cx="5635608" cy="29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Picture: EY, Ernst and You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3" y="4077457"/>
            <a:ext cx="3280096" cy="207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3424190" y="4442687"/>
            <a:ext cx="2993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Technology </a:t>
            </a:r>
            <a:r>
              <a:rPr lang="en-US" sz="20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transforms</a:t>
            </a:r>
            <a:r>
              <a:rPr lang="en-US" sz="20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Big Four </a:t>
            </a:r>
            <a:endParaRPr lang="en-US" sz="2000" b="1" kern="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0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hiring </a:t>
            </a:r>
            <a:r>
              <a:rPr lang="en-US" sz="20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practices</a:t>
            </a:r>
            <a:endParaRPr lang="it-IT" sz="20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magine 6" descr="http://im.ft-static.com/content/images/4fc3f6c1-9a81-4361-858b-1444317c1d1b.im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91" y="498766"/>
            <a:ext cx="3260449" cy="19261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6417846" y="141006"/>
            <a:ext cx="21904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Intelligent search systems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could now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outperform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junior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lawyers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paralegals in reviewing large sets of documents and selecting the most relevant.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9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447"/>
            <a:ext cx="12192000" cy="381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463151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5492827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rapporti della PA con i cittadini e con le imprese (servizi ..)  </a:t>
            </a:r>
          </a:p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 attività interne della PA e sua organizzazione</a:t>
            </a:r>
          </a:p>
        </p:txBody>
      </p:sp>
    </p:spTree>
    <p:extLst>
      <p:ext uri="{BB962C8B-B14F-4D97-AF65-F5344CB8AC3E}">
        <p14:creationId xmlns:p14="http://schemas.microsoft.com/office/powerpoint/2010/main" val="329182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463151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86443" y="3019588"/>
            <a:ext cx="6923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rapporti della PA con i cittadini e con le imprese (servizi ..) 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attività interne della PA e sua organizzazione</a:t>
            </a:r>
          </a:p>
        </p:txBody>
      </p:sp>
      <p:pic>
        <p:nvPicPr>
          <p:cNvPr id="1026" name="Picture 2" descr="Risultati immagini per non pro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2" y="970998"/>
            <a:ext cx="11888930" cy="374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130095" y="5352783"/>
            <a:ext cx="19255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 PROFIT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77674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88" y="145249"/>
            <a:ext cx="8468200" cy="476638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15831" y="5347459"/>
            <a:ext cx="120091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IMPRESE «DIGITALI» SONO ATTUALMENTE AI VERTICI MONDIALI</a:t>
            </a:r>
            <a:endParaRPr lang="it-IT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2654" y="456190"/>
            <a:ext cx="10852728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[$</a:t>
            </a:r>
            <a:r>
              <a:rPr lang="it-IT" dirty="0" err="1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bn</a:t>
            </a:r>
            <a:r>
              <a:rPr lang="it-IT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it-IT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r>
              <a:rPr lang="it-IT" sz="12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[31 agosto]</a:t>
            </a:r>
            <a:r>
              <a:rPr lang="it-IT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2015 </a:t>
            </a:r>
            <a:r>
              <a:rPr lang="it-IT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[31 marzo]			       </a:t>
            </a:r>
            <a:r>
              <a:rPr lang="it-IT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2007 </a:t>
            </a:r>
            <a:r>
              <a:rPr lang="it-IT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[31 marzo]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APPLE             </a:t>
            </a:r>
            <a:r>
              <a:rPr lang="it-IT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1099.0</a:t>
            </a:r>
            <a:r>
              <a:rPr lang="it-IT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58.7]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APPLE	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724.8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	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EXXON MOBIL                	429.6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AMAZON  	  981.7   [ 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.5]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EXXON MOBIL         356.6		GENERAL ELECTRIC		363.6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MICROSOFT 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861.4   [30.3]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	BERKSHIRE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   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356.5 	    	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MICROSOFT		272.9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ALPHABET-GOOGLE 852.2  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26.1]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		345.8		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CITIGROUP		252.9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BERKSHIRE H.            517.0   [19.3] 	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MICROSOFT  	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333.5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	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AT&amp;T			246.2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	  507.4   [21.3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PETROCHINA	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329.7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GAZPROM		245.9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ALIBABA		  453.7   [  8.5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WELLS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FARGO  	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279.9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TOYOTA		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230.8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TENCENT  	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412.8  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11.7]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JOHNSON &amp; J.        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279.7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BANK OF AMERICA	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228,2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JPMORGAN CHASE	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385.1  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28.1]   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ICBC          	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275.4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ICBC			224.9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JOHNSON &amp; J.	  361.3   [15.0]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NOVARTIS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267.9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	ROYAL D. SHELL	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214.0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EXXON MOBIL 	  339.4   [15.0]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CHINA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	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267.3</a:t>
            </a:r>
            <a:r>
              <a:rPr lang="it-IT" b="1" dirty="0">
                <a:solidFill>
                  <a:srgbClr val="F4B0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BP			208.8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VISA                             326.9   [  8.2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       </a:t>
            </a:r>
            <a:r>
              <a:rPr lang="it-IT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WALMART	265.1	              	HSBC			202.1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AMERICA   308.9   [22.3] 	GENERAL ELECTRIC	249.8	    	PROCTER &amp; GAMBLE	199.3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WALMART                 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282.9   [  5.0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NESTLE’		243.7                  	WALMART		193.6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WELLS FARGO            281.7   [17.2]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TOYOTA		238.9		ALTRIA			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184.3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SAMSUNG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ELECTR.   274.2   [   .. 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it-IT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ROYAL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SHELL         273.3   [21.8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5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2654" y="1422844"/>
            <a:ext cx="10852728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it-IT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12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it-IT" sz="16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 </a:t>
            </a:r>
            <a:r>
              <a:rPr lang="it-IT" sz="1600" b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</a:t>
            </a:r>
            <a:r>
              <a:rPr lang="it-IT" sz="16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[$</a:t>
            </a:r>
            <a:r>
              <a:rPr lang="it-IT" sz="1600" b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bn</a:t>
            </a:r>
            <a:r>
              <a:rPr lang="it-IT" sz="16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       </a:t>
            </a:r>
            <a:r>
              <a:rPr lang="it-IT" sz="16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utile netto [$</a:t>
            </a:r>
            <a:r>
              <a:rPr lang="it-IT" sz="1600" b="1" dirty="0" err="1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bn</a:t>
            </a:r>
            <a:r>
              <a:rPr lang="it-IT" sz="16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        ricavi [$</a:t>
            </a:r>
            <a:r>
              <a:rPr lang="it-IT" sz="1600" b="1" dirty="0" err="1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bn</a:t>
            </a:r>
            <a:r>
              <a:rPr lang="it-IT" sz="16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                addetti [migliaia]</a:t>
            </a:r>
            <a:r>
              <a:rPr lang="it-IT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it-IT" sz="12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APPLE             </a:t>
            </a:r>
            <a:r>
              <a:rPr lang="it-IT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it-IT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992.7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56.1                              258.5                                     132    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MICROSOFT 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979.9                                     34.8                              122.2                                     131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AMAZON 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941.1                                     11.9                              241.6                                     647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ALPHABET-GOOGLE      813.9                                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b="1" dirty="0" smtClean="0">
                <a:solidFill>
                  <a:srgbClr val="C00000"/>
                </a:solidFill>
              </a:rPr>
              <a:t>28.0                              142.0                                     103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	      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551.0                                      </a:t>
            </a:r>
            <a:r>
              <a:rPr lang="it-IT" b="1" dirty="0">
                <a:solidFill>
                  <a:srgbClr val="C00000"/>
                </a:solidFill>
              </a:rPr>
              <a:t>19.6                               59.0                                       38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BERKSHIRE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          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533.5                                      </a:t>
            </a:r>
            <a:r>
              <a:rPr lang="it-IT" b="1" dirty="0" smtClean="0"/>
              <a:t>  </a:t>
            </a:r>
            <a:r>
              <a:rPr lang="it-IT" b="1" dirty="0" smtClean="0">
                <a:solidFill>
                  <a:srgbClr val="002060"/>
                </a:solidFill>
              </a:rPr>
              <a:t>3.7  </a:t>
            </a:r>
            <a:r>
              <a:rPr lang="it-IT" b="1" dirty="0" smtClean="0"/>
              <a:t>                            247.8                                     389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ALIBABA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490.7                                      </a:t>
            </a:r>
            <a:r>
              <a:rPr lang="it-IT" b="1" dirty="0" smtClean="0">
                <a:solidFill>
                  <a:srgbClr val="C00000"/>
                </a:solidFill>
              </a:rPr>
              <a:t>10.3                               51.3                                      102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TENCENT  	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470.5	                                     </a:t>
            </a:r>
            <a:r>
              <a:rPr lang="it-IT" b="1" dirty="0" smtClean="0">
                <a:solidFill>
                  <a:srgbClr val="C00000"/>
                </a:solidFill>
              </a:rPr>
              <a:t>11.7                               46.4                                        54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JOHNSON &amp; J.	 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it-IT" b="1" dirty="0" smtClean="0"/>
              <a:t> 377.9                                      14.7                               </a:t>
            </a:r>
            <a:r>
              <a:rPr lang="it-IT" b="1" dirty="0"/>
              <a:t>81.6 </a:t>
            </a:r>
            <a:r>
              <a:rPr lang="it-IT" b="1" dirty="0" smtClean="0"/>
              <a:t>                                    135         </a:t>
            </a:r>
            <a:endParaRPr lang="it-IT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JPMORGAN CHASE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it-IT" b="1" dirty="0" smtClean="0"/>
              <a:t>374.0                                      31.2                               81.6                                     256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VISA                                  </a:t>
            </a:r>
            <a:r>
              <a:rPr lang="it-IT" b="1" dirty="0" smtClean="0"/>
              <a:t>355.8                                      10.7                               21.7                                       </a:t>
            </a:r>
            <a:r>
              <a:rPr lang="it-IT" b="1" dirty="0"/>
              <a:t>17 </a:t>
            </a:r>
            <a:endParaRPr lang="it-IT" b="1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EXXON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 	 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it-IT" b="1" dirty="0" smtClean="0"/>
              <a:t>333.0                                      18.5                             277.5                                       71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ICBC*                                </a:t>
            </a:r>
            <a:r>
              <a:rPr lang="it-IT" b="1" dirty="0" smtClean="0"/>
              <a:t>298.0                                         </a:t>
            </a:r>
            <a:r>
              <a:rPr lang="it-IT" b="1" dirty="0"/>
              <a:t>..                                   ..                                          ..  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NESTLE’                            294.6                                        9.9                               89.7                                     308</a:t>
            </a:r>
          </a:p>
          <a:p>
            <a:pPr>
              <a:lnSpc>
                <a:spcPct val="107000"/>
              </a:lnSpc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WALMART                       </a:t>
            </a:r>
            <a:r>
              <a:rPr lang="it-IT" b="1" dirty="0" smtClean="0"/>
              <a:t>290.6                                        7.1                             514.4                                   2200</a:t>
            </a:r>
            <a:endParaRPr lang="it-IT" dirty="0" smtClean="0"/>
          </a:p>
          <a:p>
            <a:pPr>
              <a:lnSpc>
                <a:spcPct val="107000"/>
              </a:lnSpc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AMERICA  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it-IT" b="1" dirty="0" smtClean="0"/>
              <a:t>287.7                                      27.1                               69.3                                     204 </a:t>
            </a:r>
            <a:endParaRPr lang="it-IT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Risultati immagini per new york stock exch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8" y="8864"/>
            <a:ext cx="2090057" cy="143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7175862" y="501134"/>
            <a:ext cx="4772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maggio 2019</a:t>
            </a:r>
          </a:p>
          <a:p>
            <a:pPr algn="ctr"/>
            <a:r>
              <a:rPr lang="it-IT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 FT e Bloomberg (*) in $</a:t>
            </a:r>
            <a:r>
              <a:rPr lang="it-IT" sz="1400" dirty="0" err="1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bn</a:t>
            </a:r>
            <a:r>
              <a:rPr lang="it-IT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l’utile netto e i ricavi </a:t>
            </a:r>
          </a:p>
          <a:p>
            <a:pPr algn="ctr"/>
            <a:r>
              <a:rPr lang="it-IT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sono relativi agli ultimi 4 trimestri 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81800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205" y="402431"/>
            <a:ext cx="11995592" cy="127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WSJ - </a:t>
            </a:r>
            <a:r>
              <a:rPr kumimoji="0" lang="it-IT" altLang="it-IT" sz="11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13, 2019</a:t>
            </a:r>
            <a:endParaRPr kumimoji="0" lang="it-IT" altLang="it-IT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scrow Condensed"/>
                <a:ea typeface="Times New Roman" panose="02020603050405020304" pitchFamily="18" charset="0"/>
              </a:rPr>
              <a:t>Apple </a:t>
            </a:r>
            <a:r>
              <a:rPr kumimoji="0" lang="it-IT" altLang="it-IT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scrow Condensed"/>
                <a:ea typeface="Times New Roman" panose="02020603050405020304" pitchFamily="18" charset="0"/>
              </a:rPr>
              <a:t>Loses</a:t>
            </a:r>
            <a:r>
              <a:rPr kumimoji="0" lang="it-IT" altLang="it-IT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scrow Condensed"/>
                <a:ea typeface="Times New Roman" panose="02020603050405020304" pitchFamily="18" charset="0"/>
              </a:rPr>
              <a:t> </a:t>
            </a:r>
            <a:r>
              <a:rPr kumimoji="0" lang="it-IT" altLang="it-IT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scrow Condensed"/>
                <a:ea typeface="Times New Roman" panose="02020603050405020304" pitchFamily="18" charset="0"/>
              </a:rPr>
              <a:t>Bid</a:t>
            </a:r>
            <a:r>
              <a:rPr kumimoji="0" lang="it-IT" altLang="it-IT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scrow Condensed"/>
                <a:ea typeface="Times New Roman" panose="02020603050405020304" pitchFamily="18" charset="0"/>
              </a:rPr>
              <a:t> to End </a:t>
            </a:r>
            <a:r>
              <a:rPr kumimoji="0" lang="it-IT" altLang="it-IT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scrow Condensed"/>
                <a:ea typeface="Times New Roman" panose="02020603050405020304" pitchFamily="18" charset="0"/>
              </a:rPr>
              <a:t>App</a:t>
            </a:r>
            <a:r>
              <a:rPr kumimoji="0" lang="it-IT" altLang="it-IT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scrow Condensed"/>
                <a:ea typeface="Times New Roman" panose="02020603050405020304" pitchFamily="18" charset="0"/>
              </a:rPr>
              <a:t> Antitrust Case in Supreme Court</a:t>
            </a:r>
            <a:endParaRPr kumimoji="0" lang="it-IT" alt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Lawsuit</a:t>
            </a:r>
            <a:r>
              <a:rPr kumimoji="0" lang="it-IT" altLang="it-IT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2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kumimoji="0" lang="it-IT" altLang="it-IT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2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tech</a:t>
            </a:r>
            <a:r>
              <a:rPr kumimoji="0" lang="it-IT" altLang="it-IT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2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giant</a:t>
            </a:r>
            <a:r>
              <a:rPr kumimoji="0" lang="it-IT" altLang="it-IT" sz="2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it-IT" altLang="it-IT" sz="2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it-IT" altLang="it-IT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2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exclusive</a:t>
            </a:r>
            <a:r>
              <a:rPr kumimoji="0" lang="it-IT" altLang="it-IT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 control over the </a:t>
            </a:r>
            <a:r>
              <a:rPr kumimoji="0" lang="it-IT" altLang="it-IT" sz="2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marketplace</a:t>
            </a:r>
            <a:r>
              <a:rPr kumimoji="0" lang="it-IT" altLang="it-IT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kumimoji="0" lang="it-IT" altLang="it-IT" sz="2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r>
              <a:rPr kumimoji="0" lang="it-IT" altLang="it-IT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sz="22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endParaRPr kumimoji="0" lang="it-IT" altLang="it-IT" sz="2200" b="0" i="0" u="none" strike="noStrike" cap="none" normalizeH="0" baseline="0" dirty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14" y="1674566"/>
            <a:ext cx="5583919" cy="431693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81059" y="4524486"/>
            <a:ext cx="18101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1100" b="1" dirty="0" smtClean="0">
                <a:solidFill>
                  <a:srgbClr val="C00000"/>
                </a:solidFill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persi in un giorno </a:t>
            </a:r>
          </a:p>
          <a:p>
            <a:pPr algn="ctr"/>
            <a:r>
              <a:rPr lang="it-IT" altLang="it-IT" sz="1100" b="1" dirty="0" smtClean="0">
                <a:solidFill>
                  <a:srgbClr val="C00000"/>
                </a:solidFill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$120bn circa</a:t>
            </a:r>
            <a:endParaRPr lang="it-IT" sz="1100" dirty="0">
              <a:solidFill>
                <a:srgbClr val="C0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041" y="1587436"/>
            <a:ext cx="5711969" cy="440406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544591" y="6379431"/>
            <a:ext cx="16493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it-IT" altLang="it-IT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MacroTrends</a:t>
            </a:r>
            <a:r>
              <a:rPr lang="it-IT" alt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etin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605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borsa ital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29" y="118453"/>
            <a:ext cx="3465582" cy="3465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180114" y="867401"/>
            <a:ext cx="7928759" cy="2239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 aprile </a:t>
            </a: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2018 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Borsa Italiana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aveva una </a:t>
            </a:r>
            <a:endParaRPr lang="it-IT" sz="22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capitalizzazione  complessiva</a:t>
            </a:r>
          </a:p>
          <a:p>
            <a:pPr algn="ctr">
              <a:lnSpc>
                <a:spcPct val="107000"/>
              </a:lnSpc>
            </a:pP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</a:t>
            </a: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$773bn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€688bn)</a:t>
            </a: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più bassa di quelle attuali </a:t>
            </a:r>
            <a:r>
              <a:rPr lang="it-IT" sz="1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 maggio 2019] </a:t>
            </a:r>
          </a:p>
          <a:p>
            <a:pPr algn="ctr">
              <a:lnSpc>
                <a:spcPct val="107000"/>
              </a:lnSpc>
            </a:pP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 ciascuna delle 4 imprese top</a:t>
            </a:r>
          </a:p>
          <a:p>
            <a:pPr algn="ctr">
              <a:lnSpc>
                <a:spcPct val="107000"/>
              </a:lnSpc>
            </a:pP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Apple</a:t>
            </a: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Microsoft</a:t>
            </a: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Amazon</a:t>
            </a: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it-IT" sz="2200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Alphabet</a:t>
            </a: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-Google</a:t>
            </a: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isultati immagini per pil italia 2017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52" y="4021968"/>
            <a:ext cx="5184119" cy="25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3536" y="4986890"/>
            <a:ext cx="6528916" cy="115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Apple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Microsoft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insieme, </a:t>
            </a:r>
            <a:endParaRPr lang="it-IT" sz="22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valgono quasi come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PIL italiano 2018 </a:t>
            </a:r>
            <a:endParaRPr lang="it-IT" sz="22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2mila miliardi di $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circa)  </a:t>
            </a:r>
            <a:endParaRPr lang="it-IT" sz="2200" b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70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82491" y="806840"/>
            <a:ext cx="606884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</a:t>
            </a:r>
            <a:r>
              <a:rPr lang="en-US" sz="22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once the most-valuable company </a:t>
            </a:r>
            <a:endParaRPr lang="en-US" sz="2200" b="1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2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America, </a:t>
            </a:r>
            <a:endParaRPr lang="en-US" sz="2200" b="1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22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facing existential challenges revolving around its size, business mix and cost structure</a:t>
            </a:r>
            <a:r>
              <a:rPr lang="en-US" sz="22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400" dirty="0" smtClean="0">
                <a:solidFill>
                  <a:srgbClr val="666666"/>
                </a:solidFill>
                <a:latin typeface="Whitney SSm"/>
              </a:rPr>
              <a:t>FT – </a:t>
            </a:r>
            <a:r>
              <a:rPr lang="it-IT" sz="1400" dirty="0" err="1" smtClean="0">
                <a:solidFill>
                  <a:srgbClr val="666666"/>
                </a:solidFill>
                <a:latin typeface="Whitney SSm"/>
              </a:rPr>
              <a:t>May</a:t>
            </a:r>
            <a:r>
              <a:rPr lang="it-IT" sz="1400" dirty="0" smtClean="0">
                <a:solidFill>
                  <a:srgbClr val="666666"/>
                </a:solidFill>
                <a:latin typeface="Whitney SSm"/>
              </a:rPr>
              <a:t> 2, 2019</a:t>
            </a:r>
            <a:endParaRPr lang="it-IT" sz="1400" dirty="0"/>
          </a:p>
          <a:p>
            <a:pPr algn="ctr"/>
            <a:endParaRPr lang="en-US" b="1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en-US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GE	                Apple</a:t>
            </a:r>
          </a:p>
          <a:p>
            <a:pPr algn="ctr"/>
            <a:r>
              <a:rPr lang="en-US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en-US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cap   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$  91.6bn        $  992.7bn </a:t>
            </a:r>
          </a:p>
          <a:p>
            <a:endParaRPr lang="en-US" b="1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Revenue     	$120.2bn        $  258.5bn</a:t>
            </a:r>
          </a:p>
          <a:p>
            <a:endParaRPr lang="en-US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 income 	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 -20.4bn        </a:t>
            </a:r>
            <a:r>
              <a:rPr lang="en-US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    56.1bn</a:t>
            </a:r>
          </a:p>
          <a:p>
            <a:endParaRPr lang="en-US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   	   283 k                132 k</a:t>
            </a:r>
            <a:endParaRPr lang="it-I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986498" y="285982"/>
            <a:ext cx="1571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666666"/>
                </a:solidFill>
                <a:latin typeface="Whitney SSm"/>
              </a:rPr>
              <a:t>WSJ - </a:t>
            </a:r>
            <a:r>
              <a:rPr lang="it-IT" sz="1200" dirty="0" err="1" smtClean="0">
                <a:solidFill>
                  <a:srgbClr val="666666"/>
                </a:solidFill>
                <a:latin typeface="Whitney SSm"/>
              </a:rPr>
              <a:t>Oct</a:t>
            </a:r>
            <a:r>
              <a:rPr lang="it-IT" sz="1200" dirty="0">
                <a:solidFill>
                  <a:srgbClr val="666666"/>
                </a:solidFill>
                <a:latin typeface="Whitney SSm"/>
              </a:rPr>
              <a:t>. 23, 2017</a:t>
            </a:r>
            <a:endParaRPr lang="it-IT" sz="1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8" y="1349830"/>
            <a:ext cx="5194768" cy="402753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89675" y="378315"/>
            <a:ext cx="3654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RICAMBI AL VERTICE </a:t>
            </a:r>
          </a:p>
        </p:txBody>
      </p:sp>
    </p:spTree>
    <p:extLst>
      <p:ext uri="{BB962C8B-B14F-4D97-AF65-F5344CB8AC3E}">
        <p14:creationId xmlns:p14="http://schemas.microsoft.com/office/powerpoint/2010/main" val="23859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DIGITAL INNO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0" y="178207"/>
            <a:ext cx="11731197" cy="42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42660" y="5268474"/>
            <a:ext cx="117311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DIGITALIZZAZIONE DILAGA</a:t>
            </a:r>
          </a:p>
        </p:txBody>
      </p:sp>
    </p:spTree>
    <p:extLst>
      <p:ext uri="{BB962C8B-B14F-4D97-AF65-F5344CB8AC3E}">
        <p14:creationId xmlns:p14="http://schemas.microsoft.com/office/powerpoint/2010/main" val="3238463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4091" y="309541"/>
            <a:ext cx="12027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DIGITAL DISRUPTION </a:t>
            </a:r>
            <a:endParaRPr lang="it-IT" sz="28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10195"/>
            <a:ext cx="12224399" cy="530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KOD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78" y="477382"/>
            <a:ext cx="6378454" cy="5585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611290" y="1272514"/>
            <a:ext cx="42236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Kodak</a:t>
            </a:r>
            <a:r>
              <a:rPr lang="it-IT" sz="2200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ha </a:t>
            </a:r>
            <a:r>
              <a:rPr lang="it-IT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del tutto perso </a:t>
            </a:r>
          </a:p>
          <a:p>
            <a:pPr algn="ctr"/>
            <a:r>
              <a:rPr lang="it-IT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la </a:t>
            </a:r>
            <a:r>
              <a:rPr lang="it-IT" sz="2200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sua </a:t>
            </a:r>
            <a:r>
              <a:rPr lang="it-IT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rilevanza </a:t>
            </a:r>
          </a:p>
          <a:p>
            <a:pPr algn="ctr"/>
            <a:r>
              <a:rPr lang="it-IT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- vale meno di mezzo miliardo di $ dopo essere stata ai vertici NYSE per quasi tutto il ‘900 - perché, con il passaggio alla fotografia </a:t>
            </a:r>
            <a:r>
              <a:rPr lang="it-IT" sz="2200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digitale (di cui era stata peraltro pioniera con i suoi investimenti in R&amp;D),</a:t>
            </a:r>
            <a:endParaRPr lang="it-IT" sz="2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ctr"/>
            <a:r>
              <a:rPr lang="it-IT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è 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uscita di scena la pellicola</a:t>
            </a:r>
            <a:r>
              <a:rPr lang="it-IT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, suo 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principale differenziale competitivo</a:t>
            </a:r>
            <a:endParaRPr lang="it-IT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12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vecchia macchina fotografica compat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41" y="807718"/>
            <a:ext cx="3950259" cy="34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" y="807719"/>
            <a:ext cx="6847114" cy="342355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5073139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ochi anni dopo è stato lo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mandare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in pensione </a:t>
            </a:r>
            <a:endParaRPr lang="it-IT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macchine fotografiche compatte</a:t>
            </a:r>
            <a:endParaRPr lang="it-IT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67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nokia cellul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" y="365968"/>
            <a:ext cx="5955484" cy="445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ipho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09" y="1716225"/>
            <a:ext cx="58674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9670" y="5369236"/>
            <a:ext cx="12084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lo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 soprattutto pensionato il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cellulare</a:t>
            </a:r>
          </a:p>
          <a:p>
            <a:pPr algn="ctr"/>
            <a:r>
              <a:rPr lang="it-IT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mentre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Apple</a:t>
            </a:r>
            <a:r>
              <a:rPr lang="it-IT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costringeva il leader mondiale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Nokia</a:t>
            </a:r>
            <a:r>
              <a:rPr lang="it-IT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cambiare mestiere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57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vinil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3" y="452845"/>
            <a:ext cx="2675123" cy="26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90" y="452845"/>
            <a:ext cx="3969205" cy="26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isultati immagini per ipod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79" y="452845"/>
            <a:ext cx="41148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4" y="3551193"/>
            <a:ext cx="4738547" cy="317618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042263" y="4132610"/>
            <a:ext cx="69439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streaming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 obsoleto il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che solo pochi anni prima aveva fatto rinascere Apple con l’iPod – e ha ridotto ulteriormente la domanda dei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disc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(uno dei primi grandi casi di digitalizzazione), succeduti al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vinile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negli anni ‘80   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113776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boo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0" y="1004759"/>
            <a:ext cx="4376778" cy="2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ex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3210171"/>
            <a:ext cx="3917678" cy="214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isultati immagini per vola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47" y="5123480"/>
            <a:ext cx="3135538" cy="18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isultati immagini per edrea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" y="0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isultati immagini per vecchie agenzie di viagg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40" y="468087"/>
            <a:ext cx="4891991" cy="443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799909" y="5386647"/>
            <a:ext cx="61134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agenzie viaggi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sono rimaste per la maggior parte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vittime </a:t>
            </a:r>
          </a:p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elle prenotazioni online 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060646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crisi giornali cartac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9" y="2902143"/>
            <a:ext cx="4990011" cy="374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68" y="2863268"/>
            <a:ext cx="5521196" cy="38229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1920" y="1564413"/>
            <a:ext cx="119829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danni 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collaterali </a:t>
            </a:r>
            <a:r>
              <a:rPr lang="it-IT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inintenzionali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giornali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it-IT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forse ancor più le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edicole</a:t>
            </a:r>
            <a:r>
              <a:rPr lang="it-IT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it-IT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vittime</a:t>
            </a:r>
            <a:r>
              <a:rPr lang="it-IT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successo </a:t>
            </a:r>
            <a:r>
              <a:rPr lang="it-IT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</a:t>
            </a:r>
          </a:p>
          <a:p>
            <a:pPr algn="ctr"/>
            <a:r>
              <a:rPr lang="it-IT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search</a:t>
            </a:r>
            <a:r>
              <a:rPr lang="it-IT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Google </a:t>
            </a:r>
            <a:r>
              <a:rPr lang="it-IT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del </a:t>
            </a:r>
            <a:r>
              <a:rPr lang="it-IT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network di </a:t>
            </a:r>
            <a:r>
              <a:rPr lang="it-IT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Facebook</a:t>
            </a:r>
            <a:r>
              <a:rPr lang="it-IT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t-IT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Risultati immagini per google sear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2" y="201193"/>
            <a:ext cx="2037807" cy="121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47" y="229204"/>
            <a:ext cx="1995534" cy="11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91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digital trans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2" y="130629"/>
            <a:ext cx="11677344" cy="656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8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146"/>
            <a:ext cx="7585166" cy="568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585166" y="1339640"/>
            <a:ext cx="46068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INNOVAZIONI DIGITALI  </a:t>
            </a:r>
          </a:p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SOPRATTUTTO </a:t>
            </a:r>
          </a:p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</a:t>
            </a:r>
          </a:p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 ESSE HANNO RESO POSSIBILI SONO ALLA BASE DI QUESTO </a:t>
            </a:r>
          </a:p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PROFONDO CAMBIAMENTO </a:t>
            </a:r>
          </a:p>
          <a:p>
            <a:pPr algn="ctr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INSIEME CON </a:t>
            </a:r>
          </a:p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(DE)GLOBALIZZAZIONE</a:t>
            </a:r>
          </a:p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EVOLUZIONE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DEI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DELLE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REGOLE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</a:p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ORGANIZZAZIONE </a:t>
            </a:r>
          </a:p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DELLA/E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SOCIETA’</a:t>
            </a:r>
            <a:r>
              <a:rPr lang="it-IT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t-IT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1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65661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STEVE JOBS 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2007   </a:t>
            </a:r>
            <a:r>
              <a:rPr lang="it-IT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ACCESSO A INTERNET IN MOBILITA’</a:t>
            </a:r>
            <a:endParaRPr lang="it-IT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INTERCONNESSIONE PERMANENTE DI MILIARDI DI PERSONE</a:t>
            </a:r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Risultati immagini per steve jo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05" y="0"/>
            <a:ext cx="8382089" cy="558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1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DIGITAL INNO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0" y="213043"/>
            <a:ext cx="11731197" cy="42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42659" y="4832650"/>
            <a:ext cx="117311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lang="it-IT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non esiste comparto dell’economia in cui non sia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presente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qualche componente  </a:t>
            </a:r>
          </a:p>
          <a:p>
            <a:pPr algn="ctr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 formato digitale (o digitalizzabile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 cui costruire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model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alternativi»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2659" y="6164230"/>
            <a:ext cx="11731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dalla mia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prefazione alla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versione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italiana del libro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Bang </a:t>
            </a:r>
            <a:r>
              <a:rPr lang="it-IT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Disruption</a:t>
            </a: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the Age of 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Devastating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</a:p>
          <a:p>
            <a:pPr marL="12700" marR="5080"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Lawrence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Downes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Paul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Nunes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12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55" y="591434"/>
            <a:ext cx="3587121" cy="22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sultati immagini per IPHO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2" y="143689"/>
            <a:ext cx="1551304" cy="289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51" y="557342"/>
            <a:ext cx="3303460" cy="22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isultati immagini per microch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57" y="697608"/>
            <a:ext cx="2106686" cy="21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3" y="3321703"/>
            <a:ext cx="2374178" cy="312017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796857" y="3051773"/>
            <a:ext cx="6395144" cy="371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DATI ACQUISTANO UN RUOLO CHIAVE 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ESPANDE FINALMENTE IL B2C 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(e-commerce, social network, </a:t>
            </a:r>
            <a:r>
              <a:rPr lang="it-IT" sz="2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search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streaming ..)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ASSUME UN GRANDE RILIEVO 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DIGITAL ADVERTISING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PROSEGUE IL PROCESSO DI ROBOTIZZAZIONE DELLA PRODUZIONE 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DECOLLA QUELLO RELATIVO ALLE ATTIVITA’ DI BACK-OFFICE</a:t>
            </a:r>
            <a:endParaRPr lang="it-IT" sz="2200" b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69" y="3321703"/>
            <a:ext cx="3120179" cy="31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91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artificial intellig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1" y="2849"/>
            <a:ext cx="3409748" cy="25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isultati immagini per i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78" y="0"/>
            <a:ext cx="4310742" cy="25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30" y="0"/>
            <a:ext cx="3879670" cy="25864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4641" y="2768716"/>
            <a:ext cx="119670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INTELLIGENZA ARTIFICIALE, 5G, INDUSTRIA 4.0:</a:t>
            </a:r>
          </a:p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NULLA SARA’ PIU’ COME PRIMA </a:t>
            </a:r>
          </a:p>
          <a:p>
            <a:pPr algn="ctr"/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NELL’ECONOMIA, </a:t>
            </a:r>
          </a:p>
          <a:p>
            <a:pPr algn="ctr"/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NOSTRI STILI DI VITA,  NELL’ORGANIZZAZIONE  DELLA SOCIETA’</a:t>
            </a:r>
            <a:endParaRPr lang="it-IT" sz="2200" b="1" i="1" dirty="0">
              <a:solidFill>
                <a:srgbClr val="C00000"/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341127" y="4380733"/>
            <a:ext cx="4598125" cy="2411827"/>
          </a:xfrm>
          <a:prstGeom prst="rect">
            <a:avLst/>
          </a:prstGeom>
        </p:spPr>
      </p:pic>
      <p:sp>
        <p:nvSpPr>
          <p:cNvPr id="12" name="object 5"/>
          <p:cNvSpPr/>
          <p:nvPr/>
        </p:nvSpPr>
        <p:spPr>
          <a:xfrm>
            <a:off x="6113415" y="4380732"/>
            <a:ext cx="4190405" cy="2411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92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artificial intellig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" y="0"/>
            <a:ext cx="2055222" cy="15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https://www.ft.com/__origami/service/image/v2/images/raw/http%3A%2F%2Fcom.ft.imagepublish.prod.s3.amazonaws.com%2F0120f8f6-e7d8-11e6-967b-c88452263daf?source=next&amp;fit=scale-down&amp;width=7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53" y="15824"/>
            <a:ext cx="6958146" cy="4293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67785" y="91825"/>
            <a:ext cx="19511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INTELLIGENZA ARTIFICIALE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86446" y="4363349"/>
            <a:ext cx="9605554" cy="23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FT – </a:t>
            </a:r>
            <a:r>
              <a:rPr lang="it-IT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</a:t>
            </a:r>
            <a:r>
              <a:rPr lang="it-IT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31, 2017</a:t>
            </a:r>
            <a:endParaRPr lang="it-IT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8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Computer </a:t>
            </a:r>
            <a:r>
              <a:rPr lang="it-IT" sz="2800" b="1" kern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outbluffs</a:t>
            </a:r>
            <a:r>
              <a:rPr lang="it-IT" sz="28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800" b="1" kern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world’s</a:t>
            </a:r>
            <a:r>
              <a:rPr lang="it-IT" sz="28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top poker </a:t>
            </a:r>
            <a:r>
              <a:rPr lang="it-IT" sz="2800" b="1" kern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players</a:t>
            </a:r>
            <a:endParaRPr lang="it-IT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it-IT" sz="2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artificial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intelligence </a:t>
            </a:r>
            <a:r>
              <a:rPr lang="it-IT" sz="2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developed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Carnegie Mellon </a:t>
            </a:r>
            <a:r>
              <a:rPr lang="it-IT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just </a:t>
            </a:r>
            <a:r>
              <a:rPr lang="it-IT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racked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up $1,766,250 </a:t>
            </a:r>
            <a:r>
              <a:rPr lang="it-IT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worth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chips </a:t>
            </a:r>
            <a:endParaRPr lang="it-IT" sz="2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sz="2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against</a:t>
            </a:r>
            <a:r>
              <a:rPr lang="it-IT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four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</a:t>
            </a:r>
            <a:r>
              <a:rPr lang="it-IT" sz="2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world’s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top </a:t>
            </a:r>
            <a:r>
              <a:rPr lang="it-IT" sz="2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professional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players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22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sz="2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it-IT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it-IT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marathon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20-day poker </a:t>
            </a:r>
            <a:r>
              <a:rPr lang="it-IT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binge</a:t>
            </a:r>
            <a:r>
              <a:rPr lang="it-IT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304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artificial intellig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" y="0"/>
            <a:ext cx="2055222" cy="15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7785" y="91825"/>
            <a:ext cx="19511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INTELLIGENZA ARTIFICIALE</a:t>
            </a:r>
            <a:endParaRPr lang="it-IT" sz="1000" dirty="0">
              <a:solidFill>
                <a:schemeClr val="bg1"/>
              </a:solidFill>
            </a:endParaRPr>
          </a:p>
        </p:txBody>
      </p:sp>
      <p:pic>
        <p:nvPicPr>
          <p:cNvPr id="5" name="Picture 7" descr="Risultati immagini per software rob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9" y="0"/>
            <a:ext cx="5593220" cy="37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290354" y="3933150"/>
            <a:ext cx="9370423" cy="283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Escrow Condensed"/>
              </a:rPr>
              <a:t>Demand Surges for </a:t>
            </a:r>
            <a:r>
              <a:rPr lang="en-US" sz="2800" b="1" dirty="0">
                <a:solidFill>
                  <a:srgbClr val="C00000"/>
                </a:solidFill>
                <a:latin typeface="Escrow Condensed"/>
              </a:rPr>
              <a:t>Software ‘Robots’ </a:t>
            </a:r>
            <a:endParaRPr lang="en-US" sz="2800" b="1" dirty="0" smtClean="0">
              <a:solidFill>
                <a:srgbClr val="C00000"/>
              </a:solidFill>
              <a:latin typeface="Escrow Condensed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Escrow Condensed"/>
              </a:rPr>
              <a:t>That </a:t>
            </a:r>
            <a:r>
              <a:rPr lang="en-US" sz="2800" b="1" dirty="0">
                <a:solidFill>
                  <a:srgbClr val="000000"/>
                </a:solidFill>
                <a:latin typeface="Escrow Condensed"/>
              </a:rPr>
              <a:t>Automate Back-Office </a:t>
            </a:r>
            <a:r>
              <a:rPr lang="en-US" sz="2800" b="1" dirty="0" smtClean="0">
                <a:solidFill>
                  <a:srgbClr val="000000"/>
                </a:solidFill>
                <a:latin typeface="Escrow Condensed"/>
              </a:rPr>
              <a:t>Tasks</a:t>
            </a:r>
          </a:p>
          <a:p>
            <a:pPr algn="ctr"/>
            <a:endParaRPr lang="en-US" sz="2800" b="1" dirty="0" smtClean="0">
              <a:solidFill>
                <a:srgbClr val="000000"/>
              </a:solidFill>
              <a:latin typeface="Escrow Condensed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Software </a:t>
            </a:r>
            <a:r>
              <a:rPr lang="it-IT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Robots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software 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mimic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way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workers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transactions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creating</a:t>
            </a:r>
            <a:r>
              <a:rPr lang="it-IT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automated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systems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</a:t>
            </a:r>
            <a:r>
              <a:rPr lang="it-IT" sz="2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perform</a:t>
            </a:r>
            <a:r>
              <a:rPr lang="it-IT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formerly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labor-intensive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 data entry and processing paperwork 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faster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humans</a:t>
            </a:r>
            <a:r>
              <a:rPr lang="it-IT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000000"/>
              </a:solidFill>
              <a:latin typeface="Escrow Condensed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60113" y="1641955"/>
            <a:ext cx="237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B9A56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WSJ PRO</a:t>
            </a: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April 25, 2019</a:t>
            </a:r>
            <a:endParaRPr lang="it-IT" altLang="it-IT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5582" cy="24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34641" y="2803555"/>
            <a:ext cx="119670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INTELLIGENZA ARTIFICIALE, 5G, INDUSTRIA 4.0:</a:t>
            </a:r>
          </a:p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NULLA SARA’ PIU’ COME PRIMA </a:t>
            </a:r>
          </a:p>
          <a:p>
            <a:pPr algn="ctr"/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NELL’ECONOMIA, </a:t>
            </a:r>
          </a:p>
          <a:p>
            <a:pPr algn="ctr"/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NOSTRI STILI DI VITA,  NELL’ORGANIZZAZIONE  DELLA SOCIETA’</a:t>
            </a:r>
            <a:endParaRPr lang="it-IT" sz="2200" b="1" i="1" dirty="0">
              <a:solidFill>
                <a:srgbClr val="C00000"/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pic>
        <p:nvPicPr>
          <p:cNvPr id="10" name="Immagine 9" descr="Chip makers are feeling pressures to find new sales, including by merging with rivals, amid declines in some businesses such as personal computers and rising expectations for margin growth.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34" y="11640"/>
            <a:ext cx="4182009" cy="239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40" y="4671695"/>
            <a:ext cx="4063911" cy="2181966"/>
          </a:xfrm>
          <a:prstGeom prst="rect">
            <a:avLst/>
          </a:prstGeom>
        </p:spPr>
      </p:pic>
      <p:pic>
        <p:nvPicPr>
          <p:cNvPr id="12" name="Immagin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7" y="4661753"/>
            <a:ext cx="3950208" cy="222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155657" y="4644493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288" y="4671695"/>
            <a:ext cx="3588922" cy="220372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095" y="0"/>
            <a:ext cx="4102905" cy="23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02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36274" y="726875"/>
            <a:ext cx="8255725" cy="154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generation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wireless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technology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ushered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22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host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smartphone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applications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22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helped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put the mobile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phone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center </a:t>
            </a:r>
            <a:endParaRPr lang="it-IT" sz="22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e-commerce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socializing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navigation</a:t>
            </a: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8833554" y="6482962"/>
            <a:ext cx="1826141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WSJ - Feb. 26, 2019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3" y="49984"/>
            <a:ext cx="3587121" cy="22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48844" y="3120640"/>
            <a:ext cx="71663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next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wave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wireless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5G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supercharge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cellphones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22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its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strength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lies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its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potential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22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“Internet of </a:t>
            </a:r>
            <a:r>
              <a:rPr lang="it-IT" sz="2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Things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endParaRPr lang="it-IT" sz="22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byword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everything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electronic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it-IT" sz="22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smartphone</a:t>
            </a: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 fontAlgn="base">
              <a:spcAft>
                <a:spcPts val="0"/>
              </a:spcAft>
            </a:pPr>
            <a:endParaRPr lang="it-IT" sz="22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ctr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factory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production </a:t>
            </a:r>
            <a:r>
              <a:rPr lang="it-IT" sz="2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lines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 algn="ctr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driverless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cars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 algn="ctr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sports</a:t>
            </a:r>
            <a:r>
              <a:rPr lang="it-IT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broadcasts</a:t>
            </a:r>
            <a:r>
              <a:rPr lang="it-I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 algn="ctr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wearable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devices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2" descr="Risultati immagini per telecom 5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90" y="3794027"/>
            <a:ext cx="3829068" cy="14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59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50078" y="3544158"/>
            <a:ext cx="7624442" cy="190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Networks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5G </a:t>
            </a: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expected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22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download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movies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phones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seconds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it-IT" sz="22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enable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self-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driving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cars</a:t>
            </a: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it-IT" sz="2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</a:t>
            </a: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Internet </a:t>
            </a:r>
            <a:r>
              <a:rPr lang="it-IT" sz="2200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components</a:t>
            </a: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ranging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pacemakers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factory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machines</a:t>
            </a: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it-IT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2" name="Picture 4" descr="Risultati immagini per self driving c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" y="47030"/>
            <a:ext cx="4002728" cy="266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298072" y="6439416"/>
            <a:ext cx="1776448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it-IT" sz="1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WSJ - Feb. 9, 2019 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Risultati immagini per wearable de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6" y="2825135"/>
            <a:ext cx="3981359" cy="39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78" y="-2203"/>
            <a:ext cx="7033710" cy="27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49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9337" y="2801636"/>
            <a:ext cx="11913326" cy="79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Military</a:t>
            </a: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futurists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say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5G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alter </a:t>
            </a:r>
            <a:r>
              <a:rPr lang="it-IT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battlefields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it-IT" sz="22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200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connecting</a:t>
            </a:r>
            <a:r>
              <a:rPr lang="it-IT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tanks and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drones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</a:t>
            </a:r>
            <a:r>
              <a:rPr lang="it-IT" sz="2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artificial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intelligence.</a:t>
            </a:r>
            <a:endParaRPr lang="it-IT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Risultati immagini per connecting rob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94" y="71989"/>
            <a:ext cx="4685342" cy="260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digital w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71" y="3729187"/>
            <a:ext cx="5714523" cy="31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467427" y="1235023"/>
            <a:ext cx="1776448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it-IT" sz="1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WSJ - Feb. 9, 2019 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80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10195"/>
            <a:ext cx="12224399" cy="530742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12665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«DISRUPTION» DELLE COMPETENZE ESISTENTI </a:t>
            </a:r>
          </a:p>
          <a:p>
            <a:pPr algn="ctr"/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IL DISPERATO BISOGNO DI «RETRAINING» E/O DI NUOVE ASSUNZIONI    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000627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3177687"/>
            <a:ext cx="121136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companies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struggle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fill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hundreds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it-IT" sz="20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thousands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open </a:t>
            </a:r>
            <a:r>
              <a:rPr lang="it-IT" sz="20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cybersecurity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jobs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around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it-IT" sz="2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</a:t>
            </a:r>
            <a:r>
              <a:rPr lang="it-IT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casting a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wider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net 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experts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it-IT" sz="20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it-IT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pursuing</a:t>
            </a:r>
            <a:r>
              <a:rPr lang="it-IT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workers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without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traditional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four-year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degrees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formal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experience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20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it-IT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them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protect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computer networks and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customer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</a:t>
            </a:r>
            <a:r>
              <a:rPr lang="it-IT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spcAft>
                <a:spcPts val="0"/>
              </a:spcAft>
            </a:pPr>
            <a:endParaRPr lang="it-I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Facing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it-IT" sz="20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shortage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it-IT" sz="20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skilled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workers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defend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against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attackers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employers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IBM</a:t>
            </a:r>
            <a:r>
              <a:rPr lang="it-IT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Palo Alto </a:t>
            </a:r>
            <a:r>
              <a:rPr lang="it-IT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Networks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are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pouring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millions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dollars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partnerships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universities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training </a:t>
            </a:r>
            <a:r>
              <a:rPr lang="it-IT" sz="2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programs</a:t>
            </a:r>
            <a:r>
              <a:rPr lang="it-IT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cybersecurity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competitions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it-IT" sz="20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it-IT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companies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hope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attract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talent with the right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combination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attitude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know-how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capable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testing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protecting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troves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data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stored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cloud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systems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internet-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connected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devices</a:t>
            </a: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08" y="99346"/>
            <a:ext cx="4902927" cy="275706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649575" y="1527309"/>
            <a:ext cx="13805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WSJ - </a:t>
            </a:r>
            <a:r>
              <a:rPr lang="it-IT" sz="11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May</a:t>
            </a:r>
            <a:r>
              <a:rPr lang="it-IT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9, 2019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97444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3964" y="5653874"/>
            <a:ext cx="118410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rapporti B2C con 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consumatori finali </a:t>
            </a:r>
            <a:endParaRPr lang="it-IT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rapporti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B2B con le altre imprese (clienti, fornitori ..)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attività interne dell’impresa (produzione ..) e sua organizzazione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3964" y="63860"/>
            <a:ext cx="118410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esiste comparto dell’economia in cui non sia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presente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qualche componente</a:t>
            </a:r>
          </a:p>
          <a:p>
            <a:pPr algn="ctr"/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formato digitale (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digitalizzabile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 cui costruire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model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alternativi»</a:t>
            </a:r>
          </a:p>
        </p:txBody>
      </p:sp>
      <p:pic>
        <p:nvPicPr>
          <p:cNvPr id="4" name="Picture 2" descr="Risultati immagini per merc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66" y="892951"/>
            <a:ext cx="69532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87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oec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4180114" cy="21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oc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88" y="1109028"/>
            <a:ext cx="1639842" cy="8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406740" y="391700"/>
            <a:ext cx="14980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FT –</a:t>
            </a:r>
            <a:r>
              <a:rPr lang="it-IT" sz="1100" u="sng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April 25, 2019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145430" y="1109028"/>
            <a:ext cx="9046570" cy="56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56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oec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4180114" cy="21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oc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88" y="1109028"/>
            <a:ext cx="1639842" cy="8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406740" y="226237"/>
            <a:ext cx="14980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FT –</a:t>
            </a:r>
            <a:r>
              <a:rPr lang="it-IT" sz="1100" u="sng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April 25, 2019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825" y="655046"/>
            <a:ext cx="7877175" cy="61245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108259"/>
            <a:ext cx="4314825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9000"/>
              </a:lnSpc>
              <a:spcAft>
                <a:spcPts val="0"/>
              </a:spcAft>
            </a:pPr>
            <a:r>
              <a:rPr lang="it-IT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 governi dovrebbero </a:t>
            </a:r>
            <a:r>
              <a:rPr lang="it-IT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promuovere una estesa e intensa attività di </a:t>
            </a:r>
            <a:r>
              <a:rPr lang="it-IT" sz="2000" b="1" dirty="0" err="1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retraining</a:t>
            </a:r>
            <a:r>
              <a:rPr lang="it-IT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</a:p>
          <a:p>
            <a:pPr algn="ctr" fontAlgn="base">
              <a:lnSpc>
                <a:spcPct val="109000"/>
              </a:lnSpc>
              <a:spcAft>
                <a:spcPts val="0"/>
              </a:spcAft>
            </a:pPr>
            <a:r>
              <a:rPr lang="it-IT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 permetta di 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prevenire la svalutazione e l’obsolescenza delle competenze</a:t>
            </a:r>
            <a:r>
              <a:rPr lang="it-IT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</a:t>
            </a:r>
            <a:r>
              <a:rPr lang="it-IT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 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facilitare </a:t>
            </a:r>
            <a:endParaRPr lang="it-IT" sz="2000" b="1" dirty="0" smtClean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09000"/>
              </a:lnSpc>
              <a:spcAft>
                <a:spcPts val="0"/>
              </a:spcAft>
            </a:pP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passaggio ai 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nuovi lavori</a:t>
            </a:r>
            <a:r>
              <a:rPr lang="it-IT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it-IT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algn="ctr" fontAlgn="base">
              <a:lnSpc>
                <a:spcPct val="109000"/>
              </a:lnSpc>
              <a:spcAft>
                <a:spcPts val="0"/>
              </a:spcAft>
            </a:pPr>
            <a:endParaRPr lang="it-IT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09000"/>
              </a:lnSpc>
              <a:spcAft>
                <a:spcPts val="0"/>
              </a:spcAft>
            </a:pPr>
            <a:r>
              <a:rPr lang="it-IT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livello di </a:t>
            </a:r>
            <a:r>
              <a:rPr lang="it-IT" sz="2000" b="1" dirty="0" err="1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retraining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è 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particolarmente basso per chi ne ha più bisogno</a:t>
            </a:r>
            <a:r>
              <a:rPr lang="it-IT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algn="ctr" fontAlgn="base">
              <a:lnSpc>
                <a:spcPct val="109000"/>
              </a:lnSpc>
              <a:spcAft>
                <a:spcPts val="0"/>
              </a:spcAft>
            </a:pPr>
            <a:r>
              <a:rPr lang="it-IT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ovvero per i lavoratori </a:t>
            </a:r>
            <a:r>
              <a:rPr lang="it-IT" sz="2000" b="1" dirty="0" err="1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low-skilled</a:t>
            </a:r>
            <a:r>
              <a:rPr lang="it-IT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che operano nei settori più maturi</a:t>
            </a:r>
            <a:r>
              <a:rPr lang="it-IT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459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GARA DI COR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" y="1705798"/>
            <a:ext cx="6667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884035" y="1930182"/>
            <a:ext cx="524700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Siamo in miglioramento, disponiamo di diversi punti di eccellenza, ma </a:t>
            </a:r>
          </a:p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occorre essere molto più veloci</a:t>
            </a:r>
            <a:r>
              <a:rPr lang="it-IT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it-IT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Perchè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media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siamo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ancora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solo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quartultimi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it-IT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ome mostra il DESI 2018 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Digital Economy and Society Index 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una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UE in largo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ritardo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rispetto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US e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Cina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960" y="318247"/>
            <a:ext cx="120700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SENSIBILIZZARE, INCREMENTARE LE COMPETENZE, INFRASTRUTTURARE:</a:t>
            </a:r>
          </a:p>
          <a:p>
            <a:pPr algn="ctr"/>
            <a:r>
              <a:rPr lang="it-IT" sz="2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 TRE IMPERATIVI PER IL </a:t>
            </a:r>
            <a:r>
              <a:rPr lang="it-IT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NOSTRO </a:t>
            </a:r>
            <a:r>
              <a:rPr lang="it-IT" sz="2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PAESE E LA </a:t>
            </a:r>
            <a:r>
              <a:rPr lang="it-IT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NOSTRA </a:t>
            </a:r>
            <a:r>
              <a:rPr lang="it-IT" sz="2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</a:t>
            </a:r>
          </a:p>
          <a:p>
            <a:pPr algn="ctr"/>
            <a:r>
              <a:rPr lang="it-IT" sz="2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CRESCERE</a:t>
            </a:r>
            <a:r>
              <a:rPr lang="it-IT" sz="2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 ANCOR PRIMA PER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RIMANERE COMPETITIVI </a:t>
            </a:r>
            <a:r>
              <a:rPr lang="it-IT" sz="2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LIVELLO GLOBALE</a:t>
            </a:r>
            <a:endParaRPr lang="it-IT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33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334" y="117949"/>
            <a:ext cx="8464902" cy="61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0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auto elett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" y="1887901"/>
            <a:ext cx="4416421" cy="33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vecchia pubblicita rinasc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17" y="36627"/>
            <a:ext cx="29527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isultati immagini per vecchie azioni cartac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18" y="1329305"/>
            <a:ext cx="4542452" cy="28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745" y="5283016"/>
            <a:ext cx="22837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Georgia"/>
                <a:cs typeface="Georgia"/>
              </a:rPr>
              <a:t> </a:t>
            </a:r>
            <a:r>
              <a:rPr lang="it-IT" dirty="0" smtClean="0">
                <a:latin typeface="Georgia"/>
                <a:cs typeface="Georgia"/>
              </a:rPr>
              <a:t>  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28535" y="274693"/>
            <a:ext cx="19399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COMMERCE 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246931" y="865107"/>
            <a:ext cx="1502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object 4"/>
          <p:cNvSpPr/>
          <p:nvPr/>
        </p:nvSpPr>
        <p:spPr>
          <a:xfrm>
            <a:off x="5507663" y="4343670"/>
            <a:ext cx="5321703" cy="2514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157180" y="6283369"/>
            <a:ext cx="10935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58627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745" y="5283016"/>
            <a:ext cx="22837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Georgia"/>
                <a:cs typeface="Georgia"/>
              </a:rPr>
              <a:t> </a:t>
            </a:r>
            <a:r>
              <a:rPr lang="it-IT" dirty="0" smtClean="0">
                <a:latin typeface="Georgia"/>
                <a:cs typeface="Georgia"/>
              </a:rPr>
              <a:t>  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28535" y="274693"/>
            <a:ext cx="19399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COMMERCE 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246931" y="865107"/>
            <a:ext cx="1502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157180" y="6283369"/>
            <a:ext cx="10935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</a:p>
        </p:txBody>
      </p:sp>
      <p:pic>
        <p:nvPicPr>
          <p:cNvPr id="1026" name="Picture 2" descr="Risultati immagini per u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" y="2087563"/>
            <a:ext cx="4529636" cy="31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45" y="0"/>
            <a:ext cx="2900027" cy="4345578"/>
          </a:xfrm>
          <a:prstGeom prst="rect">
            <a:avLst/>
          </a:prstGeom>
        </p:spPr>
      </p:pic>
      <p:pic>
        <p:nvPicPr>
          <p:cNvPr id="1032" name="Picture 8" descr="Risultati immagini per netfl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53" y="4436587"/>
            <a:ext cx="4380413" cy="237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payp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5" y="1295994"/>
            <a:ext cx="4581615" cy="2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573265" y="2181072"/>
            <a:ext cx="868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$82bn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356187" y="135363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$941bn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076244" y="1371987"/>
            <a:ext cx="925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$130bn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986178" y="4628997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158bn 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71763" y="5370106"/>
            <a:ext cx="283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Georgia"/>
                <a:cs typeface="Georgia"/>
              </a:rPr>
              <a:t> </a:t>
            </a:r>
            <a:r>
              <a:rPr lang="it-IT" dirty="0" smtClean="0">
                <a:latin typeface="Georgia"/>
                <a:cs typeface="Georgia"/>
              </a:rPr>
              <a:t>  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VOLKSWAGEN $85bn</a:t>
            </a:r>
            <a:endParaRPr lang="it-I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872343" y="274693"/>
            <a:ext cx="2396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WALMART $290bn </a:t>
            </a:r>
            <a:endParaRPr lang="it-IT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49425" y="865107"/>
            <a:ext cx="4581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INTESA SANPAOLO $43bn </a:t>
            </a:r>
            <a:endParaRPr lang="it-I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161215" y="6318205"/>
            <a:ext cx="2242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MEDIASET $4bn</a:t>
            </a:r>
            <a:endParaRPr lang="it-I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isultati immagini per u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" y="2087563"/>
            <a:ext cx="4529636" cy="31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45" y="0"/>
            <a:ext cx="2900027" cy="4345578"/>
          </a:xfrm>
          <a:prstGeom prst="rect">
            <a:avLst/>
          </a:prstGeom>
        </p:spPr>
      </p:pic>
      <p:pic>
        <p:nvPicPr>
          <p:cNvPr id="1032" name="Picture 8" descr="Risultati immagini per netfl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53" y="4436587"/>
            <a:ext cx="4380413" cy="237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payp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5" y="1295994"/>
            <a:ext cx="4581615" cy="2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573265" y="2181072"/>
            <a:ext cx="868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$82bn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356187" y="135363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$941bn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076244" y="1371987"/>
            <a:ext cx="925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$130bn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986178" y="4628997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158bn 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3964" y="5314241"/>
            <a:ext cx="118410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rapporti B2C con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consumatori finali 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rapporti 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B2B con le altre imprese (clienti, fornitori ..)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attività interne dell’impresa (produzione ..) e sua organizzazione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3964" y="438332"/>
            <a:ext cx="118410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esiste comparto dell’economia in cui non sia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presente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qualche componente</a:t>
            </a:r>
          </a:p>
          <a:p>
            <a:pPr algn="ctr"/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formato digitale (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digitalizzabile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 cui costruire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model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alternativi»</a:t>
            </a:r>
          </a:p>
        </p:txBody>
      </p:sp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" y="1496283"/>
            <a:ext cx="5448209" cy="36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zoom video communications reven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20" y="1496283"/>
            <a:ext cx="6455529" cy="36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652020" y="1589700"/>
            <a:ext cx="6382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videoconferencing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software for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companies  $20bn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9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3964" y="5601626"/>
            <a:ext cx="118410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rapporti B2C con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consumatori finali 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rapporti </a:t>
            </a:r>
            <a:r>
              <a:rPr lang="it-I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B2B con le altre imprese (clienti, fornitori ..) </a:t>
            </a:r>
            <a:r>
              <a:rPr lang="it-I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attività interne dell’impresa (produzione ..) e sua organizzazione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isultati immagini per zoom video communications reven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78410"/>
            <a:ext cx="8850543" cy="49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645921" y="309538"/>
            <a:ext cx="8850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videoconferencing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software for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companies  $20bn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961120" y="5047016"/>
            <a:ext cx="3216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 ITALIA $11bn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750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19413</TotalTime>
  <Words>1385</Words>
  <Application>Microsoft Office PowerPoint</Application>
  <PresentationFormat>Widescreen</PresentationFormat>
  <Paragraphs>250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Escrow Condensed</vt:lpstr>
      <vt:lpstr>Georgia</vt:lpstr>
      <vt:lpstr>Retina</vt:lpstr>
      <vt:lpstr>Times New Roman</vt:lpstr>
      <vt:lpstr>Verdana</vt:lpstr>
      <vt:lpstr>Whitney SSm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856</cp:revision>
  <dcterms:created xsi:type="dcterms:W3CDTF">2017-09-19T10:36:00Z</dcterms:created>
  <dcterms:modified xsi:type="dcterms:W3CDTF">2019-05-15T10:05:28Z</dcterms:modified>
</cp:coreProperties>
</file>