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4" r:id="rId3"/>
    <p:sldId id="413" r:id="rId4"/>
    <p:sldId id="421" r:id="rId5"/>
    <p:sldId id="428" r:id="rId6"/>
    <p:sldId id="415" r:id="rId7"/>
    <p:sldId id="416" r:id="rId8"/>
    <p:sldId id="426" r:id="rId9"/>
    <p:sldId id="417" r:id="rId10"/>
    <p:sldId id="419" r:id="rId11"/>
    <p:sldId id="423" r:id="rId12"/>
    <p:sldId id="422" r:id="rId13"/>
    <p:sldId id="427" r:id="rId14"/>
    <p:sldId id="318" r:id="rId15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EA0000"/>
    <a:srgbClr val="001B36"/>
    <a:srgbClr val="2C7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94" autoAdjust="0"/>
    <p:restoredTop sz="85529" autoAdjust="0"/>
  </p:normalViewPr>
  <p:slideViewPr>
    <p:cSldViewPr>
      <p:cViewPr varScale="1">
        <p:scale>
          <a:sx n="62" d="100"/>
          <a:sy n="62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D79065E-247F-4DE5-BD46-3EF12C2E2F3A}" type="datetimeFigureOut">
              <a:rPr lang="it-IT" smtClean="0"/>
              <a:pPr/>
              <a:t>29/05/2018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7F6933D-B956-491B-B7B6-D6F8930289E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70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933D-B956-491B-B7B6-D6F8930289ED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347C6-E71A-40B4-8227-4DD53D0FA24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65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933D-B956-491B-B7B6-D6F8930289ED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99592" y="2130425"/>
            <a:ext cx="7272808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8" name="Picture 4" descr="C:\Users\User\Desktop\Earth Day Italia\Loghi EDI\Earth Day Italia JP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2592288" cy="797560"/>
          </a:xfrm>
          <a:prstGeom prst="rect">
            <a:avLst/>
          </a:prstGeom>
          <a:noFill/>
        </p:spPr>
      </p:pic>
      <p:pic>
        <p:nvPicPr>
          <p:cNvPr id="41986" name="Picture 2" descr="Risultati immagini per Ministero ambiente logo ufficial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299" y="260648"/>
            <a:ext cx="1352131" cy="864096"/>
          </a:xfrm>
          <a:prstGeom prst="rect">
            <a:avLst/>
          </a:prstGeom>
          <a:noFill/>
        </p:spPr>
      </p:pic>
      <p:pic>
        <p:nvPicPr>
          <p:cNvPr id="41988" name="Picture 4" descr="Risultati immagini per logo miur ufficial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944" y="332656"/>
            <a:ext cx="2711304" cy="7920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8DB9B9-91D1-4CA3-8F34-E369DE9ED771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935FAE-DE19-4E8E-A5D0-F6D259C0F7EC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6D2A-20A3-4DED-8AFC-F173A52A5E60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41EC-ED9A-4522-AA77-32DE2CCC0179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D9AA-7FBE-4AFF-AF4B-E17282D2A539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E817-1E08-42AD-88C8-BBDCC36B10AE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134F0-5E26-4848-A046-2B6ECFA10EE1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7475-A0B7-45B5-A924-602E6A753072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F3CC8-707A-4F47-BD82-E1E1AB039724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1C57-489E-40F2-881C-D0CAEF64EE93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614864" y="6376243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FE81-20AB-4755-881E-51118CAB0907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DE136-1ADD-479D-B467-9E092265B1EB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F26B-257D-4E4E-8BD5-B656B0334709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4290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1988840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3CCCC-D3C4-47E5-90B2-841338F6AC48}" type="datetime1">
              <a:rPr lang="it-IT" smtClean="0"/>
              <a:pPr/>
              <a:t>29/05/2018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2336AA-3600-4755-AB1D-33590A29D89B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AB7951-9DBA-4AFF-BD0A-CBEE6B814DC5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8627A9-92B1-409A-A998-8A326F350793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D99EF3-6C73-4537-A1F1-C75F39ACBEAE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EA447-7339-44EC-B0F2-25BEE4D00552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26C21-A2F3-4662-9178-AE0116123B97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614864" y="63762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2" name="Picture 4" descr="C:\Users\User\Desktop\Earth Day Italia\Loghi EDI\Earth Day Italia JPG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886" y="6281578"/>
            <a:ext cx="1260397" cy="387782"/>
          </a:xfrm>
          <a:prstGeom prst="rect">
            <a:avLst/>
          </a:prstGeom>
          <a:noFill/>
        </p:spPr>
      </p:pic>
      <p:pic>
        <p:nvPicPr>
          <p:cNvPr id="7" name="Picture 3" descr="Risultati immagini per logo miur ufficial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6289068"/>
            <a:ext cx="1152128" cy="396044"/>
          </a:xfrm>
          <a:prstGeom prst="rect">
            <a:avLst/>
          </a:prstGeom>
          <a:noFill/>
        </p:spPr>
      </p:pic>
      <p:pic>
        <p:nvPicPr>
          <p:cNvPr id="8" name="Picture 2" descr="Risultati immagini per Ministero ambiente logo ufficiale"/>
          <p:cNvPicPr>
            <a:picLocks noChangeAspect="1" noChangeArrowheads="1"/>
          </p:cNvPicPr>
          <p:nvPr userDrawn="1"/>
        </p:nvPicPr>
        <p:blipFill>
          <a:blip r:embed="rId15" cstate="print"/>
          <a:srcRect b="16667"/>
          <a:stretch>
            <a:fillRect/>
          </a:stretch>
        </p:blipFill>
        <p:spPr bwMode="auto">
          <a:xfrm>
            <a:off x="2987824" y="6237312"/>
            <a:ext cx="946492" cy="5040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ED911-97D9-41A5-B014-CECD450D1F3E}" type="datetime1">
              <a:rPr lang="it-IT" smtClean="0"/>
              <a:pPr/>
              <a:t>29/05/2018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B3F50-57A4-44A1-B94C-A5A85BBF283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VIDEO%20SCUOLE_CUT03.mp4" TargetMode="Externa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.cafarotti@earthdayitalia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www.earthdayitalia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FINALE_CUT01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VIDEO%20SCUOLA_DEF.mp4" TargetMode="External"/><Relationship Id="rId2" Type="http://schemas.openxmlformats.org/officeDocument/2006/relationships/hyperlink" Target="http://www.villaggioperlaterra.it/scuo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7768" y="6309320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Roberta </a:t>
            </a:r>
            <a:r>
              <a:rPr lang="it-IT" dirty="0" err="1"/>
              <a:t>Cafarotti</a:t>
            </a:r>
            <a:r>
              <a:rPr lang="it-IT" dirty="0"/>
              <a:t> – Direttore scientifico Earth </a:t>
            </a:r>
            <a:r>
              <a:rPr lang="it-IT" dirty="0" err="1"/>
              <a:t>Day</a:t>
            </a:r>
            <a:r>
              <a:rPr lang="it-IT" dirty="0"/>
              <a:t> Italia</a:t>
            </a: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8136904" cy="427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Partecipazione attiva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8309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Redazione di ragazzi di Giornalisti nell’Erba e di Radio Immaginaria, coinvolgimento del pubblico in attività di sensibilizzazione</a:t>
            </a:r>
          </a:p>
        </p:txBody>
      </p:sp>
      <p:pic>
        <p:nvPicPr>
          <p:cNvPr id="48130" name="Picture 2" descr="http://www.villaggioperlaterra.it/inc/image.php?id=1888&amp;type=maximage"/>
          <p:cNvPicPr>
            <a:picLocks noChangeAspect="1" noChangeArrowheads="1"/>
          </p:cNvPicPr>
          <p:nvPr/>
        </p:nvPicPr>
        <p:blipFill>
          <a:blip r:embed="rId2" cstate="print"/>
          <a:srcRect l="15686" r="13726"/>
          <a:stretch>
            <a:fillRect/>
          </a:stretch>
        </p:blipFill>
        <p:spPr bwMode="auto">
          <a:xfrm>
            <a:off x="3491880" y="3717032"/>
            <a:ext cx="2448272" cy="2445212"/>
          </a:xfrm>
          <a:prstGeom prst="rect">
            <a:avLst/>
          </a:prstGeom>
          <a:noFill/>
        </p:spPr>
      </p:pic>
      <p:pic>
        <p:nvPicPr>
          <p:cNvPr id="5122" name="Picture 2" descr="24-4_ConsegnaN2_Lorenzo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751011"/>
            <a:ext cx="2952328" cy="4431262"/>
          </a:xfrm>
          <a:prstGeom prst="rect">
            <a:avLst/>
          </a:prstGeom>
          <a:noFill/>
        </p:spPr>
      </p:pic>
      <p:pic>
        <p:nvPicPr>
          <p:cNvPr id="5126" name="Picture 6" descr="http://www.giornalistinellerba.it/wordpress2016/wp-content/uploads/2018/03/speciali/earth-day/IMG_8082.jpg"/>
          <p:cNvPicPr>
            <a:picLocks noChangeAspect="1" noChangeArrowheads="1"/>
          </p:cNvPicPr>
          <p:nvPr/>
        </p:nvPicPr>
        <p:blipFill>
          <a:blip r:embed="rId4" cstate="print"/>
          <a:srcRect l="-2857" b="952"/>
          <a:stretch>
            <a:fillRect/>
          </a:stretch>
        </p:blipFill>
        <p:spPr bwMode="auto">
          <a:xfrm>
            <a:off x="3419872" y="1772816"/>
            <a:ext cx="2520280" cy="187220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4" y="1751011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05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9044" r="14313"/>
          <a:stretch/>
        </p:blipFill>
        <p:spPr>
          <a:xfrm>
            <a:off x="4504827" y="2924944"/>
            <a:ext cx="1939381" cy="16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18309" r="22452" b="10221"/>
          <a:stretch/>
        </p:blipFill>
        <p:spPr>
          <a:xfrm>
            <a:off x="4432303" y="1447872"/>
            <a:ext cx="1937791" cy="135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57F88AA-FBE1-4B6E-8087-31A5F3438C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24" y="83124"/>
            <a:ext cx="1030313" cy="402371"/>
          </a:xfrm>
          <a:prstGeom prst="rect">
            <a:avLst/>
          </a:prstGeom>
        </p:spPr>
      </p:pic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Riconoscimenti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Contest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#iocitengo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e tanti Ambasciatori della Terra</a:t>
            </a:r>
          </a:p>
        </p:txBody>
      </p:sp>
      <p:pic>
        <p:nvPicPr>
          <p:cNvPr id="1026" name="Picture 2" descr="C:\Users\Roberta\Desktop\Villaggio_Per_La_Terra_180424_0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3" y="1447872"/>
            <a:ext cx="3867449" cy="25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berta\Desktop\Nuova cartella\23 Aprile\Stampa\Villaggio_Per_La_Terra_180423_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447873"/>
            <a:ext cx="2049356" cy="306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erta\Downloads\41293004644_931b47aeb0_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2222"/>
          <a:stretch/>
        </p:blipFill>
        <p:spPr bwMode="auto">
          <a:xfrm>
            <a:off x="272502" y="4240089"/>
            <a:ext cx="3867449" cy="18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oberta\Desktop\Nuova cartella\24 Aprile\Web\No Logo\Villaggio_Per_La_Terra_180424_00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10" y="4653136"/>
            <a:ext cx="2109180" cy="14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5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57F88AA-FBE1-4B6E-8087-31A5F3438C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524" y="83124"/>
            <a:ext cx="1030313" cy="402371"/>
          </a:xfrm>
          <a:prstGeom prst="rect">
            <a:avLst/>
          </a:prstGeom>
        </p:spPr>
      </p:pic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Emozioni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La musica e la poesia, l’amore e la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speranza…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A26CD97-A8B8-436B-A326-9E786AF0BB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556792"/>
            <a:ext cx="2920196" cy="1944216"/>
          </a:xfrm>
          <a:prstGeom prst="rect">
            <a:avLst/>
          </a:prstGeom>
        </p:spPr>
      </p:pic>
      <p:pic>
        <p:nvPicPr>
          <p:cNvPr id="3074" name="Picture 2" descr="http://www.giornalistinellerba.it/wordpress2016/wp-content/uploads/2018/03/speciali/earth-day/93C5AD12-1B4F-49B0-8214-9794235035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573016"/>
            <a:ext cx="2920196" cy="2190147"/>
          </a:xfrm>
          <a:prstGeom prst="rect">
            <a:avLst/>
          </a:prstGeom>
          <a:noFill/>
        </p:spPr>
      </p:pic>
      <p:pic>
        <p:nvPicPr>
          <p:cNvPr id="4098" name="Picture 2" descr="C:\Users\Roberta\Desktop\Nuova cartella\24 Aprile\Web\No Logo\Villaggio_Per_La_Terra_180424_0004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0"/>
            <a:ext cx="5942149" cy="39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55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620269"/>
            <a:ext cx="8229600" cy="147302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/>
              <a:t>Per maggiori informazioni</a:t>
            </a:r>
          </a:p>
          <a:p>
            <a:pPr>
              <a:buNone/>
            </a:pPr>
            <a:r>
              <a:rPr lang="it-IT" i="1" dirty="0"/>
              <a:t>Roberta </a:t>
            </a:r>
            <a:r>
              <a:rPr lang="it-IT" i="1" dirty="0" err="1"/>
              <a:t>Cafarotti</a:t>
            </a:r>
            <a:r>
              <a:rPr lang="it-IT" i="1" dirty="0"/>
              <a:t>, Direttore Scientifico </a:t>
            </a:r>
            <a:r>
              <a:rPr lang="it-IT" i="1" dirty="0" err="1"/>
              <a:t>Earth</a:t>
            </a:r>
            <a:r>
              <a:rPr lang="it-IT" i="1" dirty="0"/>
              <a:t> </a:t>
            </a:r>
            <a:r>
              <a:rPr lang="it-IT" i="1" dirty="0" err="1"/>
              <a:t>Day</a:t>
            </a:r>
            <a:r>
              <a:rPr lang="it-IT" i="1" dirty="0"/>
              <a:t> Italia </a:t>
            </a:r>
          </a:p>
          <a:p>
            <a:pPr>
              <a:buNone/>
            </a:pPr>
            <a:r>
              <a:rPr lang="en-US" dirty="0">
                <a:hlinkClick r:id="rId3"/>
              </a:rPr>
              <a:t>r.cafarotti@earthdayitalia.org</a:t>
            </a:r>
            <a:r>
              <a:rPr lang="it-IT" dirty="0"/>
              <a:t> </a:t>
            </a:r>
          </a:p>
          <a:p>
            <a:pPr>
              <a:buNone/>
            </a:pPr>
            <a:r>
              <a:rPr lang="it-IT" i="1" dirty="0">
                <a:hlinkClick r:id="rId4"/>
              </a:rPr>
              <a:t>www.earthdayitalia.org</a:t>
            </a:r>
            <a:r>
              <a:rPr lang="it-IT" i="1" dirty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4098" name="Picture 2" descr="http://www.villaggioperlaterra.it/inc/image.php?id=1879&amp;type=maximage"/>
          <p:cNvPicPr>
            <a:picLocks noChangeAspect="1" noChangeArrowheads="1"/>
          </p:cNvPicPr>
          <p:nvPr/>
        </p:nvPicPr>
        <p:blipFill>
          <a:blip r:embed="rId5" cstate="print"/>
          <a:srcRect t="10119" b="8933"/>
          <a:stretch>
            <a:fillRect/>
          </a:stretch>
        </p:blipFill>
        <p:spPr bwMode="auto">
          <a:xfrm>
            <a:off x="683568" y="404664"/>
            <a:ext cx="7704856" cy="4163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026" name="Picture 2" descr="Villaggio-per-la-Terra-GREEN-1-riga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76672"/>
            <a:ext cx="5976664" cy="762025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21932" t="24966" r="52249" b="63746"/>
          <a:stretch>
            <a:fillRect/>
          </a:stretch>
        </p:blipFill>
        <p:spPr bwMode="auto">
          <a:xfrm>
            <a:off x="2699792" y="1528687"/>
            <a:ext cx="3457276" cy="8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egnaposto contenuto 3"/>
          <p:cNvSpPr txBox="1">
            <a:spLocks/>
          </p:cNvSpPr>
          <p:nvPr/>
        </p:nvSpPr>
        <p:spPr>
          <a:xfrm>
            <a:off x="683526" y="2348880"/>
            <a:ext cx="7833815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1200" dirty="0">
                <a:latin typeface="Century Gothic" pitchFamily="34" charset="0"/>
              </a:rPr>
              <a:t>in collaborazione con</a:t>
            </a:r>
            <a:endParaRPr kumimoji="0" lang="it-IT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C052B06-68BD-4BC5-95CD-8AD41188DE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20" t="3427" r="-620" b="68895"/>
          <a:stretch/>
        </p:blipFill>
        <p:spPr>
          <a:xfrm>
            <a:off x="948612" y="2785147"/>
            <a:ext cx="7303641" cy="55035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3795404-D40D-4FF4-981E-C4EA0938FB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5044" b="30658"/>
          <a:stretch/>
        </p:blipFill>
        <p:spPr>
          <a:xfrm>
            <a:off x="452819" y="3281432"/>
            <a:ext cx="7303641" cy="68199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7DE3B75-1B72-4BF3-B1B4-DC73257037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5474" r="84360" b="804"/>
          <a:stretch/>
        </p:blipFill>
        <p:spPr>
          <a:xfrm>
            <a:off x="7375040" y="3233881"/>
            <a:ext cx="1142301" cy="666116"/>
          </a:xfrm>
          <a:prstGeom prst="rect">
            <a:avLst/>
          </a:prstGeom>
        </p:spPr>
      </p:pic>
      <p:sp>
        <p:nvSpPr>
          <p:cNvPr id="19" name="Segnaposto contenuto 3"/>
          <p:cNvSpPr txBox="1">
            <a:spLocks/>
          </p:cNvSpPr>
          <p:nvPr/>
        </p:nvSpPr>
        <p:spPr>
          <a:xfrm>
            <a:off x="611560" y="1268760"/>
            <a:ext cx="7833815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1200" dirty="0">
                <a:latin typeface="Century Gothic" pitchFamily="34" charset="0"/>
              </a:rPr>
              <a:t>organizzato da</a:t>
            </a:r>
            <a:endParaRPr kumimoji="0" lang="it-IT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0" name="Segnaposto contenuto 3"/>
          <p:cNvSpPr txBox="1">
            <a:spLocks noGrp="1"/>
          </p:cNvSpPr>
          <p:nvPr>
            <p:ph idx="1"/>
          </p:nvPr>
        </p:nvSpPr>
        <p:spPr>
          <a:xfrm>
            <a:off x="2424515" y="4149080"/>
            <a:ext cx="3875677" cy="338554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Century Gothic" pitchFamily="34" charset="0"/>
              </a:rPr>
              <a:t>QUALCHE </a:t>
            </a:r>
            <a:r>
              <a:rPr lang="it-IT" sz="1600" b="1" dirty="0" err="1">
                <a:solidFill>
                  <a:schemeClr val="bg1"/>
                </a:solidFill>
                <a:latin typeface="Century Gothic" pitchFamily="34" charset="0"/>
              </a:rPr>
              <a:t>DATO…</a:t>
            </a:r>
            <a:endParaRPr lang="it-IT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" name="Segnaposto contenuto 3">
            <a:extLst>
              <a:ext uri="{FF2B5EF4-FFF2-40B4-BE49-F238E27FC236}">
                <a16:creationId xmlns:a16="http://schemas.microsoft.com/office/drawing/2014/main" id="{6160004D-13F0-413E-9F6C-9CBA83644CA0}"/>
              </a:ext>
            </a:extLst>
          </p:cNvPr>
          <p:cNvSpPr txBox="1">
            <a:spLocks/>
          </p:cNvSpPr>
          <p:nvPr/>
        </p:nvSpPr>
        <p:spPr>
          <a:xfrm>
            <a:off x="861693" y="4712445"/>
            <a:ext cx="7805652" cy="12803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150mila visitatori</a:t>
            </a:r>
            <a:endParaRPr lang="it-IT" sz="1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0" indent="0">
              <a:buNone/>
            </a:pP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170 milioni di contatti media </a:t>
            </a:r>
          </a:p>
          <a:p>
            <a:pPr marL="0" indent="0">
              <a:buNone/>
            </a:pP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200 organizzazioni partecipanti</a:t>
            </a:r>
          </a:p>
          <a:p>
            <a:pPr marL="0" indent="0">
              <a:buNone/>
            </a:pP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548 eventi</a:t>
            </a:r>
          </a:p>
          <a:p>
            <a:pPr marL="0" indent="0">
              <a:buFont typeface="Arial" pitchFamily="34" charset="0"/>
              <a:buNone/>
            </a:pPr>
            <a:endParaRPr lang="it-IT" sz="3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6340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latin typeface="Century Gothic" pitchFamily="34" charset="0"/>
                <a:hlinkClick r:id="rId2"/>
              </a:rPr>
              <a:t>http://www.villaggioperlaterra.it/scuole</a:t>
            </a:r>
            <a:r>
              <a:rPr lang="it-IT" sz="1600" dirty="0">
                <a:latin typeface="Century Gothic" pitchFamily="34" charset="0"/>
              </a:rPr>
              <a:t> </a:t>
            </a:r>
          </a:p>
          <a:p>
            <a:pPr marL="0" indent="0">
              <a:buNone/>
            </a:pPr>
            <a:endParaRPr lang="it-IT" sz="1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96752"/>
            <a:ext cx="2520280" cy="3096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400" dirty="0">
                <a:latin typeface="Century Gothic" pitchFamily="34" charset="0"/>
              </a:rPr>
              <a:t>Il </a:t>
            </a:r>
            <a:r>
              <a:rPr lang="it-IT" sz="1400" b="1" dirty="0">
                <a:latin typeface="Century Gothic" pitchFamily="34" charset="0"/>
              </a:rPr>
              <a:t>Festival Educazione alla Sostenibilità </a:t>
            </a:r>
            <a:r>
              <a:rPr lang="it-IT" sz="1400" dirty="0">
                <a:latin typeface="Century Gothic" pitchFamily="34" charset="0"/>
              </a:rPr>
              <a:t>ha rappresentato la naturale evoluzione dell’iniziativa lanciata lo scorso anno con il</a:t>
            </a:r>
            <a:r>
              <a:rPr lang="it-IT" sz="1400" b="1" dirty="0">
                <a:latin typeface="Century Gothic" pitchFamily="34" charset="0"/>
              </a:rPr>
              <a:t> Festival dell’educazione ambien-tale</a:t>
            </a:r>
            <a:r>
              <a:rPr lang="it-IT" sz="1400" dirty="0">
                <a:latin typeface="Century Gothic" pitchFamily="34" charset="0"/>
              </a:rPr>
              <a:t>,evento che vide la partecipazione di oltre </a:t>
            </a:r>
            <a:r>
              <a:rPr lang="it-IT" sz="1400" b="1" dirty="0">
                <a:latin typeface="Century Gothic" pitchFamily="34" charset="0"/>
              </a:rPr>
              <a:t>2.000 studenti </a:t>
            </a:r>
            <a:r>
              <a:rPr lang="it-IT" sz="1400" dirty="0">
                <a:latin typeface="Century Gothic" pitchFamily="34" charset="0"/>
              </a:rPr>
              <a:t>e che in questa edizione, focalizzandosi sul tema della sostenibilità, ha portato uno sguardo ancora più ampio su tutte le emergenze globali mondiali e sulle loro possibili soluzioni e ha visto raddoppiare la partecipazione da parte degli studenti con circa </a:t>
            </a:r>
            <a:r>
              <a:rPr lang="it-IT" sz="1400" b="1" dirty="0">
                <a:latin typeface="Century Gothic" pitchFamily="34" charset="0"/>
              </a:rPr>
              <a:t>4.000 partecipanti</a:t>
            </a:r>
            <a:r>
              <a:rPr lang="it-IT" sz="1400" dirty="0">
                <a:latin typeface="Century Gothic" pitchFamily="34" charset="0"/>
              </a:rPr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/>
          </p:cNvSpPr>
          <p:nvPr/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Festival Educazione alla Sostenibilità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6" name="Immagine 5">
            <a:hlinkClick r:id="rId3" action="ppaction://hlinkfile"/>
            <a:extLst>
              <a:ext uri="{FF2B5EF4-FFF2-40B4-BE49-F238E27FC236}">
                <a16:creationId xmlns:a16="http://schemas.microsoft.com/office/drawing/2014/main" id="{1C046857-F43A-4D59-A66A-39D1223A73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700808"/>
            <a:ext cx="6159308" cy="41144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pPr marL="36000" indent="0">
              <a:lnSpc>
                <a:spcPct val="110000"/>
              </a:lnSpc>
              <a:buNone/>
            </a:pPr>
            <a:r>
              <a:rPr lang="it-IT" dirty="0">
                <a:latin typeface="Century Gothic" pitchFamily="34" charset="0"/>
              </a:rPr>
              <a:t>Il Festival è una iniziativa collettiva di sensibilizzazione, partecipazione e dialogo. </a:t>
            </a:r>
          </a:p>
          <a:p>
            <a:pPr marL="36000" indent="0">
              <a:lnSpc>
                <a:spcPct val="110000"/>
              </a:lnSpc>
              <a:buNone/>
            </a:pPr>
            <a:r>
              <a:rPr lang="it-IT" dirty="0">
                <a:latin typeface="Century Gothic" pitchFamily="34" charset="0"/>
              </a:rPr>
              <a:t>Hanno contribuito </a:t>
            </a:r>
          </a:p>
          <a:p>
            <a:pPr marL="984250" indent="-358775">
              <a:lnSpc>
                <a:spcPct val="110000"/>
              </a:lnSpc>
            </a:pPr>
            <a:r>
              <a:rPr lang="it-IT" dirty="0">
                <a:latin typeface="Century Gothic" pitchFamily="34" charset="0"/>
              </a:rPr>
              <a:t>MIUR e MATTM, </a:t>
            </a:r>
          </a:p>
          <a:p>
            <a:pPr marL="984250" indent="-358775">
              <a:lnSpc>
                <a:spcPct val="110000"/>
              </a:lnSpc>
            </a:pPr>
            <a:r>
              <a:rPr lang="it-IT" dirty="0">
                <a:latin typeface="Century Gothic" pitchFamily="34" charset="0"/>
              </a:rPr>
              <a:t>Comitato Nazionale per l’Educazione alla Sostenibilità Agenda 2030 CNESA2030 e Commissione Nazionale Italiana per l’UNESCO, </a:t>
            </a:r>
          </a:p>
          <a:p>
            <a:pPr marL="984250" indent="-358775">
              <a:lnSpc>
                <a:spcPct val="110000"/>
              </a:lnSpc>
            </a:pPr>
            <a:r>
              <a:rPr lang="it-IT" dirty="0">
                <a:latin typeface="Century Gothic" pitchFamily="34" charset="0"/>
              </a:rPr>
              <a:t>Gruppo di lavoro "Educazione allo sviluppo sostenibile" ASVIS Alleanza Italiana per lo Sviluppo Sostenibile, </a:t>
            </a:r>
          </a:p>
          <a:p>
            <a:pPr marL="984250" indent="-358775">
              <a:lnSpc>
                <a:spcPct val="110000"/>
              </a:lnSpc>
            </a:pPr>
            <a:r>
              <a:rPr lang="it-IT" dirty="0" err="1">
                <a:latin typeface="Century Gothic" pitchFamily="34" charset="0"/>
              </a:rPr>
              <a:t>Italian</a:t>
            </a:r>
            <a:r>
              <a:rPr lang="it-IT" dirty="0">
                <a:latin typeface="Century Gothic" pitchFamily="34" charset="0"/>
              </a:rPr>
              <a:t> </a:t>
            </a:r>
            <a:r>
              <a:rPr lang="it-IT" dirty="0" err="1">
                <a:latin typeface="Century Gothic" pitchFamily="34" charset="0"/>
              </a:rPr>
              <a:t>Association</a:t>
            </a:r>
            <a:r>
              <a:rPr lang="it-IT" dirty="0">
                <a:latin typeface="Century Gothic" pitchFamily="34" charset="0"/>
              </a:rPr>
              <a:t> </a:t>
            </a:r>
            <a:r>
              <a:rPr lang="it-IT" dirty="0" err="1">
                <a:latin typeface="Century Gothic" pitchFamily="34" charset="0"/>
              </a:rPr>
              <a:t>for</a:t>
            </a:r>
            <a:r>
              <a:rPr lang="it-IT" dirty="0">
                <a:latin typeface="Century Gothic" pitchFamily="34" charset="0"/>
              </a:rPr>
              <a:t> </a:t>
            </a:r>
            <a:r>
              <a:rPr lang="it-IT" dirty="0" err="1">
                <a:latin typeface="Century Gothic" pitchFamily="34" charset="0"/>
              </a:rPr>
              <a:t>Sustainability</a:t>
            </a:r>
            <a:r>
              <a:rPr lang="it-IT" dirty="0">
                <a:latin typeface="Century Gothic" pitchFamily="34" charset="0"/>
              </a:rPr>
              <a:t> Science, </a:t>
            </a:r>
          </a:p>
          <a:p>
            <a:pPr marL="984250" indent="-358775">
              <a:lnSpc>
                <a:spcPct val="110000"/>
              </a:lnSpc>
            </a:pPr>
            <a:r>
              <a:rPr lang="it-IT" dirty="0">
                <a:latin typeface="Century Gothic" pitchFamily="34" charset="0"/>
              </a:rPr>
              <a:t>ARPA Friuli Venezia Giulia,  ARPA Piemonte,  SNPA Sistema Nazionale Protezione Ambientale, </a:t>
            </a:r>
          </a:p>
          <a:p>
            <a:pPr marL="984250" indent="-358775">
              <a:lnSpc>
                <a:spcPct val="110000"/>
              </a:lnSpc>
            </a:pPr>
            <a:r>
              <a:rPr lang="it-IT" dirty="0">
                <a:latin typeface="Century Gothic" pitchFamily="34" charset="0"/>
              </a:rPr>
              <a:t>Legambiente Scuola e Formazione, World </a:t>
            </a:r>
            <a:r>
              <a:rPr lang="it-IT" dirty="0" err="1">
                <a:latin typeface="Century Gothic" pitchFamily="34" charset="0"/>
              </a:rPr>
              <a:t>Environmental</a:t>
            </a:r>
            <a:r>
              <a:rPr lang="it-IT" dirty="0">
                <a:latin typeface="Century Gothic" pitchFamily="34" charset="0"/>
              </a:rPr>
              <a:t> </a:t>
            </a:r>
            <a:r>
              <a:rPr lang="it-IT" dirty="0" err="1">
                <a:latin typeface="Century Gothic" pitchFamily="34" charset="0"/>
              </a:rPr>
              <a:t>Education</a:t>
            </a:r>
            <a:r>
              <a:rPr lang="it-IT" dirty="0">
                <a:latin typeface="Century Gothic" pitchFamily="34" charset="0"/>
              </a:rPr>
              <a:t> </a:t>
            </a:r>
            <a:r>
              <a:rPr lang="it-IT" dirty="0" err="1">
                <a:latin typeface="Century Gothic" pitchFamily="34" charset="0"/>
              </a:rPr>
              <a:t>Congress</a:t>
            </a:r>
            <a:r>
              <a:rPr lang="it-IT" dirty="0">
                <a:latin typeface="Century Gothic" pitchFamily="34" charset="0"/>
              </a:rPr>
              <a:t>, </a:t>
            </a:r>
            <a:r>
              <a:rPr lang="it-IT" dirty="0" err="1">
                <a:latin typeface="Century Gothic" pitchFamily="34" charset="0"/>
              </a:rPr>
              <a:t>United</a:t>
            </a:r>
            <a:r>
              <a:rPr lang="it-IT" dirty="0">
                <a:latin typeface="Century Gothic" pitchFamily="34" charset="0"/>
              </a:rPr>
              <a:t> Network, </a:t>
            </a:r>
            <a:r>
              <a:rPr lang="it-IT" dirty="0" err="1">
                <a:latin typeface="Century Gothic" pitchFamily="34" charset="0"/>
              </a:rPr>
              <a:t>Edutube</a:t>
            </a:r>
            <a:r>
              <a:rPr lang="it-IT" dirty="0">
                <a:latin typeface="Century Gothic" pitchFamily="34" charset="0"/>
              </a:rPr>
              <a:t>, </a:t>
            </a:r>
            <a:r>
              <a:rPr lang="it-IT" dirty="0" err="1">
                <a:latin typeface="Century Gothic" pitchFamily="34" charset="0"/>
              </a:rPr>
              <a:t>Next</a:t>
            </a:r>
            <a:r>
              <a:rPr lang="it-IT" dirty="0">
                <a:latin typeface="Century Gothic" pitchFamily="34" charset="0"/>
              </a:rPr>
              <a:t> Nuova Economia per </a:t>
            </a:r>
            <a:r>
              <a:rPr lang="it-IT" dirty="0" err="1">
                <a:latin typeface="Century Gothic" pitchFamily="34" charset="0"/>
              </a:rPr>
              <a:t>Tutti…</a:t>
            </a:r>
            <a:endParaRPr lang="it-IT" dirty="0">
              <a:latin typeface="Century Gothic" pitchFamily="34" charset="0"/>
            </a:endParaRPr>
          </a:p>
          <a:p>
            <a:pPr marL="36000" indent="0">
              <a:lnSpc>
                <a:spcPct val="110000"/>
              </a:lnSpc>
              <a:buNone/>
            </a:pPr>
            <a:endParaRPr lang="it-IT" dirty="0">
              <a:latin typeface="Century Gothic" pitchFamily="34" charset="0"/>
            </a:endParaRPr>
          </a:p>
          <a:p>
            <a:pPr marL="36000" indent="0">
              <a:lnSpc>
                <a:spcPct val="110000"/>
              </a:lnSpc>
              <a:buNone/>
            </a:pPr>
            <a:endParaRPr lang="it-IT" dirty="0">
              <a:latin typeface="Century Gothic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/>
          </p:cNvSpPr>
          <p:nvPr/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Festival Educazione alla Sostenibilità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Percorsi educativi 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5847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17 piazze per approfondire gli Obiettivi di Sviluppo Sostenibile e le grandi sfide globali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201D2A-873D-4F4F-85BE-D6EE312BC7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005" y="1468875"/>
            <a:ext cx="4133527" cy="27529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9A71BA-BFFD-4DB7-B7B0-B787DEA838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5540" y="1468875"/>
            <a:ext cx="4389423" cy="292335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AB7BA4D-300E-4699-8494-764E13AB80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25675"/>
          <a:stretch/>
        </p:blipFill>
        <p:spPr>
          <a:xfrm>
            <a:off x="4485540" y="4489303"/>
            <a:ext cx="4392192" cy="21741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BE665D2-F1EC-403F-83F7-36351B9231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13847"/>
          <a:stretch>
            <a:fillRect/>
          </a:stretch>
        </p:blipFill>
        <p:spPr>
          <a:xfrm>
            <a:off x="323527" y="4281862"/>
            <a:ext cx="4089005" cy="23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0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0F2DE6DA-8634-4FB8-8E2C-BB109C4FEA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35161" y="284309"/>
            <a:ext cx="4480837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Pratica sportiva</a:t>
            </a:r>
          </a:p>
        </p:txBody>
      </p:sp>
      <p:sp>
        <p:nvSpPr>
          <p:cNvPr id="24" name="Segnaposto contenuto 3">
            <a:extLst>
              <a:ext uri="{FF2B5EF4-FFF2-40B4-BE49-F238E27FC236}">
                <a16:creationId xmlns:a16="http://schemas.microsoft.com/office/drawing/2014/main" id="{A0A865A4-AA1C-4DE8-BCAD-BCFBEFA3C008}"/>
              </a:ext>
            </a:extLst>
          </p:cNvPr>
          <p:cNvSpPr txBox="1">
            <a:spLocks/>
          </p:cNvSpPr>
          <p:nvPr/>
        </p:nvSpPr>
        <p:spPr>
          <a:xfrm>
            <a:off x="4135161" y="745974"/>
            <a:ext cx="4739801" cy="5847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oltre 35 discipline sportive con CONI, FIGC, Comitato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Paralimpico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, Gruppi sportivi militari</a:t>
            </a:r>
          </a:p>
        </p:txBody>
      </p:sp>
      <p:pic>
        <p:nvPicPr>
          <p:cNvPr id="53252" name="Picture 4" descr="http://www.villaggioperlaterra.it/inc/image.php?id=1365&amp;type=maximage"/>
          <p:cNvPicPr>
            <a:picLocks noChangeAspect="1" noChangeArrowheads="1"/>
          </p:cNvPicPr>
          <p:nvPr/>
        </p:nvPicPr>
        <p:blipFill>
          <a:blip r:embed="rId2" cstate="print"/>
          <a:srcRect l="10853" r="6977"/>
          <a:stretch>
            <a:fillRect/>
          </a:stretch>
        </p:blipFill>
        <p:spPr bwMode="auto">
          <a:xfrm>
            <a:off x="6228184" y="1412776"/>
            <a:ext cx="2751375" cy="2232248"/>
          </a:xfrm>
          <a:prstGeom prst="rect">
            <a:avLst/>
          </a:prstGeom>
          <a:noFill/>
        </p:spPr>
      </p:pic>
      <p:pic>
        <p:nvPicPr>
          <p:cNvPr id="53256" name="Picture 8" descr="23-4_ConsegnaN1_Lorenzo-12.jpg"/>
          <p:cNvPicPr>
            <a:picLocks noChangeAspect="1" noChangeArrowheads="1"/>
          </p:cNvPicPr>
          <p:nvPr/>
        </p:nvPicPr>
        <p:blipFill>
          <a:blip r:embed="rId3" cstate="print"/>
          <a:srcRect l="5611" r="5811"/>
          <a:stretch>
            <a:fillRect/>
          </a:stretch>
        </p:blipFill>
        <p:spPr bwMode="auto">
          <a:xfrm>
            <a:off x="6228184" y="3717032"/>
            <a:ext cx="2736304" cy="2062014"/>
          </a:xfrm>
          <a:prstGeom prst="rect">
            <a:avLst/>
          </a:prstGeom>
          <a:noFill/>
        </p:spPr>
      </p:pic>
      <p:pic>
        <p:nvPicPr>
          <p:cNvPr id="53258" name="Picture 10" descr="23-4_ConsegnaN1_Lorenzo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10" y="1896954"/>
            <a:ext cx="5825366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1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Pratica scientifica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5847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Decine di laboratori con Carabinieri Forestali, INGV. INAF, ENEA, Isola della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Sostenibilità…</a:t>
            </a:r>
            <a:endParaRPr lang="it-IT" sz="1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38D092-ED73-4DAF-901B-AF77A56FF5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5879" y="4010373"/>
            <a:ext cx="2163061" cy="21592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827ECD4-B937-4E68-A3D7-7937D4316B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5116"/>
          <a:stretch>
            <a:fillRect/>
          </a:stretch>
        </p:blipFill>
        <p:spPr>
          <a:xfrm>
            <a:off x="395536" y="1268760"/>
            <a:ext cx="4218364" cy="267103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1B74CF2-4799-4BCE-B25E-C23557004E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8127" y="4010373"/>
            <a:ext cx="3432345" cy="2442963"/>
          </a:xfrm>
          <a:prstGeom prst="rect">
            <a:avLst/>
          </a:prstGeom>
        </p:spPr>
      </p:pic>
      <p:pic>
        <p:nvPicPr>
          <p:cNvPr id="45058" name="Picture 2" descr="http://www.villaggioperlaterra.it/inc/image.php?id=1349&amp;type=maximage"/>
          <p:cNvPicPr>
            <a:picLocks noChangeAspect="1" noChangeArrowheads="1"/>
          </p:cNvPicPr>
          <p:nvPr/>
        </p:nvPicPr>
        <p:blipFill>
          <a:blip r:embed="rId6" cstate="print"/>
          <a:srcRect l="9727"/>
          <a:stretch>
            <a:fillRect/>
          </a:stretch>
        </p:blipFill>
        <p:spPr bwMode="auto">
          <a:xfrm>
            <a:off x="419575" y="4010373"/>
            <a:ext cx="2673016" cy="1974032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7" cstate="print"/>
          <a:srcRect b="3480"/>
          <a:stretch>
            <a:fillRect/>
          </a:stretch>
        </p:blipFill>
        <p:spPr bwMode="auto">
          <a:xfrm>
            <a:off x="4685094" y="1268760"/>
            <a:ext cx="413537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6992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1694" y="284309"/>
            <a:ext cx="5982781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Dialogo e incontro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3061695" y="745974"/>
            <a:ext cx="5813268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Stati Generali dell’ambiente dei ragazzi e tanti incontri</a:t>
            </a:r>
          </a:p>
        </p:txBody>
      </p:sp>
      <p:pic>
        <p:nvPicPr>
          <p:cNvPr id="52226" name="Picture 2" descr="http://www.villaggioperlaterra.it/inc/image.php?id=1815&amp;type=max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365104"/>
            <a:ext cx="2664669" cy="1774226"/>
          </a:xfrm>
          <a:prstGeom prst="rect">
            <a:avLst/>
          </a:prstGeom>
          <a:noFill/>
        </p:spPr>
      </p:pic>
      <p:pic>
        <p:nvPicPr>
          <p:cNvPr id="52228" name="Picture 4" descr="http://www.villaggioperlaterra.it/inc/image.php?id=1882&amp;type=maximage"/>
          <p:cNvPicPr>
            <a:picLocks noChangeAspect="1" noChangeArrowheads="1"/>
          </p:cNvPicPr>
          <p:nvPr/>
        </p:nvPicPr>
        <p:blipFill>
          <a:blip r:embed="rId3" cstate="print"/>
          <a:srcRect t="18043" b="7981"/>
          <a:stretch>
            <a:fillRect/>
          </a:stretch>
        </p:blipFill>
        <p:spPr bwMode="auto">
          <a:xfrm>
            <a:off x="395536" y="1268760"/>
            <a:ext cx="5993904" cy="2952328"/>
          </a:xfrm>
          <a:prstGeom prst="rect">
            <a:avLst/>
          </a:prstGeom>
          <a:noFill/>
        </p:spPr>
      </p:pic>
      <p:pic>
        <p:nvPicPr>
          <p:cNvPr id="7170" name="Picture 2" descr="24-4_ConsegnaN1_Lorenzo-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365104"/>
            <a:ext cx="2701988" cy="1800200"/>
          </a:xfrm>
          <a:prstGeom prst="rect">
            <a:avLst/>
          </a:prstGeom>
          <a:noFill/>
        </p:spPr>
      </p:pic>
      <p:pic>
        <p:nvPicPr>
          <p:cNvPr id="3074" name="Picture 2" descr="C:\Users\Roberta\Desktop\Nuova cartella\23 Aprile\Stampa\Villaggio_Per_La_Terra_180423_0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 b="6704"/>
          <a:stretch/>
        </p:blipFill>
        <p:spPr bwMode="auto">
          <a:xfrm>
            <a:off x="6010382" y="4365104"/>
            <a:ext cx="29541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55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6C1886F4-09F3-43C6-BB30-2571EDCED8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83768" y="284309"/>
            <a:ext cx="6560707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Partecipazione attiva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3B119A3B-2AF1-4EBD-8730-A0F21764517F}"/>
              </a:ext>
            </a:extLst>
          </p:cNvPr>
          <p:cNvSpPr txBox="1">
            <a:spLocks/>
          </p:cNvSpPr>
          <p:nvPr/>
        </p:nvSpPr>
        <p:spPr>
          <a:xfrm>
            <a:off x="2411760" y="745974"/>
            <a:ext cx="6463203" cy="10772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Un modello di gestione delle “materie rinnovabili”con  la collaborazione del Centro giovanile “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Scialla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, stai sereno” di Napoli , 10 isole ecologiche +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compattore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e gioco a premi insieme a Fondazione Diana e CIAL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3CB4C0-3416-4442-BA88-E8C66CC879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509120"/>
            <a:ext cx="3186909" cy="21224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D02EEF-A280-4E5B-A28C-6BFF27BB45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3715" y="1772816"/>
            <a:ext cx="3181312" cy="23859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458EBF5-9620-4325-85AF-165CF24226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772816"/>
            <a:ext cx="3623920" cy="483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29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fontAlgn="base">
          <a:defRPr b="1" dirty="0" smtClean="0">
            <a:solidFill>
              <a:schemeClr val="accent1">
                <a:lumMod val="50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12239</TotalTime>
  <Words>298</Words>
  <Application>Microsoft Office PowerPoint</Application>
  <PresentationFormat>Presentazione su schermo (4:3)</PresentationFormat>
  <Paragraphs>47</Paragraphs>
  <Slides>13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Tema di Office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Zirna</dc:creator>
  <cp:lastModifiedBy>Arianna Faticone</cp:lastModifiedBy>
  <cp:revision>415</cp:revision>
  <dcterms:created xsi:type="dcterms:W3CDTF">2012-11-09T11:40:40Z</dcterms:created>
  <dcterms:modified xsi:type="dcterms:W3CDTF">2018-05-29T15:40:24Z</dcterms:modified>
</cp:coreProperties>
</file>