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1"/>
    <p:sldMasterId id="2147483949" r:id="rId2"/>
    <p:sldMasterId id="2147483956" r:id="rId3"/>
    <p:sldMasterId id="2147483951" r:id="rId4"/>
  </p:sldMasterIdLst>
  <p:notesMasterIdLst>
    <p:notesMasterId r:id="rId19"/>
  </p:notesMasterIdLst>
  <p:handoutMasterIdLst>
    <p:handoutMasterId r:id="rId20"/>
  </p:handoutMasterIdLst>
  <p:sldIdLst>
    <p:sldId id="337" r:id="rId5"/>
    <p:sldId id="410" r:id="rId6"/>
    <p:sldId id="379" r:id="rId7"/>
    <p:sldId id="394" r:id="rId8"/>
    <p:sldId id="393" r:id="rId9"/>
    <p:sldId id="392" r:id="rId10"/>
    <p:sldId id="395" r:id="rId11"/>
    <p:sldId id="403" r:id="rId12"/>
    <p:sldId id="404" r:id="rId13"/>
    <p:sldId id="405" r:id="rId14"/>
    <p:sldId id="406" r:id="rId15"/>
    <p:sldId id="407" r:id="rId16"/>
    <p:sldId id="408" r:id="rId17"/>
    <p:sldId id="341" r:id="rId1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charset="0"/>
        <a:ea typeface="宋体" charset="-122"/>
        <a:cs typeface="+mn-cs"/>
      </a:defRPr>
    </a:lvl1pPr>
    <a:lvl2pPr marL="457200" algn="l" rtl="0" fontAlgn="base">
      <a:spcBef>
        <a:spcPct val="0"/>
      </a:spcBef>
      <a:spcAft>
        <a:spcPct val="0"/>
      </a:spcAft>
      <a:defRPr kern="1200">
        <a:solidFill>
          <a:schemeClr val="tx1"/>
        </a:solidFill>
        <a:latin typeface="Calibri" charset="0"/>
        <a:ea typeface="宋体" charset="-122"/>
        <a:cs typeface="+mn-cs"/>
      </a:defRPr>
    </a:lvl2pPr>
    <a:lvl3pPr marL="914400" algn="l" rtl="0" fontAlgn="base">
      <a:spcBef>
        <a:spcPct val="0"/>
      </a:spcBef>
      <a:spcAft>
        <a:spcPct val="0"/>
      </a:spcAft>
      <a:defRPr kern="1200">
        <a:solidFill>
          <a:schemeClr val="tx1"/>
        </a:solidFill>
        <a:latin typeface="Calibri" charset="0"/>
        <a:ea typeface="宋体" charset="-122"/>
        <a:cs typeface="+mn-cs"/>
      </a:defRPr>
    </a:lvl3pPr>
    <a:lvl4pPr marL="1371600" algn="l" rtl="0" fontAlgn="base">
      <a:spcBef>
        <a:spcPct val="0"/>
      </a:spcBef>
      <a:spcAft>
        <a:spcPct val="0"/>
      </a:spcAft>
      <a:defRPr kern="1200">
        <a:solidFill>
          <a:schemeClr val="tx1"/>
        </a:solidFill>
        <a:latin typeface="Calibri" charset="0"/>
        <a:ea typeface="宋体" charset="-122"/>
        <a:cs typeface="+mn-cs"/>
      </a:defRPr>
    </a:lvl4pPr>
    <a:lvl5pPr marL="1828800" algn="l" rtl="0" fontAlgn="base">
      <a:spcBef>
        <a:spcPct val="0"/>
      </a:spcBef>
      <a:spcAft>
        <a:spcPct val="0"/>
      </a:spcAft>
      <a:defRPr kern="1200">
        <a:solidFill>
          <a:schemeClr val="tx1"/>
        </a:solidFill>
        <a:latin typeface="Calibri" charset="0"/>
        <a:ea typeface="宋体" charset="-122"/>
        <a:cs typeface="+mn-cs"/>
      </a:defRPr>
    </a:lvl5pPr>
    <a:lvl6pPr marL="2286000" algn="l" defTabSz="914400" rtl="0" eaLnBrk="1" latinLnBrk="0" hangingPunct="1">
      <a:defRPr kern="1200">
        <a:solidFill>
          <a:schemeClr val="tx1"/>
        </a:solidFill>
        <a:latin typeface="Calibri" charset="0"/>
        <a:ea typeface="宋体" charset="-122"/>
        <a:cs typeface="+mn-cs"/>
      </a:defRPr>
    </a:lvl6pPr>
    <a:lvl7pPr marL="2743200" algn="l" defTabSz="914400" rtl="0" eaLnBrk="1" latinLnBrk="0" hangingPunct="1">
      <a:defRPr kern="1200">
        <a:solidFill>
          <a:schemeClr val="tx1"/>
        </a:solidFill>
        <a:latin typeface="Calibri" charset="0"/>
        <a:ea typeface="宋体" charset="-122"/>
        <a:cs typeface="+mn-cs"/>
      </a:defRPr>
    </a:lvl7pPr>
    <a:lvl8pPr marL="3200400" algn="l" defTabSz="914400" rtl="0" eaLnBrk="1" latinLnBrk="0" hangingPunct="1">
      <a:defRPr kern="1200">
        <a:solidFill>
          <a:schemeClr val="tx1"/>
        </a:solidFill>
        <a:latin typeface="Calibri" charset="0"/>
        <a:ea typeface="宋体" charset="-122"/>
        <a:cs typeface="+mn-cs"/>
      </a:defRPr>
    </a:lvl8pPr>
    <a:lvl9pPr marL="3657600" algn="l" defTabSz="914400" rtl="0" eaLnBrk="1" latinLnBrk="0" hangingPunct="1">
      <a:defRPr kern="1200">
        <a:solidFill>
          <a:schemeClr val="tx1"/>
        </a:solidFill>
        <a:latin typeface="Calibri" charset="0"/>
        <a:ea typeface="宋体" charset="-122"/>
        <a:cs typeface="+mn-cs"/>
      </a:defRPr>
    </a:lvl9pPr>
  </p:defaultTextStyle>
  <p:extLst>
    <p:ext uri="{EFAFB233-063F-42B5-8137-9DF3F51BA10A}">
      <p15:sldGuideLst xmlns:p15="http://schemas.microsoft.com/office/powerpoint/2012/main">
        <p15:guide id="1" orient="horz" pos="3080">
          <p15:clr>
            <a:srgbClr val="A4A3A4"/>
          </p15:clr>
        </p15:guide>
        <p15:guide id="2" orient="horz" pos="486">
          <p15:clr>
            <a:srgbClr val="A4A3A4"/>
          </p15:clr>
        </p15:guide>
        <p15:guide id="3" orient="horz" pos="2845">
          <p15:clr>
            <a:srgbClr val="A4A3A4"/>
          </p15:clr>
        </p15:guide>
        <p15:guide id="4" orient="horz" pos="1393">
          <p15:clr>
            <a:srgbClr val="A4A3A4"/>
          </p15:clr>
        </p15:guide>
        <p15:guide id="5" orient="horz" pos="1746">
          <p15:clr>
            <a:srgbClr val="A4A3A4"/>
          </p15:clr>
        </p15:guide>
        <p15:guide id="6" orient="horz" pos="2245">
          <p15:clr>
            <a:srgbClr val="A4A3A4"/>
          </p15:clr>
        </p15:guide>
        <p15:guide id="7" orient="horz" pos="1973">
          <p15:clr>
            <a:srgbClr val="A4A3A4"/>
          </p15:clr>
        </p15:guide>
        <p15:guide id="8" pos="506">
          <p15:clr>
            <a:srgbClr val="A4A3A4"/>
          </p15:clr>
        </p15:guide>
        <p15:guide id="9" pos="5284">
          <p15:clr>
            <a:srgbClr val="A4A3A4"/>
          </p15:clr>
        </p15:guide>
        <p15:guide id="10" pos="2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5881"/>
    <a:srgbClr val="4790BD"/>
    <a:srgbClr val="1F85C3"/>
    <a:srgbClr val="404040"/>
    <a:srgbClr val="08070C"/>
    <a:srgbClr val="36404A"/>
    <a:srgbClr val="FFFFFF"/>
    <a:srgbClr val="2C2A32"/>
    <a:srgbClr val="2C2636"/>
    <a:srgbClr val="283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autoAdjust="0"/>
  </p:normalViewPr>
  <p:slideViewPr>
    <p:cSldViewPr>
      <p:cViewPr varScale="1">
        <p:scale>
          <a:sx n="85" d="100"/>
          <a:sy n="85" d="100"/>
        </p:scale>
        <p:origin x="102" y="258"/>
      </p:cViewPr>
      <p:guideLst>
        <p:guide orient="horz" pos="3080"/>
        <p:guide orient="horz" pos="486"/>
        <p:guide orient="horz" pos="2845"/>
        <p:guide orient="horz" pos="1393"/>
        <p:guide orient="horz" pos="1746"/>
        <p:guide orient="horz" pos="2245"/>
        <p:guide orient="horz" pos="1973"/>
        <p:guide pos="506"/>
        <p:guide pos="5284"/>
        <p:guide pos="2608"/>
      </p:guideLst>
    </p:cSldViewPr>
  </p:slideViewPr>
  <p:outlineViewPr>
    <p:cViewPr>
      <p:scale>
        <a:sx n="33" d="100"/>
        <a:sy n="33" d="100"/>
      </p:scale>
      <p:origin x="0" y="7308"/>
    </p:cViewPr>
  </p:outlineViewPr>
  <p:notesTextViewPr>
    <p:cViewPr>
      <p:scale>
        <a:sx n="1" d="1"/>
        <a:sy n="1" d="1"/>
      </p:scale>
      <p:origin x="0" y="0"/>
    </p:cViewPr>
  </p:notesTextViewPr>
  <p:sorterViewPr>
    <p:cViewPr>
      <p:scale>
        <a:sx n="150" d="100"/>
        <a:sy n="150" d="100"/>
      </p:scale>
      <p:origin x="0" y="144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Calibri" pitchFamily="34" charset="0"/>
                <a:ea typeface="宋体" pitchFamily="2" charset="-122"/>
              </a:defRPr>
            </a:lvl1pPr>
          </a:lstStyle>
          <a:p>
            <a:pPr>
              <a:defRPr/>
            </a:pPr>
            <a:endParaRPr lang="zh-CN" altLang="en-US">
              <a:latin typeface="Arial"/>
            </a:endParaRPr>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Calibri" pitchFamily="34" charset="0"/>
                <a:ea typeface="宋体" pitchFamily="2" charset="-122"/>
              </a:defRPr>
            </a:lvl1pPr>
          </a:lstStyle>
          <a:p>
            <a:pPr>
              <a:defRPr/>
            </a:pPr>
            <a:fld id="{E73FC00E-6BFB-4608-9A91-43B3358BB33A}" type="datetimeFigureOut">
              <a:rPr lang="zh-CN" altLang="en-US">
                <a:latin typeface="Arial"/>
              </a:rPr>
              <a:pPr>
                <a:defRPr/>
              </a:pPr>
              <a:t>2017/3/28</a:t>
            </a:fld>
            <a:endParaRPr lang="en-US" altLang="zh-CN">
              <a:latin typeface="Arial"/>
            </a:endParaRPr>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Calibri" pitchFamily="34" charset="0"/>
                <a:ea typeface="宋体" pitchFamily="2" charset="-122"/>
              </a:defRPr>
            </a:lvl1pPr>
          </a:lstStyle>
          <a:p>
            <a:pPr>
              <a:defRPr/>
            </a:pPr>
            <a:endParaRPr lang="en-US" altLang="zh-CN">
              <a:latin typeface="Arial"/>
            </a:endParaRPr>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Calibri" pitchFamily="34" charset="0"/>
                <a:ea typeface="宋体" pitchFamily="2" charset="-122"/>
              </a:defRPr>
            </a:lvl1pPr>
          </a:lstStyle>
          <a:p>
            <a:pPr>
              <a:defRPr/>
            </a:pPr>
            <a:fld id="{50DB1281-ADFA-4A86-A8C6-4940C92465A9}" type="slidenum">
              <a:rPr lang="zh-CN" altLang="en-US">
                <a:latin typeface="Arial"/>
              </a:rPr>
              <a:pPr>
                <a:defRPr/>
              </a:pPr>
              <a:t>‹N›</a:t>
            </a:fld>
            <a:endParaRPr lang="en-US" altLang="zh-CN">
              <a:latin typeface="Arial"/>
            </a:endParaRPr>
          </a:p>
        </p:txBody>
      </p:sp>
    </p:spTree>
    <p:extLst>
      <p:ext uri="{BB962C8B-B14F-4D97-AF65-F5344CB8AC3E}">
        <p14:creationId xmlns:p14="http://schemas.microsoft.com/office/powerpoint/2010/main" val="2676003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latin typeface="Arial"/>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7BD6A-7870-48DC-801F-DAD6EF89FD05}" type="datetimeFigureOut">
              <a:rPr lang="zh-CN" altLang="en-US" smtClean="0">
                <a:latin typeface="Arial"/>
              </a:rPr>
              <a:pPr/>
              <a:t>2017/3/28</a:t>
            </a:fld>
            <a:endParaRPr lang="zh-CN" altLang="en-US">
              <a:latin typeface="Arial"/>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latin typeface="Arial"/>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latin typeface="Arial"/>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289E9-A1FB-4D88-913B-0A809474C94F}" type="slidenum">
              <a:rPr lang="zh-CN" altLang="en-US" smtClean="0">
                <a:latin typeface="Arial"/>
              </a:rPr>
              <a:pPr/>
              <a:t>‹N›</a:t>
            </a:fld>
            <a:endParaRPr lang="zh-CN" altLang="en-US">
              <a:latin typeface="Arial"/>
            </a:endParaRPr>
          </a:p>
        </p:txBody>
      </p:sp>
    </p:spTree>
    <p:extLst>
      <p:ext uri="{BB962C8B-B14F-4D97-AF65-F5344CB8AC3E}">
        <p14:creationId xmlns:p14="http://schemas.microsoft.com/office/powerpoint/2010/main" val="142776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B8E289E9-A1FB-4D88-913B-0A809474C94F}" type="slidenum">
              <a:rPr lang="zh-CN" altLang="en-US" smtClean="0">
                <a:latin typeface="Arial"/>
              </a:rPr>
              <a:pPr/>
              <a:t>1</a:t>
            </a:fld>
            <a:endParaRPr lang="zh-CN" altLang="en-US">
              <a:latin typeface="Arial"/>
            </a:endParaRPr>
          </a:p>
        </p:txBody>
      </p:sp>
    </p:spTree>
    <p:extLst>
      <p:ext uri="{BB962C8B-B14F-4D97-AF65-F5344CB8AC3E}">
        <p14:creationId xmlns:p14="http://schemas.microsoft.com/office/powerpoint/2010/main" val="368889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B8E289E9-A1FB-4D88-913B-0A809474C94F}" type="slidenum">
              <a:rPr lang="zh-CN" altLang="en-US" smtClean="0">
                <a:latin typeface="Arial"/>
              </a:rPr>
              <a:pPr/>
              <a:t>10</a:t>
            </a:fld>
            <a:endParaRPr lang="zh-CN" altLang="en-US">
              <a:latin typeface="Arial"/>
            </a:endParaRPr>
          </a:p>
        </p:txBody>
      </p:sp>
    </p:spTree>
    <p:extLst>
      <p:ext uri="{BB962C8B-B14F-4D97-AF65-F5344CB8AC3E}">
        <p14:creationId xmlns:p14="http://schemas.microsoft.com/office/powerpoint/2010/main" val="77387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B8E289E9-A1FB-4D88-913B-0A809474C94F}" type="slidenum">
              <a:rPr lang="zh-CN" altLang="en-US" smtClean="0">
                <a:latin typeface="Arial"/>
              </a:rPr>
              <a:pPr/>
              <a:t>11</a:t>
            </a:fld>
            <a:endParaRPr lang="zh-CN" altLang="en-US">
              <a:latin typeface="Arial"/>
            </a:endParaRPr>
          </a:p>
        </p:txBody>
      </p:sp>
    </p:spTree>
    <p:extLst>
      <p:ext uri="{BB962C8B-B14F-4D97-AF65-F5344CB8AC3E}">
        <p14:creationId xmlns:p14="http://schemas.microsoft.com/office/powerpoint/2010/main" val="99204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B8E289E9-A1FB-4D88-913B-0A809474C94F}" type="slidenum">
              <a:rPr lang="zh-CN" altLang="en-US" smtClean="0">
                <a:latin typeface="Arial"/>
              </a:rPr>
              <a:pPr/>
              <a:t>12</a:t>
            </a:fld>
            <a:endParaRPr lang="zh-CN" altLang="en-US">
              <a:latin typeface="Arial"/>
            </a:endParaRPr>
          </a:p>
        </p:txBody>
      </p:sp>
    </p:spTree>
    <p:extLst>
      <p:ext uri="{BB962C8B-B14F-4D97-AF65-F5344CB8AC3E}">
        <p14:creationId xmlns:p14="http://schemas.microsoft.com/office/powerpoint/2010/main" val="175683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B8E289E9-A1FB-4D88-913B-0A809474C94F}" type="slidenum">
              <a:rPr lang="zh-CN" altLang="en-US" smtClean="0">
                <a:latin typeface="Arial"/>
              </a:rPr>
              <a:pPr/>
              <a:t>13</a:t>
            </a:fld>
            <a:endParaRPr lang="zh-CN" altLang="en-US">
              <a:latin typeface="Arial"/>
            </a:endParaRPr>
          </a:p>
        </p:txBody>
      </p:sp>
    </p:spTree>
    <p:extLst>
      <p:ext uri="{BB962C8B-B14F-4D97-AF65-F5344CB8AC3E}">
        <p14:creationId xmlns:p14="http://schemas.microsoft.com/office/powerpoint/2010/main" val="258706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B8E289E9-A1FB-4D88-913B-0A809474C94F}" type="slidenum">
              <a:rPr lang="zh-CN" altLang="en-US" smtClean="0">
                <a:latin typeface="Arial"/>
              </a:rPr>
              <a:pPr/>
              <a:t>14</a:t>
            </a:fld>
            <a:endParaRPr lang="zh-CN" altLang="en-US">
              <a:latin typeface="Arial"/>
            </a:endParaRPr>
          </a:p>
        </p:txBody>
      </p:sp>
    </p:spTree>
    <p:extLst>
      <p:ext uri="{BB962C8B-B14F-4D97-AF65-F5344CB8AC3E}">
        <p14:creationId xmlns:p14="http://schemas.microsoft.com/office/powerpoint/2010/main" val="281866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a:endParaRPr>
          </a:p>
        </p:txBody>
      </p:sp>
      <p:sp>
        <p:nvSpPr>
          <p:cNvPr id="4" name="灯片编号占位符 3"/>
          <p:cNvSpPr>
            <a:spLocks noGrp="1"/>
          </p:cNvSpPr>
          <p:nvPr>
            <p:ph type="sldNum" sz="quarter" idx="10"/>
          </p:nvPr>
        </p:nvSpPr>
        <p:spPr/>
        <p:txBody>
          <a:bodyPr/>
          <a:lstStyle/>
          <a:p>
            <a:fld id="{9B328058-29F7-46C6-8D38-03A129804023}" type="slidenum">
              <a:rPr lang="en-US" altLang="zh-CN" smtClean="0">
                <a:latin typeface="Arial"/>
              </a:rPr>
              <a:pPr/>
              <a:t>2</a:t>
            </a:fld>
            <a:endParaRPr lang="en-US" altLang="zh-CN">
              <a:latin typeface="Arial"/>
            </a:endParaRPr>
          </a:p>
        </p:txBody>
      </p:sp>
    </p:spTree>
    <p:extLst>
      <p:ext uri="{BB962C8B-B14F-4D97-AF65-F5344CB8AC3E}">
        <p14:creationId xmlns:p14="http://schemas.microsoft.com/office/powerpoint/2010/main" val="160108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a:endParaRPr>
          </a:p>
        </p:txBody>
      </p:sp>
      <p:sp>
        <p:nvSpPr>
          <p:cNvPr id="4" name="灯片编号占位符 3"/>
          <p:cNvSpPr>
            <a:spLocks noGrp="1"/>
          </p:cNvSpPr>
          <p:nvPr>
            <p:ph type="sldNum" sz="quarter" idx="10"/>
          </p:nvPr>
        </p:nvSpPr>
        <p:spPr/>
        <p:txBody>
          <a:bodyPr/>
          <a:lstStyle/>
          <a:p>
            <a:fld id="{9B328058-29F7-46C6-8D38-03A129804023}" type="slidenum">
              <a:rPr lang="en-US" altLang="zh-CN" smtClean="0">
                <a:latin typeface="Arial"/>
              </a:rPr>
              <a:pPr/>
              <a:t>3</a:t>
            </a:fld>
            <a:endParaRPr lang="en-US" altLang="zh-CN">
              <a:latin typeface="Arial"/>
            </a:endParaRPr>
          </a:p>
        </p:txBody>
      </p:sp>
    </p:spTree>
    <p:extLst>
      <p:ext uri="{BB962C8B-B14F-4D97-AF65-F5344CB8AC3E}">
        <p14:creationId xmlns:p14="http://schemas.microsoft.com/office/powerpoint/2010/main" val="328416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a:endParaRPr>
          </a:p>
        </p:txBody>
      </p:sp>
      <p:sp>
        <p:nvSpPr>
          <p:cNvPr id="4" name="灯片编号占位符 3"/>
          <p:cNvSpPr>
            <a:spLocks noGrp="1"/>
          </p:cNvSpPr>
          <p:nvPr>
            <p:ph type="sldNum" sz="quarter" idx="10"/>
          </p:nvPr>
        </p:nvSpPr>
        <p:spPr/>
        <p:txBody>
          <a:bodyPr/>
          <a:lstStyle/>
          <a:p>
            <a:fld id="{9B328058-29F7-46C6-8D38-03A129804023}" type="slidenum">
              <a:rPr lang="en-US" altLang="zh-CN" smtClean="0">
                <a:latin typeface="Arial"/>
              </a:rPr>
              <a:pPr/>
              <a:t>4</a:t>
            </a:fld>
            <a:endParaRPr lang="en-US" altLang="zh-CN">
              <a:latin typeface="Arial"/>
            </a:endParaRPr>
          </a:p>
        </p:txBody>
      </p:sp>
    </p:spTree>
    <p:extLst>
      <p:ext uri="{BB962C8B-B14F-4D97-AF65-F5344CB8AC3E}">
        <p14:creationId xmlns:p14="http://schemas.microsoft.com/office/powerpoint/2010/main" val="365855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a:endParaRPr>
          </a:p>
        </p:txBody>
      </p:sp>
      <p:sp>
        <p:nvSpPr>
          <p:cNvPr id="4" name="灯片编号占位符 3"/>
          <p:cNvSpPr>
            <a:spLocks noGrp="1"/>
          </p:cNvSpPr>
          <p:nvPr>
            <p:ph type="sldNum" sz="quarter" idx="10"/>
          </p:nvPr>
        </p:nvSpPr>
        <p:spPr/>
        <p:txBody>
          <a:bodyPr/>
          <a:lstStyle/>
          <a:p>
            <a:fld id="{9B328058-29F7-46C6-8D38-03A129804023}" type="slidenum">
              <a:rPr lang="en-US" altLang="zh-CN" smtClean="0">
                <a:latin typeface="Arial"/>
              </a:rPr>
              <a:pPr/>
              <a:t>5</a:t>
            </a:fld>
            <a:endParaRPr lang="en-US" altLang="zh-CN">
              <a:latin typeface="Arial"/>
            </a:endParaRPr>
          </a:p>
        </p:txBody>
      </p:sp>
    </p:spTree>
    <p:extLst>
      <p:ext uri="{BB962C8B-B14F-4D97-AF65-F5344CB8AC3E}">
        <p14:creationId xmlns:p14="http://schemas.microsoft.com/office/powerpoint/2010/main" val="37600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a:endParaRPr>
          </a:p>
        </p:txBody>
      </p:sp>
      <p:sp>
        <p:nvSpPr>
          <p:cNvPr id="4" name="灯片编号占位符 3"/>
          <p:cNvSpPr>
            <a:spLocks noGrp="1"/>
          </p:cNvSpPr>
          <p:nvPr>
            <p:ph type="sldNum" sz="quarter" idx="10"/>
          </p:nvPr>
        </p:nvSpPr>
        <p:spPr/>
        <p:txBody>
          <a:bodyPr/>
          <a:lstStyle/>
          <a:p>
            <a:fld id="{9B328058-29F7-46C6-8D38-03A129804023}" type="slidenum">
              <a:rPr lang="en-US" altLang="zh-CN" smtClean="0">
                <a:latin typeface="Arial"/>
              </a:rPr>
              <a:pPr/>
              <a:t>6</a:t>
            </a:fld>
            <a:endParaRPr lang="en-US" altLang="zh-CN">
              <a:latin typeface="Arial"/>
            </a:endParaRPr>
          </a:p>
        </p:txBody>
      </p:sp>
    </p:spTree>
    <p:extLst>
      <p:ext uri="{BB962C8B-B14F-4D97-AF65-F5344CB8AC3E}">
        <p14:creationId xmlns:p14="http://schemas.microsoft.com/office/powerpoint/2010/main" val="278415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a:endParaRPr>
          </a:p>
        </p:txBody>
      </p:sp>
      <p:sp>
        <p:nvSpPr>
          <p:cNvPr id="4" name="灯片编号占位符 3"/>
          <p:cNvSpPr>
            <a:spLocks noGrp="1"/>
          </p:cNvSpPr>
          <p:nvPr>
            <p:ph type="sldNum" sz="quarter" idx="10"/>
          </p:nvPr>
        </p:nvSpPr>
        <p:spPr/>
        <p:txBody>
          <a:bodyPr/>
          <a:lstStyle/>
          <a:p>
            <a:fld id="{9B328058-29F7-46C6-8D38-03A129804023}" type="slidenum">
              <a:rPr lang="en-US" altLang="zh-CN" smtClean="0">
                <a:latin typeface="Arial"/>
              </a:rPr>
              <a:pPr/>
              <a:t>7</a:t>
            </a:fld>
            <a:endParaRPr lang="en-US" altLang="zh-CN">
              <a:latin typeface="Arial"/>
            </a:endParaRPr>
          </a:p>
        </p:txBody>
      </p:sp>
    </p:spTree>
    <p:extLst>
      <p:ext uri="{BB962C8B-B14F-4D97-AF65-F5344CB8AC3E}">
        <p14:creationId xmlns:p14="http://schemas.microsoft.com/office/powerpoint/2010/main" val="212226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B8E289E9-A1FB-4D88-913B-0A809474C94F}" type="slidenum">
              <a:rPr lang="zh-CN" altLang="en-US" smtClean="0">
                <a:latin typeface="Arial"/>
              </a:rPr>
              <a:pPr/>
              <a:t>8</a:t>
            </a:fld>
            <a:endParaRPr lang="zh-CN" altLang="en-US">
              <a:latin typeface="Arial"/>
            </a:endParaRPr>
          </a:p>
        </p:txBody>
      </p:sp>
    </p:spTree>
    <p:extLst>
      <p:ext uri="{BB962C8B-B14F-4D97-AF65-F5344CB8AC3E}">
        <p14:creationId xmlns:p14="http://schemas.microsoft.com/office/powerpoint/2010/main" val="218861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B8E289E9-A1FB-4D88-913B-0A809474C94F}" type="slidenum">
              <a:rPr lang="zh-CN" altLang="en-US" smtClean="0">
                <a:latin typeface="Arial"/>
              </a:rPr>
              <a:pPr/>
              <a:t>9</a:t>
            </a:fld>
            <a:endParaRPr lang="zh-CN" altLang="en-US">
              <a:latin typeface="Arial"/>
            </a:endParaRPr>
          </a:p>
        </p:txBody>
      </p:sp>
    </p:spTree>
    <p:extLst>
      <p:ext uri="{BB962C8B-B14F-4D97-AF65-F5344CB8AC3E}">
        <p14:creationId xmlns:p14="http://schemas.microsoft.com/office/powerpoint/2010/main" val="99889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标题 1"/>
          <p:cNvSpPr>
            <a:spLocks noGrp="1"/>
          </p:cNvSpPr>
          <p:nvPr>
            <p:ph type="title"/>
          </p:nvPr>
        </p:nvSpPr>
        <p:spPr>
          <a:xfrm>
            <a:off x="755576" y="2067695"/>
            <a:ext cx="4176464" cy="1152128"/>
          </a:xfrm>
          <a:prstGeom prst="rect">
            <a:avLst/>
          </a:prstGeom>
        </p:spPr>
        <p:txBody>
          <a:bodyPr/>
          <a:lstStyle>
            <a:lvl1pPr>
              <a:lnSpc>
                <a:spcPts val="4000"/>
              </a:lnSpc>
              <a:defRPr sz="4000">
                <a:solidFill>
                  <a:schemeClr val="bg1"/>
                </a:solidFill>
                <a:latin typeface="+mj-lt"/>
              </a:defRPr>
            </a:lvl1pPr>
          </a:lstStyle>
          <a:p>
            <a:r>
              <a:rPr lang="zh-CN" altLang="en-US" dirty="0"/>
              <a:t>单击此处编辑母版标题样式</a:t>
            </a:r>
          </a:p>
        </p:txBody>
      </p:sp>
    </p:spTree>
    <p:extLst>
      <p:ext uri="{BB962C8B-B14F-4D97-AF65-F5344CB8AC3E}">
        <p14:creationId xmlns:p14="http://schemas.microsoft.com/office/powerpoint/2010/main" val="1220579550"/>
      </p:ext>
    </p:extLst>
  </p:cSld>
  <p:clrMapOvr>
    <a:masterClrMapping/>
  </p:clrMapOvr>
  <p:transition advClick="0" advTm="8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755650" y="1221582"/>
            <a:ext cx="7632700" cy="3145631"/>
          </a:xfrm>
          <a:prstGeom prst="rect">
            <a:avLst/>
          </a:prstGeom>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ChangeArrowheads="1"/>
          </p:cNvSpPr>
          <p:nvPr userDrawn="1"/>
        </p:nvSpPr>
        <p:spPr bwMode="auto">
          <a:xfrm>
            <a:off x="6366281" y="4768463"/>
            <a:ext cx="299119"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pPr>
            <a:r>
              <a:rPr lang="de-DE" altLang="zh-CN" sz="1200" dirty="0">
                <a:solidFill>
                  <a:schemeClr val="tx1">
                    <a:lumMod val="65000"/>
                    <a:lumOff val="35000"/>
                  </a:schemeClr>
                </a:solidFill>
                <a:latin typeface="Arial"/>
                <a:ea typeface="MS PGothic" pitchFamily="34" charset="-128"/>
              </a:rPr>
              <a:t> </a:t>
            </a:r>
            <a:fld id="{A4C34F22-587E-473D-9099-376F4F013A30}" type="slidenum">
              <a:rPr lang="de-DE" altLang="zh-CN" sz="1200">
                <a:solidFill>
                  <a:schemeClr val="tx1">
                    <a:lumMod val="65000"/>
                    <a:lumOff val="35000"/>
                  </a:schemeClr>
                </a:solidFill>
                <a:latin typeface="Arial"/>
                <a:ea typeface="MS PGothic" pitchFamily="34" charset="-128"/>
              </a:rPr>
              <a:pPr eaLnBrk="0" hangingPunct="0">
                <a:lnSpc>
                  <a:spcPct val="85000"/>
                </a:lnSpc>
              </a:pPr>
              <a:t>‹N›</a:t>
            </a:fld>
            <a:endParaRPr lang="en-GB" altLang="zh-CN" sz="1200" dirty="0">
              <a:solidFill>
                <a:schemeClr val="tx1">
                  <a:lumMod val="65000"/>
                  <a:lumOff val="35000"/>
                </a:schemeClr>
              </a:solidFill>
              <a:latin typeface="Arial"/>
              <a:ea typeface="MS PGothic" pitchFamily="34" charset="-128"/>
            </a:endParaRPr>
          </a:p>
        </p:txBody>
      </p:sp>
      <p:sp>
        <p:nvSpPr>
          <p:cNvPr id="4" name="Rectangle 13"/>
          <p:cNvSpPr>
            <a:spLocks noGrp="1" noChangeArrowheads="1"/>
          </p:cNvSpPr>
          <p:nvPr>
            <p:ph type="title"/>
          </p:nvPr>
        </p:nvSpPr>
        <p:spPr bwMode="auto">
          <a:xfrm>
            <a:off x="755650" y="244475"/>
            <a:ext cx="7632700" cy="6540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lvl1pPr>
              <a:defRPr sz="3200">
                <a:latin typeface="微软雅黑" pitchFamily="34" charset="-122"/>
                <a:ea typeface="微软雅黑" pitchFamily="34" charset="-122"/>
              </a:defRPr>
            </a:lvl1pPr>
          </a:lstStyle>
          <a:p>
            <a:pPr lvl="0"/>
            <a:r>
              <a:rPr lang="zh-CN" altLang="en-US" dirty="0"/>
              <a:t>单击此处编辑母版标题样式</a:t>
            </a:r>
          </a:p>
        </p:txBody>
      </p:sp>
    </p:spTree>
    <p:extLst>
      <p:ext uri="{BB962C8B-B14F-4D97-AF65-F5344CB8AC3E}">
        <p14:creationId xmlns:p14="http://schemas.microsoft.com/office/powerpoint/2010/main" val="365336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44079"/>
            <a:ext cx="7632700" cy="653653"/>
          </a:xfrm>
          <a:prstGeom prst="rect">
            <a:avLst/>
          </a:prstGeom>
        </p:spPr>
        <p:txBody>
          <a:bodyPr/>
          <a:lstStyle>
            <a:lvl1pPr>
              <a:defRPr>
                <a:latin typeface="微软雅黑" pitchFamily="34" charset="-122"/>
                <a:ea typeface="微软雅黑" pitchFamily="34" charset="-122"/>
              </a:defRPr>
            </a:lvl1pPr>
          </a:lstStyle>
          <a:p>
            <a:r>
              <a:rPr lang="zh-CN" altLang="en-US" dirty="0"/>
              <a:t>单击此处编辑母版标题样式</a:t>
            </a:r>
          </a:p>
        </p:txBody>
      </p:sp>
      <p:sp>
        <p:nvSpPr>
          <p:cNvPr id="3" name="内容占位符 2"/>
          <p:cNvSpPr>
            <a:spLocks noGrp="1"/>
          </p:cNvSpPr>
          <p:nvPr>
            <p:ph idx="1"/>
          </p:nvPr>
        </p:nvSpPr>
        <p:spPr>
          <a:xfrm>
            <a:off x="755650" y="1221582"/>
            <a:ext cx="7632700" cy="314563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5"/>
          <p:cNvSpPr>
            <a:spLocks noChangeArrowheads="1"/>
          </p:cNvSpPr>
          <p:nvPr userDrawn="1"/>
        </p:nvSpPr>
        <p:spPr bwMode="auto">
          <a:xfrm>
            <a:off x="6366281" y="4903608"/>
            <a:ext cx="299119"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pPr>
            <a:r>
              <a:rPr lang="de-DE" altLang="zh-CN" sz="1200" dirty="0">
                <a:solidFill>
                  <a:schemeClr val="bg1">
                    <a:lumMod val="65000"/>
                  </a:schemeClr>
                </a:solidFill>
                <a:latin typeface="Arial"/>
                <a:ea typeface="MS PGothic" pitchFamily="34" charset="-128"/>
              </a:rPr>
              <a:t> </a:t>
            </a:r>
            <a:fld id="{A4C34F22-587E-473D-9099-376F4F013A30}" type="slidenum">
              <a:rPr lang="de-DE" altLang="zh-CN" sz="1200">
                <a:solidFill>
                  <a:schemeClr val="bg1">
                    <a:lumMod val="65000"/>
                  </a:schemeClr>
                </a:solidFill>
                <a:latin typeface="Arial"/>
                <a:ea typeface="MS PGothic" pitchFamily="34" charset="-128"/>
              </a:rPr>
              <a:pPr eaLnBrk="0" hangingPunct="0">
                <a:lnSpc>
                  <a:spcPct val="85000"/>
                </a:lnSpc>
              </a:pPr>
              <a:t>‹N›</a:t>
            </a:fld>
            <a:endParaRPr lang="en-GB" altLang="zh-CN" sz="1200" dirty="0">
              <a:solidFill>
                <a:schemeClr val="bg1">
                  <a:lumMod val="65000"/>
                </a:schemeClr>
              </a:solidFill>
              <a:latin typeface="Arial"/>
              <a:ea typeface="MS PGothic" pitchFamily="34" charset="-128"/>
            </a:endParaRPr>
          </a:p>
        </p:txBody>
      </p:sp>
    </p:spTree>
    <p:extLst>
      <p:ext uri="{BB962C8B-B14F-4D97-AF65-F5344CB8AC3E}">
        <p14:creationId xmlns:p14="http://schemas.microsoft.com/office/powerpoint/2010/main" val="262193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1361" y="311451"/>
            <a:ext cx="8229838" cy="593424"/>
          </a:xfrm>
          <a:prstGeom prst="rect">
            <a:avLst/>
          </a:prstGeom>
        </p:spPr>
        <p:txBody>
          <a:bodyPr lIns="91434" tIns="45717" rIns="91434" bIns="45717"/>
          <a:lstStyle>
            <a:lvl1pPr algn="l">
              <a:defRPr sz="3200" b="1">
                <a:solidFill>
                  <a:schemeClr val="bg1"/>
                </a:solidFill>
                <a:latin typeface="微软雅黑" pitchFamily="34" charset="-122"/>
                <a:ea typeface="微软雅黑" pitchFamily="34" charset="-122"/>
              </a:defRPr>
            </a:lvl1pPr>
          </a:lstStyle>
          <a:p>
            <a:r>
              <a:rPr lang="zh-CN" altLang="en-US" dirty="0"/>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556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1"/>
          <p:cNvSpPr>
            <a:spLocks/>
          </p:cNvSpPr>
          <p:nvPr userDrawn="1"/>
        </p:nvSpPr>
        <p:spPr bwMode="auto">
          <a:xfrm flipH="1">
            <a:off x="0" y="0"/>
            <a:ext cx="9144000" cy="5143499"/>
          </a:xfrm>
          <a:prstGeom prst="rect">
            <a:avLst/>
          </a:prstGeom>
          <a:gradFill flip="none" rotWithShape="1">
            <a:gsLst>
              <a:gs pos="0">
                <a:srgbClr val="004274"/>
              </a:gs>
              <a:gs pos="100000">
                <a:srgbClr val="000A1E"/>
              </a:gs>
            </a:gsLst>
            <a:lin ang="10800000" scaled="1"/>
            <a:tileRect/>
          </a:gradFill>
          <a:ln>
            <a:noFill/>
          </a:ln>
        </p:spPr>
        <p:txBody>
          <a:bodyPr lIns="0" tIns="0" rIns="0" bIns="0"/>
          <a:lstStyle/>
          <a:p>
            <a:pPr lvl="0">
              <a:buClr>
                <a:srgbClr val="CC9900"/>
              </a:buClr>
              <a:buFont typeface="Wingdings" pitchFamily="2" charset="2"/>
              <a:buChar char="n"/>
            </a:pPr>
            <a:endParaRPr lang="zh-CN" altLang="en-US" b="1">
              <a:latin typeface="Arial" charset="0"/>
              <a:ea typeface="宋体" pitchFamily="2" charset="-122"/>
            </a:endParaRPr>
          </a:p>
        </p:txBody>
      </p:sp>
      <p:sp>
        <p:nvSpPr>
          <p:cNvPr id="14" name="副标题 2"/>
          <p:cNvSpPr txBox="1">
            <a:spLocks/>
          </p:cNvSpPr>
          <p:nvPr userDrawn="1"/>
        </p:nvSpPr>
        <p:spPr bwMode="auto">
          <a:xfrm>
            <a:off x="2747169" y="4726335"/>
            <a:ext cx="3649662" cy="293687"/>
          </a:xfrm>
          <a:prstGeom prst="rect">
            <a:avLst/>
          </a:prstGeom>
        </p:spPr>
        <p:txBody>
          <a:bodyPr/>
          <a:lst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defRPr>
            </a:lvl9pPr>
          </a:lstStyle>
          <a:p>
            <a:pPr marL="0" indent="0" algn="ctr">
              <a:buFontTx/>
              <a:buNone/>
              <a:defRPr/>
            </a:pPr>
            <a:r>
              <a:rPr lang="en-US" altLang="zh-CN" sz="1200" b="0" dirty="0">
                <a:solidFill>
                  <a:srgbClr val="00B0F0"/>
                </a:solidFill>
                <a:latin typeface="Arial"/>
              </a:rPr>
              <a:t>www.huawei.com</a:t>
            </a:r>
            <a:endParaRPr lang="zh-CN" altLang="en-US" sz="1200" b="0" dirty="0">
              <a:solidFill>
                <a:srgbClr val="00B0F0"/>
              </a:solidFill>
              <a:latin typeface="Arial"/>
            </a:endParaRPr>
          </a:p>
        </p:txBody>
      </p:sp>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4666880"/>
            <a:ext cx="23352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图片 80" descr="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4934520" y="0"/>
            <a:ext cx="4211960" cy="4198438"/>
          </a:xfrm>
          <a:prstGeom prst="rect">
            <a:avLst/>
          </a:prstGeom>
        </p:spPr>
      </p:pic>
      <p:pic>
        <p:nvPicPr>
          <p:cNvPr id="1026" name="Picture 2" descr="C:\Users\h00298659.CHINA\Desktop\huawei logo-03.png"/>
          <p:cNvPicPr>
            <a:picLocks noChangeAspect="1" noChangeArrowheads="1"/>
          </p:cNvPicPr>
          <p:nvPr userDrawn="1"/>
        </p:nvPicPr>
        <p:blipFill>
          <a:blip r:embed="rId5" cstate="print"/>
          <a:srcRect/>
          <a:stretch>
            <a:fillRect/>
          </a:stretch>
        </p:blipFill>
        <p:spPr bwMode="auto">
          <a:xfrm>
            <a:off x="7102816" y="4533104"/>
            <a:ext cx="1573640" cy="414910"/>
          </a:xfrm>
          <a:prstGeom prst="rect">
            <a:avLst/>
          </a:prstGeom>
          <a:noFill/>
        </p:spPr>
      </p:pic>
    </p:spTree>
    <p:extLst>
      <p:ext uri="{BB962C8B-B14F-4D97-AF65-F5344CB8AC3E}">
        <p14:creationId xmlns:p14="http://schemas.microsoft.com/office/powerpoint/2010/main" val="2027256300"/>
      </p:ext>
    </p:extLst>
  </p:cSld>
  <p:clrMap bg1="lt1" tx1="dk1" bg2="lt2" tx2="dk2" accent1="accent1" accent2="accent2" accent3="accent3" accent4="accent4" accent5="accent5" accent6="accent6" hlink="hlink" folHlink="folHlink"/>
  <p:sldLayoutIdLst>
    <p:sldLayoutId id="2147484060" r:id="rId1"/>
  </p:sldLayoutIdLst>
  <p:transition advClick="0" advTm="8000">
    <p:fade thruBlk="1"/>
  </p:transition>
  <p:txStyles>
    <p:titleStyle>
      <a:lvl1pPr algn="l" rtl="0" eaLnBrk="1" fontAlgn="base" hangingPunct="1">
        <a:spcBef>
          <a:spcPct val="0"/>
        </a:spcBef>
        <a:spcAft>
          <a:spcPct val="0"/>
        </a:spcAft>
        <a:defRPr sz="3200" b="1">
          <a:solidFill>
            <a:schemeClr val="tx1"/>
          </a:solidFill>
          <a:latin typeface="黑体" pitchFamily="49" charset="-122"/>
          <a:ea typeface="黑体" pitchFamily="49" charset="-122"/>
          <a:cs typeface="+mj-cs"/>
        </a:defRPr>
      </a:lvl1pPr>
      <a:lvl2pPr algn="l" rtl="0" eaLnBrk="1" fontAlgn="base" hangingPunct="1">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1" fontAlgn="base" hangingPunct="1">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1" fontAlgn="base" hangingPunct="1">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1" fontAlgn="base" hangingPunct="1">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 name="Rectangle 1"/>
          <p:cNvSpPr>
            <a:spLocks/>
          </p:cNvSpPr>
          <p:nvPr userDrawn="1"/>
        </p:nvSpPr>
        <p:spPr bwMode="auto">
          <a:xfrm flipH="1">
            <a:off x="0" y="0"/>
            <a:ext cx="9144000" cy="5143500"/>
          </a:xfrm>
          <a:prstGeom prst="rect">
            <a:avLst/>
          </a:prstGeom>
          <a:gradFill flip="none" rotWithShape="1">
            <a:gsLst>
              <a:gs pos="0">
                <a:srgbClr val="004274"/>
              </a:gs>
              <a:gs pos="100000">
                <a:srgbClr val="000A1E"/>
              </a:gs>
            </a:gsLst>
            <a:lin ang="10800000" scaled="1"/>
            <a:tileRect/>
          </a:gradFill>
          <a:ln>
            <a:noFill/>
          </a:ln>
        </p:spPr>
        <p:txBody>
          <a:bodyPr lIns="0" tIns="0" rIns="0" bIns="0"/>
          <a:lstStyle/>
          <a:p>
            <a:pPr lvl="0">
              <a:buClr>
                <a:srgbClr val="CC9900"/>
              </a:buClr>
              <a:buFont typeface="Wingdings" pitchFamily="2" charset="2"/>
              <a:buChar char="n"/>
            </a:pPr>
            <a:endParaRPr lang="zh-CN" altLang="en-US" b="1">
              <a:latin typeface="Arial" charset="0"/>
              <a:ea typeface="宋体" pitchFamily="2" charset="-122"/>
            </a:endParaRPr>
          </a:p>
        </p:txBody>
      </p:sp>
      <p:sp>
        <p:nvSpPr>
          <p:cNvPr id="148" name="副标题 2"/>
          <p:cNvSpPr txBox="1">
            <a:spLocks/>
          </p:cNvSpPr>
          <p:nvPr userDrawn="1"/>
        </p:nvSpPr>
        <p:spPr bwMode="auto">
          <a:xfrm>
            <a:off x="2747169" y="4772516"/>
            <a:ext cx="3649662" cy="293687"/>
          </a:xfrm>
          <a:prstGeom prst="rect">
            <a:avLst/>
          </a:prstGeom>
        </p:spPr>
        <p:txBody>
          <a:bodyPr/>
          <a:lst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defRPr>
            </a:lvl9pPr>
          </a:lstStyle>
          <a:p>
            <a:pPr marL="0" indent="0" algn="ctr">
              <a:buFontTx/>
              <a:buNone/>
              <a:defRPr/>
            </a:pPr>
            <a:r>
              <a:rPr lang="en-US" altLang="zh-CN" sz="1200" b="0" dirty="0">
                <a:solidFill>
                  <a:srgbClr val="4790BD"/>
                </a:solidFill>
                <a:latin typeface="Arial"/>
              </a:rPr>
              <a:t>Huawei Confidential</a:t>
            </a:r>
          </a:p>
        </p:txBody>
      </p:sp>
      <p:pic>
        <p:nvPicPr>
          <p:cNvPr id="15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4728788"/>
            <a:ext cx="20304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userDrawn="1"/>
        </p:nvPicPr>
        <p:blipFill>
          <a:blip r:embed="rId4" cstate="print">
            <a:alphaModFix amt="10000"/>
          </a:blip>
          <a:stretch>
            <a:fillRect/>
          </a:stretch>
        </p:blipFill>
        <p:spPr>
          <a:xfrm>
            <a:off x="2483768" y="1563638"/>
            <a:ext cx="6048672" cy="4791805"/>
          </a:xfrm>
          <a:prstGeom prst="rect">
            <a:avLst/>
          </a:prstGeom>
        </p:spPr>
      </p:pic>
      <p:pic>
        <p:nvPicPr>
          <p:cNvPr id="79" name="Picture 2" descr="C:\Users\h00298659.CHINA\Desktop\huawei logo-03.png"/>
          <p:cNvPicPr>
            <a:picLocks noChangeAspect="1" noChangeArrowheads="1"/>
          </p:cNvPicPr>
          <p:nvPr userDrawn="1"/>
        </p:nvPicPr>
        <p:blipFill>
          <a:blip r:embed="rId5" cstate="print"/>
          <a:srcRect/>
          <a:stretch>
            <a:fillRect/>
          </a:stretch>
        </p:blipFill>
        <p:spPr bwMode="auto">
          <a:xfrm>
            <a:off x="7102816" y="4533104"/>
            <a:ext cx="1573640" cy="414910"/>
          </a:xfrm>
          <a:prstGeom prst="rect">
            <a:avLst/>
          </a:prstGeom>
          <a:noFill/>
        </p:spPr>
      </p:pic>
    </p:spTree>
    <p:extLst>
      <p:ext uri="{BB962C8B-B14F-4D97-AF65-F5344CB8AC3E}">
        <p14:creationId xmlns:p14="http://schemas.microsoft.com/office/powerpoint/2010/main" val="2785147415"/>
      </p:ext>
    </p:extLst>
  </p:cSld>
  <p:clrMap bg1="lt1" tx1="dk1" bg2="lt2" tx2="dk2" accent1="accent1" accent2="accent2" accent3="accent3" accent4="accent4" accent5="accent5" accent6="accent6" hlink="hlink" folHlink="folHlink"/>
  <p:sldLayoutIdLst>
    <p:sldLayoutId id="2147483950" r:id="rId1"/>
  </p:sldLayoutIdLst>
  <p:transition advClick="0" advTm="8000">
    <p:fade thruBlk="1"/>
  </p:transition>
  <p:txStyles>
    <p:titleStyle>
      <a:lvl1pPr algn="l" rtl="0" eaLnBrk="0" fontAlgn="base" hangingPunct="0">
        <a:spcBef>
          <a:spcPct val="0"/>
        </a:spcBef>
        <a:spcAft>
          <a:spcPct val="0"/>
        </a:spcAft>
        <a:defRPr sz="2400" b="1">
          <a:solidFill>
            <a:schemeClr val="bg1"/>
          </a:solidFill>
          <a:latin typeface="+mj-lt"/>
          <a:ea typeface="黑体" pitchFamily="49" charset="-122"/>
          <a:cs typeface="Arial" pitchFamily="34" charset="0"/>
        </a:defRPr>
      </a:lvl1pPr>
      <a:lvl2pPr algn="l" rtl="0" eaLnBrk="0" fontAlgn="base" hangingPunct="0">
        <a:spcBef>
          <a:spcPct val="0"/>
        </a:spcBef>
        <a:spcAft>
          <a:spcPct val="0"/>
        </a:spcAft>
        <a:defRPr sz="3200" b="1">
          <a:solidFill>
            <a:srgbClr val="990000"/>
          </a:solidFill>
          <a:latin typeface="Arial" charset="0"/>
          <a:ea typeface="黑体" pitchFamily="49" charset="-122"/>
          <a:cs typeface="Arial" charset="0"/>
        </a:defRPr>
      </a:lvl2pPr>
      <a:lvl3pPr algn="l" rtl="0" eaLnBrk="0" fontAlgn="base" hangingPunct="0">
        <a:spcBef>
          <a:spcPct val="0"/>
        </a:spcBef>
        <a:spcAft>
          <a:spcPct val="0"/>
        </a:spcAft>
        <a:defRPr sz="3200" b="1">
          <a:solidFill>
            <a:srgbClr val="990000"/>
          </a:solidFill>
          <a:latin typeface="Arial" charset="0"/>
          <a:ea typeface="黑体" pitchFamily="49" charset="-122"/>
          <a:cs typeface="Arial" charset="0"/>
        </a:defRPr>
      </a:lvl3pPr>
      <a:lvl4pPr algn="l" rtl="0" eaLnBrk="0" fontAlgn="base" hangingPunct="0">
        <a:spcBef>
          <a:spcPct val="0"/>
        </a:spcBef>
        <a:spcAft>
          <a:spcPct val="0"/>
        </a:spcAft>
        <a:defRPr sz="3200" b="1">
          <a:solidFill>
            <a:srgbClr val="990000"/>
          </a:solidFill>
          <a:latin typeface="Arial" charset="0"/>
          <a:ea typeface="黑体" pitchFamily="49" charset="-122"/>
          <a:cs typeface="Arial" charset="0"/>
        </a:defRPr>
      </a:lvl4pPr>
      <a:lvl5pPr algn="l" rtl="0" eaLnBrk="0" fontAlgn="base" hangingPunct="0">
        <a:spcBef>
          <a:spcPct val="0"/>
        </a:spcBef>
        <a:spcAft>
          <a:spcPct val="0"/>
        </a:spcAft>
        <a:defRPr sz="3200" b="1">
          <a:solidFill>
            <a:srgbClr val="990000"/>
          </a:solidFill>
          <a:latin typeface="Arial" charset="0"/>
          <a:ea typeface="黑体" pitchFamily="49" charset="-122"/>
          <a:cs typeface="Arial" charset="0"/>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charset="2"/>
        <a:buChar char="l"/>
        <a:defRPr sz="2000">
          <a:solidFill>
            <a:schemeClr val="bg1"/>
          </a:solidFill>
          <a:latin typeface="+mn-lt"/>
          <a:ea typeface="黑体" pitchFamily="49" charset="-122"/>
          <a:cs typeface="Arial" pitchFamily="34" charset="0"/>
        </a:defRPr>
      </a:lvl1pPr>
      <a:lvl2pPr marL="742950" indent="-285750" algn="l" rtl="0" eaLnBrk="0" fontAlgn="base" hangingPunct="0">
        <a:lnSpc>
          <a:spcPct val="140000"/>
        </a:lnSpc>
        <a:spcBef>
          <a:spcPct val="0"/>
        </a:spcBef>
        <a:spcAft>
          <a:spcPct val="0"/>
        </a:spcAft>
        <a:buSzPct val="50000"/>
        <a:buFont typeface="Wingdings"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charset="2"/>
        <a:buChar char="n"/>
        <a:defRPr sz="1600">
          <a:solidFill>
            <a:schemeClr val="bg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mn-lt"/>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bg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 name="Rectangle 1"/>
          <p:cNvSpPr>
            <a:spLocks/>
          </p:cNvSpPr>
          <p:nvPr userDrawn="1"/>
        </p:nvSpPr>
        <p:spPr bwMode="auto">
          <a:xfrm flipH="1">
            <a:off x="0" y="0"/>
            <a:ext cx="9144000" cy="5143499"/>
          </a:xfrm>
          <a:prstGeom prst="rect">
            <a:avLst/>
          </a:prstGeom>
          <a:gradFill flip="none" rotWithShape="1">
            <a:gsLst>
              <a:gs pos="0">
                <a:srgbClr val="004274"/>
              </a:gs>
              <a:gs pos="100000">
                <a:srgbClr val="000A1E"/>
              </a:gs>
            </a:gsLst>
            <a:lin ang="10800000" scaled="1"/>
            <a:tileRect/>
          </a:gradFill>
          <a:ln>
            <a:noFill/>
          </a:ln>
        </p:spPr>
        <p:txBody>
          <a:bodyPr lIns="0" tIns="0" rIns="0" bIns="0"/>
          <a:lstStyle/>
          <a:p>
            <a:pPr lvl="0">
              <a:buClr>
                <a:srgbClr val="CC9900"/>
              </a:buClr>
              <a:buFont typeface="Wingdings" pitchFamily="2" charset="2"/>
              <a:buChar char="n"/>
            </a:pPr>
            <a:endParaRPr lang="zh-CN" altLang="en-US" b="1">
              <a:latin typeface="Arial" charset="0"/>
              <a:ea typeface="宋体" pitchFamily="2" charset="-122"/>
            </a:endParaRPr>
          </a:p>
        </p:txBody>
      </p:sp>
      <p:grpSp>
        <p:nvGrpSpPr>
          <p:cNvPr id="153" name="组合 152"/>
          <p:cNvGrpSpPr/>
          <p:nvPr userDrawn="1"/>
        </p:nvGrpSpPr>
        <p:grpSpPr>
          <a:xfrm>
            <a:off x="0" y="4847670"/>
            <a:ext cx="9144000" cy="297790"/>
            <a:chOff x="-2767110" y="4763681"/>
            <a:chExt cx="11916027" cy="387603"/>
          </a:xfrm>
          <a:solidFill>
            <a:schemeClr val="bg1">
              <a:lumMod val="95000"/>
            </a:schemeClr>
          </a:solidFill>
        </p:grpSpPr>
        <p:sp>
          <p:nvSpPr>
            <p:cNvPr id="154" name="任意多边形 153"/>
            <p:cNvSpPr/>
            <p:nvPr userDrawn="1"/>
          </p:nvSpPr>
          <p:spPr bwMode="auto">
            <a:xfrm>
              <a:off x="-2767110" y="4763681"/>
              <a:ext cx="10202801" cy="387603"/>
            </a:xfrm>
            <a:custGeom>
              <a:avLst/>
              <a:gdLst>
                <a:gd name="connsiteX0" fmla="*/ 0 w 8001381"/>
                <a:gd name="connsiteY0" fmla="*/ 25400 h 430533"/>
                <a:gd name="connsiteX1" fmla="*/ 7467600 w 8001381"/>
                <a:gd name="connsiteY1" fmla="*/ 0 h 430533"/>
                <a:gd name="connsiteX2" fmla="*/ 7391400 w 8001381"/>
                <a:gd name="connsiteY2" fmla="*/ 215900 h 430533"/>
                <a:gd name="connsiteX3" fmla="*/ 7315200 w 8001381"/>
                <a:gd name="connsiteY3" fmla="*/ 419100 h 430533"/>
                <a:gd name="connsiteX4" fmla="*/ 0 w 8001381"/>
                <a:gd name="connsiteY4" fmla="*/ 406400 h 430533"/>
                <a:gd name="connsiteX5" fmla="*/ 0 w 8001381"/>
                <a:gd name="connsiteY5" fmla="*/ 406400 h 430533"/>
                <a:gd name="connsiteX0" fmla="*/ 0 w 8001381"/>
                <a:gd name="connsiteY0" fmla="*/ 25400 h 430533"/>
                <a:gd name="connsiteX1" fmla="*/ 7467600 w 8001381"/>
                <a:gd name="connsiteY1" fmla="*/ 0 h 430533"/>
                <a:gd name="connsiteX2" fmla="*/ 7391400 w 8001381"/>
                <a:gd name="connsiteY2" fmla="*/ 215900 h 430533"/>
                <a:gd name="connsiteX3" fmla="*/ 7315200 w 8001381"/>
                <a:gd name="connsiteY3" fmla="*/ 419100 h 430533"/>
                <a:gd name="connsiteX4" fmla="*/ 0 w 8001381"/>
                <a:gd name="connsiteY4" fmla="*/ 406400 h 430533"/>
                <a:gd name="connsiteX5" fmla="*/ 0 w 8001381"/>
                <a:gd name="connsiteY5" fmla="*/ 406400 h 430533"/>
                <a:gd name="connsiteX0" fmla="*/ 0 w 8001381"/>
                <a:gd name="connsiteY0" fmla="*/ 25400 h 419100"/>
                <a:gd name="connsiteX1" fmla="*/ 7467600 w 8001381"/>
                <a:gd name="connsiteY1" fmla="*/ 0 h 419100"/>
                <a:gd name="connsiteX2" fmla="*/ 7391400 w 8001381"/>
                <a:gd name="connsiteY2" fmla="*/ 215900 h 419100"/>
                <a:gd name="connsiteX3" fmla="*/ 7315200 w 8001381"/>
                <a:gd name="connsiteY3" fmla="*/ 419100 h 419100"/>
                <a:gd name="connsiteX4" fmla="*/ 0 w 8001381"/>
                <a:gd name="connsiteY4" fmla="*/ 406400 h 419100"/>
                <a:gd name="connsiteX5" fmla="*/ 0 w 8001381"/>
                <a:gd name="connsiteY5" fmla="*/ 406400 h 419100"/>
                <a:gd name="connsiteX0" fmla="*/ 0 w 8001381"/>
                <a:gd name="connsiteY0" fmla="*/ 25400 h 419100"/>
                <a:gd name="connsiteX1" fmla="*/ 7467600 w 8001381"/>
                <a:gd name="connsiteY1" fmla="*/ 0 h 419100"/>
                <a:gd name="connsiteX2" fmla="*/ 7391400 w 8001381"/>
                <a:gd name="connsiteY2" fmla="*/ 215900 h 419100"/>
                <a:gd name="connsiteX3" fmla="*/ 7315200 w 8001381"/>
                <a:gd name="connsiteY3" fmla="*/ 419100 h 419100"/>
                <a:gd name="connsiteX4" fmla="*/ 0 w 8001381"/>
                <a:gd name="connsiteY4" fmla="*/ 406400 h 419100"/>
                <a:gd name="connsiteX5" fmla="*/ 0 w 8001381"/>
                <a:gd name="connsiteY5" fmla="*/ 406400 h 419100"/>
                <a:gd name="connsiteX0" fmla="*/ 0 w 8000535"/>
                <a:gd name="connsiteY0" fmla="*/ 25400 h 419100"/>
                <a:gd name="connsiteX1" fmla="*/ 7467600 w 8000535"/>
                <a:gd name="connsiteY1" fmla="*/ 0 h 419100"/>
                <a:gd name="connsiteX2" fmla="*/ 7391400 w 8000535"/>
                <a:gd name="connsiteY2" fmla="*/ 215900 h 419100"/>
                <a:gd name="connsiteX3" fmla="*/ 7339123 w 8000535"/>
                <a:gd name="connsiteY3" fmla="*/ 419100 h 419100"/>
                <a:gd name="connsiteX4" fmla="*/ 0 w 8000535"/>
                <a:gd name="connsiteY4" fmla="*/ 406400 h 419100"/>
                <a:gd name="connsiteX5" fmla="*/ 0 w 8000535"/>
                <a:gd name="connsiteY5" fmla="*/ 406400 h 419100"/>
                <a:gd name="connsiteX0" fmla="*/ 0 w 8005659"/>
                <a:gd name="connsiteY0" fmla="*/ 25400 h 419100"/>
                <a:gd name="connsiteX1" fmla="*/ 7467600 w 8005659"/>
                <a:gd name="connsiteY1" fmla="*/ 0 h 419100"/>
                <a:gd name="connsiteX2" fmla="*/ 7407349 w 8005659"/>
                <a:gd name="connsiteY2" fmla="*/ 229191 h 419100"/>
                <a:gd name="connsiteX3" fmla="*/ 7339123 w 8005659"/>
                <a:gd name="connsiteY3" fmla="*/ 419100 h 419100"/>
                <a:gd name="connsiteX4" fmla="*/ 0 w 8005659"/>
                <a:gd name="connsiteY4" fmla="*/ 406400 h 419100"/>
                <a:gd name="connsiteX5" fmla="*/ 0 w 8005659"/>
                <a:gd name="connsiteY5" fmla="*/ 406400 h 419100"/>
                <a:gd name="connsiteX0" fmla="*/ 0 w 7467600"/>
                <a:gd name="connsiteY0" fmla="*/ 25400 h 419100"/>
                <a:gd name="connsiteX1" fmla="*/ 7467600 w 7467600"/>
                <a:gd name="connsiteY1" fmla="*/ 0 h 419100"/>
                <a:gd name="connsiteX2" fmla="*/ 7407349 w 7467600"/>
                <a:gd name="connsiteY2" fmla="*/ 229191 h 419100"/>
                <a:gd name="connsiteX3" fmla="*/ 7339123 w 7467600"/>
                <a:gd name="connsiteY3" fmla="*/ 419100 h 419100"/>
                <a:gd name="connsiteX4" fmla="*/ 0 w 7467600"/>
                <a:gd name="connsiteY4" fmla="*/ 406400 h 419100"/>
                <a:gd name="connsiteX5" fmla="*/ 0 w 7467600"/>
                <a:gd name="connsiteY5" fmla="*/ 406400 h 4191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6" fmla="*/ 0 w 7441018"/>
                <a:gd name="connsiteY6" fmla="*/ 0 h 393700"/>
                <a:gd name="connsiteX0" fmla="*/ 14748 w 7441018"/>
                <a:gd name="connsiteY0" fmla="*/ 6193 h 392519"/>
                <a:gd name="connsiteX1" fmla="*/ 7441018 w 7441018"/>
                <a:gd name="connsiteY1" fmla="*/ 0 h 392519"/>
                <a:gd name="connsiteX2" fmla="*/ 7407349 w 7441018"/>
                <a:gd name="connsiteY2" fmla="*/ 202610 h 392519"/>
                <a:gd name="connsiteX3" fmla="*/ 7339123 w 7441018"/>
                <a:gd name="connsiteY3" fmla="*/ 392519 h 392519"/>
                <a:gd name="connsiteX4" fmla="*/ 0 w 7441018"/>
                <a:gd name="connsiteY4" fmla="*/ 379819 h 392519"/>
                <a:gd name="connsiteX5" fmla="*/ 0 w 7441018"/>
                <a:gd name="connsiteY5" fmla="*/ 379819 h 392519"/>
                <a:gd name="connsiteX6" fmla="*/ 14748 w 7441018"/>
                <a:gd name="connsiteY6" fmla="*/ 6193 h 392519"/>
                <a:gd name="connsiteX0" fmla="*/ 543943 w 7970213"/>
                <a:gd name="connsiteY0" fmla="*/ 6193 h 392519"/>
                <a:gd name="connsiteX1" fmla="*/ 7970213 w 7970213"/>
                <a:gd name="connsiteY1" fmla="*/ 0 h 392519"/>
                <a:gd name="connsiteX2" fmla="*/ 7936544 w 7970213"/>
                <a:gd name="connsiteY2" fmla="*/ 202610 h 392519"/>
                <a:gd name="connsiteX3" fmla="*/ 7868318 w 7970213"/>
                <a:gd name="connsiteY3" fmla="*/ 392519 h 392519"/>
                <a:gd name="connsiteX4" fmla="*/ 529195 w 7970213"/>
                <a:gd name="connsiteY4" fmla="*/ 379819 h 392519"/>
                <a:gd name="connsiteX5" fmla="*/ 585731 w 7970213"/>
                <a:gd name="connsiteY5" fmla="*/ 330658 h 392519"/>
                <a:gd name="connsiteX6" fmla="*/ 543943 w 7970213"/>
                <a:gd name="connsiteY6" fmla="*/ 6193 h 392519"/>
                <a:gd name="connsiteX0" fmla="*/ 930214 w 8356484"/>
                <a:gd name="connsiteY0" fmla="*/ 6193 h 392519"/>
                <a:gd name="connsiteX1" fmla="*/ 8356484 w 8356484"/>
                <a:gd name="connsiteY1" fmla="*/ 0 h 392519"/>
                <a:gd name="connsiteX2" fmla="*/ 8322815 w 8356484"/>
                <a:gd name="connsiteY2" fmla="*/ 202610 h 392519"/>
                <a:gd name="connsiteX3" fmla="*/ 8254589 w 8356484"/>
                <a:gd name="connsiteY3" fmla="*/ 392519 h 392519"/>
                <a:gd name="connsiteX4" fmla="*/ 915466 w 8356484"/>
                <a:gd name="connsiteY4" fmla="*/ 379819 h 392519"/>
                <a:gd name="connsiteX5" fmla="*/ 930214 w 8356484"/>
                <a:gd name="connsiteY5" fmla="*/ 6193 h 392519"/>
                <a:gd name="connsiteX0" fmla="*/ 553382 w 7979652"/>
                <a:gd name="connsiteY0" fmla="*/ 6193 h 392519"/>
                <a:gd name="connsiteX1" fmla="*/ 7979652 w 7979652"/>
                <a:gd name="connsiteY1" fmla="*/ 0 h 392519"/>
                <a:gd name="connsiteX2" fmla="*/ 7945983 w 7979652"/>
                <a:gd name="connsiteY2" fmla="*/ 202610 h 392519"/>
                <a:gd name="connsiteX3" fmla="*/ 7877757 w 7979652"/>
                <a:gd name="connsiteY3" fmla="*/ 392519 h 392519"/>
                <a:gd name="connsiteX4" fmla="*/ 538634 w 7979652"/>
                <a:gd name="connsiteY4" fmla="*/ 379819 h 392519"/>
                <a:gd name="connsiteX5" fmla="*/ 553382 w 7979652"/>
                <a:gd name="connsiteY5" fmla="*/ 6193 h 392519"/>
                <a:gd name="connsiteX0" fmla="*/ 14748 w 7441018"/>
                <a:gd name="connsiteY0" fmla="*/ 6193 h 392519"/>
                <a:gd name="connsiteX1" fmla="*/ 7441018 w 7441018"/>
                <a:gd name="connsiteY1" fmla="*/ 0 h 392519"/>
                <a:gd name="connsiteX2" fmla="*/ 7407349 w 7441018"/>
                <a:gd name="connsiteY2" fmla="*/ 202610 h 392519"/>
                <a:gd name="connsiteX3" fmla="*/ 7339123 w 7441018"/>
                <a:gd name="connsiteY3" fmla="*/ 392519 h 392519"/>
                <a:gd name="connsiteX4" fmla="*/ 0 w 7441018"/>
                <a:gd name="connsiteY4" fmla="*/ 379819 h 392519"/>
                <a:gd name="connsiteX5" fmla="*/ 14748 w 7441018"/>
                <a:gd name="connsiteY5" fmla="*/ 6193 h 392519"/>
                <a:gd name="connsiteX0" fmla="*/ 4916 w 7431186"/>
                <a:gd name="connsiteY0" fmla="*/ 6193 h 392519"/>
                <a:gd name="connsiteX1" fmla="*/ 7431186 w 7431186"/>
                <a:gd name="connsiteY1" fmla="*/ 0 h 392519"/>
                <a:gd name="connsiteX2" fmla="*/ 7397517 w 7431186"/>
                <a:gd name="connsiteY2" fmla="*/ 202610 h 392519"/>
                <a:gd name="connsiteX3" fmla="*/ 7329291 w 7431186"/>
                <a:gd name="connsiteY3" fmla="*/ 392519 h 392519"/>
                <a:gd name="connsiteX4" fmla="*/ 0 w 7431186"/>
                <a:gd name="connsiteY4" fmla="*/ 382277 h 392519"/>
                <a:gd name="connsiteX5" fmla="*/ 4916 w 7431186"/>
                <a:gd name="connsiteY5" fmla="*/ 6193 h 392519"/>
                <a:gd name="connsiteX0" fmla="*/ 4916 w 7431186"/>
                <a:gd name="connsiteY0" fmla="*/ 6193 h 392519"/>
                <a:gd name="connsiteX1" fmla="*/ 7431186 w 7431186"/>
                <a:gd name="connsiteY1" fmla="*/ 0 h 392519"/>
                <a:gd name="connsiteX2" fmla="*/ 7397517 w 7431186"/>
                <a:gd name="connsiteY2" fmla="*/ 202610 h 392519"/>
                <a:gd name="connsiteX3" fmla="*/ 7329291 w 7431186"/>
                <a:gd name="connsiteY3" fmla="*/ 392519 h 392519"/>
                <a:gd name="connsiteX4" fmla="*/ 0 w 7431186"/>
                <a:gd name="connsiteY4" fmla="*/ 382277 h 392519"/>
                <a:gd name="connsiteX5" fmla="*/ 4916 w 7431186"/>
                <a:gd name="connsiteY5" fmla="*/ 6193 h 392519"/>
                <a:gd name="connsiteX0" fmla="*/ 4916 w 7431186"/>
                <a:gd name="connsiteY0" fmla="*/ 6193 h 387603"/>
                <a:gd name="connsiteX1" fmla="*/ 7431186 w 7431186"/>
                <a:gd name="connsiteY1" fmla="*/ 0 h 387603"/>
                <a:gd name="connsiteX2" fmla="*/ 7397517 w 7431186"/>
                <a:gd name="connsiteY2" fmla="*/ 202610 h 387603"/>
                <a:gd name="connsiteX3" fmla="*/ 7331749 w 7431186"/>
                <a:gd name="connsiteY3" fmla="*/ 387603 h 387603"/>
                <a:gd name="connsiteX4" fmla="*/ 0 w 7431186"/>
                <a:gd name="connsiteY4" fmla="*/ 382277 h 387603"/>
                <a:gd name="connsiteX5" fmla="*/ 4916 w 7431186"/>
                <a:gd name="connsiteY5" fmla="*/ 6193 h 387603"/>
                <a:gd name="connsiteX0" fmla="*/ 4916 w 7438560"/>
                <a:gd name="connsiteY0" fmla="*/ 6193 h 387603"/>
                <a:gd name="connsiteX1" fmla="*/ 7438560 w 7438560"/>
                <a:gd name="connsiteY1" fmla="*/ 0 h 387603"/>
                <a:gd name="connsiteX2" fmla="*/ 7397517 w 7438560"/>
                <a:gd name="connsiteY2" fmla="*/ 202610 h 387603"/>
                <a:gd name="connsiteX3" fmla="*/ 7331749 w 7438560"/>
                <a:gd name="connsiteY3" fmla="*/ 387603 h 387603"/>
                <a:gd name="connsiteX4" fmla="*/ 0 w 7438560"/>
                <a:gd name="connsiteY4" fmla="*/ 382277 h 387603"/>
                <a:gd name="connsiteX5" fmla="*/ 4916 w 7438560"/>
                <a:gd name="connsiteY5" fmla="*/ 6193 h 387603"/>
                <a:gd name="connsiteX0" fmla="*/ 4916 w 7438560"/>
                <a:gd name="connsiteY0" fmla="*/ 6193 h 387603"/>
                <a:gd name="connsiteX1" fmla="*/ 7438560 w 7438560"/>
                <a:gd name="connsiteY1" fmla="*/ 0 h 387603"/>
                <a:gd name="connsiteX2" fmla="*/ 7397517 w 7438560"/>
                <a:gd name="connsiteY2" fmla="*/ 202610 h 387603"/>
                <a:gd name="connsiteX3" fmla="*/ 7331749 w 7438560"/>
                <a:gd name="connsiteY3" fmla="*/ 387603 h 387603"/>
                <a:gd name="connsiteX4" fmla="*/ 0 w 7438560"/>
                <a:gd name="connsiteY4" fmla="*/ 382277 h 387603"/>
                <a:gd name="connsiteX5" fmla="*/ 4916 w 7438560"/>
                <a:gd name="connsiteY5" fmla="*/ 6193 h 3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8560" h="387603">
                  <a:moveTo>
                    <a:pt x="4916" y="6193"/>
                  </a:moveTo>
                  <a:lnTo>
                    <a:pt x="7438560" y="0"/>
                  </a:lnTo>
                  <a:cubicBezTo>
                    <a:pt x="7426442" y="98388"/>
                    <a:pt x="7415319" y="138010"/>
                    <a:pt x="7397517" y="202610"/>
                  </a:cubicBezTo>
                  <a:cubicBezTo>
                    <a:pt x="7379715" y="267210"/>
                    <a:pt x="7364829" y="305347"/>
                    <a:pt x="7331749" y="387603"/>
                  </a:cubicBezTo>
                  <a:lnTo>
                    <a:pt x="0" y="382277"/>
                  </a:lnTo>
                  <a:cubicBezTo>
                    <a:pt x="2458" y="195464"/>
                    <a:pt x="6069" y="130948"/>
                    <a:pt x="4916" y="6193"/>
                  </a:cubicBezTo>
                  <a:close/>
                </a:path>
              </a:pathLst>
            </a:custGeom>
            <a:solidFill>
              <a:srgbClr val="08070C">
                <a:alpha val="41000"/>
              </a:srgbClr>
            </a:solidFill>
            <a:ln>
              <a:noFill/>
            </a:ln>
            <a:effectLst/>
            <a:extLst/>
          </p:spPr>
          <p:txBody>
            <a:bodyPr rtlCol="0" anchor="ctr"/>
            <a:lstStyle/>
            <a:p>
              <a:pPr algn="ctr"/>
              <a:endParaRPr lang="zh-CN" altLang="en-US">
                <a:latin typeface="Arial"/>
              </a:endParaRPr>
            </a:p>
          </p:txBody>
        </p:sp>
        <p:sp>
          <p:nvSpPr>
            <p:cNvPr id="155" name="任意多边形 154"/>
            <p:cNvSpPr/>
            <p:nvPr userDrawn="1"/>
          </p:nvSpPr>
          <p:spPr bwMode="auto">
            <a:xfrm>
              <a:off x="7371736" y="4766188"/>
              <a:ext cx="1777181" cy="383458"/>
            </a:xfrm>
            <a:custGeom>
              <a:avLst/>
              <a:gdLst>
                <a:gd name="connsiteX0" fmla="*/ 6590 w 1956041"/>
                <a:gd name="connsiteY0" fmla="*/ 426614 h 517563"/>
                <a:gd name="connsiteX1" fmla="*/ 70500 w 1956041"/>
                <a:gd name="connsiteY1" fmla="*/ 205388 h 517563"/>
                <a:gd name="connsiteX2" fmla="*/ 141784 w 1956041"/>
                <a:gd name="connsiteY2" fmla="*/ 40698 h 517563"/>
                <a:gd name="connsiteX3" fmla="*/ 1778855 w 1956041"/>
                <a:gd name="connsiteY3" fmla="*/ 33324 h 517563"/>
                <a:gd name="connsiteX4" fmla="*/ 1781313 w 1956041"/>
                <a:gd name="connsiteY4" fmla="*/ 424156 h 517563"/>
                <a:gd name="connsiteX5" fmla="*/ 621107 w 1956041"/>
                <a:gd name="connsiteY5" fmla="*/ 517563 h 517563"/>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5" fmla="*/ 6590 w 1956041"/>
                <a:gd name="connsiteY5" fmla="*/ 426614 h 426614"/>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5" fmla="*/ 6590 w 1956041"/>
                <a:gd name="connsiteY5" fmla="*/ 426614 h 426614"/>
                <a:gd name="connsiteX0" fmla="*/ 6590 w 1900119"/>
                <a:gd name="connsiteY0" fmla="*/ 426614 h 426614"/>
                <a:gd name="connsiteX1" fmla="*/ 70500 w 1900119"/>
                <a:gd name="connsiteY1" fmla="*/ 205388 h 426614"/>
                <a:gd name="connsiteX2" fmla="*/ 141784 w 1900119"/>
                <a:gd name="connsiteY2" fmla="*/ 40698 h 426614"/>
                <a:gd name="connsiteX3" fmla="*/ 1778855 w 1900119"/>
                <a:gd name="connsiteY3" fmla="*/ 33324 h 426614"/>
                <a:gd name="connsiteX4" fmla="*/ 1781313 w 1900119"/>
                <a:gd name="connsiteY4" fmla="*/ 424156 h 426614"/>
                <a:gd name="connsiteX5" fmla="*/ 6590 w 1900119"/>
                <a:gd name="connsiteY5" fmla="*/ 426614 h 426614"/>
                <a:gd name="connsiteX0" fmla="*/ 6590 w 1900119"/>
                <a:gd name="connsiteY0" fmla="*/ 426614 h 426614"/>
                <a:gd name="connsiteX1" fmla="*/ 70500 w 1900119"/>
                <a:gd name="connsiteY1" fmla="*/ 205388 h 426614"/>
                <a:gd name="connsiteX2" fmla="*/ 141784 w 1900119"/>
                <a:gd name="connsiteY2" fmla="*/ 40698 h 426614"/>
                <a:gd name="connsiteX3" fmla="*/ 1778855 w 1900119"/>
                <a:gd name="connsiteY3" fmla="*/ 33324 h 426614"/>
                <a:gd name="connsiteX4" fmla="*/ 1781313 w 1900119"/>
                <a:gd name="connsiteY4" fmla="*/ 424156 h 426614"/>
                <a:gd name="connsiteX5" fmla="*/ 6590 w 1900119"/>
                <a:gd name="connsiteY5" fmla="*/ 426614 h 426614"/>
                <a:gd name="connsiteX0" fmla="*/ 6590 w 1781313"/>
                <a:gd name="connsiteY0" fmla="*/ 426614 h 426614"/>
                <a:gd name="connsiteX1" fmla="*/ 70500 w 1781313"/>
                <a:gd name="connsiteY1" fmla="*/ 205388 h 426614"/>
                <a:gd name="connsiteX2" fmla="*/ 141784 w 1781313"/>
                <a:gd name="connsiteY2" fmla="*/ 40698 h 426614"/>
                <a:gd name="connsiteX3" fmla="*/ 1778855 w 1781313"/>
                <a:gd name="connsiteY3" fmla="*/ 33324 h 426614"/>
                <a:gd name="connsiteX4" fmla="*/ 1781313 w 1781313"/>
                <a:gd name="connsiteY4" fmla="*/ 424156 h 426614"/>
                <a:gd name="connsiteX5" fmla="*/ 6590 w 1781313"/>
                <a:gd name="connsiteY5" fmla="*/ 426614 h 426614"/>
                <a:gd name="connsiteX0" fmla="*/ 6590 w 1783771"/>
                <a:gd name="connsiteY0" fmla="*/ 426614 h 426614"/>
                <a:gd name="connsiteX1" fmla="*/ 70500 w 1783771"/>
                <a:gd name="connsiteY1" fmla="*/ 205388 h 426614"/>
                <a:gd name="connsiteX2" fmla="*/ 141784 w 1783771"/>
                <a:gd name="connsiteY2" fmla="*/ 40698 h 426614"/>
                <a:gd name="connsiteX3" fmla="*/ 1778855 w 1783771"/>
                <a:gd name="connsiteY3" fmla="*/ 33324 h 426614"/>
                <a:gd name="connsiteX4" fmla="*/ 1783771 w 1783771"/>
                <a:gd name="connsiteY4" fmla="*/ 424156 h 426614"/>
                <a:gd name="connsiteX5" fmla="*/ 6590 w 1783771"/>
                <a:gd name="connsiteY5" fmla="*/ 426614 h 426614"/>
                <a:gd name="connsiteX0" fmla="*/ 6590 w 1783771"/>
                <a:gd name="connsiteY0" fmla="*/ 418151 h 418151"/>
                <a:gd name="connsiteX1" fmla="*/ 70500 w 1783771"/>
                <a:gd name="connsiteY1" fmla="*/ 196925 h 418151"/>
                <a:gd name="connsiteX2" fmla="*/ 141784 w 1783771"/>
                <a:gd name="connsiteY2" fmla="*/ 32235 h 418151"/>
                <a:gd name="connsiteX3" fmla="*/ 1778855 w 1783771"/>
                <a:gd name="connsiteY3" fmla="*/ 37151 h 418151"/>
                <a:gd name="connsiteX4" fmla="*/ 1783771 w 1783771"/>
                <a:gd name="connsiteY4" fmla="*/ 415693 h 418151"/>
                <a:gd name="connsiteX5" fmla="*/ 6590 w 1783771"/>
                <a:gd name="connsiteY5" fmla="*/ 418151 h 418151"/>
                <a:gd name="connsiteX0" fmla="*/ 6590 w 1783771"/>
                <a:gd name="connsiteY0" fmla="*/ 395745 h 395745"/>
                <a:gd name="connsiteX1" fmla="*/ 70500 w 1783771"/>
                <a:gd name="connsiteY1" fmla="*/ 174519 h 395745"/>
                <a:gd name="connsiteX2" fmla="*/ 141784 w 1783771"/>
                <a:gd name="connsiteY2" fmla="*/ 9829 h 395745"/>
                <a:gd name="connsiteX3" fmla="*/ 1778855 w 1783771"/>
                <a:gd name="connsiteY3" fmla="*/ 14745 h 395745"/>
                <a:gd name="connsiteX4" fmla="*/ 1783771 w 1783771"/>
                <a:gd name="connsiteY4" fmla="*/ 393287 h 395745"/>
                <a:gd name="connsiteX5" fmla="*/ 6590 w 1783771"/>
                <a:gd name="connsiteY5" fmla="*/ 395745 h 395745"/>
                <a:gd name="connsiteX0" fmla="*/ 6233 w 1783414"/>
                <a:gd name="connsiteY0" fmla="*/ 420329 h 420329"/>
                <a:gd name="connsiteX1" fmla="*/ 70143 w 1783414"/>
                <a:gd name="connsiteY1" fmla="*/ 199103 h 420329"/>
                <a:gd name="connsiteX2" fmla="*/ 141427 w 1783414"/>
                <a:gd name="connsiteY2" fmla="*/ 34413 h 420329"/>
                <a:gd name="connsiteX3" fmla="*/ 1773582 w 1783414"/>
                <a:gd name="connsiteY3" fmla="*/ 0 h 420329"/>
                <a:gd name="connsiteX4" fmla="*/ 1783414 w 1783414"/>
                <a:gd name="connsiteY4" fmla="*/ 417871 h 420329"/>
                <a:gd name="connsiteX5" fmla="*/ 6233 w 1783414"/>
                <a:gd name="connsiteY5" fmla="*/ 420329 h 420329"/>
                <a:gd name="connsiteX0" fmla="*/ 6769 w 1783950"/>
                <a:gd name="connsiteY0" fmla="*/ 397851 h 397851"/>
                <a:gd name="connsiteX1" fmla="*/ 70679 w 1783950"/>
                <a:gd name="connsiteY1" fmla="*/ 176625 h 397851"/>
                <a:gd name="connsiteX2" fmla="*/ 141963 w 1783950"/>
                <a:gd name="connsiteY2" fmla="*/ 11935 h 397851"/>
                <a:gd name="connsiteX3" fmla="*/ 1781492 w 1783950"/>
                <a:gd name="connsiteY3" fmla="*/ 9477 h 397851"/>
                <a:gd name="connsiteX4" fmla="*/ 1783950 w 1783950"/>
                <a:gd name="connsiteY4" fmla="*/ 395393 h 397851"/>
                <a:gd name="connsiteX5" fmla="*/ 6769 w 1783950"/>
                <a:gd name="connsiteY5" fmla="*/ 397851 h 397851"/>
                <a:gd name="connsiteX0" fmla="*/ 6769 w 1783950"/>
                <a:gd name="connsiteY0" fmla="*/ 397851 h 397851"/>
                <a:gd name="connsiteX1" fmla="*/ 70679 w 1783950"/>
                <a:gd name="connsiteY1" fmla="*/ 176625 h 397851"/>
                <a:gd name="connsiteX2" fmla="*/ 141963 w 1783950"/>
                <a:gd name="connsiteY2" fmla="*/ 11935 h 397851"/>
                <a:gd name="connsiteX3" fmla="*/ 1781492 w 1783950"/>
                <a:gd name="connsiteY3" fmla="*/ 9477 h 397851"/>
                <a:gd name="connsiteX4" fmla="*/ 1783950 w 1783950"/>
                <a:gd name="connsiteY4" fmla="*/ 395393 h 397851"/>
                <a:gd name="connsiteX5" fmla="*/ 6769 w 1783950"/>
                <a:gd name="connsiteY5" fmla="*/ 397851 h 397851"/>
                <a:gd name="connsiteX0" fmla="*/ 0 w 1777181"/>
                <a:gd name="connsiteY0" fmla="*/ 397851 h 397851"/>
                <a:gd name="connsiteX1" fmla="*/ 63910 w 1777181"/>
                <a:gd name="connsiteY1" fmla="*/ 176625 h 397851"/>
                <a:gd name="connsiteX2" fmla="*/ 135194 w 1777181"/>
                <a:gd name="connsiteY2" fmla="*/ 11935 h 397851"/>
                <a:gd name="connsiteX3" fmla="*/ 1774723 w 1777181"/>
                <a:gd name="connsiteY3" fmla="*/ 9477 h 397851"/>
                <a:gd name="connsiteX4" fmla="*/ 1777181 w 1777181"/>
                <a:gd name="connsiteY4" fmla="*/ 395393 h 397851"/>
                <a:gd name="connsiteX5" fmla="*/ 0 w 1777181"/>
                <a:gd name="connsiteY5" fmla="*/ 397851 h 397851"/>
                <a:gd name="connsiteX0" fmla="*/ 0 w 1777181"/>
                <a:gd name="connsiteY0" fmla="*/ 388374 h 388374"/>
                <a:gd name="connsiteX1" fmla="*/ 63910 w 1777181"/>
                <a:gd name="connsiteY1" fmla="*/ 167148 h 388374"/>
                <a:gd name="connsiteX2" fmla="*/ 135194 w 1777181"/>
                <a:gd name="connsiteY2" fmla="*/ 2458 h 388374"/>
                <a:gd name="connsiteX3" fmla="*/ 1774723 w 1777181"/>
                <a:gd name="connsiteY3" fmla="*/ 0 h 388374"/>
                <a:gd name="connsiteX4" fmla="*/ 1777181 w 1777181"/>
                <a:gd name="connsiteY4" fmla="*/ 385916 h 388374"/>
                <a:gd name="connsiteX5" fmla="*/ 0 w 1777181"/>
                <a:gd name="connsiteY5" fmla="*/ 388374 h 388374"/>
                <a:gd name="connsiteX0" fmla="*/ 0 w 1777181"/>
                <a:gd name="connsiteY0" fmla="*/ 385916 h 385916"/>
                <a:gd name="connsiteX1" fmla="*/ 63910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7128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6536 w 1777181"/>
                <a:gd name="connsiteY1" fmla="*/ 167148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3458 h 383458"/>
                <a:gd name="connsiteX1" fmla="*/ 56536 w 1777181"/>
                <a:gd name="connsiteY1" fmla="*/ 164690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61452 w 1777181"/>
                <a:gd name="connsiteY1" fmla="*/ 164690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181" h="383458">
                  <a:moveTo>
                    <a:pt x="0" y="383458"/>
                  </a:moveTo>
                  <a:cubicBezTo>
                    <a:pt x="23147" y="292714"/>
                    <a:pt x="38920" y="228190"/>
                    <a:pt x="61452" y="164690"/>
                  </a:cubicBezTo>
                  <a:cubicBezTo>
                    <a:pt x="83984" y="101190"/>
                    <a:pt x="110613" y="49980"/>
                    <a:pt x="135194" y="2458"/>
                  </a:cubicBezTo>
                  <a:lnTo>
                    <a:pt x="1774723" y="0"/>
                  </a:lnTo>
                  <a:cubicBezTo>
                    <a:pt x="1777591" y="174522"/>
                    <a:pt x="1773494" y="216720"/>
                    <a:pt x="1777181" y="381000"/>
                  </a:cubicBezTo>
                  <a:lnTo>
                    <a:pt x="0" y="383458"/>
                  </a:lnTo>
                  <a:close/>
                </a:path>
              </a:pathLst>
            </a:custGeom>
            <a:solidFill>
              <a:srgbClr val="08070C">
                <a:alpha val="41000"/>
              </a:srgbClr>
            </a:solidFill>
            <a:ln>
              <a:noFill/>
            </a:ln>
            <a:effectLst/>
            <a:extLst/>
          </p:spPr>
          <p:txBody>
            <a:bodyPr rtlCol="0" anchor="ctr"/>
            <a:lstStyle/>
            <a:p>
              <a:pPr algn="ctr"/>
              <a:endParaRPr lang="zh-CN" altLang="en-US">
                <a:latin typeface="Arial"/>
              </a:endParaRPr>
            </a:p>
          </p:txBody>
        </p:sp>
      </p:grpSp>
      <p:sp>
        <p:nvSpPr>
          <p:cNvPr id="156" name="副标题 2"/>
          <p:cNvSpPr txBox="1">
            <a:spLocks/>
          </p:cNvSpPr>
          <p:nvPr userDrawn="1"/>
        </p:nvSpPr>
        <p:spPr bwMode="auto">
          <a:xfrm>
            <a:off x="2735668" y="4863306"/>
            <a:ext cx="3649662" cy="293687"/>
          </a:xfrm>
          <a:prstGeom prst="rect">
            <a:avLst/>
          </a:prstGeom>
        </p:spPr>
        <p:txBody>
          <a:bodyPr/>
          <a:lst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defRPr>
            </a:lvl9pPr>
          </a:lstStyle>
          <a:p>
            <a:pPr marL="0" indent="0" algn="ctr">
              <a:buFontTx/>
              <a:buNone/>
              <a:defRPr/>
            </a:pPr>
            <a:r>
              <a:rPr lang="en-US" altLang="zh-CN" sz="1200" b="0" dirty="0">
                <a:solidFill>
                  <a:srgbClr val="4790BD"/>
                </a:solidFill>
                <a:latin typeface="Arial"/>
              </a:rPr>
              <a:t>Huawei Confidential</a:t>
            </a:r>
          </a:p>
        </p:txBody>
      </p:sp>
      <p:pic>
        <p:nvPicPr>
          <p:cNvPr id="1229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504" y="4815124"/>
            <a:ext cx="20304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2" descr="C:\Users\h00298659.CHINA\Desktop\huawei logo-03.png"/>
          <p:cNvPicPr>
            <a:picLocks noChangeAspect="1" noChangeArrowheads="1"/>
          </p:cNvPicPr>
          <p:nvPr userDrawn="1"/>
        </p:nvPicPr>
        <p:blipFill>
          <a:blip r:embed="rId5" cstate="print"/>
          <a:srcRect/>
          <a:stretch>
            <a:fillRect/>
          </a:stretch>
        </p:blipFill>
        <p:spPr bwMode="auto">
          <a:xfrm>
            <a:off x="8019285" y="4876006"/>
            <a:ext cx="945203" cy="249394"/>
          </a:xfrm>
          <a:prstGeom prst="rect">
            <a:avLst/>
          </a:prstGeom>
          <a:noFill/>
        </p:spPr>
      </p:pic>
    </p:spTree>
    <p:extLst>
      <p:ext uri="{BB962C8B-B14F-4D97-AF65-F5344CB8AC3E}">
        <p14:creationId xmlns:p14="http://schemas.microsoft.com/office/powerpoint/2010/main" val="1246721970"/>
      </p:ext>
    </p:extLst>
  </p:cSld>
  <p:clrMap bg1="lt1" tx1="dk1" bg2="lt2" tx2="dk2" accent1="accent1" accent2="accent2" accent3="accent3" accent4="accent4" accent5="accent5" accent6="accent6" hlink="hlink" folHlink="folHlink"/>
  <p:sldLayoutIdLst>
    <p:sldLayoutId id="2147483957" r:id="rId1"/>
    <p:sldLayoutId id="2147484068" r:id="rId2"/>
  </p:sldLayoutIdLst>
  <p:transition advClick="0" advTm="8000">
    <p:fade thruBlk="1"/>
  </p:transition>
  <p:txStyles>
    <p:titleStyle>
      <a:lvl1pPr algn="l" rtl="0" eaLnBrk="0" fontAlgn="base" hangingPunct="0">
        <a:spcBef>
          <a:spcPct val="0"/>
        </a:spcBef>
        <a:spcAft>
          <a:spcPct val="0"/>
        </a:spcAft>
        <a:defRPr sz="3200" b="1">
          <a:solidFill>
            <a:schemeClr val="bg1"/>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3200" b="1">
          <a:solidFill>
            <a:srgbClr val="990000"/>
          </a:solidFill>
          <a:latin typeface="Arial" charset="0"/>
          <a:ea typeface="黑体" pitchFamily="49" charset="-122"/>
          <a:cs typeface="Arial" charset="0"/>
        </a:defRPr>
      </a:lvl2pPr>
      <a:lvl3pPr algn="l" rtl="0" eaLnBrk="0" fontAlgn="base" hangingPunct="0">
        <a:spcBef>
          <a:spcPct val="0"/>
        </a:spcBef>
        <a:spcAft>
          <a:spcPct val="0"/>
        </a:spcAft>
        <a:defRPr sz="3200" b="1">
          <a:solidFill>
            <a:srgbClr val="990000"/>
          </a:solidFill>
          <a:latin typeface="Arial" charset="0"/>
          <a:ea typeface="黑体" pitchFamily="49" charset="-122"/>
          <a:cs typeface="Arial" charset="0"/>
        </a:defRPr>
      </a:lvl3pPr>
      <a:lvl4pPr algn="l" rtl="0" eaLnBrk="0" fontAlgn="base" hangingPunct="0">
        <a:spcBef>
          <a:spcPct val="0"/>
        </a:spcBef>
        <a:spcAft>
          <a:spcPct val="0"/>
        </a:spcAft>
        <a:defRPr sz="3200" b="1">
          <a:solidFill>
            <a:srgbClr val="990000"/>
          </a:solidFill>
          <a:latin typeface="Arial" charset="0"/>
          <a:ea typeface="黑体" pitchFamily="49" charset="-122"/>
          <a:cs typeface="Arial" charset="0"/>
        </a:defRPr>
      </a:lvl4pPr>
      <a:lvl5pPr algn="l" rtl="0" eaLnBrk="0" fontAlgn="base" hangingPunct="0">
        <a:spcBef>
          <a:spcPct val="0"/>
        </a:spcBef>
        <a:spcAft>
          <a:spcPct val="0"/>
        </a:spcAft>
        <a:defRPr sz="3200" b="1">
          <a:solidFill>
            <a:srgbClr val="990000"/>
          </a:solidFill>
          <a:latin typeface="Arial" charset="0"/>
          <a:ea typeface="黑体" pitchFamily="49" charset="-122"/>
          <a:cs typeface="Arial" charset="0"/>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charset="2"/>
        <a:buChar char="l"/>
        <a:defRPr sz="2000">
          <a:solidFill>
            <a:schemeClr val="bg1"/>
          </a:solidFill>
          <a:latin typeface="+mn-lt"/>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charset="2"/>
        <a:buChar char="n"/>
        <a:defRPr sz="1600">
          <a:solidFill>
            <a:schemeClr val="bg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mn-lt"/>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bg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9" name="Rectangle 1"/>
          <p:cNvSpPr>
            <a:spLocks/>
          </p:cNvSpPr>
          <p:nvPr userDrawn="1"/>
        </p:nvSpPr>
        <p:spPr bwMode="auto">
          <a:xfrm flipH="1">
            <a:off x="0" y="0"/>
            <a:ext cx="9144000" cy="5143499"/>
          </a:xfrm>
          <a:prstGeom prst="rect">
            <a:avLst/>
          </a:prstGeom>
          <a:gradFill flip="none" rotWithShape="1">
            <a:gsLst>
              <a:gs pos="0">
                <a:srgbClr val="004274"/>
              </a:gs>
              <a:gs pos="100000">
                <a:srgbClr val="000A1E"/>
              </a:gs>
            </a:gsLst>
            <a:lin ang="10800000" scaled="1"/>
            <a:tileRect/>
          </a:gradFill>
          <a:ln>
            <a:noFill/>
          </a:ln>
        </p:spPr>
        <p:txBody>
          <a:bodyPr lIns="0" tIns="0" rIns="0" bIns="0"/>
          <a:lstStyle/>
          <a:p>
            <a:pPr lvl="0">
              <a:buClr>
                <a:srgbClr val="CC9900"/>
              </a:buClr>
              <a:buFont typeface="Wingdings" pitchFamily="2" charset="2"/>
              <a:buChar char="n"/>
            </a:pPr>
            <a:endParaRPr lang="zh-CN" altLang="en-US" b="1">
              <a:latin typeface="Arial" charset="0"/>
              <a:ea typeface="宋体" pitchFamily="2" charset="-122"/>
            </a:endParaRPr>
          </a:p>
        </p:txBody>
      </p:sp>
      <p:pic>
        <p:nvPicPr>
          <p:cNvPr id="1126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90453" y="901721"/>
            <a:ext cx="3581748" cy="92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54636" y="1491630"/>
            <a:ext cx="4033588" cy="201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userDrawn="1"/>
        </p:nvSpPr>
        <p:spPr>
          <a:xfrm>
            <a:off x="1016539" y="3291830"/>
            <a:ext cx="7110922" cy="830997"/>
          </a:xfrm>
          <a:prstGeom prst="rect">
            <a:avLst/>
          </a:prstGeom>
          <a:noFill/>
        </p:spPr>
        <p:txBody>
          <a:bodyPr wrap="square" rtlCol="0">
            <a:spAutoFit/>
          </a:bodyPr>
          <a:lstStyle/>
          <a:p>
            <a:pPr algn="l">
              <a:lnSpc>
                <a:spcPct val="100000"/>
              </a:lnSpc>
            </a:pPr>
            <a:r>
              <a:rPr lang="en-US" altLang="zh-CN" sz="800" b="1" kern="1200" dirty="0">
                <a:solidFill>
                  <a:schemeClr val="tx1">
                    <a:lumMod val="50000"/>
                    <a:lumOff val="50000"/>
                  </a:schemeClr>
                </a:solidFill>
                <a:effectLst/>
                <a:latin typeface="Arial" pitchFamily="34" charset="0"/>
                <a:ea typeface="宋体" charset="-122"/>
                <a:cs typeface="Arial" pitchFamily="34" charset="0"/>
              </a:rPr>
              <a:t>Copyright©2015 Huawei Technologies Co., Ltd. All Rights Reserved.</a:t>
            </a:r>
            <a:endParaRPr lang="zh-CN" altLang="zh-CN" sz="800" kern="1200" dirty="0">
              <a:solidFill>
                <a:schemeClr val="tx1">
                  <a:lumMod val="50000"/>
                  <a:lumOff val="50000"/>
                </a:schemeClr>
              </a:solidFill>
              <a:effectLst/>
              <a:latin typeface="Arial" pitchFamily="34" charset="0"/>
              <a:ea typeface="宋体" charset="-122"/>
              <a:cs typeface="Arial" pitchFamily="34" charset="0"/>
            </a:endParaRPr>
          </a:p>
          <a:p>
            <a:pPr algn="l">
              <a:lnSpc>
                <a:spcPct val="100000"/>
              </a:lnSpc>
            </a:pPr>
            <a:r>
              <a:rPr kumimoji="0" lang="en-US" altLang="zh-CN" sz="800" b="0" i="0" u="none" strike="noStrike" kern="1200" cap="none" spc="0" normalizeH="0" baseline="0" noProof="0" dirty="0">
                <a:ln>
                  <a:noFill/>
                </a:ln>
                <a:solidFill>
                  <a:schemeClr val="bg1">
                    <a:lumMod val="65000"/>
                  </a:schemeClr>
                </a:solidFill>
                <a:effectLst/>
                <a:uLnTx/>
                <a:uFillTx/>
                <a:latin typeface="Arial"/>
                <a:ea typeface="宋体" charset="-122"/>
                <a:cs typeface="Calibri" pitchFamily="34" charset="0"/>
              </a:rPr>
              <a:t>All logos and images displayed in this document are the sole property of their respective copyright holders. No endorsement, partnership, or affiliation is suggested or implied. </a:t>
            </a:r>
            <a:r>
              <a:rPr kumimoji="0" lang="en-GB" altLang="zh-CN" sz="800" b="0" i="0" u="none" strike="noStrike" kern="1200" cap="none" spc="0" normalizeH="0" baseline="0" noProof="0" dirty="0">
                <a:ln>
                  <a:noFill/>
                </a:ln>
                <a:solidFill>
                  <a:schemeClr val="bg1">
                    <a:lumMod val="65000"/>
                  </a:schemeClr>
                </a:solidFill>
                <a:effectLst/>
                <a:uLnTx/>
                <a:uFillTx/>
                <a:latin typeface="Arial"/>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a:t>
            </a:r>
            <a:endParaRPr lang="zh-CN" altLang="zh-CN" sz="800" kern="1200" dirty="0">
              <a:solidFill>
                <a:schemeClr val="tx1">
                  <a:lumMod val="50000"/>
                  <a:lumOff val="50000"/>
                </a:schemeClr>
              </a:solidFill>
              <a:effectLst/>
              <a:latin typeface="Arial"/>
              <a:ea typeface="宋体" charset="-122"/>
              <a:cs typeface="Arial" pitchFamily="34" charset="0"/>
            </a:endParaRPr>
          </a:p>
        </p:txBody>
      </p:sp>
      <p:pic>
        <p:nvPicPr>
          <p:cNvPr id="80" name="Picture 2" descr="C:\Users\h00298659.CHINA\Desktop\huawei logo-03.png"/>
          <p:cNvPicPr>
            <a:picLocks noChangeAspect="1" noChangeArrowheads="1"/>
          </p:cNvPicPr>
          <p:nvPr userDrawn="1"/>
        </p:nvPicPr>
        <p:blipFill>
          <a:blip r:embed="rId5" cstate="print"/>
          <a:srcRect/>
          <a:stretch>
            <a:fillRect/>
          </a:stretch>
        </p:blipFill>
        <p:spPr bwMode="auto">
          <a:xfrm>
            <a:off x="7102816" y="4533104"/>
            <a:ext cx="1573640" cy="414910"/>
          </a:xfrm>
          <a:prstGeom prst="rect">
            <a:avLst/>
          </a:prstGeom>
          <a:noFill/>
        </p:spPr>
      </p:pic>
    </p:spTree>
    <p:extLst>
      <p:ext uri="{BB962C8B-B14F-4D97-AF65-F5344CB8AC3E}">
        <p14:creationId xmlns:p14="http://schemas.microsoft.com/office/powerpoint/2010/main" val="1488257105"/>
      </p:ext>
    </p:extLst>
  </p:cSld>
  <p:clrMap bg1="lt1" tx1="dk1" bg2="lt2" tx2="dk2" accent1="accent1" accent2="accent2" accent3="accent3" accent4="accent4" accent5="accent5" accent6="accent6" hlink="hlink" folHlink="folHlink"/>
  <p:sldLayoutIdLst>
    <p:sldLayoutId id="2147483952" r:id="rId1"/>
  </p:sldLayoutIdLst>
  <p:transition advClick="0" advTm="8000">
    <p:fade thruBlk="1"/>
  </p:transition>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79512" y="195486"/>
            <a:ext cx="6912768" cy="768415"/>
          </a:xfrm>
          <a:prstGeom prst="rect">
            <a:avLst/>
          </a:prstGeom>
        </p:spPr>
        <p:txBody>
          <a:bodyPr wrap="square">
            <a:spAutoFit/>
          </a:bodyPr>
          <a:lstStyle/>
          <a:p>
            <a:pPr>
              <a:lnSpc>
                <a:spcPct val="120000"/>
              </a:lnSpc>
            </a:pPr>
            <a:r>
              <a:rPr lang="en-US" altLang="zh-CN" dirty="0">
                <a:latin typeface="微软雅黑" pitchFamily="34" charset="-122"/>
                <a:ea typeface="微软雅黑" pitchFamily="34" charset="-122"/>
                <a:cs typeface="Arial" pitchFamily="34" charset="0"/>
              </a:rPr>
              <a:t>Huawei BC&amp;DR Solution</a:t>
            </a:r>
            <a:endParaRPr lang="zh-CN" altLang="en-US" dirty="0">
              <a:latin typeface="微软雅黑" pitchFamily="34" charset="-122"/>
              <a:ea typeface="微软雅黑" pitchFamily="34" charset="-122"/>
            </a:endParaRPr>
          </a:p>
        </p:txBody>
      </p:sp>
      <p:sp>
        <p:nvSpPr>
          <p:cNvPr id="2" name="TextBox 1"/>
          <p:cNvSpPr txBox="1"/>
          <p:nvPr/>
        </p:nvSpPr>
        <p:spPr>
          <a:xfrm>
            <a:off x="251520" y="3507854"/>
            <a:ext cx="5760640" cy="954107"/>
          </a:xfrm>
          <a:prstGeom prst="rect">
            <a:avLst/>
          </a:prstGeom>
          <a:noFill/>
        </p:spPr>
        <p:txBody>
          <a:bodyPr wrap="square" rtlCol="0">
            <a:spAutoFit/>
          </a:bodyPr>
          <a:lstStyle/>
          <a:p>
            <a:r>
              <a:rPr lang="it-IT" sz="1400" dirty="0">
                <a:solidFill>
                  <a:schemeClr val="bg1"/>
                </a:solidFill>
                <a:latin typeface="Microsoft YaHei" panose="020B0503020204020204" pitchFamily="34" charset="-122"/>
                <a:ea typeface="Microsoft YaHei" panose="020B0503020204020204" pitchFamily="34" charset="-122"/>
              </a:rPr>
              <a:t>Business Continuity e Disaster Recovery,</a:t>
            </a:r>
          </a:p>
          <a:p>
            <a:r>
              <a:rPr lang="it-IT" sz="1400" dirty="0">
                <a:solidFill>
                  <a:schemeClr val="bg1"/>
                </a:solidFill>
                <a:latin typeface="Microsoft YaHei" panose="020B0503020204020204" pitchFamily="34" charset="-122"/>
                <a:ea typeface="Microsoft YaHei" panose="020B0503020204020204" pitchFamily="34" charset="-122"/>
              </a:rPr>
              <a:t>Architetture e soluzioni</a:t>
            </a:r>
            <a:endParaRPr lang="en-US" sz="1400" dirty="0">
              <a:solidFill>
                <a:schemeClr val="bg1"/>
              </a:solidFill>
              <a:latin typeface="Microsoft YaHei" panose="020B0503020204020204" pitchFamily="34" charset="-122"/>
              <a:ea typeface="Microsoft YaHei" panose="020B0503020204020204" pitchFamily="34" charset="-122"/>
            </a:endParaRPr>
          </a:p>
          <a:p>
            <a:endParaRPr lang="it-IT" sz="1400" dirty="0">
              <a:solidFill>
                <a:schemeClr val="bg1"/>
              </a:solidFill>
              <a:latin typeface="Microsoft YaHei" panose="020B0503020204020204" pitchFamily="34" charset="-122"/>
              <a:ea typeface="Microsoft YaHei" panose="020B0503020204020204" pitchFamily="34" charset="-122"/>
            </a:endParaRPr>
          </a:p>
          <a:p>
            <a:r>
              <a:rPr lang="it-IT" sz="1400" dirty="0">
                <a:solidFill>
                  <a:schemeClr val="bg1"/>
                </a:solidFill>
                <a:latin typeface="Microsoft YaHei" panose="020B0503020204020204" pitchFamily="34" charset="-122"/>
                <a:ea typeface="Microsoft YaHei" panose="020B0503020204020204" pitchFamily="34" charset="-122"/>
              </a:rPr>
              <a:t>Emilio Tonelli, Solution Manager Huawei Technologies </a:t>
            </a:r>
          </a:p>
        </p:txBody>
      </p:sp>
    </p:spTree>
    <p:extLst>
      <p:ext uri="{BB962C8B-B14F-4D97-AF65-F5344CB8AC3E}">
        <p14:creationId xmlns:p14="http://schemas.microsoft.com/office/powerpoint/2010/main" val="134177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南非.JPG"/>
          <p:cNvPicPr>
            <a:picLocks noChangeAspect="1"/>
          </p:cNvPicPr>
          <p:nvPr/>
        </p:nvPicPr>
        <p:blipFill>
          <a:blip r:embed="rId3" cstate="print"/>
          <a:stretch>
            <a:fillRect/>
          </a:stretch>
        </p:blipFill>
        <p:spPr>
          <a:xfrm>
            <a:off x="-17315" y="1"/>
            <a:ext cx="9161315" cy="5163438"/>
          </a:xfrm>
          <a:prstGeom prst="rect">
            <a:avLst/>
          </a:prstGeom>
        </p:spPr>
      </p:pic>
      <p:sp>
        <p:nvSpPr>
          <p:cNvPr id="2" name="标题 1"/>
          <p:cNvSpPr>
            <a:spLocks noGrp="1"/>
          </p:cNvSpPr>
          <p:nvPr>
            <p:ph type="title"/>
          </p:nvPr>
        </p:nvSpPr>
        <p:spPr>
          <a:xfrm>
            <a:off x="349955" y="273352"/>
            <a:ext cx="8973335" cy="1110542"/>
          </a:xfrm>
        </p:spPr>
        <p:txBody>
          <a:bodyPr lIns="68562" tIns="34281" rIns="68562" bIns="34281">
            <a:normAutofit/>
          </a:bodyPr>
          <a:lstStyle/>
          <a:p>
            <a:r>
              <a:rPr lang="en-US" altLang="zh-CN" sz="2700" dirty="0">
                <a:latin typeface="Arial"/>
              </a:rPr>
              <a:t>South Africa EMM 0 Downtime in Core Services</a:t>
            </a:r>
            <a:endParaRPr lang="zh-CN" altLang="en-US" sz="2700" dirty="0">
              <a:latin typeface="Arial"/>
            </a:endParaRPr>
          </a:p>
        </p:txBody>
      </p:sp>
      <p:sp>
        <p:nvSpPr>
          <p:cNvPr id="4" name="矩形 3"/>
          <p:cNvSpPr/>
          <p:nvPr/>
        </p:nvSpPr>
        <p:spPr bwMode="auto">
          <a:xfrm>
            <a:off x="-36512" y="2841717"/>
            <a:ext cx="7884369" cy="1187857"/>
          </a:xfrm>
          <a:prstGeom prst="rect">
            <a:avLst/>
          </a:prstGeom>
          <a:solidFill>
            <a:srgbClr val="0070C0">
              <a:alpha val="8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rtlCol="0" anchor="t" anchorCtr="0" compatLnSpc="1">
            <a:prstTxWarp prst="textNoShape">
              <a:avLst/>
            </a:prstTxWarp>
          </a:bodyPr>
          <a:lstStyle/>
          <a:p>
            <a:pPr>
              <a:buClr>
                <a:srgbClr val="CC9900"/>
              </a:buClr>
            </a:pPr>
            <a:r>
              <a:rPr lang="en-US" altLang="en-US" sz="2000" dirty="0">
                <a:solidFill>
                  <a:srgbClr val="FFFFFF"/>
                </a:solidFill>
                <a:latin typeface="Arial"/>
                <a:ea typeface="微软雅黑" pitchFamily="34" charset="-122"/>
                <a:cs typeface="Arial" pitchFamily="34" charset="0"/>
                <a:sym typeface="Calibri"/>
              </a:rPr>
              <a:t>B</a:t>
            </a:r>
            <a:r>
              <a:rPr lang="en-US" altLang="zh-CN" sz="2000" dirty="0">
                <a:solidFill>
                  <a:srgbClr val="FFFFFF"/>
                </a:solidFill>
                <a:latin typeface="Arial"/>
                <a:ea typeface="微软雅黑" pitchFamily="34" charset="-122"/>
                <a:cs typeface="Arial" pitchFamily="34" charset="0"/>
                <a:sym typeface="Calibri"/>
              </a:rPr>
              <a:t>uilding </a:t>
            </a:r>
            <a:r>
              <a:rPr lang="en-US" altLang="en-US" sz="2800" b="1" dirty="0">
                <a:solidFill>
                  <a:srgbClr val="FFC000"/>
                </a:solidFill>
                <a:latin typeface="Arial"/>
                <a:ea typeface="微软雅黑" pitchFamily="34" charset="-122"/>
                <a:cs typeface="Arial" pitchFamily="34" charset="0"/>
                <a:sym typeface="Calibri"/>
              </a:rPr>
              <a:t>A</a:t>
            </a:r>
            <a:r>
              <a:rPr lang="en-US" altLang="zh-CN" sz="2800" b="1" dirty="0">
                <a:solidFill>
                  <a:srgbClr val="FFC000"/>
                </a:solidFill>
                <a:latin typeface="Arial"/>
                <a:ea typeface="微软雅黑" pitchFamily="34" charset="-122"/>
                <a:cs typeface="Arial" pitchFamily="34" charset="0"/>
                <a:sym typeface="Calibri"/>
              </a:rPr>
              <a:t>ctive-Active</a:t>
            </a:r>
            <a:r>
              <a:rPr lang="en-US" altLang="zh-CN" sz="2800" dirty="0">
                <a:solidFill>
                  <a:srgbClr val="FFFFFF"/>
                </a:solidFill>
                <a:latin typeface="Arial"/>
                <a:ea typeface="微软雅黑" pitchFamily="34" charset="-122"/>
                <a:cs typeface="Arial" pitchFamily="34" charset="0"/>
                <a:sym typeface="Calibri"/>
              </a:rPr>
              <a:t> </a:t>
            </a:r>
            <a:r>
              <a:rPr lang="en-US" altLang="zh-CN" sz="2000" dirty="0">
                <a:solidFill>
                  <a:srgbClr val="FFFFFF"/>
                </a:solidFill>
                <a:latin typeface="Arial"/>
                <a:ea typeface="微软雅黑" pitchFamily="34" charset="-122"/>
                <a:cs typeface="Arial" pitchFamily="34" charset="0"/>
                <a:sym typeface="Calibri"/>
              </a:rPr>
              <a:t>Data Centers to achieve</a:t>
            </a:r>
            <a:r>
              <a:rPr lang="en-US" altLang="zh-CN" sz="2800" dirty="0">
                <a:solidFill>
                  <a:srgbClr val="FFFFFF"/>
                </a:solidFill>
                <a:latin typeface="Arial"/>
                <a:ea typeface="微软雅黑" pitchFamily="34" charset="-122"/>
                <a:cs typeface="Arial" pitchFamily="34" charset="0"/>
                <a:sym typeface="Calibri"/>
              </a:rPr>
              <a:t> </a:t>
            </a:r>
            <a:r>
              <a:rPr lang="en-US" altLang="zh-CN" sz="2800" b="1" dirty="0">
                <a:solidFill>
                  <a:srgbClr val="FFC000"/>
                </a:solidFill>
                <a:latin typeface="Arial"/>
                <a:ea typeface="微软雅黑" pitchFamily="34" charset="-122"/>
                <a:cs typeface="Arial" pitchFamily="34" charset="0"/>
                <a:sym typeface="Calibri"/>
              </a:rPr>
              <a:t>0</a:t>
            </a:r>
            <a:r>
              <a:rPr lang="en-US" altLang="zh-CN" sz="2800" dirty="0">
                <a:solidFill>
                  <a:srgbClr val="FFFFFF"/>
                </a:solidFill>
                <a:latin typeface="Arial"/>
                <a:ea typeface="微软雅黑" pitchFamily="34" charset="-122"/>
                <a:cs typeface="Arial" pitchFamily="34" charset="0"/>
                <a:sym typeface="Calibri"/>
              </a:rPr>
              <a:t> </a:t>
            </a:r>
            <a:r>
              <a:rPr lang="en-US" altLang="zh-CN" sz="2000" dirty="0">
                <a:solidFill>
                  <a:srgbClr val="FFFFFF"/>
                </a:solidFill>
                <a:latin typeface="Arial"/>
                <a:ea typeface="微软雅黑" pitchFamily="34" charset="-122"/>
                <a:cs typeface="Arial" pitchFamily="34" charset="0"/>
                <a:sym typeface="Calibri"/>
              </a:rPr>
              <a:t>data loss and</a:t>
            </a:r>
            <a:r>
              <a:rPr lang="en-US" altLang="zh-CN" sz="2800" dirty="0">
                <a:solidFill>
                  <a:srgbClr val="FFFFFF"/>
                </a:solidFill>
                <a:latin typeface="Arial"/>
                <a:ea typeface="微软雅黑" pitchFamily="34" charset="-122"/>
                <a:cs typeface="Arial" pitchFamily="34" charset="0"/>
                <a:sym typeface="Calibri"/>
              </a:rPr>
              <a:t> </a:t>
            </a:r>
            <a:r>
              <a:rPr lang="en-US" altLang="zh-CN" sz="2400" b="1" dirty="0">
                <a:solidFill>
                  <a:srgbClr val="FFC000"/>
                </a:solidFill>
                <a:latin typeface="Arial"/>
                <a:ea typeface="微软雅黑" pitchFamily="34" charset="-122"/>
                <a:cs typeface="Arial" pitchFamily="34" charset="0"/>
                <a:sym typeface="Calibri"/>
              </a:rPr>
              <a:t>0</a:t>
            </a:r>
            <a:r>
              <a:rPr lang="en-US" altLang="zh-CN" sz="2800" dirty="0">
                <a:solidFill>
                  <a:srgbClr val="FFFFFF"/>
                </a:solidFill>
                <a:latin typeface="Arial"/>
                <a:ea typeface="微软雅黑" pitchFamily="34" charset="-122"/>
                <a:cs typeface="Arial" pitchFamily="34" charset="0"/>
                <a:sym typeface="Calibri"/>
              </a:rPr>
              <a:t> </a:t>
            </a:r>
            <a:r>
              <a:rPr lang="en-US" altLang="zh-CN" sz="2000" dirty="0">
                <a:solidFill>
                  <a:srgbClr val="FFFFFF"/>
                </a:solidFill>
                <a:latin typeface="Arial"/>
                <a:ea typeface="微软雅黑" pitchFamily="34" charset="-122"/>
                <a:cs typeface="Arial" pitchFamily="34" charset="0"/>
                <a:sym typeface="Calibri"/>
              </a:rPr>
              <a:t>business interruption for over 30 core applications.</a:t>
            </a:r>
            <a:endParaRPr lang="en-US" altLang="en-US" sz="2000" dirty="0">
              <a:solidFill>
                <a:srgbClr val="FFFFFF"/>
              </a:solidFill>
              <a:latin typeface="Arial"/>
              <a:ea typeface="微软雅黑" pitchFamily="34" charset="-122"/>
              <a:cs typeface="Arial" pitchFamily="34" charset="0"/>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宁波电子政务.JPG"/>
          <p:cNvPicPr>
            <a:picLocks noChangeAspect="1"/>
          </p:cNvPicPr>
          <p:nvPr/>
        </p:nvPicPr>
        <p:blipFill>
          <a:blip r:embed="rId3" cstate="print"/>
          <a:stretch>
            <a:fillRect/>
          </a:stretch>
        </p:blipFill>
        <p:spPr>
          <a:xfrm>
            <a:off x="-5500" y="-19938"/>
            <a:ext cx="9149500" cy="5163438"/>
          </a:xfrm>
          <a:prstGeom prst="rect">
            <a:avLst/>
          </a:prstGeom>
        </p:spPr>
      </p:pic>
      <p:sp>
        <p:nvSpPr>
          <p:cNvPr id="2" name="标题 1"/>
          <p:cNvSpPr>
            <a:spLocks noGrp="1"/>
          </p:cNvSpPr>
          <p:nvPr>
            <p:ph type="title"/>
          </p:nvPr>
        </p:nvSpPr>
        <p:spPr>
          <a:xfrm>
            <a:off x="349955" y="273352"/>
            <a:ext cx="8973335" cy="1110542"/>
          </a:xfrm>
        </p:spPr>
        <p:txBody>
          <a:bodyPr lIns="68562" tIns="34281" rIns="68562" bIns="34281">
            <a:normAutofit fontScale="90000"/>
          </a:bodyPr>
          <a:lstStyle/>
          <a:p>
            <a:br>
              <a:rPr lang="en-US" altLang="zh-CN" sz="3000" dirty="0">
                <a:latin typeface="Arial"/>
              </a:rPr>
            </a:br>
            <a:r>
              <a:rPr lang="en-US" altLang="zh-CN" sz="2700" dirty="0">
                <a:latin typeface="Arial"/>
              </a:rPr>
              <a:t>Ningbo E-Government Active-Active Cloud Data Center</a:t>
            </a:r>
            <a:endParaRPr lang="zh-CN" altLang="en-US" sz="2700" dirty="0">
              <a:latin typeface="Arial"/>
            </a:endParaRPr>
          </a:p>
        </p:txBody>
      </p:sp>
      <p:sp>
        <p:nvSpPr>
          <p:cNvPr id="4" name="矩形 3"/>
          <p:cNvSpPr/>
          <p:nvPr/>
        </p:nvSpPr>
        <p:spPr bwMode="auto">
          <a:xfrm>
            <a:off x="-36512" y="2841717"/>
            <a:ext cx="8731531" cy="1079870"/>
          </a:xfrm>
          <a:prstGeom prst="rect">
            <a:avLst/>
          </a:prstGeom>
          <a:solidFill>
            <a:srgbClr val="0070C0">
              <a:alpha val="8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rtlCol="0" anchor="t" anchorCtr="0" compatLnSpc="1">
            <a:prstTxWarp prst="textNoShape">
              <a:avLst/>
            </a:prstTxWarp>
          </a:bodyPr>
          <a:lstStyle/>
          <a:p>
            <a:pPr>
              <a:buClr>
                <a:srgbClr val="CC9900"/>
              </a:buClr>
            </a:pPr>
            <a:r>
              <a:rPr lang="en-US" altLang="en-US" sz="2000" dirty="0">
                <a:solidFill>
                  <a:schemeClr val="bg1"/>
                </a:solidFill>
                <a:latin typeface="Arial"/>
                <a:ea typeface="微软雅黑" pitchFamily="34" charset="-122"/>
                <a:cs typeface="Arial" pitchFamily="34" charset="0"/>
                <a:sym typeface="Calibri"/>
              </a:rPr>
              <a:t>B</a:t>
            </a:r>
            <a:r>
              <a:rPr lang="en-US" altLang="zh-CN" sz="2000" dirty="0">
                <a:solidFill>
                  <a:schemeClr val="bg1"/>
                </a:solidFill>
                <a:latin typeface="Arial"/>
                <a:ea typeface="微软雅黑" pitchFamily="34" charset="-122"/>
                <a:cs typeface="Arial" pitchFamily="34" charset="0"/>
                <a:sym typeface="Calibri"/>
              </a:rPr>
              <a:t>uilding </a:t>
            </a:r>
            <a:r>
              <a:rPr lang="en-US" altLang="en-US" sz="2800" b="1" dirty="0">
                <a:solidFill>
                  <a:srgbClr val="FFC000"/>
                </a:solidFill>
                <a:latin typeface="Arial"/>
                <a:ea typeface="微软雅黑" pitchFamily="34" charset="-122"/>
                <a:cs typeface="Arial" pitchFamily="34" charset="0"/>
                <a:sym typeface="Calibri"/>
              </a:rPr>
              <a:t>A</a:t>
            </a:r>
            <a:r>
              <a:rPr lang="en-US" altLang="zh-CN" sz="2800" b="1" dirty="0">
                <a:solidFill>
                  <a:srgbClr val="FFC000"/>
                </a:solidFill>
                <a:latin typeface="Arial"/>
                <a:ea typeface="微软雅黑" pitchFamily="34" charset="-122"/>
                <a:cs typeface="Arial" pitchFamily="34" charset="0"/>
                <a:sym typeface="Calibri"/>
              </a:rPr>
              <a:t>ctive-Active</a:t>
            </a:r>
            <a:r>
              <a:rPr lang="en-US" altLang="zh-CN" sz="2000" dirty="0">
                <a:solidFill>
                  <a:schemeClr val="bg1"/>
                </a:solidFill>
                <a:latin typeface="Arial"/>
                <a:ea typeface="微软雅黑" pitchFamily="34" charset="-122"/>
                <a:cs typeface="Arial" pitchFamily="34" charset="0"/>
                <a:sym typeface="Calibri"/>
              </a:rPr>
              <a:t> Data Centers to achieve </a:t>
            </a:r>
            <a:r>
              <a:rPr lang="en-US" altLang="zh-CN" sz="2800" b="1" dirty="0">
                <a:solidFill>
                  <a:srgbClr val="FFC000"/>
                </a:solidFill>
                <a:latin typeface="Arial"/>
                <a:ea typeface="微软雅黑" pitchFamily="34" charset="-122"/>
                <a:cs typeface="Arial" pitchFamily="34" charset="0"/>
                <a:sym typeface="Calibri"/>
              </a:rPr>
              <a:t>0</a:t>
            </a:r>
            <a:r>
              <a:rPr lang="en-US" altLang="zh-CN" sz="2000" dirty="0">
                <a:solidFill>
                  <a:schemeClr val="bg1"/>
                </a:solidFill>
                <a:latin typeface="Arial"/>
                <a:ea typeface="微软雅黑" pitchFamily="34" charset="-122"/>
                <a:cs typeface="Arial" pitchFamily="34" charset="0"/>
                <a:sym typeface="Calibri"/>
              </a:rPr>
              <a:t> data loss, efficiency improved by </a:t>
            </a:r>
            <a:r>
              <a:rPr lang="en-US" altLang="zh-CN" sz="2800" b="1" dirty="0">
                <a:solidFill>
                  <a:srgbClr val="FFC000"/>
                </a:solidFill>
                <a:latin typeface="Arial"/>
                <a:ea typeface="微软雅黑" pitchFamily="34" charset="-122"/>
                <a:cs typeface="Arial" pitchFamily="34" charset="0"/>
                <a:sym typeface="Calibri"/>
              </a:rPr>
              <a:t>50%</a:t>
            </a:r>
            <a:r>
              <a:rPr lang="en-US" altLang="zh-CN" sz="2000" dirty="0">
                <a:solidFill>
                  <a:schemeClr val="bg1"/>
                </a:solidFill>
                <a:latin typeface="Arial"/>
                <a:ea typeface="微软雅黑" pitchFamily="34" charset="-122"/>
                <a:cs typeface="Arial" pitchFamily="34" charset="0"/>
                <a:sym typeface="Calibri"/>
              </a:rPr>
              <a:t> by using unified monitoring platform.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whitestar.JPG"/>
          <p:cNvPicPr>
            <a:picLocks noChangeAspect="1"/>
          </p:cNvPicPr>
          <p:nvPr/>
        </p:nvPicPr>
        <p:blipFill>
          <a:blip r:embed="rId3" cstate="print"/>
          <a:stretch>
            <a:fillRect/>
          </a:stretch>
        </p:blipFill>
        <p:spPr>
          <a:xfrm>
            <a:off x="380" y="-19938"/>
            <a:ext cx="9143620" cy="5163438"/>
          </a:xfrm>
          <a:prstGeom prst="rect">
            <a:avLst/>
          </a:prstGeom>
        </p:spPr>
      </p:pic>
      <p:sp>
        <p:nvSpPr>
          <p:cNvPr id="2" name="标题 1"/>
          <p:cNvSpPr>
            <a:spLocks noGrp="1"/>
          </p:cNvSpPr>
          <p:nvPr>
            <p:ph type="title"/>
          </p:nvPr>
        </p:nvSpPr>
        <p:spPr>
          <a:xfrm>
            <a:off x="349955" y="273352"/>
            <a:ext cx="8973335" cy="1110542"/>
          </a:xfrm>
        </p:spPr>
        <p:txBody>
          <a:bodyPr lIns="68562" tIns="34281" rIns="68562" bIns="34281">
            <a:normAutofit/>
          </a:bodyPr>
          <a:lstStyle/>
          <a:p>
            <a:r>
              <a:rPr lang="en-US" altLang="zh-CN" sz="2700" dirty="0">
                <a:latin typeface="Arial"/>
              </a:rPr>
              <a:t>Portugal </a:t>
            </a:r>
            <a:r>
              <a:rPr lang="en-US" altLang="zh-CN" sz="2700" dirty="0" err="1">
                <a:latin typeface="Arial"/>
              </a:rPr>
              <a:t>WhiteStar</a:t>
            </a:r>
            <a:r>
              <a:rPr lang="en-US" altLang="zh-CN" sz="2700" dirty="0">
                <a:latin typeface="Arial"/>
              </a:rPr>
              <a:t> </a:t>
            </a:r>
            <a:r>
              <a:rPr lang="en-US" altLang="zh-CN" sz="2700" dirty="0">
                <a:latin typeface="Arial" pitchFamily="34" charset="0"/>
              </a:rPr>
              <a:t>Geo-Redundant Mode </a:t>
            </a:r>
            <a:r>
              <a:rPr lang="en-US" altLang="zh-CN" sz="2700" dirty="0">
                <a:latin typeface="Arial"/>
              </a:rPr>
              <a:t>BC&amp;DR Solution</a:t>
            </a:r>
            <a:endParaRPr lang="zh-CN" altLang="en-US" sz="2700" dirty="0">
              <a:latin typeface="Arial"/>
            </a:endParaRPr>
          </a:p>
        </p:txBody>
      </p:sp>
      <p:sp>
        <p:nvSpPr>
          <p:cNvPr id="4" name="矩形 3"/>
          <p:cNvSpPr/>
          <p:nvPr/>
        </p:nvSpPr>
        <p:spPr bwMode="auto">
          <a:xfrm>
            <a:off x="1" y="2733731"/>
            <a:ext cx="8316416" cy="1565811"/>
          </a:xfrm>
          <a:prstGeom prst="rect">
            <a:avLst/>
          </a:prstGeom>
          <a:solidFill>
            <a:srgbClr val="0070C0">
              <a:alpha val="8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rtlCol="0" anchor="t" anchorCtr="0" compatLnSpc="1">
            <a:prstTxWarp prst="textNoShape">
              <a:avLst/>
            </a:prstTxWarp>
          </a:bodyPr>
          <a:lstStyle/>
          <a:p>
            <a:pPr>
              <a:buClr>
                <a:srgbClr val="CC9900"/>
              </a:buClr>
            </a:pPr>
            <a:r>
              <a:rPr lang="en-US" altLang="en-US" dirty="0">
                <a:solidFill>
                  <a:schemeClr val="bg1"/>
                </a:solidFill>
                <a:latin typeface="Arial"/>
                <a:ea typeface="微软雅黑" pitchFamily="34" charset="-122"/>
                <a:cs typeface="Arial" pitchFamily="34" charset="0"/>
                <a:sym typeface="Calibri"/>
              </a:rPr>
              <a:t> </a:t>
            </a:r>
          </a:p>
          <a:p>
            <a:pPr>
              <a:buClr>
                <a:srgbClr val="CC9900"/>
              </a:buClr>
            </a:pPr>
            <a:r>
              <a:rPr lang="en-US" altLang="en-US" sz="2000" dirty="0">
                <a:solidFill>
                  <a:schemeClr val="bg1"/>
                </a:solidFill>
                <a:latin typeface="Arial"/>
                <a:ea typeface="微软雅黑" pitchFamily="34" charset="-122"/>
                <a:cs typeface="Arial" pitchFamily="34" charset="0"/>
                <a:sym typeface="Calibri"/>
              </a:rPr>
              <a:t>Geo-redundant BC&amp;DR solution, </a:t>
            </a:r>
          </a:p>
          <a:p>
            <a:pPr>
              <a:buClr>
                <a:srgbClr val="CC9900"/>
              </a:buClr>
            </a:pPr>
            <a:r>
              <a:rPr lang="en-US" altLang="en-US" sz="2000" dirty="0">
                <a:solidFill>
                  <a:schemeClr val="bg1"/>
                </a:solidFill>
                <a:latin typeface="Arial"/>
                <a:ea typeface="微软雅黑" pitchFamily="34" charset="-122"/>
                <a:cs typeface="Arial" pitchFamily="34" charset="0"/>
                <a:sym typeface="Calibri"/>
              </a:rPr>
              <a:t>providing </a:t>
            </a:r>
            <a:r>
              <a:rPr lang="en-US" altLang="en-US" sz="2800" b="1" dirty="0">
                <a:solidFill>
                  <a:srgbClr val="FFC000"/>
                </a:solidFill>
                <a:latin typeface="Arial"/>
                <a:ea typeface="微软雅黑" pitchFamily="34" charset="-122"/>
                <a:cs typeface="Arial" pitchFamily="34" charset="0"/>
                <a:sym typeface="Calibri"/>
              </a:rPr>
              <a:t>triple level protection</a:t>
            </a:r>
            <a:r>
              <a:rPr lang="en-US" altLang="en-US" sz="2000" dirty="0">
                <a:solidFill>
                  <a:schemeClr val="bg1"/>
                </a:solidFill>
                <a:latin typeface="Arial"/>
                <a:ea typeface="微软雅黑" pitchFamily="34" charset="-122"/>
                <a:cs typeface="Arial" pitchFamily="34" charset="0"/>
                <a:sym typeface="Calibri"/>
              </a:rPr>
              <a:t> from any interruption and meet the regulation of financial industry.</a:t>
            </a:r>
            <a:r>
              <a:rPr lang="en-US" altLang="en-US" dirty="0">
                <a:solidFill>
                  <a:schemeClr val="bg1"/>
                </a:solidFill>
                <a:latin typeface="Arial"/>
                <a:ea typeface="微软雅黑" pitchFamily="34" charset="-122"/>
                <a:cs typeface="Arial" pitchFamily="34" charset="0"/>
                <a:sym typeface="Calibri"/>
              </a:rPr>
              <a:t> </a:t>
            </a:r>
            <a:endParaRPr lang="zh-CN" altLang="en-US" dirty="0">
              <a:solidFill>
                <a:schemeClr val="bg1"/>
              </a:solidFill>
              <a:latin typeface="Arial"/>
              <a:ea typeface="微软雅黑" pitchFamily="34" charset="-122"/>
              <a:cs typeface="Arial" pitchFamily="34" charset="0"/>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西班牙医院2.JPG"/>
          <p:cNvPicPr>
            <a:picLocks noChangeAspect="1"/>
          </p:cNvPicPr>
          <p:nvPr/>
        </p:nvPicPr>
        <p:blipFill>
          <a:blip r:embed="rId3" cstate="print"/>
          <a:stretch>
            <a:fillRect/>
          </a:stretch>
        </p:blipFill>
        <p:spPr>
          <a:xfrm>
            <a:off x="380" y="-19938"/>
            <a:ext cx="9143620" cy="5163438"/>
          </a:xfrm>
          <a:prstGeom prst="rect">
            <a:avLst/>
          </a:prstGeom>
        </p:spPr>
      </p:pic>
      <p:sp>
        <p:nvSpPr>
          <p:cNvPr id="2" name="标题 1"/>
          <p:cNvSpPr>
            <a:spLocks noGrp="1"/>
          </p:cNvSpPr>
          <p:nvPr>
            <p:ph type="title"/>
          </p:nvPr>
        </p:nvSpPr>
        <p:spPr>
          <a:xfrm>
            <a:off x="349955" y="273352"/>
            <a:ext cx="8973335" cy="1110542"/>
          </a:xfrm>
        </p:spPr>
        <p:txBody>
          <a:bodyPr lIns="68562" tIns="34281" rIns="68562" bIns="34281">
            <a:normAutofit/>
          </a:bodyPr>
          <a:lstStyle/>
          <a:p>
            <a:r>
              <a:rPr lang="en-US" altLang="zh-CN" sz="2700" dirty="0">
                <a:solidFill>
                  <a:srgbClr val="0070C0"/>
                </a:solidFill>
                <a:latin typeface="Arial"/>
              </a:rPr>
              <a:t>Spain's Candelaria Hospital 24/7 Online Service  </a:t>
            </a:r>
            <a:endParaRPr lang="zh-CN" altLang="en-US" sz="3000" dirty="0">
              <a:solidFill>
                <a:srgbClr val="0070C0"/>
              </a:solidFill>
              <a:latin typeface="Arial"/>
            </a:endParaRPr>
          </a:p>
        </p:txBody>
      </p:sp>
      <p:sp>
        <p:nvSpPr>
          <p:cNvPr id="4" name="矩形 3"/>
          <p:cNvSpPr/>
          <p:nvPr/>
        </p:nvSpPr>
        <p:spPr bwMode="auto">
          <a:xfrm>
            <a:off x="-15492" y="2841716"/>
            <a:ext cx="7075347" cy="954169"/>
          </a:xfrm>
          <a:prstGeom prst="rect">
            <a:avLst/>
          </a:prstGeom>
          <a:solidFill>
            <a:srgbClr val="0070C0">
              <a:alpha val="8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rtlCol="0" anchor="t" anchorCtr="0" compatLnSpc="1">
            <a:prstTxWarp prst="textNoShape">
              <a:avLst/>
            </a:prstTxWarp>
          </a:bodyPr>
          <a:lstStyle/>
          <a:p>
            <a:pPr>
              <a:buClr>
                <a:srgbClr val="CC9900"/>
              </a:buClr>
            </a:pPr>
            <a:r>
              <a:rPr lang="en-US" altLang="en-US" sz="2800" b="1" dirty="0">
                <a:solidFill>
                  <a:srgbClr val="FFC000"/>
                </a:solidFill>
                <a:latin typeface="Arial"/>
                <a:ea typeface="微软雅黑" pitchFamily="34" charset="-122"/>
                <a:cs typeface="Arial" pitchFamily="34" charset="0"/>
                <a:sym typeface="Calibri"/>
              </a:rPr>
              <a:t>A</a:t>
            </a:r>
            <a:r>
              <a:rPr lang="en-US" altLang="zh-CN" sz="2800" b="1" dirty="0">
                <a:solidFill>
                  <a:srgbClr val="FFC000"/>
                </a:solidFill>
                <a:latin typeface="Arial"/>
                <a:ea typeface="微软雅黑" pitchFamily="34" charset="-122"/>
                <a:cs typeface="Arial" pitchFamily="34" charset="0"/>
                <a:sym typeface="Calibri"/>
              </a:rPr>
              <a:t>ctive-Active </a:t>
            </a:r>
            <a:r>
              <a:rPr lang="en-US" altLang="zh-CN" sz="2000" dirty="0">
                <a:solidFill>
                  <a:schemeClr val="bg1"/>
                </a:solidFill>
                <a:latin typeface="Arial"/>
                <a:ea typeface="微软雅黑" pitchFamily="34" charset="-122"/>
                <a:cs typeface="Arial" pitchFamily="34" charset="0"/>
                <a:sym typeface="Calibri"/>
              </a:rPr>
              <a:t>Cloud Data Centers ensure</a:t>
            </a:r>
            <a:r>
              <a:rPr lang="en-US" altLang="zh-CN" sz="2800" dirty="0">
                <a:solidFill>
                  <a:srgbClr val="0070C0"/>
                </a:solidFill>
                <a:latin typeface="Arial"/>
                <a:ea typeface="微软雅黑" pitchFamily="34" charset="-122"/>
                <a:cs typeface="Arial" pitchFamily="34" charset="0"/>
                <a:sym typeface="Calibri"/>
              </a:rPr>
              <a:t> </a:t>
            </a:r>
            <a:r>
              <a:rPr lang="en-US" altLang="zh-CN" sz="2800" b="1" dirty="0">
                <a:solidFill>
                  <a:srgbClr val="FFC000"/>
                </a:solidFill>
                <a:latin typeface="Arial"/>
                <a:ea typeface="微软雅黑" pitchFamily="34" charset="-122"/>
                <a:cs typeface="Arial" pitchFamily="34" charset="0"/>
                <a:sym typeface="Calibri"/>
              </a:rPr>
              <a:t>24/7</a:t>
            </a:r>
            <a:r>
              <a:rPr lang="en-US" altLang="zh-CN" sz="2800" dirty="0">
                <a:solidFill>
                  <a:srgbClr val="0070C0"/>
                </a:solidFill>
                <a:latin typeface="Arial"/>
                <a:ea typeface="微软雅黑" pitchFamily="34" charset="-122"/>
                <a:cs typeface="Arial" pitchFamily="34" charset="0"/>
                <a:sym typeface="Calibri"/>
              </a:rPr>
              <a:t> </a:t>
            </a:r>
            <a:r>
              <a:rPr lang="en-US" altLang="zh-CN" sz="2000" dirty="0">
                <a:solidFill>
                  <a:schemeClr val="bg1"/>
                </a:solidFill>
                <a:latin typeface="Arial"/>
                <a:ea typeface="微软雅黑" pitchFamily="34" charset="-122"/>
                <a:cs typeface="Arial" pitchFamily="34" charset="0"/>
                <a:sym typeface="Calibri"/>
              </a:rPr>
              <a:t>online service, performance improved by </a:t>
            </a:r>
            <a:r>
              <a:rPr lang="en-US" altLang="zh-CN" sz="2800" b="1" dirty="0">
                <a:solidFill>
                  <a:srgbClr val="FFC000"/>
                </a:solidFill>
                <a:latin typeface="Arial"/>
                <a:ea typeface="微软雅黑" pitchFamily="34" charset="-122"/>
                <a:cs typeface="Arial" pitchFamily="34" charset="0"/>
                <a:sym typeface="Calibri"/>
              </a:rPr>
              <a:t>50%</a:t>
            </a:r>
            <a:r>
              <a:rPr lang="en-US" altLang="zh-CN" sz="2000" dirty="0">
                <a:solidFill>
                  <a:schemeClr val="bg1"/>
                </a:solidFill>
                <a:latin typeface="Arial"/>
                <a:ea typeface="微软雅黑" pitchFamily="34" charset="-122"/>
                <a:cs typeface="Arial" pitchFamily="34" charset="0"/>
                <a:sym typeface="Calibri"/>
              </a:rPr>
              <a:t>.</a:t>
            </a:r>
            <a:endParaRPr lang="en-US" altLang="en-US" sz="2000" dirty="0">
              <a:solidFill>
                <a:schemeClr val="bg1"/>
              </a:solidFill>
              <a:latin typeface="Arial"/>
              <a:ea typeface="微软雅黑" pitchFamily="34" charset="-122"/>
              <a:cs typeface="Arial" pitchFamily="34" charset="0"/>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63619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
          <p:cNvSpPr>
            <a:spLocks noGrp="1"/>
          </p:cNvSpPr>
          <p:nvPr>
            <p:ph type="title"/>
          </p:nvPr>
        </p:nvSpPr>
        <p:spPr>
          <a:xfrm>
            <a:off x="521361" y="311451"/>
            <a:ext cx="8229838" cy="593424"/>
          </a:xfrm>
        </p:spPr>
        <p:txBody>
          <a:bodyPr/>
          <a:lstStyle/>
          <a:p>
            <a:r>
              <a:rPr lang="en-US" altLang="zh-CN" dirty="0"/>
              <a:t>Why Is the BC&amp;DR Necessary?</a:t>
            </a:r>
            <a:endParaRPr lang="es-VE" altLang="zh-CN" dirty="0"/>
          </a:p>
        </p:txBody>
      </p:sp>
      <p:sp>
        <p:nvSpPr>
          <p:cNvPr id="33" name="矩形 32"/>
          <p:cNvSpPr/>
          <p:nvPr/>
        </p:nvSpPr>
        <p:spPr>
          <a:xfrm>
            <a:off x="829119" y="3698618"/>
            <a:ext cx="7976214" cy="1049106"/>
          </a:xfrm>
          <a:prstGeom prst="rect">
            <a:avLst/>
          </a:prstGeom>
          <a:ln>
            <a:noFill/>
          </a:ln>
          <a:effectLst>
            <a:outerShdw blurRad="292100" dist="139700" dir="2700000" algn="tl" rotWithShape="0">
              <a:srgbClr val="333333">
                <a:alpha val="65000"/>
              </a:srgbClr>
            </a:outerShdw>
          </a:effectLst>
        </p:spPr>
        <p:txBody>
          <a:bodyPr wrap="square" lIns="288000" tIns="108000" rIns="288000" bIns="108000" anchor="ctr">
            <a:spAutoFit/>
          </a:bodyPr>
          <a:lstStyle/>
          <a:p>
            <a:pPr>
              <a:buClr>
                <a:schemeClr val="bg1"/>
              </a:buClr>
              <a:defRPr/>
            </a:pPr>
            <a:r>
              <a:rPr lang="en-US" altLang="zh-CN" sz="1600" kern="0" dirty="0">
                <a:solidFill>
                  <a:schemeClr val="bg1"/>
                </a:solidFill>
                <a:latin typeface="微软雅黑" pitchFamily="34" charset="-122"/>
                <a:ea typeface="微软雅黑" pitchFamily="34" charset="-122"/>
                <a:cs typeface="Arial" pitchFamily="34" charset="0"/>
              </a:rPr>
              <a:t>Cloud services broke down for </a:t>
            </a:r>
            <a:r>
              <a:rPr lang="en-US" altLang="zh-CN" b="1" kern="0" dirty="0">
                <a:solidFill>
                  <a:srgbClr val="FFC000"/>
                </a:solidFill>
                <a:latin typeface="微软雅黑" pitchFamily="34" charset="-122"/>
                <a:ea typeface="微软雅黑" pitchFamily="34" charset="-122"/>
                <a:cs typeface="Arial" pitchFamily="34" charset="0"/>
              </a:rPr>
              <a:t>13</a:t>
            </a:r>
            <a:r>
              <a:rPr lang="en-US" altLang="zh-CN" sz="1600" kern="0" dirty="0">
                <a:solidFill>
                  <a:schemeClr val="bg1"/>
                </a:solidFill>
                <a:latin typeface="微软雅黑" pitchFamily="34" charset="-122"/>
                <a:ea typeface="微软雅黑" pitchFamily="34" charset="-122"/>
                <a:cs typeface="Arial" pitchFamily="34" charset="0"/>
              </a:rPr>
              <a:t> times from 2007 to 2012, resulting in service interruptions for </a:t>
            </a:r>
            <a:r>
              <a:rPr lang="en-US" altLang="zh-CN" sz="2000" b="1" kern="0" dirty="0">
                <a:solidFill>
                  <a:srgbClr val="FFC000"/>
                </a:solidFill>
                <a:latin typeface="微软雅黑" pitchFamily="34" charset="-122"/>
                <a:ea typeface="微软雅黑" pitchFamily="34" charset="-122"/>
                <a:cs typeface="Arial" pitchFamily="34" charset="0"/>
              </a:rPr>
              <a:t>568</a:t>
            </a:r>
            <a:r>
              <a:rPr lang="en-US" altLang="zh-CN" sz="1600" kern="0" dirty="0">
                <a:solidFill>
                  <a:schemeClr val="bg1"/>
                </a:solidFill>
                <a:latin typeface="微软雅黑" pitchFamily="34" charset="-122"/>
                <a:ea typeface="微软雅黑" pitchFamily="34" charset="-122"/>
                <a:cs typeface="Arial" pitchFamily="34" charset="0"/>
              </a:rPr>
              <a:t> hours and over </a:t>
            </a:r>
            <a:r>
              <a:rPr lang="en-US" altLang="zh-CN" b="1" kern="0" dirty="0">
                <a:solidFill>
                  <a:srgbClr val="FFC000"/>
                </a:solidFill>
                <a:latin typeface="微软雅黑" pitchFamily="34" charset="-122"/>
                <a:ea typeface="微软雅黑" pitchFamily="34" charset="-122"/>
                <a:cs typeface="Arial" pitchFamily="34" charset="0"/>
              </a:rPr>
              <a:t>71.7 million </a:t>
            </a:r>
            <a:r>
              <a:rPr lang="en-US" altLang="zh-CN" sz="1600" kern="0" dirty="0">
                <a:solidFill>
                  <a:schemeClr val="bg1"/>
                </a:solidFill>
                <a:latin typeface="微软雅黑" pitchFamily="34" charset="-122"/>
                <a:ea typeface="微软雅黑" pitchFamily="34" charset="-122"/>
                <a:cs typeface="Arial" pitchFamily="34" charset="0"/>
              </a:rPr>
              <a:t>USD economic loss.</a:t>
            </a:r>
            <a:endParaRPr lang="zh-CN" altLang="en-US" sz="1600" dirty="0">
              <a:solidFill>
                <a:schemeClr val="bg1"/>
              </a:solidFill>
              <a:latin typeface="微软雅黑" pitchFamily="34" charset="-122"/>
              <a:ea typeface="微软雅黑" pitchFamily="34" charset="-122"/>
              <a:cs typeface="Arial" pitchFamily="34" charset="0"/>
            </a:endParaRPr>
          </a:p>
        </p:txBody>
      </p:sp>
      <p:sp>
        <p:nvSpPr>
          <p:cNvPr id="34" name="椭圆 33"/>
          <p:cNvSpPr/>
          <p:nvPr/>
        </p:nvSpPr>
        <p:spPr bwMode="auto">
          <a:xfrm>
            <a:off x="1045143" y="1497737"/>
            <a:ext cx="1980000" cy="1980000"/>
          </a:xfrm>
          <a:prstGeom prst="ellipse">
            <a:avLst/>
          </a:prstGeom>
          <a:solidFill>
            <a:srgbClr val="0081CC">
              <a:alpha val="9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90000" bIns="180000" rtlCol="0" anchor="ctr"/>
          <a:lstStyle/>
          <a:p>
            <a:pPr algn="ctr" defTabSz="1219138"/>
            <a:endParaRPr lang="zh-CN" altLang="en-US" sz="2800" dirty="0">
              <a:latin typeface="微软雅黑" pitchFamily="34" charset="-122"/>
              <a:ea typeface="微软雅黑" pitchFamily="34" charset="-122"/>
              <a:cs typeface="Arial" pitchFamily="34" charset="0"/>
            </a:endParaRPr>
          </a:p>
        </p:txBody>
      </p:sp>
      <p:sp>
        <p:nvSpPr>
          <p:cNvPr id="35" name="椭圆 34"/>
          <p:cNvSpPr/>
          <p:nvPr/>
        </p:nvSpPr>
        <p:spPr bwMode="auto">
          <a:xfrm>
            <a:off x="3681524" y="1497737"/>
            <a:ext cx="1980000" cy="1980000"/>
          </a:xfrm>
          <a:prstGeom prst="ellipse">
            <a:avLst/>
          </a:prstGeom>
          <a:solidFill>
            <a:srgbClr val="FF9900">
              <a:alpha val="9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90000" bIns="180000" rtlCol="0" anchor="ctr"/>
          <a:lstStyle/>
          <a:p>
            <a:pPr algn="ctr" defTabSz="1219138"/>
            <a:endParaRPr lang="zh-CN" altLang="en-US" sz="2800" dirty="0">
              <a:latin typeface="微软雅黑" pitchFamily="34" charset="-122"/>
              <a:ea typeface="微软雅黑" pitchFamily="34" charset="-122"/>
              <a:cs typeface="Arial" pitchFamily="34" charset="0"/>
            </a:endParaRPr>
          </a:p>
        </p:txBody>
      </p:sp>
      <p:sp>
        <p:nvSpPr>
          <p:cNvPr id="36" name="椭圆 35"/>
          <p:cNvSpPr/>
          <p:nvPr/>
        </p:nvSpPr>
        <p:spPr bwMode="auto">
          <a:xfrm>
            <a:off x="6317905" y="1497737"/>
            <a:ext cx="1980000" cy="1980000"/>
          </a:xfrm>
          <a:prstGeom prst="ellipse">
            <a:avLst/>
          </a:prstGeom>
          <a:solidFill>
            <a:srgbClr val="7ABC32">
              <a:alpha val="9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90000" bIns="180000" rtlCol="0" anchor="ctr"/>
          <a:lstStyle/>
          <a:p>
            <a:pPr algn="ctr"/>
            <a:endParaRPr lang="en-US" altLang="zh-CN" sz="2800" dirty="0">
              <a:solidFill>
                <a:schemeClr val="lt1"/>
              </a:solidFill>
              <a:latin typeface="微软雅黑" pitchFamily="34" charset="-122"/>
              <a:ea typeface="微软雅黑" pitchFamily="34" charset="-122"/>
              <a:cs typeface="Arial" pitchFamily="34" charset="0"/>
            </a:endParaRPr>
          </a:p>
        </p:txBody>
      </p:sp>
      <p:sp>
        <p:nvSpPr>
          <p:cNvPr id="37" name="椭圆 36"/>
          <p:cNvSpPr/>
          <p:nvPr/>
        </p:nvSpPr>
        <p:spPr>
          <a:xfrm>
            <a:off x="991143" y="1443737"/>
            <a:ext cx="2088000" cy="2088000"/>
          </a:xfrm>
          <a:prstGeom prst="ellipse">
            <a:avLst/>
          </a:prstGeom>
          <a:noFill/>
          <a:ln w="127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cs typeface="Arial" pitchFamily="34" charset="0"/>
            </a:endParaRPr>
          </a:p>
        </p:txBody>
      </p:sp>
      <p:sp>
        <p:nvSpPr>
          <p:cNvPr id="38" name="椭圆 37"/>
          <p:cNvSpPr/>
          <p:nvPr/>
        </p:nvSpPr>
        <p:spPr>
          <a:xfrm>
            <a:off x="3627524" y="1443737"/>
            <a:ext cx="2088000" cy="2088000"/>
          </a:xfrm>
          <a:prstGeom prst="ellipse">
            <a:avLst/>
          </a:prstGeom>
          <a:noFill/>
          <a:ln w="127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cs typeface="Arial" pitchFamily="34" charset="0"/>
            </a:endParaRPr>
          </a:p>
        </p:txBody>
      </p:sp>
      <p:sp>
        <p:nvSpPr>
          <p:cNvPr id="39" name="椭圆 38"/>
          <p:cNvSpPr/>
          <p:nvPr/>
        </p:nvSpPr>
        <p:spPr>
          <a:xfrm>
            <a:off x="6263905" y="1443737"/>
            <a:ext cx="2088000" cy="2088000"/>
          </a:xfrm>
          <a:prstGeom prst="ellipse">
            <a:avLst/>
          </a:prstGeom>
          <a:noFill/>
          <a:ln w="127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cs typeface="Arial" pitchFamily="34" charset="0"/>
            </a:endParaRPr>
          </a:p>
        </p:txBody>
      </p:sp>
      <p:sp>
        <p:nvSpPr>
          <p:cNvPr id="40" name="矩形 39"/>
          <p:cNvSpPr/>
          <p:nvPr/>
        </p:nvSpPr>
        <p:spPr>
          <a:xfrm>
            <a:off x="971600" y="1857777"/>
            <a:ext cx="2088231" cy="1107996"/>
          </a:xfrm>
          <a:prstGeom prst="rect">
            <a:avLst/>
          </a:prstGeom>
        </p:spPr>
        <p:txBody>
          <a:bodyPr wrap="square">
            <a:spAutoFit/>
          </a:bodyPr>
          <a:lstStyle/>
          <a:p>
            <a:pPr algn="ctr" defTabSz="1219138"/>
            <a:r>
              <a:rPr lang="en-US" altLang="zh-CN" sz="1400" dirty="0">
                <a:solidFill>
                  <a:schemeClr val="bg1"/>
                </a:solidFill>
                <a:latin typeface="微软雅黑" pitchFamily="34" charset="-122"/>
                <a:ea typeface="微软雅黑" pitchFamily="34" charset="-122"/>
                <a:cs typeface="Arial" pitchFamily="34" charset="0"/>
              </a:rPr>
              <a:t>Economic loss of Amazon due to two system breakdowns: $</a:t>
            </a:r>
            <a:r>
              <a:rPr lang="en-US" altLang="zh-CN" sz="2400" dirty="0">
                <a:solidFill>
                  <a:srgbClr val="FFC000"/>
                </a:solidFill>
                <a:latin typeface="微软雅黑" pitchFamily="34" charset="-122"/>
                <a:ea typeface="微软雅黑" pitchFamily="34" charset="-122"/>
                <a:cs typeface="Arial" pitchFamily="34" charset="0"/>
              </a:rPr>
              <a:t>7,000,000</a:t>
            </a:r>
            <a:endParaRPr lang="zh-CN" altLang="en-US" sz="1400" dirty="0">
              <a:solidFill>
                <a:schemeClr val="bg1"/>
              </a:solidFill>
              <a:latin typeface="微软雅黑" pitchFamily="34" charset="-122"/>
              <a:ea typeface="微软雅黑" pitchFamily="34" charset="-122"/>
              <a:cs typeface="Arial" pitchFamily="34" charset="0"/>
            </a:endParaRPr>
          </a:p>
        </p:txBody>
      </p:sp>
      <p:sp>
        <p:nvSpPr>
          <p:cNvPr id="41" name="矩形 40"/>
          <p:cNvSpPr/>
          <p:nvPr/>
        </p:nvSpPr>
        <p:spPr>
          <a:xfrm>
            <a:off x="3635896" y="1713761"/>
            <a:ext cx="2017759" cy="1538883"/>
          </a:xfrm>
          <a:prstGeom prst="rect">
            <a:avLst/>
          </a:prstGeom>
        </p:spPr>
        <p:txBody>
          <a:bodyPr wrap="square">
            <a:spAutoFit/>
          </a:bodyPr>
          <a:lstStyle/>
          <a:p>
            <a:pPr algn="ctr" defTabSz="1219138"/>
            <a:r>
              <a:rPr lang="en-US" altLang="zh-CN" sz="1400" dirty="0">
                <a:solidFill>
                  <a:schemeClr val="bg1"/>
                </a:solidFill>
                <a:latin typeface="微软雅黑" pitchFamily="34" charset="-122"/>
                <a:ea typeface="微软雅黑" pitchFamily="34" charset="-122"/>
                <a:cs typeface="Arial" pitchFamily="34" charset="0"/>
              </a:rPr>
              <a:t>Number of users whose services are adversely affected due to </a:t>
            </a:r>
            <a:r>
              <a:rPr lang="en-US" altLang="zh-CN" sz="1400" dirty="0" err="1">
                <a:solidFill>
                  <a:schemeClr val="bg1"/>
                </a:solidFill>
                <a:latin typeface="微软雅黑" pitchFamily="34" charset="-122"/>
                <a:ea typeface="微软雅黑" pitchFamily="34" charset="-122"/>
                <a:cs typeface="Arial" pitchFamily="34" charset="0"/>
              </a:rPr>
              <a:t>iCloud</a:t>
            </a:r>
            <a:r>
              <a:rPr lang="en-US" altLang="zh-CN" sz="1400" dirty="0">
                <a:solidFill>
                  <a:schemeClr val="bg1"/>
                </a:solidFill>
                <a:latin typeface="微软雅黑" pitchFamily="34" charset="-122"/>
                <a:ea typeface="微软雅黑" pitchFamily="34" charset="-122"/>
                <a:cs typeface="Arial" pitchFamily="34" charset="0"/>
              </a:rPr>
              <a:t> breakdown of Apple: </a:t>
            </a:r>
            <a:r>
              <a:rPr lang="en-US" altLang="zh-CN" sz="2400" dirty="0">
                <a:solidFill>
                  <a:srgbClr val="FFC000"/>
                </a:solidFill>
                <a:latin typeface="微软雅黑" pitchFamily="34" charset="-122"/>
                <a:ea typeface="微软雅黑" pitchFamily="34" charset="-122"/>
                <a:cs typeface="Arial" pitchFamily="34" charset="0"/>
              </a:rPr>
              <a:t>3,000,000</a:t>
            </a:r>
            <a:endParaRPr lang="zh-CN" altLang="en-US" sz="1600" dirty="0">
              <a:solidFill>
                <a:srgbClr val="FFC000"/>
              </a:solidFill>
              <a:latin typeface="微软雅黑" pitchFamily="34" charset="-122"/>
              <a:ea typeface="微软雅黑" pitchFamily="34" charset="-122"/>
              <a:cs typeface="Arial" pitchFamily="34" charset="0"/>
            </a:endParaRPr>
          </a:p>
        </p:txBody>
      </p:sp>
      <p:sp>
        <p:nvSpPr>
          <p:cNvPr id="42" name="矩形 41"/>
          <p:cNvSpPr/>
          <p:nvPr/>
        </p:nvSpPr>
        <p:spPr>
          <a:xfrm>
            <a:off x="6373735" y="1929785"/>
            <a:ext cx="1872208" cy="1154162"/>
          </a:xfrm>
          <a:prstGeom prst="rect">
            <a:avLst/>
          </a:prstGeom>
        </p:spPr>
        <p:txBody>
          <a:bodyPr wrap="square">
            <a:spAutoFit/>
          </a:bodyPr>
          <a:lstStyle/>
          <a:p>
            <a:pPr algn="ctr" defTabSz="1219138"/>
            <a:r>
              <a:rPr lang="en-US" altLang="zh-CN" sz="1500" dirty="0">
                <a:solidFill>
                  <a:schemeClr val="bg1"/>
                </a:solidFill>
                <a:latin typeface="微软雅黑" pitchFamily="34" charset="-122"/>
                <a:ea typeface="微软雅黑" pitchFamily="34" charset="-122"/>
                <a:cs typeface="Arial" pitchFamily="34" charset="0"/>
              </a:rPr>
              <a:t>Traffic dropped due to a 5-minute </a:t>
            </a:r>
            <a:r>
              <a:rPr lang="en-US" altLang="zh-CN" sz="1400" dirty="0">
                <a:solidFill>
                  <a:schemeClr val="bg1"/>
                </a:solidFill>
                <a:latin typeface="微软雅黑" pitchFamily="34" charset="-122"/>
                <a:ea typeface="微软雅黑" pitchFamily="34" charset="-122"/>
                <a:cs typeface="Arial" pitchFamily="34" charset="0"/>
              </a:rPr>
              <a:t>system</a:t>
            </a:r>
            <a:r>
              <a:rPr lang="en-US" altLang="zh-CN" sz="1500" dirty="0">
                <a:solidFill>
                  <a:schemeClr val="bg1"/>
                </a:solidFill>
                <a:latin typeface="微软雅黑" pitchFamily="34" charset="-122"/>
                <a:ea typeface="微软雅黑" pitchFamily="34" charset="-122"/>
                <a:cs typeface="Arial" pitchFamily="34" charset="0"/>
              </a:rPr>
              <a:t> breakdown of Google: </a:t>
            </a:r>
            <a:r>
              <a:rPr lang="en-US" altLang="zh-CN" sz="2400" dirty="0">
                <a:solidFill>
                  <a:srgbClr val="FFC000"/>
                </a:solidFill>
                <a:latin typeface="微软雅黑" pitchFamily="34" charset="-122"/>
                <a:ea typeface="微软雅黑" pitchFamily="34" charset="-122"/>
                <a:cs typeface="Arial" pitchFamily="34" charset="0"/>
              </a:rPr>
              <a:t>40%</a:t>
            </a:r>
            <a:endParaRPr lang="zh-CN" altLang="en-US" dirty="0">
              <a:solidFill>
                <a:srgbClr val="FFC000"/>
              </a:solidFill>
              <a:latin typeface="微软雅黑" pitchFamily="34" charset="-122"/>
              <a:ea typeface="微软雅黑" pitchFamily="34" charset="-122"/>
              <a:cs typeface="Arial"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
          <p:cNvSpPr>
            <a:spLocks noGrp="1"/>
          </p:cNvSpPr>
          <p:nvPr>
            <p:ph type="title"/>
          </p:nvPr>
        </p:nvSpPr>
        <p:spPr>
          <a:xfrm>
            <a:off x="521361" y="311451"/>
            <a:ext cx="8229838" cy="593424"/>
          </a:xfrm>
        </p:spPr>
        <p:txBody>
          <a:bodyPr/>
          <a:lstStyle/>
          <a:p>
            <a:r>
              <a:rPr lang="en-US" altLang="zh-CN" dirty="0"/>
              <a:t>Huawei BC&amp;DR Solution Panorama</a:t>
            </a:r>
            <a:endParaRPr lang="es-VE" altLang="zh-CN" dirty="0"/>
          </a:p>
        </p:txBody>
      </p:sp>
      <p:grpSp>
        <p:nvGrpSpPr>
          <p:cNvPr id="33" name="组合 31"/>
          <p:cNvGrpSpPr/>
          <p:nvPr/>
        </p:nvGrpSpPr>
        <p:grpSpPr>
          <a:xfrm>
            <a:off x="710910" y="1347614"/>
            <a:ext cx="7816050" cy="3168023"/>
            <a:chOff x="1006646" y="1010176"/>
            <a:chExt cx="10921498" cy="4329433"/>
          </a:xfrm>
        </p:grpSpPr>
        <p:sp>
          <p:nvSpPr>
            <p:cNvPr id="34" name="Rectangle 68"/>
            <p:cNvSpPr txBox="1">
              <a:spLocks noChangeArrowheads="1"/>
            </p:cNvSpPr>
            <p:nvPr/>
          </p:nvSpPr>
          <p:spPr bwMode="auto">
            <a:xfrm>
              <a:off x="1273829" y="1045229"/>
              <a:ext cx="9390491" cy="1130830"/>
            </a:xfrm>
            <a:prstGeom prst="rect">
              <a:avLst/>
            </a:prstGeom>
            <a:noFill/>
            <a:ln>
              <a:noFill/>
            </a:ln>
            <a:extLst/>
          </p:spPr>
          <p:txBody>
            <a:bodyPr lIns="123913" tIns="61955" rIns="123913" bIns="61955"/>
            <a:lstStyle/>
            <a:p>
              <a:pPr marL="414026" indent="-414026" defTabSz="1106068" eaLnBrk="0" fontAlgn="auto" hangingPunct="0">
                <a:buClrTx/>
                <a:buFontTx/>
                <a:buChar char="•"/>
                <a:defRPr/>
              </a:pPr>
              <a:endParaRPr lang="en-US" altLang="zh-CN" sz="1400" b="0" kern="0" dirty="0">
                <a:solidFill>
                  <a:schemeClr val="bg1"/>
                </a:solidFill>
                <a:latin typeface="微软雅黑" pitchFamily="34" charset="-122"/>
                <a:ea typeface="微软雅黑" pitchFamily="34" charset="-122"/>
                <a:cs typeface="Arial" pitchFamily="34" charset="0"/>
              </a:endParaRPr>
            </a:p>
          </p:txBody>
        </p:sp>
        <p:grpSp>
          <p:nvGrpSpPr>
            <p:cNvPr id="35" name="组合 6"/>
            <p:cNvGrpSpPr/>
            <p:nvPr/>
          </p:nvGrpSpPr>
          <p:grpSpPr>
            <a:xfrm>
              <a:off x="1006646" y="3266416"/>
              <a:ext cx="7617130" cy="2073193"/>
              <a:chOff x="1201345" y="2949762"/>
              <a:chExt cx="5777398" cy="1408880"/>
            </a:xfrm>
            <a:effectLst>
              <a:outerShdw blurRad="50800" dist="38100" dir="2700000" algn="tl" rotWithShape="0">
                <a:prstClr val="black">
                  <a:alpha val="40000"/>
                </a:prstClr>
              </a:outerShdw>
            </a:effectLst>
          </p:grpSpPr>
          <p:sp>
            <p:nvSpPr>
              <p:cNvPr id="58" name="椭圆 57"/>
              <p:cNvSpPr/>
              <p:nvPr/>
            </p:nvSpPr>
            <p:spPr bwMode="auto">
              <a:xfrm rot="21196802">
                <a:off x="1225279" y="3623305"/>
                <a:ext cx="1371201" cy="548987"/>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152070"/>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59" name="椭圆 58"/>
              <p:cNvSpPr/>
              <p:nvPr/>
            </p:nvSpPr>
            <p:spPr bwMode="auto">
              <a:xfrm rot="21196802">
                <a:off x="1216994" y="3375208"/>
                <a:ext cx="3030353" cy="858330"/>
              </a:xfrm>
              <a:prstGeom prst="ellips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152070"/>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60" name="椭圆 59"/>
              <p:cNvSpPr/>
              <p:nvPr/>
            </p:nvSpPr>
            <p:spPr bwMode="auto">
              <a:xfrm rot="21196802">
                <a:off x="1201345" y="2949762"/>
                <a:ext cx="5777398" cy="1408880"/>
              </a:xfrm>
              <a:prstGeom prst="ellips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152070"/>
                <a:endParaRPr lang="zh-CN" altLang="en-US" sz="1200" b="0" dirty="0">
                  <a:solidFill>
                    <a:schemeClr val="bg1"/>
                  </a:solidFill>
                  <a:latin typeface="微软雅黑" pitchFamily="34" charset="-122"/>
                  <a:ea typeface="微软雅黑" pitchFamily="34" charset="-122"/>
                  <a:cs typeface="Arial" pitchFamily="34" charset="0"/>
                </a:endParaRPr>
              </a:p>
            </p:txBody>
          </p:sp>
        </p:grpSp>
        <p:grpSp>
          <p:nvGrpSpPr>
            <p:cNvPr id="36" name="组合 51"/>
            <p:cNvGrpSpPr/>
            <p:nvPr/>
          </p:nvGrpSpPr>
          <p:grpSpPr>
            <a:xfrm>
              <a:off x="1207800" y="3475727"/>
              <a:ext cx="1506290" cy="1421638"/>
              <a:chOff x="155575" y="3040380"/>
              <a:chExt cx="1162050" cy="1128395"/>
            </a:xfrm>
            <a:solidFill>
              <a:srgbClr val="C00000"/>
            </a:solidFill>
            <a:effectLst>
              <a:outerShdw blurRad="50800" dist="38100" algn="l" rotWithShape="0">
                <a:schemeClr val="bg2">
                  <a:alpha val="40000"/>
                </a:schemeClr>
              </a:outerShdw>
            </a:effectLst>
          </p:grpSpPr>
          <p:sp>
            <p:nvSpPr>
              <p:cNvPr id="56" name="Freeform 21"/>
              <p:cNvSpPr>
                <a:spLocks/>
              </p:cNvSpPr>
              <p:nvPr/>
            </p:nvSpPr>
            <p:spPr bwMode="auto">
              <a:xfrm>
                <a:off x="523875" y="3040380"/>
                <a:ext cx="390525" cy="355600"/>
              </a:xfrm>
              <a:custGeom>
                <a:avLst/>
                <a:gdLst/>
                <a:ahLst/>
                <a:cxnLst>
                  <a:cxn ang="0">
                    <a:pos x="5412" y="4928"/>
                  </a:cxn>
                  <a:cxn ang="0">
                    <a:pos x="4048" y="3256"/>
                  </a:cxn>
                  <a:cxn ang="0">
                    <a:pos x="3080" y="2024"/>
                  </a:cxn>
                  <a:cxn ang="0">
                    <a:pos x="3080" y="0"/>
                  </a:cxn>
                  <a:cxn ang="0">
                    <a:pos x="2376" y="0"/>
                  </a:cxn>
                  <a:cxn ang="0">
                    <a:pos x="2376" y="1980"/>
                  </a:cxn>
                  <a:cxn ang="0">
                    <a:pos x="1320" y="3256"/>
                  </a:cxn>
                  <a:cxn ang="0">
                    <a:pos x="0" y="4928"/>
                  </a:cxn>
                  <a:cxn ang="0">
                    <a:pos x="2684" y="4928"/>
                  </a:cxn>
                  <a:cxn ang="0">
                    <a:pos x="5412" y="4928"/>
                  </a:cxn>
                </a:cxnLst>
                <a:rect l="0" t="0" r="r" b="b"/>
                <a:pathLst>
                  <a:path w="5412" h="4928">
                    <a:moveTo>
                      <a:pt x="5412" y="4928"/>
                    </a:moveTo>
                    <a:lnTo>
                      <a:pt x="4048" y="3256"/>
                    </a:lnTo>
                    <a:lnTo>
                      <a:pt x="3080" y="2024"/>
                    </a:lnTo>
                    <a:lnTo>
                      <a:pt x="3080" y="0"/>
                    </a:lnTo>
                    <a:lnTo>
                      <a:pt x="2376" y="0"/>
                    </a:lnTo>
                    <a:lnTo>
                      <a:pt x="2376" y="1980"/>
                    </a:lnTo>
                    <a:lnTo>
                      <a:pt x="1320" y="3256"/>
                    </a:lnTo>
                    <a:lnTo>
                      <a:pt x="0" y="4928"/>
                    </a:lnTo>
                    <a:lnTo>
                      <a:pt x="2684" y="4928"/>
                    </a:lnTo>
                    <a:lnTo>
                      <a:pt x="5412" y="49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57" name="Freeform 22"/>
              <p:cNvSpPr>
                <a:spLocks noEditPoints="1"/>
              </p:cNvSpPr>
              <p:nvPr/>
            </p:nvSpPr>
            <p:spPr bwMode="auto">
              <a:xfrm>
                <a:off x="155575" y="3375025"/>
                <a:ext cx="1162050" cy="793750"/>
              </a:xfrm>
              <a:custGeom>
                <a:avLst/>
                <a:gdLst/>
                <a:ahLst/>
                <a:cxnLst>
                  <a:cxn ang="0">
                    <a:pos x="11836" y="2420"/>
                  </a:cxn>
                  <a:cxn ang="0">
                    <a:pos x="10780" y="528"/>
                  </a:cxn>
                  <a:cxn ang="0">
                    <a:pos x="3784" y="9724"/>
                  </a:cxn>
                  <a:cxn ang="0">
                    <a:pos x="0" y="11000"/>
                  </a:cxn>
                  <a:cxn ang="0">
                    <a:pos x="14388" y="9724"/>
                  </a:cxn>
                  <a:cxn ang="0">
                    <a:pos x="528" y="5544"/>
                  </a:cxn>
                  <a:cxn ang="0">
                    <a:pos x="1056" y="3960"/>
                  </a:cxn>
                  <a:cxn ang="0">
                    <a:pos x="1056" y="3344"/>
                  </a:cxn>
                  <a:cxn ang="0">
                    <a:pos x="1320" y="7260"/>
                  </a:cxn>
                  <a:cxn ang="0">
                    <a:pos x="1804" y="7260"/>
                  </a:cxn>
                  <a:cxn ang="0">
                    <a:pos x="1320" y="5544"/>
                  </a:cxn>
                  <a:cxn ang="0">
                    <a:pos x="1804" y="5060"/>
                  </a:cxn>
                  <a:cxn ang="0">
                    <a:pos x="1804" y="4444"/>
                  </a:cxn>
                  <a:cxn ang="0">
                    <a:pos x="2112" y="6160"/>
                  </a:cxn>
                  <a:cxn ang="0">
                    <a:pos x="2640" y="6160"/>
                  </a:cxn>
                  <a:cxn ang="0">
                    <a:pos x="2112" y="3344"/>
                  </a:cxn>
                  <a:cxn ang="0">
                    <a:pos x="3432" y="7260"/>
                  </a:cxn>
                  <a:cxn ang="0">
                    <a:pos x="3432" y="6644"/>
                  </a:cxn>
                  <a:cxn ang="0">
                    <a:pos x="2904" y="5060"/>
                  </a:cxn>
                  <a:cxn ang="0">
                    <a:pos x="3432" y="5060"/>
                  </a:cxn>
                  <a:cxn ang="0">
                    <a:pos x="2904" y="3344"/>
                  </a:cxn>
                  <a:cxn ang="0">
                    <a:pos x="6336" y="8096"/>
                  </a:cxn>
                  <a:cxn ang="0">
                    <a:pos x="6336" y="7084"/>
                  </a:cxn>
                  <a:cxn ang="0">
                    <a:pos x="5544" y="6336"/>
                  </a:cxn>
                  <a:cxn ang="0">
                    <a:pos x="6336" y="6336"/>
                  </a:cxn>
                  <a:cxn ang="0">
                    <a:pos x="5544" y="3476"/>
                  </a:cxn>
                  <a:cxn ang="0">
                    <a:pos x="6336" y="2684"/>
                  </a:cxn>
                  <a:cxn ang="0">
                    <a:pos x="6336" y="1672"/>
                  </a:cxn>
                  <a:cxn ang="0">
                    <a:pos x="6820" y="4488"/>
                  </a:cxn>
                  <a:cxn ang="0">
                    <a:pos x="7612" y="4488"/>
                  </a:cxn>
                  <a:cxn ang="0">
                    <a:pos x="8008" y="7084"/>
                  </a:cxn>
                  <a:cxn ang="0">
                    <a:pos x="8844" y="4488"/>
                  </a:cxn>
                  <a:cxn ang="0">
                    <a:pos x="8844" y="3476"/>
                  </a:cxn>
                  <a:cxn ang="0">
                    <a:pos x="8008" y="2684"/>
                  </a:cxn>
                  <a:cxn ang="0">
                    <a:pos x="8844" y="2684"/>
                  </a:cxn>
                  <a:cxn ang="0">
                    <a:pos x="9240" y="5324"/>
                  </a:cxn>
                  <a:cxn ang="0">
                    <a:pos x="10076" y="4488"/>
                  </a:cxn>
                  <a:cxn ang="0">
                    <a:pos x="10076" y="3476"/>
                  </a:cxn>
                  <a:cxn ang="0">
                    <a:pos x="9240" y="2684"/>
                  </a:cxn>
                  <a:cxn ang="0">
                    <a:pos x="10076" y="2684"/>
                  </a:cxn>
                  <a:cxn ang="0">
                    <a:pos x="12276" y="7084"/>
                  </a:cxn>
                  <a:cxn ang="0">
                    <a:pos x="12892" y="6512"/>
                  </a:cxn>
                  <a:cxn ang="0">
                    <a:pos x="12892" y="5720"/>
                  </a:cxn>
                  <a:cxn ang="0">
                    <a:pos x="12276" y="3784"/>
                  </a:cxn>
                  <a:cxn ang="0">
                    <a:pos x="12892" y="3784"/>
                  </a:cxn>
                  <a:cxn ang="0">
                    <a:pos x="13244" y="4356"/>
                  </a:cxn>
                  <a:cxn ang="0">
                    <a:pos x="13860" y="3784"/>
                  </a:cxn>
                  <a:cxn ang="0">
                    <a:pos x="13860" y="2992"/>
                  </a:cxn>
                </a:cxnLst>
                <a:rect l="0" t="0" r="r" b="b"/>
                <a:pathLst>
                  <a:path w="16104" h="11000">
                    <a:moveTo>
                      <a:pt x="14388" y="9724"/>
                    </a:moveTo>
                    <a:lnTo>
                      <a:pt x="14388" y="2420"/>
                    </a:lnTo>
                    <a:lnTo>
                      <a:pt x="11836" y="2420"/>
                    </a:lnTo>
                    <a:lnTo>
                      <a:pt x="11836" y="9724"/>
                    </a:lnTo>
                    <a:lnTo>
                      <a:pt x="10780" y="9724"/>
                    </a:lnTo>
                    <a:lnTo>
                      <a:pt x="10780" y="528"/>
                    </a:lnTo>
                    <a:lnTo>
                      <a:pt x="4884" y="528"/>
                    </a:lnTo>
                    <a:lnTo>
                      <a:pt x="4884" y="9724"/>
                    </a:lnTo>
                    <a:lnTo>
                      <a:pt x="3784" y="9724"/>
                    </a:lnTo>
                    <a:lnTo>
                      <a:pt x="3784" y="2156"/>
                    </a:lnTo>
                    <a:lnTo>
                      <a:pt x="0" y="0"/>
                    </a:lnTo>
                    <a:lnTo>
                      <a:pt x="0" y="11000"/>
                    </a:lnTo>
                    <a:lnTo>
                      <a:pt x="16104" y="11000"/>
                    </a:lnTo>
                    <a:lnTo>
                      <a:pt x="16104" y="9724"/>
                    </a:lnTo>
                    <a:lnTo>
                      <a:pt x="14388" y="9724"/>
                    </a:lnTo>
                    <a:close/>
                    <a:moveTo>
                      <a:pt x="1056" y="6160"/>
                    </a:moveTo>
                    <a:lnTo>
                      <a:pt x="528" y="6160"/>
                    </a:lnTo>
                    <a:lnTo>
                      <a:pt x="528" y="5544"/>
                    </a:lnTo>
                    <a:lnTo>
                      <a:pt x="1056" y="5544"/>
                    </a:lnTo>
                    <a:lnTo>
                      <a:pt x="1056" y="6160"/>
                    </a:lnTo>
                    <a:close/>
                    <a:moveTo>
                      <a:pt x="1056" y="3960"/>
                    </a:moveTo>
                    <a:lnTo>
                      <a:pt x="528" y="3960"/>
                    </a:lnTo>
                    <a:lnTo>
                      <a:pt x="528" y="3344"/>
                    </a:lnTo>
                    <a:lnTo>
                      <a:pt x="1056" y="3344"/>
                    </a:lnTo>
                    <a:lnTo>
                      <a:pt x="1056" y="3960"/>
                    </a:lnTo>
                    <a:close/>
                    <a:moveTo>
                      <a:pt x="1804" y="7260"/>
                    </a:moveTo>
                    <a:lnTo>
                      <a:pt x="1320" y="7260"/>
                    </a:lnTo>
                    <a:lnTo>
                      <a:pt x="1320" y="6644"/>
                    </a:lnTo>
                    <a:lnTo>
                      <a:pt x="1804" y="6644"/>
                    </a:lnTo>
                    <a:lnTo>
                      <a:pt x="1804" y="7260"/>
                    </a:lnTo>
                    <a:close/>
                    <a:moveTo>
                      <a:pt x="1804" y="6160"/>
                    </a:moveTo>
                    <a:lnTo>
                      <a:pt x="1320" y="6160"/>
                    </a:lnTo>
                    <a:lnTo>
                      <a:pt x="1320" y="5544"/>
                    </a:lnTo>
                    <a:lnTo>
                      <a:pt x="1804" y="5544"/>
                    </a:lnTo>
                    <a:lnTo>
                      <a:pt x="1804" y="6160"/>
                    </a:lnTo>
                    <a:close/>
                    <a:moveTo>
                      <a:pt x="1804" y="5060"/>
                    </a:moveTo>
                    <a:lnTo>
                      <a:pt x="1320" y="5060"/>
                    </a:lnTo>
                    <a:lnTo>
                      <a:pt x="1320" y="4444"/>
                    </a:lnTo>
                    <a:lnTo>
                      <a:pt x="1804" y="4444"/>
                    </a:lnTo>
                    <a:lnTo>
                      <a:pt x="1804" y="5060"/>
                    </a:lnTo>
                    <a:close/>
                    <a:moveTo>
                      <a:pt x="2640" y="6160"/>
                    </a:moveTo>
                    <a:lnTo>
                      <a:pt x="2112" y="6160"/>
                    </a:lnTo>
                    <a:lnTo>
                      <a:pt x="2112" y="5544"/>
                    </a:lnTo>
                    <a:lnTo>
                      <a:pt x="2640" y="5544"/>
                    </a:lnTo>
                    <a:lnTo>
                      <a:pt x="2640" y="6160"/>
                    </a:lnTo>
                    <a:close/>
                    <a:moveTo>
                      <a:pt x="2640" y="3960"/>
                    </a:moveTo>
                    <a:lnTo>
                      <a:pt x="2112" y="3960"/>
                    </a:lnTo>
                    <a:lnTo>
                      <a:pt x="2112" y="3344"/>
                    </a:lnTo>
                    <a:lnTo>
                      <a:pt x="2640" y="3344"/>
                    </a:lnTo>
                    <a:lnTo>
                      <a:pt x="2640" y="3960"/>
                    </a:lnTo>
                    <a:close/>
                    <a:moveTo>
                      <a:pt x="3432" y="7260"/>
                    </a:moveTo>
                    <a:lnTo>
                      <a:pt x="2904" y="7260"/>
                    </a:lnTo>
                    <a:lnTo>
                      <a:pt x="2904" y="6644"/>
                    </a:lnTo>
                    <a:lnTo>
                      <a:pt x="3432" y="6644"/>
                    </a:lnTo>
                    <a:lnTo>
                      <a:pt x="3432" y="7260"/>
                    </a:lnTo>
                    <a:close/>
                    <a:moveTo>
                      <a:pt x="3432" y="5060"/>
                    </a:moveTo>
                    <a:lnTo>
                      <a:pt x="2904" y="5060"/>
                    </a:lnTo>
                    <a:lnTo>
                      <a:pt x="2904" y="4444"/>
                    </a:lnTo>
                    <a:lnTo>
                      <a:pt x="3432" y="4444"/>
                    </a:lnTo>
                    <a:lnTo>
                      <a:pt x="3432" y="5060"/>
                    </a:lnTo>
                    <a:close/>
                    <a:moveTo>
                      <a:pt x="3432" y="3960"/>
                    </a:moveTo>
                    <a:lnTo>
                      <a:pt x="2904" y="3960"/>
                    </a:lnTo>
                    <a:lnTo>
                      <a:pt x="2904" y="3344"/>
                    </a:lnTo>
                    <a:lnTo>
                      <a:pt x="3432" y="3344"/>
                    </a:lnTo>
                    <a:lnTo>
                      <a:pt x="3432" y="3960"/>
                    </a:lnTo>
                    <a:close/>
                    <a:moveTo>
                      <a:pt x="6336" y="8096"/>
                    </a:moveTo>
                    <a:lnTo>
                      <a:pt x="5544" y="8096"/>
                    </a:lnTo>
                    <a:lnTo>
                      <a:pt x="5544" y="7084"/>
                    </a:lnTo>
                    <a:lnTo>
                      <a:pt x="6336" y="7084"/>
                    </a:lnTo>
                    <a:lnTo>
                      <a:pt x="6336" y="8096"/>
                    </a:lnTo>
                    <a:close/>
                    <a:moveTo>
                      <a:pt x="6336" y="6336"/>
                    </a:moveTo>
                    <a:lnTo>
                      <a:pt x="5544" y="6336"/>
                    </a:lnTo>
                    <a:lnTo>
                      <a:pt x="5544" y="5324"/>
                    </a:lnTo>
                    <a:lnTo>
                      <a:pt x="6336" y="5324"/>
                    </a:lnTo>
                    <a:lnTo>
                      <a:pt x="6336" y="6336"/>
                    </a:lnTo>
                    <a:close/>
                    <a:moveTo>
                      <a:pt x="6336" y="4488"/>
                    </a:moveTo>
                    <a:lnTo>
                      <a:pt x="5544" y="4488"/>
                    </a:lnTo>
                    <a:lnTo>
                      <a:pt x="5544" y="3476"/>
                    </a:lnTo>
                    <a:lnTo>
                      <a:pt x="6336" y="3476"/>
                    </a:lnTo>
                    <a:lnTo>
                      <a:pt x="6336" y="4488"/>
                    </a:lnTo>
                    <a:close/>
                    <a:moveTo>
                      <a:pt x="6336" y="2684"/>
                    </a:moveTo>
                    <a:lnTo>
                      <a:pt x="5544" y="2684"/>
                    </a:lnTo>
                    <a:lnTo>
                      <a:pt x="5544" y="1672"/>
                    </a:lnTo>
                    <a:lnTo>
                      <a:pt x="6336" y="1672"/>
                    </a:lnTo>
                    <a:lnTo>
                      <a:pt x="6336" y="2684"/>
                    </a:lnTo>
                    <a:close/>
                    <a:moveTo>
                      <a:pt x="7612" y="4488"/>
                    </a:moveTo>
                    <a:lnTo>
                      <a:pt x="6820" y="4488"/>
                    </a:lnTo>
                    <a:lnTo>
                      <a:pt x="6820" y="3476"/>
                    </a:lnTo>
                    <a:lnTo>
                      <a:pt x="7612" y="3476"/>
                    </a:lnTo>
                    <a:lnTo>
                      <a:pt x="7612" y="4488"/>
                    </a:lnTo>
                    <a:close/>
                    <a:moveTo>
                      <a:pt x="8844" y="8096"/>
                    </a:moveTo>
                    <a:lnTo>
                      <a:pt x="8008" y="8096"/>
                    </a:lnTo>
                    <a:lnTo>
                      <a:pt x="8008" y="7084"/>
                    </a:lnTo>
                    <a:lnTo>
                      <a:pt x="8844" y="7084"/>
                    </a:lnTo>
                    <a:lnTo>
                      <a:pt x="8844" y="8096"/>
                    </a:lnTo>
                    <a:close/>
                    <a:moveTo>
                      <a:pt x="8844" y="4488"/>
                    </a:moveTo>
                    <a:lnTo>
                      <a:pt x="8008" y="4488"/>
                    </a:lnTo>
                    <a:lnTo>
                      <a:pt x="8008" y="3476"/>
                    </a:lnTo>
                    <a:lnTo>
                      <a:pt x="8844" y="3476"/>
                    </a:lnTo>
                    <a:lnTo>
                      <a:pt x="8844" y="4488"/>
                    </a:lnTo>
                    <a:close/>
                    <a:moveTo>
                      <a:pt x="8844" y="2684"/>
                    </a:moveTo>
                    <a:lnTo>
                      <a:pt x="8008" y="2684"/>
                    </a:lnTo>
                    <a:lnTo>
                      <a:pt x="8008" y="1672"/>
                    </a:lnTo>
                    <a:lnTo>
                      <a:pt x="8844" y="1672"/>
                    </a:lnTo>
                    <a:lnTo>
                      <a:pt x="8844" y="2684"/>
                    </a:lnTo>
                    <a:close/>
                    <a:moveTo>
                      <a:pt x="10076" y="6336"/>
                    </a:moveTo>
                    <a:lnTo>
                      <a:pt x="9240" y="6336"/>
                    </a:lnTo>
                    <a:lnTo>
                      <a:pt x="9240" y="5324"/>
                    </a:lnTo>
                    <a:lnTo>
                      <a:pt x="10076" y="5324"/>
                    </a:lnTo>
                    <a:lnTo>
                      <a:pt x="10076" y="6336"/>
                    </a:lnTo>
                    <a:close/>
                    <a:moveTo>
                      <a:pt x="10076" y="4488"/>
                    </a:moveTo>
                    <a:lnTo>
                      <a:pt x="9240" y="4488"/>
                    </a:lnTo>
                    <a:lnTo>
                      <a:pt x="9240" y="3476"/>
                    </a:lnTo>
                    <a:lnTo>
                      <a:pt x="10076" y="3476"/>
                    </a:lnTo>
                    <a:lnTo>
                      <a:pt x="10076" y="4488"/>
                    </a:lnTo>
                    <a:close/>
                    <a:moveTo>
                      <a:pt x="10076" y="2684"/>
                    </a:moveTo>
                    <a:lnTo>
                      <a:pt x="9240" y="2684"/>
                    </a:lnTo>
                    <a:lnTo>
                      <a:pt x="9240" y="1672"/>
                    </a:lnTo>
                    <a:lnTo>
                      <a:pt x="10076" y="1672"/>
                    </a:lnTo>
                    <a:lnTo>
                      <a:pt x="10076" y="2684"/>
                    </a:lnTo>
                    <a:close/>
                    <a:moveTo>
                      <a:pt x="12892" y="7832"/>
                    </a:moveTo>
                    <a:lnTo>
                      <a:pt x="12276" y="7832"/>
                    </a:lnTo>
                    <a:lnTo>
                      <a:pt x="12276" y="7084"/>
                    </a:lnTo>
                    <a:lnTo>
                      <a:pt x="12892" y="7084"/>
                    </a:lnTo>
                    <a:lnTo>
                      <a:pt x="12892" y="7832"/>
                    </a:lnTo>
                    <a:close/>
                    <a:moveTo>
                      <a:pt x="12892" y="6512"/>
                    </a:moveTo>
                    <a:lnTo>
                      <a:pt x="12276" y="6512"/>
                    </a:lnTo>
                    <a:lnTo>
                      <a:pt x="12276" y="5720"/>
                    </a:lnTo>
                    <a:lnTo>
                      <a:pt x="12892" y="5720"/>
                    </a:lnTo>
                    <a:lnTo>
                      <a:pt x="12892" y="6512"/>
                    </a:lnTo>
                    <a:close/>
                    <a:moveTo>
                      <a:pt x="12892" y="3784"/>
                    </a:moveTo>
                    <a:lnTo>
                      <a:pt x="12276" y="3784"/>
                    </a:lnTo>
                    <a:lnTo>
                      <a:pt x="12276" y="2992"/>
                    </a:lnTo>
                    <a:lnTo>
                      <a:pt x="12892" y="2992"/>
                    </a:lnTo>
                    <a:lnTo>
                      <a:pt x="12892" y="3784"/>
                    </a:lnTo>
                    <a:close/>
                    <a:moveTo>
                      <a:pt x="13860" y="5104"/>
                    </a:moveTo>
                    <a:lnTo>
                      <a:pt x="13244" y="5104"/>
                    </a:lnTo>
                    <a:lnTo>
                      <a:pt x="13244" y="4356"/>
                    </a:lnTo>
                    <a:lnTo>
                      <a:pt x="13860" y="4356"/>
                    </a:lnTo>
                    <a:lnTo>
                      <a:pt x="13860" y="5104"/>
                    </a:lnTo>
                    <a:close/>
                    <a:moveTo>
                      <a:pt x="13860" y="3784"/>
                    </a:moveTo>
                    <a:lnTo>
                      <a:pt x="13244" y="3784"/>
                    </a:lnTo>
                    <a:lnTo>
                      <a:pt x="13244" y="2992"/>
                    </a:lnTo>
                    <a:lnTo>
                      <a:pt x="13860" y="2992"/>
                    </a:lnTo>
                    <a:lnTo>
                      <a:pt x="13860" y="378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grpSp>
        <p:sp>
          <p:nvSpPr>
            <p:cNvPr id="37" name="Freeform 35"/>
            <p:cNvSpPr>
              <a:spLocks noEditPoints="1"/>
            </p:cNvSpPr>
            <p:nvPr/>
          </p:nvSpPr>
          <p:spPr bwMode="auto">
            <a:xfrm>
              <a:off x="4399380" y="3410836"/>
              <a:ext cx="1208218" cy="1026028"/>
            </a:xfrm>
            <a:custGeom>
              <a:avLst/>
              <a:gdLst/>
              <a:ahLst/>
              <a:cxnLst>
                <a:cxn ang="0">
                  <a:pos x="14413" y="6228"/>
                </a:cxn>
                <a:cxn ang="0">
                  <a:pos x="9353" y="6994"/>
                </a:cxn>
                <a:cxn ang="0">
                  <a:pos x="8638" y="12659"/>
                </a:cxn>
                <a:cxn ang="0">
                  <a:pos x="7871" y="1685"/>
                </a:cxn>
                <a:cxn ang="0">
                  <a:pos x="7360" y="0"/>
                </a:cxn>
                <a:cxn ang="0">
                  <a:pos x="3680" y="1685"/>
                </a:cxn>
                <a:cxn ang="0">
                  <a:pos x="1534" y="12659"/>
                </a:cxn>
                <a:cxn ang="0">
                  <a:pos x="0" y="13986"/>
                </a:cxn>
                <a:cxn ang="0">
                  <a:pos x="15946" y="12659"/>
                </a:cxn>
                <a:cxn ang="0">
                  <a:pos x="15334" y="6994"/>
                </a:cxn>
                <a:cxn ang="0">
                  <a:pos x="5827" y="6125"/>
                </a:cxn>
                <a:cxn ang="0">
                  <a:pos x="7002" y="8371"/>
                </a:cxn>
                <a:cxn ang="0">
                  <a:pos x="5827" y="6125"/>
                </a:cxn>
                <a:cxn ang="0">
                  <a:pos x="3731" y="9137"/>
                </a:cxn>
                <a:cxn ang="0">
                  <a:pos x="2555" y="11382"/>
                </a:cxn>
                <a:cxn ang="0">
                  <a:pos x="2555" y="3318"/>
                </a:cxn>
                <a:cxn ang="0">
                  <a:pos x="3731" y="5564"/>
                </a:cxn>
                <a:cxn ang="0">
                  <a:pos x="2555" y="3318"/>
                </a:cxn>
                <a:cxn ang="0">
                  <a:pos x="10393" y="8065"/>
                </a:cxn>
                <a:cxn ang="0">
                  <a:pos x="9525" y="9494"/>
                </a:cxn>
                <a:cxn ang="0">
                  <a:pos x="13818" y="10464"/>
                </a:cxn>
                <a:cxn ang="0">
                  <a:pos x="14687" y="11893"/>
                </a:cxn>
                <a:cxn ang="0">
                  <a:pos x="13818" y="10464"/>
                </a:cxn>
                <a:cxn ang="0">
                  <a:pos x="13256" y="10464"/>
                </a:cxn>
                <a:cxn ang="0">
                  <a:pos x="12387" y="11893"/>
                </a:cxn>
                <a:cxn ang="0">
                  <a:pos x="10955" y="10464"/>
                </a:cxn>
                <a:cxn ang="0">
                  <a:pos x="11825" y="11893"/>
                </a:cxn>
                <a:cxn ang="0">
                  <a:pos x="10955" y="10464"/>
                </a:cxn>
                <a:cxn ang="0">
                  <a:pos x="10393" y="10464"/>
                </a:cxn>
                <a:cxn ang="0">
                  <a:pos x="9525" y="11893"/>
                </a:cxn>
                <a:cxn ang="0">
                  <a:pos x="13818" y="8065"/>
                </a:cxn>
                <a:cxn ang="0">
                  <a:pos x="14687" y="9494"/>
                </a:cxn>
                <a:cxn ang="0">
                  <a:pos x="13818" y="8065"/>
                </a:cxn>
                <a:cxn ang="0">
                  <a:pos x="13256" y="8065"/>
                </a:cxn>
                <a:cxn ang="0">
                  <a:pos x="12387" y="9494"/>
                </a:cxn>
                <a:cxn ang="0">
                  <a:pos x="10955" y="8065"/>
                </a:cxn>
                <a:cxn ang="0">
                  <a:pos x="11825" y="9494"/>
                </a:cxn>
                <a:cxn ang="0">
                  <a:pos x="10955" y="8065"/>
                </a:cxn>
              </a:cxnLst>
              <a:rect l="0" t="0" r="r" b="b"/>
              <a:pathLst>
                <a:path w="16560" h="13986">
                  <a:moveTo>
                    <a:pt x="14413" y="6994"/>
                  </a:moveTo>
                  <a:lnTo>
                    <a:pt x="14413" y="6228"/>
                  </a:lnTo>
                  <a:lnTo>
                    <a:pt x="9353" y="6228"/>
                  </a:lnTo>
                  <a:lnTo>
                    <a:pt x="9353" y="6994"/>
                  </a:lnTo>
                  <a:lnTo>
                    <a:pt x="8638" y="6994"/>
                  </a:lnTo>
                  <a:lnTo>
                    <a:pt x="8638" y="12659"/>
                  </a:lnTo>
                  <a:lnTo>
                    <a:pt x="7871" y="12659"/>
                  </a:lnTo>
                  <a:lnTo>
                    <a:pt x="7871" y="1685"/>
                  </a:lnTo>
                  <a:lnTo>
                    <a:pt x="7360" y="1685"/>
                  </a:lnTo>
                  <a:lnTo>
                    <a:pt x="7360" y="0"/>
                  </a:lnTo>
                  <a:lnTo>
                    <a:pt x="3680" y="1021"/>
                  </a:lnTo>
                  <a:lnTo>
                    <a:pt x="3680" y="1685"/>
                  </a:lnTo>
                  <a:lnTo>
                    <a:pt x="1534" y="1685"/>
                  </a:lnTo>
                  <a:lnTo>
                    <a:pt x="1534" y="12659"/>
                  </a:lnTo>
                  <a:lnTo>
                    <a:pt x="767" y="12659"/>
                  </a:lnTo>
                  <a:lnTo>
                    <a:pt x="0" y="13986"/>
                  </a:lnTo>
                  <a:lnTo>
                    <a:pt x="16560" y="13986"/>
                  </a:lnTo>
                  <a:lnTo>
                    <a:pt x="15946" y="12659"/>
                  </a:lnTo>
                  <a:lnTo>
                    <a:pt x="15334" y="12659"/>
                  </a:lnTo>
                  <a:lnTo>
                    <a:pt x="15334" y="6994"/>
                  </a:lnTo>
                  <a:lnTo>
                    <a:pt x="14413" y="6994"/>
                  </a:lnTo>
                  <a:close/>
                  <a:moveTo>
                    <a:pt x="5827" y="6125"/>
                  </a:moveTo>
                  <a:lnTo>
                    <a:pt x="7002" y="6125"/>
                  </a:lnTo>
                  <a:lnTo>
                    <a:pt x="7002" y="8371"/>
                  </a:lnTo>
                  <a:lnTo>
                    <a:pt x="5827" y="8371"/>
                  </a:lnTo>
                  <a:lnTo>
                    <a:pt x="5827" y="6125"/>
                  </a:lnTo>
                  <a:close/>
                  <a:moveTo>
                    <a:pt x="2555" y="9137"/>
                  </a:moveTo>
                  <a:lnTo>
                    <a:pt x="3731" y="9137"/>
                  </a:lnTo>
                  <a:lnTo>
                    <a:pt x="3731" y="11382"/>
                  </a:lnTo>
                  <a:lnTo>
                    <a:pt x="2555" y="11382"/>
                  </a:lnTo>
                  <a:lnTo>
                    <a:pt x="2555" y="9137"/>
                  </a:lnTo>
                  <a:close/>
                  <a:moveTo>
                    <a:pt x="2555" y="3318"/>
                  </a:moveTo>
                  <a:lnTo>
                    <a:pt x="3731" y="3318"/>
                  </a:lnTo>
                  <a:lnTo>
                    <a:pt x="3731" y="5564"/>
                  </a:lnTo>
                  <a:lnTo>
                    <a:pt x="2555" y="5564"/>
                  </a:lnTo>
                  <a:lnTo>
                    <a:pt x="2555" y="3318"/>
                  </a:lnTo>
                  <a:close/>
                  <a:moveTo>
                    <a:pt x="9525" y="8065"/>
                  </a:moveTo>
                  <a:lnTo>
                    <a:pt x="10393" y="8065"/>
                  </a:lnTo>
                  <a:lnTo>
                    <a:pt x="10393" y="9494"/>
                  </a:lnTo>
                  <a:lnTo>
                    <a:pt x="9525" y="9494"/>
                  </a:lnTo>
                  <a:lnTo>
                    <a:pt x="9525" y="8065"/>
                  </a:lnTo>
                  <a:close/>
                  <a:moveTo>
                    <a:pt x="13818" y="10464"/>
                  </a:moveTo>
                  <a:lnTo>
                    <a:pt x="14687" y="10464"/>
                  </a:lnTo>
                  <a:lnTo>
                    <a:pt x="14687" y="11893"/>
                  </a:lnTo>
                  <a:lnTo>
                    <a:pt x="13818" y="11893"/>
                  </a:lnTo>
                  <a:lnTo>
                    <a:pt x="13818" y="10464"/>
                  </a:lnTo>
                  <a:close/>
                  <a:moveTo>
                    <a:pt x="12387" y="10464"/>
                  </a:moveTo>
                  <a:lnTo>
                    <a:pt x="13256" y="10464"/>
                  </a:lnTo>
                  <a:lnTo>
                    <a:pt x="13256" y="11893"/>
                  </a:lnTo>
                  <a:lnTo>
                    <a:pt x="12387" y="11893"/>
                  </a:lnTo>
                  <a:lnTo>
                    <a:pt x="12387" y="10464"/>
                  </a:lnTo>
                  <a:close/>
                  <a:moveTo>
                    <a:pt x="10955" y="10464"/>
                  </a:moveTo>
                  <a:lnTo>
                    <a:pt x="11825" y="10464"/>
                  </a:lnTo>
                  <a:lnTo>
                    <a:pt x="11825" y="11893"/>
                  </a:lnTo>
                  <a:lnTo>
                    <a:pt x="10955" y="11893"/>
                  </a:lnTo>
                  <a:lnTo>
                    <a:pt x="10955" y="10464"/>
                  </a:lnTo>
                  <a:close/>
                  <a:moveTo>
                    <a:pt x="9525" y="10464"/>
                  </a:moveTo>
                  <a:lnTo>
                    <a:pt x="10393" y="10464"/>
                  </a:lnTo>
                  <a:lnTo>
                    <a:pt x="10393" y="11893"/>
                  </a:lnTo>
                  <a:lnTo>
                    <a:pt x="9525" y="11893"/>
                  </a:lnTo>
                  <a:lnTo>
                    <a:pt x="9525" y="10464"/>
                  </a:lnTo>
                  <a:close/>
                  <a:moveTo>
                    <a:pt x="13818" y="8065"/>
                  </a:moveTo>
                  <a:lnTo>
                    <a:pt x="14687" y="8065"/>
                  </a:lnTo>
                  <a:lnTo>
                    <a:pt x="14687" y="9494"/>
                  </a:lnTo>
                  <a:lnTo>
                    <a:pt x="13818" y="9494"/>
                  </a:lnTo>
                  <a:lnTo>
                    <a:pt x="13818" y="8065"/>
                  </a:lnTo>
                  <a:close/>
                  <a:moveTo>
                    <a:pt x="12387" y="8065"/>
                  </a:moveTo>
                  <a:lnTo>
                    <a:pt x="13256" y="8065"/>
                  </a:lnTo>
                  <a:lnTo>
                    <a:pt x="13256" y="9494"/>
                  </a:lnTo>
                  <a:lnTo>
                    <a:pt x="12387" y="9494"/>
                  </a:lnTo>
                  <a:lnTo>
                    <a:pt x="12387" y="8065"/>
                  </a:lnTo>
                  <a:close/>
                  <a:moveTo>
                    <a:pt x="10955" y="8065"/>
                  </a:moveTo>
                  <a:lnTo>
                    <a:pt x="11825" y="8065"/>
                  </a:lnTo>
                  <a:lnTo>
                    <a:pt x="11825" y="9494"/>
                  </a:lnTo>
                  <a:lnTo>
                    <a:pt x="10955" y="9494"/>
                  </a:lnTo>
                  <a:lnTo>
                    <a:pt x="10955" y="8065"/>
                  </a:lnTo>
                  <a:close/>
                </a:path>
              </a:pathLst>
            </a:custGeom>
            <a:solidFill>
              <a:schemeClr val="bg1"/>
            </a:solidFill>
            <a:ln w="9525">
              <a:noFill/>
              <a:round/>
              <a:headEnd/>
              <a:tailEnd/>
            </a:ln>
          </p:spPr>
          <p:txBody>
            <a:bodyPr vert="horz" wrap="square" lIns="115207" tIns="57603" rIns="115207" bIns="57603" numCol="1" anchor="t" anchorCtr="0" compatLnSpc="1">
              <a:prstTxWarp prst="textNoShape">
                <a:avLst/>
              </a:prstTxWarp>
            </a:bodyPr>
            <a:lstStyle/>
            <a:p>
              <a:pP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38" name="Freeform 35"/>
            <p:cNvSpPr>
              <a:spLocks noEditPoints="1"/>
            </p:cNvSpPr>
            <p:nvPr/>
          </p:nvSpPr>
          <p:spPr bwMode="auto">
            <a:xfrm>
              <a:off x="7938723" y="2978579"/>
              <a:ext cx="1208218" cy="1026028"/>
            </a:xfrm>
            <a:custGeom>
              <a:avLst/>
              <a:gdLst/>
              <a:ahLst/>
              <a:cxnLst>
                <a:cxn ang="0">
                  <a:pos x="14413" y="6228"/>
                </a:cxn>
                <a:cxn ang="0">
                  <a:pos x="9353" y="6994"/>
                </a:cxn>
                <a:cxn ang="0">
                  <a:pos x="8638" y="12659"/>
                </a:cxn>
                <a:cxn ang="0">
                  <a:pos x="7871" y="1685"/>
                </a:cxn>
                <a:cxn ang="0">
                  <a:pos x="7360" y="0"/>
                </a:cxn>
                <a:cxn ang="0">
                  <a:pos x="3680" y="1685"/>
                </a:cxn>
                <a:cxn ang="0">
                  <a:pos x="1534" y="12659"/>
                </a:cxn>
                <a:cxn ang="0">
                  <a:pos x="0" y="13986"/>
                </a:cxn>
                <a:cxn ang="0">
                  <a:pos x="15946" y="12659"/>
                </a:cxn>
                <a:cxn ang="0">
                  <a:pos x="15334" y="6994"/>
                </a:cxn>
                <a:cxn ang="0">
                  <a:pos x="5827" y="6125"/>
                </a:cxn>
                <a:cxn ang="0">
                  <a:pos x="7002" y="8371"/>
                </a:cxn>
                <a:cxn ang="0">
                  <a:pos x="5827" y="6125"/>
                </a:cxn>
                <a:cxn ang="0">
                  <a:pos x="3731" y="9137"/>
                </a:cxn>
                <a:cxn ang="0">
                  <a:pos x="2555" y="11382"/>
                </a:cxn>
                <a:cxn ang="0">
                  <a:pos x="2555" y="3318"/>
                </a:cxn>
                <a:cxn ang="0">
                  <a:pos x="3731" y="5564"/>
                </a:cxn>
                <a:cxn ang="0">
                  <a:pos x="2555" y="3318"/>
                </a:cxn>
                <a:cxn ang="0">
                  <a:pos x="10393" y="8065"/>
                </a:cxn>
                <a:cxn ang="0">
                  <a:pos x="9525" y="9494"/>
                </a:cxn>
                <a:cxn ang="0">
                  <a:pos x="13818" y="10464"/>
                </a:cxn>
                <a:cxn ang="0">
                  <a:pos x="14687" y="11893"/>
                </a:cxn>
                <a:cxn ang="0">
                  <a:pos x="13818" y="10464"/>
                </a:cxn>
                <a:cxn ang="0">
                  <a:pos x="13256" y="10464"/>
                </a:cxn>
                <a:cxn ang="0">
                  <a:pos x="12387" y="11893"/>
                </a:cxn>
                <a:cxn ang="0">
                  <a:pos x="10955" y="10464"/>
                </a:cxn>
                <a:cxn ang="0">
                  <a:pos x="11825" y="11893"/>
                </a:cxn>
                <a:cxn ang="0">
                  <a:pos x="10955" y="10464"/>
                </a:cxn>
                <a:cxn ang="0">
                  <a:pos x="10393" y="10464"/>
                </a:cxn>
                <a:cxn ang="0">
                  <a:pos x="9525" y="11893"/>
                </a:cxn>
                <a:cxn ang="0">
                  <a:pos x="13818" y="8065"/>
                </a:cxn>
                <a:cxn ang="0">
                  <a:pos x="14687" y="9494"/>
                </a:cxn>
                <a:cxn ang="0">
                  <a:pos x="13818" y="8065"/>
                </a:cxn>
                <a:cxn ang="0">
                  <a:pos x="13256" y="8065"/>
                </a:cxn>
                <a:cxn ang="0">
                  <a:pos x="12387" y="9494"/>
                </a:cxn>
                <a:cxn ang="0">
                  <a:pos x="10955" y="8065"/>
                </a:cxn>
                <a:cxn ang="0">
                  <a:pos x="11825" y="9494"/>
                </a:cxn>
                <a:cxn ang="0">
                  <a:pos x="10955" y="8065"/>
                </a:cxn>
              </a:cxnLst>
              <a:rect l="0" t="0" r="r" b="b"/>
              <a:pathLst>
                <a:path w="16560" h="13986">
                  <a:moveTo>
                    <a:pt x="14413" y="6994"/>
                  </a:moveTo>
                  <a:lnTo>
                    <a:pt x="14413" y="6228"/>
                  </a:lnTo>
                  <a:lnTo>
                    <a:pt x="9353" y="6228"/>
                  </a:lnTo>
                  <a:lnTo>
                    <a:pt x="9353" y="6994"/>
                  </a:lnTo>
                  <a:lnTo>
                    <a:pt x="8638" y="6994"/>
                  </a:lnTo>
                  <a:lnTo>
                    <a:pt x="8638" y="12659"/>
                  </a:lnTo>
                  <a:lnTo>
                    <a:pt x="7871" y="12659"/>
                  </a:lnTo>
                  <a:lnTo>
                    <a:pt x="7871" y="1685"/>
                  </a:lnTo>
                  <a:lnTo>
                    <a:pt x="7360" y="1685"/>
                  </a:lnTo>
                  <a:lnTo>
                    <a:pt x="7360" y="0"/>
                  </a:lnTo>
                  <a:lnTo>
                    <a:pt x="3680" y="1021"/>
                  </a:lnTo>
                  <a:lnTo>
                    <a:pt x="3680" y="1685"/>
                  </a:lnTo>
                  <a:lnTo>
                    <a:pt x="1534" y="1685"/>
                  </a:lnTo>
                  <a:lnTo>
                    <a:pt x="1534" y="12659"/>
                  </a:lnTo>
                  <a:lnTo>
                    <a:pt x="767" y="12659"/>
                  </a:lnTo>
                  <a:lnTo>
                    <a:pt x="0" y="13986"/>
                  </a:lnTo>
                  <a:lnTo>
                    <a:pt x="16560" y="13986"/>
                  </a:lnTo>
                  <a:lnTo>
                    <a:pt x="15946" y="12659"/>
                  </a:lnTo>
                  <a:lnTo>
                    <a:pt x="15334" y="12659"/>
                  </a:lnTo>
                  <a:lnTo>
                    <a:pt x="15334" y="6994"/>
                  </a:lnTo>
                  <a:lnTo>
                    <a:pt x="14413" y="6994"/>
                  </a:lnTo>
                  <a:close/>
                  <a:moveTo>
                    <a:pt x="5827" y="6125"/>
                  </a:moveTo>
                  <a:lnTo>
                    <a:pt x="7002" y="6125"/>
                  </a:lnTo>
                  <a:lnTo>
                    <a:pt x="7002" y="8371"/>
                  </a:lnTo>
                  <a:lnTo>
                    <a:pt x="5827" y="8371"/>
                  </a:lnTo>
                  <a:lnTo>
                    <a:pt x="5827" y="6125"/>
                  </a:lnTo>
                  <a:close/>
                  <a:moveTo>
                    <a:pt x="2555" y="9137"/>
                  </a:moveTo>
                  <a:lnTo>
                    <a:pt x="3731" y="9137"/>
                  </a:lnTo>
                  <a:lnTo>
                    <a:pt x="3731" y="11382"/>
                  </a:lnTo>
                  <a:lnTo>
                    <a:pt x="2555" y="11382"/>
                  </a:lnTo>
                  <a:lnTo>
                    <a:pt x="2555" y="9137"/>
                  </a:lnTo>
                  <a:close/>
                  <a:moveTo>
                    <a:pt x="2555" y="3318"/>
                  </a:moveTo>
                  <a:lnTo>
                    <a:pt x="3731" y="3318"/>
                  </a:lnTo>
                  <a:lnTo>
                    <a:pt x="3731" y="5564"/>
                  </a:lnTo>
                  <a:lnTo>
                    <a:pt x="2555" y="5564"/>
                  </a:lnTo>
                  <a:lnTo>
                    <a:pt x="2555" y="3318"/>
                  </a:lnTo>
                  <a:close/>
                  <a:moveTo>
                    <a:pt x="9525" y="8065"/>
                  </a:moveTo>
                  <a:lnTo>
                    <a:pt x="10393" y="8065"/>
                  </a:lnTo>
                  <a:lnTo>
                    <a:pt x="10393" y="9494"/>
                  </a:lnTo>
                  <a:lnTo>
                    <a:pt x="9525" y="9494"/>
                  </a:lnTo>
                  <a:lnTo>
                    <a:pt x="9525" y="8065"/>
                  </a:lnTo>
                  <a:close/>
                  <a:moveTo>
                    <a:pt x="13818" y="10464"/>
                  </a:moveTo>
                  <a:lnTo>
                    <a:pt x="14687" y="10464"/>
                  </a:lnTo>
                  <a:lnTo>
                    <a:pt x="14687" y="11893"/>
                  </a:lnTo>
                  <a:lnTo>
                    <a:pt x="13818" y="11893"/>
                  </a:lnTo>
                  <a:lnTo>
                    <a:pt x="13818" y="10464"/>
                  </a:lnTo>
                  <a:close/>
                  <a:moveTo>
                    <a:pt x="12387" y="10464"/>
                  </a:moveTo>
                  <a:lnTo>
                    <a:pt x="13256" y="10464"/>
                  </a:lnTo>
                  <a:lnTo>
                    <a:pt x="13256" y="11893"/>
                  </a:lnTo>
                  <a:lnTo>
                    <a:pt x="12387" y="11893"/>
                  </a:lnTo>
                  <a:lnTo>
                    <a:pt x="12387" y="10464"/>
                  </a:lnTo>
                  <a:close/>
                  <a:moveTo>
                    <a:pt x="10955" y="10464"/>
                  </a:moveTo>
                  <a:lnTo>
                    <a:pt x="11825" y="10464"/>
                  </a:lnTo>
                  <a:lnTo>
                    <a:pt x="11825" y="11893"/>
                  </a:lnTo>
                  <a:lnTo>
                    <a:pt x="10955" y="11893"/>
                  </a:lnTo>
                  <a:lnTo>
                    <a:pt x="10955" y="10464"/>
                  </a:lnTo>
                  <a:close/>
                  <a:moveTo>
                    <a:pt x="9525" y="10464"/>
                  </a:moveTo>
                  <a:lnTo>
                    <a:pt x="10393" y="10464"/>
                  </a:lnTo>
                  <a:lnTo>
                    <a:pt x="10393" y="11893"/>
                  </a:lnTo>
                  <a:lnTo>
                    <a:pt x="9525" y="11893"/>
                  </a:lnTo>
                  <a:lnTo>
                    <a:pt x="9525" y="10464"/>
                  </a:lnTo>
                  <a:close/>
                  <a:moveTo>
                    <a:pt x="13818" y="8065"/>
                  </a:moveTo>
                  <a:lnTo>
                    <a:pt x="14687" y="8065"/>
                  </a:lnTo>
                  <a:lnTo>
                    <a:pt x="14687" y="9494"/>
                  </a:lnTo>
                  <a:lnTo>
                    <a:pt x="13818" y="9494"/>
                  </a:lnTo>
                  <a:lnTo>
                    <a:pt x="13818" y="8065"/>
                  </a:lnTo>
                  <a:close/>
                  <a:moveTo>
                    <a:pt x="12387" y="8065"/>
                  </a:moveTo>
                  <a:lnTo>
                    <a:pt x="13256" y="8065"/>
                  </a:lnTo>
                  <a:lnTo>
                    <a:pt x="13256" y="9494"/>
                  </a:lnTo>
                  <a:lnTo>
                    <a:pt x="12387" y="9494"/>
                  </a:lnTo>
                  <a:lnTo>
                    <a:pt x="12387" y="8065"/>
                  </a:lnTo>
                  <a:close/>
                  <a:moveTo>
                    <a:pt x="10955" y="8065"/>
                  </a:moveTo>
                  <a:lnTo>
                    <a:pt x="11825" y="8065"/>
                  </a:lnTo>
                  <a:lnTo>
                    <a:pt x="11825" y="9494"/>
                  </a:lnTo>
                  <a:lnTo>
                    <a:pt x="10955" y="9494"/>
                  </a:lnTo>
                  <a:lnTo>
                    <a:pt x="10955" y="8065"/>
                  </a:lnTo>
                  <a:close/>
                </a:path>
              </a:pathLst>
            </a:custGeom>
            <a:solidFill>
              <a:schemeClr val="bg1"/>
            </a:solidFill>
            <a:ln w="9525">
              <a:noFill/>
              <a:round/>
              <a:headEnd/>
              <a:tailEnd/>
            </a:ln>
          </p:spPr>
          <p:txBody>
            <a:bodyPr vert="horz" wrap="square" lIns="115207" tIns="57603" rIns="115207" bIns="57603" numCol="1" anchor="t" anchorCtr="0" compatLnSpc="1">
              <a:prstTxWarp prst="textNoShape">
                <a:avLst/>
              </a:prstTxWarp>
            </a:bodyPr>
            <a:lstStyle/>
            <a:p>
              <a:pP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grpSp>
          <p:nvGrpSpPr>
            <p:cNvPr id="39" name="组合 15"/>
            <p:cNvGrpSpPr/>
            <p:nvPr/>
          </p:nvGrpSpPr>
          <p:grpSpPr>
            <a:xfrm>
              <a:off x="1270385" y="1699020"/>
              <a:ext cx="2935575" cy="2303548"/>
              <a:chOff x="942359" y="1034384"/>
              <a:chExt cx="2989285" cy="1828392"/>
            </a:xfrm>
          </p:grpSpPr>
          <p:sp>
            <p:nvSpPr>
              <p:cNvPr id="53" name="任意多边形 52"/>
              <p:cNvSpPr/>
              <p:nvPr/>
            </p:nvSpPr>
            <p:spPr>
              <a:xfrm flipH="1">
                <a:off x="942359" y="1397392"/>
                <a:ext cx="187570" cy="1465384"/>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70C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54" name="矩形 53"/>
              <p:cNvSpPr/>
              <p:nvPr/>
            </p:nvSpPr>
            <p:spPr>
              <a:xfrm>
                <a:off x="1294052" y="1410055"/>
                <a:ext cx="2137661"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55" name="TextBox 11"/>
              <p:cNvSpPr txBox="1">
                <a:spLocks noChangeArrowheads="1"/>
              </p:cNvSpPr>
              <p:nvPr/>
            </p:nvSpPr>
            <p:spPr bwMode="auto">
              <a:xfrm flipH="1">
                <a:off x="1036929" y="1034384"/>
                <a:ext cx="2894715" cy="30046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152070" eaLnBrk="1" fontAlgn="auto" hangingPunct="1">
                  <a:buClrTx/>
                  <a:buNone/>
                  <a:defRPr/>
                </a:pPr>
                <a:r>
                  <a:rPr lang="en-US" altLang="zh-CN" sz="1200" b="1" kern="0" dirty="0">
                    <a:solidFill>
                      <a:srgbClr val="FFC000"/>
                    </a:solidFill>
                    <a:latin typeface="微软雅黑" pitchFamily="34" charset="-122"/>
                    <a:ea typeface="微软雅黑" pitchFamily="34" charset="-122"/>
                    <a:cs typeface="Arial" pitchFamily="34" charset="0"/>
                  </a:rPr>
                  <a:t>Local production center</a:t>
                </a:r>
              </a:p>
            </p:txBody>
          </p:sp>
        </p:grpSp>
        <p:grpSp>
          <p:nvGrpSpPr>
            <p:cNvPr id="40" name="组合 19"/>
            <p:cNvGrpSpPr/>
            <p:nvPr/>
          </p:nvGrpSpPr>
          <p:grpSpPr>
            <a:xfrm>
              <a:off x="4554669" y="1206989"/>
              <a:ext cx="3271242" cy="2513974"/>
              <a:chOff x="942359" y="867363"/>
              <a:chExt cx="3331094" cy="1995413"/>
            </a:xfrm>
          </p:grpSpPr>
          <p:sp>
            <p:nvSpPr>
              <p:cNvPr id="50" name="任意多边形 49"/>
              <p:cNvSpPr/>
              <p:nvPr/>
            </p:nvSpPr>
            <p:spPr>
              <a:xfrm flipH="1">
                <a:off x="942359" y="1397392"/>
                <a:ext cx="187570" cy="1465384"/>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70C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51" name="矩形 50"/>
              <p:cNvSpPr/>
              <p:nvPr/>
            </p:nvSpPr>
            <p:spPr>
              <a:xfrm>
                <a:off x="1294052" y="1410055"/>
                <a:ext cx="2137661"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52" name="TextBox 11"/>
              <p:cNvSpPr txBox="1">
                <a:spLocks noChangeArrowheads="1"/>
              </p:cNvSpPr>
              <p:nvPr/>
            </p:nvSpPr>
            <p:spPr bwMode="auto">
              <a:xfrm flipH="1">
                <a:off x="1278618" y="867363"/>
                <a:ext cx="2994835" cy="50077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152070" eaLnBrk="1" fontAlgn="auto" hangingPunct="1">
                  <a:buClrTx/>
                  <a:buNone/>
                  <a:defRPr/>
                </a:pPr>
                <a:r>
                  <a:rPr lang="en-US" altLang="zh-CN" sz="1200" b="1" kern="0" dirty="0">
                    <a:solidFill>
                      <a:srgbClr val="FFC000"/>
                    </a:solidFill>
                    <a:latin typeface="微软雅黑" pitchFamily="34" charset="-122"/>
                    <a:ea typeface="微软雅黑" pitchFamily="34" charset="-122"/>
                    <a:cs typeface="Arial" pitchFamily="34" charset="0"/>
                  </a:rPr>
                  <a:t>Same-city disaster recovery center</a:t>
                </a:r>
              </a:p>
            </p:txBody>
          </p:sp>
        </p:grpSp>
        <p:grpSp>
          <p:nvGrpSpPr>
            <p:cNvPr id="41" name="组合 23"/>
            <p:cNvGrpSpPr/>
            <p:nvPr/>
          </p:nvGrpSpPr>
          <p:grpSpPr>
            <a:xfrm>
              <a:off x="8112723" y="1010176"/>
              <a:ext cx="3343326" cy="2158404"/>
              <a:chOff x="987484" y="879959"/>
              <a:chExt cx="3404496" cy="1713187"/>
            </a:xfrm>
          </p:grpSpPr>
          <p:sp>
            <p:nvSpPr>
              <p:cNvPr id="47" name="任意多边形 46"/>
              <p:cNvSpPr/>
              <p:nvPr/>
            </p:nvSpPr>
            <p:spPr>
              <a:xfrm flipH="1">
                <a:off x="987484" y="1397392"/>
                <a:ext cx="142443" cy="1195754"/>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70C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48" name="矩形 47"/>
              <p:cNvSpPr/>
              <p:nvPr/>
            </p:nvSpPr>
            <p:spPr>
              <a:xfrm>
                <a:off x="1294052" y="1410055"/>
                <a:ext cx="2137661"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2070" fontAlgn="auto">
                  <a:buClrTx/>
                  <a:buNone/>
                </a:pPr>
                <a:endParaRPr lang="zh-CN" altLang="en-US" sz="1200" b="0" dirty="0">
                  <a:solidFill>
                    <a:schemeClr val="bg1"/>
                  </a:solidFill>
                  <a:latin typeface="微软雅黑" pitchFamily="34" charset="-122"/>
                  <a:ea typeface="微软雅黑" pitchFamily="34" charset="-122"/>
                  <a:cs typeface="Arial" pitchFamily="34" charset="0"/>
                </a:endParaRPr>
              </a:p>
            </p:txBody>
          </p:sp>
          <p:sp>
            <p:nvSpPr>
              <p:cNvPr id="49" name="TextBox 11"/>
              <p:cNvSpPr txBox="1">
                <a:spLocks noChangeArrowheads="1"/>
              </p:cNvSpPr>
              <p:nvPr/>
            </p:nvSpPr>
            <p:spPr bwMode="auto">
              <a:xfrm flipH="1">
                <a:off x="1184193" y="879959"/>
                <a:ext cx="3207787" cy="50077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152070" eaLnBrk="1" fontAlgn="auto" hangingPunct="1">
                  <a:buClrTx/>
                  <a:buNone/>
                  <a:defRPr/>
                </a:pPr>
                <a:r>
                  <a:rPr lang="en-US" altLang="zh-CN" sz="1200" b="1" kern="0" dirty="0">
                    <a:solidFill>
                      <a:srgbClr val="FFC000"/>
                    </a:solidFill>
                    <a:latin typeface="微软雅黑" pitchFamily="34" charset="-122"/>
                    <a:ea typeface="微软雅黑" pitchFamily="34" charset="-122"/>
                    <a:cs typeface="Arial" pitchFamily="34" charset="0"/>
                  </a:rPr>
                  <a:t>Remote disaster recovery center</a:t>
                </a:r>
              </a:p>
            </p:txBody>
          </p:sp>
        </p:grpSp>
        <p:sp>
          <p:nvSpPr>
            <p:cNvPr id="42" name="TextBox 11"/>
            <p:cNvSpPr txBox="1">
              <a:spLocks noChangeArrowheads="1"/>
            </p:cNvSpPr>
            <p:nvPr/>
          </p:nvSpPr>
          <p:spPr bwMode="auto">
            <a:xfrm flipH="1">
              <a:off x="1497831" y="2235755"/>
              <a:ext cx="2315814" cy="348253"/>
            </a:xfrm>
            <a:prstGeom prst="rect">
              <a:avLst/>
            </a:prstGeom>
            <a:noFill/>
            <a:ln>
              <a:noFill/>
            </a:ln>
            <a:extLst/>
          </p:spPr>
          <p:txBody>
            <a:bodyPr wrap="square" lIns="115207" tIns="57603" rIns="115207" bIns="57603">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152070" eaLnBrk="1" fontAlgn="auto" hangingPunct="1">
                <a:buClrTx/>
                <a:buFont typeface="Wingdings" pitchFamily="2" charset="2"/>
                <a:buChar char="l"/>
                <a:defRPr/>
              </a:pPr>
              <a:r>
                <a:rPr lang="en-US" altLang="zh-CN" sz="900" kern="0" dirty="0">
                  <a:solidFill>
                    <a:schemeClr val="bg1"/>
                  </a:solidFill>
                  <a:latin typeface="微软雅黑" pitchFamily="34" charset="-122"/>
                  <a:ea typeface="微软雅黑" pitchFamily="34" charset="-122"/>
                  <a:cs typeface="Arial" pitchFamily="34" charset="0"/>
                </a:rPr>
                <a:t>HA Solution</a:t>
              </a:r>
            </a:p>
          </p:txBody>
        </p:sp>
        <p:sp>
          <p:nvSpPr>
            <p:cNvPr id="43" name="TextBox 11"/>
            <p:cNvSpPr txBox="1">
              <a:spLocks noChangeArrowheads="1"/>
            </p:cNvSpPr>
            <p:nvPr/>
          </p:nvSpPr>
          <p:spPr bwMode="auto">
            <a:xfrm flipH="1">
              <a:off x="4583032" y="1954144"/>
              <a:ext cx="3521630" cy="1105348"/>
            </a:xfrm>
            <a:prstGeom prst="rect">
              <a:avLst/>
            </a:prstGeom>
            <a:noFill/>
            <a:ln>
              <a:noFill/>
            </a:ln>
            <a:extLst/>
          </p:spPr>
          <p:txBody>
            <a:bodyPr wrap="square" lIns="115207" tIns="57603" rIns="115207" bIns="57603">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152070" eaLnBrk="1" fontAlgn="auto" hangingPunct="1">
                <a:buClrTx/>
                <a:buFont typeface="Wingdings" pitchFamily="2" charset="2"/>
                <a:buChar char="l"/>
                <a:defRPr/>
              </a:pPr>
              <a:r>
                <a:rPr lang="en-US" altLang="zh-CN" sz="900" kern="0" dirty="0">
                  <a:solidFill>
                    <a:schemeClr val="bg1"/>
                  </a:solidFill>
                  <a:latin typeface="微软雅黑" pitchFamily="34" charset="-122"/>
                  <a:ea typeface="微软雅黑" pitchFamily="34" charset="-122"/>
                  <a:cs typeface="Arial" pitchFamily="34" charset="0"/>
                </a:rPr>
                <a:t>BC&amp;DR Solution (Active-Active Mode)</a:t>
              </a:r>
            </a:p>
            <a:p>
              <a:pPr defTabSz="1152070" eaLnBrk="1" fontAlgn="auto" hangingPunct="1">
                <a:buClrTx/>
                <a:defRPr/>
              </a:pPr>
              <a:endParaRPr lang="en-US" altLang="zh-CN" sz="900" b="0" kern="0" dirty="0">
                <a:solidFill>
                  <a:srgbClr val="FFC000"/>
                </a:solidFill>
                <a:latin typeface="微软雅黑" pitchFamily="34" charset="-122"/>
                <a:ea typeface="微软雅黑" pitchFamily="34" charset="-122"/>
                <a:cs typeface="Arial" pitchFamily="34" charset="0"/>
              </a:endParaRPr>
            </a:p>
            <a:p>
              <a:pPr defTabSz="1152070" eaLnBrk="1" fontAlgn="auto" hangingPunct="1">
                <a:buClrTx/>
                <a:buFont typeface="Wingdings" pitchFamily="2" charset="2"/>
                <a:buChar char="l"/>
                <a:defRPr/>
              </a:pPr>
              <a:r>
                <a:rPr lang="en-US" altLang="zh-CN" sz="900" kern="0" dirty="0">
                  <a:solidFill>
                    <a:schemeClr val="bg1"/>
                  </a:solidFill>
                  <a:latin typeface="微软雅黑" pitchFamily="34" charset="-122"/>
                  <a:ea typeface="微软雅黑" pitchFamily="34" charset="-122"/>
                  <a:cs typeface="Arial" pitchFamily="34" charset="0"/>
                </a:rPr>
                <a:t>BC&amp;DR Solution (Active-Passive Mode)</a:t>
              </a:r>
              <a:endParaRPr lang="en-US" altLang="zh-CN" sz="900" b="0" kern="0" dirty="0">
                <a:solidFill>
                  <a:schemeClr val="bg1"/>
                </a:solidFill>
                <a:latin typeface="微软雅黑" pitchFamily="34" charset="-122"/>
                <a:ea typeface="微软雅黑" pitchFamily="34" charset="-122"/>
                <a:cs typeface="Arial" pitchFamily="34" charset="0"/>
              </a:endParaRPr>
            </a:p>
            <a:p>
              <a:pPr defTabSz="1152070" eaLnBrk="1" fontAlgn="auto" hangingPunct="1">
                <a:buClrTx/>
                <a:buFont typeface="Wingdings" pitchFamily="2" charset="2"/>
                <a:buChar char="l"/>
                <a:defRPr/>
              </a:pPr>
              <a:endParaRPr lang="en-US" altLang="zh-CN" sz="900" b="0" kern="0" dirty="0">
                <a:solidFill>
                  <a:schemeClr val="bg1"/>
                </a:solidFill>
                <a:latin typeface="微软雅黑" pitchFamily="34" charset="-122"/>
                <a:ea typeface="微软雅黑" pitchFamily="34" charset="-122"/>
                <a:cs typeface="Arial" pitchFamily="34" charset="0"/>
              </a:endParaRPr>
            </a:p>
            <a:p>
              <a:pPr defTabSz="1152070" eaLnBrk="1" fontAlgn="auto" hangingPunct="1">
                <a:buClrTx/>
                <a:buNone/>
                <a:defRPr/>
              </a:pPr>
              <a:endParaRPr lang="en-US" altLang="zh-CN" sz="900" b="0" kern="0" dirty="0">
                <a:solidFill>
                  <a:schemeClr val="bg1"/>
                </a:solidFill>
                <a:latin typeface="微软雅黑" pitchFamily="34" charset="-122"/>
                <a:ea typeface="微软雅黑" pitchFamily="34" charset="-122"/>
                <a:cs typeface="Arial" pitchFamily="34" charset="0"/>
              </a:endParaRPr>
            </a:p>
          </p:txBody>
        </p:sp>
        <p:sp>
          <p:nvSpPr>
            <p:cNvPr id="44" name="TextBox 11"/>
            <p:cNvSpPr txBox="1">
              <a:spLocks noChangeArrowheads="1"/>
            </p:cNvSpPr>
            <p:nvPr/>
          </p:nvSpPr>
          <p:spPr bwMode="auto">
            <a:xfrm flipH="1">
              <a:off x="8385472" y="1736538"/>
              <a:ext cx="3542672" cy="726800"/>
            </a:xfrm>
            <a:prstGeom prst="rect">
              <a:avLst/>
            </a:prstGeom>
            <a:noFill/>
            <a:ln>
              <a:noFill/>
            </a:ln>
            <a:extLst/>
          </p:spPr>
          <p:txBody>
            <a:bodyPr wrap="square" lIns="115207" tIns="57603" rIns="115207" bIns="57603">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152070" eaLnBrk="1" fontAlgn="auto" hangingPunct="1">
                <a:buClrTx/>
                <a:buFont typeface="Wingdings" pitchFamily="2" charset="2"/>
                <a:buChar char="l"/>
                <a:defRPr/>
              </a:pPr>
              <a:r>
                <a:rPr lang="en-US" altLang="zh-CN" sz="900" kern="0" dirty="0">
                  <a:solidFill>
                    <a:schemeClr val="bg1"/>
                  </a:solidFill>
                  <a:latin typeface="微软雅黑" pitchFamily="34" charset="-122"/>
                  <a:ea typeface="微软雅黑" pitchFamily="34" charset="-122"/>
                  <a:cs typeface="Arial" pitchFamily="34" charset="0"/>
                </a:rPr>
                <a:t>BC&amp;DR Solution (Geo-Redundant Mode)</a:t>
              </a:r>
            </a:p>
            <a:p>
              <a:pPr defTabSz="1152070" eaLnBrk="1" fontAlgn="auto" hangingPunct="1">
                <a:buClrTx/>
                <a:defRPr/>
              </a:pPr>
              <a:endParaRPr lang="en-US" altLang="zh-CN" sz="900" kern="0" dirty="0">
                <a:solidFill>
                  <a:schemeClr val="bg1"/>
                </a:solidFill>
                <a:latin typeface="微软雅黑" pitchFamily="34" charset="-122"/>
                <a:ea typeface="微软雅黑" pitchFamily="34" charset="-122"/>
                <a:cs typeface="Arial" pitchFamily="34" charset="0"/>
              </a:endParaRPr>
            </a:p>
            <a:p>
              <a:pPr defTabSz="1152070" eaLnBrk="1" fontAlgn="auto" hangingPunct="1">
                <a:buClrTx/>
                <a:buFont typeface="Wingdings" pitchFamily="2" charset="2"/>
                <a:buChar char="l"/>
                <a:defRPr/>
              </a:pPr>
              <a:r>
                <a:rPr lang="en-US" altLang="zh-CN" sz="900" kern="0" dirty="0">
                  <a:solidFill>
                    <a:schemeClr val="bg1"/>
                  </a:solidFill>
                  <a:latin typeface="微软雅黑" pitchFamily="34" charset="-122"/>
                  <a:ea typeface="微软雅黑" pitchFamily="34" charset="-122"/>
                  <a:cs typeface="Arial" pitchFamily="34" charset="0"/>
                </a:rPr>
                <a:t>BC&amp;DR Solution (Active-Passive Mode)</a:t>
              </a:r>
            </a:p>
          </p:txBody>
        </p:sp>
        <p:sp>
          <p:nvSpPr>
            <p:cNvPr id="45" name="TextBox 11"/>
            <p:cNvSpPr txBox="1">
              <a:spLocks noChangeArrowheads="1"/>
            </p:cNvSpPr>
            <p:nvPr/>
          </p:nvSpPr>
          <p:spPr bwMode="auto">
            <a:xfrm flipH="1">
              <a:off x="3049862" y="4194207"/>
              <a:ext cx="1737041" cy="390313"/>
            </a:xfrm>
            <a:prstGeom prst="rect">
              <a:avLst/>
            </a:prstGeom>
            <a:noFill/>
            <a:ln>
              <a:noFill/>
            </a:ln>
            <a:extLst/>
          </p:spPr>
          <p:txBody>
            <a:bodyPr wrap="square" lIns="115207" tIns="57603" rIns="115207" bIns="57603">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152070" eaLnBrk="1" fontAlgn="auto" hangingPunct="1">
                <a:buClrTx/>
                <a:buNone/>
                <a:defRPr/>
              </a:pPr>
              <a:r>
                <a:rPr lang="zh-CN" altLang="en-US" sz="1100" b="0" kern="0" dirty="0">
                  <a:solidFill>
                    <a:schemeClr val="bg1"/>
                  </a:solidFill>
                  <a:latin typeface="微软雅黑" pitchFamily="34" charset="-122"/>
                  <a:ea typeface="微软雅黑" pitchFamily="34" charset="-122"/>
                  <a:cs typeface="Arial" pitchFamily="34" charset="0"/>
                </a:rPr>
                <a:t>≤ </a:t>
              </a:r>
              <a:r>
                <a:rPr lang="en-US" altLang="zh-CN" sz="1100" b="0" kern="0" dirty="0">
                  <a:solidFill>
                    <a:schemeClr val="bg1"/>
                  </a:solidFill>
                  <a:latin typeface="微软雅黑" pitchFamily="34" charset="-122"/>
                  <a:ea typeface="微软雅黑" pitchFamily="34" charset="-122"/>
                  <a:cs typeface="Arial" pitchFamily="34" charset="0"/>
                </a:rPr>
                <a:t>100 km</a:t>
              </a:r>
            </a:p>
          </p:txBody>
        </p:sp>
        <p:sp>
          <p:nvSpPr>
            <p:cNvPr id="46" name="TextBox 11"/>
            <p:cNvSpPr txBox="1">
              <a:spLocks noChangeArrowheads="1"/>
            </p:cNvSpPr>
            <p:nvPr/>
          </p:nvSpPr>
          <p:spPr bwMode="auto">
            <a:xfrm flipH="1">
              <a:off x="6214923" y="3714779"/>
              <a:ext cx="1937803" cy="390313"/>
            </a:xfrm>
            <a:prstGeom prst="rect">
              <a:avLst/>
            </a:prstGeom>
            <a:noFill/>
            <a:ln>
              <a:noFill/>
            </a:ln>
            <a:extLst/>
          </p:spPr>
          <p:txBody>
            <a:bodyPr wrap="square" lIns="115207" tIns="57603" rIns="115207" bIns="57603">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152070" eaLnBrk="1" fontAlgn="auto" hangingPunct="1">
                <a:buClrTx/>
                <a:buNone/>
                <a:defRPr/>
              </a:pPr>
              <a:r>
                <a:rPr lang="en-US" altLang="zh-CN" sz="1100" kern="0" dirty="0">
                  <a:solidFill>
                    <a:schemeClr val="bg1"/>
                  </a:solidFill>
                  <a:latin typeface="微软雅黑" pitchFamily="34" charset="-122"/>
                  <a:ea typeface="微软雅黑" pitchFamily="34" charset="-122"/>
                  <a:cs typeface="Arial" pitchFamily="34" charset="0"/>
                </a:rPr>
                <a:t>&gt;</a:t>
              </a:r>
              <a:r>
                <a:rPr lang="zh-CN" altLang="en-US" sz="1100" kern="0" dirty="0">
                  <a:solidFill>
                    <a:schemeClr val="bg1"/>
                  </a:solidFill>
                  <a:latin typeface="微软雅黑" pitchFamily="34" charset="-122"/>
                  <a:ea typeface="微软雅黑" pitchFamily="34" charset="-122"/>
                  <a:cs typeface="Arial" pitchFamily="34" charset="0"/>
                </a:rPr>
                <a:t> </a:t>
              </a:r>
              <a:r>
                <a:rPr lang="en-US" altLang="zh-CN" sz="1100" b="0" kern="0" dirty="0">
                  <a:solidFill>
                    <a:schemeClr val="bg1"/>
                  </a:solidFill>
                  <a:latin typeface="微软雅黑" pitchFamily="34" charset="-122"/>
                  <a:ea typeface="微软雅黑" pitchFamily="34" charset="-122"/>
                  <a:cs typeface="Arial" pitchFamily="34" charset="0"/>
                </a:rPr>
                <a:t>100 km</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34975" y="1316183"/>
            <a:ext cx="5158800" cy="3240000"/>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3" name="矩形 2"/>
          <p:cNvSpPr/>
          <p:nvPr/>
        </p:nvSpPr>
        <p:spPr bwMode="auto">
          <a:xfrm>
            <a:off x="5721171" y="2420186"/>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4" name="矩形 3"/>
          <p:cNvSpPr/>
          <p:nvPr/>
        </p:nvSpPr>
        <p:spPr bwMode="auto">
          <a:xfrm>
            <a:off x="5721171" y="1316185"/>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5" name="矩形 4"/>
          <p:cNvSpPr/>
          <p:nvPr/>
        </p:nvSpPr>
        <p:spPr bwMode="auto">
          <a:xfrm>
            <a:off x="5721171" y="3524185"/>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6" name="矩形 5"/>
          <p:cNvSpPr/>
          <p:nvPr/>
        </p:nvSpPr>
        <p:spPr bwMode="auto">
          <a:xfrm>
            <a:off x="434977" y="900113"/>
            <a:ext cx="5159663" cy="360001"/>
          </a:xfrm>
          <a:prstGeom prst="rect">
            <a:avLst/>
          </a:prstGeom>
          <a:solidFill>
            <a:srgbClr val="0070C0"/>
          </a:solidFill>
          <a:ln>
            <a:noFill/>
          </a:ln>
          <a:effectLst/>
        </p:spPr>
        <p:txBody>
          <a:bodyPr vert="horz" wrap="square" lIns="91423" tIns="45712" rIns="91423" bIns="45712" numCol="1" rtlCol="0" anchor="t" anchorCtr="0" compatLnSpc="1">
            <a:prstTxWarp prst="textNoShape">
              <a:avLst/>
            </a:prstTxWarp>
          </a:bodyPr>
          <a:lstStyle/>
          <a:p>
            <a:pPr algn="ctr" defTabSz="914233" fontAlgn="ctr"/>
            <a:r>
              <a:rPr lang="en-US" altLang="zh-CN" b="1" dirty="0">
                <a:solidFill>
                  <a:schemeClr val="bg1"/>
                </a:solidFill>
                <a:latin typeface="微软雅黑" pitchFamily="34" charset="-122"/>
                <a:ea typeface="微软雅黑" pitchFamily="34" charset="-122"/>
                <a:cs typeface="Times New Roman" pitchFamily="18" charset="0"/>
              </a:rPr>
              <a:t>Solution architecture</a:t>
            </a:r>
          </a:p>
        </p:txBody>
      </p:sp>
      <p:sp>
        <p:nvSpPr>
          <p:cNvPr id="22" name="矩形 21"/>
          <p:cNvSpPr/>
          <p:nvPr/>
        </p:nvSpPr>
        <p:spPr bwMode="auto">
          <a:xfrm>
            <a:off x="5722451" y="900113"/>
            <a:ext cx="2957922" cy="360001"/>
          </a:xfrm>
          <a:prstGeom prst="rect">
            <a:avLst/>
          </a:prstGeom>
          <a:solidFill>
            <a:srgbClr val="0070C0"/>
          </a:solidFill>
          <a:ln>
            <a:noFill/>
          </a:ln>
          <a:effectLst/>
        </p:spPr>
        <p:txBody>
          <a:bodyPr vert="horz" wrap="square" lIns="91423" tIns="45712" rIns="91423" bIns="45712" numCol="1" rtlCol="0" anchor="t" anchorCtr="0" compatLnSpc="1">
            <a:prstTxWarp prst="textNoShape">
              <a:avLst/>
            </a:prstTxWarp>
          </a:bodyPr>
          <a:lstStyle/>
          <a:p>
            <a:pPr indent="-179191" algn="ctr" defTabSz="914233" fontAlgn="ctr">
              <a:buSzPct val="60000"/>
            </a:pPr>
            <a:r>
              <a:rPr lang="en-US" altLang="zh-CN" b="1" dirty="0">
                <a:solidFill>
                  <a:schemeClr val="bg1"/>
                </a:solidFill>
                <a:latin typeface="微软雅黑" pitchFamily="34" charset="-122"/>
                <a:ea typeface="微软雅黑" pitchFamily="34" charset="-122"/>
                <a:cs typeface="Times New Roman" pitchFamily="18" charset="0"/>
              </a:rPr>
              <a:t>Highlights</a:t>
            </a:r>
          </a:p>
        </p:txBody>
      </p:sp>
      <p:sp>
        <p:nvSpPr>
          <p:cNvPr id="30" name="矩形 29"/>
          <p:cNvSpPr/>
          <p:nvPr/>
        </p:nvSpPr>
        <p:spPr>
          <a:xfrm>
            <a:off x="6577915" y="1599251"/>
            <a:ext cx="2064665" cy="523220"/>
          </a:xfrm>
          <a:prstGeom prst="rect">
            <a:avLst/>
          </a:prstGeom>
        </p:spPr>
        <p:txBody>
          <a:bodyPr wrap="square" lIns="0" tIns="0" rIns="0" bIns="0">
            <a:spAutoFit/>
          </a:bodyPr>
          <a:lstStyle/>
          <a:p>
            <a:pPr defTabSz="685492">
              <a:defRPr/>
            </a:pPr>
            <a:r>
              <a:rPr lang="en-US" altLang="zh-CN" kern="0" dirty="0">
                <a:solidFill>
                  <a:srgbClr val="FFC000"/>
                </a:solidFill>
                <a:latin typeface="微软雅黑" pitchFamily="34" charset="-122"/>
                <a:ea typeface="微软雅黑" pitchFamily="34" charset="-122"/>
                <a:cs typeface="Arial" pitchFamily="34" charset="0"/>
              </a:rPr>
              <a:t>Service-level</a:t>
            </a:r>
            <a:r>
              <a:rPr lang="en-US" altLang="zh-CN" sz="1600" kern="0" dirty="0">
                <a:solidFill>
                  <a:srgbClr val="FFC000"/>
                </a:solidFill>
                <a:latin typeface="微软雅黑" pitchFamily="34" charset="-122"/>
                <a:ea typeface="微软雅黑" pitchFamily="34" charset="-122"/>
                <a:cs typeface="Arial" pitchFamily="34" charset="0"/>
              </a:rPr>
              <a:t> </a:t>
            </a:r>
            <a:r>
              <a:rPr lang="en-US" altLang="zh-CN" sz="1600" kern="0" dirty="0">
                <a:solidFill>
                  <a:schemeClr val="bg1"/>
                </a:solidFill>
                <a:latin typeface="微软雅黑" pitchFamily="34" charset="-122"/>
                <a:ea typeface="微软雅黑" pitchFamily="34" charset="-122"/>
                <a:cs typeface="Arial" pitchFamily="34" charset="0"/>
              </a:rPr>
              <a:t>robust reliability</a:t>
            </a:r>
            <a:endParaRPr lang="en-US" altLang="zh-CN" sz="900" kern="0" dirty="0">
              <a:solidFill>
                <a:schemeClr val="bg1"/>
              </a:solidFill>
              <a:latin typeface="微软雅黑" pitchFamily="34" charset="-122"/>
              <a:ea typeface="微软雅黑" pitchFamily="34" charset="-122"/>
              <a:cs typeface="Arial" pitchFamily="34" charset="0"/>
            </a:endParaRPr>
          </a:p>
        </p:txBody>
      </p:sp>
      <p:sp>
        <p:nvSpPr>
          <p:cNvPr id="31" name="矩形 30"/>
          <p:cNvSpPr/>
          <p:nvPr/>
        </p:nvSpPr>
        <p:spPr>
          <a:xfrm>
            <a:off x="6577913" y="3763184"/>
            <a:ext cx="2132701" cy="307777"/>
          </a:xfrm>
          <a:prstGeom prst="rect">
            <a:avLst/>
          </a:prstGeom>
        </p:spPr>
        <p:txBody>
          <a:bodyPr wrap="square" lIns="0" tIns="0" rIns="0" bIns="0">
            <a:spAutoFit/>
          </a:bodyPr>
          <a:lstStyle/>
          <a:p>
            <a:pPr defTabSz="685492">
              <a:defRPr/>
            </a:pPr>
            <a:r>
              <a:rPr lang="en-US" altLang="zh-CN" b="1" kern="0" dirty="0">
                <a:solidFill>
                  <a:srgbClr val="FFC000"/>
                </a:solidFill>
                <a:latin typeface="微软雅黑" pitchFamily="34" charset="-122"/>
                <a:ea typeface="微软雅黑" pitchFamily="34" charset="-122"/>
                <a:cs typeface="Arial" pitchFamily="34" charset="0"/>
              </a:rPr>
              <a:t>0</a:t>
            </a:r>
            <a:r>
              <a:rPr lang="en-US" altLang="zh-CN" sz="2000" b="1" kern="0" dirty="0">
                <a:solidFill>
                  <a:srgbClr val="FFC000"/>
                </a:solidFill>
                <a:latin typeface="微软雅黑" pitchFamily="34" charset="-122"/>
                <a:ea typeface="微软雅黑" pitchFamily="34" charset="-122"/>
                <a:cs typeface="Arial" pitchFamily="34" charset="0"/>
              </a:rPr>
              <a:t> </a:t>
            </a:r>
            <a:r>
              <a:rPr lang="en-US" altLang="zh-CN" sz="1600" kern="0" dirty="0">
                <a:solidFill>
                  <a:schemeClr val="bg1"/>
                </a:solidFill>
                <a:latin typeface="微软雅黑" pitchFamily="34" charset="-122"/>
                <a:ea typeface="微软雅黑" pitchFamily="34" charset="-122"/>
                <a:cs typeface="Arial" pitchFamily="34" charset="0"/>
              </a:rPr>
              <a:t>data loss</a:t>
            </a:r>
          </a:p>
        </p:txBody>
      </p:sp>
      <p:sp>
        <p:nvSpPr>
          <p:cNvPr id="37" name="矩形 36"/>
          <p:cNvSpPr/>
          <p:nvPr/>
        </p:nvSpPr>
        <p:spPr>
          <a:xfrm>
            <a:off x="6577913" y="2778482"/>
            <a:ext cx="2102459" cy="276999"/>
          </a:xfrm>
          <a:prstGeom prst="rect">
            <a:avLst/>
          </a:prstGeom>
        </p:spPr>
        <p:txBody>
          <a:bodyPr wrap="square" lIns="0" tIns="0" rIns="0" bIns="0">
            <a:spAutoFit/>
          </a:bodyPr>
          <a:lstStyle/>
          <a:p>
            <a:pPr defTabSz="685492">
              <a:defRPr/>
            </a:pPr>
            <a:r>
              <a:rPr lang="en-US" altLang="zh-CN" b="1" kern="0" dirty="0">
                <a:solidFill>
                  <a:srgbClr val="FFC000"/>
                </a:solidFill>
                <a:latin typeface="微软雅黑" pitchFamily="34" charset="-122"/>
                <a:ea typeface="微软雅黑" pitchFamily="34" charset="-122"/>
                <a:cs typeface="Arial" pitchFamily="34" charset="0"/>
              </a:rPr>
              <a:t>0</a:t>
            </a:r>
            <a:r>
              <a:rPr lang="en-US" altLang="zh-CN" sz="1600" kern="0" dirty="0">
                <a:solidFill>
                  <a:srgbClr val="FFC000"/>
                </a:solidFill>
                <a:latin typeface="微软雅黑" pitchFamily="34" charset="-122"/>
                <a:ea typeface="微软雅黑" pitchFamily="34" charset="-122"/>
                <a:cs typeface="Arial" pitchFamily="34" charset="0"/>
              </a:rPr>
              <a:t> </a:t>
            </a:r>
            <a:r>
              <a:rPr lang="en-US" altLang="zh-CN" sz="1600" kern="0" dirty="0">
                <a:solidFill>
                  <a:schemeClr val="bg1"/>
                </a:solidFill>
                <a:latin typeface="微软雅黑" pitchFamily="34" charset="-122"/>
                <a:ea typeface="微软雅黑" pitchFamily="34" charset="-122"/>
                <a:cs typeface="Arial" pitchFamily="34" charset="0"/>
              </a:rPr>
              <a:t>service interruption</a:t>
            </a:r>
          </a:p>
        </p:txBody>
      </p:sp>
      <p:sp>
        <p:nvSpPr>
          <p:cNvPr id="65" name="标题 1"/>
          <p:cNvSpPr txBox="1">
            <a:spLocks/>
          </p:cNvSpPr>
          <p:nvPr/>
        </p:nvSpPr>
        <p:spPr>
          <a:xfrm>
            <a:off x="395536" y="51470"/>
            <a:ext cx="8352928" cy="648072"/>
          </a:xfrm>
          <a:prstGeom prst="rect">
            <a:avLst/>
          </a:prstGeom>
        </p:spPr>
        <p:txBody>
          <a:bodyPr wrap="square" lIns="36000" tIns="36000" rIns="36000" bIns="36000" anchor="ctr" anchorCtr="0">
            <a:noAutofit/>
          </a:bodyPr>
          <a:lstStyle/>
          <a:p>
            <a:pPr lvl="0" eaLnBrk="0" hangingPunct="0"/>
            <a:r>
              <a:rPr lang="en-US" altLang="zh-CN" sz="2800" b="1" dirty="0">
                <a:solidFill>
                  <a:schemeClr val="bg1"/>
                </a:solidFill>
                <a:latin typeface="微软雅黑" pitchFamily="34" charset="-122"/>
                <a:ea typeface="微软雅黑" pitchFamily="34" charset="-122"/>
                <a:cs typeface="Arial" pitchFamily="34" charset="0"/>
              </a:rPr>
              <a:t>HA Solution</a:t>
            </a:r>
            <a:endParaRPr lang="zh-CN" altLang="en-US" sz="2800" b="1" dirty="0">
              <a:solidFill>
                <a:schemeClr val="bg1"/>
              </a:solidFill>
              <a:latin typeface="微软雅黑" pitchFamily="34" charset="-122"/>
              <a:ea typeface="微软雅黑" pitchFamily="34" charset="-122"/>
              <a:cs typeface="Arial" pitchFamily="34" charset="0"/>
            </a:endParaRPr>
          </a:p>
        </p:txBody>
      </p:sp>
      <p:cxnSp>
        <p:nvCxnSpPr>
          <p:cNvPr id="276" name="直接连接符 275"/>
          <p:cNvCxnSpPr>
            <a:endCxn id="286" idx="0"/>
          </p:cNvCxnSpPr>
          <p:nvPr/>
        </p:nvCxnSpPr>
        <p:spPr bwMode="auto">
          <a:xfrm>
            <a:off x="2149871" y="3361257"/>
            <a:ext cx="492680" cy="228732"/>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 name="直接连接符 276"/>
          <p:cNvCxnSpPr>
            <a:stCxn id="286" idx="0"/>
          </p:cNvCxnSpPr>
          <p:nvPr/>
        </p:nvCxnSpPr>
        <p:spPr bwMode="auto">
          <a:xfrm flipV="1">
            <a:off x="2642551" y="3352047"/>
            <a:ext cx="466234" cy="237942"/>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直接连接符 277"/>
          <p:cNvCxnSpPr>
            <a:endCxn id="286" idx="2"/>
          </p:cNvCxnSpPr>
          <p:nvPr/>
        </p:nvCxnSpPr>
        <p:spPr bwMode="auto">
          <a:xfrm flipV="1">
            <a:off x="2015699" y="3836192"/>
            <a:ext cx="626852" cy="96468"/>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9" name="TextBox 278"/>
          <p:cNvSpPr txBox="1"/>
          <p:nvPr/>
        </p:nvSpPr>
        <p:spPr>
          <a:xfrm>
            <a:off x="2852023" y="3968246"/>
            <a:ext cx="1359937" cy="215425"/>
          </a:xfrm>
          <a:prstGeom prst="rect">
            <a:avLst/>
          </a:prstGeom>
          <a:noFill/>
        </p:spPr>
        <p:txBody>
          <a:bodyPr wrap="square" lIns="91422" tIns="45711" rIns="91422" bIns="45711" rtlCol="0">
            <a:spAutoFit/>
          </a:bodyPr>
          <a:lstStyle/>
          <a:p>
            <a:pPr algn="r">
              <a:buNone/>
            </a:pPr>
            <a:r>
              <a:rPr lang="en-US" altLang="zh-CN" sz="800" dirty="0">
                <a:solidFill>
                  <a:schemeClr val="bg1"/>
                </a:solidFill>
                <a:latin typeface="微软雅黑" pitchFamily="34" charset="-122"/>
                <a:ea typeface="微软雅黑" pitchFamily="34" charset="-122"/>
              </a:rPr>
              <a:t>Huawei</a:t>
            </a:r>
            <a:endParaRPr lang="zh-CN" altLang="en-US" sz="800" dirty="0">
              <a:solidFill>
                <a:schemeClr val="bg1"/>
              </a:solidFill>
              <a:latin typeface="微软雅黑" pitchFamily="34" charset="-122"/>
              <a:ea typeface="微软雅黑" pitchFamily="34" charset="-122"/>
            </a:endParaRPr>
          </a:p>
        </p:txBody>
      </p:sp>
      <p:sp>
        <p:nvSpPr>
          <p:cNvPr id="280" name="Freeform 30"/>
          <p:cNvSpPr>
            <a:spLocks noEditPoints="1"/>
          </p:cNvSpPr>
          <p:nvPr/>
        </p:nvSpPr>
        <p:spPr bwMode="auto">
          <a:xfrm>
            <a:off x="3290774" y="3880860"/>
            <a:ext cx="246013" cy="396046"/>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dirty="0">
              <a:solidFill>
                <a:schemeClr val="bg1"/>
              </a:solidFill>
              <a:latin typeface="微软雅黑" pitchFamily="34" charset="-122"/>
              <a:ea typeface="微软雅黑" pitchFamily="34" charset="-122"/>
            </a:endParaRPr>
          </a:p>
        </p:txBody>
      </p:sp>
      <p:cxnSp>
        <p:nvCxnSpPr>
          <p:cNvPr id="281" name="直接连接符 280"/>
          <p:cNvCxnSpPr>
            <a:stCxn id="280" idx="45"/>
            <a:endCxn id="286" idx="2"/>
          </p:cNvCxnSpPr>
          <p:nvPr/>
        </p:nvCxnSpPr>
        <p:spPr bwMode="auto">
          <a:xfrm flipH="1" flipV="1">
            <a:off x="2642551" y="3836192"/>
            <a:ext cx="648895" cy="45448"/>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 name="TextBox 281"/>
          <p:cNvSpPr txBox="1"/>
          <p:nvPr/>
        </p:nvSpPr>
        <p:spPr>
          <a:xfrm>
            <a:off x="1314321" y="3998707"/>
            <a:ext cx="1284113" cy="215425"/>
          </a:xfrm>
          <a:prstGeom prst="rect">
            <a:avLst/>
          </a:prstGeom>
          <a:noFill/>
        </p:spPr>
        <p:txBody>
          <a:bodyPr wrap="square" lIns="91422" tIns="45711" rIns="91422" bIns="45711" rtlCol="0">
            <a:spAutoFit/>
          </a:bodyPr>
          <a:lstStyle/>
          <a:p>
            <a:pPr>
              <a:buNone/>
            </a:pPr>
            <a:r>
              <a:rPr lang="en-US" altLang="zh-CN" sz="800" dirty="0">
                <a:solidFill>
                  <a:schemeClr val="bg1"/>
                </a:solidFill>
                <a:latin typeface="微软雅黑" pitchFamily="34" charset="-122"/>
                <a:ea typeface="微软雅黑" pitchFamily="34" charset="-122"/>
              </a:rPr>
              <a:t>Other</a:t>
            </a:r>
            <a:endParaRPr lang="zh-CN" altLang="en-US" sz="800" dirty="0">
              <a:solidFill>
                <a:schemeClr val="bg1"/>
              </a:solidFill>
              <a:latin typeface="微软雅黑" pitchFamily="34" charset="-122"/>
              <a:ea typeface="微软雅黑" pitchFamily="34" charset="-122"/>
            </a:endParaRPr>
          </a:p>
        </p:txBody>
      </p:sp>
      <p:grpSp>
        <p:nvGrpSpPr>
          <p:cNvPr id="283" name="组合 60"/>
          <p:cNvGrpSpPr/>
          <p:nvPr/>
        </p:nvGrpSpPr>
        <p:grpSpPr>
          <a:xfrm>
            <a:off x="2075538" y="3040924"/>
            <a:ext cx="310082" cy="328013"/>
            <a:chOff x="-909638" y="971550"/>
            <a:chExt cx="909638" cy="2039938"/>
          </a:xfrm>
          <a:solidFill>
            <a:schemeClr val="tx1">
              <a:lumMod val="50000"/>
              <a:lumOff val="50000"/>
            </a:schemeClr>
          </a:solidFill>
        </p:grpSpPr>
        <p:sp>
          <p:nvSpPr>
            <p:cNvPr id="32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2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3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3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3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grpSp>
      <p:grpSp>
        <p:nvGrpSpPr>
          <p:cNvPr id="284" name="组合 73"/>
          <p:cNvGrpSpPr/>
          <p:nvPr/>
        </p:nvGrpSpPr>
        <p:grpSpPr>
          <a:xfrm>
            <a:off x="3019167" y="3027876"/>
            <a:ext cx="310082" cy="328013"/>
            <a:chOff x="-909638" y="971550"/>
            <a:chExt cx="909638" cy="2039938"/>
          </a:xfrm>
          <a:solidFill>
            <a:schemeClr val="tx1">
              <a:lumMod val="50000"/>
              <a:lumOff val="50000"/>
            </a:schemeClr>
          </a:solidFill>
        </p:grpSpPr>
        <p:sp>
          <p:nvSpPr>
            <p:cNvPr id="32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2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2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2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2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grpSp>
      <p:sp>
        <p:nvSpPr>
          <p:cNvPr id="285" name="Freeform 8"/>
          <p:cNvSpPr>
            <a:spLocks/>
          </p:cNvSpPr>
          <p:nvPr/>
        </p:nvSpPr>
        <p:spPr bwMode="auto">
          <a:xfrm>
            <a:off x="2275751" y="3515711"/>
            <a:ext cx="783854" cy="255405"/>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91422" tIns="45711" rIns="91422" bIns="45711"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286" name="TextBox 285"/>
          <p:cNvSpPr txBox="1"/>
          <p:nvPr/>
        </p:nvSpPr>
        <p:spPr>
          <a:xfrm>
            <a:off x="2191567" y="3589989"/>
            <a:ext cx="901968" cy="246203"/>
          </a:xfrm>
          <a:prstGeom prst="rect">
            <a:avLst/>
          </a:prstGeom>
          <a:noFill/>
        </p:spPr>
        <p:txBody>
          <a:bodyPr wrap="square" lIns="91422" tIns="45711" rIns="91422" bIns="45711" rtlCol="0">
            <a:spAutoFit/>
          </a:bodyPr>
          <a:lstStyle/>
          <a:p>
            <a:pPr algn="ctr"/>
            <a:r>
              <a:rPr lang="en-US" altLang="zh-CN" sz="1000" b="1" dirty="0">
                <a:solidFill>
                  <a:schemeClr val="bg1"/>
                </a:solidFill>
                <a:latin typeface="微软雅黑" pitchFamily="34" charset="-122"/>
                <a:ea typeface="微软雅黑" pitchFamily="34" charset="-122"/>
              </a:rPr>
              <a:t>  </a:t>
            </a:r>
            <a:r>
              <a:rPr lang="en-US" altLang="zh-CN" sz="1000" b="1" dirty="0">
                <a:latin typeface="微软雅黑" pitchFamily="34" charset="-122"/>
                <a:ea typeface="微软雅黑" pitchFamily="34" charset="-122"/>
              </a:rPr>
              <a:t>SAN</a:t>
            </a:r>
            <a:endParaRPr lang="zh-CN" altLang="en-US" sz="1000" b="1" dirty="0">
              <a:latin typeface="微软雅黑" pitchFamily="34" charset="-122"/>
              <a:ea typeface="微软雅黑" pitchFamily="34" charset="-122"/>
            </a:endParaRPr>
          </a:p>
        </p:txBody>
      </p:sp>
      <p:sp>
        <p:nvSpPr>
          <p:cNvPr id="287" name="Freeform 30"/>
          <p:cNvSpPr>
            <a:spLocks noEditPoints="1"/>
          </p:cNvSpPr>
          <p:nvPr/>
        </p:nvSpPr>
        <p:spPr bwMode="auto">
          <a:xfrm>
            <a:off x="1845906" y="3890081"/>
            <a:ext cx="290366" cy="409861"/>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50000"/>
              <a:lumOff val="50000"/>
            </a:schemeClr>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288" name="等腰三角形 287"/>
          <p:cNvSpPr/>
          <p:nvPr/>
        </p:nvSpPr>
        <p:spPr bwMode="auto">
          <a:xfrm rot="10800000">
            <a:off x="1933342" y="2185856"/>
            <a:ext cx="741766" cy="342835"/>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289" name="矩形 288"/>
          <p:cNvSpPr/>
          <p:nvPr/>
        </p:nvSpPr>
        <p:spPr>
          <a:xfrm>
            <a:off x="2172301" y="2033485"/>
            <a:ext cx="238958" cy="152372"/>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600" b="1" kern="0" dirty="0">
                <a:latin typeface="微软雅黑" pitchFamily="34" charset="-122"/>
                <a:ea typeface="微软雅黑" pitchFamily="34" charset="-122"/>
              </a:rPr>
              <a:t>VM</a:t>
            </a:r>
            <a:endParaRPr lang="zh-CN" altLang="en-US" sz="600" b="1" kern="0" dirty="0">
              <a:latin typeface="微软雅黑" pitchFamily="34" charset="-122"/>
              <a:ea typeface="微软雅黑" pitchFamily="34" charset="-122"/>
            </a:endParaRPr>
          </a:p>
        </p:txBody>
      </p:sp>
      <p:sp>
        <p:nvSpPr>
          <p:cNvPr id="290" name="矩形 289"/>
          <p:cNvSpPr/>
          <p:nvPr/>
        </p:nvSpPr>
        <p:spPr>
          <a:xfrm>
            <a:off x="2490911" y="2033485"/>
            <a:ext cx="238958" cy="152372"/>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600" b="1" kern="0" dirty="0">
                <a:latin typeface="微软雅黑" pitchFamily="34" charset="-122"/>
                <a:ea typeface="微软雅黑" pitchFamily="34" charset="-122"/>
              </a:rPr>
              <a:t>VM</a:t>
            </a:r>
            <a:endParaRPr lang="zh-CN" altLang="en-US" sz="600" b="1" kern="0" dirty="0">
              <a:latin typeface="微软雅黑" pitchFamily="34" charset="-122"/>
              <a:ea typeface="微软雅黑" pitchFamily="34" charset="-122"/>
            </a:endParaRPr>
          </a:p>
        </p:txBody>
      </p:sp>
      <p:sp>
        <p:nvSpPr>
          <p:cNvPr id="291" name="等腰三角形 290"/>
          <p:cNvSpPr/>
          <p:nvPr/>
        </p:nvSpPr>
        <p:spPr bwMode="auto">
          <a:xfrm rot="10800000">
            <a:off x="2907208" y="2185856"/>
            <a:ext cx="741766" cy="342835"/>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292" name="矩形 291"/>
          <p:cNvSpPr/>
          <p:nvPr/>
        </p:nvSpPr>
        <p:spPr>
          <a:xfrm>
            <a:off x="2827555" y="2033485"/>
            <a:ext cx="238958" cy="152372"/>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600" b="1" kern="0" dirty="0">
                <a:latin typeface="微软雅黑" pitchFamily="34" charset="-122"/>
                <a:ea typeface="微软雅黑" pitchFamily="34" charset="-122"/>
              </a:rPr>
              <a:t>VM</a:t>
            </a:r>
            <a:endParaRPr lang="zh-CN" altLang="en-US" sz="600" b="1" kern="0" dirty="0">
              <a:latin typeface="微软雅黑" pitchFamily="34" charset="-122"/>
              <a:ea typeface="微软雅黑" pitchFamily="34" charset="-122"/>
            </a:endParaRPr>
          </a:p>
        </p:txBody>
      </p:sp>
      <p:sp>
        <p:nvSpPr>
          <p:cNvPr id="293" name="矩形 292"/>
          <p:cNvSpPr/>
          <p:nvPr/>
        </p:nvSpPr>
        <p:spPr>
          <a:xfrm>
            <a:off x="3146167" y="2033485"/>
            <a:ext cx="238958" cy="152372"/>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600" b="1" kern="0" dirty="0">
                <a:latin typeface="微软雅黑" pitchFamily="34" charset="-122"/>
                <a:ea typeface="微软雅黑" pitchFamily="34" charset="-122"/>
              </a:rPr>
              <a:t>VM</a:t>
            </a:r>
            <a:endParaRPr lang="zh-CN" altLang="en-US" sz="600" b="1" kern="0" dirty="0">
              <a:latin typeface="微软雅黑" pitchFamily="34" charset="-122"/>
              <a:ea typeface="微软雅黑" pitchFamily="34" charset="-122"/>
            </a:endParaRPr>
          </a:p>
        </p:txBody>
      </p:sp>
      <p:sp>
        <p:nvSpPr>
          <p:cNvPr id="294" name="矩形 293"/>
          <p:cNvSpPr/>
          <p:nvPr/>
        </p:nvSpPr>
        <p:spPr>
          <a:xfrm>
            <a:off x="3464777" y="2033485"/>
            <a:ext cx="238958" cy="152372"/>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600" b="1" kern="0" dirty="0">
                <a:latin typeface="微软雅黑" pitchFamily="34" charset="-122"/>
                <a:ea typeface="微软雅黑" pitchFamily="34" charset="-122"/>
              </a:rPr>
              <a:t>VM</a:t>
            </a:r>
            <a:endParaRPr lang="zh-CN" altLang="en-US" sz="600" b="1" kern="0" dirty="0">
              <a:latin typeface="微软雅黑" pitchFamily="34" charset="-122"/>
              <a:ea typeface="微软雅黑" pitchFamily="34" charset="-122"/>
            </a:endParaRPr>
          </a:p>
        </p:txBody>
      </p:sp>
      <p:pic>
        <p:nvPicPr>
          <p:cNvPr id="295" name="Picture 1062" descr="图片99"/>
          <p:cNvPicPr>
            <a:picLocks noChangeAspect="1" noChangeArrowheads="1"/>
          </p:cNvPicPr>
          <p:nvPr/>
        </p:nvPicPr>
        <p:blipFill>
          <a:blip r:embed="rId3" cstate="print"/>
          <a:srcRect/>
          <a:stretch>
            <a:fillRect/>
          </a:stretch>
        </p:blipFill>
        <p:spPr bwMode="auto">
          <a:xfrm>
            <a:off x="2138593" y="1522148"/>
            <a:ext cx="240714" cy="207170"/>
          </a:xfrm>
          <a:prstGeom prst="rect">
            <a:avLst/>
          </a:prstGeom>
          <a:noFill/>
          <a:ln w="9525">
            <a:noFill/>
            <a:miter lim="800000"/>
            <a:headEnd/>
            <a:tailEnd/>
          </a:ln>
        </p:spPr>
      </p:pic>
      <p:pic>
        <p:nvPicPr>
          <p:cNvPr id="296" name="Picture 1062" descr="图片99"/>
          <p:cNvPicPr>
            <a:picLocks noChangeAspect="1" noChangeArrowheads="1"/>
          </p:cNvPicPr>
          <p:nvPr/>
        </p:nvPicPr>
        <p:blipFill>
          <a:blip r:embed="rId3" cstate="print"/>
          <a:srcRect/>
          <a:stretch>
            <a:fillRect/>
          </a:stretch>
        </p:blipFill>
        <p:spPr bwMode="auto">
          <a:xfrm>
            <a:off x="3063240" y="1522148"/>
            <a:ext cx="240714" cy="207170"/>
          </a:xfrm>
          <a:prstGeom prst="rect">
            <a:avLst/>
          </a:prstGeom>
          <a:noFill/>
          <a:ln w="9525">
            <a:noFill/>
            <a:miter lim="800000"/>
            <a:headEnd/>
            <a:tailEnd/>
          </a:ln>
        </p:spPr>
      </p:pic>
      <p:cxnSp>
        <p:nvCxnSpPr>
          <p:cNvPr id="297" name="直接连接符 296"/>
          <p:cNvCxnSpPr/>
          <p:nvPr/>
        </p:nvCxnSpPr>
        <p:spPr bwMode="auto">
          <a:xfrm flipV="1">
            <a:off x="1637417" y="1850224"/>
            <a:ext cx="2106795" cy="773"/>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8" name="组合 124"/>
          <p:cNvGrpSpPr/>
          <p:nvPr/>
        </p:nvGrpSpPr>
        <p:grpSpPr>
          <a:xfrm>
            <a:off x="2190517" y="1876525"/>
            <a:ext cx="931032" cy="102566"/>
            <a:chOff x="2278823" y="2223749"/>
            <a:chExt cx="1105892" cy="315863"/>
          </a:xfrm>
        </p:grpSpPr>
        <p:cxnSp>
          <p:nvCxnSpPr>
            <p:cNvPr id="321" name="直接连接符 320"/>
            <p:cNvCxnSpPr/>
            <p:nvPr/>
          </p:nvCxnSpPr>
          <p:spPr bwMode="auto">
            <a:xfrm>
              <a:off x="2278823" y="2223749"/>
              <a:ext cx="3259" cy="313790"/>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2" name="直接连接符 321"/>
            <p:cNvCxnSpPr/>
            <p:nvPr/>
          </p:nvCxnSpPr>
          <p:spPr bwMode="auto">
            <a:xfrm>
              <a:off x="3381456" y="2225822"/>
              <a:ext cx="3259" cy="313790"/>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99" name="直接连接符 298"/>
          <p:cNvCxnSpPr/>
          <p:nvPr/>
        </p:nvCxnSpPr>
        <p:spPr bwMode="auto">
          <a:xfrm>
            <a:off x="2246167" y="1729074"/>
            <a:ext cx="2744" cy="101893"/>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 name="直接连接符 299"/>
          <p:cNvCxnSpPr/>
          <p:nvPr/>
        </p:nvCxnSpPr>
        <p:spPr bwMode="auto">
          <a:xfrm>
            <a:off x="3174455" y="1729747"/>
            <a:ext cx="2744" cy="101893"/>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1" name="Picture 1062" descr="图片99"/>
          <p:cNvPicPr>
            <a:picLocks noChangeAspect="1" noChangeArrowheads="1"/>
          </p:cNvPicPr>
          <p:nvPr/>
        </p:nvPicPr>
        <p:blipFill>
          <a:blip r:embed="rId3" cstate="print"/>
          <a:srcRect/>
          <a:stretch>
            <a:fillRect/>
          </a:stretch>
        </p:blipFill>
        <p:spPr bwMode="auto">
          <a:xfrm>
            <a:off x="2611614" y="1522148"/>
            <a:ext cx="240714" cy="207170"/>
          </a:xfrm>
          <a:prstGeom prst="rect">
            <a:avLst/>
          </a:prstGeom>
          <a:noFill/>
          <a:ln w="9525">
            <a:noFill/>
            <a:miter lim="800000"/>
            <a:headEnd/>
            <a:tailEnd/>
          </a:ln>
        </p:spPr>
      </p:pic>
      <p:cxnSp>
        <p:nvCxnSpPr>
          <p:cNvPr id="302" name="直接连接符 301"/>
          <p:cNvCxnSpPr/>
          <p:nvPr/>
        </p:nvCxnSpPr>
        <p:spPr bwMode="auto">
          <a:xfrm>
            <a:off x="2728462" y="1729074"/>
            <a:ext cx="2744" cy="101893"/>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3" name="组合 60"/>
          <p:cNvGrpSpPr/>
          <p:nvPr/>
        </p:nvGrpSpPr>
        <p:grpSpPr>
          <a:xfrm>
            <a:off x="2075538" y="2393778"/>
            <a:ext cx="310082" cy="328013"/>
            <a:chOff x="-909638" y="971550"/>
            <a:chExt cx="909638" cy="2039938"/>
          </a:xfrm>
          <a:solidFill>
            <a:schemeClr val="tx1">
              <a:lumMod val="50000"/>
              <a:lumOff val="50000"/>
            </a:schemeClr>
          </a:solidFill>
        </p:grpSpPr>
        <p:sp>
          <p:nvSpPr>
            <p:cNvPr id="316"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17"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18"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19"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20"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grpSp>
      <p:grpSp>
        <p:nvGrpSpPr>
          <p:cNvPr id="304" name="组合 73"/>
          <p:cNvGrpSpPr/>
          <p:nvPr/>
        </p:nvGrpSpPr>
        <p:grpSpPr>
          <a:xfrm>
            <a:off x="3019167" y="2380730"/>
            <a:ext cx="310082" cy="328013"/>
            <a:chOff x="-909638" y="971550"/>
            <a:chExt cx="909638" cy="2039938"/>
          </a:xfrm>
          <a:solidFill>
            <a:schemeClr val="tx1">
              <a:lumMod val="50000"/>
              <a:lumOff val="50000"/>
            </a:schemeClr>
          </a:solidFill>
        </p:grpSpPr>
        <p:sp>
          <p:nvSpPr>
            <p:cNvPr id="31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1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1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1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315"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grpSp>
      <p:cxnSp>
        <p:nvCxnSpPr>
          <p:cNvPr id="305" name="直接连接符 304"/>
          <p:cNvCxnSpPr/>
          <p:nvPr/>
        </p:nvCxnSpPr>
        <p:spPr bwMode="auto">
          <a:xfrm flipV="1">
            <a:off x="1720892" y="2857810"/>
            <a:ext cx="2106795" cy="773"/>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6" name="组合 184"/>
          <p:cNvGrpSpPr/>
          <p:nvPr/>
        </p:nvGrpSpPr>
        <p:grpSpPr>
          <a:xfrm>
            <a:off x="2190517" y="2884110"/>
            <a:ext cx="931032" cy="102566"/>
            <a:chOff x="2278823" y="2223749"/>
            <a:chExt cx="1105892" cy="315863"/>
          </a:xfrm>
        </p:grpSpPr>
        <p:cxnSp>
          <p:nvCxnSpPr>
            <p:cNvPr id="309" name="直接连接符 308"/>
            <p:cNvCxnSpPr/>
            <p:nvPr/>
          </p:nvCxnSpPr>
          <p:spPr bwMode="auto">
            <a:xfrm>
              <a:off x="2278823" y="2223749"/>
              <a:ext cx="3259" cy="313790"/>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 name="直接连接符 309"/>
            <p:cNvCxnSpPr/>
            <p:nvPr/>
          </p:nvCxnSpPr>
          <p:spPr bwMode="auto">
            <a:xfrm>
              <a:off x="3381456" y="2225822"/>
              <a:ext cx="3259" cy="313790"/>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07" name="直接连接符 306"/>
          <p:cNvCxnSpPr/>
          <p:nvPr/>
        </p:nvCxnSpPr>
        <p:spPr bwMode="auto">
          <a:xfrm>
            <a:off x="2246167" y="2736660"/>
            <a:ext cx="2744" cy="101893"/>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 name="直接连接符 307"/>
          <p:cNvCxnSpPr/>
          <p:nvPr/>
        </p:nvCxnSpPr>
        <p:spPr bwMode="auto">
          <a:xfrm>
            <a:off x="3174455" y="2737333"/>
            <a:ext cx="2744" cy="101893"/>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矩形 168"/>
          <p:cNvSpPr/>
          <p:nvPr/>
        </p:nvSpPr>
        <p:spPr>
          <a:xfrm>
            <a:off x="1885670" y="2033485"/>
            <a:ext cx="238958" cy="152372"/>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600" b="1" kern="0" dirty="0">
                <a:latin typeface="微软雅黑" pitchFamily="34" charset="-122"/>
                <a:ea typeface="微软雅黑" pitchFamily="34" charset="-122"/>
              </a:rPr>
              <a:t>VM</a:t>
            </a:r>
            <a:endParaRPr lang="zh-CN" altLang="en-US" sz="600" b="1" kern="0" dirty="0">
              <a:latin typeface="微软雅黑" pitchFamily="34" charset="-122"/>
              <a:ea typeface="微软雅黑" pitchFamily="34" charset="-122"/>
            </a:endParaRPr>
          </a:p>
        </p:txBody>
      </p:sp>
      <p:sp>
        <p:nvSpPr>
          <p:cNvPr id="176" name="Freeform 158"/>
          <p:cNvSpPr>
            <a:spLocks/>
          </p:cNvSpPr>
          <p:nvPr/>
        </p:nvSpPr>
        <p:spPr bwMode="auto">
          <a:xfrm>
            <a:off x="5940152" y="1607706"/>
            <a:ext cx="360040" cy="360039"/>
          </a:xfrm>
          <a:custGeom>
            <a:avLst/>
            <a:gdLst>
              <a:gd name="T0" fmla="*/ 184 w 457"/>
              <a:gd name="T1" fmla="*/ 5 h 458"/>
              <a:gd name="T2" fmla="*/ 105 w 457"/>
              <a:gd name="T3" fmla="*/ 36 h 458"/>
              <a:gd name="T4" fmla="*/ 45 w 457"/>
              <a:gd name="T5" fmla="*/ 92 h 458"/>
              <a:gd name="T6" fmla="*/ 7 w 457"/>
              <a:gd name="T7" fmla="*/ 167 h 458"/>
              <a:gd name="T8" fmla="*/ 22 w 457"/>
              <a:gd name="T9" fmla="*/ 184 h 458"/>
              <a:gd name="T10" fmla="*/ 80 w 457"/>
              <a:gd name="T11" fmla="*/ 132 h 458"/>
              <a:gd name="T12" fmla="*/ 154 w 457"/>
              <a:gd name="T13" fmla="*/ 89 h 458"/>
              <a:gd name="T14" fmla="*/ 240 w 457"/>
              <a:gd name="T15" fmla="*/ 69 h 458"/>
              <a:gd name="T16" fmla="*/ 334 w 457"/>
              <a:gd name="T17" fmla="*/ 104 h 458"/>
              <a:gd name="T18" fmla="*/ 249 w 457"/>
              <a:gd name="T19" fmla="*/ 98 h 458"/>
              <a:gd name="T20" fmla="*/ 174 w 457"/>
              <a:gd name="T21" fmla="*/ 107 h 458"/>
              <a:gd name="T22" fmla="*/ 108 w 457"/>
              <a:gd name="T23" fmla="*/ 138 h 458"/>
              <a:gd name="T24" fmla="*/ 17 w 457"/>
              <a:gd name="T25" fmla="*/ 205 h 458"/>
              <a:gd name="T26" fmla="*/ 75 w 457"/>
              <a:gd name="T27" fmla="*/ 182 h 458"/>
              <a:gd name="T28" fmla="*/ 166 w 457"/>
              <a:gd name="T29" fmla="*/ 164 h 458"/>
              <a:gd name="T30" fmla="*/ 260 w 457"/>
              <a:gd name="T31" fmla="*/ 165 h 458"/>
              <a:gd name="T32" fmla="*/ 351 w 457"/>
              <a:gd name="T33" fmla="*/ 193 h 458"/>
              <a:gd name="T34" fmla="*/ 298 w 457"/>
              <a:gd name="T35" fmla="*/ 253 h 458"/>
              <a:gd name="T36" fmla="*/ 299 w 457"/>
              <a:gd name="T37" fmla="*/ 209 h 458"/>
              <a:gd name="T38" fmla="*/ 219 w 457"/>
              <a:gd name="T39" fmla="*/ 190 h 458"/>
              <a:gd name="T40" fmla="*/ 134 w 457"/>
              <a:gd name="T41" fmla="*/ 194 h 458"/>
              <a:gd name="T42" fmla="*/ 21 w 457"/>
              <a:gd name="T43" fmla="*/ 224 h 458"/>
              <a:gd name="T44" fmla="*/ 76 w 457"/>
              <a:gd name="T45" fmla="*/ 216 h 458"/>
              <a:gd name="T46" fmla="*/ 159 w 457"/>
              <a:gd name="T47" fmla="*/ 224 h 458"/>
              <a:gd name="T48" fmla="*/ 240 w 457"/>
              <a:gd name="T49" fmla="*/ 257 h 458"/>
              <a:gd name="T50" fmla="*/ 311 w 457"/>
              <a:gd name="T51" fmla="*/ 321 h 458"/>
              <a:gd name="T52" fmla="*/ 241 w 457"/>
              <a:gd name="T53" fmla="*/ 354 h 458"/>
              <a:gd name="T54" fmla="*/ 259 w 457"/>
              <a:gd name="T55" fmla="*/ 315 h 458"/>
              <a:gd name="T56" fmla="*/ 200 w 457"/>
              <a:gd name="T57" fmla="*/ 269 h 458"/>
              <a:gd name="T58" fmla="*/ 131 w 457"/>
              <a:gd name="T59" fmla="*/ 245 h 458"/>
              <a:gd name="T60" fmla="*/ 33 w 457"/>
              <a:gd name="T61" fmla="*/ 237 h 458"/>
              <a:gd name="T62" fmla="*/ 93 w 457"/>
              <a:gd name="T63" fmla="*/ 256 h 458"/>
              <a:gd name="T64" fmla="*/ 139 w 457"/>
              <a:gd name="T65" fmla="*/ 290 h 458"/>
              <a:gd name="T66" fmla="*/ 167 w 457"/>
              <a:gd name="T67" fmla="*/ 330 h 458"/>
              <a:gd name="T68" fmla="*/ 118 w 457"/>
              <a:gd name="T69" fmla="*/ 341 h 458"/>
              <a:gd name="T70" fmla="*/ 133 w 457"/>
              <a:gd name="T71" fmla="*/ 318 h 458"/>
              <a:gd name="T72" fmla="*/ 102 w 457"/>
              <a:gd name="T73" fmla="*/ 283 h 458"/>
              <a:gd name="T74" fmla="*/ 40 w 457"/>
              <a:gd name="T75" fmla="*/ 254 h 458"/>
              <a:gd name="T76" fmla="*/ 3 w 457"/>
              <a:gd name="T77" fmla="*/ 267 h 458"/>
              <a:gd name="T78" fmla="*/ 32 w 457"/>
              <a:gd name="T79" fmla="*/ 347 h 458"/>
              <a:gd name="T80" fmla="*/ 87 w 457"/>
              <a:gd name="T81" fmla="*/ 410 h 458"/>
              <a:gd name="T82" fmla="*/ 162 w 457"/>
              <a:gd name="T83" fmla="*/ 449 h 458"/>
              <a:gd name="T84" fmla="*/ 228 w 457"/>
              <a:gd name="T85" fmla="*/ 458 h 458"/>
              <a:gd name="T86" fmla="*/ 317 w 457"/>
              <a:gd name="T87" fmla="*/ 440 h 458"/>
              <a:gd name="T88" fmla="*/ 390 w 457"/>
              <a:gd name="T89" fmla="*/ 390 h 458"/>
              <a:gd name="T90" fmla="*/ 439 w 457"/>
              <a:gd name="T91" fmla="*/ 318 h 458"/>
              <a:gd name="T92" fmla="*/ 457 w 457"/>
              <a:gd name="T93" fmla="*/ 230 h 458"/>
              <a:gd name="T94" fmla="*/ 447 w 457"/>
              <a:gd name="T95" fmla="*/ 161 h 458"/>
              <a:gd name="T96" fmla="*/ 404 w 457"/>
              <a:gd name="T97" fmla="*/ 83 h 458"/>
              <a:gd name="T98" fmla="*/ 338 w 457"/>
              <a:gd name="T99" fmla="*/ 28 h 458"/>
              <a:gd name="T100" fmla="*/ 252 w 457"/>
              <a:gd name="T101"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7" h="458">
                <a:moveTo>
                  <a:pt x="228" y="0"/>
                </a:moveTo>
                <a:lnTo>
                  <a:pt x="228" y="0"/>
                </a:lnTo>
                <a:lnTo>
                  <a:pt x="206" y="1"/>
                </a:lnTo>
                <a:lnTo>
                  <a:pt x="184" y="5"/>
                </a:lnTo>
                <a:lnTo>
                  <a:pt x="163" y="9"/>
                </a:lnTo>
                <a:lnTo>
                  <a:pt x="143" y="17"/>
                </a:lnTo>
                <a:lnTo>
                  <a:pt x="124" y="25"/>
                </a:lnTo>
                <a:lnTo>
                  <a:pt x="105" y="36"/>
                </a:lnTo>
                <a:lnTo>
                  <a:pt x="88" y="48"/>
                </a:lnTo>
                <a:lnTo>
                  <a:pt x="73" y="61"/>
                </a:lnTo>
                <a:lnTo>
                  <a:pt x="58" y="76"/>
                </a:lnTo>
                <a:lnTo>
                  <a:pt x="45" y="92"/>
                </a:lnTo>
                <a:lnTo>
                  <a:pt x="33" y="109"/>
                </a:lnTo>
                <a:lnTo>
                  <a:pt x="23" y="128"/>
                </a:lnTo>
                <a:lnTo>
                  <a:pt x="15" y="147"/>
                </a:lnTo>
                <a:lnTo>
                  <a:pt x="7" y="167"/>
                </a:lnTo>
                <a:lnTo>
                  <a:pt x="3" y="188"/>
                </a:lnTo>
                <a:lnTo>
                  <a:pt x="0" y="209"/>
                </a:lnTo>
                <a:lnTo>
                  <a:pt x="0" y="209"/>
                </a:lnTo>
                <a:lnTo>
                  <a:pt x="22" y="184"/>
                </a:lnTo>
                <a:lnTo>
                  <a:pt x="35" y="170"/>
                </a:lnTo>
                <a:lnTo>
                  <a:pt x="49" y="157"/>
                </a:lnTo>
                <a:lnTo>
                  <a:pt x="63" y="144"/>
                </a:lnTo>
                <a:lnTo>
                  <a:pt x="80" y="132"/>
                </a:lnTo>
                <a:lnTo>
                  <a:pt x="97" y="119"/>
                </a:lnTo>
                <a:lnTo>
                  <a:pt x="115" y="109"/>
                </a:lnTo>
                <a:lnTo>
                  <a:pt x="133" y="98"/>
                </a:lnTo>
                <a:lnTo>
                  <a:pt x="154" y="89"/>
                </a:lnTo>
                <a:lnTo>
                  <a:pt x="174" y="81"/>
                </a:lnTo>
                <a:lnTo>
                  <a:pt x="195" y="75"/>
                </a:lnTo>
                <a:lnTo>
                  <a:pt x="217" y="71"/>
                </a:lnTo>
                <a:lnTo>
                  <a:pt x="240" y="69"/>
                </a:lnTo>
                <a:lnTo>
                  <a:pt x="264" y="69"/>
                </a:lnTo>
                <a:lnTo>
                  <a:pt x="287" y="71"/>
                </a:lnTo>
                <a:lnTo>
                  <a:pt x="300" y="53"/>
                </a:lnTo>
                <a:lnTo>
                  <a:pt x="334" y="104"/>
                </a:lnTo>
                <a:lnTo>
                  <a:pt x="251" y="124"/>
                </a:lnTo>
                <a:lnTo>
                  <a:pt x="269" y="99"/>
                </a:lnTo>
                <a:lnTo>
                  <a:pt x="269" y="99"/>
                </a:lnTo>
                <a:lnTo>
                  <a:pt x="249" y="98"/>
                </a:lnTo>
                <a:lnTo>
                  <a:pt x="230" y="98"/>
                </a:lnTo>
                <a:lnTo>
                  <a:pt x="211" y="99"/>
                </a:lnTo>
                <a:lnTo>
                  <a:pt x="193" y="103"/>
                </a:lnTo>
                <a:lnTo>
                  <a:pt x="174" y="107"/>
                </a:lnTo>
                <a:lnTo>
                  <a:pt x="156" y="113"/>
                </a:lnTo>
                <a:lnTo>
                  <a:pt x="139" y="121"/>
                </a:lnTo>
                <a:lnTo>
                  <a:pt x="124" y="128"/>
                </a:lnTo>
                <a:lnTo>
                  <a:pt x="108" y="138"/>
                </a:lnTo>
                <a:lnTo>
                  <a:pt x="92" y="146"/>
                </a:lnTo>
                <a:lnTo>
                  <a:pt x="63" y="165"/>
                </a:lnTo>
                <a:lnTo>
                  <a:pt x="39" y="186"/>
                </a:lnTo>
                <a:lnTo>
                  <a:pt x="17" y="205"/>
                </a:lnTo>
                <a:lnTo>
                  <a:pt x="17" y="205"/>
                </a:lnTo>
                <a:lnTo>
                  <a:pt x="35" y="197"/>
                </a:lnTo>
                <a:lnTo>
                  <a:pt x="55" y="190"/>
                </a:lnTo>
                <a:lnTo>
                  <a:pt x="75" y="182"/>
                </a:lnTo>
                <a:lnTo>
                  <a:pt x="97" y="176"/>
                </a:lnTo>
                <a:lnTo>
                  <a:pt x="120" y="171"/>
                </a:lnTo>
                <a:lnTo>
                  <a:pt x="143" y="167"/>
                </a:lnTo>
                <a:lnTo>
                  <a:pt x="166" y="164"/>
                </a:lnTo>
                <a:lnTo>
                  <a:pt x="189" y="162"/>
                </a:lnTo>
                <a:lnTo>
                  <a:pt x="213" y="162"/>
                </a:lnTo>
                <a:lnTo>
                  <a:pt x="237" y="163"/>
                </a:lnTo>
                <a:lnTo>
                  <a:pt x="260" y="165"/>
                </a:lnTo>
                <a:lnTo>
                  <a:pt x="284" y="169"/>
                </a:lnTo>
                <a:lnTo>
                  <a:pt x="306" y="175"/>
                </a:lnTo>
                <a:lnTo>
                  <a:pt x="329" y="184"/>
                </a:lnTo>
                <a:lnTo>
                  <a:pt x="351" y="193"/>
                </a:lnTo>
                <a:lnTo>
                  <a:pt x="372" y="205"/>
                </a:lnTo>
                <a:lnTo>
                  <a:pt x="396" y="190"/>
                </a:lnTo>
                <a:lnTo>
                  <a:pt x="411" y="267"/>
                </a:lnTo>
                <a:lnTo>
                  <a:pt x="298" y="253"/>
                </a:lnTo>
                <a:lnTo>
                  <a:pt x="333" y="230"/>
                </a:lnTo>
                <a:lnTo>
                  <a:pt x="333" y="230"/>
                </a:lnTo>
                <a:lnTo>
                  <a:pt x="316" y="219"/>
                </a:lnTo>
                <a:lnTo>
                  <a:pt x="299" y="209"/>
                </a:lnTo>
                <a:lnTo>
                  <a:pt x="280" y="202"/>
                </a:lnTo>
                <a:lnTo>
                  <a:pt x="260" y="196"/>
                </a:lnTo>
                <a:lnTo>
                  <a:pt x="240" y="192"/>
                </a:lnTo>
                <a:lnTo>
                  <a:pt x="219" y="190"/>
                </a:lnTo>
                <a:lnTo>
                  <a:pt x="199" y="190"/>
                </a:lnTo>
                <a:lnTo>
                  <a:pt x="177" y="190"/>
                </a:lnTo>
                <a:lnTo>
                  <a:pt x="156" y="192"/>
                </a:lnTo>
                <a:lnTo>
                  <a:pt x="134" y="194"/>
                </a:lnTo>
                <a:lnTo>
                  <a:pt x="114" y="198"/>
                </a:lnTo>
                <a:lnTo>
                  <a:pt x="93" y="202"/>
                </a:lnTo>
                <a:lnTo>
                  <a:pt x="55" y="211"/>
                </a:lnTo>
                <a:lnTo>
                  <a:pt x="21" y="224"/>
                </a:lnTo>
                <a:lnTo>
                  <a:pt x="21" y="224"/>
                </a:lnTo>
                <a:lnTo>
                  <a:pt x="38" y="220"/>
                </a:lnTo>
                <a:lnTo>
                  <a:pt x="57" y="217"/>
                </a:lnTo>
                <a:lnTo>
                  <a:pt x="76" y="216"/>
                </a:lnTo>
                <a:lnTo>
                  <a:pt x="96" y="216"/>
                </a:lnTo>
                <a:lnTo>
                  <a:pt x="116" y="217"/>
                </a:lnTo>
                <a:lnTo>
                  <a:pt x="137" y="220"/>
                </a:lnTo>
                <a:lnTo>
                  <a:pt x="159" y="224"/>
                </a:lnTo>
                <a:lnTo>
                  <a:pt x="179" y="230"/>
                </a:lnTo>
                <a:lnTo>
                  <a:pt x="200" y="237"/>
                </a:lnTo>
                <a:lnTo>
                  <a:pt x="220" y="246"/>
                </a:lnTo>
                <a:lnTo>
                  <a:pt x="240" y="257"/>
                </a:lnTo>
                <a:lnTo>
                  <a:pt x="259" y="269"/>
                </a:lnTo>
                <a:lnTo>
                  <a:pt x="277" y="285"/>
                </a:lnTo>
                <a:lnTo>
                  <a:pt x="295" y="302"/>
                </a:lnTo>
                <a:lnTo>
                  <a:pt x="311" y="321"/>
                </a:lnTo>
                <a:lnTo>
                  <a:pt x="326" y="342"/>
                </a:lnTo>
                <a:lnTo>
                  <a:pt x="355" y="338"/>
                </a:lnTo>
                <a:lnTo>
                  <a:pt x="338" y="415"/>
                </a:lnTo>
                <a:lnTo>
                  <a:pt x="241" y="354"/>
                </a:lnTo>
                <a:lnTo>
                  <a:pt x="282" y="348"/>
                </a:lnTo>
                <a:lnTo>
                  <a:pt x="282" y="348"/>
                </a:lnTo>
                <a:lnTo>
                  <a:pt x="271" y="331"/>
                </a:lnTo>
                <a:lnTo>
                  <a:pt x="259" y="315"/>
                </a:lnTo>
                <a:lnTo>
                  <a:pt x="246" y="301"/>
                </a:lnTo>
                <a:lnTo>
                  <a:pt x="231" y="289"/>
                </a:lnTo>
                <a:lnTo>
                  <a:pt x="217" y="278"/>
                </a:lnTo>
                <a:lnTo>
                  <a:pt x="200" y="269"/>
                </a:lnTo>
                <a:lnTo>
                  <a:pt x="183" y="261"/>
                </a:lnTo>
                <a:lnTo>
                  <a:pt x="166" y="255"/>
                </a:lnTo>
                <a:lnTo>
                  <a:pt x="149" y="249"/>
                </a:lnTo>
                <a:lnTo>
                  <a:pt x="131" y="245"/>
                </a:lnTo>
                <a:lnTo>
                  <a:pt x="114" y="242"/>
                </a:lnTo>
                <a:lnTo>
                  <a:pt x="97" y="239"/>
                </a:lnTo>
                <a:lnTo>
                  <a:pt x="63" y="237"/>
                </a:lnTo>
                <a:lnTo>
                  <a:pt x="33" y="237"/>
                </a:lnTo>
                <a:lnTo>
                  <a:pt x="33" y="237"/>
                </a:lnTo>
                <a:lnTo>
                  <a:pt x="53" y="240"/>
                </a:lnTo>
                <a:lnTo>
                  <a:pt x="73" y="248"/>
                </a:lnTo>
                <a:lnTo>
                  <a:pt x="93" y="256"/>
                </a:lnTo>
                <a:lnTo>
                  <a:pt x="113" y="267"/>
                </a:lnTo>
                <a:lnTo>
                  <a:pt x="122" y="274"/>
                </a:lnTo>
                <a:lnTo>
                  <a:pt x="131" y="282"/>
                </a:lnTo>
                <a:lnTo>
                  <a:pt x="139" y="290"/>
                </a:lnTo>
                <a:lnTo>
                  <a:pt x="147" y="299"/>
                </a:lnTo>
                <a:lnTo>
                  <a:pt x="155" y="308"/>
                </a:lnTo>
                <a:lnTo>
                  <a:pt x="161" y="319"/>
                </a:lnTo>
                <a:lnTo>
                  <a:pt x="167" y="330"/>
                </a:lnTo>
                <a:lnTo>
                  <a:pt x="173" y="342"/>
                </a:lnTo>
                <a:lnTo>
                  <a:pt x="191" y="342"/>
                </a:lnTo>
                <a:lnTo>
                  <a:pt x="173" y="389"/>
                </a:lnTo>
                <a:lnTo>
                  <a:pt x="118" y="341"/>
                </a:lnTo>
                <a:lnTo>
                  <a:pt x="144" y="341"/>
                </a:lnTo>
                <a:lnTo>
                  <a:pt x="144" y="341"/>
                </a:lnTo>
                <a:lnTo>
                  <a:pt x="139" y="329"/>
                </a:lnTo>
                <a:lnTo>
                  <a:pt x="133" y="318"/>
                </a:lnTo>
                <a:lnTo>
                  <a:pt x="127" y="308"/>
                </a:lnTo>
                <a:lnTo>
                  <a:pt x="119" y="299"/>
                </a:lnTo>
                <a:lnTo>
                  <a:pt x="110" y="290"/>
                </a:lnTo>
                <a:lnTo>
                  <a:pt x="102" y="283"/>
                </a:lnTo>
                <a:lnTo>
                  <a:pt x="92" y="276"/>
                </a:lnTo>
                <a:lnTo>
                  <a:pt x="82" y="271"/>
                </a:lnTo>
                <a:lnTo>
                  <a:pt x="61" y="261"/>
                </a:lnTo>
                <a:lnTo>
                  <a:pt x="40" y="254"/>
                </a:lnTo>
                <a:lnTo>
                  <a:pt x="20" y="248"/>
                </a:lnTo>
                <a:lnTo>
                  <a:pt x="0" y="245"/>
                </a:lnTo>
                <a:lnTo>
                  <a:pt x="0" y="245"/>
                </a:lnTo>
                <a:lnTo>
                  <a:pt x="3" y="267"/>
                </a:lnTo>
                <a:lnTo>
                  <a:pt x="7" y="288"/>
                </a:lnTo>
                <a:lnTo>
                  <a:pt x="13" y="308"/>
                </a:lnTo>
                <a:lnTo>
                  <a:pt x="22" y="329"/>
                </a:lnTo>
                <a:lnTo>
                  <a:pt x="32" y="347"/>
                </a:lnTo>
                <a:lnTo>
                  <a:pt x="44" y="365"/>
                </a:lnTo>
                <a:lnTo>
                  <a:pt x="57" y="381"/>
                </a:lnTo>
                <a:lnTo>
                  <a:pt x="72" y="396"/>
                </a:lnTo>
                <a:lnTo>
                  <a:pt x="87" y="410"/>
                </a:lnTo>
                <a:lnTo>
                  <a:pt x="104" y="422"/>
                </a:lnTo>
                <a:lnTo>
                  <a:pt x="124" y="433"/>
                </a:lnTo>
                <a:lnTo>
                  <a:pt x="143" y="441"/>
                </a:lnTo>
                <a:lnTo>
                  <a:pt x="162" y="449"/>
                </a:lnTo>
                <a:lnTo>
                  <a:pt x="184" y="453"/>
                </a:lnTo>
                <a:lnTo>
                  <a:pt x="206" y="457"/>
                </a:lnTo>
                <a:lnTo>
                  <a:pt x="228" y="458"/>
                </a:lnTo>
                <a:lnTo>
                  <a:pt x="228" y="458"/>
                </a:lnTo>
                <a:lnTo>
                  <a:pt x="252" y="457"/>
                </a:lnTo>
                <a:lnTo>
                  <a:pt x="275" y="453"/>
                </a:lnTo>
                <a:lnTo>
                  <a:pt x="297" y="447"/>
                </a:lnTo>
                <a:lnTo>
                  <a:pt x="317" y="440"/>
                </a:lnTo>
                <a:lnTo>
                  <a:pt x="338" y="430"/>
                </a:lnTo>
                <a:lnTo>
                  <a:pt x="356" y="418"/>
                </a:lnTo>
                <a:lnTo>
                  <a:pt x="374" y="406"/>
                </a:lnTo>
                <a:lnTo>
                  <a:pt x="390" y="390"/>
                </a:lnTo>
                <a:lnTo>
                  <a:pt x="404" y="375"/>
                </a:lnTo>
                <a:lnTo>
                  <a:pt x="418" y="357"/>
                </a:lnTo>
                <a:lnTo>
                  <a:pt x="430" y="338"/>
                </a:lnTo>
                <a:lnTo>
                  <a:pt x="439" y="318"/>
                </a:lnTo>
                <a:lnTo>
                  <a:pt x="447" y="297"/>
                </a:lnTo>
                <a:lnTo>
                  <a:pt x="453" y="276"/>
                </a:lnTo>
                <a:lnTo>
                  <a:pt x="456" y="253"/>
                </a:lnTo>
                <a:lnTo>
                  <a:pt x="457" y="230"/>
                </a:lnTo>
                <a:lnTo>
                  <a:pt x="457" y="230"/>
                </a:lnTo>
                <a:lnTo>
                  <a:pt x="456" y="205"/>
                </a:lnTo>
                <a:lnTo>
                  <a:pt x="453" y="182"/>
                </a:lnTo>
                <a:lnTo>
                  <a:pt x="447" y="161"/>
                </a:lnTo>
                <a:lnTo>
                  <a:pt x="439" y="140"/>
                </a:lnTo>
                <a:lnTo>
                  <a:pt x="430" y="119"/>
                </a:lnTo>
                <a:lnTo>
                  <a:pt x="418" y="101"/>
                </a:lnTo>
                <a:lnTo>
                  <a:pt x="404" y="83"/>
                </a:lnTo>
                <a:lnTo>
                  <a:pt x="390" y="67"/>
                </a:lnTo>
                <a:lnTo>
                  <a:pt x="374" y="53"/>
                </a:lnTo>
                <a:lnTo>
                  <a:pt x="356" y="40"/>
                </a:lnTo>
                <a:lnTo>
                  <a:pt x="338" y="28"/>
                </a:lnTo>
                <a:lnTo>
                  <a:pt x="317" y="18"/>
                </a:lnTo>
                <a:lnTo>
                  <a:pt x="297" y="11"/>
                </a:lnTo>
                <a:lnTo>
                  <a:pt x="275" y="5"/>
                </a:lnTo>
                <a:lnTo>
                  <a:pt x="252" y="1"/>
                </a:lnTo>
                <a:lnTo>
                  <a:pt x="228" y="0"/>
                </a:lnTo>
                <a:lnTo>
                  <a:pt x="2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grpSp>
        <p:nvGrpSpPr>
          <p:cNvPr id="177" name="组合 176"/>
          <p:cNvGrpSpPr/>
          <p:nvPr/>
        </p:nvGrpSpPr>
        <p:grpSpPr>
          <a:xfrm>
            <a:off x="5868144" y="3795886"/>
            <a:ext cx="576064" cy="278274"/>
            <a:chOff x="5716950" y="3937883"/>
            <a:chExt cx="1050925" cy="568325"/>
          </a:xfrm>
        </p:grpSpPr>
        <p:sp>
          <p:nvSpPr>
            <p:cNvPr id="178" name="Freeform 83"/>
            <p:cNvSpPr>
              <a:spLocks noEditPoints="1"/>
            </p:cNvSpPr>
            <p:nvPr/>
          </p:nvSpPr>
          <p:spPr bwMode="auto">
            <a:xfrm>
              <a:off x="5716950" y="4198233"/>
              <a:ext cx="1050925" cy="307975"/>
            </a:xfrm>
            <a:custGeom>
              <a:avLst/>
              <a:gdLst>
                <a:gd name="T0" fmla="*/ 474 w 662"/>
                <a:gd name="T1" fmla="*/ 21 h 194"/>
                <a:gd name="T2" fmla="*/ 467 w 662"/>
                <a:gd name="T3" fmla="*/ 57 h 194"/>
                <a:gd name="T4" fmla="*/ 474 w 662"/>
                <a:gd name="T5" fmla="*/ 114 h 194"/>
                <a:gd name="T6" fmla="*/ 467 w 662"/>
                <a:gd name="T7" fmla="*/ 116 h 194"/>
                <a:gd name="T8" fmla="*/ 201 w 662"/>
                <a:gd name="T9" fmla="*/ 122 h 194"/>
                <a:gd name="T10" fmla="*/ 19 w 662"/>
                <a:gd name="T11" fmla="*/ 0 h 194"/>
                <a:gd name="T12" fmla="*/ 0 w 662"/>
                <a:gd name="T13" fmla="*/ 16 h 194"/>
                <a:gd name="T14" fmla="*/ 12 w 662"/>
                <a:gd name="T15" fmla="*/ 193 h 194"/>
                <a:gd name="T16" fmla="*/ 650 w 662"/>
                <a:gd name="T17" fmla="*/ 193 h 194"/>
                <a:gd name="T18" fmla="*/ 662 w 662"/>
                <a:gd name="T19" fmla="*/ 16 h 194"/>
                <a:gd name="T20" fmla="*/ 644 w 662"/>
                <a:gd name="T21" fmla="*/ 0 h 194"/>
                <a:gd name="T22" fmla="*/ 116 w 662"/>
                <a:gd name="T23" fmla="*/ 16 h 194"/>
                <a:gd name="T24" fmla="*/ 142 w 662"/>
                <a:gd name="T25" fmla="*/ 59 h 194"/>
                <a:gd name="T26" fmla="*/ 43 w 662"/>
                <a:gd name="T27" fmla="*/ 62 h 194"/>
                <a:gd name="T28" fmla="*/ 42 w 662"/>
                <a:gd name="T29" fmla="*/ 76 h 194"/>
                <a:gd name="T30" fmla="*/ 121 w 662"/>
                <a:gd name="T31" fmla="*/ 77 h 194"/>
                <a:gd name="T32" fmla="*/ 138 w 662"/>
                <a:gd name="T33" fmla="*/ 121 h 194"/>
                <a:gd name="T34" fmla="*/ 42 w 662"/>
                <a:gd name="T35" fmla="*/ 78 h 194"/>
                <a:gd name="T36" fmla="*/ 42 w 662"/>
                <a:gd name="T37" fmla="*/ 174 h 194"/>
                <a:gd name="T38" fmla="*/ 116 w 662"/>
                <a:gd name="T39" fmla="*/ 131 h 194"/>
                <a:gd name="T40" fmla="*/ 142 w 662"/>
                <a:gd name="T41" fmla="*/ 174 h 194"/>
                <a:gd name="T42" fmla="*/ 165 w 662"/>
                <a:gd name="T43" fmla="*/ 172 h 194"/>
                <a:gd name="T44" fmla="*/ 134 w 662"/>
                <a:gd name="T45" fmla="*/ 137 h 194"/>
                <a:gd name="T46" fmla="*/ 165 w 662"/>
                <a:gd name="T47" fmla="*/ 137 h 194"/>
                <a:gd name="T48" fmla="*/ 164 w 662"/>
                <a:gd name="T49" fmla="*/ 115 h 194"/>
                <a:gd name="T50" fmla="*/ 134 w 662"/>
                <a:gd name="T51" fmla="*/ 79 h 194"/>
                <a:gd name="T52" fmla="*/ 165 w 662"/>
                <a:gd name="T53" fmla="*/ 114 h 194"/>
                <a:gd name="T54" fmla="*/ 154 w 662"/>
                <a:gd name="T55" fmla="*/ 57 h 194"/>
                <a:gd name="T56" fmla="*/ 164 w 662"/>
                <a:gd name="T57" fmla="*/ 21 h 194"/>
                <a:gd name="T58" fmla="*/ 201 w 662"/>
                <a:gd name="T59" fmla="*/ 179 h 194"/>
                <a:gd name="T60" fmla="*/ 197 w 662"/>
                <a:gd name="T61" fmla="*/ 136 h 194"/>
                <a:gd name="T62" fmla="*/ 275 w 662"/>
                <a:gd name="T63" fmla="*/ 132 h 194"/>
                <a:gd name="T64" fmla="*/ 296 w 662"/>
                <a:gd name="T65" fmla="*/ 177 h 194"/>
                <a:gd name="T66" fmla="*/ 318 w 662"/>
                <a:gd name="T67" fmla="*/ 173 h 194"/>
                <a:gd name="T68" fmla="*/ 288 w 662"/>
                <a:gd name="T69" fmla="*/ 137 h 194"/>
                <a:gd name="T70" fmla="*/ 320 w 662"/>
                <a:gd name="T71" fmla="*/ 172 h 194"/>
                <a:gd name="T72" fmla="*/ 351 w 662"/>
                <a:gd name="T73" fmla="*/ 174 h 194"/>
                <a:gd name="T74" fmla="*/ 425 w 662"/>
                <a:gd name="T75" fmla="*/ 131 h 194"/>
                <a:gd name="T76" fmla="*/ 451 w 662"/>
                <a:gd name="T77" fmla="*/ 174 h 194"/>
                <a:gd name="T78" fmla="*/ 474 w 662"/>
                <a:gd name="T79" fmla="*/ 172 h 194"/>
                <a:gd name="T80" fmla="*/ 443 w 662"/>
                <a:gd name="T81" fmla="*/ 137 h 194"/>
                <a:gd name="T82" fmla="*/ 474 w 662"/>
                <a:gd name="T83" fmla="*/ 137 h 194"/>
                <a:gd name="T84" fmla="*/ 507 w 662"/>
                <a:gd name="T85" fmla="*/ 17 h 194"/>
                <a:gd name="T86" fmla="*/ 586 w 662"/>
                <a:gd name="T87" fmla="*/ 20 h 194"/>
                <a:gd name="T88" fmla="*/ 510 w 662"/>
                <a:gd name="T89" fmla="*/ 63 h 194"/>
                <a:gd name="T90" fmla="*/ 506 w 662"/>
                <a:gd name="T91" fmla="*/ 78 h 194"/>
                <a:gd name="T92" fmla="*/ 580 w 662"/>
                <a:gd name="T93" fmla="*/ 73 h 194"/>
                <a:gd name="T94" fmla="*/ 606 w 662"/>
                <a:gd name="T95" fmla="*/ 117 h 194"/>
                <a:gd name="T96" fmla="*/ 506 w 662"/>
                <a:gd name="T97" fmla="*/ 117 h 194"/>
                <a:gd name="T98" fmla="*/ 507 w 662"/>
                <a:gd name="T99" fmla="*/ 177 h 194"/>
                <a:gd name="T100" fmla="*/ 507 w 662"/>
                <a:gd name="T101" fmla="*/ 132 h 194"/>
                <a:gd name="T102" fmla="*/ 586 w 662"/>
                <a:gd name="T103" fmla="*/ 136 h 194"/>
                <a:gd name="T104" fmla="*/ 602 w 662"/>
                <a:gd name="T105" fmla="*/ 179 h 194"/>
                <a:gd name="T106" fmla="*/ 618 w 662"/>
                <a:gd name="T107" fmla="*/ 173 h 194"/>
                <a:gd name="T108" fmla="*/ 628 w 662"/>
                <a:gd name="T109" fmla="*/ 136 h 194"/>
                <a:gd name="T110" fmla="*/ 629 w 662"/>
                <a:gd name="T111" fmla="*/ 114 h 194"/>
                <a:gd name="T112" fmla="*/ 598 w 662"/>
                <a:gd name="T113" fmla="*/ 80 h 194"/>
                <a:gd name="T114" fmla="*/ 629 w 662"/>
                <a:gd name="T115" fmla="*/ 79 h 194"/>
                <a:gd name="T116" fmla="*/ 628 w 662"/>
                <a:gd name="T117" fmla="*/ 57 h 194"/>
                <a:gd name="T118" fmla="*/ 598 w 662"/>
                <a:gd name="T119" fmla="*/ 21 h 194"/>
                <a:gd name="T120" fmla="*/ 629 w 662"/>
                <a:gd name="T121" fmla="*/ 5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194">
                  <a:moveTo>
                    <a:pt x="644" y="0"/>
                  </a:moveTo>
                  <a:lnTo>
                    <a:pt x="467" y="0"/>
                  </a:lnTo>
                  <a:lnTo>
                    <a:pt x="467" y="21"/>
                  </a:lnTo>
                  <a:lnTo>
                    <a:pt x="473" y="21"/>
                  </a:lnTo>
                  <a:lnTo>
                    <a:pt x="473" y="21"/>
                  </a:lnTo>
                  <a:lnTo>
                    <a:pt x="474" y="21"/>
                  </a:lnTo>
                  <a:lnTo>
                    <a:pt x="474" y="22"/>
                  </a:lnTo>
                  <a:lnTo>
                    <a:pt x="474" y="56"/>
                  </a:lnTo>
                  <a:lnTo>
                    <a:pt x="474" y="56"/>
                  </a:lnTo>
                  <a:lnTo>
                    <a:pt x="474" y="56"/>
                  </a:lnTo>
                  <a:lnTo>
                    <a:pt x="473" y="57"/>
                  </a:lnTo>
                  <a:lnTo>
                    <a:pt x="467" y="57"/>
                  </a:lnTo>
                  <a:lnTo>
                    <a:pt x="467" y="79"/>
                  </a:lnTo>
                  <a:lnTo>
                    <a:pt x="473" y="79"/>
                  </a:lnTo>
                  <a:lnTo>
                    <a:pt x="473" y="79"/>
                  </a:lnTo>
                  <a:lnTo>
                    <a:pt x="474" y="79"/>
                  </a:lnTo>
                  <a:lnTo>
                    <a:pt x="474" y="80"/>
                  </a:lnTo>
                  <a:lnTo>
                    <a:pt x="474" y="114"/>
                  </a:lnTo>
                  <a:lnTo>
                    <a:pt x="474" y="114"/>
                  </a:lnTo>
                  <a:lnTo>
                    <a:pt x="474" y="114"/>
                  </a:lnTo>
                  <a:lnTo>
                    <a:pt x="473" y="115"/>
                  </a:lnTo>
                  <a:lnTo>
                    <a:pt x="467" y="115"/>
                  </a:lnTo>
                  <a:lnTo>
                    <a:pt x="467" y="116"/>
                  </a:lnTo>
                  <a:lnTo>
                    <a:pt x="467" y="116"/>
                  </a:lnTo>
                  <a:lnTo>
                    <a:pt x="467" y="119"/>
                  </a:lnTo>
                  <a:lnTo>
                    <a:pt x="466" y="121"/>
                  </a:lnTo>
                  <a:lnTo>
                    <a:pt x="464" y="122"/>
                  </a:lnTo>
                  <a:lnTo>
                    <a:pt x="461" y="122"/>
                  </a:lnTo>
                  <a:lnTo>
                    <a:pt x="201" y="122"/>
                  </a:lnTo>
                  <a:lnTo>
                    <a:pt x="201" y="122"/>
                  </a:lnTo>
                  <a:lnTo>
                    <a:pt x="199" y="122"/>
                  </a:lnTo>
                  <a:lnTo>
                    <a:pt x="197" y="121"/>
                  </a:lnTo>
                  <a:lnTo>
                    <a:pt x="195" y="119"/>
                  </a:lnTo>
                  <a:lnTo>
                    <a:pt x="195" y="116"/>
                  </a:lnTo>
                  <a:lnTo>
                    <a:pt x="195" y="0"/>
                  </a:lnTo>
                  <a:lnTo>
                    <a:pt x="19" y="0"/>
                  </a:lnTo>
                  <a:lnTo>
                    <a:pt x="19" y="0"/>
                  </a:lnTo>
                  <a:lnTo>
                    <a:pt x="12" y="1"/>
                  </a:lnTo>
                  <a:lnTo>
                    <a:pt x="5" y="4"/>
                  </a:lnTo>
                  <a:lnTo>
                    <a:pt x="2" y="10"/>
                  </a:lnTo>
                  <a:lnTo>
                    <a:pt x="1" y="12"/>
                  </a:lnTo>
                  <a:lnTo>
                    <a:pt x="0" y="16"/>
                  </a:lnTo>
                  <a:lnTo>
                    <a:pt x="0" y="179"/>
                  </a:lnTo>
                  <a:lnTo>
                    <a:pt x="0" y="179"/>
                  </a:lnTo>
                  <a:lnTo>
                    <a:pt x="1" y="182"/>
                  </a:lnTo>
                  <a:lnTo>
                    <a:pt x="2" y="184"/>
                  </a:lnTo>
                  <a:lnTo>
                    <a:pt x="5" y="190"/>
                  </a:lnTo>
                  <a:lnTo>
                    <a:pt x="12" y="193"/>
                  </a:lnTo>
                  <a:lnTo>
                    <a:pt x="16" y="194"/>
                  </a:lnTo>
                  <a:lnTo>
                    <a:pt x="19" y="194"/>
                  </a:lnTo>
                  <a:lnTo>
                    <a:pt x="644" y="194"/>
                  </a:lnTo>
                  <a:lnTo>
                    <a:pt x="644" y="194"/>
                  </a:lnTo>
                  <a:lnTo>
                    <a:pt x="647" y="194"/>
                  </a:lnTo>
                  <a:lnTo>
                    <a:pt x="650" y="193"/>
                  </a:lnTo>
                  <a:lnTo>
                    <a:pt x="656" y="190"/>
                  </a:lnTo>
                  <a:lnTo>
                    <a:pt x="661" y="184"/>
                  </a:lnTo>
                  <a:lnTo>
                    <a:pt x="662" y="182"/>
                  </a:lnTo>
                  <a:lnTo>
                    <a:pt x="662" y="179"/>
                  </a:lnTo>
                  <a:lnTo>
                    <a:pt x="662" y="16"/>
                  </a:lnTo>
                  <a:lnTo>
                    <a:pt x="662" y="16"/>
                  </a:lnTo>
                  <a:lnTo>
                    <a:pt x="662" y="12"/>
                  </a:lnTo>
                  <a:lnTo>
                    <a:pt x="661" y="10"/>
                  </a:lnTo>
                  <a:lnTo>
                    <a:pt x="656" y="4"/>
                  </a:lnTo>
                  <a:lnTo>
                    <a:pt x="650" y="1"/>
                  </a:lnTo>
                  <a:lnTo>
                    <a:pt x="644" y="0"/>
                  </a:lnTo>
                  <a:lnTo>
                    <a:pt x="644" y="0"/>
                  </a:lnTo>
                  <a:close/>
                  <a:moveTo>
                    <a:pt x="42" y="20"/>
                  </a:moveTo>
                  <a:lnTo>
                    <a:pt x="42" y="20"/>
                  </a:lnTo>
                  <a:lnTo>
                    <a:pt x="42" y="18"/>
                  </a:lnTo>
                  <a:lnTo>
                    <a:pt x="43" y="17"/>
                  </a:lnTo>
                  <a:lnTo>
                    <a:pt x="46" y="16"/>
                  </a:lnTo>
                  <a:lnTo>
                    <a:pt x="116" y="16"/>
                  </a:lnTo>
                  <a:lnTo>
                    <a:pt x="116" y="16"/>
                  </a:lnTo>
                  <a:lnTo>
                    <a:pt x="120" y="17"/>
                  </a:lnTo>
                  <a:lnTo>
                    <a:pt x="121" y="19"/>
                  </a:lnTo>
                  <a:lnTo>
                    <a:pt x="122" y="20"/>
                  </a:lnTo>
                  <a:lnTo>
                    <a:pt x="142" y="59"/>
                  </a:lnTo>
                  <a:lnTo>
                    <a:pt x="142" y="59"/>
                  </a:lnTo>
                  <a:lnTo>
                    <a:pt x="142" y="60"/>
                  </a:lnTo>
                  <a:lnTo>
                    <a:pt x="141" y="62"/>
                  </a:lnTo>
                  <a:lnTo>
                    <a:pt x="138" y="63"/>
                  </a:lnTo>
                  <a:lnTo>
                    <a:pt x="46" y="63"/>
                  </a:lnTo>
                  <a:lnTo>
                    <a:pt x="46" y="63"/>
                  </a:lnTo>
                  <a:lnTo>
                    <a:pt x="43" y="62"/>
                  </a:lnTo>
                  <a:lnTo>
                    <a:pt x="42" y="60"/>
                  </a:lnTo>
                  <a:lnTo>
                    <a:pt x="42" y="59"/>
                  </a:lnTo>
                  <a:lnTo>
                    <a:pt x="42" y="20"/>
                  </a:lnTo>
                  <a:close/>
                  <a:moveTo>
                    <a:pt x="42" y="78"/>
                  </a:moveTo>
                  <a:lnTo>
                    <a:pt x="42" y="78"/>
                  </a:lnTo>
                  <a:lnTo>
                    <a:pt x="42" y="76"/>
                  </a:lnTo>
                  <a:lnTo>
                    <a:pt x="43" y="74"/>
                  </a:lnTo>
                  <a:lnTo>
                    <a:pt x="46" y="73"/>
                  </a:lnTo>
                  <a:lnTo>
                    <a:pt x="116" y="73"/>
                  </a:lnTo>
                  <a:lnTo>
                    <a:pt x="116" y="73"/>
                  </a:lnTo>
                  <a:lnTo>
                    <a:pt x="120" y="74"/>
                  </a:lnTo>
                  <a:lnTo>
                    <a:pt x="121" y="77"/>
                  </a:lnTo>
                  <a:lnTo>
                    <a:pt x="122" y="78"/>
                  </a:lnTo>
                  <a:lnTo>
                    <a:pt x="142" y="116"/>
                  </a:lnTo>
                  <a:lnTo>
                    <a:pt x="142" y="116"/>
                  </a:lnTo>
                  <a:lnTo>
                    <a:pt x="142" y="117"/>
                  </a:lnTo>
                  <a:lnTo>
                    <a:pt x="141" y="120"/>
                  </a:lnTo>
                  <a:lnTo>
                    <a:pt x="138" y="121"/>
                  </a:lnTo>
                  <a:lnTo>
                    <a:pt x="46" y="121"/>
                  </a:lnTo>
                  <a:lnTo>
                    <a:pt x="46" y="121"/>
                  </a:lnTo>
                  <a:lnTo>
                    <a:pt x="43" y="120"/>
                  </a:lnTo>
                  <a:lnTo>
                    <a:pt x="42" y="117"/>
                  </a:lnTo>
                  <a:lnTo>
                    <a:pt x="42" y="116"/>
                  </a:lnTo>
                  <a:lnTo>
                    <a:pt x="42" y="78"/>
                  </a:lnTo>
                  <a:close/>
                  <a:moveTo>
                    <a:pt x="138" y="179"/>
                  </a:moveTo>
                  <a:lnTo>
                    <a:pt x="46" y="179"/>
                  </a:lnTo>
                  <a:lnTo>
                    <a:pt x="46" y="179"/>
                  </a:lnTo>
                  <a:lnTo>
                    <a:pt x="43" y="177"/>
                  </a:lnTo>
                  <a:lnTo>
                    <a:pt x="42" y="175"/>
                  </a:lnTo>
                  <a:lnTo>
                    <a:pt x="42" y="174"/>
                  </a:lnTo>
                  <a:lnTo>
                    <a:pt x="42" y="136"/>
                  </a:lnTo>
                  <a:lnTo>
                    <a:pt x="42" y="136"/>
                  </a:lnTo>
                  <a:lnTo>
                    <a:pt x="42" y="133"/>
                  </a:lnTo>
                  <a:lnTo>
                    <a:pt x="43" y="132"/>
                  </a:lnTo>
                  <a:lnTo>
                    <a:pt x="46" y="131"/>
                  </a:lnTo>
                  <a:lnTo>
                    <a:pt x="116" y="131"/>
                  </a:lnTo>
                  <a:lnTo>
                    <a:pt x="116" y="131"/>
                  </a:lnTo>
                  <a:lnTo>
                    <a:pt x="120" y="132"/>
                  </a:lnTo>
                  <a:lnTo>
                    <a:pt x="121" y="133"/>
                  </a:lnTo>
                  <a:lnTo>
                    <a:pt x="122" y="136"/>
                  </a:lnTo>
                  <a:lnTo>
                    <a:pt x="142" y="174"/>
                  </a:lnTo>
                  <a:lnTo>
                    <a:pt x="142" y="174"/>
                  </a:lnTo>
                  <a:lnTo>
                    <a:pt x="142" y="175"/>
                  </a:lnTo>
                  <a:lnTo>
                    <a:pt x="141" y="177"/>
                  </a:lnTo>
                  <a:lnTo>
                    <a:pt x="138" y="179"/>
                  </a:lnTo>
                  <a:lnTo>
                    <a:pt x="138" y="179"/>
                  </a:lnTo>
                  <a:close/>
                  <a:moveTo>
                    <a:pt x="165" y="172"/>
                  </a:moveTo>
                  <a:lnTo>
                    <a:pt x="165" y="172"/>
                  </a:lnTo>
                  <a:lnTo>
                    <a:pt x="165" y="172"/>
                  </a:lnTo>
                  <a:lnTo>
                    <a:pt x="164" y="173"/>
                  </a:lnTo>
                  <a:lnTo>
                    <a:pt x="154" y="173"/>
                  </a:lnTo>
                  <a:lnTo>
                    <a:pt x="154" y="173"/>
                  </a:lnTo>
                  <a:lnTo>
                    <a:pt x="152" y="172"/>
                  </a:lnTo>
                  <a:lnTo>
                    <a:pt x="134" y="137"/>
                  </a:lnTo>
                  <a:lnTo>
                    <a:pt x="134" y="137"/>
                  </a:lnTo>
                  <a:lnTo>
                    <a:pt x="134" y="137"/>
                  </a:lnTo>
                  <a:lnTo>
                    <a:pt x="134" y="136"/>
                  </a:lnTo>
                  <a:lnTo>
                    <a:pt x="164" y="136"/>
                  </a:lnTo>
                  <a:lnTo>
                    <a:pt x="164" y="136"/>
                  </a:lnTo>
                  <a:lnTo>
                    <a:pt x="165" y="137"/>
                  </a:lnTo>
                  <a:lnTo>
                    <a:pt x="165" y="138"/>
                  </a:lnTo>
                  <a:lnTo>
                    <a:pt x="165" y="172"/>
                  </a:lnTo>
                  <a:close/>
                  <a:moveTo>
                    <a:pt x="165" y="114"/>
                  </a:moveTo>
                  <a:lnTo>
                    <a:pt x="165" y="114"/>
                  </a:lnTo>
                  <a:lnTo>
                    <a:pt x="165" y="114"/>
                  </a:lnTo>
                  <a:lnTo>
                    <a:pt x="164" y="115"/>
                  </a:lnTo>
                  <a:lnTo>
                    <a:pt x="154" y="115"/>
                  </a:lnTo>
                  <a:lnTo>
                    <a:pt x="154" y="115"/>
                  </a:lnTo>
                  <a:lnTo>
                    <a:pt x="152" y="114"/>
                  </a:lnTo>
                  <a:lnTo>
                    <a:pt x="134" y="80"/>
                  </a:lnTo>
                  <a:lnTo>
                    <a:pt x="134" y="80"/>
                  </a:lnTo>
                  <a:lnTo>
                    <a:pt x="134" y="79"/>
                  </a:lnTo>
                  <a:lnTo>
                    <a:pt x="134" y="79"/>
                  </a:lnTo>
                  <a:lnTo>
                    <a:pt x="164" y="79"/>
                  </a:lnTo>
                  <a:lnTo>
                    <a:pt x="164" y="79"/>
                  </a:lnTo>
                  <a:lnTo>
                    <a:pt x="165" y="79"/>
                  </a:lnTo>
                  <a:lnTo>
                    <a:pt x="165" y="80"/>
                  </a:lnTo>
                  <a:lnTo>
                    <a:pt x="165" y="114"/>
                  </a:lnTo>
                  <a:close/>
                  <a:moveTo>
                    <a:pt x="165" y="56"/>
                  </a:moveTo>
                  <a:lnTo>
                    <a:pt x="165" y="56"/>
                  </a:lnTo>
                  <a:lnTo>
                    <a:pt x="165" y="56"/>
                  </a:lnTo>
                  <a:lnTo>
                    <a:pt x="164" y="57"/>
                  </a:lnTo>
                  <a:lnTo>
                    <a:pt x="154" y="57"/>
                  </a:lnTo>
                  <a:lnTo>
                    <a:pt x="154" y="57"/>
                  </a:lnTo>
                  <a:lnTo>
                    <a:pt x="152" y="56"/>
                  </a:lnTo>
                  <a:lnTo>
                    <a:pt x="134" y="22"/>
                  </a:lnTo>
                  <a:lnTo>
                    <a:pt x="134" y="22"/>
                  </a:lnTo>
                  <a:lnTo>
                    <a:pt x="134" y="21"/>
                  </a:lnTo>
                  <a:lnTo>
                    <a:pt x="134" y="21"/>
                  </a:lnTo>
                  <a:lnTo>
                    <a:pt x="164" y="21"/>
                  </a:lnTo>
                  <a:lnTo>
                    <a:pt x="164" y="21"/>
                  </a:lnTo>
                  <a:lnTo>
                    <a:pt x="165" y="21"/>
                  </a:lnTo>
                  <a:lnTo>
                    <a:pt x="165" y="22"/>
                  </a:lnTo>
                  <a:lnTo>
                    <a:pt x="165" y="56"/>
                  </a:lnTo>
                  <a:close/>
                  <a:moveTo>
                    <a:pt x="293" y="179"/>
                  </a:moveTo>
                  <a:lnTo>
                    <a:pt x="201" y="179"/>
                  </a:lnTo>
                  <a:lnTo>
                    <a:pt x="201" y="179"/>
                  </a:lnTo>
                  <a:lnTo>
                    <a:pt x="198" y="177"/>
                  </a:lnTo>
                  <a:lnTo>
                    <a:pt x="197" y="175"/>
                  </a:lnTo>
                  <a:lnTo>
                    <a:pt x="197" y="174"/>
                  </a:lnTo>
                  <a:lnTo>
                    <a:pt x="197" y="136"/>
                  </a:lnTo>
                  <a:lnTo>
                    <a:pt x="197" y="136"/>
                  </a:lnTo>
                  <a:lnTo>
                    <a:pt x="197" y="133"/>
                  </a:lnTo>
                  <a:lnTo>
                    <a:pt x="198" y="132"/>
                  </a:lnTo>
                  <a:lnTo>
                    <a:pt x="201" y="131"/>
                  </a:lnTo>
                  <a:lnTo>
                    <a:pt x="270" y="131"/>
                  </a:lnTo>
                  <a:lnTo>
                    <a:pt x="270" y="131"/>
                  </a:lnTo>
                  <a:lnTo>
                    <a:pt x="275" y="132"/>
                  </a:lnTo>
                  <a:lnTo>
                    <a:pt x="276" y="133"/>
                  </a:lnTo>
                  <a:lnTo>
                    <a:pt x="276" y="136"/>
                  </a:lnTo>
                  <a:lnTo>
                    <a:pt x="297" y="174"/>
                  </a:lnTo>
                  <a:lnTo>
                    <a:pt x="297" y="174"/>
                  </a:lnTo>
                  <a:lnTo>
                    <a:pt x="296" y="175"/>
                  </a:lnTo>
                  <a:lnTo>
                    <a:pt x="296" y="177"/>
                  </a:lnTo>
                  <a:lnTo>
                    <a:pt x="293" y="179"/>
                  </a:lnTo>
                  <a:lnTo>
                    <a:pt x="293" y="179"/>
                  </a:lnTo>
                  <a:close/>
                  <a:moveTo>
                    <a:pt x="320" y="172"/>
                  </a:moveTo>
                  <a:lnTo>
                    <a:pt x="320" y="172"/>
                  </a:lnTo>
                  <a:lnTo>
                    <a:pt x="319" y="172"/>
                  </a:lnTo>
                  <a:lnTo>
                    <a:pt x="318" y="173"/>
                  </a:lnTo>
                  <a:lnTo>
                    <a:pt x="309" y="173"/>
                  </a:lnTo>
                  <a:lnTo>
                    <a:pt x="309" y="173"/>
                  </a:lnTo>
                  <a:lnTo>
                    <a:pt x="306" y="172"/>
                  </a:lnTo>
                  <a:lnTo>
                    <a:pt x="289" y="137"/>
                  </a:lnTo>
                  <a:lnTo>
                    <a:pt x="289" y="137"/>
                  </a:lnTo>
                  <a:lnTo>
                    <a:pt x="288" y="137"/>
                  </a:lnTo>
                  <a:lnTo>
                    <a:pt x="289" y="136"/>
                  </a:lnTo>
                  <a:lnTo>
                    <a:pt x="318" y="136"/>
                  </a:lnTo>
                  <a:lnTo>
                    <a:pt x="318" y="136"/>
                  </a:lnTo>
                  <a:lnTo>
                    <a:pt x="319" y="137"/>
                  </a:lnTo>
                  <a:lnTo>
                    <a:pt x="320" y="138"/>
                  </a:lnTo>
                  <a:lnTo>
                    <a:pt x="320" y="172"/>
                  </a:lnTo>
                  <a:close/>
                  <a:moveTo>
                    <a:pt x="447" y="179"/>
                  </a:moveTo>
                  <a:lnTo>
                    <a:pt x="355" y="179"/>
                  </a:lnTo>
                  <a:lnTo>
                    <a:pt x="355" y="179"/>
                  </a:lnTo>
                  <a:lnTo>
                    <a:pt x="353" y="177"/>
                  </a:lnTo>
                  <a:lnTo>
                    <a:pt x="352" y="175"/>
                  </a:lnTo>
                  <a:lnTo>
                    <a:pt x="351" y="174"/>
                  </a:lnTo>
                  <a:lnTo>
                    <a:pt x="351" y="136"/>
                  </a:lnTo>
                  <a:lnTo>
                    <a:pt x="351" y="136"/>
                  </a:lnTo>
                  <a:lnTo>
                    <a:pt x="352" y="133"/>
                  </a:lnTo>
                  <a:lnTo>
                    <a:pt x="353" y="132"/>
                  </a:lnTo>
                  <a:lnTo>
                    <a:pt x="355" y="131"/>
                  </a:lnTo>
                  <a:lnTo>
                    <a:pt x="425" y="131"/>
                  </a:lnTo>
                  <a:lnTo>
                    <a:pt x="425" y="131"/>
                  </a:lnTo>
                  <a:lnTo>
                    <a:pt x="429" y="132"/>
                  </a:lnTo>
                  <a:lnTo>
                    <a:pt x="430" y="133"/>
                  </a:lnTo>
                  <a:lnTo>
                    <a:pt x="431" y="136"/>
                  </a:lnTo>
                  <a:lnTo>
                    <a:pt x="451" y="174"/>
                  </a:lnTo>
                  <a:lnTo>
                    <a:pt x="451" y="174"/>
                  </a:lnTo>
                  <a:lnTo>
                    <a:pt x="451" y="175"/>
                  </a:lnTo>
                  <a:lnTo>
                    <a:pt x="450" y="177"/>
                  </a:lnTo>
                  <a:lnTo>
                    <a:pt x="447" y="179"/>
                  </a:lnTo>
                  <a:lnTo>
                    <a:pt x="447" y="179"/>
                  </a:lnTo>
                  <a:close/>
                  <a:moveTo>
                    <a:pt x="474" y="172"/>
                  </a:moveTo>
                  <a:lnTo>
                    <a:pt x="474" y="172"/>
                  </a:lnTo>
                  <a:lnTo>
                    <a:pt x="474" y="172"/>
                  </a:lnTo>
                  <a:lnTo>
                    <a:pt x="473" y="173"/>
                  </a:lnTo>
                  <a:lnTo>
                    <a:pt x="464" y="173"/>
                  </a:lnTo>
                  <a:lnTo>
                    <a:pt x="464" y="173"/>
                  </a:lnTo>
                  <a:lnTo>
                    <a:pt x="461" y="172"/>
                  </a:lnTo>
                  <a:lnTo>
                    <a:pt x="443" y="137"/>
                  </a:lnTo>
                  <a:lnTo>
                    <a:pt x="443" y="137"/>
                  </a:lnTo>
                  <a:lnTo>
                    <a:pt x="443" y="137"/>
                  </a:lnTo>
                  <a:lnTo>
                    <a:pt x="444" y="136"/>
                  </a:lnTo>
                  <a:lnTo>
                    <a:pt x="473" y="136"/>
                  </a:lnTo>
                  <a:lnTo>
                    <a:pt x="473" y="136"/>
                  </a:lnTo>
                  <a:lnTo>
                    <a:pt x="474" y="137"/>
                  </a:lnTo>
                  <a:lnTo>
                    <a:pt x="474" y="138"/>
                  </a:lnTo>
                  <a:lnTo>
                    <a:pt x="474" y="172"/>
                  </a:lnTo>
                  <a:close/>
                  <a:moveTo>
                    <a:pt x="506" y="20"/>
                  </a:moveTo>
                  <a:lnTo>
                    <a:pt x="506" y="20"/>
                  </a:lnTo>
                  <a:lnTo>
                    <a:pt x="506" y="18"/>
                  </a:lnTo>
                  <a:lnTo>
                    <a:pt x="507" y="17"/>
                  </a:lnTo>
                  <a:lnTo>
                    <a:pt x="510" y="16"/>
                  </a:lnTo>
                  <a:lnTo>
                    <a:pt x="580" y="16"/>
                  </a:lnTo>
                  <a:lnTo>
                    <a:pt x="580" y="16"/>
                  </a:lnTo>
                  <a:lnTo>
                    <a:pt x="584" y="17"/>
                  </a:lnTo>
                  <a:lnTo>
                    <a:pt x="585" y="19"/>
                  </a:lnTo>
                  <a:lnTo>
                    <a:pt x="586" y="20"/>
                  </a:lnTo>
                  <a:lnTo>
                    <a:pt x="606" y="59"/>
                  </a:lnTo>
                  <a:lnTo>
                    <a:pt x="606" y="59"/>
                  </a:lnTo>
                  <a:lnTo>
                    <a:pt x="606" y="60"/>
                  </a:lnTo>
                  <a:lnTo>
                    <a:pt x="605" y="62"/>
                  </a:lnTo>
                  <a:lnTo>
                    <a:pt x="602" y="63"/>
                  </a:lnTo>
                  <a:lnTo>
                    <a:pt x="510" y="63"/>
                  </a:lnTo>
                  <a:lnTo>
                    <a:pt x="510" y="63"/>
                  </a:lnTo>
                  <a:lnTo>
                    <a:pt x="507" y="62"/>
                  </a:lnTo>
                  <a:lnTo>
                    <a:pt x="506" y="60"/>
                  </a:lnTo>
                  <a:lnTo>
                    <a:pt x="506" y="59"/>
                  </a:lnTo>
                  <a:lnTo>
                    <a:pt x="506" y="20"/>
                  </a:lnTo>
                  <a:close/>
                  <a:moveTo>
                    <a:pt x="506" y="78"/>
                  </a:moveTo>
                  <a:lnTo>
                    <a:pt x="506" y="78"/>
                  </a:lnTo>
                  <a:lnTo>
                    <a:pt x="506" y="76"/>
                  </a:lnTo>
                  <a:lnTo>
                    <a:pt x="507" y="74"/>
                  </a:lnTo>
                  <a:lnTo>
                    <a:pt x="510" y="73"/>
                  </a:lnTo>
                  <a:lnTo>
                    <a:pt x="580" y="73"/>
                  </a:lnTo>
                  <a:lnTo>
                    <a:pt x="580" y="73"/>
                  </a:lnTo>
                  <a:lnTo>
                    <a:pt x="584" y="74"/>
                  </a:lnTo>
                  <a:lnTo>
                    <a:pt x="585" y="77"/>
                  </a:lnTo>
                  <a:lnTo>
                    <a:pt x="586" y="78"/>
                  </a:lnTo>
                  <a:lnTo>
                    <a:pt x="606" y="116"/>
                  </a:lnTo>
                  <a:lnTo>
                    <a:pt x="606" y="116"/>
                  </a:lnTo>
                  <a:lnTo>
                    <a:pt x="606" y="117"/>
                  </a:lnTo>
                  <a:lnTo>
                    <a:pt x="605" y="120"/>
                  </a:lnTo>
                  <a:lnTo>
                    <a:pt x="602" y="121"/>
                  </a:lnTo>
                  <a:lnTo>
                    <a:pt x="510" y="121"/>
                  </a:lnTo>
                  <a:lnTo>
                    <a:pt x="510" y="121"/>
                  </a:lnTo>
                  <a:lnTo>
                    <a:pt x="507" y="120"/>
                  </a:lnTo>
                  <a:lnTo>
                    <a:pt x="506" y="117"/>
                  </a:lnTo>
                  <a:lnTo>
                    <a:pt x="506" y="116"/>
                  </a:lnTo>
                  <a:lnTo>
                    <a:pt x="506" y="78"/>
                  </a:lnTo>
                  <a:close/>
                  <a:moveTo>
                    <a:pt x="602" y="179"/>
                  </a:moveTo>
                  <a:lnTo>
                    <a:pt x="510" y="179"/>
                  </a:lnTo>
                  <a:lnTo>
                    <a:pt x="510" y="179"/>
                  </a:lnTo>
                  <a:lnTo>
                    <a:pt x="507" y="177"/>
                  </a:lnTo>
                  <a:lnTo>
                    <a:pt x="506" y="175"/>
                  </a:lnTo>
                  <a:lnTo>
                    <a:pt x="506" y="174"/>
                  </a:lnTo>
                  <a:lnTo>
                    <a:pt x="506" y="136"/>
                  </a:lnTo>
                  <a:lnTo>
                    <a:pt x="506" y="136"/>
                  </a:lnTo>
                  <a:lnTo>
                    <a:pt x="506" y="133"/>
                  </a:lnTo>
                  <a:lnTo>
                    <a:pt x="507" y="132"/>
                  </a:lnTo>
                  <a:lnTo>
                    <a:pt x="510" y="131"/>
                  </a:lnTo>
                  <a:lnTo>
                    <a:pt x="580" y="131"/>
                  </a:lnTo>
                  <a:lnTo>
                    <a:pt x="580" y="131"/>
                  </a:lnTo>
                  <a:lnTo>
                    <a:pt x="584" y="132"/>
                  </a:lnTo>
                  <a:lnTo>
                    <a:pt x="585" y="133"/>
                  </a:lnTo>
                  <a:lnTo>
                    <a:pt x="586" y="136"/>
                  </a:lnTo>
                  <a:lnTo>
                    <a:pt x="606" y="174"/>
                  </a:lnTo>
                  <a:lnTo>
                    <a:pt x="606" y="174"/>
                  </a:lnTo>
                  <a:lnTo>
                    <a:pt x="606" y="175"/>
                  </a:lnTo>
                  <a:lnTo>
                    <a:pt x="605" y="177"/>
                  </a:lnTo>
                  <a:lnTo>
                    <a:pt x="602" y="179"/>
                  </a:lnTo>
                  <a:lnTo>
                    <a:pt x="602" y="179"/>
                  </a:lnTo>
                  <a:close/>
                  <a:moveTo>
                    <a:pt x="629" y="172"/>
                  </a:moveTo>
                  <a:lnTo>
                    <a:pt x="629" y="172"/>
                  </a:lnTo>
                  <a:lnTo>
                    <a:pt x="629" y="172"/>
                  </a:lnTo>
                  <a:lnTo>
                    <a:pt x="628" y="173"/>
                  </a:lnTo>
                  <a:lnTo>
                    <a:pt x="618" y="173"/>
                  </a:lnTo>
                  <a:lnTo>
                    <a:pt x="618" y="173"/>
                  </a:lnTo>
                  <a:lnTo>
                    <a:pt x="617" y="172"/>
                  </a:lnTo>
                  <a:lnTo>
                    <a:pt x="598" y="137"/>
                  </a:lnTo>
                  <a:lnTo>
                    <a:pt x="598" y="137"/>
                  </a:lnTo>
                  <a:lnTo>
                    <a:pt x="598" y="137"/>
                  </a:lnTo>
                  <a:lnTo>
                    <a:pt x="598" y="136"/>
                  </a:lnTo>
                  <a:lnTo>
                    <a:pt x="628" y="136"/>
                  </a:lnTo>
                  <a:lnTo>
                    <a:pt x="628" y="136"/>
                  </a:lnTo>
                  <a:lnTo>
                    <a:pt x="629" y="137"/>
                  </a:lnTo>
                  <a:lnTo>
                    <a:pt x="629" y="138"/>
                  </a:lnTo>
                  <a:lnTo>
                    <a:pt x="629" y="172"/>
                  </a:lnTo>
                  <a:close/>
                  <a:moveTo>
                    <a:pt x="629" y="114"/>
                  </a:moveTo>
                  <a:lnTo>
                    <a:pt x="629" y="114"/>
                  </a:lnTo>
                  <a:lnTo>
                    <a:pt x="629" y="114"/>
                  </a:lnTo>
                  <a:lnTo>
                    <a:pt x="628" y="115"/>
                  </a:lnTo>
                  <a:lnTo>
                    <a:pt x="618" y="115"/>
                  </a:lnTo>
                  <a:lnTo>
                    <a:pt x="618" y="115"/>
                  </a:lnTo>
                  <a:lnTo>
                    <a:pt x="617" y="114"/>
                  </a:lnTo>
                  <a:lnTo>
                    <a:pt x="598" y="80"/>
                  </a:lnTo>
                  <a:lnTo>
                    <a:pt x="598" y="80"/>
                  </a:lnTo>
                  <a:lnTo>
                    <a:pt x="598" y="79"/>
                  </a:lnTo>
                  <a:lnTo>
                    <a:pt x="598" y="79"/>
                  </a:lnTo>
                  <a:lnTo>
                    <a:pt x="628" y="79"/>
                  </a:lnTo>
                  <a:lnTo>
                    <a:pt x="628" y="79"/>
                  </a:lnTo>
                  <a:lnTo>
                    <a:pt x="629" y="79"/>
                  </a:lnTo>
                  <a:lnTo>
                    <a:pt x="629" y="80"/>
                  </a:lnTo>
                  <a:lnTo>
                    <a:pt x="629" y="114"/>
                  </a:lnTo>
                  <a:close/>
                  <a:moveTo>
                    <a:pt x="629" y="56"/>
                  </a:moveTo>
                  <a:lnTo>
                    <a:pt x="629" y="56"/>
                  </a:lnTo>
                  <a:lnTo>
                    <a:pt x="629" y="56"/>
                  </a:lnTo>
                  <a:lnTo>
                    <a:pt x="628" y="57"/>
                  </a:lnTo>
                  <a:lnTo>
                    <a:pt x="618" y="57"/>
                  </a:lnTo>
                  <a:lnTo>
                    <a:pt x="618" y="57"/>
                  </a:lnTo>
                  <a:lnTo>
                    <a:pt x="617" y="56"/>
                  </a:lnTo>
                  <a:lnTo>
                    <a:pt x="598" y="22"/>
                  </a:lnTo>
                  <a:lnTo>
                    <a:pt x="598" y="22"/>
                  </a:lnTo>
                  <a:lnTo>
                    <a:pt x="598" y="21"/>
                  </a:lnTo>
                  <a:lnTo>
                    <a:pt x="598" y="21"/>
                  </a:lnTo>
                  <a:lnTo>
                    <a:pt x="628" y="21"/>
                  </a:lnTo>
                  <a:lnTo>
                    <a:pt x="628" y="21"/>
                  </a:lnTo>
                  <a:lnTo>
                    <a:pt x="629" y="21"/>
                  </a:lnTo>
                  <a:lnTo>
                    <a:pt x="629" y="22"/>
                  </a:lnTo>
                  <a:lnTo>
                    <a:pt x="62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179" name="Freeform 85"/>
            <p:cNvSpPr>
              <a:spLocks/>
            </p:cNvSpPr>
            <p:nvPr/>
          </p:nvSpPr>
          <p:spPr bwMode="auto">
            <a:xfrm>
              <a:off x="6305912" y="3937883"/>
              <a:ext cx="223838" cy="223837"/>
            </a:xfrm>
            <a:custGeom>
              <a:avLst/>
              <a:gdLst>
                <a:gd name="T0" fmla="*/ 62 w 141"/>
                <a:gd name="T1" fmla="*/ 1 h 141"/>
                <a:gd name="T2" fmla="*/ 52 w 141"/>
                <a:gd name="T3" fmla="*/ 17 h 141"/>
                <a:gd name="T4" fmla="*/ 44 w 141"/>
                <a:gd name="T5" fmla="*/ 22 h 141"/>
                <a:gd name="T6" fmla="*/ 38 w 141"/>
                <a:gd name="T7" fmla="*/ 23 h 141"/>
                <a:gd name="T8" fmla="*/ 33 w 141"/>
                <a:gd name="T9" fmla="*/ 21 h 141"/>
                <a:gd name="T10" fmla="*/ 33 w 141"/>
                <a:gd name="T11" fmla="*/ 21 h 141"/>
                <a:gd name="T12" fmla="*/ 28 w 141"/>
                <a:gd name="T13" fmla="*/ 17 h 141"/>
                <a:gd name="T14" fmla="*/ 26 w 141"/>
                <a:gd name="T15" fmla="*/ 10 h 141"/>
                <a:gd name="T16" fmla="*/ 24 w 141"/>
                <a:gd name="T17" fmla="*/ 3 h 141"/>
                <a:gd name="T18" fmla="*/ 21 w 141"/>
                <a:gd name="T19" fmla="*/ 1 h 141"/>
                <a:gd name="T20" fmla="*/ 16 w 141"/>
                <a:gd name="T21" fmla="*/ 1 h 141"/>
                <a:gd name="T22" fmla="*/ 13 w 141"/>
                <a:gd name="T23" fmla="*/ 3 h 141"/>
                <a:gd name="T24" fmla="*/ 1 w 141"/>
                <a:gd name="T25" fmla="*/ 20 h 141"/>
                <a:gd name="T26" fmla="*/ 1 w 141"/>
                <a:gd name="T27" fmla="*/ 26 h 141"/>
                <a:gd name="T28" fmla="*/ 3 w 141"/>
                <a:gd name="T29" fmla="*/ 29 h 141"/>
                <a:gd name="T30" fmla="*/ 9 w 141"/>
                <a:gd name="T31" fmla="*/ 30 h 141"/>
                <a:gd name="T32" fmla="*/ 13 w 141"/>
                <a:gd name="T33" fmla="*/ 30 h 141"/>
                <a:gd name="T34" fmla="*/ 23 w 141"/>
                <a:gd name="T35" fmla="*/ 30 h 141"/>
                <a:gd name="T36" fmla="*/ 26 w 141"/>
                <a:gd name="T37" fmla="*/ 31 h 141"/>
                <a:gd name="T38" fmla="*/ 30 w 141"/>
                <a:gd name="T39" fmla="*/ 37 h 141"/>
                <a:gd name="T40" fmla="*/ 32 w 141"/>
                <a:gd name="T41" fmla="*/ 41 h 141"/>
                <a:gd name="T42" fmla="*/ 28 w 141"/>
                <a:gd name="T43" fmla="*/ 52 h 141"/>
                <a:gd name="T44" fmla="*/ 6 w 141"/>
                <a:gd name="T45" fmla="*/ 84 h 141"/>
                <a:gd name="T46" fmla="*/ 36 w 141"/>
                <a:gd name="T47" fmla="*/ 106 h 141"/>
                <a:gd name="T48" fmla="*/ 41 w 141"/>
                <a:gd name="T49" fmla="*/ 108 h 141"/>
                <a:gd name="T50" fmla="*/ 46 w 141"/>
                <a:gd name="T51" fmla="*/ 106 h 141"/>
                <a:gd name="T52" fmla="*/ 47 w 141"/>
                <a:gd name="T53" fmla="*/ 106 h 141"/>
                <a:gd name="T54" fmla="*/ 50 w 141"/>
                <a:gd name="T55" fmla="*/ 100 h 141"/>
                <a:gd name="T56" fmla="*/ 49 w 141"/>
                <a:gd name="T57" fmla="*/ 96 h 141"/>
                <a:gd name="T58" fmla="*/ 49 w 141"/>
                <a:gd name="T59" fmla="*/ 86 h 141"/>
                <a:gd name="T60" fmla="*/ 51 w 141"/>
                <a:gd name="T61" fmla="*/ 82 h 141"/>
                <a:gd name="T62" fmla="*/ 55 w 141"/>
                <a:gd name="T63" fmla="*/ 79 h 141"/>
                <a:gd name="T64" fmla="*/ 64 w 141"/>
                <a:gd name="T65" fmla="*/ 78 h 141"/>
                <a:gd name="T66" fmla="*/ 85 w 141"/>
                <a:gd name="T67" fmla="*/ 91 h 141"/>
                <a:gd name="T68" fmla="*/ 87 w 141"/>
                <a:gd name="T69" fmla="*/ 94 h 141"/>
                <a:gd name="T70" fmla="*/ 90 w 141"/>
                <a:gd name="T71" fmla="*/ 100 h 141"/>
                <a:gd name="T72" fmla="*/ 88 w 141"/>
                <a:gd name="T73" fmla="*/ 108 h 141"/>
                <a:gd name="T74" fmla="*/ 86 w 141"/>
                <a:gd name="T75" fmla="*/ 112 h 141"/>
                <a:gd name="T76" fmla="*/ 77 w 141"/>
                <a:gd name="T77" fmla="*/ 115 h 141"/>
                <a:gd name="T78" fmla="*/ 72 w 141"/>
                <a:gd name="T79" fmla="*/ 116 h 141"/>
                <a:gd name="T80" fmla="*/ 68 w 141"/>
                <a:gd name="T81" fmla="*/ 120 h 141"/>
                <a:gd name="T82" fmla="*/ 67 w 141"/>
                <a:gd name="T83" fmla="*/ 121 h 141"/>
                <a:gd name="T84" fmla="*/ 68 w 141"/>
                <a:gd name="T85" fmla="*/ 126 h 141"/>
                <a:gd name="T86" fmla="*/ 71 w 141"/>
                <a:gd name="T87" fmla="*/ 130 h 141"/>
                <a:gd name="T88" fmla="*/ 87 w 141"/>
                <a:gd name="T89" fmla="*/ 141 h 141"/>
                <a:gd name="T90" fmla="*/ 139 w 141"/>
                <a:gd name="T91" fmla="*/ 64 h 141"/>
                <a:gd name="T92" fmla="*/ 141 w 141"/>
                <a:gd name="T93" fmla="*/ 60 h 141"/>
                <a:gd name="T94" fmla="*/ 139 w 141"/>
                <a:gd name="T95" fmla="*/ 54 h 141"/>
                <a:gd name="T96" fmla="*/ 137 w 141"/>
                <a:gd name="T97" fmla="*/ 53 h 141"/>
                <a:gd name="T98" fmla="*/ 62 w 141"/>
                <a:gd name="T99" fmla="*/ 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141">
                  <a:moveTo>
                    <a:pt x="62" y="1"/>
                  </a:moveTo>
                  <a:lnTo>
                    <a:pt x="62" y="1"/>
                  </a:lnTo>
                  <a:lnTo>
                    <a:pt x="52" y="17"/>
                  </a:lnTo>
                  <a:lnTo>
                    <a:pt x="52" y="17"/>
                  </a:lnTo>
                  <a:lnTo>
                    <a:pt x="49" y="20"/>
                  </a:lnTo>
                  <a:lnTo>
                    <a:pt x="44" y="22"/>
                  </a:lnTo>
                  <a:lnTo>
                    <a:pt x="42" y="23"/>
                  </a:lnTo>
                  <a:lnTo>
                    <a:pt x="38" y="23"/>
                  </a:lnTo>
                  <a:lnTo>
                    <a:pt x="36" y="23"/>
                  </a:lnTo>
                  <a:lnTo>
                    <a:pt x="33" y="21"/>
                  </a:lnTo>
                  <a:lnTo>
                    <a:pt x="33" y="21"/>
                  </a:lnTo>
                  <a:lnTo>
                    <a:pt x="33" y="21"/>
                  </a:lnTo>
                  <a:lnTo>
                    <a:pt x="29" y="19"/>
                  </a:lnTo>
                  <a:lnTo>
                    <a:pt x="28" y="17"/>
                  </a:lnTo>
                  <a:lnTo>
                    <a:pt x="26" y="10"/>
                  </a:lnTo>
                  <a:lnTo>
                    <a:pt x="26" y="10"/>
                  </a:lnTo>
                  <a:lnTo>
                    <a:pt x="25" y="5"/>
                  </a:lnTo>
                  <a:lnTo>
                    <a:pt x="24" y="3"/>
                  </a:lnTo>
                  <a:lnTo>
                    <a:pt x="21" y="1"/>
                  </a:lnTo>
                  <a:lnTo>
                    <a:pt x="21" y="1"/>
                  </a:lnTo>
                  <a:lnTo>
                    <a:pt x="18" y="0"/>
                  </a:lnTo>
                  <a:lnTo>
                    <a:pt x="16" y="1"/>
                  </a:lnTo>
                  <a:lnTo>
                    <a:pt x="13" y="3"/>
                  </a:lnTo>
                  <a:lnTo>
                    <a:pt x="13" y="3"/>
                  </a:lnTo>
                  <a:lnTo>
                    <a:pt x="1" y="20"/>
                  </a:lnTo>
                  <a:lnTo>
                    <a:pt x="1" y="20"/>
                  </a:lnTo>
                  <a:lnTo>
                    <a:pt x="0" y="23"/>
                  </a:lnTo>
                  <a:lnTo>
                    <a:pt x="1" y="26"/>
                  </a:lnTo>
                  <a:lnTo>
                    <a:pt x="3" y="29"/>
                  </a:lnTo>
                  <a:lnTo>
                    <a:pt x="3" y="29"/>
                  </a:lnTo>
                  <a:lnTo>
                    <a:pt x="6" y="30"/>
                  </a:lnTo>
                  <a:lnTo>
                    <a:pt x="9" y="30"/>
                  </a:lnTo>
                  <a:lnTo>
                    <a:pt x="13" y="30"/>
                  </a:lnTo>
                  <a:lnTo>
                    <a:pt x="13" y="30"/>
                  </a:lnTo>
                  <a:lnTo>
                    <a:pt x="19" y="29"/>
                  </a:lnTo>
                  <a:lnTo>
                    <a:pt x="23" y="30"/>
                  </a:lnTo>
                  <a:lnTo>
                    <a:pt x="26" y="31"/>
                  </a:lnTo>
                  <a:lnTo>
                    <a:pt x="26" y="31"/>
                  </a:lnTo>
                  <a:lnTo>
                    <a:pt x="29" y="34"/>
                  </a:lnTo>
                  <a:lnTo>
                    <a:pt x="30" y="37"/>
                  </a:lnTo>
                  <a:lnTo>
                    <a:pt x="32" y="39"/>
                  </a:lnTo>
                  <a:lnTo>
                    <a:pt x="32" y="41"/>
                  </a:lnTo>
                  <a:lnTo>
                    <a:pt x="30" y="47"/>
                  </a:lnTo>
                  <a:lnTo>
                    <a:pt x="28" y="52"/>
                  </a:lnTo>
                  <a:lnTo>
                    <a:pt x="28" y="52"/>
                  </a:lnTo>
                  <a:lnTo>
                    <a:pt x="6" y="84"/>
                  </a:lnTo>
                  <a:lnTo>
                    <a:pt x="6" y="84"/>
                  </a:lnTo>
                  <a:lnTo>
                    <a:pt x="36" y="106"/>
                  </a:lnTo>
                  <a:lnTo>
                    <a:pt x="36" y="106"/>
                  </a:lnTo>
                  <a:lnTo>
                    <a:pt x="41" y="108"/>
                  </a:lnTo>
                  <a:lnTo>
                    <a:pt x="44" y="107"/>
                  </a:lnTo>
                  <a:lnTo>
                    <a:pt x="46" y="106"/>
                  </a:lnTo>
                  <a:lnTo>
                    <a:pt x="47" y="106"/>
                  </a:lnTo>
                  <a:lnTo>
                    <a:pt x="47" y="106"/>
                  </a:lnTo>
                  <a:lnTo>
                    <a:pt x="49" y="103"/>
                  </a:lnTo>
                  <a:lnTo>
                    <a:pt x="50" y="100"/>
                  </a:lnTo>
                  <a:lnTo>
                    <a:pt x="49" y="96"/>
                  </a:lnTo>
                  <a:lnTo>
                    <a:pt x="49" y="96"/>
                  </a:lnTo>
                  <a:lnTo>
                    <a:pt x="49" y="89"/>
                  </a:lnTo>
                  <a:lnTo>
                    <a:pt x="49" y="86"/>
                  </a:lnTo>
                  <a:lnTo>
                    <a:pt x="51" y="82"/>
                  </a:lnTo>
                  <a:lnTo>
                    <a:pt x="51" y="82"/>
                  </a:lnTo>
                  <a:lnTo>
                    <a:pt x="53" y="80"/>
                  </a:lnTo>
                  <a:lnTo>
                    <a:pt x="55" y="79"/>
                  </a:lnTo>
                  <a:lnTo>
                    <a:pt x="60" y="77"/>
                  </a:lnTo>
                  <a:lnTo>
                    <a:pt x="64" y="78"/>
                  </a:lnTo>
                  <a:lnTo>
                    <a:pt x="68" y="80"/>
                  </a:lnTo>
                  <a:lnTo>
                    <a:pt x="85" y="91"/>
                  </a:lnTo>
                  <a:lnTo>
                    <a:pt x="85" y="91"/>
                  </a:lnTo>
                  <a:lnTo>
                    <a:pt x="87" y="94"/>
                  </a:lnTo>
                  <a:lnTo>
                    <a:pt x="89" y="96"/>
                  </a:lnTo>
                  <a:lnTo>
                    <a:pt x="90" y="100"/>
                  </a:lnTo>
                  <a:lnTo>
                    <a:pt x="89" y="105"/>
                  </a:lnTo>
                  <a:lnTo>
                    <a:pt x="88" y="108"/>
                  </a:lnTo>
                  <a:lnTo>
                    <a:pt x="88" y="108"/>
                  </a:lnTo>
                  <a:lnTo>
                    <a:pt x="86" y="112"/>
                  </a:lnTo>
                  <a:lnTo>
                    <a:pt x="83" y="113"/>
                  </a:lnTo>
                  <a:lnTo>
                    <a:pt x="77" y="115"/>
                  </a:lnTo>
                  <a:lnTo>
                    <a:pt x="77" y="115"/>
                  </a:lnTo>
                  <a:lnTo>
                    <a:pt x="72" y="116"/>
                  </a:lnTo>
                  <a:lnTo>
                    <a:pt x="70" y="117"/>
                  </a:lnTo>
                  <a:lnTo>
                    <a:pt x="68" y="120"/>
                  </a:lnTo>
                  <a:lnTo>
                    <a:pt x="68" y="120"/>
                  </a:lnTo>
                  <a:lnTo>
                    <a:pt x="67" y="121"/>
                  </a:lnTo>
                  <a:lnTo>
                    <a:pt x="67" y="123"/>
                  </a:lnTo>
                  <a:lnTo>
                    <a:pt x="68" y="126"/>
                  </a:lnTo>
                  <a:lnTo>
                    <a:pt x="71" y="130"/>
                  </a:lnTo>
                  <a:lnTo>
                    <a:pt x="71" y="130"/>
                  </a:lnTo>
                  <a:lnTo>
                    <a:pt x="87" y="141"/>
                  </a:lnTo>
                  <a:lnTo>
                    <a:pt x="87" y="141"/>
                  </a:lnTo>
                  <a:lnTo>
                    <a:pt x="139" y="64"/>
                  </a:lnTo>
                  <a:lnTo>
                    <a:pt x="139" y="64"/>
                  </a:lnTo>
                  <a:lnTo>
                    <a:pt x="140" y="63"/>
                  </a:lnTo>
                  <a:lnTo>
                    <a:pt x="141" y="60"/>
                  </a:lnTo>
                  <a:lnTo>
                    <a:pt x="140" y="56"/>
                  </a:lnTo>
                  <a:lnTo>
                    <a:pt x="139" y="54"/>
                  </a:lnTo>
                  <a:lnTo>
                    <a:pt x="137" y="53"/>
                  </a:lnTo>
                  <a:lnTo>
                    <a:pt x="137" y="53"/>
                  </a:lnTo>
                  <a:lnTo>
                    <a:pt x="62" y="1"/>
                  </a:lnTo>
                  <a:lnTo>
                    <a:pt x="62" y="1"/>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180" name="Freeform 86"/>
            <p:cNvSpPr>
              <a:spLocks/>
            </p:cNvSpPr>
            <p:nvPr/>
          </p:nvSpPr>
          <p:spPr bwMode="auto">
            <a:xfrm>
              <a:off x="6074137" y="4180770"/>
              <a:ext cx="222250" cy="157162"/>
            </a:xfrm>
            <a:custGeom>
              <a:avLst/>
              <a:gdLst>
                <a:gd name="T0" fmla="*/ 61 w 140"/>
                <a:gd name="T1" fmla="*/ 0 h 99"/>
                <a:gd name="T2" fmla="*/ 53 w 140"/>
                <a:gd name="T3" fmla="*/ 4 h 99"/>
                <a:gd name="T4" fmla="*/ 52 w 140"/>
                <a:gd name="T5" fmla="*/ 7 h 99"/>
                <a:gd name="T6" fmla="*/ 52 w 140"/>
                <a:gd name="T7" fmla="*/ 10 h 99"/>
                <a:gd name="T8" fmla="*/ 56 w 140"/>
                <a:gd name="T9" fmla="*/ 16 h 99"/>
                <a:gd name="T10" fmla="*/ 61 w 140"/>
                <a:gd name="T11" fmla="*/ 21 h 99"/>
                <a:gd name="T12" fmla="*/ 62 w 140"/>
                <a:gd name="T13" fmla="*/ 28 h 99"/>
                <a:gd name="T14" fmla="*/ 62 w 140"/>
                <a:gd name="T15" fmla="*/ 31 h 99"/>
                <a:gd name="T16" fmla="*/ 58 w 140"/>
                <a:gd name="T17" fmla="*/ 38 h 99"/>
                <a:gd name="T18" fmla="*/ 50 w 140"/>
                <a:gd name="T19" fmla="*/ 40 h 99"/>
                <a:gd name="T20" fmla="*/ 29 w 140"/>
                <a:gd name="T21" fmla="*/ 40 h 99"/>
                <a:gd name="T22" fmla="*/ 24 w 140"/>
                <a:gd name="T23" fmla="*/ 39 h 99"/>
                <a:gd name="T24" fmla="*/ 18 w 140"/>
                <a:gd name="T25" fmla="*/ 31 h 99"/>
                <a:gd name="T26" fmla="*/ 17 w 140"/>
                <a:gd name="T27" fmla="*/ 28 h 99"/>
                <a:gd name="T28" fmla="*/ 19 w 140"/>
                <a:gd name="T29" fmla="*/ 21 h 99"/>
                <a:gd name="T30" fmla="*/ 23 w 140"/>
                <a:gd name="T31" fmla="*/ 16 h 99"/>
                <a:gd name="T32" fmla="*/ 27 w 140"/>
                <a:gd name="T33" fmla="*/ 10 h 99"/>
                <a:gd name="T34" fmla="*/ 27 w 140"/>
                <a:gd name="T35" fmla="*/ 7 h 99"/>
                <a:gd name="T36" fmla="*/ 26 w 140"/>
                <a:gd name="T37" fmla="*/ 4 h 99"/>
                <a:gd name="T38" fmla="*/ 19 w 140"/>
                <a:gd name="T39" fmla="*/ 0 h 99"/>
                <a:gd name="T40" fmla="*/ 0 w 140"/>
                <a:gd name="T41" fmla="*/ 0 h 99"/>
                <a:gd name="T42" fmla="*/ 0 w 140"/>
                <a:gd name="T43" fmla="*/ 91 h 99"/>
                <a:gd name="T44" fmla="*/ 0 w 140"/>
                <a:gd name="T45" fmla="*/ 92 h 99"/>
                <a:gd name="T46" fmla="*/ 3 w 140"/>
                <a:gd name="T47" fmla="*/ 98 h 99"/>
                <a:gd name="T48" fmla="*/ 8 w 140"/>
                <a:gd name="T49" fmla="*/ 99 h 99"/>
                <a:gd name="T50" fmla="*/ 101 w 140"/>
                <a:gd name="T51" fmla="*/ 99 h 99"/>
                <a:gd name="T52" fmla="*/ 101 w 140"/>
                <a:gd name="T53" fmla="*/ 80 h 99"/>
                <a:gd name="T54" fmla="*/ 102 w 140"/>
                <a:gd name="T55" fmla="*/ 75 h 99"/>
                <a:gd name="T56" fmla="*/ 105 w 140"/>
                <a:gd name="T57" fmla="*/ 68 h 99"/>
                <a:gd name="T58" fmla="*/ 111 w 140"/>
                <a:gd name="T59" fmla="*/ 66 h 99"/>
                <a:gd name="T60" fmla="*/ 113 w 140"/>
                <a:gd name="T61" fmla="*/ 65 h 99"/>
                <a:gd name="T62" fmla="*/ 121 w 140"/>
                <a:gd name="T63" fmla="*/ 67 h 99"/>
                <a:gd name="T64" fmla="*/ 126 w 140"/>
                <a:gd name="T65" fmla="*/ 71 h 99"/>
                <a:gd name="T66" fmla="*/ 131 w 140"/>
                <a:gd name="T67" fmla="*/ 75 h 99"/>
                <a:gd name="T68" fmla="*/ 135 w 140"/>
                <a:gd name="T69" fmla="*/ 75 h 99"/>
                <a:gd name="T70" fmla="*/ 139 w 140"/>
                <a:gd name="T71" fmla="*/ 73 h 99"/>
                <a:gd name="T72" fmla="*/ 140 w 140"/>
                <a:gd name="T73" fmla="*/ 70 h 99"/>
                <a:gd name="T74" fmla="*/ 140 w 140"/>
                <a:gd name="T75" fmla="*/ 49 h 99"/>
                <a:gd name="T76" fmla="*/ 138 w 140"/>
                <a:gd name="T77" fmla="*/ 44 h 99"/>
                <a:gd name="T78" fmla="*/ 133 w 140"/>
                <a:gd name="T79" fmla="*/ 42 h 99"/>
                <a:gd name="T80" fmla="*/ 129 w 140"/>
                <a:gd name="T81" fmla="*/ 45 h 99"/>
                <a:gd name="T82" fmla="*/ 124 w 140"/>
                <a:gd name="T83" fmla="*/ 48 h 99"/>
                <a:gd name="T84" fmla="*/ 116 w 140"/>
                <a:gd name="T85" fmla="*/ 53 h 99"/>
                <a:gd name="T86" fmla="*/ 113 w 140"/>
                <a:gd name="T87" fmla="*/ 54 h 99"/>
                <a:gd name="T88" fmla="*/ 107 w 140"/>
                <a:gd name="T89" fmla="*/ 51 h 99"/>
                <a:gd name="T90" fmla="*/ 103 w 140"/>
                <a:gd name="T91" fmla="*/ 48 h 99"/>
                <a:gd name="T92" fmla="*/ 101 w 140"/>
                <a:gd name="T93" fmla="*/ 38 h 99"/>
                <a:gd name="T94" fmla="*/ 101 w 140"/>
                <a:gd name="T95" fmla="*/ 0 h 99"/>
                <a:gd name="T96" fmla="*/ 61 w 140"/>
                <a:gd name="T9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 h="99">
                  <a:moveTo>
                    <a:pt x="61" y="0"/>
                  </a:moveTo>
                  <a:lnTo>
                    <a:pt x="61" y="0"/>
                  </a:lnTo>
                  <a:lnTo>
                    <a:pt x="56" y="2"/>
                  </a:lnTo>
                  <a:lnTo>
                    <a:pt x="53" y="4"/>
                  </a:lnTo>
                  <a:lnTo>
                    <a:pt x="52" y="6"/>
                  </a:lnTo>
                  <a:lnTo>
                    <a:pt x="52" y="7"/>
                  </a:lnTo>
                  <a:lnTo>
                    <a:pt x="52" y="7"/>
                  </a:lnTo>
                  <a:lnTo>
                    <a:pt x="52" y="10"/>
                  </a:lnTo>
                  <a:lnTo>
                    <a:pt x="53" y="12"/>
                  </a:lnTo>
                  <a:lnTo>
                    <a:pt x="56" y="16"/>
                  </a:lnTo>
                  <a:lnTo>
                    <a:pt x="56" y="16"/>
                  </a:lnTo>
                  <a:lnTo>
                    <a:pt x="61" y="21"/>
                  </a:lnTo>
                  <a:lnTo>
                    <a:pt x="62" y="24"/>
                  </a:lnTo>
                  <a:lnTo>
                    <a:pt x="62" y="28"/>
                  </a:lnTo>
                  <a:lnTo>
                    <a:pt x="62" y="28"/>
                  </a:lnTo>
                  <a:lnTo>
                    <a:pt x="62" y="31"/>
                  </a:lnTo>
                  <a:lnTo>
                    <a:pt x="61" y="33"/>
                  </a:lnTo>
                  <a:lnTo>
                    <a:pt x="58" y="38"/>
                  </a:lnTo>
                  <a:lnTo>
                    <a:pt x="54" y="39"/>
                  </a:lnTo>
                  <a:lnTo>
                    <a:pt x="50" y="40"/>
                  </a:lnTo>
                  <a:lnTo>
                    <a:pt x="29" y="40"/>
                  </a:lnTo>
                  <a:lnTo>
                    <a:pt x="29" y="40"/>
                  </a:lnTo>
                  <a:lnTo>
                    <a:pt x="26" y="40"/>
                  </a:lnTo>
                  <a:lnTo>
                    <a:pt x="24" y="39"/>
                  </a:lnTo>
                  <a:lnTo>
                    <a:pt x="19" y="36"/>
                  </a:lnTo>
                  <a:lnTo>
                    <a:pt x="18" y="31"/>
                  </a:lnTo>
                  <a:lnTo>
                    <a:pt x="17" y="28"/>
                  </a:lnTo>
                  <a:lnTo>
                    <a:pt x="17" y="28"/>
                  </a:lnTo>
                  <a:lnTo>
                    <a:pt x="18" y="24"/>
                  </a:lnTo>
                  <a:lnTo>
                    <a:pt x="19" y="21"/>
                  </a:lnTo>
                  <a:lnTo>
                    <a:pt x="23" y="16"/>
                  </a:lnTo>
                  <a:lnTo>
                    <a:pt x="23" y="16"/>
                  </a:lnTo>
                  <a:lnTo>
                    <a:pt x="26" y="12"/>
                  </a:lnTo>
                  <a:lnTo>
                    <a:pt x="27" y="10"/>
                  </a:lnTo>
                  <a:lnTo>
                    <a:pt x="27" y="7"/>
                  </a:lnTo>
                  <a:lnTo>
                    <a:pt x="27" y="7"/>
                  </a:lnTo>
                  <a:lnTo>
                    <a:pt x="27" y="5"/>
                  </a:lnTo>
                  <a:lnTo>
                    <a:pt x="26" y="4"/>
                  </a:lnTo>
                  <a:lnTo>
                    <a:pt x="24" y="2"/>
                  </a:lnTo>
                  <a:lnTo>
                    <a:pt x="19" y="0"/>
                  </a:lnTo>
                  <a:lnTo>
                    <a:pt x="19" y="0"/>
                  </a:lnTo>
                  <a:lnTo>
                    <a:pt x="0" y="0"/>
                  </a:lnTo>
                  <a:lnTo>
                    <a:pt x="0" y="0"/>
                  </a:lnTo>
                  <a:lnTo>
                    <a:pt x="0" y="91"/>
                  </a:lnTo>
                  <a:lnTo>
                    <a:pt x="0" y="91"/>
                  </a:lnTo>
                  <a:lnTo>
                    <a:pt x="0" y="92"/>
                  </a:lnTo>
                  <a:lnTo>
                    <a:pt x="1" y="96"/>
                  </a:lnTo>
                  <a:lnTo>
                    <a:pt x="3" y="98"/>
                  </a:lnTo>
                  <a:lnTo>
                    <a:pt x="6" y="99"/>
                  </a:lnTo>
                  <a:lnTo>
                    <a:pt x="8" y="99"/>
                  </a:lnTo>
                  <a:lnTo>
                    <a:pt x="8" y="99"/>
                  </a:lnTo>
                  <a:lnTo>
                    <a:pt x="101" y="99"/>
                  </a:lnTo>
                  <a:lnTo>
                    <a:pt x="101" y="99"/>
                  </a:lnTo>
                  <a:lnTo>
                    <a:pt x="101" y="80"/>
                  </a:lnTo>
                  <a:lnTo>
                    <a:pt x="101" y="80"/>
                  </a:lnTo>
                  <a:lnTo>
                    <a:pt x="102" y="75"/>
                  </a:lnTo>
                  <a:lnTo>
                    <a:pt x="104" y="71"/>
                  </a:lnTo>
                  <a:lnTo>
                    <a:pt x="105" y="68"/>
                  </a:lnTo>
                  <a:lnTo>
                    <a:pt x="107" y="67"/>
                  </a:lnTo>
                  <a:lnTo>
                    <a:pt x="111" y="66"/>
                  </a:lnTo>
                  <a:lnTo>
                    <a:pt x="113" y="65"/>
                  </a:lnTo>
                  <a:lnTo>
                    <a:pt x="113" y="65"/>
                  </a:lnTo>
                  <a:lnTo>
                    <a:pt x="118" y="66"/>
                  </a:lnTo>
                  <a:lnTo>
                    <a:pt x="121" y="67"/>
                  </a:lnTo>
                  <a:lnTo>
                    <a:pt x="126" y="71"/>
                  </a:lnTo>
                  <a:lnTo>
                    <a:pt x="126" y="71"/>
                  </a:lnTo>
                  <a:lnTo>
                    <a:pt x="129" y="74"/>
                  </a:lnTo>
                  <a:lnTo>
                    <a:pt x="131" y="75"/>
                  </a:lnTo>
                  <a:lnTo>
                    <a:pt x="135" y="75"/>
                  </a:lnTo>
                  <a:lnTo>
                    <a:pt x="135" y="75"/>
                  </a:lnTo>
                  <a:lnTo>
                    <a:pt x="138" y="75"/>
                  </a:lnTo>
                  <a:lnTo>
                    <a:pt x="139" y="73"/>
                  </a:lnTo>
                  <a:lnTo>
                    <a:pt x="140" y="70"/>
                  </a:lnTo>
                  <a:lnTo>
                    <a:pt x="140" y="70"/>
                  </a:lnTo>
                  <a:lnTo>
                    <a:pt x="140" y="49"/>
                  </a:lnTo>
                  <a:lnTo>
                    <a:pt x="140" y="49"/>
                  </a:lnTo>
                  <a:lnTo>
                    <a:pt x="139" y="46"/>
                  </a:lnTo>
                  <a:lnTo>
                    <a:pt x="138" y="44"/>
                  </a:lnTo>
                  <a:lnTo>
                    <a:pt x="133" y="42"/>
                  </a:lnTo>
                  <a:lnTo>
                    <a:pt x="133" y="42"/>
                  </a:lnTo>
                  <a:lnTo>
                    <a:pt x="131" y="44"/>
                  </a:lnTo>
                  <a:lnTo>
                    <a:pt x="129" y="45"/>
                  </a:lnTo>
                  <a:lnTo>
                    <a:pt x="124" y="48"/>
                  </a:lnTo>
                  <a:lnTo>
                    <a:pt x="124" y="48"/>
                  </a:lnTo>
                  <a:lnTo>
                    <a:pt x="120" y="51"/>
                  </a:lnTo>
                  <a:lnTo>
                    <a:pt x="116" y="53"/>
                  </a:lnTo>
                  <a:lnTo>
                    <a:pt x="113" y="54"/>
                  </a:lnTo>
                  <a:lnTo>
                    <a:pt x="113" y="54"/>
                  </a:lnTo>
                  <a:lnTo>
                    <a:pt x="110" y="53"/>
                  </a:lnTo>
                  <a:lnTo>
                    <a:pt x="107" y="51"/>
                  </a:lnTo>
                  <a:lnTo>
                    <a:pt x="105" y="50"/>
                  </a:lnTo>
                  <a:lnTo>
                    <a:pt x="103" y="48"/>
                  </a:lnTo>
                  <a:lnTo>
                    <a:pt x="102" y="42"/>
                  </a:lnTo>
                  <a:lnTo>
                    <a:pt x="101" y="38"/>
                  </a:lnTo>
                  <a:lnTo>
                    <a:pt x="101" y="38"/>
                  </a:lnTo>
                  <a:lnTo>
                    <a:pt x="101" y="0"/>
                  </a:lnTo>
                  <a:lnTo>
                    <a:pt x="101" y="0"/>
                  </a:lnTo>
                  <a:lnTo>
                    <a:pt x="61" y="0"/>
                  </a:lnTo>
                  <a:lnTo>
                    <a:pt x="61"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181" name="Freeform 87"/>
            <p:cNvSpPr>
              <a:spLocks/>
            </p:cNvSpPr>
            <p:nvPr/>
          </p:nvSpPr>
          <p:spPr bwMode="auto">
            <a:xfrm>
              <a:off x="6074137" y="4010908"/>
              <a:ext cx="160338" cy="223837"/>
            </a:xfrm>
            <a:custGeom>
              <a:avLst/>
              <a:gdLst>
                <a:gd name="T0" fmla="*/ 8 w 101"/>
                <a:gd name="T1" fmla="*/ 0 h 141"/>
                <a:gd name="T2" fmla="*/ 7 w 101"/>
                <a:gd name="T3" fmla="*/ 1 h 141"/>
                <a:gd name="T4" fmla="*/ 1 w 101"/>
                <a:gd name="T5" fmla="*/ 5 h 141"/>
                <a:gd name="T6" fmla="*/ 0 w 101"/>
                <a:gd name="T7" fmla="*/ 9 h 141"/>
                <a:gd name="T8" fmla="*/ 0 w 101"/>
                <a:gd name="T9" fmla="*/ 102 h 141"/>
                <a:gd name="T10" fmla="*/ 19 w 101"/>
                <a:gd name="T11" fmla="*/ 102 h 141"/>
                <a:gd name="T12" fmla="*/ 24 w 101"/>
                <a:gd name="T13" fmla="*/ 102 h 141"/>
                <a:gd name="T14" fmla="*/ 30 w 101"/>
                <a:gd name="T15" fmla="*/ 106 h 141"/>
                <a:gd name="T16" fmla="*/ 33 w 101"/>
                <a:gd name="T17" fmla="*/ 111 h 141"/>
                <a:gd name="T18" fmla="*/ 34 w 101"/>
                <a:gd name="T19" fmla="*/ 114 h 141"/>
                <a:gd name="T20" fmla="*/ 32 w 101"/>
                <a:gd name="T21" fmla="*/ 121 h 141"/>
                <a:gd name="T22" fmla="*/ 28 w 101"/>
                <a:gd name="T23" fmla="*/ 126 h 141"/>
                <a:gd name="T24" fmla="*/ 24 w 101"/>
                <a:gd name="T25" fmla="*/ 132 h 141"/>
                <a:gd name="T26" fmla="*/ 24 w 101"/>
                <a:gd name="T27" fmla="*/ 136 h 141"/>
                <a:gd name="T28" fmla="*/ 24 w 101"/>
                <a:gd name="T29" fmla="*/ 138 h 141"/>
                <a:gd name="T30" fmla="*/ 29 w 101"/>
                <a:gd name="T31" fmla="*/ 141 h 141"/>
                <a:gd name="T32" fmla="*/ 50 w 101"/>
                <a:gd name="T33" fmla="*/ 141 h 141"/>
                <a:gd name="T34" fmla="*/ 53 w 101"/>
                <a:gd name="T35" fmla="*/ 140 h 141"/>
                <a:gd name="T36" fmla="*/ 56 w 101"/>
                <a:gd name="T37" fmla="*/ 135 h 141"/>
                <a:gd name="T38" fmla="*/ 55 w 101"/>
                <a:gd name="T39" fmla="*/ 131 h 141"/>
                <a:gd name="T40" fmla="*/ 51 w 101"/>
                <a:gd name="T41" fmla="*/ 126 h 141"/>
                <a:gd name="T42" fmla="*/ 47 w 101"/>
                <a:gd name="T43" fmla="*/ 121 h 141"/>
                <a:gd name="T44" fmla="*/ 45 w 101"/>
                <a:gd name="T45" fmla="*/ 114 h 141"/>
                <a:gd name="T46" fmla="*/ 46 w 101"/>
                <a:gd name="T47" fmla="*/ 111 h 141"/>
                <a:gd name="T48" fmla="*/ 50 w 101"/>
                <a:gd name="T49" fmla="*/ 105 h 141"/>
                <a:gd name="T50" fmla="*/ 58 w 101"/>
                <a:gd name="T51" fmla="*/ 102 h 141"/>
                <a:gd name="T52" fmla="*/ 62 w 101"/>
                <a:gd name="T53" fmla="*/ 102 h 141"/>
                <a:gd name="T54" fmla="*/ 101 w 101"/>
                <a:gd name="T55" fmla="*/ 102 h 141"/>
                <a:gd name="T56" fmla="*/ 101 w 101"/>
                <a:gd name="T57" fmla="*/ 61 h 141"/>
                <a:gd name="T58" fmla="*/ 97 w 101"/>
                <a:gd name="T59" fmla="*/ 54 h 141"/>
                <a:gd name="T60" fmla="*/ 94 w 101"/>
                <a:gd name="T61" fmla="*/ 53 h 141"/>
                <a:gd name="T62" fmla="*/ 90 w 101"/>
                <a:gd name="T63" fmla="*/ 53 h 141"/>
                <a:gd name="T64" fmla="*/ 85 w 101"/>
                <a:gd name="T65" fmla="*/ 58 h 141"/>
                <a:gd name="T66" fmla="*/ 80 w 101"/>
                <a:gd name="T67" fmla="*/ 61 h 141"/>
                <a:gd name="T68" fmla="*/ 73 w 101"/>
                <a:gd name="T69" fmla="*/ 63 h 141"/>
                <a:gd name="T70" fmla="*/ 70 w 101"/>
                <a:gd name="T71" fmla="*/ 63 h 141"/>
                <a:gd name="T72" fmla="*/ 63 w 101"/>
                <a:gd name="T73" fmla="*/ 59 h 141"/>
                <a:gd name="T74" fmla="*/ 61 w 101"/>
                <a:gd name="T75" fmla="*/ 51 h 141"/>
                <a:gd name="T76" fmla="*/ 61 w 101"/>
                <a:gd name="T77" fmla="*/ 31 h 141"/>
                <a:gd name="T78" fmla="*/ 62 w 101"/>
                <a:gd name="T79" fmla="*/ 24 h 141"/>
                <a:gd name="T80" fmla="*/ 69 w 101"/>
                <a:gd name="T81" fmla="*/ 18 h 141"/>
                <a:gd name="T82" fmla="*/ 73 w 101"/>
                <a:gd name="T83" fmla="*/ 18 h 141"/>
                <a:gd name="T84" fmla="*/ 80 w 101"/>
                <a:gd name="T85" fmla="*/ 19 h 141"/>
                <a:gd name="T86" fmla="*/ 85 w 101"/>
                <a:gd name="T87" fmla="*/ 24 h 141"/>
                <a:gd name="T88" fmla="*/ 90 w 101"/>
                <a:gd name="T89" fmla="*/ 28 h 141"/>
                <a:gd name="T90" fmla="*/ 94 w 101"/>
                <a:gd name="T91" fmla="*/ 28 h 141"/>
                <a:gd name="T92" fmla="*/ 97 w 101"/>
                <a:gd name="T93" fmla="*/ 27 h 141"/>
                <a:gd name="T94" fmla="*/ 101 w 101"/>
                <a:gd name="T95" fmla="*/ 19 h 141"/>
                <a:gd name="T96" fmla="*/ 101 w 101"/>
                <a:gd name="T97" fmla="*/ 0 h 141"/>
                <a:gd name="T98" fmla="*/ 8 w 101"/>
                <a:gd name="T9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41">
                  <a:moveTo>
                    <a:pt x="8" y="0"/>
                  </a:moveTo>
                  <a:lnTo>
                    <a:pt x="8" y="0"/>
                  </a:lnTo>
                  <a:lnTo>
                    <a:pt x="8" y="0"/>
                  </a:lnTo>
                  <a:lnTo>
                    <a:pt x="7" y="1"/>
                  </a:lnTo>
                  <a:lnTo>
                    <a:pt x="3" y="2"/>
                  </a:lnTo>
                  <a:lnTo>
                    <a:pt x="1" y="5"/>
                  </a:lnTo>
                  <a:lnTo>
                    <a:pt x="0" y="7"/>
                  </a:lnTo>
                  <a:lnTo>
                    <a:pt x="0" y="9"/>
                  </a:lnTo>
                  <a:lnTo>
                    <a:pt x="0" y="9"/>
                  </a:lnTo>
                  <a:lnTo>
                    <a:pt x="0" y="102"/>
                  </a:lnTo>
                  <a:lnTo>
                    <a:pt x="0" y="102"/>
                  </a:lnTo>
                  <a:lnTo>
                    <a:pt x="19" y="102"/>
                  </a:lnTo>
                  <a:lnTo>
                    <a:pt x="19" y="102"/>
                  </a:lnTo>
                  <a:lnTo>
                    <a:pt x="24" y="102"/>
                  </a:lnTo>
                  <a:lnTo>
                    <a:pt x="28" y="104"/>
                  </a:lnTo>
                  <a:lnTo>
                    <a:pt x="30" y="106"/>
                  </a:lnTo>
                  <a:lnTo>
                    <a:pt x="32" y="109"/>
                  </a:lnTo>
                  <a:lnTo>
                    <a:pt x="33" y="111"/>
                  </a:lnTo>
                  <a:lnTo>
                    <a:pt x="34" y="114"/>
                  </a:lnTo>
                  <a:lnTo>
                    <a:pt x="34" y="114"/>
                  </a:lnTo>
                  <a:lnTo>
                    <a:pt x="33" y="119"/>
                  </a:lnTo>
                  <a:lnTo>
                    <a:pt x="32" y="121"/>
                  </a:lnTo>
                  <a:lnTo>
                    <a:pt x="28" y="126"/>
                  </a:lnTo>
                  <a:lnTo>
                    <a:pt x="28" y="126"/>
                  </a:lnTo>
                  <a:lnTo>
                    <a:pt x="25" y="130"/>
                  </a:lnTo>
                  <a:lnTo>
                    <a:pt x="24" y="132"/>
                  </a:lnTo>
                  <a:lnTo>
                    <a:pt x="24" y="136"/>
                  </a:lnTo>
                  <a:lnTo>
                    <a:pt x="24" y="136"/>
                  </a:lnTo>
                  <a:lnTo>
                    <a:pt x="24" y="136"/>
                  </a:lnTo>
                  <a:lnTo>
                    <a:pt x="24" y="138"/>
                  </a:lnTo>
                  <a:lnTo>
                    <a:pt x="26" y="140"/>
                  </a:lnTo>
                  <a:lnTo>
                    <a:pt x="29" y="141"/>
                  </a:lnTo>
                  <a:lnTo>
                    <a:pt x="29" y="141"/>
                  </a:lnTo>
                  <a:lnTo>
                    <a:pt x="50" y="141"/>
                  </a:lnTo>
                  <a:lnTo>
                    <a:pt x="50" y="141"/>
                  </a:lnTo>
                  <a:lnTo>
                    <a:pt x="53" y="140"/>
                  </a:lnTo>
                  <a:lnTo>
                    <a:pt x="55" y="138"/>
                  </a:lnTo>
                  <a:lnTo>
                    <a:pt x="56" y="135"/>
                  </a:lnTo>
                  <a:lnTo>
                    <a:pt x="56" y="135"/>
                  </a:lnTo>
                  <a:lnTo>
                    <a:pt x="55" y="131"/>
                  </a:lnTo>
                  <a:lnTo>
                    <a:pt x="54" y="129"/>
                  </a:lnTo>
                  <a:lnTo>
                    <a:pt x="51" y="126"/>
                  </a:lnTo>
                  <a:lnTo>
                    <a:pt x="51" y="126"/>
                  </a:lnTo>
                  <a:lnTo>
                    <a:pt x="47" y="121"/>
                  </a:lnTo>
                  <a:lnTo>
                    <a:pt x="46" y="118"/>
                  </a:lnTo>
                  <a:lnTo>
                    <a:pt x="45" y="114"/>
                  </a:lnTo>
                  <a:lnTo>
                    <a:pt x="45" y="114"/>
                  </a:lnTo>
                  <a:lnTo>
                    <a:pt x="46" y="111"/>
                  </a:lnTo>
                  <a:lnTo>
                    <a:pt x="47" y="107"/>
                  </a:lnTo>
                  <a:lnTo>
                    <a:pt x="50" y="105"/>
                  </a:lnTo>
                  <a:lnTo>
                    <a:pt x="52" y="104"/>
                  </a:lnTo>
                  <a:lnTo>
                    <a:pt x="58" y="102"/>
                  </a:lnTo>
                  <a:lnTo>
                    <a:pt x="62" y="102"/>
                  </a:lnTo>
                  <a:lnTo>
                    <a:pt x="62" y="102"/>
                  </a:lnTo>
                  <a:lnTo>
                    <a:pt x="101" y="102"/>
                  </a:lnTo>
                  <a:lnTo>
                    <a:pt x="101" y="102"/>
                  </a:lnTo>
                  <a:lnTo>
                    <a:pt x="101" y="61"/>
                  </a:lnTo>
                  <a:lnTo>
                    <a:pt x="101" y="61"/>
                  </a:lnTo>
                  <a:lnTo>
                    <a:pt x="99" y="57"/>
                  </a:lnTo>
                  <a:lnTo>
                    <a:pt x="97" y="54"/>
                  </a:lnTo>
                  <a:lnTo>
                    <a:pt x="95" y="53"/>
                  </a:lnTo>
                  <a:lnTo>
                    <a:pt x="94" y="53"/>
                  </a:lnTo>
                  <a:lnTo>
                    <a:pt x="94" y="53"/>
                  </a:lnTo>
                  <a:lnTo>
                    <a:pt x="90" y="53"/>
                  </a:lnTo>
                  <a:lnTo>
                    <a:pt x="88" y="54"/>
                  </a:lnTo>
                  <a:lnTo>
                    <a:pt x="85" y="58"/>
                  </a:lnTo>
                  <a:lnTo>
                    <a:pt x="85" y="58"/>
                  </a:lnTo>
                  <a:lnTo>
                    <a:pt x="80" y="61"/>
                  </a:lnTo>
                  <a:lnTo>
                    <a:pt x="77" y="62"/>
                  </a:lnTo>
                  <a:lnTo>
                    <a:pt x="73" y="63"/>
                  </a:lnTo>
                  <a:lnTo>
                    <a:pt x="73" y="63"/>
                  </a:lnTo>
                  <a:lnTo>
                    <a:pt x="70" y="63"/>
                  </a:lnTo>
                  <a:lnTo>
                    <a:pt x="67" y="62"/>
                  </a:lnTo>
                  <a:lnTo>
                    <a:pt x="63" y="59"/>
                  </a:lnTo>
                  <a:lnTo>
                    <a:pt x="61" y="54"/>
                  </a:lnTo>
                  <a:lnTo>
                    <a:pt x="61" y="51"/>
                  </a:lnTo>
                  <a:lnTo>
                    <a:pt x="61" y="31"/>
                  </a:lnTo>
                  <a:lnTo>
                    <a:pt x="61" y="31"/>
                  </a:lnTo>
                  <a:lnTo>
                    <a:pt x="61" y="27"/>
                  </a:lnTo>
                  <a:lnTo>
                    <a:pt x="62" y="24"/>
                  </a:lnTo>
                  <a:lnTo>
                    <a:pt x="66" y="20"/>
                  </a:lnTo>
                  <a:lnTo>
                    <a:pt x="69" y="18"/>
                  </a:lnTo>
                  <a:lnTo>
                    <a:pt x="73" y="18"/>
                  </a:lnTo>
                  <a:lnTo>
                    <a:pt x="73" y="18"/>
                  </a:lnTo>
                  <a:lnTo>
                    <a:pt x="77" y="18"/>
                  </a:lnTo>
                  <a:lnTo>
                    <a:pt x="80" y="19"/>
                  </a:lnTo>
                  <a:lnTo>
                    <a:pt x="85" y="24"/>
                  </a:lnTo>
                  <a:lnTo>
                    <a:pt x="85" y="24"/>
                  </a:lnTo>
                  <a:lnTo>
                    <a:pt x="88" y="27"/>
                  </a:lnTo>
                  <a:lnTo>
                    <a:pt x="90" y="28"/>
                  </a:lnTo>
                  <a:lnTo>
                    <a:pt x="94" y="28"/>
                  </a:lnTo>
                  <a:lnTo>
                    <a:pt x="94" y="28"/>
                  </a:lnTo>
                  <a:lnTo>
                    <a:pt x="95" y="28"/>
                  </a:lnTo>
                  <a:lnTo>
                    <a:pt x="97" y="27"/>
                  </a:lnTo>
                  <a:lnTo>
                    <a:pt x="99" y="25"/>
                  </a:lnTo>
                  <a:lnTo>
                    <a:pt x="101" y="19"/>
                  </a:lnTo>
                  <a:lnTo>
                    <a:pt x="101" y="19"/>
                  </a:lnTo>
                  <a:lnTo>
                    <a:pt x="101" y="0"/>
                  </a:lnTo>
                  <a:lnTo>
                    <a:pt x="101" y="0"/>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182" name="Freeform 88"/>
            <p:cNvSpPr>
              <a:spLocks/>
            </p:cNvSpPr>
            <p:nvPr/>
          </p:nvSpPr>
          <p:spPr bwMode="auto">
            <a:xfrm>
              <a:off x="6242412" y="4118858"/>
              <a:ext cx="158750" cy="219075"/>
            </a:xfrm>
            <a:custGeom>
              <a:avLst/>
              <a:gdLst>
                <a:gd name="T0" fmla="*/ 49 w 100"/>
                <a:gd name="T1" fmla="*/ 0 h 138"/>
                <a:gd name="T2" fmla="*/ 44 w 100"/>
                <a:gd name="T3" fmla="*/ 3 h 138"/>
                <a:gd name="T4" fmla="*/ 43 w 100"/>
                <a:gd name="T5" fmla="*/ 7 h 138"/>
                <a:gd name="T6" fmla="*/ 44 w 100"/>
                <a:gd name="T7" fmla="*/ 12 h 138"/>
                <a:gd name="T8" fmla="*/ 48 w 100"/>
                <a:gd name="T9" fmla="*/ 16 h 138"/>
                <a:gd name="T10" fmla="*/ 53 w 100"/>
                <a:gd name="T11" fmla="*/ 24 h 138"/>
                <a:gd name="T12" fmla="*/ 53 w 100"/>
                <a:gd name="T13" fmla="*/ 27 h 138"/>
                <a:gd name="T14" fmla="*/ 51 w 100"/>
                <a:gd name="T15" fmla="*/ 34 h 138"/>
                <a:gd name="T16" fmla="*/ 46 w 100"/>
                <a:gd name="T17" fmla="*/ 38 h 138"/>
                <a:gd name="T18" fmla="*/ 41 w 100"/>
                <a:gd name="T19" fmla="*/ 39 h 138"/>
                <a:gd name="T20" fmla="*/ 39 w 100"/>
                <a:gd name="T21" fmla="*/ 39 h 138"/>
                <a:gd name="T22" fmla="*/ 0 w 100"/>
                <a:gd name="T23" fmla="*/ 39 h 138"/>
                <a:gd name="T24" fmla="*/ 0 w 100"/>
                <a:gd name="T25" fmla="*/ 77 h 138"/>
                <a:gd name="T26" fmla="*/ 4 w 100"/>
                <a:gd name="T27" fmla="*/ 85 h 138"/>
                <a:gd name="T28" fmla="*/ 7 w 100"/>
                <a:gd name="T29" fmla="*/ 86 h 138"/>
                <a:gd name="T30" fmla="*/ 10 w 100"/>
                <a:gd name="T31" fmla="*/ 86 h 138"/>
                <a:gd name="T32" fmla="*/ 16 w 100"/>
                <a:gd name="T33" fmla="*/ 81 h 138"/>
                <a:gd name="T34" fmla="*/ 21 w 100"/>
                <a:gd name="T35" fmla="*/ 77 h 138"/>
                <a:gd name="T36" fmla="*/ 27 w 100"/>
                <a:gd name="T37" fmla="*/ 76 h 138"/>
                <a:gd name="T38" fmla="*/ 31 w 100"/>
                <a:gd name="T39" fmla="*/ 76 h 138"/>
                <a:gd name="T40" fmla="*/ 38 w 100"/>
                <a:gd name="T41" fmla="*/ 80 h 138"/>
                <a:gd name="T42" fmla="*/ 40 w 100"/>
                <a:gd name="T43" fmla="*/ 88 h 138"/>
                <a:gd name="T44" fmla="*/ 40 w 100"/>
                <a:gd name="T45" fmla="*/ 109 h 138"/>
                <a:gd name="T46" fmla="*/ 39 w 100"/>
                <a:gd name="T47" fmla="*/ 114 h 138"/>
                <a:gd name="T48" fmla="*/ 32 w 100"/>
                <a:gd name="T49" fmla="*/ 120 h 138"/>
                <a:gd name="T50" fmla="*/ 27 w 100"/>
                <a:gd name="T51" fmla="*/ 121 h 138"/>
                <a:gd name="T52" fmla="*/ 21 w 100"/>
                <a:gd name="T53" fmla="*/ 119 h 138"/>
                <a:gd name="T54" fmla="*/ 16 w 100"/>
                <a:gd name="T55" fmla="*/ 115 h 138"/>
                <a:gd name="T56" fmla="*/ 10 w 100"/>
                <a:gd name="T57" fmla="*/ 111 h 138"/>
                <a:gd name="T58" fmla="*/ 7 w 100"/>
                <a:gd name="T59" fmla="*/ 111 h 138"/>
                <a:gd name="T60" fmla="*/ 4 w 100"/>
                <a:gd name="T61" fmla="*/ 112 h 138"/>
                <a:gd name="T62" fmla="*/ 0 w 100"/>
                <a:gd name="T63" fmla="*/ 119 h 138"/>
                <a:gd name="T64" fmla="*/ 0 w 100"/>
                <a:gd name="T65" fmla="*/ 138 h 138"/>
                <a:gd name="T66" fmla="*/ 91 w 100"/>
                <a:gd name="T67" fmla="*/ 138 h 138"/>
                <a:gd name="T68" fmla="*/ 92 w 100"/>
                <a:gd name="T69" fmla="*/ 138 h 138"/>
                <a:gd name="T70" fmla="*/ 98 w 100"/>
                <a:gd name="T71" fmla="*/ 135 h 138"/>
                <a:gd name="T72" fmla="*/ 100 w 100"/>
                <a:gd name="T73" fmla="*/ 130 h 138"/>
                <a:gd name="T74" fmla="*/ 100 w 100"/>
                <a:gd name="T75" fmla="*/ 39 h 138"/>
                <a:gd name="T76" fmla="*/ 81 w 100"/>
                <a:gd name="T77" fmla="*/ 39 h 138"/>
                <a:gd name="T78" fmla="*/ 76 w 100"/>
                <a:gd name="T79" fmla="*/ 39 h 138"/>
                <a:gd name="T80" fmla="*/ 68 w 100"/>
                <a:gd name="T81" fmla="*/ 35 h 138"/>
                <a:gd name="T82" fmla="*/ 66 w 100"/>
                <a:gd name="T83" fmla="*/ 30 h 138"/>
                <a:gd name="T84" fmla="*/ 66 w 100"/>
                <a:gd name="T85" fmla="*/ 27 h 138"/>
                <a:gd name="T86" fmla="*/ 66 w 100"/>
                <a:gd name="T87" fmla="*/ 23 h 138"/>
                <a:gd name="T88" fmla="*/ 72 w 100"/>
                <a:gd name="T89" fmla="*/ 15 h 138"/>
                <a:gd name="T90" fmla="*/ 75 w 100"/>
                <a:gd name="T91" fmla="*/ 11 h 138"/>
                <a:gd name="T92" fmla="*/ 76 w 100"/>
                <a:gd name="T93" fmla="*/ 6 h 138"/>
                <a:gd name="T94" fmla="*/ 75 w 100"/>
                <a:gd name="T95" fmla="*/ 3 h 138"/>
                <a:gd name="T96" fmla="*/ 69 w 100"/>
                <a:gd name="T97" fmla="*/ 0 h 138"/>
                <a:gd name="T98" fmla="*/ 49 w 100"/>
                <a:gd name="T9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38">
                  <a:moveTo>
                    <a:pt x="49" y="0"/>
                  </a:moveTo>
                  <a:lnTo>
                    <a:pt x="49" y="0"/>
                  </a:lnTo>
                  <a:lnTo>
                    <a:pt x="46" y="1"/>
                  </a:lnTo>
                  <a:lnTo>
                    <a:pt x="44" y="3"/>
                  </a:lnTo>
                  <a:lnTo>
                    <a:pt x="43" y="7"/>
                  </a:lnTo>
                  <a:lnTo>
                    <a:pt x="43" y="7"/>
                  </a:lnTo>
                  <a:lnTo>
                    <a:pt x="43" y="9"/>
                  </a:lnTo>
                  <a:lnTo>
                    <a:pt x="44" y="12"/>
                  </a:lnTo>
                  <a:lnTo>
                    <a:pt x="48" y="16"/>
                  </a:lnTo>
                  <a:lnTo>
                    <a:pt x="48" y="16"/>
                  </a:lnTo>
                  <a:lnTo>
                    <a:pt x="51" y="20"/>
                  </a:lnTo>
                  <a:lnTo>
                    <a:pt x="53" y="24"/>
                  </a:lnTo>
                  <a:lnTo>
                    <a:pt x="53" y="27"/>
                  </a:lnTo>
                  <a:lnTo>
                    <a:pt x="53" y="27"/>
                  </a:lnTo>
                  <a:lnTo>
                    <a:pt x="53" y="30"/>
                  </a:lnTo>
                  <a:lnTo>
                    <a:pt x="51" y="34"/>
                  </a:lnTo>
                  <a:lnTo>
                    <a:pt x="49" y="36"/>
                  </a:lnTo>
                  <a:lnTo>
                    <a:pt x="46" y="38"/>
                  </a:lnTo>
                  <a:lnTo>
                    <a:pt x="46" y="38"/>
                  </a:lnTo>
                  <a:lnTo>
                    <a:pt x="41" y="39"/>
                  </a:lnTo>
                  <a:lnTo>
                    <a:pt x="39" y="39"/>
                  </a:lnTo>
                  <a:lnTo>
                    <a:pt x="39" y="39"/>
                  </a:lnTo>
                  <a:lnTo>
                    <a:pt x="0" y="39"/>
                  </a:lnTo>
                  <a:lnTo>
                    <a:pt x="0" y="39"/>
                  </a:lnTo>
                  <a:lnTo>
                    <a:pt x="0" y="77"/>
                  </a:lnTo>
                  <a:lnTo>
                    <a:pt x="0" y="77"/>
                  </a:lnTo>
                  <a:lnTo>
                    <a:pt x="1" y="81"/>
                  </a:lnTo>
                  <a:lnTo>
                    <a:pt x="4" y="85"/>
                  </a:lnTo>
                  <a:lnTo>
                    <a:pt x="6" y="86"/>
                  </a:lnTo>
                  <a:lnTo>
                    <a:pt x="7" y="86"/>
                  </a:lnTo>
                  <a:lnTo>
                    <a:pt x="7" y="86"/>
                  </a:lnTo>
                  <a:lnTo>
                    <a:pt x="10" y="86"/>
                  </a:lnTo>
                  <a:lnTo>
                    <a:pt x="13" y="85"/>
                  </a:lnTo>
                  <a:lnTo>
                    <a:pt x="16" y="81"/>
                  </a:lnTo>
                  <a:lnTo>
                    <a:pt x="16" y="81"/>
                  </a:lnTo>
                  <a:lnTo>
                    <a:pt x="21" y="77"/>
                  </a:lnTo>
                  <a:lnTo>
                    <a:pt x="24" y="76"/>
                  </a:lnTo>
                  <a:lnTo>
                    <a:pt x="27" y="76"/>
                  </a:lnTo>
                  <a:lnTo>
                    <a:pt x="27" y="76"/>
                  </a:lnTo>
                  <a:lnTo>
                    <a:pt x="31" y="76"/>
                  </a:lnTo>
                  <a:lnTo>
                    <a:pt x="34" y="77"/>
                  </a:lnTo>
                  <a:lnTo>
                    <a:pt x="38" y="80"/>
                  </a:lnTo>
                  <a:lnTo>
                    <a:pt x="40" y="84"/>
                  </a:lnTo>
                  <a:lnTo>
                    <a:pt x="40" y="88"/>
                  </a:lnTo>
                  <a:lnTo>
                    <a:pt x="40" y="109"/>
                  </a:lnTo>
                  <a:lnTo>
                    <a:pt x="40" y="109"/>
                  </a:lnTo>
                  <a:lnTo>
                    <a:pt x="40" y="112"/>
                  </a:lnTo>
                  <a:lnTo>
                    <a:pt x="39" y="114"/>
                  </a:lnTo>
                  <a:lnTo>
                    <a:pt x="35" y="119"/>
                  </a:lnTo>
                  <a:lnTo>
                    <a:pt x="32" y="120"/>
                  </a:lnTo>
                  <a:lnTo>
                    <a:pt x="27" y="121"/>
                  </a:lnTo>
                  <a:lnTo>
                    <a:pt x="27" y="121"/>
                  </a:lnTo>
                  <a:lnTo>
                    <a:pt x="24" y="120"/>
                  </a:lnTo>
                  <a:lnTo>
                    <a:pt x="21" y="119"/>
                  </a:lnTo>
                  <a:lnTo>
                    <a:pt x="16" y="115"/>
                  </a:lnTo>
                  <a:lnTo>
                    <a:pt x="16" y="115"/>
                  </a:lnTo>
                  <a:lnTo>
                    <a:pt x="13" y="112"/>
                  </a:lnTo>
                  <a:lnTo>
                    <a:pt x="10" y="111"/>
                  </a:lnTo>
                  <a:lnTo>
                    <a:pt x="7" y="111"/>
                  </a:lnTo>
                  <a:lnTo>
                    <a:pt x="7" y="111"/>
                  </a:lnTo>
                  <a:lnTo>
                    <a:pt x="6" y="111"/>
                  </a:lnTo>
                  <a:lnTo>
                    <a:pt x="4" y="112"/>
                  </a:lnTo>
                  <a:lnTo>
                    <a:pt x="1" y="114"/>
                  </a:lnTo>
                  <a:lnTo>
                    <a:pt x="0" y="119"/>
                  </a:lnTo>
                  <a:lnTo>
                    <a:pt x="0" y="119"/>
                  </a:lnTo>
                  <a:lnTo>
                    <a:pt x="0" y="138"/>
                  </a:lnTo>
                  <a:lnTo>
                    <a:pt x="0" y="138"/>
                  </a:lnTo>
                  <a:lnTo>
                    <a:pt x="91" y="138"/>
                  </a:lnTo>
                  <a:lnTo>
                    <a:pt x="91" y="138"/>
                  </a:lnTo>
                  <a:lnTo>
                    <a:pt x="92" y="138"/>
                  </a:lnTo>
                  <a:lnTo>
                    <a:pt x="95" y="137"/>
                  </a:lnTo>
                  <a:lnTo>
                    <a:pt x="98" y="135"/>
                  </a:lnTo>
                  <a:lnTo>
                    <a:pt x="99" y="132"/>
                  </a:lnTo>
                  <a:lnTo>
                    <a:pt x="100" y="130"/>
                  </a:lnTo>
                  <a:lnTo>
                    <a:pt x="100" y="130"/>
                  </a:lnTo>
                  <a:lnTo>
                    <a:pt x="100" y="39"/>
                  </a:lnTo>
                  <a:lnTo>
                    <a:pt x="100" y="39"/>
                  </a:lnTo>
                  <a:lnTo>
                    <a:pt x="81" y="39"/>
                  </a:lnTo>
                  <a:lnTo>
                    <a:pt x="81" y="39"/>
                  </a:lnTo>
                  <a:lnTo>
                    <a:pt x="76" y="39"/>
                  </a:lnTo>
                  <a:lnTo>
                    <a:pt x="70" y="37"/>
                  </a:lnTo>
                  <a:lnTo>
                    <a:pt x="68" y="35"/>
                  </a:lnTo>
                  <a:lnTo>
                    <a:pt x="67" y="33"/>
                  </a:lnTo>
                  <a:lnTo>
                    <a:pt x="66" y="30"/>
                  </a:lnTo>
                  <a:lnTo>
                    <a:pt x="66" y="27"/>
                  </a:lnTo>
                  <a:lnTo>
                    <a:pt x="66" y="27"/>
                  </a:lnTo>
                  <a:lnTo>
                    <a:pt x="66" y="27"/>
                  </a:lnTo>
                  <a:lnTo>
                    <a:pt x="66" y="23"/>
                  </a:lnTo>
                  <a:lnTo>
                    <a:pt x="67" y="20"/>
                  </a:lnTo>
                  <a:lnTo>
                    <a:pt x="72" y="15"/>
                  </a:lnTo>
                  <a:lnTo>
                    <a:pt x="72" y="15"/>
                  </a:lnTo>
                  <a:lnTo>
                    <a:pt x="75" y="11"/>
                  </a:lnTo>
                  <a:lnTo>
                    <a:pt x="75" y="9"/>
                  </a:lnTo>
                  <a:lnTo>
                    <a:pt x="76" y="6"/>
                  </a:lnTo>
                  <a:lnTo>
                    <a:pt x="76" y="6"/>
                  </a:lnTo>
                  <a:lnTo>
                    <a:pt x="75" y="3"/>
                  </a:lnTo>
                  <a:lnTo>
                    <a:pt x="73" y="1"/>
                  </a:lnTo>
                  <a:lnTo>
                    <a:pt x="69" y="0"/>
                  </a:lnTo>
                  <a:lnTo>
                    <a:pt x="69" y="0"/>
                  </a:lnTo>
                  <a:lnTo>
                    <a:pt x="49" y="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grpSp>
      <p:sp>
        <p:nvSpPr>
          <p:cNvPr id="183" name="Freeform 653"/>
          <p:cNvSpPr>
            <a:spLocks noEditPoints="1"/>
          </p:cNvSpPr>
          <p:nvPr/>
        </p:nvSpPr>
        <p:spPr bwMode="auto">
          <a:xfrm>
            <a:off x="5868144" y="2823806"/>
            <a:ext cx="446400" cy="252000"/>
          </a:xfrm>
          <a:custGeom>
            <a:avLst/>
            <a:gdLst>
              <a:gd name="T0" fmla="*/ 337 w 565"/>
              <a:gd name="T1" fmla="*/ 378 h 451"/>
              <a:gd name="T2" fmla="*/ 182 w 565"/>
              <a:gd name="T3" fmla="*/ 427 h 451"/>
              <a:gd name="T4" fmla="*/ 382 w 565"/>
              <a:gd name="T5" fmla="*/ 182 h 451"/>
              <a:gd name="T6" fmla="*/ 408 w 565"/>
              <a:gd name="T7" fmla="*/ 183 h 451"/>
              <a:gd name="T8" fmla="*/ 382 w 565"/>
              <a:gd name="T9" fmla="*/ 160 h 451"/>
              <a:gd name="T10" fmla="*/ 159 w 565"/>
              <a:gd name="T11" fmla="*/ 174 h 451"/>
              <a:gd name="T12" fmla="*/ 165 w 565"/>
              <a:gd name="T13" fmla="*/ 444 h 451"/>
              <a:gd name="T14" fmla="*/ 340 w 565"/>
              <a:gd name="T15" fmla="*/ 448 h 451"/>
              <a:gd name="T16" fmla="*/ 408 w 565"/>
              <a:gd name="T17" fmla="*/ 378 h 451"/>
              <a:gd name="T18" fmla="*/ 354 w 565"/>
              <a:gd name="T19" fmla="*/ 206 h 451"/>
              <a:gd name="T20" fmla="*/ 354 w 565"/>
              <a:gd name="T21" fmla="*/ 206 h 451"/>
              <a:gd name="T22" fmla="*/ 354 w 565"/>
              <a:gd name="T23" fmla="*/ 246 h 451"/>
              <a:gd name="T24" fmla="*/ 280 w 565"/>
              <a:gd name="T25" fmla="*/ 260 h 451"/>
              <a:gd name="T26" fmla="*/ 324 w 565"/>
              <a:gd name="T27" fmla="*/ 342 h 451"/>
              <a:gd name="T28" fmla="*/ 309 w 565"/>
              <a:gd name="T29" fmla="*/ 361 h 451"/>
              <a:gd name="T30" fmla="*/ 467 w 565"/>
              <a:gd name="T31" fmla="*/ 240 h 451"/>
              <a:gd name="T32" fmla="*/ 431 w 565"/>
              <a:gd name="T33" fmla="*/ 206 h 451"/>
              <a:gd name="T34" fmla="*/ 430 w 565"/>
              <a:gd name="T35" fmla="*/ 95 h 451"/>
              <a:gd name="T36" fmla="*/ 419 w 565"/>
              <a:gd name="T37" fmla="*/ 85 h 451"/>
              <a:gd name="T38" fmla="*/ 389 w 565"/>
              <a:gd name="T39" fmla="*/ 48 h 451"/>
              <a:gd name="T40" fmla="*/ 351 w 565"/>
              <a:gd name="T41" fmla="*/ 20 h 451"/>
              <a:gd name="T42" fmla="*/ 304 w 565"/>
              <a:gd name="T43" fmla="*/ 3 h 451"/>
              <a:gd name="T44" fmla="*/ 265 w 565"/>
              <a:gd name="T45" fmla="*/ 0 h 451"/>
              <a:gd name="T46" fmla="*/ 201 w 565"/>
              <a:gd name="T47" fmla="*/ 10 h 451"/>
              <a:gd name="T48" fmla="*/ 149 w 565"/>
              <a:gd name="T49" fmla="*/ 39 h 451"/>
              <a:gd name="T50" fmla="*/ 112 w 565"/>
              <a:gd name="T51" fmla="*/ 82 h 451"/>
              <a:gd name="T52" fmla="*/ 94 w 565"/>
              <a:gd name="T53" fmla="*/ 137 h 451"/>
              <a:gd name="T54" fmla="*/ 65 w 565"/>
              <a:gd name="T55" fmla="*/ 145 h 451"/>
              <a:gd name="T56" fmla="*/ 33 w 565"/>
              <a:gd name="T57" fmla="*/ 164 h 451"/>
              <a:gd name="T58" fmla="*/ 11 w 565"/>
              <a:gd name="T59" fmla="*/ 192 h 451"/>
              <a:gd name="T60" fmla="*/ 1 w 565"/>
              <a:gd name="T61" fmla="*/ 226 h 451"/>
              <a:gd name="T62" fmla="*/ 1 w 565"/>
              <a:gd name="T63" fmla="*/ 252 h 451"/>
              <a:gd name="T64" fmla="*/ 34 w 565"/>
              <a:gd name="T65" fmla="*/ 308 h 451"/>
              <a:gd name="T66" fmla="*/ 80 w 565"/>
              <a:gd name="T67" fmla="*/ 332 h 451"/>
              <a:gd name="T68" fmla="*/ 140 w 565"/>
              <a:gd name="T69" fmla="*/ 337 h 451"/>
              <a:gd name="T70" fmla="*/ 151 w 565"/>
              <a:gd name="T71" fmla="*/ 155 h 451"/>
              <a:gd name="T72" fmla="*/ 182 w 565"/>
              <a:gd name="T73" fmla="*/ 145 h 451"/>
              <a:gd name="T74" fmla="*/ 407 w 565"/>
              <a:gd name="T75" fmla="*/ 150 h 451"/>
              <a:gd name="T76" fmla="*/ 426 w 565"/>
              <a:gd name="T77" fmla="*/ 183 h 451"/>
              <a:gd name="T78" fmla="*/ 452 w 565"/>
              <a:gd name="T79" fmla="*/ 198 h 451"/>
              <a:gd name="T80" fmla="*/ 490 w 565"/>
              <a:gd name="T81" fmla="*/ 238 h 451"/>
              <a:gd name="T82" fmla="*/ 430 w 565"/>
              <a:gd name="T83" fmla="*/ 336 h 451"/>
              <a:gd name="T84" fmla="*/ 482 w 565"/>
              <a:gd name="T85" fmla="*/ 325 h 451"/>
              <a:gd name="T86" fmla="*/ 526 w 565"/>
              <a:gd name="T87" fmla="*/ 300 h 451"/>
              <a:gd name="T88" fmla="*/ 553 w 565"/>
              <a:gd name="T89" fmla="*/ 262 h 451"/>
              <a:gd name="T90" fmla="*/ 565 w 565"/>
              <a:gd name="T91" fmla="*/ 215 h 451"/>
              <a:gd name="T92" fmla="*/ 559 w 565"/>
              <a:gd name="T93" fmla="*/ 179 h 451"/>
              <a:gd name="T94" fmla="*/ 533 w 565"/>
              <a:gd name="T95" fmla="*/ 138 h 451"/>
              <a:gd name="T96" fmla="*/ 494 w 565"/>
              <a:gd name="T97" fmla="*/ 109 h 451"/>
              <a:gd name="T98" fmla="*/ 444 w 565"/>
              <a:gd name="T99" fmla="*/ 9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5" h="451">
                <a:moveTo>
                  <a:pt x="383" y="372"/>
                </a:moveTo>
                <a:lnTo>
                  <a:pt x="379" y="374"/>
                </a:lnTo>
                <a:lnTo>
                  <a:pt x="342" y="374"/>
                </a:lnTo>
                <a:lnTo>
                  <a:pt x="337" y="378"/>
                </a:lnTo>
                <a:lnTo>
                  <a:pt x="333" y="383"/>
                </a:lnTo>
                <a:lnTo>
                  <a:pt x="331" y="390"/>
                </a:lnTo>
                <a:lnTo>
                  <a:pt x="331" y="427"/>
                </a:lnTo>
                <a:lnTo>
                  <a:pt x="182" y="427"/>
                </a:lnTo>
                <a:lnTo>
                  <a:pt x="181" y="425"/>
                </a:lnTo>
                <a:lnTo>
                  <a:pt x="181" y="183"/>
                </a:lnTo>
                <a:lnTo>
                  <a:pt x="182" y="182"/>
                </a:lnTo>
                <a:lnTo>
                  <a:pt x="382" y="182"/>
                </a:lnTo>
                <a:lnTo>
                  <a:pt x="383" y="183"/>
                </a:lnTo>
                <a:lnTo>
                  <a:pt x="383" y="232"/>
                </a:lnTo>
                <a:lnTo>
                  <a:pt x="408" y="210"/>
                </a:lnTo>
                <a:lnTo>
                  <a:pt x="408" y="183"/>
                </a:lnTo>
                <a:lnTo>
                  <a:pt x="407" y="174"/>
                </a:lnTo>
                <a:lnTo>
                  <a:pt x="401" y="164"/>
                </a:lnTo>
                <a:lnTo>
                  <a:pt x="392" y="161"/>
                </a:lnTo>
                <a:lnTo>
                  <a:pt x="382" y="160"/>
                </a:lnTo>
                <a:lnTo>
                  <a:pt x="182" y="160"/>
                </a:lnTo>
                <a:lnTo>
                  <a:pt x="172" y="161"/>
                </a:lnTo>
                <a:lnTo>
                  <a:pt x="165" y="164"/>
                </a:lnTo>
                <a:lnTo>
                  <a:pt x="159" y="174"/>
                </a:lnTo>
                <a:lnTo>
                  <a:pt x="157" y="183"/>
                </a:lnTo>
                <a:lnTo>
                  <a:pt x="157" y="425"/>
                </a:lnTo>
                <a:lnTo>
                  <a:pt x="159" y="434"/>
                </a:lnTo>
                <a:lnTo>
                  <a:pt x="165" y="444"/>
                </a:lnTo>
                <a:lnTo>
                  <a:pt x="172" y="448"/>
                </a:lnTo>
                <a:lnTo>
                  <a:pt x="182" y="451"/>
                </a:lnTo>
                <a:lnTo>
                  <a:pt x="333" y="451"/>
                </a:lnTo>
                <a:lnTo>
                  <a:pt x="340" y="448"/>
                </a:lnTo>
                <a:lnTo>
                  <a:pt x="347" y="445"/>
                </a:lnTo>
                <a:lnTo>
                  <a:pt x="402" y="389"/>
                </a:lnTo>
                <a:lnTo>
                  <a:pt x="407" y="383"/>
                </a:lnTo>
                <a:lnTo>
                  <a:pt x="408" y="378"/>
                </a:lnTo>
                <a:lnTo>
                  <a:pt x="408" y="311"/>
                </a:lnTo>
                <a:lnTo>
                  <a:pt x="383" y="336"/>
                </a:lnTo>
                <a:lnTo>
                  <a:pt x="383" y="372"/>
                </a:lnTo>
                <a:close/>
                <a:moveTo>
                  <a:pt x="354" y="206"/>
                </a:moveTo>
                <a:lnTo>
                  <a:pt x="211" y="206"/>
                </a:lnTo>
                <a:lnTo>
                  <a:pt x="211" y="218"/>
                </a:lnTo>
                <a:lnTo>
                  <a:pt x="354" y="218"/>
                </a:lnTo>
                <a:lnTo>
                  <a:pt x="354" y="206"/>
                </a:lnTo>
                <a:close/>
                <a:moveTo>
                  <a:pt x="354" y="232"/>
                </a:moveTo>
                <a:lnTo>
                  <a:pt x="211" y="232"/>
                </a:lnTo>
                <a:lnTo>
                  <a:pt x="211" y="246"/>
                </a:lnTo>
                <a:lnTo>
                  <a:pt x="354" y="246"/>
                </a:lnTo>
                <a:lnTo>
                  <a:pt x="354" y="232"/>
                </a:lnTo>
                <a:close/>
                <a:moveTo>
                  <a:pt x="211" y="273"/>
                </a:moveTo>
                <a:lnTo>
                  <a:pt x="280" y="273"/>
                </a:lnTo>
                <a:lnTo>
                  <a:pt x="280" y="260"/>
                </a:lnTo>
                <a:lnTo>
                  <a:pt x="211" y="260"/>
                </a:lnTo>
                <a:lnTo>
                  <a:pt x="211" y="273"/>
                </a:lnTo>
                <a:close/>
                <a:moveTo>
                  <a:pt x="333" y="352"/>
                </a:moveTo>
                <a:lnTo>
                  <a:pt x="324" y="342"/>
                </a:lnTo>
                <a:lnTo>
                  <a:pt x="314" y="334"/>
                </a:lnTo>
                <a:lnTo>
                  <a:pt x="304" y="356"/>
                </a:lnTo>
                <a:lnTo>
                  <a:pt x="304" y="360"/>
                </a:lnTo>
                <a:lnTo>
                  <a:pt x="309" y="361"/>
                </a:lnTo>
                <a:lnTo>
                  <a:pt x="333" y="352"/>
                </a:lnTo>
                <a:close/>
                <a:moveTo>
                  <a:pt x="352" y="334"/>
                </a:moveTo>
                <a:lnTo>
                  <a:pt x="359" y="344"/>
                </a:lnTo>
                <a:lnTo>
                  <a:pt x="467" y="240"/>
                </a:lnTo>
                <a:lnTo>
                  <a:pt x="458" y="231"/>
                </a:lnTo>
                <a:lnTo>
                  <a:pt x="450" y="218"/>
                </a:lnTo>
                <a:lnTo>
                  <a:pt x="440" y="212"/>
                </a:lnTo>
                <a:lnTo>
                  <a:pt x="431" y="206"/>
                </a:lnTo>
                <a:lnTo>
                  <a:pt x="321" y="309"/>
                </a:lnTo>
                <a:lnTo>
                  <a:pt x="333" y="316"/>
                </a:lnTo>
                <a:lnTo>
                  <a:pt x="352" y="334"/>
                </a:lnTo>
                <a:close/>
                <a:moveTo>
                  <a:pt x="430" y="95"/>
                </a:moveTo>
                <a:lnTo>
                  <a:pt x="430" y="95"/>
                </a:lnTo>
                <a:lnTo>
                  <a:pt x="424" y="95"/>
                </a:lnTo>
                <a:lnTo>
                  <a:pt x="424" y="95"/>
                </a:lnTo>
                <a:lnTo>
                  <a:pt x="419" y="85"/>
                </a:lnTo>
                <a:lnTo>
                  <a:pt x="412" y="75"/>
                </a:lnTo>
                <a:lnTo>
                  <a:pt x="406" y="66"/>
                </a:lnTo>
                <a:lnTo>
                  <a:pt x="398" y="57"/>
                </a:lnTo>
                <a:lnTo>
                  <a:pt x="389" y="48"/>
                </a:lnTo>
                <a:lnTo>
                  <a:pt x="380" y="40"/>
                </a:lnTo>
                <a:lnTo>
                  <a:pt x="372" y="33"/>
                </a:lnTo>
                <a:lnTo>
                  <a:pt x="361" y="26"/>
                </a:lnTo>
                <a:lnTo>
                  <a:pt x="351" y="20"/>
                </a:lnTo>
                <a:lnTo>
                  <a:pt x="340" y="15"/>
                </a:lnTo>
                <a:lnTo>
                  <a:pt x="328" y="10"/>
                </a:lnTo>
                <a:lnTo>
                  <a:pt x="316" y="6"/>
                </a:lnTo>
                <a:lnTo>
                  <a:pt x="304" y="3"/>
                </a:lnTo>
                <a:lnTo>
                  <a:pt x="291" y="1"/>
                </a:lnTo>
                <a:lnTo>
                  <a:pt x="277" y="0"/>
                </a:lnTo>
                <a:lnTo>
                  <a:pt x="265" y="0"/>
                </a:lnTo>
                <a:lnTo>
                  <a:pt x="265" y="0"/>
                </a:lnTo>
                <a:lnTo>
                  <a:pt x="248" y="0"/>
                </a:lnTo>
                <a:lnTo>
                  <a:pt x="232" y="2"/>
                </a:lnTo>
                <a:lnTo>
                  <a:pt x="216" y="5"/>
                </a:lnTo>
                <a:lnTo>
                  <a:pt x="201" y="10"/>
                </a:lnTo>
                <a:lnTo>
                  <a:pt x="187" y="15"/>
                </a:lnTo>
                <a:lnTo>
                  <a:pt x="174" y="23"/>
                </a:lnTo>
                <a:lnTo>
                  <a:pt x="162" y="30"/>
                </a:lnTo>
                <a:lnTo>
                  <a:pt x="149" y="39"/>
                </a:lnTo>
                <a:lnTo>
                  <a:pt x="139" y="48"/>
                </a:lnTo>
                <a:lnTo>
                  <a:pt x="129" y="59"/>
                </a:lnTo>
                <a:lnTo>
                  <a:pt x="120" y="71"/>
                </a:lnTo>
                <a:lnTo>
                  <a:pt x="112" y="82"/>
                </a:lnTo>
                <a:lnTo>
                  <a:pt x="106" y="95"/>
                </a:lnTo>
                <a:lnTo>
                  <a:pt x="101" y="109"/>
                </a:lnTo>
                <a:lnTo>
                  <a:pt x="97" y="122"/>
                </a:lnTo>
                <a:lnTo>
                  <a:pt x="94" y="137"/>
                </a:lnTo>
                <a:lnTo>
                  <a:pt x="94" y="137"/>
                </a:lnTo>
                <a:lnTo>
                  <a:pt x="84" y="138"/>
                </a:lnTo>
                <a:lnTo>
                  <a:pt x="75" y="141"/>
                </a:lnTo>
                <a:lnTo>
                  <a:pt x="65" y="145"/>
                </a:lnTo>
                <a:lnTo>
                  <a:pt x="57" y="149"/>
                </a:lnTo>
                <a:lnTo>
                  <a:pt x="48" y="152"/>
                </a:lnTo>
                <a:lnTo>
                  <a:pt x="41" y="159"/>
                </a:lnTo>
                <a:lnTo>
                  <a:pt x="33" y="164"/>
                </a:lnTo>
                <a:lnTo>
                  <a:pt x="27" y="170"/>
                </a:lnTo>
                <a:lnTo>
                  <a:pt x="22" y="177"/>
                </a:lnTo>
                <a:lnTo>
                  <a:pt x="15" y="184"/>
                </a:lnTo>
                <a:lnTo>
                  <a:pt x="11" y="192"/>
                </a:lnTo>
                <a:lnTo>
                  <a:pt x="8" y="201"/>
                </a:lnTo>
                <a:lnTo>
                  <a:pt x="4" y="208"/>
                </a:lnTo>
                <a:lnTo>
                  <a:pt x="3" y="217"/>
                </a:lnTo>
                <a:lnTo>
                  <a:pt x="1" y="226"/>
                </a:lnTo>
                <a:lnTo>
                  <a:pt x="0" y="235"/>
                </a:lnTo>
                <a:lnTo>
                  <a:pt x="0" y="235"/>
                </a:lnTo>
                <a:lnTo>
                  <a:pt x="0" y="244"/>
                </a:lnTo>
                <a:lnTo>
                  <a:pt x="1" y="252"/>
                </a:lnTo>
                <a:lnTo>
                  <a:pt x="6" y="268"/>
                </a:lnTo>
                <a:lnTo>
                  <a:pt x="14" y="282"/>
                </a:lnTo>
                <a:lnTo>
                  <a:pt x="23" y="296"/>
                </a:lnTo>
                <a:lnTo>
                  <a:pt x="34" y="308"/>
                </a:lnTo>
                <a:lnTo>
                  <a:pt x="48" y="318"/>
                </a:lnTo>
                <a:lnTo>
                  <a:pt x="64" y="325"/>
                </a:lnTo>
                <a:lnTo>
                  <a:pt x="80" y="332"/>
                </a:lnTo>
                <a:lnTo>
                  <a:pt x="80" y="332"/>
                </a:lnTo>
                <a:lnTo>
                  <a:pt x="92" y="333"/>
                </a:lnTo>
                <a:lnTo>
                  <a:pt x="107" y="336"/>
                </a:lnTo>
                <a:lnTo>
                  <a:pt x="125" y="337"/>
                </a:lnTo>
                <a:lnTo>
                  <a:pt x="140" y="337"/>
                </a:lnTo>
                <a:lnTo>
                  <a:pt x="140" y="174"/>
                </a:lnTo>
                <a:lnTo>
                  <a:pt x="144" y="168"/>
                </a:lnTo>
                <a:lnTo>
                  <a:pt x="148" y="161"/>
                </a:lnTo>
                <a:lnTo>
                  <a:pt x="151" y="155"/>
                </a:lnTo>
                <a:lnTo>
                  <a:pt x="159" y="150"/>
                </a:lnTo>
                <a:lnTo>
                  <a:pt x="167" y="147"/>
                </a:lnTo>
                <a:lnTo>
                  <a:pt x="174" y="146"/>
                </a:lnTo>
                <a:lnTo>
                  <a:pt x="182" y="145"/>
                </a:lnTo>
                <a:lnTo>
                  <a:pt x="382" y="145"/>
                </a:lnTo>
                <a:lnTo>
                  <a:pt x="392" y="146"/>
                </a:lnTo>
                <a:lnTo>
                  <a:pt x="398" y="147"/>
                </a:lnTo>
                <a:lnTo>
                  <a:pt x="407" y="150"/>
                </a:lnTo>
                <a:lnTo>
                  <a:pt x="417" y="161"/>
                </a:lnTo>
                <a:lnTo>
                  <a:pt x="421" y="168"/>
                </a:lnTo>
                <a:lnTo>
                  <a:pt x="422" y="174"/>
                </a:lnTo>
                <a:lnTo>
                  <a:pt x="426" y="183"/>
                </a:lnTo>
                <a:lnTo>
                  <a:pt x="426" y="185"/>
                </a:lnTo>
                <a:lnTo>
                  <a:pt x="428" y="183"/>
                </a:lnTo>
                <a:lnTo>
                  <a:pt x="438" y="189"/>
                </a:lnTo>
                <a:lnTo>
                  <a:pt x="452" y="198"/>
                </a:lnTo>
                <a:lnTo>
                  <a:pt x="463" y="206"/>
                </a:lnTo>
                <a:lnTo>
                  <a:pt x="472" y="216"/>
                </a:lnTo>
                <a:lnTo>
                  <a:pt x="482" y="226"/>
                </a:lnTo>
                <a:lnTo>
                  <a:pt x="490" y="238"/>
                </a:lnTo>
                <a:lnTo>
                  <a:pt x="426" y="295"/>
                </a:lnTo>
                <a:lnTo>
                  <a:pt x="426" y="336"/>
                </a:lnTo>
                <a:lnTo>
                  <a:pt x="430" y="336"/>
                </a:lnTo>
                <a:lnTo>
                  <a:pt x="430" y="336"/>
                </a:lnTo>
                <a:lnTo>
                  <a:pt x="444" y="334"/>
                </a:lnTo>
                <a:lnTo>
                  <a:pt x="457" y="333"/>
                </a:lnTo>
                <a:lnTo>
                  <a:pt x="471" y="330"/>
                </a:lnTo>
                <a:lnTo>
                  <a:pt x="482" y="325"/>
                </a:lnTo>
                <a:lnTo>
                  <a:pt x="494" y="320"/>
                </a:lnTo>
                <a:lnTo>
                  <a:pt x="505" y="315"/>
                </a:lnTo>
                <a:lnTo>
                  <a:pt x="515" y="308"/>
                </a:lnTo>
                <a:lnTo>
                  <a:pt x="526" y="300"/>
                </a:lnTo>
                <a:lnTo>
                  <a:pt x="533" y="292"/>
                </a:lnTo>
                <a:lnTo>
                  <a:pt x="542" y="282"/>
                </a:lnTo>
                <a:lnTo>
                  <a:pt x="548" y="272"/>
                </a:lnTo>
                <a:lnTo>
                  <a:pt x="553" y="262"/>
                </a:lnTo>
                <a:lnTo>
                  <a:pt x="559" y="252"/>
                </a:lnTo>
                <a:lnTo>
                  <a:pt x="561" y="239"/>
                </a:lnTo>
                <a:lnTo>
                  <a:pt x="564" y="227"/>
                </a:lnTo>
                <a:lnTo>
                  <a:pt x="565" y="215"/>
                </a:lnTo>
                <a:lnTo>
                  <a:pt x="565" y="215"/>
                </a:lnTo>
                <a:lnTo>
                  <a:pt x="564" y="203"/>
                </a:lnTo>
                <a:lnTo>
                  <a:pt x="561" y="191"/>
                </a:lnTo>
                <a:lnTo>
                  <a:pt x="559" y="179"/>
                </a:lnTo>
                <a:lnTo>
                  <a:pt x="553" y="169"/>
                </a:lnTo>
                <a:lnTo>
                  <a:pt x="548" y="157"/>
                </a:lnTo>
                <a:lnTo>
                  <a:pt x="542" y="149"/>
                </a:lnTo>
                <a:lnTo>
                  <a:pt x="533" y="138"/>
                </a:lnTo>
                <a:lnTo>
                  <a:pt x="526" y="131"/>
                </a:lnTo>
                <a:lnTo>
                  <a:pt x="515" y="123"/>
                </a:lnTo>
                <a:lnTo>
                  <a:pt x="505" y="115"/>
                </a:lnTo>
                <a:lnTo>
                  <a:pt x="494" y="109"/>
                </a:lnTo>
                <a:lnTo>
                  <a:pt x="482" y="104"/>
                </a:lnTo>
                <a:lnTo>
                  <a:pt x="471" y="100"/>
                </a:lnTo>
                <a:lnTo>
                  <a:pt x="457" y="98"/>
                </a:lnTo>
                <a:lnTo>
                  <a:pt x="444" y="95"/>
                </a:lnTo>
                <a:lnTo>
                  <a:pt x="430" y="95"/>
                </a:lnTo>
                <a:lnTo>
                  <a:pt x="430"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34975" y="1316183"/>
            <a:ext cx="5158800" cy="3240000"/>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3" name="矩形 2"/>
          <p:cNvSpPr/>
          <p:nvPr/>
        </p:nvSpPr>
        <p:spPr bwMode="auto">
          <a:xfrm>
            <a:off x="5721171" y="2420186"/>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4" name="矩形 3"/>
          <p:cNvSpPr/>
          <p:nvPr/>
        </p:nvSpPr>
        <p:spPr bwMode="auto">
          <a:xfrm>
            <a:off x="5721171" y="1316185"/>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5" name="矩形 4"/>
          <p:cNvSpPr/>
          <p:nvPr/>
        </p:nvSpPr>
        <p:spPr bwMode="auto">
          <a:xfrm>
            <a:off x="5721171" y="3524185"/>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6" name="矩形 5"/>
          <p:cNvSpPr/>
          <p:nvPr/>
        </p:nvSpPr>
        <p:spPr bwMode="auto">
          <a:xfrm>
            <a:off x="434977" y="900113"/>
            <a:ext cx="5159663" cy="360001"/>
          </a:xfrm>
          <a:prstGeom prst="rect">
            <a:avLst/>
          </a:prstGeom>
          <a:solidFill>
            <a:srgbClr val="0070C0"/>
          </a:solidFill>
          <a:ln>
            <a:noFill/>
          </a:ln>
          <a:effectLst/>
        </p:spPr>
        <p:txBody>
          <a:bodyPr vert="horz" wrap="square" lIns="91423" tIns="45712" rIns="91423" bIns="45712" numCol="1" rtlCol="0" anchor="t" anchorCtr="0" compatLnSpc="1">
            <a:prstTxWarp prst="textNoShape">
              <a:avLst/>
            </a:prstTxWarp>
          </a:bodyPr>
          <a:lstStyle/>
          <a:p>
            <a:pPr algn="ctr" defTabSz="914233" fontAlgn="ctr"/>
            <a:r>
              <a:rPr lang="en-US" altLang="zh-CN" b="1" dirty="0">
                <a:solidFill>
                  <a:schemeClr val="bg1"/>
                </a:solidFill>
                <a:latin typeface="微软雅黑" pitchFamily="34" charset="-122"/>
                <a:ea typeface="微软雅黑" pitchFamily="34" charset="-122"/>
                <a:cs typeface="Times New Roman" pitchFamily="18" charset="0"/>
              </a:rPr>
              <a:t>Solution Architecture</a:t>
            </a:r>
          </a:p>
        </p:txBody>
      </p:sp>
      <p:sp>
        <p:nvSpPr>
          <p:cNvPr id="22" name="矩形 21"/>
          <p:cNvSpPr/>
          <p:nvPr/>
        </p:nvSpPr>
        <p:spPr bwMode="auto">
          <a:xfrm>
            <a:off x="5722451" y="900113"/>
            <a:ext cx="2957922" cy="360001"/>
          </a:xfrm>
          <a:prstGeom prst="rect">
            <a:avLst/>
          </a:prstGeom>
          <a:solidFill>
            <a:srgbClr val="0070C0"/>
          </a:solidFill>
          <a:ln>
            <a:noFill/>
          </a:ln>
          <a:effectLst/>
        </p:spPr>
        <p:txBody>
          <a:bodyPr vert="horz" wrap="square" lIns="91423" tIns="45712" rIns="91423" bIns="45712" numCol="1" rtlCol="0" anchor="t" anchorCtr="0" compatLnSpc="1">
            <a:prstTxWarp prst="textNoShape">
              <a:avLst/>
            </a:prstTxWarp>
          </a:bodyPr>
          <a:lstStyle/>
          <a:p>
            <a:pPr indent="-179191" algn="ctr" defTabSz="914233" fontAlgn="ctr">
              <a:buSzPct val="60000"/>
            </a:pPr>
            <a:r>
              <a:rPr lang="en-US" altLang="zh-CN" b="1" dirty="0">
                <a:solidFill>
                  <a:schemeClr val="bg1"/>
                </a:solidFill>
                <a:latin typeface="微软雅黑" pitchFamily="34" charset="-122"/>
                <a:ea typeface="微软雅黑" pitchFamily="34" charset="-122"/>
                <a:cs typeface="Times New Roman" pitchFamily="18" charset="0"/>
              </a:rPr>
              <a:t>Highlights</a:t>
            </a:r>
          </a:p>
        </p:txBody>
      </p:sp>
      <p:sp>
        <p:nvSpPr>
          <p:cNvPr id="30" name="矩形 29"/>
          <p:cNvSpPr/>
          <p:nvPr/>
        </p:nvSpPr>
        <p:spPr>
          <a:xfrm>
            <a:off x="6577915" y="1500417"/>
            <a:ext cx="2026533" cy="523220"/>
          </a:xfrm>
          <a:prstGeom prst="rect">
            <a:avLst/>
          </a:prstGeom>
        </p:spPr>
        <p:txBody>
          <a:bodyPr wrap="square" lIns="0" tIns="0" rIns="0" bIns="0">
            <a:spAutoFit/>
          </a:bodyPr>
          <a:lstStyle/>
          <a:p>
            <a:pPr defTabSz="685492">
              <a:defRPr/>
            </a:pPr>
            <a:r>
              <a:rPr lang="en-US" altLang="zh-CN" kern="0">
                <a:solidFill>
                  <a:srgbClr val="FFC000"/>
                </a:solidFill>
                <a:latin typeface="微软雅黑" pitchFamily="34" charset="-122"/>
                <a:ea typeface="微软雅黑" pitchFamily="34" charset="-122"/>
                <a:cs typeface="Arial" pitchFamily="34" charset="0"/>
              </a:rPr>
              <a:t>Second-level RPO</a:t>
            </a:r>
            <a:endParaRPr lang="en-US" altLang="zh-CN" kern="0" dirty="0">
              <a:solidFill>
                <a:srgbClr val="FFC000"/>
              </a:solidFill>
              <a:latin typeface="微软雅黑" pitchFamily="34" charset="-122"/>
              <a:ea typeface="微软雅黑" pitchFamily="34" charset="-122"/>
              <a:cs typeface="Arial" pitchFamily="34" charset="0"/>
            </a:endParaRPr>
          </a:p>
          <a:p>
            <a:pPr defTabSz="685492">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I/O-based data replication, delivering close to 0 RPO</a:t>
            </a:r>
          </a:p>
        </p:txBody>
      </p:sp>
      <p:sp>
        <p:nvSpPr>
          <p:cNvPr id="31" name="矩形 30"/>
          <p:cNvSpPr/>
          <p:nvPr/>
        </p:nvSpPr>
        <p:spPr>
          <a:xfrm>
            <a:off x="6588224" y="3771250"/>
            <a:ext cx="2132701" cy="646331"/>
          </a:xfrm>
          <a:prstGeom prst="rect">
            <a:avLst/>
          </a:prstGeom>
        </p:spPr>
        <p:txBody>
          <a:bodyPr wrap="square" lIns="0" tIns="0" rIns="0" bIns="0">
            <a:spAutoFit/>
          </a:bodyPr>
          <a:lstStyle/>
          <a:p>
            <a:pPr defTabSz="685492">
              <a:defRPr/>
            </a:pPr>
            <a:r>
              <a:rPr lang="en-US" altLang="zh-CN" kern="0" dirty="0">
                <a:solidFill>
                  <a:srgbClr val="FFC000"/>
                </a:solidFill>
                <a:latin typeface="微软雅黑" pitchFamily="34" charset="-122"/>
                <a:ea typeface="微软雅黑" pitchFamily="34" charset="-122"/>
                <a:cs typeface="Arial" pitchFamily="34" charset="0"/>
              </a:rPr>
              <a:t>Visualized</a:t>
            </a:r>
          </a:p>
          <a:p>
            <a:pPr defTabSz="685492">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Global topology and centralized alarm</a:t>
            </a:r>
          </a:p>
          <a:p>
            <a:pPr defTabSz="685492">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Automatic and one-click DR testing and recovery</a:t>
            </a:r>
          </a:p>
        </p:txBody>
      </p:sp>
      <p:sp>
        <p:nvSpPr>
          <p:cNvPr id="37" name="矩形 36"/>
          <p:cNvSpPr/>
          <p:nvPr/>
        </p:nvSpPr>
        <p:spPr>
          <a:xfrm>
            <a:off x="6577913" y="2575364"/>
            <a:ext cx="2242559" cy="944874"/>
          </a:xfrm>
          <a:prstGeom prst="rect">
            <a:avLst/>
          </a:prstGeom>
        </p:spPr>
        <p:txBody>
          <a:bodyPr wrap="square" lIns="0" tIns="0" rIns="0" bIns="0">
            <a:spAutoFit/>
          </a:bodyPr>
          <a:lstStyle/>
          <a:p>
            <a:pPr defTabSz="685492">
              <a:defRPr/>
            </a:pPr>
            <a:r>
              <a:rPr lang="en-US" altLang="zh-CN" kern="0" dirty="0">
                <a:solidFill>
                  <a:srgbClr val="FFC000"/>
                </a:solidFill>
                <a:latin typeface="微软雅黑" pitchFamily="34" charset="-122"/>
                <a:ea typeface="微软雅黑" pitchFamily="34" charset="-122"/>
                <a:cs typeface="Arial" pitchFamily="34" charset="0"/>
              </a:rPr>
              <a:t>Optimal TCO</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Interoperability among the entire class of storage products (low-, mid-, high-end)</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Heterogeneous deployment, resource reuse</a:t>
            </a:r>
          </a:p>
          <a:p>
            <a:pPr defTabSz="685492">
              <a:lnSpc>
                <a:spcPct val="120000"/>
              </a:lnSpc>
              <a:buFont typeface="Wingdings" pitchFamily="2" charset="2"/>
              <a:buChar char="l"/>
              <a:defRPr/>
            </a:pPr>
            <a:endParaRPr lang="en-US" altLang="zh-CN" sz="1050" kern="0" dirty="0">
              <a:solidFill>
                <a:schemeClr val="bg1"/>
              </a:solidFill>
              <a:latin typeface="微软雅黑" pitchFamily="34" charset="-122"/>
              <a:ea typeface="微软雅黑" pitchFamily="34" charset="-122"/>
              <a:cs typeface="Arial" pitchFamily="34" charset="0"/>
            </a:endParaRPr>
          </a:p>
        </p:txBody>
      </p:sp>
      <p:sp>
        <p:nvSpPr>
          <p:cNvPr id="65" name="标题 1"/>
          <p:cNvSpPr txBox="1">
            <a:spLocks/>
          </p:cNvSpPr>
          <p:nvPr/>
        </p:nvSpPr>
        <p:spPr>
          <a:xfrm>
            <a:off x="395536" y="51470"/>
            <a:ext cx="8352928" cy="648072"/>
          </a:xfrm>
          <a:prstGeom prst="rect">
            <a:avLst/>
          </a:prstGeom>
        </p:spPr>
        <p:txBody>
          <a:bodyPr wrap="square" lIns="36000" tIns="36000" rIns="36000" bIns="36000" anchor="ctr" anchorCtr="0">
            <a:noAutofit/>
          </a:bodyPr>
          <a:lstStyle/>
          <a:p>
            <a:pPr lvl="0" eaLnBrk="0" hangingPunct="0"/>
            <a:r>
              <a:rPr lang="en-US" altLang="zh-CN" sz="2800" b="1" dirty="0">
                <a:solidFill>
                  <a:schemeClr val="bg1"/>
                </a:solidFill>
                <a:latin typeface="微软雅黑" pitchFamily="34" charset="-122"/>
                <a:ea typeface="微软雅黑" pitchFamily="34" charset="-122"/>
                <a:cs typeface="Arial" pitchFamily="34" charset="0"/>
              </a:rPr>
              <a:t>BC&amp;DR Solution (Active-Passive Mode)</a:t>
            </a:r>
            <a:endParaRPr lang="zh-CN" altLang="en-US" sz="2800" b="1" dirty="0">
              <a:solidFill>
                <a:schemeClr val="bg1"/>
              </a:solidFill>
              <a:latin typeface="微软雅黑" pitchFamily="34" charset="-122"/>
              <a:ea typeface="微软雅黑" pitchFamily="34" charset="-122"/>
              <a:cs typeface="Arial" pitchFamily="34" charset="0"/>
            </a:endParaRPr>
          </a:p>
        </p:txBody>
      </p:sp>
      <p:grpSp>
        <p:nvGrpSpPr>
          <p:cNvPr id="8" name="组合 61"/>
          <p:cNvGrpSpPr/>
          <p:nvPr/>
        </p:nvGrpSpPr>
        <p:grpSpPr>
          <a:xfrm>
            <a:off x="1108424" y="1419622"/>
            <a:ext cx="3791706" cy="2844932"/>
            <a:chOff x="1514072" y="1704489"/>
            <a:chExt cx="4406163" cy="3735996"/>
          </a:xfrm>
        </p:grpSpPr>
        <p:sp>
          <p:nvSpPr>
            <p:cNvPr id="68" name="圆角矩形 67"/>
            <p:cNvSpPr/>
            <p:nvPr/>
          </p:nvSpPr>
          <p:spPr bwMode="auto">
            <a:xfrm>
              <a:off x="1514072" y="2288338"/>
              <a:ext cx="1762115" cy="3152147"/>
            </a:xfrm>
            <a:prstGeom prst="roundRect">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a:ln>
                  <a:noFill/>
                </a:ln>
                <a:solidFill>
                  <a:schemeClr val="bg1"/>
                </a:solidFill>
                <a:effectLst/>
                <a:latin typeface="微软雅黑" pitchFamily="34" charset="-122"/>
                <a:ea typeface="微软雅黑" pitchFamily="34" charset="-122"/>
              </a:endParaRPr>
            </a:p>
          </p:txBody>
        </p:sp>
        <p:cxnSp>
          <p:nvCxnSpPr>
            <p:cNvPr id="69" name="直接连接符 68"/>
            <p:cNvCxnSpPr>
              <a:endCxn id="74" idx="0"/>
            </p:cNvCxnSpPr>
            <p:nvPr/>
          </p:nvCxnSpPr>
          <p:spPr bwMode="auto">
            <a:xfrm>
              <a:off x="1977750" y="4092855"/>
              <a:ext cx="367864" cy="277173"/>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接连接符 69"/>
            <p:cNvCxnSpPr>
              <a:stCxn id="74" idx="0"/>
            </p:cNvCxnSpPr>
            <p:nvPr/>
          </p:nvCxnSpPr>
          <p:spPr bwMode="auto">
            <a:xfrm flipV="1">
              <a:off x="2345614" y="4102415"/>
              <a:ext cx="186202" cy="267613"/>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接连接符 70"/>
            <p:cNvCxnSpPr>
              <a:endCxn id="74" idx="2"/>
            </p:cNvCxnSpPr>
            <p:nvPr/>
          </p:nvCxnSpPr>
          <p:spPr bwMode="auto">
            <a:xfrm flipV="1">
              <a:off x="2138639" y="4673159"/>
              <a:ext cx="206974" cy="136738"/>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Freeform 8"/>
            <p:cNvSpPr>
              <a:spLocks/>
            </p:cNvSpPr>
            <p:nvPr/>
          </p:nvSpPr>
          <p:spPr bwMode="auto">
            <a:xfrm>
              <a:off x="2116902" y="4307842"/>
              <a:ext cx="385456" cy="309628"/>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74" name="TextBox 73"/>
            <p:cNvSpPr txBox="1"/>
            <p:nvPr/>
          </p:nvSpPr>
          <p:spPr>
            <a:xfrm>
              <a:off x="2050414" y="4370028"/>
              <a:ext cx="590400" cy="303131"/>
            </a:xfrm>
            <a:prstGeom prst="rect">
              <a:avLst/>
            </a:prstGeom>
            <a:noFill/>
          </p:spPr>
          <p:txBody>
            <a:bodyPr wrap="square" rtlCol="0">
              <a:spAutoFit/>
            </a:bodyPr>
            <a:lstStyle/>
            <a:p>
              <a:pPr>
                <a:buNone/>
              </a:pPr>
              <a:r>
                <a:rPr lang="en-US" altLang="zh-CN" sz="900" b="1" dirty="0">
                  <a:latin typeface="微软雅黑" pitchFamily="34" charset="-122"/>
                  <a:ea typeface="微软雅黑" pitchFamily="34" charset="-122"/>
                </a:rPr>
                <a:t>SAN</a:t>
              </a:r>
              <a:endParaRPr lang="zh-CN" altLang="en-US" sz="900" b="1" dirty="0">
                <a:latin typeface="微软雅黑" pitchFamily="34" charset="-122"/>
                <a:ea typeface="微软雅黑" pitchFamily="34" charset="-122"/>
              </a:endParaRPr>
            </a:p>
          </p:txBody>
        </p:sp>
        <p:cxnSp>
          <p:nvCxnSpPr>
            <p:cNvPr id="75" name="直接连接符 74"/>
            <p:cNvCxnSpPr>
              <a:endCxn id="80" idx="0"/>
            </p:cNvCxnSpPr>
            <p:nvPr/>
          </p:nvCxnSpPr>
          <p:spPr bwMode="auto">
            <a:xfrm>
              <a:off x="4675363" y="4102010"/>
              <a:ext cx="367864" cy="27717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接连接符 75"/>
            <p:cNvCxnSpPr>
              <a:stCxn id="80" idx="0"/>
            </p:cNvCxnSpPr>
            <p:nvPr/>
          </p:nvCxnSpPr>
          <p:spPr bwMode="auto">
            <a:xfrm flipV="1">
              <a:off x="5043227" y="4111569"/>
              <a:ext cx="186203" cy="267611"/>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连接符 76"/>
            <p:cNvCxnSpPr>
              <a:endCxn id="80" idx="2"/>
            </p:cNvCxnSpPr>
            <p:nvPr/>
          </p:nvCxnSpPr>
          <p:spPr bwMode="auto">
            <a:xfrm flipV="1">
              <a:off x="4845756" y="4682312"/>
              <a:ext cx="197471" cy="210797"/>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Freeform 8"/>
            <p:cNvSpPr>
              <a:spLocks/>
            </p:cNvSpPr>
            <p:nvPr/>
          </p:nvSpPr>
          <p:spPr bwMode="auto">
            <a:xfrm>
              <a:off x="4862140" y="4337169"/>
              <a:ext cx="385456" cy="309628"/>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80" name="TextBox 79"/>
            <p:cNvSpPr txBox="1"/>
            <p:nvPr/>
          </p:nvSpPr>
          <p:spPr>
            <a:xfrm>
              <a:off x="4748027" y="4379181"/>
              <a:ext cx="590400" cy="303131"/>
            </a:xfrm>
            <a:prstGeom prst="rect">
              <a:avLst/>
            </a:prstGeom>
            <a:noFill/>
          </p:spPr>
          <p:txBody>
            <a:bodyPr wrap="square" rtlCol="0">
              <a:spAutoFit/>
            </a:bodyPr>
            <a:lstStyle/>
            <a:p>
              <a:pPr algn="ctr">
                <a:buNone/>
              </a:pPr>
              <a:r>
                <a:rPr lang="en-US" altLang="zh-CN" sz="900" b="1" dirty="0">
                  <a:latin typeface="微软雅黑" pitchFamily="34" charset="-122"/>
                  <a:ea typeface="微软雅黑" pitchFamily="34" charset="-122"/>
                </a:rPr>
                <a:t>SAN</a:t>
              </a:r>
              <a:endParaRPr lang="zh-CN" altLang="en-US" sz="900" b="1" dirty="0">
                <a:latin typeface="微软雅黑" pitchFamily="34" charset="-122"/>
                <a:ea typeface="微软雅黑" pitchFamily="34" charset="-122"/>
              </a:endParaRPr>
            </a:p>
          </p:txBody>
        </p:sp>
        <p:cxnSp>
          <p:nvCxnSpPr>
            <p:cNvPr id="81" name="直接连接符 80"/>
            <p:cNvCxnSpPr>
              <a:endCxn id="80" idx="2"/>
            </p:cNvCxnSpPr>
            <p:nvPr/>
          </p:nvCxnSpPr>
          <p:spPr bwMode="auto">
            <a:xfrm flipH="1" flipV="1">
              <a:off x="5043227" y="4682312"/>
              <a:ext cx="367932" cy="154652"/>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接连接符 81"/>
            <p:cNvCxnSpPr>
              <a:endCxn id="73" idx="26"/>
            </p:cNvCxnSpPr>
            <p:nvPr/>
          </p:nvCxnSpPr>
          <p:spPr bwMode="auto">
            <a:xfrm flipH="1" flipV="1">
              <a:off x="2410103" y="4617471"/>
              <a:ext cx="290512" cy="17334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3" name="图片 82" descr="图片4.png"/>
            <p:cNvPicPr>
              <a:picLocks noChangeAspect="1"/>
            </p:cNvPicPr>
            <p:nvPr/>
          </p:nvPicPr>
          <p:blipFill>
            <a:blip r:embed="rId3" cstate="print">
              <a:duotone>
                <a:prstClr val="black"/>
                <a:srgbClr val="00B0F0">
                  <a:tint val="45000"/>
                  <a:satMod val="400000"/>
                </a:srgbClr>
              </a:duotone>
            </a:blip>
            <a:stretch>
              <a:fillRect/>
            </a:stretch>
          </p:blipFill>
          <p:spPr>
            <a:xfrm>
              <a:off x="2847571" y="4711438"/>
              <a:ext cx="1861457" cy="490672"/>
            </a:xfrm>
            <a:prstGeom prst="rect">
              <a:avLst/>
            </a:prstGeom>
          </p:spPr>
        </p:pic>
        <p:sp>
          <p:nvSpPr>
            <p:cNvPr id="84" name="Freeform 30"/>
            <p:cNvSpPr>
              <a:spLocks noEditPoints="1"/>
            </p:cNvSpPr>
            <p:nvPr/>
          </p:nvSpPr>
          <p:spPr bwMode="auto">
            <a:xfrm>
              <a:off x="2625589" y="4877647"/>
              <a:ext cx="292218" cy="501723"/>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sz="1600" dirty="0">
                <a:solidFill>
                  <a:schemeClr val="bg1"/>
                </a:solidFill>
                <a:latin typeface="微软雅黑" pitchFamily="34" charset="-122"/>
                <a:ea typeface="微软雅黑" pitchFamily="34" charset="-122"/>
              </a:endParaRPr>
            </a:p>
          </p:txBody>
        </p:sp>
        <p:sp>
          <p:nvSpPr>
            <p:cNvPr id="85" name="Freeform 30"/>
            <p:cNvSpPr>
              <a:spLocks noEditPoints="1"/>
            </p:cNvSpPr>
            <p:nvPr/>
          </p:nvSpPr>
          <p:spPr bwMode="auto">
            <a:xfrm>
              <a:off x="1984774" y="4877647"/>
              <a:ext cx="292218" cy="501723"/>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lumMod val="50000"/>
              </a:schemeClr>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sz="1600" dirty="0">
                <a:solidFill>
                  <a:schemeClr val="bg1"/>
                </a:solidFill>
                <a:latin typeface="微软雅黑" pitchFamily="34" charset="-122"/>
                <a:ea typeface="微软雅黑" pitchFamily="34" charset="-122"/>
              </a:endParaRPr>
            </a:p>
          </p:txBody>
        </p:sp>
        <p:sp>
          <p:nvSpPr>
            <p:cNvPr id="86" name="Freeform 30"/>
            <p:cNvSpPr>
              <a:spLocks noEditPoints="1"/>
            </p:cNvSpPr>
            <p:nvPr/>
          </p:nvSpPr>
          <p:spPr bwMode="auto">
            <a:xfrm>
              <a:off x="5313705" y="4877647"/>
              <a:ext cx="292218" cy="501723"/>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lumMod val="50000"/>
              </a:schemeClr>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sz="1600" dirty="0">
                <a:solidFill>
                  <a:schemeClr val="bg1"/>
                </a:solidFill>
                <a:latin typeface="微软雅黑" pitchFamily="34" charset="-122"/>
                <a:ea typeface="微软雅黑" pitchFamily="34" charset="-122"/>
              </a:endParaRPr>
            </a:p>
          </p:txBody>
        </p:sp>
        <p:sp>
          <p:nvSpPr>
            <p:cNvPr id="87" name="Freeform 30"/>
            <p:cNvSpPr>
              <a:spLocks noEditPoints="1"/>
            </p:cNvSpPr>
            <p:nvPr/>
          </p:nvSpPr>
          <p:spPr bwMode="auto">
            <a:xfrm>
              <a:off x="4672890" y="4877647"/>
              <a:ext cx="292218" cy="501723"/>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sz="1600" dirty="0">
                <a:solidFill>
                  <a:schemeClr val="bg1"/>
                </a:solidFill>
                <a:latin typeface="微软雅黑" pitchFamily="34" charset="-122"/>
                <a:ea typeface="微软雅黑" pitchFamily="34" charset="-122"/>
              </a:endParaRPr>
            </a:p>
          </p:txBody>
        </p:sp>
        <p:grpSp>
          <p:nvGrpSpPr>
            <p:cNvPr id="11" name="组合 396"/>
            <p:cNvGrpSpPr/>
            <p:nvPr/>
          </p:nvGrpSpPr>
          <p:grpSpPr>
            <a:xfrm>
              <a:off x="1887195" y="3761952"/>
              <a:ext cx="810272" cy="406639"/>
              <a:chOff x="754124" y="2699133"/>
              <a:chExt cx="810272" cy="453723"/>
            </a:xfrm>
          </p:grpSpPr>
          <p:grpSp>
            <p:nvGrpSpPr>
              <p:cNvPr id="12" name="组合 60"/>
              <p:cNvGrpSpPr/>
              <p:nvPr/>
            </p:nvGrpSpPr>
            <p:grpSpPr>
              <a:xfrm>
                <a:off x="754124" y="2699133"/>
                <a:ext cx="314513" cy="453723"/>
                <a:chOff x="-909638" y="971550"/>
                <a:chExt cx="909638" cy="2039938"/>
              </a:xfrm>
              <a:solidFill>
                <a:schemeClr val="tx1">
                  <a:lumMod val="50000"/>
                  <a:lumOff val="50000"/>
                </a:schemeClr>
              </a:solidFill>
            </p:grpSpPr>
            <p:sp>
              <p:nvSpPr>
                <p:cNvPr id="182"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3"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4"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5"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6"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nvGrpSpPr>
              <p:cNvPr id="13" name="组合 60"/>
              <p:cNvGrpSpPr/>
              <p:nvPr/>
            </p:nvGrpSpPr>
            <p:grpSpPr>
              <a:xfrm>
                <a:off x="1249883" y="2699133"/>
                <a:ext cx="314513" cy="453723"/>
                <a:chOff x="-909638" y="971550"/>
                <a:chExt cx="909638" cy="2039938"/>
              </a:xfrm>
              <a:solidFill>
                <a:schemeClr val="tx1">
                  <a:lumMod val="50000"/>
                  <a:lumOff val="50000"/>
                </a:schemeClr>
              </a:solidFill>
            </p:grpSpPr>
            <p:sp>
              <p:nvSpPr>
                <p:cNvPr id="177"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8"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9"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0"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1"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cxnSp>
          <p:nvCxnSpPr>
            <p:cNvPr id="89" name="直接连接符 88"/>
            <p:cNvCxnSpPr/>
            <p:nvPr/>
          </p:nvCxnSpPr>
          <p:spPr bwMode="auto">
            <a:xfrm flipV="1">
              <a:off x="1739006" y="3593236"/>
              <a:ext cx="1260000" cy="1469"/>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接连接符 89"/>
            <p:cNvCxnSpPr/>
            <p:nvPr/>
          </p:nvCxnSpPr>
          <p:spPr bwMode="auto">
            <a:xfrm>
              <a:off x="2032424" y="3627044"/>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接连接符 90"/>
            <p:cNvCxnSpPr/>
            <p:nvPr/>
          </p:nvCxnSpPr>
          <p:spPr bwMode="auto">
            <a:xfrm>
              <a:off x="2519947" y="3627896"/>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接连接符 91"/>
            <p:cNvCxnSpPr/>
            <p:nvPr/>
          </p:nvCxnSpPr>
          <p:spPr bwMode="auto">
            <a:xfrm>
              <a:off x="2098526" y="3440249"/>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p:nvPr/>
          </p:nvCxnSpPr>
          <p:spPr bwMode="auto">
            <a:xfrm>
              <a:off x="2608083" y="3441102"/>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组合 440"/>
            <p:cNvGrpSpPr/>
            <p:nvPr/>
          </p:nvGrpSpPr>
          <p:grpSpPr>
            <a:xfrm>
              <a:off x="1953297" y="3056278"/>
              <a:ext cx="810272" cy="406639"/>
              <a:chOff x="754124" y="2699133"/>
              <a:chExt cx="810272" cy="453723"/>
            </a:xfrm>
          </p:grpSpPr>
          <p:grpSp>
            <p:nvGrpSpPr>
              <p:cNvPr id="15" name="组合 60"/>
              <p:cNvGrpSpPr/>
              <p:nvPr/>
            </p:nvGrpSpPr>
            <p:grpSpPr>
              <a:xfrm>
                <a:off x="754124" y="2699133"/>
                <a:ext cx="314513" cy="453723"/>
                <a:chOff x="-909638" y="971550"/>
                <a:chExt cx="909638" cy="2039938"/>
              </a:xfrm>
              <a:solidFill>
                <a:schemeClr val="tx1">
                  <a:lumMod val="50000"/>
                  <a:lumOff val="50000"/>
                </a:schemeClr>
              </a:solidFill>
            </p:grpSpPr>
            <p:sp>
              <p:nvSpPr>
                <p:cNvPr id="170"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1"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2"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3"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4"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nvGrpSpPr>
              <p:cNvPr id="16" name="组合 60"/>
              <p:cNvGrpSpPr/>
              <p:nvPr/>
            </p:nvGrpSpPr>
            <p:grpSpPr>
              <a:xfrm>
                <a:off x="1249883" y="2699133"/>
                <a:ext cx="314513" cy="453723"/>
                <a:chOff x="-909638" y="971550"/>
                <a:chExt cx="909638" cy="2039938"/>
              </a:xfrm>
              <a:solidFill>
                <a:schemeClr val="tx1">
                  <a:lumMod val="50000"/>
                  <a:lumOff val="50000"/>
                </a:schemeClr>
              </a:solidFill>
            </p:grpSpPr>
            <p:sp>
              <p:nvSpPr>
                <p:cNvPr id="165"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6"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7"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8"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9"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cxnSp>
          <p:nvCxnSpPr>
            <p:cNvPr id="95" name="直接连接符 94"/>
            <p:cNvCxnSpPr/>
            <p:nvPr/>
          </p:nvCxnSpPr>
          <p:spPr bwMode="auto">
            <a:xfrm flipV="1">
              <a:off x="1739006" y="2430949"/>
              <a:ext cx="1260000" cy="1469"/>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接连接符 95"/>
            <p:cNvCxnSpPr/>
            <p:nvPr/>
          </p:nvCxnSpPr>
          <p:spPr bwMode="auto">
            <a:xfrm>
              <a:off x="2032424" y="2464757"/>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接连接符 96"/>
            <p:cNvCxnSpPr/>
            <p:nvPr/>
          </p:nvCxnSpPr>
          <p:spPr bwMode="auto">
            <a:xfrm>
              <a:off x="2519947" y="2465610"/>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圆角矩形 97"/>
            <p:cNvSpPr/>
            <p:nvPr/>
          </p:nvSpPr>
          <p:spPr bwMode="auto">
            <a:xfrm>
              <a:off x="4158120" y="2288338"/>
              <a:ext cx="1762115" cy="3152147"/>
            </a:xfrm>
            <a:prstGeom prst="roundRect">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a:ln>
                  <a:noFill/>
                </a:ln>
                <a:solidFill>
                  <a:schemeClr val="bg1"/>
                </a:solidFill>
                <a:effectLst/>
                <a:latin typeface="微软雅黑" pitchFamily="34" charset="-122"/>
                <a:ea typeface="微软雅黑" pitchFamily="34" charset="-122"/>
              </a:endParaRPr>
            </a:p>
          </p:txBody>
        </p:sp>
        <p:grpSp>
          <p:nvGrpSpPr>
            <p:cNvPr id="17" name="组合 469"/>
            <p:cNvGrpSpPr/>
            <p:nvPr/>
          </p:nvGrpSpPr>
          <p:grpSpPr>
            <a:xfrm>
              <a:off x="4597344" y="3761952"/>
              <a:ext cx="810272" cy="406639"/>
              <a:chOff x="754124" y="2699133"/>
              <a:chExt cx="810272" cy="453723"/>
            </a:xfrm>
          </p:grpSpPr>
          <p:grpSp>
            <p:nvGrpSpPr>
              <p:cNvPr id="18" name="组合 60"/>
              <p:cNvGrpSpPr/>
              <p:nvPr/>
            </p:nvGrpSpPr>
            <p:grpSpPr>
              <a:xfrm>
                <a:off x="754124" y="2699133"/>
                <a:ext cx="314513" cy="453723"/>
                <a:chOff x="-909638" y="971550"/>
                <a:chExt cx="909638" cy="2039938"/>
              </a:xfrm>
              <a:solidFill>
                <a:schemeClr val="tx1">
                  <a:lumMod val="50000"/>
                  <a:lumOff val="50000"/>
                </a:schemeClr>
              </a:solidFill>
            </p:grpSpPr>
            <p:sp>
              <p:nvSpPr>
                <p:cNvPr id="15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nvGrpSpPr>
              <p:cNvPr id="19" name="组合 60"/>
              <p:cNvGrpSpPr/>
              <p:nvPr/>
            </p:nvGrpSpPr>
            <p:grpSpPr>
              <a:xfrm>
                <a:off x="1249883" y="2699133"/>
                <a:ext cx="314513" cy="453723"/>
                <a:chOff x="-909638" y="971550"/>
                <a:chExt cx="909638" cy="2039938"/>
              </a:xfrm>
              <a:solidFill>
                <a:schemeClr val="tx1">
                  <a:lumMod val="50000"/>
                  <a:lumOff val="50000"/>
                </a:schemeClr>
              </a:solidFill>
            </p:grpSpPr>
            <p:sp>
              <p:nvSpPr>
                <p:cNvPr id="15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cxnSp>
          <p:nvCxnSpPr>
            <p:cNvPr id="100" name="直接连接符 99"/>
            <p:cNvCxnSpPr/>
            <p:nvPr/>
          </p:nvCxnSpPr>
          <p:spPr bwMode="auto">
            <a:xfrm flipV="1">
              <a:off x="4449155" y="3593236"/>
              <a:ext cx="1260000" cy="1469"/>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连接符 100"/>
            <p:cNvCxnSpPr/>
            <p:nvPr/>
          </p:nvCxnSpPr>
          <p:spPr bwMode="auto">
            <a:xfrm>
              <a:off x="4742573" y="3627044"/>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接连接符 101"/>
            <p:cNvCxnSpPr/>
            <p:nvPr/>
          </p:nvCxnSpPr>
          <p:spPr bwMode="auto">
            <a:xfrm>
              <a:off x="5230096" y="3627896"/>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接连接符 102"/>
            <p:cNvCxnSpPr/>
            <p:nvPr/>
          </p:nvCxnSpPr>
          <p:spPr bwMode="auto">
            <a:xfrm>
              <a:off x="4808675" y="3440249"/>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接连接符 103"/>
            <p:cNvCxnSpPr/>
            <p:nvPr/>
          </p:nvCxnSpPr>
          <p:spPr bwMode="auto">
            <a:xfrm>
              <a:off x="5318232" y="3441102"/>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组合 476"/>
            <p:cNvGrpSpPr/>
            <p:nvPr/>
          </p:nvGrpSpPr>
          <p:grpSpPr>
            <a:xfrm>
              <a:off x="4663446" y="3056278"/>
              <a:ext cx="810272" cy="406639"/>
              <a:chOff x="754124" y="2699133"/>
              <a:chExt cx="810272" cy="453723"/>
            </a:xfrm>
          </p:grpSpPr>
          <p:grpSp>
            <p:nvGrpSpPr>
              <p:cNvPr id="21" name="组合 60"/>
              <p:cNvGrpSpPr/>
              <p:nvPr/>
            </p:nvGrpSpPr>
            <p:grpSpPr>
              <a:xfrm>
                <a:off x="754124" y="2699133"/>
                <a:ext cx="314513" cy="453723"/>
                <a:chOff x="-909638" y="971550"/>
                <a:chExt cx="909638" cy="2039938"/>
              </a:xfrm>
              <a:solidFill>
                <a:schemeClr val="tx1">
                  <a:lumMod val="50000"/>
                  <a:lumOff val="50000"/>
                </a:schemeClr>
              </a:solidFill>
            </p:grpSpPr>
            <p:sp>
              <p:nvSpPr>
                <p:cNvPr id="146"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7"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8"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9"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0"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nvGrpSpPr>
              <p:cNvPr id="23" name="组合 60"/>
              <p:cNvGrpSpPr/>
              <p:nvPr/>
            </p:nvGrpSpPr>
            <p:grpSpPr>
              <a:xfrm>
                <a:off x="1249883" y="2699133"/>
                <a:ext cx="314513" cy="453723"/>
                <a:chOff x="-909638" y="971550"/>
                <a:chExt cx="909638" cy="2039938"/>
              </a:xfrm>
              <a:solidFill>
                <a:schemeClr val="tx1">
                  <a:lumMod val="50000"/>
                  <a:lumOff val="50000"/>
                </a:schemeClr>
              </a:solidFill>
            </p:grpSpPr>
            <p:sp>
              <p:nvSpPr>
                <p:cNvPr id="14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5"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cxnSp>
          <p:nvCxnSpPr>
            <p:cNvPr id="106" name="直接连接符 105"/>
            <p:cNvCxnSpPr/>
            <p:nvPr/>
          </p:nvCxnSpPr>
          <p:spPr bwMode="auto">
            <a:xfrm flipV="1">
              <a:off x="4449155" y="2430949"/>
              <a:ext cx="1260000" cy="1469"/>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接连接符 106"/>
            <p:cNvCxnSpPr/>
            <p:nvPr/>
          </p:nvCxnSpPr>
          <p:spPr bwMode="auto">
            <a:xfrm>
              <a:off x="4742573" y="2464757"/>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接连接符 107"/>
            <p:cNvCxnSpPr/>
            <p:nvPr/>
          </p:nvCxnSpPr>
          <p:spPr bwMode="auto">
            <a:xfrm>
              <a:off x="5230096" y="2465610"/>
              <a:ext cx="2776" cy="129081"/>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组合 515"/>
            <p:cNvGrpSpPr/>
            <p:nvPr/>
          </p:nvGrpSpPr>
          <p:grpSpPr>
            <a:xfrm>
              <a:off x="3135010" y="1704489"/>
              <a:ext cx="1405457" cy="428658"/>
              <a:chOff x="2497699" y="988647"/>
              <a:chExt cx="1405457" cy="455066"/>
            </a:xfrm>
          </p:grpSpPr>
          <p:sp>
            <p:nvSpPr>
              <p:cNvPr id="135" name="Freeform 269"/>
              <p:cNvSpPr>
                <a:spLocks/>
              </p:cNvSpPr>
              <p:nvPr/>
            </p:nvSpPr>
            <p:spPr bwMode="auto">
              <a:xfrm>
                <a:off x="2497699" y="1150073"/>
                <a:ext cx="1405457" cy="234381"/>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6350">
                <a:solidFill>
                  <a:srgbClr val="002060"/>
                </a:solidFill>
                <a:round/>
                <a:headEnd/>
                <a:tailEnd/>
              </a:ln>
            </p:spPr>
            <p:txBody>
              <a:bodyPr/>
              <a:lstStyle/>
              <a:p>
                <a:endParaRPr lang="zh-CN" altLang="en-US" sz="1100">
                  <a:ln>
                    <a:solidFill>
                      <a:sysClr val="windowText" lastClr="000000"/>
                    </a:solidFill>
                  </a:ln>
                  <a:latin typeface="微软雅黑" pitchFamily="34" charset="-122"/>
                  <a:ea typeface="微软雅黑" pitchFamily="34" charset="-122"/>
                </a:endParaRPr>
              </a:p>
            </p:txBody>
          </p:sp>
          <p:sp>
            <p:nvSpPr>
              <p:cNvPr id="136" name="矩形 72"/>
              <p:cNvSpPr/>
              <p:nvPr/>
            </p:nvSpPr>
            <p:spPr>
              <a:xfrm>
                <a:off x="2890188" y="1164814"/>
                <a:ext cx="501962" cy="2788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700" kern="0" dirty="0">
                    <a:latin typeface="微软雅黑" pitchFamily="34" charset="-122"/>
                    <a:ea typeface="微软雅黑" pitchFamily="34" charset="-122"/>
                  </a:rPr>
                  <a:t>WAN</a:t>
                </a:r>
                <a:endParaRPr kumimoji="0" lang="zh-CN" altLang="en-US" sz="700" i="0" u="none" strike="noStrike" kern="0" cap="none" spc="0" normalizeH="0" baseline="0" noProof="0" dirty="0">
                  <a:ln>
                    <a:noFill/>
                  </a:ln>
                  <a:effectLst/>
                  <a:uLnTx/>
                  <a:uFillTx/>
                  <a:latin typeface="微软雅黑" pitchFamily="34" charset="-122"/>
                  <a:ea typeface="微软雅黑" pitchFamily="34" charset="-122"/>
                </a:endParaRPr>
              </a:p>
            </p:txBody>
          </p:sp>
          <p:pic>
            <p:nvPicPr>
              <p:cNvPr id="137" name="Picture 1062" descr="图片99"/>
              <p:cNvPicPr>
                <a:picLocks noChangeAspect="1" noChangeArrowheads="1"/>
              </p:cNvPicPr>
              <p:nvPr/>
            </p:nvPicPr>
            <p:blipFill>
              <a:blip r:embed="rId4" cstate="print"/>
              <a:srcRect/>
              <a:stretch>
                <a:fillRect/>
              </a:stretch>
            </p:blipFill>
            <p:spPr bwMode="auto">
              <a:xfrm>
                <a:off x="2668847" y="988647"/>
                <a:ext cx="285923" cy="278617"/>
              </a:xfrm>
              <a:prstGeom prst="rect">
                <a:avLst/>
              </a:prstGeom>
              <a:noFill/>
              <a:ln w="9525">
                <a:noFill/>
                <a:miter lim="800000"/>
                <a:headEnd/>
                <a:tailEnd/>
              </a:ln>
            </p:spPr>
          </p:pic>
          <p:pic>
            <p:nvPicPr>
              <p:cNvPr id="138" name="Picture 1062" descr="图片99"/>
              <p:cNvPicPr>
                <a:picLocks noChangeAspect="1" noChangeArrowheads="1"/>
              </p:cNvPicPr>
              <p:nvPr/>
            </p:nvPicPr>
            <p:blipFill>
              <a:blip r:embed="rId4" cstate="print"/>
              <a:srcRect/>
              <a:stretch>
                <a:fillRect/>
              </a:stretch>
            </p:blipFill>
            <p:spPr bwMode="auto">
              <a:xfrm>
                <a:off x="3293424" y="988647"/>
                <a:ext cx="285923" cy="278617"/>
              </a:xfrm>
              <a:prstGeom prst="rect">
                <a:avLst/>
              </a:prstGeom>
              <a:noFill/>
              <a:ln w="9525">
                <a:noFill/>
                <a:miter lim="800000"/>
                <a:headEnd/>
                <a:tailEnd/>
              </a:ln>
            </p:spPr>
          </p:pic>
        </p:grpSp>
        <p:pic>
          <p:nvPicPr>
            <p:cNvPr id="110" name="Picture 870" descr="图片328"/>
            <p:cNvPicPr>
              <a:picLocks noChangeAspect="1" noChangeArrowheads="1"/>
            </p:cNvPicPr>
            <p:nvPr/>
          </p:nvPicPr>
          <p:blipFill>
            <a:blip r:embed="rId5" cstate="print"/>
            <a:stretch>
              <a:fillRect/>
            </a:stretch>
          </p:blipFill>
          <p:spPr bwMode="auto">
            <a:xfrm>
              <a:off x="2785904" y="2355318"/>
              <a:ext cx="226627" cy="206532"/>
            </a:xfrm>
            <a:prstGeom prst="rect">
              <a:avLst/>
            </a:prstGeom>
            <a:noFill/>
            <a:ln>
              <a:noFill/>
            </a:ln>
          </p:spPr>
        </p:pic>
        <p:pic>
          <p:nvPicPr>
            <p:cNvPr id="111" name="Picture 870" descr="图片328"/>
            <p:cNvPicPr>
              <a:picLocks noChangeAspect="1" noChangeArrowheads="1"/>
            </p:cNvPicPr>
            <p:nvPr/>
          </p:nvPicPr>
          <p:blipFill>
            <a:blip r:embed="rId5" cstate="print"/>
            <a:stretch>
              <a:fillRect/>
            </a:stretch>
          </p:blipFill>
          <p:spPr bwMode="auto">
            <a:xfrm>
              <a:off x="4372333" y="2355318"/>
              <a:ext cx="226627" cy="206532"/>
            </a:xfrm>
            <a:prstGeom prst="rect">
              <a:avLst/>
            </a:prstGeom>
            <a:noFill/>
            <a:ln>
              <a:noFill/>
            </a:ln>
          </p:spPr>
        </p:pic>
        <p:cxnSp>
          <p:nvCxnSpPr>
            <p:cNvPr id="112" name="直接连接符 111"/>
            <p:cNvCxnSpPr>
              <a:stCxn id="136" idx="2"/>
            </p:cNvCxnSpPr>
            <p:nvPr/>
          </p:nvCxnSpPr>
          <p:spPr bwMode="auto">
            <a:xfrm flipH="1">
              <a:off x="3149159" y="2133147"/>
              <a:ext cx="629321" cy="20707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3" name="直接连接符 112"/>
            <p:cNvCxnSpPr>
              <a:stCxn id="136" idx="2"/>
            </p:cNvCxnSpPr>
            <p:nvPr/>
          </p:nvCxnSpPr>
          <p:spPr bwMode="auto">
            <a:xfrm>
              <a:off x="3778481" y="2133147"/>
              <a:ext cx="494397" cy="238213"/>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14" name="TextBox 14"/>
            <p:cNvSpPr txBox="1"/>
            <p:nvPr/>
          </p:nvSpPr>
          <p:spPr>
            <a:xfrm>
              <a:off x="3084373" y="4876549"/>
              <a:ext cx="1451465" cy="303131"/>
            </a:xfrm>
            <a:prstGeom prst="rect">
              <a:avLst/>
            </a:prstGeom>
            <a:noFill/>
          </p:spPr>
          <p:txBody>
            <a:bodyPr wrap="square" rtlCol="0">
              <a:spAutoFit/>
            </a:bodyPr>
            <a:lstStyle/>
            <a:p>
              <a:pPr>
                <a:buNone/>
              </a:pPr>
              <a:r>
                <a:rPr lang="en-US" altLang="zh-CN" sz="900" b="1" dirty="0" err="1">
                  <a:solidFill>
                    <a:srgbClr val="FFC000"/>
                  </a:solidFill>
                  <a:latin typeface="微软雅黑" pitchFamily="34" charset="-122"/>
                  <a:ea typeface="微软雅黑" pitchFamily="34" charset="-122"/>
                </a:rPr>
                <a:t>HyperReplicaiton</a:t>
              </a:r>
              <a:endParaRPr lang="en-US" altLang="zh-CN" sz="900" b="1" dirty="0">
                <a:solidFill>
                  <a:srgbClr val="FFC000"/>
                </a:solidFill>
                <a:latin typeface="微软雅黑" pitchFamily="34" charset="-122"/>
                <a:ea typeface="微软雅黑" pitchFamily="34" charset="-122"/>
              </a:endParaRPr>
            </a:p>
          </p:txBody>
        </p:sp>
        <p:grpSp>
          <p:nvGrpSpPr>
            <p:cNvPr id="25" name="组合 162"/>
            <p:cNvGrpSpPr/>
            <p:nvPr/>
          </p:nvGrpSpPr>
          <p:grpSpPr>
            <a:xfrm>
              <a:off x="1868393" y="2630698"/>
              <a:ext cx="459202" cy="619061"/>
              <a:chOff x="2001743" y="2579898"/>
              <a:chExt cx="459202" cy="619061"/>
            </a:xfrm>
          </p:grpSpPr>
          <p:sp>
            <p:nvSpPr>
              <p:cNvPr id="131" name="等腰三角形 130"/>
              <p:cNvSpPr/>
              <p:nvPr/>
            </p:nvSpPr>
            <p:spPr bwMode="auto">
              <a:xfrm rot="10800000">
                <a:off x="2043489" y="2770378"/>
                <a:ext cx="388756" cy="428581"/>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132" name="矩形 131"/>
              <p:cNvSpPr/>
              <p:nvPr/>
            </p:nvSpPr>
            <p:spPr>
              <a:xfrm>
                <a:off x="2001743" y="2579898"/>
                <a:ext cx="125237" cy="19048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33" name="矩形 132"/>
              <p:cNvSpPr/>
              <p:nvPr/>
            </p:nvSpPr>
            <p:spPr>
              <a:xfrm>
                <a:off x="2168726" y="2579898"/>
                <a:ext cx="125237" cy="19048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34" name="矩形 133"/>
              <p:cNvSpPr/>
              <p:nvPr/>
            </p:nvSpPr>
            <p:spPr>
              <a:xfrm>
                <a:off x="2335708" y="2579898"/>
                <a:ext cx="125237" cy="19048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grpSp>
        <p:grpSp>
          <p:nvGrpSpPr>
            <p:cNvPr id="26" name="组合 167"/>
            <p:cNvGrpSpPr/>
            <p:nvPr/>
          </p:nvGrpSpPr>
          <p:grpSpPr>
            <a:xfrm>
              <a:off x="2430253" y="2630698"/>
              <a:ext cx="459202" cy="619061"/>
              <a:chOff x="2563603" y="2579898"/>
              <a:chExt cx="459202" cy="619061"/>
            </a:xfrm>
          </p:grpSpPr>
          <p:sp>
            <p:nvSpPr>
              <p:cNvPr id="127" name="等腰三角形 126"/>
              <p:cNvSpPr/>
              <p:nvPr/>
            </p:nvSpPr>
            <p:spPr bwMode="auto">
              <a:xfrm rot="10800000">
                <a:off x="2605349" y="2770378"/>
                <a:ext cx="388756" cy="428581"/>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128" name="矩形 127"/>
              <p:cNvSpPr/>
              <p:nvPr/>
            </p:nvSpPr>
            <p:spPr>
              <a:xfrm>
                <a:off x="2563603" y="2579898"/>
                <a:ext cx="125237" cy="19048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9" name="矩形 128"/>
              <p:cNvSpPr/>
              <p:nvPr/>
            </p:nvSpPr>
            <p:spPr>
              <a:xfrm>
                <a:off x="2730586" y="2579898"/>
                <a:ext cx="125237" cy="19048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30" name="矩形 129"/>
              <p:cNvSpPr/>
              <p:nvPr/>
            </p:nvSpPr>
            <p:spPr>
              <a:xfrm>
                <a:off x="2897568" y="2579898"/>
                <a:ext cx="125237" cy="19048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grpSp>
        <p:grpSp>
          <p:nvGrpSpPr>
            <p:cNvPr id="27" name="组合 172"/>
            <p:cNvGrpSpPr/>
            <p:nvPr/>
          </p:nvGrpSpPr>
          <p:grpSpPr>
            <a:xfrm>
              <a:off x="4578542" y="2630698"/>
              <a:ext cx="459202" cy="619061"/>
              <a:chOff x="4711892" y="2579898"/>
              <a:chExt cx="459202" cy="619061"/>
            </a:xfrm>
          </p:grpSpPr>
          <p:sp>
            <p:nvSpPr>
              <p:cNvPr id="123" name="等腰三角形 122"/>
              <p:cNvSpPr/>
              <p:nvPr/>
            </p:nvSpPr>
            <p:spPr bwMode="auto">
              <a:xfrm rot="10800000">
                <a:off x="4753638" y="2770378"/>
                <a:ext cx="388756" cy="428581"/>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124" name="矩形 123"/>
              <p:cNvSpPr/>
              <p:nvPr/>
            </p:nvSpPr>
            <p:spPr>
              <a:xfrm>
                <a:off x="4711892" y="2579898"/>
                <a:ext cx="125237" cy="19048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5" name="矩形 124"/>
              <p:cNvSpPr/>
              <p:nvPr/>
            </p:nvSpPr>
            <p:spPr>
              <a:xfrm>
                <a:off x="4878875" y="2579898"/>
                <a:ext cx="125237" cy="19048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6" name="矩形 125"/>
              <p:cNvSpPr/>
              <p:nvPr/>
            </p:nvSpPr>
            <p:spPr>
              <a:xfrm>
                <a:off x="5045857" y="2579898"/>
                <a:ext cx="125237" cy="19048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grpSp>
        <p:grpSp>
          <p:nvGrpSpPr>
            <p:cNvPr id="28" name="组合 177"/>
            <p:cNvGrpSpPr/>
            <p:nvPr/>
          </p:nvGrpSpPr>
          <p:grpSpPr>
            <a:xfrm>
              <a:off x="5140402" y="2630698"/>
              <a:ext cx="459202" cy="619061"/>
              <a:chOff x="5273752" y="2579898"/>
              <a:chExt cx="459202" cy="619061"/>
            </a:xfrm>
          </p:grpSpPr>
          <p:sp>
            <p:nvSpPr>
              <p:cNvPr id="119" name="等腰三角形 118"/>
              <p:cNvSpPr/>
              <p:nvPr/>
            </p:nvSpPr>
            <p:spPr bwMode="auto">
              <a:xfrm rot="10800000">
                <a:off x="5315498" y="2770378"/>
                <a:ext cx="388756" cy="428581"/>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120" name="矩形 119"/>
              <p:cNvSpPr/>
              <p:nvPr/>
            </p:nvSpPr>
            <p:spPr>
              <a:xfrm>
                <a:off x="5273752" y="2579898"/>
                <a:ext cx="125237" cy="19048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1" name="矩形 120"/>
              <p:cNvSpPr/>
              <p:nvPr/>
            </p:nvSpPr>
            <p:spPr>
              <a:xfrm>
                <a:off x="5440735" y="2579898"/>
                <a:ext cx="125237" cy="19048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2" name="矩形 121"/>
              <p:cNvSpPr/>
              <p:nvPr/>
            </p:nvSpPr>
            <p:spPr>
              <a:xfrm>
                <a:off x="5607717" y="2579898"/>
                <a:ext cx="125237" cy="19048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grpSp>
      </p:grpSp>
      <p:sp>
        <p:nvSpPr>
          <p:cNvPr id="192" name="TextBox 191"/>
          <p:cNvSpPr txBox="1"/>
          <p:nvPr/>
        </p:nvSpPr>
        <p:spPr>
          <a:xfrm>
            <a:off x="971600" y="4019760"/>
            <a:ext cx="1284113" cy="215425"/>
          </a:xfrm>
          <a:prstGeom prst="rect">
            <a:avLst/>
          </a:prstGeom>
          <a:noFill/>
        </p:spPr>
        <p:txBody>
          <a:bodyPr wrap="square" lIns="91422" tIns="45711" rIns="91422" bIns="45711" rtlCol="0">
            <a:spAutoFit/>
          </a:bodyPr>
          <a:lstStyle/>
          <a:p>
            <a:pPr>
              <a:buNone/>
            </a:pPr>
            <a:r>
              <a:rPr lang="en-US" altLang="zh-CN" sz="800" dirty="0">
                <a:solidFill>
                  <a:schemeClr val="bg1"/>
                </a:solidFill>
                <a:latin typeface="微软雅黑" pitchFamily="34" charset="-122"/>
                <a:ea typeface="微软雅黑" pitchFamily="34" charset="-122"/>
              </a:rPr>
              <a:t>Other</a:t>
            </a:r>
            <a:endParaRPr lang="zh-CN" altLang="en-US" sz="800" dirty="0">
              <a:solidFill>
                <a:schemeClr val="bg1"/>
              </a:solidFill>
              <a:latin typeface="微软雅黑" pitchFamily="34" charset="-122"/>
              <a:ea typeface="微软雅黑" pitchFamily="34" charset="-122"/>
            </a:endParaRPr>
          </a:p>
        </p:txBody>
      </p:sp>
      <p:sp>
        <p:nvSpPr>
          <p:cNvPr id="193" name="TextBox 192"/>
          <p:cNvSpPr txBox="1"/>
          <p:nvPr/>
        </p:nvSpPr>
        <p:spPr>
          <a:xfrm>
            <a:off x="2241968" y="4023166"/>
            <a:ext cx="745856" cy="215425"/>
          </a:xfrm>
          <a:prstGeom prst="rect">
            <a:avLst/>
          </a:prstGeom>
          <a:noFill/>
        </p:spPr>
        <p:txBody>
          <a:bodyPr wrap="square" lIns="91422" tIns="45711" rIns="91422" bIns="45711" rtlCol="0">
            <a:spAutoFit/>
          </a:bodyPr>
          <a:lstStyle/>
          <a:p>
            <a:pPr>
              <a:buNone/>
            </a:pPr>
            <a:r>
              <a:rPr lang="en-US" altLang="zh-CN" sz="800" dirty="0">
                <a:solidFill>
                  <a:schemeClr val="bg1"/>
                </a:solidFill>
                <a:latin typeface="微软雅黑" pitchFamily="34" charset="-122"/>
                <a:ea typeface="微软雅黑" pitchFamily="34" charset="-122"/>
              </a:rPr>
              <a:t>Huawei</a:t>
            </a:r>
            <a:endParaRPr lang="zh-CN" altLang="en-US" sz="800" dirty="0">
              <a:solidFill>
                <a:schemeClr val="bg1"/>
              </a:solidFill>
              <a:latin typeface="微软雅黑" pitchFamily="34" charset="-122"/>
              <a:ea typeface="微软雅黑" pitchFamily="34" charset="-122"/>
            </a:endParaRPr>
          </a:p>
        </p:txBody>
      </p:sp>
      <p:sp>
        <p:nvSpPr>
          <p:cNvPr id="194" name="TextBox 193"/>
          <p:cNvSpPr txBox="1"/>
          <p:nvPr/>
        </p:nvSpPr>
        <p:spPr>
          <a:xfrm>
            <a:off x="3275856" y="4011910"/>
            <a:ext cx="1284113" cy="215425"/>
          </a:xfrm>
          <a:prstGeom prst="rect">
            <a:avLst/>
          </a:prstGeom>
          <a:noFill/>
        </p:spPr>
        <p:txBody>
          <a:bodyPr wrap="square" lIns="91422" tIns="45711" rIns="91422" bIns="45711" rtlCol="0">
            <a:spAutoFit/>
          </a:bodyPr>
          <a:lstStyle/>
          <a:p>
            <a:pPr>
              <a:buNone/>
            </a:pPr>
            <a:r>
              <a:rPr lang="en-US" altLang="zh-CN" sz="800" dirty="0">
                <a:solidFill>
                  <a:schemeClr val="bg1"/>
                </a:solidFill>
                <a:latin typeface="微软雅黑" pitchFamily="34" charset="-122"/>
                <a:ea typeface="微软雅黑" pitchFamily="34" charset="-122"/>
              </a:rPr>
              <a:t>Huawei</a:t>
            </a:r>
            <a:endParaRPr lang="zh-CN" altLang="en-US" sz="800" dirty="0">
              <a:solidFill>
                <a:schemeClr val="bg1"/>
              </a:solidFill>
              <a:latin typeface="微软雅黑" pitchFamily="34" charset="-122"/>
              <a:ea typeface="微软雅黑" pitchFamily="34" charset="-122"/>
            </a:endParaRPr>
          </a:p>
        </p:txBody>
      </p:sp>
      <p:sp>
        <p:nvSpPr>
          <p:cNvPr id="195" name="TextBox 194"/>
          <p:cNvSpPr txBox="1"/>
          <p:nvPr/>
        </p:nvSpPr>
        <p:spPr>
          <a:xfrm>
            <a:off x="4601347" y="4023166"/>
            <a:ext cx="592294" cy="215425"/>
          </a:xfrm>
          <a:prstGeom prst="rect">
            <a:avLst/>
          </a:prstGeom>
          <a:noFill/>
        </p:spPr>
        <p:txBody>
          <a:bodyPr wrap="square" lIns="91422" tIns="45711" rIns="91422" bIns="45711" rtlCol="0">
            <a:spAutoFit/>
          </a:bodyPr>
          <a:lstStyle/>
          <a:p>
            <a:pPr>
              <a:buNone/>
            </a:pPr>
            <a:r>
              <a:rPr lang="en-US" altLang="zh-CN" sz="800" dirty="0">
                <a:solidFill>
                  <a:schemeClr val="bg1"/>
                </a:solidFill>
                <a:latin typeface="微软雅黑" pitchFamily="34" charset="-122"/>
                <a:ea typeface="微软雅黑" pitchFamily="34" charset="-122"/>
              </a:rPr>
              <a:t>Other</a:t>
            </a:r>
            <a:endParaRPr lang="zh-CN" altLang="en-US" sz="800" dirty="0">
              <a:solidFill>
                <a:schemeClr val="bg1"/>
              </a:solidFill>
              <a:latin typeface="微软雅黑" pitchFamily="34" charset="-122"/>
              <a:ea typeface="微软雅黑" pitchFamily="34" charset="-122"/>
            </a:endParaRPr>
          </a:p>
        </p:txBody>
      </p:sp>
      <p:cxnSp>
        <p:nvCxnSpPr>
          <p:cNvPr id="274" name="直接连接符 273"/>
          <p:cNvCxnSpPr/>
          <p:nvPr/>
        </p:nvCxnSpPr>
        <p:spPr bwMode="auto">
          <a:xfrm flipV="1">
            <a:off x="2433794" y="1995686"/>
            <a:ext cx="1084288" cy="1119"/>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5" name="组合 274"/>
          <p:cNvGrpSpPr/>
          <p:nvPr/>
        </p:nvGrpSpPr>
        <p:grpSpPr>
          <a:xfrm>
            <a:off x="6012160" y="3903926"/>
            <a:ext cx="446400" cy="252000"/>
            <a:chOff x="15428913" y="-815975"/>
            <a:chExt cx="823912" cy="533400"/>
          </a:xfrm>
          <a:solidFill>
            <a:schemeClr val="bg1"/>
          </a:solidFill>
        </p:grpSpPr>
        <p:sp>
          <p:nvSpPr>
            <p:cNvPr id="276" name="Freeform 521"/>
            <p:cNvSpPr>
              <a:spLocks/>
            </p:cNvSpPr>
            <p:nvPr/>
          </p:nvSpPr>
          <p:spPr bwMode="auto">
            <a:xfrm>
              <a:off x="15886113" y="-690562"/>
              <a:ext cx="276225" cy="149225"/>
            </a:xfrm>
            <a:custGeom>
              <a:avLst/>
              <a:gdLst>
                <a:gd name="T0" fmla="*/ 173 w 174"/>
                <a:gd name="T1" fmla="*/ 17 h 94"/>
                <a:gd name="T2" fmla="*/ 170 w 174"/>
                <a:gd name="T3" fmla="*/ 23 h 94"/>
                <a:gd name="T4" fmla="*/ 160 w 174"/>
                <a:gd name="T5" fmla="*/ 42 h 94"/>
                <a:gd name="T6" fmla="*/ 157 w 174"/>
                <a:gd name="T7" fmla="*/ 41 h 94"/>
                <a:gd name="T8" fmla="*/ 153 w 174"/>
                <a:gd name="T9" fmla="*/ 27 h 94"/>
                <a:gd name="T10" fmla="*/ 151 w 174"/>
                <a:gd name="T11" fmla="*/ 28 h 94"/>
                <a:gd name="T12" fmla="*/ 144 w 174"/>
                <a:gd name="T13" fmla="*/ 16 h 94"/>
                <a:gd name="T14" fmla="*/ 141 w 174"/>
                <a:gd name="T15" fmla="*/ 17 h 94"/>
                <a:gd name="T16" fmla="*/ 136 w 174"/>
                <a:gd name="T17" fmla="*/ 23 h 94"/>
                <a:gd name="T18" fmla="*/ 126 w 174"/>
                <a:gd name="T19" fmla="*/ 41 h 94"/>
                <a:gd name="T20" fmla="*/ 121 w 174"/>
                <a:gd name="T21" fmla="*/ 44 h 94"/>
                <a:gd name="T22" fmla="*/ 118 w 174"/>
                <a:gd name="T23" fmla="*/ 43 h 94"/>
                <a:gd name="T24" fmla="*/ 112 w 174"/>
                <a:gd name="T25" fmla="*/ 50 h 94"/>
                <a:gd name="T26" fmla="*/ 107 w 174"/>
                <a:gd name="T27" fmla="*/ 52 h 94"/>
                <a:gd name="T28" fmla="*/ 102 w 174"/>
                <a:gd name="T29" fmla="*/ 18 h 94"/>
                <a:gd name="T30" fmla="*/ 97 w 174"/>
                <a:gd name="T31" fmla="*/ 34 h 94"/>
                <a:gd name="T32" fmla="*/ 93 w 174"/>
                <a:gd name="T33" fmla="*/ 10 h 94"/>
                <a:gd name="T34" fmla="*/ 89 w 174"/>
                <a:gd name="T35" fmla="*/ 17 h 94"/>
                <a:gd name="T36" fmla="*/ 82 w 174"/>
                <a:gd name="T37" fmla="*/ 11 h 94"/>
                <a:gd name="T38" fmla="*/ 74 w 174"/>
                <a:gd name="T39" fmla="*/ 28 h 94"/>
                <a:gd name="T40" fmla="*/ 60 w 174"/>
                <a:gd name="T41" fmla="*/ 57 h 94"/>
                <a:gd name="T42" fmla="*/ 54 w 174"/>
                <a:gd name="T43" fmla="*/ 63 h 94"/>
                <a:gd name="T44" fmla="*/ 49 w 174"/>
                <a:gd name="T45" fmla="*/ 37 h 94"/>
                <a:gd name="T46" fmla="*/ 45 w 174"/>
                <a:gd name="T47" fmla="*/ 51 h 94"/>
                <a:gd name="T48" fmla="*/ 39 w 174"/>
                <a:gd name="T49" fmla="*/ 60 h 94"/>
                <a:gd name="T50" fmla="*/ 37 w 174"/>
                <a:gd name="T51" fmla="*/ 61 h 94"/>
                <a:gd name="T52" fmla="*/ 31 w 174"/>
                <a:gd name="T53" fmla="*/ 58 h 94"/>
                <a:gd name="T54" fmla="*/ 25 w 174"/>
                <a:gd name="T55" fmla="*/ 71 h 94"/>
                <a:gd name="T56" fmla="*/ 17 w 174"/>
                <a:gd name="T57" fmla="*/ 76 h 94"/>
                <a:gd name="T58" fmla="*/ 12 w 174"/>
                <a:gd name="T59" fmla="*/ 78 h 94"/>
                <a:gd name="T60" fmla="*/ 7 w 174"/>
                <a:gd name="T61" fmla="*/ 93 h 94"/>
                <a:gd name="T62" fmla="*/ 0 w 174"/>
                <a:gd name="T63" fmla="*/ 93 h 94"/>
                <a:gd name="T64" fmla="*/ 5 w 174"/>
                <a:gd name="T65" fmla="*/ 91 h 94"/>
                <a:gd name="T66" fmla="*/ 14 w 174"/>
                <a:gd name="T67" fmla="*/ 75 h 94"/>
                <a:gd name="T68" fmla="*/ 18 w 174"/>
                <a:gd name="T69" fmla="*/ 71 h 94"/>
                <a:gd name="T70" fmla="*/ 26 w 174"/>
                <a:gd name="T71" fmla="*/ 50 h 94"/>
                <a:gd name="T72" fmla="*/ 28 w 174"/>
                <a:gd name="T73" fmla="*/ 49 h 94"/>
                <a:gd name="T74" fmla="*/ 40 w 174"/>
                <a:gd name="T75" fmla="*/ 42 h 94"/>
                <a:gd name="T76" fmla="*/ 41 w 174"/>
                <a:gd name="T77" fmla="*/ 41 h 94"/>
                <a:gd name="T78" fmla="*/ 48 w 174"/>
                <a:gd name="T79" fmla="*/ 25 h 94"/>
                <a:gd name="T80" fmla="*/ 50 w 174"/>
                <a:gd name="T81" fmla="*/ 22 h 94"/>
                <a:gd name="T82" fmla="*/ 56 w 174"/>
                <a:gd name="T83" fmla="*/ 57 h 94"/>
                <a:gd name="T84" fmla="*/ 61 w 174"/>
                <a:gd name="T85" fmla="*/ 38 h 94"/>
                <a:gd name="T86" fmla="*/ 72 w 174"/>
                <a:gd name="T87" fmla="*/ 26 h 94"/>
                <a:gd name="T88" fmla="*/ 79 w 174"/>
                <a:gd name="T89" fmla="*/ 10 h 94"/>
                <a:gd name="T90" fmla="*/ 84 w 174"/>
                <a:gd name="T91" fmla="*/ 5 h 94"/>
                <a:gd name="T92" fmla="*/ 89 w 174"/>
                <a:gd name="T93" fmla="*/ 11 h 94"/>
                <a:gd name="T94" fmla="*/ 93 w 174"/>
                <a:gd name="T95" fmla="*/ 0 h 94"/>
                <a:gd name="T96" fmla="*/ 98 w 174"/>
                <a:gd name="T97" fmla="*/ 20 h 94"/>
                <a:gd name="T98" fmla="*/ 103 w 174"/>
                <a:gd name="T99" fmla="*/ 1 h 94"/>
                <a:gd name="T100" fmla="*/ 109 w 174"/>
                <a:gd name="T101" fmla="*/ 49 h 94"/>
                <a:gd name="T102" fmla="*/ 115 w 174"/>
                <a:gd name="T103" fmla="*/ 33 h 94"/>
                <a:gd name="T104" fmla="*/ 121 w 174"/>
                <a:gd name="T105" fmla="*/ 41 h 94"/>
                <a:gd name="T106" fmla="*/ 136 w 174"/>
                <a:gd name="T107" fmla="*/ 6 h 94"/>
                <a:gd name="T108" fmla="*/ 140 w 174"/>
                <a:gd name="T109" fmla="*/ 6 h 94"/>
                <a:gd name="T110" fmla="*/ 146 w 174"/>
                <a:gd name="T111" fmla="*/ 4 h 94"/>
                <a:gd name="T112" fmla="*/ 151 w 174"/>
                <a:gd name="T113" fmla="*/ 17 h 94"/>
                <a:gd name="T114" fmla="*/ 154 w 174"/>
                <a:gd name="T115" fmla="*/ 5 h 94"/>
                <a:gd name="T116" fmla="*/ 157 w 174"/>
                <a:gd name="T117" fmla="*/ 6 h 94"/>
                <a:gd name="T118" fmla="*/ 167 w 174"/>
                <a:gd name="T119"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94">
                  <a:moveTo>
                    <a:pt x="171" y="18"/>
                  </a:moveTo>
                  <a:lnTo>
                    <a:pt x="171" y="18"/>
                  </a:lnTo>
                  <a:lnTo>
                    <a:pt x="172" y="17"/>
                  </a:lnTo>
                  <a:lnTo>
                    <a:pt x="173" y="17"/>
                  </a:lnTo>
                  <a:lnTo>
                    <a:pt x="173" y="17"/>
                  </a:lnTo>
                  <a:lnTo>
                    <a:pt x="174" y="18"/>
                  </a:lnTo>
                  <a:lnTo>
                    <a:pt x="174" y="19"/>
                  </a:lnTo>
                  <a:lnTo>
                    <a:pt x="170" y="23"/>
                  </a:lnTo>
                  <a:lnTo>
                    <a:pt x="166" y="39"/>
                  </a:lnTo>
                  <a:lnTo>
                    <a:pt x="166" y="39"/>
                  </a:lnTo>
                  <a:lnTo>
                    <a:pt x="164" y="41"/>
                  </a:lnTo>
                  <a:lnTo>
                    <a:pt x="160" y="42"/>
                  </a:lnTo>
                  <a:lnTo>
                    <a:pt x="160" y="42"/>
                  </a:lnTo>
                  <a:lnTo>
                    <a:pt x="158" y="42"/>
                  </a:lnTo>
                  <a:lnTo>
                    <a:pt x="157" y="41"/>
                  </a:lnTo>
                  <a:lnTo>
                    <a:pt x="157" y="41"/>
                  </a:lnTo>
                  <a:lnTo>
                    <a:pt x="157" y="41"/>
                  </a:lnTo>
                  <a:lnTo>
                    <a:pt x="157" y="41"/>
                  </a:lnTo>
                  <a:lnTo>
                    <a:pt x="155" y="17"/>
                  </a:lnTo>
                  <a:lnTo>
                    <a:pt x="153" y="27"/>
                  </a:lnTo>
                  <a:lnTo>
                    <a:pt x="153" y="27"/>
                  </a:lnTo>
                  <a:lnTo>
                    <a:pt x="152" y="28"/>
                  </a:lnTo>
                  <a:lnTo>
                    <a:pt x="151" y="28"/>
                  </a:lnTo>
                  <a:lnTo>
                    <a:pt x="151" y="28"/>
                  </a:lnTo>
                  <a:lnTo>
                    <a:pt x="148" y="27"/>
                  </a:lnTo>
                  <a:lnTo>
                    <a:pt x="148" y="27"/>
                  </a:lnTo>
                  <a:lnTo>
                    <a:pt x="145" y="12"/>
                  </a:lnTo>
                  <a:lnTo>
                    <a:pt x="144" y="16"/>
                  </a:lnTo>
                  <a:lnTo>
                    <a:pt x="144" y="16"/>
                  </a:lnTo>
                  <a:lnTo>
                    <a:pt x="143" y="17"/>
                  </a:lnTo>
                  <a:lnTo>
                    <a:pt x="141" y="17"/>
                  </a:lnTo>
                  <a:lnTo>
                    <a:pt x="141" y="17"/>
                  </a:lnTo>
                  <a:lnTo>
                    <a:pt x="140" y="17"/>
                  </a:lnTo>
                  <a:lnTo>
                    <a:pt x="140" y="17"/>
                  </a:lnTo>
                  <a:lnTo>
                    <a:pt x="138" y="12"/>
                  </a:lnTo>
                  <a:lnTo>
                    <a:pt x="136" y="23"/>
                  </a:lnTo>
                  <a:lnTo>
                    <a:pt x="136" y="23"/>
                  </a:lnTo>
                  <a:lnTo>
                    <a:pt x="135" y="23"/>
                  </a:lnTo>
                  <a:lnTo>
                    <a:pt x="126" y="41"/>
                  </a:lnTo>
                  <a:lnTo>
                    <a:pt x="126" y="41"/>
                  </a:lnTo>
                  <a:lnTo>
                    <a:pt x="126" y="41"/>
                  </a:lnTo>
                  <a:lnTo>
                    <a:pt x="126" y="41"/>
                  </a:lnTo>
                  <a:lnTo>
                    <a:pt x="121" y="44"/>
                  </a:lnTo>
                  <a:lnTo>
                    <a:pt x="121" y="44"/>
                  </a:lnTo>
                  <a:lnTo>
                    <a:pt x="120" y="44"/>
                  </a:lnTo>
                  <a:lnTo>
                    <a:pt x="119" y="43"/>
                  </a:lnTo>
                  <a:lnTo>
                    <a:pt x="119" y="43"/>
                  </a:lnTo>
                  <a:lnTo>
                    <a:pt x="118" y="43"/>
                  </a:lnTo>
                  <a:lnTo>
                    <a:pt x="116" y="39"/>
                  </a:lnTo>
                  <a:lnTo>
                    <a:pt x="113" y="49"/>
                  </a:lnTo>
                  <a:lnTo>
                    <a:pt x="113" y="49"/>
                  </a:lnTo>
                  <a:lnTo>
                    <a:pt x="112" y="50"/>
                  </a:lnTo>
                  <a:lnTo>
                    <a:pt x="112" y="50"/>
                  </a:lnTo>
                  <a:lnTo>
                    <a:pt x="108" y="52"/>
                  </a:lnTo>
                  <a:lnTo>
                    <a:pt x="108" y="52"/>
                  </a:lnTo>
                  <a:lnTo>
                    <a:pt x="107" y="52"/>
                  </a:lnTo>
                  <a:lnTo>
                    <a:pt x="106" y="52"/>
                  </a:lnTo>
                  <a:lnTo>
                    <a:pt x="106" y="52"/>
                  </a:lnTo>
                  <a:lnTo>
                    <a:pt x="105" y="51"/>
                  </a:lnTo>
                  <a:lnTo>
                    <a:pt x="102" y="18"/>
                  </a:lnTo>
                  <a:lnTo>
                    <a:pt x="99" y="33"/>
                  </a:lnTo>
                  <a:lnTo>
                    <a:pt x="99" y="33"/>
                  </a:lnTo>
                  <a:lnTo>
                    <a:pt x="99" y="34"/>
                  </a:lnTo>
                  <a:lnTo>
                    <a:pt x="97" y="34"/>
                  </a:lnTo>
                  <a:lnTo>
                    <a:pt x="97" y="34"/>
                  </a:lnTo>
                  <a:lnTo>
                    <a:pt x="96" y="34"/>
                  </a:lnTo>
                  <a:lnTo>
                    <a:pt x="96" y="33"/>
                  </a:lnTo>
                  <a:lnTo>
                    <a:pt x="93" y="10"/>
                  </a:lnTo>
                  <a:lnTo>
                    <a:pt x="91" y="16"/>
                  </a:lnTo>
                  <a:lnTo>
                    <a:pt x="91" y="16"/>
                  </a:lnTo>
                  <a:lnTo>
                    <a:pt x="90" y="17"/>
                  </a:lnTo>
                  <a:lnTo>
                    <a:pt x="89" y="17"/>
                  </a:lnTo>
                  <a:lnTo>
                    <a:pt x="89" y="17"/>
                  </a:lnTo>
                  <a:lnTo>
                    <a:pt x="88" y="16"/>
                  </a:lnTo>
                  <a:lnTo>
                    <a:pt x="84" y="9"/>
                  </a:lnTo>
                  <a:lnTo>
                    <a:pt x="82" y="11"/>
                  </a:lnTo>
                  <a:lnTo>
                    <a:pt x="78" y="27"/>
                  </a:lnTo>
                  <a:lnTo>
                    <a:pt x="78" y="27"/>
                  </a:lnTo>
                  <a:lnTo>
                    <a:pt x="77" y="28"/>
                  </a:lnTo>
                  <a:lnTo>
                    <a:pt x="74" y="28"/>
                  </a:lnTo>
                  <a:lnTo>
                    <a:pt x="65" y="39"/>
                  </a:lnTo>
                  <a:lnTo>
                    <a:pt x="60" y="57"/>
                  </a:lnTo>
                  <a:lnTo>
                    <a:pt x="60" y="57"/>
                  </a:lnTo>
                  <a:lnTo>
                    <a:pt x="60" y="57"/>
                  </a:lnTo>
                  <a:lnTo>
                    <a:pt x="56" y="62"/>
                  </a:lnTo>
                  <a:lnTo>
                    <a:pt x="56" y="62"/>
                  </a:lnTo>
                  <a:lnTo>
                    <a:pt x="55" y="63"/>
                  </a:lnTo>
                  <a:lnTo>
                    <a:pt x="54" y="63"/>
                  </a:lnTo>
                  <a:lnTo>
                    <a:pt x="54" y="63"/>
                  </a:lnTo>
                  <a:lnTo>
                    <a:pt x="53" y="62"/>
                  </a:lnTo>
                  <a:lnTo>
                    <a:pt x="53" y="62"/>
                  </a:lnTo>
                  <a:lnTo>
                    <a:pt x="49" y="37"/>
                  </a:lnTo>
                  <a:lnTo>
                    <a:pt x="47" y="50"/>
                  </a:lnTo>
                  <a:lnTo>
                    <a:pt x="47" y="50"/>
                  </a:lnTo>
                  <a:lnTo>
                    <a:pt x="46" y="51"/>
                  </a:lnTo>
                  <a:lnTo>
                    <a:pt x="45" y="51"/>
                  </a:lnTo>
                  <a:lnTo>
                    <a:pt x="45" y="51"/>
                  </a:lnTo>
                  <a:lnTo>
                    <a:pt x="44" y="51"/>
                  </a:lnTo>
                  <a:lnTo>
                    <a:pt x="42" y="47"/>
                  </a:lnTo>
                  <a:lnTo>
                    <a:pt x="39" y="60"/>
                  </a:lnTo>
                  <a:lnTo>
                    <a:pt x="39" y="60"/>
                  </a:lnTo>
                  <a:lnTo>
                    <a:pt x="39" y="61"/>
                  </a:lnTo>
                  <a:lnTo>
                    <a:pt x="37" y="61"/>
                  </a:lnTo>
                  <a:lnTo>
                    <a:pt x="37" y="61"/>
                  </a:lnTo>
                  <a:lnTo>
                    <a:pt x="35" y="61"/>
                  </a:lnTo>
                  <a:lnTo>
                    <a:pt x="35" y="61"/>
                  </a:lnTo>
                  <a:lnTo>
                    <a:pt x="31" y="58"/>
                  </a:lnTo>
                  <a:lnTo>
                    <a:pt x="31" y="58"/>
                  </a:lnTo>
                  <a:lnTo>
                    <a:pt x="30" y="57"/>
                  </a:lnTo>
                  <a:lnTo>
                    <a:pt x="29" y="54"/>
                  </a:lnTo>
                  <a:lnTo>
                    <a:pt x="25" y="71"/>
                  </a:lnTo>
                  <a:lnTo>
                    <a:pt x="25" y="71"/>
                  </a:lnTo>
                  <a:lnTo>
                    <a:pt x="24" y="71"/>
                  </a:lnTo>
                  <a:lnTo>
                    <a:pt x="24" y="71"/>
                  </a:lnTo>
                  <a:lnTo>
                    <a:pt x="21" y="74"/>
                  </a:lnTo>
                  <a:lnTo>
                    <a:pt x="17" y="76"/>
                  </a:lnTo>
                  <a:lnTo>
                    <a:pt x="17" y="76"/>
                  </a:lnTo>
                  <a:lnTo>
                    <a:pt x="16" y="76"/>
                  </a:lnTo>
                  <a:lnTo>
                    <a:pt x="16" y="76"/>
                  </a:lnTo>
                  <a:lnTo>
                    <a:pt x="12" y="78"/>
                  </a:lnTo>
                  <a:lnTo>
                    <a:pt x="8" y="92"/>
                  </a:lnTo>
                  <a:lnTo>
                    <a:pt x="8" y="92"/>
                  </a:lnTo>
                  <a:lnTo>
                    <a:pt x="7" y="93"/>
                  </a:lnTo>
                  <a:lnTo>
                    <a:pt x="7" y="93"/>
                  </a:lnTo>
                  <a:lnTo>
                    <a:pt x="2" y="94"/>
                  </a:lnTo>
                  <a:lnTo>
                    <a:pt x="2" y="94"/>
                  </a:lnTo>
                  <a:lnTo>
                    <a:pt x="1" y="94"/>
                  </a:lnTo>
                  <a:lnTo>
                    <a:pt x="0" y="93"/>
                  </a:lnTo>
                  <a:lnTo>
                    <a:pt x="0" y="93"/>
                  </a:lnTo>
                  <a:lnTo>
                    <a:pt x="0" y="92"/>
                  </a:lnTo>
                  <a:lnTo>
                    <a:pt x="1" y="92"/>
                  </a:lnTo>
                  <a:lnTo>
                    <a:pt x="5" y="91"/>
                  </a:lnTo>
                  <a:lnTo>
                    <a:pt x="9" y="77"/>
                  </a:lnTo>
                  <a:lnTo>
                    <a:pt x="9" y="77"/>
                  </a:lnTo>
                  <a:lnTo>
                    <a:pt x="10" y="77"/>
                  </a:lnTo>
                  <a:lnTo>
                    <a:pt x="14" y="75"/>
                  </a:lnTo>
                  <a:lnTo>
                    <a:pt x="18" y="71"/>
                  </a:lnTo>
                  <a:lnTo>
                    <a:pt x="18" y="71"/>
                  </a:lnTo>
                  <a:lnTo>
                    <a:pt x="18" y="71"/>
                  </a:lnTo>
                  <a:lnTo>
                    <a:pt x="18" y="71"/>
                  </a:lnTo>
                  <a:lnTo>
                    <a:pt x="18" y="71"/>
                  </a:lnTo>
                  <a:lnTo>
                    <a:pt x="22" y="70"/>
                  </a:lnTo>
                  <a:lnTo>
                    <a:pt x="26" y="50"/>
                  </a:lnTo>
                  <a:lnTo>
                    <a:pt x="26" y="50"/>
                  </a:lnTo>
                  <a:lnTo>
                    <a:pt x="26" y="50"/>
                  </a:lnTo>
                  <a:lnTo>
                    <a:pt x="27" y="49"/>
                  </a:lnTo>
                  <a:lnTo>
                    <a:pt x="27" y="49"/>
                  </a:lnTo>
                  <a:lnTo>
                    <a:pt x="28" y="49"/>
                  </a:lnTo>
                  <a:lnTo>
                    <a:pt x="29" y="50"/>
                  </a:lnTo>
                  <a:lnTo>
                    <a:pt x="33" y="55"/>
                  </a:lnTo>
                  <a:lnTo>
                    <a:pt x="35" y="58"/>
                  </a:lnTo>
                  <a:lnTo>
                    <a:pt x="40" y="42"/>
                  </a:lnTo>
                  <a:lnTo>
                    <a:pt x="40" y="42"/>
                  </a:lnTo>
                  <a:lnTo>
                    <a:pt x="40" y="42"/>
                  </a:lnTo>
                  <a:lnTo>
                    <a:pt x="41" y="41"/>
                  </a:lnTo>
                  <a:lnTo>
                    <a:pt x="41" y="41"/>
                  </a:lnTo>
                  <a:lnTo>
                    <a:pt x="42" y="41"/>
                  </a:lnTo>
                  <a:lnTo>
                    <a:pt x="43" y="42"/>
                  </a:lnTo>
                  <a:lnTo>
                    <a:pt x="45" y="45"/>
                  </a:lnTo>
                  <a:lnTo>
                    <a:pt x="48" y="25"/>
                  </a:lnTo>
                  <a:lnTo>
                    <a:pt x="48" y="25"/>
                  </a:lnTo>
                  <a:lnTo>
                    <a:pt x="48" y="25"/>
                  </a:lnTo>
                  <a:lnTo>
                    <a:pt x="49" y="23"/>
                  </a:lnTo>
                  <a:lnTo>
                    <a:pt x="50" y="22"/>
                  </a:lnTo>
                  <a:lnTo>
                    <a:pt x="50" y="22"/>
                  </a:lnTo>
                  <a:lnTo>
                    <a:pt x="51" y="23"/>
                  </a:lnTo>
                  <a:lnTo>
                    <a:pt x="51" y="25"/>
                  </a:lnTo>
                  <a:lnTo>
                    <a:pt x="56" y="57"/>
                  </a:lnTo>
                  <a:lnTo>
                    <a:pt x="57" y="55"/>
                  </a:lnTo>
                  <a:lnTo>
                    <a:pt x="61" y="38"/>
                  </a:lnTo>
                  <a:lnTo>
                    <a:pt x="61" y="38"/>
                  </a:lnTo>
                  <a:lnTo>
                    <a:pt x="61" y="38"/>
                  </a:lnTo>
                  <a:lnTo>
                    <a:pt x="71" y="27"/>
                  </a:lnTo>
                  <a:lnTo>
                    <a:pt x="71" y="27"/>
                  </a:lnTo>
                  <a:lnTo>
                    <a:pt x="71" y="27"/>
                  </a:lnTo>
                  <a:lnTo>
                    <a:pt x="72" y="26"/>
                  </a:lnTo>
                  <a:lnTo>
                    <a:pt x="75" y="26"/>
                  </a:lnTo>
                  <a:lnTo>
                    <a:pt x="78" y="11"/>
                  </a:lnTo>
                  <a:lnTo>
                    <a:pt x="78" y="11"/>
                  </a:lnTo>
                  <a:lnTo>
                    <a:pt x="79" y="10"/>
                  </a:lnTo>
                  <a:lnTo>
                    <a:pt x="83" y="5"/>
                  </a:lnTo>
                  <a:lnTo>
                    <a:pt x="83" y="5"/>
                  </a:lnTo>
                  <a:lnTo>
                    <a:pt x="83" y="5"/>
                  </a:lnTo>
                  <a:lnTo>
                    <a:pt x="84" y="5"/>
                  </a:lnTo>
                  <a:lnTo>
                    <a:pt x="84" y="5"/>
                  </a:lnTo>
                  <a:lnTo>
                    <a:pt x="86" y="5"/>
                  </a:lnTo>
                  <a:lnTo>
                    <a:pt x="87" y="5"/>
                  </a:lnTo>
                  <a:lnTo>
                    <a:pt x="89" y="11"/>
                  </a:lnTo>
                  <a:lnTo>
                    <a:pt x="92" y="1"/>
                  </a:lnTo>
                  <a:lnTo>
                    <a:pt x="92" y="1"/>
                  </a:lnTo>
                  <a:lnTo>
                    <a:pt x="92" y="1"/>
                  </a:lnTo>
                  <a:lnTo>
                    <a:pt x="93" y="0"/>
                  </a:lnTo>
                  <a:lnTo>
                    <a:pt x="93" y="0"/>
                  </a:lnTo>
                  <a:lnTo>
                    <a:pt x="95" y="1"/>
                  </a:lnTo>
                  <a:lnTo>
                    <a:pt x="95" y="1"/>
                  </a:lnTo>
                  <a:lnTo>
                    <a:pt x="98" y="20"/>
                  </a:lnTo>
                  <a:lnTo>
                    <a:pt x="100" y="2"/>
                  </a:lnTo>
                  <a:lnTo>
                    <a:pt x="100" y="2"/>
                  </a:lnTo>
                  <a:lnTo>
                    <a:pt x="102" y="1"/>
                  </a:lnTo>
                  <a:lnTo>
                    <a:pt x="103" y="1"/>
                  </a:lnTo>
                  <a:lnTo>
                    <a:pt x="103" y="1"/>
                  </a:lnTo>
                  <a:lnTo>
                    <a:pt x="104" y="1"/>
                  </a:lnTo>
                  <a:lnTo>
                    <a:pt x="105" y="2"/>
                  </a:lnTo>
                  <a:lnTo>
                    <a:pt x="109" y="49"/>
                  </a:lnTo>
                  <a:lnTo>
                    <a:pt x="110" y="48"/>
                  </a:lnTo>
                  <a:lnTo>
                    <a:pt x="114" y="34"/>
                  </a:lnTo>
                  <a:lnTo>
                    <a:pt x="114" y="34"/>
                  </a:lnTo>
                  <a:lnTo>
                    <a:pt x="115" y="33"/>
                  </a:lnTo>
                  <a:lnTo>
                    <a:pt x="115" y="33"/>
                  </a:lnTo>
                  <a:lnTo>
                    <a:pt x="116" y="33"/>
                  </a:lnTo>
                  <a:lnTo>
                    <a:pt x="118" y="34"/>
                  </a:lnTo>
                  <a:lnTo>
                    <a:pt x="121" y="41"/>
                  </a:lnTo>
                  <a:lnTo>
                    <a:pt x="123" y="38"/>
                  </a:lnTo>
                  <a:lnTo>
                    <a:pt x="131" y="22"/>
                  </a:lnTo>
                  <a:lnTo>
                    <a:pt x="136" y="6"/>
                  </a:lnTo>
                  <a:lnTo>
                    <a:pt x="136" y="6"/>
                  </a:lnTo>
                  <a:lnTo>
                    <a:pt x="137" y="5"/>
                  </a:lnTo>
                  <a:lnTo>
                    <a:pt x="137" y="5"/>
                  </a:lnTo>
                  <a:lnTo>
                    <a:pt x="139" y="5"/>
                  </a:lnTo>
                  <a:lnTo>
                    <a:pt x="140" y="6"/>
                  </a:lnTo>
                  <a:lnTo>
                    <a:pt x="142" y="12"/>
                  </a:lnTo>
                  <a:lnTo>
                    <a:pt x="144" y="5"/>
                  </a:lnTo>
                  <a:lnTo>
                    <a:pt x="144" y="5"/>
                  </a:lnTo>
                  <a:lnTo>
                    <a:pt x="146" y="4"/>
                  </a:lnTo>
                  <a:lnTo>
                    <a:pt x="146" y="4"/>
                  </a:lnTo>
                  <a:lnTo>
                    <a:pt x="147" y="4"/>
                  </a:lnTo>
                  <a:lnTo>
                    <a:pt x="148" y="5"/>
                  </a:lnTo>
                  <a:lnTo>
                    <a:pt x="151" y="17"/>
                  </a:lnTo>
                  <a:lnTo>
                    <a:pt x="153" y="6"/>
                  </a:lnTo>
                  <a:lnTo>
                    <a:pt x="153" y="6"/>
                  </a:lnTo>
                  <a:lnTo>
                    <a:pt x="153" y="6"/>
                  </a:lnTo>
                  <a:lnTo>
                    <a:pt x="154" y="5"/>
                  </a:lnTo>
                  <a:lnTo>
                    <a:pt x="155" y="5"/>
                  </a:lnTo>
                  <a:lnTo>
                    <a:pt x="155" y="5"/>
                  </a:lnTo>
                  <a:lnTo>
                    <a:pt x="156" y="5"/>
                  </a:lnTo>
                  <a:lnTo>
                    <a:pt x="157" y="6"/>
                  </a:lnTo>
                  <a:lnTo>
                    <a:pt x="161" y="38"/>
                  </a:lnTo>
                  <a:lnTo>
                    <a:pt x="162" y="38"/>
                  </a:lnTo>
                  <a:lnTo>
                    <a:pt x="167" y="23"/>
                  </a:lnTo>
                  <a:lnTo>
                    <a:pt x="167" y="23"/>
                  </a:lnTo>
                  <a:lnTo>
                    <a:pt x="167" y="22"/>
                  </a:lnTo>
                  <a:lnTo>
                    <a:pt x="17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77" name="Freeform 522"/>
            <p:cNvSpPr>
              <a:spLocks/>
            </p:cNvSpPr>
            <p:nvPr/>
          </p:nvSpPr>
          <p:spPr bwMode="auto">
            <a:xfrm>
              <a:off x="16162338" y="-668337"/>
              <a:ext cx="19050" cy="20638"/>
            </a:xfrm>
            <a:custGeom>
              <a:avLst/>
              <a:gdLst>
                <a:gd name="T0" fmla="*/ 5 w 12"/>
                <a:gd name="T1" fmla="*/ 13 h 13"/>
                <a:gd name="T2" fmla="*/ 5 w 12"/>
                <a:gd name="T3" fmla="*/ 13 h 13"/>
                <a:gd name="T4" fmla="*/ 8 w 12"/>
                <a:gd name="T5" fmla="*/ 12 h 13"/>
                <a:gd name="T6" fmla="*/ 10 w 12"/>
                <a:gd name="T7" fmla="*/ 11 h 13"/>
                <a:gd name="T8" fmla="*/ 11 w 12"/>
                <a:gd name="T9" fmla="*/ 8 h 13"/>
                <a:gd name="T10" fmla="*/ 12 w 12"/>
                <a:gd name="T11" fmla="*/ 6 h 13"/>
                <a:gd name="T12" fmla="*/ 12 w 12"/>
                <a:gd name="T13" fmla="*/ 6 h 13"/>
                <a:gd name="T14" fmla="*/ 11 w 12"/>
                <a:gd name="T15" fmla="*/ 4 h 13"/>
                <a:gd name="T16" fmla="*/ 10 w 12"/>
                <a:gd name="T17" fmla="*/ 2 h 13"/>
                <a:gd name="T18" fmla="*/ 8 w 12"/>
                <a:gd name="T19" fmla="*/ 1 h 13"/>
                <a:gd name="T20" fmla="*/ 5 w 12"/>
                <a:gd name="T21" fmla="*/ 0 h 13"/>
                <a:gd name="T22" fmla="*/ 5 w 12"/>
                <a:gd name="T23" fmla="*/ 0 h 13"/>
                <a:gd name="T24" fmla="*/ 3 w 12"/>
                <a:gd name="T25" fmla="*/ 1 h 13"/>
                <a:gd name="T26" fmla="*/ 2 w 12"/>
                <a:gd name="T27" fmla="*/ 2 h 13"/>
                <a:gd name="T28" fmla="*/ 0 w 12"/>
                <a:gd name="T29" fmla="*/ 4 h 13"/>
                <a:gd name="T30" fmla="*/ 0 w 12"/>
                <a:gd name="T31" fmla="*/ 6 h 13"/>
                <a:gd name="T32" fmla="*/ 0 w 12"/>
                <a:gd name="T33" fmla="*/ 6 h 13"/>
                <a:gd name="T34" fmla="*/ 0 w 12"/>
                <a:gd name="T35" fmla="*/ 8 h 13"/>
                <a:gd name="T36" fmla="*/ 2 w 12"/>
                <a:gd name="T37" fmla="*/ 11 h 13"/>
                <a:gd name="T38" fmla="*/ 3 w 12"/>
                <a:gd name="T39" fmla="*/ 12 h 13"/>
                <a:gd name="T40" fmla="*/ 5 w 12"/>
                <a:gd name="T41" fmla="*/ 13 h 13"/>
                <a:gd name="T42" fmla="*/ 5 w 12"/>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5" y="13"/>
                  </a:moveTo>
                  <a:lnTo>
                    <a:pt x="5" y="13"/>
                  </a:lnTo>
                  <a:lnTo>
                    <a:pt x="8" y="12"/>
                  </a:lnTo>
                  <a:lnTo>
                    <a:pt x="10" y="11"/>
                  </a:lnTo>
                  <a:lnTo>
                    <a:pt x="11" y="8"/>
                  </a:lnTo>
                  <a:lnTo>
                    <a:pt x="12" y="6"/>
                  </a:lnTo>
                  <a:lnTo>
                    <a:pt x="12" y="6"/>
                  </a:lnTo>
                  <a:lnTo>
                    <a:pt x="11" y="4"/>
                  </a:lnTo>
                  <a:lnTo>
                    <a:pt x="10" y="2"/>
                  </a:lnTo>
                  <a:lnTo>
                    <a:pt x="8" y="1"/>
                  </a:lnTo>
                  <a:lnTo>
                    <a:pt x="5" y="0"/>
                  </a:lnTo>
                  <a:lnTo>
                    <a:pt x="5" y="0"/>
                  </a:lnTo>
                  <a:lnTo>
                    <a:pt x="3" y="1"/>
                  </a:lnTo>
                  <a:lnTo>
                    <a:pt x="2" y="2"/>
                  </a:lnTo>
                  <a:lnTo>
                    <a:pt x="0" y="4"/>
                  </a:lnTo>
                  <a:lnTo>
                    <a:pt x="0" y="6"/>
                  </a:lnTo>
                  <a:lnTo>
                    <a:pt x="0" y="6"/>
                  </a:lnTo>
                  <a:lnTo>
                    <a:pt x="0" y="8"/>
                  </a:lnTo>
                  <a:lnTo>
                    <a:pt x="2" y="11"/>
                  </a:lnTo>
                  <a:lnTo>
                    <a:pt x="3" y="12"/>
                  </a:lnTo>
                  <a:lnTo>
                    <a:pt x="5" y="13"/>
                  </a:lnTo>
                  <a:lnTo>
                    <a:pt x="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78" name="Freeform 523"/>
            <p:cNvSpPr>
              <a:spLocks noEditPoints="1"/>
            </p:cNvSpPr>
            <p:nvPr/>
          </p:nvSpPr>
          <p:spPr bwMode="auto">
            <a:xfrm>
              <a:off x="15808325" y="-782637"/>
              <a:ext cx="444500" cy="407988"/>
            </a:xfrm>
            <a:custGeom>
              <a:avLst/>
              <a:gdLst>
                <a:gd name="T0" fmla="*/ 66 w 280"/>
                <a:gd name="T1" fmla="*/ 240 h 257"/>
                <a:gd name="T2" fmla="*/ 215 w 280"/>
                <a:gd name="T3" fmla="*/ 257 h 257"/>
                <a:gd name="T4" fmla="*/ 205 w 280"/>
                <a:gd name="T5" fmla="*/ 232 h 257"/>
                <a:gd name="T6" fmla="*/ 280 w 280"/>
                <a:gd name="T7" fmla="*/ 21 h 257"/>
                <a:gd name="T8" fmla="*/ 279 w 280"/>
                <a:gd name="T9" fmla="*/ 19 h 257"/>
                <a:gd name="T10" fmla="*/ 279 w 280"/>
                <a:gd name="T11" fmla="*/ 16 h 257"/>
                <a:gd name="T12" fmla="*/ 277 w 280"/>
                <a:gd name="T13" fmla="*/ 14 h 257"/>
                <a:gd name="T14" fmla="*/ 276 w 280"/>
                <a:gd name="T15" fmla="*/ 12 h 257"/>
                <a:gd name="T16" fmla="*/ 275 w 280"/>
                <a:gd name="T17" fmla="*/ 11 h 257"/>
                <a:gd name="T18" fmla="*/ 274 w 280"/>
                <a:gd name="T19" fmla="*/ 9 h 257"/>
                <a:gd name="T20" fmla="*/ 273 w 280"/>
                <a:gd name="T21" fmla="*/ 8 h 257"/>
                <a:gd name="T22" fmla="*/ 271 w 280"/>
                <a:gd name="T23" fmla="*/ 6 h 257"/>
                <a:gd name="T24" fmla="*/ 270 w 280"/>
                <a:gd name="T25" fmla="*/ 5 h 257"/>
                <a:gd name="T26" fmla="*/ 268 w 280"/>
                <a:gd name="T27" fmla="*/ 4 h 257"/>
                <a:gd name="T28" fmla="*/ 266 w 280"/>
                <a:gd name="T29" fmla="*/ 3 h 257"/>
                <a:gd name="T30" fmla="*/ 264 w 280"/>
                <a:gd name="T31" fmla="*/ 2 h 257"/>
                <a:gd name="T32" fmla="*/ 261 w 280"/>
                <a:gd name="T33" fmla="*/ 2 h 257"/>
                <a:gd name="T34" fmla="*/ 259 w 280"/>
                <a:gd name="T35" fmla="*/ 2 h 257"/>
                <a:gd name="T36" fmla="*/ 257 w 280"/>
                <a:gd name="T37" fmla="*/ 0 h 257"/>
                <a:gd name="T38" fmla="*/ 22 w 280"/>
                <a:gd name="T39" fmla="*/ 2 h 257"/>
                <a:gd name="T40" fmla="*/ 19 w 280"/>
                <a:gd name="T41" fmla="*/ 2 h 257"/>
                <a:gd name="T42" fmla="*/ 17 w 280"/>
                <a:gd name="T43" fmla="*/ 2 h 257"/>
                <a:gd name="T44" fmla="*/ 15 w 280"/>
                <a:gd name="T45" fmla="*/ 3 h 257"/>
                <a:gd name="T46" fmla="*/ 13 w 280"/>
                <a:gd name="T47" fmla="*/ 4 h 257"/>
                <a:gd name="T48" fmla="*/ 11 w 280"/>
                <a:gd name="T49" fmla="*/ 4 h 257"/>
                <a:gd name="T50" fmla="*/ 10 w 280"/>
                <a:gd name="T51" fmla="*/ 6 h 257"/>
                <a:gd name="T52" fmla="*/ 8 w 280"/>
                <a:gd name="T53" fmla="*/ 7 h 257"/>
                <a:gd name="T54" fmla="*/ 7 w 280"/>
                <a:gd name="T55" fmla="*/ 8 h 257"/>
                <a:gd name="T56" fmla="*/ 6 w 280"/>
                <a:gd name="T57" fmla="*/ 10 h 257"/>
                <a:gd name="T58" fmla="*/ 3 w 280"/>
                <a:gd name="T59" fmla="*/ 11 h 257"/>
                <a:gd name="T60" fmla="*/ 3 w 280"/>
                <a:gd name="T61" fmla="*/ 13 h 257"/>
                <a:gd name="T62" fmla="*/ 2 w 280"/>
                <a:gd name="T63" fmla="*/ 15 h 257"/>
                <a:gd name="T64" fmla="*/ 1 w 280"/>
                <a:gd name="T65" fmla="*/ 18 h 257"/>
                <a:gd name="T66" fmla="*/ 1 w 280"/>
                <a:gd name="T67" fmla="*/ 20 h 257"/>
                <a:gd name="T68" fmla="*/ 1 w 280"/>
                <a:gd name="T69" fmla="*/ 22 h 257"/>
                <a:gd name="T70" fmla="*/ 0 w 280"/>
                <a:gd name="T71" fmla="*/ 128 h 257"/>
                <a:gd name="T72" fmla="*/ 14 w 280"/>
                <a:gd name="T73" fmla="*/ 135 h 257"/>
                <a:gd name="T74" fmla="*/ 26 w 280"/>
                <a:gd name="T75" fmla="*/ 23 h 257"/>
                <a:gd name="T76" fmla="*/ 254 w 280"/>
                <a:gd name="T77" fmla="*/ 192 h 257"/>
                <a:gd name="T78" fmla="*/ 50 w 280"/>
                <a:gd name="T79" fmla="*/ 215 h 257"/>
                <a:gd name="T80" fmla="*/ 95 w 280"/>
                <a:gd name="T81" fmla="*/ 223 h 257"/>
                <a:gd name="T82" fmla="*/ 185 w 280"/>
                <a:gd name="T83" fmla="*/ 215 h 257"/>
                <a:gd name="T84" fmla="*/ 258 w 280"/>
                <a:gd name="T85" fmla="*/ 215 h 257"/>
                <a:gd name="T86" fmla="*/ 260 w 280"/>
                <a:gd name="T87" fmla="*/ 215 h 257"/>
                <a:gd name="T88" fmla="*/ 263 w 280"/>
                <a:gd name="T89" fmla="*/ 214 h 257"/>
                <a:gd name="T90" fmla="*/ 265 w 280"/>
                <a:gd name="T91" fmla="*/ 214 h 257"/>
                <a:gd name="T92" fmla="*/ 267 w 280"/>
                <a:gd name="T93" fmla="*/ 213 h 257"/>
                <a:gd name="T94" fmla="*/ 269 w 280"/>
                <a:gd name="T95" fmla="*/ 212 h 257"/>
                <a:gd name="T96" fmla="*/ 270 w 280"/>
                <a:gd name="T97" fmla="*/ 211 h 257"/>
                <a:gd name="T98" fmla="*/ 272 w 280"/>
                <a:gd name="T99" fmla="*/ 209 h 257"/>
                <a:gd name="T100" fmla="*/ 273 w 280"/>
                <a:gd name="T101" fmla="*/ 207 h 257"/>
                <a:gd name="T102" fmla="*/ 275 w 280"/>
                <a:gd name="T103" fmla="*/ 206 h 257"/>
                <a:gd name="T104" fmla="*/ 276 w 280"/>
                <a:gd name="T105" fmla="*/ 204 h 257"/>
                <a:gd name="T106" fmla="*/ 277 w 280"/>
                <a:gd name="T107" fmla="*/ 202 h 257"/>
                <a:gd name="T108" fmla="*/ 279 w 280"/>
                <a:gd name="T109" fmla="*/ 201 h 257"/>
                <a:gd name="T110" fmla="*/ 279 w 280"/>
                <a:gd name="T111" fmla="*/ 199 h 257"/>
                <a:gd name="T112" fmla="*/ 280 w 280"/>
                <a:gd name="T113" fmla="*/ 197 h 257"/>
                <a:gd name="T114" fmla="*/ 280 w 280"/>
                <a:gd name="T115" fmla="*/ 195 h 257"/>
                <a:gd name="T116" fmla="*/ 280 w 280"/>
                <a:gd name="T117" fmla="*/ 2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 h="257">
                  <a:moveTo>
                    <a:pt x="75" y="232"/>
                  </a:moveTo>
                  <a:lnTo>
                    <a:pt x="66" y="240"/>
                  </a:lnTo>
                  <a:lnTo>
                    <a:pt x="66" y="257"/>
                  </a:lnTo>
                  <a:lnTo>
                    <a:pt x="215" y="257"/>
                  </a:lnTo>
                  <a:lnTo>
                    <a:pt x="215" y="240"/>
                  </a:lnTo>
                  <a:lnTo>
                    <a:pt x="205" y="232"/>
                  </a:lnTo>
                  <a:lnTo>
                    <a:pt x="75" y="232"/>
                  </a:lnTo>
                  <a:close/>
                  <a:moveTo>
                    <a:pt x="280" y="21"/>
                  </a:moveTo>
                  <a:lnTo>
                    <a:pt x="280" y="20"/>
                  </a:lnTo>
                  <a:lnTo>
                    <a:pt x="279" y="19"/>
                  </a:lnTo>
                  <a:lnTo>
                    <a:pt x="279" y="18"/>
                  </a:lnTo>
                  <a:lnTo>
                    <a:pt x="279" y="16"/>
                  </a:lnTo>
                  <a:lnTo>
                    <a:pt x="279" y="15"/>
                  </a:lnTo>
                  <a:lnTo>
                    <a:pt x="277" y="14"/>
                  </a:lnTo>
                  <a:lnTo>
                    <a:pt x="277" y="13"/>
                  </a:lnTo>
                  <a:lnTo>
                    <a:pt x="276" y="12"/>
                  </a:lnTo>
                  <a:lnTo>
                    <a:pt x="276" y="11"/>
                  </a:lnTo>
                  <a:lnTo>
                    <a:pt x="275" y="11"/>
                  </a:lnTo>
                  <a:lnTo>
                    <a:pt x="275" y="10"/>
                  </a:lnTo>
                  <a:lnTo>
                    <a:pt x="274" y="9"/>
                  </a:lnTo>
                  <a:lnTo>
                    <a:pt x="273" y="8"/>
                  </a:lnTo>
                  <a:lnTo>
                    <a:pt x="273" y="8"/>
                  </a:lnTo>
                  <a:lnTo>
                    <a:pt x="272" y="7"/>
                  </a:lnTo>
                  <a:lnTo>
                    <a:pt x="271" y="6"/>
                  </a:lnTo>
                  <a:lnTo>
                    <a:pt x="270" y="6"/>
                  </a:lnTo>
                  <a:lnTo>
                    <a:pt x="270" y="5"/>
                  </a:lnTo>
                  <a:lnTo>
                    <a:pt x="269" y="4"/>
                  </a:lnTo>
                  <a:lnTo>
                    <a:pt x="268" y="4"/>
                  </a:lnTo>
                  <a:lnTo>
                    <a:pt x="267" y="4"/>
                  </a:lnTo>
                  <a:lnTo>
                    <a:pt x="266" y="3"/>
                  </a:lnTo>
                  <a:lnTo>
                    <a:pt x="265" y="3"/>
                  </a:lnTo>
                  <a:lnTo>
                    <a:pt x="264" y="2"/>
                  </a:lnTo>
                  <a:lnTo>
                    <a:pt x="263" y="2"/>
                  </a:lnTo>
                  <a:lnTo>
                    <a:pt x="261" y="2"/>
                  </a:lnTo>
                  <a:lnTo>
                    <a:pt x="260" y="2"/>
                  </a:lnTo>
                  <a:lnTo>
                    <a:pt x="259" y="2"/>
                  </a:lnTo>
                  <a:lnTo>
                    <a:pt x="258" y="2"/>
                  </a:lnTo>
                  <a:lnTo>
                    <a:pt x="257" y="0"/>
                  </a:lnTo>
                  <a:lnTo>
                    <a:pt x="23" y="0"/>
                  </a:lnTo>
                  <a:lnTo>
                    <a:pt x="22" y="2"/>
                  </a:lnTo>
                  <a:lnTo>
                    <a:pt x="20" y="2"/>
                  </a:lnTo>
                  <a:lnTo>
                    <a:pt x="19" y="2"/>
                  </a:lnTo>
                  <a:lnTo>
                    <a:pt x="18" y="2"/>
                  </a:lnTo>
                  <a:lnTo>
                    <a:pt x="17" y="2"/>
                  </a:lnTo>
                  <a:lnTo>
                    <a:pt x="16" y="2"/>
                  </a:lnTo>
                  <a:lnTo>
                    <a:pt x="15" y="3"/>
                  </a:lnTo>
                  <a:lnTo>
                    <a:pt x="14" y="3"/>
                  </a:lnTo>
                  <a:lnTo>
                    <a:pt x="13" y="4"/>
                  </a:lnTo>
                  <a:lnTo>
                    <a:pt x="12" y="4"/>
                  </a:lnTo>
                  <a:lnTo>
                    <a:pt x="11" y="4"/>
                  </a:lnTo>
                  <a:lnTo>
                    <a:pt x="11" y="5"/>
                  </a:lnTo>
                  <a:lnTo>
                    <a:pt x="10" y="6"/>
                  </a:lnTo>
                  <a:lnTo>
                    <a:pt x="9" y="6"/>
                  </a:lnTo>
                  <a:lnTo>
                    <a:pt x="8" y="7"/>
                  </a:lnTo>
                  <a:lnTo>
                    <a:pt x="8" y="8"/>
                  </a:lnTo>
                  <a:lnTo>
                    <a:pt x="7" y="8"/>
                  </a:lnTo>
                  <a:lnTo>
                    <a:pt x="6" y="9"/>
                  </a:lnTo>
                  <a:lnTo>
                    <a:pt x="6" y="10"/>
                  </a:lnTo>
                  <a:lnTo>
                    <a:pt x="4" y="11"/>
                  </a:lnTo>
                  <a:lnTo>
                    <a:pt x="3" y="11"/>
                  </a:lnTo>
                  <a:lnTo>
                    <a:pt x="3" y="12"/>
                  </a:lnTo>
                  <a:lnTo>
                    <a:pt x="3" y="13"/>
                  </a:lnTo>
                  <a:lnTo>
                    <a:pt x="2" y="14"/>
                  </a:lnTo>
                  <a:lnTo>
                    <a:pt x="2" y="15"/>
                  </a:lnTo>
                  <a:lnTo>
                    <a:pt x="1" y="16"/>
                  </a:lnTo>
                  <a:lnTo>
                    <a:pt x="1" y="18"/>
                  </a:lnTo>
                  <a:lnTo>
                    <a:pt x="1" y="19"/>
                  </a:lnTo>
                  <a:lnTo>
                    <a:pt x="1" y="20"/>
                  </a:lnTo>
                  <a:lnTo>
                    <a:pt x="1" y="21"/>
                  </a:lnTo>
                  <a:lnTo>
                    <a:pt x="1" y="22"/>
                  </a:lnTo>
                  <a:lnTo>
                    <a:pt x="0" y="23"/>
                  </a:lnTo>
                  <a:lnTo>
                    <a:pt x="0" y="128"/>
                  </a:lnTo>
                  <a:lnTo>
                    <a:pt x="0" y="128"/>
                  </a:lnTo>
                  <a:lnTo>
                    <a:pt x="14" y="135"/>
                  </a:lnTo>
                  <a:lnTo>
                    <a:pt x="26" y="141"/>
                  </a:lnTo>
                  <a:lnTo>
                    <a:pt x="26" y="23"/>
                  </a:lnTo>
                  <a:lnTo>
                    <a:pt x="254" y="23"/>
                  </a:lnTo>
                  <a:lnTo>
                    <a:pt x="254" y="192"/>
                  </a:lnTo>
                  <a:lnTo>
                    <a:pt x="50" y="192"/>
                  </a:lnTo>
                  <a:lnTo>
                    <a:pt x="50" y="215"/>
                  </a:lnTo>
                  <a:lnTo>
                    <a:pt x="95" y="215"/>
                  </a:lnTo>
                  <a:lnTo>
                    <a:pt x="95" y="223"/>
                  </a:lnTo>
                  <a:lnTo>
                    <a:pt x="185" y="223"/>
                  </a:lnTo>
                  <a:lnTo>
                    <a:pt x="185" y="215"/>
                  </a:lnTo>
                  <a:lnTo>
                    <a:pt x="257" y="215"/>
                  </a:lnTo>
                  <a:lnTo>
                    <a:pt x="258" y="215"/>
                  </a:lnTo>
                  <a:lnTo>
                    <a:pt x="259" y="215"/>
                  </a:lnTo>
                  <a:lnTo>
                    <a:pt x="260" y="215"/>
                  </a:lnTo>
                  <a:lnTo>
                    <a:pt x="261" y="215"/>
                  </a:lnTo>
                  <a:lnTo>
                    <a:pt x="263" y="214"/>
                  </a:lnTo>
                  <a:lnTo>
                    <a:pt x="264" y="214"/>
                  </a:lnTo>
                  <a:lnTo>
                    <a:pt x="265" y="214"/>
                  </a:lnTo>
                  <a:lnTo>
                    <a:pt x="266" y="213"/>
                  </a:lnTo>
                  <a:lnTo>
                    <a:pt x="267" y="213"/>
                  </a:lnTo>
                  <a:lnTo>
                    <a:pt x="268" y="213"/>
                  </a:lnTo>
                  <a:lnTo>
                    <a:pt x="269" y="212"/>
                  </a:lnTo>
                  <a:lnTo>
                    <a:pt x="270" y="212"/>
                  </a:lnTo>
                  <a:lnTo>
                    <a:pt x="270" y="211"/>
                  </a:lnTo>
                  <a:lnTo>
                    <a:pt x="271" y="209"/>
                  </a:lnTo>
                  <a:lnTo>
                    <a:pt x="272" y="209"/>
                  </a:lnTo>
                  <a:lnTo>
                    <a:pt x="273" y="208"/>
                  </a:lnTo>
                  <a:lnTo>
                    <a:pt x="273" y="207"/>
                  </a:lnTo>
                  <a:lnTo>
                    <a:pt x="274" y="207"/>
                  </a:lnTo>
                  <a:lnTo>
                    <a:pt x="275" y="206"/>
                  </a:lnTo>
                  <a:lnTo>
                    <a:pt x="275" y="205"/>
                  </a:lnTo>
                  <a:lnTo>
                    <a:pt x="276" y="204"/>
                  </a:lnTo>
                  <a:lnTo>
                    <a:pt x="276" y="203"/>
                  </a:lnTo>
                  <a:lnTo>
                    <a:pt x="277" y="202"/>
                  </a:lnTo>
                  <a:lnTo>
                    <a:pt x="277" y="201"/>
                  </a:lnTo>
                  <a:lnTo>
                    <a:pt x="279" y="201"/>
                  </a:lnTo>
                  <a:lnTo>
                    <a:pt x="279" y="200"/>
                  </a:lnTo>
                  <a:lnTo>
                    <a:pt x="279" y="199"/>
                  </a:lnTo>
                  <a:lnTo>
                    <a:pt x="279" y="198"/>
                  </a:lnTo>
                  <a:lnTo>
                    <a:pt x="280" y="197"/>
                  </a:lnTo>
                  <a:lnTo>
                    <a:pt x="280" y="196"/>
                  </a:lnTo>
                  <a:lnTo>
                    <a:pt x="280" y="195"/>
                  </a:lnTo>
                  <a:lnTo>
                    <a:pt x="280" y="22"/>
                  </a:lnTo>
                  <a:lnTo>
                    <a:pt x="28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79" name="Freeform 524"/>
            <p:cNvSpPr>
              <a:spLocks/>
            </p:cNvSpPr>
            <p:nvPr/>
          </p:nvSpPr>
          <p:spPr bwMode="auto">
            <a:xfrm>
              <a:off x="15532100" y="-815975"/>
              <a:ext cx="242887" cy="244475"/>
            </a:xfrm>
            <a:custGeom>
              <a:avLst/>
              <a:gdLst>
                <a:gd name="T0" fmla="*/ 77 w 153"/>
                <a:gd name="T1" fmla="*/ 154 h 154"/>
                <a:gd name="T2" fmla="*/ 92 w 153"/>
                <a:gd name="T3" fmla="*/ 152 h 154"/>
                <a:gd name="T4" fmla="*/ 106 w 153"/>
                <a:gd name="T5" fmla="*/ 147 h 154"/>
                <a:gd name="T6" fmla="*/ 120 w 153"/>
                <a:gd name="T7" fmla="*/ 141 h 154"/>
                <a:gd name="T8" fmla="*/ 130 w 153"/>
                <a:gd name="T9" fmla="*/ 131 h 154"/>
                <a:gd name="T10" fmla="*/ 140 w 153"/>
                <a:gd name="T11" fmla="*/ 120 h 154"/>
                <a:gd name="T12" fmla="*/ 148 w 153"/>
                <a:gd name="T13" fmla="*/ 107 h 154"/>
                <a:gd name="T14" fmla="*/ 152 w 153"/>
                <a:gd name="T15" fmla="*/ 93 h 154"/>
                <a:gd name="T16" fmla="*/ 153 w 153"/>
                <a:gd name="T17" fmla="*/ 77 h 154"/>
                <a:gd name="T18" fmla="*/ 153 w 153"/>
                <a:gd name="T19" fmla="*/ 69 h 154"/>
                <a:gd name="T20" fmla="*/ 150 w 153"/>
                <a:gd name="T21" fmla="*/ 54 h 154"/>
                <a:gd name="T22" fmla="*/ 144 w 153"/>
                <a:gd name="T23" fmla="*/ 41 h 154"/>
                <a:gd name="T24" fmla="*/ 136 w 153"/>
                <a:gd name="T25" fmla="*/ 29 h 154"/>
                <a:gd name="T26" fmla="*/ 125 w 153"/>
                <a:gd name="T27" fmla="*/ 18 h 154"/>
                <a:gd name="T28" fmla="*/ 113 w 153"/>
                <a:gd name="T29" fmla="*/ 10 h 154"/>
                <a:gd name="T30" fmla="*/ 100 w 153"/>
                <a:gd name="T31" fmla="*/ 4 h 154"/>
                <a:gd name="T32" fmla="*/ 85 w 153"/>
                <a:gd name="T33" fmla="*/ 1 h 154"/>
                <a:gd name="T34" fmla="*/ 77 w 153"/>
                <a:gd name="T35" fmla="*/ 0 h 154"/>
                <a:gd name="T36" fmla="*/ 61 w 153"/>
                <a:gd name="T37" fmla="*/ 2 h 154"/>
                <a:gd name="T38" fmla="*/ 47 w 153"/>
                <a:gd name="T39" fmla="*/ 7 h 154"/>
                <a:gd name="T40" fmla="*/ 34 w 153"/>
                <a:gd name="T41" fmla="*/ 14 h 154"/>
                <a:gd name="T42" fmla="*/ 23 w 153"/>
                <a:gd name="T43" fmla="*/ 24 h 154"/>
                <a:gd name="T44" fmla="*/ 13 w 153"/>
                <a:gd name="T45" fmla="*/ 34 h 154"/>
                <a:gd name="T46" fmla="*/ 7 w 153"/>
                <a:gd name="T47" fmla="*/ 47 h 154"/>
                <a:gd name="T48" fmla="*/ 1 w 153"/>
                <a:gd name="T49" fmla="*/ 62 h 154"/>
                <a:gd name="T50" fmla="*/ 0 w 153"/>
                <a:gd name="T51" fmla="*/ 77 h 154"/>
                <a:gd name="T52" fmla="*/ 0 w 153"/>
                <a:gd name="T53" fmla="*/ 84 h 154"/>
                <a:gd name="T54" fmla="*/ 4 w 153"/>
                <a:gd name="T55" fmla="*/ 99 h 154"/>
                <a:gd name="T56" fmla="*/ 10 w 153"/>
                <a:gd name="T57" fmla="*/ 113 h 154"/>
                <a:gd name="T58" fmla="*/ 17 w 153"/>
                <a:gd name="T59" fmla="*/ 126 h 154"/>
                <a:gd name="T60" fmla="*/ 28 w 153"/>
                <a:gd name="T61" fmla="*/ 136 h 154"/>
                <a:gd name="T62" fmla="*/ 40 w 153"/>
                <a:gd name="T63" fmla="*/ 144 h 154"/>
                <a:gd name="T64" fmla="*/ 54 w 153"/>
                <a:gd name="T65" fmla="*/ 150 h 154"/>
                <a:gd name="T66" fmla="*/ 69 w 153"/>
                <a:gd name="T67" fmla="*/ 153 h 154"/>
                <a:gd name="T68" fmla="*/ 77 w 153"/>
                <a:gd name="T6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4">
                  <a:moveTo>
                    <a:pt x="77" y="154"/>
                  </a:moveTo>
                  <a:lnTo>
                    <a:pt x="77" y="154"/>
                  </a:lnTo>
                  <a:lnTo>
                    <a:pt x="85" y="153"/>
                  </a:lnTo>
                  <a:lnTo>
                    <a:pt x="92" y="152"/>
                  </a:lnTo>
                  <a:lnTo>
                    <a:pt x="100" y="150"/>
                  </a:lnTo>
                  <a:lnTo>
                    <a:pt x="106" y="147"/>
                  </a:lnTo>
                  <a:lnTo>
                    <a:pt x="113" y="144"/>
                  </a:lnTo>
                  <a:lnTo>
                    <a:pt x="120" y="141"/>
                  </a:lnTo>
                  <a:lnTo>
                    <a:pt x="125" y="136"/>
                  </a:lnTo>
                  <a:lnTo>
                    <a:pt x="130" y="131"/>
                  </a:lnTo>
                  <a:lnTo>
                    <a:pt x="136" y="126"/>
                  </a:lnTo>
                  <a:lnTo>
                    <a:pt x="140" y="120"/>
                  </a:lnTo>
                  <a:lnTo>
                    <a:pt x="144" y="113"/>
                  </a:lnTo>
                  <a:lnTo>
                    <a:pt x="148" y="107"/>
                  </a:lnTo>
                  <a:lnTo>
                    <a:pt x="150" y="99"/>
                  </a:lnTo>
                  <a:lnTo>
                    <a:pt x="152" y="93"/>
                  </a:lnTo>
                  <a:lnTo>
                    <a:pt x="153" y="84"/>
                  </a:lnTo>
                  <a:lnTo>
                    <a:pt x="153" y="77"/>
                  </a:lnTo>
                  <a:lnTo>
                    <a:pt x="153" y="77"/>
                  </a:lnTo>
                  <a:lnTo>
                    <a:pt x="153" y="69"/>
                  </a:lnTo>
                  <a:lnTo>
                    <a:pt x="152" y="62"/>
                  </a:lnTo>
                  <a:lnTo>
                    <a:pt x="150" y="54"/>
                  </a:lnTo>
                  <a:lnTo>
                    <a:pt x="148" y="47"/>
                  </a:lnTo>
                  <a:lnTo>
                    <a:pt x="144" y="41"/>
                  </a:lnTo>
                  <a:lnTo>
                    <a:pt x="140" y="34"/>
                  </a:lnTo>
                  <a:lnTo>
                    <a:pt x="136" y="29"/>
                  </a:lnTo>
                  <a:lnTo>
                    <a:pt x="130" y="24"/>
                  </a:lnTo>
                  <a:lnTo>
                    <a:pt x="125" y="18"/>
                  </a:lnTo>
                  <a:lnTo>
                    <a:pt x="120" y="14"/>
                  </a:lnTo>
                  <a:lnTo>
                    <a:pt x="113" y="10"/>
                  </a:lnTo>
                  <a:lnTo>
                    <a:pt x="106" y="7"/>
                  </a:lnTo>
                  <a:lnTo>
                    <a:pt x="100" y="4"/>
                  </a:lnTo>
                  <a:lnTo>
                    <a:pt x="92" y="2"/>
                  </a:lnTo>
                  <a:lnTo>
                    <a:pt x="85" y="1"/>
                  </a:lnTo>
                  <a:lnTo>
                    <a:pt x="77" y="0"/>
                  </a:lnTo>
                  <a:lnTo>
                    <a:pt x="77" y="0"/>
                  </a:lnTo>
                  <a:lnTo>
                    <a:pt x="69" y="1"/>
                  </a:lnTo>
                  <a:lnTo>
                    <a:pt x="61" y="2"/>
                  </a:lnTo>
                  <a:lnTo>
                    <a:pt x="54" y="4"/>
                  </a:lnTo>
                  <a:lnTo>
                    <a:pt x="47" y="7"/>
                  </a:lnTo>
                  <a:lnTo>
                    <a:pt x="40" y="10"/>
                  </a:lnTo>
                  <a:lnTo>
                    <a:pt x="34" y="14"/>
                  </a:lnTo>
                  <a:lnTo>
                    <a:pt x="28" y="18"/>
                  </a:lnTo>
                  <a:lnTo>
                    <a:pt x="23" y="24"/>
                  </a:lnTo>
                  <a:lnTo>
                    <a:pt x="17" y="29"/>
                  </a:lnTo>
                  <a:lnTo>
                    <a:pt x="13" y="34"/>
                  </a:lnTo>
                  <a:lnTo>
                    <a:pt x="10" y="41"/>
                  </a:lnTo>
                  <a:lnTo>
                    <a:pt x="7" y="47"/>
                  </a:lnTo>
                  <a:lnTo>
                    <a:pt x="4" y="54"/>
                  </a:lnTo>
                  <a:lnTo>
                    <a:pt x="1" y="62"/>
                  </a:lnTo>
                  <a:lnTo>
                    <a:pt x="0" y="69"/>
                  </a:lnTo>
                  <a:lnTo>
                    <a:pt x="0" y="77"/>
                  </a:lnTo>
                  <a:lnTo>
                    <a:pt x="0" y="77"/>
                  </a:lnTo>
                  <a:lnTo>
                    <a:pt x="0" y="84"/>
                  </a:lnTo>
                  <a:lnTo>
                    <a:pt x="1" y="93"/>
                  </a:lnTo>
                  <a:lnTo>
                    <a:pt x="4" y="99"/>
                  </a:lnTo>
                  <a:lnTo>
                    <a:pt x="7" y="107"/>
                  </a:lnTo>
                  <a:lnTo>
                    <a:pt x="10" y="113"/>
                  </a:lnTo>
                  <a:lnTo>
                    <a:pt x="13" y="120"/>
                  </a:lnTo>
                  <a:lnTo>
                    <a:pt x="17" y="126"/>
                  </a:lnTo>
                  <a:lnTo>
                    <a:pt x="23" y="131"/>
                  </a:lnTo>
                  <a:lnTo>
                    <a:pt x="28" y="136"/>
                  </a:lnTo>
                  <a:lnTo>
                    <a:pt x="34" y="141"/>
                  </a:lnTo>
                  <a:lnTo>
                    <a:pt x="40" y="144"/>
                  </a:lnTo>
                  <a:lnTo>
                    <a:pt x="47" y="147"/>
                  </a:lnTo>
                  <a:lnTo>
                    <a:pt x="54" y="150"/>
                  </a:lnTo>
                  <a:lnTo>
                    <a:pt x="61" y="152"/>
                  </a:lnTo>
                  <a:lnTo>
                    <a:pt x="69" y="153"/>
                  </a:lnTo>
                  <a:lnTo>
                    <a:pt x="77" y="154"/>
                  </a:lnTo>
                  <a:lnTo>
                    <a:pt x="7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80" name="Freeform 525"/>
            <p:cNvSpPr>
              <a:spLocks/>
            </p:cNvSpPr>
            <p:nvPr/>
          </p:nvSpPr>
          <p:spPr bwMode="auto">
            <a:xfrm>
              <a:off x="15428913" y="-565150"/>
              <a:ext cx="436562" cy="282575"/>
            </a:xfrm>
            <a:custGeom>
              <a:avLst/>
              <a:gdLst>
                <a:gd name="T0" fmla="*/ 110 w 275"/>
                <a:gd name="T1" fmla="*/ 60 h 178"/>
                <a:gd name="T2" fmla="*/ 60 w 275"/>
                <a:gd name="T3" fmla="*/ 1 h 178"/>
                <a:gd name="T4" fmla="*/ 60 w 275"/>
                <a:gd name="T5" fmla="*/ 1 h 178"/>
                <a:gd name="T6" fmla="*/ 44 w 275"/>
                <a:gd name="T7" fmla="*/ 8 h 178"/>
                <a:gd name="T8" fmla="*/ 28 w 275"/>
                <a:gd name="T9" fmla="*/ 16 h 178"/>
                <a:gd name="T10" fmla="*/ 14 w 275"/>
                <a:gd name="T11" fmla="*/ 26 h 178"/>
                <a:gd name="T12" fmla="*/ 0 w 275"/>
                <a:gd name="T13" fmla="*/ 36 h 178"/>
                <a:gd name="T14" fmla="*/ 0 w 275"/>
                <a:gd name="T15" fmla="*/ 147 h 178"/>
                <a:gd name="T16" fmla="*/ 0 w 275"/>
                <a:gd name="T17" fmla="*/ 147 h 178"/>
                <a:gd name="T18" fmla="*/ 2 w 275"/>
                <a:gd name="T19" fmla="*/ 154 h 178"/>
                <a:gd name="T20" fmla="*/ 5 w 275"/>
                <a:gd name="T21" fmla="*/ 160 h 178"/>
                <a:gd name="T22" fmla="*/ 9 w 275"/>
                <a:gd name="T23" fmla="*/ 165 h 178"/>
                <a:gd name="T24" fmla="*/ 13 w 275"/>
                <a:gd name="T25" fmla="*/ 170 h 178"/>
                <a:gd name="T26" fmla="*/ 18 w 275"/>
                <a:gd name="T27" fmla="*/ 174 h 178"/>
                <a:gd name="T28" fmla="*/ 24 w 275"/>
                <a:gd name="T29" fmla="*/ 176 h 178"/>
                <a:gd name="T30" fmla="*/ 30 w 275"/>
                <a:gd name="T31" fmla="*/ 178 h 178"/>
                <a:gd name="T32" fmla="*/ 37 w 275"/>
                <a:gd name="T33" fmla="*/ 178 h 178"/>
                <a:gd name="T34" fmla="*/ 239 w 275"/>
                <a:gd name="T35" fmla="*/ 178 h 178"/>
                <a:gd name="T36" fmla="*/ 239 w 275"/>
                <a:gd name="T37" fmla="*/ 178 h 178"/>
                <a:gd name="T38" fmla="*/ 247 w 275"/>
                <a:gd name="T39" fmla="*/ 178 h 178"/>
                <a:gd name="T40" fmla="*/ 253 w 275"/>
                <a:gd name="T41" fmla="*/ 176 h 178"/>
                <a:gd name="T42" fmla="*/ 259 w 275"/>
                <a:gd name="T43" fmla="*/ 172 h 178"/>
                <a:gd name="T44" fmla="*/ 265 w 275"/>
                <a:gd name="T45" fmla="*/ 167 h 178"/>
                <a:gd name="T46" fmla="*/ 269 w 275"/>
                <a:gd name="T47" fmla="*/ 161 h 178"/>
                <a:gd name="T48" fmla="*/ 273 w 275"/>
                <a:gd name="T49" fmla="*/ 155 h 178"/>
                <a:gd name="T50" fmla="*/ 275 w 275"/>
                <a:gd name="T51" fmla="*/ 147 h 178"/>
                <a:gd name="T52" fmla="*/ 275 w 275"/>
                <a:gd name="T53" fmla="*/ 140 h 178"/>
                <a:gd name="T54" fmla="*/ 275 w 275"/>
                <a:gd name="T55" fmla="*/ 35 h 178"/>
                <a:gd name="T56" fmla="*/ 275 w 275"/>
                <a:gd name="T57" fmla="*/ 35 h 178"/>
                <a:gd name="T58" fmla="*/ 263 w 275"/>
                <a:gd name="T59" fmla="*/ 24 h 178"/>
                <a:gd name="T60" fmla="*/ 248 w 275"/>
                <a:gd name="T61" fmla="*/ 16 h 178"/>
                <a:gd name="T62" fmla="*/ 233 w 275"/>
                <a:gd name="T63" fmla="*/ 7 h 178"/>
                <a:gd name="T64" fmla="*/ 217 w 275"/>
                <a:gd name="T65" fmla="*/ 1 h 178"/>
                <a:gd name="T66" fmla="*/ 216 w 275"/>
                <a:gd name="T67" fmla="*/ 0 h 178"/>
                <a:gd name="T68" fmla="*/ 166 w 275"/>
                <a:gd name="T69" fmla="*/ 60 h 178"/>
                <a:gd name="T70" fmla="*/ 155 w 275"/>
                <a:gd name="T71" fmla="*/ 24 h 178"/>
                <a:gd name="T72" fmla="*/ 149 w 275"/>
                <a:gd name="T73" fmla="*/ 50 h 178"/>
                <a:gd name="T74" fmla="*/ 172 w 275"/>
                <a:gd name="T75" fmla="*/ 129 h 178"/>
                <a:gd name="T76" fmla="*/ 172 w 275"/>
                <a:gd name="T77" fmla="*/ 129 h 178"/>
                <a:gd name="T78" fmla="*/ 172 w 275"/>
                <a:gd name="T79" fmla="*/ 140 h 178"/>
                <a:gd name="T80" fmla="*/ 170 w 275"/>
                <a:gd name="T81" fmla="*/ 148 h 178"/>
                <a:gd name="T82" fmla="*/ 166 w 275"/>
                <a:gd name="T83" fmla="*/ 155 h 178"/>
                <a:gd name="T84" fmla="*/ 161 w 275"/>
                <a:gd name="T85" fmla="*/ 161 h 178"/>
                <a:gd name="T86" fmla="*/ 156 w 275"/>
                <a:gd name="T87" fmla="*/ 165 h 178"/>
                <a:gd name="T88" fmla="*/ 151 w 275"/>
                <a:gd name="T89" fmla="*/ 168 h 178"/>
                <a:gd name="T90" fmla="*/ 144 w 275"/>
                <a:gd name="T91" fmla="*/ 170 h 178"/>
                <a:gd name="T92" fmla="*/ 138 w 275"/>
                <a:gd name="T93" fmla="*/ 171 h 178"/>
                <a:gd name="T94" fmla="*/ 130 w 275"/>
                <a:gd name="T95" fmla="*/ 170 h 178"/>
                <a:gd name="T96" fmla="*/ 125 w 275"/>
                <a:gd name="T97" fmla="*/ 167 h 178"/>
                <a:gd name="T98" fmla="*/ 119 w 275"/>
                <a:gd name="T99" fmla="*/ 164 h 178"/>
                <a:gd name="T100" fmla="*/ 113 w 275"/>
                <a:gd name="T101" fmla="*/ 160 h 178"/>
                <a:gd name="T102" fmla="*/ 109 w 275"/>
                <a:gd name="T103" fmla="*/ 155 h 178"/>
                <a:gd name="T104" fmla="*/ 106 w 275"/>
                <a:gd name="T105" fmla="*/ 147 h 178"/>
                <a:gd name="T106" fmla="*/ 103 w 275"/>
                <a:gd name="T107" fmla="*/ 140 h 178"/>
                <a:gd name="T108" fmla="*/ 103 w 275"/>
                <a:gd name="T109" fmla="*/ 130 h 178"/>
                <a:gd name="T110" fmla="*/ 126 w 275"/>
                <a:gd name="T111" fmla="*/ 50 h 178"/>
                <a:gd name="T112" fmla="*/ 121 w 275"/>
                <a:gd name="T113" fmla="*/ 24 h 178"/>
                <a:gd name="T114" fmla="*/ 110 w 275"/>
                <a:gd name="T115"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178">
                  <a:moveTo>
                    <a:pt x="110" y="60"/>
                  </a:moveTo>
                  <a:lnTo>
                    <a:pt x="60" y="1"/>
                  </a:lnTo>
                  <a:lnTo>
                    <a:pt x="60" y="1"/>
                  </a:lnTo>
                  <a:lnTo>
                    <a:pt x="44" y="8"/>
                  </a:lnTo>
                  <a:lnTo>
                    <a:pt x="28" y="16"/>
                  </a:lnTo>
                  <a:lnTo>
                    <a:pt x="14" y="26"/>
                  </a:lnTo>
                  <a:lnTo>
                    <a:pt x="0" y="36"/>
                  </a:lnTo>
                  <a:lnTo>
                    <a:pt x="0" y="147"/>
                  </a:lnTo>
                  <a:lnTo>
                    <a:pt x="0" y="147"/>
                  </a:lnTo>
                  <a:lnTo>
                    <a:pt x="2" y="154"/>
                  </a:lnTo>
                  <a:lnTo>
                    <a:pt x="5" y="160"/>
                  </a:lnTo>
                  <a:lnTo>
                    <a:pt x="9" y="165"/>
                  </a:lnTo>
                  <a:lnTo>
                    <a:pt x="13" y="170"/>
                  </a:lnTo>
                  <a:lnTo>
                    <a:pt x="18" y="174"/>
                  </a:lnTo>
                  <a:lnTo>
                    <a:pt x="24" y="176"/>
                  </a:lnTo>
                  <a:lnTo>
                    <a:pt x="30" y="178"/>
                  </a:lnTo>
                  <a:lnTo>
                    <a:pt x="37" y="178"/>
                  </a:lnTo>
                  <a:lnTo>
                    <a:pt x="239" y="178"/>
                  </a:lnTo>
                  <a:lnTo>
                    <a:pt x="239" y="178"/>
                  </a:lnTo>
                  <a:lnTo>
                    <a:pt x="247" y="178"/>
                  </a:lnTo>
                  <a:lnTo>
                    <a:pt x="253" y="176"/>
                  </a:lnTo>
                  <a:lnTo>
                    <a:pt x="259" y="172"/>
                  </a:lnTo>
                  <a:lnTo>
                    <a:pt x="265" y="167"/>
                  </a:lnTo>
                  <a:lnTo>
                    <a:pt x="269" y="161"/>
                  </a:lnTo>
                  <a:lnTo>
                    <a:pt x="273" y="155"/>
                  </a:lnTo>
                  <a:lnTo>
                    <a:pt x="275" y="147"/>
                  </a:lnTo>
                  <a:lnTo>
                    <a:pt x="275" y="140"/>
                  </a:lnTo>
                  <a:lnTo>
                    <a:pt x="275" y="35"/>
                  </a:lnTo>
                  <a:lnTo>
                    <a:pt x="275" y="35"/>
                  </a:lnTo>
                  <a:lnTo>
                    <a:pt x="263" y="24"/>
                  </a:lnTo>
                  <a:lnTo>
                    <a:pt x="248" y="16"/>
                  </a:lnTo>
                  <a:lnTo>
                    <a:pt x="233" y="7"/>
                  </a:lnTo>
                  <a:lnTo>
                    <a:pt x="217" y="1"/>
                  </a:lnTo>
                  <a:lnTo>
                    <a:pt x="216" y="0"/>
                  </a:lnTo>
                  <a:lnTo>
                    <a:pt x="166" y="60"/>
                  </a:lnTo>
                  <a:lnTo>
                    <a:pt x="155" y="24"/>
                  </a:lnTo>
                  <a:lnTo>
                    <a:pt x="149" y="50"/>
                  </a:lnTo>
                  <a:lnTo>
                    <a:pt x="172" y="129"/>
                  </a:lnTo>
                  <a:lnTo>
                    <a:pt x="172" y="129"/>
                  </a:lnTo>
                  <a:lnTo>
                    <a:pt x="172" y="140"/>
                  </a:lnTo>
                  <a:lnTo>
                    <a:pt x="170" y="148"/>
                  </a:lnTo>
                  <a:lnTo>
                    <a:pt x="166" y="155"/>
                  </a:lnTo>
                  <a:lnTo>
                    <a:pt x="161" y="161"/>
                  </a:lnTo>
                  <a:lnTo>
                    <a:pt x="156" y="165"/>
                  </a:lnTo>
                  <a:lnTo>
                    <a:pt x="151" y="168"/>
                  </a:lnTo>
                  <a:lnTo>
                    <a:pt x="144" y="170"/>
                  </a:lnTo>
                  <a:lnTo>
                    <a:pt x="138" y="171"/>
                  </a:lnTo>
                  <a:lnTo>
                    <a:pt x="130" y="170"/>
                  </a:lnTo>
                  <a:lnTo>
                    <a:pt x="125" y="167"/>
                  </a:lnTo>
                  <a:lnTo>
                    <a:pt x="119" y="164"/>
                  </a:lnTo>
                  <a:lnTo>
                    <a:pt x="113" y="160"/>
                  </a:lnTo>
                  <a:lnTo>
                    <a:pt x="109" y="155"/>
                  </a:lnTo>
                  <a:lnTo>
                    <a:pt x="106" y="147"/>
                  </a:lnTo>
                  <a:lnTo>
                    <a:pt x="103" y="140"/>
                  </a:lnTo>
                  <a:lnTo>
                    <a:pt x="103" y="130"/>
                  </a:lnTo>
                  <a:lnTo>
                    <a:pt x="126" y="50"/>
                  </a:lnTo>
                  <a:lnTo>
                    <a:pt x="121" y="24"/>
                  </a:lnTo>
                  <a:lnTo>
                    <a:pt x="11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grpSp>
        <p:nvGrpSpPr>
          <p:cNvPr id="282" name="组合 281"/>
          <p:cNvGrpSpPr/>
          <p:nvPr/>
        </p:nvGrpSpPr>
        <p:grpSpPr>
          <a:xfrm>
            <a:off x="6012160" y="2859782"/>
            <a:ext cx="360040" cy="360040"/>
            <a:chOff x="13358599" y="587901"/>
            <a:chExt cx="737816" cy="720569"/>
          </a:xfrm>
          <a:solidFill>
            <a:srgbClr val="FFFFFF"/>
          </a:solidFill>
        </p:grpSpPr>
        <p:sp>
          <p:nvSpPr>
            <p:cNvPr id="283" name="Freeform 526"/>
            <p:cNvSpPr>
              <a:spLocks noEditPoints="1"/>
            </p:cNvSpPr>
            <p:nvPr/>
          </p:nvSpPr>
          <p:spPr bwMode="auto">
            <a:xfrm>
              <a:off x="13358599" y="587901"/>
              <a:ext cx="408194" cy="680325"/>
            </a:xfrm>
            <a:custGeom>
              <a:avLst/>
              <a:gdLst>
                <a:gd name="T0" fmla="*/ 106 w 213"/>
                <a:gd name="T1" fmla="*/ 313 h 355"/>
                <a:gd name="T2" fmla="*/ 89 w 213"/>
                <a:gd name="T3" fmla="*/ 304 h 355"/>
                <a:gd name="T4" fmla="*/ 87 w 213"/>
                <a:gd name="T5" fmla="*/ 284 h 355"/>
                <a:gd name="T6" fmla="*/ 106 w 213"/>
                <a:gd name="T7" fmla="*/ 271 h 355"/>
                <a:gd name="T8" fmla="*/ 117 w 213"/>
                <a:gd name="T9" fmla="*/ 256 h 355"/>
                <a:gd name="T10" fmla="*/ 98 w 213"/>
                <a:gd name="T11" fmla="*/ 257 h 355"/>
                <a:gd name="T12" fmla="*/ 86 w 213"/>
                <a:gd name="T13" fmla="*/ 237 h 355"/>
                <a:gd name="T14" fmla="*/ 94 w 213"/>
                <a:gd name="T15" fmla="*/ 220 h 355"/>
                <a:gd name="T16" fmla="*/ 114 w 213"/>
                <a:gd name="T17" fmla="*/ 218 h 355"/>
                <a:gd name="T18" fmla="*/ 130 w 213"/>
                <a:gd name="T19" fmla="*/ 191 h 355"/>
                <a:gd name="T20" fmla="*/ 127 w 213"/>
                <a:gd name="T21" fmla="*/ 149 h 355"/>
                <a:gd name="T22" fmla="*/ 120 w 213"/>
                <a:gd name="T23" fmla="*/ 129 h 355"/>
                <a:gd name="T24" fmla="*/ 170 w 213"/>
                <a:gd name="T25" fmla="*/ 121 h 355"/>
                <a:gd name="T26" fmla="*/ 177 w 213"/>
                <a:gd name="T27" fmla="*/ 137 h 355"/>
                <a:gd name="T28" fmla="*/ 213 w 213"/>
                <a:gd name="T29" fmla="*/ 36 h 355"/>
                <a:gd name="T30" fmla="*/ 197 w 213"/>
                <a:gd name="T31" fmla="*/ 7 h 355"/>
                <a:gd name="T32" fmla="*/ 29 w 213"/>
                <a:gd name="T33" fmla="*/ 1 h 355"/>
                <a:gd name="T34" fmla="*/ 1 w 213"/>
                <a:gd name="T35" fmla="*/ 29 h 355"/>
                <a:gd name="T36" fmla="*/ 7 w 213"/>
                <a:gd name="T37" fmla="*/ 339 h 355"/>
                <a:gd name="T38" fmla="*/ 158 w 213"/>
                <a:gd name="T39" fmla="*/ 355 h 355"/>
                <a:gd name="T40" fmla="*/ 125 w 213"/>
                <a:gd name="T41" fmla="*/ 302 h 355"/>
                <a:gd name="T42" fmla="*/ 38 w 213"/>
                <a:gd name="T43" fmla="*/ 141 h 355"/>
                <a:gd name="T44" fmla="*/ 45 w 213"/>
                <a:gd name="T45" fmla="*/ 121 h 355"/>
                <a:gd name="T46" fmla="*/ 97 w 213"/>
                <a:gd name="T47" fmla="*/ 129 h 355"/>
                <a:gd name="T48" fmla="*/ 90 w 213"/>
                <a:gd name="T49" fmla="*/ 149 h 355"/>
                <a:gd name="T50" fmla="*/ 124 w 213"/>
                <a:gd name="T51" fmla="*/ 200 h 355"/>
                <a:gd name="T52" fmla="*/ 106 w 213"/>
                <a:gd name="T53" fmla="*/ 209 h 355"/>
                <a:gd name="T54" fmla="*/ 87 w 213"/>
                <a:gd name="T55" fmla="*/ 196 h 355"/>
                <a:gd name="T56" fmla="*/ 89 w 213"/>
                <a:gd name="T57" fmla="*/ 176 h 355"/>
                <a:gd name="T58" fmla="*/ 106 w 213"/>
                <a:gd name="T59" fmla="*/ 168 h 355"/>
                <a:gd name="T60" fmla="*/ 126 w 213"/>
                <a:gd name="T61" fmla="*/ 180 h 355"/>
                <a:gd name="T62" fmla="*/ 18 w 213"/>
                <a:gd name="T63" fmla="*/ 52 h 355"/>
                <a:gd name="T64" fmla="*/ 34 w 213"/>
                <a:gd name="T65" fmla="*/ 28 h 355"/>
                <a:gd name="T66" fmla="*/ 178 w 213"/>
                <a:gd name="T67" fmla="*/ 28 h 355"/>
                <a:gd name="T68" fmla="*/ 194 w 213"/>
                <a:gd name="T69" fmla="*/ 52 h 355"/>
                <a:gd name="T70" fmla="*/ 187 w 213"/>
                <a:gd name="T71" fmla="*/ 91 h 355"/>
                <a:gd name="T72" fmla="*/ 44 w 213"/>
                <a:gd name="T73" fmla="*/ 98 h 355"/>
                <a:gd name="T74" fmla="*/ 21 w 213"/>
                <a:gd name="T75" fmla="*/ 82 h 355"/>
                <a:gd name="T76" fmla="*/ 50 w 213"/>
                <a:gd name="T77" fmla="*/ 313 h 355"/>
                <a:gd name="T78" fmla="*/ 33 w 213"/>
                <a:gd name="T79" fmla="*/ 297 h 355"/>
                <a:gd name="T80" fmla="*/ 40 w 213"/>
                <a:gd name="T81" fmla="*/ 277 h 355"/>
                <a:gd name="T82" fmla="*/ 59 w 213"/>
                <a:gd name="T83" fmla="*/ 272 h 355"/>
                <a:gd name="T84" fmla="*/ 75 w 213"/>
                <a:gd name="T85" fmla="*/ 288 h 355"/>
                <a:gd name="T86" fmla="*/ 70 w 213"/>
                <a:gd name="T87" fmla="*/ 307 h 355"/>
                <a:gd name="T88" fmla="*/ 55 w 213"/>
                <a:gd name="T89" fmla="*/ 258 h 355"/>
                <a:gd name="T90" fmla="*/ 37 w 213"/>
                <a:gd name="T91" fmla="*/ 249 h 355"/>
                <a:gd name="T92" fmla="*/ 36 w 213"/>
                <a:gd name="T93" fmla="*/ 229 h 355"/>
                <a:gd name="T94" fmla="*/ 55 w 213"/>
                <a:gd name="T95" fmla="*/ 217 h 355"/>
                <a:gd name="T96" fmla="*/ 72 w 213"/>
                <a:gd name="T97" fmla="*/ 225 h 355"/>
                <a:gd name="T98" fmla="*/ 74 w 213"/>
                <a:gd name="T99" fmla="*/ 245 h 355"/>
                <a:gd name="T100" fmla="*/ 55 w 213"/>
                <a:gd name="T101" fmla="*/ 258 h 355"/>
                <a:gd name="T102" fmla="*/ 43 w 213"/>
                <a:gd name="T103" fmla="*/ 206 h 355"/>
                <a:gd name="T104" fmla="*/ 33 w 213"/>
                <a:gd name="T105" fmla="*/ 188 h 355"/>
                <a:gd name="T106" fmla="*/ 46 w 213"/>
                <a:gd name="T107" fmla="*/ 169 h 355"/>
                <a:gd name="T108" fmla="*/ 66 w 213"/>
                <a:gd name="T109" fmla="*/ 171 h 355"/>
                <a:gd name="T110" fmla="*/ 75 w 213"/>
                <a:gd name="T111" fmla="*/ 188 h 355"/>
                <a:gd name="T112" fmla="*/ 62 w 213"/>
                <a:gd name="T113" fmla="*/ 2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 h="355">
                  <a:moveTo>
                    <a:pt x="125" y="302"/>
                  </a:moveTo>
                  <a:lnTo>
                    <a:pt x="125" y="302"/>
                  </a:lnTo>
                  <a:lnTo>
                    <a:pt x="122" y="306"/>
                  </a:lnTo>
                  <a:lnTo>
                    <a:pt x="118" y="311"/>
                  </a:lnTo>
                  <a:lnTo>
                    <a:pt x="112" y="313"/>
                  </a:lnTo>
                  <a:lnTo>
                    <a:pt x="106" y="313"/>
                  </a:lnTo>
                  <a:lnTo>
                    <a:pt x="106" y="313"/>
                  </a:lnTo>
                  <a:lnTo>
                    <a:pt x="103" y="313"/>
                  </a:lnTo>
                  <a:lnTo>
                    <a:pt x="98" y="312"/>
                  </a:lnTo>
                  <a:lnTo>
                    <a:pt x="94" y="309"/>
                  </a:lnTo>
                  <a:lnTo>
                    <a:pt x="92" y="307"/>
                  </a:lnTo>
                  <a:lnTo>
                    <a:pt x="89" y="304"/>
                  </a:lnTo>
                  <a:lnTo>
                    <a:pt x="87" y="300"/>
                  </a:lnTo>
                  <a:lnTo>
                    <a:pt x="86" y="297"/>
                  </a:lnTo>
                  <a:lnTo>
                    <a:pt x="86" y="292"/>
                  </a:lnTo>
                  <a:lnTo>
                    <a:pt x="86" y="292"/>
                  </a:lnTo>
                  <a:lnTo>
                    <a:pt x="86" y="288"/>
                  </a:lnTo>
                  <a:lnTo>
                    <a:pt x="87" y="284"/>
                  </a:lnTo>
                  <a:lnTo>
                    <a:pt x="89" y="281"/>
                  </a:lnTo>
                  <a:lnTo>
                    <a:pt x="92" y="277"/>
                  </a:lnTo>
                  <a:lnTo>
                    <a:pt x="94" y="275"/>
                  </a:lnTo>
                  <a:lnTo>
                    <a:pt x="98" y="273"/>
                  </a:lnTo>
                  <a:lnTo>
                    <a:pt x="103" y="272"/>
                  </a:lnTo>
                  <a:lnTo>
                    <a:pt x="106" y="271"/>
                  </a:lnTo>
                  <a:lnTo>
                    <a:pt x="106" y="271"/>
                  </a:lnTo>
                  <a:lnTo>
                    <a:pt x="112" y="272"/>
                  </a:lnTo>
                  <a:lnTo>
                    <a:pt x="118" y="275"/>
                  </a:lnTo>
                  <a:lnTo>
                    <a:pt x="118" y="275"/>
                  </a:lnTo>
                  <a:lnTo>
                    <a:pt x="117" y="266"/>
                  </a:lnTo>
                  <a:lnTo>
                    <a:pt x="117" y="256"/>
                  </a:lnTo>
                  <a:lnTo>
                    <a:pt x="117" y="256"/>
                  </a:lnTo>
                  <a:lnTo>
                    <a:pt x="112" y="257"/>
                  </a:lnTo>
                  <a:lnTo>
                    <a:pt x="106" y="258"/>
                  </a:lnTo>
                  <a:lnTo>
                    <a:pt x="106" y="258"/>
                  </a:lnTo>
                  <a:lnTo>
                    <a:pt x="103" y="258"/>
                  </a:lnTo>
                  <a:lnTo>
                    <a:pt x="98" y="257"/>
                  </a:lnTo>
                  <a:lnTo>
                    <a:pt x="94" y="255"/>
                  </a:lnTo>
                  <a:lnTo>
                    <a:pt x="92" y="252"/>
                  </a:lnTo>
                  <a:lnTo>
                    <a:pt x="89" y="249"/>
                  </a:lnTo>
                  <a:lnTo>
                    <a:pt x="87" y="245"/>
                  </a:lnTo>
                  <a:lnTo>
                    <a:pt x="86" y="241"/>
                  </a:lnTo>
                  <a:lnTo>
                    <a:pt x="86" y="237"/>
                  </a:lnTo>
                  <a:lnTo>
                    <a:pt x="86" y="237"/>
                  </a:lnTo>
                  <a:lnTo>
                    <a:pt x="86" y="233"/>
                  </a:lnTo>
                  <a:lnTo>
                    <a:pt x="87" y="229"/>
                  </a:lnTo>
                  <a:lnTo>
                    <a:pt x="89" y="225"/>
                  </a:lnTo>
                  <a:lnTo>
                    <a:pt x="92" y="223"/>
                  </a:lnTo>
                  <a:lnTo>
                    <a:pt x="94" y="220"/>
                  </a:lnTo>
                  <a:lnTo>
                    <a:pt x="98" y="218"/>
                  </a:lnTo>
                  <a:lnTo>
                    <a:pt x="103" y="217"/>
                  </a:lnTo>
                  <a:lnTo>
                    <a:pt x="106" y="217"/>
                  </a:lnTo>
                  <a:lnTo>
                    <a:pt x="106" y="217"/>
                  </a:lnTo>
                  <a:lnTo>
                    <a:pt x="110" y="217"/>
                  </a:lnTo>
                  <a:lnTo>
                    <a:pt x="114" y="218"/>
                  </a:lnTo>
                  <a:lnTo>
                    <a:pt x="118" y="220"/>
                  </a:lnTo>
                  <a:lnTo>
                    <a:pt x="120" y="222"/>
                  </a:lnTo>
                  <a:lnTo>
                    <a:pt x="120" y="222"/>
                  </a:lnTo>
                  <a:lnTo>
                    <a:pt x="123" y="211"/>
                  </a:lnTo>
                  <a:lnTo>
                    <a:pt x="126" y="202"/>
                  </a:lnTo>
                  <a:lnTo>
                    <a:pt x="130" y="191"/>
                  </a:lnTo>
                  <a:lnTo>
                    <a:pt x="136" y="183"/>
                  </a:lnTo>
                  <a:lnTo>
                    <a:pt x="141" y="173"/>
                  </a:lnTo>
                  <a:lnTo>
                    <a:pt x="148" y="164"/>
                  </a:lnTo>
                  <a:lnTo>
                    <a:pt x="154" y="157"/>
                  </a:lnTo>
                  <a:lnTo>
                    <a:pt x="161" y="149"/>
                  </a:lnTo>
                  <a:lnTo>
                    <a:pt x="127" y="149"/>
                  </a:lnTo>
                  <a:lnTo>
                    <a:pt x="127" y="149"/>
                  </a:lnTo>
                  <a:lnTo>
                    <a:pt x="124" y="148"/>
                  </a:lnTo>
                  <a:lnTo>
                    <a:pt x="122" y="146"/>
                  </a:lnTo>
                  <a:lnTo>
                    <a:pt x="120" y="144"/>
                  </a:lnTo>
                  <a:lnTo>
                    <a:pt x="120" y="141"/>
                  </a:lnTo>
                  <a:lnTo>
                    <a:pt x="120" y="129"/>
                  </a:lnTo>
                  <a:lnTo>
                    <a:pt x="120" y="129"/>
                  </a:lnTo>
                  <a:lnTo>
                    <a:pt x="120" y="126"/>
                  </a:lnTo>
                  <a:lnTo>
                    <a:pt x="122" y="123"/>
                  </a:lnTo>
                  <a:lnTo>
                    <a:pt x="124" y="121"/>
                  </a:lnTo>
                  <a:lnTo>
                    <a:pt x="127" y="121"/>
                  </a:lnTo>
                  <a:lnTo>
                    <a:pt x="170" y="121"/>
                  </a:lnTo>
                  <a:lnTo>
                    <a:pt x="170" y="121"/>
                  </a:lnTo>
                  <a:lnTo>
                    <a:pt x="173" y="121"/>
                  </a:lnTo>
                  <a:lnTo>
                    <a:pt x="175" y="123"/>
                  </a:lnTo>
                  <a:lnTo>
                    <a:pt x="176" y="126"/>
                  </a:lnTo>
                  <a:lnTo>
                    <a:pt x="177" y="129"/>
                  </a:lnTo>
                  <a:lnTo>
                    <a:pt x="177" y="137"/>
                  </a:lnTo>
                  <a:lnTo>
                    <a:pt x="177" y="137"/>
                  </a:lnTo>
                  <a:lnTo>
                    <a:pt x="186" y="131"/>
                  </a:lnTo>
                  <a:lnTo>
                    <a:pt x="194" y="126"/>
                  </a:lnTo>
                  <a:lnTo>
                    <a:pt x="203" y="122"/>
                  </a:lnTo>
                  <a:lnTo>
                    <a:pt x="213" y="119"/>
                  </a:lnTo>
                  <a:lnTo>
                    <a:pt x="213" y="36"/>
                  </a:lnTo>
                  <a:lnTo>
                    <a:pt x="213" y="36"/>
                  </a:lnTo>
                  <a:lnTo>
                    <a:pt x="212" y="29"/>
                  </a:lnTo>
                  <a:lnTo>
                    <a:pt x="209" y="23"/>
                  </a:lnTo>
                  <a:lnTo>
                    <a:pt x="206" y="16"/>
                  </a:lnTo>
                  <a:lnTo>
                    <a:pt x="202" y="11"/>
                  </a:lnTo>
                  <a:lnTo>
                    <a:pt x="197" y="7"/>
                  </a:lnTo>
                  <a:lnTo>
                    <a:pt x="190" y="3"/>
                  </a:lnTo>
                  <a:lnTo>
                    <a:pt x="184" y="1"/>
                  </a:lnTo>
                  <a:lnTo>
                    <a:pt x="176" y="0"/>
                  </a:lnTo>
                  <a:lnTo>
                    <a:pt x="37" y="0"/>
                  </a:lnTo>
                  <a:lnTo>
                    <a:pt x="37" y="0"/>
                  </a:lnTo>
                  <a:lnTo>
                    <a:pt x="29" y="1"/>
                  </a:lnTo>
                  <a:lnTo>
                    <a:pt x="23" y="3"/>
                  </a:lnTo>
                  <a:lnTo>
                    <a:pt x="16" y="7"/>
                  </a:lnTo>
                  <a:lnTo>
                    <a:pt x="11" y="11"/>
                  </a:lnTo>
                  <a:lnTo>
                    <a:pt x="7" y="16"/>
                  </a:lnTo>
                  <a:lnTo>
                    <a:pt x="4" y="23"/>
                  </a:lnTo>
                  <a:lnTo>
                    <a:pt x="1" y="29"/>
                  </a:lnTo>
                  <a:lnTo>
                    <a:pt x="0" y="36"/>
                  </a:lnTo>
                  <a:lnTo>
                    <a:pt x="0" y="319"/>
                  </a:lnTo>
                  <a:lnTo>
                    <a:pt x="0" y="319"/>
                  </a:lnTo>
                  <a:lnTo>
                    <a:pt x="1" y="327"/>
                  </a:lnTo>
                  <a:lnTo>
                    <a:pt x="4" y="333"/>
                  </a:lnTo>
                  <a:lnTo>
                    <a:pt x="7" y="339"/>
                  </a:lnTo>
                  <a:lnTo>
                    <a:pt x="11" y="345"/>
                  </a:lnTo>
                  <a:lnTo>
                    <a:pt x="16" y="349"/>
                  </a:lnTo>
                  <a:lnTo>
                    <a:pt x="23" y="352"/>
                  </a:lnTo>
                  <a:lnTo>
                    <a:pt x="29" y="354"/>
                  </a:lnTo>
                  <a:lnTo>
                    <a:pt x="37" y="355"/>
                  </a:lnTo>
                  <a:lnTo>
                    <a:pt x="158" y="355"/>
                  </a:lnTo>
                  <a:lnTo>
                    <a:pt x="158" y="355"/>
                  </a:lnTo>
                  <a:lnTo>
                    <a:pt x="149" y="344"/>
                  </a:lnTo>
                  <a:lnTo>
                    <a:pt x="139" y="331"/>
                  </a:lnTo>
                  <a:lnTo>
                    <a:pt x="132" y="317"/>
                  </a:lnTo>
                  <a:lnTo>
                    <a:pt x="125" y="302"/>
                  </a:lnTo>
                  <a:lnTo>
                    <a:pt x="125" y="302"/>
                  </a:lnTo>
                  <a:close/>
                  <a:moveTo>
                    <a:pt x="45" y="149"/>
                  </a:moveTo>
                  <a:lnTo>
                    <a:pt x="45" y="149"/>
                  </a:lnTo>
                  <a:lnTo>
                    <a:pt x="42" y="148"/>
                  </a:lnTo>
                  <a:lnTo>
                    <a:pt x="40" y="146"/>
                  </a:lnTo>
                  <a:lnTo>
                    <a:pt x="38" y="144"/>
                  </a:lnTo>
                  <a:lnTo>
                    <a:pt x="38" y="141"/>
                  </a:lnTo>
                  <a:lnTo>
                    <a:pt x="38" y="129"/>
                  </a:lnTo>
                  <a:lnTo>
                    <a:pt x="38" y="129"/>
                  </a:lnTo>
                  <a:lnTo>
                    <a:pt x="38" y="126"/>
                  </a:lnTo>
                  <a:lnTo>
                    <a:pt x="40" y="123"/>
                  </a:lnTo>
                  <a:lnTo>
                    <a:pt x="42" y="121"/>
                  </a:lnTo>
                  <a:lnTo>
                    <a:pt x="45" y="121"/>
                  </a:lnTo>
                  <a:lnTo>
                    <a:pt x="90" y="121"/>
                  </a:lnTo>
                  <a:lnTo>
                    <a:pt x="90" y="121"/>
                  </a:lnTo>
                  <a:lnTo>
                    <a:pt x="93" y="121"/>
                  </a:lnTo>
                  <a:lnTo>
                    <a:pt x="95" y="123"/>
                  </a:lnTo>
                  <a:lnTo>
                    <a:pt x="97" y="126"/>
                  </a:lnTo>
                  <a:lnTo>
                    <a:pt x="97" y="129"/>
                  </a:lnTo>
                  <a:lnTo>
                    <a:pt x="97" y="141"/>
                  </a:lnTo>
                  <a:lnTo>
                    <a:pt x="97" y="141"/>
                  </a:lnTo>
                  <a:lnTo>
                    <a:pt x="97" y="144"/>
                  </a:lnTo>
                  <a:lnTo>
                    <a:pt x="95" y="146"/>
                  </a:lnTo>
                  <a:lnTo>
                    <a:pt x="93" y="148"/>
                  </a:lnTo>
                  <a:lnTo>
                    <a:pt x="90" y="149"/>
                  </a:lnTo>
                  <a:lnTo>
                    <a:pt x="45" y="149"/>
                  </a:lnTo>
                  <a:close/>
                  <a:moveTo>
                    <a:pt x="127" y="188"/>
                  </a:moveTo>
                  <a:lnTo>
                    <a:pt x="127" y="188"/>
                  </a:lnTo>
                  <a:lnTo>
                    <a:pt x="127" y="192"/>
                  </a:lnTo>
                  <a:lnTo>
                    <a:pt x="126" y="196"/>
                  </a:lnTo>
                  <a:lnTo>
                    <a:pt x="124" y="200"/>
                  </a:lnTo>
                  <a:lnTo>
                    <a:pt x="121" y="203"/>
                  </a:lnTo>
                  <a:lnTo>
                    <a:pt x="118" y="206"/>
                  </a:lnTo>
                  <a:lnTo>
                    <a:pt x="114" y="207"/>
                  </a:lnTo>
                  <a:lnTo>
                    <a:pt x="110" y="208"/>
                  </a:lnTo>
                  <a:lnTo>
                    <a:pt x="106" y="209"/>
                  </a:lnTo>
                  <a:lnTo>
                    <a:pt x="106" y="209"/>
                  </a:lnTo>
                  <a:lnTo>
                    <a:pt x="103" y="208"/>
                  </a:lnTo>
                  <a:lnTo>
                    <a:pt x="98" y="207"/>
                  </a:lnTo>
                  <a:lnTo>
                    <a:pt x="94" y="206"/>
                  </a:lnTo>
                  <a:lnTo>
                    <a:pt x="92" y="203"/>
                  </a:lnTo>
                  <a:lnTo>
                    <a:pt x="89" y="200"/>
                  </a:lnTo>
                  <a:lnTo>
                    <a:pt x="87" y="196"/>
                  </a:lnTo>
                  <a:lnTo>
                    <a:pt x="86" y="192"/>
                  </a:lnTo>
                  <a:lnTo>
                    <a:pt x="86" y="188"/>
                  </a:lnTo>
                  <a:lnTo>
                    <a:pt x="86" y="188"/>
                  </a:lnTo>
                  <a:lnTo>
                    <a:pt x="86" y="184"/>
                  </a:lnTo>
                  <a:lnTo>
                    <a:pt x="87" y="180"/>
                  </a:lnTo>
                  <a:lnTo>
                    <a:pt x="89" y="176"/>
                  </a:lnTo>
                  <a:lnTo>
                    <a:pt x="92" y="173"/>
                  </a:lnTo>
                  <a:lnTo>
                    <a:pt x="94" y="171"/>
                  </a:lnTo>
                  <a:lnTo>
                    <a:pt x="98" y="169"/>
                  </a:lnTo>
                  <a:lnTo>
                    <a:pt x="103" y="168"/>
                  </a:lnTo>
                  <a:lnTo>
                    <a:pt x="106" y="168"/>
                  </a:lnTo>
                  <a:lnTo>
                    <a:pt x="106" y="168"/>
                  </a:lnTo>
                  <a:lnTo>
                    <a:pt x="110" y="168"/>
                  </a:lnTo>
                  <a:lnTo>
                    <a:pt x="114" y="169"/>
                  </a:lnTo>
                  <a:lnTo>
                    <a:pt x="118" y="171"/>
                  </a:lnTo>
                  <a:lnTo>
                    <a:pt x="121" y="173"/>
                  </a:lnTo>
                  <a:lnTo>
                    <a:pt x="124" y="176"/>
                  </a:lnTo>
                  <a:lnTo>
                    <a:pt x="126" y="180"/>
                  </a:lnTo>
                  <a:lnTo>
                    <a:pt x="127" y="184"/>
                  </a:lnTo>
                  <a:lnTo>
                    <a:pt x="127" y="188"/>
                  </a:lnTo>
                  <a:lnTo>
                    <a:pt x="127" y="188"/>
                  </a:lnTo>
                  <a:close/>
                  <a:moveTo>
                    <a:pt x="18" y="73"/>
                  </a:moveTo>
                  <a:lnTo>
                    <a:pt x="18" y="52"/>
                  </a:lnTo>
                  <a:lnTo>
                    <a:pt x="18" y="52"/>
                  </a:lnTo>
                  <a:lnTo>
                    <a:pt x="18" y="47"/>
                  </a:lnTo>
                  <a:lnTo>
                    <a:pt x="21" y="42"/>
                  </a:lnTo>
                  <a:lnTo>
                    <a:pt x="23" y="38"/>
                  </a:lnTo>
                  <a:lnTo>
                    <a:pt x="26" y="34"/>
                  </a:lnTo>
                  <a:lnTo>
                    <a:pt x="30" y="31"/>
                  </a:lnTo>
                  <a:lnTo>
                    <a:pt x="34" y="28"/>
                  </a:lnTo>
                  <a:lnTo>
                    <a:pt x="39" y="27"/>
                  </a:lnTo>
                  <a:lnTo>
                    <a:pt x="44" y="26"/>
                  </a:lnTo>
                  <a:lnTo>
                    <a:pt x="169" y="26"/>
                  </a:lnTo>
                  <a:lnTo>
                    <a:pt x="169" y="26"/>
                  </a:lnTo>
                  <a:lnTo>
                    <a:pt x="174" y="27"/>
                  </a:lnTo>
                  <a:lnTo>
                    <a:pt x="178" y="28"/>
                  </a:lnTo>
                  <a:lnTo>
                    <a:pt x="183" y="31"/>
                  </a:lnTo>
                  <a:lnTo>
                    <a:pt x="187" y="34"/>
                  </a:lnTo>
                  <a:lnTo>
                    <a:pt x="190" y="38"/>
                  </a:lnTo>
                  <a:lnTo>
                    <a:pt x="192" y="42"/>
                  </a:lnTo>
                  <a:lnTo>
                    <a:pt x="193" y="47"/>
                  </a:lnTo>
                  <a:lnTo>
                    <a:pt x="194" y="52"/>
                  </a:lnTo>
                  <a:lnTo>
                    <a:pt x="194" y="73"/>
                  </a:lnTo>
                  <a:lnTo>
                    <a:pt x="194" y="73"/>
                  </a:lnTo>
                  <a:lnTo>
                    <a:pt x="193" y="78"/>
                  </a:lnTo>
                  <a:lnTo>
                    <a:pt x="192" y="82"/>
                  </a:lnTo>
                  <a:lnTo>
                    <a:pt x="190" y="87"/>
                  </a:lnTo>
                  <a:lnTo>
                    <a:pt x="187" y="91"/>
                  </a:lnTo>
                  <a:lnTo>
                    <a:pt x="183" y="94"/>
                  </a:lnTo>
                  <a:lnTo>
                    <a:pt x="178" y="96"/>
                  </a:lnTo>
                  <a:lnTo>
                    <a:pt x="174" y="98"/>
                  </a:lnTo>
                  <a:lnTo>
                    <a:pt x="169" y="98"/>
                  </a:lnTo>
                  <a:lnTo>
                    <a:pt x="44" y="98"/>
                  </a:lnTo>
                  <a:lnTo>
                    <a:pt x="44" y="98"/>
                  </a:lnTo>
                  <a:lnTo>
                    <a:pt x="39" y="98"/>
                  </a:lnTo>
                  <a:lnTo>
                    <a:pt x="34" y="96"/>
                  </a:lnTo>
                  <a:lnTo>
                    <a:pt x="30" y="94"/>
                  </a:lnTo>
                  <a:lnTo>
                    <a:pt x="26" y="91"/>
                  </a:lnTo>
                  <a:lnTo>
                    <a:pt x="23" y="87"/>
                  </a:lnTo>
                  <a:lnTo>
                    <a:pt x="21" y="82"/>
                  </a:lnTo>
                  <a:lnTo>
                    <a:pt x="18" y="78"/>
                  </a:lnTo>
                  <a:lnTo>
                    <a:pt x="18" y="73"/>
                  </a:lnTo>
                  <a:lnTo>
                    <a:pt x="18" y="73"/>
                  </a:lnTo>
                  <a:close/>
                  <a:moveTo>
                    <a:pt x="55" y="313"/>
                  </a:moveTo>
                  <a:lnTo>
                    <a:pt x="55" y="313"/>
                  </a:lnTo>
                  <a:lnTo>
                    <a:pt x="50" y="313"/>
                  </a:lnTo>
                  <a:lnTo>
                    <a:pt x="46" y="312"/>
                  </a:lnTo>
                  <a:lnTo>
                    <a:pt x="43" y="309"/>
                  </a:lnTo>
                  <a:lnTo>
                    <a:pt x="40" y="307"/>
                  </a:lnTo>
                  <a:lnTo>
                    <a:pt x="37" y="304"/>
                  </a:lnTo>
                  <a:lnTo>
                    <a:pt x="36" y="300"/>
                  </a:lnTo>
                  <a:lnTo>
                    <a:pt x="33" y="297"/>
                  </a:lnTo>
                  <a:lnTo>
                    <a:pt x="33" y="292"/>
                  </a:lnTo>
                  <a:lnTo>
                    <a:pt x="33" y="292"/>
                  </a:lnTo>
                  <a:lnTo>
                    <a:pt x="33" y="288"/>
                  </a:lnTo>
                  <a:lnTo>
                    <a:pt x="36" y="284"/>
                  </a:lnTo>
                  <a:lnTo>
                    <a:pt x="37" y="281"/>
                  </a:lnTo>
                  <a:lnTo>
                    <a:pt x="40" y="277"/>
                  </a:lnTo>
                  <a:lnTo>
                    <a:pt x="43" y="275"/>
                  </a:lnTo>
                  <a:lnTo>
                    <a:pt x="46" y="273"/>
                  </a:lnTo>
                  <a:lnTo>
                    <a:pt x="50" y="272"/>
                  </a:lnTo>
                  <a:lnTo>
                    <a:pt x="55" y="271"/>
                  </a:lnTo>
                  <a:lnTo>
                    <a:pt x="55" y="271"/>
                  </a:lnTo>
                  <a:lnTo>
                    <a:pt x="59" y="272"/>
                  </a:lnTo>
                  <a:lnTo>
                    <a:pt x="62" y="273"/>
                  </a:lnTo>
                  <a:lnTo>
                    <a:pt x="66" y="275"/>
                  </a:lnTo>
                  <a:lnTo>
                    <a:pt x="70" y="277"/>
                  </a:lnTo>
                  <a:lnTo>
                    <a:pt x="72" y="281"/>
                  </a:lnTo>
                  <a:lnTo>
                    <a:pt x="74" y="284"/>
                  </a:lnTo>
                  <a:lnTo>
                    <a:pt x="75" y="288"/>
                  </a:lnTo>
                  <a:lnTo>
                    <a:pt x="75" y="292"/>
                  </a:lnTo>
                  <a:lnTo>
                    <a:pt x="75" y="292"/>
                  </a:lnTo>
                  <a:lnTo>
                    <a:pt x="75" y="297"/>
                  </a:lnTo>
                  <a:lnTo>
                    <a:pt x="74" y="300"/>
                  </a:lnTo>
                  <a:lnTo>
                    <a:pt x="72" y="304"/>
                  </a:lnTo>
                  <a:lnTo>
                    <a:pt x="70" y="307"/>
                  </a:lnTo>
                  <a:lnTo>
                    <a:pt x="66" y="309"/>
                  </a:lnTo>
                  <a:lnTo>
                    <a:pt x="62" y="312"/>
                  </a:lnTo>
                  <a:lnTo>
                    <a:pt x="59" y="313"/>
                  </a:lnTo>
                  <a:lnTo>
                    <a:pt x="55" y="313"/>
                  </a:lnTo>
                  <a:lnTo>
                    <a:pt x="55" y="313"/>
                  </a:lnTo>
                  <a:close/>
                  <a:moveTo>
                    <a:pt x="55" y="258"/>
                  </a:moveTo>
                  <a:lnTo>
                    <a:pt x="55" y="258"/>
                  </a:lnTo>
                  <a:lnTo>
                    <a:pt x="50" y="258"/>
                  </a:lnTo>
                  <a:lnTo>
                    <a:pt x="46" y="257"/>
                  </a:lnTo>
                  <a:lnTo>
                    <a:pt x="43" y="255"/>
                  </a:lnTo>
                  <a:lnTo>
                    <a:pt x="40" y="252"/>
                  </a:lnTo>
                  <a:lnTo>
                    <a:pt x="37" y="249"/>
                  </a:lnTo>
                  <a:lnTo>
                    <a:pt x="36" y="245"/>
                  </a:lnTo>
                  <a:lnTo>
                    <a:pt x="33" y="241"/>
                  </a:lnTo>
                  <a:lnTo>
                    <a:pt x="33" y="237"/>
                  </a:lnTo>
                  <a:lnTo>
                    <a:pt x="33" y="237"/>
                  </a:lnTo>
                  <a:lnTo>
                    <a:pt x="33" y="233"/>
                  </a:lnTo>
                  <a:lnTo>
                    <a:pt x="36" y="229"/>
                  </a:lnTo>
                  <a:lnTo>
                    <a:pt x="37" y="225"/>
                  </a:lnTo>
                  <a:lnTo>
                    <a:pt x="40" y="223"/>
                  </a:lnTo>
                  <a:lnTo>
                    <a:pt x="43" y="220"/>
                  </a:lnTo>
                  <a:lnTo>
                    <a:pt x="46" y="218"/>
                  </a:lnTo>
                  <a:lnTo>
                    <a:pt x="50" y="217"/>
                  </a:lnTo>
                  <a:lnTo>
                    <a:pt x="55" y="217"/>
                  </a:lnTo>
                  <a:lnTo>
                    <a:pt x="55" y="217"/>
                  </a:lnTo>
                  <a:lnTo>
                    <a:pt x="59" y="217"/>
                  </a:lnTo>
                  <a:lnTo>
                    <a:pt x="62" y="218"/>
                  </a:lnTo>
                  <a:lnTo>
                    <a:pt x="66" y="220"/>
                  </a:lnTo>
                  <a:lnTo>
                    <a:pt x="70" y="223"/>
                  </a:lnTo>
                  <a:lnTo>
                    <a:pt x="72" y="225"/>
                  </a:lnTo>
                  <a:lnTo>
                    <a:pt x="74" y="229"/>
                  </a:lnTo>
                  <a:lnTo>
                    <a:pt x="75" y="233"/>
                  </a:lnTo>
                  <a:lnTo>
                    <a:pt x="75" y="237"/>
                  </a:lnTo>
                  <a:lnTo>
                    <a:pt x="75" y="237"/>
                  </a:lnTo>
                  <a:lnTo>
                    <a:pt x="75" y="241"/>
                  </a:lnTo>
                  <a:lnTo>
                    <a:pt x="74" y="245"/>
                  </a:lnTo>
                  <a:lnTo>
                    <a:pt x="72" y="249"/>
                  </a:lnTo>
                  <a:lnTo>
                    <a:pt x="70" y="252"/>
                  </a:lnTo>
                  <a:lnTo>
                    <a:pt x="66" y="255"/>
                  </a:lnTo>
                  <a:lnTo>
                    <a:pt x="62" y="257"/>
                  </a:lnTo>
                  <a:lnTo>
                    <a:pt x="59" y="258"/>
                  </a:lnTo>
                  <a:lnTo>
                    <a:pt x="55" y="258"/>
                  </a:lnTo>
                  <a:lnTo>
                    <a:pt x="55" y="258"/>
                  </a:lnTo>
                  <a:close/>
                  <a:moveTo>
                    <a:pt x="55" y="209"/>
                  </a:moveTo>
                  <a:lnTo>
                    <a:pt x="55" y="209"/>
                  </a:lnTo>
                  <a:lnTo>
                    <a:pt x="50" y="208"/>
                  </a:lnTo>
                  <a:lnTo>
                    <a:pt x="46" y="207"/>
                  </a:lnTo>
                  <a:lnTo>
                    <a:pt x="43" y="206"/>
                  </a:lnTo>
                  <a:lnTo>
                    <a:pt x="40" y="203"/>
                  </a:lnTo>
                  <a:lnTo>
                    <a:pt x="37" y="200"/>
                  </a:lnTo>
                  <a:lnTo>
                    <a:pt x="36" y="196"/>
                  </a:lnTo>
                  <a:lnTo>
                    <a:pt x="33" y="192"/>
                  </a:lnTo>
                  <a:lnTo>
                    <a:pt x="33" y="188"/>
                  </a:lnTo>
                  <a:lnTo>
                    <a:pt x="33" y="188"/>
                  </a:lnTo>
                  <a:lnTo>
                    <a:pt x="33" y="184"/>
                  </a:lnTo>
                  <a:lnTo>
                    <a:pt x="36" y="180"/>
                  </a:lnTo>
                  <a:lnTo>
                    <a:pt x="37" y="176"/>
                  </a:lnTo>
                  <a:lnTo>
                    <a:pt x="40" y="173"/>
                  </a:lnTo>
                  <a:lnTo>
                    <a:pt x="43" y="171"/>
                  </a:lnTo>
                  <a:lnTo>
                    <a:pt x="46" y="169"/>
                  </a:lnTo>
                  <a:lnTo>
                    <a:pt x="50" y="168"/>
                  </a:lnTo>
                  <a:lnTo>
                    <a:pt x="55" y="168"/>
                  </a:lnTo>
                  <a:lnTo>
                    <a:pt x="55" y="168"/>
                  </a:lnTo>
                  <a:lnTo>
                    <a:pt x="59" y="168"/>
                  </a:lnTo>
                  <a:lnTo>
                    <a:pt x="62" y="169"/>
                  </a:lnTo>
                  <a:lnTo>
                    <a:pt x="66" y="171"/>
                  </a:lnTo>
                  <a:lnTo>
                    <a:pt x="70" y="173"/>
                  </a:lnTo>
                  <a:lnTo>
                    <a:pt x="72" y="176"/>
                  </a:lnTo>
                  <a:lnTo>
                    <a:pt x="74" y="180"/>
                  </a:lnTo>
                  <a:lnTo>
                    <a:pt x="75" y="184"/>
                  </a:lnTo>
                  <a:lnTo>
                    <a:pt x="75" y="188"/>
                  </a:lnTo>
                  <a:lnTo>
                    <a:pt x="75" y="188"/>
                  </a:lnTo>
                  <a:lnTo>
                    <a:pt x="75" y="192"/>
                  </a:lnTo>
                  <a:lnTo>
                    <a:pt x="74" y="196"/>
                  </a:lnTo>
                  <a:lnTo>
                    <a:pt x="72" y="200"/>
                  </a:lnTo>
                  <a:lnTo>
                    <a:pt x="70" y="203"/>
                  </a:lnTo>
                  <a:lnTo>
                    <a:pt x="66" y="206"/>
                  </a:lnTo>
                  <a:lnTo>
                    <a:pt x="62" y="207"/>
                  </a:lnTo>
                  <a:lnTo>
                    <a:pt x="59" y="208"/>
                  </a:lnTo>
                  <a:lnTo>
                    <a:pt x="55" y="209"/>
                  </a:lnTo>
                  <a:lnTo>
                    <a:pt x="55"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84" name="Freeform 531"/>
            <p:cNvSpPr>
              <a:spLocks/>
            </p:cNvSpPr>
            <p:nvPr/>
          </p:nvSpPr>
          <p:spPr bwMode="auto">
            <a:xfrm>
              <a:off x="13883694" y="909857"/>
              <a:ext cx="212721" cy="371783"/>
            </a:xfrm>
            <a:custGeom>
              <a:avLst/>
              <a:gdLst>
                <a:gd name="T0" fmla="*/ 111 w 111"/>
                <a:gd name="T1" fmla="*/ 90 h 194"/>
                <a:gd name="T2" fmla="*/ 111 w 111"/>
                <a:gd name="T3" fmla="*/ 90 h 194"/>
                <a:gd name="T4" fmla="*/ 111 w 111"/>
                <a:gd name="T5" fmla="*/ 84 h 194"/>
                <a:gd name="T6" fmla="*/ 111 w 111"/>
                <a:gd name="T7" fmla="*/ 84 h 194"/>
                <a:gd name="T8" fmla="*/ 111 w 111"/>
                <a:gd name="T9" fmla="*/ 77 h 194"/>
                <a:gd name="T10" fmla="*/ 111 w 111"/>
                <a:gd name="T11" fmla="*/ 77 h 194"/>
                <a:gd name="T12" fmla="*/ 110 w 111"/>
                <a:gd name="T13" fmla="*/ 67 h 194"/>
                <a:gd name="T14" fmla="*/ 108 w 111"/>
                <a:gd name="T15" fmla="*/ 55 h 194"/>
                <a:gd name="T16" fmla="*/ 105 w 111"/>
                <a:gd name="T17" fmla="*/ 45 h 194"/>
                <a:gd name="T18" fmla="*/ 101 w 111"/>
                <a:gd name="T19" fmla="*/ 35 h 194"/>
                <a:gd name="T20" fmla="*/ 96 w 111"/>
                <a:gd name="T21" fmla="*/ 25 h 194"/>
                <a:gd name="T22" fmla="*/ 91 w 111"/>
                <a:gd name="T23" fmla="*/ 16 h 194"/>
                <a:gd name="T24" fmla="*/ 85 w 111"/>
                <a:gd name="T25" fmla="*/ 7 h 194"/>
                <a:gd name="T26" fmla="*/ 77 w 111"/>
                <a:gd name="T27" fmla="*/ 0 h 194"/>
                <a:gd name="T28" fmla="*/ 7 w 111"/>
                <a:gd name="T29" fmla="*/ 77 h 194"/>
                <a:gd name="T30" fmla="*/ 0 w 111"/>
                <a:gd name="T31" fmla="*/ 86 h 194"/>
                <a:gd name="T32" fmla="*/ 3 w 111"/>
                <a:gd name="T33" fmla="*/ 90 h 194"/>
                <a:gd name="T34" fmla="*/ 42 w 111"/>
                <a:gd name="T35" fmla="*/ 194 h 194"/>
                <a:gd name="T36" fmla="*/ 42 w 111"/>
                <a:gd name="T37" fmla="*/ 194 h 194"/>
                <a:gd name="T38" fmla="*/ 57 w 111"/>
                <a:gd name="T39" fmla="*/ 186 h 194"/>
                <a:gd name="T40" fmla="*/ 70 w 111"/>
                <a:gd name="T41" fmla="*/ 177 h 194"/>
                <a:gd name="T42" fmla="*/ 80 w 111"/>
                <a:gd name="T43" fmla="*/ 165 h 194"/>
                <a:gd name="T44" fmla="*/ 91 w 111"/>
                <a:gd name="T45" fmla="*/ 152 h 194"/>
                <a:gd name="T46" fmla="*/ 99 w 111"/>
                <a:gd name="T47" fmla="*/ 138 h 194"/>
                <a:gd name="T48" fmla="*/ 105 w 111"/>
                <a:gd name="T49" fmla="*/ 123 h 194"/>
                <a:gd name="T50" fmla="*/ 109 w 111"/>
                <a:gd name="T51" fmla="*/ 107 h 194"/>
                <a:gd name="T52" fmla="*/ 111 w 111"/>
                <a:gd name="T53" fmla="*/ 90 h 194"/>
                <a:gd name="T54" fmla="*/ 111 w 111"/>
                <a:gd name="T55" fmla="*/ 9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194">
                  <a:moveTo>
                    <a:pt x="111" y="90"/>
                  </a:moveTo>
                  <a:lnTo>
                    <a:pt x="111" y="90"/>
                  </a:lnTo>
                  <a:lnTo>
                    <a:pt x="111" y="84"/>
                  </a:lnTo>
                  <a:lnTo>
                    <a:pt x="111" y="84"/>
                  </a:lnTo>
                  <a:lnTo>
                    <a:pt x="111" y="77"/>
                  </a:lnTo>
                  <a:lnTo>
                    <a:pt x="111" y="77"/>
                  </a:lnTo>
                  <a:lnTo>
                    <a:pt x="110" y="67"/>
                  </a:lnTo>
                  <a:lnTo>
                    <a:pt x="108" y="55"/>
                  </a:lnTo>
                  <a:lnTo>
                    <a:pt x="105" y="45"/>
                  </a:lnTo>
                  <a:lnTo>
                    <a:pt x="101" y="35"/>
                  </a:lnTo>
                  <a:lnTo>
                    <a:pt x="96" y="25"/>
                  </a:lnTo>
                  <a:lnTo>
                    <a:pt x="91" y="16"/>
                  </a:lnTo>
                  <a:lnTo>
                    <a:pt x="85" y="7"/>
                  </a:lnTo>
                  <a:lnTo>
                    <a:pt x="77" y="0"/>
                  </a:lnTo>
                  <a:lnTo>
                    <a:pt x="7" y="77"/>
                  </a:lnTo>
                  <a:lnTo>
                    <a:pt x="0" y="86"/>
                  </a:lnTo>
                  <a:lnTo>
                    <a:pt x="3" y="90"/>
                  </a:lnTo>
                  <a:lnTo>
                    <a:pt x="42" y="194"/>
                  </a:lnTo>
                  <a:lnTo>
                    <a:pt x="42" y="194"/>
                  </a:lnTo>
                  <a:lnTo>
                    <a:pt x="57" y="186"/>
                  </a:lnTo>
                  <a:lnTo>
                    <a:pt x="70" y="177"/>
                  </a:lnTo>
                  <a:lnTo>
                    <a:pt x="80" y="165"/>
                  </a:lnTo>
                  <a:lnTo>
                    <a:pt x="91" y="152"/>
                  </a:lnTo>
                  <a:lnTo>
                    <a:pt x="99" y="138"/>
                  </a:lnTo>
                  <a:lnTo>
                    <a:pt x="105" y="123"/>
                  </a:lnTo>
                  <a:lnTo>
                    <a:pt x="109" y="107"/>
                  </a:lnTo>
                  <a:lnTo>
                    <a:pt x="111" y="90"/>
                  </a:ln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85" name="Freeform 532"/>
            <p:cNvSpPr>
              <a:spLocks/>
            </p:cNvSpPr>
            <p:nvPr/>
          </p:nvSpPr>
          <p:spPr bwMode="auto">
            <a:xfrm>
              <a:off x="13619230" y="1086167"/>
              <a:ext cx="312374" cy="222303"/>
            </a:xfrm>
            <a:custGeom>
              <a:avLst/>
              <a:gdLst>
                <a:gd name="T0" fmla="*/ 163 w 163"/>
                <a:gd name="T1" fmla="*/ 108 h 116"/>
                <a:gd name="T2" fmla="*/ 122 w 163"/>
                <a:gd name="T3" fmla="*/ 6 h 116"/>
                <a:gd name="T4" fmla="*/ 120 w 163"/>
                <a:gd name="T5" fmla="*/ 0 h 116"/>
                <a:gd name="T6" fmla="*/ 111 w 163"/>
                <a:gd name="T7" fmla="*/ 0 h 116"/>
                <a:gd name="T8" fmla="*/ 0 w 163"/>
                <a:gd name="T9" fmla="*/ 0 h 116"/>
                <a:gd name="T10" fmla="*/ 0 w 163"/>
                <a:gd name="T11" fmla="*/ 0 h 116"/>
                <a:gd name="T12" fmla="*/ 1 w 163"/>
                <a:gd name="T13" fmla="*/ 12 h 116"/>
                <a:gd name="T14" fmla="*/ 4 w 163"/>
                <a:gd name="T15" fmla="*/ 23 h 116"/>
                <a:gd name="T16" fmla="*/ 7 w 163"/>
                <a:gd name="T17" fmla="*/ 35 h 116"/>
                <a:gd name="T18" fmla="*/ 12 w 163"/>
                <a:gd name="T19" fmla="*/ 45 h 116"/>
                <a:gd name="T20" fmla="*/ 17 w 163"/>
                <a:gd name="T21" fmla="*/ 55 h 116"/>
                <a:gd name="T22" fmla="*/ 23 w 163"/>
                <a:gd name="T23" fmla="*/ 64 h 116"/>
                <a:gd name="T24" fmla="*/ 30 w 163"/>
                <a:gd name="T25" fmla="*/ 73 h 116"/>
                <a:gd name="T26" fmla="*/ 37 w 163"/>
                <a:gd name="T27" fmla="*/ 81 h 116"/>
                <a:gd name="T28" fmla="*/ 37 w 163"/>
                <a:gd name="T29" fmla="*/ 81 h 116"/>
                <a:gd name="T30" fmla="*/ 48 w 163"/>
                <a:gd name="T31" fmla="*/ 90 h 116"/>
                <a:gd name="T32" fmla="*/ 48 w 163"/>
                <a:gd name="T33" fmla="*/ 90 h 116"/>
                <a:gd name="T34" fmla="*/ 55 w 163"/>
                <a:gd name="T35" fmla="*/ 95 h 116"/>
                <a:gd name="T36" fmla="*/ 64 w 163"/>
                <a:gd name="T37" fmla="*/ 101 h 116"/>
                <a:gd name="T38" fmla="*/ 72 w 163"/>
                <a:gd name="T39" fmla="*/ 105 h 116"/>
                <a:gd name="T40" fmla="*/ 82 w 163"/>
                <a:gd name="T41" fmla="*/ 108 h 116"/>
                <a:gd name="T42" fmla="*/ 92 w 163"/>
                <a:gd name="T43" fmla="*/ 111 h 116"/>
                <a:gd name="T44" fmla="*/ 101 w 163"/>
                <a:gd name="T45" fmla="*/ 113 h 116"/>
                <a:gd name="T46" fmla="*/ 112 w 163"/>
                <a:gd name="T47" fmla="*/ 115 h 116"/>
                <a:gd name="T48" fmla="*/ 121 w 163"/>
                <a:gd name="T49" fmla="*/ 116 h 116"/>
                <a:gd name="T50" fmla="*/ 121 w 163"/>
                <a:gd name="T51" fmla="*/ 116 h 116"/>
                <a:gd name="T52" fmla="*/ 132 w 163"/>
                <a:gd name="T53" fmla="*/ 115 h 116"/>
                <a:gd name="T54" fmla="*/ 143 w 163"/>
                <a:gd name="T55" fmla="*/ 113 h 116"/>
                <a:gd name="T56" fmla="*/ 153 w 163"/>
                <a:gd name="T57" fmla="*/ 111 h 116"/>
                <a:gd name="T58" fmla="*/ 163 w 163"/>
                <a:gd name="T59" fmla="*/ 108 h 116"/>
                <a:gd name="T60" fmla="*/ 163 w 163"/>
                <a:gd name="T6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16">
                  <a:moveTo>
                    <a:pt x="163" y="108"/>
                  </a:moveTo>
                  <a:lnTo>
                    <a:pt x="122" y="6"/>
                  </a:lnTo>
                  <a:lnTo>
                    <a:pt x="120" y="0"/>
                  </a:lnTo>
                  <a:lnTo>
                    <a:pt x="111" y="0"/>
                  </a:lnTo>
                  <a:lnTo>
                    <a:pt x="0" y="0"/>
                  </a:lnTo>
                  <a:lnTo>
                    <a:pt x="0" y="0"/>
                  </a:lnTo>
                  <a:lnTo>
                    <a:pt x="1" y="12"/>
                  </a:lnTo>
                  <a:lnTo>
                    <a:pt x="4" y="23"/>
                  </a:lnTo>
                  <a:lnTo>
                    <a:pt x="7" y="35"/>
                  </a:lnTo>
                  <a:lnTo>
                    <a:pt x="12" y="45"/>
                  </a:lnTo>
                  <a:lnTo>
                    <a:pt x="17" y="55"/>
                  </a:lnTo>
                  <a:lnTo>
                    <a:pt x="23" y="64"/>
                  </a:lnTo>
                  <a:lnTo>
                    <a:pt x="30" y="73"/>
                  </a:lnTo>
                  <a:lnTo>
                    <a:pt x="37" y="81"/>
                  </a:lnTo>
                  <a:lnTo>
                    <a:pt x="37" y="81"/>
                  </a:lnTo>
                  <a:lnTo>
                    <a:pt x="48" y="90"/>
                  </a:lnTo>
                  <a:lnTo>
                    <a:pt x="48" y="90"/>
                  </a:lnTo>
                  <a:lnTo>
                    <a:pt x="55" y="95"/>
                  </a:lnTo>
                  <a:lnTo>
                    <a:pt x="64" y="101"/>
                  </a:lnTo>
                  <a:lnTo>
                    <a:pt x="72" y="105"/>
                  </a:lnTo>
                  <a:lnTo>
                    <a:pt x="82" y="108"/>
                  </a:lnTo>
                  <a:lnTo>
                    <a:pt x="92" y="111"/>
                  </a:lnTo>
                  <a:lnTo>
                    <a:pt x="101" y="113"/>
                  </a:lnTo>
                  <a:lnTo>
                    <a:pt x="112" y="115"/>
                  </a:lnTo>
                  <a:lnTo>
                    <a:pt x="121" y="116"/>
                  </a:lnTo>
                  <a:lnTo>
                    <a:pt x="121" y="116"/>
                  </a:lnTo>
                  <a:lnTo>
                    <a:pt x="132" y="115"/>
                  </a:lnTo>
                  <a:lnTo>
                    <a:pt x="143" y="113"/>
                  </a:lnTo>
                  <a:lnTo>
                    <a:pt x="153" y="111"/>
                  </a:lnTo>
                  <a:lnTo>
                    <a:pt x="163" y="108"/>
                  </a:lnTo>
                  <a:lnTo>
                    <a:pt x="163"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86" name="Freeform 533"/>
            <p:cNvSpPr>
              <a:spLocks/>
            </p:cNvSpPr>
            <p:nvPr/>
          </p:nvSpPr>
          <p:spPr bwMode="auto">
            <a:xfrm>
              <a:off x="13623063" y="829368"/>
              <a:ext cx="385197" cy="220387"/>
            </a:xfrm>
            <a:custGeom>
              <a:avLst/>
              <a:gdLst>
                <a:gd name="T0" fmla="*/ 123 w 201"/>
                <a:gd name="T1" fmla="*/ 0 h 115"/>
                <a:gd name="T2" fmla="*/ 123 w 201"/>
                <a:gd name="T3" fmla="*/ 0 h 115"/>
                <a:gd name="T4" fmla="*/ 114 w 201"/>
                <a:gd name="T5" fmla="*/ 0 h 115"/>
                <a:gd name="T6" fmla="*/ 104 w 201"/>
                <a:gd name="T7" fmla="*/ 1 h 115"/>
                <a:gd name="T8" fmla="*/ 96 w 201"/>
                <a:gd name="T9" fmla="*/ 3 h 115"/>
                <a:gd name="T10" fmla="*/ 87 w 201"/>
                <a:gd name="T11" fmla="*/ 5 h 115"/>
                <a:gd name="T12" fmla="*/ 87 w 201"/>
                <a:gd name="T13" fmla="*/ 5 h 115"/>
                <a:gd name="T14" fmla="*/ 76 w 201"/>
                <a:gd name="T15" fmla="*/ 10 h 115"/>
                <a:gd name="T16" fmla="*/ 76 w 201"/>
                <a:gd name="T17" fmla="*/ 10 h 115"/>
                <a:gd name="T18" fmla="*/ 76 w 201"/>
                <a:gd name="T19" fmla="*/ 10 h 115"/>
                <a:gd name="T20" fmla="*/ 68 w 201"/>
                <a:gd name="T21" fmla="*/ 13 h 115"/>
                <a:gd name="T22" fmla="*/ 68 w 201"/>
                <a:gd name="T23" fmla="*/ 13 h 115"/>
                <a:gd name="T24" fmla="*/ 61 w 201"/>
                <a:gd name="T25" fmla="*/ 17 h 115"/>
                <a:gd name="T26" fmla="*/ 53 w 201"/>
                <a:gd name="T27" fmla="*/ 22 h 115"/>
                <a:gd name="T28" fmla="*/ 46 w 201"/>
                <a:gd name="T29" fmla="*/ 28 h 115"/>
                <a:gd name="T30" fmla="*/ 39 w 201"/>
                <a:gd name="T31" fmla="*/ 33 h 115"/>
                <a:gd name="T32" fmla="*/ 33 w 201"/>
                <a:gd name="T33" fmla="*/ 39 h 115"/>
                <a:gd name="T34" fmla="*/ 27 w 201"/>
                <a:gd name="T35" fmla="*/ 47 h 115"/>
                <a:gd name="T36" fmla="*/ 21 w 201"/>
                <a:gd name="T37" fmla="*/ 54 h 115"/>
                <a:gd name="T38" fmla="*/ 17 w 201"/>
                <a:gd name="T39" fmla="*/ 62 h 115"/>
                <a:gd name="T40" fmla="*/ 17 w 201"/>
                <a:gd name="T41" fmla="*/ 62 h 115"/>
                <a:gd name="T42" fmla="*/ 17 w 201"/>
                <a:gd name="T43" fmla="*/ 62 h 115"/>
                <a:gd name="T44" fmla="*/ 11 w 201"/>
                <a:gd name="T45" fmla="*/ 75 h 115"/>
                <a:gd name="T46" fmla="*/ 5 w 201"/>
                <a:gd name="T47" fmla="*/ 87 h 115"/>
                <a:gd name="T48" fmla="*/ 2 w 201"/>
                <a:gd name="T49" fmla="*/ 101 h 115"/>
                <a:gd name="T50" fmla="*/ 0 w 201"/>
                <a:gd name="T51" fmla="*/ 115 h 115"/>
                <a:gd name="T52" fmla="*/ 76 w 201"/>
                <a:gd name="T53" fmla="*/ 115 h 115"/>
                <a:gd name="T54" fmla="*/ 76 w 201"/>
                <a:gd name="T55" fmla="*/ 115 h 115"/>
                <a:gd name="T56" fmla="*/ 124 w 201"/>
                <a:gd name="T57" fmla="*/ 115 h 115"/>
                <a:gd name="T58" fmla="*/ 129 w 201"/>
                <a:gd name="T59" fmla="*/ 110 h 115"/>
                <a:gd name="T60" fmla="*/ 201 w 201"/>
                <a:gd name="T61" fmla="*/ 28 h 115"/>
                <a:gd name="T62" fmla="*/ 201 w 201"/>
                <a:gd name="T63" fmla="*/ 28 h 115"/>
                <a:gd name="T64" fmla="*/ 193 w 201"/>
                <a:gd name="T65" fmla="*/ 22 h 115"/>
                <a:gd name="T66" fmla="*/ 184 w 201"/>
                <a:gd name="T67" fmla="*/ 16 h 115"/>
                <a:gd name="T68" fmla="*/ 175 w 201"/>
                <a:gd name="T69" fmla="*/ 12 h 115"/>
                <a:gd name="T70" fmla="*/ 165 w 201"/>
                <a:gd name="T71" fmla="*/ 7 h 115"/>
                <a:gd name="T72" fmla="*/ 156 w 201"/>
                <a:gd name="T73" fmla="*/ 4 h 115"/>
                <a:gd name="T74" fmla="*/ 145 w 201"/>
                <a:gd name="T75" fmla="*/ 2 h 115"/>
                <a:gd name="T76" fmla="*/ 134 w 201"/>
                <a:gd name="T77" fmla="*/ 0 h 115"/>
                <a:gd name="T78" fmla="*/ 123 w 201"/>
                <a:gd name="T79" fmla="*/ 0 h 115"/>
                <a:gd name="T80" fmla="*/ 123 w 201"/>
                <a:gd name="T8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115">
                  <a:moveTo>
                    <a:pt x="123" y="0"/>
                  </a:moveTo>
                  <a:lnTo>
                    <a:pt x="123" y="0"/>
                  </a:lnTo>
                  <a:lnTo>
                    <a:pt x="114" y="0"/>
                  </a:lnTo>
                  <a:lnTo>
                    <a:pt x="104" y="1"/>
                  </a:lnTo>
                  <a:lnTo>
                    <a:pt x="96" y="3"/>
                  </a:lnTo>
                  <a:lnTo>
                    <a:pt x="87" y="5"/>
                  </a:lnTo>
                  <a:lnTo>
                    <a:pt x="87" y="5"/>
                  </a:lnTo>
                  <a:lnTo>
                    <a:pt x="76" y="10"/>
                  </a:lnTo>
                  <a:lnTo>
                    <a:pt x="76" y="10"/>
                  </a:lnTo>
                  <a:lnTo>
                    <a:pt x="76" y="10"/>
                  </a:lnTo>
                  <a:lnTo>
                    <a:pt x="68" y="13"/>
                  </a:lnTo>
                  <a:lnTo>
                    <a:pt x="68" y="13"/>
                  </a:lnTo>
                  <a:lnTo>
                    <a:pt x="61" y="17"/>
                  </a:lnTo>
                  <a:lnTo>
                    <a:pt x="53" y="22"/>
                  </a:lnTo>
                  <a:lnTo>
                    <a:pt x="46" y="28"/>
                  </a:lnTo>
                  <a:lnTo>
                    <a:pt x="39" y="33"/>
                  </a:lnTo>
                  <a:lnTo>
                    <a:pt x="33" y="39"/>
                  </a:lnTo>
                  <a:lnTo>
                    <a:pt x="27" y="47"/>
                  </a:lnTo>
                  <a:lnTo>
                    <a:pt x="21" y="54"/>
                  </a:lnTo>
                  <a:lnTo>
                    <a:pt x="17" y="62"/>
                  </a:lnTo>
                  <a:lnTo>
                    <a:pt x="17" y="62"/>
                  </a:lnTo>
                  <a:lnTo>
                    <a:pt x="17" y="62"/>
                  </a:lnTo>
                  <a:lnTo>
                    <a:pt x="11" y="75"/>
                  </a:lnTo>
                  <a:lnTo>
                    <a:pt x="5" y="87"/>
                  </a:lnTo>
                  <a:lnTo>
                    <a:pt x="2" y="101"/>
                  </a:lnTo>
                  <a:lnTo>
                    <a:pt x="0" y="115"/>
                  </a:lnTo>
                  <a:lnTo>
                    <a:pt x="76" y="115"/>
                  </a:lnTo>
                  <a:lnTo>
                    <a:pt x="76" y="115"/>
                  </a:lnTo>
                  <a:lnTo>
                    <a:pt x="124" y="115"/>
                  </a:lnTo>
                  <a:lnTo>
                    <a:pt x="129" y="110"/>
                  </a:lnTo>
                  <a:lnTo>
                    <a:pt x="201" y="28"/>
                  </a:lnTo>
                  <a:lnTo>
                    <a:pt x="201" y="28"/>
                  </a:lnTo>
                  <a:lnTo>
                    <a:pt x="193" y="22"/>
                  </a:lnTo>
                  <a:lnTo>
                    <a:pt x="184" y="16"/>
                  </a:lnTo>
                  <a:lnTo>
                    <a:pt x="175" y="12"/>
                  </a:lnTo>
                  <a:lnTo>
                    <a:pt x="165" y="7"/>
                  </a:lnTo>
                  <a:lnTo>
                    <a:pt x="156" y="4"/>
                  </a:lnTo>
                  <a:lnTo>
                    <a:pt x="145" y="2"/>
                  </a:lnTo>
                  <a:lnTo>
                    <a:pt x="134" y="0"/>
                  </a:lnTo>
                  <a:lnTo>
                    <a:pt x="123" y="0"/>
                  </a:lnTo>
                  <a:lnTo>
                    <a:pt x="1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grpSp>
        <p:nvGrpSpPr>
          <p:cNvPr id="287" name="组合 286"/>
          <p:cNvGrpSpPr/>
          <p:nvPr/>
        </p:nvGrpSpPr>
        <p:grpSpPr>
          <a:xfrm>
            <a:off x="5940152" y="1635646"/>
            <a:ext cx="446400" cy="432048"/>
            <a:chOff x="15911253" y="2214931"/>
            <a:chExt cx="854718" cy="852802"/>
          </a:xfrm>
          <a:solidFill>
            <a:srgbClr val="FFFFFF"/>
          </a:solidFill>
        </p:grpSpPr>
        <p:sp>
          <p:nvSpPr>
            <p:cNvPr id="288" name="Freeform 572"/>
            <p:cNvSpPr>
              <a:spLocks noEditPoints="1"/>
            </p:cNvSpPr>
            <p:nvPr/>
          </p:nvSpPr>
          <p:spPr bwMode="auto">
            <a:xfrm>
              <a:off x="15911253" y="2214931"/>
              <a:ext cx="854718" cy="852802"/>
            </a:xfrm>
            <a:custGeom>
              <a:avLst/>
              <a:gdLst>
                <a:gd name="T0" fmla="*/ 137 w 446"/>
                <a:gd name="T1" fmla="*/ 17 h 445"/>
                <a:gd name="T2" fmla="*/ 39 w 446"/>
                <a:gd name="T3" fmla="*/ 98 h 445"/>
                <a:gd name="T4" fmla="*/ 0 w 446"/>
                <a:gd name="T5" fmla="*/ 223 h 445"/>
                <a:gd name="T6" fmla="*/ 27 w 446"/>
                <a:gd name="T7" fmla="*/ 329 h 445"/>
                <a:gd name="T8" fmla="*/ 118 w 446"/>
                <a:gd name="T9" fmla="*/ 418 h 445"/>
                <a:gd name="T10" fmla="*/ 223 w 446"/>
                <a:gd name="T11" fmla="*/ 445 h 445"/>
                <a:gd name="T12" fmla="*/ 348 w 446"/>
                <a:gd name="T13" fmla="*/ 407 h 445"/>
                <a:gd name="T14" fmla="*/ 429 w 446"/>
                <a:gd name="T15" fmla="*/ 309 h 445"/>
                <a:gd name="T16" fmla="*/ 445 w 446"/>
                <a:gd name="T17" fmla="*/ 200 h 445"/>
                <a:gd name="T18" fmla="*/ 395 w 446"/>
                <a:gd name="T19" fmla="*/ 81 h 445"/>
                <a:gd name="T20" fmla="*/ 289 w 446"/>
                <a:gd name="T21" fmla="*/ 10 h 445"/>
                <a:gd name="T22" fmla="*/ 223 w 446"/>
                <a:gd name="T23" fmla="*/ 419 h 445"/>
                <a:gd name="T24" fmla="*/ 113 w 446"/>
                <a:gd name="T25" fmla="*/ 386 h 445"/>
                <a:gd name="T26" fmla="*/ 42 w 446"/>
                <a:gd name="T27" fmla="*/ 299 h 445"/>
                <a:gd name="T28" fmla="*/ 28 w 446"/>
                <a:gd name="T29" fmla="*/ 203 h 445"/>
                <a:gd name="T30" fmla="*/ 72 w 446"/>
                <a:gd name="T31" fmla="*/ 98 h 445"/>
                <a:gd name="T32" fmla="*/ 165 w 446"/>
                <a:gd name="T33" fmla="*/ 35 h 445"/>
                <a:gd name="T34" fmla="*/ 263 w 446"/>
                <a:gd name="T35" fmla="*/ 30 h 445"/>
                <a:gd name="T36" fmla="*/ 363 w 446"/>
                <a:gd name="T37" fmla="*/ 83 h 445"/>
                <a:gd name="T38" fmla="*/ 416 w 446"/>
                <a:gd name="T39" fmla="*/ 184 h 445"/>
                <a:gd name="T40" fmla="*/ 411 w 446"/>
                <a:gd name="T41" fmla="*/ 282 h 445"/>
                <a:gd name="T42" fmla="*/ 348 w 446"/>
                <a:gd name="T43" fmla="*/ 374 h 445"/>
                <a:gd name="T44" fmla="*/ 243 w 446"/>
                <a:gd name="T45" fmla="*/ 418 h 445"/>
                <a:gd name="T46" fmla="*/ 301 w 446"/>
                <a:gd name="T47" fmla="*/ 62 h 445"/>
                <a:gd name="T48" fmla="*/ 200 w 446"/>
                <a:gd name="T49" fmla="*/ 46 h 445"/>
                <a:gd name="T50" fmla="*/ 121 w 446"/>
                <a:gd name="T51" fmla="*/ 77 h 445"/>
                <a:gd name="T52" fmla="*/ 62 w 446"/>
                <a:gd name="T53" fmla="*/ 145 h 445"/>
                <a:gd name="T54" fmla="*/ 46 w 446"/>
                <a:gd name="T55" fmla="*/ 246 h 445"/>
                <a:gd name="T56" fmla="*/ 63 w 446"/>
                <a:gd name="T57" fmla="*/ 303 h 445"/>
                <a:gd name="T58" fmla="*/ 97 w 446"/>
                <a:gd name="T59" fmla="*/ 321 h 445"/>
                <a:gd name="T60" fmla="*/ 85 w 446"/>
                <a:gd name="T61" fmla="*/ 326 h 445"/>
                <a:gd name="T62" fmla="*/ 78 w 446"/>
                <a:gd name="T63" fmla="*/ 285 h 445"/>
                <a:gd name="T64" fmla="*/ 63 w 446"/>
                <a:gd name="T65" fmla="*/ 287 h 445"/>
                <a:gd name="T66" fmla="*/ 68 w 446"/>
                <a:gd name="T67" fmla="*/ 243 h 445"/>
                <a:gd name="T68" fmla="*/ 50 w 446"/>
                <a:gd name="T69" fmla="*/ 223 h 445"/>
                <a:gd name="T70" fmla="*/ 68 w 446"/>
                <a:gd name="T71" fmla="*/ 202 h 445"/>
                <a:gd name="T72" fmla="*/ 63 w 446"/>
                <a:gd name="T73" fmla="*/ 158 h 445"/>
                <a:gd name="T74" fmla="*/ 78 w 446"/>
                <a:gd name="T75" fmla="*/ 161 h 445"/>
                <a:gd name="T76" fmla="*/ 95 w 446"/>
                <a:gd name="T77" fmla="*/ 127 h 445"/>
                <a:gd name="T78" fmla="*/ 97 w 446"/>
                <a:gd name="T79" fmla="*/ 124 h 445"/>
                <a:gd name="T80" fmla="*/ 125 w 446"/>
                <a:gd name="T81" fmla="*/ 97 h 445"/>
                <a:gd name="T82" fmla="*/ 120 w 446"/>
                <a:gd name="T83" fmla="*/ 84 h 445"/>
                <a:gd name="T84" fmla="*/ 161 w 446"/>
                <a:gd name="T85" fmla="*/ 77 h 445"/>
                <a:gd name="T86" fmla="*/ 159 w 446"/>
                <a:gd name="T87" fmla="*/ 62 h 445"/>
                <a:gd name="T88" fmla="*/ 203 w 446"/>
                <a:gd name="T89" fmla="*/ 66 h 445"/>
                <a:gd name="T90" fmla="*/ 223 w 446"/>
                <a:gd name="T91" fmla="*/ 50 h 445"/>
                <a:gd name="T92" fmla="*/ 243 w 446"/>
                <a:gd name="T93" fmla="*/ 66 h 445"/>
                <a:gd name="T94" fmla="*/ 287 w 446"/>
                <a:gd name="T95" fmla="*/ 62 h 445"/>
                <a:gd name="T96" fmla="*/ 285 w 446"/>
                <a:gd name="T97" fmla="*/ 77 h 445"/>
                <a:gd name="T98" fmla="*/ 327 w 446"/>
                <a:gd name="T99" fmla="*/ 84 h 445"/>
                <a:gd name="T100" fmla="*/ 321 w 446"/>
                <a:gd name="T101" fmla="*/ 98 h 445"/>
                <a:gd name="T102" fmla="*/ 349 w 446"/>
                <a:gd name="T103" fmla="*/ 124 h 445"/>
                <a:gd name="T104" fmla="*/ 351 w 446"/>
                <a:gd name="T105" fmla="*/ 127 h 445"/>
                <a:gd name="T106" fmla="*/ 370 w 446"/>
                <a:gd name="T107" fmla="*/ 160 h 445"/>
                <a:gd name="T108" fmla="*/ 384 w 446"/>
                <a:gd name="T109" fmla="*/ 158 h 445"/>
                <a:gd name="T110" fmla="*/ 383 w 446"/>
                <a:gd name="T111" fmla="*/ 144 h 445"/>
                <a:gd name="T112" fmla="*/ 332 w 446"/>
                <a:gd name="T113" fmla="*/ 8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6" h="445">
                  <a:moveTo>
                    <a:pt x="223" y="0"/>
                  </a:moveTo>
                  <a:lnTo>
                    <a:pt x="223" y="0"/>
                  </a:lnTo>
                  <a:lnTo>
                    <a:pt x="201" y="1"/>
                  </a:lnTo>
                  <a:lnTo>
                    <a:pt x="178" y="4"/>
                  </a:lnTo>
                  <a:lnTo>
                    <a:pt x="157" y="10"/>
                  </a:lnTo>
                  <a:lnTo>
                    <a:pt x="137" y="17"/>
                  </a:lnTo>
                  <a:lnTo>
                    <a:pt x="118" y="27"/>
                  </a:lnTo>
                  <a:lnTo>
                    <a:pt x="98" y="38"/>
                  </a:lnTo>
                  <a:lnTo>
                    <a:pt x="81" y="51"/>
                  </a:lnTo>
                  <a:lnTo>
                    <a:pt x="66" y="65"/>
                  </a:lnTo>
                  <a:lnTo>
                    <a:pt x="52" y="81"/>
                  </a:lnTo>
                  <a:lnTo>
                    <a:pt x="39" y="98"/>
                  </a:lnTo>
                  <a:lnTo>
                    <a:pt x="27" y="116"/>
                  </a:lnTo>
                  <a:lnTo>
                    <a:pt x="18" y="136"/>
                  </a:lnTo>
                  <a:lnTo>
                    <a:pt x="11" y="157"/>
                  </a:lnTo>
                  <a:lnTo>
                    <a:pt x="5" y="178"/>
                  </a:lnTo>
                  <a:lnTo>
                    <a:pt x="1" y="200"/>
                  </a:lnTo>
                  <a:lnTo>
                    <a:pt x="0" y="223"/>
                  </a:lnTo>
                  <a:lnTo>
                    <a:pt x="0" y="223"/>
                  </a:lnTo>
                  <a:lnTo>
                    <a:pt x="1" y="245"/>
                  </a:lnTo>
                  <a:lnTo>
                    <a:pt x="5" y="268"/>
                  </a:lnTo>
                  <a:lnTo>
                    <a:pt x="11" y="289"/>
                  </a:lnTo>
                  <a:lnTo>
                    <a:pt x="18" y="309"/>
                  </a:lnTo>
                  <a:lnTo>
                    <a:pt x="27" y="329"/>
                  </a:lnTo>
                  <a:lnTo>
                    <a:pt x="39" y="347"/>
                  </a:lnTo>
                  <a:lnTo>
                    <a:pt x="52" y="364"/>
                  </a:lnTo>
                  <a:lnTo>
                    <a:pt x="66" y="380"/>
                  </a:lnTo>
                  <a:lnTo>
                    <a:pt x="81" y="395"/>
                  </a:lnTo>
                  <a:lnTo>
                    <a:pt x="98" y="407"/>
                  </a:lnTo>
                  <a:lnTo>
                    <a:pt x="118" y="418"/>
                  </a:lnTo>
                  <a:lnTo>
                    <a:pt x="137" y="428"/>
                  </a:lnTo>
                  <a:lnTo>
                    <a:pt x="157" y="435"/>
                  </a:lnTo>
                  <a:lnTo>
                    <a:pt x="178" y="441"/>
                  </a:lnTo>
                  <a:lnTo>
                    <a:pt x="201" y="444"/>
                  </a:lnTo>
                  <a:lnTo>
                    <a:pt x="223" y="445"/>
                  </a:lnTo>
                  <a:lnTo>
                    <a:pt x="223" y="445"/>
                  </a:lnTo>
                  <a:lnTo>
                    <a:pt x="246" y="444"/>
                  </a:lnTo>
                  <a:lnTo>
                    <a:pt x="268" y="441"/>
                  </a:lnTo>
                  <a:lnTo>
                    <a:pt x="289" y="435"/>
                  </a:lnTo>
                  <a:lnTo>
                    <a:pt x="310" y="428"/>
                  </a:lnTo>
                  <a:lnTo>
                    <a:pt x="330" y="418"/>
                  </a:lnTo>
                  <a:lnTo>
                    <a:pt x="348" y="407"/>
                  </a:lnTo>
                  <a:lnTo>
                    <a:pt x="365" y="395"/>
                  </a:lnTo>
                  <a:lnTo>
                    <a:pt x="381" y="380"/>
                  </a:lnTo>
                  <a:lnTo>
                    <a:pt x="395" y="364"/>
                  </a:lnTo>
                  <a:lnTo>
                    <a:pt x="408" y="347"/>
                  </a:lnTo>
                  <a:lnTo>
                    <a:pt x="419" y="329"/>
                  </a:lnTo>
                  <a:lnTo>
                    <a:pt x="429" y="309"/>
                  </a:lnTo>
                  <a:lnTo>
                    <a:pt x="437" y="289"/>
                  </a:lnTo>
                  <a:lnTo>
                    <a:pt x="442" y="268"/>
                  </a:lnTo>
                  <a:lnTo>
                    <a:pt x="445" y="245"/>
                  </a:lnTo>
                  <a:lnTo>
                    <a:pt x="446" y="223"/>
                  </a:lnTo>
                  <a:lnTo>
                    <a:pt x="446" y="223"/>
                  </a:lnTo>
                  <a:lnTo>
                    <a:pt x="445" y="200"/>
                  </a:lnTo>
                  <a:lnTo>
                    <a:pt x="442" y="178"/>
                  </a:lnTo>
                  <a:lnTo>
                    <a:pt x="437" y="157"/>
                  </a:lnTo>
                  <a:lnTo>
                    <a:pt x="429" y="136"/>
                  </a:lnTo>
                  <a:lnTo>
                    <a:pt x="419" y="116"/>
                  </a:lnTo>
                  <a:lnTo>
                    <a:pt x="408" y="98"/>
                  </a:lnTo>
                  <a:lnTo>
                    <a:pt x="395" y="81"/>
                  </a:lnTo>
                  <a:lnTo>
                    <a:pt x="381" y="65"/>
                  </a:lnTo>
                  <a:lnTo>
                    <a:pt x="365" y="51"/>
                  </a:lnTo>
                  <a:lnTo>
                    <a:pt x="348" y="38"/>
                  </a:lnTo>
                  <a:lnTo>
                    <a:pt x="330" y="27"/>
                  </a:lnTo>
                  <a:lnTo>
                    <a:pt x="310" y="17"/>
                  </a:lnTo>
                  <a:lnTo>
                    <a:pt x="289" y="10"/>
                  </a:lnTo>
                  <a:lnTo>
                    <a:pt x="268" y="4"/>
                  </a:lnTo>
                  <a:lnTo>
                    <a:pt x="246" y="1"/>
                  </a:lnTo>
                  <a:lnTo>
                    <a:pt x="223" y="0"/>
                  </a:lnTo>
                  <a:lnTo>
                    <a:pt x="223" y="0"/>
                  </a:lnTo>
                  <a:close/>
                  <a:moveTo>
                    <a:pt x="223" y="419"/>
                  </a:moveTo>
                  <a:lnTo>
                    <a:pt x="223" y="419"/>
                  </a:lnTo>
                  <a:lnTo>
                    <a:pt x="203" y="418"/>
                  </a:lnTo>
                  <a:lnTo>
                    <a:pt x="184" y="415"/>
                  </a:lnTo>
                  <a:lnTo>
                    <a:pt x="165" y="411"/>
                  </a:lnTo>
                  <a:lnTo>
                    <a:pt x="146" y="404"/>
                  </a:lnTo>
                  <a:lnTo>
                    <a:pt x="129" y="396"/>
                  </a:lnTo>
                  <a:lnTo>
                    <a:pt x="113" y="386"/>
                  </a:lnTo>
                  <a:lnTo>
                    <a:pt x="98" y="374"/>
                  </a:lnTo>
                  <a:lnTo>
                    <a:pt x="85" y="362"/>
                  </a:lnTo>
                  <a:lnTo>
                    <a:pt x="72" y="348"/>
                  </a:lnTo>
                  <a:lnTo>
                    <a:pt x="60" y="333"/>
                  </a:lnTo>
                  <a:lnTo>
                    <a:pt x="50" y="317"/>
                  </a:lnTo>
                  <a:lnTo>
                    <a:pt x="42" y="299"/>
                  </a:lnTo>
                  <a:lnTo>
                    <a:pt x="36" y="282"/>
                  </a:lnTo>
                  <a:lnTo>
                    <a:pt x="30" y="262"/>
                  </a:lnTo>
                  <a:lnTo>
                    <a:pt x="28" y="243"/>
                  </a:lnTo>
                  <a:lnTo>
                    <a:pt x="27" y="223"/>
                  </a:lnTo>
                  <a:lnTo>
                    <a:pt x="27" y="223"/>
                  </a:lnTo>
                  <a:lnTo>
                    <a:pt x="28" y="203"/>
                  </a:lnTo>
                  <a:lnTo>
                    <a:pt x="30" y="184"/>
                  </a:lnTo>
                  <a:lnTo>
                    <a:pt x="36" y="164"/>
                  </a:lnTo>
                  <a:lnTo>
                    <a:pt x="42" y="146"/>
                  </a:lnTo>
                  <a:lnTo>
                    <a:pt x="50" y="129"/>
                  </a:lnTo>
                  <a:lnTo>
                    <a:pt x="60" y="113"/>
                  </a:lnTo>
                  <a:lnTo>
                    <a:pt x="72" y="98"/>
                  </a:lnTo>
                  <a:lnTo>
                    <a:pt x="85" y="83"/>
                  </a:lnTo>
                  <a:lnTo>
                    <a:pt x="98" y="72"/>
                  </a:lnTo>
                  <a:lnTo>
                    <a:pt x="113" y="60"/>
                  </a:lnTo>
                  <a:lnTo>
                    <a:pt x="129" y="50"/>
                  </a:lnTo>
                  <a:lnTo>
                    <a:pt x="146" y="42"/>
                  </a:lnTo>
                  <a:lnTo>
                    <a:pt x="165" y="35"/>
                  </a:lnTo>
                  <a:lnTo>
                    <a:pt x="184" y="30"/>
                  </a:lnTo>
                  <a:lnTo>
                    <a:pt x="203" y="27"/>
                  </a:lnTo>
                  <a:lnTo>
                    <a:pt x="223" y="26"/>
                  </a:lnTo>
                  <a:lnTo>
                    <a:pt x="223" y="26"/>
                  </a:lnTo>
                  <a:lnTo>
                    <a:pt x="243" y="27"/>
                  </a:lnTo>
                  <a:lnTo>
                    <a:pt x="263" y="30"/>
                  </a:lnTo>
                  <a:lnTo>
                    <a:pt x="282" y="35"/>
                  </a:lnTo>
                  <a:lnTo>
                    <a:pt x="300" y="42"/>
                  </a:lnTo>
                  <a:lnTo>
                    <a:pt x="317" y="50"/>
                  </a:lnTo>
                  <a:lnTo>
                    <a:pt x="333" y="60"/>
                  </a:lnTo>
                  <a:lnTo>
                    <a:pt x="348" y="72"/>
                  </a:lnTo>
                  <a:lnTo>
                    <a:pt x="363" y="83"/>
                  </a:lnTo>
                  <a:lnTo>
                    <a:pt x="375" y="98"/>
                  </a:lnTo>
                  <a:lnTo>
                    <a:pt x="386" y="113"/>
                  </a:lnTo>
                  <a:lnTo>
                    <a:pt x="396" y="129"/>
                  </a:lnTo>
                  <a:lnTo>
                    <a:pt x="405" y="146"/>
                  </a:lnTo>
                  <a:lnTo>
                    <a:pt x="411" y="164"/>
                  </a:lnTo>
                  <a:lnTo>
                    <a:pt x="416" y="184"/>
                  </a:lnTo>
                  <a:lnTo>
                    <a:pt x="419" y="203"/>
                  </a:lnTo>
                  <a:lnTo>
                    <a:pt x="421" y="223"/>
                  </a:lnTo>
                  <a:lnTo>
                    <a:pt x="421" y="223"/>
                  </a:lnTo>
                  <a:lnTo>
                    <a:pt x="419" y="243"/>
                  </a:lnTo>
                  <a:lnTo>
                    <a:pt x="416" y="262"/>
                  </a:lnTo>
                  <a:lnTo>
                    <a:pt x="411" y="282"/>
                  </a:lnTo>
                  <a:lnTo>
                    <a:pt x="405" y="299"/>
                  </a:lnTo>
                  <a:lnTo>
                    <a:pt x="396" y="317"/>
                  </a:lnTo>
                  <a:lnTo>
                    <a:pt x="386" y="333"/>
                  </a:lnTo>
                  <a:lnTo>
                    <a:pt x="375" y="348"/>
                  </a:lnTo>
                  <a:lnTo>
                    <a:pt x="363" y="362"/>
                  </a:lnTo>
                  <a:lnTo>
                    <a:pt x="348" y="374"/>
                  </a:lnTo>
                  <a:lnTo>
                    <a:pt x="333" y="386"/>
                  </a:lnTo>
                  <a:lnTo>
                    <a:pt x="317" y="396"/>
                  </a:lnTo>
                  <a:lnTo>
                    <a:pt x="300" y="404"/>
                  </a:lnTo>
                  <a:lnTo>
                    <a:pt x="282" y="411"/>
                  </a:lnTo>
                  <a:lnTo>
                    <a:pt x="263" y="415"/>
                  </a:lnTo>
                  <a:lnTo>
                    <a:pt x="243" y="418"/>
                  </a:lnTo>
                  <a:lnTo>
                    <a:pt x="223" y="419"/>
                  </a:lnTo>
                  <a:lnTo>
                    <a:pt x="223" y="419"/>
                  </a:lnTo>
                  <a:close/>
                  <a:moveTo>
                    <a:pt x="332" y="81"/>
                  </a:moveTo>
                  <a:lnTo>
                    <a:pt x="332" y="81"/>
                  </a:lnTo>
                  <a:lnTo>
                    <a:pt x="317" y="70"/>
                  </a:lnTo>
                  <a:lnTo>
                    <a:pt x="301" y="62"/>
                  </a:lnTo>
                  <a:lnTo>
                    <a:pt x="285" y="56"/>
                  </a:lnTo>
                  <a:lnTo>
                    <a:pt x="268" y="50"/>
                  </a:lnTo>
                  <a:lnTo>
                    <a:pt x="251" y="46"/>
                  </a:lnTo>
                  <a:lnTo>
                    <a:pt x="234" y="45"/>
                  </a:lnTo>
                  <a:lnTo>
                    <a:pt x="217" y="44"/>
                  </a:lnTo>
                  <a:lnTo>
                    <a:pt x="200" y="46"/>
                  </a:lnTo>
                  <a:lnTo>
                    <a:pt x="200" y="46"/>
                  </a:lnTo>
                  <a:lnTo>
                    <a:pt x="183" y="49"/>
                  </a:lnTo>
                  <a:lnTo>
                    <a:pt x="167" y="53"/>
                  </a:lnTo>
                  <a:lnTo>
                    <a:pt x="151" y="60"/>
                  </a:lnTo>
                  <a:lnTo>
                    <a:pt x="135" y="67"/>
                  </a:lnTo>
                  <a:lnTo>
                    <a:pt x="121" y="77"/>
                  </a:lnTo>
                  <a:lnTo>
                    <a:pt x="107" y="88"/>
                  </a:lnTo>
                  <a:lnTo>
                    <a:pt x="93" y="100"/>
                  </a:lnTo>
                  <a:lnTo>
                    <a:pt x="81" y="114"/>
                  </a:lnTo>
                  <a:lnTo>
                    <a:pt x="81" y="114"/>
                  </a:lnTo>
                  <a:lnTo>
                    <a:pt x="72" y="129"/>
                  </a:lnTo>
                  <a:lnTo>
                    <a:pt x="62" y="145"/>
                  </a:lnTo>
                  <a:lnTo>
                    <a:pt x="56" y="161"/>
                  </a:lnTo>
                  <a:lnTo>
                    <a:pt x="50" y="178"/>
                  </a:lnTo>
                  <a:lnTo>
                    <a:pt x="47" y="194"/>
                  </a:lnTo>
                  <a:lnTo>
                    <a:pt x="45" y="211"/>
                  </a:lnTo>
                  <a:lnTo>
                    <a:pt x="45" y="229"/>
                  </a:lnTo>
                  <a:lnTo>
                    <a:pt x="46" y="246"/>
                  </a:lnTo>
                  <a:lnTo>
                    <a:pt x="46" y="246"/>
                  </a:lnTo>
                  <a:lnTo>
                    <a:pt x="48" y="258"/>
                  </a:lnTo>
                  <a:lnTo>
                    <a:pt x="50" y="269"/>
                  </a:lnTo>
                  <a:lnTo>
                    <a:pt x="55" y="281"/>
                  </a:lnTo>
                  <a:lnTo>
                    <a:pt x="59" y="291"/>
                  </a:lnTo>
                  <a:lnTo>
                    <a:pt x="63" y="303"/>
                  </a:lnTo>
                  <a:lnTo>
                    <a:pt x="70" y="313"/>
                  </a:lnTo>
                  <a:lnTo>
                    <a:pt x="76" y="323"/>
                  </a:lnTo>
                  <a:lnTo>
                    <a:pt x="82" y="333"/>
                  </a:lnTo>
                  <a:lnTo>
                    <a:pt x="88" y="330"/>
                  </a:lnTo>
                  <a:lnTo>
                    <a:pt x="97" y="321"/>
                  </a:lnTo>
                  <a:lnTo>
                    <a:pt x="97" y="321"/>
                  </a:lnTo>
                  <a:lnTo>
                    <a:pt x="98" y="320"/>
                  </a:lnTo>
                  <a:lnTo>
                    <a:pt x="98" y="319"/>
                  </a:lnTo>
                  <a:lnTo>
                    <a:pt x="98" y="319"/>
                  </a:lnTo>
                  <a:lnTo>
                    <a:pt x="97" y="318"/>
                  </a:lnTo>
                  <a:lnTo>
                    <a:pt x="95" y="318"/>
                  </a:lnTo>
                  <a:lnTo>
                    <a:pt x="85" y="326"/>
                  </a:lnTo>
                  <a:lnTo>
                    <a:pt x="85" y="326"/>
                  </a:lnTo>
                  <a:lnTo>
                    <a:pt x="74" y="309"/>
                  </a:lnTo>
                  <a:lnTo>
                    <a:pt x="64" y="290"/>
                  </a:lnTo>
                  <a:lnTo>
                    <a:pt x="77" y="286"/>
                  </a:lnTo>
                  <a:lnTo>
                    <a:pt x="77" y="286"/>
                  </a:lnTo>
                  <a:lnTo>
                    <a:pt x="78" y="285"/>
                  </a:lnTo>
                  <a:lnTo>
                    <a:pt x="78" y="283"/>
                  </a:lnTo>
                  <a:lnTo>
                    <a:pt x="78" y="283"/>
                  </a:lnTo>
                  <a:lnTo>
                    <a:pt x="77" y="282"/>
                  </a:lnTo>
                  <a:lnTo>
                    <a:pt x="75" y="282"/>
                  </a:lnTo>
                  <a:lnTo>
                    <a:pt x="63" y="287"/>
                  </a:lnTo>
                  <a:lnTo>
                    <a:pt x="63" y="287"/>
                  </a:lnTo>
                  <a:lnTo>
                    <a:pt x="57" y="268"/>
                  </a:lnTo>
                  <a:lnTo>
                    <a:pt x="53" y="247"/>
                  </a:lnTo>
                  <a:lnTo>
                    <a:pt x="65" y="245"/>
                  </a:lnTo>
                  <a:lnTo>
                    <a:pt x="65" y="245"/>
                  </a:lnTo>
                  <a:lnTo>
                    <a:pt x="66" y="244"/>
                  </a:lnTo>
                  <a:lnTo>
                    <a:pt x="68" y="243"/>
                  </a:lnTo>
                  <a:lnTo>
                    <a:pt x="68" y="243"/>
                  </a:lnTo>
                  <a:lnTo>
                    <a:pt x="66" y="242"/>
                  </a:lnTo>
                  <a:lnTo>
                    <a:pt x="64" y="241"/>
                  </a:lnTo>
                  <a:lnTo>
                    <a:pt x="52" y="243"/>
                  </a:lnTo>
                  <a:lnTo>
                    <a:pt x="52" y="243"/>
                  </a:lnTo>
                  <a:lnTo>
                    <a:pt x="50" y="223"/>
                  </a:lnTo>
                  <a:lnTo>
                    <a:pt x="52" y="202"/>
                  </a:lnTo>
                  <a:lnTo>
                    <a:pt x="64" y="204"/>
                  </a:lnTo>
                  <a:lnTo>
                    <a:pt x="64" y="204"/>
                  </a:lnTo>
                  <a:lnTo>
                    <a:pt x="66" y="204"/>
                  </a:lnTo>
                  <a:lnTo>
                    <a:pt x="68" y="202"/>
                  </a:lnTo>
                  <a:lnTo>
                    <a:pt x="68" y="202"/>
                  </a:lnTo>
                  <a:lnTo>
                    <a:pt x="66" y="201"/>
                  </a:lnTo>
                  <a:lnTo>
                    <a:pt x="65" y="200"/>
                  </a:lnTo>
                  <a:lnTo>
                    <a:pt x="53" y="198"/>
                  </a:lnTo>
                  <a:lnTo>
                    <a:pt x="53" y="198"/>
                  </a:lnTo>
                  <a:lnTo>
                    <a:pt x="57" y="178"/>
                  </a:lnTo>
                  <a:lnTo>
                    <a:pt x="63" y="158"/>
                  </a:lnTo>
                  <a:lnTo>
                    <a:pt x="75" y="163"/>
                  </a:lnTo>
                  <a:lnTo>
                    <a:pt x="75" y="163"/>
                  </a:lnTo>
                  <a:lnTo>
                    <a:pt x="77" y="163"/>
                  </a:lnTo>
                  <a:lnTo>
                    <a:pt x="78" y="162"/>
                  </a:lnTo>
                  <a:lnTo>
                    <a:pt x="78" y="162"/>
                  </a:lnTo>
                  <a:lnTo>
                    <a:pt x="78" y="161"/>
                  </a:lnTo>
                  <a:lnTo>
                    <a:pt x="77" y="160"/>
                  </a:lnTo>
                  <a:lnTo>
                    <a:pt x="64" y="155"/>
                  </a:lnTo>
                  <a:lnTo>
                    <a:pt x="64" y="155"/>
                  </a:lnTo>
                  <a:lnTo>
                    <a:pt x="74" y="137"/>
                  </a:lnTo>
                  <a:lnTo>
                    <a:pt x="86" y="120"/>
                  </a:lnTo>
                  <a:lnTo>
                    <a:pt x="95" y="127"/>
                  </a:lnTo>
                  <a:lnTo>
                    <a:pt x="95" y="127"/>
                  </a:lnTo>
                  <a:lnTo>
                    <a:pt x="97" y="127"/>
                  </a:lnTo>
                  <a:lnTo>
                    <a:pt x="98" y="127"/>
                  </a:lnTo>
                  <a:lnTo>
                    <a:pt x="98" y="127"/>
                  </a:lnTo>
                  <a:lnTo>
                    <a:pt x="98" y="125"/>
                  </a:lnTo>
                  <a:lnTo>
                    <a:pt x="97" y="124"/>
                  </a:lnTo>
                  <a:lnTo>
                    <a:pt x="88" y="116"/>
                  </a:lnTo>
                  <a:lnTo>
                    <a:pt x="88" y="116"/>
                  </a:lnTo>
                  <a:lnTo>
                    <a:pt x="102" y="100"/>
                  </a:lnTo>
                  <a:lnTo>
                    <a:pt x="117" y="86"/>
                  </a:lnTo>
                  <a:lnTo>
                    <a:pt x="125" y="97"/>
                  </a:lnTo>
                  <a:lnTo>
                    <a:pt x="125" y="97"/>
                  </a:lnTo>
                  <a:lnTo>
                    <a:pt x="126" y="98"/>
                  </a:lnTo>
                  <a:lnTo>
                    <a:pt x="127" y="97"/>
                  </a:lnTo>
                  <a:lnTo>
                    <a:pt x="127" y="97"/>
                  </a:lnTo>
                  <a:lnTo>
                    <a:pt x="128" y="96"/>
                  </a:lnTo>
                  <a:lnTo>
                    <a:pt x="127" y="95"/>
                  </a:lnTo>
                  <a:lnTo>
                    <a:pt x="120" y="84"/>
                  </a:lnTo>
                  <a:lnTo>
                    <a:pt x="120" y="84"/>
                  </a:lnTo>
                  <a:lnTo>
                    <a:pt x="137" y="73"/>
                  </a:lnTo>
                  <a:lnTo>
                    <a:pt x="155" y="64"/>
                  </a:lnTo>
                  <a:lnTo>
                    <a:pt x="160" y="76"/>
                  </a:lnTo>
                  <a:lnTo>
                    <a:pt x="160" y="76"/>
                  </a:lnTo>
                  <a:lnTo>
                    <a:pt x="161" y="77"/>
                  </a:lnTo>
                  <a:lnTo>
                    <a:pt x="163" y="77"/>
                  </a:lnTo>
                  <a:lnTo>
                    <a:pt x="163" y="77"/>
                  </a:lnTo>
                  <a:lnTo>
                    <a:pt x="165" y="76"/>
                  </a:lnTo>
                  <a:lnTo>
                    <a:pt x="165" y="75"/>
                  </a:lnTo>
                  <a:lnTo>
                    <a:pt x="159" y="62"/>
                  </a:lnTo>
                  <a:lnTo>
                    <a:pt x="159" y="62"/>
                  </a:lnTo>
                  <a:lnTo>
                    <a:pt x="178" y="56"/>
                  </a:lnTo>
                  <a:lnTo>
                    <a:pt x="199" y="51"/>
                  </a:lnTo>
                  <a:lnTo>
                    <a:pt x="201" y="65"/>
                  </a:lnTo>
                  <a:lnTo>
                    <a:pt x="201" y="65"/>
                  </a:lnTo>
                  <a:lnTo>
                    <a:pt x="202" y="66"/>
                  </a:lnTo>
                  <a:lnTo>
                    <a:pt x="203" y="66"/>
                  </a:lnTo>
                  <a:lnTo>
                    <a:pt x="203" y="66"/>
                  </a:lnTo>
                  <a:lnTo>
                    <a:pt x="204" y="65"/>
                  </a:lnTo>
                  <a:lnTo>
                    <a:pt x="204" y="64"/>
                  </a:lnTo>
                  <a:lnTo>
                    <a:pt x="203" y="51"/>
                  </a:lnTo>
                  <a:lnTo>
                    <a:pt x="203" y="51"/>
                  </a:lnTo>
                  <a:lnTo>
                    <a:pt x="223" y="50"/>
                  </a:lnTo>
                  <a:lnTo>
                    <a:pt x="243" y="51"/>
                  </a:lnTo>
                  <a:lnTo>
                    <a:pt x="242" y="64"/>
                  </a:lnTo>
                  <a:lnTo>
                    <a:pt x="242" y="64"/>
                  </a:lnTo>
                  <a:lnTo>
                    <a:pt x="242" y="65"/>
                  </a:lnTo>
                  <a:lnTo>
                    <a:pt x="243" y="66"/>
                  </a:lnTo>
                  <a:lnTo>
                    <a:pt x="243" y="66"/>
                  </a:lnTo>
                  <a:lnTo>
                    <a:pt x="246" y="66"/>
                  </a:lnTo>
                  <a:lnTo>
                    <a:pt x="247" y="65"/>
                  </a:lnTo>
                  <a:lnTo>
                    <a:pt x="248" y="51"/>
                  </a:lnTo>
                  <a:lnTo>
                    <a:pt x="248" y="51"/>
                  </a:lnTo>
                  <a:lnTo>
                    <a:pt x="268" y="56"/>
                  </a:lnTo>
                  <a:lnTo>
                    <a:pt x="287" y="62"/>
                  </a:lnTo>
                  <a:lnTo>
                    <a:pt x="283" y="75"/>
                  </a:lnTo>
                  <a:lnTo>
                    <a:pt x="283" y="75"/>
                  </a:lnTo>
                  <a:lnTo>
                    <a:pt x="283" y="76"/>
                  </a:lnTo>
                  <a:lnTo>
                    <a:pt x="284" y="77"/>
                  </a:lnTo>
                  <a:lnTo>
                    <a:pt x="284" y="77"/>
                  </a:lnTo>
                  <a:lnTo>
                    <a:pt x="285" y="77"/>
                  </a:lnTo>
                  <a:lnTo>
                    <a:pt x="286" y="76"/>
                  </a:lnTo>
                  <a:lnTo>
                    <a:pt x="291" y="64"/>
                  </a:lnTo>
                  <a:lnTo>
                    <a:pt x="291" y="64"/>
                  </a:lnTo>
                  <a:lnTo>
                    <a:pt x="310" y="73"/>
                  </a:lnTo>
                  <a:lnTo>
                    <a:pt x="318" y="78"/>
                  </a:lnTo>
                  <a:lnTo>
                    <a:pt x="327" y="84"/>
                  </a:lnTo>
                  <a:lnTo>
                    <a:pt x="319" y="95"/>
                  </a:lnTo>
                  <a:lnTo>
                    <a:pt x="319" y="95"/>
                  </a:lnTo>
                  <a:lnTo>
                    <a:pt x="318" y="96"/>
                  </a:lnTo>
                  <a:lnTo>
                    <a:pt x="319" y="97"/>
                  </a:lnTo>
                  <a:lnTo>
                    <a:pt x="319" y="97"/>
                  </a:lnTo>
                  <a:lnTo>
                    <a:pt x="321" y="98"/>
                  </a:lnTo>
                  <a:lnTo>
                    <a:pt x="322" y="97"/>
                  </a:lnTo>
                  <a:lnTo>
                    <a:pt x="330" y="86"/>
                  </a:lnTo>
                  <a:lnTo>
                    <a:pt x="330" y="86"/>
                  </a:lnTo>
                  <a:lnTo>
                    <a:pt x="346" y="100"/>
                  </a:lnTo>
                  <a:lnTo>
                    <a:pt x="360" y="116"/>
                  </a:lnTo>
                  <a:lnTo>
                    <a:pt x="349" y="124"/>
                  </a:lnTo>
                  <a:lnTo>
                    <a:pt x="349" y="124"/>
                  </a:lnTo>
                  <a:lnTo>
                    <a:pt x="348" y="125"/>
                  </a:lnTo>
                  <a:lnTo>
                    <a:pt x="348" y="127"/>
                  </a:lnTo>
                  <a:lnTo>
                    <a:pt x="348" y="127"/>
                  </a:lnTo>
                  <a:lnTo>
                    <a:pt x="350" y="127"/>
                  </a:lnTo>
                  <a:lnTo>
                    <a:pt x="351" y="127"/>
                  </a:lnTo>
                  <a:lnTo>
                    <a:pt x="362" y="120"/>
                  </a:lnTo>
                  <a:lnTo>
                    <a:pt x="362" y="120"/>
                  </a:lnTo>
                  <a:lnTo>
                    <a:pt x="374" y="137"/>
                  </a:lnTo>
                  <a:lnTo>
                    <a:pt x="382" y="155"/>
                  </a:lnTo>
                  <a:lnTo>
                    <a:pt x="370" y="160"/>
                  </a:lnTo>
                  <a:lnTo>
                    <a:pt x="370" y="160"/>
                  </a:lnTo>
                  <a:lnTo>
                    <a:pt x="369" y="161"/>
                  </a:lnTo>
                  <a:lnTo>
                    <a:pt x="369" y="162"/>
                  </a:lnTo>
                  <a:lnTo>
                    <a:pt x="369" y="162"/>
                  </a:lnTo>
                  <a:lnTo>
                    <a:pt x="370" y="163"/>
                  </a:lnTo>
                  <a:lnTo>
                    <a:pt x="371" y="163"/>
                  </a:lnTo>
                  <a:lnTo>
                    <a:pt x="384" y="158"/>
                  </a:lnTo>
                  <a:lnTo>
                    <a:pt x="384" y="158"/>
                  </a:lnTo>
                  <a:lnTo>
                    <a:pt x="387" y="170"/>
                  </a:lnTo>
                  <a:lnTo>
                    <a:pt x="394" y="168"/>
                  </a:lnTo>
                  <a:lnTo>
                    <a:pt x="394" y="168"/>
                  </a:lnTo>
                  <a:lnTo>
                    <a:pt x="389" y="156"/>
                  </a:lnTo>
                  <a:lnTo>
                    <a:pt x="383" y="144"/>
                  </a:lnTo>
                  <a:lnTo>
                    <a:pt x="377" y="132"/>
                  </a:lnTo>
                  <a:lnTo>
                    <a:pt x="370" y="121"/>
                  </a:lnTo>
                  <a:lnTo>
                    <a:pt x="362" y="110"/>
                  </a:lnTo>
                  <a:lnTo>
                    <a:pt x="353" y="99"/>
                  </a:lnTo>
                  <a:lnTo>
                    <a:pt x="343" y="90"/>
                  </a:lnTo>
                  <a:lnTo>
                    <a:pt x="332" y="81"/>
                  </a:lnTo>
                  <a:lnTo>
                    <a:pt x="33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89" name="Freeform 573"/>
            <p:cNvSpPr>
              <a:spLocks/>
            </p:cNvSpPr>
            <p:nvPr/>
          </p:nvSpPr>
          <p:spPr bwMode="auto">
            <a:xfrm>
              <a:off x="16315614" y="2621209"/>
              <a:ext cx="53659" cy="53659"/>
            </a:xfrm>
            <a:custGeom>
              <a:avLst/>
              <a:gdLst>
                <a:gd name="T0" fmla="*/ 24 w 28"/>
                <a:gd name="T1" fmla="*/ 5 h 28"/>
                <a:gd name="T2" fmla="*/ 24 w 28"/>
                <a:gd name="T3" fmla="*/ 5 h 28"/>
                <a:gd name="T4" fmla="*/ 27 w 28"/>
                <a:gd name="T5" fmla="*/ 10 h 28"/>
                <a:gd name="T6" fmla="*/ 28 w 28"/>
                <a:gd name="T7" fmla="*/ 14 h 28"/>
                <a:gd name="T8" fmla="*/ 27 w 28"/>
                <a:gd name="T9" fmla="*/ 19 h 28"/>
                <a:gd name="T10" fmla="*/ 24 w 28"/>
                <a:gd name="T11" fmla="*/ 25 h 28"/>
                <a:gd name="T12" fmla="*/ 24 w 28"/>
                <a:gd name="T13" fmla="*/ 25 h 28"/>
                <a:gd name="T14" fmla="*/ 20 w 28"/>
                <a:gd name="T15" fmla="*/ 27 h 28"/>
                <a:gd name="T16" fmla="*/ 14 w 28"/>
                <a:gd name="T17" fmla="*/ 28 h 28"/>
                <a:gd name="T18" fmla="*/ 9 w 28"/>
                <a:gd name="T19" fmla="*/ 27 h 28"/>
                <a:gd name="T20" fmla="*/ 5 w 28"/>
                <a:gd name="T21" fmla="*/ 24 h 28"/>
                <a:gd name="T22" fmla="*/ 5 w 28"/>
                <a:gd name="T23" fmla="*/ 24 h 28"/>
                <a:gd name="T24" fmla="*/ 2 w 28"/>
                <a:gd name="T25" fmla="*/ 19 h 28"/>
                <a:gd name="T26" fmla="*/ 0 w 28"/>
                <a:gd name="T27" fmla="*/ 14 h 28"/>
                <a:gd name="T28" fmla="*/ 2 w 28"/>
                <a:gd name="T29" fmla="*/ 9 h 28"/>
                <a:gd name="T30" fmla="*/ 5 w 28"/>
                <a:gd name="T31" fmla="*/ 5 h 28"/>
                <a:gd name="T32" fmla="*/ 5 w 28"/>
                <a:gd name="T33" fmla="*/ 5 h 28"/>
                <a:gd name="T34" fmla="*/ 9 w 28"/>
                <a:gd name="T35" fmla="*/ 1 h 28"/>
                <a:gd name="T36" fmla="*/ 14 w 28"/>
                <a:gd name="T37" fmla="*/ 0 h 28"/>
                <a:gd name="T38" fmla="*/ 20 w 28"/>
                <a:gd name="T39" fmla="*/ 1 h 28"/>
                <a:gd name="T40" fmla="*/ 24 w 28"/>
                <a:gd name="T41" fmla="*/ 5 h 28"/>
                <a:gd name="T42" fmla="*/ 24 w 28"/>
                <a:gd name="T43"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4" y="5"/>
                  </a:moveTo>
                  <a:lnTo>
                    <a:pt x="24" y="5"/>
                  </a:lnTo>
                  <a:lnTo>
                    <a:pt x="27" y="10"/>
                  </a:lnTo>
                  <a:lnTo>
                    <a:pt x="28" y="14"/>
                  </a:lnTo>
                  <a:lnTo>
                    <a:pt x="27" y="19"/>
                  </a:lnTo>
                  <a:lnTo>
                    <a:pt x="24" y="25"/>
                  </a:lnTo>
                  <a:lnTo>
                    <a:pt x="24" y="25"/>
                  </a:lnTo>
                  <a:lnTo>
                    <a:pt x="20" y="27"/>
                  </a:lnTo>
                  <a:lnTo>
                    <a:pt x="14" y="28"/>
                  </a:lnTo>
                  <a:lnTo>
                    <a:pt x="9" y="27"/>
                  </a:lnTo>
                  <a:lnTo>
                    <a:pt x="5" y="24"/>
                  </a:lnTo>
                  <a:lnTo>
                    <a:pt x="5" y="24"/>
                  </a:lnTo>
                  <a:lnTo>
                    <a:pt x="2" y="19"/>
                  </a:lnTo>
                  <a:lnTo>
                    <a:pt x="0" y="14"/>
                  </a:lnTo>
                  <a:lnTo>
                    <a:pt x="2" y="9"/>
                  </a:lnTo>
                  <a:lnTo>
                    <a:pt x="5" y="5"/>
                  </a:lnTo>
                  <a:lnTo>
                    <a:pt x="5" y="5"/>
                  </a:lnTo>
                  <a:lnTo>
                    <a:pt x="9" y="1"/>
                  </a:lnTo>
                  <a:lnTo>
                    <a:pt x="14" y="0"/>
                  </a:lnTo>
                  <a:lnTo>
                    <a:pt x="20" y="1"/>
                  </a:lnTo>
                  <a:lnTo>
                    <a:pt x="24" y="5"/>
                  </a:lnTo>
                  <a:lnTo>
                    <a:pt x="2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90" name="Freeform 574"/>
            <p:cNvSpPr>
              <a:spLocks noEditPoints="1"/>
            </p:cNvSpPr>
            <p:nvPr/>
          </p:nvSpPr>
          <p:spPr bwMode="auto">
            <a:xfrm>
              <a:off x="16033903" y="2429569"/>
              <a:ext cx="647746" cy="481019"/>
            </a:xfrm>
            <a:custGeom>
              <a:avLst/>
              <a:gdLst>
                <a:gd name="T0" fmla="*/ 317 w 338"/>
                <a:gd name="T1" fmla="*/ 88 h 251"/>
                <a:gd name="T2" fmla="*/ 332 w 338"/>
                <a:gd name="T3" fmla="*/ 111 h 251"/>
                <a:gd name="T4" fmla="*/ 317 w 338"/>
                <a:gd name="T5" fmla="*/ 133 h 251"/>
                <a:gd name="T6" fmla="*/ 305 w 338"/>
                <a:gd name="T7" fmla="*/ 171 h 251"/>
                <a:gd name="T8" fmla="*/ 287 w 338"/>
                <a:gd name="T9" fmla="*/ 206 h 251"/>
                <a:gd name="T10" fmla="*/ 300 w 338"/>
                <a:gd name="T11" fmla="*/ 221 h 251"/>
                <a:gd name="T12" fmla="*/ 332 w 338"/>
                <a:gd name="T13" fmla="*/ 156 h 251"/>
                <a:gd name="T14" fmla="*/ 150 w 338"/>
                <a:gd name="T15" fmla="*/ 141 h 251"/>
                <a:gd name="T16" fmla="*/ 213 w 338"/>
                <a:gd name="T17" fmla="*/ 158 h 251"/>
                <a:gd name="T18" fmla="*/ 187 w 338"/>
                <a:gd name="T19" fmla="*/ 102 h 251"/>
                <a:gd name="T20" fmla="*/ 159 w 338"/>
                <a:gd name="T21" fmla="*/ 86 h 251"/>
                <a:gd name="T22" fmla="*/ 136 w 338"/>
                <a:gd name="T23" fmla="*/ 105 h 251"/>
                <a:gd name="T24" fmla="*/ 145 w 338"/>
                <a:gd name="T25" fmla="*/ 138 h 251"/>
                <a:gd name="T26" fmla="*/ 201 w 338"/>
                <a:gd name="T27" fmla="*/ 41 h 251"/>
                <a:gd name="T28" fmla="*/ 204 w 338"/>
                <a:gd name="T29" fmla="*/ 27 h 251"/>
                <a:gd name="T30" fmla="*/ 197 w 338"/>
                <a:gd name="T31" fmla="*/ 19 h 251"/>
                <a:gd name="T32" fmla="*/ 192 w 338"/>
                <a:gd name="T33" fmla="*/ 43 h 251"/>
                <a:gd name="T34" fmla="*/ 194 w 338"/>
                <a:gd name="T35" fmla="*/ 24 h 251"/>
                <a:gd name="T36" fmla="*/ 199 w 338"/>
                <a:gd name="T37" fmla="*/ 31 h 251"/>
                <a:gd name="T38" fmla="*/ 173 w 338"/>
                <a:gd name="T39" fmla="*/ 38 h 251"/>
                <a:gd name="T40" fmla="*/ 169 w 338"/>
                <a:gd name="T41" fmla="*/ 26 h 251"/>
                <a:gd name="T42" fmla="*/ 137 w 338"/>
                <a:gd name="T43" fmla="*/ 42 h 251"/>
                <a:gd name="T44" fmla="*/ 154 w 338"/>
                <a:gd name="T45" fmla="*/ 40 h 251"/>
                <a:gd name="T46" fmla="*/ 154 w 338"/>
                <a:gd name="T47" fmla="*/ 22 h 251"/>
                <a:gd name="T48" fmla="*/ 137 w 338"/>
                <a:gd name="T49" fmla="*/ 20 h 251"/>
                <a:gd name="T50" fmla="*/ 133 w 338"/>
                <a:gd name="T51" fmla="*/ 31 h 251"/>
                <a:gd name="T52" fmla="*/ 140 w 338"/>
                <a:gd name="T53" fmla="*/ 25 h 251"/>
                <a:gd name="T54" fmla="*/ 149 w 338"/>
                <a:gd name="T55" fmla="*/ 25 h 251"/>
                <a:gd name="T56" fmla="*/ 151 w 338"/>
                <a:gd name="T57" fmla="*/ 31 h 251"/>
                <a:gd name="T58" fmla="*/ 149 w 338"/>
                <a:gd name="T59" fmla="*/ 37 h 251"/>
                <a:gd name="T60" fmla="*/ 140 w 338"/>
                <a:gd name="T61" fmla="*/ 37 h 251"/>
                <a:gd name="T62" fmla="*/ 130 w 338"/>
                <a:gd name="T63" fmla="*/ 38 h 251"/>
                <a:gd name="T64" fmla="*/ 80 w 338"/>
                <a:gd name="T65" fmla="*/ 211 h 251"/>
                <a:gd name="T66" fmla="*/ 233 w 338"/>
                <a:gd name="T67" fmla="*/ 251 h 251"/>
                <a:gd name="T68" fmla="*/ 233 w 338"/>
                <a:gd name="T69" fmla="*/ 211 h 251"/>
                <a:gd name="T70" fmla="*/ 94 w 338"/>
                <a:gd name="T71" fmla="*/ 244 h 251"/>
                <a:gd name="T72" fmla="*/ 90 w 338"/>
                <a:gd name="T73" fmla="*/ 219 h 251"/>
                <a:gd name="T74" fmla="*/ 115 w 338"/>
                <a:gd name="T75" fmla="*/ 222 h 251"/>
                <a:gd name="T76" fmla="*/ 130 w 338"/>
                <a:gd name="T77" fmla="*/ 244 h 251"/>
                <a:gd name="T78" fmla="*/ 126 w 338"/>
                <a:gd name="T79" fmla="*/ 221 h 251"/>
                <a:gd name="T80" fmla="*/ 152 w 338"/>
                <a:gd name="T81" fmla="*/ 221 h 251"/>
                <a:gd name="T82" fmla="*/ 183 w 338"/>
                <a:gd name="T83" fmla="*/ 244 h 251"/>
                <a:gd name="T84" fmla="*/ 162 w 338"/>
                <a:gd name="T85" fmla="*/ 222 h 251"/>
                <a:gd name="T86" fmla="*/ 187 w 338"/>
                <a:gd name="T87" fmla="*/ 219 h 251"/>
                <a:gd name="T88" fmla="*/ 221 w 338"/>
                <a:gd name="T89" fmla="*/ 243 h 251"/>
                <a:gd name="T90" fmla="*/ 199 w 338"/>
                <a:gd name="T91" fmla="*/ 222 h 251"/>
                <a:gd name="T92" fmla="*/ 221 w 338"/>
                <a:gd name="T93" fmla="*/ 218 h 251"/>
                <a:gd name="T94" fmla="*/ 205 w 338"/>
                <a:gd name="T95" fmla="*/ 220 h 251"/>
                <a:gd name="T96" fmla="*/ 218 w 338"/>
                <a:gd name="T97" fmla="*/ 242 h 251"/>
                <a:gd name="T98" fmla="*/ 134 w 338"/>
                <a:gd name="T99" fmla="*/ 220 h 251"/>
                <a:gd name="T100" fmla="*/ 143 w 338"/>
                <a:gd name="T101" fmla="*/ 242 h 251"/>
                <a:gd name="T102" fmla="*/ 143 w 338"/>
                <a:gd name="T103" fmla="*/ 220 h 251"/>
                <a:gd name="T104" fmla="*/ 169 w 338"/>
                <a:gd name="T105" fmla="*/ 242 h 251"/>
                <a:gd name="T106" fmla="*/ 181 w 338"/>
                <a:gd name="T107" fmla="*/ 220 h 251"/>
                <a:gd name="T108" fmla="*/ 95 w 338"/>
                <a:gd name="T109" fmla="*/ 241 h 251"/>
                <a:gd name="T110" fmla="*/ 109 w 338"/>
                <a:gd name="T111" fmla="*/ 22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251">
                  <a:moveTo>
                    <a:pt x="336" y="88"/>
                  </a:moveTo>
                  <a:lnTo>
                    <a:pt x="336" y="88"/>
                  </a:lnTo>
                  <a:lnTo>
                    <a:pt x="333" y="66"/>
                  </a:lnTo>
                  <a:lnTo>
                    <a:pt x="327" y="68"/>
                  </a:lnTo>
                  <a:lnTo>
                    <a:pt x="327" y="68"/>
                  </a:lnTo>
                  <a:lnTo>
                    <a:pt x="331" y="86"/>
                  </a:lnTo>
                  <a:lnTo>
                    <a:pt x="317" y="88"/>
                  </a:lnTo>
                  <a:lnTo>
                    <a:pt x="317" y="88"/>
                  </a:lnTo>
                  <a:lnTo>
                    <a:pt x="316" y="89"/>
                  </a:lnTo>
                  <a:lnTo>
                    <a:pt x="316" y="90"/>
                  </a:lnTo>
                  <a:lnTo>
                    <a:pt x="316" y="90"/>
                  </a:lnTo>
                  <a:lnTo>
                    <a:pt x="317" y="92"/>
                  </a:lnTo>
                  <a:lnTo>
                    <a:pt x="318" y="92"/>
                  </a:lnTo>
                  <a:lnTo>
                    <a:pt x="331" y="90"/>
                  </a:lnTo>
                  <a:lnTo>
                    <a:pt x="331" y="90"/>
                  </a:lnTo>
                  <a:lnTo>
                    <a:pt x="332" y="111"/>
                  </a:lnTo>
                  <a:lnTo>
                    <a:pt x="331" y="131"/>
                  </a:lnTo>
                  <a:lnTo>
                    <a:pt x="318" y="129"/>
                  </a:lnTo>
                  <a:lnTo>
                    <a:pt x="318" y="129"/>
                  </a:lnTo>
                  <a:lnTo>
                    <a:pt x="317" y="130"/>
                  </a:lnTo>
                  <a:lnTo>
                    <a:pt x="316" y="131"/>
                  </a:lnTo>
                  <a:lnTo>
                    <a:pt x="316" y="131"/>
                  </a:lnTo>
                  <a:lnTo>
                    <a:pt x="316" y="132"/>
                  </a:lnTo>
                  <a:lnTo>
                    <a:pt x="317" y="133"/>
                  </a:lnTo>
                  <a:lnTo>
                    <a:pt x="331" y="135"/>
                  </a:lnTo>
                  <a:lnTo>
                    <a:pt x="331" y="135"/>
                  </a:lnTo>
                  <a:lnTo>
                    <a:pt x="327" y="156"/>
                  </a:lnTo>
                  <a:lnTo>
                    <a:pt x="320" y="175"/>
                  </a:lnTo>
                  <a:lnTo>
                    <a:pt x="307" y="170"/>
                  </a:lnTo>
                  <a:lnTo>
                    <a:pt x="307" y="170"/>
                  </a:lnTo>
                  <a:lnTo>
                    <a:pt x="306" y="170"/>
                  </a:lnTo>
                  <a:lnTo>
                    <a:pt x="305" y="171"/>
                  </a:lnTo>
                  <a:lnTo>
                    <a:pt x="305" y="171"/>
                  </a:lnTo>
                  <a:lnTo>
                    <a:pt x="305" y="173"/>
                  </a:lnTo>
                  <a:lnTo>
                    <a:pt x="306" y="174"/>
                  </a:lnTo>
                  <a:lnTo>
                    <a:pt x="318" y="178"/>
                  </a:lnTo>
                  <a:lnTo>
                    <a:pt x="318" y="178"/>
                  </a:lnTo>
                  <a:lnTo>
                    <a:pt x="310" y="197"/>
                  </a:lnTo>
                  <a:lnTo>
                    <a:pt x="298" y="214"/>
                  </a:lnTo>
                  <a:lnTo>
                    <a:pt x="287" y="206"/>
                  </a:lnTo>
                  <a:lnTo>
                    <a:pt x="287" y="206"/>
                  </a:lnTo>
                  <a:lnTo>
                    <a:pt x="286" y="206"/>
                  </a:lnTo>
                  <a:lnTo>
                    <a:pt x="285" y="207"/>
                  </a:lnTo>
                  <a:lnTo>
                    <a:pt x="285" y="207"/>
                  </a:lnTo>
                  <a:lnTo>
                    <a:pt x="284" y="208"/>
                  </a:lnTo>
                  <a:lnTo>
                    <a:pt x="285" y="209"/>
                  </a:lnTo>
                  <a:lnTo>
                    <a:pt x="296" y="218"/>
                  </a:lnTo>
                  <a:lnTo>
                    <a:pt x="300" y="221"/>
                  </a:lnTo>
                  <a:lnTo>
                    <a:pt x="300" y="221"/>
                  </a:lnTo>
                  <a:lnTo>
                    <a:pt x="301" y="221"/>
                  </a:lnTo>
                  <a:lnTo>
                    <a:pt x="301" y="220"/>
                  </a:lnTo>
                  <a:lnTo>
                    <a:pt x="301" y="220"/>
                  </a:lnTo>
                  <a:lnTo>
                    <a:pt x="312" y="205"/>
                  </a:lnTo>
                  <a:lnTo>
                    <a:pt x="320" y="189"/>
                  </a:lnTo>
                  <a:lnTo>
                    <a:pt x="327" y="173"/>
                  </a:lnTo>
                  <a:lnTo>
                    <a:pt x="332" y="156"/>
                  </a:lnTo>
                  <a:lnTo>
                    <a:pt x="336" y="139"/>
                  </a:lnTo>
                  <a:lnTo>
                    <a:pt x="337" y="122"/>
                  </a:lnTo>
                  <a:lnTo>
                    <a:pt x="338" y="105"/>
                  </a:lnTo>
                  <a:lnTo>
                    <a:pt x="336" y="88"/>
                  </a:lnTo>
                  <a:lnTo>
                    <a:pt x="336" y="88"/>
                  </a:lnTo>
                  <a:close/>
                  <a:moveTo>
                    <a:pt x="145" y="138"/>
                  </a:moveTo>
                  <a:lnTo>
                    <a:pt x="145" y="138"/>
                  </a:lnTo>
                  <a:lnTo>
                    <a:pt x="150" y="141"/>
                  </a:lnTo>
                  <a:lnTo>
                    <a:pt x="155" y="142"/>
                  </a:lnTo>
                  <a:lnTo>
                    <a:pt x="159" y="143"/>
                  </a:lnTo>
                  <a:lnTo>
                    <a:pt x="163" y="143"/>
                  </a:lnTo>
                  <a:lnTo>
                    <a:pt x="168" y="142"/>
                  </a:lnTo>
                  <a:lnTo>
                    <a:pt x="173" y="141"/>
                  </a:lnTo>
                  <a:lnTo>
                    <a:pt x="176" y="139"/>
                  </a:lnTo>
                  <a:lnTo>
                    <a:pt x="181" y="137"/>
                  </a:lnTo>
                  <a:lnTo>
                    <a:pt x="213" y="158"/>
                  </a:lnTo>
                  <a:lnTo>
                    <a:pt x="220" y="147"/>
                  </a:lnTo>
                  <a:lnTo>
                    <a:pt x="188" y="125"/>
                  </a:lnTo>
                  <a:lnTo>
                    <a:pt x="188" y="125"/>
                  </a:lnTo>
                  <a:lnTo>
                    <a:pt x="189" y="121"/>
                  </a:lnTo>
                  <a:lnTo>
                    <a:pt x="190" y="116"/>
                  </a:lnTo>
                  <a:lnTo>
                    <a:pt x="190" y="111"/>
                  </a:lnTo>
                  <a:lnTo>
                    <a:pt x="189" y="107"/>
                  </a:lnTo>
                  <a:lnTo>
                    <a:pt x="187" y="102"/>
                  </a:lnTo>
                  <a:lnTo>
                    <a:pt x="185" y="99"/>
                  </a:lnTo>
                  <a:lnTo>
                    <a:pt x="182" y="95"/>
                  </a:lnTo>
                  <a:lnTo>
                    <a:pt x="177" y="92"/>
                  </a:lnTo>
                  <a:lnTo>
                    <a:pt x="177" y="92"/>
                  </a:lnTo>
                  <a:lnTo>
                    <a:pt x="173" y="90"/>
                  </a:lnTo>
                  <a:lnTo>
                    <a:pt x="169" y="88"/>
                  </a:lnTo>
                  <a:lnTo>
                    <a:pt x="165" y="88"/>
                  </a:lnTo>
                  <a:lnTo>
                    <a:pt x="159" y="86"/>
                  </a:lnTo>
                  <a:lnTo>
                    <a:pt x="155" y="88"/>
                  </a:lnTo>
                  <a:lnTo>
                    <a:pt x="151" y="89"/>
                  </a:lnTo>
                  <a:lnTo>
                    <a:pt x="146" y="91"/>
                  </a:lnTo>
                  <a:lnTo>
                    <a:pt x="143" y="94"/>
                  </a:lnTo>
                  <a:lnTo>
                    <a:pt x="8" y="0"/>
                  </a:lnTo>
                  <a:lnTo>
                    <a:pt x="0" y="11"/>
                  </a:lnTo>
                  <a:lnTo>
                    <a:pt x="136" y="105"/>
                  </a:lnTo>
                  <a:lnTo>
                    <a:pt x="136" y="105"/>
                  </a:lnTo>
                  <a:lnTo>
                    <a:pt x="134" y="109"/>
                  </a:lnTo>
                  <a:lnTo>
                    <a:pt x="134" y="114"/>
                  </a:lnTo>
                  <a:lnTo>
                    <a:pt x="134" y="118"/>
                  </a:lnTo>
                  <a:lnTo>
                    <a:pt x="135" y="123"/>
                  </a:lnTo>
                  <a:lnTo>
                    <a:pt x="137" y="127"/>
                  </a:lnTo>
                  <a:lnTo>
                    <a:pt x="139" y="131"/>
                  </a:lnTo>
                  <a:lnTo>
                    <a:pt x="142" y="134"/>
                  </a:lnTo>
                  <a:lnTo>
                    <a:pt x="145" y="138"/>
                  </a:lnTo>
                  <a:lnTo>
                    <a:pt x="145" y="138"/>
                  </a:lnTo>
                  <a:close/>
                  <a:moveTo>
                    <a:pt x="194" y="43"/>
                  </a:moveTo>
                  <a:lnTo>
                    <a:pt x="194" y="43"/>
                  </a:lnTo>
                  <a:lnTo>
                    <a:pt x="197" y="43"/>
                  </a:lnTo>
                  <a:lnTo>
                    <a:pt x="197" y="43"/>
                  </a:lnTo>
                  <a:lnTo>
                    <a:pt x="199" y="42"/>
                  </a:lnTo>
                  <a:lnTo>
                    <a:pt x="199" y="42"/>
                  </a:lnTo>
                  <a:lnTo>
                    <a:pt x="201" y="41"/>
                  </a:lnTo>
                  <a:lnTo>
                    <a:pt x="201" y="41"/>
                  </a:lnTo>
                  <a:lnTo>
                    <a:pt x="203" y="38"/>
                  </a:lnTo>
                  <a:lnTo>
                    <a:pt x="203" y="38"/>
                  </a:lnTo>
                  <a:lnTo>
                    <a:pt x="204" y="35"/>
                  </a:lnTo>
                  <a:lnTo>
                    <a:pt x="204" y="35"/>
                  </a:lnTo>
                  <a:lnTo>
                    <a:pt x="205" y="31"/>
                  </a:lnTo>
                  <a:lnTo>
                    <a:pt x="205" y="31"/>
                  </a:lnTo>
                  <a:lnTo>
                    <a:pt x="204" y="27"/>
                  </a:lnTo>
                  <a:lnTo>
                    <a:pt x="204" y="27"/>
                  </a:lnTo>
                  <a:lnTo>
                    <a:pt x="203" y="24"/>
                  </a:lnTo>
                  <a:lnTo>
                    <a:pt x="203" y="24"/>
                  </a:lnTo>
                  <a:lnTo>
                    <a:pt x="201" y="21"/>
                  </a:lnTo>
                  <a:lnTo>
                    <a:pt x="201" y="21"/>
                  </a:lnTo>
                  <a:lnTo>
                    <a:pt x="199" y="20"/>
                  </a:lnTo>
                  <a:lnTo>
                    <a:pt x="199" y="20"/>
                  </a:lnTo>
                  <a:lnTo>
                    <a:pt x="197" y="19"/>
                  </a:lnTo>
                  <a:lnTo>
                    <a:pt x="197" y="19"/>
                  </a:lnTo>
                  <a:lnTo>
                    <a:pt x="194" y="19"/>
                  </a:lnTo>
                  <a:lnTo>
                    <a:pt x="194" y="19"/>
                  </a:lnTo>
                  <a:lnTo>
                    <a:pt x="193" y="19"/>
                  </a:lnTo>
                  <a:lnTo>
                    <a:pt x="183" y="19"/>
                  </a:lnTo>
                  <a:lnTo>
                    <a:pt x="183" y="43"/>
                  </a:lnTo>
                  <a:lnTo>
                    <a:pt x="192" y="43"/>
                  </a:lnTo>
                  <a:lnTo>
                    <a:pt x="192" y="43"/>
                  </a:lnTo>
                  <a:lnTo>
                    <a:pt x="194" y="43"/>
                  </a:lnTo>
                  <a:lnTo>
                    <a:pt x="194" y="43"/>
                  </a:lnTo>
                  <a:close/>
                  <a:moveTo>
                    <a:pt x="189" y="38"/>
                  </a:moveTo>
                  <a:lnTo>
                    <a:pt x="189" y="24"/>
                  </a:lnTo>
                  <a:lnTo>
                    <a:pt x="192" y="24"/>
                  </a:lnTo>
                  <a:lnTo>
                    <a:pt x="192" y="24"/>
                  </a:lnTo>
                  <a:lnTo>
                    <a:pt x="194" y="24"/>
                  </a:lnTo>
                  <a:lnTo>
                    <a:pt x="194" y="24"/>
                  </a:lnTo>
                  <a:lnTo>
                    <a:pt x="195" y="25"/>
                  </a:lnTo>
                  <a:lnTo>
                    <a:pt x="195" y="25"/>
                  </a:lnTo>
                  <a:lnTo>
                    <a:pt x="198" y="26"/>
                  </a:lnTo>
                  <a:lnTo>
                    <a:pt x="198" y="26"/>
                  </a:lnTo>
                  <a:lnTo>
                    <a:pt x="199" y="28"/>
                  </a:lnTo>
                  <a:lnTo>
                    <a:pt x="199" y="28"/>
                  </a:lnTo>
                  <a:lnTo>
                    <a:pt x="199" y="31"/>
                  </a:lnTo>
                  <a:lnTo>
                    <a:pt x="199" y="31"/>
                  </a:lnTo>
                  <a:lnTo>
                    <a:pt x="199" y="34"/>
                  </a:lnTo>
                  <a:lnTo>
                    <a:pt x="197" y="36"/>
                  </a:lnTo>
                  <a:lnTo>
                    <a:pt x="197" y="36"/>
                  </a:lnTo>
                  <a:lnTo>
                    <a:pt x="195" y="37"/>
                  </a:lnTo>
                  <a:lnTo>
                    <a:pt x="192" y="38"/>
                  </a:lnTo>
                  <a:lnTo>
                    <a:pt x="189" y="38"/>
                  </a:lnTo>
                  <a:close/>
                  <a:moveTo>
                    <a:pt x="165" y="38"/>
                  </a:moveTo>
                  <a:lnTo>
                    <a:pt x="173" y="38"/>
                  </a:lnTo>
                  <a:lnTo>
                    <a:pt x="175" y="43"/>
                  </a:lnTo>
                  <a:lnTo>
                    <a:pt x="181" y="43"/>
                  </a:lnTo>
                  <a:lnTo>
                    <a:pt x="172" y="19"/>
                  </a:lnTo>
                  <a:lnTo>
                    <a:pt x="167" y="19"/>
                  </a:lnTo>
                  <a:lnTo>
                    <a:pt x="157" y="43"/>
                  </a:lnTo>
                  <a:lnTo>
                    <a:pt x="163" y="43"/>
                  </a:lnTo>
                  <a:lnTo>
                    <a:pt x="165" y="38"/>
                  </a:lnTo>
                  <a:close/>
                  <a:moveTo>
                    <a:pt x="169" y="26"/>
                  </a:moveTo>
                  <a:lnTo>
                    <a:pt x="172" y="34"/>
                  </a:lnTo>
                  <a:lnTo>
                    <a:pt x="166" y="34"/>
                  </a:lnTo>
                  <a:lnTo>
                    <a:pt x="169" y="26"/>
                  </a:lnTo>
                  <a:close/>
                  <a:moveTo>
                    <a:pt x="134" y="36"/>
                  </a:moveTo>
                  <a:lnTo>
                    <a:pt x="134" y="36"/>
                  </a:lnTo>
                  <a:lnTo>
                    <a:pt x="135" y="40"/>
                  </a:lnTo>
                  <a:lnTo>
                    <a:pt x="135" y="40"/>
                  </a:lnTo>
                  <a:lnTo>
                    <a:pt x="137" y="42"/>
                  </a:lnTo>
                  <a:lnTo>
                    <a:pt x="137" y="42"/>
                  </a:lnTo>
                  <a:lnTo>
                    <a:pt x="140" y="43"/>
                  </a:lnTo>
                  <a:lnTo>
                    <a:pt x="140" y="43"/>
                  </a:lnTo>
                  <a:lnTo>
                    <a:pt x="144" y="44"/>
                  </a:lnTo>
                  <a:lnTo>
                    <a:pt x="144" y="44"/>
                  </a:lnTo>
                  <a:lnTo>
                    <a:pt x="150" y="43"/>
                  </a:lnTo>
                  <a:lnTo>
                    <a:pt x="150" y="43"/>
                  </a:lnTo>
                  <a:lnTo>
                    <a:pt x="154" y="40"/>
                  </a:lnTo>
                  <a:lnTo>
                    <a:pt x="154" y="40"/>
                  </a:lnTo>
                  <a:lnTo>
                    <a:pt x="156" y="36"/>
                  </a:lnTo>
                  <a:lnTo>
                    <a:pt x="156" y="36"/>
                  </a:lnTo>
                  <a:lnTo>
                    <a:pt x="156" y="31"/>
                  </a:lnTo>
                  <a:lnTo>
                    <a:pt x="156" y="31"/>
                  </a:lnTo>
                  <a:lnTo>
                    <a:pt x="156" y="26"/>
                  </a:lnTo>
                  <a:lnTo>
                    <a:pt x="156" y="26"/>
                  </a:lnTo>
                  <a:lnTo>
                    <a:pt x="154" y="22"/>
                  </a:lnTo>
                  <a:lnTo>
                    <a:pt x="154" y="22"/>
                  </a:lnTo>
                  <a:lnTo>
                    <a:pt x="150" y="19"/>
                  </a:lnTo>
                  <a:lnTo>
                    <a:pt x="150" y="19"/>
                  </a:lnTo>
                  <a:lnTo>
                    <a:pt x="144" y="18"/>
                  </a:lnTo>
                  <a:lnTo>
                    <a:pt x="144" y="18"/>
                  </a:lnTo>
                  <a:lnTo>
                    <a:pt x="140" y="19"/>
                  </a:lnTo>
                  <a:lnTo>
                    <a:pt x="140" y="19"/>
                  </a:lnTo>
                  <a:lnTo>
                    <a:pt x="137" y="20"/>
                  </a:lnTo>
                  <a:lnTo>
                    <a:pt x="137" y="20"/>
                  </a:lnTo>
                  <a:lnTo>
                    <a:pt x="135" y="22"/>
                  </a:lnTo>
                  <a:lnTo>
                    <a:pt x="135" y="22"/>
                  </a:lnTo>
                  <a:lnTo>
                    <a:pt x="134" y="26"/>
                  </a:lnTo>
                  <a:lnTo>
                    <a:pt x="134" y="26"/>
                  </a:lnTo>
                  <a:lnTo>
                    <a:pt x="133" y="28"/>
                  </a:lnTo>
                  <a:lnTo>
                    <a:pt x="133" y="28"/>
                  </a:lnTo>
                  <a:lnTo>
                    <a:pt x="133" y="31"/>
                  </a:lnTo>
                  <a:lnTo>
                    <a:pt x="133" y="31"/>
                  </a:lnTo>
                  <a:lnTo>
                    <a:pt x="133" y="34"/>
                  </a:lnTo>
                  <a:lnTo>
                    <a:pt x="133" y="34"/>
                  </a:lnTo>
                  <a:lnTo>
                    <a:pt x="134" y="36"/>
                  </a:lnTo>
                  <a:lnTo>
                    <a:pt x="134" y="36"/>
                  </a:lnTo>
                  <a:close/>
                  <a:moveTo>
                    <a:pt x="139" y="27"/>
                  </a:moveTo>
                  <a:lnTo>
                    <a:pt x="139" y="27"/>
                  </a:lnTo>
                  <a:lnTo>
                    <a:pt x="140" y="25"/>
                  </a:lnTo>
                  <a:lnTo>
                    <a:pt x="140" y="25"/>
                  </a:lnTo>
                  <a:lnTo>
                    <a:pt x="142" y="24"/>
                  </a:lnTo>
                  <a:lnTo>
                    <a:pt x="142" y="24"/>
                  </a:lnTo>
                  <a:lnTo>
                    <a:pt x="144" y="24"/>
                  </a:lnTo>
                  <a:lnTo>
                    <a:pt x="144" y="24"/>
                  </a:lnTo>
                  <a:lnTo>
                    <a:pt x="146" y="24"/>
                  </a:lnTo>
                  <a:lnTo>
                    <a:pt x="146" y="24"/>
                  </a:lnTo>
                  <a:lnTo>
                    <a:pt x="149" y="25"/>
                  </a:lnTo>
                  <a:lnTo>
                    <a:pt x="149" y="25"/>
                  </a:lnTo>
                  <a:lnTo>
                    <a:pt x="150" y="27"/>
                  </a:lnTo>
                  <a:lnTo>
                    <a:pt x="150" y="27"/>
                  </a:lnTo>
                  <a:lnTo>
                    <a:pt x="150" y="28"/>
                  </a:lnTo>
                  <a:lnTo>
                    <a:pt x="150" y="28"/>
                  </a:lnTo>
                  <a:lnTo>
                    <a:pt x="151" y="30"/>
                  </a:lnTo>
                  <a:lnTo>
                    <a:pt x="151" y="30"/>
                  </a:lnTo>
                  <a:lnTo>
                    <a:pt x="151" y="31"/>
                  </a:lnTo>
                  <a:lnTo>
                    <a:pt x="151" y="31"/>
                  </a:lnTo>
                  <a:lnTo>
                    <a:pt x="151" y="32"/>
                  </a:lnTo>
                  <a:lnTo>
                    <a:pt x="151" y="32"/>
                  </a:lnTo>
                  <a:lnTo>
                    <a:pt x="150" y="34"/>
                  </a:lnTo>
                  <a:lnTo>
                    <a:pt x="150" y="34"/>
                  </a:lnTo>
                  <a:lnTo>
                    <a:pt x="150" y="35"/>
                  </a:lnTo>
                  <a:lnTo>
                    <a:pt x="150" y="35"/>
                  </a:lnTo>
                  <a:lnTo>
                    <a:pt x="149" y="37"/>
                  </a:lnTo>
                  <a:lnTo>
                    <a:pt x="149" y="37"/>
                  </a:lnTo>
                  <a:lnTo>
                    <a:pt x="146" y="38"/>
                  </a:lnTo>
                  <a:lnTo>
                    <a:pt x="146" y="38"/>
                  </a:lnTo>
                  <a:lnTo>
                    <a:pt x="144" y="38"/>
                  </a:lnTo>
                  <a:lnTo>
                    <a:pt x="144" y="38"/>
                  </a:lnTo>
                  <a:lnTo>
                    <a:pt x="142" y="38"/>
                  </a:lnTo>
                  <a:lnTo>
                    <a:pt x="142" y="38"/>
                  </a:lnTo>
                  <a:lnTo>
                    <a:pt x="140" y="37"/>
                  </a:lnTo>
                  <a:lnTo>
                    <a:pt x="140" y="37"/>
                  </a:lnTo>
                  <a:lnTo>
                    <a:pt x="139" y="35"/>
                  </a:lnTo>
                  <a:lnTo>
                    <a:pt x="139" y="35"/>
                  </a:lnTo>
                  <a:lnTo>
                    <a:pt x="139" y="31"/>
                  </a:lnTo>
                  <a:lnTo>
                    <a:pt x="139" y="31"/>
                  </a:lnTo>
                  <a:lnTo>
                    <a:pt x="139" y="27"/>
                  </a:lnTo>
                  <a:lnTo>
                    <a:pt x="139" y="27"/>
                  </a:lnTo>
                  <a:close/>
                  <a:moveTo>
                    <a:pt x="130" y="38"/>
                  </a:moveTo>
                  <a:lnTo>
                    <a:pt x="120" y="38"/>
                  </a:lnTo>
                  <a:lnTo>
                    <a:pt x="120" y="19"/>
                  </a:lnTo>
                  <a:lnTo>
                    <a:pt x="114" y="19"/>
                  </a:lnTo>
                  <a:lnTo>
                    <a:pt x="114" y="43"/>
                  </a:lnTo>
                  <a:lnTo>
                    <a:pt x="130" y="43"/>
                  </a:lnTo>
                  <a:lnTo>
                    <a:pt x="130" y="38"/>
                  </a:lnTo>
                  <a:close/>
                  <a:moveTo>
                    <a:pt x="233" y="211"/>
                  </a:moveTo>
                  <a:lnTo>
                    <a:pt x="80" y="211"/>
                  </a:lnTo>
                  <a:lnTo>
                    <a:pt x="80" y="211"/>
                  </a:lnTo>
                  <a:lnTo>
                    <a:pt x="78" y="211"/>
                  </a:lnTo>
                  <a:lnTo>
                    <a:pt x="77" y="213"/>
                  </a:lnTo>
                  <a:lnTo>
                    <a:pt x="77" y="249"/>
                  </a:lnTo>
                  <a:lnTo>
                    <a:pt x="77" y="249"/>
                  </a:lnTo>
                  <a:lnTo>
                    <a:pt x="78" y="250"/>
                  </a:lnTo>
                  <a:lnTo>
                    <a:pt x="80" y="251"/>
                  </a:lnTo>
                  <a:lnTo>
                    <a:pt x="233" y="251"/>
                  </a:lnTo>
                  <a:lnTo>
                    <a:pt x="233" y="251"/>
                  </a:lnTo>
                  <a:lnTo>
                    <a:pt x="235" y="250"/>
                  </a:lnTo>
                  <a:lnTo>
                    <a:pt x="236" y="249"/>
                  </a:lnTo>
                  <a:lnTo>
                    <a:pt x="236" y="213"/>
                  </a:lnTo>
                  <a:lnTo>
                    <a:pt x="236" y="213"/>
                  </a:lnTo>
                  <a:lnTo>
                    <a:pt x="235" y="211"/>
                  </a:lnTo>
                  <a:lnTo>
                    <a:pt x="233" y="211"/>
                  </a:lnTo>
                  <a:lnTo>
                    <a:pt x="233" y="211"/>
                  </a:lnTo>
                  <a:close/>
                  <a:moveTo>
                    <a:pt x="115" y="239"/>
                  </a:moveTo>
                  <a:lnTo>
                    <a:pt x="115" y="239"/>
                  </a:lnTo>
                  <a:lnTo>
                    <a:pt x="114" y="241"/>
                  </a:lnTo>
                  <a:lnTo>
                    <a:pt x="114" y="243"/>
                  </a:lnTo>
                  <a:lnTo>
                    <a:pt x="112" y="243"/>
                  </a:lnTo>
                  <a:lnTo>
                    <a:pt x="110" y="244"/>
                  </a:lnTo>
                  <a:lnTo>
                    <a:pt x="94" y="244"/>
                  </a:lnTo>
                  <a:lnTo>
                    <a:pt x="94" y="244"/>
                  </a:lnTo>
                  <a:lnTo>
                    <a:pt x="92" y="243"/>
                  </a:lnTo>
                  <a:lnTo>
                    <a:pt x="90" y="243"/>
                  </a:lnTo>
                  <a:lnTo>
                    <a:pt x="90" y="241"/>
                  </a:lnTo>
                  <a:lnTo>
                    <a:pt x="89" y="239"/>
                  </a:lnTo>
                  <a:lnTo>
                    <a:pt x="89" y="222"/>
                  </a:lnTo>
                  <a:lnTo>
                    <a:pt x="89" y="222"/>
                  </a:lnTo>
                  <a:lnTo>
                    <a:pt x="90" y="221"/>
                  </a:lnTo>
                  <a:lnTo>
                    <a:pt x="90" y="219"/>
                  </a:lnTo>
                  <a:lnTo>
                    <a:pt x="92" y="218"/>
                  </a:lnTo>
                  <a:lnTo>
                    <a:pt x="94" y="218"/>
                  </a:lnTo>
                  <a:lnTo>
                    <a:pt x="110" y="218"/>
                  </a:lnTo>
                  <a:lnTo>
                    <a:pt x="110" y="218"/>
                  </a:lnTo>
                  <a:lnTo>
                    <a:pt x="112" y="218"/>
                  </a:lnTo>
                  <a:lnTo>
                    <a:pt x="114" y="219"/>
                  </a:lnTo>
                  <a:lnTo>
                    <a:pt x="114" y="221"/>
                  </a:lnTo>
                  <a:lnTo>
                    <a:pt x="115" y="222"/>
                  </a:lnTo>
                  <a:lnTo>
                    <a:pt x="115" y="239"/>
                  </a:lnTo>
                  <a:close/>
                  <a:moveTo>
                    <a:pt x="152" y="239"/>
                  </a:moveTo>
                  <a:lnTo>
                    <a:pt x="152" y="239"/>
                  </a:lnTo>
                  <a:lnTo>
                    <a:pt x="152" y="241"/>
                  </a:lnTo>
                  <a:lnTo>
                    <a:pt x="151" y="243"/>
                  </a:lnTo>
                  <a:lnTo>
                    <a:pt x="149" y="243"/>
                  </a:lnTo>
                  <a:lnTo>
                    <a:pt x="146" y="244"/>
                  </a:lnTo>
                  <a:lnTo>
                    <a:pt x="130" y="244"/>
                  </a:lnTo>
                  <a:lnTo>
                    <a:pt x="130" y="244"/>
                  </a:lnTo>
                  <a:lnTo>
                    <a:pt x="128" y="243"/>
                  </a:lnTo>
                  <a:lnTo>
                    <a:pt x="127" y="243"/>
                  </a:lnTo>
                  <a:lnTo>
                    <a:pt x="126" y="241"/>
                  </a:lnTo>
                  <a:lnTo>
                    <a:pt x="125" y="239"/>
                  </a:lnTo>
                  <a:lnTo>
                    <a:pt x="125" y="222"/>
                  </a:lnTo>
                  <a:lnTo>
                    <a:pt x="125" y="222"/>
                  </a:lnTo>
                  <a:lnTo>
                    <a:pt x="126" y="221"/>
                  </a:lnTo>
                  <a:lnTo>
                    <a:pt x="127" y="219"/>
                  </a:lnTo>
                  <a:lnTo>
                    <a:pt x="128" y="218"/>
                  </a:lnTo>
                  <a:lnTo>
                    <a:pt x="130" y="218"/>
                  </a:lnTo>
                  <a:lnTo>
                    <a:pt x="146" y="218"/>
                  </a:lnTo>
                  <a:lnTo>
                    <a:pt x="146" y="218"/>
                  </a:lnTo>
                  <a:lnTo>
                    <a:pt x="149" y="218"/>
                  </a:lnTo>
                  <a:lnTo>
                    <a:pt x="151" y="219"/>
                  </a:lnTo>
                  <a:lnTo>
                    <a:pt x="152" y="221"/>
                  </a:lnTo>
                  <a:lnTo>
                    <a:pt x="152" y="222"/>
                  </a:lnTo>
                  <a:lnTo>
                    <a:pt x="152" y="239"/>
                  </a:lnTo>
                  <a:close/>
                  <a:moveTo>
                    <a:pt x="188" y="239"/>
                  </a:moveTo>
                  <a:lnTo>
                    <a:pt x="188" y="239"/>
                  </a:lnTo>
                  <a:lnTo>
                    <a:pt x="188" y="241"/>
                  </a:lnTo>
                  <a:lnTo>
                    <a:pt x="187" y="243"/>
                  </a:lnTo>
                  <a:lnTo>
                    <a:pt x="185" y="243"/>
                  </a:lnTo>
                  <a:lnTo>
                    <a:pt x="183" y="244"/>
                  </a:lnTo>
                  <a:lnTo>
                    <a:pt x="167" y="244"/>
                  </a:lnTo>
                  <a:lnTo>
                    <a:pt x="167" y="244"/>
                  </a:lnTo>
                  <a:lnTo>
                    <a:pt x="165" y="243"/>
                  </a:lnTo>
                  <a:lnTo>
                    <a:pt x="163" y="243"/>
                  </a:lnTo>
                  <a:lnTo>
                    <a:pt x="162" y="241"/>
                  </a:lnTo>
                  <a:lnTo>
                    <a:pt x="162" y="239"/>
                  </a:lnTo>
                  <a:lnTo>
                    <a:pt x="162" y="222"/>
                  </a:lnTo>
                  <a:lnTo>
                    <a:pt x="162" y="222"/>
                  </a:lnTo>
                  <a:lnTo>
                    <a:pt x="162" y="221"/>
                  </a:lnTo>
                  <a:lnTo>
                    <a:pt x="163" y="219"/>
                  </a:lnTo>
                  <a:lnTo>
                    <a:pt x="165" y="218"/>
                  </a:lnTo>
                  <a:lnTo>
                    <a:pt x="167" y="218"/>
                  </a:lnTo>
                  <a:lnTo>
                    <a:pt x="183" y="218"/>
                  </a:lnTo>
                  <a:lnTo>
                    <a:pt x="183" y="218"/>
                  </a:lnTo>
                  <a:lnTo>
                    <a:pt x="185" y="218"/>
                  </a:lnTo>
                  <a:lnTo>
                    <a:pt x="187" y="219"/>
                  </a:lnTo>
                  <a:lnTo>
                    <a:pt x="188" y="221"/>
                  </a:lnTo>
                  <a:lnTo>
                    <a:pt x="188" y="222"/>
                  </a:lnTo>
                  <a:lnTo>
                    <a:pt x="188" y="239"/>
                  </a:lnTo>
                  <a:close/>
                  <a:moveTo>
                    <a:pt x="224" y="239"/>
                  </a:moveTo>
                  <a:lnTo>
                    <a:pt x="224" y="239"/>
                  </a:lnTo>
                  <a:lnTo>
                    <a:pt x="224" y="241"/>
                  </a:lnTo>
                  <a:lnTo>
                    <a:pt x="223" y="243"/>
                  </a:lnTo>
                  <a:lnTo>
                    <a:pt x="221" y="243"/>
                  </a:lnTo>
                  <a:lnTo>
                    <a:pt x="220" y="244"/>
                  </a:lnTo>
                  <a:lnTo>
                    <a:pt x="203" y="244"/>
                  </a:lnTo>
                  <a:lnTo>
                    <a:pt x="203" y="244"/>
                  </a:lnTo>
                  <a:lnTo>
                    <a:pt x="201" y="243"/>
                  </a:lnTo>
                  <a:lnTo>
                    <a:pt x="200" y="243"/>
                  </a:lnTo>
                  <a:lnTo>
                    <a:pt x="199" y="241"/>
                  </a:lnTo>
                  <a:lnTo>
                    <a:pt x="199" y="239"/>
                  </a:lnTo>
                  <a:lnTo>
                    <a:pt x="199" y="222"/>
                  </a:lnTo>
                  <a:lnTo>
                    <a:pt x="199" y="222"/>
                  </a:lnTo>
                  <a:lnTo>
                    <a:pt x="199" y="221"/>
                  </a:lnTo>
                  <a:lnTo>
                    <a:pt x="200" y="219"/>
                  </a:lnTo>
                  <a:lnTo>
                    <a:pt x="201" y="218"/>
                  </a:lnTo>
                  <a:lnTo>
                    <a:pt x="203" y="218"/>
                  </a:lnTo>
                  <a:lnTo>
                    <a:pt x="220" y="218"/>
                  </a:lnTo>
                  <a:lnTo>
                    <a:pt x="220" y="218"/>
                  </a:lnTo>
                  <a:lnTo>
                    <a:pt x="221" y="218"/>
                  </a:lnTo>
                  <a:lnTo>
                    <a:pt x="223" y="219"/>
                  </a:lnTo>
                  <a:lnTo>
                    <a:pt x="224" y="221"/>
                  </a:lnTo>
                  <a:lnTo>
                    <a:pt x="224" y="222"/>
                  </a:lnTo>
                  <a:lnTo>
                    <a:pt x="224" y="239"/>
                  </a:lnTo>
                  <a:close/>
                  <a:moveTo>
                    <a:pt x="217" y="220"/>
                  </a:moveTo>
                  <a:lnTo>
                    <a:pt x="206" y="220"/>
                  </a:lnTo>
                  <a:lnTo>
                    <a:pt x="206" y="220"/>
                  </a:lnTo>
                  <a:lnTo>
                    <a:pt x="205" y="220"/>
                  </a:lnTo>
                  <a:lnTo>
                    <a:pt x="205" y="220"/>
                  </a:lnTo>
                  <a:lnTo>
                    <a:pt x="205" y="241"/>
                  </a:lnTo>
                  <a:lnTo>
                    <a:pt x="205" y="241"/>
                  </a:lnTo>
                  <a:lnTo>
                    <a:pt x="205" y="242"/>
                  </a:lnTo>
                  <a:lnTo>
                    <a:pt x="206" y="242"/>
                  </a:lnTo>
                  <a:lnTo>
                    <a:pt x="217" y="242"/>
                  </a:lnTo>
                  <a:lnTo>
                    <a:pt x="217" y="242"/>
                  </a:lnTo>
                  <a:lnTo>
                    <a:pt x="218" y="242"/>
                  </a:lnTo>
                  <a:lnTo>
                    <a:pt x="218" y="241"/>
                  </a:lnTo>
                  <a:lnTo>
                    <a:pt x="218" y="220"/>
                  </a:lnTo>
                  <a:lnTo>
                    <a:pt x="218" y="220"/>
                  </a:lnTo>
                  <a:lnTo>
                    <a:pt x="218" y="220"/>
                  </a:lnTo>
                  <a:lnTo>
                    <a:pt x="217" y="220"/>
                  </a:lnTo>
                  <a:lnTo>
                    <a:pt x="217" y="220"/>
                  </a:lnTo>
                  <a:close/>
                  <a:moveTo>
                    <a:pt x="143" y="220"/>
                  </a:moveTo>
                  <a:lnTo>
                    <a:pt x="134" y="220"/>
                  </a:lnTo>
                  <a:lnTo>
                    <a:pt x="134" y="220"/>
                  </a:lnTo>
                  <a:lnTo>
                    <a:pt x="133" y="220"/>
                  </a:lnTo>
                  <a:lnTo>
                    <a:pt x="133" y="220"/>
                  </a:lnTo>
                  <a:lnTo>
                    <a:pt x="133" y="241"/>
                  </a:lnTo>
                  <a:lnTo>
                    <a:pt x="133" y="241"/>
                  </a:lnTo>
                  <a:lnTo>
                    <a:pt x="133" y="242"/>
                  </a:lnTo>
                  <a:lnTo>
                    <a:pt x="134" y="242"/>
                  </a:lnTo>
                  <a:lnTo>
                    <a:pt x="143" y="242"/>
                  </a:lnTo>
                  <a:lnTo>
                    <a:pt x="143" y="242"/>
                  </a:lnTo>
                  <a:lnTo>
                    <a:pt x="144" y="242"/>
                  </a:lnTo>
                  <a:lnTo>
                    <a:pt x="145" y="241"/>
                  </a:lnTo>
                  <a:lnTo>
                    <a:pt x="145" y="220"/>
                  </a:lnTo>
                  <a:lnTo>
                    <a:pt x="145" y="220"/>
                  </a:lnTo>
                  <a:lnTo>
                    <a:pt x="144" y="220"/>
                  </a:lnTo>
                  <a:lnTo>
                    <a:pt x="143" y="220"/>
                  </a:lnTo>
                  <a:lnTo>
                    <a:pt x="143" y="220"/>
                  </a:lnTo>
                  <a:close/>
                  <a:moveTo>
                    <a:pt x="179" y="220"/>
                  </a:moveTo>
                  <a:lnTo>
                    <a:pt x="170" y="220"/>
                  </a:lnTo>
                  <a:lnTo>
                    <a:pt x="170" y="220"/>
                  </a:lnTo>
                  <a:lnTo>
                    <a:pt x="169" y="220"/>
                  </a:lnTo>
                  <a:lnTo>
                    <a:pt x="169" y="220"/>
                  </a:lnTo>
                  <a:lnTo>
                    <a:pt x="169" y="241"/>
                  </a:lnTo>
                  <a:lnTo>
                    <a:pt x="169" y="241"/>
                  </a:lnTo>
                  <a:lnTo>
                    <a:pt x="169" y="242"/>
                  </a:lnTo>
                  <a:lnTo>
                    <a:pt x="170" y="242"/>
                  </a:lnTo>
                  <a:lnTo>
                    <a:pt x="179" y="242"/>
                  </a:lnTo>
                  <a:lnTo>
                    <a:pt x="179" y="242"/>
                  </a:lnTo>
                  <a:lnTo>
                    <a:pt x="181" y="242"/>
                  </a:lnTo>
                  <a:lnTo>
                    <a:pt x="182" y="241"/>
                  </a:lnTo>
                  <a:lnTo>
                    <a:pt x="182" y="220"/>
                  </a:lnTo>
                  <a:lnTo>
                    <a:pt x="182" y="220"/>
                  </a:lnTo>
                  <a:lnTo>
                    <a:pt x="181" y="220"/>
                  </a:lnTo>
                  <a:lnTo>
                    <a:pt x="179" y="220"/>
                  </a:lnTo>
                  <a:lnTo>
                    <a:pt x="179" y="220"/>
                  </a:lnTo>
                  <a:close/>
                  <a:moveTo>
                    <a:pt x="107" y="220"/>
                  </a:moveTo>
                  <a:lnTo>
                    <a:pt x="97" y="220"/>
                  </a:lnTo>
                  <a:lnTo>
                    <a:pt x="97" y="220"/>
                  </a:lnTo>
                  <a:lnTo>
                    <a:pt x="96" y="220"/>
                  </a:lnTo>
                  <a:lnTo>
                    <a:pt x="95" y="220"/>
                  </a:lnTo>
                  <a:lnTo>
                    <a:pt x="95" y="241"/>
                  </a:lnTo>
                  <a:lnTo>
                    <a:pt x="95" y="241"/>
                  </a:lnTo>
                  <a:lnTo>
                    <a:pt x="96" y="242"/>
                  </a:lnTo>
                  <a:lnTo>
                    <a:pt x="97" y="242"/>
                  </a:lnTo>
                  <a:lnTo>
                    <a:pt x="107" y="242"/>
                  </a:lnTo>
                  <a:lnTo>
                    <a:pt x="107" y="242"/>
                  </a:lnTo>
                  <a:lnTo>
                    <a:pt x="108" y="242"/>
                  </a:lnTo>
                  <a:lnTo>
                    <a:pt x="109" y="241"/>
                  </a:lnTo>
                  <a:lnTo>
                    <a:pt x="109" y="220"/>
                  </a:lnTo>
                  <a:lnTo>
                    <a:pt x="109" y="220"/>
                  </a:lnTo>
                  <a:lnTo>
                    <a:pt x="108" y="220"/>
                  </a:lnTo>
                  <a:lnTo>
                    <a:pt x="107" y="220"/>
                  </a:lnTo>
                  <a:lnTo>
                    <a:pt x="107"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grpSp>
        <p:nvGrpSpPr>
          <p:cNvPr id="163" name="组合 162"/>
          <p:cNvGrpSpPr/>
          <p:nvPr/>
        </p:nvGrpSpPr>
        <p:grpSpPr>
          <a:xfrm>
            <a:off x="1249472" y="1615325"/>
            <a:ext cx="1224136" cy="230163"/>
            <a:chOff x="1269792" y="1635645"/>
            <a:chExt cx="1224136" cy="230163"/>
          </a:xfrm>
        </p:grpSpPr>
        <p:sp>
          <p:nvSpPr>
            <p:cNvPr id="164" name="圆角矩形 11"/>
            <p:cNvSpPr/>
            <p:nvPr/>
          </p:nvSpPr>
          <p:spPr bwMode="auto">
            <a:xfrm>
              <a:off x="1331640" y="1635645"/>
              <a:ext cx="1152128" cy="230163"/>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900" b="0" i="0" u="none" strike="noStrike" cap="none" normalizeH="0" baseline="0" dirty="0">
                <a:ln>
                  <a:noFill/>
                </a:ln>
                <a:effectLst/>
                <a:latin typeface="微软雅黑" pitchFamily="34" charset="-122"/>
                <a:ea typeface="微软雅黑" pitchFamily="34" charset="-122"/>
              </a:endParaRPr>
            </a:p>
          </p:txBody>
        </p:sp>
        <p:sp>
          <p:nvSpPr>
            <p:cNvPr id="175" name="TextBox 12"/>
            <p:cNvSpPr txBox="1"/>
            <p:nvPr/>
          </p:nvSpPr>
          <p:spPr>
            <a:xfrm>
              <a:off x="1269792" y="1635646"/>
              <a:ext cx="1224136" cy="215444"/>
            </a:xfrm>
            <a:prstGeom prst="rect">
              <a:avLst/>
            </a:prstGeom>
            <a:noFill/>
          </p:spPr>
          <p:txBody>
            <a:bodyPr wrap="square" rtlCol="0">
              <a:spAutoFit/>
            </a:bodyPr>
            <a:lstStyle/>
            <a:p>
              <a:pPr>
                <a:buNone/>
              </a:pPr>
              <a:r>
                <a:rPr lang="en-US" altLang="zh-CN" sz="800" b="1" dirty="0">
                  <a:latin typeface="微软雅黑" pitchFamily="34" charset="-122"/>
                  <a:ea typeface="微软雅黑" pitchFamily="34" charset="-122"/>
                </a:rPr>
                <a:t>Production Center </a:t>
              </a:r>
              <a:endParaRPr lang="zh-CN" altLang="en-US" sz="800" b="1" dirty="0">
                <a:latin typeface="微软雅黑" pitchFamily="34" charset="-122"/>
                <a:ea typeface="微软雅黑" pitchFamily="34" charset="-122"/>
              </a:endParaRPr>
            </a:p>
          </p:txBody>
        </p:sp>
      </p:grpSp>
      <p:grpSp>
        <p:nvGrpSpPr>
          <p:cNvPr id="176" name="组合 175"/>
          <p:cNvGrpSpPr/>
          <p:nvPr/>
        </p:nvGrpSpPr>
        <p:grpSpPr>
          <a:xfrm>
            <a:off x="3563888" y="1615326"/>
            <a:ext cx="1224136" cy="230163"/>
            <a:chOff x="1269792" y="1635645"/>
            <a:chExt cx="1224136" cy="230163"/>
          </a:xfrm>
        </p:grpSpPr>
        <p:sp>
          <p:nvSpPr>
            <p:cNvPr id="191" name="圆角矩形 11"/>
            <p:cNvSpPr/>
            <p:nvPr/>
          </p:nvSpPr>
          <p:spPr bwMode="auto">
            <a:xfrm>
              <a:off x="1331640" y="1635645"/>
              <a:ext cx="1152128" cy="230163"/>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900" b="0" i="0" u="none" strike="noStrike" cap="none" normalizeH="0" baseline="0" dirty="0">
                <a:ln>
                  <a:noFill/>
                </a:ln>
                <a:effectLst/>
                <a:latin typeface="微软雅黑" pitchFamily="34" charset="-122"/>
                <a:ea typeface="微软雅黑" pitchFamily="34" charset="-122"/>
              </a:endParaRPr>
            </a:p>
          </p:txBody>
        </p:sp>
        <p:sp>
          <p:nvSpPr>
            <p:cNvPr id="196" name="TextBox 12"/>
            <p:cNvSpPr txBox="1"/>
            <p:nvPr/>
          </p:nvSpPr>
          <p:spPr>
            <a:xfrm>
              <a:off x="1269792" y="1635646"/>
              <a:ext cx="1224136" cy="215444"/>
            </a:xfrm>
            <a:prstGeom prst="rect">
              <a:avLst/>
            </a:prstGeom>
            <a:noFill/>
          </p:spPr>
          <p:txBody>
            <a:bodyPr wrap="square" rtlCol="0">
              <a:spAutoFit/>
            </a:bodyPr>
            <a:lstStyle/>
            <a:p>
              <a:pPr algn="ctr">
                <a:buNone/>
              </a:pPr>
              <a:r>
                <a:rPr lang="en-US" altLang="zh-CN" sz="800" b="1" dirty="0">
                  <a:latin typeface="微软雅黑" pitchFamily="34" charset="-122"/>
                  <a:ea typeface="微软雅黑" pitchFamily="34" charset="-122"/>
                </a:rPr>
                <a:t>DR Center </a:t>
              </a:r>
              <a:endParaRPr lang="zh-CN" altLang="en-US" sz="800" b="1" dirty="0">
                <a:latin typeface="微软雅黑" pitchFamily="34" charset="-122"/>
                <a:ea typeface="微软雅黑" pitchFamily="34" charset="-122"/>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34975" y="1316183"/>
            <a:ext cx="5158800" cy="3240000"/>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3" name="矩形 2"/>
          <p:cNvSpPr/>
          <p:nvPr/>
        </p:nvSpPr>
        <p:spPr bwMode="auto">
          <a:xfrm>
            <a:off x="5721171" y="2420186"/>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4" name="矩形 3"/>
          <p:cNvSpPr/>
          <p:nvPr/>
        </p:nvSpPr>
        <p:spPr bwMode="auto">
          <a:xfrm>
            <a:off x="5721171" y="1316185"/>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5" name="矩形 4"/>
          <p:cNvSpPr/>
          <p:nvPr/>
        </p:nvSpPr>
        <p:spPr bwMode="auto">
          <a:xfrm>
            <a:off x="5721171" y="3524185"/>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6" name="矩形 5"/>
          <p:cNvSpPr/>
          <p:nvPr/>
        </p:nvSpPr>
        <p:spPr bwMode="auto">
          <a:xfrm>
            <a:off x="434977" y="900113"/>
            <a:ext cx="5159663" cy="360001"/>
          </a:xfrm>
          <a:prstGeom prst="rect">
            <a:avLst/>
          </a:prstGeom>
          <a:solidFill>
            <a:srgbClr val="0070C0"/>
          </a:solidFill>
          <a:ln>
            <a:noFill/>
          </a:ln>
          <a:effectLst/>
        </p:spPr>
        <p:txBody>
          <a:bodyPr vert="horz" wrap="square" lIns="91423" tIns="45712" rIns="91423" bIns="45712" numCol="1" rtlCol="0" anchor="t" anchorCtr="0" compatLnSpc="1">
            <a:prstTxWarp prst="textNoShape">
              <a:avLst/>
            </a:prstTxWarp>
          </a:bodyPr>
          <a:lstStyle/>
          <a:p>
            <a:pPr algn="ctr" defTabSz="914233" fontAlgn="ctr"/>
            <a:r>
              <a:rPr lang="en-US" altLang="zh-CN" b="1" dirty="0">
                <a:solidFill>
                  <a:schemeClr val="bg1"/>
                </a:solidFill>
                <a:latin typeface="微软雅黑" pitchFamily="34" charset="-122"/>
                <a:ea typeface="微软雅黑" pitchFamily="34" charset="-122"/>
                <a:cs typeface="Times New Roman" pitchFamily="18" charset="0"/>
              </a:rPr>
              <a:t>Solution Architecture</a:t>
            </a:r>
          </a:p>
        </p:txBody>
      </p:sp>
      <p:sp>
        <p:nvSpPr>
          <p:cNvPr id="22" name="矩形 21"/>
          <p:cNvSpPr/>
          <p:nvPr/>
        </p:nvSpPr>
        <p:spPr bwMode="auto">
          <a:xfrm>
            <a:off x="5722451" y="900113"/>
            <a:ext cx="2957922" cy="360001"/>
          </a:xfrm>
          <a:prstGeom prst="rect">
            <a:avLst/>
          </a:prstGeom>
          <a:solidFill>
            <a:srgbClr val="0070C0"/>
          </a:solidFill>
          <a:ln>
            <a:noFill/>
          </a:ln>
          <a:effectLst/>
        </p:spPr>
        <p:txBody>
          <a:bodyPr vert="horz" wrap="square" lIns="91423" tIns="45712" rIns="91423" bIns="45712" numCol="1" rtlCol="0" anchor="t" anchorCtr="0" compatLnSpc="1">
            <a:prstTxWarp prst="textNoShape">
              <a:avLst/>
            </a:prstTxWarp>
          </a:bodyPr>
          <a:lstStyle/>
          <a:p>
            <a:pPr indent="-179191" algn="ctr" defTabSz="914233" fontAlgn="ctr">
              <a:buSzPct val="60000"/>
            </a:pPr>
            <a:r>
              <a:rPr lang="en-US" altLang="zh-CN" b="1" dirty="0">
                <a:solidFill>
                  <a:schemeClr val="bg1"/>
                </a:solidFill>
                <a:latin typeface="微软雅黑" pitchFamily="34" charset="-122"/>
                <a:ea typeface="微软雅黑" pitchFamily="34" charset="-122"/>
                <a:cs typeface="Times New Roman" pitchFamily="18" charset="0"/>
              </a:rPr>
              <a:t>Highlights</a:t>
            </a:r>
          </a:p>
        </p:txBody>
      </p:sp>
      <p:sp>
        <p:nvSpPr>
          <p:cNvPr id="30" name="矩形 29"/>
          <p:cNvSpPr/>
          <p:nvPr/>
        </p:nvSpPr>
        <p:spPr>
          <a:xfrm>
            <a:off x="6516216" y="1450575"/>
            <a:ext cx="2160240" cy="720197"/>
          </a:xfrm>
          <a:prstGeom prst="rect">
            <a:avLst/>
          </a:prstGeom>
        </p:spPr>
        <p:txBody>
          <a:bodyPr wrap="square" lIns="0" tIns="0" rIns="0" bIns="0">
            <a:spAutoFit/>
          </a:bodyPr>
          <a:lstStyle/>
          <a:p>
            <a:pPr defTabSz="685492">
              <a:defRPr/>
            </a:pPr>
            <a:r>
              <a:rPr lang="en-US" altLang="zh-CN" kern="0" dirty="0">
                <a:solidFill>
                  <a:srgbClr val="FFC000"/>
                </a:solidFill>
                <a:latin typeface="微软雅黑" pitchFamily="34" charset="-122"/>
                <a:ea typeface="微软雅黑" pitchFamily="34" charset="-122"/>
                <a:cs typeface="Arial" pitchFamily="34" charset="0"/>
              </a:rPr>
              <a:t>Active-active</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6-layer active-active architecture, enabling active-active services</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Zero service interruption and data loss</a:t>
            </a:r>
          </a:p>
        </p:txBody>
      </p:sp>
      <p:sp>
        <p:nvSpPr>
          <p:cNvPr id="31" name="矩形 30"/>
          <p:cNvSpPr/>
          <p:nvPr/>
        </p:nvSpPr>
        <p:spPr>
          <a:xfrm>
            <a:off x="6516216" y="3707748"/>
            <a:ext cx="2132701" cy="572464"/>
          </a:xfrm>
          <a:prstGeom prst="rect">
            <a:avLst/>
          </a:prstGeom>
        </p:spPr>
        <p:txBody>
          <a:bodyPr wrap="square" lIns="0" tIns="0" rIns="0" bIns="0">
            <a:spAutoFit/>
          </a:bodyPr>
          <a:lstStyle/>
          <a:p>
            <a:pPr defTabSz="685492">
              <a:defRPr/>
            </a:pPr>
            <a:r>
              <a:rPr lang="en-US" altLang="zh-CN" kern="0" dirty="0">
                <a:solidFill>
                  <a:srgbClr val="FFC000"/>
                </a:solidFill>
                <a:latin typeface="微软雅黑" pitchFamily="34" charset="-122"/>
                <a:ea typeface="微软雅黑" pitchFamily="34" charset="-122"/>
                <a:cs typeface="Arial" pitchFamily="34" charset="0"/>
              </a:rPr>
              <a:t>Visualized</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Global topology and centralized alarm</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Failover and automatic recovery</a:t>
            </a:r>
          </a:p>
        </p:txBody>
      </p:sp>
      <p:sp>
        <p:nvSpPr>
          <p:cNvPr id="37" name="矩形 36"/>
          <p:cNvSpPr/>
          <p:nvPr/>
        </p:nvSpPr>
        <p:spPr>
          <a:xfrm>
            <a:off x="6444209" y="2581495"/>
            <a:ext cx="2236164" cy="720197"/>
          </a:xfrm>
          <a:prstGeom prst="rect">
            <a:avLst/>
          </a:prstGeom>
        </p:spPr>
        <p:txBody>
          <a:bodyPr wrap="square" lIns="0" tIns="0" rIns="0" bIns="0">
            <a:spAutoFit/>
          </a:bodyPr>
          <a:lstStyle/>
          <a:p>
            <a:pPr defTabSz="685492">
              <a:defRPr/>
            </a:pPr>
            <a:r>
              <a:rPr lang="en-US" altLang="zh-CN" kern="0" dirty="0">
                <a:solidFill>
                  <a:srgbClr val="FFC000"/>
                </a:solidFill>
                <a:latin typeface="微软雅黑" pitchFamily="34" charset="-122"/>
                <a:ea typeface="微软雅黑" pitchFamily="34" charset="-122"/>
                <a:cs typeface="Arial" pitchFamily="34" charset="0"/>
              </a:rPr>
              <a:t>High performance</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30% better performance using HyperMetro</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Same performance when two DCs are deployed in the same place or 100 km apart</a:t>
            </a:r>
          </a:p>
        </p:txBody>
      </p:sp>
      <p:grpSp>
        <p:nvGrpSpPr>
          <p:cNvPr id="38" name="组合 86"/>
          <p:cNvGrpSpPr/>
          <p:nvPr/>
        </p:nvGrpSpPr>
        <p:grpSpPr>
          <a:xfrm>
            <a:off x="5968481" y="2810184"/>
            <a:ext cx="446400" cy="252000"/>
            <a:chOff x="10007600" y="1457325"/>
            <a:chExt cx="862013" cy="434976"/>
          </a:xfrm>
          <a:solidFill>
            <a:schemeClr val="bg1">
              <a:alpha val="80000"/>
            </a:schemeClr>
          </a:solidFill>
        </p:grpSpPr>
        <p:sp>
          <p:nvSpPr>
            <p:cNvPr id="39" name="Freeform 99"/>
            <p:cNvSpPr>
              <a:spLocks/>
            </p:cNvSpPr>
            <p:nvPr/>
          </p:nvSpPr>
          <p:spPr bwMode="auto">
            <a:xfrm>
              <a:off x="10325100" y="1598613"/>
              <a:ext cx="368300" cy="293688"/>
            </a:xfrm>
            <a:custGeom>
              <a:avLst/>
              <a:gdLst>
                <a:gd name="T0" fmla="*/ 232 w 232"/>
                <a:gd name="T1" fmla="*/ 0 h 185"/>
                <a:gd name="T2" fmla="*/ 12 w 232"/>
                <a:gd name="T3" fmla="*/ 144 h 185"/>
                <a:gd name="T4" fmla="*/ 12 w 232"/>
                <a:gd name="T5" fmla="*/ 144 h 185"/>
                <a:gd name="T6" fmla="*/ 6 w 232"/>
                <a:gd name="T7" fmla="*/ 147 h 185"/>
                <a:gd name="T8" fmla="*/ 5 w 232"/>
                <a:gd name="T9" fmla="*/ 148 h 185"/>
                <a:gd name="T10" fmla="*/ 5 w 232"/>
                <a:gd name="T11" fmla="*/ 148 h 185"/>
                <a:gd name="T12" fmla="*/ 5 w 232"/>
                <a:gd name="T13" fmla="*/ 148 h 185"/>
                <a:gd name="T14" fmla="*/ 3 w 232"/>
                <a:gd name="T15" fmla="*/ 152 h 185"/>
                <a:gd name="T16" fmla="*/ 1 w 232"/>
                <a:gd name="T17" fmla="*/ 155 h 185"/>
                <a:gd name="T18" fmla="*/ 0 w 232"/>
                <a:gd name="T19" fmla="*/ 159 h 185"/>
                <a:gd name="T20" fmla="*/ 0 w 232"/>
                <a:gd name="T21" fmla="*/ 164 h 185"/>
                <a:gd name="T22" fmla="*/ 0 w 232"/>
                <a:gd name="T23" fmla="*/ 164 h 185"/>
                <a:gd name="T24" fmla="*/ 0 w 232"/>
                <a:gd name="T25" fmla="*/ 168 h 185"/>
                <a:gd name="T26" fmla="*/ 1 w 232"/>
                <a:gd name="T27" fmla="*/ 172 h 185"/>
                <a:gd name="T28" fmla="*/ 3 w 232"/>
                <a:gd name="T29" fmla="*/ 176 h 185"/>
                <a:gd name="T30" fmla="*/ 5 w 232"/>
                <a:gd name="T31" fmla="*/ 178 h 185"/>
                <a:gd name="T32" fmla="*/ 8 w 232"/>
                <a:gd name="T33" fmla="*/ 181 h 185"/>
                <a:gd name="T34" fmla="*/ 13 w 232"/>
                <a:gd name="T35" fmla="*/ 183 h 185"/>
                <a:gd name="T36" fmla="*/ 16 w 232"/>
                <a:gd name="T37" fmla="*/ 185 h 185"/>
                <a:gd name="T38" fmla="*/ 21 w 232"/>
                <a:gd name="T39" fmla="*/ 185 h 185"/>
                <a:gd name="T40" fmla="*/ 21 w 232"/>
                <a:gd name="T41" fmla="*/ 185 h 185"/>
                <a:gd name="T42" fmla="*/ 27 w 232"/>
                <a:gd name="T43" fmla="*/ 184 h 185"/>
                <a:gd name="T44" fmla="*/ 34 w 232"/>
                <a:gd name="T45" fmla="*/ 180 h 185"/>
                <a:gd name="T46" fmla="*/ 34 w 232"/>
                <a:gd name="T47" fmla="*/ 180 h 185"/>
                <a:gd name="T48" fmla="*/ 232 w 232"/>
                <a:gd name="T4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185">
                  <a:moveTo>
                    <a:pt x="232" y="0"/>
                  </a:moveTo>
                  <a:lnTo>
                    <a:pt x="12" y="144"/>
                  </a:lnTo>
                  <a:lnTo>
                    <a:pt x="12" y="144"/>
                  </a:lnTo>
                  <a:lnTo>
                    <a:pt x="6" y="147"/>
                  </a:lnTo>
                  <a:lnTo>
                    <a:pt x="5" y="148"/>
                  </a:lnTo>
                  <a:lnTo>
                    <a:pt x="5" y="148"/>
                  </a:lnTo>
                  <a:lnTo>
                    <a:pt x="5" y="148"/>
                  </a:lnTo>
                  <a:lnTo>
                    <a:pt x="3" y="152"/>
                  </a:lnTo>
                  <a:lnTo>
                    <a:pt x="1" y="155"/>
                  </a:lnTo>
                  <a:lnTo>
                    <a:pt x="0" y="159"/>
                  </a:lnTo>
                  <a:lnTo>
                    <a:pt x="0" y="164"/>
                  </a:lnTo>
                  <a:lnTo>
                    <a:pt x="0" y="164"/>
                  </a:lnTo>
                  <a:lnTo>
                    <a:pt x="0" y="168"/>
                  </a:lnTo>
                  <a:lnTo>
                    <a:pt x="1" y="172"/>
                  </a:lnTo>
                  <a:lnTo>
                    <a:pt x="3" y="176"/>
                  </a:lnTo>
                  <a:lnTo>
                    <a:pt x="5" y="178"/>
                  </a:lnTo>
                  <a:lnTo>
                    <a:pt x="8" y="181"/>
                  </a:lnTo>
                  <a:lnTo>
                    <a:pt x="13" y="183"/>
                  </a:lnTo>
                  <a:lnTo>
                    <a:pt x="16" y="185"/>
                  </a:lnTo>
                  <a:lnTo>
                    <a:pt x="21" y="185"/>
                  </a:lnTo>
                  <a:lnTo>
                    <a:pt x="21" y="185"/>
                  </a:lnTo>
                  <a:lnTo>
                    <a:pt x="27" y="184"/>
                  </a:lnTo>
                  <a:lnTo>
                    <a:pt x="34" y="180"/>
                  </a:lnTo>
                  <a:lnTo>
                    <a:pt x="34" y="180"/>
                  </a:lnTo>
                  <a:lnTo>
                    <a:pt x="2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0" name="Freeform 100"/>
            <p:cNvSpPr>
              <a:spLocks/>
            </p:cNvSpPr>
            <p:nvPr/>
          </p:nvSpPr>
          <p:spPr bwMode="auto">
            <a:xfrm>
              <a:off x="10044113" y="1644650"/>
              <a:ext cx="107950" cy="109538"/>
            </a:xfrm>
            <a:custGeom>
              <a:avLst/>
              <a:gdLst>
                <a:gd name="T0" fmla="*/ 0 w 68"/>
                <a:gd name="T1" fmla="*/ 44 h 69"/>
                <a:gd name="T2" fmla="*/ 47 w 68"/>
                <a:gd name="T3" fmla="*/ 69 h 69"/>
                <a:gd name="T4" fmla="*/ 47 w 68"/>
                <a:gd name="T5" fmla="*/ 69 h 69"/>
                <a:gd name="T6" fmla="*/ 57 w 68"/>
                <a:gd name="T7" fmla="*/ 55 h 69"/>
                <a:gd name="T8" fmla="*/ 68 w 68"/>
                <a:gd name="T9" fmla="*/ 42 h 69"/>
                <a:gd name="T10" fmla="*/ 24 w 68"/>
                <a:gd name="T11" fmla="*/ 0 h 69"/>
                <a:gd name="T12" fmla="*/ 24 w 68"/>
                <a:gd name="T13" fmla="*/ 0 h 69"/>
                <a:gd name="T14" fmla="*/ 11 w 68"/>
                <a:gd name="T15" fmla="*/ 21 h 69"/>
                <a:gd name="T16" fmla="*/ 0 w 68"/>
                <a:gd name="T17"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9">
                  <a:moveTo>
                    <a:pt x="0" y="44"/>
                  </a:moveTo>
                  <a:lnTo>
                    <a:pt x="47" y="69"/>
                  </a:lnTo>
                  <a:lnTo>
                    <a:pt x="47" y="69"/>
                  </a:lnTo>
                  <a:lnTo>
                    <a:pt x="57" y="55"/>
                  </a:lnTo>
                  <a:lnTo>
                    <a:pt x="68" y="42"/>
                  </a:lnTo>
                  <a:lnTo>
                    <a:pt x="24" y="0"/>
                  </a:lnTo>
                  <a:lnTo>
                    <a:pt x="24" y="0"/>
                  </a:lnTo>
                  <a:lnTo>
                    <a:pt x="11" y="21"/>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1" name="Freeform 101"/>
            <p:cNvSpPr>
              <a:spLocks/>
            </p:cNvSpPr>
            <p:nvPr/>
          </p:nvSpPr>
          <p:spPr bwMode="auto">
            <a:xfrm>
              <a:off x="10044113" y="1644650"/>
              <a:ext cx="107950" cy="109538"/>
            </a:xfrm>
            <a:custGeom>
              <a:avLst/>
              <a:gdLst>
                <a:gd name="T0" fmla="*/ 0 w 68"/>
                <a:gd name="T1" fmla="*/ 44 h 69"/>
                <a:gd name="T2" fmla="*/ 47 w 68"/>
                <a:gd name="T3" fmla="*/ 69 h 69"/>
                <a:gd name="T4" fmla="*/ 47 w 68"/>
                <a:gd name="T5" fmla="*/ 69 h 69"/>
                <a:gd name="T6" fmla="*/ 57 w 68"/>
                <a:gd name="T7" fmla="*/ 55 h 69"/>
                <a:gd name="T8" fmla="*/ 68 w 68"/>
                <a:gd name="T9" fmla="*/ 42 h 69"/>
                <a:gd name="T10" fmla="*/ 24 w 68"/>
                <a:gd name="T11" fmla="*/ 0 h 69"/>
                <a:gd name="T12" fmla="*/ 24 w 68"/>
                <a:gd name="T13" fmla="*/ 0 h 69"/>
                <a:gd name="T14" fmla="*/ 11 w 68"/>
                <a:gd name="T15" fmla="*/ 21 h 69"/>
                <a:gd name="T16" fmla="*/ 0 w 68"/>
                <a:gd name="T17"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9">
                  <a:moveTo>
                    <a:pt x="0" y="44"/>
                  </a:moveTo>
                  <a:lnTo>
                    <a:pt x="47" y="69"/>
                  </a:lnTo>
                  <a:lnTo>
                    <a:pt x="47" y="69"/>
                  </a:lnTo>
                  <a:lnTo>
                    <a:pt x="57" y="55"/>
                  </a:lnTo>
                  <a:lnTo>
                    <a:pt x="68" y="42"/>
                  </a:lnTo>
                  <a:lnTo>
                    <a:pt x="24" y="0"/>
                  </a:lnTo>
                  <a:lnTo>
                    <a:pt x="24" y="0"/>
                  </a:lnTo>
                  <a:lnTo>
                    <a:pt x="11" y="21"/>
                  </a:lnTo>
                  <a:lnTo>
                    <a:pt x="0" y="4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2" name="Freeform 102"/>
            <p:cNvSpPr>
              <a:spLocks/>
            </p:cNvSpPr>
            <p:nvPr/>
          </p:nvSpPr>
          <p:spPr bwMode="auto">
            <a:xfrm>
              <a:off x="10015538" y="1738313"/>
              <a:ext cx="88900" cy="80963"/>
            </a:xfrm>
            <a:custGeom>
              <a:avLst/>
              <a:gdLst>
                <a:gd name="T0" fmla="*/ 0 w 56"/>
                <a:gd name="T1" fmla="*/ 40 h 51"/>
                <a:gd name="T2" fmla="*/ 47 w 56"/>
                <a:gd name="T3" fmla="*/ 51 h 51"/>
                <a:gd name="T4" fmla="*/ 47 w 56"/>
                <a:gd name="T5" fmla="*/ 51 h 51"/>
                <a:gd name="T6" fmla="*/ 51 w 56"/>
                <a:gd name="T7" fmla="*/ 37 h 51"/>
                <a:gd name="T8" fmla="*/ 56 w 56"/>
                <a:gd name="T9" fmla="*/ 24 h 51"/>
                <a:gd name="T10" fmla="*/ 11 w 56"/>
                <a:gd name="T11" fmla="*/ 0 h 51"/>
                <a:gd name="T12" fmla="*/ 11 w 56"/>
                <a:gd name="T13" fmla="*/ 0 h 51"/>
                <a:gd name="T14" fmla="*/ 5 w 56"/>
                <a:gd name="T15" fmla="*/ 20 h 51"/>
                <a:gd name="T16" fmla="*/ 0 w 56"/>
                <a:gd name="T17"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1">
                  <a:moveTo>
                    <a:pt x="0" y="40"/>
                  </a:moveTo>
                  <a:lnTo>
                    <a:pt x="47" y="51"/>
                  </a:lnTo>
                  <a:lnTo>
                    <a:pt x="47" y="51"/>
                  </a:lnTo>
                  <a:lnTo>
                    <a:pt x="51" y="37"/>
                  </a:lnTo>
                  <a:lnTo>
                    <a:pt x="56" y="24"/>
                  </a:lnTo>
                  <a:lnTo>
                    <a:pt x="11" y="0"/>
                  </a:lnTo>
                  <a:lnTo>
                    <a:pt x="11" y="0"/>
                  </a:lnTo>
                  <a:lnTo>
                    <a:pt x="5" y="2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3" name="Freeform 103"/>
            <p:cNvSpPr>
              <a:spLocks/>
            </p:cNvSpPr>
            <p:nvPr/>
          </p:nvSpPr>
          <p:spPr bwMode="auto">
            <a:xfrm>
              <a:off x="10015538" y="1738313"/>
              <a:ext cx="88900" cy="80963"/>
            </a:xfrm>
            <a:custGeom>
              <a:avLst/>
              <a:gdLst>
                <a:gd name="T0" fmla="*/ 0 w 56"/>
                <a:gd name="T1" fmla="*/ 40 h 51"/>
                <a:gd name="T2" fmla="*/ 47 w 56"/>
                <a:gd name="T3" fmla="*/ 51 h 51"/>
                <a:gd name="T4" fmla="*/ 47 w 56"/>
                <a:gd name="T5" fmla="*/ 51 h 51"/>
                <a:gd name="T6" fmla="*/ 51 w 56"/>
                <a:gd name="T7" fmla="*/ 37 h 51"/>
                <a:gd name="T8" fmla="*/ 56 w 56"/>
                <a:gd name="T9" fmla="*/ 24 h 51"/>
                <a:gd name="T10" fmla="*/ 11 w 56"/>
                <a:gd name="T11" fmla="*/ 0 h 51"/>
                <a:gd name="T12" fmla="*/ 11 w 56"/>
                <a:gd name="T13" fmla="*/ 0 h 51"/>
                <a:gd name="T14" fmla="*/ 5 w 56"/>
                <a:gd name="T15" fmla="*/ 20 h 51"/>
                <a:gd name="T16" fmla="*/ 0 w 56"/>
                <a:gd name="T17"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1">
                  <a:moveTo>
                    <a:pt x="0" y="40"/>
                  </a:moveTo>
                  <a:lnTo>
                    <a:pt x="47" y="51"/>
                  </a:lnTo>
                  <a:lnTo>
                    <a:pt x="47" y="51"/>
                  </a:lnTo>
                  <a:lnTo>
                    <a:pt x="51" y="37"/>
                  </a:lnTo>
                  <a:lnTo>
                    <a:pt x="56" y="24"/>
                  </a:lnTo>
                  <a:lnTo>
                    <a:pt x="11" y="0"/>
                  </a:lnTo>
                  <a:lnTo>
                    <a:pt x="11" y="0"/>
                  </a:lnTo>
                  <a:lnTo>
                    <a:pt x="5" y="20"/>
                  </a:lnTo>
                  <a:lnTo>
                    <a:pt x="0" y="4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4" name="Freeform 104"/>
            <p:cNvSpPr>
              <a:spLocks/>
            </p:cNvSpPr>
            <p:nvPr/>
          </p:nvSpPr>
          <p:spPr bwMode="auto">
            <a:xfrm>
              <a:off x="10099675" y="1565275"/>
              <a:ext cx="111125" cy="127000"/>
            </a:xfrm>
            <a:custGeom>
              <a:avLst/>
              <a:gdLst>
                <a:gd name="T0" fmla="*/ 0 w 70"/>
                <a:gd name="T1" fmla="*/ 37 h 80"/>
                <a:gd name="T2" fmla="*/ 45 w 70"/>
                <a:gd name="T3" fmla="*/ 80 h 80"/>
                <a:gd name="T4" fmla="*/ 45 w 70"/>
                <a:gd name="T5" fmla="*/ 80 h 80"/>
                <a:gd name="T6" fmla="*/ 57 w 70"/>
                <a:gd name="T7" fmla="*/ 70 h 80"/>
                <a:gd name="T8" fmla="*/ 70 w 70"/>
                <a:gd name="T9" fmla="*/ 62 h 80"/>
                <a:gd name="T10" fmla="*/ 34 w 70"/>
                <a:gd name="T11" fmla="*/ 0 h 80"/>
                <a:gd name="T12" fmla="*/ 34 w 70"/>
                <a:gd name="T13" fmla="*/ 0 h 80"/>
                <a:gd name="T14" fmla="*/ 15 w 70"/>
                <a:gd name="T15" fmla="*/ 17 h 80"/>
                <a:gd name="T16" fmla="*/ 0 w 70"/>
                <a:gd name="T17"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0">
                  <a:moveTo>
                    <a:pt x="0" y="37"/>
                  </a:moveTo>
                  <a:lnTo>
                    <a:pt x="45" y="80"/>
                  </a:lnTo>
                  <a:lnTo>
                    <a:pt x="45" y="80"/>
                  </a:lnTo>
                  <a:lnTo>
                    <a:pt x="57" y="70"/>
                  </a:lnTo>
                  <a:lnTo>
                    <a:pt x="70" y="62"/>
                  </a:lnTo>
                  <a:lnTo>
                    <a:pt x="34" y="0"/>
                  </a:lnTo>
                  <a:lnTo>
                    <a:pt x="34" y="0"/>
                  </a:lnTo>
                  <a:lnTo>
                    <a:pt x="15" y="17"/>
                  </a:ln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5" name="Freeform 105"/>
            <p:cNvSpPr>
              <a:spLocks/>
            </p:cNvSpPr>
            <p:nvPr/>
          </p:nvSpPr>
          <p:spPr bwMode="auto">
            <a:xfrm>
              <a:off x="10099675" y="1565275"/>
              <a:ext cx="111125" cy="127000"/>
            </a:xfrm>
            <a:custGeom>
              <a:avLst/>
              <a:gdLst>
                <a:gd name="T0" fmla="*/ 0 w 70"/>
                <a:gd name="T1" fmla="*/ 37 h 80"/>
                <a:gd name="T2" fmla="*/ 45 w 70"/>
                <a:gd name="T3" fmla="*/ 80 h 80"/>
                <a:gd name="T4" fmla="*/ 45 w 70"/>
                <a:gd name="T5" fmla="*/ 80 h 80"/>
                <a:gd name="T6" fmla="*/ 57 w 70"/>
                <a:gd name="T7" fmla="*/ 70 h 80"/>
                <a:gd name="T8" fmla="*/ 70 w 70"/>
                <a:gd name="T9" fmla="*/ 62 h 80"/>
                <a:gd name="T10" fmla="*/ 34 w 70"/>
                <a:gd name="T11" fmla="*/ 0 h 80"/>
                <a:gd name="T12" fmla="*/ 34 w 70"/>
                <a:gd name="T13" fmla="*/ 0 h 80"/>
                <a:gd name="T14" fmla="*/ 15 w 70"/>
                <a:gd name="T15" fmla="*/ 17 h 80"/>
                <a:gd name="T16" fmla="*/ 0 w 70"/>
                <a:gd name="T17"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0">
                  <a:moveTo>
                    <a:pt x="0" y="37"/>
                  </a:moveTo>
                  <a:lnTo>
                    <a:pt x="45" y="80"/>
                  </a:lnTo>
                  <a:lnTo>
                    <a:pt x="45" y="80"/>
                  </a:lnTo>
                  <a:lnTo>
                    <a:pt x="57" y="70"/>
                  </a:lnTo>
                  <a:lnTo>
                    <a:pt x="70" y="62"/>
                  </a:lnTo>
                  <a:lnTo>
                    <a:pt x="34" y="0"/>
                  </a:lnTo>
                  <a:lnTo>
                    <a:pt x="34" y="0"/>
                  </a:lnTo>
                  <a:lnTo>
                    <a:pt x="15" y="17"/>
                  </a:lnTo>
                  <a:lnTo>
                    <a:pt x="0" y="3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6" name="Freeform 106"/>
            <p:cNvSpPr>
              <a:spLocks/>
            </p:cNvSpPr>
            <p:nvPr/>
          </p:nvSpPr>
          <p:spPr bwMode="auto">
            <a:xfrm>
              <a:off x="10174288" y="1492250"/>
              <a:ext cx="106363" cy="157163"/>
            </a:xfrm>
            <a:custGeom>
              <a:avLst/>
              <a:gdLst>
                <a:gd name="T0" fmla="*/ 0 w 67"/>
                <a:gd name="T1" fmla="*/ 36 h 99"/>
                <a:gd name="T2" fmla="*/ 38 w 67"/>
                <a:gd name="T3" fmla="*/ 99 h 99"/>
                <a:gd name="T4" fmla="*/ 38 w 67"/>
                <a:gd name="T5" fmla="*/ 99 h 99"/>
                <a:gd name="T6" fmla="*/ 52 w 67"/>
                <a:gd name="T7" fmla="*/ 94 h 99"/>
                <a:gd name="T8" fmla="*/ 67 w 67"/>
                <a:gd name="T9" fmla="*/ 89 h 99"/>
                <a:gd name="T10" fmla="*/ 60 w 67"/>
                <a:gd name="T11" fmla="*/ 0 h 99"/>
                <a:gd name="T12" fmla="*/ 60 w 67"/>
                <a:gd name="T13" fmla="*/ 0 h 99"/>
                <a:gd name="T14" fmla="*/ 43 w 67"/>
                <a:gd name="T15" fmla="*/ 8 h 99"/>
                <a:gd name="T16" fmla="*/ 29 w 67"/>
                <a:gd name="T17" fmla="*/ 16 h 99"/>
                <a:gd name="T18" fmla="*/ 13 w 67"/>
                <a:gd name="T19" fmla="*/ 26 h 99"/>
                <a:gd name="T20" fmla="*/ 0 w 67"/>
                <a:gd name="T21" fmla="*/ 3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99">
                  <a:moveTo>
                    <a:pt x="0" y="36"/>
                  </a:moveTo>
                  <a:lnTo>
                    <a:pt x="38" y="99"/>
                  </a:lnTo>
                  <a:lnTo>
                    <a:pt x="38" y="99"/>
                  </a:lnTo>
                  <a:lnTo>
                    <a:pt x="52" y="94"/>
                  </a:lnTo>
                  <a:lnTo>
                    <a:pt x="67" y="89"/>
                  </a:lnTo>
                  <a:lnTo>
                    <a:pt x="60" y="0"/>
                  </a:lnTo>
                  <a:lnTo>
                    <a:pt x="60" y="0"/>
                  </a:lnTo>
                  <a:lnTo>
                    <a:pt x="43" y="8"/>
                  </a:lnTo>
                  <a:lnTo>
                    <a:pt x="29" y="16"/>
                  </a:lnTo>
                  <a:lnTo>
                    <a:pt x="13" y="26"/>
                  </a:ln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7" name="Freeform 107"/>
            <p:cNvSpPr>
              <a:spLocks/>
            </p:cNvSpPr>
            <p:nvPr/>
          </p:nvSpPr>
          <p:spPr bwMode="auto">
            <a:xfrm>
              <a:off x="10174288" y="1492250"/>
              <a:ext cx="106363" cy="157163"/>
            </a:xfrm>
            <a:custGeom>
              <a:avLst/>
              <a:gdLst>
                <a:gd name="T0" fmla="*/ 0 w 67"/>
                <a:gd name="T1" fmla="*/ 36 h 99"/>
                <a:gd name="T2" fmla="*/ 38 w 67"/>
                <a:gd name="T3" fmla="*/ 99 h 99"/>
                <a:gd name="T4" fmla="*/ 38 w 67"/>
                <a:gd name="T5" fmla="*/ 99 h 99"/>
                <a:gd name="T6" fmla="*/ 52 w 67"/>
                <a:gd name="T7" fmla="*/ 94 h 99"/>
                <a:gd name="T8" fmla="*/ 67 w 67"/>
                <a:gd name="T9" fmla="*/ 89 h 99"/>
                <a:gd name="T10" fmla="*/ 60 w 67"/>
                <a:gd name="T11" fmla="*/ 0 h 99"/>
                <a:gd name="T12" fmla="*/ 60 w 67"/>
                <a:gd name="T13" fmla="*/ 0 h 99"/>
                <a:gd name="T14" fmla="*/ 43 w 67"/>
                <a:gd name="T15" fmla="*/ 8 h 99"/>
                <a:gd name="T16" fmla="*/ 29 w 67"/>
                <a:gd name="T17" fmla="*/ 16 h 99"/>
                <a:gd name="T18" fmla="*/ 13 w 67"/>
                <a:gd name="T19" fmla="*/ 26 h 99"/>
                <a:gd name="T20" fmla="*/ 0 w 67"/>
                <a:gd name="T21" fmla="*/ 3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99">
                  <a:moveTo>
                    <a:pt x="0" y="36"/>
                  </a:moveTo>
                  <a:lnTo>
                    <a:pt x="38" y="99"/>
                  </a:lnTo>
                  <a:lnTo>
                    <a:pt x="38" y="99"/>
                  </a:lnTo>
                  <a:lnTo>
                    <a:pt x="52" y="94"/>
                  </a:lnTo>
                  <a:lnTo>
                    <a:pt x="67" y="89"/>
                  </a:lnTo>
                  <a:lnTo>
                    <a:pt x="60" y="0"/>
                  </a:lnTo>
                  <a:lnTo>
                    <a:pt x="60" y="0"/>
                  </a:lnTo>
                  <a:lnTo>
                    <a:pt x="43" y="8"/>
                  </a:lnTo>
                  <a:lnTo>
                    <a:pt x="29" y="16"/>
                  </a:lnTo>
                  <a:lnTo>
                    <a:pt x="13" y="26"/>
                  </a:lnTo>
                  <a:lnTo>
                    <a:pt x="0" y="3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8" name="Freeform 108"/>
            <p:cNvSpPr>
              <a:spLocks/>
            </p:cNvSpPr>
            <p:nvPr/>
          </p:nvSpPr>
          <p:spPr bwMode="auto">
            <a:xfrm>
              <a:off x="10412413" y="1457325"/>
              <a:ext cx="187325" cy="203200"/>
            </a:xfrm>
            <a:custGeom>
              <a:avLst/>
              <a:gdLst>
                <a:gd name="T0" fmla="*/ 18 w 118"/>
                <a:gd name="T1" fmla="*/ 0 h 128"/>
                <a:gd name="T2" fmla="*/ 0 w 118"/>
                <a:gd name="T3" fmla="*/ 108 h 128"/>
                <a:gd name="T4" fmla="*/ 0 w 118"/>
                <a:gd name="T5" fmla="*/ 108 h 128"/>
                <a:gd name="T6" fmla="*/ 13 w 118"/>
                <a:gd name="T7" fmla="*/ 112 h 128"/>
                <a:gd name="T8" fmla="*/ 26 w 118"/>
                <a:gd name="T9" fmla="*/ 117 h 128"/>
                <a:gd name="T10" fmla="*/ 38 w 118"/>
                <a:gd name="T11" fmla="*/ 121 h 128"/>
                <a:gd name="T12" fmla="*/ 50 w 118"/>
                <a:gd name="T13" fmla="*/ 128 h 128"/>
                <a:gd name="T14" fmla="*/ 118 w 118"/>
                <a:gd name="T15" fmla="*/ 20 h 128"/>
                <a:gd name="T16" fmla="*/ 118 w 118"/>
                <a:gd name="T17" fmla="*/ 20 h 128"/>
                <a:gd name="T18" fmla="*/ 94 w 118"/>
                <a:gd name="T19" fmla="*/ 11 h 128"/>
                <a:gd name="T20" fmla="*/ 70 w 118"/>
                <a:gd name="T21" fmla="*/ 6 h 128"/>
                <a:gd name="T22" fmla="*/ 45 w 118"/>
                <a:gd name="T23" fmla="*/ 2 h 128"/>
                <a:gd name="T24" fmla="*/ 18 w 118"/>
                <a:gd name="T2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28">
                  <a:moveTo>
                    <a:pt x="18" y="0"/>
                  </a:moveTo>
                  <a:lnTo>
                    <a:pt x="0" y="108"/>
                  </a:lnTo>
                  <a:lnTo>
                    <a:pt x="0" y="108"/>
                  </a:lnTo>
                  <a:lnTo>
                    <a:pt x="13" y="112"/>
                  </a:lnTo>
                  <a:lnTo>
                    <a:pt x="26" y="117"/>
                  </a:lnTo>
                  <a:lnTo>
                    <a:pt x="38" y="121"/>
                  </a:lnTo>
                  <a:lnTo>
                    <a:pt x="50" y="128"/>
                  </a:lnTo>
                  <a:lnTo>
                    <a:pt x="118" y="20"/>
                  </a:lnTo>
                  <a:lnTo>
                    <a:pt x="118" y="20"/>
                  </a:lnTo>
                  <a:lnTo>
                    <a:pt x="94" y="11"/>
                  </a:lnTo>
                  <a:lnTo>
                    <a:pt x="70" y="6"/>
                  </a:lnTo>
                  <a:lnTo>
                    <a:pt x="45" y="2"/>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49" name="Freeform 109"/>
            <p:cNvSpPr>
              <a:spLocks/>
            </p:cNvSpPr>
            <p:nvPr/>
          </p:nvSpPr>
          <p:spPr bwMode="auto">
            <a:xfrm>
              <a:off x="10412413" y="1457325"/>
              <a:ext cx="187325" cy="203200"/>
            </a:xfrm>
            <a:custGeom>
              <a:avLst/>
              <a:gdLst>
                <a:gd name="T0" fmla="*/ 18 w 118"/>
                <a:gd name="T1" fmla="*/ 0 h 128"/>
                <a:gd name="T2" fmla="*/ 0 w 118"/>
                <a:gd name="T3" fmla="*/ 108 h 128"/>
                <a:gd name="T4" fmla="*/ 0 w 118"/>
                <a:gd name="T5" fmla="*/ 108 h 128"/>
                <a:gd name="T6" fmla="*/ 13 w 118"/>
                <a:gd name="T7" fmla="*/ 112 h 128"/>
                <a:gd name="T8" fmla="*/ 26 w 118"/>
                <a:gd name="T9" fmla="*/ 117 h 128"/>
                <a:gd name="T10" fmla="*/ 38 w 118"/>
                <a:gd name="T11" fmla="*/ 121 h 128"/>
                <a:gd name="T12" fmla="*/ 50 w 118"/>
                <a:gd name="T13" fmla="*/ 128 h 128"/>
                <a:gd name="T14" fmla="*/ 118 w 118"/>
                <a:gd name="T15" fmla="*/ 20 h 128"/>
                <a:gd name="T16" fmla="*/ 118 w 118"/>
                <a:gd name="T17" fmla="*/ 20 h 128"/>
                <a:gd name="T18" fmla="*/ 94 w 118"/>
                <a:gd name="T19" fmla="*/ 11 h 128"/>
                <a:gd name="T20" fmla="*/ 70 w 118"/>
                <a:gd name="T21" fmla="*/ 6 h 128"/>
                <a:gd name="T22" fmla="*/ 45 w 118"/>
                <a:gd name="T23" fmla="*/ 2 h 128"/>
                <a:gd name="T24" fmla="*/ 18 w 118"/>
                <a:gd name="T2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28">
                  <a:moveTo>
                    <a:pt x="18" y="0"/>
                  </a:moveTo>
                  <a:lnTo>
                    <a:pt x="0" y="108"/>
                  </a:lnTo>
                  <a:lnTo>
                    <a:pt x="0" y="108"/>
                  </a:lnTo>
                  <a:lnTo>
                    <a:pt x="13" y="112"/>
                  </a:lnTo>
                  <a:lnTo>
                    <a:pt x="26" y="117"/>
                  </a:lnTo>
                  <a:lnTo>
                    <a:pt x="38" y="121"/>
                  </a:lnTo>
                  <a:lnTo>
                    <a:pt x="50" y="128"/>
                  </a:lnTo>
                  <a:lnTo>
                    <a:pt x="118" y="20"/>
                  </a:lnTo>
                  <a:lnTo>
                    <a:pt x="118" y="20"/>
                  </a:lnTo>
                  <a:lnTo>
                    <a:pt x="94" y="11"/>
                  </a:lnTo>
                  <a:lnTo>
                    <a:pt x="70" y="6"/>
                  </a:lnTo>
                  <a:lnTo>
                    <a:pt x="45" y="2"/>
                  </a:lnTo>
                  <a:lnTo>
                    <a:pt x="1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50" name="Freeform 110"/>
            <p:cNvSpPr>
              <a:spLocks/>
            </p:cNvSpPr>
            <p:nvPr/>
          </p:nvSpPr>
          <p:spPr bwMode="auto">
            <a:xfrm>
              <a:off x="10602913" y="1657350"/>
              <a:ext cx="266700" cy="234950"/>
            </a:xfrm>
            <a:custGeom>
              <a:avLst/>
              <a:gdLst>
                <a:gd name="T0" fmla="*/ 125 w 168"/>
                <a:gd name="T1" fmla="*/ 0 h 148"/>
                <a:gd name="T2" fmla="*/ 0 w 168"/>
                <a:gd name="T3" fmla="*/ 76 h 148"/>
                <a:gd name="T4" fmla="*/ 0 w 168"/>
                <a:gd name="T5" fmla="*/ 76 h 148"/>
                <a:gd name="T6" fmla="*/ 7 w 168"/>
                <a:gd name="T7" fmla="*/ 93 h 148"/>
                <a:gd name="T8" fmla="*/ 12 w 168"/>
                <a:gd name="T9" fmla="*/ 110 h 148"/>
                <a:gd name="T10" fmla="*/ 17 w 168"/>
                <a:gd name="T11" fmla="*/ 129 h 148"/>
                <a:gd name="T12" fmla="*/ 18 w 168"/>
                <a:gd name="T13" fmla="*/ 148 h 148"/>
                <a:gd name="T14" fmla="*/ 168 w 168"/>
                <a:gd name="T15" fmla="*/ 148 h 148"/>
                <a:gd name="T16" fmla="*/ 168 w 168"/>
                <a:gd name="T17" fmla="*/ 148 h 148"/>
                <a:gd name="T18" fmla="*/ 168 w 168"/>
                <a:gd name="T19" fmla="*/ 146 h 148"/>
                <a:gd name="T20" fmla="*/ 168 w 168"/>
                <a:gd name="T21" fmla="*/ 146 h 148"/>
                <a:gd name="T22" fmla="*/ 167 w 168"/>
                <a:gd name="T23" fmla="*/ 126 h 148"/>
                <a:gd name="T24" fmla="*/ 165 w 168"/>
                <a:gd name="T25" fmla="*/ 106 h 148"/>
                <a:gd name="T26" fmla="*/ 162 w 168"/>
                <a:gd name="T27" fmla="*/ 87 h 148"/>
                <a:gd name="T28" fmla="*/ 157 w 168"/>
                <a:gd name="T29" fmla="*/ 69 h 148"/>
                <a:gd name="T30" fmla="*/ 151 w 168"/>
                <a:gd name="T31" fmla="*/ 50 h 148"/>
                <a:gd name="T32" fmla="*/ 143 w 168"/>
                <a:gd name="T33" fmla="*/ 32 h 148"/>
                <a:gd name="T34" fmla="*/ 135 w 168"/>
                <a:gd name="T35" fmla="*/ 16 h 148"/>
                <a:gd name="T36" fmla="*/ 125 w 168"/>
                <a:gd name="T3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48">
                  <a:moveTo>
                    <a:pt x="125" y="0"/>
                  </a:moveTo>
                  <a:lnTo>
                    <a:pt x="0" y="76"/>
                  </a:lnTo>
                  <a:lnTo>
                    <a:pt x="0" y="76"/>
                  </a:lnTo>
                  <a:lnTo>
                    <a:pt x="7" y="93"/>
                  </a:lnTo>
                  <a:lnTo>
                    <a:pt x="12" y="110"/>
                  </a:lnTo>
                  <a:lnTo>
                    <a:pt x="17" y="129"/>
                  </a:lnTo>
                  <a:lnTo>
                    <a:pt x="18" y="148"/>
                  </a:lnTo>
                  <a:lnTo>
                    <a:pt x="168" y="148"/>
                  </a:lnTo>
                  <a:lnTo>
                    <a:pt x="168" y="148"/>
                  </a:lnTo>
                  <a:lnTo>
                    <a:pt x="168" y="146"/>
                  </a:lnTo>
                  <a:lnTo>
                    <a:pt x="168" y="146"/>
                  </a:lnTo>
                  <a:lnTo>
                    <a:pt x="167" y="126"/>
                  </a:lnTo>
                  <a:lnTo>
                    <a:pt x="165" y="106"/>
                  </a:lnTo>
                  <a:lnTo>
                    <a:pt x="162" y="87"/>
                  </a:lnTo>
                  <a:lnTo>
                    <a:pt x="157" y="69"/>
                  </a:lnTo>
                  <a:lnTo>
                    <a:pt x="151" y="50"/>
                  </a:lnTo>
                  <a:lnTo>
                    <a:pt x="143" y="32"/>
                  </a:lnTo>
                  <a:lnTo>
                    <a:pt x="135" y="16"/>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51" name="Freeform 111"/>
            <p:cNvSpPr>
              <a:spLocks/>
            </p:cNvSpPr>
            <p:nvPr/>
          </p:nvSpPr>
          <p:spPr bwMode="auto">
            <a:xfrm>
              <a:off x="10602913" y="1657350"/>
              <a:ext cx="266700" cy="234950"/>
            </a:xfrm>
            <a:custGeom>
              <a:avLst/>
              <a:gdLst>
                <a:gd name="T0" fmla="*/ 125 w 168"/>
                <a:gd name="T1" fmla="*/ 0 h 148"/>
                <a:gd name="T2" fmla="*/ 0 w 168"/>
                <a:gd name="T3" fmla="*/ 76 h 148"/>
                <a:gd name="T4" fmla="*/ 0 w 168"/>
                <a:gd name="T5" fmla="*/ 76 h 148"/>
                <a:gd name="T6" fmla="*/ 7 w 168"/>
                <a:gd name="T7" fmla="*/ 93 h 148"/>
                <a:gd name="T8" fmla="*/ 12 w 168"/>
                <a:gd name="T9" fmla="*/ 110 h 148"/>
                <a:gd name="T10" fmla="*/ 17 w 168"/>
                <a:gd name="T11" fmla="*/ 129 h 148"/>
                <a:gd name="T12" fmla="*/ 18 w 168"/>
                <a:gd name="T13" fmla="*/ 148 h 148"/>
                <a:gd name="T14" fmla="*/ 168 w 168"/>
                <a:gd name="T15" fmla="*/ 148 h 148"/>
                <a:gd name="T16" fmla="*/ 168 w 168"/>
                <a:gd name="T17" fmla="*/ 148 h 148"/>
                <a:gd name="T18" fmla="*/ 168 w 168"/>
                <a:gd name="T19" fmla="*/ 146 h 148"/>
                <a:gd name="T20" fmla="*/ 168 w 168"/>
                <a:gd name="T21" fmla="*/ 146 h 148"/>
                <a:gd name="T22" fmla="*/ 167 w 168"/>
                <a:gd name="T23" fmla="*/ 126 h 148"/>
                <a:gd name="T24" fmla="*/ 165 w 168"/>
                <a:gd name="T25" fmla="*/ 106 h 148"/>
                <a:gd name="T26" fmla="*/ 162 w 168"/>
                <a:gd name="T27" fmla="*/ 87 h 148"/>
                <a:gd name="T28" fmla="*/ 157 w 168"/>
                <a:gd name="T29" fmla="*/ 69 h 148"/>
                <a:gd name="T30" fmla="*/ 151 w 168"/>
                <a:gd name="T31" fmla="*/ 50 h 148"/>
                <a:gd name="T32" fmla="*/ 143 w 168"/>
                <a:gd name="T33" fmla="*/ 32 h 148"/>
                <a:gd name="T34" fmla="*/ 135 w 168"/>
                <a:gd name="T35" fmla="*/ 16 h 148"/>
                <a:gd name="T36" fmla="*/ 125 w 168"/>
                <a:gd name="T3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48">
                  <a:moveTo>
                    <a:pt x="125" y="0"/>
                  </a:moveTo>
                  <a:lnTo>
                    <a:pt x="0" y="76"/>
                  </a:lnTo>
                  <a:lnTo>
                    <a:pt x="0" y="76"/>
                  </a:lnTo>
                  <a:lnTo>
                    <a:pt x="7" y="93"/>
                  </a:lnTo>
                  <a:lnTo>
                    <a:pt x="12" y="110"/>
                  </a:lnTo>
                  <a:lnTo>
                    <a:pt x="17" y="129"/>
                  </a:lnTo>
                  <a:lnTo>
                    <a:pt x="18" y="148"/>
                  </a:lnTo>
                  <a:lnTo>
                    <a:pt x="168" y="148"/>
                  </a:lnTo>
                  <a:lnTo>
                    <a:pt x="168" y="148"/>
                  </a:lnTo>
                  <a:lnTo>
                    <a:pt x="168" y="146"/>
                  </a:lnTo>
                  <a:lnTo>
                    <a:pt x="168" y="146"/>
                  </a:lnTo>
                  <a:lnTo>
                    <a:pt x="167" y="126"/>
                  </a:lnTo>
                  <a:lnTo>
                    <a:pt x="165" y="106"/>
                  </a:lnTo>
                  <a:lnTo>
                    <a:pt x="162" y="87"/>
                  </a:lnTo>
                  <a:lnTo>
                    <a:pt x="157" y="69"/>
                  </a:lnTo>
                  <a:lnTo>
                    <a:pt x="151" y="50"/>
                  </a:lnTo>
                  <a:lnTo>
                    <a:pt x="143" y="32"/>
                  </a:lnTo>
                  <a:lnTo>
                    <a:pt x="135" y="16"/>
                  </a:lnTo>
                  <a:lnTo>
                    <a:pt x="12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52" name="Freeform 112"/>
            <p:cNvSpPr>
              <a:spLocks/>
            </p:cNvSpPr>
            <p:nvPr/>
          </p:nvSpPr>
          <p:spPr bwMode="auto">
            <a:xfrm>
              <a:off x="10007600" y="1828800"/>
              <a:ext cx="74613" cy="63500"/>
            </a:xfrm>
            <a:custGeom>
              <a:avLst/>
              <a:gdLst>
                <a:gd name="T0" fmla="*/ 0 w 47"/>
                <a:gd name="T1" fmla="*/ 38 h 40"/>
                <a:gd name="T2" fmla="*/ 0 w 47"/>
                <a:gd name="T3" fmla="*/ 38 h 40"/>
                <a:gd name="T4" fmla="*/ 0 w 47"/>
                <a:gd name="T5" fmla="*/ 40 h 40"/>
                <a:gd name="T6" fmla="*/ 44 w 47"/>
                <a:gd name="T7" fmla="*/ 40 h 40"/>
                <a:gd name="T8" fmla="*/ 44 w 47"/>
                <a:gd name="T9" fmla="*/ 40 h 40"/>
                <a:gd name="T10" fmla="*/ 45 w 47"/>
                <a:gd name="T11" fmla="*/ 24 h 40"/>
                <a:gd name="T12" fmla="*/ 47 w 47"/>
                <a:gd name="T13" fmla="*/ 10 h 40"/>
                <a:gd name="T14" fmla="*/ 2 w 47"/>
                <a:gd name="T15" fmla="*/ 0 h 40"/>
                <a:gd name="T16" fmla="*/ 2 w 47"/>
                <a:gd name="T17" fmla="*/ 0 h 40"/>
                <a:gd name="T18" fmla="*/ 0 w 47"/>
                <a:gd name="T19" fmla="*/ 19 h 40"/>
                <a:gd name="T20" fmla="*/ 0 w 47"/>
                <a:gd name="T21"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0">
                  <a:moveTo>
                    <a:pt x="0" y="38"/>
                  </a:moveTo>
                  <a:lnTo>
                    <a:pt x="0" y="38"/>
                  </a:lnTo>
                  <a:lnTo>
                    <a:pt x="0" y="40"/>
                  </a:lnTo>
                  <a:lnTo>
                    <a:pt x="44" y="40"/>
                  </a:lnTo>
                  <a:lnTo>
                    <a:pt x="44" y="40"/>
                  </a:lnTo>
                  <a:lnTo>
                    <a:pt x="45" y="24"/>
                  </a:lnTo>
                  <a:lnTo>
                    <a:pt x="47" y="10"/>
                  </a:lnTo>
                  <a:lnTo>
                    <a:pt x="2" y="0"/>
                  </a:lnTo>
                  <a:lnTo>
                    <a:pt x="2" y="0"/>
                  </a:lnTo>
                  <a:lnTo>
                    <a:pt x="0" y="19"/>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53" name="Freeform 113"/>
            <p:cNvSpPr>
              <a:spLocks/>
            </p:cNvSpPr>
            <p:nvPr/>
          </p:nvSpPr>
          <p:spPr bwMode="auto">
            <a:xfrm>
              <a:off x="10007600" y="1828800"/>
              <a:ext cx="74613" cy="63500"/>
            </a:xfrm>
            <a:custGeom>
              <a:avLst/>
              <a:gdLst>
                <a:gd name="T0" fmla="*/ 0 w 47"/>
                <a:gd name="T1" fmla="*/ 38 h 40"/>
                <a:gd name="T2" fmla="*/ 0 w 47"/>
                <a:gd name="T3" fmla="*/ 38 h 40"/>
                <a:gd name="T4" fmla="*/ 0 w 47"/>
                <a:gd name="T5" fmla="*/ 40 h 40"/>
                <a:gd name="T6" fmla="*/ 44 w 47"/>
                <a:gd name="T7" fmla="*/ 40 h 40"/>
                <a:gd name="T8" fmla="*/ 44 w 47"/>
                <a:gd name="T9" fmla="*/ 40 h 40"/>
                <a:gd name="T10" fmla="*/ 45 w 47"/>
                <a:gd name="T11" fmla="*/ 24 h 40"/>
                <a:gd name="T12" fmla="*/ 47 w 47"/>
                <a:gd name="T13" fmla="*/ 10 h 40"/>
                <a:gd name="T14" fmla="*/ 2 w 47"/>
                <a:gd name="T15" fmla="*/ 0 h 40"/>
                <a:gd name="T16" fmla="*/ 2 w 47"/>
                <a:gd name="T17" fmla="*/ 0 h 40"/>
                <a:gd name="T18" fmla="*/ 0 w 47"/>
                <a:gd name="T19" fmla="*/ 19 h 40"/>
                <a:gd name="T20" fmla="*/ 0 w 47"/>
                <a:gd name="T21"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0">
                  <a:moveTo>
                    <a:pt x="0" y="38"/>
                  </a:moveTo>
                  <a:lnTo>
                    <a:pt x="0" y="38"/>
                  </a:lnTo>
                  <a:lnTo>
                    <a:pt x="0" y="40"/>
                  </a:lnTo>
                  <a:lnTo>
                    <a:pt x="44" y="40"/>
                  </a:lnTo>
                  <a:lnTo>
                    <a:pt x="44" y="40"/>
                  </a:lnTo>
                  <a:lnTo>
                    <a:pt x="45" y="24"/>
                  </a:lnTo>
                  <a:lnTo>
                    <a:pt x="47" y="10"/>
                  </a:lnTo>
                  <a:lnTo>
                    <a:pt x="2" y="0"/>
                  </a:lnTo>
                  <a:lnTo>
                    <a:pt x="2" y="0"/>
                  </a:lnTo>
                  <a:lnTo>
                    <a:pt x="0" y="19"/>
                  </a:lnTo>
                  <a:lnTo>
                    <a:pt x="0" y="3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54" name="Freeform 114"/>
            <p:cNvSpPr>
              <a:spLocks/>
            </p:cNvSpPr>
            <p:nvPr/>
          </p:nvSpPr>
          <p:spPr bwMode="auto">
            <a:xfrm>
              <a:off x="10514013" y="1500188"/>
              <a:ext cx="271463" cy="255588"/>
            </a:xfrm>
            <a:custGeom>
              <a:avLst/>
              <a:gdLst>
                <a:gd name="T0" fmla="*/ 69 w 171"/>
                <a:gd name="T1" fmla="*/ 0 h 161"/>
                <a:gd name="T2" fmla="*/ 0 w 171"/>
                <a:gd name="T3" fmla="*/ 110 h 161"/>
                <a:gd name="T4" fmla="*/ 0 w 171"/>
                <a:gd name="T5" fmla="*/ 110 h 161"/>
                <a:gd name="T6" fmla="*/ 13 w 171"/>
                <a:gd name="T7" fmla="*/ 121 h 161"/>
                <a:gd name="T8" fmla="*/ 27 w 171"/>
                <a:gd name="T9" fmla="*/ 133 h 161"/>
                <a:gd name="T10" fmla="*/ 38 w 171"/>
                <a:gd name="T11" fmla="*/ 146 h 161"/>
                <a:gd name="T12" fmla="*/ 47 w 171"/>
                <a:gd name="T13" fmla="*/ 161 h 161"/>
                <a:gd name="T14" fmla="*/ 171 w 171"/>
                <a:gd name="T15" fmla="*/ 84 h 161"/>
                <a:gd name="T16" fmla="*/ 171 w 171"/>
                <a:gd name="T17" fmla="*/ 84 h 161"/>
                <a:gd name="T18" fmla="*/ 162 w 171"/>
                <a:gd name="T19" fmla="*/ 71 h 161"/>
                <a:gd name="T20" fmla="*/ 151 w 171"/>
                <a:gd name="T21" fmla="*/ 59 h 161"/>
                <a:gd name="T22" fmla="*/ 139 w 171"/>
                <a:gd name="T23" fmla="*/ 47 h 161"/>
                <a:gd name="T24" fmla="*/ 126 w 171"/>
                <a:gd name="T25" fmla="*/ 36 h 161"/>
                <a:gd name="T26" fmla="*/ 113 w 171"/>
                <a:gd name="T27" fmla="*/ 26 h 161"/>
                <a:gd name="T28" fmla="*/ 99 w 171"/>
                <a:gd name="T29" fmla="*/ 16 h 161"/>
                <a:gd name="T30" fmla="*/ 85 w 171"/>
                <a:gd name="T31" fmla="*/ 7 h 161"/>
                <a:gd name="T32" fmla="*/ 69 w 171"/>
                <a:gd name="T3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1">
                  <a:moveTo>
                    <a:pt x="69" y="0"/>
                  </a:moveTo>
                  <a:lnTo>
                    <a:pt x="0" y="110"/>
                  </a:lnTo>
                  <a:lnTo>
                    <a:pt x="0" y="110"/>
                  </a:lnTo>
                  <a:lnTo>
                    <a:pt x="13" y="121"/>
                  </a:lnTo>
                  <a:lnTo>
                    <a:pt x="27" y="133"/>
                  </a:lnTo>
                  <a:lnTo>
                    <a:pt x="38" y="146"/>
                  </a:lnTo>
                  <a:lnTo>
                    <a:pt x="47" y="161"/>
                  </a:lnTo>
                  <a:lnTo>
                    <a:pt x="171" y="84"/>
                  </a:lnTo>
                  <a:lnTo>
                    <a:pt x="171" y="84"/>
                  </a:lnTo>
                  <a:lnTo>
                    <a:pt x="162" y="71"/>
                  </a:lnTo>
                  <a:lnTo>
                    <a:pt x="151" y="59"/>
                  </a:lnTo>
                  <a:lnTo>
                    <a:pt x="139" y="47"/>
                  </a:lnTo>
                  <a:lnTo>
                    <a:pt x="126" y="36"/>
                  </a:lnTo>
                  <a:lnTo>
                    <a:pt x="113" y="26"/>
                  </a:lnTo>
                  <a:lnTo>
                    <a:pt x="99" y="16"/>
                  </a:lnTo>
                  <a:lnTo>
                    <a:pt x="85" y="7"/>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55" name="Freeform 115"/>
            <p:cNvSpPr>
              <a:spLocks/>
            </p:cNvSpPr>
            <p:nvPr/>
          </p:nvSpPr>
          <p:spPr bwMode="auto">
            <a:xfrm>
              <a:off x="10514013" y="1500188"/>
              <a:ext cx="271463" cy="255588"/>
            </a:xfrm>
            <a:custGeom>
              <a:avLst/>
              <a:gdLst>
                <a:gd name="T0" fmla="*/ 69 w 171"/>
                <a:gd name="T1" fmla="*/ 0 h 161"/>
                <a:gd name="T2" fmla="*/ 0 w 171"/>
                <a:gd name="T3" fmla="*/ 110 h 161"/>
                <a:gd name="T4" fmla="*/ 0 w 171"/>
                <a:gd name="T5" fmla="*/ 110 h 161"/>
                <a:gd name="T6" fmla="*/ 13 w 171"/>
                <a:gd name="T7" fmla="*/ 121 h 161"/>
                <a:gd name="T8" fmla="*/ 27 w 171"/>
                <a:gd name="T9" fmla="*/ 133 h 161"/>
                <a:gd name="T10" fmla="*/ 38 w 171"/>
                <a:gd name="T11" fmla="*/ 146 h 161"/>
                <a:gd name="T12" fmla="*/ 47 w 171"/>
                <a:gd name="T13" fmla="*/ 161 h 161"/>
                <a:gd name="T14" fmla="*/ 171 w 171"/>
                <a:gd name="T15" fmla="*/ 84 h 161"/>
                <a:gd name="T16" fmla="*/ 171 w 171"/>
                <a:gd name="T17" fmla="*/ 84 h 161"/>
                <a:gd name="T18" fmla="*/ 162 w 171"/>
                <a:gd name="T19" fmla="*/ 71 h 161"/>
                <a:gd name="T20" fmla="*/ 151 w 171"/>
                <a:gd name="T21" fmla="*/ 59 h 161"/>
                <a:gd name="T22" fmla="*/ 139 w 171"/>
                <a:gd name="T23" fmla="*/ 47 h 161"/>
                <a:gd name="T24" fmla="*/ 126 w 171"/>
                <a:gd name="T25" fmla="*/ 36 h 161"/>
                <a:gd name="T26" fmla="*/ 113 w 171"/>
                <a:gd name="T27" fmla="*/ 26 h 161"/>
                <a:gd name="T28" fmla="*/ 99 w 171"/>
                <a:gd name="T29" fmla="*/ 16 h 161"/>
                <a:gd name="T30" fmla="*/ 85 w 171"/>
                <a:gd name="T31" fmla="*/ 7 h 161"/>
                <a:gd name="T32" fmla="*/ 69 w 171"/>
                <a:gd name="T3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1">
                  <a:moveTo>
                    <a:pt x="69" y="0"/>
                  </a:moveTo>
                  <a:lnTo>
                    <a:pt x="0" y="110"/>
                  </a:lnTo>
                  <a:lnTo>
                    <a:pt x="0" y="110"/>
                  </a:lnTo>
                  <a:lnTo>
                    <a:pt x="13" y="121"/>
                  </a:lnTo>
                  <a:lnTo>
                    <a:pt x="27" y="133"/>
                  </a:lnTo>
                  <a:lnTo>
                    <a:pt x="38" y="146"/>
                  </a:lnTo>
                  <a:lnTo>
                    <a:pt x="47" y="161"/>
                  </a:lnTo>
                  <a:lnTo>
                    <a:pt x="171" y="84"/>
                  </a:lnTo>
                  <a:lnTo>
                    <a:pt x="171" y="84"/>
                  </a:lnTo>
                  <a:lnTo>
                    <a:pt x="162" y="71"/>
                  </a:lnTo>
                  <a:lnTo>
                    <a:pt x="151" y="59"/>
                  </a:lnTo>
                  <a:lnTo>
                    <a:pt x="139" y="47"/>
                  </a:lnTo>
                  <a:lnTo>
                    <a:pt x="126" y="36"/>
                  </a:lnTo>
                  <a:lnTo>
                    <a:pt x="113" y="26"/>
                  </a:lnTo>
                  <a:lnTo>
                    <a:pt x="99" y="16"/>
                  </a:lnTo>
                  <a:lnTo>
                    <a:pt x="85" y="7"/>
                  </a:lnTo>
                  <a:lnTo>
                    <a:pt x="6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56" name="Freeform 116"/>
            <p:cNvSpPr>
              <a:spLocks/>
            </p:cNvSpPr>
            <p:nvPr/>
          </p:nvSpPr>
          <p:spPr bwMode="auto">
            <a:xfrm>
              <a:off x="10294938" y="1457325"/>
              <a:ext cx="120650" cy="169863"/>
            </a:xfrm>
            <a:custGeom>
              <a:avLst/>
              <a:gdLst>
                <a:gd name="T0" fmla="*/ 0 w 76"/>
                <a:gd name="T1" fmla="*/ 16 h 107"/>
                <a:gd name="T2" fmla="*/ 8 w 76"/>
                <a:gd name="T3" fmla="*/ 107 h 107"/>
                <a:gd name="T4" fmla="*/ 8 w 76"/>
                <a:gd name="T5" fmla="*/ 107 h 107"/>
                <a:gd name="T6" fmla="*/ 22 w 76"/>
                <a:gd name="T7" fmla="*/ 106 h 107"/>
                <a:gd name="T8" fmla="*/ 37 w 76"/>
                <a:gd name="T9" fmla="*/ 105 h 107"/>
                <a:gd name="T10" fmla="*/ 37 w 76"/>
                <a:gd name="T11" fmla="*/ 105 h 107"/>
                <a:gd name="T12" fmla="*/ 57 w 76"/>
                <a:gd name="T13" fmla="*/ 106 h 107"/>
                <a:gd name="T14" fmla="*/ 76 w 76"/>
                <a:gd name="T15" fmla="*/ 0 h 107"/>
                <a:gd name="T16" fmla="*/ 76 w 76"/>
                <a:gd name="T17" fmla="*/ 0 h 107"/>
                <a:gd name="T18" fmla="*/ 56 w 76"/>
                <a:gd name="T19" fmla="*/ 3 h 107"/>
                <a:gd name="T20" fmla="*/ 36 w 76"/>
                <a:gd name="T21" fmla="*/ 6 h 107"/>
                <a:gd name="T22" fmla="*/ 18 w 76"/>
                <a:gd name="T23" fmla="*/ 10 h 107"/>
                <a:gd name="T24" fmla="*/ 0 w 76"/>
                <a:gd name="T25" fmla="*/ 1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07">
                  <a:moveTo>
                    <a:pt x="0" y="16"/>
                  </a:moveTo>
                  <a:lnTo>
                    <a:pt x="8" y="107"/>
                  </a:lnTo>
                  <a:lnTo>
                    <a:pt x="8" y="107"/>
                  </a:lnTo>
                  <a:lnTo>
                    <a:pt x="22" y="106"/>
                  </a:lnTo>
                  <a:lnTo>
                    <a:pt x="37" y="105"/>
                  </a:lnTo>
                  <a:lnTo>
                    <a:pt x="37" y="105"/>
                  </a:lnTo>
                  <a:lnTo>
                    <a:pt x="57" y="106"/>
                  </a:lnTo>
                  <a:lnTo>
                    <a:pt x="76" y="0"/>
                  </a:lnTo>
                  <a:lnTo>
                    <a:pt x="76" y="0"/>
                  </a:lnTo>
                  <a:lnTo>
                    <a:pt x="56" y="3"/>
                  </a:lnTo>
                  <a:lnTo>
                    <a:pt x="36" y="6"/>
                  </a:lnTo>
                  <a:lnTo>
                    <a:pt x="18" y="1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57" name="Freeform 117"/>
            <p:cNvSpPr>
              <a:spLocks/>
            </p:cNvSpPr>
            <p:nvPr/>
          </p:nvSpPr>
          <p:spPr bwMode="auto">
            <a:xfrm>
              <a:off x="10294938" y="1457325"/>
              <a:ext cx="120650" cy="169863"/>
            </a:xfrm>
            <a:custGeom>
              <a:avLst/>
              <a:gdLst>
                <a:gd name="T0" fmla="*/ 0 w 76"/>
                <a:gd name="T1" fmla="*/ 16 h 107"/>
                <a:gd name="T2" fmla="*/ 8 w 76"/>
                <a:gd name="T3" fmla="*/ 107 h 107"/>
                <a:gd name="T4" fmla="*/ 8 w 76"/>
                <a:gd name="T5" fmla="*/ 107 h 107"/>
                <a:gd name="T6" fmla="*/ 22 w 76"/>
                <a:gd name="T7" fmla="*/ 106 h 107"/>
                <a:gd name="T8" fmla="*/ 37 w 76"/>
                <a:gd name="T9" fmla="*/ 105 h 107"/>
                <a:gd name="T10" fmla="*/ 37 w 76"/>
                <a:gd name="T11" fmla="*/ 105 h 107"/>
                <a:gd name="T12" fmla="*/ 57 w 76"/>
                <a:gd name="T13" fmla="*/ 106 h 107"/>
                <a:gd name="T14" fmla="*/ 76 w 76"/>
                <a:gd name="T15" fmla="*/ 0 h 107"/>
                <a:gd name="T16" fmla="*/ 76 w 76"/>
                <a:gd name="T17" fmla="*/ 0 h 107"/>
                <a:gd name="T18" fmla="*/ 56 w 76"/>
                <a:gd name="T19" fmla="*/ 3 h 107"/>
                <a:gd name="T20" fmla="*/ 36 w 76"/>
                <a:gd name="T21" fmla="*/ 6 h 107"/>
                <a:gd name="T22" fmla="*/ 18 w 76"/>
                <a:gd name="T23" fmla="*/ 10 h 107"/>
                <a:gd name="T24" fmla="*/ 0 w 76"/>
                <a:gd name="T25" fmla="*/ 1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07">
                  <a:moveTo>
                    <a:pt x="0" y="16"/>
                  </a:moveTo>
                  <a:lnTo>
                    <a:pt x="8" y="107"/>
                  </a:lnTo>
                  <a:lnTo>
                    <a:pt x="8" y="107"/>
                  </a:lnTo>
                  <a:lnTo>
                    <a:pt x="22" y="106"/>
                  </a:lnTo>
                  <a:lnTo>
                    <a:pt x="37" y="105"/>
                  </a:lnTo>
                  <a:lnTo>
                    <a:pt x="37" y="105"/>
                  </a:lnTo>
                  <a:lnTo>
                    <a:pt x="57" y="106"/>
                  </a:lnTo>
                  <a:lnTo>
                    <a:pt x="76" y="0"/>
                  </a:lnTo>
                  <a:lnTo>
                    <a:pt x="76" y="0"/>
                  </a:lnTo>
                  <a:lnTo>
                    <a:pt x="56" y="3"/>
                  </a:lnTo>
                  <a:lnTo>
                    <a:pt x="36" y="6"/>
                  </a:lnTo>
                  <a:lnTo>
                    <a:pt x="18" y="10"/>
                  </a:lnTo>
                  <a:lnTo>
                    <a:pt x="0" y="1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sp>
          <p:nvSpPr>
            <p:cNvPr id="58" name="Freeform 118"/>
            <p:cNvSpPr>
              <a:spLocks/>
            </p:cNvSpPr>
            <p:nvPr/>
          </p:nvSpPr>
          <p:spPr bwMode="auto">
            <a:xfrm>
              <a:off x="10325100" y="1598613"/>
              <a:ext cx="368300" cy="293688"/>
            </a:xfrm>
            <a:custGeom>
              <a:avLst/>
              <a:gdLst>
                <a:gd name="T0" fmla="*/ 232 w 232"/>
                <a:gd name="T1" fmla="*/ 0 h 185"/>
                <a:gd name="T2" fmla="*/ 12 w 232"/>
                <a:gd name="T3" fmla="*/ 144 h 185"/>
                <a:gd name="T4" fmla="*/ 12 w 232"/>
                <a:gd name="T5" fmla="*/ 144 h 185"/>
                <a:gd name="T6" fmla="*/ 6 w 232"/>
                <a:gd name="T7" fmla="*/ 147 h 185"/>
                <a:gd name="T8" fmla="*/ 5 w 232"/>
                <a:gd name="T9" fmla="*/ 148 h 185"/>
                <a:gd name="T10" fmla="*/ 5 w 232"/>
                <a:gd name="T11" fmla="*/ 148 h 185"/>
                <a:gd name="T12" fmla="*/ 5 w 232"/>
                <a:gd name="T13" fmla="*/ 148 h 185"/>
                <a:gd name="T14" fmla="*/ 3 w 232"/>
                <a:gd name="T15" fmla="*/ 152 h 185"/>
                <a:gd name="T16" fmla="*/ 1 w 232"/>
                <a:gd name="T17" fmla="*/ 155 h 185"/>
                <a:gd name="T18" fmla="*/ 0 w 232"/>
                <a:gd name="T19" fmla="*/ 159 h 185"/>
                <a:gd name="T20" fmla="*/ 0 w 232"/>
                <a:gd name="T21" fmla="*/ 164 h 185"/>
                <a:gd name="T22" fmla="*/ 0 w 232"/>
                <a:gd name="T23" fmla="*/ 164 h 185"/>
                <a:gd name="T24" fmla="*/ 0 w 232"/>
                <a:gd name="T25" fmla="*/ 168 h 185"/>
                <a:gd name="T26" fmla="*/ 1 w 232"/>
                <a:gd name="T27" fmla="*/ 172 h 185"/>
                <a:gd name="T28" fmla="*/ 3 w 232"/>
                <a:gd name="T29" fmla="*/ 176 h 185"/>
                <a:gd name="T30" fmla="*/ 5 w 232"/>
                <a:gd name="T31" fmla="*/ 178 h 185"/>
                <a:gd name="T32" fmla="*/ 8 w 232"/>
                <a:gd name="T33" fmla="*/ 181 h 185"/>
                <a:gd name="T34" fmla="*/ 13 w 232"/>
                <a:gd name="T35" fmla="*/ 183 h 185"/>
                <a:gd name="T36" fmla="*/ 16 w 232"/>
                <a:gd name="T37" fmla="*/ 185 h 185"/>
                <a:gd name="T38" fmla="*/ 21 w 232"/>
                <a:gd name="T39" fmla="*/ 185 h 185"/>
                <a:gd name="T40" fmla="*/ 21 w 232"/>
                <a:gd name="T41" fmla="*/ 185 h 185"/>
                <a:gd name="T42" fmla="*/ 27 w 232"/>
                <a:gd name="T43" fmla="*/ 184 h 185"/>
                <a:gd name="T44" fmla="*/ 34 w 232"/>
                <a:gd name="T45" fmla="*/ 180 h 185"/>
                <a:gd name="T46" fmla="*/ 34 w 232"/>
                <a:gd name="T47" fmla="*/ 180 h 185"/>
                <a:gd name="T48" fmla="*/ 232 w 232"/>
                <a:gd name="T4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185">
                  <a:moveTo>
                    <a:pt x="232" y="0"/>
                  </a:moveTo>
                  <a:lnTo>
                    <a:pt x="12" y="144"/>
                  </a:lnTo>
                  <a:lnTo>
                    <a:pt x="12" y="144"/>
                  </a:lnTo>
                  <a:lnTo>
                    <a:pt x="6" y="147"/>
                  </a:lnTo>
                  <a:lnTo>
                    <a:pt x="5" y="148"/>
                  </a:lnTo>
                  <a:lnTo>
                    <a:pt x="5" y="148"/>
                  </a:lnTo>
                  <a:lnTo>
                    <a:pt x="5" y="148"/>
                  </a:lnTo>
                  <a:lnTo>
                    <a:pt x="3" y="152"/>
                  </a:lnTo>
                  <a:lnTo>
                    <a:pt x="1" y="155"/>
                  </a:lnTo>
                  <a:lnTo>
                    <a:pt x="0" y="159"/>
                  </a:lnTo>
                  <a:lnTo>
                    <a:pt x="0" y="164"/>
                  </a:lnTo>
                  <a:lnTo>
                    <a:pt x="0" y="164"/>
                  </a:lnTo>
                  <a:lnTo>
                    <a:pt x="0" y="168"/>
                  </a:lnTo>
                  <a:lnTo>
                    <a:pt x="1" y="172"/>
                  </a:lnTo>
                  <a:lnTo>
                    <a:pt x="3" y="176"/>
                  </a:lnTo>
                  <a:lnTo>
                    <a:pt x="5" y="178"/>
                  </a:lnTo>
                  <a:lnTo>
                    <a:pt x="8" y="181"/>
                  </a:lnTo>
                  <a:lnTo>
                    <a:pt x="13" y="183"/>
                  </a:lnTo>
                  <a:lnTo>
                    <a:pt x="16" y="185"/>
                  </a:lnTo>
                  <a:lnTo>
                    <a:pt x="21" y="185"/>
                  </a:lnTo>
                  <a:lnTo>
                    <a:pt x="21" y="185"/>
                  </a:lnTo>
                  <a:lnTo>
                    <a:pt x="27" y="184"/>
                  </a:lnTo>
                  <a:lnTo>
                    <a:pt x="34" y="180"/>
                  </a:lnTo>
                  <a:lnTo>
                    <a:pt x="34" y="180"/>
                  </a:lnTo>
                  <a:lnTo>
                    <a:pt x="2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33" fontAlgn="auto">
                <a:spcBef>
                  <a:spcPts val="0"/>
                </a:spcBef>
                <a:spcAft>
                  <a:spcPts val="0"/>
                </a:spcAft>
                <a:defRPr/>
              </a:pPr>
              <a:endParaRPr lang="zh-CN" altLang="en-US" b="0" kern="0" dirty="0">
                <a:solidFill>
                  <a:schemeClr val="bg1"/>
                </a:solidFill>
                <a:latin typeface="微软雅黑" pitchFamily="34" charset="-122"/>
                <a:ea typeface="微软雅黑" pitchFamily="34" charset="-122"/>
              </a:endParaRPr>
            </a:p>
          </p:txBody>
        </p:sp>
      </p:grpSp>
      <p:sp>
        <p:nvSpPr>
          <p:cNvPr id="65" name="标题 1"/>
          <p:cNvSpPr txBox="1">
            <a:spLocks/>
          </p:cNvSpPr>
          <p:nvPr/>
        </p:nvSpPr>
        <p:spPr>
          <a:xfrm>
            <a:off x="395536" y="51470"/>
            <a:ext cx="8352928" cy="648072"/>
          </a:xfrm>
          <a:prstGeom prst="rect">
            <a:avLst/>
          </a:prstGeom>
        </p:spPr>
        <p:txBody>
          <a:bodyPr wrap="square" lIns="36000" tIns="36000" rIns="36000" bIns="36000" anchor="ctr" anchorCtr="0">
            <a:noAutofit/>
          </a:bodyPr>
          <a:lstStyle/>
          <a:p>
            <a:pPr eaLnBrk="0" hangingPunct="0"/>
            <a:r>
              <a:rPr lang="en-US" altLang="zh-CN" sz="2800" b="1" dirty="0">
                <a:solidFill>
                  <a:schemeClr val="bg1"/>
                </a:solidFill>
                <a:latin typeface="微软雅黑" pitchFamily="34" charset="-122"/>
                <a:ea typeface="微软雅黑" pitchFamily="34" charset="-122"/>
                <a:cs typeface="Arial" pitchFamily="34" charset="0"/>
              </a:rPr>
              <a:t>BC&amp;DR Solution (Active-Active Mode)</a:t>
            </a:r>
            <a:endParaRPr lang="zh-CN" altLang="en-US" sz="2800" b="1" dirty="0">
              <a:solidFill>
                <a:schemeClr val="bg1"/>
              </a:solidFill>
              <a:latin typeface="微软雅黑" pitchFamily="34" charset="-122"/>
              <a:ea typeface="微软雅黑" pitchFamily="34" charset="-122"/>
              <a:cs typeface="Arial" pitchFamily="34" charset="0"/>
            </a:endParaRPr>
          </a:p>
        </p:txBody>
      </p:sp>
      <p:cxnSp>
        <p:nvCxnSpPr>
          <p:cNvPr id="67" name="直接连接符 66"/>
          <p:cNvCxnSpPr/>
          <p:nvPr/>
        </p:nvCxnSpPr>
        <p:spPr bwMode="auto">
          <a:xfrm flipV="1">
            <a:off x="1996008" y="3616295"/>
            <a:ext cx="1982081" cy="19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圆角矩形 67"/>
          <p:cNvSpPr/>
          <p:nvPr/>
        </p:nvSpPr>
        <p:spPr bwMode="auto">
          <a:xfrm>
            <a:off x="1108424" y="1864218"/>
            <a:ext cx="1516381" cy="2400336"/>
          </a:xfrm>
          <a:prstGeom prst="roundRect">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a:ln>
                <a:noFill/>
              </a:ln>
              <a:solidFill>
                <a:schemeClr val="bg1"/>
              </a:solidFill>
              <a:effectLst/>
              <a:latin typeface="微软雅黑" pitchFamily="34" charset="-122"/>
              <a:ea typeface="微软雅黑" pitchFamily="34" charset="-122"/>
            </a:endParaRPr>
          </a:p>
        </p:txBody>
      </p:sp>
      <p:cxnSp>
        <p:nvCxnSpPr>
          <p:cNvPr id="69" name="直接连接符 68"/>
          <p:cNvCxnSpPr>
            <a:endCxn id="74" idx="0"/>
          </p:cNvCxnSpPr>
          <p:nvPr/>
        </p:nvCxnSpPr>
        <p:spPr bwMode="auto">
          <a:xfrm>
            <a:off x="1507440" y="3238344"/>
            <a:ext cx="316564" cy="211065"/>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接连接符 69"/>
          <p:cNvCxnSpPr>
            <a:stCxn id="74" idx="0"/>
          </p:cNvCxnSpPr>
          <p:nvPr/>
        </p:nvCxnSpPr>
        <p:spPr bwMode="auto">
          <a:xfrm flipV="1">
            <a:off x="1824004" y="3245624"/>
            <a:ext cx="160235" cy="203785"/>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接连接符 70"/>
          <p:cNvCxnSpPr>
            <a:endCxn id="74" idx="2"/>
          </p:cNvCxnSpPr>
          <p:nvPr/>
        </p:nvCxnSpPr>
        <p:spPr bwMode="auto">
          <a:xfrm flipV="1">
            <a:off x="1645893" y="3680241"/>
            <a:ext cx="178111" cy="104125"/>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6" name="组合 245"/>
          <p:cNvGrpSpPr/>
          <p:nvPr/>
        </p:nvGrpSpPr>
        <p:grpSpPr>
          <a:xfrm>
            <a:off x="1249472" y="1615325"/>
            <a:ext cx="1224136" cy="230163"/>
            <a:chOff x="1269792" y="1635645"/>
            <a:chExt cx="1224136" cy="230163"/>
          </a:xfrm>
        </p:grpSpPr>
        <p:sp>
          <p:nvSpPr>
            <p:cNvPr id="189" name="圆角矩形 11"/>
            <p:cNvSpPr/>
            <p:nvPr/>
          </p:nvSpPr>
          <p:spPr bwMode="auto">
            <a:xfrm>
              <a:off x="1331640" y="1635645"/>
              <a:ext cx="1152128" cy="230163"/>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900" b="0" i="0" u="none" strike="noStrike" cap="none" normalizeH="0" baseline="0" dirty="0">
                <a:ln>
                  <a:noFill/>
                </a:ln>
                <a:effectLst/>
                <a:latin typeface="微软雅黑" pitchFamily="34" charset="-122"/>
                <a:ea typeface="微软雅黑" pitchFamily="34" charset="-122"/>
              </a:endParaRPr>
            </a:p>
          </p:txBody>
        </p:sp>
        <p:sp>
          <p:nvSpPr>
            <p:cNvPr id="190" name="TextBox 12"/>
            <p:cNvSpPr txBox="1"/>
            <p:nvPr/>
          </p:nvSpPr>
          <p:spPr>
            <a:xfrm>
              <a:off x="1269792" y="1635646"/>
              <a:ext cx="1224136" cy="215444"/>
            </a:xfrm>
            <a:prstGeom prst="rect">
              <a:avLst/>
            </a:prstGeom>
            <a:noFill/>
          </p:spPr>
          <p:txBody>
            <a:bodyPr wrap="square" rtlCol="0">
              <a:spAutoFit/>
            </a:bodyPr>
            <a:lstStyle/>
            <a:p>
              <a:pPr>
                <a:buNone/>
              </a:pPr>
              <a:r>
                <a:rPr lang="en-US" altLang="zh-CN" sz="800" b="1" dirty="0">
                  <a:latin typeface="微软雅黑" pitchFamily="34" charset="-122"/>
                  <a:ea typeface="微软雅黑" pitchFamily="34" charset="-122"/>
                </a:rPr>
                <a:t>Production Center 1</a:t>
              </a:r>
              <a:endParaRPr lang="zh-CN" altLang="en-US" sz="800" b="1" dirty="0">
                <a:latin typeface="微软雅黑" pitchFamily="34" charset="-122"/>
                <a:ea typeface="微软雅黑" pitchFamily="34" charset="-122"/>
              </a:endParaRPr>
            </a:p>
          </p:txBody>
        </p:sp>
      </p:grpSp>
      <p:sp>
        <p:nvSpPr>
          <p:cNvPr id="73" name="Freeform 8"/>
          <p:cNvSpPr>
            <a:spLocks/>
          </p:cNvSpPr>
          <p:nvPr/>
        </p:nvSpPr>
        <p:spPr bwMode="auto">
          <a:xfrm>
            <a:off x="1627187" y="3402055"/>
            <a:ext cx="331703" cy="235779"/>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74" name="TextBox 73"/>
          <p:cNvSpPr txBox="1"/>
          <p:nvPr/>
        </p:nvSpPr>
        <p:spPr>
          <a:xfrm>
            <a:off x="1569971" y="3449409"/>
            <a:ext cx="508066" cy="230832"/>
          </a:xfrm>
          <a:prstGeom prst="rect">
            <a:avLst/>
          </a:prstGeom>
          <a:noFill/>
        </p:spPr>
        <p:txBody>
          <a:bodyPr wrap="square" rtlCol="0">
            <a:spAutoFit/>
          </a:bodyPr>
          <a:lstStyle/>
          <a:p>
            <a:pPr>
              <a:buNone/>
            </a:pPr>
            <a:r>
              <a:rPr lang="en-US" altLang="zh-CN" sz="900" b="1" dirty="0">
                <a:latin typeface="微软雅黑" pitchFamily="34" charset="-122"/>
                <a:ea typeface="微软雅黑" pitchFamily="34" charset="-122"/>
              </a:rPr>
              <a:t>SAN</a:t>
            </a:r>
            <a:endParaRPr lang="zh-CN" altLang="en-US" sz="900" b="1" dirty="0">
              <a:latin typeface="微软雅黑" pitchFamily="34" charset="-122"/>
              <a:ea typeface="微软雅黑" pitchFamily="34" charset="-122"/>
            </a:endParaRPr>
          </a:p>
        </p:txBody>
      </p:sp>
      <p:cxnSp>
        <p:nvCxnSpPr>
          <p:cNvPr id="75" name="直接连接符 74"/>
          <p:cNvCxnSpPr>
            <a:endCxn id="80" idx="0"/>
          </p:cNvCxnSpPr>
          <p:nvPr/>
        </p:nvCxnSpPr>
        <p:spPr bwMode="auto">
          <a:xfrm>
            <a:off x="3828860" y="3245316"/>
            <a:ext cx="316564" cy="211063"/>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接连接符 75"/>
          <p:cNvCxnSpPr>
            <a:stCxn id="80" idx="0"/>
          </p:cNvCxnSpPr>
          <p:nvPr/>
        </p:nvCxnSpPr>
        <p:spPr bwMode="auto">
          <a:xfrm flipV="1">
            <a:off x="4145424" y="3252595"/>
            <a:ext cx="160236" cy="203784"/>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连接符 76"/>
          <p:cNvCxnSpPr>
            <a:endCxn id="80" idx="2"/>
          </p:cNvCxnSpPr>
          <p:nvPr/>
        </p:nvCxnSpPr>
        <p:spPr bwMode="auto">
          <a:xfrm flipV="1">
            <a:off x="3975491" y="3687211"/>
            <a:ext cx="169933" cy="16052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Freeform 8"/>
          <p:cNvSpPr>
            <a:spLocks/>
          </p:cNvSpPr>
          <p:nvPr/>
        </p:nvSpPr>
        <p:spPr bwMode="auto">
          <a:xfrm>
            <a:off x="3989591" y="3424387"/>
            <a:ext cx="331703" cy="235779"/>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80" name="TextBox 79"/>
          <p:cNvSpPr txBox="1"/>
          <p:nvPr/>
        </p:nvSpPr>
        <p:spPr>
          <a:xfrm>
            <a:off x="3891391" y="3456379"/>
            <a:ext cx="508066" cy="230832"/>
          </a:xfrm>
          <a:prstGeom prst="rect">
            <a:avLst/>
          </a:prstGeom>
          <a:noFill/>
        </p:spPr>
        <p:txBody>
          <a:bodyPr wrap="square" rtlCol="0">
            <a:spAutoFit/>
          </a:bodyPr>
          <a:lstStyle/>
          <a:p>
            <a:pPr algn="ctr">
              <a:buNone/>
            </a:pPr>
            <a:r>
              <a:rPr lang="en-US" altLang="zh-CN" sz="900" b="1" dirty="0">
                <a:latin typeface="微软雅黑" pitchFamily="34" charset="-122"/>
                <a:ea typeface="微软雅黑" pitchFamily="34" charset="-122"/>
              </a:rPr>
              <a:t>SAN</a:t>
            </a:r>
            <a:endParaRPr lang="zh-CN" altLang="en-US" sz="900" b="1" dirty="0">
              <a:latin typeface="微软雅黑" pitchFamily="34" charset="-122"/>
              <a:ea typeface="微软雅黑" pitchFamily="34" charset="-122"/>
            </a:endParaRPr>
          </a:p>
        </p:txBody>
      </p:sp>
      <p:cxnSp>
        <p:nvCxnSpPr>
          <p:cNvPr id="81" name="直接连接符 80"/>
          <p:cNvCxnSpPr>
            <a:endCxn id="80" idx="2"/>
          </p:cNvCxnSpPr>
          <p:nvPr/>
        </p:nvCxnSpPr>
        <p:spPr bwMode="auto">
          <a:xfrm flipH="1" flipV="1">
            <a:off x="4145424" y="3687211"/>
            <a:ext cx="316622" cy="11776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接连接符 81"/>
          <p:cNvCxnSpPr>
            <a:endCxn id="73" idx="26"/>
          </p:cNvCxnSpPr>
          <p:nvPr/>
        </p:nvCxnSpPr>
        <p:spPr bwMode="auto">
          <a:xfrm flipH="1" flipV="1">
            <a:off x="1879500" y="3637835"/>
            <a:ext cx="249999" cy="132002"/>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3" name="图片 82" descr="图片4.png"/>
          <p:cNvPicPr>
            <a:picLocks noChangeAspect="1"/>
          </p:cNvPicPr>
          <p:nvPr/>
        </p:nvPicPr>
        <p:blipFill>
          <a:blip r:embed="rId3" cstate="print">
            <a:duotone>
              <a:prstClr val="black"/>
              <a:srgbClr val="00B0F0">
                <a:tint val="45000"/>
                <a:satMod val="400000"/>
              </a:srgbClr>
            </a:duotone>
          </a:blip>
          <a:stretch>
            <a:fillRect/>
          </a:stretch>
        </p:blipFill>
        <p:spPr>
          <a:xfrm>
            <a:off x="2255961" y="3709390"/>
            <a:ext cx="1601869" cy="373643"/>
          </a:xfrm>
          <a:prstGeom prst="rect">
            <a:avLst/>
          </a:prstGeom>
        </p:spPr>
      </p:pic>
      <p:sp>
        <p:nvSpPr>
          <p:cNvPr id="84" name="Freeform 30"/>
          <p:cNvSpPr>
            <a:spLocks noEditPoints="1"/>
          </p:cNvSpPr>
          <p:nvPr/>
        </p:nvSpPr>
        <p:spPr bwMode="auto">
          <a:xfrm>
            <a:off x="2064936" y="3835957"/>
            <a:ext cx="251467" cy="382058"/>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sz="1600" dirty="0">
              <a:solidFill>
                <a:schemeClr val="bg1"/>
              </a:solidFill>
              <a:latin typeface="微软雅黑" pitchFamily="34" charset="-122"/>
              <a:ea typeface="微软雅黑" pitchFamily="34" charset="-122"/>
            </a:endParaRPr>
          </a:p>
        </p:txBody>
      </p:sp>
      <p:sp>
        <p:nvSpPr>
          <p:cNvPr id="85" name="Freeform 30"/>
          <p:cNvSpPr>
            <a:spLocks noEditPoints="1"/>
          </p:cNvSpPr>
          <p:nvPr/>
        </p:nvSpPr>
        <p:spPr bwMode="auto">
          <a:xfrm>
            <a:off x="1513485" y="3835957"/>
            <a:ext cx="251467" cy="382058"/>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lumMod val="50000"/>
            </a:schemeClr>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sz="1600" dirty="0">
              <a:solidFill>
                <a:schemeClr val="bg1"/>
              </a:solidFill>
              <a:latin typeface="微软雅黑" pitchFamily="34" charset="-122"/>
              <a:ea typeface="微软雅黑" pitchFamily="34" charset="-122"/>
            </a:endParaRPr>
          </a:p>
        </p:txBody>
      </p:sp>
      <p:sp>
        <p:nvSpPr>
          <p:cNvPr id="86" name="Freeform 30"/>
          <p:cNvSpPr>
            <a:spLocks noEditPoints="1"/>
          </p:cNvSpPr>
          <p:nvPr/>
        </p:nvSpPr>
        <p:spPr bwMode="auto">
          <a:xfrm>
            <a:off x="4378183" y="3835957"/>
            <a:ext cx="251467" cy="382058"/>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lumMod val="50000"/>
            </a:schemeClr>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sz="1600" dirty="0">
              <a:solidFill>
                <a:schemeClr val="bg1"/>
              </a:solidFill>
              <a:latin typeface="微软雅黑" pitchFamily="34" charset="-122"/>
              <a:ea typeface="微软雅黑" pitchFamily="34" charset="-122"/>
            </a:endParaRPr>
          </a:p>
        </p:txBody>
      </p:sp>
      <p:sp>
        <p:nvSpPr>
          <p:cNvPr id="87" name="Freeform 30"/>
          <p:cNvSpPr>
            <a:spLocks noEditPoints="1"/>
          </p:cNvSpPr>
          <p:nvPr/>
        </p:nvSpPr>
        <p:spPr bwMode="auto">
          <a:xfrm>
            <a:off x="3826732" y="3835957"/>
            <a:ext cx="251467" cy="382058"/>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22" tIns="45711" rIns="91422" bIns="45711" numCol="1" anchor="t" anchorCtr="0" compatLnSpc="1">
            <a:prstTxWarp prst="textNoShape">
              <a:avLst/>
            </a:prstTxWarp>
          </a:bodyPr>
          <a:lstStyle/>
          <a:p>
            <a:endParaRPr lang="zh-CN" altLang="en-US" sz="1600" dirty="0">
              <a:solidFill>
                <a:schemeClr val="bg1"/>
              </a:solidFill>
              <a:latin typeface="微软雅黑" pitchFamily="34" charset="-122"/>
              <a:ea typeface="微软雅黑" pitchFamily="34" charset="-122"/>
            </a:endParaRPr>
          </a:p>
        </p:txBody>
      </p:sp>
      <p:grpSp>
        <p:nvGrpSpPr>
          <p:cNvPr id="88" name="组合 396"/>
          <p:cNvGrpSpPr/>
          <p:nvPr/>
        </p:nvGrpSpPr>
        <p:grpSpPr>
          <a:xfrm>
            <a:off x="1429514" y="2986364"/>
            <a:ext cx="697276" cy="309652"/>
            <a:chOff x="754124" y="2699133"/>
            <a:chExt cx="810272" cy="453723"/>
          </a:xfrm>
        </p:grpSpPr>
        <p:grpSp>
          <p:nvGrpSpPr>
            <p:cNvPr id="175" name="组合 60"/>
            <p:cNvGrpSpPr/>
            <p:nvPr/>
          </p:nvGrpSpPr>
          <p:grpSpPr>
            <a:xfrm>
              <a:off x="754124" y="2699133"/>
              <a:ext cx="314513" cy="453723"/>
              <a:chOff x="-909638" y="971550"/>
              <a:chExt cx="909638" cy="2039938"/>
            </a:xfrm>
            <a:solidFill>
              <a:schemeClr val="tx1">
                <a:lumMod val="50000"/>
                <a:lumOff val="50000"/>
              </a:schemeClr>
            </a:solidFill>
          </p:grpSpPr>
          <p:sp>
            <p:nvSpPr>
              <p:cNvPr id="182"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3"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4"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5"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6"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nvGrpSpPr>
            <p:cNvPr id="176" name="组合 60"/>
            <p:cNvGrpSpPr/>
            <p:nvPr/>
          </p:nvGrpSpPr>
          <p:grpSpPr>
            <a:xfrm>
              <a:off x="1249883" y="2699133"/>
              <a:ext cx="314513" cy="453723"/>
              <a:chOff x="-909638" y="971550"/>
              <a:chExt cx="909638" cy="2039938"/>
            </a:xfrm>
            <a:solidFill>
              <a:schemeClr val="tx1">
                <a:lumMod val="50000"/>
                <a:lumOff val="50000"/>
              </a:schemeClr>
            </a:solidFill>
          </p:grpSpPr>
          <p:sp>
            <p:nvSpPr>
              <p:cNvPr id="177"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8"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9"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0"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81"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cxnSp>
        <p:nvCxnSpPr>
          <p:cNvPr id="89" name="直接连接符 88"/>
          <p:cNvCxnSpPr/>
          <p:nvPr/>
        </p:nvCxnSpPr>
        <p:spPr bwMode="auto">
          <a:xfrm flipV="1">
            <a:off x="1301990" y="2857888"/>
            <a:ext cx="1084288" cy="1119"/>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接连接符 89"/>
          <p:cNvCxnSpPr/>
          <p:nvPr/>
        </p:nvCxnSpPr>
        <p:spPr bwMode="auto">
          <a:xfrm>
            <a:off x="1554490" y="2883633"/>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接连接符 90"/>
          <p:cNvCxnSpPr/>
          <p:nvPr/>
        </p:nvCxnSpPr>
        <p:spPr bwMode="auto">
          <a:xfrm>
            <a:off x="1974026" y="2884282"/>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接连接符 91"/>
          <p:cNvCxnSpPr/>
          <p:nvPr/>
        </p:nvCxnSpPr>
        <p:spPr bwMode="auto">
          <a:xfrm>
            <a:off x="1611374" y="2741390"/>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p:nvPr/>
        </p:nvCxnSpPr>
        <p:spPr bwMode="auto">
          <a:xfrm>
            <a:off x="2049871" y="2742039"/>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4" name="组合 440"/>
          <p:cNvGrpSpPr/>
          <p:nvPr/>
        </p:nvGrpSpPr>
        <p:grpSpPr>
          <a:xfrm>
            <a:off x="1486397" y="2448999"/>
            <a:ext cx="697276" cy="309652"/>
            <a:chOff x="754124" y="2699133"/>
            <a:chExt cx="810272" cy="453723"/>
          </a:xfrm>
        </p:grpSpPr>
        <p:grpSp>
          <p:nvGrpSpPr>
            <p:cNvPr id="163" name="组合 60"/>
            <p:cNvGrpSpPr/>
            <p:nvPr/>
          </p:nvGrpSpPr>
          <p:grpSpPr>
            <a:xfrm>
              <a:off x="754124" y="2699133"/>
              <a:ext cx="314513" cy="453723"/>
              <a:chOff x="-909638" y="971550"/>
              <a:chExt cx="909638" cy="2039938"/>
            </a:xfrm>
            <a:solidFill>
              <a:schemeClr val="tx1">
                <a:lumMod val="50000"/>
                <a:lumOff val="50000"/>
              </a:schemeClr>
            </a:solidFill>
          </p:grpSpPr>
          <p:sp>
            <p:nvSpPr>
              <p:cNvPr id="170"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1"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2"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3"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74"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nvGrpSpPr>
            <p:cNvPr id="164" name="组合 60"/>
            <p:cNvGrpSpPr/>
            <p:nvPr/>
          </p:nvGrpSpPr>
          <p:grpSpPr>
            <a:xfrm>
              <a:off x="1249883" y="2699133"/>
              <a:ext cx="314513" cy="453723"/>
              <a:chOff x="-909638" y="971550"/>
              <a:chExt cx="909638" cy="2039938"/>
            </a:xfrm>
            <a:solidFill>
              <a:schemeClr val="tx1">
                <a:lumMod val="50000"/>
                <a:lumOff val="50000"/>
              </a:schemeClr>
            </a:solidFill>
          </p:grpSpPr>
          <p:sp>
            <p:nvSpPr>
              <p:cNvPr id="165"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6"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7"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8"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9"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cxnSp>
        <p:nvCxnSpPr>
          <p:cNvPr id="95" name="直接连接符 94"/>
          <p:cNvCxnSpPr/>
          <p:nvPr/>
        </p:nvCxnSpPr>
        <p:spPr bwMode="auto">
          <a:xfrm flipV="1">
            <a:off x="1301990" y="1972816"/>
            <a:ext cx="1084288" cy="1119"/>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接连接符 95"/>
          <p:cNvCxnSpPr/>
          <p:nvPr/>
        </p:nvCxnSpPr>
        <p:spPr bwMode="auto">
          <a:xfrm>
            <a:off x="1554490" y="1998560"/>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接连接符 96"/>
          <p:cNvCxnSpPr/>
          <p:nvPr/>
        </p:nvCxnSpPr>
        <p:spPr bwMode="auto">
          <a:xfrm>
            <a:off x="1974026" y="1999210"/>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圆角矩形 97"/>
          <p:cNvSpPr/>
          <p:nvPr/>
        </p:nvSpPr>
        <p:spPr bwMode="auto">
          <a:xfrm>
            <a:off x="3383749" y="1864218"/>
            <a:ext cx="1516381" cy="2400336"/>
          </a:xfrm>
          <a:prstGeom prst="roundRect">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a:ln>
                <a:noFill/>
              </a:ln>
              <a:solidFill>
                <a:schemeClr val="bg1"/>
              </a:solidFill>
              <a:effectLst/>
              <a:latin typeface="微软雅黑" pitchFamily="34" charset="-122"/>
              <a:ea typeface="微软雅黑" pitchFamily="34" charset="-122"/>
            </a:endParaRPr>
          </a:p>
        </p:txBody>
      </p:sp>
      <p:grpSp>
        <p:nvGrpSpPr>
          <p:cNvPr id="99" name="组合 469"/>
          <p:cNvGrpSpPr/>
          <p:nvPr/>
        </p:nvGrpSpPr>
        <p:grpSpPr>
          <a:xfrm>
            <a:off x="3761721" y="2986364"/>
            <a:ext cx="697276" cy="309652"/>
            <a:chOff x="754124" y="2699133"/>
            <a:chExt cx="810272" cy="453723"/>
          </a:xfrm>
        </p:grpSpPr>
        <p:grpSp>
          <p:nvGrpSpPr>
            <p:cNvPr id="151" name="组合 60"/>
            <p:cNvGrpSpPr/>
            <p:nvPr/>
          </p:nvGrpSpPr>
          <p:grpSpPr>
            <a:xfrm>
              <a:off x="754124" y="2699133"/>
              <a:ext cx="314513" cy="453723"/>
              <a:chOff x="-909638" y="971550"/>
              <a:chExt cx="909638" cy="2039938"/>
            </a:xfrm>
            <a:solidFill>
              <a:schemeClr val="tx1">
                <a:lumMod val="50000"/>
                <a:lumOff val="50000"/>
              </a:schemeClr>
            </a:solidFill>
          </p:grpSpPr>
          <p:sp>
            <p:nvSpPr>
              <p:cNvPr id="15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6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nvGrpSpPr>
            <p:cNvPr id="152" name="组合 60"/>
            <p:cNvGrpSpPr/>
            <p:nvPr/>
          </p:nvGrpSpPr>
          <p:grpSpPr>
            <a:xfrm>
              <a:off x="1249883" y="2699133"/>
              <a:ext cx="314513" cy="453723"/>
              <a:chOff x="-909638" y="971550"/>
              <a:chExt cx="909638" cy="2039938"/>
            </a:xfrm>
            <a:solidFill>
              <a:schemeClr val="tx1">
                <a:lumMod val="50000"/>
                <a:lumOff val="50000"/>
              </a:schemeClr>
            </a:solidFill>
          </p:grpSpPr>
          <p:sp>
            <p:nvSpPr>
              <p:cNvPr id="15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cxnSp>
        <p:nvCxnSpPr>
          <p:cNvPr id="100" name="直接连接符 99"/>
          <p:cNvCxnSpPr/>
          <p:nvPr/>
        </p:nvCxnSpPr>
        <p:spPr bwMode="auto">
          <a:xfrm flipV="1">
            <a:off x="3634198" y="2857888"/>
            <a:ext cx="1084288" cy="1119"/>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连接符 100"/>
          <p:cNvCxnSpPr/>
          <p:nvPr/>
        </p:nvCxnSpPr>
        <p:spPr bwMode="auto">
          <a:xfrm>
            <a:off x="3886698" y="2883633"/>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接连接符 101"/>
          <p:cNvCxnSpPr/>
          <p:nvPr/>
        </p:nvCxnSpPr>
        <p:spPr bwMode="auto">
          <a:xfrm>
            <a:off x="4306234" y="2884282"/>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接连接符 102"/>
          <p:cNvCxnSpPr/>
          <p:nvPr/>
        </p:nvCxnSpPr>
        <p:spPr bwMode="auto">
          <a:xfrm>
            <a:off x="3943581" y="2741390"/>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接连接符 103"/>
          <p:cNvCxnSpPr/>
          <p:nvPr/>
        </p:nvCxnSpPr>
        <p:spPr bwMode="auto">
          <a:xfrm>
            <a:off x="4382079" y="2742039"/>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 name="组合 476"/>
          <p:cNvGrpSpPr/>
          <p:nvPr/>
        </p:nvGrpSpPr>
        <p:grpSpPr>
          <a:xfrm>
            <a:off x="3818605" y="2448999"/>
            <a:ext cx="697276" cy="309652"/>
            <a:chOff x="754124" y="2699133"/>
            <a:chExt cx="810272" cy="453723"/>
          </a:xfrm>
        </p:grpSpPr>
        <p:grpSp>
          <p:nvGrpSpPr>
            <p:cNvPr id="139" name="组合 60"/>
            <p:cNvGrpSpPr/>
            <p:nvPr/>
          </p:nvGrpSpPr>
          <p:grpSpPr>
            <a:xfrm>
              <a:off x="754124" y="2699133"/>
              <a:ext cx="314513" cy="453723"/>
              <a:chOff x="-909638" y="971550"/>
              <a:chExt cx="909638" cy="2039938"/>
            </a:xfrm>
            <a:solidFill>
              <a:schemeClr val="tx1">
                <a:lumMod val="50000"/>
                <a:lumOff val="50000"/>
              </a:schemeClr>
            </a:solidFill>
          </p:grpSpPr>
          <p:sp>
            <p:nvSpPr>
              <p:cNvPr id="146"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7"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8"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9"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50"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nvGrpSpPr>
            <p:cNvPr id="140" name="组合 60"/>
            <p:cNvGrpSpPr/>
            <p:nvPr/>
          </p:nvGrpSpPr>
          <p:grpSpPr>
            <a:xfrm>
              <a:off x="1249883" y="2699133"/>
              <a:ext cx="314513" cy="453723"/>
              <a:chOff x="-909638" y="971550"/>
              <a:chExt cx="909638" cy="2039938"/>
            </a:xfrm>
            <a:solidFill>
              <a:schemeClr val="tx1">
                <a:lumMod val="50000"/>
                <a:lumOff val="50000"/>
              </a:schemeClr>
            </a:solidFill>
          </p:grpSpPr>
          <p:sp>
            <p:nvSpPr>
              <p:cNvPr id="14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sp>
            <p:nvSpPr>
              <p:cNvPr id="145"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微软雅黑" pitchFamily="34" charset="-122"/>
                  <a:ea typeface="微软雅黑" pitchFamily="34" charset="-122"/>
                </a:endParaRPr>
              </a:p>
            </p:txBody>
          </p:sp>
        </p:grpSp>
      </p:grpSp>
      <p:cxnSp>
        <p:nvCxnSpPr>
          <p:cNvPr id="106" name="直接连接符 105"/>
          <p:cNvCxnSpPr/>
          <p:nvPr/>
        </p:nvCxnSpPr>
        <p:spPr bwMode="auto">
          <a:xfrm flipV="1">
            <a:off x="3634198" y="1972816"/>
            <a:ext cx="1084288" cy="1119"/>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接连接符 106"/>
          <p:cNvCxnSpPr/>
          <p:nvPr/>
        </p:nvCxnSpPr>
        <p:spPr bwMode="auto">
          <a:xfrm>
            <a:off x="3886698" y="1998560"/>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接连接符 107"/>
          <p:cNvCxnSpPr/>
          <p:nvPr/>
        </p:nvCxnSpPr>
        <p:spPr bwMode="auto">
          <a:xfrm>
            <a:off x="4306234" y="1999210"/>
            <a:ext cx="2389" cy="98294"/>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9" name="组合 515"/>
          <p:cNvGrpSpPr/>
          <p:nvPr/>
        </p:nvGrpSpPr>
        <p:grpSpPr>
          <a:xfrm>
            <a:off x="2503316" y="1419622"/>
            <a:ext cx="1209460" cy="326420"/>
            <a:chOff x="2497699" y="988647"/>
            <a:chExt cx="1405457" cy="455066"/>
          </a:xfrm>
        </p:grpSpPr>
        <p:sp>
          <p:nvSpPr>
            <p:cNvPr id="135" name="Freeform 269"/>
            <p:cNvSpPr>
              <a:spLocks/>
            </p:cNvSpPr>
            <p:nvPr/>
          </p:nvSpPr>
          <p:spPr bwMode="auto">
            <a:xfrm>
              <a:off x="2497699" y="1150073"/>
              <a:ext cx="1405457" cy="234381"/>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6350">
              <a:solidFill>
                <a:srgbClr val="002060"/>
              </a:solidFill>
              <a:round/>
              <a:headEnd/>
              <a:tailEnd/>
            </a:ln>
          </p:spPr>
          <p:txBody>
            <a:bodyPr/>
            <a:lstStyle/>
            <a:p>
              <a:endParaRPr lang="zh-CN" altLang="en-US" sz="1100">
                <a:ln>
                  <a:solidFill>
                    <a:sysClr val="windowText" lastClr="000000"/>
                  </a:solidFill>
                </a:ln>
                <a:latin typeface="微软雅黑" pitchFamily="34" charset="-122"/>
                <a:ea typeface="微软雅黑" pitchFamily="34" charset="-122"/>
              </a:endParaRPr>
            </a:p>
          </p:txBody>
        </p:sp>
        <p:sp>
          <p:nvSpPr>
            <p:cNvPr id="136" name="矩形 72"/>
            <p:cNvSpPr/>
            <p:nvPr/>
          </p:nvSpPr>
          <p:spPr>
            <a:xfrm>
              <a:off x="2890188" y="1164814"/>
              <a:ext cx="501962" cy="2788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700" kern="0" dirty="0">
                  <a:latin typeface="微软雅黑" pitchFamily="34" charset="-122"/>
                  <a:ea typeface="微软雅黑" pitchFamily="34" charset="-122"/>
                </a:rPr>
                <a:t>WAN</a:t>
              </a:r>
              <a:endParaRPr kumimoji="0" lang="zh-CN" altLang="en-US" sz="700" i="0" u="none" strike="noStrike" kern="0" cap="none" spc="0" normalizeH="0" baseline="0" noProof="0" dirty="0">
                <a:ln>
                  <a:noFill/>
                </a:ln>
                <a:effectLst/>
                <a:uLnTx/>
                <a:uFillTx/>
                <a:latin typeface="微软雅黑" pitchFamily="34" charset="-122"/>
                <a:ea typeface="微软雅黑" pitchFamily="34" charset="-122"/>
              </a:endParaRPr>
            </a:p>
          </p:txBody>
        </p:sp>
        <p:pic>
          <p:nvPicPr>
            <p:cNvPr id="137" name="Picture 1062" descr="图片99"/>
            <p:cNvPicPr>
              <a:picLocks noChangeAspect="1" noChangeArrowheads="1"/>
            </p:cNvPicPr>
            <p:nvPr/>
          </p:nvPicPr>
          <p:blipFill>
            <a:blip r:embed="rId4" cstate="print"/>
            <a:srcRect/>
            <a:stretch>
              <a:fillRect/>
            </a:stretch>
          </p:blipFill>
          <p:spPr bwMode="auto">
            <a:xfrm>
              <a:off x="2668847" y="988647"/>
              <a:ext cx="285923" cy="278617"/>
            </a:xfrm>
            <a:prstGeom prst="rect">
              <a:avLst/>
            </a:prstGeom>
            <a:noFill/>
            <a:ln w="9525">
              <a:noFill/>
              <a:miter lim="800000"/>
              <a:headEnd/>
              <a:tailEnd/>
            </a:ln>
          </p:spPr>
        </p:pic>
        <p:pic>
          <p:nvPicPr>
            <p:cNvPr id="138" name="Picture 1062" descr="图片99"/>
            <p:cNvPicPr>
              <a:picLocks noChangeAspect="1" noChangeArrowheads="1"/>
            </p:cNvPicPr>
            <p:nvPr/>
          </p:nvPicPr>
          <p:blipFill>
            <a:blip r:embed="rId4" cstate="print"/>
            <a:srcRect/>
            <a:stretch>
              <a:fillRect/>
            </a:stretch>
          </p:blipFill>
          <p:spPr bwMode="auto">
            <a:xfrm>
              <a:off x="3293424" y="988647"/>
              <a:ext cx="285923" cy="278617"/>
            </a:xfrm>
            <a:prstGeom prst="rect">
              <a:avLst/>
            </a:prstGeom>
            <a:noFill/>
            <a:ln w="9525">
              <a:noFill/>
              <a:miter lim="800000"/>
              <a:headEnd/>
              <a:tailEnd/>
            </a:ln>
          </p:spPr>
        </p:pic>
      </p:grpSp>
      <p:pic>
        <p:nvPicPr>
          <p:cNvPr id="110" name="Picture 870" descr="图片328"/>
          <p:cNvPicPr>
            <a:picLocks noChangeAspect="1" noChangeArrowheads="1"/>
          </p:cNvPicPr>
          <p:nvPr/>
        </p:nvPicPr>
        <p:blipFill>
          <a:blip r:embed="rId5" cstate="print"/>
          <a:stretch>
            <a:fillRect/>
          </a:stretch>
        </p:blipFill>
        <p:spPr bwMode="auto">
          <a:xfrm>
            <a:off x="2202894" y="1915223"/>
            <a:ext cx="195023" cy="157273"/>
          </a:xfrm>
          <a:prstGeom prst="rect">
            <a:avLst/>
          </a:prstGeom>
          <a:noFill/>
          <a:ln>
            <a:noFill/>
          </a:ln>
        </p:spPr>
      </p:pic>
      <p:pic>
        <p:nvPicPr>
          <p:cNvPr id="111" name="Picture 870" descr="图片328"/>
          <p:cNvPicPr>
            <a:picLocks noChangeAspect="1" noChangeArrowheads="1"/>
          </p:cNvPicPr>
          <p:nvPr/>
        </p:nvPicPr>
        <p:blipFill>
          <a:blip r:embed="rId5" cstate="print"/>
          <a:stretch>
            <a:fillRect/>
          </a:stretch>
        </p:blipFill>
        <p:spPr bwMode="auto">
          <a:xfrm>
            <a:off x="3568089" y="1915223"/>
            <a:ext cx="195023" cy="157273"/>
          </a:xfrm>
          <a:prstGeom prst="rect">
            <a:avLst/>
          </a:prstGeom>
          <a:noFill/>
          <a:ln>
            <a:noFill/>
          </a:ln>
        </p:spPr>
      </p:pic>
      <p:cxnSp>
        <p:nvCxnSpPr>
          <p:cNvPr id="112" name="直接连接符 111"/>
          <p:cNvCxnSpPr>
            <a:stCxn id="136" idx="2"/>
          </p:cNvCxnSpPr>
          <p:nvPr/>
        </p:nvCxnSpPr>
        <p:spPr bwMode="auto">
          <a:xfrm flipH="1">
            <a:off x="2515492" y="1746042"/>
            <a:ext cx="541560" cy="15768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3" name="直接连接符 112"/>
          <p:cNvCxnSpPr>
            <a:stCxn id="136" idx="2"/>
          </p:cNvCxnSpPr>
          <p:nvPr/>
        </p:nvCxnSpPr>
        <p:spPr bwMode="auto">
          <a:xfrm>
            <a:off x="3057052" y="1746042"/>
            <a:ext cx="425451" cy="18139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14" name="TextBox 14"/>
          <p:cNvSpPr txBox="1"/>
          <p:nvPr/>
        </p:nvSpPr>
        <p:spPr>
          <a:xfrm>
            <a:off x="2555776" y="3835121"/>
            <a:ext cx="901393" cy="230832"/>
          </a:xfrm>
          <a:prstGeom prst="rect">
            <a:avLst/>
          </a:prstGeom>
          <a:noFill/>
        </p:spPr>
        <p:txBody>
          <a:bodyPr wrap="square" rtlCol="0">
            <a:spAutoFit/>
          </a:bodyPr>
          <a:lstStyle/>
          <a:p>
            <a:pPr>
              <a:buNone/>
            </a:pPr>
            <a:r>
              <a:rPr lang="en-US" altLang="zh-CN" sz="900" b="1" dirty="0">
                <a:solidFill>
                  <a:srgbClr val="FFC000"/>
                </a:solidFill>
                <a:latin typeface="微软雅黑" pitchFamily="34" charset="-122"/>
                <a:ea typeface="微软雅黑" pitchFamily="34" charset="-122"/>
              </a:rPr>
              <a:t>HyperMetro</a:t>
            </a:r>
          </a:p>
        </p:txBody>
      </p:sp>
      <p:grpSp>
        <p:nvGrpSpPr>
          <p:cNvPr id="115" name="组合 162"/>
          <p:cNvGrpSpPr/>
          <p:nvPr/>
        </p:nvGrpSpPr>
        <p:grpSpPr>
          <a:xfrm>
            <a:off x="1413334" y="2124923"/>
            <a:ext cx="395164" cy="471410"/>
            <a:chOff x="2001743" y="2579898"/>
            <a:chExt cx="459202" cy="619061"/>
          </a:xfrm>
        </p:grpSpPr>
        <p:sp>
          <p:nvSpPr>
            <p:cNvPr id="131" name="等腰三角形 130"/>
            <p:cNvSpPr/>
            <p:nvPr/>
          </p:nvSpPr>
          <p:spPr bwMode="auto">
            <a:xfrm rot="10800000">
              <a:off x="2043489" y="2770378"/>
              <a:ext cx="388756" cy="428581"/>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132" name="矩形 131"/>
            <p:cNvSpPr/>
            <p:nvPr/>
          </p:nvSpPr>
          <p:spPr>
            <a:xfrm>
              <a:off x="2001743" y="2579898"/>
              <a:ext cx="125237" cy="19048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33" name="矩形 132"/>
            <p:cNvSpPr/>
            <p:nvPr/>
          </p:nvSpPr>
          <p:spPr>
            <a:xfrm>
              <a:off x="2168726" y="2579898"/>
              <a:ext cx="125237" cy="19048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34" name="矩形 133"/>
            <p:cNvSpPr/>
            <p:nvPr/>
          </p:nvSpPr>
          <p:spPr>
            <a:xfrm>
              <a:off x="2335708" y="2579898"/>
              <a:ext cx="125237" cy="19048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grpSp>
      <p:grpSp>
        <p:nvGrpSpPr>
          <p:cNvPr id="116" name="组合 167"/>
          <p:cNvGrpSpPr/>
          <p:nvPr/>
        </p:nvGrpSpPr>
        <p:grpSpPr>
          <a:xfrm>
            <a:off x="1896840" y="2124923"/>
            <a:ext cx="395164" cy="471410"/>
            <a:chOff x="2563603" y="2579898"/>
            <a:chExt cx="459202" cy="619061"/>
          </a:xfrm>
        </p:grpSpPr>
        <p:sp>
          <p:nvSpPr>
            <p:cNvPr id="127" name="等腰三角形 126"/>
            <p:cNvSpPr/>
            <p:nvPr/>
          </p:nvSpPr>
          <p:spPr bwMode="auto">
            <a:xfrm rot="10800000">
              <a:off x="2605349" y="2770378"/>
              <a:ext cx="388756" cy="428581"/>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128" name="矩形 127"/>
            <p:cNvSpPr/>
            <p:nvPr/>
          </p:nvSpPr>
          <p:spPr>
            <a:xfrm>
              <a:off x="2563603" y="2579898"/>
              <a:ext cx="125237" cy="19048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9" name="矩形 128"/>
            <p:cNvSpPr/>
            <p:nvPr/>
          </p:nvSpPr>
          <p:spPr>
            <a:xfrm>
              <a:off x="2730586" y="2579898"/>
              <a:ext cx="125237" cy="19048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30" name="矩形 129"/>
            <p:cNvSpPr/>
            <p:nvPr/>
          </p:nvSpPr>
          <p:spPr>
            <a:xfrm>
              <a:off x="2897568" y="2579898"/>
              <a:ext cx="125237" cy="19048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grpSp>
      <p:grpSp>
        <p:nvGrpSpPr>
          <p:cNvPr id="117" name="组合 172"/>
          <p:cNvGrpSpPr/>
          <p:nvPr/>
        </p:nvGrpSpPr>
        <p:grpSpPr>
          <a:xfrm>
            <a:off x="3745541" y="2124923"/>
            <a:ext cx="395164" cy="471410"/>
            <a:chOff x="4711892" y="2579898"/>
            <a:chExt cx="459202" cy="619061"/>
          </a:xfrm>
        </p:grpSpPr>
        <p:sp>
          <p:nvSpPr>
            <p:cNvPr id="123" name="等腰三角形 122"/>
            <p:cNvSpPr/>
            <p:nvPr/>
          </p:nvSpPr>
          <p:spPr bwMode="auto">
            <a:xfrm rot="10800000">
              <a:off x="4753638" y="2770378"/>
              <a:ext cx="388756" cy="428581"/>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124" name="矩形 123"/>
            <p:cNvSpPr/>
            <p:nvPr/>
          </p:nvSpPr>
          <p:spPr>
            <a:xfrm>
              <a:off x="4711892" y="2579898"/>
              <a:ext cx="125237" cy="19048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5" name="矩形 124"/>
            <p:cNvSpPr/>
            <p:nvPr/>
          </p:nvSpPr>
          <p:spPr>
            <a:xfrm>
              <a:off x="4878875" y="2579898"/>
              <a:ext cx="125237" cy="19048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6" name="矩形 125"/>
            <p:cNvSpPr/>
            <p:nvPr/>
          </p:nvSpPr>
          <p:spPr>
            <a:xfrm>
              <a:off x="5045857" y="2579898"/>
              <a:ext cx="125237" cy="19048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grpSp>
      <p:grpSp>
        <p:nvGrpSpPr>
          <p:cNvPr id="118" name="组合 177"/>
          <p:cNvGrpSpPr/>
          <p:nvPr/>
        </p:nvGrpSpPr>
        <p:grpSpPr>
          <a:xfrm>
            <a:off x="4229048" y="2124923"/>
            <a:ext cx="395164" cy="471410"/>
            <a:chOff x="5273752" y="2579898"/>
            <a:chExt cx="459202" cy="619061"/>
          </a:xfrm>
        </p:grpSpPr>
        <p:sp>
          <p:nvSpPr>
            <p:cNvPr id="119" name="等腰三角形 118"/>
            <p:cNvSpPr/>
            <p:nvPr/>
          </p:nvSpPr>
          <p:spPr bwMode="auto">
            <a:xfrm rot="10800000">
              <a:off x="5315498" y="2770378"/>
              <a:ext cx="388756" cy="428581"/>
            </a:xfrm>
            <a:prstGeom prst="triangle">
              <a:avLst>
                <a:gd name="adj" fmla="val 74096"/>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defRPr/>
              </a:pPr>
              <a:endParaRPr lang="zh-CN" altLang="en-US" sz="800" kern="0">
                <a:solidFill>
                  <a:schemeClr val="bg1"/>
                </a:solidFill>
                <a:latin typeface="微软雅黑" pitchFamily="34" charset="-122"/>
                <a:ea typeface="微软雅黑" pitchFamily="34" charset="-122"/>
              </a:endParaRPr>
            </a:p>
          </p:txBody>
        </p:sp>
        <p:sp>
          <p:nvSpPr>
            <p:cNvPr id="120" name="矩形 119"/>
            <p:cNvSpPr/>
            <p:nvPr/>
          </p:nvSpPr>
          <p:spPr>
            <a:xfrm>
              <a:off x="5273752" y="2579898"/>
              <a:ext cx="125237" cy="19048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1" name="矩形 120"/>
            <p:cNvSpPr/>
            <p:nvPr/>
          </p:nvSpPr>
          <p:spPr>
            <a:xfrm>
              <a:off x="5440735" y="2579898"/>
              <a:ext cx="125237" cy="19048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sp>
          <p:nvSpPr>
            <p:cNvPr id="122" name="矩形 121"/>
            <p:cNvSpPr/>
            <p:nvPr/>
          </p:nvSpPr>
          <p:spPr>
            <a:xfrm>
              <a:off x="5607717" y="2579898"/>
              <a:ext cx="125237" cy="19048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rtlCol="0" anchor="ctr"/>
            <a:lstStyle/>
            <a:p>
              <a:pPr algn="ctr" fontAlgn="auto">
                <a:spcBef>
                  <a:spcPts val="0"/>
                </a:spcBef>
                <a:spcAft>
                  <a:spcPts val="0"/>
                </a:spcAft>
                <a:buNone/>
                <a:defRPr/>
              </a:pPr>
              <a:r>
                <a:rPr lang="en-US" altLang="zh-CN" sz="400" b="1" kern="0" dirty="0">
                  <a:latin typeface="微软雅黑" pitchFamily="34" charset="-122"/>
                  <a:ea typeface="微软雅黑" pitchFamily="34" charset="-122"/>
                </a:rPr>
                <a:t>VM</a:t>
              </a:r>
              <a:endParaRPr lang="zh-CN" altLang="en-US" sz="400" b="1" kern="0" dirty="0">
                <a:latin typeface="微软雅黑" pitchFamily="34" charset="-122"/>
                <a:ea typeface="微软雅黑" pitchFamily="34" charset="-122"/>
              </a:endParaRPr>
            </a:p>
          </p:txBody>
        </p:sp>
      </p:grpSp>
      <p:sp>
        <p:nvSpPr>
          <p:cNvPr id="191" name="Donut 3"/>
          <p:cNvSpPr/>
          <p:nvPr/>
        </p:nvSpPr>
        <p:spPr bwMode="auto">
          <a:xfrm>
            <a:off x="2614185" y="1999256"/>
            <a:ext cx="781976" cy="65898"/>
          </a:xfrm>
          <a:prstGeom prst="donut">
            <a:avLst>
              <a:gd name="adj" fmla="val 21608"/>
            </a:avLst>
          </a:prstGeom>
          <a:gradFill flip="none" rotWithShape="1">
            <a:gsLst>
              <a:gs pos="0">
                <a:srgbClr val="FF3399"/>
              </a:gs>
              <a:gs pos="25000">
                <a:srgbClr val="FF6633"/>
              </a:gs>
              <a:gs pos="50000">
                <a:srgbClr val="FFFF00"/>
              </a:gs>
              <a:gs pos="75000">
                <a:srgbClr val="01A78F"/>
              </a:gs>
              <a:gs pos="100000">
                <a:srgbClr val="3366FF"/>
              </a:gs>
            </a:gsLst>
            <a:lin ang="0" scaled="0"/>
            <a:tileRect/>
          </a:gradFill>
          <a:ln w="25400" cap="flat" cmpd="sng" algn="ctr">
            <a:noFill/>
            <a:prstDash val="soli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zh-CN" altLang="en-US" sz="1800" b="0" i="0" u="none" strike="noStrike" kern="0" cap="none" spc="0" normalizeH="0" baseline="0" noProof="0">
              <a:ln>
                <a:noFill/>
              </a:ln>
              <a:solidFill>
                <a:srgbClr val="000000"/>
              </a:solidFill>
              <a:effectLst/>
              <a:uLnTx/>
              <a:uFillTx/>
              <a:latin typeface="微软雅黑" pitchFamily="34" charset="-122"/>
              <a:ea typeface="微软雅黑" pitchFamily="34" charset="-122"/>
            </a:endParaRPr>
          </a:p>
        </p:txBody>
      </p:sp>
      <p:sp>
        <p:nvSpPr>
          <p:cNvPr id="192" name="TextBox 191"/>
          <p:cNvSpPr txBox="1"/>
          <p:nvPr/>
        </p:nvSpPr>
        <p:spPr>
          <a:xfrm>
            <a:off x="1089328" y="4011910"/>
            <a:ext cx="1284113" cy="215425"/>
          </a:xfrm>
          <a:prstGeom prst="rect">
            <a:avLst/>
          </a:prstGeom>
          <a:noFill/>
        </p:spPr>
        <p:txBody>
          <a:bodyPr wrap="square" lIns="91422" tIns="45711" rIns="91422" bIns="45711" rtlCol="0">
            <a:spAutoFit/>
          </a:bodyPr>
          <a:lstStyle/>
          <a:p>
            <a:pPr>
              <a:buNone/>
            </a:pPr>
            <a:r>
              <a:rPr lang="en-US" altLang="zh-CN" sz="800" dirty="0">
                <a:solidFill>
                  <a:schemeClr val="bg1"/>
                </a:solidFill>
                <a:latin typeface="微软雅黑" pitchFamily="34" charset="-122"/>
                <a:ea typeface="微软雅黑" pitchFamily="34" charset="-122"/>
              </a:rPr>
              <a:t>Other</a:t>
            </a:r>
            <a:endParaRPr lang="zh-CN" altLang="en-US" sz="800" dirty="0">
              <a:solidFill>
                <a:schemeClr val="bg1"/>
              </a:solidFill>
              <a:latin typeface="微软雅黑" pitchFamily="34" charset="-122"/>
              <a:ea typeface="微软雅黑" pitchFamily="34" charset="-122"/>
            </a:endParaRPr>
          </a:p>
        </p:txBody>
      </p:sp>
      <p:sp>
        <p:nvSpPr>
          <p:cNvPr id="193" name="TextBox 192"/>
          <p:cNvSpPr txBox="1"/>
          <p:nvPr/>
        </p:nvSpPr>
        <p:spPr>
          <a:xfrm>
            <a:off x="2241968" y="4023166"/>
            <a:ext cx="673848" cy="215425"/>
          </a:xfrm>
          <a:prstGeom prst="rect">
            <a:avLst/>
          </a:prstGeom>
          <a:noFill/>
        </p:spPr>
        <p:txBody>
          <a:bodyPr wrap="square" lIns="91422" tIns="45711" rIns="91422" bIns="45711" rtlCol="0">
            <a:spAutoFit/>
          </a:bodyPr>
          <a:lstStyle/>
          <a:p>
            <a:pPr>
              <a:buNone/>
            </a:pPr>
            <a:r>
              <a:rPr lang="en-US" altLang="zh-CN" sz="800" dirty="0">
                <a:solidFill>
                  <a:schemeClr val="bg1"/>
                </a:solidFill>
                <a:latin typeface="微软雅黑" pitchFamily="34" charset="-122"/>
                <a:ea typeface="微软雅黑" pitchFamily="34" charset="-122"/>
              </a:rPr>
              <a:t>Huawei</a:t>
            </a:r>
            <a:endParaRPr lang="zh-CN" altLang="en-US" sz="800" dirty="0">
              <a:solidFill>
                <a:schemeClr val="bg1"/>
              </a:solidFill>
              <a:latin typeface="微软雅黑" pitchFamily="34" charset="-122"/>
              <a:ea typeface="微软雅黑" pitchFamily="34" charset="-122"/>
            </a:endParaRPr>
          </a:p>
        </p:txBody>
      </p:sp>
      <p:sp>
        <p:nvSpPr>
          <p:cNvPr id="194" name="TextBox 193"/>
          <p:cNvSpPr txBox="1"/>
          <p:nvPr/>
        </p:nvSpPr>
        <p:spPr>
          <a:xfrm>
            <a:off x="3275856" y="4011910"/>
            <a:ext cx="1284113" cy="215425"/>
          </a:xfrm>
          <a:prstGeom prst="rect">
            <a:avLst/>
          </a:prstGeom>
          <a:noFill/>
        </p:spPr>
        <p:txBody>
          <a:bodyPr wrap="square" lIns="91422" tIns="45711" rIns="91422" bIns="45711" rtlCol="0">
            <a:spAutoFit/>
          </a:bodyPr>
          <a:lstStyle/>
          <a:p>
            <a:pPr>
              <a:buNone/>
            </a:pPr>
            <a:r>
              <a:rPr lang="en-US" altLang="zh-CN" sz="800" dirty="0">
                <a:solidFill>
                  <a:schemeClr val="bg1"/>
                </a:solidFill>
                <a:latin typeface="微软雅黑" pitchFamily="34" charset="-122"/>
                <a:ea typeface="微软雅黑" pitchFamily="34" charset="-122"/>
              </a:rPr>
              <a:t>Huawei</a:t>
            </a:r>
            <a:endParaRPr lang="zh-CN" altLang="en-US" sz="800" dirty="0">
              <a:solidFill>
                <a:schemeClr val="bg1"/>
              </a:solidFill>
              <a:latin typeface="微软雅黑" pitchFamily="34" charset="-122"/>
              <a:ea typeface="微软雅黑" pitchFamily="34" charset="-122"/>
            </a:endParaRPr>
          </a:p>
        </p:txBody>
      </p:sp>
      <p:sp>
        <p:nvSpPr>
          <p:cNvPr id="195" name="TextBox 194"/>
          <p:cNvSpPr txBox="1"/>
          <p:nvPr/>
        </p:nvSpPr>
        <p:spPr>
          <a:xfrm>
            <a:off x="4601347" y="4023166"/>
            <a:ext cx="592294" cy="215425"/>
          </a:xfrm>
          <a:prstGeom prst="rect">
            <a:avLst/>
          </a:prstGeom>
          <a:noFill/>
        </p:spPr>
        <p:txBody>
          <a:bodyPr wrap="square" lIns="91422" tIns="45711" rIns="91422" bIns="45711" rtlCol="0">
            <a:spAutoFit/>
          </a:bodyPr>
          <a:lstStyle/>
          <a:p>
            <a:pPr>
              <a:buNone/>
            </a:pPr>
            <a:r>
              <a:rPr lang="en-US" altLang="zh-CN" sz="800" dirty="0">
                <a:solidFill>
                  <a:schemeClr val="bg1"/>
                </a:solidFill>
                <a:latin typeface="微软雅黑" pitchFamily="34" charset="-122"/>
                <a:ea typeface="微软雅黑" pitchFamily="34" charset="-122"/>
              </a:rPr>
              <a:t>Other</a:t>
            </a:r>
            <a:endParaRPr lang="zh-CN" altLang="en-US" sz="800" dirty="0">
              <a:solidFill>
                <a:schemeClr val="bg1"/>
              </a:solidFill>
              <a:latin typeface="微软雅黑" pitchFamily="34" charset="-122"/>
              <a:ea typeface="微软雅黑" pitchFamily="34" charset="-122"/>
            </a:endParaRPr>
          </a:p>
        </p:txBody>
      </p:sp>
      <p:grpSp>
        <p:nvGrpSpPr>
          <p:cNvPr id="274" name="组合 295"/>
          <p:cNvGrpSpPr/>
          <p:nvPr/>
        </p:nvGrpSpPr>
        <p:grpSpPr>
          <a:xfrm>
            <a:off x="5940152" y="1599670"/>
            <a:ext cx="446400" cy="252000"/>
            <a:chOff x="602840" y="1139100"/>
            <a:chExt cx="1263650" cy="574675"/>
          </a:xfrm>
        </p:grpSpPr>
        <p:sp>
          <p:nvSpPr>
            <p:cNvPr id="275" name="Freeform 10"/>
            <p:cNvSpPr>
              <a:spLocks/>
            </p:cNvSpPr>
            <p:nvPr/>
          </p:nvSpPr>
          <p:spPr bwMode="auto">
            <a:xfrm>
              <a:off x="752065" y="1143863"/>
              <a:ext cx="82550" cy="568325"/>
            </a:xfrm>
            <a:custGeom>
              <a:avLst/>
              <a:gdLst>
                <a:gd name="T0" fmla="*/ 0 w 104"/>
                <a:gd name="T1" fmla="*/ 8 h 714"/>
                <a:gd name="T2" fmla="*/ 0 w 104"/>
                <a:gd name="T3" fmla="*/ 8 h 714"/>
                <a:gd name="T4" fmla="*/ 0 w 104"/>
                <a:gd name="T5" fmla="*/ 2 h 714"/>
                <a:gd name="T6" fmla="*/ 2 w 104"/>
                <a:gd name="T7" fmla="*/ 0 h 714"/>
                <a:gd name="T8" fmla="*/ 4 w 104"/>
                <a:gd name="T9" fmla="*/ 0 h 714"/>
                <a:gd name="T10" fmla="*/ 6 w 104"/>
                <a:gd name="T11" fmla="*/ 0 h 714"/>
                <a:gd name="T12" fmla="*/ 6 w 104"/>
                <a:gd name="T13" fmla="*/ 0 h 714"/>
                <a:gd name="T14" fmla="*/ 98 w 104"/>
                <a:gd name="T15" fmla="*/ 47 h 714"/>
                <a:gd name="T16" fmla="*/ 98 w 104"/>
                <a:gd name="T17" fmla="*/ 47 h 714"/>
                <a:gd name="T18" fmla="*/ 102 w 104"/>
                <a:gd name="T19" fmla="*/ 51 h 714"/>
                <a:gd name="T20" fmla="*/ 104 w 104"/>
                <a:gd name="T21" fmla="*/ 58 h 714"/>
                <a:gd name="T22" fmla="*/ 104 w 104"/>
                <a:gd name="T23" fmla="*/ 58 h 714"/>
                <a:gd name="T24" fmla="*/ 102 w 104"/>
                <a:gd name="T25" fmla="*/ 364 h 714"/>
                <a:gd name="T26" fmla="*/ 102 w 104"/>
                <a:gd name="T27" fmla="*/ 364 h 714"/>
                <a:gd name="T28" fmla="*/ 102 w 104"/>
                <a:gd name="T29" fmla="*/ 669 h 714"/>
                <a:gd name="T30" fmla="*/ 102 w 104"/>
                <a:gd name="T31" fmla="*/ 669 h 714"/>
                <a:gd name="T32" fmla="*/ 100 w 104"/>
                <a:gd name="T33" fmla="*/ 675 h 714"/>
                <a:gd name="T34" fmla="*/ 100 w 104"/>
                <a:gd name="T35" fmla="*/ 679 h 714"/>
                <a:gd name="T36" fmla="*/ 94 w 104"/>
                <a:gd name="T37" fmla="*/ 681 h 714"/>
                <a:gd name="T38" fmla="*/ 94 w 104"/>
                <a:gd name="T39" fmla="*/ 681 h 714"/>
                <a:gd name="T40" fmla="*/ 6 w 104"/>
                <a:gd name="T41" fmla="*/ 714 h 714"/>
                <a:gd name="T42" fmla="*/ 6 w 104"/>
                <a:gd name="T43" fmla="*/ 714 h 714"/>
                <a:gd name="T44" fmla="*/ 4 w 104"/>
                <a:gd name="T45" fmla="*/ 714 h 714"/>
                <a:gd name="T46" fmla="*/ 2 w 104"/>
                <a:gd name="T47" fmla="*/ 714 h 714"/>
                <a:gd name="T48" fmla="*/ 0 w 104"/>
                <a:gd name="T49" fmla="*/ 710 h 714"/>
                <a:gd name="T50" fmla="*/ 0 w 104"/>
                <a:gd name="T51" fmla="*/ 703 h 714"/>
                <a:gd name="T52" fmla="*/ 0 w 104"/>
                <a:gd name="T53" fmla="*/ 8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714">
                  <a:moveTo>
                    <a:pt x="0" y="8"/>
                  </a:moveTo>
                  <a:lnTo>
                    <a:pt x="0" y="8"/>
                  </a:lnTo>
                  <a:lnTo>
                    <a:pt x="0" y="2"/>
                  </a:lnTo>
                  <a:lnTo>
                    <a:pt x="2" y="0"/>
                  </a:lnTo>
                  <a:lnTo>
                    <a:pt x="4" y="0"/>
                  </a:lnTo>
                  <a:lnTo>
                    <a:pt x="6" y="0"/>
                  </a:lnTo>
                  <a:lnTo>
                    <a:pt x="6" y="0"/>
                  </a:lnTo>
                  <a:lnTo>
                    <a:pt x="98" y="47"/>
                  </a:lnTo>
                  <a:lnTo>
                    <a:pt x="98" y="47"/>
                  </a:lnTo>
                  <a:lnTo>
                    <a:pt x="102" y="51"/>
                  </a:lnTo>
                  <a:lnTo>
                    <a:pt x="104" y="58"/>
                  </a:lnTo>
                  <a:lnTo>
                    <a:pt x="104" y="58"/>
                  </a:lnTo>
                  <a:lnTo>
                    <a:pt x="102" y="364"/>
                  </a:lnTo>
                  <a:lnTo>
                    <a:pt x="102" y="364"/>
                  </a:lnTo>
                  <a:lnTo>
                    <a:pt x="102" y="669"/>
                  </a:lnTo>
                  <a:lnTo>
                    <a:pt x="102" y="669"/>
                  </a:lnTo>
                  <a:lnTo>
                    <a:pt x="100" y="675"/>
                  </a:lnTo>
                  <a:lnTo>
                    <a:pt x="100" y="679"/>
                  </a:lnTo>
                  <a:lnTo>
                    <a:pt x="94" y="681"/>
                  </a:lnTo>
                  <a:lnTo>
                    <a:pt x="94" y="681"/>
                  </a:lnTo>
                  <a:lnTo>
                    <a:pt x="6" y="714"/>
                  </a:lnTo>
                  <a:lnTo>
                    <a:pt x="6" y="714"/>
                  </a:lnTo>
                  <a:lnTo>
                    <a:pt x="4" y="714"/>
                  </a:lnTo>
                  <a:lnTo>
                    <a:pt x="2" y="714"/>
                  </a:lnTo>
                  <a:lnTo>
                    <a:pt x="0" y="710"/>
                  </a:lnTo>
                  <a:lnTo>
                    <a:pt x="0" y="703"/>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76" name="Freeform 11"/>
            <p:cNvSpPr>
              <a:spLocks/>
            </p:cNvSpPr>
            <p:nvPr/>
          </p:nvSpPr>
          <p:spPr bwMode="auto">
            <a:xfrm>
              <a:off x="752065" y="1143863"/>
              <a:ext cx="82550" cy="568325"/>
            </a:xfrm>
            <a:custGeom>
              <a:avLst/>
              <a:gdLst>
                <a:gd name="T0" fmla="*/ 0 w 104"/>
                <a:gd name="T1" fmla="*/ 8 h 714"/>
                <a:gd name="T2" fmla="*/ 0 w 104"/>
                <a:gd name="T3" fmla="*/ 8 h 714"/>
                <a:gd name="T4" fmla="*/ 0 w 104"/>
                <a:gd name="T5" fmla="*/ 2 h 714"/>
                <a:gd name="T6" fmla="*/ 2 w 104"/>
                <a:gd name="T7" fmla="*/ 0 h 714"/>
                <a:gd name="T8" fmla="*/ 4 w 104"/>
                <a:gd name="T9" fmla="*/ 0 h 714"/>
                <a:gd name="T10" fmla="*/ 6 w 104"/>
                <a:gd name="T11" fmla="*/ 0 h 714"/>
                <a:gd name="T12" fmla="*/ 6 w 104"/>
                <a:gd name="T13" fmla="*/ 0 h 714"/>
                <a:gd name="T14" fmla="*/ 98 w 104"/>
                <a:gd name="T15" fmla="*/ 47 h 714"/>
                <a:gd name="T16" fmla="*/ 98 w 104"/>
                <a:gd name="T17" fmla="*/ 47 h 714"/>
                <a:gd name="T18" fmla="*/ 102 w 104"/>
                <a:gd name="T19" fmla="*/ 51 h 714"/>
                <a:gd name="T20" fmla="*/ 104 w 104"/>
                <a:gd name="T21" fmla="*/ 58 h 714"/>
                <a:gd name="T22" fmla="*/ 104 w 104"/>
                <a:gd name="T23" fmla="*/ 58 h 714"/>
                <a:gd name="T24" fmla="*/ 102 w 104"/>
                <a:gd name="T25" fmla="*/ 364 h 714"/>
                <a:gd name="T26" fmla="*/ 102 w 104"/>
                <a:gd name="T27" fmla="*/ 364 h 714"/>
                <a:gd name="T28" fmla="*/ 102 w 104"/>
                <a:gd name="T29" fmla="*/ 669 h 714"/>
                <a:gd name="T30" fmla="*/ 102 w 104"/>
                <a:gd name="T31" fmla="*/ 669 h 714"/>
                <a:gd name="T32" fmla="*/ 100 w 104"/>
                <a:gd name="T33" fmla="*/ 675 h 714"/>
                <a:gd name="T34" fmla="*/ 100 w 104"/>
                <a:gd name="T35" fmla="*/ 679 h 714"/>
                <a:gd name="T36" fmla="*/ 94 w 104"/>
                <a:gd name="T37" fmla="*/ 681 h 714"/>
                <a:gd name="T38" fmla="*/ 94 w 104"/>
                <a:gd name="T39" fmla="*/ 681 h 714"/>
                <a:gd name="T40" fmla="*/ 6 w 104"/>
                <a:gd name="T41" fmla="*/ 714 h 714"/>
                <a:gd name="T42" fmla="*/ 6 w 104"/>
                <a:gd name="T43" fmla="*/ 714 h 714"/>
                <a:gd name="T44" fmla="*/ 4 w 104"/>
                <a:gd name="T45" fmla="*/ 714 h 714"/>
                <a:gd name="T46" fmla="*/ 2 w 104"/>
                <a:gd name="T47" fmla="*/ 714 h 714"/>
                <a:gd name="T48" fmla="*/ 0 w 104"/>
                <a:gd name="T49" fmla="*/ 710 h 714"/>
                <a:gd name="T50" fmla="*/ 0 w 104"/>
                <a:gd name="T51" fmla="*/ 70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714">
                  <a:moveTo>
                    <a:pt x="0" y="8"/>
                  </a:moveTo>
                  <a:lnTo>
                    <a:pt x="0" y="8"/>
                  </a:lnTo>
                  <a:lnTo>
                    <a:pt x="0" y="2"/>
                  </a:lnTo>
                  <a:lnTo>
                    <a:pt x="2" y="0"/>
                  </a:lnTo>
                  <a:lnTo>
                    <a:pt x="4" y="0"/>
                  </a:lnTo>
                  <a:lnTo>
                    <a:pt x="6" y="0"/>
                  </a:lnTo>
                  <a:lnTo>
                    <a:pt x="6" y="0"/>
                  </a:lnTo>
                  <a:lnTo>
                    <a:pt x="98" y="47"/>
                  </a:lnTo>
                  <a:lnTo>
                    <a:pt x="98" y="47"/>
                  </a:lnTo>
                  <a:lnTo>
                    <a:pt x="102" y="51"/>
                  </a:lnTo>
                  <a:lnTo>
                    <a:pt x="104" y="58"/>
                  </a:lnTo>
                  <a:lnTo>
                    <a:pt x="104" y="58"/>
                  </a:lnTo>
                  <a:lnTo>
                    <a:pt x="102" y="364"/>
                  </a:lnTo>
                  <a:lnTo>
                    <a:pt x="102" y="364"/>
                  </a:lnTo>
                  <a:lnTo>
                    <a:pt x="102" y="669"/>
                  </a:lnTo>
                  <a:lnTo>
                    <a:pt x="102" y="669"/>
                  </a:lnTo>
                  <a:lnTo>
                    <a:pt x="100" y="675"/>
                  </a:lnTo>
                  <a:lnTo>
                    <a:pt x="100" y="679"/>
                  </a:lnTo>
                  <a:lnTo>
                    <a:pt x="94" y="681"/>
                  </a:lnTo>
                  <a:lnTo>
                    <a:pt x="94" y="681"/>
                  </a:lnTo>
                  <a:lnTo>
                    <a:pt x="6" y="714"/>
                  </a:lnTo>
                  <a:lnTo>
                    <a:pt x="6" y="714"/>
                  </a:lnTo>
                  <a:lnTo>
                    <a:pt x="4" y="714"/>
                  </a:lnTo>
                  <a:lnTo>
                    <a:pt x="2" y="714"/>
                  </a:lnTo>
                  <a:lnTo>
                    <a:pt x="0" y="710"/>
                  </a:lnTo>
                  <a:lnTo>
                    <a:pt x="0" y="7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77" name="Freeform 12"/>
            <p:cNvSpPr>
              <a:spLocks/>
            </p:cNvSpPr>
            <p:nvPr/>
          </p:nvSpPr>
          <p:spPr bwMode="auto">
            <a:xfrm>
              <a:off x="766352" y="1197838"/>
              <a:ext cx="55563" cy="87312"/>
            </a:xfrm>
            <a:custGeom>
              <a:avLst/>
              <a:gdLst>
                <a:gd name="T0" fmla="*/ 4 w 71"/>
                <a:gd name="T1" fmla="*/ 0 h 112"/>
                <a:gd name="T2" fmla="*/ 4 w 71"/>
                <a:gd name="T3" fmla="*/ 0 h 112"/>
                <a:gd name="T4" fmla="*/ 67 w 71"/>
                <a:gd name="T5" fmla="*/ 28 h 112"/>
                <a:gd name="T6" fmla="*/ 67 w 71"/>
                <a:gd name="T7" fmla="*/ 28 h 112"/>
                <a:gd name="T8" fmla="*/ 69 w 71"/>
                <a:gd name="T9" fmla="*/ 32 h 112"/>
                <a:gd name="T10" fmla="*/ 71 w 71"/>
                <a:gd name="T11" fmla="*/ 39 h 112"/>
                <a:gd name="T12" fmla="*/ 71 w 71"/>
                <a:gd name="T13" fmla="*/ 39 h 112"/>
                <a:gd name="T14" fmla="*/ 69 w 71"/>
                <a:gd name="T15" fmla="*/ 104 h 112"/>
                <a:gd name="T16" fmla="*/ 69 w 71"/>
                <a:gd name="T17" fmla="*/ 104 h 112"/>
                <a:gd name="T18" fmla="*/ 69 w 71"/>
                <a:gd name="T19" fmla="*/ 110 h 112"/>
                <a:gd name="T20" fmla="*/ 67 w 71"/>
                <a:gd name="T21" fmla="*/ 112 h 112"/>
                <a:gd name="T22" fmla="*/ 67 w 71"/>
                <a:gd name="T23" fmla="*/ 112 h 112"/>
                <a:gd name="T24" fmla="*/ 4 w 71"/>
                <a:gd name="T25" fmla="*/ 92 h 112"/>
                <a:gd name="T26" fmla="*/ 4 w 71"/>
                <a:gd name="T27" fmla="*/ 92 h 112"/>
                <a:gd name="T28" fmla="*/ 2 w 71"/>
                <a:gd name="T29" fmla="*/ 88 h 112"/>
                <a:gd name="T30" fmla="*/ 0 w 71"/>
                <a:gd name="T31" fmla="*/ 83 h 112"/>
                <a:gd name="T32" fmla="*/ 0 w 71"/>
                <a:gd name="T33" fmla="*/ 83 h 112"/>
                <a:gd name="T34" fmla="*/ 2 w 71"/>
                <a:gd name="T35" fmla="*/ 10 h 112"/>
                <a:gd name="T36" fmla="*/ 2 w 71"/>
                <a:gd name="T37" fmla="*/ 10 h 112"/>
                <a:gd name="T38" fmla="*/ 2 w 71"/>
                <a:gd name="T39" fmla="*/ 2 h 112"/>
                <a:gd name="T40" fmla="*/ 4 w 71"/>
                <a:gd name="T41" fmla="*/ 2 h 112"/>
                <a:gd name="T42" fmla="*/ 4 w 71"/>
                <a:gd name="T43" fmla="*/ 0 h 112"/>
                <a:gd name="T44" fmla="*/ 4 w 71"/>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12">
                  <a:moveTo>
                    <a:pt x="4" y="0"/>
                  </a:moveTo>
                  <a:lnTo>
                    <a:pt x="4" y="0"/>
                  </a:lnTo>
                  <a:lnTo>
                    <a:pt x="67" y="28"/>
                  </a:lnTo>
                  <a:lnTo>
                    <a:pt x="67" y="28"/>
                  </a:lnTo>
                  <a:lnTo>
                    <a:pt x="69" y="32"/>
                  </a:lnTo>
                  <a:lnTo>
                    <a:pt x="71" y="39"/>
                  </a:lnTo>
                  <a:lnTo>
                    <a:pt x="71" y="39"/>
                  </a:lnTo>
                  <a:lnTo>
                    <a:pt x="69" y="104"/>
                  </a:lnTo>
                  <a:lnTo>
                    <a:pt x="69" y="104"/>
                  </a:lnTo>
                  <a:lnTo>
                    <a:pt x="69" y="110"/>
                  </a:lnTo>
                  <a:lnTo>
                    <a:pt x="67" y="112"/>
                  </a:lnTo>
                  <a:lnTo>
                    <a:pt x="67" y="112"/>
                  </a:lnTo>
                  <a:lnTo>
                    <a:pt x="4" y="92"/>
                  </a:lnTo>
                  <a:lnTo>
                    <a:pt x="4" y="92"/>
                  </a:lnTo>
                  <a:lnTo>
                    <a:pt x="2" y="88"/>
                  </a:lnTo>
                  <a:lnTo>
                    <a:pt x="0" y="83"/>
                  </a:lnTo>
                  <a:lnTo>
                    <a:pt x="0" y="83"/>
                  </a:lnTo>
                  <a:lnTo>
                    <a:pt x="2" y="10"/>
                  </a:lnTo>
                  <a:lnTo>
                    <a:pt x="2" y="10"/>
                  </a:lnTo>
                  <a:lnTo>
                    <a:pt x="2" y="2"/>
                  </a:lnTo>
                  <a:lnTo>
                    <a:pt x="4" y="2"/>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78" name="Freeform 13"/>
            <p:cNvSpPr>
              <a:spLocks/>
            </p:cNvSpPr>
            <p:nvPr/>
          </p:nvSpPr>
          <p:spPr bwMode="auto">
            <a:xfrm>
              <a:off x="766352" y="1296263"/>
              <a:ext cx="55563" cy="80962"/>
            </a:xfrm>
            <a:custGeom>
              <a:avLst/>
              <a:gdLst>
                <a:gd name="T0" fmla="*/ 4 w 69"/>
                <a:gd name="T1" fmla="*/ 0 h 101"/>
                <a:gd name="T2" fmla="*/ 4 w 69"/>
                <a:gd name="T3" fmla="*/ 0 h 101"/>
                <a:gd name="T4" fmla="*/ 67 w 69"/>
                <a:gd name="T5" fmla="*/ 17 h 101"/>
                <a:gd name="T6" fmla="*/ 67 w 69"/>
                <a:gd name="T7" fmla="*/ 17 h 101"/>
                <a:gd name="T8" fmla="*/ 69 w 69"/>
                <a:gd name="T9" fmla="*/ 21 h 101"/>
                <a:gd name="T10" fmla="*/ 69 w 69"/>
                <a:gd name="T11" fmla="*/ 27 h 101"/>
                <a:gd name="T12" fmla="*/ 69 w 69"/>
                <a:gd name="T13" fmla="*/ 27 h 101"/>
                <a:gd name="T14" fmla="*/ 69 w 69"/>
                <a:gd name="T15" fmla="*/ 94 h 101"/>
                <a:gd name="T16" fmla="*/ 69 w 69"/>
                <a:gd name="T17" fmla="*/ 94 h 101"/>
                <a:gd name="T18" fmla="*/ 69 w 69"/>
                <a:gd name="T19" fmla="*/ 99 h 101"/>
                <a:gd name="T20" fmla="*/ 67 w 69"/>
                <a:gd name="T21" fmla="*/ 101 h 101"/>
                <a:gd name="T22" fmla="*/ 67 w 69"/>
                <a:gd name="T23" fmla="*/ 101 h 101"/>
                <a:gd name="T24" fmla="*/ 2 w 69"/>
                <a:gd name="T25" fmla="*/ 92 h 101"/>
                <a:gd name="T26" fmla="*/ 2 w 69"/>
                <a:gd name="T27" fmla="*/ 92 h 101"/>
                <a:gd name="T28" fmla="*/ 0 w 69"/>
                <a:gd name="T29" fmla="*/ 88 h 101"/>
                <a:gd name="T30" fmla="*/ 0 w 69"/>
                <a:gd name="T31" fmla="*/ 82 h 101"/>
                <a:gd name="T32" fmla="*/ 0 w 69"/>
                <a:gd name="T33" fmla="*/ 82 h 101"/>
                <a:gd name="T34" fmla="*/ 0 w 69"/>
                <a:gd name="T35" fmla="*/ 9 h 101"/>
                <a:gd name="T36" fmla="*/ 0 w 69"/>
                <a:gd name="T37" fmla="*/ 9 h 101"/>
                <a:gd name="T38" fmla="*/ 2 w 69"/>
                <a:gd name="T39" fmla="*/ 2 h 101"/>
                <a:gd name="T40" fmla="*/ 4 w 69"/>
                <a:gd name="T41" fmla="*/ 0 h 101"/>
                <a:gd name="T42" fmla="*/ 4 w 69"/>
                <a:gd name="T4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101">
                  <a:moveTo>
                    <a:pt x="4" y="0"/>
                  </a:moveTo>
                  <a:lnTo>
                    <a:pt x="4" y="0"/>
                  </a:lnTo>
                  <a:lnTo>
                    <a:pt x="67" y="17"/>
                  </a:lnTo>
                  <a:lnTo>
                    <a:pt x="67" y="17"/>
                  </a:lnTo>
                  <a:lnTo>
                    <a:pt x="69" y="21"/>
                  </a:lnTo>
                  <a:lnTo>
                    <a:pt x="69" y="27"/>
                  </a:lnTo>
                  <a:lnTo>
                    <a:pt x="69" y="27"/>
                  </a:lnTo>
                  <a:lnTo>
                    <a:pt x="69" y="94"/>
                  </a:lnTo>
                  <a:lnTo>
                    <a:pt x="69" y="94"/>
                  </a:lnTo>
                  <a:lnTo>
                    <a:pt x="69" y="99"/>
                  </a:lnTo>
                  <a:lnTo>
                    <a:pt x="67" y="101"/>
                  </a:lnTo>
                  <a:lnTo>
                    <a:pt x="67" y="101"/>
                  </a:lnTo>
                  <a:lnTo>
                    <a:pt x="2" y="92"/>
                  </a:lnTo>
                  <a:lnTo>
                    <a:pt x="2" y="92"/>
                  </a:lnTo>
                  <a:lnTo>
                    <a:pt x="0" y="88"/>
                  </a:lnTo>
                  <a:lnTo>
                    <a:pt x="0" y="82"/>
                  </a:lnTo>
                  <a:lnTo>
                    <a:pt x="0" y="82"/>
                  </a:lnTo>
                  <a:lnTo>
                    <a:pt x="0" y="9"/>
                  </a:lnTo>
                  <a:lnTo>
                    <a:pt x="0" y="9"/>
                  </a:lnTo>
                  <a:lnTo>
                    <a:pt x="2" y="2"/>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79" name="Freeform 14"/>
            <p:cNvSpPr>
              <a:spLocks/>
            </p:cNvSpPr>
            <p:nvPr/>
          </p:nvSpPr>
          <p:spPr bwMode="auto">
            <a:xfrm>
              <a:off x="766352" y="1396275"/>
              <a:ext cx="55563" cy="73025"/>
            </a:xfrm>
            <a:custGeom>
              <a:avLst/>
              <a:gdLst>
                <a:gd name="T0" fmla="*/ 2 w 69"/>
                <a:gd name="T1" fmla="*/ 0 h 92"/>
                <a:gd name="T2" fmla="*/ 2 w 69"/>
                <a:gd name="T3" fmla="*/ 0 h 92"/>
                <a:gd name="T4" fmla="*/ 67 w 69"/>
                <a:gd name="T5" fmla="*/ 6 h 92"/>
                <a:gd name="T6" fmla="*/ 67 w 69"/>
                <a:gd name="T7" fmla="*/ 6 h 92"/>
                <a:gd name="T8" fmla="*/ 69 w 69"/>
                <a:gd name="T9" fmla="*/ 10 h 92"/>
                <a:gd name="T10" fmla="*/ 69 w 69"/>
                <a:gd name="T11" fmla="*/ 16 h 92"/>
                <a:gd name="T12" fmla="*/ 69 w 69"/>
                <a:gd name="T13" fmla="*/ 16 h 92"/>
                <a:gd name="T14" fmla="*/ 69 w 69"/>
                <a:gd name="T15" fmla="*/ 82 h 92"/>
                <a:gd name="T16" fmla="*/ 69 w 69"/>
                <a:gd name="T17" fmla="*/ 82 h 92"/>
                <a:gd name="T18" fmla="*/ 67 w 69"/>
                <a:gd name="T19" fmla="*/ 88 h 92"/>
                <a:gd name="T20" fmla="*/ 65 w 69"/>
                <a:gd name="T21" fmla="*/ 92 h 92"/>
                <a:gd name="T22" fmla="*/ 65 w 69"/>
                <a:gd name="T23" fmla="*/ 92 h 92"/>
                <a:gd name="T24" fmla="*/ 2 w 69"/>
                <a:gd name="T25" fmla="*/ 92 h 92"/>
                <a:gd name="T26" fmla="*/ 2 w 69"/>
                <a:gd name="T27" fmla="*/ 92 h 92"/>
                <a:gd name="T28" fmla="*/ 0 w 69"/>
                <a:gd name="T29" fmla="*/ 88 h 92"/>
                <a:gd name="T30" fmla="*/ 0 w 69"/>
                <a:gd name="T31" fmla="*/ 80 h 92"/>
                <a:gd name="T32" fmla="*/ 0 w 69"/>
                <a:gd name="T33" fmla="*/ 80 h 92"/>
                <a:gd name="T34" fmla="*/ 0 w 69"/>
                <a:gd name="T35" fmla="*/ 10 h 92"/>
                <a:gd name="T36" fmla="*/ 0 w 69"/>
                <a:gd name="T37" fmla="*/ 10 h 92"/>
                <a:gd name="T38" fmla="*/ 0 w 69"/>
                <a:gd name="T39" fmla="*/ 2 h 92"/>
                <a:gd name="T40" fmla="*/ 2 w 69"/>
                <a:gd name="T41" fmla="*/ 0 h 92"/>
                <a:gd name="T42" fmla="*/ 2 w 69"/>
                <a:gd name="T4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92">
                  <a:moveTo>
                    <a:pt x="2" y="0"/>
                  </a:moveTo>
                  <a:lnTo>
                    <a:pt x="2" y="0"/>
                  </a:lnTo>
                  <a:lnTo>
                    <a:pt x="67" y="6"/>
                  </a:lnTo>
                  <a:lnTo>
                    <a:pt x="67" y="6"/>
                  </a:lnTo>
                  <a:lnTo>
                    <a:pt x="69" y="10"/>
                  </a:lnTo>
                  <a:lnTo>
                    <a:pt x="69" y="16"/>
                  </a:lnTo>
                  <a:lnTo>
                    <a:pt x="69" y="16"/>
                  </a:lnTo>
                  <a:lnTo>
                    <a:pt x="69" y="82"/>
                  </a:lnTo>
                  <a:lnTo>
                    <a:pt x="69" y="82"/>
                  </a:lnTo>
                  <a:lnTo>
                    <a:pt x="67" y="88"/>
                  </a:lnTo>
                  <a:lnTo>
                    <a:pt x="65" y="92"/>
                  </a:lnTo>
                  <a:lnTo>
                    <a:pt x="65" y="92"/>
                  </a:lnTo>
                  <a:lnTo>
                    <a:pt x="2" y="92"/>
                  </a:lnTo>
                  <a:lnTo>
                    <a:pt x="2" y="92"/>
                  </a:lnTo>
                  <a:lnTo>
                    <a:pt x="0" y="88"/>
                  </a:lnTo>
                  <a:lnTo>
                    <a:pt x="0" y="80"/>
                  </a:lnTo>
                  <a:lnTo>
                    <a:pt x="0" y="80"/>
                  </a:lnTo>
                  <a:lnTo>
                    <a:pt x="0" y="10"/>
                  </a:lnTo>
                  <a:lnTo>
                    <a:pt x="0" y="10"/>
                  </a:lnTo>
                  <a:lnTo>
                    <a:pt x="0" y="2"/>
                  </a:lnTo>
                  <a:lnTo>
                    <a:pt x="2" y="0"/>
                  </a:lnTo>
                  <a:lnTo>
                    <a:pt x="2"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0" name="Freeform 15"/>
            <p:cNvSpPr>
              <a:spLocks/>
            </p:cNvSpPr>
            <p:nvPr/>
          </p:nvSpPr>
          <p:spPr bwMode="auto">
            <a:xfrm>
              <a:off x="764765" y="1493113"/>
              <a:ext cx="57150" cy="74612"/>
            </a:xfrm>
            <a:custGeom>
              <a:avLst/>
              <a:gdLst>
                <a:gd name="T0" fmla="*/ 3 w 70"/>
                <a:gd name="T1" fmla="*/ 2 h 94"/>
                <a:gd name="T2" fmla="*/ 3 w 70"/>
                <a:gd name="T3" fmla="*/ 2 h 94"/>
                <a:gd name="T4" fmla="*/ 66 w 70"/>
                <a:gd name="T5" fmla="*/ 0 h 94"/>
                <a:gd name="T6" fmla="*/ 66 w 70"/>
                <a:gd name="T7" fmla="*/ 0 h 94"/>
                <a:gd name="T8" fmla="*/ 68 w 70"/>
                <a:gd name="T9" fmla="*/ 2 h 94"/>
                <a:gd name="T10" fmla="*/ 70 w 70"/>
                <a:gd name="T11" fmla="*/ 10 h 94"/>
                <a:gd name="T12" fmla="*/ 70 w 70"/>
                <a:gd name="T13" fmla="*/ 10 h 94"/>
                <a:gd name="T14" fmla="*/ 68 w 70"/>
                <a:gd name="T15" fmla="*/ 75 h 94"/>
                <a:gd name="T16" fmla="*/ 68 w 70"/>
                <a:gd name="T17" fmla="*/ 75 h 94"/>
                <a:gd name="T18" fmla="*/ 68 w 70"/>
                <a:gd name="T19" fmla="*/ 83 h 94"/>
                <a:gd name="T20" fmla="*/ 66 w 70"/>
                <a:gd name="T21" fmla="*/ 84 h 94"/>
                <a:gd name="T22" fmla="*/ 66 w 70"/>
                <a:gd name="T23" fmla="*/ 84 h 94"/>
                <a:gd name="T24" fmla="*/ 3 w 70"/>
                <a:gd name="T25" fmla="*/ 94 h 94"/>
                <a:gd name="T26" fmla="*/ 3 w 70"/>
                <a:gd name="T27" fmla="*/ 94 h 94"/>
                <a:gd name="T28" fmla="*/ 1 w 70"/>
                <a:gd name="T29" fmla="*/ 92 h 94"/>
                <a:gd name="T30" fmla="*/ 0 w 70"/>
                <a:gd name="T31" fmla="*/ 84 h 94"/>
                <a:gd name="T32" fmla="*/ 0 w 70"/>
                <a:gd name="T33" fmla="*/ 84 h 94"/>
                <a:gd name="T34" fmla="*/ 0 w 70"/>
                <a:gd name="T35" fmla="*/ 12 h 94"/>
                <a:gd name="T36" fmla="*/ 0 w 70"/>
                <a:gd name="T37" fmla="*/ 12 h 94"/>
                <a:gd name="T38" fmla="*/ 1 w 70"/>
                <a:gd name="T39" fmla="*/ 6 h 94"/>
                <a:gd name="T40" fmla="*/ 3 w 70"/>
                <a:gd name="T41" fmla="*/ 2 h 94"/>
                <a:gd name="T42" fmla="*/ 3 w 70"/>
                <a:gd name="T43"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94">
                  <a:moveTo>
                    <a:pt x="3" y="2"/>
                  </a:moveTo>
                  <a:lnTo>
                    <a:pt x="3" y="2"/>
                  </a:lnTo>
                  <a:lnTo>
                    <a:pt x="66" y="0"/>
                  </a:lnTo>
                  <a:lnTo>
                    <a:pt x="66" y="0"/>
                  </a:lnTo>
                  <a:lnTo>
                    <a:pt x="68" y="2"/>
                  </a:lnTo>
                  <a:lnTo>
                    <a:pt x="70" y="10"/>
                  </a:lnTo>
                  <a:lnTo>
                    <a:pt x="70" y="10"/>
                  </a:lnTo>
                  <a:lnTo>
                    <a:pt x="68" y="75"/>
                  </a:lnTo>
                  <a:lnTo>
                    <a:pt x="68" y="75"/>
                  </a:lnTo>
                  <a:lnTo>
                    <a:pt x="68" y="83"/>
                  </a:lnTo>
                  <a:lnTo>
                    <a:pt x="66" y="84"/>
                  </a:lnTo>
                  <a:lnTo>
                    <a:pt x="66" y="84"/>
                  </a:lnTo>
                  <a:lnTo>
                    <a:pt x="3" y="94"/>
                  </a:lnTo>
                  <a:lnTo>
                    <a:pt x="3" y="94"/>
                  </a:lnTo>
                  <a:lnTo>
                    <a:pt x="1" y="92"/>
                  </a:lnTo>
                  <a:lnTo>
                    <a:pt x="0" y="84"/>
                  </a:lnTo>
                  <a:lnTo>
                    <a:pt x="0" y="84"/>
                  </a:lnTo>
                  <a:lnTo>
                    <a:pt x="0" y="12"/>
                  </a:lnTo>
                  <a:lnTo>
                    <a:pt x="0" y="12"/>
                  </a:lnTo>
                  <a:lnTo>
                    <a:pt x="1" y="6"/>
                  </a:lnTo>
                  <a:lnTo>
                    <a:pt x="3" y="2"/>
                  </a:lnTo>
                  <a:lnTo>
                    <a:pt x="3" y="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1" name="Freeform 16"/>
            <p:cNvSpPr>
              <a:spLocks/>
            </p:cNvSpPr>
            <p:nvPr/>
          </p:nvSpPr>
          <p:spPr bwMode="auto">
            <a:xfrm>
              <a:off x="764765" y="1594713"/>
              <a:ext cx="55563" cy="33337"/>
            </a:xfrm>
            <a:custGeom>
              <a:avLst/>
              <a:gdLst>
                <a:gd name="T0" fmla="*/ 1 w 68"/>
                <a:gd name="T1" fmla="*/ 14 h 42"/>
                <a:gd name="T2" fmla="*/ 1 w 68"/>
                <a:gd name="T3" fmla="*/ 14 h 42"/>
                <a:gd name="T4" fmla="*/ 66 w 68"/>
                <a:gd name="T5" fmla="*/ 0 h 42"/>
                <a:gd name="T6" fmla="*/ 66 w 68"/>
                <a:gd name="T7" fmla="*/ 0 h 42"/>
                <a:gd name="T8" fmla="*/ 68 w 68"/>
                <a:gd name="T9" fmla="*/ 2 h 42"/>
                <a:gd name="T10" fmla="*/ 68 w 68"/>
                <a:gd name="T11" fmla="*/ 8 h 42"/>
                <a:gd name="T12" fmla="*/ 68 w 68"/>
                <a:gd name="T13" fmla="*/ 8 h 42"/>
                <a:gd name="T14" fmla="*/ 68 w 68"/>
                <a:gd name="T15" fmla="*/ 16 h 42"/>
                <a:gd name="T16" fmla="*/ 68 w 68"/>
                <a:gd name="T17" fmla="*/ 16 h 42"/>
                <a:gd name="T18" fmla="*/ 68 w 68"/>
                <a:gd name="T19" fmla="*/ 22 h 42"/>
                <a:gd name="T20" fmla="*/ 66 w 68"/>
                <a:gd name="T21" fmla="*/ 26 h 42"/>
                <a:gd name="T22" fmla="*/ 66 w 68"/>
                <a:gd name="T23" fmla="*/ 26 h 42"/>
                <a:gd name="T24" fmla="*/ 1 w 68"/>
                <a:gd name="T25" fmla="*/ 42 h 42"/>
                <a:gd name="T26" fmla="*/ 1 w 68"/>
                <a:gd name="T27" fmla="*/ 42 h 42"/>
                <a:gd name="T28" fmla="*/ 0 w 68"/>
                <a:gd name="T29" fmla="*/ 40 h 42"/>
                <a:gd name="T30" fmla="*/ 0 w 68"/>
                <a:gd name="T31" fmla="*/ 32 h 42"/>
                <a:gd name="T32" fmla="*/ 0 w 68"/>
                <a:gd name="T33" fmla="*/ 32 h 42"/>
                <a:gd name="T34" fmla="*/ 0 w 68"/>
                <a:gd name="T35" fmla="*/ 24 h 42"/>
                <a:gd name="T36" fmla="*/ 0 w 68"/>
                <a:gd name="T37" fmla="*/ 24 h 42"/>
                <a:gd name="T38" fmla="*/ 0 w 68"/>
                <a:gd name="T39" fmla="*/ 18 h 42"/>
                <a:gd name="T40" fmla="*/ 1 w 68"/>
                <a:gd name="T41" fmla="*/ 14 h 42"/>
                <a:gd name="T42" fmla="*/ 1 w 68"/>
                <a:gd name="T43"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2">
                  <a:moveTo>
                    <a:pt x="1" y="14"/>
                  </a:moveTo>
                  <a:lnTo>
                    <a:pt x="1" y="14"/>
                  </a:lnTo>
                  <a:lnTo>
                    <a:pt x="66" y="0"/>
                  </a:lnTo>
                  <a:lnTo>
                    <a:pt x="66" y="0"/>
                  </a:lnTo>
                  <a:lnTo>
                    <a:pt x="68" y="2"/>
                  </a:lnTo>
                  <a:lnTo>
                    <a:pt x="68" y="8"/>
                  </a:lnTo>
                  <a:lnTo>
                    <a:pt x="68" y="8"/>
                  </a:lnTo>
                  <a:lnTo>
                    <a:pt x="68" y="16"/>
                  </a:lnTo>
                  <a:lnTo>
                    <a:pt x="68" y="16"/>
                  </a:lnTo>
                  <a:lnTo>
                    <a:pt x="68" y="22"/>
                  </a:lnTo>
                  <a:lnTo>
                    <a:pt x="66" y="26"/>
                  </a:lnTo>
                  <a:lnTo>
                    <a:pt x="66" y="26"/>
                  </a:lnTo>
                  <a:lnTo>
                    <a:pt x="1" y="42"/>
                  </a:lnTo>
                  <a:lnTo>
                    <a:pt x="1" y="42"/>
                  </a:lnTo>
                  <a:lnTo>
                    <a:pt x="0" y="40"/>
                  </a:lnTo>
                  <a:lnTo>
                    <a:pt x="0" y="32"/>
                  </a:lnTo>
                  <a:lnTo>
                    <a:pt x="0" y="32"/>
                  </a:lnTo>
                  <a:lnTo>
                    <a:pt x="0" y="24"/>
                  </a:lnTo>
                  <a:lnTo>
                    <a:pt x="0" y="24"/>
                  </a:lnTo>
                  <a:lnTo>
                    <a:pt x="0" y="18"/>
                  </a:lnTo>
                  <a:lnTo>
                    <a:pt x="1" y="14"/>
                  </a:lnTo>
                  <a:lnTo>
                    <a:pt x="1" y="14"/>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2" name="Freeform 17"/>
            <p:cNvSpPr>
              <a:spLocks/>
            </p:cNvSpPr>
            <p:nvPr/>
          </p:nvSpPr>
          <p:spPr bwMode="auto">
            <a:xfrm>
              <a:off x="764765" y="1628050"/>
              <a:ext cx="55563" cy="34925"/>
            </a:xfrm>
            <a:custGeom>
              <a:avLst/>
              <a:gdLst>
                <a:gd name="T0" fmla="*/ 1 w 68"/>
                <a:gd name="T1" fmla="*/ 17 h 45"/>
                <a:gd name="T2" fmla="*/ 1 w 68"/>
                <a:gd name="T3" fmla="*/ 17 h 45"/>
                <a:gd name="T4" fmla="*/ 66 w 68"/>
                <a:gd name="T5" fmla="*/ 0 h 45"/>
                <a:gd name="T6" fmla="*/ 66 w 68"/>
                <a:gd name="T7" fmla="*/ 0 h 45"/>
                <a:gd name="T8" fmla="*/ 68 w 68"/>
                <a:gd name="T9" fmla="*/ 2 h 45"/>
                <a:gd name="T10" fmla="*/ 68 w 68"/>
                <a:gd name="T11" fmla="*/ 7 h 45"/>
                <a:gd name="T12" fmla="*/ 68 w 68"/>
                <a:gd name="T13" fmla="*/ 7 h 45"/>
                <a:gd name="T14" fmla="*/ 68 w 68"/>
                <a:gd name="T15" fmla="*/ 15 h 45"/>
                <a:gd name="T16" fmla="*/ 68 w 68"/>
                <a:gd name="T17" fmla="*/ 15 h 45"/>
                <a:gd name="T18" fmla="*/ 68 w 68"/>
                <a:gd name="T19" fmla="*/ 21 h 45"/>
                <a:gd name="T20" fmla="*/ 66 w 68"/>
                <a:gd name="T21" fmla="*/ 25 h 45"/>
                <a:gd name="T22" fmla="*/ 66 w 68"/>
                <a:gd name="T23" fmla="*/ 25 h 45"/>
                <a:gd name="T24" fmla="*/ 1 w 68"/>
                <a:gd name="T25" fmla="*/ 45 h 45"/>
                <a:gd name="T26" fmla="*/ 1 w 68"/>
                <a:gd name="T27" fmla="*/ 45 h 45"/>
                <a:gd name="T28" fmla="*/ 0 w 68"/>
                <a:gd name="T29" fmla="*/ 43 h 45"/>
                <a:gd name="T30" fmla="*/ 0 w 68"/>
                <a:gd name="T31" fmla="*/ 35 h 45"/>
                <a:gd name="T32" fmla="*/ 0 w 68"/>
                <a:gd name="T33" fmla="*/ 35 h 45"/>
                <a:gd name="T34" fmla="*/ 0 w 68"/>
                <a:gd name="T35" fmla="*/ 29 h 45"/>
                <a:gd name="T36" fmla="*/ 0 w 68"/>
                <a:gd name="T37" fmla="*/ 29 h 45"/>
                <a:gd name="T38" fmla="*/ 0 w 68"/>
                <a:gd name="T39" fmla="*/ 21 h 45"/>
                <a:gd name="T40" fmla="*/ 1 w 68"/>
                <a:gd name="T41" fmla="*/ 17 h 45"/>
                <a:gd name="T42" fmla="*/ 1 w 68"/>
                <a:gd name="T4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5">
                  <a:moveTo>
                    <a:pt x="1" y="17"/>
                  </a:moveTo>
                  <a:lnTo>
                    <a:pt x="1" y="17"/>
                  </a:lnTo>
                  <a:lnTo>
                    <a:pt x="66" y="0"/>
                  </a:lnTo>
                  <a:lnTo>
                    <a:pt x="66" y="0"/>
                  </a:lnTo>
                  <a:lnTo>
                    <a:pt x="68" y="2"/>
                  </a:lnTo>
                  <a:lnTo>
                    <a:pt x="68" y="7"/>
                  </a:lnTo>
                  <a:lnTo>
                    <a:pt x="68" y="7"/>
                  </a:lnTo>
                  <a:lnTo>
                    <a:pt x="68" y="15"/>
                  </a:lnTo>
                  <a:lnTo>
                    <a:pt x="68" y="15"/>
                  </a:lnTo>
                  <a:lnTo>
                    <a:pt x="68" y="21"/>
                  </a:lnTo>
                  <a:lnTo>
                    <a:pt x="66" y="25"/>
                  </a:lnTo>
                  <a:lnTo>
                    <a:pt x="66" y="25"/>
                  </a:lnTo>
                  <a:lnTo>
                    <a:pt x="1" y="45"/>
                  </a:lnTo>
                  <a:lnTo>
                    <a:pt x="1" y="45"/>
                  </a:lnTo>
                  <a:lnTo>
                    <a:pt x="0" y="43"/>
                  </a:lnTo>
                  <a:lnTo>
                    <a:pt x="0" y="35"/>
                  </a:lnTo>
                  <a:lnTo>
                    <a:pt x="0" y="35"/>
                  </a:lnTo>
                  <a:lnTo>
                    <a:pt x="0" y="29"/>
                  </a:lnTo>
                  <a:lnTo>
                    <a:pt x="0" y="29"/>
                  </a:lnTo>
                  <a:lnTo>
                    <a:pt x="0" y="21"/>
                  </a:lnTo>
                  <a:lnTo>
                    <a:pt x="1" y="17"/>
                  </a:lnTo>
                  <a:lnTo>
                    <a:pt x="1" y="17"/>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3" name="Freeform 18"/>
            <p:cNvSpPr>
              <a:spLocks/>
            </p:cNvSpPr>
            <p:nvPr/>
          </p:nvSpPr>
          <p:spPr bwMode="auto">
            <a:xfrm>
              <a:off x="842552" y="1191488"/>
              <a:ext cx="80963" cy="485775"/>
            </a:xfrm>
            <a:custGeom>
              <a:avLst/>
              <a:gdLst>
                <a:gd name="T0" fmla="*/ 10 w 102"/>
                <a:gd name="T1" fmla="*/ 0 h 613"/>
                <a:gd name="T2" fmla="*/ 10 w 102"/>
                <a:gd name="T3" fmla="*/ 0 h 613"/>
                <a:gd name="T4" fmla="*/ 96 w 102"/>
                <a:gd name="T5" fmla="*/ 45 h 613"/>
                <a:gd name="T6" fmla="*/ 96 w 102"/>
                <a:gd name="T7" fmla="*/ 45 h 613"/>
                <a:gd name="T8" fmla="*/ 102 w 102"/>
                <a:gd name="T9" fmla="*/ 47 h 613"/>
                <a:gd name="T10" fmla="*/ 102 w 102"/>
                <a:gd name="T11" fmla="*/ 49 h 613"/>
                <a:gd name="T12" fmla="*/ 102 w 102"/>
                <a:gd name="T13" fmla="*/ 55 h 613"/>
                <a:gd name="T14" fmla="*/ 102 w 102"/>
                <a:gd name="T15" fmla="*/ 55 h 613"/>
                <a:gd name="T16" fmla="*/ 102 w 102"/>
                <a:gd name="T17" fmla="*/ 314 h 613"/>
                <a:gd name="T18" fmla="*/ 102 w 102"/>
                <a:gd name="T19" fmla="*/ 314 h 613"/>
                <a:gd name="T20" fmla="*/ 100 w 102"/>
                <a:gd name="T21" fmla="*/ 568 h 613"/>
                <a:gd name="T22" fmla="*/ 100 w 102"/>
                <a:gd name="T23" fmla="*/ 568 h 613"/>
                <a:gd name="T24" fmla="*/ 100 w 102"/>
                <a:gd name="T25" fmla="*/ 574 h 613"/>
                <a:gd name="T26" fmla="*/ 98 w 102"/>
                <a:gd name="T27" fmla="*/ 578 h 613"/>
                <a:gd name="T28" fmla="*/ 94 w 102"/>
                <a:gd name="T29" fmla="*/ 580 h 613"/>
                <a:gd name="T30" fmla="*/ 94 w 102"/>
                <a:gd name="T31" fmla="*/ 580 h 613"/>
                <a:gd name="T32" fmla="*/ 6 w 102"/>
                <a:gd name="T33" fmla="*/ 613 h 613"/>
                <a:gd name="T34" fmla="*/ 6 w 102"/>
                <a:gd name="T35" fmla="*/ 613 h 613"/>
                <a:gd name="T36" fmla="*/ 4 w 102"/>
                <a:gd name="T37" fmla="*/ 613 h 613"/>
                <a:gd name="T38" fmla="*/ 2 w 102"/>
                <a:gd name="T39" fmla="*/ 613 h 613"/>
                <a:gd name="T40" fmla="*/ 0 w 102"/>
                <a:gd name="T41" fmla="*/ 609 h 613"/>
                <a:gd name="T42" fmla="*/ 0 w 102"/>
                <a:gd name="T43" fmla="*/ 603 h 613"/>
                <a:gd name="T44" fmla="*/ 0 w 102"/>
                <a:gd name="T45" fmla="*/ 603 h 613"/>
                <a:gd name="T46" fmla="*/ 0 w 102"/>
                <a:gd name="T47" fmla="*/ 308 h 613"/>
                <a:gd name="T48" fmla="*/ 0 w 102"/>
                <a:gd name="T49" fmla="*/ 308 h 613"/>
                <a:gd name="T50" fmla="*/ 2 w 102"/>
                <a:gd name="T51" fmla="*/ 8 h 613"/>
                <a:gd name="T52" fmla="*/ 2 w 102"/>
                <a:gd name="T53" fmla="*/ 8 h 613"/>
                <a:gd name="T54" fmla="*/ 4 w 102"/>
                <a:gd name="T55" fmla="*/ 2 h 613"/>
                <a:gd name="T56" fmla="*/ 4 w 102"/>
                <a:gd name="T57" fmla="*/ 0 h 613"/>
                <a:gd name="T58" fmla="*/ 6 w 102"/>
                <a:gd name="T59" fmla="*/ 0 h 613"/>
                <a:gd name="T60" fmla="*/ 10 w 102"/>
                <a:gd name="T61" fmla="*/ 0 h 613"/>
                <a:gd name="T62" fmla="*/ 10 w 102"/>
                <a:gd name="T63"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613">
                  <a:moveTo>
                    <a:pt x="10" y="0"/>
                  </a:moveTo>
                  <a:lnTo>
                    <a:pt x="10" y="0"/>
                  </a:lnTo>
                  <a:lnTo>
                    <a:pt x="96" y="45"/>
                  </a:lnTo>
                  <a:lnTo>
                    <a:pt x="96" y="45"/>
                  </a:lnTo>
                  <a:lnTo>
                    <a:pt x="102" y="47"/>
                  </a:lnTo>
                  <a:lnTo>
                    <a:pt x="102" y="49"/>
                  </a:lnTo>
                  <a:lnTo>
                    <a:pt x="102" y="55"/>
                  </a:lnTo>
                  <a:lnTo>
                    <a:pt x="102" y="55"/>
                  </a:lnTo>
                  <a:lnTo>
                    <a:pt x="102" y="314"/>
                  </a:lnTo>
                  <a:lnTo>
                    <a:pt x="102" y="314"/>
                  </a:lnTo>
                  <a:lnTo>
                    <a:pt x="100" y="568"/>
                  </a:lnTo>
                  <a:lnTo>
                    <a:pt x="100" y="568"/>
                  </a:lnTo>
                  <a:lnTo>
                    <a:pt x="100" y="574"/>
                  </a:lnTo>
                  <a:lnTo>
                    <a:pt x="98" y="578"/>
                  </a:lnTo>
                  <a:lnTo>
                    <a:pt x="94" y="580"/>
                  </a:lnTo>
                  <a:lnTo>
                    <a:pt x="94" y="580"/>
                  </a:lnTo>
                  <a:lnTo>
                    <a:pt x="6" y="613"/>
                  </a:lnTo>
                  <a:lnTo>
                    <a:pt x="6" y="613"/>
                  </a:lnTo>
                  <a:lnTo>
                    <a:pt x="4" y="613"/>
                  </a:lnTo>
                  <a:lnTo>
                    <a:pt x="2" y="613"/>
                  </a:lnTo>
                  <a:lnTo>
                    <a:pt x="0" y="609"/>
                  </a:lnTo>
                  <a:lnTo>
                    <a:pt x="0" y="603"/>
                  </a:lnTo>
                  <a:lnTo>
                    <a:pt x="0" y="603"/>
                  </a:lnTo>
                  <a:lnTo>
                    <a:pt x="0" y="308"/>
                  </a:lnTo>
                  <a:lnTo>
                    <a:pt x="0" y="308"/>
                  </a:lnTo>
                  <a:lnTo>
                    <a:pt x="2" y="8"/>
                  </a:lnTo>
                  <a:lnTo>
                    <a:pt x="2" y="8"/>
                  </a:lnTo>
                  <a:lnTo>
                    <a:pt x="4" y="2"/>
                  </a:lnTo>
                  <a:lnTo>
                    <a:pt x="4" y="0"/>
                  </a:lnTo>
                  <a:lnTo>
                    <a:pt x="6" y="0"/>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4" name="Freeform 19"/>
            <p:cNvSpPr>
              <a:spLocks/>
            </p:cNvSpPr>
            <p:nvPr/>
          </p:nvSpPr>
          <p:spPr bwMode="auto">
            <a:xfrm>
              <a:off x="856840" y="1235938"/>
              <a:ext cx="53975" cy="79375"/>
            </a:xfrm>
            <a:custGeom>
              <a:avLst/>
              <a:gdLst>
                <a:gd name="T0" fmla="*/ 2 w 69"/>
                <a:gd name="T1" fmla="*/ 0 h 100"/>
                <a:gd name="T2" fmla="*/ 2 w 69"/>
                <a:gd name="T3" fmla="*/ 0 h 100"/>
                <a:gd name="T4" fmla="*/ 65 w 69"/>
                <a:gd name="T5" fmla="*/ 28 h 100"/>
                <a:gd name="T6" fmla="*/ 65 w 69"/>
                <a:gd name="T7" fmla="*/ 28 h 100"/>
                <a:gd name="T8" fmla="*/ 67 w 69"/>
                <a:gd name="T9" fmla="*/ 32 h 100"/>
                <a:gd name="T10" fmla="*/ 69 w 69"/>
                <a:gd name="T11" fmla="*/ 37 h 100"/>
                <a:gd name="T12" fmla="*/ 69 w 69"/>
                <a:gd name="T13" fmla="*/ 37 h 100"/>
                <a:gd name="T14" fmla="*/ 69 w 69"/>
                <a:gd name="T15" fmla="*/ 92 h 100"/>
                <a:gd name="T16" fmla="*/ 69 w 69"/>
                <a:gd name="T17" fmla="*/ 92 h 100"/>
                <a:gd name="T18" fmla="*/ 67 w 69"/>
                <a:gd name="T19" fmla="*/ 98 h 100"/>
                <a:gd name="T20" fmla="*/ 65 w 69"/>
                <a:gd name="T21" fmla="*/ 100 h 100"/>
                <a:gd name="T22" fmla="*/ 65 w 69"/>
                <a:gd name="T23" fmla="*/ 100 h 100"/>
                <a:gd name="T24" fmla="*/ 2 w 69"/>
                <a:gd name="T25" fmla="*/ 79 h 100"/>
                <a:gd name="T26" fmla="*/ 2 w 69"/>
                <a:gd name="T27" fmla="*/ 79 h 100"/>
                <a:gd name="T28" fmla="*/ 0 w 69"/>
                <a:gd name="T29" fmla="*/ 77 h 100"/>
                <a:gd name="T30" fmla="*/ 0 w 69"/>
                <a:gd name="T31" fmla="*/ 71 h 100"/>
                <a:gd name="T32" fmla="*/ 0 w 69"/>
                <a:gd name="T33" fmla="*/ 71 h 100"/>
                <a:gd name="T34" fmla="*/ 0 w 69"/>
                <a:gd name="T35" fmla="*/ 8 h 100"/>
                <a:gd name="T36" fmla="*/ 0 w 69"/>
                <a:gd name="T37" fmla="*/ 8 h 100"/>
                <a:gd name="T38" fmla="*/ 0 w 69"/>
                <a:gd name="T39" fmla="*/ 2 h 100"/>
                <a:gd name="T40" fmla="*/ 2 w 69"/>
                <a:gd name="T41" fmla="*/ 0 h 100"/>
                <a:gd name="T42" fmla="*/ 2 w 69"/>
                <a:gd name="T4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100">
                  <a:moveTo>
                    <a:pt x="2" y="0"/>
                  </a:moveTo>
                  <a:lnTo>
                    <a:pt x="2" y="0"/>
                  </a:lnTo>
                  <a:lnTo>
                    <a:pt x="65" y="28"/>
                  </a:lnTo>
                  <a:lnTo>
                    <a:pt x="65" y="28"/>
                  </a:lnTo>
                  <a:lnTo>
                    <a:pt x="67" y="32"/>
                  </a:lnTo>
                  <a:lnTo>
                    <a:pt x="69" y="37"/>
                  </a:lnTo>
                  <a:lnTo>
                    <a:pt x="69" y="37"/>
                  </a:lnTo>
                  <a:lnTo>
                    <a:pt x="69" y="92"/>
                  </a:lnTo>
                  <a:lnTo>
                    <a:pt x="69" y="92"/>
                  </a:lnTo>
                  <a:lnTo>
                    <a:pt x="67" y="98"/>
                  </a:lnTo>
                  <a:lnTo>
                    <a:pt x="65" y="100"/>
                  </a:lnTo>
                  <a:lnTo>
                    <a:pt x="65" y="100"/>
                  </a:lnTo>
                  <a:lnTo>
                    <a:pt x="2" y="79"/>
                  </a:lnTo>
                  <a:lnTo>
                    <a:pt x="2" y="79"/>
                  </a:lnTo>
                  <a:lnTo>
                    <a:pt x="0" y="77"/>
                  </a:lnTo>
                  <a:lnTo>
                    <a:pt x="0" y="71"/>
                  </a:lnTo>
                  <a:lnTo>
                    <a:pt x="0" y="71"/>
                  </a:lnTo>
                  <a:lnTo>
                    <a:pt x="0" y="8"/>
                  </a:lnTo>
                  <a:lnTo>
                    <a:pt x="0" y="8"/>
                  </a:lnTo>
                  <a:lnTo>
                    <a:pt x="0" y="2"/>
                  </a:lnTo>
                  <a:lnTo>
                    <a:pt x="2" y="0"/>
                  </a:lnTo>
                  <a:lnTo>
                    <a:pt x="2"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5" name="Freeform 20"/>
            <p:cNvSpPr>
              <a:spLocks/>
            </p:cNvSpPr>
            <p:nvPr/>
          </p:nvSpPr>
          <p:spPr bwMode="auto">
            <a:xfrm>
              <a:off x="855252" y="1321663"/>
              <a:ext cx="55563" cy="69850"/>
            </a:xfrm>
            <a:custGeom>
              <a:avLst/>
              <a:gdLst>
                <a:gd name="T0" fmla="*/ 4 w 71"/>
                <a:gd name="T1" fmla="*/ 0 h 88"/>
                <a:gd name="T2" fmla="*/ 4 w 71"/>
                <a:gd name="T3" fmla="*/ 0 h 88"/>
                <a:gd name="T4" fmla="*/ 67 w 71"/>
                <a:gd name="T5" fmla="*/ 18 h 88"/>
                <a:gd name="T6" fmla="*/ 67 w 71"/>
                <a:gd name="T7" fmla="*/ 18 h 88"/>
                <a:gd name="T8" fmla="*/ 69 w 71"/>
                <a:gd name="T9" fmla="*/ 19 h 88"/>
                <a:gd name="T10" fmla="*/ 71 w 71"/>
                <a:gd name="T11" fmla="*/ 25 h 88"/>
                <a:gd name="T12" fmla="*/ 71 w 71"/>
                <a:gd name="T13" fmla="*/ 25 h 88"/>
                <a:gd name="T14" fmla="*/ 69 w 71"/>
                <a:gd name="T15" fmla="*/ 80 h 88"/>
                <a:gd name="T16" fmla="*/ 69 w 71"/>
                <a:gd name="T17" fmla="*/ 80 h 88"/>
                <a:gd name="T18" fmla="*/ 69 w 71"/>
                <a:gd name="T19" fmla="*/ 86 h 88"/>
                <a:gd name="T20" fmla="*/ 67 w 71"/>
                <a:gd name="T21" fmla="*/ 88 h 88"/>
                <a:gd name="T22" fmla="*/ 67 w 71"/>
                <a:gd name="T23" fmla="*/ 88 h 88"/>
                <a:gd name="T24" fmla="*/ 4 w 71"/>
                <a:gd name="T25" fmla="*/ 78 h 88"/>
                <a:gd name="T26" fmla="*/ 4 w 71"/>
                <a:gd name="T27" fmla="*/ 78 h 88"/>
                <a:gd name="T28" fmla="*/ 2 w 71"/>
                <a:gd name="T29" fmla="*/ 76 h 88"/>
                <a:gd name="T30" fmla="*/ 0 w 71"/>
                <a:gd name="T31" fmla="*/ 68 h 88"/>
                <a:gd name="T32" fmla="*/ 0 w 71"/>
                <a:gd name="T33" fmla="*/ 68 h 88"/>
                <a:gd name="T34" fmla="*/ 2 w 71"/>
                <a:gd name="T35" fmla="*/ 8 h 88"/>
                <a:gd name="T36" fmla="*/ 2 w 71"/>
                <a:gd name="T37" fmla="*/ 8 h 88"/>
                <a:gd name="T38" fmla="*/ 2 w 71"/>
                <a:gd name="T39" fmla="*/ 2 h 88"/>
                <a:gd name="T40" fmla="*/ 4 w 71"/>
                <a:gd name="T41" fmla="*/ 0 h 88"/>
                <a:gd name="T42" fmla="*/ 4 w 71"/>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88">
                  <a:moveTo>
                    <a:pt x="4" y="0"/>
                  </a:moveTo>
                  <a:lnTo>
                    <a:pt x="4" y="0"/>
                  </a:lnTo>
                  <a:lnTo>
                    <a:pt x="67" y="18"/>
                  </a:lnTo>
                  <a:lnTo>
                    <a:pt x="67" y="18"/>
                  </a:lnTo>
                  <a:lnTo>
                    <a:pt x="69" y="19"/>
                  </a:lnTo>
                  <a:lnTo>
                    <a:pt x="71" y="25"/>
                  </a:lnTo>
                  <a:lnTo>
                    <a:pt x="71" y="25"/>
                  </a:lnTo>
                  <a:lnTo>
                    <a:pt x="69" y="80"/>
                  </a:lnTo>
                  <a:lnTo>
                    <a:pt x="69" y="80"/>
                  </a:lnTo>
                  <a:lnTo>
                    <a:pt x="69" y="86"/>
                  </a:lnTo>
                  <a:lnTo>
                    <a:pt x="67" y="88"/>
                  </a:lnTo>
                  <a:lnTo>
                    <a:pt x="67" y="88"/>
                  </a:lnTo>
                  <a:lnTo>
                    <a:pt x="4" y="78"/>
                  </a:lnTo>
                  <a:lnTo>
                    <a:pt x="4" y="78"/>
                  </a:lnTo>
                  <a:lnTo>
                    <a:pt x="2" y="76"/>
                  </a:lnTo>
                  <a:lnTo>
                    <a:pt x="0" y="68"/>
                  </a:lnTo>
                  <a:lnTo>
                    <a:pt x="0" y="68"/>
                  </a:lnTo>
                  <a:lnTo>
                    <a:pt x="2" y="8"/>
                  </a:lnTo>
                  <a:lnTo>
                    <a:pt x="2" y="8"/>
                  </a:lnTo>
                  <a:lnTo>
                    <a:pt x="2" y="2"/>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6" name="Freeform 21"/>
            <p:cNvSpPr>
              <a:spLocks/>
            </p:cNvSpPr>
            <p:nvPr/>
          </p:nvSpPr>
          <p:spPr bwMode="auto">
            <a:xfrm>
              <a:off x="855252" y="1405800"/>
              <a:ext cx="53975" cy="63500"/>
            </a:xfrm>
            <a:custGeom>
              <a:avLst/>
              <a:gdLst>
                <a:gd name="T0" fmla="*/ 4 w 69"/>
                <a:gd name="T1" fmla="*/ 0 h 80"/>
                <a:gd name="T2" fmla="*/ 4 w 69"/>
                <a:gd name="T3" fmla="*/ 0 h 80"/>
                <a:gd name="T4" fmla="*/ 67 w 69"/>
                <a:gd name="T5" fmla="*/ 7 h 80"/>
                <a:gd name="T6" fmla="*/ 67 w 69"/>
                <a:gd name="T7" fmla="*/ 7 h 80"/>
                <a:gd name="T8" fmla="*/ 69 w 69"/>
                <a:gd name="T9" fmla="*/ 9 h 80"/>
                <a:gd name="T10" fmla="*/ 69 w 69"/>
                <a:gd name="T11" fmla="*/ 15 h 80"/>
                <a:gd name="T12" fmla="*/ 69 w 69"/>
                <a:gd name="T13" fmla="*/ 15 h 80"/>
                <a:gd name="T14" fmla="*/ 69 w 69"/>
                <a:gd name="T15" fmla="*/ 72 h 80"/>
                <a:gd name="T16" fmla="*/ 69 w 69"/>
                <a:gd name="T17" fmla="*/ 72 h 80"/>
                <a:gd name="T18" fmla="*/ 69 w 69"/>
                <a:gd name="T19" fmla="*/ 76 h 80"/>
                <a:gd name="T20" fmla="*/ 67 w 69"/>
                <a:gd name="T21" fmla="*/ 80 h 80"/>
                <a:gd name="T22" fmla="*/ 67 w 69"/>
                <a:gd name="T23" fmla="*/ 80 h 80"/>
                <a:gd name="T24" fmla="*/ 2 w 69"/>
                <a:gd name="T25" fmla="*/ 80 h 80"/>
                <a:gd name="T26" fmla="*/ 2 w 69"/>
                <a:gd name="T27" fmla="*/ 80 h 80"/>
                <a:gd name="T28" fmla="*/ 0 w 69"/>
                <a:gd name="T29" fmla="*/ 76 h 80"/>
                <a:gd name="T30" fmla="*/ 0 w 69"/>
                <a:gd name="T31" fmla="*/ 70 h 80"/>
                <a:gd name="T32" fmla="*/ 0 w 69"/>
                <a:gd name="T33" fmla="*/ 70 h 80"/>
                <a:gd name="T34" fmla="*/ 0 w 69"/>
                <a:gd name="T35" fmla="*/ 9 h 80"/>
                <a:gd name="T36" fmla="*/ 0 w 69"/>
                <a:gd name="T37" fmla="*/ 9 h 80"/>
                <a:gd name="T38" fmla="*/ 2 w 69"/>
                <a:gd name="T39" fmla="*/ 4 h 80"/>
                <a:gd name="T40" fmla="*/ 4 w 69"/>
                <a:gd name="T41" fmla="*/ 0 h 80"/>
                <a:gd name="T42" fmla="*/ 4 w 69"/>
                <a:gd name="T4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80">
                  <a:moveTo>
                    <a:pt x="4" y="0"/>
                  </a:moveTo>
                  <a:lnTo>
                    <a:pt x="4" y="0"/>
                  </a:lnTo>
                  <a:lnTo>
                    <a:pt x="67" y="7"/>
                  </a:lnTo>
                  <a:lnTo>
                    <a:pt x="67" y="7"/>
                  </a:lnTo>
                  <a:lnTo>
                    <a:pt x="69" y="9"/>
                  </a:lnTo>
                  <a:lnTo>
                    <a:pt x="69" y="15"/>
                  </a:lnTo>
                  <a:lnTo>
                    <a:pt x="69" y="15"/>
                  </a:lnTo>
                  <a:lnTo>
                    <a:pt x="69" y="72"/>
                  </a:lnTo>
                  <a:lnTo>
                    <a:pt x="69" y="72"/>
                  </a:lnTo>
                  <a:lnTo>
                    <a:pt x="69" y="76"/>
                  </a:lnTo>
                  <a:lnTo>
                    <a:pt x="67" y="80"/>
                  </a:lnTo>
                  <a:lnTo>
                    <a:pt x="67" y="80"/>
                  </a:lnTo>
                  <a:lnTo>
                    <a:pt x="2" y="80"/>
                  </a:lnTo>
                  <a:lnTo>
                    <a:pt x="2" y="80"/>
                  </a:lnTo>
                  <a:lnTo>
                    <a:pt x="0" y="76"/>
                  </a:lnTo>
                  <a:lnTo>
                    <a:pt x="0" y="70"/>
                  </a:lnTo>
                  <a:lnTo>
                    <a:pt x="0" y="70"/>
                  </a:lnTo>
                  <a:lnTo>
                    <a:pt x="0" y="9"/>
                  </a:lnTo>
                  <a:lnTo>
                    <a:pt x="0" y="9"/>
                  </a:lnTo>
                  <a:lnTo>
                    <a:pt x="2" y="4"/>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7" name="Freeform 22"/>
            <p:cNvSpPr>
              <a:spLocks/>
            </p:cNvSpPr>
            <p:nvPr/>
          </p:nvSpPr>
          <p:spPr bwMode="auto">
            <a:xfrm>
              <a:off x="855252" y="1489938"/>
              <a:ext cx="53975" cy="63500"/>
            </a:xfrm>
            <a:custGeom>
              <a:avLst/>
              <a:gdLst>
                <a:gd name="T0" fmla="*/ 2 w 69"/>
                <a:gd name="T1" fmla="*/ 2 h 81"/>
                <a:gd name="T2" fmla="*/ 2 w 69"/>
                <a:gd name="T3" fmla="*/ 2 h 81"/>
                <a:gd name="T4" fmla="*/ 67 w 69"/>
                <a:gd name="T5" fmla="*/ 0 h 81"/>
                <a:gd name="T6" fmla="*/ 67 w 69"/>
                <a:gd name="T7" fmla="*/ 0 h 81"/>
                <a:gd name="T8" fmla="*/ 69 w 69"/>
                <a:gd name="T9" fmla="*/ 2 h 81"/>
                <a:gd name="T10" fmla="*/ 69 w 69"/>
                <a:gd name="T11" fmla="*/ 8 h 81"/>
                <a:gd name="T12" fmla="*/ 69 w 69"/>
                <a:gd name="T13" fmla="*/ 8 h 81"/>
                <a:gd name="T14" fmla="*/ 69 w 69"/>
                <a:gd name="T15" fmla="*/ 63 h 81"/>
                <a:gd name="T16" fmla="*/ 69 w 69"/>
                <a:gd name="T17" fmla="*/ 63 h 81"/>
                <a:gd name="T18" fmla="*/ 69 w 69"/>
                <a:gd name="T19" fmla="*/ 69 h 81"/>
                <a:gd name="T20" fmla="*/ 67 w 69"/>
                <a:gd name="T21" fmla="*/ 71 h 81"/>
                <a:gd name="T22" fmla="*/ 67 w 69"/>
                <a:gd name="T23" fmla="*/ 71 h 81"/>
                <a:gd name="T24" fmla="*/ 2 w 69"/>
                <a:gd name="T25" fmla="*/ 81 h 81"/>
                <a:gd name="T26" fmla="*/ 2 w 69"/>
                <a:gd name="T27" fmla="*/ 81 h 81"/>
                <a:gd name="T28" fmla="*/ 0 w 69"/>
                <a:gd name="T29" fmla="*/ 79 h 81"/>
                <a:gd name="T30" fmla="*/ 0 w 69"/>
                <a:gd name="T31" fmla="*/ 73 h 81"/>
                <a:gd name="T32" fmla="*/ 0 w 69"/>
                <a:gd name="T33" fmla="*/ 73 h 81"/>
                <a:gd name="T34" fmla="*/ 0 w 69"/>
                <a:gd name="T35" fmla="*/ 10 h 81"/>
                <a:gd name="T36" fmla="*/ 0 w 69"/>
                <a:gd name="T37" fmla="*/ 10 h 81"/>
                <a:gd name="T38" fmla="*/ 0 w 69"/>
                <a:gd name="T39" fmla="*/ 4 h 81"/>
                <a:gd name="T40" fmla="*/ 2 w 69"/>
                <a:gd name="T41" fmla="*/ 2 h 81"/>
                <a:gd name="T42" fmla="*/ 2 w 69"/>
                <a:gd name="T43"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81">
                  <a:moveTo>
                    <a:pt x="2" y="2"/>
                  </a:moveTo>
                  <a:lnTo>
                    <a:pt x="2" y="2"/>
                  </a:lnTo>
                  <a:lnTo>
                    <a:pt x="67" y="0"/>
                  </a:lnTo>
                  <a:lnTo>
                    <a:pt x="67" y="0"/>
                  </a:lnTo>
                  <a:lnTo>
                    <a:pt x="69" y="2"/>
                  </a:lnTo>
                  <a:lnTo>
                    <a:pt x="69" y="8"/>
                  </a:lnTo>
                  <a:lnTo>
                    <a:pt x="69" y="8"/>
                  </a:lnTo>
                  <a:lnTo>
                    <a:pt x="69" y="63"/>
                  </a:lnTo>
                  <a:lnTo>
                    <a:pt x="69" y="63"/>
                  </a:lnTo>
                  <a:lnTo>
                    <a:pt x="69" y="69"/>
                  </a:lnTo>
                  <a:lnTo>
                    <a:pt x="67" y="71"/>
                  </a:lnTo>
                  <a:lnTo>
                    <a:pt x="67" y="71"/>
                  </a:lnTo>
                  <a:lnTo>
                    <a:pt x="2" y="81"/>
                  </a:lnTo>
                  <a:lnTo>
                    <a:pt x="2" y="81"/>
                  </a:lnTo>
                  <a:lnTo>
                    <a:pt x="0" y="79"/>
                  </a:lnTo>
                  <a:lnTo>
                    <a:pt x="0" y="73"/>
                  </a:lnTo>
                  <a:lnTo>
                    <a:pt x="0" y="73"/>
                  </a:lnTo>
                  <a:lnTo>
                    <a:pt x="0" y="10"/>
                  </a:lnTo>
                  <a:lnTo>
                    <a:pt x="0" y="10"/>
                  </a:lnTo>
                  <a:lnTo>
                    <a:pt x="0" y="4"/>
                  </a:lnTo>
                  <a:lnTo>
                    <a:pt x="2" y="2"/>
                  </a:lnTo>
                  <a:lnTo>
                    <a:pt x="2" y="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8" name="Freeform 23"/>
            <p:cNvSpPr>
              <a:spLocks/>
            </p:cNvSpPr>
            <p:nvPr/>
          </p:nvSpPr>
          <p:spPr bwMode="auto">
            <a:xfrm>
              <a:off x="855252" y="1575663"/>
              <a:ext cx="53975" cy="28575"/>
            </a:xfrm>
            <a:custGeom>
              <a:avLst/>
              <a:gdLst>
                <a:gd name="T0" fmla="*/ 2 w 69"/>
                <a:gd name="T1" fmla="*/ 14 h 35"/>
                <a:gd name="T2" fmla="*/ 2 w 69"/>
                <a:gd name="T3" fmla="*/ 14 h 35"/>
                <a:gd name="T4" fmla="*/ 65 w 69"/>
                <a:gd name="T5" fmla="*/ 0 h 35"/>
                <a:gd name="T6" fmla="*/ 65 w 69"/>
                <a:gd name="T7" fmla="*/ 0 h 35"/>
                <a:gd name="T8" fmla="*/ 67 w 69"/>
                <a:gd name="T9" fmla="*/ 0 h 35"/>
                <a:gd name="T10" fmla="*/ 69 w 69"/>
                <a:gd name="T11" fmla="*/ 6 h 35"/>
                <a:gd name="T12" fmla="*/ 69 w 69"/>
                <a:gd name="T13" fmla="*/ 6 h 35"/>
                <a:gd name="T14" fmla="*/ 69 w 69"/>
                <a:gd name="T15" fmla="*/ 12 h 35"/>
                <a:gd name="T16" fmla="*/ 69 w 69"/>
                <a:gd name="T17" fmla="*/ 12 h 35"/>
                <a:gd name="T18" fmla="*/ 67 w 69"/>
                <a:gd name="T19" fmla="*/ 18 h 35"/>
                <a:gd name="T20" fmla="*/ 65 w 69"/>
                <a:gd name="T21" fmla="*/ 20 h 35"/>
                <a:gd name="T22" fmla="*/ 65 w 69"/>
                <a:gd name="T23" fmla="*/ 20 h 35"/>
                <a:gd name="T24" fmla="*/ 2 w 69"/>
                <a:gd name="T25" fmla="*/ 35 h 35"/>
                <a:gd name="T26" fmla="*/ 2 w 69"/>
                <a:gd name="T27" fmla="*/ 35 h 35"/>
                <a:gd name="T28" fmla="*/ 0 w 69"/>
                <a:gd name="T29" fmla="*/ 33 h 35"/>
                <a:gd name="T30" fmla="*/ 0 w 69"/>
                <a:gd name="T31" fmla="*/ 27 h 35"/>
                <a:gd name="T32" fmla="*/ 0 w 69"/>
                <a:gd name="T33" fmla="*/ 27 h 35"/>
                <a:gd name="T34" fmla="*/ 0 w 69"/>
                <a:gd name="T35" fmla="*/ 22 h 35"/>
                <a:gd name="T36" fmla="*/ 0 w 69"/>
                <a:gd name="T37" fmla="*/ 22 h 35"/>
                <a:gd name="T38" fmla="*/ 0 w 69"/>
                <a:gd name="T39" fmla="*/ 16 h 35"/>
                <a:gd name="T40" fmla="*/ 2 w 69"/>
                <a:gd name="T41" fmla="*/ 14 h 35"/>
                <a:gd name="T42" fmla="*/ 2 w 69"/>
                <a:gd name="T4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35">
                  <a:moveTo>
                    <a:pt x="2" y="14"/>
                  </a:moveTo>
                  <a:lnTo>
                    <a:pt x="2" y="14"/>
                  </a:lnTo>
                  <a:lnTo>
                    <a:pt x="65" y="0"/>
                  </a:lnTo>
                  <a:lnTo>
                    <a:pt x="65" y="0"/>
                  </a:lnTo>
                  <a:lnTo>
                    <a:pt x="67" y="0"/>
                  </a:lnTo>
                  <a:lnTo>
                    <a:pt x="69" y="6"/>
                  </a:lnTo>
                  <a:lnTo>
                    <a:pt x="69" y="6"/>
                  </a:lnTo>
                  <a:lnTo>
                    <a:pt x="69" y="12"/>
                  </a:lnTo>
                  <a:lnTo>
                    <a:pt x="69" y="12"/>
                  </a:lnTo>
                  <a:lnTo>
                    <a:pt x="67" y="18"/>
                  </a:lnTo>
                  <a:lnTo>
                    <a:pt x="65" y="20"/>
                  </a:lnTo>
                  <a:lnTo>
                    <a:pt x="65" y="20"/>
                  </a:lnTo>
                  <a:lnTo>
                    <a:pt x="2" y="35"/>
                  </a:lnTo>
                  <a:lnTo>
                    <a:pt x="2" y="35"/>
                  </a:lnTo>
                  <a:lnTo>
                    <a:pt x="0" y="33"/>
                  </a:lnTo>
                  <a:lnTo>
                    <a:pt x="0" y="27"/>
                  </a:lnTo>
                  <a:lnTo>
                    <a:pt x="0" y="27"/>
                  </a:lnTo>
                  <a:lnTo>
                    <a:pt x="0" y="22"/>
                  </a:lnTo>
                  <a:lnTo>
                    <a:pt x="0" y="22"/>
                  </a:lnTo>
                  <a:lnTo>
                    <a:pt x="0" y="16"/>
                  </a:lnTo>
                  <a:lnTo>
                    <a:pt x="2" y="14"/>
                  </a:lnTo>
                  <a:lnTo>
                    <a:pt x="2" y="14"/>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89" name="Freeform 24"/>
            <p:cNvSpPr>
              <a:spLocks/>
            </p:cNvSpPr>
            <p:nvPr/>
          </p:nvSpPr>
          <p:spPr bwMode="auto">
            <a:xfrm>
              <a:off x="853665" y="1604238"/>
              <a:ext cx="55563" cy="31750"/>
            </a:xfrm>
            <a:custGeom>
              <a:avLst/>
              <a:gdLst>
                <a:gd name="T0" fmla="*/ 4 w 71"/>
                <a:gd name="T1" fmla="*/ 16 h 39"/>
                <a:gd name="T2" fmla="*/ 4 w 71"/>
                <a:gd name="T3" fmla="*/ 16 h 39"/>
                <a:gd name="T4" fmla="*/ 67 w 71"/>
                <a:gd name="T5" fmla="*/ 0 h 39"/>
                <a:gd name="T6" fmla="*/ 67 w 71"/>
                <a:gd name="T7" fmla="*/ 0 h 39"/>
                <a:gd name="T8" fmla="*/ 69 w 71"/>
                <a:gd name="T9" fmla="*/ 0 h 39"/>
                <a:gd name="T10" fmla="*/ 71 w 71"/>
                <a:gd name="T11" fmla="*/ 6 h 39"/>
                <a:gd name="T12" fmla="*/ 71 w 71"/>
                <a:gd name="T13" fmla="*/ 6 h 39"/>
                <a:gd name="T14" fmla="*/ 71 w 71"/>
                <a:gd name="T15" fmla="*/ 12 h 39"/>
                <a:gd name="T16" fmla="*/ 71 w 71"/>
                <a:gd name="T17" fmla="*/ 12 h 39"/>
                <a:gd name="T18" fmla="*/ 69 w 71"/>
                <a:gd name="T19" fmla="*/ 18 h 39"/>
                <a:gd name="T20" fmla="*/ 67 w 71"/>
                <a:gd name="T21" fmla="*/ 20 h 39"/>
                <a:gd name="T22" fmla="*/ 67 w 71"/>
                <a:gd name="T23" fmla="*/ 20 h 39"/>
                <a:gd name="T24" fmla="*/ 4 w 71"/>
                <a:gd name="T25" fmla="*/ 39 h 39"/>
                <a:gd name="T26" fmla="*/ 4 w 71"/>
                <a:gd name="T27" fmla="*/ 39 h 39"/>
                <a:gd name="T28" fmla="*/ 2 w 71"/>
                <a:gd name="T29" fmla="*/ 37 h 39"/>
                <a:gd name="T30" fmla="*/ 0 w 71"/>
                <a:gd name="T31" fmla="*/ 32 h 39"/>
                <a:gd name="T32" fmla="*/ 0 w 71"/>
                <a:gd name="T33" fmla="*/ 32 h 39"/>
                <a:gd name="T34" fmla="*/ 0 w 71"/>
                <a:gd name="T35" fmla="*/ 26 h 39"/>
                <a:gd name="T36" fmla="*/ 0 w 71"/>
                <a:gd name="T37" fmla="*/ 26 h 39"/>
                <a:gd name="T38" fmla="*/ 2 w 71"/>
                <a:gd name="T39" fmla="*/ 20 h 39"/>
                <a:gd name="T40" fmla="*/ 4 w 71"/>
                <a:gd name="T41" fmla="*/ 16 h 39"/>
                <a:gd name="T42" fmla="*/ 4 w 71"/>
                <a:gd name="T4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39">
                  <a:moveTo>
                    <a:pt x="4" y="16"/>
                  </a:moveTo>
                  <a:lnTo>
                    <a:pt x="4" y="16"/>
                  </a:lnTo>
                  <a:lnTo>
                    <a:pt x="67" y="0"/>
                  </a:lnTo>
                  <a:lnTo>
                    <a:pt x="67" y="0"/>
                  </a:lnTo>
                  <a:lnTo>
                    <a:pt x="69" y="0"/>
                  </a:lnTo>
                  <a:lnTo>
                    <a:pt x="71" y="6"/>
                  </a:lnTo>
                  <a:lnTo>
                    <a:pt x="71" y="6"/>
                  </a:lnTo>
                  <a:lnTo>
                    <a:pt x="71" y="12"/>
                  </a:lnTo>
                  <a:lnTo>
                    <a:pt x="71" y="12"/>
                  </a:lnTo>
                  <a:lnTo>
                    <a:pt x="69" y="18"/>
                  </a:lnTo>
                  <a:lnTo>
                    <a:pt x="67" y="20"/>
                  </a:lnTo>
                  <a:lnTo>
                    <a:pt x="67" y="20"/>
                  </a:lnTo>
                  <a:lnTo>
                    <a:pt x="4" y="39"/>
                  </a:lnTo>
                  <a:lnTo>
                    <a:pt x="4" y="39"/>
                  </a:lnTo>
                  <a:lnTo>
                    <a:pt x="2" y="37"/>
                  </a:lnTo>
                  <a:lnTo>
                    <a:pt x="0" y="32"/>
                  </a:lnTo>
                  <a:lnTo>
                    <a:pt x="0" y="32"/>
                  </a:lnTo>
                  <a:lnTo>
                    <a:pt x="0" y="26"/>
                  </a:lnTo>
                  <a:lnTo>
                    <a:pt x="0" y="26"/>
                  </a:lnTo>
                  <a:lnTo>
                    <a:pt x="2" y="20"/>
                  </a:lnTo>
                  <a:lnTo>
                    <a:pt x="4" y="16"/>
                  </a:lnTo>
                  <a:lnTo>
                    <a:pt x="4" y="16"/>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0" name="Freeform 25"/>
            <p:cNvSpPr>
              <a:spLocks/>
            </p:cNvSpPr>
            <p:nvPr/>
          </p:nvSpPr>
          <p:spPr bwMode="auto">
            <a:xfrm>
              <a:off x="931452" y="1235938"/>
              <a:ext cx="82550" cy="407987"/>
            </a:xfrm>
            <a:custGeom>
              <a:avLst/>
              <a:gdLst>
                <a:gd name="T0" fmla="*/ 10 w 104"/>
                <a:gd name="T1" fmla="*/ 0 h 513"/>
                <a:gd name="T2" fmla="*/ 10 w 104"/>
                <a:gd name="T3" fmla="*/ 0 h 513"/>
                <a:gd name="T4" fmla="*/ 98 w 104"/>
                <a:gd name="T5" fmla="*/ 45 h 513"/>
                <a:gd name="T6" fmla="*/ 98 w 104"/>
                <a:gd name="T7" fmla="*/ 45 h 513"/>
                <a:gd name="T8" fmla="*/ 102 w 104"/>
                <a:gd name="T9" fmla="*/ 47 h 513"/>
                <a:gd name="T10" fmla="*/ 104 w 104"/>
                <a:gd name="T11" fmla="*/ 51 h 513"/>
                <a:gd name="T12" fmla="*/ 104 w 104"/>
                <a:gd name="T13" fmla="*/ 55 h 513"/>
                <a:gd name="T14" fmla="*/ 104 w 104"/>
                <a:gd name="T15" fmla="*/ 55 h 513"/>
                <a:gd name="T16" fmla="*/ 102 w 104"/>
                <a:gd name="T17" fmla="*/ 263 h 513"/>
                <a:gd name="T18" fmla="*/ 102 w 104"/>
                <a:gd name="T19" fmla="*/ 263 h 513"/>
                <a:gd name="T20" fmla="*/ 102 w 104"/>
                <a:gd name="T21" fmla="*/ 468 h 513"/>
                <a:gd name="T22" fmla="*/ 102 w 104"/>
                <a:gd name="T23" fmla="*/ 468 h 513"/>
                <a:gd name="T24" fmla="*/ 102 w 104"/>
                <a:gd name="T25" fmla="*/ 474 h 513"/>
                <a:gd name="T26" fmla="*/ 100 w 104"/>
                <a:gd name="T27" fmla="*/ 476 h 513"/>
                <a:gd name="T28" fmla="*/ 96 w 104"/>
                <a:gd name="T29" fmla="*/ 480 h 513"/>
                <a:gd name="T30" fmla="*/ 96 w 104"/>
                <a:gd name="T31" fmla="*/ 480 h 513"/>
                <a:gd name="T32" fmla="*/ 8 w 104"/>
                <a:gd name="T33" fmla="*/ 513 h 513"/>
                <a:gd name="T34" fmla="*/ 8 w 104"/>
                <a:gd name="T35" fmla="*/ 513 h 513"/>
                <a:gd name="T36" fmla="*/ 4 w 104"/>
                <a:gd name="T37" fmla="*/ 513 h 513"/>
                <a:gd name="T38" fmla="*/ 2 w 104"/>
                <a:gd name="T39" fmla="*/ 511 h 513"/>
                <a:gd name="T40" fmla="*/ 0 w 104"/>
                <a:gd name="T41" fmla="*/ 499 h 513"/>
                <a:gd name="T42" fmla="*/ 0 w 104"/>
                <a:gd name="T43" fmla="*/ 499 h 513"/>
                <a:gd name="T44" fmla="*/ 2 w 104"/>
                <a:gd name="T45" fmla="*/ 257 h 513"/>
                <a:gd name="T46" fmla="*/ 2 w 104"/>
                <a:gd name="T47" fmla="*/ 257 h 513"/>
                <a:gd name="T48" fmla="*/ 4 w 104"/>
                <a:gd name="T49" fmla="*/ 8 h 513"/>
                <a:gd name="T50" fmla="*/ 4 w 104"/>
                <a:gd name="T51" fmla="*/ 8 h 513"/>
                <a:gd name="T52" fmla="*/ 4 w 104"/>
                <a:gd name="T53" fmla="*/ 2 h 513"/>
                <a:gd name="T54" fmla="*/ 6 w 104"/>
                <a:gd name="T55" fmla="*/ 0 h 513"/>
                <a:gd name="T56" fmla="*/ 8 w 104"/>
                <a:gd name="T57" fmla="*/ 0 h 513"/>
                <a:gd name="T58" fmla="*/ 10 w 104"/>
                <a:gd name="T59" fmla="*/ 0 h 513"/>
                <a:gd name="T60" fmla="*/ 10 w 104"/>
                <a:gd name="T6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13">
                  <a:moveTo>
                    <a:pt x="10" y="0"/>
                  </a:moveTo>
                  <a:lnTo>
                    <a:pt x="10" y="0"/>
                  </a:lnTo>
                  <a:lnTo>
                    <a:pt x="98" y="45"/>
                  </a:lnTo>
                  <a:lnTo>
                    <a:pt x="98" y="45"/>
                  </a:lnTo>
                  <a:lnTo>
                    <a:pt x="102" y="47"/>
                  </a:lnTo>
                  <a:lnTo>
                    <a:pt x="104" y="51"/>
                  </a:lnTo>
                  <a:lnTo>
                    <a:pt x="104" y="55"/>
                  </a:lnTo>
                  <a:lnTo>
                    <a:pt x="104" y="55"/>
                  </a:lnTo>
                  <a:lnTo>
                    <a:pt x="102" y="263"/>
                  </a:lnTo>
                  <a:lnTo>
                    <a:pt x="102" y="263"/>
                  </a:lnTo>
                  <a:lnTo>
                    <a:pt x="102" y="468"/>
                  </a:lnTo>
                  <a:lnTo>
                    <a:pt x="102" y="468"/>
                  </a:lnTo>
                  <a:lnTo>
                    <a:pt x="102" y="474"/>
                  </a:lnTo>
                  <a:lnTo>
                    <a:pt x="100" y="476"/>
                  </a:lnTo>
                  <a:lnTo>
                    <a:pt x="96" y="480"/>
                  </a:lnTo>
                  <a:lnTo>
                    <a:pt x="96" y="480"/>
                  </a:lnTo>
                  <a:lnTo>
                    <a:pt x="8" y="513"/>
                  </a:lnTo>
                  <a:lnTo>
                    <a:pt x="8" y="513"/>
                  </a:lnTo>
                  <a:lnTo>
                    <a:pt x="4" y="513"/>
                  </a:lnTo>
                  <a:lnTo>
                    <a:pt x="2" y="511"/>
                  </a:lnTo>
                  <a:lnTo>
                    <a:pt x="0" y="499"/>
                  </a:lnTo>
                  <a:lnTo>
                    <a:pt x="0" y="499"/>
                  </a:lnTo>
                  <a:lnTo>
                    <a:pt x="2" y="257"/>
                  </a:lnTo>
                  <a:lnTo>
                    <a:pt x="2" y="257"/>
                  </a:lnTo>
                  <a:lnTo>
                    <a:pt x="4" y="8"/>
                  </a:lnTo>
                  <a:lnTo>
                    <a:pt x="4" y="8"/>
                  </a:lnTo>
                  <a:lnTo>
                    <a:pt x="4" y="2"/>
                  </a:lnTo>
                  <a:lnTo>
                    <a:pt x="6" y="0"/>
                  </a:lnTo>
                  <a:lnTo>
                    <a:pt x="8" y="0"/>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1" name="Freeform 26"/>
            <p:cNvSpPr>
              <a:spLocks/>
            </p:cNvSpPr>
            <p:nvPr/>
          </p:nvSpPr>
          <p:spPr bwMode="auto">
            <a:xfrm>
              <a:off x="945740" y="1275625"/>
              <a:ext cx="53975" cy="68262"/>
            </a:xfrm>
            <a:custGeom>
              <a:avLst/>
              <a:gdLst>
                <a:gd name="T0" fmla="*/ 4 w 68"/>
                <a:gd name="T1" fmla="*/ 0 h 86"/>
                <a:gd name="T2" fmla="*/ 4 w 68"/>
                <a:gd name="T3" fmla="*/ 0 h 86"/>
                <a:gd name="T4" fmla="*/ 66 w 68"/>
                <a:gd name="T5" fmla="*/ 28 h 86"/>
                <a:gd name="T6" fmla="*/ 66 w 68"/>
                <a:gd name="T7" fmla="*/ 28 h 86"/>
                <a:gd name="T8" fmla="*/ 68 w 68"/>
                <a:gd name="T9" fmla="*/ 30 h 86"/>
                <a:gd name="T10" fmla="*/ 68 w 68"/>
                <a:gd name="T11" fmla="*/ 35 h 86"/>
                <a:gd name="T12" fmla="*/ 68 w 68"/>
                <a:gd name="T13" fmla="*/ 35 h 86"/>
                <a:gd name="T14" fmla="*/ 68 w 68"/>
                <a:gd name="T15" fmla="*/ 80 h 86"/>
                <a:gd name="T16" fmla="*/ 68 w 68"/>
                <a:gd name="T17" fmla="*/ 80 h 86"/>
                <a:gd name="T18" fmla="*/ 68 w 68"/>
                <a:gd name="T19" fmla="*/ 84 h 86"/>
                <a:gd name="T20" fmla="*/ 66 w 68"/>
                <a:gd name="T21" fmla="*/ 86 h 86"/>
                <a:gd name="T22" fmla="*/ 66 w 68"/>
                <a:gd name="T23" fmla="*/ 86 h 86"/>
                <a:gd name="T24" fmla="*/ 4 w 68"/>
                <a:gd name="T25" fmla="*/ 67 h 86"/>
                <a:gd name="T26" fmla="*/ 4 w 68"/>
                <a:gd name="T27" fmla="*/ 67 h 86"/>
                <a:gd name="T28" fmla="*/ 0 w 68"/>
                <a:gd name="T29" fmla="*/ 63 h 86"/>
                <a:gd name="T30" fmla="*/ 0 w 68"/>
                <a:gd name="T31" fmla="*/ 59 h 86"/>
                <a:gd name="T32" fmla="*/ 0 w 68"/>
                <a:gd name="T33" fmla="*/ 59 h 86"/>
                <a:gd name="T34" fmla="*/ 0 w 68"/>
                <a:gd name="T35" fmla="*/ 6 h 86"/>
                <a:gd name="T36" fmla="*/ 0 w 68"/>
                <a:gd name="T37" fmla="*/ 6 h 86"/>
                <a:gd name="T38" fmla="*/ 2 w 68"/>
                <a:gd name="T39" fmla="*/ 2 h 86"/>
                <a:gd name="T40" fmla="*/ 4 w 68"/>
                <a:gd name="T41" fmla="*/ 0 h 86"/>
                <a:gd name="T42" fmla="*/ 4 w 68"/>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86">
                  <a:moveTo>
                    <a:pt x="4" y="0"/>
                  </a:moveTo>
                  <a:lnTo>
                    <a:pt x="4" y="0"/>
                  </a:lnTo>
                  <a:lnTo>
                    <a:pt x="66" y="28"/>
                  </a:lnTo>
                  <a:lnTo>
                    <a:pt x="66" y="28"/>
                  </a:lnTo>
                  <a:lnTo>
                    <a:pt x="68" y="30"/>
                  </a:lnTo>
                  <a:lnTo>
                    <a:pt x="68" y="35"/>
                  </a:lnTo>
                  <a:lnTo>
                    <a:pt x="68" y="35"/>
                  </a:lnTo>
                  <a:lnTo>
                    <a:pt x="68" y="80"/>
                  </a:lnTo>
                  <a:lnTo>
                    <a:pt x="68" y="80"/>
                  </a:lnTo>
                  <a:lnTo>
                    <a:pt x="68" y="84"/>
                  </a:lnTo>
                  <a:lnTo>
                    <a:pt x="66" y="86"/>
                  </a:lnTo>
                  <a:lnTo>
                    <a:pt x="66" y="86"/>
                  </a:lnTo>
                  <a:lnTo>
                    <a:pt x="4" y="67"/>
                  </a:lnTo>
                  <a:lnTo>
                    <a:pt x="4" y="67"/>
                  </a:lnTo>
                  <a:lnTo>
                    <a:pt x="0" y="63"/>
                  </a:lnTo>
                  <a:lnTo>
                    <a:pt x="0" y="59"/>
                  </a:lnTo>
                  <a:lnTo>
                    <a:pt x="0" y="59"/>
                  </a:lnTo>
                  <a:lnTo>
                    <a:pt x="0" y="6"/>
                  </a:lnTo>
                  <a:lnTo>
                    <a:pt x="0" y="6"/>
                  </a:lnTo>
                  <a:lnTo>
                    <a:pt x="2" y="2"/>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2" name="Freeform 27"/>
            <p:cNvSpPr>
              <a:spLocks/>
            </p:cNvSpPr>
            <p:nvPr/>
          </p:nvSpPr>
          <p:spPr bwMode="auto">
            <a:xfrm>
              <a:off x="945740" y="1347063"/>
              <a:ext cx="53975" cy="58737"/>
            </a:xfrm>
            <a:custGeom>
              <a:avLst/>
              <a:gdLst>
                <a:gd name="T0" fmla="*/ 2 w 68"/>
                <a:gd name="T1" fmla="*/ 0 h 75"/>
                <a:gd name="T2" fmla="*/ 2 w 68"/>
                <a:gd name="T3" fmla="*/ 0 h 75"/>
                <a:gd name="T4" fmla="*/ 66 w 68"/>
                <a:gd name="T5" fmla="*/ 16 h 75"/>
                <a:gd name="T6" fmla="*/ 66 w 68"/>
                <a:gd name="T7" fmla="*/ 16 h 75"/>
                <a:gd name="T8" fmla="*/ 68 w 68"/>
                <a:gd name="T9" fmla="*/ 20 h 75"/>
                <a:gd name="T10" fmla="*/ 68 w 68"/>
                <a:gd name="T11" fmla="*/ 24 h 75"/>
                <a:gd name="T12" fmla="*/ 68 w 68"/>
                <a:gd name="T13" fmla="*/ 24 h 75"/>
                <a:gd name="T14" fmla="*/ 68 w 68"/>
                <a:gd name="T15" fmla="*/ 69 h 75"/>
                <a:gd name="T16" fmla="*/ 68 w 68"/>
                <a:gd name="T17" fmla="*/ 69 h 75"/>
                <a:gd name="T18" fmla="*/ 68 w 68"/>
                <a:gd name="T19" fmla="*/ 73 h 75"/>
                <a:gd name="T20" fmla="*/ 66 w 68"/>
                <a:gd name="T21" fmla="*/ 75 h 75"/>
                <a:gd name="T22" fmla="*/ 66 w 68"/>
                <a:gd name="T23" fmla="*/ 75 h 75"/>
                <a:gd name="T24" fmla="*/ 2 w 68"/>
                <a:gd name="T25" fmla="*/ 65 h 75"/>
                <a:gd name="T26" fmla="*/ 2 w 68"/>
                <a:gd name="T27" fmla="*/ 65 h 75"/>
                <a:gd name="T28" fmla="*/ 0 w 68"/>
                <a:gd name="T29" fmla="*/ 63 h 75"/>
                <a:gd name="T30" fmla="*/ 0 w 68"/>
                <a:gd name="T31" fmla="*/ 57 h 75"/>
                <a:gd name="T32" fmla="*/ 0 w 68"/>
                <a:gd name="T33" fmla="*/ 57 h 75"/>
                <a:gd name="T34" fmla="*/ 0 w 68"/>
                <a:gd name="T35" fmla="*/ 6 h 75"/>
                <a:gd name="T36" fmla="*/ 0 w 68"/>
                <a:gd name="T37" fmla="*/ 6 h 75"/>
                <a:gd name="T38" fmla="*/ 0 w 68"/>
                <a:gd name="T39" fmla="*/ 0 h 75"/>
                <a:gd name="T40" fmla="*/ 2 w 68"/>
                <a:gd name="T41" fmla="*/ 0 h 75"/>
                <a:gd name="T42" fmla="*/ 2 w 68"/>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75">
                  <a:moveTo>
                    <a:pt x="2" y="0"/>
                  </a:moveTo>
                  <a:lnTo>
                    <a:pt x="2" y="0"/>
                  </a:lnTo>
                  <a:lnTo>
                    <a:pt x="66" y="16"/>
                  </a:lnTo>
                  <a:lnTo>
                    <a:pt x="66" y="16"/>
                  </a:lnTo>
                  <a:lnTo>
                    <a:pt x="68" y="20"/>
                  </a:lnTo>
                  <a:lnTo>
                    <a:pt x="68" y="24"/>
                  </a:lnTo>
                  <a:lnTo>
                    <a:pt x="68" y="24"/>
                  </a:lnTo>
                  <a:lnTo>
                    <a:pt x="68" y="69"/>
                  </a:lnTo>
                  <a:lnTo>
                    <a:pt x="68" y="69"/>
                  </a:lnTo>
                  <a:lnTo>
                    <a:pt x="68" y="73"/>
                  </a:lnTo>
                  <a:lnTo>
                    <a:pt x="66" y="75"/>
                  </a:lnTo>
                  <a:lnTo>
                    <a:pt x="66" y="75"/>
                  </a:lnTo>
                  <a:lnTo>
                    <a:pt x="2" y="65"/>
                  </a:lnTo>
                  <a:lnTo>
                    <a:pt x="2" y="65"/>
                  </a:lnTo>
                  <a:lnTo>
                    <a:pt x="0" y="63"/>
                  </a:lnTo>
                  <a:lnTo>
                    <a:pt x="0" y="57"/>
                  </a:lnTo>
                  <a:lnTo>
                    <a:pt x="0" y="57"/>
                  </a:lnTo>
                  <a:lnTo>
                    <a:pt x="0" y="6"/>
                  </a:lnTo>
                  <a:lnTo>
                    <a:pt x="0" y="6"/>
                  </a:lnTo>
                  <a:lnTo>
                    <a:pt x="0" y="0"/>
                  </a:lnTo>
                  <a:lnTo>
                    <a:pt x="2" y="0"/>
                  </a:lnTo>
                  <a:lnTo>
                    <a:pt x="2"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3" name="Freeform 28"/>
            <p:cNvSpPr>
              <a:spLocks/>
            </p:cNvSpPr>
            <p:nvPr/>
          </p:nvSpPr>
          <p:spPr bwMode="auto">
            <a:xfrm>
              <a:off x="945740" y="1416913"/>
              <a:ext cx="53975" cy="52387"/>
            </a:xfrm>
            <a:custGeom>
              <a:avLst/>
              <a:gdLst>
                <a:gd name="T0" fmla="*/ 2 w 68"/>
                <a:gd name="T1" fmla="*/ 0 h 67"/>
                <a:gd name="T2" fmla="*/ 2 w 68"/>
                <a:gd name="T3" fmla="*/ 0 h 67"/>
                <a:gd name="T4" fmla="*/ 66 w 68"/>
                <a:gd name="T5" fmla="*/ 8 h 67"/>
                <a:gd name="T6" fmla="*/ 66 w 68"/>
                <a:gd name="T7" fmla="*/ 8 h 67"/>
                <a:gd name="T8" fmla="*/ 68 w 68"/>
                <a:gd name="T9" fmla="*/ 10 h 67"/>
                <a:gd name="T10" fmla="*/ 68 w 68"/>
                <a:gd name="T11" fmla="*/ 14 h 67"/>
                <a:gd name="T12" fmla="*/ 68 w 68"/>
                <a:gd name="T13" fmla="*/ 14 h 67"/>
                <a:gd name="T14" fmla="*/ 68 w 68"/>
                <a:gd name="T15" fmla="*/ 61 h 67"/>
                <a:gd name="T16" fmla="*/ 68 w 68"/>
                <a:gd name="T17" fmla="*/ 61 h 67"/>
                <a:gd name="T18" fmla="*/ 66 w 68"/>
                <a:gd name="T19" fmla="*/ 65 h 67"/>
                <a:gd name="T20" fmla="*/ 64 w 68"/>
                <a:gd name="T21" fmla="*/ 67 h 67"/>
                <a:gd name="T22" fmla="*/ 64 w 68"/>
                <a:gd name="T23" fmla="*/ 67 h 67"/>
                <a:gd name="T24" fmla="*/ 2 w 68"/>
                <a:gd name="T25" fmla="*/ 67 h 67"/>
                <a:gd name="T26" fmla="*/ 2 w 68"/>
                <a:gd name="T27" fmla="*/ 67 h 67"/>
                <a:gd name="T28" fmla="*/ 0 w 68"/>
                <a:gd name="T29" fmla="*/ 65 h 67"/>
                <a:gd name="T30" fmla="*/ 0 w 68"/>
                <a:gd name="T31" fmla="*/ 59 h 67"/>
                <a:gd name="T32" fmla="*/ 0 w 68"/>
                <a:gd name="T33" fmla="*/ 59 h 67"/>
                <a:gd name="T34" fmla="*/ 0 w 68"/>
                <a:gd name="T35" fmla="*/ 8 h 67"/>
                <a:gd name="T36" fmla="*/ 0 w 68"/>
                <a:gd name="T37" fmla="*/ 8 h 67"/>
                <a:gd name="T38" fmla="*/ 0 w 68"/>
                <a:gd name="T39" fmla="*/ 2 h 67"/>
                <a:gd name="T40" fmla="*/ 2 w 68"/>
                <a:gd name="T41" fmla="*/ 0 h 67"/>
                <a:gd name="T42" fmla="*/ 2 w 68"/>
                <a:gd name="T4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7">
                  <a:moveTo>
                    <a:pt x="2" y="0"/>
                  </a:moveTo>
                  <a:lnTo>
                    <a:pt x="2" y="0"/>
                  </a:lnTo>
                  <a:lnTo>
                    <a:pt x="66" y="8"/>
                  </a:lnTo>
                  <a:lnTo>
                    <a:pt x="66" y="8"/>
                  </a:lnTo>
                  <a:lnTo>
                    <a:pt x="68" y="10"/>
                  </a:lnTo>
                  <a:lnTo>
                    <a:pt x="68" y="14"/>
                  </a:lnTo>
                  <a:lnTo>
                    <a:pt x="68" y="14"/>
                  </a:lnTo>
                  <a:lnTo>
                    <a:pt x="68" y="61"/>
                  </a:lnTo>
                  <a:lnTo>
                    <a:pt x="68" y="61"/>
                  </a:lnTo>
                  <a:lnTo>
                    <a:pt x="66" y="65"/>
                  </a:lnTo>
                  <a:lnTo>
                    <a:pt x="64" y="67"/>
                  </a:lnTo>
                  <a:lnTo>
                    <a:pt x="64" y="67"/>
                  </a:lnTo>
                  <a:lnTo>
                    <a:pt x="2" y="67"/>
                  </a:lnTo>
                  <a:lnTo>
                    <a:pt x="2" y="67"/>
                  </a:lnTo>
                  <a:lnTo>
                    <a:pt x="0" y="65"/>
                  </a:lnTo>
                  <a:lnTo>
                    <a:pt x="0" y="59"/>
                  </a:lnTo>
                  <a:lnTo>
                    <a:pt x="0" y="59"/>
                  </a:lnTo>
                  <a:lnTo>
                    <a:pt x="0" y="8"/>
                  </a:lnTo>
                  <a:lnTo>
                    <a:pt x="0" y="8"/>
                  </a:lnTo>
                  <a:lnTo>
                    <a:pt x="0" y="2"/>
                  </a:lnTo>
                  <a:lnTo>
                    <a:pt x="2" y="0"/>
                  </a:lnTo>
                  <a:lnTo>
                    <a:pt x="2"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4" name="Freeform 29"/>
            <p:cNvSpPr>
              <a:spLocks/>
            </p:cNvSpPr>
            <p:nvPr/>
          </p:nvSpPr>
          <p:spPr bwMode="auto">
            <a:xfrm>
              <a:off x="944152" y="1485175"/>
              <a:ext cx="55563" cy="53975"/>
            </a:xfrm>
            <a:custGeom>
              <a:avLst/>
              <a:gdLst>
                <a:gd name="T0" fmla="*/ 4 w 70"/>
                <a:gd name="T1" fmla="*/ 4 h 69"/>
                <a:gd name="T2" fmla="*/ 4 w 70"/>
                <a:gd name="T3" fmla="*/ 4 h 69"/>
                <a:gd name="T4" fmla="*/ 66 w 70"/>
                <a:gd name="T5" fmla="*/ 0 h 69"/>
                <a:gd name="T6" fmla="*/ 66 w 70"/>
                <a:gd name="T7" fmla="*/ 0 h 69"/>
                <a:gd name="T8" fmla="*/ 68 w 70"/>
                <a:gd name="T9" fmla="*/ 2 h 69"/>
                <a:gd name="T10" fmla="*/ 70 w 70"/>
                <a:gd name="T11" fmla="*/ 8 h 69"/>
                <a:gd name="T12" fmla="*/ 70 w 70"/>
                <a:gd name="T13" fmla="*/ 8 h 69"/>
                <a:gd name="T14" fmla="*/ 70 w 70"/>
                <a:gd name="T15" fmla="*/ 53 h 69"/>
                <a:gd name="T16" fmla="*/ 70 w 70"/>
                <a:gd name="T17" fmla="*/ 53 h 69"/>
                <a:gd name="T18" fmla="*/ 68 w 70"/>
                <a:gd name="T19" fmla="*/ 57 h 69"/>
                <a:gd name="T20" fmla="*/ 66 w 70"/>
                <a:gd name="T21" fmla="*/ 59 h 69"/>
                <a:gd name="T22" fmla="*/ 66 w 70"/>
                <a:gd name="T23" fmla="*/ 59 h 69"/>
                <a:gd name="T24" fmla="*/ 4 w 70"/>
                <a:gd name="T25" fmla="*/ 69 h 69"/>
                <a:gd name="T26" fmla="*/ 4 w 70"/>
                <a:gd name="T27" fmla="*/ 69 h 69"/>
                <a:gd name="T28" fmla="*/ 2 w 70"/>
                <a:gd name="T29" fmla="*/ 67 h 69"/>
                <a:gd name="T30" fmla="*/ 0 w 70"/>
                <a:gd name="T31" fmla="*/ 63 h 69"/>
                <a:gd name="T32" fmla="*/ 0 w 70"/>
                <a:gd name="T33" fmla="*/ 63 h 69"/>
                <a:gd name="T34" fmla="*/ 2 w 70"/>
                <a:gd name="T35" fmla="*/ 10 h 69"/>
                <a:gd name="T36" fmla="*/ 2 w 70"/>
                <a:gd name="T37" fmla="*/ 10 h 69"/>
                <a:gd name="T38" fmla="*/ 2 w 70"/>
                <a:gd name="T39" fmla="*/ 6 h 69"/>
                <a:gd name="T40" fmla="*/ 4 w 70"/>
                <a:gd name="T41" fmla="*/ 4 h 69"/>
                <a:gd name="T42" fmla="*/ 4 w 70"/>
                <a:gd name="T4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69">
                  <a:moveTo>
                    <a:pt x="4" y="4"/>
                  </a:moveTo>
                  <a:lnTo>
                    <a:pt x="4" y="4"/>
                  </a:lnTo>
                  <a:lnTo>
                    <a:pt x="66" y="0"/>
                  </a:lnTo>
                  <a:lnTo>
                    <a:pt x="66" y="0"/>
                  </a:lnTo>
                  <a:lnTo>
                    <a:pt x="68" y="2"/>
                  </a:lnTo>
                  <a:lnTo>
                    <a:pt x="70" y="8"/>
                  </a:lnTo>
                  <a:lnTo>
                    <a:pt x="70" y="8"/>
                  </a:lnTo>
                  <a:lnTo>
                    <a:pt x="70" y="53"/>
                  </a:lnTo>
                  <a:lnTo>
                    <a:pt x="70" y="53"/>
                  </a:lnTo>
                  <a:lnTo>
                    <a:pt x="68" y="57"/>
                  </a:lnTo>
                  <a:lnTo>
                    <a:pt x="66" y="59"/>
                  </a:lnTo>
                  <a:lnTo>
                    <a:pt x="66" y="59"/>
                  </a:lnTo>
                  <a:lnTo>
                    <a:pt x="4" y="69"/>
                  </a:lnTo>
                  <a:lnTo>
                    <a:pt x="4" y="69"/>
                  </a:lnTo>
                  <a:lnTo>
                    <a:pt x="2" y="67"/>
                  </a:lnTo>
                  <a:lnTo>
                    <a:pt x="0" y="63"/>
                  </a:lnTo>
                  <a:lnTo>
                    <a:pt x="0" y="63"/>
                  </a:lnTo>
                  <a:lnTo>
                    <a:pt x="2" y="10"/>
                  </a:lnTo>
                  <a:lnTo>
                    <a:pt x="2" y="10"/>
                  </a:lnTo>
                  <a:lnTo>
                    <a:pt x="2" y="6"/>
                  </a:lnTo>
                  <a:lnTo>
                    <a:pt x="4" y="4"/>
                  </a:lnTo>
                  <a:lnTo>
                    <a:pt x="4" y="4"/>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5" name="Freeform 30"/>
            <p:cNvSpPr>
              <a:spLocks/>
            </p:cNvSpPr>
            <p:nvPr/>
          </p:nvSpPr>
          <p:spPr bwMode="auto">
            <a:xfrm>
              <a:off x="944152" y="1556613"/>
              <a:ext cx="55563" cy="25400"/>
            </a:xfrm>
            <a:custGeom>
              <a:avLst/>
              <a:gdLst>
                <a:gd name="T0" fmla="*/ 4 w 70"/>
                <a:gd name="T1" fmla="*/ 13 h 33"/>
                <a:gd name="T2" fmla="*/ 4 w 70"/>
                <a:gd name="T3" fmla="*/ 13 h 33"/>
                <a:gd name="T4" fmla="*/ 66 w 70"/>
                <a:gd name="T5" fmla="*/ 0 h 33"/>
                <a:gd name="T6" fmla="*/ 66 w 70"/>
                <a:gd name="T7" fmla="*/ 0 h 33"/>
                <a:gd name="T8" fmla="*/ 68 w 70"/>
                <a:gd name="T9" fmla="*/ 2 h 33"/>
                <a:gd name="T10" fmla="*/ 70 w 70"/>
                <a:gd name="T11" fmla="*/ 5 h 33"/>
                <a:gd name="T12" fmla="*/ 70 w 70"/>
                <a:gd name="T13" fmla="*/ 5 h 33"/>
                <a:gd name="T14" fmla="*/ 70 w 70"/>
                <a:gd name="T15" fmla="*/ 9 h 33"/>
                <a:gd name="T16" fmla="*/ 70 w 70"/>
                <a:gd name="T17" fmla="*/ 9 h 33"/>
                <a:gd name="T18" fmla="*/ 68 w 70"/>
                <a:gd name="T19" fmla="*/ 15 h 33"/>
                <a:gd name="T20" fmla="*/ 66 w 70"/>
                <a:gd name="T21" fmla="*/ 17 h 33"/>
                <a:gd name="T22" fmla="*/ 66 w 70"/>
                <a:gd name="T23" fmla="*/ 17 h 33"/>
                <a:gd name="T24" fmla="*/ 4 w 70"/>
                <a:gd name="T25" fmla="*/ 33 h 33"/>
                <a:gd name="T26" fmla="*/ 4 w 70"/>
                <a:gd name="T27" fmla="*/ 33 h 33"/>
                <a:gd name="T28" fmla="*/ 2 w 70"/>
                <a:gd name="T29" fmla="*/ 31 h 33"/>
                <a:gd name="T30" fmla="*/ 0 w 70"/>
                <a:gd name="T31" fmla="*/ 27 h 33"/>
                <a:gd name="T32" fmla="*/ 0 w 70"/>
                <a:gd name="T33" fmla="*/ 27 h 33"/>
                <a:gd name="T34" fmla="*/ 0 w 70"/>
                <a:gd name="T35" fmla="*/ 21 h 33"/>
                <a:gd name="T36" fmla="*/ 0 w 70"/>
                <a:gd name="T37" fmla="*/ 21 h 33"/>
                <a:gd name="T38" fmla="*/ 2 w 70"/>
                <a:gd name="T39" fmla="*/ 15 h 33"/>
                <a:gd name="T40" fmla="*/ 4 w 70"/>
                <a:gd name="T41" fmla="*/ 13 h 33"/>
                <a:gd name="T42" fmla="*/ 4 w 70"/>
                <a:gd name="T43"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3">
                  <a:moveTo>
                    <a:pt x="4" y="13"/>
                  </a:moveTo>
                  <a:lnTo>
                    <a:pt x="4" y="13"/>
                  </a:lnTo>
                  <a:lnTo>
                    <a:pt x="66" y="0"/>
                  </a:lnTo>
                  <a:lnTo>
                    <a:pt x="66" y="0"/>
                  </a:lnTo>
                  <a:lnTo>
                    <a:pt x="68" y="2"/>
                  </a:lnTo>
                  <a:lnTo>
                    <a:pt x="70" y="5"/>
                  </a:lnTo>
                  <a:lnTo>
                    <a:pt x="70" y="5"/>
                  </a:lnTo>
                  <a:lnTo>
                    <a:pt x="70" y="9"/>
                  </a:lnTo>
                  <a:lnTo>
                    <a:pt x="70" y="9"/>
                  </a:lnTo>
                  <a:lnTo>
                    <a:pt x="68" y="15"/>
                  </a:lnTo>
                  <a:lnTo>
                    <a:pt x="66" y="17"/>
                  </a:lnTo>
                  <a:lnTo>
                    <a:pt x="66" y="17"/>
                  </a:lnTo>
                  <a:lnTo>
                    <a:pt x="4" y="33"/>
                  </a:lnTo>
                  <a:lnTo>
                    <a:pt x="4" y="33"/>
                  </a:lnTo>
                  <a:lnTo>
                    <a:pt x="2" y="31"/>
                  </a:lnTo>
                  <a:lnTo>
                    <a:pt x="0" y="27"/>
                  </a:lnTo>
                  <a:lnTo>
                    <a:pt x="0" y="27"/>
                  </a:lnTo>
                  <a:lnTo>
                    <a:pt x="0" y="21"/>
                  </a:lnTo>
                  <a:lnTo>
                    <a:pt x="0" y="21"/>
                  </a:lnTo>
                  <a:lnTo>
                    <a:pt x="2" y="15"/>
                  </a:lnTo>
                  <a:lnTo>
                    <a:pt x="4" y="13"/>
                  </a:lnTo>
                  <a:lnTo>
                    <a:pt x="4" y="13"/>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6" name="Freeform 31"/>
            <p:cNvSpPr>
              <a:spLocks/>
            </p:cNvSpPr>
            <p:nvPr/>
          </p:nvSpPr>
          <p:spPr bwMode="auto">
            <a:xfrm>
              <a:off x="944152" y="1578838"/>
              <a:ext cx="55563" cy="28575"/>
            </a:xfrm>
            <a:custGeom>
              <a:avLst/>
              <a:gdLst>
                <a:gd name="T0" fmla="*/ 4 w 70"/>
                <a:gd name="T1" fmla="*/ 18 h 35"/>
                <a:gd name="T2" fmla="*/ 4 w 70"/>
                <a:gd name="T3" fmla="*/ 18 h 35"/>
                <a:gd name="T4" fmla="*/ 66 w 70"/>
                <a:gd name="T5" fmla="*/ 0 h 35"/>
                <a:gd name="T6" fmla="*/ 66 w 70"/>
                <a:gd name="T7" fmla="*/ 0 h 35"/>
                <a:gd name="T8" fmla="*/ 68 w 70"/>
                <a:gd name="T9" fmla="*/ 0 h 35"/>
                <a:gd name="T10" fmla="*/ 70 w 70"/>
                <a:gd name="T11" fmla="*/ 4 h 35"/>
                <a:gd name="T12" fmla="*/ 70 w 70"/>
                <a:gd name="T13" fmla="*/ 4 h 35"/>
                <a:gd name="T14" fmla="*/ 70 w 70"/>
                <a:gd name="T15" fmla="*/ 10 h 35"/>
                <a:gd name="T16" fmla="*/ 70 w 70"/>
                <a:gd name="T17" fmla="*/ 10 h 35"/>
                <a:gd name="T18" fmla="*/ 68 w 70"/>
                <a:gd name="T19" fmla="*/ 14 h 35"/>
                <a:gd name="T20" fmla="*/ 66 w 70"/>
                <a:gd name="T21" fmla="*/ 16 h 35"/>
                <a:gd name="T22" fmla="*/ 66 w 70"/>
                <a:gd name="T23" fmla="*/ 16 h 35"/>
                <a:gd name="T24" fmla="*/ 4 w 70"/>
                <a:gd name="T25" fmla="*/ 35 h 35"/>
                <a:gd name="T26" fmla="*/ 4 w 70"/>
                <a:gd name="T27" fmla="*/ 35 h 35"/>
                <a:gd name="T28" fmla="*/ 2 w 70"/>
                <a:gd name="T29" fmla="*/ 35 h 35"/>
                <a:gd name="T30" fmla="*/ 0 w 70"/>
                <a:gd name="T31" fmla="*/ 29 h 35"/>
                <a:gd name="T32" fmla="*/ 0 w 70"/>
                <a:gd name="T33" fmla="*/ 29 h 35"/>
                <a:gd name="T34" fmla="*/ 0 w 70"/>
                <a:gd name="T35" fmla="*/ 25 h 35"/>
                <a:gd name="T36" fmla="*/ 0 w 70"/>
                <a:gd name="T37" fmla="*/ 25 h 35"/>
                <a:gd name="T38" fmla="*/ 2 w 70"/>
                <a:gd name="T39" fmla="*/ 19 h 35"/>
                <a:gd name="T40" fmla="*/ 4 w 70"/>
                <a:gd name="T41" fmla="*/ 18 h 35"/>
                <a:gd name="T42" fmla="*/ 4 w 70"/>
                <a:gd name="T43"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5">
                  <a:moveTo>
                    <a:pt x="4" y="18"/>
                  </a:moveTo>
                  <a:lnTo>
                    <a:pt x="4" y="18"/>
                  </a:lnTo>
                  <a:lnTo>
                    <a:pt x="66" y="0"/>
                  </a:lnTo>
                  <a:lnTo>
                    <a:pt x="66" y="0"/>
                  </a:lnTo>
                  <a:lnTo>
                    <a:pt x="68" y="0"/>
                  </a:lnTo>
                  <a:lnTo>
                    <a:pt x="70" y="4"/>
                  </a:lnTo>
                  <a:lnTo>
                    <a:pt x="70" y="4"/>
                  </a:lnTo>
                  <a:lnTo>
                    <a:pt x="70" y="10"/>
                  </a:lnTo>
                  <a:lnTo>
                    <a:pt x="70" y="10"/>
                  </a:lnTo>
                  <a:lnTo>
                    <a:pt x="68" y="14"/>
                  </a:lnTo>
                  <a:lnTo>
                    <a:pt x="66" y="16"/>
                  </a:lnTo>
                  <a:lnTo>
                    <a:pt x="66" y="16"/>
                  </a:lnTo>
                  <a:lnTo>
                    <a:pt x="4" y="35"/>
                  </a:lnTo>
                  <a:lnTo>
                    <a:pt x="4" y="35"/>
                  </a:lnTo>
                  <a:lnTo>
                    <a:pt x="2" y="35"/>
                  </a:lnTo>
                  <a:lnTo>
                    <a:pt x="0" y="29"/>
                  </a:lnTo>
                  <a:lnTo>
                    <a:pt x="0" y="29"/>
                  </a:lnTo>
                  <a:lnTo>
                    <a:pt x="0" y="25"/>
                  </a:lnTo>
                  <a:lnTo>
                    <a:pt x="0" y="25"/>
                  </a:lnTo>
                  <a:lnTo>
                    <a:pt x="2" y="19"/>
                  </a:lnTo>
                  <a:lnTo>
                    <a:pt x="4" y="18"/>
                  </a:lnTo>
                  <a:lnTo>
                    <a:pt x="4" y="18"/>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7" name="Freeform 32"/>
            <p:cNvSpPr>
              <a:spLocks/>
            </p:cNvSpPr>
            <p:nvPr/>
          </p:nvSpPr>
          <p:spPr bwMode="auto">
            <a:xfrm>
              <a:off x="1021940" y="1281975"/>
              <a:ext cx="80963" cy="327025"/>
            </a:xfrm>
            <a:custGeom>
              <a:avLst/>
              <a:gdLst>
                <a:gd name="T0" fmla="*/ 7 w 101"/>
                <a:gd name="T1" fmla="*/ 0 h 413"/>
                <a:gd name="T2" fmla="*/ 7 w 101"/>
                <a:gd name="T3" fmla="*/ 0 h 413"/>
                <a:gd name="T4" fmla="*/ 96 w 101"/>
                <a:gd name="T5" fmla="*/ 45 h 413"/>
                <a:gd name="T6" fmla="*/ 96 w 101"/>
                <a:gd name="T7" fmla="*/ 45 h 413"/>
                <a:gd name="T8" fmla="*/ 99 w 101"/>
                <a:gd name="T9" fmla="*/ 49 h 413"/>
                <a:gd name="T10" fmla="*/ 101 w 101"/>
                <a:gd name="T11" fmla="*/ 55 h 413"/>
                <a:gd name="T12" fmla="*/ 101 w 101"/>
                <a:gd name="T13" fmla="*/ 55 h 413"/>
                <a:gd name="T14" fmla="*/ 101 w 101"/>
                <a:gd name="T15" fmla="*/ 213 h 413"/>
                <a:gd name="T16" fmla="*/ 101 w 101"/>
                <a:gd name="T17" fmla="*/ 213 h 413"/>
                <a:gd name="T18" fmla="*/ 101 w 101"/>
                <a:gd name="T19" fmla="*/ 368 h 413"/>
                <a:gd name="T20" fmla="*/ 101 w 101"/>
                <a:gd name="T21" fmla="*/ 368 h 413"/>
                <a:gd name="T22" fmla="*/ 99 w 101"/>
                <a:gd name="T23" fmla="*/ 376 h 413"/>
                <a:gd name="T24" fmla="*/ 97 w 101"/>
                <a:gd name="T25" fmla="*/ 380 h 413"/>
                <a:gd name="T26" fmla="*/ 96 w 101"/>
                <a:gd name="T27" fmla="*/ 380 h 413"/>
                <a:gd name="T28" fmla="*/ 96 w 101"/>
                <a:gd name="T29" fmla="*/ 380 h 413"/>
                <a:gd name="T30" fmla="*/ 5 w 101"/>
                <a:gd name="T31" fmla="*/ 413 h 413"/>
                <a:gd name="T32" fmla="*/ 5 w 101"/>
                <a:gd name="T33" fmla="*/ 413 h 413"/>
                <a:gd name="T34" fmla="*/ 4 w 101"/>
                <a:gd name="T35" fmla="*/ 413 h 413"/>
                <a:gd name="T36" fmla="*/ 2 w 101"/>
                <a:gd name="T37" fmla="*/ 411 h 413"/>
                <a:gd name="T38" fmla="*/ 0 w 101"/>
                <a:gd name="T39" fmla="*/ 403 h 413"/>
                <a:gd name="T40" fmla="*/ 0 w 101"/>
                <a:gd name="T41" fmla="*/ 403 h 413"/>
                <a:gd name="T42" fmla="*/ 2 w 101"/>
                <a:gd name="T43" fmla="*/ 208 h 413"/>
                <a:gd name="T44" fmla="*/ 2 w 101"/>
                <a:gd name="T45" fmla="*/ 208 h 413"/>
                <a:gd name="T46" fmla="*/ 2 w 101"/>
                <a:gd name="T47" fmla="*/ 8 h 413"/>
                <a:gd name="T48" fmla="*/ 2 w 101"/>
                <a:gd name="T49" fmla="*/ 8 h 413"/>
                <a:gd name="T50" fmla="*/ 2 w 101"/>
                <a:gd name="T51" fmla="*/ 4 h 413"/>
                <a:gd name="T52" fmla="*/ 4 w 101"/>
                <a:gd name="T53" fmla="*/ 2 h 413"/>
                <a:gd name="T54" fmla="*/ 5 w 101"/>
                <a:gd name="T55" fmla="*/ 0 h 413"/>
                <a:gd name="T56" fmla="*/ 7 w 101"/>
                <a:gd name="T57" fmla="*/ 0 h 413"/>
                <a:gd name="T58" fmla="*/ 7 w 101"/>
                <a:gd name="T5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413">
                  <a:moveTo>
                    <a:pt x="7" y="0"/>
                  </a:moveTo>
                  <a:lnTo>
                    <a:pt x="7" y="0"/>
                  </a:lnTo>
                  <a:lnTo>
                    <a:pt x="96" y="45"/>
                  </a:lnTo>
                  <a:lnTo>
                    <a:pt x="96" y="45"/>
                  </a:lnTo>
                  <a:lnTo>
                    <a:pt x="99" y="49"/>
                  </a:lnTo>
                  <a:lnTo>
                    <a:pt x="101" y="55"/>
                  </a:lnTo>
                  <a:lnTo>
                    <a:pt x="101" y="55"/>
                  </a:lnTo>
                  <a:lnTo>
                    <a:pt x="101" y="213"/>
                  </a:lnTo>
                  <a:lnTo>
                    <a:pt x="101" y="213"/>
                  </a:lnTo>
                  <a:lnTo>
                    <a:pt x="101" y="368"/>
                  </a:lnTo>
                  <a:lnTo>
                    <a:pt x="101" y="368"/>
                  </a:lnTo>
                  <a:lnTo>
                    <a:pt x="99" y="376"/>
                  </a:lnTo>
                  <a:lnTo>
                    <a:pt x="97" y="380"/>
                  </a:lnTo>
                  <a:lnTo>
                    <a:pt x="96" y="380"/>
                  </a:lnTo>
                  <a:lnTo>
                    <a:pt x="96" y="380"/>
                  </a:lnTo>
                  <a:lnTo>
                    <a:pt x="5" y="413"/>
                  </a:lnTo>
                  <a:lnTo>
                    <a:pt x="5" y="413"/>
                  </a:lnTo>
                  <a:lnTo>
                    <a:pt x="4" y="413"/>
                  </a:lnTo>
                  <a:lnTo>
                    <a:pt x="2" y="411"/>
                  </a:lnTo>
                  <a:lnTo>
                    <a:pt x="0" y="403"/>
                  </a:lnTo>
                  <a:lnTo>
                    <a:pt x="0" y="403"/>
                  </a:lnTo>
                  <a:lnTo>
                    <a:pt x="2" y="208"/>
                  </a:lnTo>
                  <a:lnTo>
                    <a:pt x="2" y="208"/>
                  </a:lnTo>
                  <a:lnTo>
                    <a:pt x="2" y="8"/>
                  </a:lnTo>
                  <a:lnTo>
                    <a:pt x="2" y="8"/>
                  </a:lnTo>
                  <a:lnTo>
                    <a:pt x="2" y="4"/>
                  </a:lnTo>
                  <a:lnTo>
                    <a:pt x="4" y="2"/>
                  </a:lnTo>
                  <a:lnTo>
                    <a:pt x="5" y="0"/>
                  </a:lnTo>
                  <a:lnTo>
                    <a:pt x="7"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8" name="Freeform 33"/>
            <p:cNvSpPr>
              <a:spLocks/>
            </p:cNvSpPr>
            <p:nvPr/>
          </p:nvSpPr>
          <p:spPr bwMode="auto">
            <a:xfrm>
              <a:off x="1034640" y="1313725"/>
              <a:ext cx="53975" cy="57150"/>
            </a:xfrm>
            <a:custGeom>
              <a:avLst/>
              <a:gdLst>
                <a:gd name="T0" fmla="*/ 4 w 69"/>
                <a:gd name="T1" fmla="*/ 0 h 73"/>
                <a:gd name="T2" fmla="*/ 4 w 69"/>
                <a:gd name="T3" fmla="*/ 0 h 73"/>
                <a:gd name="T4" fmla="*/ 67 w 69"/>
                <a:gd name="T5" fmla="*/ 28 h 73"/>
                <a:gd name="T6" fmla="*/ 67 w 69"/>
                <a:gd name="T7" fmla="*/ 28 h 73"/>
                <a:gd name="T8" fmla="*/ 69 w 69"/>
                <a:gd name="T9" fmla="*/ 29 h 73"/>
                <a:gd name="T10" fmla="*/ 69 w 69"/>
                <a:gd name="T11" fmla="*/ 33 h 73"/>
                <a:gd name="T12" fmla="*/ 69 w 69"/>
                <a:gd name="T13" fmla="*/ 33 h 73"/>
                <a:gd name="T14" fmla="*/ 69 w 69"/>
                <a:gd name="T15" fmla="*/ 69 h 73"/>
                <a:gd name="T16" fmla="*/ 69 w 69"/>
                <a:gd name="T17" fmla="*/ 69 h 73"/>
                <a:gd name="T18" fmla="*/ 69 w 69"/>
                <a:gd name="T19" fmla="*/ 71 h 73"/>
                <a:gd name="T20" fmla="*/ 67 w 69"/>
                <a:gd name="T21" fmla="*/ 73 h 73"/>
                <a:gd name="T22" fmla="*/ 67 w 69"/>
                <a:gd name="T23" fmla="*/ 73 h 73"/>
                <a:gd name="T24" fmla="*/ 4 w 69"/>
                <a:gd name="T25" fmla="*/ 53 h 73"/>
                <a:gd name="T26" fmla="*/ 4 w 69"/>
                <a:gd name="T27" fmla="*/ 53 h 73"/>
                <a:gd name="T28" fmla="*/ 2 w 69"/>
                <a:gd name="T29" fmla="*/ 49 h 73"/>
                <a:gd name="T30" fmla="*/ 0 w 69"/>
                <a:gd name="T31" fmla="*/ 45 h 73"/>
                <a:gd name="T32" fmla="*/ 0 w 69"/>
                <a:gd name="T33" fmla="*/ 45 h 73"/>
                <a:gd name="T34" fmla="*/ 0 w 69"/>
                <a:gd name="T35" fmla="*/ 4 h 73"/>
                <a:gd name="T36" fmla="*/ 0 w 69"/>
                <a:gd name="T37" fmla="*/ 4 h 73"/>
                <a:gd name="T38" fmla="*/ 2 w 69"/>
                <a:gd name="T39" fmla="*/ 0 h 73"/>
                <a:gd name="T40" fmla="*/ 4 w 69"/>
                <a:gd name="T41" fmla="*/ 0 h 73"/>
                <a:gd name="T42" fmla="*/ 4 w 69"/>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3">
                  <a:moveTo>
                    <a:pt x="4" y="0"/>
                  </a:moveTo>
                  <a:lnTo>
                    <a:pt x="4" y="0"/>
                  </a:lnTo>
                  <a:lnTo>
                    <a:pt x="67" y="28"/>
                  </a:lnTo>
                  <a:lnTo>
                    <a:pt x="67" y="28"/>
                  </a:lnTo>
                  <a:lnTo>
                    <a:pt x="69" y="29"/>
                  </a:lnTo>
                  <a:lnTo>
                    <a:pt x="69" y="33"/>
                  </a:lnTo>
                  <a:lnTo>
                    <a:pt x="69" y="33"/>
                  </a:lnTo>
                  <a:lnTo>
                    <a:pt x="69" y="69"/>
                  </a:lnTo>
                  <a:lnTo>
                    <a:pt x="69" y="69"/>
                  </a:lnTo>
                  <a:lnTo>
                    <a:pt x="69" y="71"/>
                  </a:lnTo>
                  <a:lnTo>
                    <a:pt x="67" y="73"/>
                  </a:lnTo>
                  <a:lnTo>
                    <a:pt x="67" y="73"/>
                  </a:lnTo>
                  <a:lnTo>
                    <a:pt x="4" y="53"/>
                  </a:lnTo>
                  <a:lnTo>
                    <a:pt x="4" y="53"/>
                  </a:lnTo>
                  <a:lnTo>
                    <a:pt x="2" y="49"/>
                  </a:lnTo>
                  <a:lnTo>
                    <a:pt x="0" y="45"/>
                  </a:lnTo>
                  <a:lnTo>
                    <a:pt x="0" y="45"/>
                  </a:lnTo>
                  <a:lnTo>
                    <a:pt x="0" y="4"/>
                  </a:lnTo>
                  <a:lnTo>
                    <a:pt x="0" y="4"/>
                  </a:lnTo>
                  <a:lnTo>
                    <a:pt x="2" y="0"/>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9" name="Freeform 34"/>
            <p:cNvSpPr>
              <a:spLocks/>
            </p:cNvSpPr>
            <p:nvPr/>
          </p:nvSpPr>
          <p:spPr bwMode="auto">
            <a:xfrm>
              <a:off x="1034640" y="1369288"/>
              <a:ext cx="53975" cy="50800"/>
            </a:xfrm>
            <a:custGeom>
              <a:avLst/>
              <a:gdLst>
                <a:gd name="T0" fmla="*/ 4 w 69"/>
                <a:gd name="T1" fmla="*/ 0 h 62"/>
                <a:gd name="T2" fmla="*/ 4 w 69"/>
                <a:gd name="T3" fmla="*/ 0 h 62"/>
                <a:gd name="T4" fmla="*/ 67 w 69"/>
                <a:gd name="T5" fmla="*/ 17 h 62"/>
                <a:gd name="T6" fmla="*/ 67 w 69"/>
                <a:gd name="T7" fmla="*/ 17 h 62"/>
                <a:gd name="T8" fmla="*/ 69 w 69"/>
                <a:gd name="T9" fmla="*/ 19 h 62"/>
                <a:gd name="T10" fmla="*/ 69 w 69"/>
                <a:gd name="T11" fmla="*/ 23 h 62"/>
                <a:gd name="T12" fmla="*/ 69 w 69"/>
                <a:gd name="T13" fmla="*/ 23 h 62"/>
                <a:gd name="T14" fmla="*/ 69 w 69"/>
                <a:gd name="T15" fmla="*/ 58 h 62"/>
                <a:gd name="T16" fmla="*/ 69 w 69"/>
                <a:gd name="T17" fmla="*/ 58 h 62"/>
                <a:gd name="T18" fmla="*/ 69 w 69"/>
                <a:gd name="T19" fmla="*/ 62 h 62"/>
                <a:gd name="T20" fmla="*/ 67 w 69"/>
                <a:gd name="T21" fmla="*/ 62 h 62"/>
                <a:gd name="T22" fmla="*/ 67 w 69"/>
                <a:gd name="T23" fmla="*/ 62 h 62"/>
                <a:gd name="T24" fmla="*/ 4 w 69"/>
                <a:gd name="T25" fmla="*/ 52 h 62"/>
                <a:gd name="T26" fmla="*/ 4 w 69"/>
                <a:gd name="T27" fmla="*/ 52 h 62"/>
                <a:gd name="T28" fmla="*/ 2 w 69"/>
                <a:gd name="T29" fmla="*/ 51 h 62"/>
                <a:gd name="T30" fmla="*/ 0 w 69"/>
                <a:gd name="T31" fmla="*/ 47 h 62"/>
                <a:gd name="T32" fmla="*/ 0 w 69"/>
                <a:gd name="T33" fmla="*/ 47 h 62"/>
                <a:gd name="T34" fmla="*/ 0 w 69"/>
                <a:gd name="T35" fmla="*/ 5 h 62"/>
                <a:gd name="T36" fmla="*/ 0 w 69"/>
                <a:gd name="T37" fmla="*/ 5 h 62"/>
                <a:gd name="T38" fmla="*/ 2 w 69"/>
                <a:gd name="T39" fmla="*/ 2 h 62"/>
                <a:gd name="T40" fmla="*/ 4 w 69"/>
                <a:gd name="T41" fmla="*/ 0 h 62"/>
                <a:gd name="T42" fmla="*/ 4 w 69"/>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2">
                  <a:moveTo>
                    <a:pt x="4" y="0"/>
                  </a:moveTo>
                  <a:lnTo>
                    <a:pt x="4" y="0"/>
                  </a:lnTo>
                  <a:lnTo>
                    <a:pt x="67" y="17"/>
                  </a:lnTo>
                  <a:lnTo>
                    <a:pt x="67" y="17"/>
                  </a:lnTo>
                  <a:lnTo>
                    <a:pt x="69" y="19"/>
                  </a:lnTo>
                  <a:lnTo>
                    <a:pt x="69" y="23"/>
                  </a:lnTo>
                  <a:lnTo>
                    <a:pt x="69" y="23"/>
                  </a:lnTo>
                  <a:lnTo>
                    <a:pt x="69" y="58"/>
                  </a:lnTo>
                  <a:lnTo>
                    <a:pt x="69" y="58"/>
                  </a:lnTo>
                  <a:lnTo>
                    <a:pt x="69" y="62"/>
                  </a:lnTo>
                  <a:lnTo>
                    <a:pt x="67" y="62"/>
                  </a:lnTo>
                  <a:lnTo>
                    <a:pt x="67" y="62"/>
                  </a:lnTo>
                  <a:lnTo>
                    <a:pt x="4" y="52"/>
                  </a:lnTo>
                  <a:lnTo>
                    <a:pt x="4" y="52"/>
                  </a:lnTo>
                  <a:lnTo>
                    <a:pt x="2" y="51"/>
                  </a:lnTo>
                  <a:lnTo>
                    <a:pt x="0" y="47"/>
                  </a:lnTo>
                  <a:lnTo>
                    <a:pt x="0" y="47"/>
                  </a:lnTo>
                  <a:lnTo>
                    <a:pt x="0" y="5"/>
                  </a:lnTo>
                  <a:lnTo>
                    <a:pt x="0" y="5"/>
                  </a:lnTo>
                  <a:lnTo>
                    <a:pt x="2" y="2"/>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0" name="Freeform 35"/>
            <p:cNvSpPr>
              <a:spLocks/>
            </p:cNvSpPr>
            <p:nvPr/>
          </p:nvSpPr>
          <p:spPr bwMode="auto">
            <a:xfrm>
              <a:off x="1034640" y="1428025"/>
              <a:ext cx="53975" cy="41275"/>
            </a:xfrm>
            <a:custGeom>
              <a:avLst/>
              <a:gdLst>
                <a:gd name="T0" fmla="*/ 4 w 69"/>
                <a:gd name="T1" fmla="*/ 0 h 53"/>
                <a:gd name="T2" fmla="*/ 4 w 69"/>
                <a:gd name="T3" fmla="*/ 0 h 53"/>
                <a:gd name="T4" fmla="*/ 67 w 69"/>
                <a:gd name="T5" fmla="*/ 8 h 53"/>
                <a:gd name="T6" fmla="*/ 67 w 69"/>
                <a:gd name="T7" fmla="*/ 8 h 53"/>
                <a:gd name="T8" fmla="*/ 69 w 69"/>
                <a:gd name="T9" fmla="*/ 8 h 53"/>
                <a:gd name="T10" fmla="*/ 69 w 69"/>
                <a:gd name="T11" fmla="*/ 12 h 53"/>
                <a:gd name="T12" fmla="*/ 69 w 69"/>
                <a:gd name="T13" fmla="*/ 12 h 53"/>
                <a:gd name="T14" fmla="*/ 69 w 69"/>
                <a:gd name="T15" fmla="*/ 47 h 53"/>
                <a:gd name="T16" fmla="*/ 69 w 69"/>
                <a:gd name="T17" fmla="*/ 47 h 53"/>
                <a:gd name="T18" fmla="*/ 69 w 69"/>
                <a:gd name="T19" fmla="*/ 51 h 53"/>
                <a:gd name="T20" fmla="*/ 67 w 69"/>
                <a:gd name="T21" fmla="*/ 53 h 53"/>
                <a:gd name="T22" fmla="*/ 67 w 69"/>
                <a:gd name="T23" fmla="*/ 53 h 53"/>
                <a:gd name="T24" fmla="*/ 4 w 69"/>
                <a:gd name="T25" fmla="*/ 53 h 53"/>
                <a:gd name="T26" fmla="*/ 4 w 69"/>
                <a:gd name="T27" fmla="*/ 53 h 53"/>
                <a:gd name="T28" fmla="*/ 2 w 69"/>
                <a:gd name="T29" fmla="*/ 51 h 53"/>
                <a:gd name="T30" fmla="*/ 0 w 69"/>
                <a:gd name="T31" fmla="*/ 47 h 53"/>
                <a:gd name="T32" fmla="*/ 0 w 69"/>
                <a:gd name="T33" fmla="*/ 47 h 53"/>
                <a:gd name="T34" fmla="*/ 0 w 69"/>
                <a:gd name="T35" fmla="*/ 6 h 53"/>
                <a:gd name="T36" fmla="*/ 0 w 69"/>
                <a:gd name="T37" fmla="*/ 6 h 53"/>
                <a:gd name="T38" fmla="*/ 2 w 69"/>
                <a:gd name="T39" fmla="*/ 2 h 53"/>
                <a:gd name="T40" fmla="*/ 4 w 69"/>
                <a:gd name="T41" fmla="*/ 0 h 53"/>
                <a:gd name="T42" fmla="*/ 4 w 69"/>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3">
                  <a:moveTo>
                    <a:pt x="4" y="0"/>
                  </a:moveTo>
                  <a:lnTo>
                    <a:pt x="4" y="0"/>
                  </a:lnTo>
                  <a:lnTo>
                    <a:pt x="67" y="8"/>
                  </a:lnTo>
                  <a:lnTo>
                    <a:pt x="67" y="8"/>
                  </a:lnTo>
                  <a:lnTo>
                    <a:pt x="69" y="8"/>
                  </a:lnTo>
                  <a:lnTo>
                    <a:pt x="69" y="12"/>
                  </a:lnTo>
                  <a:lnTo>
                    <a:pt x="69" y="12"/>
                  </a:lnTo>
                  <a:lnTo>
                    <a:pt x="69" y="47"/>
                  </a:lnTo>
                  <a:lnTo>
                    <a:pt x="69" y="47"/>
                  </a:lnTo>
                  <a:lnTo>
                    <a:pt x="69" y="51"/>
                  </a:lnTo>
                  <a:lnTo>
                    <a:pt x="67" y="53"/>
                  </a:lnTo>
                  <a:lnTo>
                    <a:pt x="67" y="53"/>
                  </a:lnTo>
                  <a:lnTo>
                    <a:pt x="4" y="53"/>
                  </a:lnTo>
                  <a:lnTo>
                    <a:pt x="4" y="53"/>
                  </a:lnTo>
                  <a:lnTo>
                    <a:pt x="2" y="51"/>
                  </a:lnTo>
                  <a:lnTo>
                    <a:pt x="0" y="47"/>
                  </a:lnTo>
                  <a:lnTo>
                    <a:pt x="0" y="47"/>
                  </a:lnTo>
                  <a:lnTo>
                    <a:pt x="0" y="6"/>
                  </a:lnTo>
                  <a:lnTo>
                    <a:pt x="0" y="6"/>
                  </a:lnTo>
                  <a:lnTo>
                    <a:pt x="2" y="2"/>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1" name="Freeform 36"/>
            <p:cNvSpPr>
              <a:spLocks/>
            </p:cNvSpPr>
            <p:nvPr/>
          </p:nvSpPr>
          <p:spPr bwMode="auto">
            <a:xfrm>
              <a:off x="1034640" y="1482000"/>
              <a:ext cx="53975" cy="42862"/>
            </a:xfrm>
            <a:custGeom>
              <a:avLst/>
              <a:gdLst>
                <a:gd name="T0" fmla="*/ 4 w 69"/>
                <a:gd name="T1" fmla="*/ 2 h 54"/>
                <a:gd name="T2" fmla="*/ 4 w 69"/>
                <a:gd name="T3" fmla="*/ 2 h 54"/>
                <a:gd name="T4" fmla="*/ 67 w 69"/>
                <a:gd name="T5" fmla="*/ 0 h 54"/>
                <a:gd name="T6" fmla="*/ 67 w 69"/>
                <a:gd name="T7" fmla="*/ 0 h 54"/>
                <a:gd name="T8" fmla="*/ 69 w 69"/>
                <a:gd name="T9" fmla="*/ 2 h 54"/>
                <a:gd name="T10" fmla="*/ 69 w 69"/>
                <a:gd name="T11" fmla="*/ 5 h 54"/>
                <a:gd name="T12" fmla="*/ 69 w 69"/>
                <a:gd name="T13" fmla="*/ 5 h 54"/>
                <a:gd name="T14" fmla="*/ 69 w 69"/>
                <a:gd name="T15" fmla="*/ 41 h 54"/>
                <a:gd name="T16" fmla="*/ 69 w 69"/>
                <a:gd name="T17" fmla="*/ 41 h 54"/>
                <a:gd name="T18" fmla="*/ 69 w 69"/>
                <a:gd name="T19" fmla="*/ 43 h 54"/>
                <a:gd name="T20" fmla="*/ 67 w 69"/>
                <a:gd name="T21" fmla="*/ 45 h 54"/>
                <a:gd name="T22" fmla="*/ 67 w 69"/>
                <a:gd name="T23" fmla="*/ 45 h 54"/>
                <a:gd name="T24" fmla="*/ 2 w 69"/>
                <a:gd name="T25" fmla="*/ 54 h 54"/>
                <a:gd name="T26" fmla="*/ 2 w 69"/>
                <a:gd name="T27" fmla="*/ 54 h 54"/>
                <a:gd name="T28" fmla="*/ 0 w 69"/>
                <a:gd name="T29" fmla="*/ 54 h 54"/>
                <a:gd name="T30" fmla="*/ 0 w 69"/>
                <a:gd name="T31" fmla="*/ 50 h 54"/>
                <a:gd name="T32" fmla="*/ 0 w 69"/>
                <a:gd name="T33" fmla="*/ 50 h 54"/>
                <a:gd name="T34" fmla="*/ 0 w 69"/>
                <a:gd name="T35" fmla="*/ 7 h 54"/>
                <a:gd name="T36" fmla="*/ 0 w 69"/>
                <a:gd name="T37" fmla="*/ 7 h 54"/>
                <a:gd name="T38" fmla="*/ 0 w 69"/>
                <a:gd name="T39" fmla="*/ 3 h 54"/>
                <a:gd name="T40" fmla="*/ 4 w 69"/>
                <a:gd name="T41" fmla="*/ 2 h 54"/>
                <a:gd name="T42" fmla="*/ 4 w 69"/>
                <a:gd name="T4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4">
                  <a:moveTo>
                    <a:pt x="4" y="2"/>
                  </a:moveTo>
                  <a:lnTo>
                    <a:pt x="4" y="2"/>
                  </a:lnTo>
                  <a:lnTo>
                    <a:pt x="67" y="0"/>
                  </a:lnTo>
                  <a:lnTo>
                    <a:pt x="67" y="0"/>
                  </a:lnTo>
                  <a:lnTo>
                    <a:pt x="69" y="2"/>
                  </a:lnTo>
                  <a:lnTo>
                    <a:pt x="69" y="5"/>
                  </a:lnTo>
                  <a:lnTo>
                    <a:pt x="69" y="5"/>
                  </a:lnTo>
                  <a:lnTo>
                    <a:pt x="69" y="41"/>
                  </a:lnTo>
                  <a:lnTo>
                    <a:pt x="69" y="41"/>
                  </a:lnTo>
                  <a:lnTo>
                    <a:pt x="69" y="43"/>
                  </a:lnTo>
                  <a:lnTo>
                    <a:pt x="67" y="45"/>
                  </a:lnTo>
                  <a:lnTo>
                    <a:pt x="67" y="45"/>
                  </a:lnTo>
                  <a:lnTo>
                    <a:pt x="2" y="54"/>
                  </a:lnTo>
                  <a:lnTo>
                    <a:pt x="2" y="54"/>
                  </a:lnTo>
                  <a:lnTo>
                    <a:pt x="0" y="54"/>
                  </a:lnTo>
                  <a:lnTo>
                    <a:pt x="0" y="50"/>
                  </a:lnTo>
                  <a:lnTo>
                    <a:pt x="0" y="50"/>
                  </a:lnTo>
                  <a:lnTo>
                    <a:pt x="0" y="7"/>
                  </a:lnTo>
                  <a:lnTo>
                    <a:pt x="0" y="7"/>
                  </a:lnTo>
                  <a:lnTo>
                    <a:pt x="0" y="3"/>
                  </a:lnTo>
                  <a:lnTo>
                    <a:pt x="4" y="2"/>
                  </a:lnTo>
                  <a:lnTo>
                    <a:pt x="4" y="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2" name="Freeform 37"/>
            <p:cNvSpPr>
              <a:spLocks/>
            </p:cNvSpPr>
            <p:nvPr/>
          </p:nvSpPr>
          <p:spPr bwMode="auto">
            <a:xfrm>
              <a:off x="1034640" y="1537563"/>
              <a:ext cx="53975" cy="22225"/>
            </a:xfrm>
            <a:custGeom>
              <a:avLst/>
              <a:gdLst>
                <a:gd name="T0" fmla="*/ 2 w 69"/>
                <a:gd name="T1" fmla="*/ 14 h 27"/>
                <a:gd name="T2" fmla="*/ 2 w 69"/>
                <a:gd name="T3" fmla="*/ 14 h 27"/>
                <a:gd name="T4" fmla="*/ 67 w 69"/>
                <a:gd name="T5" fmla="*/ 0 h 27"/>
                <a:gd name="T6" fmla="*/ 67 w 69"/>
                <a:gd name="T7" fmla="*/ 0 h 27"/>
                <a:gd name="T8" fmla="*/ 69 w 69"/>
                <a:gd name="T9" fmla="*/ 0 h 27"/>
                <a:gd name="T10" fmla="*/ 69 w 69"/>
                <a:gd name="T11" fmla="*/ 4 h 27"/>
                <a:gd name="T12" fmla="*/ 69 w 69"/>
                <a:gd name="T13" fmla="*/ 4 h 27"/>
                <a:gd name="T14" fmla="*/ 69 w 69"/>
                <a:gd name="T15" fmla="*/ 8 h 27"/>
                <a:gd name="T16" fmla="*/ 69 w 69"/>
                <a:gd name="T17" fmla="*/ 8 h 27"/>
                <a:gd name="T18" fmla="*/ 69 w 69"/>
                <a:gd name="T19" fmla="*/ 10 h 27"/>
                <a:gd name="T20" fmla="*/ 67 w 69"/>
                <a:gd name="T21" fmla="*/ 12 h 27"/>
                <a:gd name="T22" fmla="*/ 67 w 69"/>
                <a:gd name="T23" fmla="*/ 12 h 27"/>
                <a:gd name="T24" fmla="*/ 2 w 69"/>
                <a:gd name="T25" fmla="*/ 27 h 27"/>
                <a:gd name="T26" fmla="*/ 2 w 69"/>
                <a:gd name="T27" fmla="*/ 27 h 27"/>
                <a:gd name="T28" fmla="*/ 0 w 69"/>
                <a:gd name="T29" fmla="*/ 27 h 27"/>
                <a:gd name="T30" fmla="*/ 0 w 69"/>
                <a:gd name="T31" fmla="*/ 24 h 27"/>
                <a:gd name="T32" fmla="*/ 0 w 69"/>
                <a:gd name="T33" fmla="*/ 24 h 27"/>
                <a:gd name="T34" fmla="*/ 0 w 69"/>
                <a:gd name="T35" fmla="*/ 20 h 27"/>
                <a:gd name="T36" fmla="*/ 0 w 69"/>
                <a:gd name="T37" fmla="*/ 20 h 27"/>
                <a:gd name="T38" fmla="*/ 0 w 69"/>
                <a:gd name="T39" fmla="*/ 16 h 27"/>
                <a:gd name="T40" fmla="*/ 2 w 69"/>
                <a:gd name="T41" fmla="*/ 14 h 27"/>
                <a:gd name="T42" fmla="*/ 2 w 69"/>
                <a:gd name="T43"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27">
                  <a:moveTo>
                    <a:pt x="2" y="14"/>
                  </a:moveTo>
                  <a:lnTo>
                    <a:pt x="2" y="14"/>
                  </a:lnTo>
                  <a:lnTo>
                    <a:pt x="67" y="0"/>
                  </a:lnTo>
                  <a:lnTo>
                    <a:pt x="67" y="0"/>
                  </a:lnTo>
                  <a:lnTo>
                    <a:pt x="69" y="0"/>
                  </a:lnTo>
                  <a:lnTo>
                    <a:pt x="69" y="4"/>
                  </a:lnTo>
                  <a:lnTo>
                    <a:pt x="69" y="4"/>
                  </a:lnTo>
                  <a:lnTo>
                    <a:pt x="69" y="8"/>
                  </a:lnTo>
                  <a:lnTo>
                    <a:pt x="69" y="8"/>
                  </a:lnTo>
                  <a:lnTo>
                    <a:pt x="69" y="10"/>
                  </a:lnTo>
                  <a:lnTo>
                    <a:pt x="67" y="12"/>
                  </a:lnTo>
                  <a:lnTo>
                    <a:pt x="67" y="12"/>
                  </a:lnTo>
                  <a:lnTo>
                    <a:pt x="2" y="27"/>
                  </a:lnTo>
                  <a:lnTo>
                    <a:pt x="2" y="27"/>
                  </a:lnTo>
                  <a:lnTo>
                    <a:pt x="0" y="27"/>
                  </a:lnTo>
                  <a:lnTo>
                    <a:pt x="0" y="24"/>
                  </a:lnTo>
                  <a:lnTo>
                    <a:pt x="0" y="24"/>
                  </a:lnTo>
                  <a:lnTo>
                    <a:pt x="0" y="20"/>
                  </a:lnTo>
                  <a:lnTo>
                    <a:pt x="0" y="20"/>
                  </a:lnTo>
                  <a:lnTo>
                    <a:pt x="0" y="16"/>
                  </a:lnTo>
                  <a:lnTo>
                    <a:pt x="2" y="14"/>
                  </a:lnTo>
                  <a:lnTo>
                    <a:pt x="2" y="14"/>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3" name="Freeform 38"/>
            <p:cNvSpPr>
              <a:spLocks/>
            </p:cNvSpPr>
            <p:nvPr/>
          </p:nvSpPr>
          <p:spPr bwMode="auto">
            <a:xfrm>
              <a:off x="1034640" y="1555025"/>
              <a:ext cx="53975" cy="25400"/>
            </a:xfrm>
            <a:custGeom>
              <a:avLst/>
              <a:gdLst>
                <a:gd name="T0" fmla="*/ 2 w 69"/>
                <a:gd name="T1" fmla="*/ 17 h 33"/>
                <a:gd name="T2" fmla="*/ 2 w 69"/>
                <a:gd name="T3" fmla="*/ 17 h 33"/>
                <a:gd name="T4" fmla="*/ 67 w 69"/>
                <a:gd name="T5" fmla="*/ 0 h 33"/>
                <a:gd name="T6" fmla="*/ 67 w 69"/>
                <a:gd name="T7" fmla="*/ 0 h 33"/>
                <a:gd name="T8" fmla="*/ 69 w 69"/>
                <a:gd name="T9" fmla="*/ 0 h 33"/>
                <a:gd name="T10" fmla="*/ 69 w 69"/>
                <a:gd name="T11" fmla="*/ 4 h 33"/>
                <a:gd name="T12" fmla="*/ 69 w 69"/>
                <a:gd name="T13" fmla="*/ 4 h 33"/>
                <a:gd name="T14" fmla="*/ 69 w 69"/>
                <a:gd name="T15" fmla="*/ 7 h 33"/>
                <a:gd name="T16" fmla="*/ 69 w 69"/>
                <a:gd name="T17" fmla="*/ 7 h 33"/>
                <a:gd name="T18" fmla="*/ 69 w 69"/>
                <a:gd name="T19" fmla="*/ 11 h 33"/>
                <a:gd name="T20" fmla="*/ 67 w 69"/>
                <a:gd name="T21" fmla="*/ 13 h 33"/>
                <a:gd name="T22" fmla="*/ 67 w 69"/>
                <a:gd name="T23" fmla="*/ 13 h 33"/>
                <a:gd name="T24" fmla="*/ 2 w 69"/>
                <a:gd name="T25" fmla="*/ 33 h 33"/>
                <a:gd name="T26" fmla="*/ 2 w 69"/>
                <a:gd name="T27" fmla="*/ 33 h 33"/>
                <a:gd name="T28" fmla="*/ 0 w 69"/>
                <a:gd name="T29" fmla="*/ 31 h 33"/>
                <a:gd name="T30" fmla="*/ 0 w 69"/>
                <a:gd name="T31" fmla="*/ 27 h 33"/>
                <a:gd name="T32" fmla="*/ 0 w 69"/>
                <a:gd name="T33" fmla="*/ 27 h 33"/>
                <a:gd name="T34" fmla="*/ 0 w 69"/>
                <a:gd name="T35" fmla="*/ 23 h 33"/>
                <a:gd name="T36" fmla="*/ 0 w 69"/>
                <a:gd name="T37" fmla="*/ 23 h 33"/>
                <a:gd name="T38" fmla="*/ 0 w 69"/>
                <a:gd name="T39" fmla="*/ 19 h 33"/>
                <a:gd name="T40" fmla="*/ 2 w 69"/>
                <a:gd name="T41" fmla="*/ 17 h 33"/>
                <a:gd name="T42" fmla="*/ 2 w 69"/>
                <a:gd name="T43"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33">
                  <a:moveTo>
                    <a:pt x="2" y="17"/>
                  </a:moveTo>
                  <a:lnTo>
                    <a:pt x="2" y="17"/>
                  </a:lnTo>
                  <a:lnTo>
                    <a:pt x="67" y="0"/>
                  </a:lnTo>
                  <a:lnTo>
                    <a:pt x="67" y="0"/>
                  </a:lnTo>
                  <a:lnTo>
                    <a:pt x="69" y="0"/>
                  </a:lnTo>
                  <a:lnTo>
                    <a:pt x="69" y="4"/>
                  </a:lnTo>
                  <a:lnTo>
                    <a:pt x="69" y="4"/>
                  </a:lnTo>
                  <a:lnTo>
                    <a:pt x="69" y="7"/>
                  </a:lnTo>
                  <a:lnTo>
                    <a:pt x="69" y="7"/>
                  </a:lnTo>
                  <a:lnTo>
                    <a:pt x="69" y="11"/>
                  </a:lnTo>
                  <a:lnTo>
                    <a:pt x="67" y="13"/>
                  </a:lnTo>
                  <a:lnTo>
                    <a:pt x="67" y="13"/>
                  </a:lnTo>
                  <a:lnTo>
                    <a:pt x="2" y="33"/>
                  </a:lnTo>
                  <a:lnTo>
                    <a:pt x="2" y="33"/>
                  </a:lnTo>
                  <a:lnTo>
                    <a:pt x="0" y="31"/>
                  </a:lnTo>
                  <a:lnTo>
                    <a:pt x="0" y="27"/>
                  </a:lnTo>
                  <a:lnTo>
                    <a:pt x="0" y="27"/>
                  </a:lnTo>
                  <a:lnTo>
                    <a:pt x="0" y="23"/>
                  </a:lnTo>
                  <a:lnTo>
                    <a:pt x="0" y="23"/>
                  </a:lnTo>
                  <a:lnTo>
                    <a:pt x="0" y="19"/>
                  </a:lnTo>
                  <a:lnTo>
                    <a:pt x="2" y="17"/>
                  </a:lnTo>
                  <a:lnTo>
                    <a:pt x="2" y="17"/>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4" name="Freeform 39"/>
            <p:cNvSpPr>
              <a:spLocks/>
            </p:cNvSpPr>
            <p:nvPr/>
          </p:nvSpPr>
          <p:spPr bwMode="auto">
            <a:xfrm>
              <a:off x="1112427" y="1326425"/>
              <a:ext cx="79375" cy="249237"/>
            </a:xfrm>
            <a:custGeom>
              <a:avLst/>
              <a:gdLst>
                <a:gd name="T0" fmla="*/ 6 w 100"/>
                <a:gd name="T1" fmla="*/ 0 h 315"/>
                <a:gd name="T2" fmla="*/ 6 w 100"/>
                <a:gd name="T3" fmla="*/ 0 h 315"/>
                <a:gd name="T4" fmla="*/ 94 w 100"/>
                <a:gd name="T5" fmla="*/ 45 h 315"/>
                <a:gd name="T6" fmla="*/ 94 w 100"/>
                <a:gd name="T7" fmla="*/ 45 h 315"/>
                <a:gd name="T8" fmla="*/ 98 w 100"/>
                <a:gd name="T9" fmla="*/ 49 h 315"/>
                <a:gd name="T10" fmla="*/ 100 w 100"/>
                <a:gd name="T11" fmla="*/ 55 h 315"/>
                <a:gd name="T12" fmla="*/ 100 w 100"/>
                <a:gd name="T13" fmla="*/ 55 h 315"/>
                <a:gd name="T14" fmla="*/ 100 w 100"/>
                <a:gd name="T15" fmla="*/ 164 h 315"/>
                <a:gd name="T16" fmla="*/ 100 w 100"/>
                <a:gd name="T17" fmla="*/ 164 h 315"/>
                <a:gd name="T18" fmla="*/ 100 w 100"/>
                <a:gd name="T19" fmla="*/ 272 h 315"/>
                <a:gd name="T20" fmla="*/ 100 w 100"/>
                <a:gd name="T21" fmla="*/ 272 h 315"/>
                <a:gd name="T22" fmla="*/ 98 w 100"/>
                <a:gd name="T23" fmla="*/ 278 h 315"/>
                <a:gd name="T24" fmla="*/ 94 w 100"/>
                <a:gd name="T25" fmla="*/ 282 h 315"/>
                <a:gd name="T26" fmla="*/ 94 w 100"/>
                <a:gd name="T27" fmla="*/ 282 h 315"/>
                <a:gd name="T28" fmla="*/ 6 w 100"/>
                <a:gd name="T29" fmla="*/ 315 h 315"/>
                <a:gd name="T30" fmla="*/ 6 w 100"/>
                <a:gd name="T31" fmla="*/ 315 h 315"/>
                <a:gd name="T32" fmla="*/ 4 w 100"/>
                <a:gd name="T33" fmla="*/ 315 h 315"/>
                <a:gd name="T34" fmla="*/ 2 w 100"/>
                <a:gd name="T35" fmla="*/ 313 h 315"/>
                <a:gd name="T36" fmla="*/ 0 w 100"/>
                <a:gd name="T37" fmla="*/ 311 h 315"/>
                <a:gd name="T38" fmla="*/ 0 w 100"/>
                <a:gd name="T39" fmla="*/ 307 h 315"/>
                <a:gd name="T40" fmla="*/ 0 w 100"/>
                <a:gd name="T41" fmla="*/ 307 h 315"/>
                <a:gd name="T42" fmla="*/ 0 w 100"/>
                <a:gd name="T43" fmla="*/ 156 h 315"/>
                <a:gd name="T44" fmla="*/ 0 w 100"/>
                <a:gd name="T45" fmla="*/ 156 h 315"/>
                <a:gd name="T46" fmla="*/ 0 w 100"/>
                <a:gd name="T47" fmla="*/ 8 h 315"/>
                <a:gd name="T48" fmla="*/ 0 w 100"/>
                <a:gd name="T49" fmla="*/ 8 h 315"/>
                <a:gd name="T50" fmla="*/ 2 w 100"/>
                <a:gd name="T51" fmla="*/ 2 h 315"/>
                <a:gd name="T52" fmla="*/ 4 w 100"/>
                <a:gd name="T53" fmla="*/ 0 h 315"/>
                <a:gd name="T54" fmla="*/ 6 w 100"/>
                <a:gd name="T55" fmla="*/ 0 h 315"/>
                <a:gd name="T56" fmla="*/ 6 w 100"/>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315">
                  <a:moveTo>
                    <a:pt x="6" y="0"/>
                  </a:moveTo>
                  <a:lnTo>
                    <a:pt x="6" y="0"/>
                  </a:lnTo>
                  <a:lnTo>
                    <a:pt x="94" y="45"/>
                  </a:lnTo>
                  <a:lnTo>
                    <a:pt x="94" y="45"/>
                  </a:lnTo>
                  <a:lnTo>
                    <a:pt x="98" y="49"/>
                  </a:lnTo>
                  <a:lnTo>
                    <a:pt x="100" y="55"/>
                  </a:lnTo>
                  <a:lnTo>
                    <a:pt x="100" y="55"/>
                  </a:lnTo>
                  <a:lnTo>
                    <a:pt x="100" y="164"/>
                  </a:lnTo>
                  <a:lnTo>
                    <a:pt x="100" y="164"/>
                  </a:lnTo>
                  <a:lnTo>
                    <a:pt x="100" y="272"/>
                  </a:lnTo>
                  <a:lnTo>
                    <a:pt x="100" y="272"/>
                  </a:lnTo>
                  <a:lnTo>
                    <a:pt x="98" y="278"/>
                  </a:lnTo>
                  <a:lnTo>
                    <a:pt x="94" y="282"/>
                  </a:lnTo>
                  <a:lnTo>
                    <a:pt x="94" y="282"/>
                  </a:lnTo>
                  <a:lnTo>
                    <a:pt x="6" y="315"/>
                  </a:lnTo>
                  <a:lnTo>
                    <a:pt x="6" y="315"/>
                  </a:lnTo>
                  <a:lnTo>
                    <a:pt x="4" y="315"/>
                  </a:lnTo>
                  <a:lnTo>
                    <a:pt x="2" y="313"/>
                  </a:lnTo>
                  <a:lnTo>
                    <a:pt x="0" y="311"/>
                  </a:lnTo>
                  <a:lnTo>
                    <a:pt x="0" y="307"/>
                  </a:lnTo>
                  <a:lnTo>
                    <a:pt x="0" y="307"/>
                  </a:lnTo>
                  <a:lnTo>
                    <a:pt x="0" y="156"/>
                  </a:lnTo>
                  <a:lnTo>
                    <a:pt x="0" y="156"/>
                  </a:lnTo>
                  <a:lnTo>
                    <a:pt x="0" y="8"/>
                  </a:lnTo>
                  <a:lnTo>
                    <a:pt x="0" y="8"/>
                  </a:lnTo>
                  <a:lnTo>
                    <a:pt x="2" y="2"/>
                  </a:lnTo>
                  <a:lnTo>
                    <a:pt x="4" y="0"/>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5" name="Freeform 40"/>
            <p:cNvSpPr>
              <a:spLocks/>
            </p:cNvSpPr>
            <p:nvPr/>
          </p:nvSpPr>
          <p:spPr bwMode="auto">
            <a:xfrm>
              <a:off x="1121952" y="1353413"/>
              <a:ext cx="57150" cy="46037"/>
            </a:xfrm>
            <a:custGeom>
              <a:avLst/>
              <a:gdLst>
                <a:gd name="T0" fmla="*/ 4 w 70"/>
                <a:gd name="T1" fmla="*/ 0 h 59"/>
                <a:gd name="T2" fmla="*/ 4 w 70"/>
                <a:gd name="T3" fmla="*/ 0 h 59"/>
                <a:gd name="T4" fmla="*/ 66 w 70"/>
                <a:gd name="T5" fmla="*/ 26 h 59"/>
                <a:gd name="T6" fmla="*/ 66 w 70"/>
                <a:gd name="T7" fmla="*/ 26 h 59"/>
                <a:gd name="T8" fmla="*/ 68 w 70"/>
                <a:gd name="T9" fmla="*/ 27 h 59"/>
                <a:gd name="T10" fmla="*/ 70 w 70"/>
                <a:gd name="T11" fmla="*/ 31 h 59"/>
                <a:gd name="T12" fmla="*/ 70 w 70"/>
                <a:gd name="T13" fmla="*/ 31 h 59"/>
                <a:gd name="T14" fmla="*/ 70 w 70"/>
                <a:gd name="T15" fmla="*/ 57 h 59"/>
                <a:gd name="T16" fmla="*/ 70 w 70"/>
                <a:gd name="T17" fmla="*/ 57 h 59"/>
                <a:gd name="T18" fmla="*/ 68 w 70"/>
                <a:gd name="T19" fmla="*/ 59 h 59"/>
                <a:gd name="T20" fmla="*/ 66 w 70"/>
                <a:gd name="T21" fmla="*/ 59 h 59"/>
                <a:gd name="T22" fmla="*/ 66 w 70"/>
                <a:gd name="T23" fmla="*/ 59 h 59"/>
                <a:gd name="T24" fmla="*/ 4 w 70"/>
                <a:gd name="T25" fmla="*/ 39 h 59"/>
                <a:gd name="T26" fmla="*/ 4 w 70"/>
                <a:gd name="T27" fmla="*/ 39 h 59"/>
                <a:gd name="T28" fmla="*/ 2 w 70"/>
                <a:gd name="T29" fmla="*/ 37 h 59"/>
                <a:gd name="T30" fmla="*/ 0 w 70"/>
                <a:gd name="T31" fmla="*/ 33 h 59"/>
                <a:gd name="T32" fmla="*/ 0 w 70"/>
                <a:gd name="T33" fmla="*/ 33 h 59"/>
                <a:gd name="T34" fmla="*/ 0 w 70"/>
                <a:gd name="T35" fmla="*/ 2 h 59"/>
                <a:gd name="T36" fmla="*/ 0 w 70"/>
                <a:gd name="T37" fmla="*/ 2 h 59"/>
                <a:gd name="T38" fmla="*/ 2 w 70"/>
                <a:gd name="T39" fmla="*/ 0 h 59"/>
                <a:gd name="T40" fmla="*/ 4 w 70"/>
                <a:gd name="T41" fmla="*/ 0 h 59"/>
                <a:gd name="T42" fmla="*/ 4 w 70"/>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59">
                  <a:moveTo>
                    <a:pt x="4" y="0"/>
                  </a:moveTo>
                  <a:lnTo>
                    <a:pt x="4" y="0"/>
                  </a:lnTo>
                  <a:lnTo>
                    <a:pt x="66" y="26"/>
                  </a:lnTo>
                  <a:lnTo>
                    <a:pt x="66" y="26"/>
                  </a:lnTo>
                  <a:lnTo>
                    <a:pt x="68" y="27"/>
                  </a:lnTo>
                  <a:lnTo>
                    <a:pt x="70" y="31"/>
                  </a:lnTo>
                  <a:lnTo>
                    <a:pt x="70" y="31"/>
                  </a:lnTo>
                  <a:lnTo>
                    <a:pt x="70" y="57"/>
                  </a:lnTo>
                  <a:lnTo>
                    <a:pt x="70" y="57"/>
                  </a:lnTo>
                  <a:lnTo>
                    <a:pt x="68" y="59"/>
                  </a:lnTo>
                  <a:lnTo>
                    <a:pt x="66" y="59"/>
                  </a:lnTo>
                  <a:lnTo>
                    <a:pt x="66" y="59"/>
                  </a:lnTo>
                  <a:lnTo>
                    <a:pt x="4" y="39"/>
                  </a:lnTo>
                  <a:lnTo>
                    <a:pt x="4" y="39"/>
                  </a:lnTo>
                  <a:lnTo>
                    <a:pt x="2" y="37"/>
                  </a:lnTo>
                  <a:lnTo>
                    <a:pt x="0" y="33"/>
                  </a:lnTo>
                  <a:lnTo>
                    <a:pt x="0" y="33"/>
                  </a:lnTo>
                  <a:lnTo>
                    <a:pt x="0" y="2"/>
                  </a:lnTo>
                  <a:lnTo>
                    <a:pt x="0" y="2"/>
                  </a:lnTo>
                  <a:lnTo>
                    <a:pt x="2" y="0"/>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6" name="Freeform 41"/>
            <p:cNvSpPr>
              <a:spLocks/>
            </p:cNvSpPr>
            <p:nvPr/>
          </p:nvSpPr>
          <p:spPr bwMode="auto">
            <a:xfrm>
              <a:off x="1121952" y="1394688"/>
              <a:ext cx="57150" cy="38100"/>
            </a:xfrm>
            <a:custGeom>
              <a:avLst/>
              <a:gdLst>
                <a:gd name="T0" fmla="*/ 4 w 70"/>
                <a:gd name="T1" fmla="*/ 0 h 49"/>
                <a:gd name="T2" fmla="*/ 4 w 70"/>
                <a:gd name="T3" fmla="*/ 0 h 49"/>
                <a:gd name="T4" fmla="*/ 66 w 70"/>
                <a:gd name="T5" fmla="*/ 18 h 49"/>
                <a:gd name="T6" fmla="*/ 66 w 70"/>
                <a:gd name="T7" fmla="*/ 18 h 49"/>
                <a:gd name="T8" fmla="*/ 68 w 70"/>
                <a:gd name="T9" fmla="*/ 20 h 49"/>
                <a:gd name="T10" fmla="*/ 70 w 70"/>
                <a:gd name="T11" fmla="*/ 21 h 49"/>
                <a:gd name="T12" fmla="*/ 70 w 70"/>
                <a:gd name="T13" fmla="*/ 21 h 49"/>
                <a:gd name="T14" fmla="*/ 70 w 70"/>
                <a:gd name="T15" fmla="*/ 47 h 49"/>
                <a:gd name="T16" fmla="*/ 70 w 70"/>
                <a:gd name="T17" fmla="*/ 47 h 49"/>
                <a:gd name="T18" fmla="*/ 68 w 70"/>
                <a:gd name="T19" fmla="*/ 49 h 49"/>
                <a:gd name="T20" fmla="*/ 66 w 70"/>
                <a:gd name="T21" fmla="*/ 49 h 49"/>
                <a:gd name="T22" fmla="*/ 66 w 70"/>
                <a:gd name="T23" fmla="*/ 49 h 49"/>
                <a:gd name="T24" fmla="*/ 4 w 70"/>
                <a:gd name="T25" fmla="*/ 39 h 49"/>
                <a:gd name="T26" fmla="*/ 4 w 70"/>
                <a:gd name="T27" fmla="*/ 39 h 49"/>
                <a:gd name="T28" fmla="*/ 2 w 70"/>
                <a:gd name="T29" fmla="*/ 37 h 49"/>
                <a:gd name="T30" fmla="*/ 0 w 70"/>
                <a:gd name="T31" fmla="*/ 35 h 49"/>
                <a:gd name="T32" fmla="*/ 0 w 70"/>
                <a:gd name="T33" fmla="*/ 35 h 49"/>
                <a:gd name="T34" fmla="*/ 0 w 70"/>
                <a:gd name="T35" fmla="*/ 4 h 49"/>
                <a:gd name="T36" fmla="*/ 0 w 70"/>
                <a:gd name="T37" fmla="*/ 4 h 49"/>
                <a:gd name="T38" fmla="*/ 2 w 70"/>
                <a:gd name="T39" fmla="*/ 0 h 49"/>
                <a:gd name="T40" fmla="*/ 4 w 70"/>
                <a:gd name="T41" fmla="*/ 0 h 49"/>
                <a:gd name="T42" fmla="*/ 4 w 7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49">
                  <a:moveTo>
                    <a:pt x="4" y="0"/>
                  </a:moveTo>
                  <a:lnTo>
                    <a:pt x="4" y="0"/>
                  </a:lnTo>
                  <a:lnTo>
                    <a:pt x="66" y="18"/>
                  </a:lnTo>
                  <a:lnTo>
                    <a:pt x="66" y="18"/>
                  </a:lnTo>
                  <a:lnTo>
                    <a:pt x="68" y="20"/>
                  </a:lnTo>
                  <a:lnTo>
                    <a:pt x="70" y="21"/>
                  </a:lnTo>
                  <a:lnTo>
                    <a:pt x="70" y="21"/>
                  </a:lnTo>
                  <a:lnTo>
                    <a:pt x="70" y="47"/>
                  </a:lnTo>
                  <a:lnTo>
                    <a:pt x="70" y="47"/>
                  </a:lnTo>
                  <a:lnTo>
                    <a:pt x="68" y="49"/>
                  </a:lnTo>
                  <a:lnTo>
                    <a:pt x="66" y="49"/>
                  </a:lnTo>
                  <a:lnTo>
                    <a:pt x="66" y="49"/>
                  </a:lnTo>
                  <a:lnTo>
                    <a:pt x="4" y="39"/>
                  </a:lnTo>
                  <a:lnTo>
                    <a:pt x="4" y="39"/>
                  </a:lnTo>
                  <a:lnTo>
                    <a:pt x="2" y="37"/>
                  </a:lnTo>
                  <a:lnTo>
                    <a:pt x="0" y="35"/>
                  </a:lnTo>
                  <a:lnTo>
                    <a:pt x="0" y="35"/>
                  </a:lnTo>
                  <a:lnTo>
                    <a:pt x="0" y="4"/>
                  </a:lnTo>
                  <a:lnTo>
                    <a:pt x="0" y="4"/>
                  </a:lnTo>
                  <a:lnTo>
                    <a:pt x="2" y="0"/>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7" name="Freeform 42"/>
            <p:cNvSpPr>
              <a:spLocks/>
            </p:cNvSpPr>
            <p:nvPr/>
          </p:nvSpPr>
          <p:spPr bwMode="auto">
            <a:xfrm>
              <a:off x="1121952" y="1437550"/>
              <a:ext cx="57150" cy="31750"/>
            </a:xfrm>
            <a:custGeom>
              <a:avLst/>
              <a:gdLst>
                <a:gd name="T0" fmla="*/ 4 w 70"/>
                <a:gd name="T1" fmla="*/ 0 h 39"/>
                <a:gd name="T2" fmla="*/ 4 w 70"/>
                <a:gd name="T3" fmla="*/ 0 h 39"/>
                <a:gd name="T4" fmla="*/ 66 w 70"/>
                <a:gd name="T5" fmla="*/ 6 h 39"/>
                <a:gd name="T6" fmla="*/ 66 w 70"/>
                <a:gd name="T7" fmla="*/ 6 h 39"/>
                <a:gd name="T8" fmla="*/ 68 w 70"/>
                <a:gd name="T9" fmla="*/ 8 h 39"/>
                <a:gd name="T10" fmla="*/ 70 w 70"/>
                <a:gd name="T11" fmla="*/ 10 h 39"/>
                <a:gd name="T12" fmla="*/ 70 w 70"/>
                <a:gd name="T13" fmla="*/ 10 h 39"/>
                <a:gd name="T14" fmla="*/ 70 w 70"/>
                <a:gd name="T15" fmla="*/ 35 h 39"/>
                <a:gd name="T16" fmla="*/ 70 w 70"/>
                <a:gd name="T17" fmla="*/ 35 h 39"/>
                <a:gd name="T18" fmla="*/ 68 w 70"/>
                <a:gd name="T19" fmla="*/ 37 h 39"/>
                <a:gd name="T20" fmla="*/ 66 w 70"/>
                <a:gd name="T21" fmla="*/ 39 h 39"/>
                <a:gd name="T22" fmla="*/ 66 w 70"/>
                <a:gd name="T23" fmla="*/ 39 h 39"/>
                <a:gd name="T24" fmla="*/ 4 w 70"/>
                <a:gd name="T25" fmla="*/ 39 h 39"/>
                <a:gd name="T26" fmla="*/ 4 w 70"/>
                <a:gd name="T27" fmla="*/ 39 h 39"/>
                <a:gd name="T28" fmla="*/ 2 w 70"/>
                <a:gd name="T29" fmla="*/ 37 h 39"/>
                <a:gd name="T30" fmla="*/ 0 w 70"/>
                <a:gd name="T31" fmla="*/ 35 h 39"/>
                <a:gd name="T32" fmla="*/ 0 w 70"/>
                <a:gd name="T33" fmla="*/ 35 h 39"/>
                <a:gd name="T34" fmla="*/ 0 w 70"/>
                <a:gd name="T35" fmla="*/ 4 h 39"/>
                <a:gd name="T36" fmla="*/ 0 w 70"/>
                <a:gd name="T37" fmla="*/ 4 h 39"/>
                <a:gd name="T38" fmla="*/ 2 w 70"/>
                <a:gd name="T39" fmla="*/ 0 h 39"/>
                <a:gd name="T40" fmla="*/ 4 w 70"/>
                <a:gd name="T41" fmla="*/ 0 h 39"/>
                <a:gd name="T42" fmla="*/ 4 w 70"/>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9">
                  <a:moveTo>
                    <a:pt x="4" y="0"/>
                  </a:moveTo>
                  <a:lnTo>
                    <a:pt x="4" y="0"/>
                  </a:lnTo>
                  <a:lnTo>
                    <a:pt x="66" y="6"/>
                  </a:lnTo>
                  <a:lnTo>
                    <a:pt x="66" y="6"/>
                  </a:lnTo>
                  <a:lnTo>
                    <a:pt x="68" y="8"/>
                  </a:lnTo>
                  <a:lnTo>
                    <a:pt x="70" y="10"/>
                  </a:lnTo>
                  <a:lnTo>
                    <a:pt x="70" y="10"/>
                  </a:lnTo>
                  <a:lnTo>
                    <a:pt x="70" y="35"/>
                  </a:lnTo>
                  <a:lnTo>
                    <a:pt x="70" y="35"/>
                  </a:lnTo>
                  <a:lnTo>
                    <a:pt x="68" y="37"/>
                  </a:lnTo>
                  <a:lnTo>
                    <a:pt x="66" y="39"/>
                  </a:lnTo>
                  <a:lnTo>
                    <a:pt x="66" y="39"/>
                  </a:lnTo>
                  <a:lnTo>
                    <a:pt x="4" y="39"/>
                  </a:lnTo>
                  <a:lnTo>
                    <a:pt x="4" y="39"/>
                  </a:lnTo>
                  <a:lnTo>
                    <a:pt x="2" y="37"/>
                  </a:lnTo>
                  <a:lnTo>
                    <a:pt x="0" y="35"/>
                  </a:lnTo>
                  <a:lnTo>
                    <a:pt x="0" y="35"/>
                  </a:lnTo>
                  <a:lnTo>
                    <a:pt x="0" y="4"/>
                  </a:lnTo>
                  <a:lnTo>
                    <a:pt x="0" y="4"/>
                  </a:lnTo>
                  <a:lnTo>
                    <a:pt x="2" y="0"/>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8" name="Freeform 43"/>
            <p:cNvSpPr>
              <a:spLocks/>
            </p:cNvSpPr>
            <p:nvPr/>
          </p:nvSpPr>
          <p:spPr bwMode="auto">
            <a:xfrm>
              <a:off x="1121952" y="1478825"/>
              <a:ext cx="57150" cy="31750"/>
            </a:xfrm>
            <a:custGeom>
              <a:avLst/>
              <a:gdLst>
                <a:gd name="T0" fmla="*/ 4 w 70"/>
                <a:gd name="T1" fmla="*/ 2 h 41"/>
                <a:gd name="T2" fmla="*/ 4 w 70"/>
                <a:gd name="T3" fmla="*/ 2 h 41"/>
                <a:gd name="T4" fmla="*/ 66 w 70"/>
                <a:gd name="T5" fmla="*/ 0 h 41"/>
                <a:gd name="T6" fmla="*/ 66 w 70"/>
                <a:gd name="T7" fmla="*/ 0 h 41"/>
                <a:gd name="T8" fmla="*/ 68 w 70"/>
                <a:gd name="T9" fmla="*/ 0 h 41"/>
                <a:gd name="T10" fmla="*/ 70 w 70"/>
                <a:gd name="T11" fmla="*/ 4 h 41"/>
                <a:gd name="T12" fmla="*/ 70 w 70"/>
                <a:gd name="T13" fmla="*/ 4 h 41"/>
                <a:gd name="T14" fmla="*/ 70 w 70"/>
                <a:gd name="T15" fmla="*/ 27 h 41"/>
                <a:gd name="T16" fmla="*/ 70 w 70"/>
                <a:gd name="T17" fmla="*/ 27 h 41"/>
                <a:gd name="T18" fmla="*/ 68 w 70"/>
                <a:gd name="T19" fmla="*/ 31 h 41"/>
                <a:gd name="T20" fmla="*/ 66 w 70"/>
                <a:gd name="T21" fmla="*/ 31 h 41"/>
                <a:gd name="T22" fmla="*/ 66 w 70"/>
                <a:gd name="T23" fmla="*/ 31 h 41"/>
                <a:gd name="T24" fmla="*/ 4 w 70"/>
                <a:gd name="T25" fmla="*/ 41 h 41"/>
                <a:gd name="T26" fmla="*/ 4 w 70"/>
                <a:gd name="T27" fmla="*/ 41 h 41"/>
                <a:gd name="T28" fmla="*/ 2 w 70"/>
                <a:gd name="T29" fmla="*/ 41 h 41"/>
                <a:gd name="T30" fmla="*/ 0 w 70"/>
                <a:gd name="T31" fmla="*/ 37 h 41"/>
                <a:gd name="T32" fmla="*/ 0 w 70"/>
                <a:gd name="T33" fmla="*/ 37 h 41"/>
                <a:gd name="T34" fmla="*/ 0 w 70"/>
                <a:gd name="T35" fmla="*/ 6 h 41"/>
                <a:gd name="T36" fmla="*/ 0 w 70"/>
                <a:gd name="T37" fmla="*/ 6 h 41"/>
                <a:gd name="T38" fmla="*/ 2 w 70"/>
                <a:gd name="T39" fmla="*/ 4 h 41"/>
                <a:gd name="T40" fmla="*/ 4 w 70"/>
                <a:gd name="T41" fmla="*/ 2 h 41"/>
                <a:gd name="T42" fmla="*/ 4 w 70"/>
                <a:gd name="T43"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41">
                  <a:moveTo>
                    <a:pt x="4" y="2"/>
                  </a:moveTo>
                  <a:lnTo>
                    <a:pt x="4" y="2"/>
                  </a:lnTo>
                  <a:lnTo>
                    <a:pt x="66" y="0"/>
                  </a:lnTo>
                  <a:lnTo>
                    <a:pt x="66" y="0"/>
                  </a:lnTo>
                  <a:lnTo>
                    <a:pt x="68" y="0"/>
                  </a:lnTo>
                  <a:lnTo>
                    <a:pt x="70" y="4"/>
                  </a:lnTo>
                  <a:lnTo>
                    <a:pt x="70" y="4"/>
                  </a:lnTo>
                  <a:lnTo>
                    <a:pt x="70" y="27"/>
                  </a:lnTo>
                  <a:lnTo>
                    <a:pt x="70" y="27"/>
                  </a:lnTo>
                  <a:lnTo>
                    <a:pt x="68" y="31"/>
                  </a:lnTo>
                  <a:lnTo>
                    <a:pt x="66" y="31"/>
                  </a:lnTo>
                  <a:lnTo>
                    <a:pt x="66" y="31"/>
                  </a:lnTo>
                  <a:lnTo>
                    <a:pt x="4" y="41"/>
                  </a:lnTo>
                  <a:lnTo>
                    <a:pt x="4" y="41"/>
                  </a:lnTo>
                  <a:lnTo>
                    <a:pt x="2" y="41"/>
                  </a:lnTo>
                  <a:lnTo>
                    <a:pt x="0" y="37"/>
                  </a:lnTo>
                  <a:lnTo>
                    <a:pt x="0" y="37"/>
                  </a:lnTo>
                  <a:lnTo>
                    <a:pt x="0" y="6"/>
                  </a:lnTo>
                  <a:lnTo>
                    <a:pt x="0" y="6"/>
                  </a:lnTo>
                  <a:lnTo>
                    <a:pt x="2" y="4"/>
                  </a:lnTo>
                  <a:lnTo>
                    <a:pt x="4" y="2"/>
                  </a:lnTo>
                  <a:lnTo>
                    <a:pt x="4" y="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09" name="Freeform 44"/>
            <p:cNvSpPr>
              <a:spLocks/>
            </p:cNvSpPr>
            <p:nvPr/>
          </p:nvSpPr>
          <p:spPr bwMode="auto">
            <a:xfrm>
              <a:off x="1121952" y="1516925"/>
              <a:ext cx="57150" cy="20637"/>
            </a:xfrm>
            <a:custGeom>
              <a:avLst/>
              <a:gdLst>
                <a:gd name="T0" fmla="*/ 4 w 70"/>
                <a:gd name="T1" fmla="*/ 13 h 25"/>
                <a:gd name="T2" fmla="*/ 4 w 70"/>
                <a:gd name="T3" fmla="*/ 13 h 25"/>
                <a:gd name="T4" fmla="*/ 66 w 70"/>
                <a:gd name="T5" fmla="*/ 0 h 25"/>
                <a:gd name="T6" fmla="*/ 66 w 70"/>
                <a:gd name="T7" fmla="*/ 0 h 25"/>
                <a:gd name="T8" fmla="*/ 68 w 70"/>
                <a:gd name="T9" fmla="*/ 0 h 25"/>
                <a:gd name="T10" fmla="*/ 70 w 70"/>
                <a:gd name="T11" fmla="*/ 4 h 25"/>
                <a:gd name="T12" fmla="*/ 70 w 70"/>
                <a:gd name="T13" fmla="*/ 4 h 25"/>
                <a:gd name="T14" fmla="*/ 70 w 70"/>
                <a:gd name="T15" fmla="*/ 5 h 25"/>
                <a:gd name="T16" fmla="*/ 70 w 70"/>
                <a:gd name="T17" fmla="*/ 5 h 25"/>
                <a:gd name="T18" fmla="*/ 68 w 70"/>
                <a:gd name="T19" fmla="*/ 7 h 25"/>
                <a:gd name="T20" fmla="*/ 66 w 70"/>
                <a:gd name="T21" fmla="*/ 9 h 25"/>
                <a:gd name="T22" fmla="*/ 66 w 70"/>
                <a:gd name="T23" fmla="*/ 9 h 25"/>
                <a:gd name="T24" fmla="*/ 4 w 70"/>
                <a:gd name="T25" fmla="*/ 25 h 25"/>
                <a:gd name="T26" fmla="*/ 4 w 70"/>
                <a:gd name="T27" fmla="*/ 25 h 25"/>
                <a:gd name="T28" fmla="*/ 2 w 70"/>
                <a:gd name="T29" fmla="*/ 25 h 25"/>
                <a:gd name="T30" fmla="*/ 0 w 70"/>
                <a:gd name="T31" fmla="*/ 21 h 25"/>
                <a:gd name="T32" fmla="*/ 0 w 70"/>
                <a:gd name="T33" fmla="*/ 21 h 25"/>
                <a:gd name="T34" fmla="*/ 0 w 70"/>
                <a:gd name="T35" fmla="*/ 19 h 25"/>
                <a:gd name="T36" fmla="*/ 0 w 70"/>
                <a:gd name="T37" fmla="*/ 19 h 25"/>
                <a:gd name="T38" fmla="*/ 2 w 70"/>
                <a:gd name="T39" fmla="*/ 15 h 25"/>
                <a:gd name="T40" fmla="*/ 4 w 70"/>
                <a:gd name="T41" fmla="*/ 13 h 25"/>
                <a:gd name="T42" fmla="*/ 4 w 70"/>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25">
                  <a:moveTo>
                    <a:pt x="4" y="13"/>
                  </a:moveTo>
                  <a:lnTo>
                    <a:pt x="4" y="13"/>
                  </a:lnTo>
                  <a:lnTo>
                    <a:pt x="66" y="0"/>
                  </a:lnTo>
                  <a:lnTo>
                    <a:pt x="66" y="0"/>
                  </a:lnTo>
                  <a:lnTo>
                    <a:pt x="68" y="0"/>
                  </a:lnTo>
                  <a:lnTo>
                    <a:pt x="70" y="4"/>
                  </a:lnTo>
                  <a:lnTo>
                    <a:pt x="70" y="4"/>
                  </a:lnTo>
                  <a:lnTo>
                    <a:pt x="70" y="5"/>
                  </a:lnTo>
                  <a:lnTo>
                    <a:pt x="70" y="5"/>
                  </a:lnTo>
                  <a:lnTo>
                    <a:pt x="68" y="7"/>
                  </a:lnTo>
                  <a:lnTo>
                    <a:pt x="66" y="9"/>
                  </a:lnTo>
                  <a:lnTo>
                    <a:pt x="66" y="9"/>
                  </a:lnTo>
                  <a:lnTo>
                    <a:pt x="4" y="25"/>
                  </a:lnTo>
                  <a:lnTo>
                    <a:pt x="4" y="25"/>
                  </a:lnTo>
                  <a:lnTo>
                    <a:pt x="2" y="25"/>
                  </a:lnTo>
                  <a:lnTo>
                    <a:pt x="0" y="21"/>
                  </a:lnTo>
                  <a:lnTo>
                    <a:pt x="0" y="21"/>
                  </a:lnTo>
                  <a:lnTo>
                    <a:pt x="0" y="19"/>
                  </a:lnTo>
                  <a:lnTo>
                    <a:pt x="0" y="19"/>
                  </a:lnTo>
                  <a:lnTo>
                    <a:pt x="2" y="15"/>
                  </a:lnTo>
                  <a:lnTo>
                    <a:pt x="4" y="13"/>
                  </a:lnTo>
                  <a:lnTo>
                    <a:pt x="4" y="13"/>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0" name="Freeform 45"/>
            <p:cNvSpPr>
              <a:spLocks/>
            </p:cNvSpPr>
            <p:nvPr/>
          </p:nvSpPr>
          <p:spPr bwMode="auto">
            <a:xfrm>
              <a:off x="1121952" y="1529625"/>
              <a:ext cx="57150" cy="23812"/>
            </a:xfrm>
            <a:custGeom>
              <a:avLst/>
              <a:gdLst>
                <a:gd name="T0" fmla="*/ 4 w 70"/>
                <a:gd name="T1" fmla="*/ 18 h 30"/>
                <a:gd name="T2" fmla="*/ 4 w 70"/>
                <a:gd name="T3" fmla="*/ 18 h 30"/>
                <a:gd name="T4" fmla="*/ 66 w 70"/>
                <a:gd name="T5" fmla="*/ 0 h 30"/>
                <a:gd name="T6" fmla="*/ 66 w 70"/>
                <a:gd name="T7" fmla="*/ 0 h 30"/>
                <a:gd name="T8" fmla="*/ 68 w 70"/>
                <a:gd name="T9" fmla="*/ 0 h 30"/>
                <a:gd name="T10" fmla="*/ 70 w 70"/>
                <a:gd name="T11" fmla="*/ 4 h 30"/>
                <a:gd name="T12" fmla="*/ 70 w 70"/>
                <a:gd name="T13" fmla="*/ 4 h 30"/>
                <a:gd name="T14" fmla="*/ 70 w 70"/>
                <a:gd name="T15" fmla="*/ 6 h 30"/>
                <a:gd name="T16" fmla="*/ 70 w 70"/>
                <a:gd name="T17" fmla="*/ 6 h 30"/>
                <a:gd name="T18" fmla="*/ 68 w 70"/>
                <a:gd name="T19" fmla="*/ 8 h 30"/>
                <a:gd name="T20" fmla="*/ 66 w 70"/>
                <a:gd name="T21" fmla="*/ 10 h 30"/>
                <a:gd name="T22" fmla="*/ 66 w 70"/>
                <a:gd name="T23" fmla="*/ 10 h 30"/>
                <a:gd name="T24" fmla="*/ 4 w 70"/>
                <a:gd name="T25" fmla="*/ 30 h 30"/>
                <a:gd name="T26" fmla="*/ 4 w 70"/>
                <a:gd name="T27" fmla="*/ 30 h 30"/>
                <a:gd name="T28" fmla="*/ 2 w 70"/>
                <a:gd name="T29" fmla="*/ 30 h 30"/>
                <a:gd name="T30" fmla="*/ 0 w 70"/>
                <a:gd name="T31" fmla="*/ 26 h 30"/>
                <a:gd name="T32" fmla="*/ 0 w 70"/>
                <a:gd name="T33" fmla="*/ 26 h 30"/>
                <a:gd name="T34" fmla="*/ 0 w 70"/>
                <a:gd name="T35" fmla="*/ 24 h 30"/>
                <a:gd name="T36" fmla="*/ 0 w 70"/>
                <a:gd name="T37" fmla="*/ 24 h 30"/>
                <a:gd name="T38" fmla="*/ 2 w 70"/>
                <a:gd name="T39" fmla="*/ 20 h 30"/>
                <a:gd name="T40" fmla="*/ 4 w 70"/>
                <a:gd name="T41" fmla="*/ 18 h 30"/>
                <a:gd name="T42" fmla="*/ 4 w 70"/>
                <a:gd name="T4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0">
                  <a:moveTo>
                    <a:pt x="4" y="18"/>
                  </a:moveTo>
                  <a:lnTo>
                    <a:pt x="4" y="18"/>
                  </a:lnTo>
                  <a:lnTo>
                    <a:pt x="66" y="0"/>
                  </a:lnTo>
                  <a:lnTo>
                    <a:pt x="66" y="0"/>
                  </a:lnTo>
                  <a:lnTo>
                    <a:pt x="68" y="0"/>
                  </a:lnTo>
                  <a:lnTo>
                    <a:pt x="70" y="4"/>
                  </a:lnTo>
                  <a:lnTo>
                    <a:pt x="70" y="4"/>
                  </a:lnTo>
                  <a:lnTo>
                    <a:pt x="70" y="6"/>
                  </a:lnTo>
                  <a:lnTo>
                    <a:pt x="70" y="6"/>
                  </a:lnTo>
                  <a:lnTo>
                    <a:pt x="68" y="8"/>
                  </a:lnTo>
                  <a:lnTo>
                    <a:pt x="66" y="10"/>
                  </a:lnTo>
                  <a:lnTo>
                    <a:pt x="66" y="10"/>
                  </a:lnTo>
                  <a:lnTo>
                    <a:pt x="4" y="30"/>
                  </a:lnTo>
                  <a:lnTo>
                    <a:pt x="4" y="30"/>
                  </a:lnTo>
                  <a:lnTo>
                    <a:pt x="2" y="30"/>
                  </a:lnTo>
                  <a:lnTo>
                    <a:pt x="0" y="26"/>
                  </a:lnTo>
                  <a:lnTo>
                    <a:pt x="0" y="26"/>
                  </a:lnTo>
                  <a:lnTo>
                    <a:pt x="0" y="24"/>
                  </a:lnTo>
                  <a:lnTo>
                    <a:pt x="0" y="24"/>
                  </a:lnTo>
                  <a:lnTo>
                    <a:pt x="2" y="20"/>
                  </a:lnTo>
                  <a:lnTo>
                    <a:pt x="4" y="18"/>
                  </a:lnTo>
                  <a:lnTo>
                    <a:pt x="4" y="18"/>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1" name="Freeform 46"/>
            <p:cNvSpPr>
              <a:spLocks/>
            </p:cNvSpPr>
            <p:nvPr/>
          </p:nvSpPr>
          <p:spPr bwMode="auto">
            <a:xfrm>
              <a:off x="602840" y="1139100"/>
              <a:ext cx="152400" cy="574675"/>
            </a:xfrm>
            <a:custGeom>
              <a:avLst/>
              <a:gdLst>
                <a:gd name="T0" fmla="*/ 192 w 192"/>
                <a:gd name="T1" fmla="*/ 722 h 722"/>
                <a:gd name="T2" fmla="*/ 0 w 192"/>
                <a:gd name="T3" fmla="*/ 713 h 722"/>
                <a:gd name="T4" fmla="*/ 0 w 192"/>
                <a:gd name="T5" fmla="*/ 0 h 722"/>
                <a:gd name="T6" fmla="*/ 192 w 192"/>
                <a:gd name="T7" fmla="*/ 4 h 722"/>
                <a:gd name="T8" fmla="*/ 192 w 192"/>
                <a:gd name="T9" fmla="*/ 722 h 722"/>
              </a:gdLst>
              <a:ahLst/>
              <a:cxnLst>
                <a:cxn ang="0">
                  <a:pos x="T0" y="T1"/>
                </a:cxn>
                <a:cxn ang="0">
                  <a:pos x="T2" y="T3"/>
                </a:cxn>
                <a:cxn ang="0">
                  <a:pos x="T4" y="T5"/>
                </a:cxn>
                <a:cxn ang="0">
                  <a:pos x="T6" y="T7"/>
                </a:cxn>
                <a:cxn ang="0">
                  <a:pos x="T8" y="T9"/>
                </a:cxn>
              </a:cxnLst>
              <a:rect l="0" t="0" r="r" b="b"/>
              <a:pathLst>
                <a:path w="192" h="722">
                  <a:moveTo>
                    <a:pt x="192" y="722"/>
                  </a:moveTo>
                  <a:lnTo>
                    <a:pt x="0" y="713"/>
                  </a:lnTo>
                  <a:lnTo>
                    <a:pt x="0" y="0"/>
                  </a:lnTo>
                  <a:lnTo>
                    <a:pt x="192" y="4"/>
                  </a:lnTo>
                  <a:lnTo>
                    <a:pt x="192" y="72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2" name="Freeform 47"/>
            <p:cNvSpPr>
              <a:spLocks/>
            </p:cNvSpPr>
            <p:nvPr/>
          </p:nvSpPr>
          <p:spPr bwMode="auto">
            <a:xfrm>
              <a:off x="1636302" y="1143863"/>
              <a:ext cx="80963" cy="568325"/>
            </a:xfrm>
            <a:custGeom>
              <a:avLst/>
              <a:gdLst>
                <a:gd name="T0" fmla="*/ 104 w 104"/>
                <a:gd name="T1" fmla="*/ 8 h 714"/>
                <a:gd name="T2" fmla="*/ 104 w 104"/>
                <a:gd name="T3" fmla="*/ 8 h 714"/>
                <a:gd name="T4" fmla="*/ 104 w 104"/>
                <a:gd name="T5" fmla="*/ 2 h 714"/>
                <a:gd name="T6" fmla="*/ 102 w 104"/>
                <a:gd name="T7" fmla="*/ 0 h 714"/>
                <a:gd name="T8" fmla="*/ 100 w 104"/>
                <a:gd name="T9" fmla="*/ 0 h 714"/>
                <a:gd name="T10" fmla="*/ 98 w 104"/>
                <a:gd name="T11" fmla="*/ 0 h 714"/>
                <a:gd name="T12" fmla="*/ 98 w 104"/>
                <a:gd name="T13" fmla="*/ 0 h 714"/>
                <a:gd name="T14" fmla="*/ 6 w 104"/>
                <a:gd name="T15" fmla="*/ 47 h 714"/>
                <a:gd name="T16" fmla="*/ 6 w 104"/>
                <a:gd name="T17" fmla="*/ 47 h 714"/>
                <a:gd name="T18" fmla="*/ 2 w 104"/>
                <a:gd name="T19" fmla="*/ 51 h 714"/>
                <a:gd name="T20" fmla="*/ 0 w 104"/>
                <a:gd name="T21" fmla="*/ 58 h 714"/>
                <a:gd name="T22" fmla="*/ 0 w 104"/>
                <a:gd name="T23" fmla="*/ 58 h 714"/>
                <a:gd name="T24" fmla="*/ 2 w 104"/>
                <a:gd name="T25" fmla="*/ 364 h 714"/>
                <a:gd name="T26" fmla="*/ 2 w 104"/>
                <a:gd name="T27" fmla="*/ 364 h 714"/>
                <a:gd name="T28" fmla="*/ 4 w 104"/>
                <a:gd name="T29" fmla="*/ 669 h 714"/>
                <a:gd name="T30" fmla="*/ 4 w 104"/>
                <a:gd name="T31" fmla="*/ 669 h 714"/>
                <a:gd name="T32" fmla="*/ 4 w 104"/>
                <a:gd name="T33" fmla="*/ 675 h 714"/>
                <a:gd name="T34" fmla="*/ 6 w 104"/>
                <a:gd name="T35" fmla="*/ 679 h 714"/>
                <a:gd name="T36" fmla="*/ 10 w 104"/>
                <a:gd name="T37" fmla="*/ 681 h 714"/>
                <a:gd name="T38" fmla="*/ 10 w 104"/>
                <a:gd name="T39" fmla="*/ 681 h 714"/>
                <a:gd name="T40" fmla="*/ 98 w 104"/>
                <a:gd name="T41" fmla="*/ 714 h 714"/>
                <a:gd name="T42" fmla="*/ 98 w 104"/>
                <a:gd name="T43" fmla="*/ 714 h 714"/>
                <a:gd name="T44" fmla="*/ 100 w 104"/>
                <a:gd name="T45" fmla="*/ 714 h 714"/>
                <a:gd name="T46" fmla="*/ 102 w 104"/>
                <a:gd name="T47" fmla="*/ 714 h 714"/>
                <a:gd name="T48" fmla="*/ 104 w 104"/>
                <a:gd name="T49" fmla="*/ 710 h 714"/>
                <a:gd name="T50" fmla="*/ 104 w 104"/>
                <a:gd name="T51" fmla="*/ 703 h 714"/>
                <a:gd name="T52" fmla="*/ 104 w 104"/>
                <a:gd name="T53" fmla="*/ 8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714">
                  <a:moveTo>
                    <a:pt x="104" y="8"/>
                  </a:moveTo>
                  <a:lnTo>
                    <a:pt x="104" y="8"/>
                  </a:lnTo>
                  <a:lnTo>
                    <a:pt x="104" y="2"/>
                  </a:lnTo>
                  <a:lnTo>
                    <a:pt x="102" y="0"/>
                  </a:lnTo>
                  <a:lnTo>
                    <a:pt x="100" y="0"/>
                  </a:lnTo>
                  <a:lnTo>
                    <a:pt x="98" y="0"/>
                  </a:lnTo>
                  <a:lnTo>
                    <a:pt x="98" y="0"/>
                  </a:lnTo>
                  <a:lnTo>
                    <a:pt x="6" y="47"/>
                  </a:lnTo>
                  <a:lnTo>
                    <a:pt x="6" y="47"/>
                  </a:lnTo>
                  <a:lnTo>
                    <a:pt x="2" y="51"/>
                  </a:lnTo>
                  <a:lnTo>
                    <a:pt x="0" y="58"/>
                  </a:lnTo>
                  <a:lnTo>
                    <a:pt x="0" y="58"/>
                  </a:lnTo>
                  <a:lnTo>
                    <a:pt x="2" y="364"/>
                  </a:lnTo>
                  <a:lnTo>
                    <a:pt x="2" y="364"/>
                  </a:lnTo>
                  <a:lnTo>
                    <a:pt x="4" y="669"/>
                  </a:lnTo>
                  <a:lnTo>
                    <a:pt x="4" y="669"/>
                  </a:lnTo>
                  <a:lnTo>
                    <a:pt x="4" y="675"/>
                  </a:lnTo>
                  <a:lnTo>
                    <a:pt x="6" y="679"/>
                  </a:lnTo>
                  <a:lnTo>
                    <a:pt x="10" y="681"/>
                  </a:lnTo>
                  <a:lnTo>
                    <a:pt x="10" y="681"/>
                  </a:lnTo>
                  <a:lnTo>
                    <a:pt x="98" y="714"/>
                  </a:lnTo>
                  <a:lnTo>
                    <a:pt x="98" y="714"/>
                  </a:lnTo>
                  <a:lnTo>
                    <a:pt x="100" y="714"/>
                  </a:lnTo>
                  <a:lnTo>
                    <a:pt x="102" y="714"/>
                  </a:lnTo>
                  <a:lnTo>
                    <a:pt x="104" y="710"/>
                  </a:lnTo>
                  <a:lnTo>
                    <a:pt x="104" y="703"/>
                  </a:lnTo>
                  <a:lnTo>
                    <a:pt x="10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3" name="Freeform 48"/>
            <p:cNvSpPr>
              <a:spLocks/>
            </p:cNvSpPr>
            <p:nvPr/>
          </p:nvSpPr>
          <p:spPr bwMode="auto">
            <a:xfrm>
              <a:off x="1636302" y="1143863"/>
              <a:ext cx="80963" cy="568325"/>
            </a:xfrm>
            <a:custGeom>
              <a:avLst/>
              <a:gdLst>
                <a:gd name="T0" fmla="*/ 104 w 104"/>
                <a:gd name="T1" fmla="*/ 8 h 714"/>
                <a:gd name="T2" fmla="*/ 104 w 104"/>
                <a:gd name="T3" fmla="*/ 8 h 714"/>
                <a:gd name="T4" fmla="*/ 104 w 104"/>
                <a:gd name="T5" fmla="*/ 2 h 714"/>
                <a:gd name="T6" fmla="*/ 102 w 104"/>
                <a:gd name="T7" fmla="*/ 0 h 714"/>
                <a:gd name="T8" fmla="*/ 100 w 104"/>
                <a:gd name="T9" fmla="*/ 0 h 714"/>
                <a:gd name="T10" fmla="*/ 98 w 104"/>
                <a:gd name="T11" fmla="*/ 0 h 714"/>
                <a:gd name="T12" fmla="*/ 98 w 104"/>
                <a:gd name="T13" fmla="*/ 0 h 714"/>
                <a:gd name="T14" fmla="*/ 6 w 104"/>
                <a:gd name="T15" fmla="*/ 47 h 714"/>
                <a:gd name="T16" fmla="*/ 6 w 104"/>
                <a:gd name="T17" fmla="*/ 47 h 714"/>
                <a:gd name="T18" fmla="*/ 2 w 104"/>
                <a:gd name="T19" fmla="*/ 51 h 714"/>
                <a:gd name="T20" fmla="*/ 0 w 104"/>
                <a:gd name="T21" fmla="*/ 58 h 714"/>
                <a:gd name="T22" fmla="*/ 0 w 104"/>
                <a:gd name="T23" fmla="*/ 58 h 714"/>
                <a:gd name="T24" fmla="*/ 2 w 104"/>
                <a:gd name="T25" fmla="*/ 364 h 714"/>
                <a:gd name="T26" fmla="*/ 2 w 104"/>
                <a:gd name="T27" fmla="*/ 364 h 714"/>
                <a:gd name="T28" fmla="*/ 4 w 104"/>
                <a:gd name="T29" fmla="*/ 669 h 714"/>
                <a:gd name="T30" fmla="*/ 4 w 104"/>
                <a:gd name="T31" fmla="*/ 669 h 714"/>
                <a:gd name="T32" fmla="*/ 4 w 104"/>
                <a:gd name="T33" fmla="*/ 675 h 714"/>
                <a:gd name="T34" fmla="*/ 6 w 104"/>
                <a:gd name="T35" fmla="*/ 679 h 714"/>
                <a:gd name="T36" fmla="*/ 10 w 104"/>
                <a:gd name="T37" fmla="*/ 681 h 714"/>
                <a:gd name="T38" fmla="*/ 10 w 104"/>
                <a:gd name="T39" fmla="*/ 681 h 714"/>
                <a:gd name="T40" fmla="*/ 98 w 104"/>
                <a:gd name="T41" fmla="*/ 714 h 714"/>
                <a:gd name="T42" fmla="*/ 98 w 104"/>
                <a:gd name="T43" fmla="*/ 714 h 714"/>
                <a:gd name="T44" fmla="*/ 100 w 104"/>
                <a:gd name="T45" fmla="*/ 714 h 714"/>
                <a:gd name="T46" fmla="*/ 102 w 104"/>
                <a:gd name="T47" fmla="*/ 714 h 714"/>
                <a:gd name="T48" fmla="*/ 104 w 104"/>
                <a:gd name="T49" fmla="*/ 710 h 714"/>
                <a:gd name="T50" fmla="*/ 104 w 104"/>
                <a:gd name="T51" fmla="*/ 70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714">
                  <a:moveTo>
                    <a:pt x="104" y="8"/>
                  </a:moveTo>
                  <a:lnTo>
                    <a:pt x="104" y="8"/>
                  </a:lnTo>
                  <a:lnTo>
                    <a:pt x="104" y="2"/>
                  </a:lnTo>
                  <a:lnTo>
                    <a:pt x="102" y="0"/>
                  </a:lnTo>
                  <a:lnTo>
                    <a:pt x="100" y="0"/>
                  </a:lnTo>
                  <a:lnTo>
                    <a:pt x="98" y="0"/>
                  </a:lnTo>
                  <a:lnTo>
                    <a:pt x="98" y="0"/>
                  </a:lnTo>
                  <a:lnTo>
                    <a:pt x="6" y="47"/>
                  </a:lnTo>
                  <a:lnTo>
                    <a:pt x="6" y="47"/>
                  </a:lnTo>
                  <a:lnTo>
                    <a:pt x="2" y="51"/>
                  </a:lnTo>
                  <a:lnTo>
                    <a:pt x="0" y="58"/>
                  </a:lnTo>
                  <a:lnTo>
                    <a:pt x="0" y="58"/>
                  </a:lnTo>
                  <a:lnTo>
                    <a:pt x="2" y="364"/>
                  </a:lnTo>
                  <a:lnTo>
                    <a:pt x="2" y="364"/>
                  </a:lnTo>
                  <a:lnTo>
                    <a:pt x="4" y="669"/>
                  </a:lnTo>
                  <a:lnTo>
                    <a:pt x="4" y="669"/>
                  </a:lnTo>
                  <a:lnTo>
                    <a:pt x="4" y="675"/>
                  </a:lnTo>
                  <a:lnTo>
                    <a:pt x="6" y="679"/>
                  </a:lnTo>
                  <a:lnTo>
                    <a:pt x="10" y="681"/>
                  </a:lnTo>
                  <a:lnTo>
                    <a:pt x="10" y="681"/>
                  </a:lnTo>
                  <a:lnTo>
                    <a:pt x="98" y="714"/>
                  </a:lnTo>
                  <a:lnTo>
                    <a:pt x="98" y="714"/>
                  </a:lnTo>
                  <a:lnTo>
                    <a:pt x="100" y="714"/>
                  </a:lnTo>
                  <a:lnTo>
                    <a:pt x="102" y="714"/>
                  </a:lnTo>
                  <a:lnTo>
                    <a:pt x="104" y="710"/>
                  </a:lnTo>
                  <a:lnTo>
                    <a:pt x="104" y="7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4" name="Freeform 49"/>
            <p:cNvSpPr>
              <a:spLocks/>
            </p:cNvSpPr>
            <p:nvPr/>
          </p:nvSpPr>
          <p:spPr bwMode="auto">
            <a:xfrm>
              <a:off x="1649002" y="1197838"/>
              <a:ext cx="55563" cy="87312"/>
            </a:xfrm>
            <a:custGeom>
              <a:avLst/>
              <a:gdLst>
                <a:gd name="T0" fmla="*/ 64 w 68"/>
                <a:gd name="T1" fmla="*/ 0 h 112"/>
                <a:gd name="T2" fmla="*/ 64 w 68"/>
                <a:gd name="T3" fmla="*/ 0 h 112"/>
                <a:gd name="T4" fmla="*/ 2 w 68"/>
                <a:gd name="T5" fmla="*/ 28 h 112"/>
                <a:gd name="T6" fmla="*/ 2 w 68"/>
                <a:gd name="T7" fmla="*/ 28 h 112"/>
                <a:gd name="T8" fmla="*/ 0 w 68"/>
                <a:gd name="T9" fmla="*/ 32 h 112"/>
                <a:gd name="T10" fmla="*/ 0 w 68"/>
                <a:gd name="T11" fmla="*/ 39 h 112"/>
                <a:gd name="T12" fmla="*/ 0 w 68"/>
                <a:gd name="T13" fmla="*/ 39 h 112"/>
                <a:gd name="T14" fmla="*/ 0 w 68"/>
                <a:gd name="T15" fmla="*/ 104 h 112"/>
                <a:gd name="T16" fmla="*/ 0 w 68"/>
                <a:gd name="T17" fmla="*/ 104 h 112"/>
                <a:gd name="T18" fmla="*/ 0 w 68"/>
                <a:gd name="T19" fmla="*/ 110 h 112"/>
                <a:gd name="T20" fmla="*/ 2 w 68"/>
                <a:gd name="T21" fmla="*/ 112 h 112"/>
                <a:gd name="T22" fmla="*/ 2 w 68"/>
                <a:gd name="T23" fmla="*/ 112 h 112"/>
                <a:gd name="T24" fmla="*/ 64 w 68"/>
                <a:gd name="T25" fmla="*/ 92 h 112"/>
                <a:gd name="T26" fmla="*/ 64 w 68"/>
                <a:gd name="T27" fmla="*/ 92 h 112"/>
                <a:gd name="T28" fmla="*/ 66 w 68"/>
                <a:gd name="T29" fmla="*/ 88 h 112"/>
                <a:gd name="T30" fmla="*/ 68 w 68"/>
                <a:gd name="T31" fmla="*/ 83 h 112"/>
                <a:gd name="T32" fmla="*/ 68 w 68"/>
                <a:gd name="T33" fmla="*/ 83 h 112"/>
                <a:gd name="T34" fmla="*/ 68 w 68"/>
                <a:gd name="T35" fmla="*/ 10 h 112"/>
                <a:gd name="T36" fmla="*/ 68 w 68"/>
                <a:gd name="T37" fmla="*/ 10 h 112"/>
                <a:gd name="T38" fmla="*/ 66 w 68"/>
                <a:gd name="T39" fmla="*/ 2 h 112"/>
                <a:gd name="T40" fmla="*/ 66 w 68"/>
                <a:gd name="T41" fmla="*/ 2 h 112"/>
                <a:gd name="T42" fmla="*/ 64 w 68"/>
                <a:gd name="T43" fmla="*/ 0 h 112"/>
                <a:gd name="T44" fmla="*/ 64 w 68"/>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12">
                  <a:moveTo>
                    <a:pt x="64" y="0"/>
                  </a:moveTo>
                  <a:lnTo>
                    <a:pt x="64" y="0"/>
                  </a:lnTo>
                  <a:lnTo>
                    <a:pt x="2" y="28"/>
                  </a:lnTo>
                  <a:lnTo>
                    <a:pt x="2" y="28"/>
                  </a:lnTo>
                  <a:lnTo>
                    <a:pt x="0" y="32"/>
                  </a:lnTo>
                  <a:lnTo>
                    <a:pt x="0" y="39"/>
                  </a:lnTo>
                  <a:lnTo>
                    <a:pt x="0" y="39"/>
                  </a:lnTo>
                  <a:lnTo>
                    <a:pt x="0" y="104"/>
                  </a:lnTo>
                  <a:lnTo>
                    <a:pt x="0" y="104"/>
                  </a:lnTo>
                  <a:lnTo>
                    <a:pt x="0" y="110"/>
                  </a:lnTo>
                  <a:lnTo>
                    <a:pt x="2" y="112"/>
                  </a:lnTo>
                  <a:lnTo>
                    <a:pt x="2" y="112"/>
                  </a:lnTo>
                  <a:lnTo>
                    <a:pt x="64" y="92"/>
                  </a:lnTo>
                  <a:lnTo>
                    <a:pt x="64" y="92"/>
                  </a:lnTo>
                  <a:lnTo>
                    <a:pt x="66" y="88"/>
                  </a:lnTo>
                  <a:lnTo>
                    <a:pt x="68" y="83"/>
                  </a:lnTo>
                  <a:lnTo>
                    <a:pt x="68" y="83"/>
                  </a:lnTo>
                  <a:lnTo>
                    <a:pt x="68" y="10"/>
                  </a:lnTo>
                  <a:lnTo>
                    <a:pt x="68" y="10"/>
                  </a:lnTo>
                  <a:lnTo>
                    <a:pt x="66" y="2"/>
                  </a:lnTo>
                  <a:lnTo>
                    <a:pt x="66" y="2"/>
                  </a:lnTo>
                  <a:lnTo>
                    <a:pt x="64" y="0"/>
                  </a:lnTo>
                  <a:lnTo>
                    <a:pt x="6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5" name="Freeform 50"/>
            <p:cNvSpPr>
              <a:spLocks/>
            </p:cNvSpPr>
            <p:nvPr/>
          </p:nvSpPr>
          <p:spPr bwMode="auto">
            <a:xfrm>
              <a:off x="1649002" y="1296263"/>
              <a:ext cx="55563" cy="80962"/>
            </a:xfrm>
            <a:custGeom>
              <a:avLst/>
              <a:gdLst>
                <a:gd name="T0" fmla="*/ 66 w 68"/>
                <a:gd name="T1" fmla="*/ 0 h 101"/>
                <a:gd name="T2" fmla="*/ 66 w 68"/>
                <a:gd name="T3" fmla="*/ 0 h 101"/>
                <a:gd name="T4" fmla="*/ 2 w 68"/>
                <a:gd name="T5" fmla="*/ 17 h 101"/>
                <a:gd name="T6" fmla="*/ 2 w 68"/>
                <a:gd name="T7" fmla="*/ 17 h 101"/>
                <a:gd name="T8" fmla="*/ 0 w 68"/>
                <a:gd name="T9" fmla="*/ 21 h 101"/>
                <a:gd name="T10" fmla="*/ 0 w 68"/>
                <a:gd name="T11" fmla="*/ 27 h 101"/>
                <a:gd name="T12" fmla="*/ 0 w 68"/>
                <a:gd name="T13" fmla="*/ 27 h 101"/>
                <a:gd name="T14" fmla="*/ 0 w 68"/>
                <a:gd name="T15" fmla="*/ 94 h 101"/>
                <a:gd name="T16" fmla="*/ 0 w 68"/>
                <a:gd name="T17" fmla="*/ 94 h 101"/>
                <a:gd name="T18" fmla="*/ 2 w 68"/>
                <a:gd name="T19" fmla="*/ 99 h 101"/>
                <a:gd name="T20" fmla="*/ 4 w 68"/>
                <a:gd name="T21" fmla="*/ 101 h 101"/>
                <a:gd name="T22" fmla="*/ 4 w 68"/>
                <a:gd name="T23" fmla="*/ 101 h 101"/>
                <a:gd name="T24" fmla="*/ 66 w 68"/>
                <a:gd name="T25" fmla="*/ 92 h 101"/>
                <a:gd name="T26" fmla="*/ 66 w 68"/>
                <a:gd name="T27" fmla="*/ 92 h 101"/>
                <a:gd name="T28" fmla="*/ 68 w 68"/>
                <a:gd name="T29" fmla="*/ 88 h 101"/>
                <a:gd name="T30" fmla="*/ 68 w 68"/>
                <a:gd name="T31" fmla="*/ 82 h 101"/>
                <a:gd name="T32" fmla="*/ 68 w 68"/>
                <a:gd name="T33" fmla="*/ 82 h 101"/>
                <a:gd name="T34" fmla="*/ 68 w 68"/>
                <a:gd name="T35" fmla="*/ 9 h 101"/>
                <a:gd name="T36" fmla="*/ 68 w 68"/>
                <a:gd name="T37" fmla="*/ 9 h 101"/>
                <a:gd name="T38" fmla="*/ 68 w 68"/>
                <a:gd name="T39" fmla="*/ 2 h 101"/>
                <a:gd name="T40" fmla="*/ 66 w 68"/>
                <a:gd name="T41" fmla="*/ 0 h 101"/>
                <a:gd name="T42" fmla="*/ 66 w 68"/>
                <a:gd name="T4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01">
                  <a:moveTo>
                    <a:pt x="66" y="0"/>
                  </a:moveTo>
                  <a:lnTo>
                    <a:pt x="66" y="0"/>
                  </a:lnTo>
                  <a:lnTo>
                    <a:pt x="2" y="17"/>
                  </a:lnTo>
                  <a:lnTo>
                    <a:pt x="2" y="17"/>
                  </a:lnTo>
                  <a:lnTo>
                    <a:pt x="0" y="21"/>
                  </a:lnTo>
                  <a:lnTo>
                    <a:pt x="0" y="27"/>
                  </a:lnTo>
                  <a:lnTo>
                    <a:pt x="0" y="27"/>
                  </a:lnTo>
                  <a:lnTo>
                    <a:pt x="0" y="94"/>
                  </a:lnTo>
                  <a:lnTo>
                    <a:pt x="0" y="94"/>
                  </a:lnTo>
                  <a:lnTo>
                    <a:pt x="2" y="99"/>
                  </a:lnTo>
                  <a:lnTo>
                    <a:pt x="4" y="101"/>
                  </a:lnTo>
                  <a:lnTo>
                    <a:pt x="4" y="101"/>
                  </a:lnTo>
                  <a:lnTo>
                    <a:pt x="66" y="92"/>
                  </a:lnTo>
                  <a:lnTo>
                    <a:pt x="66" y="92"/>
                  </a:lnTo>
                  <a:lnTo>
                    <a:pt x="68" y="88"/>
                  </a:lnTo>
                  <a:lnTo>
                    <a:pt x="68" y="82"/>
                  </a:lnTo>
                  <a:lnTo>
                    <a:pt x="68" y="82"/>
                  </a:lnTo>
                  <a:lnTo>
                    <a:pt x="68" y="9"/>
                  </a:lnTo>
                  <a:lnTo>
                    <a:pt x="68" y="9"/>
                  </a:lnTo>
                  <a:lnTo>
                    <a:pt x="68" y="2"/>
                  </a:lnTo>
                  <a:lnTo>
                    <a:pt x="66" y="0"/>
                  </a:lnTo>
                  <a:lnTo>
                    <a:pt x="66"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6" name="Freeform 51"/>
            <p:cNvSpPr>
              <a:spLocks/>
            </p:cNvSpPr>
            <p:nvPr/>
          </p:nvSpPr>
          <p:spPr bwMode="auto">
            <a:xfrm>
              <a:off x="1649002" y="1396275"/>
              <a:ext cx="57150" cy="73025"/>
            </a:xfrm>
            <a:custGeom>
              <a:avLst/>
              <a:gdLst>
                <a:gd name="T0" fmla="*/ 66 w 70"/>
                <a:gd name="T1" fmla="*/ 0 h 92"/>
                <a:gd name="T2" fmla="*/ 66 w 70"/>
                <a:gd name="T3" fmla="*/ 0 h 92"/>
                <a:gd name="T4" fmla="*/ 4 w 70"/>
                <a:gd name="T5" fmla="*/ 6 h 92"/>
                <a:gd name="T6" fmla="*/ 4 w 70"/>
                <a:gd name="T7" fmla="*/ 6 h 92"/>
                <a:gd name="T8" fmla="*/ 2 w 70"/>
                <a:gd name="T9" fmla="*/ 10 h 92"/>
                <a:gd name="T10" fmla="*/ 0 w 70"/>
                <a:gd name="T11" fmla="*/ 16 h 92"/>
                <a:gd name="T12" fmla="*/ 0 w 70"/>
                <a:gd name="T13" fmla="*/ 16 h 92"/>
                <a:gd name="T14" fmla="*/ 0 w 70"/>
                <a:gd name="T15" fmla="*/ 82 h 92"/>
                <a:gd name="T16" fmla="*/ 0 w 70"/>
                <a:gd name="T17" fmla="*/ 82 h 92"/>
                <a:gd name="T18" fmla="*/ 2 w 70"/>
                <a:gd name="T19" fmla="*/ 88 h 92"/>
                <a:gd name="T20" fmla="*/ 4 w 70"/>
                <a:gd name="T21" fmla="*/ 92 h 92"/>
                <a:gd name="T22" fmla="*/ 4 w 70"/>
                <a:gd name="T23" fmla="*/ 92 h 92"/>
                <a:gd name="T24" fmla="*/ 66 w 70"/>
                <a:gd name="T25" fmla="*/ 92 h 92"/>
                <a:gd name="T26" fmla="*/ 66 w 70"/>
                <a:gd name="T27" fmla="*/ 92 h 92"/>
                <a:gd name="T28" fmla="*/ 68 w 70"/>
                <a:gd name="T29" fmla="*/ 88 h 92"/>
                <a:gd name="T30" fmla="*/ 70 w 70"/>
                <a:gd name="T31" fmla="*/ 80 h 92"/>
                <a:gd name="T32" fmla="*/ 70 w 70"/>
                <a:gd name="T33" fmla="*/ 80 h 92"/>
                <a:gd name="T34" fmla="*/ 68 w 70"/>
                <a:gd name="T35" fmla="*/ 10 h 92"/>
                <a:gd name="T36" fmla="*/ 68 w 70"/>
                <a:gd name="T37" fmla="*/ 10 h 92"/>
                <a:gd name="T38" fmla="*/ 68 w 70"/>
                <a:gd name="T39" fmla="*/ 2 h 92"/>
                <a:gd name="T40" fmla="*/ 66 w 70"/>
                <a:gd name="T41" fmla="*/ 0 h 92"/>
                <a:gd name="T42" fmla="*/ 66 w 70"/>
                <a:gd name="T4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92">
                  <a:moveTo>
                    <a:pt x="66" y="0"/>
                  </a:moveTo>
                  <a:lnTo>
                    <a:pt x="66" y="0"/>
                  </a:lnTo>
                  <a:lnTo>
                    <a:pt x="4" y="6"/>
                  </a:lnTo>
                  <a:lnTo>
                    <a:pt x="4" y="6"/>
                  </a:lnTo>
                  <a:lnTo>
                    <a:pt x="2" y="10"/>
                  </a:lnTo>
                  <a:lnTo>
                    <a:pt x="0" y="16"/>
                  </a:lnTo>
                  <a:lnTo>
                    <a:pt x="0" y="16"/>
                  </a:lnTo>
                  <a:lnTo>
                    <a:pt x="0" y="82"/>
                  </a:lnTo>
                  <a:lnTo>
                    <a:pt x="0" y="82"/>
                  </a:lnTo>
                  <a:lnTo>
                    <a:pt x="2" y="88"/>
                  </a:lnTo>
                  <a:lnTo>
                    <a:pt x="4" y="92"/>
                  </a:lnTo>
                  <a:lnTo>
                    <a:pt x="4" y="92"/>
                  </a:lnTo>
                  <a:lnTo>
                    <a:pt x="66" y="92"/>
                  </a:lnTo>
                  <a:lnTo>
                    <a:pt x="66" y="92"/>
                  </a:lnTo>
                  <a:lnTo>
                    <a:pt x="68" y="88"/>
                  </a:lnTo>
                  <a:lnTo>
                    <a:pt x="70" y="80"/>
                  </a:lnTo>
                  <a:lnTo>
                    <a:pt x="70" y="80"/>
                  </a:lnTo>
                  <a:lnTo>
                    <a:pt x="68" y="10"/>
                  </a:lnTo>
                  <a:lnTo>
                    <a:pt x="68" y="10"/>
                  </a:lnTo>
                  <a:lnTo>
                    <a:pt x="68" y="2"/>
                  </a:lnTo>
                  <a:lnTo>
                    <a:pt x="66" y="0"/>
                  </a:lnTo>
                  <a:lnTo>
                    <a:pt x="66"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7" name="Freeform 52"/>
            <p:cNvSpPr>
              <a:spLocks/>
            </p:cNvSpPr>
            <p:nvPr/>
          </p:nvSpPr>
          <p:spPr bwMode="auto">
            <a:xfrm>
              <a:off x="1650590" y="1493113"/>
              <a:ext cx="55563" cy="74612"/>
            </a:xfrm>
            <a:custGeom>
              <a:avLst/>
              <a:gdLst>
                <a:gd name="T0" fmla="*/ 64 w 68"/>
                <a:gd name="T1" fmla="*/ 2 h 94"/>
                <a:gd name="T2" fmla="*/ 64 w 68"/>
                <a:gd name="T3" fmla="*/ 2 h 94"/>
                <a:gd name="T4" fmla="*/ 2 w 68"/>
                <a:gd name="T5" fmla="*/ 0 h 94"/>
                <a:gd name="T6" fmla="*/ 2 w 68"/>
                <a:gd name="T7" fmla="*/ 0 h 94"/>
                <a:gd name="T8" fmla="*/ 0 w 68"/>
                <a:gd name="T9" fmla="*/ 2 h 94"/>
                <a:gd name="T10" fmla="*/ 0 w 68"/>
                <a:gd name="T11" fmla="*/ 10 h 94"/>
                <a:gd name="T12" fmla="*/ 0 w 68"/>
                <a:gd name="T13" fmla="*/ 10 h 94"/>
                <a:gd name="T14" fmla="*/ 0 w 68"/>
                <a:gd name="T15" fmla="*/ 75 h 94"/>
                <a:gd name="T16" fmla="*/ 0 w 68"/>
                <a:gd name="T17" fmla="*/ 75 h 94"/>
                <a:gd name="T18" fmla="*/ 0 w 68"/>
                <a:gd name="T19" fmla="*/ 83 h 94"/>
                <a:gd name="T20" fmla="*/ 2 w 68"/>
                <a:gd name="T21" fmla="*/ 84 h 94"/>
                <a:gd name="T22" fmla="*/ 2 w 68"/>
                <a:gd name="T23" fmla="*/ 84 h 94"/>
                <a:gd name="T24" fmla="*/ 66 w 68"/>
                <a:gd name="T25" fmla="*/ 94 h 94"/>
                <a:gd name="T26" fmla="*/ 66 w 68"/>
                <a:gd name="T27" fmla="*/ 94 h 94"/>
                <a:gd name="T28" fmla="*/ 68 w 68"/>
                <a:gd name="T29" fmla="*/ 92 h 94"/>
                <a:gd name="T30" fmla="*/ 68 w 68"/>
                <a:gd name="T31" fmla="*/ 84 h 94"/>
                <a:gd name="T32" fmla="*/ 68 w 68"/>
                <a:gd name="T33" fmla="*/ 84 h 94"/>
                <a:gd name="T34" fmla="*/ 68 w 68"/>
                <a:gd name="T35" fmla="*/ 12 h 94"/>
                <a:gd name="T36" fmla="*/ 68 w 68"/>
                <a:gd name="T37" fmla="*/ 12 h 94"/>
                <a:gd name="T38" fmla="*/ 66 w 68"/>
                <a:gd name="T39" fmla="*/ 6 h 94"/>
                <a:gd name="T40" fmla="*/ 64 w 68"/>
                <a:gd name="T41" fmla="*/ 2 h 94"/>
                <a:gd name="T42" fmla="*/ 64 w 68"/>
                <a:gd name="T43"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94">
                  <a:moveTo>
                    <a:pt x="64" y="2"/>
                  </a:moveTo>
                  <a:lnTo>
                    <a:pt x="64" y="2"/>
                  </a:lnTo>
                  <a:lnTo>
                    <a:pt x="2" y="0"/>
                  </a:lnTo>
                  <a:lnTo>
                    <a:pt x="2" y="0"/>
                  </a:lnTo>
                  <a:lnTo>
                    <a:pt x="0" y="2"/>
                  </a:lnTo>
                  <a:lnTo>
                    <a:pt x="0" y="10"/>
                  </a:lnTo>
                  <a:lnTo>
                    <a:pt x="0" y="10"/>
                  </a:lnTo>
                  <a:lnTo>
                    <a:pt x="0" y="75"/>
                  </a:lnTo>
                  <a:lnTo>
                    <a:pt x="0" y="75"/>
                  </a:lnTo>
                  <a:lnTo>
                    <a:pt x="0" y="83"/>
                  </a:lnTo>
                  <a:lnTo>
                    <a:pt x="2" y="84"/>
                  </a:lnTo>
                  <a:lnTo>
                    <a:pt x="2" y="84"/>
                  </a:lnTo>
                  <a:lnTo>
                    <a:pt x="66" y="94"/>
                  </a:lnTo>
                  <a:lnTo>
                    <a:pt x="66" y="94"/>
                  </a:lnTo>
                  <a:lnTo>
                    <a:pt x="68" y="92"/>
                  </a:lnTo>
                  <a:lnTo>
                    <a:pt x="68" y="84"/>
                  </a:lnTo>
                  <a:lnTo>
                    <a:pt x="68" y="84"/>
                  </a:lnTo>
                  <a:lnTo>
                    <a:pt x="68" y="12"/>
                  </a:lnTo>
                  <a:lnTo>
                    <a:pt x="68" y="12"/>
                  </a:lnTo>
                  <a:lnTo>
                    <a:pt x="66" y="6"/>
                  </a:lnTo>
                  <a:lnTo>
                    <a:pt x="64" y="2"/>
                  </a:lnTo>
                  <a:lnTo>
                    <a:pt x="64" y="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8" name="Freeform 53"/>
            <p:cNvSpPr>
              <a:spLocks/>
            </p:cNvSpPr>
            <p:nvPr/>
          </p:nvSpPr>
          <p:spPr bwMode="auto">
            <a:xfrm>
              <a:off x="1650590" y="1594713"/>
              <a:ext cx="55563" cy="33337"/>
            </a:xfrm>
            <a:custGeom>
              <a:avLst/>
              <a:gdLst>
                <a:gd name="T0" fmla="*/ 66 w 68"/>
                <a:gd name="T1" fmla="*/ 14 h 42"/>
                <a:gd name="T2" fmla="*/ 66 w 68"/>
                <a:gd name="T3" fmla="*/ 14 h 42"/>
                <a:gd name="T4" fmla="*/ 2 w 68"/>
                <a:gd name="T5" fmla="*/ 0 h 42"/>
                <a:gd name="T6" fmla="*/ 2 w 68"/>
                <a:gd name="T7" fmla="*/ 0 h 42"/>
                <a:gd name="T8" fmla="*/ 0 w 68"/>
                <a:gd name="T9" fmla="*/ 2 h 42"/>
                <a:gd name="T10" fmla="*/ 0 w 68"/>
                <a:gd name="T11" fmla="*/ 8 h 42"/>
                <a:gd name="T12" fmla="*/ 0 w 68"/>
                <a:gd name="T13" fmla="*/ 8 h 42"/>
                <a:gd name="T14" fmla="*/ 0 w 68"/>
                <a:gd name="T15" fmla="*/ 16 h 42"/>
                <a:gd name="T16" fmla="*/ 0 w 68"/>
                <a:gd name="T17" fmla="*/ 16 h 42"/>
                <a:gd name="T18" fmla="*/ 0 w 68"/>
                <a:gd name="T19" fmla="*/ 22 h 42"/>
                <a:gd name="T20" fmla="*/ 4 w 68"/>
                <a:gd name="T21" fmla="*/ 26 h 42"/>
                <a:gd name="T22" fmla="*/ 4 w 68"/>
                <a:gd name="T23" fmla="*/ 26 h 42"/>
                <a:gd name="T24" fmla="*/ 66 w 68"/>
                <a:gd name="T25" fmla="*/ 42 h 42"/>
                <a:gd name="T26" fmla="*/ 66 w 68"/>
                <a:gd name="T27" fmla="*/ 42 h 42"/>
                <a:gd name="T28" fmla="*/ 68 w 68"/>
                <a:gd name="T29" fmla="*/ 40 h 42"/>
                <a:gd name="T30" fmla="*/ 68 w 68"/>
                <a:gd name="T31" fmla="*/ 32 h 42"/>
                <a:gd name="T32" fmla="*/ 68 w 68"/>
                <a:gd name="T33" fmla="*/ 32 h 42"/>
                <a:gd name="T34" fmla="*/ 68 w 68"/>
                <a:gd name="T35" fmla="*/ 24 h 42"/>
                <a:gd name="T36" fmla="*/ 68 w 68"/>
                <a:gd name="T37" fmla="*/ 24 h 42"/>
                <a:gd name="T38" fmla="*/ 68 w 68"/>
                <a:gd name="T39" fmla="*/ 18 h 42"/>
                <a:gd name="T40" fmla="*/ 66 w 68"/>
                <a:gd name="T41" fmla="*/ 14 h 42"/>
                <a:gd name="T42" fmla="*/ 66 w 68"/>
                <a:gd name="T43"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2">
                  <a:moveTo>
                    <a:pt x="66" y="14"/>
                  </a:moveTo>
                  <a:lnTo>
                    <a:pt x="66" y="14"/>
                  </a:lnTo>
                  <a:lnTo>
                    <a:pt x="2" y="0"/>
                  </a:lnTo>
                  <a:lnTo>
                    <a:pt x="2" y="0"/>
                  </a:lnTo>
                  <a:lnTo>
                    <a:pt x="0" y="2"/>
                  </a:lnTo>
                  <a:lnTo>
                    <a:pt x="0" y="8"/>
                  </a:lnTo>
                  <a:lnTo>
                    <a:pt x="0" y="8"/>
                  </a:lnTo>
                  <a:lnTo>
                    <a:pt x="0" y="16"/>
                  </a:lnTo>
                  <a:lnTo>
                    <a:pt x="0" y="16"/>
                  </a:lnTo>
                  <a:lnTo>
                    <a:pt x="0" y="22"/>
                  </a:lnTo>
                  <a:lnTo>
                    <a:pt x="4" y="26"/>
                  </a:lnTo>
                  <a:lnTo>
                    <a:pt x="4" y="26"/>
                  </a:lnTo>
                  <a:lnTo>
                    <a:pt x="66" y="42"/>
                  </a:lnTo>
                  <a:lnTo>
                    <a:pt x="66" y="42"/>
                  </a:lnTo>
                  <a:lnTo>
                    <a:pt x="68" y="40"/>
                  </a:lnTo>
                  <a:lnTo>
                    <a:pt x="68" y="32"/>
                  </a:lnTo>
                  <a:lnTo>
                    <a:pt x="68" y="32"/>
                  </a:lnTo>
                  <a:lnTo>
                    <a:pt x="68" y="24"/>
                  </a:lnTo>
                  <a:lnTo>
                    <a:pt x="68" y="24"/>
                  </a:lnTo>
                  <a:lnTo>
                    <a:pt x="68" y="18"/>
                  </a:lnTo>
                  <a:lnTo>
                    <a:pt x="66" y="14"/>
                  </a:lnTo>
                  <a:lnTo>
                    <a:pt x="66" y="14"/>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19" name="Freeform 54"/>
            <p:cNvSpPr>
              <a:spLocks/>
            </p:cNvSpPr>
            <p:nvPr/>
          </p:nvSpPr>
          <p:spPr bwMode="auto">
            <a:xfrm>
              <a:off x="1650590" y="1628050"/>
              <a:ext cx="57150" cy="34925"/>
            </a:xfrm>
            <a:custGeom>
              <a:avLst/>
              <a:gdLst>
                <a:gd name="T0" fmla="*/ 66 w 70"/>
                <a:gd name="T1" fmla="*/ 17 h 45"/>
                <a:gd name="T2" fmla="*/ 66 w 70"/>
                <a:gd name="T3" fmla="*/ 17 h 45"/>
                <a:gd name="T4" fmla="*/ 4 w 70"/>
                <a:gd name="T5" fmla="*/ 0 h 45"/>
                <a:gd name="T6" fmla="*/ 4 w 70"/>
                <a:gd name="T7" fmla="*/ 0 h 45"/>
                <a:gd name="T8" fmla="*/ 2 w 70"/>
                <a:gd name="T9" fmla="*/ 2 h 45"/>
                <a:gd name="T10" fmla="*/ 0 w 70"/>
                <a:gd name="T11" fmla="*/ 7 h 45"/>
                <a:gd name="T12" fmla="*/ 0 w 70"/>
                <a:gd name="T13" fmla="*/ 7 h 45"/>
                <a:gd name="T14" fmla="*/ 0 w 70"/>
                <a:gd name="T15" fmla="*/ 15 h 45"/>
                <a:gd name="T16" fmla="*/ 0 w 70"/>
                <a:gd name="T17" fmla="*/ 15 h 45"/>
                <a:gd name="T18" fmla="*/ 2 w 70"/>
                <a:gd name="T19" fmla="*/ 21 h 45"/>
                <a:gd name="T20" fmla="*/ 4 w 70"/>
                <a:gd name="T21" fmla="*/ 25 h 45"/>
                <a:gd name="T22" fmla="*/ 4 w 70"/>
                <a:gd name="T23" fmla="*/ 25 h 45"/>
                <a:gd name="T24" fmla="*/ 66 w 70"/>
                <a:gd name="T25" fmla="*/ 45 h 45"/>
                <a:gd name="T26" fmla="*/ 66 w 70"/>
                <a:gd name="T27" fmla="*/ 45 h 45"/>
                <a:gd name="T28" fmla="*/ 68 w 70"/>
                <a:gd name="T29" fmla="*/ 43 h 45"/>
                <a:gd name="T30" fmla="*/ 70 w 70"/>
                <a:gd name="T31" fmla="*/ 35 h 45"/>
                <a:gd name="T32" fmla="*/ 70 w 70"/>
                <a:gd name="T33" fmla="*/ 35 h 45"/>
                <a:gd name="T34" fmla="*/ 70 w 70"/>
                <a:gd name="T35" fmla="*/ 29 h 45"/>
                <a:gd name="T36" fmla="*/ 70 w 70"/>
                <a:gd name="T37" fmla="*/ 29 h 45"/>
                <a:gd name="T38" fmla="*/ 68 w 70"/>
                <a:gd name="T39" fmla="*/ 21 h 45"/>
                <a:gd name="T40" fmla="*/ 66 w 70"/>
                <a:gd name="T41" fmla="*/ 17 h 45"/>
                <a:gd name="T42" fmla="*/ 66 w 70"/>
                <a:gd name="T4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45">
                  <a:moveTo>
                    <a:pt x="66" y="17"/>
                  </a:moveTo>
                  <a:lnTo>
                    <a:pt x="66" y="17"/>
                  </a:lnTo>
                  <a:lnTo>
                    <a:pt x="4" y="0"/>
                  </a:lnTo>
                  <a:lnTo>
                    <a:pt x="4" y="0"/>
                  </a:lnTo>
                  <a:lnTo>
                    <a:pt x="2" y="2"/>
                  </a:lnTo>
                  <a:lnTo>
                    <a:pt x="0" y="7"/>
                  </a:lnTo>
                  <a:lnTo>
                    <a:pt x="0" y="7"/>
                  </a:lnTo>
                  <a:lnTo>
                    <a:pt x="0" y="15"/>
                  </a:lnTo>
                  <a:lnTo>
                    <a:pt x="0" y="15"/>
                  </a:lnTo>
                  <a:lnTo>
                    <a:pt x="2" y="21"/>
                  </a:lnTo>
                  <a:lnTo>
                    <a:pt x="4" y="25"/>
                  </a:lnTo>
                  <a:lnTo>
                    <a:pt x="4" y="25"/>
                  </a:lnTo>
                  <a:lnTo>
                    <a:pt x="66" y="45"/>
                  </a:lnTo>
                  <a:lnTo>
                    <a:pt x="66" y="45"/>
                  </a:lnTo>
                  <a:lnTo>
                    <a:pt x="68" y="43"/>
                  </a:lnTo>
                  <a:lnTo>
                    <a:pt x="70" y="35"/>
                  </a:lnTo>
                  <a:lnTo>
                    <a:pt x="70" y="35"/>
                  </a:lnTo>
                  <a:lnTo>
                    <a:pt x="70" y="29"/>
                  </a:lnTo>
                  <a:lnTo>
                    <a:pt x="70" y="29"/>
                  </a:lnTo>
                  <a:lnTo>
                    <a:pt x="68" y="21"/>
                  </a:lnTo>
                  <a:lnTo>
                    <a:pt x="66" y="17"/>
                  </a:lnTo>
                  <a:lnTo>
                    <a:pt x="66" y="17"/>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0" name="Freeform 55"/>
            <p:cNvSpPr>
              <a:spLocks/>
            </p:cNvSpPr>
            <p:nvPr/>
          </p:nvSpPr>
          <p:spPr bwMode="auto">
            <a:xfrm>
              <a:off x="1547402" y="1191488"/>
              <a:ext cx="82550" cy="485775"/>
            </a:xfrm>
            <a:custGeom>
              <a:avLst/>
              <a:gdLst>
                <a:gd name="T0" fmla="*/ 94 w 104"/>
                <a:gd name="T1" fmla="*/ 0 h 613"/>
                <a:gd name="T2" fmla="*/ 94 w 104"/>
                <a:gd name="T3" fmla="*/ 0 h 613"/>
                <a:gd name="T4" fmla="*/ 6 w 104"/>
                <a:gd name="T5" fmla="*/ 45 h 613"/>
                <a:gd name="T6" fmla="*/ 6 w 104"/>
                <a:gd name="T7" fmla="*/ 45 h 613"/>
                <a:gd name="T8" fmla="*/ 2 w 104"/>
                <a:gd name="T9" fmla="*/ 47 h 613"/>
                <a:gd name="T10" fmla="*/ 0 w 104"/>
                <a:gd name="T11" fmla="*/ 49 h 613"/>
                <a:gd name="T12" fmla="*/ 0 w 104"/>
                <a:gd name="T13" fmla="*/ 55 h 613"/>
                <a:gd name="T14" fmla="*/ 0 w 104"/>
                <a:gd name="T15" fmla="*/ 55 h 613"/>
                <a:gd name="T16" fmla="*/ 0 w 104"/>
                <a:gd name="T17" fmla="*/ 314 h 613"/>
                <a:gd name="T18" fmla="*/ 0 w 104"/>
                <a:gd name="T19" fmla="*/ 314 h 613"/>
                <a:gd name="T20" fmla="*/ 2 w 104"/>
                <a:gd name="T21" fmla="*/ 568 h 613"/>
                <a:gd name="T22" fmla="*/ 2 w 104"/>
                <a:gd name="T23" fmla="*/ 568 h 613"/>
                <a:gd name="T24" fmla="*/ 2 w 104"/>
                <a:gd name="T25" fmla="*/ 574 h 613"/>
                <a:gd name="T26" fmla="*/ 4 w 104"/>
                <a:gd name="T27" fmla="*/ 578 h 613"/>
                <a:gd name="T28" fmla="*/ 8 w 104"/>
                <a:gd name="T29" fmla="*/ 580 h 613"/>
                <a:gd name="T30" fmla="*/ 8 w 104"/>
                <a:gd name="T31" fmla="*/ 580 h 613"/>
                <a:gd name="T32" fmla="*/ 96 w 104"/>
                <a:gd name="T33" fmla="*/ 613 h 613"/>
                <a:gd name="T34" fmla="*/ 96 w 104"/>
                <a:gd name="T35" fmla="*/ 613 h 613"/>
                <a:gd name="T36" fmla="*/ 100 w 104"/>
                <a:gd name="T37" fmla="*/ 613 h 613"/>
                <a:gd name="T38" fmla="*/ 102 w 104"/>
                <a:gd name="T39" fmla="*/ 613 h 613"/>
                <a:gd name="T40" fmla="*/ 102 w 104"/>
                <a:gd name="T41" fmla="*/ 609 h 613"/>
                <a:gd name="T42" fmla="*/ 104 w 104"/>
                <a:gd name="T43" fmla="*/ 603 h 613"/>
                <a:gd name="T44" fmla="*/ 104 w 104"/>
                <a:gd name="T45" fmla="*/ 603 h 613"/>
                <a:gd name="T46" fmla="*/ 102 w 104"/>
                <a:gd name="T47" fmla="*/ 308 h 613"/>
                <a:gd name="T48" fmla="*/ 102 w 104"/>
                <a:gd name="T49" fmla="*/ 308 h 613"/>
                <a:gd name="T50" fmla="*/ 100 w 104"/>
                <a:gd name="T51" fmla="*/ 8 h 613"/>
                <a:gd name="T52" fmla="*/ 100 w 104"/>
                <a:gd name="T53" fmla="*/ 8 h 613"/>
                <a:gd name="T54" fmla="*/ 100 w 104"/>
                <a:gd name="T55" fmla="*/ 2 h 613"/>
                <a:gd name="T56" fmla="*/ 98 w 104"/>
                <a:gd name="T57" fmla="*/ 0 h 613"/>
                <a:gd name="T58" fmla="*/ 96 w 104"/>
                <a:gd name="T59" fmla="*/ 0 h 613"/>
                <a:gd name="T60" fmla="*/ 94 w 104"/>
                <a:gd name="T61" fmla="*/ 0 h 613"/>
                <a:gd name="T62" fmla="*/ 94 w 104"/>
                <a:gd name="T63"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613">
                  <a:moveTo>
                    <a:pt x="94" y="0"/>
                  </a:moveTo>
                  <a:lnTo>
                    <a:pt x="94" y="0"/>
                  </a:lnTo>
                  <a:lnTo>
                    <a:pt x="6" y="45"/>
                  </a:lnTo>
                  <a:lnTo>
                    <a:pt x="6" y="45"/>
                  </a:lnTo>
                  <a:lnTo>
                    <a:pt x="2" y="47"/>
                  </a:lnTo>
                  <a:lnTo>
                    <a:pt x="0" y="49"/>
                  </a:lnTo>
                  <a:lnTo>
                    <a:pt x="0" y="55"/>
                  </a:lnTo>
                  <a:lnTo>
                    <a:pt x="0" y="55"/>
                  </a:lnTo>
                  <a:lnTo>
                    <a:pt x="0" y="314"/>
                  </a:lnTo>
                  <a:lnTo>
                    <a:pt x="0" y="314"/>
                  </a:lnTo>
                  <a:lnTo>
                    <a:pt x="2" y="568"/>
                  </a:lnTo>
                  <a:lnTo>
                    <a:pt x="2" y="568"/>
                  </a:lnTo>
                  <a:lnTo>
                    <a:pt x="2" y="574"/>
                  </a:lnTo>
                  <a:lnTo>
                    <a:pt x="4" y="578"/>
                  </a:lnTo>
                  <a:lnTo>
                    <a:pt x="8" y="580"/>
                  </a:lnTo>
                  <a:lnTo>
                    <a:pt x="8" y="580"/>
                  </a:lnTo>
                  <a:lnTo>
                    <a:pt x="96" y="613"/>
                  </a:lnTo>
                  <a:lnTo>
                    <a:pt x="96" y="613"/>
                  </a:lnTo>
                  <a:lnTo>
                    <a:pt x="100" y="613"/>
                  </a:lnTo>
                  <a:lnTo>
                    <a:pt x="102" y="613"/>
                  </a:lnTo>
                  <a:lnTo>
                    <a:pt x="102" y="609"/>
                  </a:lnTo>
                  <a:lnTo>
                    <a:pt x="104" y="603"/>
                  </a:lnTo>
                  <a:lnTo>
                    <a:pt x="104" y="603"/>
                  </a:lnTo>
                  <a:lnTo>
                    <a:pt x="102" y="308"/>
                  </a:lnTo>
                  <a:lnTo>
                    <a:pt x="102" y="308"/>
                  </a:lnTo>
                  <a:lnTo>
                    <a:pt x="100" y="8"/>
                  </a:lnTo>
                  <a:lnTo>
                    <a:pt x="100" y="8"/>
                  </a:lnTo>
                  <a:lnTo>
                    <a:pt x="100" y="2"/>
                  </a:lnTo>
                  <a:lnTo>
                    <a:pt x="98" y="0"/>
                  </a:lnTo>
                  <a:lnTo>
                    <a:pt x="96" y="0"/>
                  </a:lnTo>
                  <a:lnTo>
                    <a:pt x="94" y="0"/>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1" name="Freeform 56"/>
            <p:cNvSpPr>
              <a:spLocks/>
            </p:cNvSpPr>
            <p:nvPr/>
          </p:nvSpPr>
          <p:spPr bwMode="auto">
            <a:xfrm>
              <a:off x="1560102" y="1235938"/>
              <a:ext cx="55563" cy="79375"/>
            </a:xfrm>
            <a:custGeom>
              <a:avLst/>
              <a:gdLst>
                <a:gd name="T0" fmla="*/ 67 w 71"/>
                <a:gd name="T1" fmla="*/ 0 h 100"/>
                <a:gd name="T2" fmla="*/ 67 w 71"/>
                <a:gd name="T3" fmla="*/ 0 h 100"/>
                <a:gd name="T4" fmla="*/ 4 w 71"/>
                <a:gd name="T5" fmla="*/ 28 h 100"/>
                <a:gd name="T6" fmla="*/ 4 w 71"/>
                <a:gd name="T7" fmla="*/ 28 h 100"/>
                <a:gd name="T8" fmla="*/ 2 w 71"/>
                <a:gd name="T9" fmla="*/ 32 h 100"/>
                <a:gd name="T10" fmla="*/ 0 w 71"/>
                <a:gd name="T11" fmla="*/ 37 h 100"/>
                <a:gd name="T12" fmla="*/ 0 w 71"/>
                <a:gd name="T13" fmla="*/ 37 h 100"/>
                <a:gd name="T14" fmla="*/ 2 w 71"/>
                <a:gd name="T15" fmla="*/ 92 h 100"/>
                <a:gd name="T16" fmla="*/ 2 w 71"/>
                <a:gd name="T17" fmla="*/ 92 h 100"/>
                <a:gd name="T18" fmla="*/ 2 w 71"/>
                <a:gd name="T19" fmla="*/ 98 h 100"/>
                <a:gd name="T20" fmla="*/ 4 w 71"/>
                <a:gd name="T21" fmla="*/ 100 h 100"/>
                <a:gd name="T22" fmla="*/ 4 w 71"/>
                <a:gd name="T23" fmla="*/ 100 h 100"/>
                <a:gd name="T24" fmla="*/ 67 w 71"/>
                <a:gd name="T25" fmla="*/ 79 h 100"/>
                <a:gd name="T26" fmla="*/ 67 w 71"/>
                <a:gd name="T27" fmla="*/ 79 h 100"/>
                <a:gd name="T28" fmla="*/ 69 w 71"/>
                <a:gd name="T29" fmla="*/ 77 h 100"/>
                <a:gd name="T30" fmla="*/ 71 w 71"/>
                <a:gd name="T31" fmla="*/ 71 h 100"/>
                <a:gd name="T32" fmla="*/ 71 w 71"/>
                <a:gd name="T33" fmla="*/ 71 h 100"/>
                <a:gd name="T34" fmla="*/ 69 w 71"/>
                <a:gd name="T35" fmla="*/ 8 h 100"/>
                <a:gd name="T36" fmla="*/ 69 w 71"/>
                <a:gd name="T37" fmla="*/ 8 h 100"/>
                <a:gd name="T38" fmla="*/ 69 w 71"/>
                <a:gd name="T39" fmla="*/ 2 h 100"/>
                <a:gd name="T40" fmla="*/ 67 w 71"/>
                <a:gd name="T41" fmla="*/ 0 h 100"/>
                <a:gd name="T42" fmla="*/ 67 w 71"/>
                <a:gd name="T4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100">
                  <a:moveTo>
                    <a:pt x="67" y="0"/>
                  </a:moveTo>
                  <a:lnTo>
                    <a:pt x="67" y="0"/>
                  </a:lnTo>
                  <a:lnTo>
                    <a:pt x="4" y="28"/>
                  </a:lnTo>
                  <a:lnTo>
                    <a:pt x="4" y="28"/>
                  </a:lnTo>
                  <a:lnTo>
                    <a:pt x="2" y="32"/>
                  </a:lnTo>
                  <a:lnTo>
                    <a:pt x="0" y="37"/>
                  </a:lnTo>
                  <a:lnTo>
                    <a:pt x="0" y="37"/>
                  </a:lnTo>
                  <a:lnTo>
                    <a:pt x="2" y="92"/>
                  </a:lnTo>
                  <a:lnTo>
                    <a:pt x="2" y="92"/>
                  </a:lnTo>
                  <a:lnTo>
                    <a:pt x="2" y="98"/>
                  </a:lnTo>
                  <a:lnTo>
                    <a:pt x="4" y="100"/>
                  </a:lnTo>
                  <a:lnTo>
                    <a:pt x="4" y="100"/>
                  </a:lnTo>
                  <a:lnTo>
                    <a:pt x="67" y="79"/>
                  </a:lnTo>
                  <a:lnTo>
                    <a:pt x="67" y="79"/>
                  </a:lnTo>
                  <a:lnTo>
                    <a:pt x="69" y="77"/>
                  </a:lnTo>
                  <a:lnTo>
                    <a:pt x="71" y="71"/>
                  </a:lnTo>
                  <a:lnTo>
                    <a:pt x="71" y="71"/>
                  </a:lnTo>
                  <a:lnTo>
                    <a:pt x="69" y="8"/>
                  </a:lnTo>
                  <a:lnTo>
                    <a:pt x="69" y="8"/>
                  </a:lnTo>
                  <a:lnTo>
                    <a:pt x="69" y="2"/>
                  </a:lnTo>
                  <a:lnTo>
                    <a:pt x="67" y="0"/>
                  </a:lnTo>
                  <a:lnTo>
                    <a:pt x="67"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2" name="Freeform 57"/>
            <p:cNvSpPr>
              <a:spLocks/>
            </p:cNvSpPr>
            <p:nvPr/>
          </p:nvSpPr>
          <p:spPr bwMode="auto">
            <a:xfrm>
              <a:off x="1561690" y="1321663"/>
              <a:ext cx="53975" cy="69850"/>
            </a:xfrm>
            <a:custGeom>
              <a:avLst/>
              <a:gdLst>
                <a:gd name="T0" fmla="*/ 65 w 69"/>
                <a:gd name="T1" fmla="*/ 0 h 88"/>
                <a:gd name="T2" fmla="*/ 65 w 69"/>
                <a:gd name="T3" fmla="*/ 0 h 88"/>
                <a:gd name="T4" fmla="*/ 2 w 69"/>
                <a:gd name="T5" fmla="*/ 18 h 88"/>
                <a:gd name="T6" fmla="*/ 2 w 69"/>
                <a:gd name="T7" fmla="*/ 18 h 88"/>
                <a:gd name="T8" fmla="*/ 0 w 69"/>
                <a:gd name="T9" fmla="*/ 19 h 88"/>
                <a:gd name="T10" fmla="*/ 0 w 69"/>
                <a:gd name="T11" fmla="*/ 25 h 88"/>
                <a:gd name="T12" fmla="*/ 0 w 69"/>
                <a:gd name="T13" fmla="*/ 25 h 88"/>
                <a:gd name="T14" fmla="*/ 0 w 69"/>
                <a:gd name="T15" fmla="*/ 80 h 88"/>
                <a:gd name="T16" fmla="*/ 0 w 69"/>
                <a:gd name="T17" fmla="*/ 80 h 88"/>
                <a:gd name="T18" fmla="*/ 0 w 69"/>
                <a:gd name="T19" fmla="*/ 86 h 88"/>
                <a:gd name="T20" fmla="*/ 2 w 69"/>
                <a:gd name="T21" fmla="*/ 88 h 88"/>
                <a:gd name="T22" fmla="*/ 2 w 69"/>
                <a:gd name="T23" fmla="*/ 88 h 88"/>
                <a:gd name="T24" fmla="*/ 67 w 69"/>
                <a:gd name="T25" fmla="*/ 78 h 88"/>
                <a:gd name="T26" fmla="*/ 67 w 69"/>
                <a:gd name="T27" fmla="*/ 78 h 88"/>
                <a:gd name="T28" fmla="*/ 69 w 69"/>
                <a:gd name="T29" fmla="*/ 76 h 88"/>
                <a:gd name="T30" fmla="*/ 69 w 69"/>
                <a:gd name="T31" fmla="*/ 68 h 88"/>
                <a:gd name="T32" fmla="*/ 69 w 69"/>
                <a:gd name="T33" fmla="*/ 68 h 88"/>
                <a:gd name="T34" fmla="*/ 69 w 69"/>
                <a:gd name="T35" fmla="*/ 8 h 88"/>
                <a:gd name="T36" fmla="*/ 69 w 69"/>
                <a:gd name="T37" fmla="*/ 8 h 88"/>
                <a:gd name="T38" fmla="*/ 67 w 69"/>
                <a:gd name="T39" fmla="*/ 2 h 88"/>
                <a:gd name="T40" fmla="*/ 65 w 69"/>
                <a:gd name="T41" fmla="*/ 0 h 88"/>
                <a:gd name="T42" fmla="*/ 65 w 69"/>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88">
                  <a:moveTo>
                    <a:pt x="65" y="0"/>
                  </a:moveTo>
                  <a:lnTo>
                    <a:pt x="65" y="0"/>
                  </a:lnTo>
                  <a:lnTo>
                    <a:pt x="2" y="18"/>
                  </a:lnTo>
                  <a:lnTo>
                    <a:pt x="2" y="18"/>
                  </a:lnTo>
                  <a:lnTo>
                    <a:pt x="0" y="19"/>
                  </a:lnTo>
                  <a:lnTo>
                    <a:pt x="0" y="25"/>
                  </a:lnTo>
                  <a:lnTo>
                    <a:pt x="0" y="25"/>
                  </a:lnTo>
                  <a:lnTo>
                    <a:pt x="0" y="80"/>
                  </a:lnTo>
                  <a:lnTo>
                    <a:pt x="0" y="80"/>
                  </a:lnTo>
                  <a:lnTo>
                    <a:pt x="0" y="86"/>
                  </a:lnTo>
                  <a:lnTo>
                    <a:pt x="2" y="88"/>
                  </a:lnTo>
                  <a:lnTo>
                    <a:pt x="2" y="88"/>
                  </a:lnTo>
                  <a:lnTo>
                    <a:pt x="67" y="78"/>
                  </a:lnTo>
                  <a:lnTo>
                    <a:pt x="67" y="78"/>
                  </a:lnTo>
                  <a:lnTo>
                    <a:pt x="69" y="76"/>
                  </a:lnTo>
                  <a:lnTo>
                    <a:pt x="69" y="68"/>
                  </a:lnTo>
                  <a:lnTo>
                    <a:pt x="69" y="68"/>
                  </a:lnTo>
                  <a:lnTo>
                    <a:pt x="69" y="8"/>
                  </a:lnTo>
                  <a:lnTo>
                    <a:pt x="69" y="8"/>
                  </a:lnTo>
                  <a:lnTo>
                    <a:pt x="67" y="2"/>
                  </a:lnTo>
                  <a:lnTo>
                    <a:pt x="65" y="0"/>
                  </a:lnTo>
                  <a:lnTo>
                    <a:pt x="65"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3" name="Freeform 58"/>
            <p:cNvSpPr>
              <a:spLocks/>
            </p:cNvSpPr>
            <p:nvPr/>
          </p:nvSpPr>
          <p:spPr bwMode="auto">
            <a:xfrm>
              <a:off x="1561690" y="1405800"/>
              <a:ext cx="53975" cy="63500"/>
            </a:xfrm>
            <a:custGeom>
              <a:avLst/>
              <a:gdLst>
                <a:gd name="T0" fmla="*/ 67 w 69"/>
                <a:gd name="T1" fmla="*/ 0 h 80"/>
                <a:gd name="T2" fmla="*/ 67 w 69"/>
                <a:gd name="T3" fmla="*/ 0 h 80"/>
                <a:gd name="T4" fmla="*/ 2 w 69"/>
                <a:gd name="T5" fmla="*/ 7 h 80"/>
                <a:gd name="T6" fmla="*/ 2 w 69"/>
                <a:gd name="T7" fmla="*/ 7 h 80"/>
                <a:gd name="T8" fmla="*/ 0 w 69"/>
                <a:gd name="T9" fmla="*/ 9 h 80"/>
                <a:gd name="T10" fmla="*/ 0 w 69"/>
                <a:gd name="T11" fmla="*/ 15 h 80"/>
                <a:gd name="T12" fmla="*/ 0 w 69"/>
                <a:gd name="T13" fmla="*/ 15 h 80"/>
                <a:gd name="T14" fmla="*/ 0 w 69"/>
                <a:gd name="T15" fmla="*/ 72 h 80"/>
                <a:gd name="T16" fmla="*/ 0 w 69"/>
                <a:gd name="T17" fmla="*/ 72 h 80"/>
                <a:gd name="T18" fmla="*/ 0 w 69"/>
                <a:gd name="T19" fmla="*/ 76 h 80"/>
                <a:gd name="T20" fmla="*/ 4 w 69"/>
                <a:gd name="T21" fmla="*/ 80 h 80"/>
                <a:gd name="T22" fmla="*/ 4 w 69"/>
                <a:gd name="T23" fmla="*/ 80 h 80"/>
                <a:gd name="T24" fmla="*/ 67 w 69"/>
                <a:gd name="T25" fmla="*/ 80 h 80"/>
                <a:gd name="T26" fmla="*/ 67 w 69"/>
                <a:gd name="T27" fmla="*/ 80 h 80"/>
                <a:gd name="T28" fmla="*/ 69 w 69"/>
                <a:gd name="T29" fmla="*/ 76 h 80"/>
                <a:gd name="T30" fmla="*/ 69 w 69"/>
                <a:gd name="T31" fmla="*/ 70 h 80"/>
                <a:gd name="T32" fmla="*/ 69 w 69"/>
                <a:gd name="T33" fmla="*/ 70 h 80"/>
                <a:gd name="T34" fmla="*/ 69 w 69"/>
                <a:gd name="T35" fmla="*/ 9 h 80"/>
                <a:gd name="T36" fmla="*/ 69 w 69"/>
                <a:gd name="T37" fmla="*/ 9 h 80"/>
                <a:gd name="T38" fmla="*/ 69 w 69"/>
                <a:gd name="T39" fmla="*/ 4 h 80"/>
                <a:gd name="T40" fmla="*/ 67 w 69"/>
                <a:gd name="T41" fmla="*/ 0 h 80"/>
                <a:gd name="T42" fmla="*/ 67 w 69"/>
                <a:gd name="T4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80">
                  <a:moveTo>
                    <a:pt x="67" y="0"/>
                  </a:moveTo>
                  <a:lnTo>
                    <a:pt x="67" y="0"/>
                  </a:lnTo>
                  <a:lnTo>
                    <a:pt x="2" y="7"/>
                  </a:lnTo>
                  <a:lnTo>
                    <a:pt x="2" y="7"/>
                  </a:lnTo>
                  <a:lnTo>
                    <a:pt x="0" y="9"/>
                  </a:lnTo>
                  <a:lnTo>
                    <a:pt x="0" y="15"/>
                  </a:lnTo>
                  <a:lnTo>
                    <a:pt x="0" y="15"/>
                  </a:lnTo>
                  <a:lnTo>
                    <a:pt x="0" y="72"/>
                  </a:lnTo>
                  <a:lnTo>
                    <a:pt x="0" y="72"/>
                  </a:lnTo>
                  <a:lnTo>
                    <a:pt x="0" y="76"/>
                  </a:lnTo>
                  <a:lnTo>
                    <a:pt x="4" y="80"/>
                  </a:lnTo>
                  <a:lnTo>
                    <a:pt x="4" y="80"/>
                  </a:lnTo>
                  <a:lnTo>
                    <a:pt x="67" y="80"/>
                  </a:lnTo>
                  <a:lnTo>
                    <a:pt x="67" y="80"/>
                  </a:lnTo>
                  <a:lnTo>
                    <a:pt x="69" y="76"/>
                  </a:lnTo>
                  <a:lnTo>
                    <a:pt x="69" y="70"/>
                  </a:lnTo>
                  <a:lnTo>
                    <a:pt x="69" y="70"/>
                  </a:lnTo>
                  <a:lnTo>
                    <a:pt x="69" y="9"/>
                  </a:lnTo>
                  <a:lnTo>
                    <a:pt x="69" y="9"/>
                  </a:lnTo>
                  <a:lnTo>
                    <a:pt x="69" y="4"/>
                  </a:lnTo>
                  <a:lnTo>
                    <a:pt x="67" y="0"/>
                  </a:lnTo>
                  <a:lnTo>
                    <a:pt x="67"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4" name="Freeform 59"/>
            <p:cNvSpPr>
              <a:spLocks/>
            </p:cNvSpPr>
            <p:nvPr/>
          </p:nvSpPr>
          <p:spPr bwMode="auto">
            <a:xfrm>
              <a:off x="1561690" y="1489938"/>
              <a:ext cx="55563" cy="63500"/>
            </a:xfrm>
            <a:custGeom>
              <a:avLst/>
              <a:gdLst>
                <a:gd name="T0" fmla="*/ 67 w 71"/>
                <a:gd name="T1" fmla="*/ 2 h 81"/>
                <a:gd name="T2" fmla="*/ 67 w 71"/>
                <a:gd name="T3" fmla="*/ 2 h 81"/>
                <a:gd name="T4" fmla="*/ 4 w 71"/>
                <a:gd name="T5" fmla="*/ 0 h 81"/>
                <a:gd name="T6" fmla="*/ 4 w 71"/>
                <a:gd name="T7" fmla="*/ 0 h 81"/>
                <a:gd name="T8" fmla="*/ 2 w 71"/>
                <a:gd name="T9" fmla="*/ 2 h 81"/>
                <a:gd name="T10" fmla="*/ 0 w 71"/>
                <a:gd name="T11" fmla="*/ 8 h 81"/>
                <a:gd name="T12" fmla="*/ 0 w 71"/>
                <a:gd name="T13" fmla="*/ 8 h 81"/>
                <a:gd name="T14" fmla="*/ 0 w 71"/>
                <a:gd name="T15" fmla="*/ 63 h 81"/>
                <a:gd name="T16" fmla="*/ 0 w 71"/>
                <a:gd name="T17" fmla="*/ 63 h 81"/>
                <a:gd name="T18" fmla="*/ 2 w 71"/>
                <a:gd name="T19" fmla="*/ 69 h 81"/>
                <a:gd name="T20" fmla="*/ 4 w 71"/>
                <a:gd name="T21" fmla="*/ 71 h 81"/>
                <a:gd name="T22" fmla="*/ 4 w 71"/>
                <a:gd name="T23" fmla="*/ 71 h 81"/>
                <a:gd name="T24" fmla="*/ 67 w 71"/>
                <a:gd name="T25" fmla="*/ 81 h 81"/>
                <a:gd name="T26" fmla="*/ 67 w 71"/>
                <a:gd name="T27" fmla="*/ 81 h 81"/>
                <a:gd name="T28" fmla="*/ 69 w 71"/>
                <a:gd name="T29" fmla="*/ 79 h 81"/>
                <a:gd name="T30" fmla="*/ 71 w 71"/>
                <a:gd name="T31" fmla="*/ 73 h 81"/>
                <a:gd name="T32" fmla="*/ 71 w 71"/>
                <a:gd name="T33" fmla="*/ 73 h 81"/>
                <a:gd name="T34" fmla="*/ 69 w 71"/>
                <a:gd name="T35" fmla="*/ 10 h 81"/>
                <a:gd name="T36" fmla="*/ 69 w 71"/>
                <a:gd name="T37" fmla="*/ 10 h 81"/>
                <a:gd name="T38" fmla="*/ 69 w 71"/>
                <a:gd name="T39" fmla="*/ 4 h 81"/>
                <a:gd name="T40" fmla="*/ 67 w 71"/>
                <a:gd name="T41" fmla="*/ 2 h 81"/>
                <a:gd name="T42" fmla="*/ 67 w 71"/>
                <a:gd name="T43"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81">
                  <a:moveTo>
                    <a:pt x="67" y="2"/>
                  </a:moveTo>
                  <a:lnTo>
                    <a:pt x="67" y="2"/>
                  </a:lnTo>
                  <a:lnTo>
                    <a:pt x="4" y="0"/>
                  </a:lnTo>
                  <a:lnTo>
                    <a:pt x="4" y="0"/>
                  </a:lnTo>
                  <a:lnTo>
                    <a:pt x="2" y="2"/>
                  </a:lnTo>
                  <a:lnTo>
                    <a:pt x="0" y="8"/>
                  </a:lnTo>
                  <a:lnTo>
                    <a:pt x="0" y="8"/>
                  </a:lnTo>
                  <a:lnTo>
                    <a:pt x="0" y="63"/>
                  </a:lnTo>
                  <a:lnTo>
                    <a:pt x="0" y="63"/>
                  </a:lnTo>
                  <a:lnTo>
                    <a:pt x="2" y="69"/>
                  </a:lnTo>
                  <a:lnTo>
                    <a:pt x="4" y="71"/>
                  </a:lnTo>
                  <a:lnTo>
                    <a:pt x="4" y="71"/>
                  </a:lnTo>
                  <a:lnTo>
                    <a:pt x="67" y="81"/>
                  </a:lnTo>
                  <a:lnTo>
                    <a:pt x="67" y="81"/>
                  </a:lnTo>
                  <a:lnTo>
                    <a:pt x="69" y="79"/>
                  </a:lnTo>
                  <a:lnTo>
                    <a:pt x="71" y="73"/>
                  </a:lnTo>
                  <a:lnTo>
                    <a:pt x="71" y="73"/>
                  </a:lnTo>
                  <a:lnTo>
                    <a:pt x="69" y="10"/>
                  </a:lnTo>
                  <a:lnTo>
                    <a:pt x="69" y="10"/>
                  </a:lnTo>
                  <a:lnTo>
                    <a:pt x="69" y="4"/>
                  </a:lnTo>
                  <a:lnTo>
                    <a:pt x="67" y="2"/>
                  </a:lnTo>
                  <a:lnTo>
                    <a:pt x="67" y="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5" name="Freeform 60"/>
            <p:cNvSpPr>
              <a:spLocks/>
            </p:cNvSpPr>
            <p:nvPr/>
          </p:nvSpPr>
          <p:spPr bwMode="auto">
            <a:xfrm>
              <a:off x="1561690" y="1575663"/>
              <a:ext cx="55563" cy="28575"/>
            </a:xfrm>
            <a:custGeom>
              <a:avLst/>
              <a:gdLst>
                <a:gd name="T0" fmla="*/ 67 w 71"/>
                <a:gd name="T1" fmla="*/ 14 h 35"/>
                <a:gd name="T2" fmla="*/ 67 w 71"/>
                <a:gd name="T3" fmla="*/ 14 h 35"/>
                <a:gd name="T4" fmla="*/ 4 w 71"/>
                <a:gd name="T5" fmla="*/ 0 h 35"/>
                <a:gd name="T6" fmla="*/ 4 w 71"/>
                <a:gd name="T7" fmla="*/ 0 h 35"/>
                <a:gd name="T8" fmla="*/ 2 w 71"/>
                <a:gd name="T9" fmla="*/ 0 h 35"/>
                <a:gd name="T10" fmla="*/ 0 w 71"/>
                <a:gd name="T11" fmla="*/ 6 h 35"/>
                <a:gd name="T12" fmla="*/ 0 w 71"/>
                <a:gd name="T13" fmla="*/ 6 h 35"/>
                <a:gd name="T14" fmla="*/ 0 w 71"/>
                <a:gd name="T15" fmla="*/ 12 h 35"/>
                <a:gd name="T16" fmla="*/ 0 w 71"/>
                <a:gd name="T17" fmla="*/ 12 h 35"/>
                <a:gd name="T18" fmla="*/ 2 w 71"/>
                <a:gd name="T19" fmla="*/ 18 h 35"/>
                <a:gd name="T20" fmla="*/ 4 w 71"/>
                <a:gd name="T21" fmla="*/ 20 h 35"/>
                <a:gd name="T22" fmla="*/ 4 w 71"/>
                <a:gd name="T23" fmla="*/ 20 h 35"/>
                <a:gd name="T24" fmla="*/ 67 w 71"/>
                <a:gd name="T25" fmla="*/ 35 h 35"/>
                <a:gd name="T26" fmla="*/ 67 w 71"/>
                <a:gd name="T27" fmla="*/ 35 h 35"/>
                <a:gd name="T28" fmla="*/ 69 w 71"/>
                <a:gd name="T29" fmla="*/ 33 h 35"/>
                <a:gd name="T30" fmla="*/ 71 w 71"/>
                <a:gd name="T31" fmla="*/ 27 h 35"/>
                <a:gd name="T32" fmla="*/ 71 w 71"/>
                <a:gd name="T33" fmla="*/ 27 h 35"/>
                <a:gd name="T34" fmla="*/ 71 w 71"/>
                <a:gd name="T35" fmla="*/ 22 h 35"/>
                <a:gd name="T36" fmla="*/ 71 w 71"/>
                <a:gd name="T37" fmla="*/ 22 h 35"/>
                <a:gd name="T38" fmla="*/ 69 w 71"/>
                <a:gd name="T39" fmla="*/ 16 h 35"/>
                <a:gd name="T40" fmla="*/ 67 w 71"/>
                <a:gd name="T41" fmla="*/ 14 h 35"/>
                <a:gd name="T42" fmla="*/ 67 w 71"/>
                <a:gd name="T4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35">
                  <a:moveTo>
                    <a:pt x="67" y="14"/>
                  </a:moveTo>
                  <a:lnTo>
                    <a:pt x="67" y="14"/>
                  </a:lnTo>
                  <a:lnTo>
                    <a:pt x="4" y="0"/>
                  </a:lnTo>
                  <a:lnTo>
                    <a:pt x="4" y="0"/>
                  </a:lnTo>
                  <a:lnTo>
                    <a:pt x="2" y="0"/>
                  </a:lnTo>
                  <a:lnTo>
                    <a:pt x="0" y="6"/>
                  </a:lnTo>
                  <a:lnTo>
                    <a:pt x="0" y="6"/>
                  </a:lnTo>
                  <a:lnTo>
                    <a:pt x="0" y="12"/>
                  </a:lnTo>
                  <a:lnTo>
                    <a:pt x="0" y="12"/>
                  </a:lnTo>
                  <a:lnTo>
                    <a:pt x="2" y="18"/>
                  </a:lnTo>
                  <a:lnTo>
                    <a:pt x="4" y="20"/>
                  </a:lnTo>
                  <a:lnTo>
                    <a:pt x="4" y="20"/>
                  </a:lnTo>
                  <a:lnTo>
                    <a:pt x="67" y="35"/>
                  </a:lnTo>
                  <a:lnTo>
                    <a:pt x="67" y="35"/>
                  </a:lnTo>
                  <a:lnTo>
                    <a:pt x="69" y="33"/>
                  </a:lnTo>
                  <a:lnTo>
                    <a:pt x="71" y="27"/>
                  </a:lnTo>
                  <a:lnTo>
                    <a:pt x="71" y="27"/>
                  </a:lnTo>
                  <a:lnTo>
                    <a:pt x="71" y="22"/>
                  </a:lnTo>
                  <a:lnTo>
                    <a:pt x="71" y="22"/>
                  </a:lnTo>
                  <a:lnTo>
                    <a:pt x="69" y="16"/>
                  </a:lnTo>
                  <a:lnTo>
                    <a:pt x="67" y="14"/>
                  </a:lnTo>
                  <a:lnTo>
                    <a:pt x="67" y="14"/>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6" name="Freeform 61"/>
            <p:cNvSpPr>
              <a:spLocks/>
            </p:cNvSpPr>
            <p:nvPr/>
          </p:nvSpPr>
          <p:spPr bwMode="auto">
            <a:xfrm>
              <a:off x="1561690" y="1604238"/>
              <a:ext cx="55563" cy="31750"/>
            </a:xfrm>
            <a:custGeom>
              <a:avLst/>
              <a:gdLst>
                <a:gd name="T0" fmla="*/ 67 w 71"/>
                <a:gd name="T1" fmla="*/ 16 h 39"/>
                <a:gd name="T2" fmla="*/ 67 w 71"/>
                <a:gd name="T3" fmla="*/ 16 h 39"/>
                <a:gd name="T4" fmla="*/ 4 w 71"/>
                <a:gd name="T5" fmla="*/ 0 h 39"/>
                <a:gd name="T6" fmla="*/ 4 w 71"/>
                <a:gd name="T7" fmla="*/ 0 h 39"/>
                <a:gd name="T8" fmla="*/ 2 w 71"/>
                <a:gd name="T9" fmla="*/ 0 h 39"/>
                <a:gd name="T10" fmla="*/ 0 w 71"/>
                <a:gd name="T11" fmla="*/ 6 h 39"/>
                <a:gd name="T12" fmla="*/ 0 w 71"/>
                <a:gd name="T13" fmla="*/ 6 h 39"/>
                <a:gd name="T14" fmla="*/ 2 w 71"/>
                <a:gd name="T15" fmla="*/ 12 h 39"/>
                <a:gd name="T16" fmla="*/ 2 w 71"/>
                <a:gd name="T17" fmla="*/ 12 h 39"/>
                <a:gd name="T18" fmla="*/ 2 w 71"/>
                <a:gd name="T19" fmla="*/ 18 h 39"/>
                <a:gd name="T20" fmla="*/ 4 w 71"/>
                <a:gd name="T21" fmla="*/ 20 h 39"/>
                <a:gd name="T22" fmla="*/ 4 w 71"/>
                <a:gd name="T23" fmla="*/ 20 h 39"/>
                <a:gd name="T24" fmla="*/ 67 w 71"/>
                <a:gd name="T25" fmla="*/ 39 h 39"/>
                <a:gd name="T26" fmla="*/ 67 w 71"/>
                <a:gd name="T27" fmla="*/ 39 h 39"/>
                <a:gd name="T28" fmla="*/ 69 w 71"/>
                <a:gd name="T29" fmla="*/ 37 h 39"/>
                <a:gd name="T30" fmla="*/ 71 w 71"/>
                <a:gd name="T31" fmla="*/ 32 h 39"/>
                <a:gd name="T32" fmla="*/ 71 w 71"/>
                <a:gd name="T33" fmla="*/ 32 h 39"/>
                <a:gd name="T34" fmla="*/ 71 w 71"/>
                <a:gd name="T35" fmla="*/ 26 h 39"/>
                <a:gd name="T36" fmla="*/ 71 w 71"/>
                <a:gd name="T37" fmla="*/ 26 h 39"/>
                <a:gd name="T38" fmla="*/ 69 w 71"/>
                <a:gd name="T39" fmla="*/ 20 h 39"/>
                <a:gd name="T40" fmla="*/ 67 w 71"/>
                <a:gd name="T41" fmla="*/ 16 h 39"/>
                <a:gd name="T42" fmla="*/ 67 w 71"/>
                <a:gd name="T4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39">
                  <a:moveTo>
                    <a:pt x="67" y="16"/>
                  </a:moveTo>
                  <a:lnTo>
                    <a:pt x="67" y="16"/>
                  </a:lnTo>
                  <a:lnTo>
                    <a:pt x="4" y="0"/>
                  </a:lnTo>
                  <a:lnTo>
                    <a:pt x="4" y="0"/>
                  </a:lnTo>
                  <a:lnTo>
                    <a:pt x="2" y="0"/>
                  </a:lnTo>
                  <a:lnTo>
                    <a:pt x="0" y="6"/>
                  </a:lnTo>
                  <a:lnTo>
                    <a:pt x="0" y="6"/>
                  </a:lnTo>
                  <a:lnTo>
                    <a:pt x="2" y="12"/>
                  </a:lnTo>
                  <a:lnTo>
                    <a:pt x="2" y="12"/>
                  </a:lnTo>
                  <a:lnTo>
                    <a:pt x="2" y="18"/>
                  </a:lnTo>
                  <a:lnTo>
                    <a:pt x="4" y="20"/>
                  </a:lnTo>
                  <a:lnTo>
                    <a:pt x="4" y="20"/>
                  </a:lnTo>
                  <a:lnTo>
                    <a:pt x="67" y="39"/>
                  </a:lnTo>
                  <a:lnTo>
                    <a:pt x="67" y="39"/>
                  </a:lnTo>
                  <a:lnTo>
                    <a:pt x="69" y="37"/>
                  </a:lnTo>
                  <a:lnTo>
                    <a:pt x="71" y="32"/>
                  </a:lnTo>
                  <a:lnTo>
                    <a:pt x="71" y="32"/>
                  </a:lnTo>
                  <a:lnTo>
                    <a:pt x="71" y="26"/>
                  </a:lnTo>
                  <a:lnTo>
                    <a:pt x="71" y="26"/>
                  </a:lnTo>
                  <a:lnTo>
                    <a:pt x="69" y="20"/>
                  </a:lnTo>
                  <a:lnTo>
                    <a:pt x="67" y="16"/>
                  </a:lnTo>
                  <a:lnTo>
                    <a:pt x="67" y="16"/>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7" name="Freeform 62"/>
            <p:cNvSpPr>
              <a:spLocks/>
            </p:cNvSpPr>
            <p:nvPr/>
          </p:nvSpPr>
          <p:spPr bwMode="auto">
            <a:xfrm>
              <a:off x="1456915" y="1235938"/>
              <a:ext cx="82550" cy="407987"/>
            </a:xfrm>
            <a:custGeom>
              <a:avLst/>
              <a:gdLst>
                <a:gd name="T0" fmla="*/ 94 w 104"/>
                <a:gd name="T1" fmla="*/ 0 h 513"/>
                <a:gd name="T2" fmla="*/ 94 w 104"/>
                <a:gd name="T3" fmla="*/ 0 h 513"/>
                <a:gd name="T4" fmla="*/ 8 w 104"/>
                <a:gd name="T5" fmla="*/ 45 h 513"/>
                <a:gd name="T6" fmla="*/ 8 w 104"/>
                <a:gd name="T7" fmla="*/ 45 h 513"/>
                <a:gd name="T8" fmla="*/ 2 w 104"/>
                <a:gd name="T9" fmla="*/ 47 h 513"/>
                <a:gd name="T10" fmla="*/ 2 w 104"/>
                <a:gd name="T11" fmla="*/ 51 h 513"/>
                <a:gd name="T12" fmla="*/ 0 w 104"/>
                <a:gd name="T13" fmla="*/ 55 h 513"/>
                <a:gd name="T14" fmla="*/ 0 w 104"/>
                <a:gd name="T15" fmla="*/ 55 h 513"/>
                <a:gd name="T16" fmla="*/ 2 w 104"/>
                <a:gd name="T17" fmla="*/ 263 h 513"/>
                <a:gd name="T18" fmla="*/ 2 w 104"/>
                <a:gd name="T19" fmla="*/ 263 h 513"/>
                <a:gd name="T20" fmla="*/ 2 w 104"/>
                <a:gd name="T21" fmla="*/ 468 h 513"/>
                <a:gd name="T22" fmla="*/ 2 w 104"/>
                <a:gd name="T23" fmla="*/ 468 h 513"/>
                <a:gd name="T24" fmla="*/ 2 w 104"/>
                <a:gd name="T25" fmla="*/ 474 h 513"/>
                <a:gd name="T26" fmla="*/ 4 w 104"/>
                <a:gd name="T27" fmla="*/ 476 h 513"/>
                <a:gd name="T28" fmla="*/ 8 w 104"/>
                <a:gd name="T29" fmla="*/ 480 h 513"/>
                <a:gd name="T30" fmla="*/ 8 w 104"/>
                <a:gd name="T31" fmla="*/ 480 h 513"/>
                <a:gd name="T32" fmla="*/ 98 w 104"/>
                <a:gd name="T33" fmla="*/ 513 h 513"/>
                <a:gd name="T34" fmla="*/ 98 w 104"/>
                <a:gd name="T35" fmla="*/ 513 h 513"/>
                <a:gd name="T36" fmla="*/ 100 w 104"/>
                <a:gd name="T37" fmla="*/ 513 h 513"/>
                <a:gd name="T38" fmla="*/ 102 w 104"/>
                <a:gd name="T39" fmla="*/ 511 h 513"/>
                <a:gd name="T40" fmla="*/ 104 w 104"/>
                <a:gd name="T41" fmla="*/ 499 h 513"/>
                <a:gd name="T42" fmla="*/ 104 w 104"/>
                <a:gd name="T43" fmla="*/ 499 h 513"/>
                <a:gd name="T44" fmla="*/ 102 w 104"/>
                <a:gd name="T45" fmla="*/ 257 h 513"/>
                <a:gd name="T46" fmla="*/ 102 w 104"/>
                <a:gd name="T47" fmla="*/ 257 h 513"/>
                <a:gd name="T48" fmla="*/ 102 w 104"/>
                <a:gd name="T49" fmla="*/ 8 h 513"/>
                <a:gd name="T50" fmla="*/ 102 w 104"/>
                <a:gd name="T51" fmla="*/ 8 h 513"/>
                <a:gd name="T52" fmla="*/ 100 w 104"/>
                <a:gd name="T53" fmla="*/ 2 h 513"/>
                <a:gd name="T54" fmla="*/ 100 w 104"/>
                <a:gd name="T55" fmla="*/ 0 h 513"/>
                <a:gd name="T56" fmla="*/ 98 w 104"/>
                <a:gd name="T57" fmla="*/ 0 h 513"/>
                <a:gd name="T58" fmla="*/ 94 w 104"/>
                <a:gd name="T59" fmla="*/ 0 h 513"/>
                <a:gd name="T60" fmla="*/ 94 w 104"/>
                <a:gd name="T6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13">
                  <a:moveTo>
                    <a:pt x="94" y="0"/>
                  </a:moveTo>
                  <a:lnTo>
                    <a:pt x="94" y="0"/>
                  </a:lnTo>
                  <a:lnTo>
                    <a:pt x="8" y="45"/>
                  </a:lnTo>
                  <a:lnTo>
                    <a:pt x="8" y="45"/>
                  </a:lnTo>
                  <a:lnTo>
                    <a:pt x="2" y="47"/>
                  </a:lnTo>
                  <a:lnTo>
                    <a:pt x="2" y="51"/>
                  </a:lnTo>
                  <a:lnTo>
                    <a:pt x="0" y="55"/>
                  </a:lnTo>
                  <a:lnTo>
                    <a:pt x="0" y="55"/>
                  </a:lnTo>
                  <a:lnTo>
                    <a:pt x="2" y="263"/>
                  </a:lnTo>
                  <a:lnTo>
                    <a:pt x="2" y="263"/>
                  </a:lnTo>
                  <a:lnTo>
                    <a:pt x="2" y="468"/>
                  </a:lnTo>
                  <a:lnTo>
                    <a:pt x="2" y="468"/>
                  </a:lnTo>
                  <a:lnTo>
                    <a:pt x="2" y="474"/>
                  </a:lnTo>
                  <a:lnTo>
                    <a:pt x="4" y="476"/>
                  </a:lnTo>
                  <a:lnTo>
                    <a:pt x="8" y="480"/>
                  </a:lnTo>
                  <a:lnTo>
                    <a:pt x="8" y="480"/>
                  </a:lnTo>
                  <a:lnTo>
                    <a:pt x="98" y="513"/>
                  </a:lnTo>
                  <a:lnTo>
                    <a:pt x="98" y="513"/>
                  </a:lnTo>
                  <a:lnTo>
                    <a:pt x="100" y="513"/>
                  </a:lnTo>
                  <a:lnTo>
                    <a:pt x="102" y="511"/>
                  </a:lnTo>
                  <a:lnTo>
                    <a:pt x="104" y="499"/>
                  </a:lnTo>
                  <a:lnTo>
                    <a:pt x="104" y="499"/>
                  </a:lnTo>
                  <a:lnTo>
                    <a:pt x="102" y="257"/>
                  </a:lnTo>
                  <a:lnTo>
                    <a:pt x="102" y="257"/>
                  </a:lnTo>
                  <a:lnTo>
                    <a:pt x="102" y="8"/>
                  </a:lnTo>
                  <a:lnTo>
                    <a:pt x="102" y="8"/>
                  </a:lnTo>
                  <a:lnTo>
                    <a:pt x="100" y="2"/>
                  </a:lnTo>
                  <a:lnTo>
                    <a:pt x="100" y="0"/>
                  </a:lnTo>
                  <a:lnTo>
                    <a:pt x="98" y="0"/>
                  </a:lnTo>
                  <a:lnTo>
                    <a:pt x="94" y="0"/>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8" name="Freeform 63"/>
            <p:cNvSpPr>
              <a:spLocks/>
            </p:cNvSpPr>
            <p:nvPr/>
          </p:nvSpPr>
          <p:spPr bwMode="auto">
            <a:xfrm>
              <a:off x="1471202" y="1275625"/>
              <a:ext cx="53975" cy="68262"/>
            </a:xfrm>
            <a:custGeom>
              <a:avLst/>
              <a:gdLst>
                <a:gd name="T0" fmla="*/ 67 w 69"/>
                <a:gd name="T1" fmla="*/ 0 h 86"/>
                <a:gd name="T2" fmla="*/ 67 w 69"/>
                <a:gd name="T3" fmla="*/ 0 h 86"/>
                <a:gd name="T4" fmla="*/ 2 w 69"/>
                <a:gd name="T5" fmla="*/ 28 h 86"/>
                <a:gd name="T6" fmla="*/ 2 w 69"/>
                <a:gd name="T7" fmla="*/ 28 h 86"/>
                <a:gd name="T8" fmla="*/ 0 w 69"/>
                <a:gd name="T9" fmla="*/ 30 h 86"/>
                <a:gd name="T10" fmla="*/ 0 w 69"/>
                <a:gd name="T11" fmla="*/ 35 h 86"/>
                <a:gd name="T12" fmla="*/ 0 w 69"/>
                <a:gd name="T13" fmla="*/ 35 h 86"/>
                <a:gd name="T14" fmla="*/ 0 w 69"/>
                <a:gd name="T15" fmla="*/ 80 h 86"/>
                <a:gd name="T16" fmla="*/ 0 w 69"/>
                <a:gd name="T17" fmla="*/ 80 h 86"/>
                <a:gd name="T18" fmla="*/ 2 w 69"/>
                <a:gd name="T19" fmla="*/ 84 h 86"/>
                <a:gd name="T20" fmla="*/ 4 w 69"/>
                <a:gd name="T21" fmla="*/ 86 h 86"/>
                <a:gd name="T22" fmla="*/ 4 w 69"/>
                <a:gd name="T23" fmla="*/ 86 h 86"/>
                <a:gd name="T24" fmla="*/ 67 w 69"/>
                <a:gd name="T25" fmla="*/ 67 h 86"/>
                <a:gd name="T26" fmla="*/ 67 w 69"/>
                <a:gd name="T27" fmla="*/ 67 h 86"/>
                <a:gd name="T28" fmla="*/ 69 w 69"/>
                <a:gd name="T29" fmla="*/ 63 h 86"/>
                <a:gd name="T30" fmla="*/ 69 w 69"/>
                <a:gd name="T31" fmla="*/ 59 h 86"/>
                <a:gd name="T32" fmla="*/ 69 w 69"/>
                <a:gd name="T33" fmla="*/ 59 h 86"/>
                <a:gd name="T34" fmla="*/ 69 w 69"/>
                <a:gd name="T35" fmla="*/ 6 h 86"/>
                <a:gd name="T36" fmla="*/ 69 w 69"/>
                <a:gd name="T37" fmla="*/ 6 h 86"/>
                <a:gd name="T38" fmla="*/ 69 w 69"/>
                <a:gd name="T39" fmla="*/ 2 h 86"/>
                <a:gd name="T40" fmla="*/ 67 w 69"/>
                <a:gd name="T41" fmla="*/ 0 h 86"/>
                <a:gd name="T42" fmla="*/ 67 w 69"/>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86">
                  <a:moveTo>
                    <a:pt x="67" y="0"/>
                  </a:moveTo>
                  <a:lnTo>
                    <a:pt x="67" y="0"/>
                  </a:lnTo>
                  <a:lnTo>
                    <a:pt x="2" y="28"/>
                  </a:lnTo>
                  <a:lnTo>
                    <a:pt x="2" y="28"/>
                  </a:lnTo>
                  <a:lnTo>
                    <a:pt x="0" y="30"/>
                  </a:lnTo>
                  <a:lnTo>
                    <a:pt x="0" y="35"/>
                  </a:lnTo>
                  <a:lnTo>
                    <a:pt x="0" y="35"/>
                  </a:lnTo>
                  <a:lnTo>
                    <a:pt x="0" y="80"/>
                  </a:lnTo>
                  <a:lnTo>
                    <a:pt x="0" y="80"/>
                  </a:lnTo>
                  <a:lnTo>
                    <a:pt x="2" y="84"/>
                  </a:lnTo>
                  <a:lnTo>
                    <a:pt x="4" y="86"/>
                  </a:lnTo>
                  <a:lnTo>
                    <a:pt x="4" y="86"/>
                  </a:lnTo>
                  <a:lnTo>
                    <a:pt x="67" y="67"/>
                  </a:lnTo>
                  <a:lnTo>
                    <a:pt x="67" y="67"/>
                  </a:lnTo>
                  <a:lnTo>
                    <a:pt x="69" y="63"/>
                  </a:lnTo>
                  <a:lnTo>
                    <a:pt x="69" y="59"/>
                  </a:lnTo>
                  <a:lnTo>
                    <a:pt x="69" y="59"/>
                  </a:lnTo>
                  <a:lnTo>
                    <a:pt x="69" y="6"/>
                  </a:lnTo>
                  <a:lnTo>
                    <a:pt x="69" y="6"/>
                  </a:lnTo>
                  <a:lnTo>
                    <a:pt x="69" y="2"/>
                  </a:lnTo>
                  <a:lnTo>
                    <a:pt x="67" y="0"/>
                  </a:lnTo>
                  <a:lnTo>
                    <a:pt x="67"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9" name="Freeform 64"/>
            <p:cNvSpPr>
              <a:spLocks/>
            </p:cNvSpPr>
            <p:nvPr/>
          </p:nvSpPr>
          <p:spPr bwMode="auto">
            <a:xfrm>
              <a:off x="1471202" y="1347063"/>
              <a:ext cx="53975" cy="58737"/>
            </a:xfrm>
            <a:custGeom>
              <a:avLst/>
              <a:gdLst>
                <a:gd name="T0" fmla="*/ 67 w 69"/>
                <a:gd name="T1" fmla="*/ 0 h 75"/>
                <a:gd name="T2" fmla="*/ 67 w 69"/>
                <a:gd name="T3" fmla="*/ 0 h 75"/>
                <a:gd name="T4" fmla="*/ 4 w 69"/>
                <a:gd name="T5" fmla="*/ 16 h 75"/>
                <a:gd name="T6" fmla="*/ 4 w 69"/>
                <a:gd name="T7" fmla="*/ 16 h 75"/>
                <a:gd name="T8" fmla="*/ 2 w 69"/>
                <a:gd name="T9" fmla="*/ 20 h 75"/>
                <a:gd name="T10" fmla="*/ 0 w 69"/>
                <a:gd name="T11" fmla="*/ 24 h 75"/>
                <a:gd name="T12" fmla="*/ 0 w 69"/>
                <a:gd name="T13" fmla="*/ 24 h 75"/>
                <a:gd name="T14" fmla="*/ 0 w 69"/>
                <a:gd name="T15" fmla="*/ 69 h 75"/>
                <a:gd name="T16" fmla="*/ 0 w 69"/>
                <a:gd name="T17" fmla="*/ 69 h 75"/>
                <a:gd name="T18" fmla="*/ 2 w 69"/>
                <a:gd name="T19" fmla="*/ 73 h 75"/>
                <a:gd name="T20" fmla="*/ 4 w 69"/>
                <a:gd name="T21" fmla="*/ 75 h 75"/>
                <a:gd name="T22" fmla="*/ 4 w 69"/>
                <a:gd name="T23" fmla="*/ 75 h 75"/>
                <a:gd name="T24" fmla="*/ 67 w 69"/>
                <a:gd name="T25" fmla="*/ 65 h 75"/>
                <a:gd name="T26" fmla="*/ 67 w 69"/>
                <a:gd name="T27" fmla="*/ 65 h 75"/>
                <a:gd name="T28" fmla="*/ 69 w 69"/>
                <a:gd name="T29" fmla="*/ 63 h 75"/>
                <a:gd name="T30" fmla="*/ 69 w 69"/>
                <a:gd name="T31" fmla="*/ 57 h 75"/>
                <a:gd name="T32" fmla="*/ 69 w 69"/>
                <a:gd name="T33" fmla="*/ 57 h 75"/>
                <a:gd name="T34" fmla="*/ 69 w 69"/>
                <a:gd name="T35" fmla="*/ 6 h 75"/>
                <a:gd name="T36" fmla="*/ 69 w 69"/>
                <a:gd name="T37" fmla="*/ 6 h 75"/>
                <a:gd name="T38" fmla="*/ 69 w 69"/>
                <a:gd name="T39" fmla="*/ 0 h 75"/>
                <a:gd name="T40" fmla="*/ 67 w 69"/>
                <a:gd name="T41" fmla="*/ 0 h 75"/>
                <a:gd name="T42" fmla="*/ 67 w 69"/>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5">
                  <a:moveTo>
                    <a:pt x="67" y="0"/>
                  </a:moveTo>
                  <a:lnTo>
                    <a:pt x="67" y="0"/>
                  </a:lnTo>
                  <a:lnTo>
                    <a:pt x="4" y="16"/>
                  </a:lnTo>
                  <a:lnTo>
                    <a:pt x="4" y="16"/>
                  </a:lnTo>
                  <a:lnTo>
                    <a:pt x="2" y="20"/>
                  </a:lnTo>
                  <a:lnTo>
                    <a:pt x="0" y="24"/>
                  </a:lnTo>
                  <a:lnTo>
                    <a:pt x="0" y="24"/>
                  </a:lnTo>
                  <a:lnTo>
                    <a:pt x="0" y="69"/>
                  </a:lnTo>
                  <a:lnTo>
                    <a:pt x="0" y="69"/>
                  </a:lnTo>
                  <a:lnTo>
                    <a:pt x="2" y="73"/>
                  </a:lnTo>
                  <a:lnTo>
                    <a:pt x="4" y="75"/>
                  </a:lnTo>
                  <a:lnTo>
                    <a:pt x="4" y="75"/>
                  </a:lnTo>
                  <a:lnTo>
                    <a:pt x="67" y="65"/>
                  </a:lnTo>
                  <a:lnTo>
                    <a:pt x="67" y="65"/>
                  </a:lnTo>
                  <a:lnTo>
                    <a:pt x="69" y="63"/>
                  </a:lnTo>
                  <a:lnTo>
                    <a:pt x="69" y="57"/>
                  </a:lnTo>
                  <a:lnTo>
                    <a:pt x="69" y="57"/>
                  </a:lnTo>
                  <a:lnTo>
                    <a:pt x="69" y="6"/>
                  </a:lnTo>
                  <a:lnTo>
                    <a:pt x="69" y="6"/>
                  </a:lnTo>
                  <a:lnTo>
                    <a:pt x="69" y="0"/>
                  </a:lnTo>
                  <a:lnTo>
                    <a:pt x="67" y="0"/>
                  </a:lnTo>
                  <a:lnTo>
                    <a:pt x="67"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0" name="Freeform 65"/>
            <p:cNvSpPr>
              <a:spLocks/>
            </p:cNvSpPr>
            <p:nvPr/>
          </p:nvSpPr>
          <p:spPr bwMode="auto">
            <a:xfrm>
              <a:off x="1471202" y="1416913"/>
              <a:ext cx="55563" cy="52387"/>
            </a:xfrm>
            <a:custGeom>
              <a:avLst/>
              <a:gdLst>
                <a:gd name="T0" fmla="*/ 67 w 71"/>
                <a:gd name="T1" fmla="*/ 0 h 67"/>
                <a:gd name="T2" fmla="*/ 67 w 71"/>
                <a:gd name="T3" fmla="*/ 0 h 67"/>
                <a:gd name="T4" fmla="*/ 4 w 71"/>
                <a:gd name="T5" fmla="*/ 8 h 67"/>
                <a:gd name="T6" fmla="*/ 4 w 71"/>
                <a:gd name="T7" fmla="*/ 8 h 67"/>
                <a:gd name="T8" fmla="*/ 2 w 71"/>
                <a:gd name="T9" fmla="*/ 10 h 67"/>
                <a:gd name="T10" fmla="*/ 0 w 71"/>
                <a:gd name="T11" fmla="*/ 14 h 67"/>
                <a:gd name="T12" fmla="*/ 0 w 71"/>
                <a:gd name="T13" fmla="*/ 14 h 67"/>
                <a:gd name="T14" fmla="*/ 0 w 71"/>
                <a:gd name="T15" fmla="*/ 61 h 67"/>
                <a:gd name="T16" fmla="*/ 0 w 71"/>
                <a:gd name="T17" fmla="*/ 61 h 67"/>
                <a:gd name="T18" fmla="*/ 2 w 71"/>
                <a:gd name="T19" fmla="*/ 65 h 67"/>
                <a:gd name="T20" fmla="*/ 4 w 71"/>
                <a:gd name="T21" fmla="*/ 67 h 67"/>
                <a:gd name="T22" fmla="*/ 4 w 71"/>
                <a:gd name="T23" fmla="*/ 67 h 67"/>
                <a:gd name="T24" fmla="*/ 67 w 71"/>
                <a:gd name="T25" fmla="*/ 67 h 67"/>
                <a:gd name="T26" fmla="*/ 67 w 71"/>
                <a:gd name="T27" fmla="*/ 67 h 67"/>
                <a:gd name="T28" fmla="*/ 69 w 71"/>
                <a:gd name="T29" fmla="*/ 65 h 67"/>
                <a:gd name="T30" fmla="*/ 71 w 71"/>
                <a:gd name="T31" fmla="*/ 59 h 67"/>
                <a:gd name="T32" fmla="*/ 71 w 71"/>
                <a:gd name="T33" fmla="*/ 59 h 67"/>
                <a:gd name="T34" fmla="*/ 71 w 71"/>
                <a:gd name="T35" fmla="*/ 8 h 67"/>
                <a:gd name="T36" fmla="*/ 71 w 71"/>
                <a:gd name="T37" fmla="*/ 8 h 67"/>
                <a:gd name="T38" fmla="*/ 69 w 71"/>
                <a:gd name="T39" fmla="*/ 2 h 67"/>
                <a:gd name="T40" fmla="*/ 67 w 71"/>
                <a:gd name="T41" fmla="*/ 0 h 67"/>
                <a:gd name="T42" fmla="*/ 67 w 71"/>
                <a:gd name="T4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7">
                  <a:moveTo>
                    <a:pt x="67" y="0"/>
                  </a:moveTo>
                  <a:lnTo>
                    <a:pt x="67" y="0"/>
                  </a:lnTo>
                  <a:lnTo>
                    <a:pt x="4" y="8"/>
                  </a:lnTo>
                  <a:lnTo>
                    <a:pt x="4" y="8"/>
                  </a:lnTo>
                  <a:lnTo>
                    <a:pt x="2" y="10"/>
                  </a:lnTo>
                  <a:lnTo>
                    <a:pt x="0" y="14"/>
                  </a:lnTo>
                  <a:lnTo>
                    <a:pt x="0" y="14"/>
                  </a:lnTo>
                  <a:lnTo>
                    <a:pt x="0" y="61"/>
                  </a:lnTo>
                  <a:lnTo>
                    <a:pt x="0" y="61"/>
                  </a:lnTo>
                  <a:lnTo>
                    <a:pt x="2" y="65"/>
                  </a:lnTo>
                  <a:lnTo>
                    <a:pt x="4" y="67"/>
                  </a:lnTo>
                  <a:lnTo>
                    <a:pt x="4" y="67"/>
                  </a:lnTo>
                  <a:lnTo>
                    <a:pt x="67" y="67"/>
                  </a:lnTo>
                  <a:lnTo>
                    <a:pt x="67" y="67"/>
                  </a:lnTo>
                  <a:lnTo>
                    <a:pt x="69" y="65"/>
                  </a:lnTo>
                  <a:lnTo>
                    <a:pt x="71" y="59"/>
                  </a:lnTo>
                  <a:lnTo>
                    <a:pt x="71" y="59"/>
                  </a:lnTo>
                  <a:lnTo>
                    <a:pt x="71" y="8"/>
                  </a:lnTo>
                  <a:lnTo>
                    <a:pt x="71" y="8"/>
                  </a:lnTo>
                  <a:lnTo>
                    <a:pt x="69" y="2"/>
                  </a:lnTo>
                  <a:lnTo>
                    <a:pt x="67" y="0"/>
                  </a:lnTo>
                  <a:lnTo>
                    <a:pt x="67"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1" name="Freeform 66"/>
            <p:cNvSpPr>
              <a:spLocks/>
            </p:cNvSpPr>
            <p:nvPr/>
          </p:nvSpPr>
          <p:spPr bwMode="auto">
            <a:xfrm>
              <a:off x="1471202" y="1485175"/>
              <a:ext cx="55563" cy="53975"/>
            </a:xfrm>
            <a:custGeom>
              <a:avLst/>
              <a:gdLst>
                <a:gd name="T0" fmla="*/ 67 w 71"/>
                <a:gd name="T1" fmla="*/ 4 h 69"/>
                <a:gd name="T2" fmla="*/ 67 w 71"/>
                <a:gd name="T3" fmla="*/ 4 h 69"/>
                <a:gd name="T4" fmla="*/ 4 w 71"/>
                <a:gd name="T5" fmla="*/ 0 h 69"/>
                <a:gd name="T6" fmla="*/ 4 w 71"/>
                <a:gd name="T7" fmla="*/ 0 h 69"/>
                <a:gd name="T8" fmla="*/ 2 w 71"/>
                <a:gd name="T9" fmla="*/ 2 h 69"/>
                <a:gd name="T10" fmla="*/ 0 w 71"/>
                <a:gd name="T11" fmla="*/ 8 h 69"/>
                <a:gd name="T12" fmla="*/ 0 w 71"/>
                <a:gd name="T13" fmla="*/ 8 h 69"/>
                <a:gd name="T14" fmla="*/ 2 w 71"/>
                <a:gd name="T15" fmla="*/ 53 h 69"/>
                <a:gd name="T16" fmla="*/ 2 w 71"/>
                <a:gd name="T17" fmla="*/ 53 h 69"/>
                <a:gd name="T18" fmla="*/ 2 w 71"/>
                <a:gd name="T19" fmla="*/ 57 h 69"/>
                <a:gd name="T20" fmla="*/ 4 w 71"/>
                <a:gd name="T21" fmla="*/ 59 h 69"/>
                <a:gd name="T22" fmla="*/ 4 w 71"/>
                <a:gd name="T23" fmla="*/ 59 h 69"/>
                <a:gd name="T24" fmla="*/ 67 w 71"/>
                <a:gd name="T25" fmla="*/ 69 h 69"/>
                <a:gd name="T26" fmla="*/ 67 w 71"/>
                <a:gd name="T27" fmla="*/ 69 h 69"/>
                <a:gd name="T28" fmla="*/ 69 w 71"/>
                <a:gd name="T29" fmla="*/ 67 h 69"/>
                <a:gd name="T30" fmla="*/ 71 w 71"/>
                <a:gd name="T31" fmla="*/ 63 h 69"/>
                <a:gd name="T32" fmla="*/ 71 w 71"/>
                <a:gd name="T33" fmla="*/ 63 h 69"/>
                <a:gd name="T34" fmla="*/ 71 w 71"/>
                <a:gd name="T35" fmla="*/ 10 h 69"/>
                <a:gd name="T36" fmla="*/ 71 w 71"/>
                <a:gd name="T37" fmla="*/ 10 h 69"/>
                <a:gd name="T38" fmla="*/ 69 w 71"/>
                <a:gd name="T39" fmla="*/ 6 h 69"/>
                <a:gd name="T40" fmla="*/ 67 w 71"/>
                <a:gd name="T41" fmla="*/ 4 h 69"/>
                <a:gd name="T42" fmla="*/ 67 w 71"/>
                <a:gd name="T4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9">
                  <a:moveTo>
                    <a:pt x="67" y="4"/>
                  </a:moveTo>
                  <a:lnTo>
                    <a:pt x="67" y="4"/>
                  </a:lnTo>
                  <a:lnTo>
                    <a:pt x="4" y="0"/>
                  </a:lnTo>
                  <a:lnTo>
                    <a:pt x="4" y="0"/>
                  </a:lnTo>
                  <a:lnTo>
                    <a:pt x="2" y="2"/>
                  </a:lnTo>
                  <a:lnTo>
                    <a:pt x="0" y="8"/>
                  </a:lnTo>
                  <a:lnTo>
                    <a:pt x="0" y="8"/>
                  </a:lnTo>
                  <a:lnTo>
                    <a:pt x="2" y="53"/>
                  </a:lnTo>
                  <a:lnTo>
                    <a:pt x="2" y="53"/>
                  </a:lnTo>
                  <a:lnTo>
                    <a:pt x="2" y="57"/>
                  </a:lnTo>
                  <a:lnTo>
                    <a:pt x="4" y="59"/>
                  </a:lnTo>
                  <a:lnTo>
                    <a:pt x="4" y="59"/>
                  </a:lnTo>
                  <a:lnTo>
                    <a:pt x="67" y="69"/>
                  </a:lnTo>
                  <a:lnTo>
                    <a:pt x="67" y="69"/>
                  </a:lnTo>
                  <a:lnTo>
                    <a:pt x="69" y="67"/>
                  </a:lnTo>
                  <a:lnTo>
                    <a:pt x="71" y="63"/>
                  </a:lnTo>
                  <a:lnTo>
                    <a:pt x="71" y="63"/>
                  </a:lnTo>
                  <a:lnTo>
                    <a:pt x="71" y="10"/>
                  </a:lnTo>
                  <a:lnTo>
                    <a:pt x="71" y="10"/>
                  </a:lnTo>
                  <a:lnTo>
                    <a:pt x="69" y="6"/>
                  </a:lnTo>
                  <a:lnTo>
                    <a:pt x="67" y="4"/>
                  </a:lnTo>
                  <a:lnTo>
                    <a:pt x="67" y="4"/>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2" name="Freeform 67"/>
            <p:cNvSpPr>
              <a:spLocks/>
            </p:cNvSpPr>
            <p:nvPr/>
          </p:nvSpPr>
          <p:spPr bwMode="auto">
            <a:xfrm>
              <a:off x="1472790" y="1556613"/>
              <a:ext cx="53975" cy="25400"/>
            </a:xfrm>
            <a:custGeom>
              <a:avLst/>
              <a:gdLst>
                <a:gd name="T0" fmla="*/ 65 w 69"/>
                <a:gd name="T1" fmla="*/ 13 h 33"/>
                <a:gd name="T2" fmla="*/ 65 w 69"/>
                <a:gd name="T3" fmla="*/ 13 h 33"/>
                <a:gd name="T4" fmla="*/ 2 w 69"/>
                <a:gd name="T5" fmla="*/ 0 h 33"/>
                <a:gd name="T6" fmla="*/ 2 w 69"/>
                <a:gd name="T7" fmla="*/ 0 h 33"/>
                <a:gd name="T8" fmla="*/ 0 w 69"/>
                <a:gd name="T9" fmla="*/ 2 h 33"/>
                <a:gd name="T10" fmla="*/ 0 w 69"/>
                <a:gd name="T11" fmla="*/ 5 h 33"/>
                <a:gd name="T12" fmla="*/ 0 w 69"/>
                <a:gd name="T13" fmla="*/ 5 h 33"/>
                <a:gd name="T14" fmla="*/ 0 w 69"/>
                <a:gd name="T15" fmla="*/ 9 h 33"/>
                <a:gd name="T16" fmla="*/ 0 w 69"/>
                <a:gd name="T17" fmla="*/ 9 h 33"/>
                <a:gd name="T18" fmla="*/ 0 w 69"/>
                <a:gd name="T19" fmla="*/ 15 h 33"/>
                <a:gd name="T20" fmla="*/ 2 w 69"/>
                <a:gd name="T21" fmla="*/ 17 h 33"/>
                <a:gd name="T22" fmla="*/ 2 w 69"/>
                <a:gd name="T23" fmla="*/ 17 h 33"/>
                <a:gd name="T24" fmla="*/ 67 w 69"/>
                <a:gd name="T25" fmla="*/ 33 h 33"/>
                <a:gd name="T26" fmla="*/ 67 w 69"/>
                <a:gd name="T27" fmla="*/ 33 h 33"/>
                <a:gd name="T28" fmla="*/ 69 w 69"/>
                <a:gd name="T29" fmla="*/ 31 h 33"/>
                <a:gd name="T30" fmla="*/ 69 w 69"/>
                <a:gd name="T31" fmla="*/ 27 h 33"/>
                <a:gd name="T32" fmla="*/ 69 w 69"/>
                <a:gd name="T33" fmla="*/ 27 h 33"/>
                <a:gd name="T34" fmla="*/ 69 w 69"/>
                <a:gd name="T35" fmla="*/ 21 h 33"/>
                <a:gd name="T36" fmla="*/ 69 w 69"/>
                <a:gd name="T37" fmla="*/ 21 h 33"/>
                <a:gd name="T38" fmla="*/ 69 w 69"/>
                <a:gd name="T39" fmla="*/ 15 h 33"/>
                <a:gd name="T40" fmla="*/ 65 w 69"/>
                <a:gd name="T41" fmla="*/ 13 h 33"/>
                <a:gd name="T42" fmla="*/ 65 w 69"/>
                <a:gd name="T43"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33">
                  <a:moveTo>
                    <a:pt x="65" y="13"/>
                  </a:moveTo>
                  <a:lnTo>
                    <a:pt x="65" y="13"/>
                  </a:lnTo>
                  <a:lnTo>
                    <a:pt x="2" y="0"/>
                  </a:lnTo>
                  <a:lnTo>
                    <a:pt x="2" y="0"/>
                  </a:lnTo>
                  <a:lnTo>
                    <a:pt x="0" y="2"/>
                  </a:lnTo>
                  <a:lnTo>
                    <a:pt x="0" y="5"/>
                  </a:lnTo>
                  <a:lnTo>
                    <a:pt x="0" y="5"/>
                  </a:lnTo>
                  <a:lnTo>
                    <a:pt x="0" y="9"/>
                  </a:lnTo>
                  <a:lnTo>
                    <a:pt x="0" y="9"/>
                  </a:lnTo>
                  <a:lnTo>
                    <a:pt x="0" y="15"/>
                  </a:lnTo>
                  <a:lnTo>
                    <a:pt x="2" y="17"/>
                  </a:lnTo>
                  <a:lnTo>
                    <a:pt x="2" y="17"/>
                  </a:lnTo>
                  <a:lnTo>
                    <a:pt x="67" y="33"/>
                  </a:lnTo>
                  <a:lnTo>
                    <a:pt x="67" y="33"/>
                  </a:lnTo>
                  <a:lnTo>
                    <a:pt x="69" y="31"/>
                  </a:lnTo>
                  <a:lnTo>
                    <a:pt x="69" y="27"/>
                  </a:lnTo>
                  <a:lnTo>
                    <a:pt x="69" y="27"/>
                  </a:lnTo>
                  <a:lnTo>
                    <a:pt x="69" y="21"/>
                  </a:lnTo>
                  <a:lnTo>
                    <a:pt x="69" y="21"/>
                  </a:lnTo>
                  <a:lnTo>
                    <a:pt x="69" y="15"/>
                  </a:lnTo>
                  <a:lnTo>
                    <a:pt x="65" y="13"/>
                  </a:lnTo>
                  <a:lnTo>
                    <a:pt x="65" y="13"/>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3" name="Freeform 68"/>
            <p:cNvSpPr>
              <a:spLocks/>
            </p:cNvSpPr>
            <p:nvPr/>
          </p:nvSpPr>
          <p:spPr bwMode="auto">
            <a:xfrm>
              <a:off x="1472790" y="1578838"/>
              <a:ext cx="53975" cy="28575"/>
            </a:xfrm>
            <a:custGeom>
              <a:avLst/>
              <a:gdLst>
                <a:gd name="T0" fmla="*/ 67 w 69"/>
                <a:gd name="T1" fmla="*/ 18 h 35"/>
                <a:gd name="T2" fmla="*/ 67 w 69"/>
                <a:gd name="T3" fmla="*/ 18 h 35"/>
                <a:gd name="T4" fmla="*/ 2 w 69"/>
                <a:gd name="T5" fmla="*/ 0 h 35"/>
                <a:gd name="T6" fmla="*/ 2 w 69"/>
                <a:gd name="T7" fmla="*/ 0 h 35"/>
                <a:gd name="T8" fmla="*/ 0 w 69"/>
                <a:gd name="T9" fmla="*/ 0 h 35"/>
                <a:gd name="T10" fmla="*/ 0 w 69"/>
                <a:gd name="T11" fmla="*/ 4 h 35"/>
                <a:gd name="T12" fmla="*/ 0 w 69"/>
                <a:gd name="T13" fmla="*/ 4 h 35"/>
                <a:gd name="T14" fmla="*/ 0 w 69"/>
                <a:gd name="T15" fmla="*/ 10 h 35"/>
                <a:gd name="T16" fmla="*/ 0 w 69"/>
                <a:gd name="T17" fmla="*/ 10 h 35"/>
                <a:gd name="T18" fmla="*/ 0 w 69"/>
                <a:gd name="T19" fmla="*/ 14 h 35"/>
                <a:gd name="T20" fmla="*/ 2 w 69"/>
                <a:gd name="T21" fmla="*/ 16 h 35"/>
                <a:gd name="T22" fmla="*/ 2 w 69"/>
                <a:gd name="T23" fmla="*/ 16 h 35"/>
                <a:gd name="T24" fmla="*/ 67 w 69"/>
                <a:gd name="T25" fmla="*/ 35 h 35"/>
                <a:gd name="T26" fmla="*/ 67 w 69"/>
                <a:gd name="T27" fmla="*/ 35 h 35"/>
                <a:gd name="T28" fmla="*/ 69 w 69"/>
                <a:gd name="T29" fmla="*/ 35 h 35"/>
                <a:gd name="T30" fmla="*/ 69 w 69"/>
                <a:gd name="T31" fmla="*/ 29 h 35"/>
                <a:gd name="T32" fmla="*/ 69 w 69"/>
                <a:gd name="T33" fmla="*/ 29 h 35"/>
                <a:gd name="T34" fmla="*/ 69 w 69"/>
                <a:gd name="T35" fmla="*/ 25 h 35"/>
                <a:gd name="T36" fmla="*/ 69 w 69"/>
                <a:gd name="T37" fmla="*/ 25 h 35"/>
                <a:gd name="T38" fmla="*/ 69 w 69"/>
                <a:gd name="T39" fmla="*/ 19 h 35"/>
                <a:gd name="T40" fmla="*/ 67 w 69"/>
                <a:gd name="T41" fmla="*/ 18 h 35"/>
                <a:gd name="T42" fmla="*/ 67 w 69"/>
                <a:gd name="T43"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35">
                  <a:moveTo>
                    <a:pt x="67" y="18"/>
                  </a:moveTo>
                  <a:lnTo>
                    <a:pt x="67" y="18"/>
                  </a:lnTo>
                  <a:lnTo>
                    <a:pt x="2" y="0"/>
                  </a:lnTo>
                  <a:lnTo>
                    <a:pt x="2" y="0"/>
                  </a:lnTo>
                  <a:lnTo>
                    <a:pt x="0" y="0"/>
                  </a:lnTo>
                  <a:lnTo>
                    <a:pt x="0" y="4"/>
                  </a:lnTo>
                  <a:lnTo>
                    <a:pt x="0" y="4"/>
                  </a:lnTo>
                  <a:lnTo>
                    <a:pt x="0" y="10"/>
                  </a:lnTo>
                  <a:lnTo>
                    <a:pt x="0" y="10"/>
                  </a:lnTo>
                  <a:lnTo>
                    <a:pt x="0" y="14"/>
                  </a:lnTo>
                  <a:lnTo>
                    <a:pt x="2" y="16"/>
                  </a:lnTo>
                  <a:lnTo>
                    <a:pt x="2" y="16"/>
                  </a:lnTo>
                  <a:lnTo>
                    <a:pt x="67" y="35"/>
                  </a:lnTo>
                  <a:lnTo>
                    <a:pt x="67" y="35"/>
                  </a:lnTo>
                  <a:lnTo>
                    <a:pt x="69" y="35"/>
                  </a:lnTo>
                  <a:lnTo>
                    <a:pt x="69" y="29"/>
                  </a:lnTo>
                  <a:lnTo>
                    <a:pt x="69" y="29"/>
                  </a:lnTo>
                  <a:lnTo>
                    <a:pt x="69" y="25"/>
                  </a:lnTo>
                  <a:lnTo>
                    <a:pt x="69" y="25"/>
                  </a:lnTo>
                  <a:lnTo>
                    <a:pt x="69" y="19"/>
                  </a:lnTo>
                  <a:lnTo>
                    <a:pt x="67" y="18"/>
                  </a:lnTo>
                  <a:lnTo>
                    <a:pt x="67" y="18"/>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4" name="Freeform 69"/>
            <p:cNvSpPr>
              <a:spLocks/>
            </p:cNvSpPr>
            <p:nvPr/>
          </p:nvSpPr>
          <p:spPr bwMode="auto">
            <a:xfrm>
              <a:off x="1368015" y="1281975"/>
              <a:ext cx="80963" cy="327025"/>
            </a:xfrm>
            <a:custGeom>
              <a:avLst/>
              <a:gdLst>
                <a:gd name="T0" fmla="*/ 94 w 102"/>
                <a:gd name="T1" fmla="*/ 0 h 413"/>
                <a:gd name="T2" fmla="*/ 94 w 102"/>
                <a:gd name="T3" fmla="*/ 0 h 413"/>
                <a:gd name="T4" fmla="*/ 8 w 102"/>
                <a:gd name="T5" fmla="*/ 45 h 413"/>
                <a:gd name="T6" fmla="*/ 8 w 102"/>
                <a:gd name="T7" fmla="*/ 45 h 413"/>
                <a:gd name="T8" fmla="*/ 2 w 102"/>
                <a:gd name="T9" fmla="*/ 49 h 413"/>
                <a:gd name="T10" fmla="*/ 0 w 102"/>
                <a:gd name="T11" fmla="*/ 55 h 413"/>
                <a:gd name="T12" fmla="*/ 0 w 102"/>
                <a:gd name="T13" fmla="*/ 55 h 413"/>
                <a:gd name="T14" fmla="*/ 0 w 102"/>
                <a:gd name="T15" fmla="*/ 213 h 413"/>
                <a:gd name="T16" fmla="*/ 0 w 102"/>
                <a:gd name="T17" fmla="*/ 213 h 413"/>
                <a:gd name="T18" fmla="*/ 2 w 102"/>
                <a:gd name="T19" fmla="*/ 368 h 413"/>
                <a:gd name="T20" fmla="*/ 2 w 102"/>
                <a:gd name="T21" fmla="*/ 368 h 413"/>
                <a:gd name="T22" fmla="*/ 2 w 102"/>
                <a:gd name="T23" fmla="*/ 376 h 413"/>
                <a:gd name="T24" fmla="*/ 4 w 102"/>
                <a:gd name="T25" fmla="*/ 380 h 413"/>
                <a:gd name="T26" fmla="*/ 8 w 102"/>
                <a:gd name="T27" fmla="*/ 380 h 413"/>
                <a:gd name="T28" fmla="*/ 8 w 102"/>
                <a:gd name="T29" fmla="*/ 380 h 413"/>
                <a:gd name="T30" fmla="*/ 96 w 102"/>
                <a:gd name="T31" fmla="*/ 413 h 413"/>
                <a:gd name="T32" fmla="*/ 96 w 102"/>
                <a:gd name="T33" fmla="*/ 413 h 413"/>
                <a:gd name="T34" fmla="*/ 98 w 102"/>
                <a:gd name="T35" fmla="*/ 413 h 413"/>
                <a:gd name="T36" fmla="*/ 100 w 102"/>
                <a:gd name="T37" fmla="*/ 411 h 413"/>
                <a:gd name="T38" fmla="*/ 102 w 102"/>
                <a:gd name="T39" fmla="*/ 403 h 413"/>
                <a:gd name="T40" fmla="*/ 102 w 102"/>
                <a:gd name="T41" fmla="*/ 403 h 413"/>
                <a:gd name="T42" fmla="*/ 102 w 102"/>
                <a:gd name="T43" fmla="*/ 208 h 413"/>
                <a:gd name="T44" fmla="*/ 102 w 102"/>
                <a:gd name="T45" fmla="*/ 208 h 413"/>
                <a:gd name="T46" fmla="*/ 100 w 102"/>
                <a:gd name="T47" fmla="*/ 8 h 413"/>
                <a:gd name="T48" fmla="*/ 100 w 102"/>
                <a:gd name="T49" fmla="*/ 8 h 413"/>
                <a:gd name="T50" fmla="*/ 100 w 102"/>
                <a:gd name="T51" fmla="*/ 4 h 413"/>
                <a:gd name="T52" fmla="*/ 100 w 102"/>
                <a:gd name="T53" fmla="*/ 2 h 413"/>
                <a:gd name="T54" fmla="*/ 98 w 102"/>
                <a:gd name="T55" fmla="*/ 0 h 413"/>
                <a:gd name="T56" fmla="*/ 94 w 102"/>
                <a:gd name="T57" fmla="*/ 0 h 413"/>
                <a:gd name="T58" fmla="*/ 94 w 102"/>
                <a:gd name="T5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413">
                  <a:moveTo>
                    <a:pt x="94" y="0"/>
                  </a:moveTo>
                  <a:lnTo>
                    <a:pt x="94" y="0"/>
                  </a:lnTo>
                  <a:lnTo>
                    <a:pt x="8" y="45"/>
                  </a:lnTo>
                  <a:lnTo>
                    <a:pt x="8" y="45"/>
                  </a:lnTo>
                  <a:lnTo>
                    <a:pt x="2" y="49"/>
                  </a:lnTo>
                  <a:lnTo>
                    <a:pt x="0" y="55"/>
                  </a:lnTo>
                  <a:lnTo>
                    <a:pt x="0" y="55"/>
                  </a:lnTo>
                  <a:lnTo>
                    <a:pt x="0" y="213"/>
                  </a:lnTo>
                  <a:lnTo>
                    <a:pt x="0" y="213"/>
                  </a:lnTo>
                  <a:lnTo>
                    <a:pt x="2" y="368"/>
                  </a:lnTo>
                  <a:lnTo>
                    <a:pt x="2" y="368"/>
                  </a:lnTo>
                  <a:lnTo>
                    <a:pt x="2" y="376"/>
                  </a:lnTo>
                  <a:lnTo>
                    <a:pt x="4" y="380"/>
                  </a:lnTo>
                  <a:lnTo>
                    <a:pt x="8" y="380"/>
                  </a:lnTo>
                  <a:lnTo>
                    <a:pt x="8" y="380"/>
                  </a:lnTo>
                  <a:lnTo>
                    <a:pt x="96" y="413"/>
                  </a:lnTo>
                  <a:lnTo>
                    <a:pt x="96" y="413"/>
                  </a:lnTo>
                  <a:lnTo>
                    <a:pt x="98" y="413"/>
                  </a:lnTo>
                  <a:lnTo>
                    <a:pt x="100" y="411"/>
                  </a:lnTo>
                  <a:lnTo>
                    <a:pt x="102" y="403"/>
                  </a:lnTo>
                  <a:lnTo>
                    <a:pt x="102" y="403"/>
                  </a:lnTo>
                  <a:lnTo>
                    <a:pt x="102" y="208"/>
                  </a:lnTo>
                  <a:lnTo>
                    <a:pt x="102" y="208"/>
                  </a:lnTo>
                  <a:lnTo>
                    <a:pt x="100" y="8"/>
                  </a:lnTo>
                  <a:lnTo>
                    <a:pt x="100" y="8"/>
                  </a:lnTo>
                  <a:lnTo>
                    <a:pt x="100" y="4"/>
                  </a:lnTo>
                  <a:lnTo>
                    <a:pt x="100" y="2"/>
                  </a:lnTo>
                  <a:lnTo>
                    <a:pt x="98" y="0"/>
                  </a:lnTo>
                  <a:lnTo>
                    <a:pt x="94" y="0"/>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5" name="Freeform 70"/>
            <p:cNvSpPr>
              <a:spLocks/>
            </p:cNvSpPr>
            <p:nvPr/>
          </p:nvSpPr>
          <p:spPr bwMode="auto">
            <a:xfrm>
              <a:off x="1382302" y="1313725"/>
              <a:ext cx="53975" cy="57150"/>
            </a:xfrm>
            <a:custGeom>
              <a:avLst/>
              <a:gdLst>
                <a:gd name="T0" fmla="*/ 64 w 68"/>
                <a:gd name="T1" fmla="*/ 0 h 73"/>
                <a:gd name="T2" fmla="*/ 64 w 68"/>
                <a:gd name="T3" fmla="*/ 0 h 73"/>
                <a:gd name="T4" fmla="*/ 2 w 68"/>
                <a:gd name="T5" fmla="*/ 28 h 73"/>
                <a:gd name="T6" fmla="*/ 2 w 68"/>
                <a:gd name="T7" fmla="*/ 28 h 73"/>
                <a:gd name="T8" fmla="*/ 0 w 68"/>
                <a:gd name="T9" fmla="*/ 29 h 73"/>
                <a:gd name="T10" fmla="*/ 0 w 68"/>
                <a:gd name="T11" fmla="*/ 33 h 73"/>
                <a:gd name="T12" fmla="*/ 0 w 68"/>
                <a:gd name="T13" fmla="*/ 33 h 73"/>
                <a:gd name="T14" fmla="*/ 0 w 68"/>
                <a:gd name="T15" fmla="*/ 69 h 73"/>
                <a:gd name="T16" fmla="*/ 0 w 68"/>
                <a:gd name="T17" fmla="*/ 69 h 73"/>
                <a:gd name="T18" fmla="*/ 0 w 68"/>
                <a:gd name="T19" fmla="*/ 71 h 73"/>
                <a:gd name="T20" fmla="*/ 2 w 68"/>
                <a:gd name="T21" fmla="*/ 73 h 73"/>
                <a:gd name="T22" fmla="*/ 2 w 68"/>
                <a:gd name="T23" fmla="*/ 73 h 73"/>
                <a:gd name="T24" fmla="*/ 64 w 68"/>
                <a:gd name="T25" fmla="*/ 53 h 73"/>
                <a:gd name="T26" fmla="*/ 64 w 68"/>
                <a:gd name="T27" fmla="*/ 53 h 73"/>
                <a:gd name="T28" fmla="*/ 68 w 68"/>
                <a:gd name="T29" fmla="*/ 49 h 73"/>
                <a:gd name="T30" fmla="*/ 68 w 68"/>
                <a:gd name="T31" fmla="*/ 45 h 73"/>
                <a:gd name="T32" fmla="*/ 68 w 68"/>
                <a:gd name="T33" fmla="*/ 45 h 73"/>
                <a:gd name="T34" fmla="*/ 68 w 68"/>
                <a:gd name="T35" fmla="*/ 4 h 73"/>
                <a:gd name="T36" fmla="*/ 68 w 68"/>
                <a:gd name="T37" fmla="*/ 4 h 73"/>
                <a:gd name="T38" fmla="*/ 66 w 68"/>
                <a:gd name="T39" fmla="*/ 0 h 73"/>
                <a:gd name="T40" fmla="*/ 64 w 68"/>
                <a:gd name="T41" fmla="*/ 0 h 73"/>
                <a:gd name="T42" fmla="*/ 64 w 68"/>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73">
                  <a:moveTo>
                    <a:pt x="64" y="0"/>
                  </a:moveTo>
                  <a:lnTo>
                    <a:pt x="64" y="0"/>
                  </a:lnTo>
                  <a:lnTo>
                    <a:pt x="2" y="28"/>
                  </a:lnTo>
                  <a:lnTo>
                    <a:pt x="2" y="28"/>
                  </a:lnTo>
                  <a:lnTo>
                    <a:pt x="0" y="29"/>
                  </a:lnTo>
                  <a:lnTo>
                    <a:pt x="0" y="33"/>
                  </a:lnTo>
                  <a:lnTo>
                    <a:pt x="0" y="33"/>
                  </a:lnTo>
                  <a:lnTo>
                    <a:pt x="0" y="69"/>
                  </a:lnTo>
                  <a:lnTo>
                    <a:pt x="0" y="69"/>
                  </a:lnTo>
                  <a:lnTo>
                    <a:pt x="0" y="71"/>
                  </a:lnTo>
                  <a:lnTo>
                    <a:pt x="2" y="73"/>
                  </a:lnTo>
                  <a:lnTo>
                    <a:pt x="2" y="73"/>
                  </a:lnTo>
                  <a:lnTo>
                    <a:pt x="64" y="53"/>
                  </a:lnTo>
                  <a:lnTo>
                    <a:pt x="64" y="53"/>
                  </a:lnTo>
                  <a:lnTo>
                    <a:pt x="68" y="49"/>
                  </a:lnTo>
                  <a:lnTo>
                    <a:pt x="68" y="45"/>
                  </a:lnTo>
                  <a:lnTo>
                    <a:pt x="68" y="45"/>
                  </a:lnTo>
                  <a:lnTo>
                    <a:pt x="68" y="4"/>
                  </a:lnTo>
                  <a:lnTo>
                    <a:pt x="68" y="4"/>
                  </a:lnTo>
                  <a:lnTo>
                    <a:pt x="66" y="0"/>
                  </a:lnTo>
                  <a:lnTo>
                    <a:pt x="64" y="0"/>
                  </a:lnTo>
                  <a:lnTo>
                    <a:pt x="6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6" name="Freeform 71"/>
            <p:cNvSpPr>
              <a:spLocks/>
            </p:cNvSpPr>
            <p:nvPr/>
          </p:nvSpPr>
          <p:spPr bwMode="auto">
            <a:xfrm>
              <a:off x="1382302" y="1369288"/>
              <a:ext cx="53975" cy="50800"/>
            </a:xfrm>
            <a:custGeom>
              <a:avLst/>
              <a:gdLst>
                <a:gd name="T0" fmla="*/ 66 w 68"/>
                <a:gd name="T1" fmla="*/ 0 h 62"/>
                <a:gd name="T2" fmla="*/ 66 w 68"/>
                <a:gd name="T3" fmla="*/ 0 h 62"/>
                <a:gd name="T4" fmla="*/ 2 w 68"/>
                <a:gd name="T5" fmla="*/ 17 h 62"/>
                <a:gd name="T6" fmla="*/ 2 w 68"/>
                <a:gd name="T7" fmla="*/ 17 h 62"/>
                <a:gd name="T8" fmla="*/ 0 w 68"/>
                <a:gd name="T9" fmla="*/ 19 h 62"/>
                <a:gd name="T10" fmla="*/ 0 w 68"/>
                <a:gd name="T11" fmla="*/ 23 h 62"/>
                <a:gd name="T12" fmla="*/ 0 w 68"/>
                <a:gd name="T13" fmla="*/ 23 h 62"/>
                <a:gd name="T14" fmla="*/ 0 w 68"/>
                <a:gd name="T15" fmla="*/ 58 h 62"/>
                <a:gd name="T16" fmla="*/ 0 w 68"/>
                <a:gd name="T17" fmla="*/ 58 h 62"/>
                <a:gd name="T18" fmla="*/ 0 w 68"/>
                <a:gd name="T19" fmla="*/ 62 h 62"/>
                <a:gd name="T20" fmla="*/ 2 w 68"/>
                <a:gd name="T21" fmla="*/ 62 h 62"/>
                <a:gd name="T22" fmla="*/ 2 w 68"/>
                <a:gd name="T23" fmla="*/ 62 h 62"/>
                <a:gd name="T24" fmla="*/ 66 w 68"/>
                <a:gd name="T25" fmla="*/ 52 h 62"/>
                <a:gd name="T26" fmla="*/ 66 w 68"/>
                <a:gd name="T27" fmla="*/ 52 h 62"/>
                <a:gd name="T28" fmla="*/ 68 w 68"/>
                <a:gd name="T29" fmla="*/ 51 h 62"/>
                <a:gd name="T30" fmla="*/ 68 w 68"/>
                <a:gd name="T31" fmla="*/ 47 h 62"/>
                <a:gd name="T32" fmla="*/ 68 w 68"/>
                <a:gd name="T33" fmla="*/ 47 h 62"/>
                <a:gd name="T34" fmla="*/ 68 w 68"/>
                <a:gd name="T35" fmla="*/ 5 h 62"/>
                <a:gd name="T36" fmla="*/ 68 w 68"/>
                <a:gd name="T37" fmla="*/ 5 h 62"/>
                <a:gd name="T38" fmla="*/ 68 w 68"/>
                <a:gd name="T39" fmla="*/ 2 h 62"/>
                <a:gd name="T40" fmla="*/ 66 w 68"/>
                <a:gd name="T41" fmla="*/ 0 h 62"/>
                <a:gd name="T42" fmla="*/ 66 w 68"/>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2">
                  <a:moveTo>
                    <a:pt x="66" y="0"/>
                  </a:moveTo>
                  <a:lnTo>
                    <a:pt x="66" y="0"/>
                  </a:lnTo>
                  <a:lnTo>
                    <a:pt x="2" y="17"/>
                  </a:lnTo>
                  <a:lnTo>
                    <a:pt x="2" y="17"/>
                  </a:lnTo>
                  <a:lnTo>
                    <a:pt x="0" y="19"/>
                  </a:lnTo>
                  <a:lnTo>
                    <a:pt x="0" y="23"/>
                  </a:lnTo>
                  <a:lnTo>
                    <a:pt x="0" y="23"/>
                  </a:lnTo>
                  <a:lnTo>
                    <a:pt x="0" y="58"/>
                  </a:lnTo>
                  <a:lnTo>
                    <a:pt x="0" y="58"/>
                  </a:lnTo>
                  <a:lnTo>
                    <a:pt x="0" y="62"/>
                  </a:lnTo>
                  <a:lnTo>
                    <a:pt x="2" y="62"/>
                  </a:lnTo>
                  <a:lnTo>
                    <a:pt x="2" y="62"/>
                  </a:lnTo>
                  <a:lnTo>
                    <a:pt x="66" y="52"/>
                  </a:lnTo>
                  <a:lnTo>
                    <a:pt x="66" y="52"/>
                  </a:lnTo>
                  <a:lnTo>
                    <a:pt x="68" y="51"/>
                  </a:lnTo>
                  <a:lnTo>
                    <a:pt x="68" y="47"/>
                  </a:lnTo>
                  <a:lnTo>
                    <a:pt x="68" y="47"/>
                  </a:lnTo>
                  <a:lnTo>
                    <a:pt x="68" y="5"/>
                  </a:lnTo>
                  <a:lnTo>
                    <a:pt x="68" y="5"/>
                  </a:lnTo>
                  <a:lnTo>
                    <a:pt x="68" y="2"/>
                  </a:lnTo>
                  <a:lnTo>
                    <a:pt x="66" y="0"/>
                  </a:lnTo>
                  <a:lnTo>
                    <a:pt x="66"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7" name="Freeform 72"/>
            <p:cNvSpPr>
              <a:spLocks/>
            </p:cNvSpPr>
            <p:nvPr/>
          </p:nvSpPr>
          <p:spPr bwMode="auto">
            <a:xfrm>
              <a:off x="1382302" y="1428025"/>
              <a:ext cx="53975" cy="41275"/>
            </a:xfrm>
            <a:custGeom>
              <a:avLst/>
              <a:gdLst>
                <a:gd name="T0" fmla="*/ 66 w 68"/>
                <a:gd name="T1" fmla="*/ 0 h 53"/>
                <a:gd name="T2" fmla="*/ 66 w 68"/>
                <a:gd name="T3" fmla="*/ 0 h 53"/>
                <a:gd name="T4" fmla="*/ 2 w 68"/>
                <a:gd name="T5" fmla="*/ 8 h 53"/>
                <a:gd name="T6" fmla="*/ 2 w 68"/>
                <a:gd name="T7" fmla="*/ 8 h 53"/>
                <a:gd name="T8" fmla="*/ 0 w 68"/>
                <a:gd name="T9" fmla="*/ 8 h 53"/>
                <a:gd name="T10" fmla="*/ 0 w 68"/>
                <a:gd name="T11" fmla="*/ 12 h 53"/>
                <a:gd name="T12" fmla="*/ 0 w 68"/>
                <a:gd name="T13" fmla="*/ 12 h 53"/>
                <a:gd name="T14" fmla="*/ 0 w 68"/>
                <a:gd name="T15" fmla="*/ 47 h 53"/>
                <a:gd name="T16" fmla="*/ 0 w 68"/>
                <a:gd name="T17" fmla="*/ 47 h 53"/>
                <a:gd name="T18" fmla="*/ 0 w 68"/>
                <a:gd name="T19" fmla="*/ 51 h 53"/>
                <a:gd name="T20" fmla="*/ 2 w 68"/>
                <a:gd name="T21" fmla="*/ 53 h 53"/>
                <a:gd name="T22" fmla="*/ 2 w 68"/>
                <a:gd name="T23" fmla="*/ 53 h 53"/>
                <a:gd name="T24" fmla="*/ 66 w 68"/>
                <a:gd name="T25" fmla="*/ 53 h 53"/>
                <a:gd name="T26" fmla="*/ 66 w 68"/>
                <a:gd name="T27" fmla="*/ 53 h 53"/>
                <a:gd name="T28" fmla="*/ 68 w 68"/>
                <a:gd name="T29" fmla="*/ 51 h 53"/>
                <a:gd name="T30" fmla="*/ 68 w 68"/>
                <a:gd name="T31" fmla="*/ 47 h 53"/>
                <a:gd name="T32" fmla="*/ 68 w 68"/>
                <a:gd name="T33" fmla="*/ 47 h 53"/>
                <a:gd name="T34" fmla="*/ 68 w 68"/>
                <a:gd name="T35" fmla="*/ 6 h 53"/>
                <a:gd name="T36" fmla="*/ 68 w 68"/>
                <a:gd name="T37" fmla="*/ 6 h 53"/>
                <a:gd name="T38" fmla="*/ 68 w 68"/>
                <a:gd name="T39" fmla="*/ 2 h 53"/>
                <a:gd name="T40" fmla="*/ 66 w 68"/>
                <a:gd name="T41" fmla="*/ 0 h 53"/>
                <a:gd name="T42" fmla="*/ 66 w 68"/>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53">
                  <a:moveTo>
                    <a:pt x="66" y="0"/>
                  </a:moveTo>
                  <a:lnTo>
                    <a:pt x="66" y="0"/>
                  </a:lnTo>
                  <a:lnTo>
                    <a:pt x="2" y="8"/>
                  </a:lnTo>
                  <a:lnTo>
                    <a:pt x="2" y="8"/>
                  </a:lnTo>
                  <a:lnTo>
                    <a:pt x="0" y="8"/>
                  </a:lnTo>
                  <a:lnTo>
                    <a:pt x="0" y="12"/>
                  </a:lnTo>
                  <a:lnTo>
                    <a:pt x="0" y="12"/>
                  </a:lnTo>
                  <a:lnTo>
                    <a:pt x="0" y="47"/>
                  </a:lnTo>
                  <a:lnTo>
                    <a:pt x="0" y="47"/>
                  </a:lnTo>
                  <a:lnTo>
                    <a:pt x="0" y="51"/>
                  </a:lnTo>
                  <a:lnTo>
                    <a:pt x="2" y="53"/>
                  </a:lnTo>
                  <a:lnTo>
                    <a:pt x="2" y="53"/>
                  </a:lnTo>
                  <a:lnTo>
                    <a:pt x="66" y="53"/>
                  </a:lnTo>
                  <a:lnTo>
                    <a:pt x="66" y="53"/>
                  </a:lnTo>
                  <a:lnTo>
                    <a:pt x="68" y="51"/>
                  </a:lnTo>
                  <a:lnTo>
                    <a:pt x="68" y="47"/>
                  </a:lnTo>
                  <a:lnTo>
                    <a:pt x="68" y="47"/>
                  </a:lnTo>
                  <a:lnTo>
                    <a:pt x="68" y="6"/>
                  </a:lnTo>
                  <a:lnTo>
                    <a:pt x="68" y="6"/>
                  </a:lnTo>
                  <a:lnTo>
                    <a:pt x="68" y="2"/>
                  </a:lnTo>
                  <a:lnTo>
                    <a:pt x="66" y="0"/>
                  </a:lnTo>
                  <a:lnTo>
                    <a:pt x="66"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8" name="Freeform 73"/>
            <p:cNvSpPr>
              <a:spLocks/>
            </p:cNvSpPr>
            <p:nvPr/>
          </p:nvSpPr>
          <p:spPr bwMode="auto">
            <a:xfrm>
              <a:off x="1382302" y="1482000"/>
              <a:ext cx="53975" cy="42862"/>
            </a:xfrm>
            <a:custGeom>
              <a:avLst/>
              <a:gdLst>
                <a:gd name="T0" fmla="*/ 66 w 68"/>
                <a:gd name="T1" fmla="*/ 2 h 54"/>
                <a:gd name="T2" fmla="*/ 66 w 68"/>
                <a:gd name="T3" fmla="*/ 2 h 54"/>
                <a:gd name="T4" fmla="*/ 2 w 68"/>
                <a:gd name="T5" fmla="*/ 0 h 54"/>
                <a:gd name="T6" fmla="*/ 2 w 68"/>
                <a:gd name="T7" fmla="*/ 0 h 54"/>
                <a:gd name="T8" fmla="*/ 0 w 68"/>
                <a:gd name="T9" fmla="*/ 2 h 54"/>
                <a:gd name="T10" fmla="*/ 0 w 68"/>
                <a:gd name="T11" fmla="*/ 5 h 54"/>
                <a:gd name="T12" fmla="*/ 0 w 68"/>
                <a:gd name="T13" fmla="*/ 5 h 54"/>
                <a:gd name="T14" fmla="*/ 0 w 68"/>
                <a:gd name="T15" fmla="*/ 41 h 54"/>
                <a:gd name="T16" fmla="*/ 0 w 68"/>
                <a:gd name="T17" fmla="*/ 41 h 54"/>
                <a:gd name="T18" fmla="*/ 0 w 68"/>
                <a:gd name="T19" fmla="*/ 43 h 54"/>
                <a:gd name="T20" fmla="*/ 2 w 68"/>
                <a:gd name="T21" fmla="*/ 45 h 54"/>
                <a:gd name="T22" fmla="*/ 2 w 68"/>
                <a:gd name="T23" fmla="*/ 45 h 54"/>
                <a:gd name="T24" fmla="*/ 66 w 68"/>
                <a:gd name="T25" fmla="*/ 54 h 54"/>
                <a:gd name="T26" fmla="*/ 66 w 68"/>
                <a:gd name="T27" fmla="*/ 54 h 54"/>
                <a:gd name="T28" fmla="*/ 68 w 68"/>
                <a:gd name="T29" fmla="*/ 54 h 54"/>
                <a:gd name="T30" fmla="*/ 68 w 68"/>
                <a:gd name="T31" fmla="*/ 50 h 54"/>
                <a:gd name="T32" fmla="*/ 68 w 68"/>
                <a:gd name="T33" fmla="*/ 50 h 54"/>
                <a:gd name="T34" fmla="*/ 68 w 68"/>
                <a:gd name="T35" fmla="*/ 7 h 54"/>
                <a:gd name="T36" fmla="*/ 68 w 68"/>
                <a:gd name="T37" fmla="*/ 7 h 54"/>
                <a:gd name="T38" fmla="*/ 68 w 68"/>
                <a:gd name="T39" fmla="*/ 3 h 54"/>
                <a:gd name="T40" fmla="*/ 66 w 68"/>
                <a:gd name="T41" fmla="*/ 2 h 54"/>
                <a:gd name="T42" fmla="*/ 66 w 68"/>
                <a:gd name="T4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54">
                  <a:moveTo>
                    <a:pt x="66" y="2"/>
                  </a:moveTo>
                  <a:lnTo>
                    <a:pt x="66" y="2"/>
                  </a:lnTo>
                  <a:lnTo>
                    <a:pt x="2" y="0"/>
                  </a:lnTo>
                  <a:lnTo>
                    <a:pt x="2" y="0"/>
                  </a:lnTo>
                  <a:lnTo>
                    <a:pt x="0" y="2"/>
                  </a:lnTo>
                  <a:lnTo>
                    <a:pt x="0" y="5"/>
                  </a:lnTo>
                  <a:lnTo>
                    <a:pt x="0" y="5"/>
                  </a:lnTo>
                  <a:lnTo>
                    <a:pt x="0" y="41"/>
                  </a:lnTo>
                  <a:lnTo>
                    <a:pt x="0" y="41"/>
                  </a:lnTo>
                  <a:lnTo>
                    <a:pt x="0" y="43"/>
                  </a:lnTo>
                  <a:lnTo>
                    <a:pt x="2" y="45"/>
                  </a:lnTo>
                  <a:lnTo>
                    <a:pt x="2" y="45"/>
                  </a:lnTo>
                  <a:lnTo>
                    <a:pt x="66" y="54"/>
                  </a:lnTo>
                  <a:lnTo>
                    <a:pt x="66" y="54"/>
                  </a:lnTo>
                  <a:lnTo>
                    <a:pt x="68" y="54"/>
                  </a:lnTo>
                  <a:lnTo>
                    <a:pt x="68" y="50"/>
                  </a:lnTo>
                  <a:lnTo>
                    <a:pt x="68" y="50"/>
                  </a:lnTo>
                  <a:lnTo>
                    <a:pt x="68" y="7"/>
                  </a:lnTo>
                  <a:lnTo>
                    <a:pt x="68" y="7"/>
                  </a:lnTo>
                  <a:lnTo>
                    <a:pt x="68" y="3"/>
                  </a:lnTo>
                  <a:lnTo>
                    <a:pt x="66" y="2"/>
                  </a:lnTo>
                  <a:lnTo>
                    <a:pt x="66" y="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9" name="Freeform 74"/>
            <p:cNvSpPr>
              <a:spLocks/>
            </p:cNvSpPr>
            <p:nvPr/>
          </p:nvSpPr>
          <p:spPr bwMode="auto">
            <a:xfrm>
              <a:off x="1382302" y="1537563"/>
              <a:ext cx="53975" cy="22225"/>
            </a:xfrm>
            <a:custGeom>
              <a:avLst/>
              <a:gdLst>
                <a:gd name="T0" fmla="*/ 66 w 68"/>
                <a:gd name="T1" fmla="*/ 14 h 27"/>
                <a:gd name="T2" fmla="*/ 66 w 68"/>
                <a:gd name="T3" fmla="*/ 14 h 27"/>
                <a:gd name="T4" fmla="*/ 4 w 68"/>
                <a:gd name="T5" fmla="*/ 0 h 27"/>
                <a:gd name="T6" fmla="*/ 4 w 68"/>
                <a:gd name="T7" fmla="*/ 0 h 27"/>
                <a:gd name="T8" fmla="*/ 0 w 68"/>
                <a:gd name="T9" fmla="*/ 0 h 27"/>
                <a:gd name="T10" fmla="*/ 0 w 68"/>
                <a:gd name="T11" fmla="*/ 4 h 27"/>
                <a:gd name="T12" fmla="*/ 0 w 68"/>
                <a:gd name="T13" fmla="*/ 4 h 27"/>
                <a:gd name="T14" fmla="*/ 0 w 68"/>
                <a:gd name="T15" fmla="*/ 8 h 27"/>
                <a:gd name="T16" fmla="*/ 0 w 68"/>
                <a:gd name="T17" fmla="*/ 8 h 27"/>
                <a:gd name="T18" fmla="*/ 0 w 68"/>
                <a:gd name="T19" fmla="*/ 10 h 27"/>
                <a:gd name="T20" fmla="*/ 4 w 68"/>
                <a:gd name="T21" fmla="*/ 12 h 27"/>
                <a:gd name="T22" fmla="*/ 4 w 68"/>
                <a:gd name="T23" fmla="*/ 12 h 27"/>
                <a:gd name="T24" fmla="*/ 66 w 68"/>
                <a:gd name="T25" fmla="*/ 27 h 27"/>
                <a:gd name="T26" fmla="*/ 66 w 68"/>
                <a:gd name="T27" fmla="*/ 27 h 27"/>
                <a:gd name="T28" fmla="*/ 68 w 68"/>
                <a:gd name="T29" fmla="*/ 27 h 27"/>
                <a:gd name="T30" fmla="*/ 68 w 68"/>
                <a:gd name="T31" fmla="*/ 24 h 27"/>
                <a:gd name="T32" fmla="*/ 68 w 68"/>
                <a:gd name="T33" fmla="*/ 24 h 27"/>
                <a:gd name="T34" fmla="*/ 68 w 68"/>
                <a:gd name="T35" fmla="*/ 20 h 27"/>
                <a:gd name="T36" fmla="*/ 68 w 68"/>
                <a:gd name="T37" fmla="*/ 20 h 27"/>
                <a:gd name="T38" fmla="*/ 68 w 68"/>
                <a:gd name="T39" fmla="*/ 16 h 27"/>
                <a:gd name="T40" fmla="*/ 66 w 68"/>
                <a:gd name="T41" fmla="*/ 14 h 27"/>
                <a:gd name="T42" fmla="*/ 66 w 68"/>
                <a:gd name="T43"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27">
                  <a:moveTo>
                    <a:pt x="66" y="14"/>
                  </a:moveTo>
                  <a:lnTo>
                    <a:pt x="66" y="14"/>
                  </a:lnTo>
                  <a:lnTo>
                    <a:pt x="4" y="0"/>
                  </a:lnTo>
                  <a:lnTo>
                    <a:pt x="4" y="0"/>
                  </a:lnTo>
                  <a:lnTo>
                    <a:pt x="0" y="0"/>
                  </a:lnTo>
                  <a:lnTo>
                    <a:pt x="0" y="4"/>
                  </a:lnTo>
                  <a:lnTo>
                    <a:pt x="0" y="4"/>
                  </a:lnTo>
                  <a:lnTo>
                    <a:pt x="0" y="8"/>
                  </a:lnTo>
                  <a:lnTo>
                    <a:pt x="0" y="8"/>
                  </a:lnTo>
                  <a:lnTo>
                    <a:pt x="0" y="10"/>
                  </a:lnTo>
                  <a:lnTo>
                    <a:pt x="4" y="12"/>
                  </a:lnTo>
                  <a:lnTo>
                    <a:pt x="4" y="12"/>
                  </a:lnTo>
                  <a:lnTo>
                    <a:pt x="66" y="27"/>
                  </a:lnTo>
                  <a:lnTo>
                    <a:pt x="66" y="27"/>
                  </a:lnTo>
                  <a:lnTo>
                    <a:pt x="68" y="27"/>
                  </a:lnTo>
                  <a:lnTo>
                    <a:pt x="68" y="24"/>
                  </a:lnTo>
                  <a:lnTo>
                    <a:pt x="68" y="24"/>
                  </a:lnTo>
                  <a:lnTo>
                    <a:pt x="68" y="20"/>
                  </a:lnTo>
                  <a:lnTo>
                    <a:pt x="68" y="20"/>
                  </a:lnTo>
                  <a:lnTo>
                    <a:pt x="68" y="16"/>
                  </a:lnTo>
                  <a:lnTo>
                    <a:pt x="66" y="14"/>
                  </a:lnTo>
                  <a:lnTo>
                    <a:pt x="66" y="14"/>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0" name="Freeform 75"/>
            <p:cNvSpPr>
              <a:spLocks/>
            </p:cNvSpPr>
            <p:nvPr/>
          </p:nvSpPr>
          <p:spPr bwMode="auto">
            <a:xfrm>
              <a:off x="1382302" y="1555025"/>
              <a:ext cx="53975" cy="25400"/>
            </a:xfrm>
            <a:custGeom>
              <a:avLst/>
              <a:gdLst>
                <a:gd name="T0" fmla="*/ 66 w 68"/>
                <a:gd name="T1" fmla="*/ 17 h 33"/>
                <a:gd name="T2" fmla="*/ 66 w 68"/>
                <a:gd name="T3" fmla="*/ 17 h 33"/>
                <a:gd name="T4" fmla="*/ 4 w 68"/>
                <a:gd name="T5" fmla="*/ 0 h 33"/>
                <a:gd name="T6" fmla="*/ 4 w 68"/>
                <a:gd name="T7" fmla="*/ 0 h 33"/>
                <a:gd name="T8" fmla="*/ 0 w 68"/>
                <a:gd name="T9" fmla="*/ 0 h 33"/>
                <a:gd name="T10" fmla="*/ 0 w 68"/>
                <a:gd name="T11" fmla="*/ 4 h 33"/>
                <a:gd name="T12" fmla="*/ 0 w 68"/>
                <a:gd name="T13" fmla="*/ 4 h 33"/>
                <a:gd name="T14" fmla="*/ 0 w 68"/>
                <a:gd name="T15" fmla="*/ 7 h 33"/>
                <a:gd name="T16" fmla="*/ 0 w 68"/>
                <a:gd name="T17" fmla="*/ 7 h 33"/>
                <a:gd name="T18" fmla="*/ 0 w 68"/>
                <a:gd name="T19" fmla="*/ 11 h 33"/>
                <a:gd name="T20" fmla="*/ 4 w 68"/>
                <a:gd name="T21" fmla="*/ 13 h 33"/>
                <a:gd name="T22" fmla="*/ 4 w 68"/>
                <a:gd name="T23" fmla="*/ 13 h 33"/>
                <a:gd name="T24" fmla="*/ 66 w 68"/>
                <a:gd name="T25" fmla="*/ 33 h 33"/>
                <a:gd name="T26" fmla="*/ 66 w 68"/>
                <a:gd name="T27" fmla="*/ 33 h 33"/>
                <a:gd name="T28" fmla="*/ 68 w 68"/>
                <a:gd name="T29" fmla="*/ 31 h 33"/>
                <a:gd name="T30" fmla="*/ 68 w 68"/>
                <a:gd name="T31" fmla="*/ 27 h 33"/>
                <a:gd name="T32" fmla="*/ 68 w 68"/>
                <a:gd name="T33" fmla="*/ 27 h 33"/>
                <a:gd name="T34" fmla="*/ 68 w 68"/>
                <a:gd name="T35" fmla="*/ 23 h 33"/>
                <a:gd name="T36" fmla="*/ 68 w 68"/>
                <a:gd name="T37" fmla="*/ 23 h 33"/>
                <a:gd name="T38" fmla="*/ 68 w 68"/>
                <a:gd name="T39" fmla="*/ 19 h 33"/>
                <a:gd name="T40" fmla="*/ 66 w 68"/>
                <a:gd name="T41" fmla="*/ 17 h 33"/>
                <a:gd name="T42" fmla="*/ 66 w 68"/>
                <a:gd name="T43"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33">
                  <a:moveTo>
                    <a:pt x="66" y="17"/>
                  </a:moveTo>
                  <a:lnTo>
                    <a:pt x="66" y="17"/>
                  </a:lnTo>
                  <a:lnTo>
                    <a:pt x="4" y="0"/>
                  </a:lnTo>
                  <a:lnTo>
                    <a:pt x="4" y="0"/>
                  </a:lnTo>
                  <a:lnTo>
                    <a:pt x="0" y="0"/>
                  </a:lnTo>
                  <a:lnTo>
                    <a:pt x="0" y="4"/>
                  </a:lnTo>
                  <a:lnTo>
                    <a:pt x="0" y="4"/>
                  </a:lnTo>
                  <a:lnTo>
                    <a:pt x="0" y="7"/>
                  </a:lnTo>
                  <a:lnTo>
                    <a:pt x="0" y="7"/>
                  </a:lnTo>
                  <a:lnTo>
                    <a:pt x="0" y="11"/>
                  </a:lnTo>
                  <a:lnTo>
                    <a:pt x="4" y="13"/>
                  </a:lnTo>
                  <a:lnTo>
                    <a:pt x="4" y="13"/>
                  </a:lnTo>
                  <a:lnTo>
                    <a:pt x="66" y="33"/>
                  </a:lnTo>
                  <a:lnTo>
                    <a:pt x="66" y="33"/>
                  </a:lnTo>
                  <a:lnTo>
                    <a:pt x="68" y="31"/>
                  </a:lnTo>
                  <a:lnTo>
                    <a:pt x="68" y="27"/>
                  </a:lnTo>
                  <a:lnTo>
                    <a:pt x="68" y="27"/>
                  </a:lnTo>
                  <a:lnTo>
                    <a:pt x="68" y="23"/>
                  </a:lnTo>
                  <a:lnTo>
                    <a:pt x="68" y="23"/>
                  </a:lnTo>
                  <a:lnTo>
                    <a:pt x="68" y="19"/>
                  </a:lnTo>
                  <a:lnTo>
                    <a:pt x="66" y="17"/>
                  </a:lnTo>
                  <a:lnTo>
                    <a:pt x="66" y="17"/>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1" name="Freeform 76"/>
            <p:cNvSpPr>
              <a:spLocks/>
            </p:cNvSpPr>
            <p:nvPr/>
          </p:nvSpPr>
          <p:spPr bwMode="auto">
            <a:xfrm>
              <a:off x="1279115" y="1326425"/>
              <a:ext cx="80963" cy="249237"/>
            </a:xfrm>
            <a:custGeom>
              <a:avLst/>
              <a:gdLst>
                <a:gd name="T0" fmla="*/ 94 w 101"/>
                <a:gd name="T1" fmla="*/ 0 h 315"/>
                <a:gd name="T2" fmla="*/ 94 w 101"/>
                <a:gd name="T3" fmla="*/ 0 h 315"/>
                <a:gd name="T4" fmla="*/ 7 w 101"/>
                <a:gd name="T5" fmla="*/ 45 h 315"/>
                <a:gd name="T6" fmla="*/ 7 w 101"/>
                <a:gd name="T7" fmla="*/ 45 h 315"/>
                <a:gd name="T8" fmla="*/ 2 w 101"/>
                <a:gd name="T9" fmla="*/ 49 h 315"/>
                <a:gd name="T10" fmla="*/ 0 w 101"/>
                <a:gd name="T11" fmla="*/ 55 h 315"/>
                <a:gd name="T12" fmla="*/ 0 w 101"/>
                <a:gd name="T13" fmla="*/ 55 h 315"/>
                <a:gd name="T14" fmla="*/ 0 w 101"/>
                <a:gd name="T15" fmla="*/ 164 h 315"/>
                <a:gd name="T16" fmla="*/ 0 w 101"/>
                <a:gd name="T17" fmla="*/ 164 h 315"/>
                <a:gd name="T18" fmla="*/ 0 w 101"/>
                <a:gd name="T19" fmla="*/ 272 h 315"/>
                <a:gd name="T20" fmla="*/ 0 w 101"/>
                <a:gd name="T21" fmla="*/ 272 h 315"/>
                <a:gd name="T22" fmla="*/ 2 w 101"/>
                <a:gd name="T23" fmla="*/ 278 h 315"/>
                <a:gd name="T24" fmla="*/ 5 w 101"/>
                <a:gd name="T25" fmla="*/ 282 h 315"/>
                <a:gd name="T26" fmla="*/ 5 w 101"/>
                <a:gd name="T27" fmla="*/ 282 h 315"/>
                <a:gd name="T28" fmla="*/ 94 w 101"/>
                <a:gd name="T29" fmla="*/ 315 h 315"/>
                <a:gd name="T30" fmla="*/ 94 w 101"/>
                <a:gd name="T31" fmla="*/ 315 h 315"/>
                <a:gd name="T32" fmla="*/ 98 w 101"/>
                <a:gd name="T33" fmla="*/ 315 h 315"/>
                <a:gd name="T34" fmla="*/ 99 w 101"/>
                <a:gd name="T35" fmla="*/ 313 h 315"/>
                <a:gd name="T36" fmla="*/ 99 w 101"/>
                <a:gd name="T37" fmla="*/ 311 h 315"/>
                <a:gd name="T38" fmla="*/ 101 w 101"/>
                <a:gd name="T39" fmla="*/ 307 h 315"/>
                <a:gd name="T40" fmla="*/ 101 w 101"/>
                <a:gd name="T41" fmla="*/ 307 h 315"/>
                <a:gd name="T42" fmla="*/ 99 w 101"/>
                <a:gd name="T43" fmla="*/ 156 h 315"/>
                <a:gd name="T44" fmla="*/ 99 w 101"/>
                <a:gd name="T45" fmla="*/ 156 h 315"/>
                <a:gd name="T46" fmla="*/ 99 w 101"/>
                <a:gd name="T47" fmla="*/ 8 h 315"/>
                <a:gd name="T48" fmla="*/ 99 w 101"/>
                <a:gd name="T49" fmla="*/ 8 h 315"/>
                <a:gd name="T50" fmla="*/ 99 w 101"/>
                <a:gd name="T51" fmla="*/ 2 h 315"/>
                <a:gd name="T52" fmla="*/ 96 w 101"/>
                <a:gd name="T53" fmla="*/ 0 h 315"/>
                <a:gd name="T54" fmla="*/ 94 w 101"/>
                <a:gd name="T55" fmla="*/ 0 h 315"/>
                <a:gd name="T56" fmla="*/ 94 w 101"/>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315">
                  <a:moveTo>
                    <a:pt x="94" y="0"/>
                  </a:moveTo>
                  <a:lnTo>
                    <a:pt x="94" y="0"/>
                  </a:lnTo>
                  <a:lnTo>
                    <a:pt x="7" y="45"/>
                  </a:lnTo>
                  <a:lnTo>
                    <a:pt x="7" y="45"/>
                  </a:lnTo>
                  <a:lnTo>
                    <a:pt x="2" y="49"/>
                  </a:lnTo>
                  <a:lnTo>
                    <a:pt x="0" y="55"/>
                  </a:lnTo>
                  <a:lnTo>
                    <a:pt x="0" y="55"/>
                  </a:lnTo>
                  <a:lnTo>
                    <a:pt x="0" y="164"/>
                  </a:lnTo>
                  <a:lnTo>
                    <a:pt x="0" y="164"/>
                  </a:lnTo>
                  <a:lnTo>
                    <a:pt x="0" y="272"/>
                  </a:lnTo>
                  <a:lnTo>
                    <a:pt x="0" y="272"/>
                  </a:lnTo>
                  <a:lnTo>
                    <a:pt x="2" y="278"/>
                  </a:lnTo>
                  <a:lnTo>
                    <a:pt x="5" y="282"/>
                  </a:lnTo>
                  <a:lnTo>
                    <a:pt x="5" y="282"/>
                  </a:lnTo>
                  <a:lnTo>
                    <a:pt x="94" y="315"/>
                  </a:lnTo>
                  <a:lnTo>
                    <a:pt x="94" y="315"/>
                  </a:lnTo>
                  <a:lnTo>
                    <a:pt x="98" y="315"/>
                  </a:lnTo>
                  <a:lnTo>
                    <a:pt x="99" y="313"/>
                  </a:lnTo>
                  <a:lnTo>
                    <a:pt x="99" y="311"/>
                  </a:lnTo>
                  <a:lnTo>
                    <a:pt x="101" y="307"/>
                  </a:lnTo>
                  <a:lnTo>
                    <a:pt x="101" y="307"/>
                  </a:lnTo>
                  <a:lnTo>
                    <a:pt x="99" y="156"/>
                  </a:lnTo>
                  <a:lnTo>
                    <a:pt x="99" y="156"/>
                  </a:lnTo>
                  <a:lnTo>
                    <a:pt x="99" y="8"/>
                  </a:lnTo>
                  <a:lnTo>
                    <a:pt x="99" y="8"/>
                  </a:lnTo>
                  <a:lnTo>
                    <a:pt x="99" y="2"/>
                  </a:lnTo>
                  <a:lnTo>
                    <a:pt x="96" y="0"/>
                  </a:lnTo>
                  <a:lnTo>
                    <a:pt x="94" y="0"/>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2" name="Freeform 77"/>
            <p:cNvSpPr>
              <a:spLocks/>
            </p:cNvSpPr>
            <p:nvPr/>
          </p:nvSpPr>
          <p:spPr bwMode="auto">
            <a:xfrm>
              <a:off x="1293402" y="1353413"/>
              <a:ext cx="53975" cy="46037"/>
            </a:xfrm>
            <a:custGeom>
              <a:avLst/>
              <a:gdLst>
                <a:gd name="T0" fmla="*/ 65 w 69"/>
                <a:gd name="T1" fmla="*/ 0 h 59"/>
                <a:gd name="T2" fmla="*/ 65 w 69"/>
                <a:gd name="T3" fmla="*/ 0 h 59"/>
                <a:gd name="T4" fmla="*/ 2 w 69"/>
                <a:gd name="T5" fmla="*/ 26 h 59"/>
                <a:gd name="T6" fmla="*/ 2 w 69"/>
                <a:gd name="T7" fmla="*/ 26 h 59"/>
                <a:gd name="T8" fmla="*/ 0 w 69"/>
                <a:gd name="T9" fmla="*/ 27 h 59"/>
                <a:gd name="T10" fmla="*/ 0 w 69"/>
                <a:gd name="T11" fmla="*/ 31 h 59"/>
                <a:gd name="T12" fmla="*/ 0 w 69"/>
                <a:gd name="T13" fmla="*/ 31 h 59"/>
                <a:gd name="T14" fmla="*/ 0 w 69"/>
                <a:gd name="T15" fmla="*/ 57 h 59"/>
                <a:gd name="T16" fmla="*/ 0 w 69"/>
                <a:gd name="T17" fmla="*/ 57 h 59"/>
                <a:gd name="T18" fmla="*/ 0 w 69"/>
                <a:gd name="T19" fmla="*/ 59 h 59"/>
                <a:gd name="T20" fmla="*/ 2 w 69"/>
                <a:gd name="T21" fmla="*/ 59 h 59"/>
                <a:gd name="T22" fmla="*/ 2 w 69"/>
                <a:gd name="T23" fmla="*/ 59 h 59"/>
                <a:gd name="T24" fmla="*/ 65 w 69"/>
                <a:gd name="T25" fmla="*/ 39 h 59"/>
                <a:gd name="T26" fmla="*/ 65 w 69"/>
                <a:gd name="T27" fmla="*/ 39 h 59"/>
                <a:gd name="T28" fmla="*/ 67 w 69"/>
                <a:gd name="T29" fmla="*/ 37 h 59"/>
                <a:gd name="T30" fmla="*/ 69 w 69"/>
                <a:gd name="T31" fmla="*/ 33 h 59"/>
                <a:gd name="T32" fmla="*/ 69 w 69"/>
                <a:gd name="T33" fmla="*/ 33 h 59"/>
                <a:gd name="T34" fmla="*/ 69 w 69"/>
                <a:gd name="T35" fmla="*/ 2 h 59"/>
                <a:gd name="T36" fmla="*/ 69 w 69"/>
                <a:gd name="T37" fmla="*/ 2 h 59"/>
                <a:gd name="T38" fmla="*/ 67 w 69"/>
                <a:gd name="T39" fmla="*/ 0 h 59"/>
                <a:gd name="T40" fmla="*/ 65 w 69"/>
                <a:gd name="T41" fmla="*/ 0 h 59"/>
                <a:gd name="T42" fmla="*/ 65 w 69"/>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9">
                  <a:moveTo>
                    <a:pt x="65" y="0"/>
                  </a:moveTo>
                  <a:lnTo>
                    <a:pt x="65" y="0"/>
                  </a:lnTo>
                  <a:lnTo>
                    <a:pt x="2" y="26"/>
                  </a:lnTo>
                  <a:lnTo>
                    <a:pt x="2" y="26"/>
                  </a:lnTo>
                  <a:lnTo>
                    <a:pt x="0" y="27"/>
                  </a:lnTo>
                  <a:lnTo>
                    <a:pt x="0" y="31"/>
                  </a:lnTo>
                  <a:lnTo>
                    <a:pt x="0" y="31"/>
                  </a:lnTo>
                  <a:lnTo>
                    <a:pt x="0" y="57"/>
                  </a:lnTo>
                  <a:lnTo>
                    <a:pt x="0" y="57"/>
                  </a:lnTo>
                  <a:lnTo>
                    <a:pt x="0" y="59"/>
                  </a:lnTo>
                  <a:lnTo>
                    <a:pt x="2" y="59"/>
                  </a:lnTo>
                  <a:lnTo>
                    <a:pt x="2" y="59"/>
                  </a:lnTo>
                  <a:lnTo>
                    <a:pt x="65" y="39"/>
                  </a:lnTo>
                  <a:lnTo>
                    <a:pt x="65" y="39"/>
                  </a:lnTo>
                  <a:lnTo>
                    <a:pt x="67" y="37"/>
                  </a:lnTo>
                  <a:lnTo>
                    <a:pt x="69" y="33"/>
                  </a:lnTo>
                  <a:lnTo>
                    <a:pt x="69" y="33"/>
                  </a:lnTo>
                  <a:lnTo>
                    <a:pt x="69" y="2"/>
                  </a:lnTo>
                  <a:lnTo>
                    <a:pt x="69" y="2"/>
                  </a:lnTo>
                  <a:lnTo>
                    <a:pt x="67" y="0"/>
                  </a:lnTo>
                  <a:lnTo>
                    <a:pt x="65" y="0"/>
                  </a:lnTo>
                  <a:lnTo>
                    <a:pt x="65"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3" name="Freeform 78"/>
            <p:cNvSpPr>
              <a:spLocks/>
            </p:cNvSpPr>
            <p:nvPr/>
          </p:nvSpPr>
          <p:spPr bwMode="auto">
            <a:xfrm>
              <a:off x="1293402" y="1394688"/>
              <a:ext cx="53975" cy="38100"/>
            </a:xfrm>
            <a:custGeom>
              <a:avLst/>
              <a:gdLst>
                <a:gd name="T0" fmla="*/ 65 w 69"/>
                <a:gd name="T1" fmla="*/ 0 h 49"/>
                <a:gd name="T2" fmla="*/ 65 w 69"/>
                <a:gd name="T3" fmla="*/ 0 h 49"/>
                <a:gd name="T4" fmla="*/ 2 w 69"/>
                <a:gd name="T5" fmla="*/ 18 h 49"/>
                <a:gd name="T6" fmla="*/ 2 w 69"/>
                <a:gd name="T7" fmla="*/ 18 h 49"/>
                <a:gd name="T8" fmla="*/ 0 w 69"/>
                <a:gd name="T9" fmla="*/ 20 h 49"/>
                <a:gd name="T10" fmla="*/ 0 w 69"/>
                <a:gd name="T11" fmla="*/ 21 h 49"/>
                <a:gd name="T12" fmla="*/ 0 w 69"/>
                <a:gd name="T13" fmla="*/ 21 h 49"/>
                <a:gd name="T14" fmla="*/ 0 w 69"/>
                <a:gd name="T15" fmla="*/ 47 h 49"/>
                <a:gd name="T16" fmla="*/ 0 w 69"/>
                <a:gd name="T17" fmla="*/ 47 h 49"/>
                <a:gd name="T18" fmla="*/ 0 w 69"/>
                <a:gd name="T19" fmla="*/ 49 h 49"/>
                <a:gd name="T20" fmla="*/ 2 w 69"/>
                <a:gd name="T21" fmla="*/ 49 h 49"/>
                <a:gd name="T22" fmla="*/ 2 w 69"/>
                <a:gd name="T23" fmla="*/ 49 h 49"/>
                <a:gd name="T24" fmla="*/ 65 w 69"/>
                <a:gd name="T25" fmla="*/ 39 h 49"/>
                <a:gd name="T26" fmla="*/ 65 w 69"/>
                <a:gd name="T27" fmla="*/ 39 h 49"/>
                <a:gd name="T28" fmla="*/ 67 w 69"/>
                <a:gd name="T29" fmla="*/ 37 h 49"/>
                <a:gd name="T30" fmla="*/ 69 w 69"/>
                <a:gd name="T31" fmla="*/ 35 h 49"/>
                <a:gd name="T32" fmla="*/ 69 w 69"/>
                <a:gd name="T33" fmla="*/ 35 h 49"/>
                <a:gd name="T34" fmla="*/ 69 w 69"/>
                <a:gd name="T35" fmla="*/ 4 h 49"/>
                <a:gd name="T36" fmla="*/ 69 w 69"/>
                <a:gd name="T37" fmla="*/ 4 h 49"/>
                <a:gd name="T38" fmla="*/ 67 w 69"/>
                <a:gd name="T39" fmla="*/ 0 h 49"/>
                <a:gd name="T40" fmla="*/ 65 w 69"/>
                <a:gd name="T41" fmla="*/ 0 h 49"/>
                <a:gd name="T42" fmla="*/ 65 w 69"/>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49">
                  <a:moveTo>
                    <a:pt x="65" y="0"/>
                  </a:moveTo>
                  <a:lnTo>
                    <a:pt x="65" y="0"/>
                  </a:lnTo>
                  <a:lnTo>
                    <a:pt x="2" y="18"/>
                  </a:lnTo>
                  <a:lnTo>
                    <a:pt x="2" y="18"/>
                  </a:lnTo>
                  <a:lnTo>
                    <a:pt x="0" y="20"/>
                  </a:lnTo>
                  <a:lnTo>
                    <a:pt x="0" y="21"/>
                  </a:lnTo>
                  <a:lnTo>
                    <a:pt x="0" y="21"/>
                  </a:lnTo>
                  <a:lnTo>
                    <a:pt x="0" y="47"/>
                  </a:lnTo>
                  <a:lnTo>
                    <a:pt x="0" y="47"/>
                  </a:lnTo>
                  <a:lnTo>
                    <a:pt x="0" y="49"/>
                  </a:lnTo>
                  <a:lnTo>
                    <a:pt x="2" y="49"/>
                  </a:lnTo>
                  <a:lnTo>
                    <a:pt x="2" y="49"/>
                  </a:lnTo>
                  <a:lnTo>
                    <a:pt x="65" y="39"/>
                  </a:lnTo>
                  <a:lnTo>
                    <a:pt x="65" y="39"/>
                  </a:lnTo>
                  <a:lnTo>
                    <a:pt x="67" y="37"/>
                  </a:lnTo>
                  <a:lnTo>
                    <a:pt x="69" y="35"/>
                  </a:lnTo>
                  <a:lnTo>
                    <a:pt x="69" y="35"/>
                  </a:lnTo>
                  <a:lnTo>
                    <a:pt x="69" y="4"/>
                  </a:lnTo>
                  <a:lnTo>
                    <a:pt x="69" y="4"/>
                  </a:lnTo>
                  <a:lnTo>
                    <a:pt x="67" y="0"/>
                  </a:lnTo>
                  <a:lnTo>
                    <a:pt x="65" y="0"/>
                  </a:lnTo>
                  <a:lnTo>
                    <a:pt x="65"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4" name="Freeform 79"/>
            <p:cNvSpPr>
              <a:spLocks/>
            </p:cNvSpPr>
            <p:nvPr/>
          </p:nvSpPr>
          <p:spPr bwMode="auto">
            <a:xfrm>
              <a:off x="1293402" y="1437550"/>
              <a:ext cx="53975" cy="31750"/>
            </a:xfrm>
            <a:custGeom>
              <a:avLst/>
              <a:gdLst>
                <a:gd name="T0" fmla="*/ 65 w 69"/>
                <a:gd name="T1" fmla="*/ 0 h 39"/>
                <a:gd name="T2" fmla="*/ 65 w 69"/>
                <a:gd name="T3" fmla="*/ 0 h 39"/>
                <a:gd name="T4" fmla="*/ 2 w 69"/>
                <a:gd name="T5" fmla="*/ 6 h 39"/>
                <a:gd name="T6" fmla="*/ 2 w 69"/>
                <a:gd name="T7" fmla="*/ 6 h 39"/>
                <a:gd name="T8" fmla="*/ 0 w 69"/>
                <a:gd name="T9" fmla="*/ 8 h 39"/>
                <a:gd name="T10" fmla="*/ 0 w 69"/>
                <a:gd name="T11" fmla="*/ 10 h 39"/>
                <a:gd name="T12" fmla="*/ 0 w 69"/>
                <a:gd name="T13" fmla="*/ 10 h 39"/>
                <a:gd name="T14" fmla="*/ 0 w 69"/>
                <a:gd name="T15" fmla="*/ 35 h 39"/>
                <a:gd name="T16" fmla="*/ 0 w 69"/>
                <a:gd name="T17" fmla="*/ 35 h 39"/>
                <a:gd name="T18" fmla="*/ 0 w 69"/>
                <a:gd name="T19" fmla="*/ 37 h 39"/>
                <a:gd name="T20" fmla="*/ 2 w 69"/>
                <a:gd name="T21" fmla="*/ 39 h 39"/>
                <a:gd name="T22" fmla="*/ 2 w 69"/>
                <a:gd name="T23" fmla="*/ 39 h 39"/>
                <a:gd name="T24" fmla="*/ 65 w 69"/>
                <a:gd name="T25" fmla="*/ 39 h 39"/>
                <a:gd name="T26" fmla="*/ 65 w 69"/>
                <a:gd name="T27" fmla="*/ 39 h 39"/>
                <a:gd name="T28" fmla="*/ 67 w 69"/>
                <a:gd name="T29" fmla="*/ 37 h 39"/>
                <a:gd name="T30" fmla="*/ 69 w 69"/>
                <a:gd name="T31" fmla="*/ 35 h 39"/>
                <a:gd name="T32" fmla="*/ 69 w 69"/>
                <a:gd name="T33" fmla="*/ 35 h 39"/>
                <a:gd name="T34" fmla="*/ 69 w 69"/>
                <a:gd name="T35" fmla="*/ 4 h 39"/>
                <a:gd name="T36" fmla="*/ 69 w 69"/>
                <a:gd name="T37" fmla="*/ 4 h 39"/>
                <a:gd name="T38" fmla="*/ 67 w 69"/>
                <a:gd name="T39" fmla="*/ 0 h 39"/>
                <a:gd name="T40" fmla="*/ 65 w 69"/>
                <a:gd name="T41" fmla="*/ 0 h 39"/>
                <a:gd name="T42" fmla="*/ 65 w 69"/>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39">
                  <a:moveTo>
                    <a:pt x="65" y="0"/>
                  </a:moveTo>
                  <a:lnTo>
                    <a:pt x="65" y="0"/>
                  </a:lnTo>
                  <a:lnTo>
                    <a:pt x="2" y="6"/>
                  </a:lnTo>
                  <a:lnTo>
                    <a:pt x="2" y="6"/>
                  </a:lnTo>
                  <a:lnTo>
                    <a:pt x="0" y="8"/>
                  </a:lnTo>
                  <a:lnTo>
                    <a:pt x="0" y="10"/>
                  </a:lnTo>
                  <a:lnTo>
                    <a:pt x="0" y="10"/>
                  </a:lnTo>
                  <a:lnTo>
                    <a:pt x="0" y="35"/>
                  </a:lnTo>
                  <a:lnTo>
                    <a:pt x="0" y="35"/>
                  </a:lnTo>
                  <a:lnTo>
                    <a:pt x="0" y="37"/>
                  </a:lnTo>
                  <a:lnTo>
                    <a:pt x="2" y="39"/>
                  </a:lnTo>
                  <a:lnTo>
                    <a:pt x="2" y="39"/>
                  </a:lnTo>
                  <a:lnTo>
                    <a:pt x="65" y="39"/>
                  </a:lnTo>
                  <a:lnTo>
                    <a:pt x="65" y="39"/>
                  </a:lnTo>
                  <a:lnTo>
                    <a:pt x="67" y="37"/>
                  </a:lnTo>
                  <a:lnTo>
                    <a:pt x="69" y="35"/>
                  </a:lnTo>
                  <a:lnTo>
                    <a:pt x="69" y="35"/>
                  </a:lnTo>
                  <a:lnTo>
                    <a:pt x="69" y="4"/>
                  </a:lnTo>
                  <a:lnTo>
                    <a:pt x="69" y="4"/>
                  </a:lnTo>
                  <a:lnTo>
                    <a:pt x="67" y="0"/>
                  </a:lnTo>
                  <a:lnTo>
                    <a:pt x="65" y="0"/>
                  </a:lnTo>
                  <a:lnTo>
                    <a:pt x="65"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5" name="Freeform 80"/>
            <p:cNvSpPr>
              <a:spLocks/>
            </p:cNvSpPr>
            <p:nvPr/>
          </p:nvSpPr>
          <p:spPr bwMode="auto">
            <a:xfrm>
              <a:off x="1293402" y="1478825"/>
              <a:ext cx="53975" cy="31750"/>
            </a:xfrm>
            <a:custGeom>
              <a:avLst/>
              <a:gdLst>
                <a:gd name="T0" fmla="*/ 65 w 69"/>
                <a:gd name="T1" fmla="*/ 2 h 41"/>
                <a:gd name="T2" fmla="*/ 65 w 69"/>
                <a:gd name="T3" fmla="*/ 2 h 41"/>
                <a:gd name="T4" fmla="*/ 2 w 69"/>
                <a:gd name="T5" fmla="*/ 0 h 41"/>
                <a:gd name="T6" fmla="*/ 2 w 69"/>
                <a:gd name="T7" fmla="*/ 0 h 41"/>
                <a:gd name="T8" fmla="*/ 0 w 69"/>
                <a:gd name="T9" fmla="*/ 0 h 41"/>
                <a:gd name="T10" fmla="*/ 0 w 69"/>
                <a:gd name="T11" fmla="*/ 4 h 41"/>
                <a:gd name="T12" fmla="*/ 0 w 69"/>
                <a:gd name="T13" fmla="*/ 4 h 41"/>
                <a:gd name="T14" fmla="*/ 0 w 69"/>
                <a:gd name="T15" fmla="*/ 27 h 41"/>
                <a:gd name="T16" fmla="*/ 0 w 69"/>
                <a:gd name="T17" fmla="*/ 27 h 41"/>
                <a:gd name="T18" fmla="*/ 0 w 69"/>
                <a:gd name="T19" fmla="*/ 31 h 41"/>
                <a:gd name="T20" fmla="*/ 2 w 69"/>
                <a:gd name="T21" fmla="*/ 31 h 41"/>
                <a:gd name="T22" fmla="*/ 2 w 69"/>
                <a:gd name="T23" fmla="*/ 31 h 41"/>
                <a:gd name="T24" fmla="*/ 65 w 69"/>
                <a:gd name="T25" fmla="*/ 41 h 41"/>
                <a:gd name="T26" fmla="*/ 65 w 69"/>
                <a:gd name="T27" fmla="*/ 41 h 41"/>
                <a:gd name="T28" fmla="*/ 67 w 69"/>
                <a:gd name="T29" fmla="*/ 41 h 41"/>
                <a:gd name="T30" fmla="*/ 69 w 69"/>
                <a:gd name="T31" fmla="*/ 37 h 41"/>
                <a:gd name="T32" fmla="*/ 69 w 69"/>
                <a:gd name="T33" fmla="*/ 37 h 41"/>
                <a:gd name="T34" fmla="*/ 69 w 69"/>
                <a:gd name="T35" fmla="*/ 6 h 41"/>
                <a:gd name="T36" fmla="*/ 69 w 69"/>
                <a:gd name="T37" fmla="*/ 6 h 41"/>
                <a:gd name="T38" fmla="*/ 67 w 69"/>
                <a:gd name="T39" fmla="*/ 4 h 41"/>
                <a:gd name="T40" fmla="*/ 65 w 69"/>
                <a:gd name="T41" fmla="*/ 2 h 41"/>
                <a:gd name="T42" fmla="*/ 65 w 69"/>
                <a:gd name="T43"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41">
                  <a:moveTo>
                    <a:pt x="65" y="2"/>
                  </a:moveTo>
                  <a:lnTo>
                    <a:pt x="65" y="2"/>
                  </a:lnTo>
                  <a:lnTo>
                    <a:pt x="2" y="0"/>
                  </a:lnTo>
                  <a:lnTo>
                    <a:pt x="2" y="0"/>
                  </a:lnTo>
                  <a:lnTo>
                    <a:pt x="0" y="0"/>
                  </a:lnTo>
                  <a:lnTo>
                    <a:pt x="0" y="4"/>
                  </a:lnTo>
                  <a:lnTo>
                    <a:pt x="0" y="4"/>
                  </a:lnTo>
                  <a:lnTo>
                    <a:pt x="0" y="27"/>
                  </a:lnTo>
                  <a:lnTo>
                    <a:pt x="0" y="27"/>
                  </a:lnTo>
                  <a:lnTo>
                    <a:pt x="0" y="31"/>
                  </a:lnTo>
                  <a:lnTo>
                    <a:pt x="2" y="31"/>
                  </a:lnTo>
                  <a:lnTo>
                    <a:pt x="2" y="31"/>
                  </a:lnTo>
                  <a:lnTo>
                    <a:pt x="65" y="41"/>
                  </a:lnTo>
                  <a:lnTo>
                    <a:pt x="65" y="41"/>
                  </a:lnTo>
                  <a:lnTo>
                    <a:pt x="67" y="41"/>
                  </a:lnTo>
                  <a:lnTo>
                    <a:pt x="69" y="37"/>
                  </a:lnTo>
                  <a:lnTo>
                    <a:pt x="69" y="37"/>
                  </a:lnTo>
                  <a:lnTo>
                    <a:pt x="69" y="6"/>
                  </a:lnTo>
                  <a:lnTo>
                    <a:pt x="69" y="6"/>
                  </a:lnTo>
                  <a:lnTo>
                    <a:pt x="67" y="4"/>
                  </a:lnTo>
                  <a:lnTo>
                    <a:pt x="65" y="2"/>
                  </a:lnTo>
                  <a:lnTo>
                    <a:pt x="65" y="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6" name="Freeform 81"/>
            <p:cNvSpPr>
              <a:spLocks/>
            </p:cNvSpPr>
            <p:nvPr/>
          </p:nvSpPr>
          <p:spPr bwMode="auto">
            <a:xfrm>
              <a:off x="1293402" y="1516925"/>
              <a:ext cx="53975" cy="20637"/>
            </a:xfrm>
            <a:custGeom>
              <a:avLst/>
              <a:gdLst>
                <a:gd name="T0" fmla="*/ 65 w 69"/>
                <a:gd name="T1" fmla="*/ 13 h 25"/>
                <a:gd name="T2" fmla="*/ 65 w 69"/>
                <a:gd name="T3" fmla="*/ 13 h 25"/>
                <a:gd name="T4" fmla="*/ 2 w 69"/>
                <a:gd name="T5" fmla="*/ 0 h 25"/>
                <a:gd name="T6" fmla="*/ 2 w 69"/>
                <a:gd name="T7" fmla="*/ 0 h 25"/>
                <a:gd name="T8" fmla="*/ 0 w 69"/>
                <a:gd name="T9" fmla="*/ 0 h 25"/>
                <a:gd name="T10" fmla="*/ 0 w 69"/>
                <a:gd name="T11" fmla="*/ 4 h 25"/>
                <a:gd name="T12" fmla="*/ 0 w 69"/>
                <a:gd name="T13" fmla="*/ 4 h 25"/>
                <a:gd name="T14" fmla="*/ 0 w 69"/>
                <a:gd name="T15" fmla="*/ 5 h 25"/>
                <a:gd name="T16" fmla="*/ 0 w 69"/>
                <a:gd name="T17" fmla="*/ 5 h 25"/>
                <a:gd name="T18" fmla="*/ 0 w 69"/>
                <a:gd name="T19" fmla="*/ 7 h 25"/>
                <a:gd name="T20" fmla="*/ 2 w 69"/>
                <a:gd name="T21" fmla="*/ 9 h 25"/>
                <a:gd name="T22" fmla="*/ 2 w 69"/>
                <a:gd name="T23" fmla="*/ 9 h 25"/>
                <a:gd name="T24" fmla="*/ 65 w 69"/>
                <a:gd name="T25" fmla="*/ 25 h 25"/>
                <a:gd name="T26" fmla="*/ 65 w 69"/>
                <a:gd name="T27" fmla="*/ 25 h 25"/>
                <a:gd name="T28" fmla="*/ 67 w 69"/>
                <a:gd name="T29" fmla="*/ 25 h 25"/>
                <a:gd name="T30" fmla="*/ 69 w 69"/>
                <a:gd name="T31" fmla="*/ 21 h 25"/>
                <a:gd name="T32" fmla="*/ 69 w 69"/>
                <a:gd name="T33" fmla="*/ 21 h 25"/>
                <a:gd name="T34" fmla="*/ 69 w 69"/>
                <a:gd name="T35" fmla="*/ 19 h 25"/>
                <a:gd name="T36" fmla="*/ 69 w 69"/>
                <a:gd name="T37" fmla="*/ 19 h 25"/>
                <a:gd name="T38" fmla="*/ 67 w 69"/>
                <a:gd name="T39" fmla="*/ 15 h 25"/>
                <a:gd name="T40" fmla="*/ 65 w 69"/>
                <a:gd name="T41" fmla="*/ 13 h 25"/>
                <a:gd name="T42" fmla="*/ 65 w 69"/>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25">
                  <a:moveTo>
                    <a:pt x="65" y="13"/>
                  </a:moveTo>
                  <a:lnTo>
                    <a:pt x="65" y="13"/>
                  </a:lnTo>
                  <a:lnTo>
                    <a:pt x="2" y="0"/>
                  </a:lnTo>
                  <a:lnTo>
                    <a:pt x="2" y="0"/>
                  </a:lnTo>
                  <a:lnTo>
                    <a:pt x="0" y="0"/>
                  </a:lnTo>
                  <a:lnTo>
                    <a:pt x="0" y="4"/>
                  </a:lnTo>
                  <a:lnTo>
                    <a:pt x="0" y="4"/>
                  </a:lnTo>
                  <a:lnTo>
                    <a:pt x="0" y="5"/>
                  </a:lnTo>
                  <a:lnTo>
                    <a:pt x="0" y="5"/>
                  </a:lnTo>
                  <a:lnTo>
                    <a:pt x="0" y="7"/>
                  </a:lnTo>
                  <a:lnTo>
                    <a:pt x="2" y="9"/>
                  </a:lnTo>
                  <a:lnTo>
                    <a:pt x="2" y="9"/>
                  </a:lnTo>
                  <a:lnTo>
                    <a:pt x="65" y="25"/>
                  </a:lnTo>
                  <a:lnTo>
                    <a:pt x="65" y="25"/>
                  </a:lnTo>
                  <a:lnTo>
                    <a:pt x="67" y="25"/>
                  </a:lnTo>
                  <a:lnTo>
                    <a:pt x="69" y="21"/>
                  </a:lnTo>
                  <a:lnTo>
                    <a:pt x="69" y="21"/>
                  </a:lnTo>
                  <a:lnTo>
                    <a:pt x="69" y="19"/>
                  </a:lnTo>
                  <a:lnTo>
                    <a:pt x="69" y="19"/>
                  </a:lnTo>
                  <a:lnTo>
                    <a:pt x="67" y="15"/>
                  </a:lnTo>
                  <a:lnTo>
                    <a:pt x="65" y="13"/>
                  </a:lnTo>
                  <a:lnTo>
                    <a:pt x="65" y="13"/>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7" name="Freeform 82"/>
            <p:cNvSpPr>
              <a:spLocks/>
            </p:cNvSpPr>
            <p:nvPr/>
          </p:nvSpPr>
          <p:spPr bwMode="auto">
            <a:xfrm>
              <a:off x="1293402" y="1529625"/>
              <a:ext cx="53975" cy="23812"/>
            </a:xfrm>
            <a:custGeom>
              <a:avLst/>
              <a:gdLst>
                <a:gd name="T0" fmla="*/ 65 w 69"/>
                <a:gd name="T1" fmla="*/ 18 h 30"/>
                <a:gd name="T2" fmla="*/ 65 w 69"/>
                <a:gd name="T3" fmla="*/ 18 h 30"/>
                <a:gd name="T4" fmla="*/ 2 w 69"/>
                <a:gd name="T5" fmla="*/ 0 h 30"/>
                <a:gd name="T6" fmla="*/ 2 w 69"/>
                <a:gd name="T7" fmla="*/ 0 h 30"/>
                <a:gd name="T8" fmla="*/ 0 w 69"/>
                <a:gd name="T9" fmla="*/ 0 h 30"/>
                <a:gd name="T10" fmla="*/ 0 w 69"/>
                <a:gd name="T11" fmla="*/ 4 h 30"/>
                <a:gd name="T12" fmla="*/ 0 w 69"/>
                <a:gd name="T13" fmla="*/ 4 h 30"/>
                <a:gd name="T14" fmla="*/ 0 w 69"/>
                <a:gd name="T15" fmla="*/ 6 h 30"/>
                <a:gd name="T16" fmla="*/ 0 w 69"/>
                <a:gd name="T17" fmla="*/ 6 h 30"/>
                <a:gd name="T18" fmla="*/ 0 w 69"/>
                <a:gd name="T19" fmla="*/ 8 h 30"/>
                <a:gd name="T20" fmla="*/ 2 w 69"/>
                <a:gd name="T21" fmla="*/ 10 h 30"/>
                <a:gd name="T22" fmla="*/ 2 w 69"/>
                <a:gd name="T23" fmla="*/ 10 h 30"/>
                <a:gd name="T24" fmla="*/ 65 w 69"/>
                <a:gd name="T25" fmla="*/ 30 h 30"/>
                <a:gd name="T26" fmla="*/ 65 w 69"/>
                <a:gd name="T27" fmla="*/ 30 h 30"/>
                <a:gd name="T28" fmla="*/ 67 w 69"/>
                <a:gd name="T29" fmla="*/ 30 h 30"/>
                <a:gd name="T30" fmla="*/ 69 w 69"/>
                <a:gd name="T31" fmla="*/ 26 h 30"/>
                <a:gd name="T32" fmla="*/ 69 w 69"/>
                <a:gd name="T33" fmla="*/ 26 h 30"/>
                <a:gd name="T34" fmla="*/ 69 w 69"/>
                <a:gd name="T35" fmla="*/ 24 h 30"/>
                <a:gd name="T36" fmla="*/ 69 w 69"/>
                <a:gd name="T37" fmla="*/ 24 h 30"/>
                <a:gd name="T38" fmla="*/ 67 w 69"/>
                <a:gd name="T39" fmla="*/ 20 h 30"/>
                <a:gd name="T40" fmla="*/ 65 w 69"/>
                <a:gd name="T41" fmla="*/ 18 h 30"/>
                <a:gd name="T42" fmla="*/ 65 w 69"/>
                <a:gd name="T4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30">
                  <a:moveTo>
                    <a:pt x="65" y="18"/>
                  </a:moveTo>
                  <a:lnTo>
                    <a:pt x="65" y="18"/>
                  </a:lnTo>
                  <a:lnTo>
                    <a:pt x="2" y="0"/>
                  </a:lnTo>
                  <a:lnTo>
                    <a:pt x="2" y="0"/>
                  </a:lnTo>
                  <a:lnTo>
                    <a:pt x="0" y="0"/>
                  </a:lnTo>
                  <a:lnTo>
                    <a:pt x="0" y="4"/>
                  </a:lnTo>
                  <a:lnTo>
                    <a:pt x="0" y="4"/>
                  </a:lnTo>
                  <a:lnTo>
                    <a:pt x="0" y="6"/>
                  </a:lnTo>
                  <a:lnTo>
                    <a:pt x="0" y="6"/>
                  </a:lnTo>
                  <a:lnTo>
                    <a:pt x="0" y="8"/>
                  </a:lnTo>
                  <a:lnTo>
                    <a:pt x="2" y="10"/>
                  </a:lnTo>
                  <a:lnTo>
                    <a:pt x="2" y="10"/>
                  </a:lnTo>
                  <a:lnTo>
                    <a:pt x="65" y="30"/>
                  </a:lnTo>
                  <a:lnTo>
                    <a:pt x="65" y="30"/>
                  </a:lnTo>
                  <a:lnTo>
                    <a:pt x="67" y="30"/>
                  </a:lnTo>
                  <a:lnTo>
                    <a:pt x="69" y="26"/>
                  </a:lnTo>
                  <a:lnTo>
                    <a:pt x="69" y="26"/>
                  </a:lnTo>
                  <a:lnTo>
                    <a:pt x="69" y="24"/>
                  </a:lnTo>
                  <a:lnTo>
                    <a:pt x="69" y="24"/>
                  </a:lnTo>
                  <a:lnTo>
                    <a:pt x="67" y="20"/>
                  </a:lnTo>
                  <a:lnTo>
                    <a:pt x="65" y="18"/>
                  </a:lnTo>
                  <a:lnTo>
                    <a:pt x="65" y="18"/>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8" name="Freeform 83"/>
            <p:cNvSpPr>
              <a:spLocks/>
            </p:cNvSpPr>
            <p:nvPr/>
          </p:nvSpPr>
          <p:spPr bwMode="auto">
            <a:xfrm>
              <a:off x="1715677" y="1139100"/>
              <a:ext cx="150813" cy="574675"/>
            </a:xfrm>
            <a:custGeom>
              <a:avLst/>
              <a:gdLst>
                <a:gd name="T0" fmla="*/ 0 w 190"/>
                <a:gd name="T1" fmla="*/ 722 h 722"/>
                <a:gd name="T2" fmla="*/ 190 w 190"/>
                <a:gd name="T3" fmla="*/ 713 h 722"/>
                <a:gd name="T4" fmla="*/ 190 w 190"/>
                <a:gd name="T5" fmla="*/ 0 h 722"/>
                <a:gd name="T6" fmla="*/ 0 w 190"/>
                <a:gd name="T7" fmla="*/ 4 h 722"/>
                <a:gd name="T8" fmla="*/ 0 w 190"/>
                <a:gd name="T9" fmla="*/ 722 h 722"/>
              </a:gdLst>
              <a:ahLst/>
              <a:cxnLst>
                <a:cxn ang="0">
                  <a:pos x="T0" y="T1"/>
                </a:cxn>
                <a:cxn ang="0">
                  <a:pos x="T2" y="T3"/>
                </a:cxn>
                <a:cxn ang="0">
                  <a:pos x="T4" y="T5"/>
                </a:cxn>
                <a:cxn ang="0">
                  <a:pos x="T6" y="T7"/>
                </a:cxn>
                <a:cxn ang="0">
                  <a:pos x="T8" y="T9"/>
                </a:cxn>
              </a:cxnLst>
              <a:rect l="0" t="0" r="r" b="b"/>
              <a:pathLst>
                <a:path w="190" h="722">
                  <a:moveTo>
                    <a:pt x="0" y="722"/>
                  </a:moveTo>
                  <a:lnTo>
                    <a:pt x="190" y="713"/>
                  </a:lnTo>
                  <a:lnTo>
                    <a:pt x="190" y="0"/>
                  </a:lnTo>
                  <a:lnTo>
                    <a:pt x="0" y="4"/>
                  </a:lnTo>
                  <a:lnTo>
                    <a:pt x="0" y="72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grpSp>
      <p:grpSp>
        <p:nvGrpSpPr>
          <p:cNvPr id="349" name="组合 348"/>
          <p:cNvGrpSpPr/>
          <p:nvPr/>
        </p:nvGrpSpPr>
        <p:grpSpPr>
          <a:xfrm>
            <a:off x="6012160" y="3903926"/>
            <a:ext cx="446400" cy="252000"/>
            <a:chOff x="15428913" y="-815975"/>
            <a:chExt cx="823912" cy="533400"/>
          </a:xfrm>
          <a:solidFill>
            <a:schemeClr val="bg1"/>
          </a:solidFill>
        </p:grpSpPr>
        <p:sp>
          <p:nvSpPr>
            <p:cNvPr id="350" name="Freeform 521"/>
            <p:cNvSpPr>
              <a:spLocks/>
            </p:cNvSpPr>
            <p:nvPr/>
          </p:nvSpPr>
          <p:spPr bwMode="auto">
            <a:xfrm>
              <a:off x="15886113" y="-690562"/>
              <a:ext cx="276225" cy="149225"/>
            </a:xfrm>
            <a:custGeom>
              <a:avLst/>
              <a:gdLst>
                <a:gd name="T0" fmla="*/ 173 w 174"/>
                <a:gd name="T1" fmla="*/ 17 h 94"/>
                <a:gd name="T2" fmla="*/ 170 w 174"/>
                <a:gd name="T3" fmla="*/ 23 h 94"/>
                <a:gd name="T4" fmla="*/ 160 w 174"/>
                <a:gd name="T5" fmla="*/ 42 h 94"/>
                <a:gd name="T6" fmla="*/ 157 w 174"/>
                <a:gd name="T7" fmla="*/ 41 h 94"/>
                <a:gd name="T8" fmla="*/ 153 w 174"/>
                <a:gd name="T9" fmla="*/ 27 h 94"/>
                <a:gd name="T10" fmla="*/ 151 w 174"/>
                <a:gd name="T11" fmla="*/ 28 h 94"/>
                <a:gd name="T12" fmla="*/ 144 w 174"/>
                <a:gd name="T13" fmla="*/ 16 h 94"/>
                <a:gd name="T14" fmla="*/ 141 w 174"/>
                <a:gd name="T15" fmla="*/ 17 h 94"/>
                <a:gd name="T16" fmla="*/ 136 w 174"/>
                <a:gd name="T17" fmla="*/ 23 h 94"/>
                <a:gd name="T18" fmla="*/ 126 w 174"/>
                <a:gd name="T19" fmla="*/ 41 h 94"/>
                <a:gd name="T20" fmla="*/ 121 w 174"/>
                <a:gd name="T21" fmla="*/ 44 h 94"/>
                <a:gd name="T22" fmla="*/ 118 w 174"/>
                <a:gd name="T23" fmla="*/ 43 h 94"/>
                <a:gd name="T24" fmla="*/ 112 w 174"/>
                <a:gd name="T25" fmla="*/ 50 h 94"/>
                <a:gd name="T26" fmla="*/ 107 w 174"/>
                <a:gd name="T27" fmla="*/ 52 h 94"/>
                <a:gd name="T28" fmla="*/ 102 w 174"/>
                <a:gd name="T29" fmla="*/ 18 h 94"/>
                <a:gd name="T30" fmla="*/ 97 w 174"/>
                <a:gd name="T31" fmla="*/ 34 h 94"/>
                <a:gd name="T32" fmla="*/ 93 w 174"/>
                <a:gd name="T33" fmla="*/ 10 h 94"/>
                <a:gd name="T34" fmla="*/ 89 w 174"/>
                <a:gd name="T35" fmla="*/ 17 h 94"/>
                <a:gd name="T36" fmla="*/ 82 w 174"/>
                <a:gd name="T37" fmla="*/ 11 h 94"/>
                <a:gd name="T38" fmla="*/ 74 w 174"/>
                <a:gd name="T39" fmla="*/ 28 h 94"/>
                <a:gd name="T40" fmla="*/ 60 w 174"/>
                <a:gd name="T41" fmla="*/ 57 h 94"/>
                <a:gd name="T42" fmla="*/ 54 w 174"/>
                <a:gd name="T43" fmla="*/ 63 h 94"/>
                <a:gd name="T44" fmla="*/ 49 w 174"/>
                <a:gd name="T45" fmla="*/ 37 h 94"/>
                <a:gd name="T46" fmla="*/ 45 w 174"/>
                <a:gd name="T47" fmla="*/ 51 h 94"/>
                <a:gd name="T48" fmla="*/ 39 w 174"/>
                <a:gd name="T49" fmla="*/ 60 h 94"/>
                <a:gd name="T50" fmla="*/ 37 w 174"/>
                <a:gd name="T51" fmla="*/ 61 h 94"/>
                <a:gd name="T52" fmla="*/ 31 w 174"/>
                <a:gd name="T53" fmla="*/ 58 h 94"/>
                <a:gd name="T54" fmla="*/ 25 w 174"/>
                <a:gd name="T55" fmla="*/ 71 h 94"/>
                <a:gd name="T56" fmla="*/ 17 w 174"/>
                <a:gd name="T57" fmla="*/ 76 h 94"/>
                <a:gd name="T58" fmla="*/ 12 w 174"/>
                <a:gd name="T59" fmla="*/ 78 h 94"/>
                <a:gd name="T60" fmla="*/ 7 w 174"/>
                <a:gd name="T61" fmla="*/ 93 h 94"/>
                <a:gd name="T62" fmla="*/ 0 w 174"/>
                <a:gd name="T63" fmla="*/ 93 h 94"/>
                <a:gd name="T64" fmla="*/ 5 w 174"/>
                <a:gd name="T65" fmla="*/ 91 h 94"/>
                <a:gd name="T66" fmla="*/ 14 w 174"/>
                <a:gd name="T67" fmla="*/ 75 h 94"/>
                <a:gd name="T68" fmla="*/ 18 w 174"/>
                <a:gd name="T69" fmla="*/ 71 h 94"/>
                <a:gd name="T70" fmla="*/ 26 w 174"/>
                <a:gd name="T71" fmla="*/ 50 h 94"/>
                <a:gd name="T72" fmla="*/ 28 w 174"/>
                <a:gd name="T73" fmla="*/ 49 h 94"/>
                <a:gd name="T74" fmla="*/ 40 w 174"/>
                <a:gd name="T75" fmla="*/ 42 h 94"/>
                <a:gd name="T76" fmla="*/ 41 w 174"/>
                <a:gd name="T77" fmla="*/ 41 h 94"/>
                <a:gd name="T78" fmla="*/ 48 w 174"/>
                <a:gd name="T79" fmla="*/ 25 h 94"/>
                <a:gd name="T80" fmla="*/ 50 w 174"/>
                <a:gd name="T81" fmla="*/ 22 h 94"/>
                <a:gd name="T82" fmla="*/ 56 w 174"/>
                <a:gd name="T83" fmla="*/ 57 h 94"/>
                <a:gd name="T84" fmla="*/ 61 w 174"/>
                <a:gd name="T85" fmla="*/ 38 h 94"/>
                <a:gd name="T86" fmla="*/ 72 w 174"/>
                <a:gd name="T87" fmla="*/ 26 h 94"/>
                <a:gd name="T88" fmla="*/ 79 w 174"/>
                <a:gd name="T89" fmla="*/ 10 h 94"/>
                <a:gd name="T90" fmla="*/ 84 w 174"/>
                <a:gd name="T91" fmla="*/ 5 h 94"/>
                <a:gd name="T92" fmla="*/ 89 w 174"/>
                <a:gd name="T93" fmla="*/ 11 h 94"/>
                <a:gd name="T94" fmla="*/ 93 w 174"/>
                <a:gd name="T95" fmla="*/ 0 h 94"/>
                <a:gd name="T96" fmla="*/ 98 w 174"/>
                <a:gd name="T97" fmla="*/ 20 h 94"/>
                <a:gd name="T98" fmla="*/ 103 w 174"/>
                <a:gd name="T99" fmla="*/ 1 h 94"/>
                <a:gd name="T100" fmla="*/ 109 w 174"/>
                <a:gd name="T101" fmla="*/ 49 h 94"/>
                <a:gd name="T102" fmla="*/ 115 w 174"/>
                <a:gd name="T103" fmla="*/ 33 h 94"/>
                <a:gd name="T104" fmla="*/ 121 w 174"/>
                <a:gd name="T105" fmla="*/ 41 h 94"/>
                <a:gd name="T106" fmla="*/ 136 w 174"/>
                <a:gd name="T107" fmla="*/ 6 h 94"/>
                <a:gd name="T108" fmla="*/ 140 w 174"/>
                <a:gd name="T109" fmla="*/ 6 h 94"/>
                <a:gd name="T110" fmla="*/ 146 w 174"/>
                <a:gd name="T111" fmla="*/ 4 h 94"/>
                <a:gd name="T112" fmla="*/ 151 w 174"/>
                <a:gd name="T113" fmla="*/ 17 h 94"/>
                <a:gd name="T114" fmla="*/ 154 w 174"/>
                <a:gd name="T115" fmla="*/ 5 h 94"/>
                <a:gd name="T116" fmla="*/ 157 w 174"/>
                <a:gd name="T117" fmla="*/ 6 h 94"/>
                <a:gd name="T118" fmla="*/ 167 w 174"/>
                <a:gd name="T119"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94">
                  <a:moveTo>
                    <a:pt x="171" y="18"/>
                  </a:moveTo>
                  <a:lnTo>
                    <a:pt x="171" y="18"/>
                  </a:lnTo>
                  <a:lnTo>
                    <a:pt x="172" y="17"/>
                  </a:lnTo>
                  <a:lnTo>
                    <a:pt x="173" y="17"/>
                  </a:lnTo>
                  <a:lnTo>
                    <a:pt x="173" y="17"/>
                  </a:lnTo>
                  <a:lnTo>
                    <a:pt x="174" y="18"/>
                  </a:lnTo>
                  <a:lnTo>
                    <a:pt x="174" y="19"/>
                  </a:lnTo>
                  <a:lnTo>
                    <a:pt x="170" y="23"/>
                  </a:lnTo>
                  <a:lnTo>
                    <a:pt x="166" y="39"/>
                  </a:lnTo>
                  <a:lnTo>
                    <a:pt x="166" y="39"/>
                  </a:lnTo>
                  <a:lnTo>
                    <a:pt x="164" y="41"/>
                  </a:lnTo>
                  <a:lnTo>
                    <a:pt x="160" y="42"/>
                  </a:lnTo>
                  <a:lnTo>
                    <a:pt x="160" y="42"/>
                  </a:lnTo>
                  <a:lnTo>
                    <a:pt x="158" y="42"/>
                  </a:lnTo>
                  <a:lnTo>
                    <a:pt x="157" y="41"/>
                  </a:lnTo>
                  <a:lnTo>
                    <a:pt x="157" y="41"/>
                  </a:lnTo>
                  <a:lnTo>
                    <a:pt x="157" y="41"/>
                  </a:lnTo>
                  <a:lnTo>
                    <a:pt x="157" y="41"/>
                  </a:lnTo>
                  <a:lnTo>
                    <a:pt x="155" y="17"/>
                  </a:lnTo>
                  <a:lnTo>
                    <a:pt x="153" y="27"/>
                  </a:lnTo>
                  <a:lnTo>
                    <a:pt x="153" y="27"/>
                  </a:lnTo>
                  <a:lnTo>
                    <a:pt x="152" y="28"/>
                  </a:lnTo>
                  <a:lnTo>
                    <a:pt x="151" y="28"/>
                  </a:lnTo>
                  <a:lnTo>
                    <a:pt x="151" y="28"/>
                  </a:lnTo>
                  <a:lnTo>
                    <a:pt x="148" y="27"/>
                  </a:lnTo>
                  <a:lnTo>
                    <a:pt x="148" y="27"/>
                  </a:lnTo>
                  <a:lnTo>
                    <a:pt x="145" y="12"/>
                  </a:lnTo>
                  <a:lnTo>
                    <a:pt x="144" y="16"/>
                  </a:lnTo>
                  <a:lnTo>
                    <a:pt x="144" y="16"/>
                  </a:lnTo>
                  <a:lnTo>
                    <a:pt x="143" y="17"/>
                  </a:lnTo>
                  <a:lnTo>
                    <a:pt x="141" y="17"/>
                  </a:lnTo>
                  <a:lnTo>
                    <a:pt x="141" y="17"/>
                  </a:lnTo>
                  <a:lnTo>
                    <a:pt x="140" y="17"/>
                  </a:lnTo>
                  <a:lnTo>
                    <a:pt x="140" y="17"/>
                  </a:lnTo>
                  <a:lnTo>
                    <a:pt x="138" y="12"/>
                  </a:lnTo>
                  <a:lnTo>
                    <a:pt x="136" y="23"/>
                  </a:lnTo>
                  <a:lnTo>
                    <a:pt x="136" y="23"/>
                  </a:lnTo>
                  <a:lnTo>
                    <a:pt x="135" y="23"/>
                  </a:lnTo>
                  <a:lnTo>
                    <a:pt x="126" y="41"/>
                  </a:lnTo>
                  <a:lnTo>
                    <a:pt x="126" y="41"/>
                  </a:lnTo>
                  <a:lnTo>
                    <a:pt x="126" y="41"/>
                  </a:lnTo>
                  <a:lnTo>
                    <a:pt x="126" y="41"/>
                  </a:lnTo>
                  <a:lnTo>
                    <a:pt x="121" y="44"/>
                  </a:lnTo>
                  <a:lnTo>
                    <a:pt x="121" y="44"/>
                  </a:lnTo>
                  <a:lnTo>
                    <a:pt x="120" y="44"/>
                  </a:lnTo>
                  <a:lnTo>
                    <a:pt x="119" y="43"/>
                  </a:lnTo>
                  <a:lnTo>
                    <a:pt x="119" y="43"/>
                  </a:lnTo>
                  <a:lnTo>
                    <a:pt x="118" y="43"/>
                  </a:lnTo>
                  <a:lnTo>
                    <a:pt x="116" y="39"/>
                  </a:lnTo>
                  <a:lnTo>
                    <a:pt x="113" y="49"/>
                  </a:lnTo>
                  <a:lnTo>
                    <a:pt x="113" y="49"/>
                  </a:lnTo>
                  <a:lnTo>
                    <a:pt x="112" y="50"/>
                  </a:lnTo>
                  <a:lnTo>
                    <a:pt x="112" y="50"/>
                  </a:lnTo>
                  <a:lnTo>
                    <a:pt x="108" y="52"/>
                  </a:lnTo>
                  <a:lnTo>
                    <a:pt x="108" y="52"/>
                  </a:lnTo>
                  <a:lnTo>
                    <a:pt x="107" y="52"/>
                  </a:lnTo>
                  <a:lnTo>
                    <a:pt x="106" y="52"/>
                  </a:lnTo>
                  <a:lnTo>
                    <a:pt x="106" y="52"/>
                  </a:lnTo>
                  <a:lnTo>
                    <a:pt x="105" y="51"/>
                  </a:lnTo>
                  <a:lnTo>
                    <a:pt x="102" y="18"/>
                  </a:lnTo>
                  <a:lnTo>
                    <a:pt x="99" y="33"/>
                  </a:lnTo>
                  <a:lnTo>
                    <a:pt x="99" y="33"/>
                  </a:lnTo>
                  <a:lnTo>
                    <a:pt x="99" y="34"/>
                  </a:lnTo>
                  <a:lnTo>
                    <a:pt x="97" y="34"/>
                  </a:lnTo>
                  <a:lnTo>
                    <a:pt x="97" y="34"/>
                  </a:lnTo>
                  <a:lnTo>
                    <a:pt x="96" y="34"/>
                  </a:lnTo>
                  <a:lnTo>
                    <a:pt x="96" y="33"/>
                  </a:lnTo>
                  <a:lnTo>
                    <a:pt x="93" y="10"/>
                  </a:lnTo>
                  <a:lnTo>
                    <a:pt x="91" y="16"/>
                  </a:lnTo>
                  <a:lnTo>
                    <a:pt x="91" y="16"/>
                  </a:lnTo>
                  <a:lnTo>
                    <a:pt x="90" y="17"/>
                  </a:lnTo>
                  <a:lnTo>
                    <a:pt x="89" y="17"/>
                  </a:lnTo>
                  <a:lnTo>
                    <a:pt x="89" y="17"/>
                  </a:lnTo>
                  <a:lnTo>
                    <a:pt x="88" y="16"/>
                  </a:lnTo>
                  <a:lnTo>
                    <a:pt x="84" y="9"/>
                  </a:lnTo>
                  <a:lnTo>
                    <a:pt x="82" y="11"/>
                  </a:lnTo>
                  <a:lnTo>
                    <a:pt x="78" y="27"/>
                  </a:lnTo>
                  <a:lnTo>
                    <a:pt x="78" y="27"/>
                  </a:lnTo>
                  <a:lnTo>
                    <a:pt x="77" y="28"/>
                  </a:lnTo>
                  <a:lnTo>
                    <a:pt x="74" y="28"/>
                  </a:lnTo>
                  <a:lnTo>
                    <a:pt x="65" y="39"/>
                  </a:lnTo>
                  <a:lnTo>
                    <a:pt x="60" y="57"/>
                  </a:lnTo>
                  <a:lnTo>
                    <a:pt x="60" y="57"/>
                  </a:lnTo>
                  <a:lnTo>
                    <a:pt x="60" y="57"/>
                  </a:lnTo>
                  <a:lnTo>
                    <a:pt x="56" y="62"/>
                  </a:lnTo>
                  <a:lnTo>
                    <a:pt x="56" y="62"/>
                  </a:lnTo>
                  <a:lnTo>
                    <a:pt x="55" y="63"/>
                  </a:lnTo>
                  <a:lnTo>
                    <a:pt x="54" y="63"/>
                  </a:lnTo>
                  <a:lnTo>
                    <a:pt x="54" y="63"/>
                  </a:lnTo>
                  <a:lnTo>
                    <a:pt x="53" y="62"/>
                  </a:lnTo>
                  <a:lnTo>
                    <a:pt x="53" y="62"/>
                  </a:lnTo>
                  <a:lnTo>
                    <a:pt x="49" y="37"/>
                  </a:lnTo>
                  <a:lnTo>
                    <a:pt x="47" y="50"/>
                  </a:lnTo>
                  <a:lnTo>
                    <a:pt x="47" y="50"/>
                  </a:lnTo>
                  <a:lnTo>
                    <a:pt x="46" y="51"/>
                  </a:lnTo>
                  <a:lnTo>
                    <a:pt x="45" y="51"/>
                  </a:lnTo>
                  <a:lnTo>
                    <a:pt x="45" y="51"/>
                  </a:lnTo>
                  <a:lnTo>
                    <a:pt x="44" y="51"/>
                  </a:lnTo>
                  <a:lnTo>
                    <a:pt x="42" y="47"/>
                  </a:lnTo>
                  <a:lnTo>
                    <a:pt x="39" y="60"/>
                  </a:lnTo>
                  <a:lnTo>
                    <a:pt x="39" y="60"/>
                  </a:lnTo>
                  <a:lnTo>
                    <a:pt x="39" y="61"/>
                  </a:lnTo>
                  <a:lnTo>
                    <a:pt x="37" y="61"/>
                  </a:lnTo>
                  <a:lnTo>
                    <a:pt x="37" y="61"/>
                  </a:lnTo>
                  <a:lnTo>
                    <a:pt x="35" y="61"/>
                  </a:lnTo>
                  <a:lnTo>
                    <a:pt x="35" y="61"/>
                  </a:lnTo>
                  <a:lnTo>
                    <a:pt x="31" y="58"/>
                  </a:lnTo>
                  <a:lnTo>
                    <a:pt x="31" y="58"/>
                  </a:lnTo>
                  <a:lnTo>
                    <a:pt x="30" y="57"/>
                  </a:lnTo>
                  <a:lnTo>
                    <a:pt x="29" y="54"/>
                  </a:lnTo>
                  <a:lnTo>
                    <a:pt x="25" y="71"/>
                  </a:lnTo>
                  <a:lnTo>
                    <a:pt x="25" y="71"/>
                  </a:lnTo>
                  <a:lnTo>
                    <a:pt x="24" y="71"/>
                  </a:lnTo>
                  <a:lnTo>
                    <a:pt x="24" y="71"/>
                  </a:lnTo>
                  <a:lnTo>
                    <a:pt x="21" y="74"/>
                  </a:lnTo>
                  <a:lnTo>
                    <a:pt x="17" y="76"/>
                  </a:lnTo>
                  <a:lnTo>
                    <a:pt x="17" y="76"/>
                  </a:lnTo>
                  <a:lnTo>
                    <a:pt x="16" y="76"/>
                  </a:lnTo>
                  <a:lnTo>
                    <a:pt x="16" y="76"/>
                  </a:lnTo>
                  <a:lnTo>
                    <a:pt x="12" y="78"/>
                  </a:lnTo>
                  <a:lnTo>
                    <a:pt x="8" y="92"/>
                  </a:lnTo>
                  <a:lnTo>
                    <a:pt x="8" y="92"/>
                  </a:lnTo>
                  <a:lnTo>
                    <a:pt x="7" y="93"/>
                  </a:lnTo>
                  <a:lnTo>
                    <a:pt x="7" y="93"/>
                  </a:lnTo>
                  <a:lnTo>
                    <a:pt x="2" y="94"/>
                  </a:lnTo>
                  <a:lnTo>
                    <a:pt x="2" y="94"/>
                  </a:lnTo>
                  <a:lnTo>
                    <a:pt x="1" y="94"/>
                  </a:lnTo>
                  <a:lnTo>
                    <a:pt x="0" y="93"/>
                  </a:lnTo>
                  <a:lnTo>
                    <a:pt x="0" y="93"/>
                  </a:lnTo>
                  <a:lnTo>
                    <a:pt x="0" y="92"/>
                  </a:lnTo>
                  <a:lnTo>
                    <a:pt x="1" y="92"/>
                  </a:lnTo>
                  <a:lnTo>
                    <a:pt x="5" y="91"/>
                  </a:lnTo>
                  <a:lnTo>
                    <a:pt x="9" y="77"/>
                  </a:lnTo>
                  <a:lnTo>
                    <a:pt x="9" y="77"/>
                  </a:lnTo>
                  <a:lnTo>
                    <a:pt x="10" y="77"/>
                  </a:lnTo>
                  <a:lnTo>
                    <a:pt x="14" y="75"/>
                  </a:lnTo>
                  <a:lnTo>
                    <a:pt x="18" y="71"/>
                  </a:lnTo>
                  <a:lnTo>
                    <a:pt x="18" y="71"/>
                  </a:lnTo>
                  <a:lnTo>
                    <a:pt x="18" y="71"/>
                  </a:lnTo>
                  <a:lnTo>
                    <a:pt x="18" y="71"/>
                  </a:lnTo>
                  <a:lnTo>
                    <a:pt x="18" y="71"/>
                  </a:lnTo>
                  <a:lnTo>
                    <a:pt x="22" y="70"/>
                  </a:lnTo>
                  <a:lnTo>
                    <a:pt x="26" y="50"/>
                  </a:lnTo>
                  <a:lnTo>
                    <a:pt x="26" y="50"/>
                  </a:lnTo>
                  <a:lnTo>
                    <a:pt x="26" y="50"/>
                  </a:lnTo>
                  <a:lnTo>
                    <a:pt x="27" y="49"/>
                  </a:lnTo>
                  <a:lnTo>
                    <a:pt x="27" y="49"/>
                  </a:lnTo>
                  <a:lnTo>
                    <a:pt x="28" y="49"/>
                  </a:lnTo>
                  <a:lnTo>
                    <a:pt x="29" y="50"/>
                  </a:lnTo>
                  <a:lnTo>
                    <a:pt x="33" y="55"/>
                  </a:lnTo>
                  <a:lnTo>
                    <a:pt x="35" y="58"/>
                  </a:lnTo>
                  <a:lnTo>
                    <a:pt x="40" y="42"/>
                  </a:lnTo>
                  <a:lnTo>
                    <a:pt x="40" y="42"/>
                  </a:lnTo>
                  <a:lnTo>
                    <a:pt x="40" y="42"/>
                  </a:lnTo>
                  <a:lnTo>
                    <a:pt x="41" y="41"/>
                  </a:lnTo>
                  <a:lnTo>
                    <a:pt x="41" y="41"/>
                  </a:lnTo>
                  <a:lnTo>
                    <a:pt x="42" y="41"/>
                  </a:lnTo>
                  <a:lnTo>
                    <a:pt x="43" y="42"/>
                  </a:lnTo>
                  <a:lnTo>
                    <a:pt x="45" y="45"/>
                  </a:lnTo>
                  <a:lnTo>
                    <a:pt x="48" y="25"/>
                  </a:lnTo>
                  <a:lnTo>
                    <a:pt x="48" y="25"/>
                  </a:lnTo>
                  <a:lnTo>
                    <a:pt x="48" y="25"/>
                  </a:lnTo>
                  <a:lnTo>
                    <a:pt x="49" y="23"/>
                  </a:lnTo>
                  <a:lnTo>
                    <a:pt x="50" y="22"/>
                  </a:lnTo>
                  <a:lnTo>
                    <a:pt x="50" y="22"/>
                  </a:lnTo>
                  <a:lnTo>
                    <a:pt x="51" y="23"/>
                  </a:lnTo>
                  <a:lnTo>
                    <a:pt x="51" y="25"/>
                  </a:lnTo>
                  <a:lnTo>
                    <a:pt x="56" y="57"/>
                  </a:lnTo>
                  <a:lnTo>
                    <a:pt x="57" y="55"/>
                  </a:lnTo>
                  <a:lnTo>
                    <a:pt x="61" y="38"/>
                  </a:lnTo>
                  <a:lnTo>
                    <a:pt x="61" y="38"/>
                  </a:lnTo>
                  <a:lnTo>
                    <a:pt x="61" y="38"/>
                  </a:lnTo>
                  <a:lnTo>
                    <a:pt x="71" y="27"/>
                  </a:lnTo>
                  <a:lnTo>
                    <a:pt x="71" y="27"/>
                  </a:lnTo>
                  <a:lnTo>
                    <a:pt x="71" y="27"/>
                  </a:lnTo>
                  <a:lnTo>
                    <a:pt x="72" y="26"/>
                  </a:lnTo>
                  <a:lnTo>
                    <a:pt x="75" y="26"/>
                  </a:lnTo>
                  <a:lnTo>
                    <a:pt x="78" y="11"/>
                  </a:lnTo>
                  <a:lnTo>
                    <a:pt x="78" y="11"/>
                  </a:lnTo>
                  <a:lnTo>
                    <a:pt x="79" y="10"/>
                  </a:lnTo>
                  <a:lnTo>
                    <a:pt x="83" y="5"/>
                  </a:lnTo>
                  <a:lnTo>
                    <a:pt x="83" y="5"/>
                  </a:lnTo>
                  <a:lnTo>
                    <a:pt x="83" y="5"/>
                  </a:lnTo>
                  <a:lnTo>
                    <a:pt x="84" y="5"/>
                  </a:lnTo>
                  <a:lnTo>
                    <a:pt x="84" y="5"/>
                  </a:lnTo>
                  <a:lnTo>
                    <a:pt x="86" y="5"/>
                  </a:lnTo>
                  <a:lnTo>
                    <a:pt x="87" y="5"/>
                  </a:lnTo>
                  <a:lnTo>
                    <a:pt x="89" y="11"/>
                  </a:lnTo>
                  <a:lnTo>
                    <a:pt x="92" y="1"/>
                  </a:lnTo>
                  <a:lnTo>
                    <a:pt x="92" y="1"/>
                  </a:lnTo>
                  <a:lnTo>
                    <a:pt x="92" y="1"/>
                  </a:lnTo>
                  <a:lnTo>
                    <a:pt x="93" y="0"/>
                  </a:lnTo>
                  <a:lnTo>
                    <a:pt x="93" y="0"/>
                  </a:lnTo>
                  <a:lnTo>
                    <a:pt x="95" y="1"/>
                  </a:lnTo>
                  <a:lnTo>
                    <a:pt x="95" y="1"/>
                  </a:lnTo>
                  <a:lnTo>
                    <a:pt x="98" y="20"/>
                  </a:lnTo>
                  <a:lnTo>
                    <a:pt x="100" y="2"/>
                  </a:lnTo>
                  <a:lnTo>
                    <a:pt x="100" y="2"/>
                  </a:lnTo>
                  <a:lnTo>
                    <a:pt x="102" y="1"/>
                  </a:lnTo>
                  <a:lnTo>
                    <a:pt x="103" y="1"/>
                  </a:lnTo>
                  <a:lnTo>
                    <a:pt x="103" y="1"/>
                  </a:lnTo>
                  <a:lnTo>
                    <a:pt x="104" y="1"/>
                  </a:lnTo>
                  <a:lnTo>
                    <a:pt x="105" y="2"/>
                  </a:lnTo>
                  <a:lnTo>
                    <a:pt x="109" y="49"/>
                  </a:lnTo>
                  <a:lnTo>
                    <a:pt x="110" y="48"/>
                  </a:lnTo>
                  <a:lnTo>
                    <a:pt x="114" y="34"/>
                  </a:lnTo>
                  <a:lnTo>
                    <a:pt x="114" y="34"/>
                  </a:lnTo>
                  <a:lnTo>
                    <a:pt x="115" y="33"/>
                  </a:lnTo>
                  <a:lnTo>
                    <a:pt x="115" y="33"/>
                  </a:lnTo>
                  <a:lnTo>
                    <a:pt x="116" y="33"/>
                  </a:lnTo>
                  <a:lnTo>
                    <a:pt x="118" y="34"/>
                  </a:lnTo>
                  <a:lnTo>
                    <a:pt x="121" y="41"/>
                  </a:lnTo>
                  <a:lnTo>
                    <a:pt x="123" y="38"/>
                  </a:lnTo>
                  <a:lnTo>
                    <a:pt x="131" y="22"/>
                  </a:lnTo>
                  <a:lnTo>
                    <a:pt x="136" y="6"/>
                  </a:lnTo>
                  <a:lnTo>
                    <a:pt x="136" y="6"/>
                  </a:lnTo>
                  <a:lnTo>
                    <a:pt x="137" y="5"/>
                  </a:lnTo>
                  <a:lnTo>
                    <a:pt x="137" y="5"/>
                  </a:lnTo>
                  <a:lnTo>
                    <a:pt x="139" y="5"/>
                  </a:lnTo>
                  <a:lnTo>
                    <a:pt x="140" y="6"/>
                  </a:lnTo>
                  <a:lnTo>
                    <a:pt x="142" y="12"/>
                  </a:lnTo>
                  <a:lnTo>
                    <a:pt x="144" y="5"/>
                  </a:lnTo>
                  <a:lnTo>
                    <a:pt x="144" y="5"/>
                  </a:lnTo>
                  <a:lnTo>
                    <a:pt x="146" y="4"/>
                  </a:lnTo>
                  <a:lnTo>
                    <a:pt x="146" y="4"/>
                  </a:lnTo>
                  <a:lnTo>
                    <a:pt x="147" y="4"/>
                  </a:lnTo>
                  <a:lnTo>
                    <a:pt x="148" y="5"/>
                  </a:lnTo>
                  <a:lnTo>
                    <a:pt x="151" y="17"/>
                  </a:lnTo>
                  <a:lnTo>
                    <a:pt x="153" y="6"/>
                  </a:lnTo>
                  <a:lnTo>
                    <a:pt x="153" y="6"/>
                  </a:lnTo>
                  <a:lnTo>
                    <a:pt x="153" y="6"/>
                  </a:lnTo>
                  <a:lnTo>
                    <a:pt x="154" y="5"/>
                  </a:lnTo>
                  <a:lnTo>
                    <a:pt x="155" y="5"/>
                  </a:lnTo>
                  <a:lnTo>
                    <a:pt x="155" y="5"/>
                  </a:lnTo>
                  <a:lnTo>
                    <a:pt x="156" y="5"/>
                  </a:lnTo>
                  <a:lnTo>
                    <a:pt x="157" y="6"/>
                  </a:lnTo>
                  <a:lnTo>
                    <a:pt x="161" y="38"/>
                  </a:lnTo>
                  <a:lnTo>
                    <a:pt x="162" y="38"/>
                  </a:lnTo>
                  <a:lnTo>
                    <a:pt x="167" y="23"/>
                  </a:lnTo>
                  <a:lnTo>
                    <a:pt x="167" y="23"/>
                  </a:lnTo>
                  <a:lnTo>
                    <a:pt x="167" y="22"/>
                  </a:lnTo>
                  <a:lnTo>
                    <a:pt x="17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351" name="Freeform 522"/>
            <p:cNvSpPr>
              <a:spLocks/>
            </p:cNvSpPr>
            <p:nvPr/>
          </p:nvSpPr>
          <p:spPr bwMode="auto">
            <a:xfrm>
              <a:off x="16162338" y="-668337"/>
              <a:ext cx="19050" cy="20638"/>
            </a:xfrm>
            <a:custGeom>
              <a:avLst/>
              <a:gdLst>
                <a:gd name="T0" fmla="*/ 5 w 12"/>
                <a:gd name="T1" fmla="*/ 13 h 13"/>
                <a:gd name="T2" fmla="*/ 5 w 12"/>
                <a:gd name="T3" fmla="*/ 13 h 13"/>
                <a:gd name="T4" fmla="*/ 8 w 12"/>
                <a:gd name="T5" fmla="*/ 12 h 13"/>
                <a:gd name="T6" fmla="*/ 10 w 12"/>
                <a:gd name="T7" fmla="*/ 11 h 13"/>
                <a:gd name="T8" fmla="*/ 11 w 12"/>
                <a:gd name="T9" fmla="*/ 8 h 13"/>
                <a:gd name="T10" fmla="*/ 12 w 12"/>
                <a:gd name="T11" fmla="*/ 6 h 13"/>
                <a:gd name="T12" fmla="*/ 12 w 12"/>
                <a:gd name="T13" fmla="*/ 6 h 13"/>
                <a:gd name="T14" fmla="*/ 11 w 12"/>
                <a:gd name="T15" fmla="*/ 4 h 13"/>
                <a:gd name="T16" fmla="*/ 10 w 12"/>
                <a:gd name="T17" fmla="*/ 2 h 13"/>
                <a:gd name="T18" fmla="*/ 8 w 12"/>
                <a:gd name="T19" fmla="*/ 1 h 13"/>
                <a:gd name="T20" fmla="*/ 5 w 12"/>
                <a:gd name="T21" fmla="*/ 0 h 13"/>
                <a:gd name="T22" fmla="*/ 5 w 12"/>
                <a:gd name="T23" fmla="*/ 0 h 13"/>
                <a:gd name="T24" fmla="*/ 3 w 12"/>
                <a:gd name="T25" fmla="*/ 1 h 13"/>
                <a:gd name="T26" fmla="*/ 2 w 12"/>
                <a:gd name="T27" fmla="*/ 2 h 13"/>
                <a:gd name="T28" fmla="*/ 0 w 12"/>
                <a:gd name="T29" fmla="*/ 4 h 13"/>
                <a:gd name="T30" fmla="*/ 0 w 12"/>
                <a:gd name="T31" fmla="*/ 6 h 13"/>
                <a:gd name="T32" fmla="*/ 0 w 12"/>
                <a:gd name="T33" fmla="*/ 6 h 13"/>
                <a:gd name="T34" fmla="*/ 0 w 12"/>
                <a:gd name="T35" fmla="*/ 8 h 13"/>
                <a:gd name="T36" fmla="*/ 2 w 12"/>
                <a:gd name="T37" fmla="*/ 11 h 13"/>
                <a:gd name="T38" fmla="*/ 3 w 12"/>
                <a:gd name="T39" fmla="*/ 12 h 13"/>
                <a:gd name="T40" fmla="*/ 5 w 12"/>
                <a:gd name="T41" fmla="*/ 13 h 13"/>
                <a:gd name="T42" fmla="*/ 5 w 12"/>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5" y="13"/>
                  </a:moveTo>
                  <a:lnTo>
                    <a:pt x="5" y="13"/>
                  </a:lnTo>
                  <a:lnTo>
                    <a:pt x="8" y="12"/>
                  </a:lnTo>
                  <a:lnTo>
                    <a:pt x="10" y="11"/>
                  </a:lnTo>
                  <a:lnTo>
                    <a:pt x="11" y="8"/>
                  </a:lnTo>
                  <a:lnTo>
                    <a:pt x="12" y="6"/>
                  </a:lnTo>
                  <a:lnTo>
                    <a:pt x="12" y="6"/>
                  </a:lnTo>
                  <a:lnTo>
                    <a:pt x="11" y="4"/>
                  </a:lnTo>
                  <a:lnTo>
                    <a:pt x="10" y="2"/>
                  </a:lnTo>
                  <a:lnTo>
                    <a:pt x="8" y="1"/>
                  </a:lnTo>
                  <a:lnTo>
                    <a:pt x="5" y="0"/>
                  </a:lnTo>
                  <a:lnTo>
                    <a:pt x="5" y="0"/>
                  </a:lnTo>
                  <a:lnTo>
                    <a:pt x="3" y="1"/>
                  </a:lnTo>
                  <a:lnTo>
                    <a:pt x="2" y="2"/>
                  </a:lnTo>
                  <a:lnTo>
                    <a:pt x="0" y="4"/>
                  </a:lnTo>
                  <a:lnTo>
                    <a:pt x="0" y="6"/>
                  </a:lnTo>
                  <a:lnTo>
                    <a:pt x="0" y="6"/>
                  </a:lnTo>
                  <a:lnTo>
                    <a:pt x="0" y="8"/>
                  </a:lnTo>
                  <a:lnTo>
                    <a:pt x="2" y="11"/>
                  </a:lnTo>
                  <a:lnTo>
                    <a:pt x="3" y="12"/>
                  </a:lnTo>
                  <a:lnTo>
                    <a:pt x="5" y="13"/>
                  </a:lnTo>
                  <a:lnTo>
                    <a:pt x="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352" name="Freeform 523"/>
            <p:cNvSpPr>
              <a:spLocks noEditPoints="1"/>
            </p:cNvSpPr>
            <p:nvPr/>
          </p:nvSpPr>
          <p:spPr bwMode="auto">
            <a:xfrm>
              <a:off x="15808325" y="-782637"/>
              <a:ext cx="444500" cy="407988"/>
            </a:xfrm>
            <a:custGeom>
              <a:avLst/>
              <a:gdLst>
                <a:gd name="T0" fmla="*/ 66 w 280"/>
                <a:gd name="T1" fmla="*/ 240 h 257"/>
                <a:gd name="T2" fmla="*/ 215 w 280"/>
                <a:gd name="T3" fmla="*/ 257 h 257"/>
                <a:gd name="T4" fmla="*/ 205 w 280"/>
                <a:gd name="T5" fmla="*/ 232 h 257"/>
                <a:gd name="T6" fmla="*/ 280 w 280"/>
                <a:gd name="T7" fmla="*/ 21 h 257"/>
                <a:gd name="T8" fmla="*/ 279 w 280"/>
                <a:gd name="T9" fmla="*/ 19 h 257"/>
                <a:gd name="T10" fmla="*/ 279 w 280"/>
                <a:gd name="T11" fmla="*/ 16 h 257"/>
                <a:gd name="T12" fmla="*/ 277 w 280"/>
                <a:gd name="T13" fmla="*/ 14 h 257"/>
                <a:gd name="T14" fmla="*/ 276 w 280"/>
                <a:gd name="T15" fmla="*/ 12 h 257"/>
                <a:gd name="T16" fmla="*/ 275 w 280"/>
                <a:gd name="T17" fmla="*/ 11 h 257"/>
                <a:gd name="T18" fmla="*/ 274 w 280"/>
                <a:gd name="T19" fmla="*/ 9 h 257"/>
                <a:gd name="T20" fmla="*/ 273 w 280"/>
                <a:gd name="T21" fmla="*/ 8 h 257"/>
                <a:gd name="T22" fmla="*/ 271 w 280"/>
                <a:gd name="T23" fmla="*/ 6 h 257"/>
                <a:gd name="T24" fmla="*/ 270 w 280"/>
                <a:gd name="T25" fmla="*/ 5 h 257"/>
                <a:gd name="T26" fmla="*/ 268 w 280"/>
                <a:gd name="T27" fmla="*/ 4 h 257"/>
                <a:gd name="T28" fmla="*/ 266 w 280"/>
                <a:gd name="T29" fmla="*/ 3 h 257"/>
                <a:gd name="T30" fmla="*/ 264 w 280"/>
                <a:gd name="T31" fmla="*/ 2 h 257"/>
                <a:gd name="T32" fmla="*/ 261 w 280"/>
                <a:gd name="T33" fmla="*/ 2 h 257"/>
                <a:gd name="T34" fmla="*/ 259 w 280"/>
                <a:gd name="T35" fmla="*/ 2 h 257"/>
                <a:gd name="T36" fmla="*/ 257 w 280"/>
                <a:gd name="T37" fmla="*/ 0 h 257"/>
                <a:gd name="T38" fmla="*/ 22 w 280"/>
                <a:gd name="T39" fmla="*/ 2 h 257"/>
                <a:gd name="T40" fmla="*/ 19 w 280"/>
                <a:gd name="T41" fmla="*/ 2 h 257"/>
                <a:gd name="T42" fmla="*/ 17 w 280"/>
                <a:gd name="T43" fmla="*/ 2 h 257"/>
                <a:gd name="T44" fmla="*/ 15 w 280"/>
                <a:gd name="T45" fmla="*/ 3 h 257"/>
                <a:gd name="T46" fmla="*/ 13 w 280"/>
                <a:gd name="T47" fmla="*/ 4 h 257"/>
                <a:gd name="T48" fmla="*/ 11 w 280"/>
                <a:gd name="T49" fmla="*/ 4 h 257"/>
                <a:gd name="T50" fmla="*/ 10 w 280"/>
                <a:gd name="T51" fmla="*/ 6 h 257"/>
                <a:gd name="T52" fmla="*/ 8 w 280"/>
                <a:gd name="T53" fmla="*/ 7 h 257"/>
                <a:gd name="T54" fmla="*/ 7 w 280"/>
                <a:gd name="T55" fmla="*/ 8 h 257"/>
                <a:gd name="T56" fmla="*/ 6 w 280"/>
                <a:gd name="T57" fmla="*/ 10 h 257"/>
                <a:gd name="T58" fmla="*/ 3 w 280"/>
                <a:gd name="T59" fmla="*/ 11 h 257"/>
                <a:gd name="T60" fmla="*/ 3 w 280"/>
                <a:gd name="T61" fmla="*/ 13 h 257"/>
                <a:gd name="T62" fmla="*/ 2 w 280"/>
                <a:gd name="T63" fmla="*/ 15 h 257"/>
                <a:gd name="T64" fmla="*/ 1 w 280"/>
                <a:gd name="T65" fmla="*/ 18 h 257"/>
                <a:gd name="T66" fmla="*/ 1 w 280"/>
                <a:gd name="T67" fmla="*/ 20 h 257"/>
                <a:gd name="T68" fmla="*/ 1 w 280"/>
                <a:gd name="T69" fmla="*/ 22 h 257"/>
                <a:gd name="T70" fmla="*/ 0 w 280"/>
                <a:gd name="T71" fmla="*/ 128 h 257"/>
                <a:gd name="T72" fmla="*/ 14 w 280"/>
                <a:gd name="T73" fmla="*/ 135 h 257"/>
                <a:gd name="T74" fmla="*/ 26 w 280"/>
                <a:gd name="T75" fmla="*/ 23 h 257"/>
                <a:gd name="T76" fmla="*/ 254 w 280"/>
                <a:gd name="T77" fmla="*/ 192 h 257"/>
                <a:gd name="T78" fmla="*/ 50 w 280"/>
                <a:gd name="T79" fmla="*/ 215 h 257"/>
                <a:gd name="T80" fmla="*/ 95 w 280"/>
                <a:gd name="T81" fmla="*/ 223 h 257"/>
                <a:gd name="T82" fmla="*/ 185 w 280"/>
                <a:gd name="T83" fmla="*/ 215 h 257"/>
                <a:gd name="T84" fmla="*/ 258 w 280"/>
                <a:gd name="T85" fmla="*/ 215 h 257"/>
                <a:gd name="T86" fmla="*/ 260 w 280"/>
                <a:gd name="T87" fmla="*/ 215 h 257"/>
                <a:gd name="T88" fmla="*/ 263 w 280"/>
                <a:gd name="T89" fmla="*/ 214 h 257"/>
                <a:gd name="T90" fmla="*/ 265 w 280"/>
                <a:gd name="T91" fmla="*/ 214 h 257"/>
                <a:gd name="T92" fmla="*/ 267 w 280"/>
                <a:gd name="T93" fmla="*/ 213 h 257"/>
                <a:gd name="T94" fmla="*/ 269 w 280"/>
                <a:gd name="T95" fmla="*/ 212 h 257"/>
                <a:gd name="T96" fmla="*/ 270 w 280"/>
                <a:gd name="T97" fmla="*/ 211 h 257"/>
                <a:gd name="T98" fmla="*/ 272 w 280"/>
                <a:gd name="T99" fmla="*/ 209 h 257"/>
                <a:gd name="T100" fmla="*/ 273 w 280"/>
                <a:gd name="T101" fmla="*/ 207 h 257"/>
                <a:gd name="T102" fmla="*/ 275 w 280"/>
                <a:gd name="T103" fmla="*/ 206 h 257"/>
                <a:gd name="T104" fmla="*/ 276 w 280"/>
                <a:gd name="T105" fmla="*/ 204 h 257"/>
                <a:gd name="T106" fmla="*/ 277 w 280"/>
                <a:gd name="T107" fmla="*/ 202 h 257"/>
                <a:gd name="T108" fmla="*/ 279 w 280"/>
                <a:gd name="T109" fmla="*/ 201 h 257"/>
                <a:gd name="T110" fmla="*/ 279 w 280"/>
                <a:gd name="T111" fmla="*/ 199 h 257"/>
                <a:gd name="T112" fmla="*/ 280 w 280"/>
                <a:gd name="T113" fmla="*/ 197 h 257"/>
                <a:gd name="T114" fmla="*/ 280 w 280"/>
                <a:gd name="T115" fmla="*/ 195 h 257"/>
                <a:gd name="T116" fmla="*/ 280 w 280"/>
                <a:gd name="T117" fmla="*/ 2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 h="257">
                  <a:moveTo>
                    <a:pt x="75" y="232"/>
                  </a:moveTo>
                  <a:lnTo>
                    <a:pt x="66" y="240"/>
                  </a:lnTo>
                  <a:lnTo>
                    <a:pt x="66" y="257"/>
                  </a:lnTo>
                  <a:lnTo>
                    <a:pt x="215" y="257"/>
                  </a:lnTo>
                  <a:lnTo>
                    <a:pt x="215" y="240"/>
                  </a:lnTo>
                  <a:lnTo>
                    <a:pt x="205" y="232"/>
                  </a:lnTo>
                  <a:lnTo>
                    <a:pt x="75" y="232"/>
                  </a:lnTo>
                  <a:close/>
                  <a:moveTo>
                    <a:pt x="280" y="21"/>
                  </a:moveTo>
                  <a:lnTo>
                    <a:pt x="280" y="20"/>
                  </a:lnTo>
                  <a:lnTo>
                    <a:pt x="279" y="19"/>
                  </a:lnTo>
                  <a:lnTo>
                    <a:pt x="279" y="18"/>
                  </a:lnTo>
                  <a:lnTo>
                    <a:pt x="279" y="16"/>
                  </a:lnTo>
                  <a:lnTo>
                    <a:pt x="279" y="15"/>
                  </a:lnTo>
                  <a:lnTo>
                    <a:pt x="277" y="14"/>
                  </a:lnTo>
                  <a:lnTo>
                    <a:pt x="277" y="13"/>
                  </a:lnTo>
                  <a:lnTo>
                    <a:pt x="276" y="12"/>
                  </a:lnTo>
                  <a:lnTo>
                    <a:pt x="276" y="11"/>
                  </a:lnTo>
                  <a:lnTo>
                    <a:pt x="275" y="11"/>
                  </a:lnTo>
                  <a:lnTo>
                    <a:pt x="275" y="10"/>
                  </a:lnTo>
                  <a:lnTo>
                    <a:pt x="274" y="9"/>
                  </a:lnTo>
                  <a:lnTo>
                    <a:pt x="273" y="8"/>
                  </a:lnTo>
                  <a:lnTo>
                    <a:pt x="273" y="8"/>
                  </a:lnTo>
                  <a:lnTo>
                    <a:pt x="272" y="7"/>
                  </a:lnTo>
                  <a:lnTo>
                    <a:pt x="271" y="6"/>
                  </a:lnTo>
                  <a:lnTo>
                    <a:pt x="270" y="6"/>
                  </a:lnTo>
                  <a:lnTo>
                    <a:pt x="270" y="5"/>
                  </a:lnTo>
                  <a:lnTo>
                    <a:pt x="269" y="4"/>
                  </a:lnTo>
                  <a:lnTo>
                    <a:pt x="268" y="4"/>
                  </a:lnTo>
                  <a:lnTo>
                    <a:pt x="267" y="4"/>
                  </a:lnTo>
                  <a:lnTo>
                    <a:pt x="266" y="3"/>
                  </a:lnTo>
                  <a:lnTo>
                    <a:pt x="265" y="3"/>
                  </a:lnTo>
                  <a:lnTo>
                    <a:pt x="264" y="2"/>
                  </a:lnTo>
                  <a:lnTo>
                    <a:pt x="263" y="2"/>
                  </a:lnTo>
                  <a:lnTo>
                    <a:pt x="261" y="2"/>
                  </a:lnTo>
                  <a:lnTo>
                    <a:pt x="260" y="2"/>
                  </a:lnTo>
                  <a:lnTo>
                    <a:pt x="259" y="2"/>
                  </a:lnTo>
                  <a:lnTo>
                    <a:pt x="258" y="2"/>
                  </a:lnTo>
                  <a:lnTo>
                    <a:pt x="257" y="0"/>
                  </a:lnTo>
                  <a:lnTo>
                    <a:pt x="23" y="0"/>
                  </a:lnTo>
                  <a:lnTo>
                    <a:pt x="22" y="2"/>
                  </a:lnTo>
                  <a:lnTo>
                    <a:pt x="20" y="2"/>
                  </a:lnTo>
                  <a:lnTo>
                    <a:pt x="19" y="2"/>
                  </a:lnTo>
                  <a:lnTo>
                    <a:pt x="18" y="2"/>
                  </a:lnTo>
                  <a:lnTo>
                    <a:pt x="17" y="2"/>
                  </a:lnTo>
                  <a:lnTo>
                    <a:pt x="16" y="2"/>
                  </a:lnTo>
                  <a:lnTo>
                    <a:pt x="15" y="3"/>
                  </a:lnTo>
                  <a:lnTo>
                    <a:pt x="14" y="3"/>
                  </a:lnTo>
                  <a:lnTo>
                    <a:pt x="13" y="4"/>
                  </a:lnTo>
                  <a:lnTo>
                    <a:pt x="12" y="4"/>
                  </a:lnTo>
                  <a:lnTo>
                    <a:pt x="11" y="4"/>
                  </a:lnTo>
                  <a:lnTo>
                    <a:pt x="11" y="5"/>
                  </a:lnTo>
                  <a:lnTo>
                    <a:pt x="10" y="6"/>
                  </a:lnTo>
                  <a:lnTo>
                    <a:pt x="9" y="6"/>
                  </a:lnTo>
                  <a:lnTo>
                    <a:pt x="8" y="7"/>
                  </a:lnTo>
                  <a:lnTo>
                    <a:pt x="8" y="8"/>
                  </a:lnTo>
                  <a:lnTo>
                    <a:pt x="7" y="8"/>
                  </a:lnTo>
                  <a:lnTo>
                    <a:pt x="6" y="9"/>
                  </a:lnTo>
                  <a:lnTo>
                    <a:pt x="6" y="10"/>
                  </a:lnTo>
                  <a:lnTo>
                    <a:pt x="4" y="11"/>
                  </a:lnTo>
                  <a:lnTo>
                    <a:pt x="3" y="11"/>
                  </a:lnTo>
                  <a:lnTo>
                    <a:pt x="3" y="12"/>
                  </a:lnTo>
                  <a:lnTo>
                    <a:pt x="3" y="13"/>
                  </a:lnTo>
                  <a:lnTo>
                    <a:pt x="2" y="14"/>
                  </a:lnTo>
                  <a:lnTo>
                    <a:pt x="2" y="15"/>
                  </a:lnTo>
                  <a:lnTo>
                    <a:pt x="1" y="16"/>
                  </a:lnTo>
                  <a:lnTo>
                    <a:pt x="1" y="18"/>
                  </a:lnTo>
                  <a:lnTo>
                    <a:pt x="1" y="19"/>
                  </a:lnTo>
                  <a:lnTo>
                    <a:pt x="1" y="20"/>
                  </a:lnTo>
                  <a:lnTo>
                    <a:pt x="1" y="21"/>
                  </a:lnTo>
                  <a:lnTo>
                    <a:pt x="1" y="22"/>
                  </a:lnTo>
                  <a:lnTo>
                    <a:pt x="0" y="23"/>
                  </a:lnTo>
                  <a:lnTo>
                    <a:pt x="0" y="128"/>
                  </a:lnTo>
                  <a:lnTo>
                    <a:pt x="0" y="128"/>
                  </a:lnTo>
                  <a:lnTo>
                    <a:pt x="14" y="135"/>
                  </a:lnTo>
                  <a:lnTo>
                    <a:pt x="26" y="141"/>
                  </a:lnTo>
                  <a:lnTo>
                    <a:pt x="26" y="23"/>
                  </a:lnTo>
                  <a:lnTo>
                    <a:pt x="254" y="23"/>
                  </a:lnTo>
                  <a:lnTo>
                    <a:pt x="254" y="192"/>
                  </a:lnTo>
                  <a:lnTo>
                    <a:pt x="50" y="192"/>
                  </a:lnTo>
                  <a:lnTo>
                    <a:pt x="50" y="215"/>
                  </a:lnTo>
                  <a:lnTo>
                    <a:pt x="95" y="215"/>
                  </a:lnTo>
                  <a:lnTo>
                    <a:pt x="95" y="223"/>
                  </a:lnTo>
                  <a:lnTo>
                    <a:pt x="185" y="223"/>
                  </a:lnTo>
                  <a:lnTo>
                    <a:pt x="185" y="215"/>
                  </a:lnTo>
                  <a:lnTo>
                    <a:pt x="257" y="215"/>
                  </a:lnTo>
                  <a:lnTo>
                    <a:pt x="258" y="215"/>
                  </a:lnTo>
                  <a:lnTo>
                    <a:pt x="259" y="215"/>
                  </a:lnTo>
                  <a:lnTo>
                    <a:pt x="260" y="215"/>
                  </a:lnTo>
                  <a:lnTo>
                    <a:pt x="261" y="215"/>
                  </a:lnTo>
                  <a:lnTo>
                    <a:pt x="263" y="214"/>
                  </a:lnTo>
                  <a:lnTo>
                    <a:pt x="264" y="214"/>
                  </a:lnTo>
                  <a:lnTo>
                    <a:pt x="265" y="214"/>
                  </a:lnTo>
                  <a:lnTo>
                    <a:pt x="266" y="213"/>
                  </a:lnTo>
                  <a:lnTo>
                    <a:pt x="267" y="213"/>
                  </a:lnTo>
                  <a:lnTo>
                    <a:pt x="268" y="213"/>
                  </a:lnTo>
                  <a:lnTo>
                    <a:pt x="269" y="212"/>
                  </a:lnTo>
                  <a:lnTo>
                    <a:pt x="270" y="212"/>
                  </a:lnTo>
                  <a:lnTo>
                    <a:pt x="270" y="211"/>
                  </a:lnTo>
                  <a:lnTo>
                    <a:pt x="271" y="209"/>
                  </a:lnTo>
                  <a:lnTo>
                    <a:pt x="272" y="209"/>
                  </a:lnTo>
                  <a:lnTo>
                    <a:pt x="273" y="208"/>
                  </a:lnTo>
                  <a:lnTo>
                    <a:pt x="273" y="207"/>
                  </a:lnTo>
                  <a:lnTo>
                    <a:pt x="274" y="207"/>
                  </a:lnTo>
                  <a:lnTo>
                    <a:pt x="275" y="206"/>
                  </a:lnTo>
                  <a:lnTo>
                    <a:pt x="275" y="205"/>
                  </a:lnTo>
                  <a:lnTo>
                    <a:pt x="276" y="204"/>
                  </a:lnTo>
                  <a:lnTo>
                    <a:pt x="276" y="203"/>
                  </a:lnTo>
                  <a:lnTo>
                    <a:pt x="277" y="202"/>
                  </a:lnTo>
                  <a:lnTo>
                    <a:pt x="277" y="201"/>
                  </a:lnTo>
                  <a:lnTo>
                    <a:pt x="279" y="201"/>
                  </a:lnTo>
                  <a:lnTo>
                    <a:pt x="279" y="200"/>
                  </a:lnTo>
                  <a:lnTo>
                    <a:pt x="279" y="199"/>
                  </a:lnTo>
                  <a:lnTo>
                    <a:pt x="279" y="198"/>
                  </a:lnTo>
                  <a:lnTo>
                    <a:pt x="280" y="197"/>
                  </a:lnTo>
                  <a:lnTo>
                    <a:pt x="280" y="196"/>
                  </a:lnTo>
                  <a:lnTo>
                    <a:pt x="280" y="195"/>
                  </a:lnTo>
                  <a:lnTo>
                    <a:pt x="280" y="22"/>
                  </a:lnTo>
                  <a:lnTo>
                    <a:pt x="28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353" name="Freeform 524"/>
            <p:cNvSpPr>
              <a:spLocks/>
            </p:cNvSpPr>
            <p:nvPr/>
          </p:nvSpPr>
          <p:spPr bwMode="auto">
            <a:xfrm>
              <a:off x="15532100" y="-815975"/>
              <a:ext cx="242887" cy="244475"/>
            </a:xfrm>
            <a:custGeom>
              <a:avLst/>
              <a:gdLst>
                <a:gd name="T0" fmla="*/ 77 w 153"/>
                <a:gd name="T1" fmla="*/ 154 h 154"/>
                <a:gd name="T2" fmla="*/ 92 w 153"/>
                <a:gd name="T3" fmla="*/ 152 h 154"/>
                <a:gd name="T4" fmla="*/ 106 w 153"/>
                <a:gd name="T5" fmla="*/ 147 h 154"/>
                <a:gd name="T6" fmla="*/ 120 w 153"/>
                <a:gd name="T7" fmla="*/ 141 h 154"/>
                <a:gd name="T8" fmla="*/ 130 w 153"/>
                <a:gd name="T9" fmla="*/ 131 h 154"/>
                <a:gd name="T10" fmla="*/ 140 w 153"/>
                <a:gd name="T11" fmla="*/ 120 h 154"/>
                <a:gd name="T12" fmla="*/ 148 w 153"/>
                <a:gd name="T13" fmla="*/ 107 h 154"/>
                <a:gd name="T14" fmla="*/ 152 w 153"/>
                <a:gd name="T15" fmla="*/ 93 h 154"/>
                <a:gd name="T16" fmla="*/ 153 w 153"/>
                <a:gd name="T17" fmla="*/ 77 h 154"/>
                <a:gd name="T18" fmla="*/ 153 w 153"/>
                <a:gd name="T19" fmla="*/ 69 h 154"/>
                <a:gd name="T20" fmla="*/ 150 w 153"/>
                <a:gd name="T21" fmla="*/ 54 h 154"/>
                <a:gd name="T22" fmla="*/ 144 w 153"/>
                <a:gd name="T23" fmla="*/ 41 h 154"/>
                <a:gd name="T24" fmla="*/ 136 w 153"/>
                <a:gd name="T25" fmla="*/ 29 h 154"/>
                <a:gd name="T26" fmla="*/ 125 w 153"/>
                <a:gd name="T27" fmla="*/ 18 h 154"/>
                <a:gd name="T28" fmla="*/ 113 w 153"/>
                <a:gd name="T29" fmla="*/ 10 h 154"/>
                <a:gd name="T30" fmla="*/ 100 w 153"/>
                <a:gd name="T31" fmla="*/ 4 h 154"/>
                <a:gd name="T32" fmla="*/ 85 w 153"/>
                <a:gd name="T33" fmla="*/ 1 h 154"/>
                <a:gd name="T34" fmla="*/ 77 w 153"/>
                <a:gd name="T35" fmla="*/ 0 h 154"/>
                <a:gd name="T36" fmla="*/ 61 w 153"/>
                <a:gd name="T37" fmla="*/ 2 h 154"/>
                <a:gd name="T38" fmla="*/ 47 w 153"/>
                <a:gd name="T39" fmla="*/ 7 h 154"/>
                <a:gd name="T40" fmla="*/ 34 w 153"/>
                <a:gd name="T41" fmla="*/ 14 h 154"/>
                <a:gd name="T42" fmla="*/ 23 w 153"/>
                <a:gd name="T43" fmla="*/ 24 h 154"/>
                <a:gd name="T44" fmla="*/ 13 w 153"/>
                <a:gd name="T45" fmla="*/ 34 h 154"/>
                <a:gd name="T46" fmla="*/ 7 w 153"/>
                <a:gd name="T47" fmla="*/ 47 h 154"/>
                <a:gd name="T48" fmla="*/ 1 w 153"/>
                <a:gd name="T49" fmla="*/ 62 h 154"/>
                <a:gd name="T50" fmla="*/ 0 w 153"/>
                <a:gd name="T51" fmla="*/ 77 h 154"/>
                <a:gd name="T52" fmla="*/ 0 w 153"/>
                <a:gd name="T53" fmla="*/ 84 h 154"/>
                <a:gd name="T54" fmla="*/ 4 w 153"/>
                <a:gd name="T55" fmla="*/ 99 h 154"/>
                <a:gd name="T56" fmla="*/ 10 w 153"/>
                <a:gd name="T57" fmla="*/ 113 h 154"/>
                <a:gd name="T58" fmla="*/ 17 w 153"/>
                <a:gd name="T59" fmla="*/ 126 h 154"/>
                <a:gd name="T60" fmla="*/ 28 w 153"/>
                <a:gd name="T61" fmla="*/ 136 h 154"/>
                <a:gd name="T62" fmla="*/ 40 w 153"/>
                <a:gd name="T63" fmla="*/ 144 h 154"/>
                <a:gd name="T64" fmla="*/ 54 w 153"/>
                <a:gd name="T65" fmla="*/ 150 h 154"/>
                <a:gd name="T66" fmla="*/ 69 w 153"/>
                <a:gd name="T67" fmla="*/ 153 h 154"/>
                <a:gd name="T68" fmla="*/ 77 w 153"/>
                <a:gd name="T6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4">
                  <a:moveTo>
                    <a:pt x="77" y="154"/>
                  </a:moveTo>
                  <a:lnTo>
                    <a:pt x="77" y="154"/>
                  </a:lnTo>
                  <a:lnTo>
                    <a:pt x="85" y="153"/>
                  </a:lnTo>
                  <a:lnTo>
                    <a:pt x="92" y="152"/>
                  </a:lnTo>
                  <a:lnTo>
                    <a:pt x="100" y="150"/>
                  </a:lnTo>
                  <a:lnTo>
                    <a:pt x="106" y="147"/>
                  </a:lnTo>
                  <a:lnTo>
                    <a:pt x="113" y="144"/>
                  </a:lnTo>
                  <a:lnTo>
                    <a:pt x="120" y="141"/>
                  </a:lnTo>
                  <a:lnTo>
                    <a:pt x="125" y="136"/>
                  </a:lnTo>
                  <a:lnTo>
                    <a:pt x="130" y="131"/>
                  </a:lnTo>
                  <a:lnTo>
                    <a:pt x="136" y="126"/>
                  </a:lnTo>
                  <a:lnTo>
                    <a:pt x="140" y="120"/>
                  </a:lnTo>
                  <a:lnTo>
                    <a:pt x="144" y="113"/>
                  </a:lnTo>
                  <a:lnTo>
                    <a:pt x="148" y="107"/>
                  </a:lnTo>
                  <a:lnTo>
                    <a:pt x="150" y="99"/>
                  </a:lnTo>
                  <a:lnTo>
                    <a:pt x="152" y="93"/>
                  </a:lnTo>
                  <a:lnTo>
                    <a:pt x="153" y="84"/>
                  </a:lnTo>
                  <a:lnTo>
                    <a:pt x="153" y="77"/>
                  </a:lnTo>
                  <a:lnTo>
                    <a:pt x="153" y="77"/>
                  </a:lnTo>
                  <a:lnTo>
                    <a:pt x="153" y="69"/>
                  </a:lnTo>
                  <a:lnTo>
                    <a:pt x="152" y="62"/>
                  </a:lnTo>
                  <a:lnTo>
                    <a:pt x="150" y="54"/>
                  </a:lnTo>
                  <a:lnTo>
                    <a:pt x="148" y="47"/>
                  </a:lnTo>
                  <a:lnTo>
                    <a:pt x="144" y="41"/>
                  </a:lnTo>
                  <a:lnTo>
                    <a:pt x="140" y="34"/>
                  </a:lnTo>
                  <a:lnTo>
                    <a:pt x="136" y="29"/>
                  </a:lnTo>
                  <a:lnTo>
                    <a:pt x="130" y="24"/>
                  </a:lnTo>
                  <a:lnTo>
                    <a:pt x="125" y="18"/>
                  </a:lnTo>
                  <a:lnTo>
                    <a:pt x="120" y="14"/>
                  </a:lnTo>
                  <a:lnTo>
                    <a:pt x="113" y="10"/>
                  </a:lnTo>
                  <a:lnTo>
                    <a:pt x="106" y="7"/>
                  </a:lnTo>
                  <a:lnTo>
                    <a:pt x="100" y="4"/>
                  </a:lnTo>
                  <a:lnTo>
                    <a:pt x="92" y="2"/>
                  </a:lnTo>
                  <a:lnTo>
                    <a:pt x="85" y="1"/>
                  </a:lnTo>
                  <a:lnTo>
                    <a:pt x="77" y="0"/>
                  </a:lnTo>
                  <a:lnTo>
                    <a:pt x="77" y="0"/>
                  </a:lnTo>
                  <a:lnTo>
                    <a:pt x="69" y="1"/>
                  </a:lnTo>
                  <a:lnTo>
                    <a:pt x="61" y="2"/>
                  </a:lnTo>
                  <a:lnTo>
                    <a:pt x="54" y="4"/>
                  </a:lnTo>
                  <a:lnTo>
                    <a:pt x="47" y="7"/>
                  </a:lnTo>
                  <a:lnTo>
                    <a:pt x="40" y="10"/>
                  </a:lnTo>
                  <a:lnTo>
                    <a:pt x="34" y="14"/>
                  </a:lnTo>
                  <a:lnTo>
                    <a:pt x="28" y="18"/>
                  </a:lnTo>
                  <a:lnTo>
                    <a:pt x="23" y="24"/>
                  </a:lnTo>
                  <a:lnTo>
                    <a:pt x="17" y="29"/>
                  </a:lnTo>
                  <a:lnTo>
                    <a:pt x="13" y="34"/>
                  </a:lnTo>
                  <a:lnTo>
                    <a:pt x="10" y="41"/>
                  </a:lnTo>
                  <a:lnTo>
                    <a:pt x="7" y="47"/>
                  </a:lnTo>
                  <a:lnTo>
                    <a:pt x="4" y="54"/>
                  </a:lnTo>
                  <a:lnTo>
                    <a:pt x="1" y="62"/>
                  </a:lnTo>
                  <a:lnTo>
                    <a:pt x="0" y="69"/>
                  </a:lnTo>
                  <a:lnTo>
                    <a:pt x="0" y="77"/>
                  </a:lnTo>
                  <a:lnTo>
                    <a:pt x="0" y="77"/>
                  </a:lnTo>
                  <a:lnTo>
                    <a:pt x="0" y="84"/>
                  </a:lnTo>
                  <a:lnTo>
                    <a:pt x="1" y="93"/>
                  </a:lnTo>
                  <a:lnTo>
                    <a:pt x="4" y="99"/>
                  </a:lnTo>
                  <a:lnTo>
                    <a:pt x="7" y="107"/>
                  </a:lnTo>
                  <a:lnTo>
                    <a:pt x="10" y="113"/>
                  </a:lnTo>
                  <a:lnTo>
                    <a:pt x="13" y="120"/>
                  </a:lnTo>
                  <a:lnTo>
                    <a:pt x="17" y="126"/>
                  </a:lnTo>
                  <a:lnTo>
                    <a:pt x="23" y="131"/>
                  </a:lnTo>
                  <a:lnTo>
                    <a:pt x="28" y="136"/>
                  </a:lnTo>
                  <a:lnTo>
                    <a:pt x="34" y="141"/>
                  </a:lnTo>
                  <a:lnTo>
                    <a:pt x="40" y="144"/>
                  </a:lnTo>
                  <a:lnTo>
                    <a:pt x="47" y="147"/>
                  </a:lnTo>
                  <a:lnTo>
                    <a:pt x="54" y="150"/>
                  </a:lnTo>
                  <a:lnTo>
                    <a:pt x="61" y="152"/>
                  </a:lnTo>
                  <a:lnTo>
                    <a:pt x="69" y="153"/>
                  </a:lnTo>
                  <a:lnTo>
                    <a:pt x="77" y="154"/>
                  </a:lnTo>
                  <a:lnTo>
                    <a:pt x="7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354" name="Freeform 525"/>
            <p:cNvSpPr>
              <a:spLocks/>
            </p:cNvSpPr>
            <p:nvPr/>
          </p:nvSpPr>
          <p:spPr bwMode="auto">
            <a:xfrm>
              <a:off x="15428913" y="-565150"/>
              <a:ext cx="436562" cy="282575"/>
            </a:xfrm>
            <a:custGeom>
              <a:avLst/>
              <a:gdLst>
                <a:gd name="T0" fmla="*/ 110 w 275"/>
                <a:gd name="T1" fmla="*/ 60 h 178"/>
                <a:gd name="T2" fmla="*/ 60 w 275"/>
                <a:gd name="T3" fmla="*/ 1 h 178"/>
                <a:gd name="T4" fmla="*/ 60 w 275"/>
                <a:gd name="T5" fmla="*/ 1 h 178"/>
                <a:gd name="T6" fmla="*/ 44 w 275"/>
                <a:gd name="T7" fmla="*/ 8 h 178"/>
                <a:gd name="T8" fmla="*/ 28 w 275"/>
                <a:gd name="T9" fmla="*/ 16 h 178"/>
                <a:gd name="T10" fmla="*/ 14 w 275"/>
                <a:gd name="T11" fmla="*/ 26 h 178"/>
                <a:gd name="T12" fmla="*/ 0 w 275"/>
                <a:gd name="T13" fmla="*/ 36 h 178"/>
                <a:gd name="T14" fmla="*/ 0 w 275"/>
                <a:gd name="T15" fmla="*/ 147 h 178"/>
                <a:gd name="T16" fmla="*/ 0 w 275"/>
                <a:gd name="T17" fmla="*/ 147 h 178"/>
                <a:gd name="T18" fmla="*/ 2 w 275"/>
                <a:gd name="T19" fmla="*/ 154 h 178"/>
                <a:gd name="T20" fmla="*/ 5 w 275"/>
                <a:gd name="T21" fmla="*/ 160 h 178"/>
                <a:gd name="T22" fmla="*/ 9 w 275"/>
                <a:gd name="T23" fmla="*/ 165 h 178"/>
                <a:gd name="T24" fmla="*/ 13 w 275"/>
                <a:gd name="T25" fmla="*/ 170 h 178"/>
                <a:gd name="T26" fmla="*/ 18 w 275"/>
                <a:gd name="T27" fmla="*/ 174 h 178"/>
                <a:gd name="T28" fmla="*/ 24 w 275"/>
                <a:gd name="T29" fmla="*/ 176 h 178"/>
                <a:gd name="T30" fmla="*/ 30 w 275"/>
                <a:gd name="T31" fmla="*/ 178 h 178"/>
                <a:gd name="T32" fmla="*/ 37 w 275"/>
                <a:gd name="T33" fmla="*/ 178 h 178"/>
                <a:gd name="T34" fmla="*/ 239 w 275"/>
                <a:gd name="T35" fmla="*/ 178 h 178"/>
                <a:gd name="T36" fmla="*/ 239 w 275"/>
                <a:gd name="T37" fmla="*/ 178 h 178"/>
                <a:gd name="T38" fmla="*/ 247 w 275"/>
                <a:gd name="T39" fmla="*/ 178 h 178"/>
                <a:gd name="T40" fmla="*/ 253 w 275"/>
                <a:gd name="T41" fmla="*/ 176 h 178"/>
                <a:gd name="T42" fmla="*/ 259 w 275"/>
                <a:gd name="T43" fmla="*/ 172 h 178"/>
                <a:gd name="T44" fmla="*/ 265 w 275"/>
                <a:gd name="T45" fmla="*/ 167 h 178"/>
                <a:gd name="T46" fmla="*/ 269 w 275"/>
                <a:gd name="T47" fmla="*/ 161 h 178"/>
                <a:gd name="T48" fmla="*/ 273 w 275"/>
                <a:gd name="T49" fmla="*/ 155 h 178"/>
                <a:gd name="T50" fmla="*/ 275 w 275"/>
                <a:gd name="T51" fmla="*/ 147 h 178"/>
                <a:gd name="T52" fmla="*/ 275 w 275"/>
                <a:gd name="T53" fmla="*/ 140 h 178"/>
                <a:gd name="T54" fmla="*/ 275 w 275"/>
                <a:gd name="T55" fmla="*/ 35 h 178"/>
                <a:gd name="T56" fmla="*/ 275 w 275"/>
                <a:gd name="T57" fmla="*/ 35 h 178"/>
                <a:gd name="T58" fmla="*/ 263 w 275"/>
                <a:gd name="T59" fmla="*/ 24 h 178"/>
                <a:gd name="T60" fmla="*/ 248 w 275"/>
                <a:gd name="T61" fmla="*/ 16 h 178"/>
                <a:gd name="T62" fmla="*/ 233 w 275"/>
                <a:gd name="T63" fmla="*/ 7 h 178"/>
                <a:gd name="T64" fmla="*/ 217 w 275"/>
                <a:gd name="T65" fmla="*/ 1 h 178"/>
                <a:gd name="T66" fmla="*/ 216 w 275"/>
                <a:gd name="T67" fmla="*/ 0 h 178"/>
                <a:gd name="T68" fmla="*/ 166 w 275"/>
                <a:gd name="T69" fmla="*/ 60 h 178"/>
                <a:gd name="T70" fmla="*/ 155 w 275"/>
                <a:gd name="T71" fmla="*/ 24 h 178"/>
                <a:gd name="T72" fmla="*/ 149 w 275"/>
                <a:gd name="T73" fmla="*/ 50 h 178"/>
                <a:gd name="T74" fmla="*/ 172 w 275"/>
                <a:gd name="T75" fmla="*/ 129 h 178"/>
                <a:gd name="T76" fmla="*/ 172 w 275"/>
                <a:gd name="T77" fmla="*/ 129 h 178"/>
                <a:gd name="T78" fmla="*/ 172 w 275"/>
                <a:gd name="T79" fmla="*/ 140 h 178"/>
                <a:gd name="T80" fmla="*/ 170 w 275"/>
                <a:gd name="T81" fmla="*/ 148 h 178"/>
                <a:gd name="T82" fmla="*/ 166 w 275"/>
                <a:gd name="T83" fmla="*/ 155 h 178"/>
                <a:gd name="T84" fmla="*/ 161 w 275"/>
                <a:gd name="T85" fmla="*/ 161 h 178"/>
                <a:gd name="T86" fmla="*/ 156 w 275"/>
                <a:gd name="T87" fmla="*/ 165 h 178"/>
                <a:gd name="T88" fmla="*/ 151 w 275"/>
                <a:gd name="T89" fmla="*/ 168 h 178"/>
                <a:gd name="T90" fmla="*/ 144 w 275"/>
                <a:gd name="T91" fmla="*/ 170 h 178"/>
                <a:gd name="T92" fmla="*/ 138 w 275"/>
                <a:gd name="T93" fmla="*/ 171 h 178"/>
                <a:gd name="T94" fmla="*/ 130 w 275"/>
                <a:gd name="T95" fmla="*/ 170 h 178"/>
                <a:gd name="T96" fmla="*/ 125 w 275"/>
                <a:gd name="T97" fmla="*/ 167 h 178"/>
                <a:gd name="T98" fmla="*/ 119 w 275"/>
                <a:gd name="T99" fmla="*/ 164 h 178"/>
                <a:gd name="T100" fmla="*/ 113 w 275"/>
                <a:gd name="T101" fmla="*/ 160 h 178"/>
                <a:gd name="T102" fmla="*/ 109 w 275"/>
                <a:gd name="T103" fmla="*/ 155 h 178"/>
                <a:gd name="T104" fmla="*/ 106 w 275"/>
                <a:gd name="T105" fmla="*/ 147 h 178"/>
                <a:gd name="T106" fmla="*/ 103 w 275"/>
                <a:gd name="T107" fmla="*/ 140 h 178"/>
                <a:gd name="T108" fmla="*/ 103 w 275"/>
                <a:gd name="T109" fmla="*/ 130 h 178"/>
                <a:gd name="T110" fmla="*/ 126 w 275"/>
                <a:gd name="T111" fmla="*/ 50 h 178"/>
                <a:gd name="T112" fmla="*/ 121 w 275"/>
                <a:gd name="T113" fmla="*/ 24 h 178"/>
                <a:gd name="T114" fmla="*/ 110 w 275"/>
                <a:gd name="T115"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178">
                  <a:moveTo>
                    <a:pt x="110" y="60"/>
                  </a:moveTo>
                  <a:lnTo>
                    <a:pt x="60" y="1"/>
                  </a:lnTo>
                  <a:lnTo>
                    <a:pt x="60" y="1"/>
                  </a:lnTo>
                  <a:lnTo>
                    <a:pt x="44" y="8"/>
                  </a:lnTo>
                  <a:lnTo>
                    <a:pt x="28" y="16"/>
                  </a:lnTo>
                  <a:lnTo>
                    <a:pt x="14" y="26"/>
                  </a:lnTo>
                  <a:lnTo>
                    <a:pt x="0" y="36"/>
                  </a:lnTo>
                  <a:lnTo>
                    <a:pt x="0" y="147"/>
                  </a:lnTo>
                  <a:lnTo>
                    <a:pt x="0" y="147"/>
                  </a:lnTo>
                  <a:lnTo>
                    <a:pt x="2" y="154"/>
                  </a:lnTo>
                  <a:lnTo>
                    <a:pt x="5" y="160"/>
                  </a:lnTo>
                  <a:lnTo>
                    <a:pt x="9" y="165"/>
                  </a:lnTo>
                  <a:lnTo>
                    <a:pt x="13" y="170"/>
                  </a:lnTo>
                  <a:lnTo>
                    <a:pt x="18" y="174"/>
                  </a:lnTo>
                  <a:lnTo>
                    <a:pt x="24" y="176"/>
                  </a:lnTo>
                  <a:lnTo>
                    <a:pt x="30" y="178"/>
                  </a:lnTo>
                  <a:lnTo>
                    <a:pt x="37" y="178"/>
                  </a:lnTo>
                  <a:lnTo>
                    <a:pt x="239" y="178"/>
                  </a:lnTo>
                  <a:lnTo>
                    <a:pt x="239" y="178"/>
                  </a:lnTo>
                  <a:lnTo>
                    <a:pt x="247" y="178"/>
                  </a:lnTo>
                  <a:lnTo>
                    <a:pt x="253" y="176"/>
                  </a:lnTo>
                  <a:lnTo>
                    <a:pt x="259" y="172"/>
                  </a:lnTo>
                  <a:lnTo>
                    <a:pt x="265" y="167"/>
                  </a:lnTo>
                  <a:lnTo>
                    <a:pt x="269" y="161"/>
                  </a:lnTo>
                  <a:lnTo>
                    <a:pt x="273" y="155"/>
                  </a:lnTo>
                  <a:lnTo>
                    <a:pt x="275" y="147"/>
                  </a:lnTo>
                  <a:lnTo>
                    <a:pt x="275" y="140"/>
                  </a:lnTo>
                  <a:lnTo>
                    <a:pt x="275" y="35"/>
                  </a:lnTo>
                  <a:lnTo>
                    <a:pt x="275" y="35"/>
                  </a:lnTo>
                  <a:lnTo>
                    <a:pt x="263" y="24"/>
                  </a:lnTo>
                  <a:lnTo>
                    <a:pt x="248" y="16"/>
                  </a:lnTo>
                  <a:lnTo>
                    <a:pt x="233" y="7"/>
                  </a:lnTo>
                  <a:lnTo>
                    <a:pt x="217" y="1"/>
                  </a:lnTo>
                  <a:lnTo>
                    <a:pt x="216" y="0"/>
                  </a:lnTo>
                  <a:lnTo>
                    <a:pt x="166" y="60"/>
                  </a:lnTo>
                  <a:lnTo>
                    <a:pt x="155" y="24"/>
                  </a:lnTo>
                  <a:lnTo>
                    <a:pt x="149" y="50"/>
                  </a:lnTo>
                  <a:lnTo>
                    <a:pt x="172" y="129"/>
                  </a:lnTo>
                  <a:lnTo>
                    <a:pt x="172" y="129"/>
                  </a:lnTo>
                  <a:lnTo>
                    <a:pt x="172" y="140"/>
                  </a:lnTo>
                  <a:lnTo>
                    <a:pt x="170" y="148"/>
                  </a:lnTo>
                  <a:lnTo>
                    <a:pt x="166" y="155"/>
                  </a:lnTo>
                  <a:lnTo>
                    <a:pt x="161" y="161"/>
                  </a:lnTo>
                  <a:lnTo>
                    <a:pt x="156" y="165"/>
                  </a:lnTo>
                  <a:lnTo>
                    <a:pt x="151" y="168"/>
                  </a:lnTo>
                  <a:lnTo>
                    <a:pt x="144" y="170"/>
                  </a:lnTo>
                  <a:lnTo>
                    <a:pt x="138" y="171"/>
                  </a:lnTo>
                  <a:lnTo>
                    <a:pt x="130" y="170"/>
                  </a:lnTo>
                  <a:lnTo>
                    <a:pt x="125" y="167"/>
                  </a:lnTo>
                  <a:lnTo>
                    <a:pt x="119" y="164"/>
                  </a:lnTo>
                  <a:lnTo>
                    <a:pt x="113" y="160"/>
                  </a:lnTo>
                  <a:lnTo>
                    <a:pt x="109" y="155"/>
                  </a:lnTo>
                  <a:lnTo>
                    <a:pt x="106" y="147"/>
                  </a:lnTo>
                  <a:lnTo>
                    <a:pt x="103" y="140"/>
                  </a:lnTo>
                  <a:lnTo>
                    <a:pt x="103" y="130"/>
                  </a:lnTo>
                  <a:lnTo>
                    <a:pt x="126" y="50"/>
                  </a:lnTo>
                  <a:lnTo>
                    <a:pt x="121" y="24"/>
                  </a:lnTo>
                  <a:lnTo>
                    <a:pt x="11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grpSp>
        <p:nvGrpSpPr>
          <p:cNvPr id="250" name="组合 249"/>
          <p:cNvGrpSpPr/>
          <p:nvPr/>
        </p:nvGrpSpPr>
        <p:grpSpPr>
          <a:xfrm>
            <a:off x="3563888" y="1615326"/>
            <a:ext cx="1224136" cy="230163"/>
            <a:chOff x="1269792" y="1635645"/>
            <a:chExt cx="1224136" cy="230163"/>
          </a:xfrm>
        </p:grpSpPr>
        <p:sp>
          <p:nvSpPr>
            <p:cNvPr id="251" name="圆角矩形 11"/>
            <p:cNvSpPr/>
            <p:nvPr/>
          </p:nvSpPr>
          <p:spPr bwMode="auto">
            <a:xfrm>
              <a:off x="1331640" y="1635645"/>
              <a:ext cx="1152128" cy="230163"/>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900" b="0" i="0" u="none" strike="noStrike" cap="none" normalizeH="0" baseline="0" dirty="0">
                <a:ln>
                  <a:noFill/>
                </a:ln>
                <a:effectLst/>
                <a:latin typeface="微软雅黑" pitchFamily="34" charset="-122"/>
                <a:ea typeface="微软雅黑" pitchFamily="34" charset="-122"/>
              </a:endParaRPr>
            </a:p>
          </p:txBody>
        </p:sp>
        <p:sp>
          <p:nvSpPr>
            <p:cNvPr id="252" name="TextBox 12"/>
            <p:cNvSpPr txBox="1"/>
            <p:nvPr/>
          </p:nvSpPr>
          <p:spPr>
            <a:xfrm>
              <a:off x="1269792" y="1635646"/>
              <a:ext cx="1224136" cy="215444"/>
            </a:xfrm>
            <a:prstGeom prst="rect">
              <a:avLst/>
            </a:prstGeom>
            <a:noFill/>
          </p:spPr>
          <p:txBody>
            <a:bodyPr wrap="square" rtlCol="0">
              <a:spAutoFit/>
            </a:bodyPr>
            <a:lstStyle/>
            <a:p>
              <a:pPr>
                <a:buNone/>
              </a:pPr>
              <a:r>
                <a:rPr lang="en-US" altLang="zh-CN" sz="800" b="1" dirty="0">
                  <a:latin typeface="微软雅黑" pitchFamily="34" charset="-122"/>
                  <a:ea typeface="微软雅黑" pitchFamily="34" charset="-122"/>
                </a:rPr>
                <a:t>Production Center 2</a:t>
              </a:r>
              <a:endParaRPr lang="zh-CN" altLang="en-US" sz="800" b="1" dirty="0">
                <a:latin typeface="微软雅黑" pitchFamily="34" charset="-122"/>
                <a:ea typeface="微软雅黑" pitchFamily="34" charset="-122"/>
              </a:endParaRP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67544" y="1419622"/>
            <a:ext cx="5158800" cy="3240000"/>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3" name="矩形 2"/>
          <p:cNvSpPr/>
          <p:nvPr/>
        </p:nvSpPr>
        <p:spPr bwMode="auto">
          <a:xfrm>
            <a:off x="5721171" y="2420186"/>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4" name="矩形 3"/>
          <p:cNvSpPr/>
          <p:nvPr/>
        </p:nvSpPr>
        <p:spPr bwMode="auto">
          <a:xfrm>
            <a:off x="5721171" y="1316185"/>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5" name="矩形 4"/>
          <p:cNvSpPr/>
          <p:nvPr/>
        </p:nvSpPr>
        <p:spPr bwMode="auto">
          <a:xfrm>
            <a:off x="5721171" y="3524185"/>
            <a:ext cx="2959201" cy="1031999"/>
          </a:xfrm>
          <a:prstGeom prst="rect">
            <a:avLst/>
          </a:prstGeom>
          <a:solidFill>
            <a:schemeClr val="bg1">
              <a:alpha val="2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none" lIns="68549" tIns="34274" rIns="68549" bIns="34274" anchor="ctr"/>
          <a:lstStyle/>
          <a:p>
            <a:pPr algn="ctr" defTabSz="685492" eaLnBrk="0" hangingPunct="0">
              <a:buSzPct val="60000"/>
            </a:pPr>
            <a:endParaRPr lang="zh-CN" altLang="en-US" kern="0" dirty="0">
              <a:solidFill>
                <a:srgbClr val="5F5F5F"/>
              </a:solidFill>
              <a:latin typeface="微软雅黑" pitchFamily="34" charset="-122"/>
              <a:ea typeface="微软雅黑" pitchFamily="34" charset="-122"/>
              <a:cs typeface="Arial" pitchFamily="34" charset="0"/>
            </a:endParaRPr>
          </a:p>
        </p:txBody>
      </p:sp>
      <p:sp>
        <p:nvSpPr>
          <p:cNvPr id="6" name="矩形 5"/>
          <p:cNvSpPr/>
          <p:nvPr/>
        </p:nvSpPr>
        <p:spPr bwMode="auto">
          <a:xfrm>
            <a:off x="434977" y="900113"/>
            <a:ext cx="5159663" cy="360001"/>
          </a:xfrm>
          <a:prstGeom prst="rect">
            <a:avLst/>
          </a:prstGeom>
          <a:solidFill>
            <a:srgbClr val="0070C0"/>
          </a:solidFill>
          <a:ln>
            <a:noFill/>
          </a:ln>
          <a:effectLst/>
        </p:spPr>
        <p:txBody>
          <a:bodyPr vert="horz" wrap="square" lIns="91423" tIns="45712" rIns="91423" bIns="45712" numCol="1" rtlCol="0" anchor="t" anchorCtr="0" compatLnSpc="1">
            <a:prstTxWarp prst="textNoShape">
              <a:avLst/>
            </a:prstTxWarp>
          </a:bodyPr>
          <a:lstStyle/>
          <a:p>
            <a:pPr algn="ctr" defTabSz="914233" fontAlgn="ctr"/>
            <a:r>
              <a:rPr lang="en-US" altLang="zh-CN" b="1" dirty="0">
                <a:solidFill>
                  <a:schemeClr val="bg1"/>
                </a:solidFill>
                <a:latin typeface="微软雅黑" pitchFamily="34" charset="-122"/>
                <a:ea typeface="微软雅黑" pitchFamily="34" charset="-122"/>
                <a:cs typeface="Times New Roman" pitchFamily="18" charset="0"/>
              </a:rPr>
              <a:t>Solution Architecture</a:t>
            </a:r>
          </a:p>
        </p:txBody>
      </p:sp>
      <p:sp>
        <p:nvSpPr>
          <p:cNvPr id="22" name="矩形 21"/>
          <p:cNvSpPr/>
          <p:nvPr/>
        </p:nvSpPr>
        <p:spPr bwMode="auto">
          <a:xfrm>
            <a:off x="5722451" y="900113"/>
            <a:ext cx="2957922" cy="360001"/>
          </a:xfrm>
          <a:prstGeom prst="rect">
            <a:avLst/>
          </a:prstGeom>
          <a:solidFill>
            <a:srgbClr val="0070C0"/>
          </a:solidFill>
          <a:ln>
            <a:noFill/>
          </a:ln>
          <a:effectLst/>
        </p:spPr>
        <p:txBody>
          <a:bodyPr vert="horz" wrap="square" lIns="91423" tIns="45712" rIns="91423" bIns="45712" numCol="1" rtlCol="0" anchor="t" anchorCtr="0" compatLnSpc="1">
            <a:prstTxWarp prst="textNoShape">
              <a:avLst/>
            </a:prstTxWarp>
          </a:bodyPr>
          <a:lstStyle/>
          <a:p>
            <a:pPr indent="-179191" algn="ctr" defTabSz="914233" fontAlgn="ctr">
              <a:buSzPct val="60000"/>
            </a:pPr>
            <a:r>
              <a:rPr lang="en-US" altLang="zh-CN" b="1" dirty="0">
                <a:solidFill>
                  <a:schemeClr val="bg1"/>
                </a:solidFill>
                <a:latin typeface="微软雅黑" pitchFamily="34" charset="-122"/>
                <a:ea typeface="微软雅黑" pitchFamily="34" charset="-122"/>
                <a:cs typeface="Times New Roman" pitchFamily="18" charset="0"/>
              </a:rPr>
              <a:t>Highlights</a:t>
            </a:r>
          </a:p>
        </p:txBody>
      </p:sp>
      <p:sp>
        <p:nvSpPr>
          <p:cNvPr id="30" name="矩形 29"/>
          <p:cNvSpPr/>
          <p:nvPr/>
        </p:nvSpPr>
        <p:spPr>
          <a:xfrm>
            <a:off x="6577915" y="1585704"/>
            <a:ext cx="2064665" cy="523220"/>
          </a:xfrm>
          <a:prstGeom prst="rect">
            <a:avLst/>
          </a:prstGeom>
        </p:spPr>
        <p:txBody>
          <a:bodyPr wrap="square" lIns="0" tIns="0" rIns="0" bIns="0">
            <a:spAutoFit/>
          </a:bodyPr>
          <a:lstStyle/>
          <a:p>
            <a:pPr defTabSz="685492">
              <a:defRPr/>
            </a:pPr>
            <a:r>
              <a:rPr lang="en-US" altLang="zh-CN" kern="0" dirty="0">
                <a:solidFill>
                  <a:srgbClr val="FFC000"/>
                </a:solidFill>
                <a:latin typeface="微软雅黑" pitchFamily="34" charset="-122"/>
                <a:ea typeface="微软雅黑" pitchFamily="34" charset="-122"/>
                <a:cs typeface="Arial" pitchFamily="34" charset="0"/>
              </a:rPr>
              <a:t>High security</a:t>
            </a:r>
          </a:p>
          <a:p>
            <a:pPr defTabSz="685492">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Three pieces of data, each stored in a DC</a:t>
            </a:r>
          </a:p>
          <a:p>
            <a:pPr defTabSz="685492">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Wider DR application scope</a:t>
            </a:r>
          </a:p>
        </p:txBody>
      </p:sp>
      <p:sp>
        <p:nvSpPr>
          <p:cNvPr id="37" name="矩形 36"/>
          <p:cNvSpPr/>
          <p:nvPr/>
        </p:nvSpPr>
        <p:spPr>
          <a:xfrm>
            <a:off x="6542401" y="2591580"/>
            <a:ext cx="2134055" cy="1060290"/>
          </a:xfrm>
          <a:prstGeom prst="rect">
            <a:avLst/>
          </a:prstGeom>
        </p:spPr>
        <p:txBody>
          <a:bodyPr wrap="square" lIns="0" tIns="0" rIns="0" bIns="0">
            <a:spAutoFit/>
          </a:bodyPr>
          <a:lstStyle/>
          <a:p>
            <a:pPr defTabSz="685492">
              <a:defRPr/>
            </a:pPr>
            <a:r>
              <a:rPr lang="en-US" altLang="zh-CN" kern="0" dirty="0">
                <a:solidFill>
                  <a:srgbClr val="FFC000"/>
                </a:solidFill>
                <a:latin typeface="微软雅黑" pitchFamily="34" charset="-122"/>
                <a:ea typeface="微软雅黑" pitchFamily="34" charset="-122"/>
                <a:cs typeface="Arial" pitchFamily="34" charset="0"/>
              </a:rPr>
              <a:t>Smooth expansion</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Smooth expansion from two same-city DCs to three DCs</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Flexible deployments of cascaded and parallel architectures</a:t>
            </a:r>
          </a:p>
          <a:p>
            <a:pPr defTabSz="685492">
              <a:buFont typeface="Wingdings" pitchFamily="2" charset="2"/>
              <a:buChar char="l"/>
              <a:defRPr/>
            </a:pPr>
            <a:endParaRPr lang="en-US" altLang="zh-CN" sz="1050" kern="0" dirty="0">
              <a:solidFill>
                <a:schemeClr val="bg1"/>
              </a:solidFill>
              <a:latin typeface="微软雅黑" pitchFamily="34" charset="-122"/>
              <a:ea typeface="微软雅黑" pitchFamily="34" charset="-122"/>
              <a:cs typeface="Arial" pitchFamily="34" charset="0"/>
            </a:endParaRPr>
          </a:p>
        </p:txBody>
      </p:sp>
      <p:sp>
        <p:nvSpPr>
          <p:cNvPr id="65" name="标题 1"/>
          <p:cNvSpPr txBox="1">
            <a:spLocks/>
          </p:cNvSpPr>
          <p:nvPr/>
        </p:nvSpPr>
        <p:spPr>
          <a:xfrm>
            <a:off x="395536" y="51470"/>
            <a:ext cx="8352928" cy="648072"/>
          </a:xfrm>
          <a:prstGeom prst="rect">
            <a:avLst/>
          </a:prstGeom>
        </p:spPr>
        <p:txBody>
          <a:bodyPr wrap="square" lIns="36000" tIns="36000" rIns="36000" bIns="36000" anchor="ctr" anchorCtr="0">
            <a:noAutofit/>
          </a:bodyPr>
          <a:lstStyle/>
          <a:p>
            <a:pPr eaLnBrk="0" hangingPunct="0"/>
            <a:r>
              <a:rPr lang="en-US" altLang="zh-CN" sz="2800" b="1" dirty="0">
                <a:solidFill>
                  <a:schemeClr val="bg1"/>
                </a:solidFill>
                <a:latin typeface="微软雅黑" pitchFamily="34" charset="-122"/>
                <a:ea typeface="微软雅黑" pitchFamily="34" charset="-122"/>
                <a:cs typeface="Arial" pitchFamily="34" charset="0"/>
              </a:rPr>
              <a:t>BC&amp;DR Solution (Geo-Redundant Mode)</a:t>
            </a:r>
          </a:p>
        </p:txBody>
      </p:sp>
      <p:cxnSp>
        <p:nvCxnSpPr>
          <p:cNvPr id="276" name="直接箭头连接符 275"/>
          <p:cNvCxnSpPr/>
          <p:nvPr/>
        </p:nvCxnSpPr>
        <p:spPr bwMode="auto">
          <a:xfrm>
            <a:off x="2137579" y="2964932"/>
            <a:ext cx="796941" cy="445609"/>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7" name="组合 60"/>
          <p:cNvGrpSpPr/>
          <p:nvPr/>
        </p:nvGrpSpPr>
        <p:grpSpPr>
          <a:xfrm>
            <a:off x="4412152" y="2041363"/>
            <a:ext cx="196960" cy="199563"/>
            <a:chOff x="-909638" y="971550"/>
            <a:chExt cx="909638" cy="2039938"/>
          </a:xfrm>
          <a:solidFill>
            <a:schemeClr val="bg1"/>
          </a:solidFill>
        </p:grpSpPr>
        <p:sp>
          <p:nvSpPr>
            <p:cNvPr id="43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3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3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3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3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grpSp>
        <p:nvGrpSpPr>
          <p:cNvPr id="278" name="组合 73"/>
          <p:cNvGrpSpPr/>
          <p:nvPr/>
        </p:nvGrpSpPr>
        <p:grpSpPr>
          <a:xfrm>
            <a:off x="4789080" y="2044632"/>
            <a:ext cx="196960" cy="199563"/>
            <a:chOff x="-909638" y="971550"/>
            <a:chExt cx="909638" cy="2039938"/>
          </a:xfrm>
          <a:solidFill>
            <a:schemeClr val="bg1"/>
          </a:solidFill>
        </p:grpSpPr>
        <p:sp>
          <p:nvSpPr>
            <p:cNvPr id="42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3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3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3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3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cxnSp>
        <p:nvCxnSpPr>
          <p:cNvPr id="279" name="直接连接符 278"/>
          <p:cNvCxnSpPr/>
          <p:nvPr/>
        </p:nvCxnSpPr>
        <p:spPr bwMode="auto">
          <a:xfrm>
            <a:off x="4281615" y="1976157"/>
            <a:ext cx="834188" cy="0"/>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直接连接符 279"/>
          <p:cNvCxnSpPr/>
          <p:nvPr/>
        </p:nvCxnSpPr>
        <p:spPr bwMode="auto">
          <a:xfrm>
            <a:off x="4516425" y="1979426"/>
            <a:ext cx="0" cy="62107"/>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1" name="直接连接符 280"/>
          <p:cNvCxnSpPr/>
          <p:nvPr/>
        </p:nvCxnSpPr>
        <p:spPr bwMode="auto">
          <a:xfrm>
            <a:off x="4893354" y="1982694"/>
            <a:ext cx="0" cy="62107"/>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 name="圆角矩形 281"/>
          <p:cNvSpPr/>
          <p:nvPr/>
        </p:nvSpPr>
        <p:spPr bwMode="auto">
          <a:xfrm>
            <a:off x="4234225" y="1919356"/>
            <a:ext cx="938131" cy="810152"/>
          </a:xfrm>
          <a:prstGeom prst="roundRect">
            <a:avLst>
              <a:gd name="adj" fmla="val 4356"/>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900" i="0" u="none" strike="noStrike" cap="none" normalizeH="0" baseline="0" dirty="0">
              <a:ln>
                <a:noFill/>
              </a:ln>
              <a:solidFill>
                <a:schemeClr val="bg1"/>
              </a:solidFill>
              <a:effectLst/>
              <a:latin typeface="微软雅黑" pitchFamily="34" charset="-122"/>
              <a:ea typeface="微软雅黑" pitchFamily="34" charset="-122"/>
            </a:endParaRPr>
          </a:p>
        </p:txBody>
      </p:sp>
      <p:sp>
        <p:nvSpPr>
          <p:cNvPr id="283" name="圆角矩形 282"/>
          <p:cNvSpPr/>
          <p:nvPr/>
        </p:nvSpPr>
        <p:spPr bwMode="auto">
          <a:xfrm>
            <a:off x="4363115" y="1825424"/>
            <a:ext cx="675179" cy="78869"/>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600" i="0" u="none" strike="noStrike" cap="none" normalizeH="0" baseline="0" dirty="0">
              <a:ln>
                <a:noFill/>
              </a:ln>
              <a:solidFill>
                <a:schemeClr val="bg1"/>
              </a:solidFill>
              <a:effectLst/>
              <a:latin typeface="微软雅黑" pitchFamily="34" charset="-122"/>
              <a:ea typeface="微软雅黑" pitchFamily="34" charset="-122"/>
            </a:endParaRPr>
          </a:p>
        </p:txBody>
      </p:sp>
      <p:sp>
        <p:nvSpPr>
          <p:cNvPr id="284" name="Freeform 8"/>
          <p:cNvSpPr>
            <a:spLocks/>
          </p:cNvSpPr>
          <p:nvPr/>
        </p:nvSpPr>
        <p:spPr bwMode="auto">
          <a:xfrm>
            <a:off x="4581696" y="2291611"/>
            <a:ext cx="262224" cy="105894"/>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cxnSp>
        <p:nvCxnSpPr>
          <p:cNvPr id="285" name="直接连接符 284"/>
          <p:cNvCxnSpPr/>
          <p:nvPr/>
        </p:nvCxnSpPr>
        <p:spPr bwMode="auto">
          <a:xfrm>
            <a:off x="4516487" y="2244035"/>
            <a:ext cx="95928" cy="82520"/>
          </a:xfrm>
          <a:prstGeom prst="line">
            <a:avLst/>
          </a:prstGeom>
          <a:noFill/>
          <a:ln w="15875">
            <a:solidFill>
              <a:schemeClr val="accent2">
                <a:lumMod val="75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 name="TextBox 285"/>
          <p:cNvSpPr txBox="1"/>
          <p:nvPr/>
        </p:nvSpPr>
        <p:spPr>
          <a:xfrm>
            <a:off x="4551751" y="2287594"/>
            <a:ext cx="401647" cy="153888"/>
          </a:xfrm>
          <a:prstGeom prst="rect">
            <a:avLst/>
          </a:prstGeom>
          <a:noFill/>
        </p:spPr>
        <p:txBody>
          <a:bodyPr wrap="square" rtlCol="0">
            <a:spAutoFit/>
          </a:bodyPr>
          <a:lstStyle/>
          <a:p>
            <a:pPr>
              <a:buNone/>
            </a:pPr>
            <a:r>
              <a:rPr lang="en-US" altLang="zh-CN" sz="400" b="1" dirty="0">
                <a:latin typeface="微软雅黑" pitchFamily="34" charset="-122"/>
                <a:ea typeface="微软雅黑" pitchFamily="34" charset="-122"/>
              </a:rPr>
              <a:t>SAN</a:t>
            </a:r>
            <a:endParaRPr lang="zh-CN" altLang="en-US" sz="400" b="1" dirty="0">
              <a:latin typeface="微软雅黑" pitchFamily="34" charset="-122"/>
              <a:ea typeface="微软雅黑" pitchFamily="34" charset="-122"/>
            </a:endParaRPr>
          </a:p>
        </p:txBody>
      </p:sp>
      <p:cxnSp>
        <p:nvCxnSpPr>
          <p:cNvPr id="287" name="直接连接符 286"/>
          <p:cNvCxnSpPr>
            <a:stCxn id="284" idx="12"/>
          </p:cNvCxnSpPr>
          <p:nvPr/>
        </p:nvCxnSpPr>
        <p:spPr bwMode="auto">
          <a:xfrm flipV="1">
            <a:off x="4810735" y="2248161"/>
            <a:ext cx="67327" cy="78384"/>
          </a:xfrm>
          <a:prstGeom prst="line">
            <a:avLst/>
          </a:prstGeom>
          <a:noFill/>
          <a:ln w="15875">
            <a:solidFill>
              <a:schemeClr val="accent2">
                <a:lumMod val="75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直接连接符 287"/>
          <p:cNvCxnSpPr/>
          <p:nvPr/>
        </p:nvCxnSpPr>
        <p:spPr bwMode="auto">
          <a:xfrm flipV="1">
            <a:off x="4714659" y="2388153"/>
            <a:ext cx="36053" cy="88728"/>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 name="Freeform 30"/>
          <p:cNvSpPr>
            <a:spLocks noEditPoints="1"/>
          </p:cNvSpPr>
          <p:nvPr/>
        </p:nvSpPr>
        <p:spPr bwMode="auto">
          <a:xfrm>
            <a:off x="4564902" y="2453697"/>
            <a:ext cx="260482" cy="195504"/>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290" name="TextBox 289"/>
          <p:cNvSpPr txBox="1"/>
          <p:nvPr/>
        </p:nvSpPr>
        <p:spPr>
          <a:xfrm>
            <a:off x="4291224" y="1791017"/>
            <a:ext cx="855229" cy="169277"/>
          </a:xfrm>
          <a:prstGeom prst="rect">
            <a:avLst/>
          </a:prstGeom>
          <a:noFill/>
        </p:spPr>
        <p:txBody>
          <a:bodyPr wrap="square" rtlCol="0">
            <a:spAutoFit/>
          </a:bodyPr>
          <a:lstStyle/>
          <a:p>
            <a:pPr algn="ctr">
              <a:buNone/>
            </a:pPr>
            <a:r>
              <a:rPr lang="en-US" altLang="zh-CN" sz="500" dirty="0">
                <a:latin typeface="微软雅黑" pitchFamily="34" charset="-122"/>
                <a:ea typeface="微软雅黑" pitchFamily="34" charset="-122"/>
              </a:rPr>
              <a:t>Remote DR center</a:t>
            </a:r>
            <a:endParaRPr lang="zh-CN" altLang="en-US" sz="500" dirty="0">
              <a:latin typeface="微软雅黑" pitchFamily="34" charset="-122"/>
              <a:ea typeface="微软雅黑" pitchFamily="34" charset="-122"/>
            </a:endParaRPr>
          </a:p>
        </p:txBody>
      </p:sp>
      <p:grpSp>
        <p:nvGrpSpPr>
          <p:cNvPr id="291" name="组合 60"/>
          <p:cNvGrpSpPr/>
          <p:nvPr/>
        </p:nvGrpSpPr>
        <p:grpSpPr>
          <a:xfrm>
            <a:off x="1182319" y="2040913"/>
            <a:ext cx="205937" cy="208605"/>
            <a:chOff x="-909638" y="971550"/>
            <a:chExt cx="909638" cy="2039938"/>
          </a:xfrm>
          <a:solidFill>
            <a:schemeClr val="bg1"/>
          </a:solidFill>
        </p:grpSpPr>
        <p:sp>
          <p:nvSpPr>
            <p:cNvPr id="42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2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2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2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2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sp>
        <p:nvSpPr>
          <p:cNvPr id="292" name="Freeform 30"/>
          <p:cNvSpPr>
            <a:spLocks noEditPoints="1"/>
          </p:cNvSpPr>
          <p:nvPr/>
        </p:nvSpPr>
        <p:spPr bwMode="auto">
          <a:xfrm>
            <a:off x="1363641" y="2484947"/>
            <a:ext cx="272354" cy="204361"/>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nvGrpSpPr>
          <p:cNvPr id="293" name="组合 165"/>
          <p:cNvGrpSpPr/>
          <p:nvPr/>
        </p:nvGrpSpPr>
        <p:grpSpPr>
          <a:xfrm>
            <a:off x="1576427" y="2044329"/>
            <a:ext cx="205937" cy="208605"/>
            <a:chOff x="-909638" y="971550"/>
            <a:chExt cx="909638" cy="2039938"/>
          </a:xfrm>
          <a:solidFill>
            <a:schemeClr val="bg1"/>
          </a:solidFill>
        </p:grpSpPr>
        <p:sp>
          <p:nvSpPr>
            <p:cNvPr id="41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2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2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2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2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cxnSp>
        <p:nvCxnSpPr>
          <p:cNvPr id="294" name="直接连接符 293"/>
          <p:cNvCxnSpPr/>
          <p:nvPr/>
        </p:nvCxnSpPr>
        <p:spPr bwMode="auto">
          <a:xfrm>
            <a:off x="1045834" y="1972751"/>
            <a:ext cx="872206" cy="0"/>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5" name="直接连接符 294"/>
          <p:cNvCxnSpPr/>
          <p:nvPr/>
        </p:nvCxnSpPr>
        <p:spPr bwMode="auto">
          <a:xfrm>
            <a:off x="1291344" y="1976168"/>
            <a:ext cx="0" cy="64920"/>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 name="直接连接符 295"/>
          <p:cNvCxnSpPr/>
          <p:nvPr/>
        </p:nvCxnSpPr>
        <p:spPr bwMode="auto">
          <a:xfrm>
            <a:off x="1685452" y="1979586"/>
            <a:ext cx="0" cy="64920"/>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 name="圆角矩形 296"/>
          <p:cNvSpPr/>
          <p:nvPr/>
        </p:nvSpPr>
        <p:spPr bwMode="auto">
          <a:xfrm>
            <a:off x="1017660" y="1899129"/>
            <a:ext cx="937143" cy="812399"/>
          </a:xfrm>
          <a:prstGeom prst="roundRect">
            <a:avLst>
              <a:gd name="adj" fmla="val 4002"/>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900" i="0" u="none" strike="noStrike" cap="none" normalizeH="0" baseline="0">
              <a:ln>
                <a:noFill/>
              </a:ln>
              <a:solidFill>
                <a:schemeClr val="bg1"/>
              </a:solidFill>
              <a:effectLst/>
              <a:latin typeface="微软雅黑" pitchFamily="34" charset="-122"/>
              <a:ea typeface="微软雅黑" pitchFamily="34" charset="-122"/>
            </a:endParaRPr>
          </a:p>
        </p:txBody>
      </p:sp>
      <p:sp>
        <p:nvSpPr>
          <p:cNvPr id="298" name="圆角矩形 297"/>
          <p:cNvSpPr/>
          <p:nvPr/>
        </p:nvSpPr>
        <p:spPr bwMode="auto">
          <a:xfrm>
            <a:off x="1246119" y="1806812"/>
            <a:ext cx="542706" cy="110114"/>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300" i="0" u="none" strike="noStrike" cap="none" normalizeH="0" baseline="0" dirty="0">
              <a:ln>
                <a:noFill/>
              </a:ln>
              <a:solidFill>
                <a:schemeClr val="bg1"/>
              </a:solidFill>
              <a:effectLst/>
              <a:latin typeface="微软雅黑" pitchFamily="34" charset="-122"/>
              <a:ea typeface="微软雅黑" pitchFamily="34" charset="-122"/>
            </a:endParaRPr>
          </a:p>
        </p:txBody>
      </p:sp>
      <p:sp>
        <p:nvSpPr>
          <p:cNvPr id="299" name="Freeform 8"/>
          <p:cNvSpPr>
            <a:spLocks/>
          </p:cNvSpPr>
          <p:nvPr/>
        </p:nvSpPr>
        <p:spPr bwMode="auto">
          <a:xfrm>
            <a:off x="1359592" y="2312246"/>
            <a:ext cx="274174" cy="110692"/>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cxnSp>
        <p:nvCxnSpPr>
          <p:cNvPr id="300" name="直接连接符 299"/>
          <p:cNvCxnSpPr/>
          <p:nvPr/>
        </p:nvCxnSpPr>
        <p:spPr bwMode="auto">
          <a:xfrm>
            <a:off x="1298064" y="2257668"/>
            <a:ext cx="88549" cy="8664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 name="直接连接符 300"/>
          <p:cNvCxnSpPr>
            <a:stCxn id="299" idx="11"/>
          </p:cNvCxnSpPr>
          <p:nvPr/>
        </p:nvCxnSpPr>
        <p:spPr bwMode="auto">
          <a:xfrm flipV="1">
            <a:off x="1587379" y="2257668"/>
            <a:ext cx="101777" cy="88107"/>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2" name="直接连接符 301"/>
          <p:cNvCxnSpPr/>
          <p:nvPr/>
        </p:nvCxnSpPr>
        <p:spPr bwMode="auto">
          <a:xfrm flipH="1" flipV="1">
            <a:off x="1539000" y="2448391"/>
            <a:ext cx="22157" cy="46119"/>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 name="TextBox 302"/>
          <p:cNvSpPr txBox="1"/>
          <p:nvPr/>
        </p:nvSpPr>
        <p:spPr>
          <a:xfrm>
            <a:off x="1166338" y="1787441"/>
            <a:ext cx="714667" cy="246221"/>
          </a:xfrm>
          <a:prstGeom prst="rect">
            <a:avLst/>
          </a:prstGeom>
          <a:noFill/>
        </p:spPr>
        <p:txBody>
          <a:bodyPr wrap="square" rtlCol="0">
            <a:spAutoFit/>
          </a:bodyPr>
          <a:lstStyle/>
          <a:p>
            <a:pPr algn="ctr">
              <a:buNone/>
            </a:pPr>
            <a:r>
              <a:rPr lang="en-US" altLang="zh-CN" sz="500" dirty="0">
                <a:latin typeface="微软雅黑" pitchFamily="34" charset="-122"/>
                <a:ea typeface="微软雅黑" pitchFamily="34" charset="-122"/>
              </a:rPr>
              <a:t>Production center</a:t>
            </a:r>
            <a:endParaRPr lang="zh-CN" altLang="en-US" sz="500" dirty="0">
              <a:latin typeface="微软雅黑" pitchFamily="34" charset="-122"/>
              <a:ea typeface="微软雅黑" pitchFamily="34" charset="-122"/>
            </a:endParaRPr>
          </a:p>
        </p:txBody>
      </p:sp>
      <p:sp>
        <p:nvSpPr>
          <p:cNvPr id="304" name="TextBox 303"/>
          <p:cNvSpPr txBox="1"/>
          <p:nvPr/>
        </p:nvSpPr>
        <p:spPr>
          <a:xfrm>
            <a:off x="1904183" y="2287530"/>
            <a:ext cx="651593" cy="323165"/>
          </a:xfrm>
          <a:prstGeom prst="rect">
            <a:avLst/>
          </a:prstGeom>
          <a:noFill/>
        </p:spPr>
        <p:txBody>
          <a:bodyPr wrap="square" rtlCol="0">
            <a:spAutoFit/>
          </a:bodyPr>
          <a:lstStyle/>
          <a:p>
            <a:r>
              <a:rPr lang="en-US" altLang="zh-CN" sz="500" dirty="0">
                <a:solidFill>
                  <a:schemeClr val="bg1"/>
                </a:solidFill>
                <a:latin typeface="微软雅黑" pitchFamily="34" charset="-122"/>
                <a:ea typeface="微软雅黑" pitchFamily="34" charset="-122"/>
              </a:rPr>
              <a:t>Synchronous/</a:t>
            </a:r>
          </a:p>
          <a:p>
            <a:r>
              <a:rPr lang="en-US" altLang="zh-CN" sz="500" dirty="0">
                <a:solidFill>
                  <a:schemeClr val="bg1"/>
                </a:solidFill>
                <a:latin typeface="微软雅黑" pitchFamily="34" charset="-122"/>
                <a:ea typeface="微软雅黑" pitchFamily="34" charset="-122"/>
              </a:rPr>
              <a:t>Asynchronous replication</a:t>
            </a:r>
          </a:p>
        </p:txBody>
      </p:sp>
      <p:grpSp>
        <p:nvGrpSpPr>
          <p:cNvPr id="305" name="组合 60"/>
          <p:cNvGrpSpPr/>
          <p:nvPr/>
        </p:nvGrpSpPr>
        <p:grpSpPr>
          <a:xfrm>
            <a:off x="2746263" y="2036097"/>
            <a:ext cx="205936" cy="208825"/>
            <a:chOff x="-909638" y="971550"/>
            <a:chExt cx="909638" cy="2039938"/>
          </a:xfrm>
          <a:solidFill>
            <a:schemeClr val="bg1"/>
          </a:solidFill>
        </p:grpSpPr>
        <p:sp>
          <p:nvSpPr>
            <p:cNvPr id="41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1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1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1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1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sp>
        <p:nvSpPr>
          <p:cNvPr id="306" name="Freeform 30"/>
          <p:cNvSpPr>
            <a:spLocks noEditPoints="1"/>
          </p:cNvSpPr>
          <p:nvPr/>
        </p:nvSpPr>
        <p:spPr bwMode="auto">
          <a:xfrm>
            <a:off x="2927585" y="2480627"/>
            <a:ext cx="272351" cy="204577"/>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nvGrpSpPr>
          <p:cNvPr id="307" name="组合 73"/>
          <p:cNvGrpSpPr/>
          <p:nvPr/>
        </p:nvGrpSpPr>
        <p:grpSpPr>
          <a:xfrm>
            <a:off x="3140370" y="2039517"/>
            <a:ext cx="205936" cy="208825"/>
            <a:chOff x="-909638" y="971550"/>
            <a:chExt cx="909638" cy="2039938"/>
          </a:xfrm>
          <a:solidFill>
            <a:schemeClr val="bg1"/>
          </a:solidFill>
        </p:grpSpPr>
        <p:sp>
          <p:nvSpPr>
            <p:cNvPr id="40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1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1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1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1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cxnSp>
        <p:nvCxnSpPr>
          <p:cNvPr id="308" name="直接连接符 307"/>
          <p:cNvCxnSpPr/>
          <p:nvPr/>
        </p:nvCxnSpPr>
        <p:spPr bwMode="auto">
          <a:xfrm>
            <a:off x="2609784" y="1967864"/>
            <a:ext cx="872205" cy="0"/>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 name="直接连接符 308"/>
          <p:cNvCxnSpPr/>
          <p:nvPr/>
        </p:nvCxnSpPr>
        <p:spPr bwMode="auto">
          <a:xfrm>
            <a:off x="2855287" y="1971284"/>
            <a:ext cx="0" cy="64989"/>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 name="直接连接符 309"/>
          <p:cNvCxnSpPr/>
          <p:nvPr/>
        </p:nvCxnSpPr>
        <p:spPr bwMode="auto">
          <a:xfrm>
            <a:off x="3249394" y="1974704"/>
            <a:ext cx="0" cy="64989"/>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1" name="圆角矩形 310"/>
          <p:cNvSpPr/>
          <p:nvPr/>
        </p:nvSpPr>
        <p:spPr bwMode="auto">
          <a:xfrm>
            <a:off x="2584396" y="1894133"/>
            <a:ext cx="938131" cy="812271"/>
          </a:xfrm>
          <a:prstGeom prst="roundRect">
            <a:avLst>
              <a:gd name="adj" fmla="val 5461"/>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900" i="0" u="none" strike="noStrike" cap="none" normalizeH="0" baseline="0">
              <a:ln>
                <a:noFill/>
              </a:ln>
              <a:solidFill>
                <a:schemeClr val="bg1"/>
              </a:solidFill>
              <a:effectLst/>
              <a:latin typeface="微软雅黑" pitchFamily="34" charset="-122"/>
              <a:ea typeface="微软雅黑" pitchFamily="34" charset="-122"/>
            </a:endParaRPr>
          </a:p>
        </p:txBody>
      </p:sp>
      <p:sp>
        <p:nvSpPr>
          <p:cNvPr id="312" name="圆角矩形 311"/>
          <p:cNvSpPr/>
          <p:nvPr/>
        </p:nvSpPr>
        <p:spPr bwMode="auto">
          <a:xfrm>
            <a:off x="2735118" y="1819725"/>
            <a:ext cx="652187" cy="100496"/>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300" i="0" u="none" strike="noStrike" cap="none" normalizeH="0" baseline="0" dirty="0">
              <a:ln>
                <a:noFill/>
              </a:ln>
              <a:solidFill>
                <a:schemeClr val="bg1"/>
              </a:solidFill>
              <a:effectLst/>
              <a:latin typeface="微软雅黑" pitchFamily="34" charset="-122"/>
              <a:ea typeface="微软雅黑" pitchFamily="34" charset="-122"/>
            </a:endParaRPr>
          </a:p>
        </p:txBody>
      </p:sp>
      <p:sp>
        <p:nvSpPr>
          <p:cNvPr id="313" name="Freeform 8"/>
          <p:cNvSpPr>
            <a:spLocks/>
          </p:cNvSpPr>
          <p:nvPr/>
        </p:nvSpPr>
        <p:spPr bwMode="auto">
          <a:xfrm>
            <a:off x="2930121" y="2326250"/>
            <a:ext cx="274173" cy="110809"/>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cxnSp>
        <p:nvCxnSpPr>
          <p:cNvPr id="314" name="直接连接符 313"/>
          <p:cNvCxnSpPr/>
          <p:nvPr/>
        </p:nvCxnSpPr>
        <p:spPr bwMode="auto">
          <a:xfrm>
            <a:off x="2869808" y="2249417"/>
            <a:ext cx="81169" cy="10315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5" name="TextBox 314"/>
          <p:cNvSpPr txBox="1"/>
          <p:nvPr/>
        </p:nvSpPr>
        <p:spPr>
          <a:xfrm>
            <a:off x="2863319" y="2339283"/>
            <a:ext cx="419948" cy="153888"/>
          </a:xfrm>
          <a:prstGeom prst="rect">
            <a:avLst/>
          </a:prstGeom>
          <a:noFill/>
        </p:spPr>
        <p:txBody>
          <a:bodyPr wrap="square" rtlCol="0">
            <a:spAutoFit/>
          </a:bodyPr>
          <a:lstStyle/>
          <a:p>
            <a:pPr algn="ctr">
              <a:buNone/>
            </a:pPr>
            <a:r>
              <a:rPr lang="en-US" altLang="zh-CN" sz="400" b="1" dirty="0">
                <a:latin typeface="微软雅黑" pitchFamily="34" charset="-122"/>
                <a:ea typeface="微软雅黑" pitchFamily="34" charset="-122"/>
              </a:rPr>
              <a:t>SAN</a:t>
            </a:r>
            <a:endParaRPr lang="zh-CN" altLang="en-US" sz="400" b="1" dirty="0">
              <a:latin typeface="微软雅黑" pitchFamily="34" charset="-122"/>
              <a:ea typeface="微软雅黑" pitchFamily="34" charset="-122"/>
            </a:endParaRPr>
          </a:p>
        </p:txBody>
      </p:sp>
      <p:cxnSp>
        <p:nvCxnSpPr>
          <p:cNvPr id="316" name="直接连接符 315"/>
          <p:cNvCxnSpPr>
            <a:stCxn id="313" idx="12"/>
          </p:cNvCxnSpPr>
          <p:nvPr/>
        </p:nvCxnSpPr>
        <p:spPr bwMode="auto">
          <a:xfrm flipV="1">
            <a:off x="3169598" y="2255545"/>
            <a:ext cx="90509" cy="107259"/>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 name="直接连接符 316"/>
          <p:cNvCxnSpPr/>
          <p:nvPr/>
        </p:nvCxnSpPr>
        <p:spPr bwMode="auto">
          <a:xfrm flipH="1" flipV="1">
            <a:off x="3088051" y="2437662"/>
            <a:ext cx="22155" cy="4616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8" name="TextBox 317"/>
          <p:cNvSpPr txBox="1"/>
          <p:nvPr/>
        </p:nvSpPr>
        <p:spPr>
          <a:xfrm>
            <a:off x="2604752" y="1793139"/>
            <a:ext cx="917136" cy="169277"/>
          </a:xfrm>
          <a:prstGeom prst="rect">
            <a:avLst/>
          </a:prstGeom>
          <a:noFill/>
        </p:spPr>
        <p:txBody>
          <a:bodyPr wrap="square" rtlCol="0">
            <a:spAutoFit/>
          </a:bodyPr>
          <a:lstStyle/>
          <a:p>
            <a:pPr algn="ctr">
              <a:buNone/>
            </a:pPr>
            <a:r>
              <a:rPr lang="en-US" altLang="zh-CN" sz="500" dirty="0">
                <a:latin typeface="微软雅黑" pitchFamily="34" charset="-122"/>
                <a:ea typeface="微软雅黑" pitchFamily="34" charset="-122"/>
              </a:rPr>
              <a:t>Same-city DR center</a:t>
            </a:r>
            <a:endParaRPr lang="zh-CN" altLang="en-US" sz="500" dirty="0">
              <a:latin typeface="微软雅黑" pitchFamily="34" charset="-122"/>
              <a:ea typeface="微软雅黑" pitchFamily="34" charset="-122"/>
            </a:endParaRPr>
          </a:p>
        </p:txBody>
      </p:sp>
      <p:cxnSp>
        <p:nvCxnSpPr>
          <p:cNvPr id="319" name="形状 85"/>
          <p:cNvCxnSpPr>
            <a:stCxn id="315" idx="3"/>
            <a:endCxn id="286" idx="1"/>
          </p:cNvCxnSpPr>
          <p:nvPr/>
        </p:nvCxnSpPr>
        <p:spPr bwMode="auto">
          <a:xfrm flipV="1">
            <a:off x="3283267" y="2364538"/>
            <a:ext cx="1268484" cy="51689"/>
          </a:xfrm>
          <a:prstGeom prst="curvedConnector3">
            <a:avLst>
              <a:gd name="adj1" fmla="val 50000"/>
            </a:avLst>
          </a:prstGeom>
          <a:noFill/>
          <a:ln w="15875">
            <a:solidFill>
              <a:schemeClr val="accent1">
                <a:lumMod val="75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0" name="直接连接符 319"/>
          <p:cNvCxnSpPr>
            <a:stCxn id="299" idx="19"/>
            <a:endCxn id="315" idx="1"/>
          </p:cNvCxnSpPr>
          <p:nvPr/>
        </p:nvCxnSpPr>
        <p:spPr bwMode="auto">
          <a:xfrm>
            <a:off x="1632257" y="2391476"/>
            <a:ext cx="1231062" cy="24751"/>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1" name="TextBox 320"/>
          <p:cNvSpPr txBox="1"/>
          <p:nvPr/>
        </p:nvSpPr>
        <p:spPr>
          <a:xfrm>
            <a:off x="3665047" y="2265210"/>
            <a:ext cx="586440" cy="246221"/>
          </a:xfrm>
          <a:prstGeom prst="rect">
            <a:avLst/>
          </a:prstGeom>
          <a:noFill/>
        </p:spPr>
        <p:txBody>
          <a:bodyPr wrap="square" rtlCol="0">
            <a:spAutoFit/>
          </a:bodyPr>
          <a:lstStyle/>
          <a:p>
            <a:r>
              <a:rPr lang="en-US" altLang="zh-CN" sz="500" dirty="0">
                <a:solidFill>
                  <a:schemeClr val="bg1"/>
                </a:solidFill>
                <a:latin typeface="微软雅黑" pitchFamily="34" charset="-122"/>
                <a:ea typeface="微软雅黑" pitchFamily="34" charset="-122"/>
              </a:rPr>
              <a:t>Asynchronous replication</a:t>
            </a:r>
          </a:p>
        </p:txBody>
      </p:sp>
      <p:sp>
        <p:nvSpPr>
          <p:cNvPr id="322" name="Oval 32"/>
          <p:cNvSpPr>
            <a:spLocks noChangeArrowheads="1"/>
          </p:cNvSpPr>
          <p:nvPr/>
        </p:nvSpPr>
        <p:spPr bwMode="auto">
          <a:xfrm>
            <a:off x="1157985" y="2064951"/>
            <a:ext cx="241092" cy="104849"/>
          </a:xfrm>
          <a:prstGeom prst="ellipse">
            <a:avLst/>
          </a:prstGeom>
          <a:solidFill>
            <a:srgbClr val="FFE575"/>
          </a:solidFill>
          <a:ln w="9525">
            <a:solidFill>
              <a:schemeClr val="tx1"/>
            </a:solidFill>
            <a:round/>
            <a:headEnd/>
            <a:tailEnd/>
          </a:ln>
          <a:effectLst/>
        </p:spPr>
        <p:txBody>
          <a:bodyPr wrap="none" anchor="ctr"/>
          <a:lstStyle/>
          <a:p>
            <a:pPr algn="ctr">
              <a:spcBef>
                <a:spcPct val="0"/>
              </a:spcBef>
              <a:buNone/>
            </a:pPr>
            <a:r>
              <a:rPr lang="en-US" altLang="ja-JP" sz="900" dirty="0">
                <a:latin typeface="微软雅黑" pitchFamily="34" charset="-122"/>
                <a:ea typeface="微软雅黑" pitchFamily="34" charset="-122"/>
                <a:cs typeface="Arial" pitchFamily="34" charset="0"/>
              </a:rPr>
              <a:t>A</a:t>
            </a:r>
          </a:p>
        </p:txBody>
      </p:sp>
      <p:sp>
        <p:nvSpPr>
          <p:cNvPr id="323" name="AutoShape 27"/>
          <p:cNvSpPr>
            <a:spLocks noChangeArrowheads="1"/>
          </p:cNvSpPr>
          <p:nvPr/>
        </p:nvSpPr>
        <p:spPr bwMode="auto">
          <a:xfrm>
            <a:off x="1392752" y="2530739"/>
            <a:ext cx="214304" cy="104849"/>
          </a:xfrm>
          <a:prstGeom prst="can">
            <a:avLst>
              <a:gd name="adj" fmla="val 29319"/>
            </a:avLst>
          </a:prstGeom>
          <a:solidFill>
            <a:schemeClr val="accent1"/>
          </a:solidFill>
          <a:ln w="9525">
            <a:solidFill>
              <a:schemeClr val="tx1"/>
            </a:solidFill>
            <a:round/>
            <a:headEnd/>
            <a:tailEnd/>
          </a:ln>
          <a:effectLst/>
        </p:spPr>
        <p:txBody>
          <a:bodyPr wrap="none" anchor="ctr"/>
          <a:lstStyle/>
          <a:p>
            <a:pPr algn="ctr">
              <a:spcBef>
                <a:spcPct val="0"/>
              </a:spcBef>
              <a:buNone/>
            </a:pPr>
            <a:r>
              <a:rPr lang="en-US" altLang="ja-JP" sz="1100" dirty="0">
                <a:latin typeface="微软雅黑" pitchFamily="34" charset="-122"/>
                <a:ea typeface="微软雅黑" pitchFamily="34" charset="-122"/>
                <a:cs typeface="Arial" pitchFamily="34" charset="0"/>
              </a:rPr>
              <a:t>A</a:t>
            </a:r>
          </a:p>
        </p:txBody>
      </p:sp>
      <p:sp>
        <p:nvSpPr>
          <p:cNvPr id="324" name="AutoShape 8"/>
          <p:cNvSpPr>
            <a:spLocks noChangeArrowheads="1"/>
          </p:cNvSpPr>
          <p:nvPr/>
        </p:nvSpPr>
        <p:spPr bwMode="auto">
          <a:xfrm>
            <a:off x="2959259" y="2523249"/>
            <a:ext cx="208192" cy="101291"/>
          </a:xfrm>
          <a:prstGeom prst="can">
            <a:avLst>
              <a:gd name="adj" fmla="val 29319"/>
            </a:avLst>
          </a:prstGeom>
          <a:solidFill>
            <a:schemeClr val="accent1"/>
          </a:solidFill>
          <a:ln w="9525">
            <a:solidFill>
              <a:schemeClr val="tx1"/>
            </a:solidFill>
            <a:round/>
            <a:headEnd/>
            <a:tailEnd/>
          </a:ln>
          <a:effectLst/>
        </p:spPr>
        <p:txBody>
          <a:bodyPr wrap="none" anchor="ctr"/>
          <a:lstStyle/>
          <a:p>
            <a:pPr algn="ctr">
              <a:spcBef>
                <a:spcPct val="0"/>
              </a:spcBef>
              <a:buNone/>
            </a:pPr>
            <a:r>
              <a:rPr lang="en-US" altLang="ja-JP" sz="1100" dirty="0">
                <a:latin typeface="微软雅黑" pitchFamily="34" charset="-122"/>
                <a:ea typeface="微软雅黑" pitchFamily="34" charset="-122"/>
                <a:cs typeface="Arial" pitchFamily="34" charset="0"/>
              </a:rPr>
              <a:t>A’</a:t>
            </a:r>
          </a:p>
        </p:txBody>
      </p:sp>
      <p:sp>
        <p:nvSpPr>
          <p:cNvPr id="325" name="AutoShape 8"/>
          <p:cNvSpPr>
            <a:spLocks noChangeArrowheads="1"/>
          </p:cNvSpPr>
          <p:nvPr/>
        </p:nvSpPr>
        <p:spPr bwMode="auto">
          <a:xfrm>
            <a:off x="4585972" y="2487160"/>
            <a:ext cx="208192" cy="101291"/>
          </a:xfrm>
          <a:prstGeom prst="can">
            <a:avLst>
              <a:gd name="adj" fmla="val 29319"/>
            </a:avLst>
          </a:prstGeom>
          <a:solidFill>
            <a:schemeClr val="accent1"/>
          </a:solidFill>
          <a:ln w="9525">
            <a:solidFill>
              <a:schemeClr val="tx1"/>
            </a:solidFill>
            <a:round/>
            <a:headEnd/>
            <a:tailEnd/>
          </a:ln>
          <a:effectLst/>
        </p:spPr>
        <p:txBody>
          <a:bodyPr wrap="none" anchor="ctr"/>
          <a:lstStyle/>
          <a:p>
            <a:pPr algn="ctr">
              <a:spcBef>
                <a:spcPct val="0"/>
              </a:spcBef>
              <a:buNone/>
            </a:pPr>
            <a:r>
              <a:rPr lang="en-US" altLang="ja-JP" sz="1100" dirty="0">
                <a:latin typeface="微软雅黑" pitchFamily="34" charset="-122"/>
                <a:ea typeface="微软雅黑" pitchFamily="34" charset="-122"/>
                <a:cs typeface="Arial" pitchFamily="34" charset="0"/>
              </a:rPr>
              <a:t>A</a:t>
            </a:r>
            <a:r>
              <a:rPr lang="zh-CN" altLang="en-US" sz="1100" dirty="0">
                <a:latin typeface="微软雅黑" pitchFamily="34" charset="-122"/>
                <a:ea typeface="微软雅黑" pitchFamily="34" charset="-122"/>
                <a:cs typeface="Arial" pitchFamily="34" charset="0"/>
              </a:rPr>
              <a:t>“</a:t>
            </a:r>
            <a:endParaRPr lang="en-US" altLang="ja-JP" sz="1100" dirty="0">
              <a:latin typeface="微软雅黑" pitchFamily="34" charset="-122"/>
              <a:ea typeface="微软雅黑" pitchFamily="34" charset="-122"/>
              <a:cs typeface="Arial" pitchFamily="34" charset="0"/>
            </a:endParaRPr>
          </a:p>
        </p:txBody>
      </p:sp>
      <p:grpSp>
        <p:nvGrpSpPr>
          <p:cNvPr id="326" name="组合 60"/>
          <p:cNvGrpSpPr/>
          <p:nvPr/>
        </p:nvGrpSpPr>
        <p:grpSpPr>
          <a:xfrm>
            <a:off x="4458021" y="3903173"/>
            <a:ext cx="187658" cy="195101"/>
            <a:chOff x="-909638" y="971550"/>
            <a:chExt cx="909638" cy="2039938"/>
          </a:xfrm>
          <a:solidFill>
            <a:schemeClr val="bg1"/>
          </a:solidFill>
        </p:grpSpPr>
        <p:sp>
          <p:nvSpPr>
            <p:cNvPr id="40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0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0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0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0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grpSp>
        <p:nvGrpSpPr>
          <p:cNvPr id="327" name="组合 73"/>
          <p:cNvGrpSpPr/>
          <p:nvPr/>
        </p:nvGrpSpPr>
        <p:grpSpPr>
          <a:xfrm>
            <a:off x="4817149" y="3906368"/>
            <a:ext cx="187658" cy="195101"/>
            <a:chOff x="-909638" y="971550"/>
            <a:chExt cx="909638" cy="2039938"/>
          </a:xfrm>
          <a:solidFill>
            <a:schemeClr val="bg1"/>
          </a:solidFill>
        </p:grpSpPr>
        <p:sp>
          <p:nvSpPr>
            <p:cNvPr id="39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0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0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0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40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cxnSp>
        <p:nvCxnSpPr>
          <p:cNvPr id="328" name="直接连接符 327"/>
          <p:cNvCxnSpPr/>
          <p:nvPr/>
        </p:nvCxnSpPr>
        <p:spPr bwMode="auto">
          <a:xfrm>
            <a:off x="4333651" y="3839424"/>
            <a:ext cx="794791" cy="0"/>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 name="直接连接符 328"/>
          <p:cNvCxnSpPr/>
          <p:nvPr/>
        </p:nvCxnSpPr>
        <p:spPr bwMode="auto">
          <a:xfrm>
            <a:off x="4557369" y="3842620"/>
            <a:ext cx="0" cy="60718"/>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0" name="直接连接符 329"/>
          <p:cNvCxnSpPr/>
          <p:nvPr/>
        </p:nvCxnSpPr>
        <p:spPr bwMode="auto">
          <a:xfrm>
            <a:off x="4916498" y="3845815"/>
            <a:ext cx="0" cy="60718"/>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 name="圆角矩形 330"/>
          <p:cNvSpPr/>
          <p:nvPr/>
        </p:nvSpPr>
        <p:spPr bwMode="auto">
          <a:xfrm>
            <a:off x="4295529" y="3775000"/>
            <a:ext cx="893826" cy="740966"/>
          </a:xfrm>
          <a:prstGeom prst="roundRect">
            <a:avLst>
              <a:gd name="adj" fmla="val 3740"/>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900" i="0" u="none" strike="noStrike" cap="none" normalizeH="0" baseline="0">
              <a:ln>
                <a:noFill/>
              </a:ln>
              <a:solidFill>
                <a:schemeClr val="bg1"/>
              </a:solidFill>
              <a:effectLst/>
              <a:latin typeface="微软雅黑" pitchFamily="34" charset="-122"/>
              <a:ea typeface="微软雅黑" pitchFamily="34" charset="-122"/>
            </a:endParaRPr>
          </a:p>
        </p:txBody>
      </p:sp>
      <p:sp>
        <p:nvSpPr>
          <p:cNvPr id="332" name="圆角矩形 331"/>
          <p:cNvSpPr/>
          <p:nvPr/>
        </p:nvSpPr>
        <p:spPr bwMode="auto">
          <a:xfrm>
            <a:off x="4446456" y="3709836"/>
            <a:ext cx="643292" cy="103261"/>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600" i="0" u="none" strike="noStrike" cap="none" normalizeH="0" baseline="0" dirty="0">
              <a:ln>
                <a:noFill/>
              </a:ln>
              <a:solidFill>
                <a:schemeClr val="bg1"/>
              </a:solidFill>
              <a:effectLst/>
              <a:latin typeface="微软雅黑" pitchFamily="34" charset="-122"/>
              <a:ea typeface="微软雅黑" pitchFamily="34" charset="-122"/>
            </a:endParaRPr>
          </a:p>
        </p:txBody>
      </p:sp>
      <p:sp>
        <p:nvSpPr>
          <p:cNvPr id="333" name="Freeform 8"/>
          <p:cNvSpPr>
            <a:spLocks/>
          </p:cNvSpPr>
          <p:nvPr/>
        </p:nvSpPr>
        <p:spPr bwMode="auto">
          <a:xfrm>
            <a:off x="4612974" y="4160084"/>
            <a:ext cx="249839" cy="103526"/>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cxnSp>
        <p:nvCxnSpPr>
          <p:cNvPr id="334" name="直接连接符 333"/>
          <p:cNvCxnSpPr/>
          <p:nvPr/>
        </p:nvCxnSpPr>
        <p:spPr bwMode="auto">
          <a:xfrm>
            <a:off x="4551875" y="4100488"/>
            <a:ext cx="91398" cy="76642"/>
          </a:xfrm>
          <a:prstGeom prst="line">
            <a:avLst/>
          </a:prstGeom>
          <a:noFill/>
          <a:ln w="15875">
            <a:solidFill>
              <a:schemeClr val="accent2">
                <a:lumMod val="75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5" name="TextBox 334"/>
          <p:cNvSpPr txBox="1"/>
          <p:nvPr/>
        </p:nvSpPr>
        <p:spPr>
          <a:xfrm>
            <a:off x="4571935" y="4161874"/>
            <a:ext cx="382678" cy="153888"/>
          </a:xfrm>
          <a:prstGeom prst="rect">
            <a:avLst/>
          </a:prstGeom>
          <a:noFill/>
        </p:spPr>
        <p:txBody>
          <a:bodyPr wrap="square" rtlCol="0">
            <a:spAutoFit/>
          </a:bodyPr>
          <a:lstStyle/>
          <a:p>
            <a:pPr>
              <a:buNone/>
            </a:pPr>
            <a:r>
              <a:rPr lang="en-US" altLang="zh-CN" sz="400" b="1" dirty="0">
                <a:latin typeface="微软雅黑" pitchFamily="34" charset="-122"/>
                <a:ea typeface="微软雅黑" pitchFamily="34" charset="-122"/>
              </a:rPr>
              <a:t>SAN</a:t>
            </a:r>
            <a:endParaRPr lang="zh-CN" altLang="en-US" sz="400" b="1" dirty="0">
              <a:latin typeface="微软雅黑" pitchFamily="34" charset="-122"/>
              <a:ea typeface="微软雅黑" pitchFamily="34" charset="-122"/>
            </a:endParaRPr>
          </a:p>
        </p:txBody>
      </p:sp>
      <p:cxnSp>
        <p:nvCxnSpPr>
          <p:cNvPr id="336" name="直接连接符 335"/>
          <p:cNvCxnSpPr/>
          <p:nvPr/>
        </p:nvCxnSpPr>
        <p:spPr bwMode="auto">
          <a:xfrm flipV="1">
            <a:off x="4826068" y="4100488"/>
            <a:ext cx="63276" cy="80675"/>
          </a:xfrm>
          <a:prstGeom prst="line">
            <a:avLst/>
          </a:prstGeom>
          <a:noFill/>
          <a:ln w="15875">
            <a:solidFill>
              <a:schemeClr val="accent2">
                <a:lumMod val="75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7" name="直接连接符 336"/>
          <p:cNvCxnSpPr/>
          <p:nvPr/>
        </p:nvCxnSpPr>
        <p:spPr bwMode="auto">
          <a:xfrm flipV="1">
            <a:off x="4746242" y="4242210"/>
            <a:ext cx="34350" cy="86744"/>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 name="Freeform 30"/>
          <p:cNvSpPr>
            <a:spLocks noEditPoints="1"/>
          </p:cNvSpPr>
          <p:nvPr/>
        </p:nvSpPr>
        <p:spPr bwMode="auto">
          <a:xfrm>
            <a:off x="4603557" y="4306288"/>
            <a:ext cx="248180" cy="191133"/>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39" name="TextBox 338"/>
          <p:cNvSpPr txBox="1"/>
          <p:nvPr/>
        </p:nvSpPr>
        <p:spPr>
          <a:xfrm>
            <a:off x="4377960" y="3689388"/>
            <a:ext cx="814839" cy="169277"/>
          </a:xfrm>
          <a:prstGeom prst="rect">
            <a:avLst/>
          </a:prstGeom>
          <a:noFill/>
        </p:spPr>
        <p:txBody>
          <a:bodyPr wrap="square" rtlCol="0">
            <a:spAutoFit/>
          </a:bodyPr>
          <a:lstStyle/>
          <a:p>
            <a:pPr algn="ctr">
              <a:buNone/>
            </a:pPr>
            <a:r>
              <a:rPr lang="en-US" altLang="zh-CN" sz="500" dirty="0">
                <a:latin typeface="微软雅黑" pitchFamily="34" charset="-122"/>
                <a:ea typeface="微软雅黑" pitchFamily="34" charset="-122"/>
              </a:rPr>
              <a:t>Remote DR center</a:t>
            </a:r>
            <a:endParaRPr lang="zh-CN" altLang="en-US" sz="500" dirty="0">
              <a:latin typeface="微软雅黑" pitchFamily="34" charset="-122"/>
              <a:ea typeface="微软雅黑" pitchFamily="34" charset="-122"/>
            </a:endParaRPr>
          </a:p>
        </p:txBody>
      </p:sp>
      <p:grpSp>
        <p:nvGrpSpPr>
          <p:cNvPr id="340" name="组合 60"/>
          <p:cNvGrpSpPr/>
          <p:nvPr/>
        </p:nvGrpSpPr>
        <p:grpSpPr>
          <a:xfrm>
            <a:off x="1227508" y="3327423"/>
            <a:ext cx="196211" cy="203941"/>
            <a:chOff x="-909638" y="971550"/>
            <a:chExt cx="909638" cy="2039938"/>
          </a:xfrm>
          <a:solidFill>
            <a:schemeClr val="bg1"/>
          </a:solidFill>
        </p:grpSpPr>
        <p:sp>
          <p:nvSpPr>
            <p:cNvPr id="39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9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9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9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9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sp>
        <p:nvSpPr>
          <p:cNvPr id="341" name="Freeform 30"/>
          <p:cNvSpPr>
            <a:spLocks noEditPoints="1"/>
          </p:cNvSpPr>
          <p:nvPr/>
        </p:nvSpPr>
        <p:spPr bwMode="auto">
          <a:xfrm>
            <a:off x="1400265" y="3761530"/>
            <a:ext cx="259491" cy="199792"/>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nvGrpSpPr>
          <p:cNvPr id="342" name="组合 165"/>
          <p:cNvGrpSpPr/>
          <p:nvPr/>
        </p:nvGrpSpPr>
        <p:grpSpPr>
          <a:xfrm>
            <a:off x="1603003" y="3330764"/>
            <a:ext cx="196211" cy="203941"/>
            <a:chOff x="-909638" y="971550"/>
            <a:chExt cx="909638" cy="2039938"/>
          </a:xfrm>
          <a:solidFill>
            <a:schemeClr val="bg1"/>
          </a:solidFill>
        </p:grpSpPr>
        <p:sp>
          <p:nvSpPr>
            <p:cNvPr id="38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9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9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9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9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cxnSp>
        <p:nvCxnSpPr>
          <p:cNvPr id="343" name="直接连接符 342"/>
          <p:cNvCxnSpPr/>
          <p:nvPr/>
        </p:nvCxnSpPr>
        <p:spPr bwMode="auto">
          <a:xfrm>
            <a:off x="1097469" y="3260786"/>
            <a:ext cx="831013" cy="0"/>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4" name="直接连接符 343"/>
          <p:cNvCxnSpPr/>
          <p:nvPr/>
        </p:nvCxnSpPr>
        <p:spPr bwMode="auto">
          <a:xfrm>
            <a:off x="1331383" y="3264127"/>
            <a:ext cx="0" cy="63469"/>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5" name="直接连接符 344"/>
          <p:cNvCxnSpPr/>
          <p:nvPr/>
        </p:nvCxnSpPr>
        <p:spPr bwMode="auto">
          <a:xfrm>
            <a:off x="1706878" y="3267467"/>
            <a:ext cx="0" cy="63469"/>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6" name="圆角矩形 345"/>
          <p:cNvSpPr/>
          <p:nvPr/>
        </p:nvSpPr>
        <p:spPr bwMode="auto">
          <a:xfrm>
            <a:off x="1074538" y="3188809"/>
            <a:ext cx="893826" cy="794111"/>
          </a:xfrm>
          <a:prstGeom prst="roundRect">
            <a:avLst>
              <a:gd name="adj" fmla="val 4002"/>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900" i="0" u="none" strike="noStrike" cap="none" normalizeH="0" baseline="0">
              <a:ln>
                <a:noFill/>
              </a:ln>
              <a:solidFill>
                <a:schemeClr val="bg1"/>
              </a:solidFill>
              <a:effectLst/>
              <a:latin typeface="微软雅黑" pitchFamily="34" charset="-122"/>
              <a:ea typeface="微软雅黑" pitchFamily="34" charset="-122"/>
            </a:endParaRPr>
          </a:p>
        </p:txBody>
      </p:sp>
      <p:sp>
        <p:nvSpPr>
          <p:cNvPr id="347" name="圆角矩形 346"/>
          <p:cNvSpPr/>
          <p:nvPr/>
        </p:nvSpPr>
        <p:spPr bwMode="auto">
          <a:xfrm>
            <a:off x="1259632" y="3142043"/>
            <a:ext cx="576064" cy="77779"/>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500" i="0" u="none" strike="noStrike" cap="none" normalizeH="0" baseline="0" dirty="0">
              <a:ln>
                <a:noFill/>
              </a:ln>
              <a:solidFill>
                <a:schemeClr val="bg1"/>
              </a:solidFill>
              <a:effectLst/>
              <a:latin typeface="微软雅黑" pitchFamily="34" charset="-122"/>
              <a:ea typeface="微软雅黑" pitchFamily="34" charset="-122"/>
            </a:endParaRPr>
          </a:p>
        </p:txBody>
      </p:sp>
      <p:sp>
        <p:nvSpPr>
          <p:cNvPr id="348" name="Freeform 8"/>
          <p:cNvSpPr>
            <a:spLocks/>
          </p:cNvSpPr>
          <p:nvPr/>
        </p:nvSpPr>
        <p:spPr bwMode="auto">
          <a:xfrm>
            <a:off x="1396408" y="3604948"/>
            <a:ext cx="261225" cy="108217"/>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cxnSp>
        <p:nvCxnSpPr>
          <p:cNvPr id="349" name="直接连接符 348"/>
          <p:cNvCxnSpPr/>
          <p:nvPr/>
        </p:nvCxnSpPr>
        <p:spPr bwMode="auto">
          <a:xfrm>
            <a:off x="1332232" y="3526734"/>
            <a:ext cx="112489" cy="88743"/>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0" name="TextBox 349"/>
          <p:cNvSpPr txBox="1"/>
          <p:nvPr/>
        </p:nvSpPr>
        <p:spPr>
          <a:xfrm>
            <a:off x="1346191" y="3607374"/>
            <a:ext cx="400119" cy="153888"/>
          </a:xfrm>
          <a:prstGeom prst="rect">
            <a:avLst/>
          </a:prstGeom>
          <a:noFill/>
        </p:spPr>
        <p:txBody>
          <a:bodyPr wrap="square" rtlCol="0">
            <a:spAutoFit/>
          </a:bodyPr>
          <a:lstStyle/>
          <a:p>
            <a:pPr algn="ctr">
              <a:buNone/>
            </a:pPr>
            <a:r>
              <a:rPr lang="en-US" altLang="zh-CN" sz="400" b="1" dirty="0">
                <a:latin typeface="微软雅黑" pitchFamily="34" charset="-122"/>
                <a:ea typeface="微软雅黑" pitchFamily="34" charset="-122"/>
              </a:rPr>
              <a:t>SAN</a:t>
            </a:r>
            <a:endParaRPr lang="zh-CN" altLang="en-US" sz="400" b="1" dirty="0">
              <a:latin typeface="微软雅黑" pitchFamily="34" charset="-122"/>
              <a:ea typeface="微软雅黑" pitchFamily="34" charset="-122"/>
            </a:endParaRPr>
          </a:p>
        </p:txBody>
      </p:sp>
      <p:cxnSp>
        <p:nvCxnSpPr>
          <p:cNvPr id="351" name="直接连接符 350"/>
          <p:cNvCxnSpPr>
            <a:stCxn id="348" idx="13"/>
          </p:cNvCxnSpPr>
          <p:nvPr/>
        </p:nvCxnSpPr>
        <p:spPr bwMode="auto">
          <a:xfrm flipV="1">
            <a:off x="1634636" y="3543026"/>
            <a:ext cx="70216" cy="101661"/>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2" name="直接连接符 351"/>
          <p:cNvCxnSpPr/>
          <p:nvPr/>
        </p:nvCxnSpPr>
        <p:spPr bwMode="auto">
          <a:xfrm flipH="1" flipV="1">
            <a:off x="1567344" y="3725792"/>
            <a:ext cx="21111" cy="45087"/>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3" name="TextBox 352"/>
          <p:cNvSpPr txBox="1"/>
          <p:nvPr/>
        </p:nvSpPr>
        <p:spPr>
          <a:xfrm>
            <a:off x="1187624" y="3099621"/>
            <a:ext cx="691955" cy="246221"/>
          </a:xfrm>
          <a:prstGeom prst="rect">
            <a:avLst/>
          </a:prstGeom>
          <a:noFill/>
        </p:spPr>
        <p:txBody>
          <a:bodyPr wrap="square" rtlCol="0">
            <a:spAutoFit/>
          </a:bodyPr>
          <a:lstStyle/>
          <a:p>
            <a:pPr algn="ctr">
              <a:buNone/>
            </a:pPr>
            <a:r>
              <a:rPr lang="en-US" altLang="zh-CN" sz="500" dirty="0">
                <a:latin typeface="微软雅黑" pitchFamily="34" charset="-122"/>
                <a:ea typeface="微软雅黑" pitchFamily="34" charset="-122"/>
              </a:rPr>
              <a:t>Production center</a:t>
            </a:r>
            <a:endParaRPr lang="zh-CN" altLang="en-US" sz="500" dirty="0">
              <a:latin typeface="微软雅黑" pitchFamily="34" charset="-122"/>
              <a:ea typeface="微软雅黑" pitchFamily="34" charset="-122"/>
            </a:endParaRPr>
          </a:p>
        </p:txBody>
      </p:sp>
      <p:sp>
        <p:nvSpPr>
          <p:cNvPr id="354" name="TextBox 353"/>
          <p:cNvSpPr txBox="1"/>
          <p:nvPr/>
        </p:nvSpPr>
        <p:spPr>
          <a:xfrm>
            <a:off x="1935721" y="3576595"/>
            <a:ext cx="620055" cy="323165"/>
          </a:xfrm>
          <a:prstGeom prst="rect">
            <a:avLst/>
          </a:prstGeom>
          <a:noFill/>
        </p:spPr>
        <p:txBody>
          <a:bodyPr wrap="square" rtlCol="0">
            <a:spAutoFit/>
          </a:bodyPr>
          <a:lstStyle/>
          <a:p>
            <a:r>
              <a:rPr lang="en-US" altLang="zh-CN" sz="500" dirty="0">
                <a:solidFill>
                  <a:schemeClr val="bg1"/>
                </a:solidFill>
                <a:latin typeface="微软雅黑" pitchFamily="34" charset="-122"/>
                <a:ea typeface="微软雅黑" pitchFamily="34" charset="-122"/>
              </a:rPr>
              <a:t>Synchronous/</a:t>
            </a:r>
          </a:p>
          <a:p>
            <a:r>
              <a:rPr lang="en-US" altLang="zh-CN" sz="500" dirty="0">
                <a:solidFill>
                  <a:schemeClr val="bg1"/>
                </a:solidFill>
                <a:latin typeface="微软雅黑" pitchFamily="34" charset="-122"/>
                <a:ea typeface="微软雅黑" pitchFamily="34" charset="-122"/>
              </a:rPr>
              <a:t>Asynchronous replication</a:t>
            </a:r>
          </a:p>
        </p:txBody>
      </p:sp>
      <p:grpSp>
        <p:nvGrpSpPr>
          <p:cNvPr id="355" name="组合 60"/>
          <p:cNvGrpSpPr/>
          <p:nvPr/>
        </p:nvGrpSpPr>
        <p:grpSpPr>
          <a:xfrm>
            <a:off x="2717596" y="3322715"/>
            <a:ext cx="196211" cy="204157"/>
            <a:chOff x="-909638" y="971550"/>
            <a:chExt cx="909638" cy="2039938"/>
          </a:xfrm>
          <a:solidFill>
            <a:schemeClr val="bg1"/>
          </a:solidFill>
        </p:grpSpPr>
        <p:sp>
          <p:nvSpPr>
            <p:cNvPr id="38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8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8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8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8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sp>
        <p:nvSpPr>
          <p:cNvPr id="356" name="Freeform 30"/>
          <p:cNvSpPr>
            <a:spLocks noEditPoints="1"/>
          </p:cNvSpPr>
          <p:nvPr/>
        </p:nvSpPr>
        <p:spPr bwMode="auto">
          <a:xfrm>
            <a:off x="2890354" y="3757306"/>
            <a:ext cx="259490" cy="200003"/>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nvGrpSpPr>
          <p:cNvPr id="357" name="组合 73"/>
          <p:cNvGrpSpPr/>
          <p:nvPr/>
        </p:nvGrpSpPr>
        <p:grpSpPr>
          <a:xfrm>
            <a:off x="3093090" y="3326059"/>
            <a:ext cx="196211" cy="204157"/>
            <a:chOff x="-909638" y="971550"/>
            <a:chExt cx="909638" cy="2039938"/>
          </a:xfrm>
          <a:solidFill>
            <a:schemeClr val="bg1"/>
          </a:solidFill>
        </p:grpSpPr>
        <p:sp>
          <p:nvSpPr>
            <p:cNvPr id="37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8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8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8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sp>
          <p:nvSpPr>
            <p:cNvPr id="38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grpSp>
      <p:cxnSp>
        <p:nvCxnSpPr>
          <p:cNvPr id="358" name="直接连接符 357"/>
          <p:cNvCxnSpPr/>
          <p:nvPr/>
        </p:nvCxnSpPr>
        <p:spPr bwMode="auto">
          <a:xfrm>
            <a:off x="2587557" y="3256007"/>
            <a:ext cx="831013" cy="0"/>
          </a:xfrm>
          <a:prstGeom prst="line">
            <a:avLst/>
          </a:prstGeom>
          <a:noFill/>
          <a:ln w="22225">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9" name="直接连接符 358"/>
          <p:cNvCxnSpPr/>
          <p:nvPr/>
        </p:nvCxnSpPr>
        <p:spPr bwMode="auto">
          <a:xfrm>
            <a:off x="2821472" y="3259351"/>
            <a:ext cx="0" cy="63536"/>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0" name="直接连接符 359"/>
          <p:cNvCxnSpPr/>
          <p:nvPr/>
        </p:nvCxnSpPr>
        <p:spPr bwMode="auto">
          <a:xfrm>
            <a:off x="3196967" y="3262695"/>
            <a:ext cx="0" cy="63536"/>
          </a:xfrm>
          <a:prstGeom prst="line">
            <a:avLst/>
          </a:prstGeom>
          <a:noFill/>
          <a:ln w="127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1" name="圆角矩形 360"/>
          <p:cNvSpPr/>
          <p:nvPr/>
        </p:nvSpPr>
        <p:spPr bwMode="auto">
          <a:xfrm>
            <a:off x="2570399" y="3183925"/>
            <a:ext cx="893826" cy="794111"/>
          </a:xfrm>
          <a:prstGeom prst="roundRect">
            <a:avLst>
              <a:gd name="adj" fmla="val 4143"/>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900" i="0" u="none" strike="noStrike" cap="none" normalizeH="0" baseline="0">
              <a:ln>
                <a:noFill/>
              </a:ln>
              <a:solidFill>
                <a:schemeClr val="bg1"/>
              </a:solidFill>
              <a:effectLst/>
              <a:latin typeface="微软雅黑" pitchFamily="34" charset="-122"/>
              <a:ea typeface="微软雅黑" pitchFamily="34" charset="-122"/>
            </a:endParaRPr>
          </a:p>
        </p:txBody>
      </p:sp>
      <p:sp>
        <p:nvSpPr>
          <p:cNvPr id="362" name="圆角矩形 361"/>
          <p:cNvSpPr/>
          <p:nvPr/>
        </p:nvSpPr>
        <p:spPr bwMode="auto">
          <a:xfrm>
            <a:off x="2627784" y="3128691"/>
            <a:ext cx="792088" cy="91131"/>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300" i="0" u="none" strike="noStrike" cap="none" normalizeH="0" baseline="0" dirty="0">
              <a:ln>
                <a:noFill/>
              </a:ln>
              <a:solidFill>
                <a:schemeClr val="bg1"/>
              </a:solidFill>
              <a:effectLst/>
              <a:latin typeface="微软雅黑" pitchFamily="34" charset="-122"/>
              <a:ea typeface="微软雅黑" pitchFamily="34" charset="-122"/>
            </a:endParaRPr>
          </a:p>
        </p:txBody>
      </p:sp>
      <p:sp>
        <p:nvSpPr>
          <p:cNvPr id="363" name="Freeform 8"/>
          <p:cNvSpPr>
            <a:spLocks/>
          </p:cNvSpPr>
          <p:nvPr/>
        </p:nvSpPr>
        <p:spPr bwMode="auto">
          <a:xfrm>
            <a:off x="2886495" y="3618776"/>
            <a:ext cx="261225" cy="108331"/>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sz="900">
              <a:solidFill>
                <a:schemeClr val="bg1"/>
              </a:solidFill>
              <a:latin typeface="微软雅黑" pitchFamily="34" charset="-122"/>
              <a:ea typeface="微软雅黑" pitchFamily="34" charset="-122"/>
            </a:endParaRPr>
          </a:p>
        </p:txBody>
      </p:sp>
      <p:cxnSp>
        <p:nvCxnSpPr>
          <p:cNvPr id="364" name="直接连接符 363"/>
          <p:cNvCxnSpPr>
            <a:endCxn id="363" idx="44"/>
          </p:cNvCxnSpPr>
          <p:nvPr/>
        </p:nvCxnSpPr>
        <p:spPr bwMode="auto">
          <a:xfrm>
            <a:off x="2822716" y="3545120"/>
            <a:ext cx="112646" cy="10489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5" name="TextBox 364"/>
          <p:cNvSpPr txBox="1"/>
          <p:nvPr/>
        </p:nvSpPr>
        <p:spPr>
          <a:xfrm>
            <a:off x="2829123" y="3623158"/>
            <a:ext cx="400116" cy="153888"/>
          </a:xfrm>
          <a:prstGeom prst="rect">
            <a:avLst/>
          </a:prstGeom>
          <a:noFill/>
        </p:spPr>
        <p:txBody>
          <a:bodyPr wrap="square" rtlCol="0">
            <a:spAutoFit/>
          </a:bodyPr>
          <a:lstStyle/>
          <a:p>
            <a:pPr algn="ctr">
              <a:buNone/>
            </a:pPr>
            <a:r>
              <a:rPr lang="en-US" altLang="zh-CN" sz="400" b="1" dirty="0">
                <a:latin typeface="微软雅黑" pitchFamily="34" charset="-122"/>
                <a:ea typeface="微软雅黑" pitchFamily="34" charset="-122"/>
              </a:rPr>
              <a:t>SAN</a:t>
            </a:r>
            <a:endParaRPr lang="zh-CN" altLang="en-US" sz="400" b="1" dirty="0">
              <a:latin typeface="微软雅黑" pitchFamily="34" charset="-122"/>
              <a:ea typeface="微软雅黑" pitchFamily="34" charset="-122"/>
            </a:endParaRPr>
          </a:p>
        </p:txBody>
      </p:sp>
      <p:cxnSp>
        <p:nvCxnSpPr>
          <p:cNvPr id="366" name="直接连接符 365"/>
          <p:cNvCxnSpPr>
            <a:stCxn id="363" idx="12"/>
          </p:cNvCxnSpPr>
          <p:nvPr/>
        </p:nvCxnSpPr>
        <p:spPr bwMode="auto">
          <a:xfrm flipV="1">
            <a:off x="3114663" y="3547913"/>
            <a:ext cx="40710" cy="106598"/>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7" name="直接连接符 366"/>
          <p:cNvCxnSpPr/>
          <p:nvPr/>
        </p:nvCxnSpPr>
        <p:spPr bwMode="auto">
          <a:xfrm flipH="1" flipV="1">
            <a:off x="3043244" y="3715302"/>
            <a:ext cx="21109" cy="45134"/>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 name="TextBox 367"/>
          <p:cNvSpPr txBox="1"/>
          <p:nvPr/>
        </p:nvSpPr>
        <p:spPr>
          <a:xfrm>
            <a:off x="2627784" y="3090961"/>
            <a:ext cx="864096" cy="169277"/>
          </a:xfrm>
          <a:prstGeom prst="rect">
            <a:avLst/>
          </a:prstGeom>
          <a:noFill/>
        </p:spPr>
        <p:txBody>
          <a:bodyPr wrap="square" rtlCol="0">
            <a:spAutoFit/>
          </a:bodyPr>
          <a:lstStyle/>
          <a:p>
            <a:pPr algn="ctr">
              <a:buNone/>
            </a:pPr>
            <a:r>
              <a:rPr lang="en-US" altLang="zh-CN" sz="500" dirty="0">
                <a:latin typeface="微软雅黑" pitchFamily="34" charset="-122"/>
                <a:ea typeface="微软雅黑" pitchFamily="34" charset="-122"/>
              </a:rPr>
              <a:t>Same-city DR center</a:t>
            </a:r>
            <a:endParaRPr lang="zh-CN" altLang="en-US" sz="500" dirty="0">
              <a:latin typeface="微软雅黑" pitchFamily="34" charset="-122"/>
              <a:ea typeface="微软雅黑" pitchFamily="34" charset="-122"/>
            </a:endParaRPr>
          </a:p>
        </p:txBody>
      </p:sp>
      <p:cxnSp>
        <p:nvCxnSpPr>
          <p:cNvPr id="369" name="形状 85"/>
          <p:cNvCxnSpPr>
            <a:stCxn id="348" idx="20"/>
          </p:cNvCxnSpPr>
          <p:nvPr/>
        </p:nvCxnSpPr>
        <p:spPr bwMode="auto">
          <a:xfrm>
            <a:off x="1652244" y="3689815"/>
            <a:ext cx="2927084" cy="576720"/>
          </a:xfrm>
          <a:prstGeom prst="curvedConnector3">
            <a:avLst>
              <a:gd name="adj1" fmla="val 22055"/>
            </a:avLst>
          </a:prstGeom>
          <a:noFill/>
          <a:ln w="15875">
            <a:solidFill>
              <a:schemeClr val="accent1">
                <a:lumMod val="75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 name="直接连接符 369"/>
          <p:cNvCxnSpPr>
            <a:stCxn id="348" idx="19"/>
            <a:endCxn id="365" idx="1"/>
          </p:cNvCxnSpPr>
          <p:nvPr/>
        </p:nvCxnSpPr>
        <p:spPr bwMode="auto">
          <a:xfrm>
            <a:off x="1656196" y="3682406"/>
            <a:ext cx="1172927" cy="1769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 name="TextBox 370"/>
          <p:cNvSpPr txBox="1"/>
          <p:nvPr/>
        </p:nvSpPr>
        <p:spPr>
          <a:xfrm>
            <a:off x="3483174" y="4099220"/>
            <a:ext cx="656778" cy="246221"/>
          </a:xfrm>
          <a:prstGeom prst="rect">
            <a:avLst/>
          </a:prstGeom>
          <a:noFill/>
        </p:spPr>
        <p:txBody>
          <a:bodyPr wrap="square" rtlCol="0">
            <a:spAutoFit/>
          </a:bodyPr>
          <a:lstStyle/>
          <a:p>
            <a:r>
              <a:rPr lang="en-US" altLang="zh-CN" sz="500" dirty="0">
                <a:solidFill>
                  <a:schemeClr val="bg1"/>
                </a:solidFill>
                <a:latin typeface="微软雅黑" pitchFamily="34" charset="-122"/>
                <a:ea typeface="微软雅黑" pitchFamily="34" charset="-122"/>
              </a:rPr>
              <a:t>Asynchronous replication</a:t>
            </a:r>
          </a:p>
        </p:txBody>
      </p:sp>
      <p:sp>
        <p:nvSpPr>
          <p:cNvPr id="372" name="Oval 32"/>
          <p:cNvSpPr>
            <a:spLocks noChangeArrowheads="1"/>
          </p:cNvSpPr>
          <p:nvPr/>
        </p:nvSpPr>
        <p:spPr bwMode="auto">
          <a:xfrm>
            <a:off x="1204322" y="3350925"/>
            <a:ext cx="229706" cy="102505"/>
          </a:xfrm>
          <a:prstGeom prst="ellipse">
            <a:avLst/>
          </a:prstGeom>
          <a:solidFill>
            <a:srgbClr val="FFE575"/>
          </a:solidFill>
          <a:ln w="9525">
            <a:solidFill>
              <a:schemeClr val="tx1"/>
            </a:solidFill>
            <a:round/>
            <a:headEnd/>
            <a:tailEnd/>
          </a:ln>
          <a:effectLst/>
        </p:spPr>
        <p:txBody>
          <a:bodyPr wrap="none" anchor="ctr"/>
          <a:lstStyle/>
          <a:p>
            <a:pPr algn="ctr">
              <a:spcBef>
                <a:spcPct val="0"/>
              </a:spcBef>
              <a:buNone/>
            </a:pPr>
            <a:r>
              <a:rPr lang="en-US" altLang="ja-JP" sz="900" dirty="0">
                <a:latin typeface="微软雅黑" pitchFamily="34" charset="-122"/>
                <a:ea typeface="微软雅黑" pitchFamily="34" charset="-122"/>
                <a:cs typeface="Arial" pitchFamily="34" charset="0"/>
              </a:rPr>
              <a:t>A</a:t>
            </a:r>
          </a:p>
        </p:txBody>
      </p:sp>
      <p:sp>
        <p:nvSpPr>
          <p:cNvPr id="373" name="AutoShape 27"/>
          <p:cNvSpPr>
            <a:spLocks noChangeArrowheads="1"/>
          </p:cNvSpPr>
          <p:nvPr/>
        </p:nvSpPr>
        <p:spPr bwMode="auto">
          <a:xfrm>
            <a:off x="1428002" y="3806298"/>
            <a:ext cx="204182" cy="102505"/>
          </a:xfrm>
          <a:prstGeom prst="can">
            <a:avLst>
              <a:gd name="adj" fmla="val 29319"/>
            </a:avLst>
          </a:prstGeom>
          <a:solidFill>
            <a:schemeClr val="accent1"/>
          </a:solidFill>
          <a:ln w="9525">
            <a:solidFill>
              <a:schemeClr val="tx1"/>
            </a:solidFill>
            <a:round/>
            <a:headEnd/>
            <a:tailEnd/>
          </a:ln>
          <a:effectLst/>
        </p:spPr>
        <p:txBody>
          <a:bodyPr wrap="none" anchor="ctr"/>
          <a:lstStyle/>
          <a:p>
            <a:pPr algn="ctr">
              <a:spcBef>
                <a:spcPct val="0"/>
              </a:spcBef>
              <a:buNone/>
            </a:pPr>
            <a:r>
              <a:rPr lang="en-US" altLang="ja-JP" sz="1100" dirty="0">
                <a:latin typeface="微软雅黑" pitchFamily="34" charset="-122"/>
                <a:ea typeface="微软雅黑" pitchFamily="34" charset="-122"/>
                <a:cs typeface="Arial" pitchFamily="34" charset="0"/>
              </a:rPr>
              <a:t>A</a:t>
            </a:r>
          </a:p>
        </p:txBody>
      </p:sp>
      <p:sp>
        <p:nvSpPr>
          <p:cNvPr id="374" name="AutoShape 8"/>
          <p:cNvSpPr>
            <a:spLocks noChangeArrowheads="1"/>
          </p:cNvSpPr>
          <p:nvPr/>
        </p:nvSpPr>
        <p:spPr bwMode="auto">
          <a:xfrm>
            <a:off x="2920527" y="3798975"/>
            <a:ext cx="198360" cy="99026"/>
          </a:xfrm>
          <a:prstGeom prst="can">
            <a:avLst>
              <a:gd name="adj" fmla="val 29319"/>
            </a:avLst>
          </a:prstGeom>
          <a:solidFill>
            <a:schemeClr val="accent1"/>
          </a:solidFill>
          <a:ln w="9525">
            <a:solidFill>
              <a:schemeClr val="tx1"/>
            </a:solidFill>
            <a:round/>
            <a:headEnd/>
            <a:tailEnd/>
          </a:ln>
          <a:effectLst/>
        </p:spPr>
        <p:txBody>
          <a:bodyPr wrap="none" anchor="ctr"/>
          <a:lstStyle/>
          <a:p>
            <a:pPr algn="ctr">
              <a:spcBef>
                <a:spcPct val="0"/>
              </a:spcBef>
              <a:buNone/>
            </a:pPr>
            <a:r>
              <a:rPr lang="en-US" altLang="ja-JP" sz="1100" dirty="0">
                <a:latin typeface="微软雅黑" pitchFamily="34" charset="-122"/>
                <a:ea typeface="微软雅黑" pitchFamily="34" charset="-122"/>
                <a:cs typeface="Arial" pitchFamily="34" charset="0"/>
              </a:rPr>
              <a:t>A’</a:t>
            </a:r>
          </a:p>
        </p:txBody>
      </p:sp>
      <p:sp>
        <p:nvSpPr>
          <p:cNvPr id="375" name="AutoShape 8"/>
          <p:cNvSpPr>
            <a:spLocks noChangeArrowheads="1"/>
          </p:cNvSpPr>
          <p:nvPr/>
        </p:nvSpPr>
        <p:spPr bwMode="auto">
          <a:xfrm>
            <a:off x="4623631" y="4356664"/>
            <a:ext cx="198360" cy="99026"/>
          </a:xfrm>
          <a:prstGeom prst="can">
            <a:avLst>
              <a:gd name="adj" fmla="val 29319"/>
            </a:avLst>
          </a:prstGeom>
          <a:solidFill>
            <a:schemeClr val="accent1"/>
          </a:solidFill>
          <a:ln w="9525">
            <a:solidFill>
              <a:schemeClr val="tx1"/>
            </a:solidFill>
            <a:round/>
            <a:headEnd/>
            <a:tailEnd/>
          </a:ln>
          <a:effectLst/>
        </p:spPr>
        <p:txBody>
          <a:bodyPr wrap="none" anchor="ctr"/>
          <a:lstStyle/>
          <a:p>
            <a:pPr algn="ctr">
              <a:spcBef>
                <a:spcPct val="0"/>
              </a:spcBef>
              <a:buNone/>
            </a:pPr>
            <a:r>
              <a:rPr lang="en-US" altLang="ja-JP" sz="1100" dirty="0">
                <a:latin typeface="微软雅黑" pitchFamily="34" charset="-122"/>
                <a:ea typeface="微软雅黑" pitchFamily="34" charset="-122"/>
                <a:cs typeface="Arial" pitchFamily="34" charset="0"/>
              </a:rPr>
              <a:t>A</a:t>
            </a:r>
            <a:r>
              <a:rPr lang="zh-CN" altLang="en-US" sz="1100" dirty="0">
                <a:latin typeface="微软雅黑" pitchFamily="34" charset="-122"/>
                <a:ea typeface="微软雅黑" pitchFamily="34" charset="-122"/>
                <a:cs typeface="Arial" pitchFamily="34" charset="0"/>
              </a:rPr>
              <a:t>“</a:t>
            </a:r>
            <a:endParaRPr lang="en-US" altLang="ja-JP" sz="1100" dirty="0">
              <a:latin typeface="微软雅黑" pitchFamily="34" charset="-122"/>
              <a:ea typeface="微软雅黑" pitchFamily="34" charset="-122"/>
              <a:cs typeface="Arial" pitchFamily="34" charset="0"/>
            </a:endParaRPr>
          </a:p>
        </p:txBody>
      </p:sp>
      <p:sp>
        <p:nvSpPr>
          <p:cNvPr id="376" name="AutoShape 44"/>
          <p:cNvSpPr>
            <a:spLocks noChangeArrowheads="1"/>
          </p:cNvSpPr>
          <p:nvPr/>
        </p:nvSpPr>
        <p:spPr bwMode="auto">
          <a:xfrm>
            <a:off x="899592" y="1419622"/>
            <a:ext cx="4320480" cy="248139"/>
          </a:xfrm>
          <a:prstGeom prst="round2SameRect">
            <a:avLst>
              <a:gd name="adj1" fmla="val 0"/>
              <a:gd name="adj2" fmla="val 0"/>
            </a:avLst>
          </a:prstGeom>
          <a:solidFill>
            <a:srgbClr val="4790BD"/>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22464" tIns="11232" rIns="22464" bIns="11232" anchor="ctr" anchorCtr="1">
            <a:noAutofit/>
          </a:bodyPr>
          <a:lstStyle/>
          <a:p>
            <a:pPr>
              <a:buNone/>
            </a:pPr>
            <a:r>
              <a:rPr lang="en-US" altLang="zh-CN" sz="1200" b="1" dirty="0">
                <a:solidFill>
                  <a:schemeClr val="bg1"/>
                </a:solidFill>
                <a:latin typeface="微软雅黑" pitchFamily="34" charset="-122"/>
                <a:ea typeface="微软雅黑" pitchFamily="34" charset="-122"/>
              </a:rPr>
              <a:t>Cascaded Architecture</a:t>
            </a:r>
          </a:p>
        </p:txBody>
      </p:sp>
      <p:sp>
        <p:nvSpPr>
          <p:cNvPr id="377" name="AutoShape 44"/>
          <p:cNvSpPr>
            <a:spLocks noChangeArrowheads="1"/>
          </p:cNvSpPr>
          <p:nvPr/>
        </p:nvSpPr>
        <p:spPr bwMode="auto">
          <a:xfrm>
            <a:off x="899592" y="2870350"/>
            <a:ext cx="4306846" cy="248139"/>
          </a:xfrm>
          <a:prstGeom prst="round2SameRect">
            <a:avLst>
              <a:gd name="adj1" fmla="val 0"/>
              <a:gd name="adj2" fmla="val 0"/>
            </a:avLst>
          </a:prstGeom>
          <a:solidFill>
            <a:srgbClr val="4790BD"/>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22464" tIns="11232" rIns="22464" bIns="11232" anchor="ctr" anchorCtr="1">
            <a:noAutofit/>
          </a:bodyPr>
          <a:lstStyle/>
          <a:p>
            <a:pPr>
              <a:buNone/>
            </a:pPr>
            <a:r>
              <a:rPr lang="en-US" altLang="zh-CN" sz="1200" b="1" dirty="0">
                <a:solidFill>
                  <a:schemeClr val="bg1"/>
                </a:solidFill>
                <a:latin typeface="微软雅黑" pitchFamily="34" charset="-122"/>
                <a:ea typeface="微软雅黑" pitchFamily="34" charset="-122"/>
              </a:rPr>
              <a:t>Parallel Architecture</a:t>
            </a:r>
            <a:endParaRPr lang="zh-CN" altLang="en-US" sz="1200" b="1" dirty="0">
              <a:solidFill>
                <a:schemeClr val="bg1"/>
              </a:solidFill>
              <a:latin typeface="微软雅黑" pitchFamily="34" charset="-122"/>
              <a:ea typeface="微软雅黑" pitchFamily="34" charset="-122"/>
            </a:endParaRPr>
          </a:p>
        </p:txBody>
      </p:sp>
      <p:sp>
        <p:nvSpPr>
          <p:cNvPr id="378" name="TextBox 377"/>
          <p:cNvSpPr txBox="1"/>
          <p:nvPr/>
        </p:nvSpPr>
        <p:spPr>
          <a:xfrm>
            <a:off x="1292921" y="2315008"/>
            <a:ext cx="419952" cy="153888"/>
          </a:xfrm>
          <a:prstGeom prst="rect">
            <a:avLst/>
          </a:prstGeom>
          <a:noFill/>
        </p:spPr>
        <p:txBody>
          <a:bodyPr wrap="square" rtlCol="0">
            <a:spAutoFit/>
          </a:bodyPr>
          <a:lstStyle/>
          <a:p>
            <a:pPr algn="ctr">
              <a:buNone/>
            </a:pPr>
            <a:r>
              <a:rPr lang="en-US" altLang="zh-CN" sz="400" b="1" dirty="0">
                <a:latin typeface="微软雅黑" pitchFamily="34" charset="-122"/>
                <a:ea typeface="微软雅黑" pitchFamily="34" charset="-122"/>
              </a:rPr>
              <a:t>SAN</a:t>
            </a:r>
            <a:endParaRPr lang="zh-CN" altLang="en-US" sz="400" b="1" dirty="0">
              <a:latin typeface="微软雅黑" pitchFamily="34" charset="-122"/>
              <a:ea typeface="微软雅黑" pitchFamily="34" charset="-122"/>
            </a:endParaRPr>
          </a:p>
        </p:txBody>
      </p:sp>
      <p:grpSp>
        <p:nvGrpSpPr>
          <p:cNvPr id="274" name="组合 273"/>
          <p:cNvGrpSpPr/>
          <p:nvPr/>
        </p:nvGrpSpPr>
        <p:grpSpPr>
          <a:xfrm>
            <a:off x="6012160" y="3903926"/>
            <a:ext cx="446400" cy="252000"/>
            <a:chOff x="15428913" y="-815975"/>
            <a:chExt cx="823912" cy="533400"/>
          </a:xfrm>
          <a:solidFill>
            <a:schemeClr val="bg1"/>
          </a:solidFill>
        </p:grpSpPr>
        <p:sp>
          <p:nvSpPr>
            <p:cNvPr id="275" name="Freeform 521"/>
            <p:cNvSpPr>
              <a:spLocks/>
            </p:cNvSpPr>
            <p:nvPr/>
          </p:nvSpPr>
          <p:spPr bwMode="auto">
            <a:xfrm>
              <a:off x="15886113" y="-690562"/>
              <a:ext cx="276225" cy="149225"/>
            </a:xfrm>
            <a:custGeom>
              <a:avLst/>
              <a:gdLst>
                <a:gd name="T0" fmla="*/ 173 w 174"/>
                <a:gd name="T1" fmla="*/ 17 h 94"/>
                <a:gd name="T2" fmla="*/ 170 w 174"/>
                <a:gd name="T3" fmla="*/ 23 h 94"/>
                <a:gd name="T4" fmla="*/ 160 w 174"/>
                <a:gd name="T5" fmla="*/ 42 h 94"/>
                <a:gd name="T6" fmla="*/ 157 w 174"/>
                <a:gd name="T7" fmla="*/ 41 h 94"/>
                <a:gd name="T8" fmla="*/ 153 w 174"/>
                <a:gd name="T9" fmla="*/ 27 h 94"/>
                <a:gd name="T10" fmla="*/ 151 w 174"/>
                <a:gd name="T11" fmla="*/ 28 h 94"/>
                <a:gd name="T12" fmla="*/ 144 w 174"/>
                <a:gd name="T13" fmla="*/ 16 h 94"/>
                <a:gd name="T14" fmla="*/ 141 w 174"/>
                <a:gd name="T15" fmla="*/ 17 h 94"/>
                <a:gd name="T16" fmla="*/ 136 w 174"/>
                <a:gd name="T17" fmla="*/ 23 h 94"/>
                <a:gd name="T18" fmla="*/ 126 w 174"/>
                <a:gd name="T19" fmla="*/ 41 h 94"/>
                <a:gd name="T20" fmla="*/ 121 w 174"/>
                <a:gd name="T21" fmla="*/ 44 h 94"/>
                <a:gd name="T22" fmla="*/ 118 w 174"/>
                <a:gd name="T23" fmla="*/ 43 h 94"/>
                <a:gd name="T24" fmla="*/ 112 w 174"/>
                <a:gd name="T25" fmla="*/ 50 h 94"/>
                <a:gd name="T26" fmla="*/ 107 w 174"/>
                <a:gd name="T27" fmla="*/ 52 h 94"/>
                <a:gd name="T28" fmla="*/ 102 w 174"/>
                <a:gd name="T29" fmla="*/ 18 h 94"/>
                <a:gd name="T30" fmla="*/ 97 w 174"/>
                <a:gd name="T31" fmla="*/ 34 h 94"/>
                <a:gd name="T32" fmla="*/ 93 w 174"/>
                <a:gd name="T33" fmla="*/ 10 h 94"/>
                <a:gd name="T34" fmla="*/ 89 w 174"/>
                <a:gd name="T35" fmla="*/ 17 h 94"/>
                <a:gd name="T36" fmla="*/ 82 w 174"/>
                <a:gd name="T37" fmla="*/ 11 h 94"/>
                <a:gd name="T38" fmla="*/ 74 w 174"/>
                <a:gd name="T39" fmla="*/ 28 h 94"/>
                <a:gd name="T40" fmla="*/ 60 w 174"/>
                <a:gd name="T41" fmla="*/ 57 h 94"/>
                <a:gd name="T42" fmla="*/ 54 w 174"/>
                <a:gd name="T43" fmla="*/ 63 h 94"/>
                <a:gd name="T44" fmla="*/ 49 w 174"/>
                <a:gd name="T45" fmla="*/ 37 h 94"/>
                <a:gd name="T46" fmla="*/ 45 w 174"/>
                <a:gd name="T47" fmla="*/ 51 h 94"/>
                <a:gd name="T48" fmla="*/ 39 w 174"/>
                <a:gd name="T49" fmla="*/ 60 h 94"/>
                <a:gd name="T50" fmla="*/ 37 w 174"/>
                <a:gd name="T51" fmla="*/ 61 h 94"/>
                <a:gd name="T52" fmla="*/ 31 w 174"/>
                <a:gd name="T53" fmla="*/ 58 h 94"/>
                <a:gd name="T54" fmla="*/ 25 w 174"/>
                <a:gd name="T55" fmla="*/ 71 h 94"/>
                <a:gd name="T56" fmla="*/ 17 w 174"/>
                <a:gd name="T57" fmla="*/ 76 h 94"/>
                <a:gd name="T58" fmla="*/ 12 w 174"/>
                <a:gd name="T59" fmla="*/ 78 h 94"/>
                <a:gd name="T60" fmla="*/ 7 w 174"/>
                <a:gd name="T61" fmla="*/ 93 h 94"/>
                <a:gd name="T62" fmla="*/ 0 w 174"/>
                <a:gd name="T63" fmla="*/ 93 h 94"/>
                <a:gd name="T64" fmla="*/ 5 w 174"/>
                <a:gd name="T65" fmla="*/ 91 h 94"/>
                <a:gd name="T66" fmla="*/ 14 w 174"/>
                <a:gd name="T67" fmla="*/ 75 h 94"/>
                <a:gd name="T68" fmla="*/ 18 w 174"/>
                <a:gd name="T69" fmla="*/ 71 h 94"/>
                <a:gd name="T70" fmla="*/ 26 w 174"/>
                <a:gd name="T71" fmla="*/ 50 h 94"/>
                <a:gd name="T72" fmla="*/ 28 w 174"/>
                <a:gd name="T73" fmla="*/ 49 h 94"/>
                <a:gd name="T74" fmla="*/ 40 w 174"/>
                <a:gd name="T75" fmla="*/ 42 h 94"/>
                <a:gd name="T76" fmla="*/ 41 w 174"/>
                <a:gd name="T77" fmla="*/ 41 h 94"/>
                <a:gd name="T78" fmla="*/ 48 w 174"/>
                <a:gd name="T79" fmla="*/ 25 h 94"/>
                <a:gd name="T80" fmla="*/ 50 w 174"/>
                <a:gd name="T81" fmla="*/ 22 h 94"/>
                <a:gd name="T82" fmla="*/ 56 w 174"/>
                <a:gd name="T83" fmla="*/ 57 h 94"/>
                <a:gd name="T84" fmla="*/ 61 w 174"/>
                <a:gd name="T85" fmla="*/ 38 h 94"/>
                <a:gd name="T86" fmla="*/ 72 w 174"/>
                <a:gd name="T87" fmla="*/ 26 h 94"/>
                <a:gd name="T88" fmla="*/ 79 w 174"/>
                <a:gd name="T89" fmla="*/ 10 h 94"/>
                <a:gd name="T90" fmla="*/ 84 w 174"/>
                <a:gd name="T91" fmla="*/ 5 h 94"/>
                <a:gd name="T92" fmla="*/ 89 w 174"/>
                <a:gd name="T93" fmla="*/ 11 h 94"/>
                <a:gd name="T94" fmla="*/ 93 w 174"/>
                <a:gd name="T95" fmla="*/ 0 h 94"/>
                <a:gd name="T96" fmla="*/ 98 w 174"/>
                <a:gd name="T97" fmla="*/ 20 h 94"/>
                <a:gd name="T98" fmla="*/ 103 w 174"/>
                <a:gd name="T99" fmla="*/ 1 h 94"/>
                <a:gd name="T100" fmla="*/ 109 w 174"/>
                <a:gd name="T101" fmla="*/ 49 h 94"/>
                <a:gd name="T102" fmla="*/ 115 w 174"/>
                <a:gd name="T103" fmla="*/ 33 h 94"/>
                <a:gd name="T104" fmla="*/ 121 w 174"/>
                <a:gd name="T105" fmla="*/ 41 h 94"/>
                <a:gd name="T106" fmla="*/ 136 w 174"/>
                <a:gd name="T107" fmla="*/ 6 h 94"/>
                <a:gd name="T108" fmla="*/ 140 w 174"/>
                <a:gd name="T109" fmla="*/ 6 h 94"/>
                <a:gd name="T110" fmla="*/ 146 w 174"/>
                <a:gd name="T111" fmla="*/ 4 h 94"/>
                <a:gd name="T112" fmla="*/ 151 w 174"/>
                <a:gd name="T113" fmla="*/ 17 h 94"/>
                <a:gd name="T114" fmla="*/ 154 w 174"/>
                <a:gd name="T115" fmla="*/ 5 h 94"/>
                <a:gd name="T116" fmla="*/ 157 w 174"/>
                <a:gd name="T117" fmla="*/ 6 h 94"/>
                <a:gd name="T118" fmla="*/ 167 w 174"/>
                <a:gd name="T119"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94">
                  <a:moveTo>
                    <a:pt x="171" y="18"/>
                  </a:moveTo>
                  <a:lnTo>
                    <a:pt x="171" y="18"/>
                  </a:lnTo>
                  <a:lnTo>
                    <a:pt x="172" y="17"/>
                  </a:lnTo>
                  <a:lnTo>
                    <a:pt x="173" y="17"/>
                  </a:lnTo>
                  <a:lnTo>
                    <a:pt x="173" y="17"/>
                  </a:lnTo>
                  <a:lnTo>
                    <a:pt x="174" y="18"/>
                  </a:lnTo>
                  <a:lnTo>
                    <a:pt x="174" y="19"/>
                  </a:lnTo>
                  <a:lnTo>
                    <a:pt x="170" y="23"/>
                  </a:lnTo>
                  <a:lnTo>
                    <a:pt x="166" y="39"/>
                  </a:lnTo>
                  <a:lnTo>
                    <a:pt x="166" y="39"/>
                  </a:lnTo>
                  <a:lnTo>
                    <a:pt x="164" y="41"/>
                  </a:lnTo>
                  <a:lnTo>
                    <a:pt x="160" y="42"/>
                  </a:lnTo>
                  <a:lnTo>
                    <a:pt x="160" y="42"/>
                  </a:lnTo>
                  <a:lnTo>
                    <a:pt x="158" y="42"/>
                  </a:lnTo>
                  <a:lnTo>
                    <a:pt x="157" y="41"/>
                  </a:lnTo>
                  <a:lnTo>
                    <a:pt x="157" y="41"/>
                  </a:lnTo>
                  <a:lnTo>
                    <a:pt x="157" y="41"/>
                  </a:lnTo>
                  <a:lnTo>
                    <a:pt x="157" y="41"/>
                  </a:lnTo>
                  <a:lnTo>
                    <a:pt x="155" y="17"/>
                  </a:lnTo>
                  <a:lnTo>
                    <a:pt x="153" y="27"/>
                  </a:lnTo>
                  <a:lnTo>
                    <a:pt x="153" y="27"/>
                  </a:lnTo>
                  <a:lnTo>
                    <a:pt x="152" y="28"/>
                  </a:lnTo>
                  <a:lnTo>
                    <a:pt x="151" y="28"/>
                  </a:lnTo>
                  <a:lnTo>
                    <a:pt x="151" y="28"/>
                  </a:lnTo>
                  <a:lnTo>
                    <a:pt x="148" y="27"/>
                  </a:lnTo>
                  <a:lnTo>
                    <a:pt x="148" y="27"/>
                  </a:lnTo>
                  <a:lnTo>
                    <a:pt x="145" y="12"/>
                  </a:lnTo>
                  <a:lnTo>
                    <a:pt x="144" y="16"/>
                  </a:lnTo>
                  <a:lnTo>
                    <a:pt x="144" y="16"/>
                  </a:lnTo>
                  <a:lnTo>
                    <a:pt x="143" y="17"/>
                  </a:lnTo>
                  <a:lnTo>
                    <a:pt x="141" y="17"/>
                  </a:lnTo>
                  <a:lnTo>
                    <a:pt x="141" y="17"/>
                  </a:lnTo>
                  <a:lnTo>
                    <a:pt x="140" y="17"/>
                  </a:lnTo>
                  <a:lnTo>
                    <a:pt x="140" y="17"/>
                  </a:lnTo>
                  <a:lnTo>
                    <a:pt x="138" y="12"/>
                  </a:lnTo>
                  <a:lnTo>
                    <a:pt x="136" y="23"/>
                  </a:lnTo>
                  <a:lnTo>
                    <a:pt x="136" y="23"/>
                  </a:lnTo>
                  <a:lnTo>
                    <a:pt x="135" y="23"/>
                  </a:lnTo>
                  <a:lnTo>
                    <a:pt x="126" y="41"/>
                  </a:lnTo>
                  <a:lnTo>
                    <a:pt x="126" y="41"/>
                  </a:lnTo>
                  <a:lnTo>
                    <a:pt x="126" y="41"/>
                  </a:lnTo>
                  <a:lnTo>
                    <a:pt x="126" y="41"/>
                  </a:lnTo>
                  <a:lnTo>
                    <a:pt x="121" y="44"/>
                  </a:lnTo>
                  <a:lnTo>
                    <a:pt x="121" y="44"/>
                  </a:lnTo>
                  <a:lnTo>
                    <a:pt x="120" y="44"/>
                  </a:lnTo>
                  <a:lnTo>
                    <a:pt x="119" y="43"/>
                  </a:lnTo>
                  <a:lnTo>
                    <a:pt x="119" y="43"/>
                  </a:lnTo>
                  <a:lnTo>
                    <a:pt x="118" y="43"/>
                  </a:lnTo>
                  <a:lnTo>
                    <a:pt x="116" y="39"/>
                  </a:lnTo>
                  <a:lnTo>
                    <a:pt x="113" y="49"/>
                  </a:lnTo>
                  <a:lnTo>
                    <a:pt x="113" y="49"/>
                  </a:lnTo>
                  <a:lnTo>
                    <a:pt x="112" y="50"/>
                  </a:lnTo>
                  <a:lnTo>
                    <a:pt x="112" y="50"/>
                  </a:lnTo>
                  <a:lnTo>
                    <a:pt x="108" y="52"/>
                  </a:lnTo>
                  <a:lnTo>
                    <a:pt x="108" y="52"/>
                  </a:lnTo>
                  <a:lnTo>
                    <a:pt x="107" y="52"/>
                  </a:lnTo>
                  <a:lnTo>
                    <a:pt x="106" y="52"/>
                  </a:lnTo>
                  <a:lnTo>
                    <a:pt x="106" y="52"/>
                  </a:lnTo>
                  <a:lnTo>
                    <a:pt x="105" y="51"/>
                  </a:lnTo>
                  <a:lnTo>
                    <a:pt x="102" y="18"/>
                  </a:lnTo>
                  <a:lnTo>
                    <a:pt x="99" y="33"/>
                  </a:lnTo>
                  <a:lnTo>
                    <a:pt x="99" y="33"/>
                  </a:lnTo>
                  <a:lnTo>
                    <a:pt x="99" y="34"/>
                  </a:lnTo>
                  <a:lnTo>
                    <a:pt x="97" y="34"/>
                  </a:lnTo>
                  <a:lnTo>
                    <a:pt x="97" y="34"/>
                  </a:lnTo>
                  <a:lnTo>
                    <a:pt x="96" y="34"/>
                  </a:lnTo>
                  <a:lnTo>
                    <a:pt x="96" y="33"/>
                  </a:lnTo>
                  <a:lnTo>
                    <a:pt x="93" y="10"/>
                  </a:lnTo>
                  <a:lnTo>
                    <a:pt x="91" y="16"/>
                  </a:lnTo>
                  <a:lnTo>
                    <a:pt x="91" y="16"/>
                  </a:lnTo>
                  <a:lnTo>
                    <a:pt x="90" y="17"/>
                  </a:lnTo>
                  <a:lnTo>
                    <a:pt x="89" y="17"/>
                  </a:lnTo>
                  <a:lnTo>
                    <a:pt x="89" y="17"/>
                  </a:lnTo>
                  <a:lnTo>
                    <a:pt x="88" y="16"/>
                  </a:lnTo>
                  <a:lnTo>
                    <a:pt x="84" y="9"/>
                  </a:lnTo>
                  <a:lnTo>
                    <a:pt x="82" y="11"/>
                  </a:lnTo>
                  <a:lnTo>
                    <a:pt x="78" y="27"/>
                  </a:lnTo>
                  <a:lnTo>
                    <a:pt x="78" y="27"/>
                  </a:lnTo>
                  <a:lnTo>
                    <a:pt x="77" y="28"/>
                  </a:lnTo>
                  <a:lnTo>
                    <a:pt x="74" y="28"/>
                  </a:lnTo>
                  <a:lnTo>
                    <a:pt x="65" y="39"/>
                  </a:lnTo>
                  <a:lnTo>
                    <a:pt x="60" y="57"/>
                  </a:lnTo>
                  <a:lnTo>
                    <a:pt x="60" y="57"/>
                  </a:lnTo>
                  <a:lnTo>
                    <a:pt x="60" y="57"/>
                  </a:lnTo>
                  <a:lnTo>
                    <a:pt x="56" y="62"/>
                  </a:lnTo>
                  <a:lnTo>
                    <a:pt x="56" y="62"/>
                  </a:lnTo>
                  <a:lnTo>
                    <a:pt x="55" y="63"/>
                  </a:lnTo>
                  <a:lnTo>
                    <a:pt x="54" y="63"/>
                  </a:lnTo>
                  <a:lnTo>
                    <a:pt x="54" y="63"/>
                  </a:lnTo>
                  <a:lnTo>
                    <a:pt x="53" y="62"/>
                  </a:lnTo>
                  <a:lnTo>
                    <a:pt x="53" y="62"/>
                  </a:lnTo>
                  <a:lnTo>
                    <a:pt x="49" y="37"/>
                  </a:lnTo>
                  <a:lnTo>
                    <a:pt x="47" y="50"/>
                  </a:lnTo>
                  <a:lnTo>
                    <a:pt x="47" y="50"/>
                  </a:lnTo>
                  <a:lnTo>
                    <a:pt x="46" y="51"/>
                  </a:lnTo>
                  <a:lnTo>
                    <a:pt x="45" y="51"/>
                  </a:lnTo>
                  <a:lnTo>
                    <a:pt x="45" y="51"/>
                  </a:lnTo>
                  <a:lnTo>
                    <a:pt x="44" y="51"/>
                  </a:lnTo>
                  <a:lnTo>
                    <a:pt x="42" y="47"/>
                  </a:lnTo>
                  <a:lnTo>
                    <a:pt x="39" y="60"/>
                  </a:lnTo>
                  <a:lnTo>
                    <a:pt x="39" y="60"/>
                  </a:lnTo>
                  <a:lnTo>
                    <a:pt x="39" y="61"/>
                  </a:lnTo>
                  <a:lnTo>
                    <a:pt x="37" y="61"/>
                  </a:lnTo>
                  <a:lnTo>
                    <a:pt x="37" y="61"/>
                  </a:lnTo>
                  <a:lnTo>
                    <a:pt x="35" y="61"/>
                  </a:lnTo>
                  <a:lnTo>
                    <a:pt x="35" y="61"/>
                  </a:lnTo>
                  <a:lnTo>
                    <a:pt x="31" y="58"/>
                  </a:lnTo>
                  <a:lnTo>
                    <a:pt x="31" y="58"/>
                  </a:lnTo>
                  <a:lnTo>
                    <a:pt x="30" y="57"/>
                  </a:lnTo>
                  <a:lnTo>
                    <a:pt x="29" y="54"/>
                  </a:lnTo>
                  <a:lnTo>
                    <a:pt x="25" y="71"/>
                  </a:lnTo>
                  <a:lnTo>
                    <a:pt x="25" y="71"/>
                  </a:lnTo>
                  <a:lnTo>
                    <a:pt x="24" y="71"/>
                  </a:lnTo>
                  <a:lnTo>
                    <a:pt x="24" y="71"/>
                  </a:lnTo>
                  <a:lnTo>
                    <a:pt x="21" y="74"/>
                  </a:lnTo>
                  <a:lnTo>
                    <a:pt x="17" y="76"/>
                  </a:lnTo>
                  <a:lnTo>
                    <a:pt x="17" y="76"/>
                  </a:lnTo>
                  <a:lnTo>
                    <a:pt x="16" y="76"/>
                  </a:lnTo>
                  <a:lnTo>
                    <a:pt x="16" y="76"/>
                  </a:lnTo>
                  <a:lnTo>
                    <a:pt x="12" y="78"/>
                  </a:lnTo>
                  <a:lnTo>
                    <a:pt x="8" y="92"/>
                  </a:lnTo>
                  <a:lnTo>
                    <a:pt x="8" y="92"/>
                  </a:lnTo>
                  <a:lnTo>
                    <a:pt x="7" y="93"/>
                  </a:lnTo>
                  <a:lnTo>
                    <a:pt x="7" y="93"/>
                  </a:lnTo>
                  <a:lnTo>
                    <a:pt x="2" y="94"/>
                  </a:lnTo>
                  <a:lnTo>
                    <a:pt x="2" y="94"/>
                  </a:lnTo>
                  <a:lnTo>
                    <a:pt x="1" y="94"/>
                  </a:lnTo>
                  <a:lnTo>
                    <a:pt x="0" y="93"/>
                  </a:lnTo>
                  <a:lnTo>
                    <a:pt x="0" y="93"/>
                  </a:lnTo>
                  <a:lnTo>
                    <a:pt x="0" y="92"/>
                  </a:lnTo>
                  <a:lnTo>
                    <a:pt x="1" y="92"/>
                  </a:lnTo>
                  <a:lnTo>
                    <a:pt x="5" y="91"/>
                  </a:lnTo>
                  <a:lnTo>
                    <a:pt x="9" y="77"/>
                  </a:lnTo>
                  <a:lnTo>
                    <a:pt x="9" y="77"/>
                  </a:lnTo>
                  <a:lnTo>
                    <a:pt x="10" y="77"/>
                  </a:lnTo>
                  <a:lnTo>
                    <a:pt x="14" y="75"/>
                  </a:lnTo>
                  <a:lnTo>
                    <a:pt x="18" y="71"/>
                  </a:lnTo>
                  <a:lnTo>
                    <a:pt x="18" y="71"/>
                  </a:lnTo>
                  <a:lnTo>
                    <a:pt x="18" y="71"/>
                  </a:lnTo>
                  <a:lnTo>
                    <a:pt x="18" y="71"/>
                  </a:lnTo>
                  <a:lnTo>
                    <a:pt x="18" y="71"/>
                  </a:lnTo>
                  <a:lnTo>
                    <a:pt x="22" y="70"/>
                  </a:lnTo>
                  <a:lnTo>
                    <a:pt x="26" y="50"/>
                  </a:lnTo>
                  <a:lnTo>
                    <a:pt x="26" y="50"/>
                  </a:lnTo>
                  <a:lnTo>
                    <a:pt x="26" y="50"/>
                  </a:lnTo>
                  <a:lnTo>
                    <a:pt x="27" y="49"/>
                  </a:lnTo>
                  <a:lnTo>
                    <a:pt x="27" y="49"/>
                  </a:lnTo>
                  <a:lnTo>
                    <a:pt x="28" y="49"/>
                  </a:lnTo>
                  <a:lnTo>
                    <a:pt x="29" y="50"/>
                  </a:lnTo>
                  <a:lnTo>
                    <a:pt x="33" y="55"/>
                  </a:lnTo>
                  <a:lnTo>
                    <a:pt x="35" y="58"/>
                  </a:lnTo>
                  <a:lnTo>
                    <a:pt x="40" y="42"/>
                  </a:lnTo>
                  <a:lnTo>
                    <a:pt x="40" y="42"/>
                  </a:lnTo>
                  <a:lnTo>
                    <a:pt x="40" y="42"/>
                  </a:lnTo>
                  <a:lnTo>
                    <a:pt x="41" y="41"/>
                  </a:lnTo>
                  <a:lnTo>
                    <a:pt x="41" y="41"/>
                  </a:lnTo>
                  <a:lnTo>
                    <a:pt x="42" y="41"/>
                  </a:lnTo>
                  <a:lnTo>
                    <a:pt x="43" y="42"/>
                  </a:lnTo>
                  <a:lnTo>
                    <a:pt x="45" y="45"/>
                  </a:lnTo>
                  <a:lnTo>
                    <a:pt x="48" y="25"/>
                  </a:lnTo>
                  <a:lnTo>
                    <a:pt x="48" y="25"/>
                  </a:lnTo>
                  <a:lnTo>
                    <a:pt x="48" y="25"/>
                  </a:lnTo>
                  <a:lnTo>
                    <a:pt x="49" y="23"/>
                  </a:lnTo>
                  <a:lnTo>
                    <a:pt x="50" y="22"/>
                  </a:lnTo>
                  <a:lnTo>
                    <a:pt x="50" y="22"/>
                  </a:lnTo>
                  <a:lnTo>
                    <a:pt x="51" y="23"/>
                  </a:lnTo>
                  <a:lnTo>
                    <a:pt x="51" y="25"/>
                  </a:lnTo>
                  <a:lnTo>
                    <a:pt x="56" y="57"/>
                  </a:lnTo>
                  <a:lnTo>
                    <a:pt x="57" y="55"/>
                  </a:lnTo>
                  <a:lnTo>
                    <a:pt x="61" y="38"/>
                  </a:lnTo>
                  <a:lnTo>
                    <a:pt x="61" y="38"/>
                  </a:lnTo>
                  <a:lnTo>
                    <a:pt x="61" y="38"/>
                  </a:lnTo>
                  <a:lnTo>
                    <a:pt x="71" y="27"/>
                  </a:lnTo>
                  <a:lnTo>
                    <a:pt x="71" y="27"/>
                  </a:lnTo>
                  <a:lnTo>
                    <a:pt x="71" y="27"/>
                  </a:lnTo>
                  <a:lnTo>
                    <a:pt x="72" y="26"/>
                  </a:lnTo>
                  <a:lnTo>
                    <a:pt x="75" y="26"/>
                  </a:lnTo>
                  <a:lnTo>
                    <a:pt x="78" y="11"/>
                  </a:lnTo>
                  <a:lnTo>
                    <a:pt x="78" y="11"/>
                  </a:lnTo>
                  <a:lnTo>
                    <a:pt x="79" y="10"/>
                  </a:lnTo>
                  <a:lnTo>
                    <a:pt x="83" y="5"/>
                  </a:lnTo>
                  <a:lnTo>
                    <a:pt x="83" y="5"/>
                  </a:lnTo>
                  <a:lnTo>
                    <a:pt x="83" y="5"/>
                  </a:lnTo>
                  <a:lnTo>
                    <a:pt x="84" y="5"/>
                  </a:lnTo>
                  <a:lnTo>
                    <a:pt x="84" y="5"/>
                  </a:lnTo>
                  <a:lnTo>
                    <a:pt x="86" y="5"/>
                  </a:lnTo>
                  <a:lnTo>
                    <a:pt x="87" y="5"/>
                  </a:lnTo>
                  <a:lnTo>
                    <a:pt x="89" y="11"/>
                  </a:lnTo>
                  <a:lnTo>
                    <a:pt x="92" y="1"/>
                  </a:lnTo>
                  <a:lnTo>
                    <a:pt x="92" y="1"/>
                  </a:lnTo>
                  <a:lnTo>
                    <a:pt x="92" y="1"/>
                  </a:lnTo>
                  <a:lnTo>
                    <a:pt x="93" y="0"/>
                  </a:lnTo>
                  <a:lnTo>
                    <a:pt x="93" y="0"/>
                  </a:lnTo>
                  <a:lnTo>
                    <a:pt x="95" y="1"/>
                  </a:lnTo>
                  <a:lnTo>
                    <a:pt x="95" y="1"/>
                  </a:lnTo>
                  <a:lnTo>
                    <a:pt x="98" y="20"/>
                  </a:lnTo>
                  <a:lnTo>
                    <a:pt x="100" y="2"/>
                  </a:lnTo>
                  <a:lnTo>
                    <a:pt x="100" y="2"/>
                  </a:lnTo>
                  <a:lnTo>
                    <a:pt x="102" y="1"/>
                  </a:lnTo>
                  <a:lnTo>
                    <a:pt x="103" y="1"/>
                  </a:lnTo>
                  <a:lnTo>
                    <a:pt x="103" y="1"/>
                  </a:lnTo>
                  <a:lnTo>
                    <a:pt x="104" y="1"/>
                  </a:lnTo>
                  <a:lnTo>
                    <a:pt x="105" y="2"/>
                  </a:lnTo>
                  <a:lnTo>
                    <a:pt x="109" y="49"/>
                  </a:lnTo>
                  <a:lnTo>
                    <a:pt x="110" y="48"/>
                  </a:lnTo>
                  <a:lnTo>
                    <a:pt x="114" y="34"/>
                  </a:lnTo>
                  <a:lnTo>
                    <a:pt x="114" y="34"/>
                  </a:lnTo>
                  <a:lnTo>
                    <a:pt x="115" y="33"/>
                  </a:lnTo>
                  <a:lnTo>
                    <a:pt x="115" y="33"/>
                  </a:lnTo>
                  <a:lnTo>
                    <a:pt x="116" y="33"/>
                  </a:lnTo>
                  <a:lnTo>
                    <a:pt x="118" y="34"/>
                  </a:lnTo>
                  <a:lnTo>
                    <a:pt x="121" y="41"/>
                  </a:lnTo>
                  <a:lnTo>
                    <a:pt x="123" y="38"/>
                  </a:lnTo>
                  <a:lnTo>
                    <a:pt x="131" y="22"/>
                  </a:lnTo>
                  <a:lnTo>
                    <a:pt x="136" y="6"/>
                  </a:lnTo>
                  <a:lnTo>
                    <a:pt x="136" y="6"/>
                  </a:lnTo>
                  <a:lnTo>
                    <a:pt x="137" y="5"/>
                  </a:lnTo>
                  <a:lnTo>
                    <a:pt x="137" y="5"/>
                  </a:lnTo>
                  <a:lnTo>
                    <a:pt x="139" y="5"/>
                  </a:lnTo>
                  <a:lnTo>
                    <a:pt x="140" y="6"/>
                  </a:lnTo>
                  <a:lnTo>
                    <a:pt x="142" y="12"/>
                  </a:lnTo>
                  <a:lnTo>
                    <a:pt x="144" y="5"/>
                  </a:lnTo>
                  <a:lnTo>
                    <a:pt x="144" y="5"/>
                  </a:lnTo>
                  <a:lnTo>
                    <a:pt x="146" y="4"/>
                  </a:lnTo>
                  <a:lnTo>
                    <a:pt x="146" y="4"/>
                  </a:lnTo>
                  <a:lnTo>
                    <a:pt x="147" y="4"/>
                  </a:lnTo>
                  <a:lnTo>
                    <a:pt x="148" y="5"/>
                  </a:lnTo>
                  <a:lnTo>
                    <a:pt x="151" y="17"/>
                  </a:lnTo>
                  <a:lnTo>
                    <a:pt x="153" y="6"/>
                  </a:lnTo>
                  <a:lnTo>
                    <a:pt x="153" y="6"/>
                  </a:lnTo>
                  <a:lnTo>
                    <a:pt x="153" y="6"/>
                  </a:lnTo>
                  <a:lnTo>
                    <a:pt x="154" y="5"/>
                  </a:lnTo>
                  <a:lnTo>
                    <a:pt x="155" y="5"/>
                  </a:lnTo>
                  <a:lnTo>
                    <a:pt x="155" y="5"/>
                  </a:lnTo>
                  <a:lnTo>
                    <a:pt x="156" y="5"/>
                  </a:lnTo>
                  <a:lnTo>
                    <a:pt x="157" y="6"/>
                  </a:lnTo>
                  <a:lnTo>
                    <a:pt x="161" y="38"/>
                  </a:lnTo>
                  <a:lnTo>
                    <a:pt x="162" y="38"/>
                  </a:lnTo>
                  <a:lnTo>
                    <a:pt x="167" y="23"/>
                  </a:lnTo>
                  <a:lnTo>
                    <a:pt x="167" y="23"/>
                  </a:lnTo>
                  <a:lnTo>
                    <a:pt x="167" y="22"/>
                  </a:lnTo>
                  <a:lnTo>
                    <a:pt x="17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439" name="Freeform 522"/>
            <p:cNvSpPr>
              <a:spLocks/>
            </p:cNvSpPr>
            <p:nvPr/>
          </p:nvSpPr>
          <p:spPr bwMode="auto">
            <a:xfrm>
              <a:off x="16162338" y="-668337"/>
              <a:ext cx="19050" cy="20638"/>
            </a:xfrm>
            <a:custGeom>
              <a:avLst/>
              <a:gdLst>
                <a:gd name="T0" fmla="*/ 5 w 12"/>
                <a:gd name="T1" fmla="*/ 13 h 13"/>
                <a:gd name="T2" fmla="*/ 5 w 12"/>
                <a:gd name="T3" fmla="*/ 13 h 13"/>
                <a:gd name="T4" fmla="*/ 8 w 12"/>
                <a:gd name="T5" fmla="*/ 12 h 13"/>
                <a:gd name="T6" fmla="*/ 10 w 12"/>
                <a:gd name="T7" fmla="*/ 11 h 13"/>
                <a:gd name="T8" fmla="*/ 11 w 12"/>
                <a:gd name="T9" fmla="*/ 8 h 13"/>
                <a:gd name="T10" fmla="*/ 12 w 12"/>
                <a:gd name="T11" fmla="*/ 6 h 13"/>
                <a:gd name="T12" fmla="*/ 12 w 12"/>
                <a:gd name="T13" fmla="*/ 6 h 13"/>
                <a:gd name="T14" fmla="*/ 11 w 12"/>
                <a:gd name="T15" fmla="*/ 4 h 13"/>
                <a:gd name="T16" fmla="*/ 10 w 12"/>
                <a:gd name="T17" fmla="*/ 2 h 13"/>
                <a:gd name="T18" fmla="*/ 8 w 12"/>
                <a:gd name="T19" fmla="*/ 1 h 13"/>
                <a:gd name="T20" fmla="*/ 5 w 12"/>
                <a:gd name="T21" fmla="*/ 0 h 13"/>
                <a:gd name="T22" fmla="*/ 5 w 12"/>
                <a:gd name="T23" fmla="*/ 0 h 13"/>
                <a:gd name="T24" fmla="*/ 3 w 12"/>
                <a:gd name="T25" fmla="*/ 1 h 13"/>
                <a:gd name="T26" fmla="*/ 2 w 12"/>
                <a:gd name="T27" fmla="*/ 2 h 13"/>
                <a:gd name="T28" fmla="*/ 0 w 12"/>
                <a:gd name="T29" fmla="*/ 4 h 13"/>
                <a:gd name="T30" fmla="*/ 0 w 12"/>
                <a:gd name="T31" fmla="*/ 6 h 13"/>
                <a:gd name="T32" fmla="*/ 0 w 12"/>
                <a:gd name="T33" fmla="*/ 6 h 13"/>
                <a:gd name="T34" fmla="*/ 0 w 12"/>
                <a:gd name="T35" fmla="*/ 8 h 13"/>
                <a:gd name="T36" fmla="*/ 2 w 12"/>
                <a:gd name="T37" fmla="*/ 11 h 13"/>
                <a:gd name="T38" fmla="*/ 3 w 12"/>
                <a:gd name="T39" fmla="*/ 12 h 13"/>
                <a:gd name="T40" fmla="*/ 5 w 12"/>
                <a:gd name="T41" fmla="*/ 13 h 13"/>
                <a:gd name="T42" fmla="*/ 5 w 12"/>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5" y="13"/>
                  </a:moveTo>
                  <a:lnTo>
                    <a:pt x="5" y="13"/>
                  </a:lnTo>
                  <a:lnTo>
                    <a:pt x="8" y="12"/>
                  </a:lnTo>
                  <a:lnTo>
                    <a:pt x="10" y="11"/>
                  </a:lnTo>
                  <a:lnTo>
                    <a:pt x="11" y="8"/>
                  </a:lnTo>
                  <a:lnTo>
                    <a:pt x="12" y="6"/>
                  </a:lnTo>
                  <a:lnTo>
                    <a:pt x="12" y="6"/>
                  </a:lnTo>
                  <a:lnTo>
                    <a:pt x="11" y="4"/>
                  </a:lnTo>
                  <a:lnTo>
                    <a:pt x="10" y="2"/>
                  </a:lnTo>
                  <a:lnTo>
                    <a:pt x="8" y="1"/>
                  </a:lnTo>
                  <a:lnTo>
                    <a:pt x="5" y="0"/>
                  </a:lnTo>
                  <a:lnTo>
                    <a:pt x="5" y="0"/>
                  </a:lnTo>
                  <a:lnTo>
                    <a:pt x="3" y="1"/>
                  </a:lnTo>
                  <a:lnTo>
                    <a:pt x="2" y="2"/>
                  </a:lnTo>
                  <a:lnTo>
                    <a:pt x="0" y="4"/>
                  </a:lnTo>
                  <a:lnTo>
                    <a:pt x="0" y="6"/>
                  </a:lnTo>
                  <a:lnTo>
                    <a:pt x="0" y="6"/>
                  </a:lnTo>
                  <a:lnTo>
                    <a:pt x="0" y="8"/>
                  </a:lnTo>
                  <a:lnTo>
                    <a:pt x="2" y="11"/>
                  </a:lnTo>
                  <a:lnTo>
                    <a:pt x="3" y="12"/>
                  </a:lnTo>
                  <a:lnTo>
                    <a:pt x="5" y="13"/>
                  </a:lnTo>
                  <a:lnTo>
                    <a:pt x="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440" name="Freeform 523"/>
            <p:cNvSpPr>
              <a:spLocks noEditPoints="1"/>
            </p:cNvSpPr>
            <p:nvPr/>
          </p:nvSpPr>
          <p:spPr bwMode="auto">
            <a:xfrm>
              <a:off x="15808325" y="-782637"/>
              <a:ext cx="444500" cy="407988"/>
            </a:xfrm>
            <a:custGeom>
              <a:avLst/>
              <a:gdLst>
                <a:gd name="T0" fmla="*/ 66 w 280"/>
                <a:gd name="T1" fmla="*/ 240 h 257"/>
                <a:gd name="T2" fmla="*/ 215 w 280"/>
                <a:gd name="T3" fmla="*/ 257 h 257"/>
                <a:gd name="T4" fmla="*/ 205 w 280"/>
                <a:gd name="T5" fmla="*/ 232 h 257"/>
                <a:gd name="T6" fmla="*/ 280 w 280"/>
                <a:gd name="T7" fmla="*/ 21 h 257"/>
                <a:gd name="T8" fmla="*/ 279 w 280"/>
                <a:gd name="T9" fmla="*/ 19 h 257"/>
                <a:gd name="T10" fmla="*/ 279 w 280"/>
                <a:gd name="T11" fmla="*/ 16 h 257"/>
                <a:gd name="T12" fmla="*/ 277 w 280"/>
                <a:gd name="T13" fmla="*/ 14 h 257"/>
                <a:gd name="T14" fmla="*/ 276 w 280"/>
                <a:gd name="T15" fmla="*/ 12 h 257"/>
                <a:gd name="T16" fmla="*/ 275 w 280"/>
                <a:gd name="T17" fmla="*/ 11 h 257"/>
                <a:gd name="T18" fmla="*/ 274 w 280"/>
                <a:gd name="T19" fmla="*/ 9 h 257"/>
                <a:gd name="T20" fmla="*/ 273 w 280"/>
                <a:gd name="T21" fmla="*/ 8 h 257"/>
                <a:gd name="T22" fmla="*/ 271 w 280"/>
                <a:gd name="T23" fmla="*/ 6 h 257"/>
                <a:gd name="T24" fmla="*/ 270 w 280"/>
                <a:gd name="T25" fmla="*/ 5 h 257"/>
                <a:gd name="T26" fmla="*/ 268 w 280"/>
                <a:gd name="T27" fmla="*/ 4 h 257"/>
                <a:gd name="T28" fmla="*/ 266 w 280"/>
                <a:gd name="T29" fmla="*/ 3 h 257"/>
                <a:gd name="T30" fmla="*/ 264 w 280"/>
                <a:gd name="T31" fmla="*/ 2 h 257"/>
                <a:gd name="T32" fmla="*/ 261 w 280"/>
                <a:gd name="T33" fmla="*/ 2 h 257"/>
                <a:gd name="T34" fmla="*/ 259 w 280"/>
                <a:gd name="T35" fmla="*/ 2 h 257"/>
                <a:gd name="T36" fmla="*/ 257 w 280"/>
                <a:gd name="T37" fmla="*/ 0 h 257"/>
                <a:gd name="T38" fmla="*/ 22 w 280"/>
                <a:gd name="T39" fmla="*/ 2 h 257"/>
                <a:gd name="T40" fmla="*/ 19 w 280"/>
                <a:gd name="T41" fmla="*/ 2 h 257"/>
                <a:gd name="T42" fmla="*/ 17 w 280"/>
                <a:gd name="T43" fmla="*/ 2 h 257"/>
                <a:gd name="T44" fmla="*/ 15 w 280"/>
                <a:gd name="T45" fmla="*/ 3 h 257"/>
                <a:gd name="T46" fmla="*/ 13 w 280"/>
                <a:gd name="T47" fmla="*/ 4 h 257"/>
                <a:gd name="T48" fmla="*/ 11 w 280"/>
                <a:gd name="T49" fmla="*/ 4 h 257"/>
                <a:gd name="T50" fmla="*/ 10 w 280"/>
                <a:gd name="T51" fmla="*/ 6 h 257"/>
                <a:gd name="T52" fmla="*/ 8 w 280"/>
                <a:gd name="T53" fmla="*/ 7 h 257"/>
                <a:gd name="T54" fmla="*/ 7 w 280"/>
                <a:gd name="T55" fmla="*/ 8 h 257"/>
                <a:gd name="T56" fmla="*/ 6 w 280"/>
                <a:gd name="T57" fmla="*/ 10 h 257"/>
                <a:gd name="T58" fmla="*/ 3 w 280"/>
                <a:gd name="T59" fmla="*/ 11 h 257"/>
                <a:gd name="T60" fmla="*/ 3 w 280"/>
                <a:gd name="T61" fmla="*/ 13 h 257"/>
                <a:gd name="T62" fmla="*/ 2 w 280"/>
                <a:gd name="T63" fmla="*/ 15 h 257"/>
                <a:gd name="T64" fmla="*/ 1 w 280"/>
                <a:gd name="T65" fmla="*/ 18 h 257"/>
                <a:gd name="T66" fmla="*/ 1 w 280"/>
                <a:gd name="T67" fmla="*/ 20 h 257"/>
                <a:gd name="T68" fmla="*/ 1 w 280"/>
                <a:gd name="T69" fmla="*/ 22 h 257"/>
                <a:gd name="T70" fmla="*/ 0 w 280"/>
                <a:gd name="T71" fmla="*/ 128 h 257"/>
                <a:gd name="T72" fmla="*/ 14 w 280"/>
                <a:gd name="T73" fmla="*/ 135 h 257"/>
                <a:gd name="T74" fmla="*/ 26 w 280"/>
                <a:gd name="T75" fmla="*/ 23 h 257"/>
                <a:gd name="T76" fmla="*/ 254 w 280"/>
                <a:gd name="T77" fmla="*/ 192 h 257"/>
                <a:gd name="T78" fmla="*/ 50 w 280"/>
                <a:gd name="T79" fmla="*/ 215 h 257"/>
                <a:gd name="T80" fmla="*/ 95 w 280"/>
                <a:gd name="T81" fmla="*/ 223 h 257"/>
                <a:gd name="T82" fmla="*/ 185 w 280"/>
                <a:gd name="T83" fmla="*/ 215 h 257"/>
                <a:gd name="T84" fmla="*/ 258 w 280"/>
                <a:gd name="T85" fmla="*/ 215 h 257"/>
                <a:gd name="T86" fmla="*/ 260 w 280"/>
                <a:gd name="T87" fmla="*/ 215 h 257"/>
                <a:gd name="T88" fmla="*/ 263 w 280"/>
                <a:gd name="T89" fmla="*/ 214 h 257"/>
                <a:gd name="T90" fmla="*/ 265 w 280"/>
                <a:gd name="T91" fmla="*/ 214 h 257"/>
                <a:gd name="T92" fmla="*/ 267 w 280"/>
                <a:gd name="T93" fmla="*/ 213 h 257"/>
                <a:gd name="T94" fmla="*/ 269 w 280"/>
                <a:gd name="T95" fmla="*/ 212 h 257"/>
                <a:gd name="T96" fmla="*/ 270 w 280"/>
                <a:gd name="T97" fmla="*/ 211 h 257"/>
                <a:gd name="T98" fmla="*/ 272 w 280"/>
                <a:gd name="T99" fmla="*/ 209 h 257"/>
                <a:gd name="T100" fmla="*/ 273 w 280"/>
                <a:gd name="T101" fmla="*/ 207 h 257"/>
                <a:gd name="T102" fmla="*/ 275 w 280"/>
                <a:gd name="T103" fmla="*/ 206 h 257"/>
                <a:gd name="T104" fmla="*/ 276 w 280"/>
                <a:gd name="T105" fmla="*/ 204 h 257"/>
                <a:gd name="T106" fmla="*/ 277 w 280"/>
                <a:gd name="T107" fmla="*/ 202 h 257"/>
                <a:gd name="T108" fmla="*/ 279 w 280"/>
                <a:gd name="T109" fmla="*/ 201 h 257"/>
                <a:gd name="T110" fmla="*/ 279 w 280"/>
                <a:gd name="T111" fmla="*/ 199 h 257"/>
                <a:gd name="T112" fmla="*/ 280 w 280"/>
                <a:gd name="T113" fmla="*/ 197 h 257"/>
                <a:gd name="T114" fmla="*/ 280 w 280"/>
                <a:gd name="T115" fmla="*/ 195 h 257"/>
                <a:gd name="T116" fmla="*/ 280 w 280"/>
                <a:gd name="T117" fmla="*/ 2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 h="257">
                  <a:moveTo>
                    <a:pt x="75" y="232"/>
                  </a:moveTo>
                  <a:lnTo>
                    <a:pt x="66" y="240"/>
                  </a:lnTo>
                  <a:lnTo>
                    <a:pt x="66" y="257"/>
                  </a:lnTo>
                  <a:lnTo>
                    <a:pt x="215" y="257"/>
                  </a:lnTo>
                  <a:lnTo>
                    <a:pt x="215" y="240"/>
                  </a:lnTo>
                  <a:lnTo>
                    <a:pt x="205" y="232"/>
                  </a:lnTo>
                  <a:lnTo>
                    <a:pt x="75" y="232"/>
                  </a:lnTo>
                  <a:close/>
                  <a:moveTo>
                    <a:pt x="280" y="21"/>
                  </a:moveTo>
                  <a:lnTo>
                    <a:pt x="280" y="20"/>
                  </a:lnTo>
                  <a:lnTo>
                    <a:pt x="279" y="19"/>
                  </a:lnTo>
                  <a:lnTo>
                    <a:pt x="279" y="18"/>
                  </a:lnTo>
                  <a:lnTo>
                    <a:pt x="279" y="16"/>
                  </a:lnTo>
                  <a:lnTo>
                    <a:pt x="279" y="15"/>
                  </a:lnTo>
                  <a:lnTo>
                    <a:pt x="277" y="14"/>
                  </a:lnTo>
                  <a:lnTo>
                    <a:pt x="277" y="13"/>
                  </a:lnTo>
                  <a:lnTo>
                    <a:pt x="276" y="12"/>
                  </a:lnTo>
                  <a:lnTo>
                    <a:pt x="276" y="11"/>
                  </a:lnTo>
                  <a:lnTo>
                    <a:pt x="275" y="11"/>
                  </a:lnTo>
                  <a:lnTo>
                    <a:pt x="275" y="10"/>
                  </a:lnTo>
                  <a:lnTo>
                    <a:pt x="274" y="9"/>
                  </a:lnTo>
                  <a:lnTo>
                    <a:pt x="273" y="8"/>
                  </a:lnTo>
                  <a:lnTo>
                    <a:pt x="273" y="8"/>
                  </a:lnTo>
                  <a:lnTo>
                    <a:pt x="272" y="7"/>
                  </a:lnTo>
                  <a:lnTo>
                    <a:pt x="271" y="6"/>
                  </a:lnTo>
                  <a:lnTo>
                    <a:pt x="270" y="6"/>
                  </a:lnTo>
                  <a:lnTo>
                    <a:pt x="270" y="5"/>
                  </a:lnTo>
                  <a:lnTo>
                    <a:pt x="269" y="4"/>
                  </a:lnTo>
                  <a:lnTo>
                    <a:pt x="268" y="4"/>
                  </a:lnTo>
                  <a:lnTo>
                    <a:pt x="267" y="4"/>
                  </a:lnTo>
                  <a:lnTo>
                    <a:pt x="266" y="3"/>
                  </a:lnTo>
                  <a:lnTo>
                    <a:pt x="265" y="3"/>
                  </a:lnTo>
                  <a:lnTo>
                    <a:pt x="264" y="2"/>
                  </a:lnTo>
                  <a:lnTo>
                    <a:pt x="263" y="2"/>
                  </a:lnTo>
                  <a:lnTo>
                    <a:pt x="261" y="2"/>
                  </a:lnTo>
                  <a:lnTo>
                    <a:pt x="260" y="2"/>
                  </a:lnTo>
                  <a:lnTo>
                    <a:pt x="259" y="2"/>
                  </a:lnTo>
                  <a:lnTo>
                    <a:pt x="258" y="2"/>
                  </a:lnTo>
                  <a:lnTo>
                    <a:pt x="257" y="0"/>
                  </a:lnTo>
                  <a:lnTo>
                    <a:pt x="23" y="0"/>
                  </a:lnTo>
                  <a:lnTo>
                    <a:pt x="22" y="2"/>
                  </a:lnTo>
                  <a:lnTo>
                    <a:pt x="20" y="2"/>
                  </a:lnTo>
                  <a:lnTo>
                    <a:pt x="19" y="2"/>
                  </a:lnTo>
                  <a:lnTo>
                    <a:pt x="18" y="2"/>
                  </a:lnTo>
                  <a:lnTo>
                    <a:pt x="17" y="2"/>
                  </a:lnTo>
                  <a:lnTo>
                    <a:pt x="16" y="2"/>
                  </a:lnTo>
                  <a:lnTo>
                    <a:pt x="15" y="3"/>
                  </a:lnTo>
                  <a:lnTo>
                    <a:pt x="14" y="3"/>
                  </a:lnTo>
                  <a:lnTo>
                    <a:pt x="13" y="4"/>
                  </a:lnTo>
                  <a:lnTo>
                    <a:pt x="12" y="4"/>
                  </a:lnTo>
                  <a:lnTo>
                    <a:pt x="11" y="4"/>
                  </a:lnTo>
                  <a:lnTo>
                    <a:pt x="11" y="5"/>
                  </a:lnTo>
                  <a:lnTo>
                    <a:pt x="10" y="6"/>
                  </a:lnTo>
                  <a:lnTo>
                    <a:pt x="9" y="6"/>
                  </a:lnTo>
                  <a:lnTo>
                    <a:pt x="8" y="7"/>
                  </a:lnTo>
                  <a:lnTo>
                    <a:pt x="8" y="8"/>
                  </a:lnTo>
                  <a:lnTo>
                    <a:pt x="7" y="8"/>
                  </a:lnTo>
                  <a:lnTo>
                    <a:pt x="6" y="9"/>
                  </a:lnTo>
                  <a:lnTo>
                    <a:pt x="6" y="10"/>
                  </a:lnTo>
                  <a:lnTo>
                    <a:pt x="4" y="11"/>
                  </a:lnTo>
                  <a:lnTo>
                    <a:pt x="3" y="11"/>
                  </a:lnTo>
                  <a:lnTo>
                    <a:pt x="3" y="12"/>
                  </a:lnTo>
                  <a:lnTo>
                    <a:pt x="3" y="13"/>
                  </a:lnTo>
                  <a:lnTo>
                    <a:pt x="2" y="14"/>
                  </a:lnTo>
                  <a:lnTo>
                    <a:pt x="2" y="15"/>
                  </a:lnTo>
                  <a:lnTo>
                    <a:pt x="1" y="16"/>
                  </a:lnTo>
                  <a:lnTo>
                    <a:pt x="1" y="18"/>
                  </a:lnTo>
                  <a:lnTo>
                    <a:pt x="1" y="19"/>
                  </a:lnTo>
                  <a:lnTo>
                    <a:pt x="1" y="20"/>
                  </a:lnTo>
                  <a:lnTo>
                    <a:pt x="1" y="21"/>
                  </a:lnTo>
                  <a:lnTo>
                    <a:pt x="1" y="22"/>
                  </a:lnTo>
                  <a:lnTo>
                    <a:pt x="0" y="23"/>
                  </a:lnTo>
                  <a:lnTo>
                    <a:pt x="0" y="128"/>
                  </a:lnTo>
                  <a:lnTo>
                    <a:pt x="0" y="128"/>
                  </a:lnTo>
                  <a:lnTo>
                    <a:pt x="14" y="135"/>
                  </a:lnTo>
                  <a:lnTo>
                    <a:pt x="26" y="141"/>
                  </a:lnTo>
                  <a:lnTo>
                    <a:pt x="26" y="23"/>
                  </a:lnTo>
                  <a:lnTo>
                    <a:pt x="254" y="23"/>
                  </a:lnTo>
                  <a:lnTo>
                    <a:pt x="254" y="192"/>
                  </a:lnTo>
                  <a:lnTo>
                    <a:pt x="50" y="192"/>
                  </a:lnTo>
                  <a:lnTo>
                    <a:pt x="50" y="215"/>
                  </a:lnTo>
                  <a:lnTo>
                    <a:pt x="95" y="215"/>
                  </a:lnTo>
                  <a:lnTo>
                    <a:pt x="95" y="223"/>
                  </a:lnTo>
                  <a:lnTo>
                    <a:pt x="185" y="223"/>
                  </a:lnTo>
                  <a:lnTo>
                    <a:pt x="185" y="215"/>
                  </a:lnTo>
                  <a:lnTo>
                    <a:pt x="257" y="215"/>
                  </a:lnTo>
                  <a:lnTo>
                    <a:pt x="258" y="215"/>
                  </a:lnTo>
                  <a:lnTo>
                    <a:pt x="259" y="215"/>
                  </a:lnTo>
                  <a:lnTo>
                    <a:pt x="260" y="215"/>
                  </a:lnTo>
                  <a:lnTo>
                    <a:pt x="261" y="215"/>
                  </a:lnTo>
                  <a:lnTo>
                    <a:pt x="263" y="214"/>
                  </a:lnTo>
                  <a:lnTo>
                    <a:pt x="264" y="214"/>
                  </a:lnTo>
                  <a:lnTo>
                    <a:pt x="265" y="214"/>
                  </a:lnTo>
                  <a:lnTo>
                    <a:pt x="266" y="213"/>
                  </a:lnTo>
                  <a:lnTo>
                    <a:pt x="267" y="213"/>
                  </a:lnTo>
                  <a:lnTo>
                    <a:pt x="268" y="213"/>
                  </a:lnTo>
                  <a:lnTo>
                    <a:pt x="269" y="212"/>
                  </a:lnTo>
                  <a:lnTo>
                    <a:pt x="270" y="212"/>
                  </a:lnTo>
                  <a:lnTo>
                    <a:pt x="270" y="211"/>
                  </a:lnTo>
                  <a:lnTo>
                    <a:pt x="271" y="209"/>
                  </a:lnTo>
                  <a:lnTo>
                    <a:pt x="272" y="209"/>
                  </a:lnTo>
                  <a:lnTo>
                    <a:pt x="273" y="208"/>
                  </a:lnTo>
                  <a:lnTo>
                    <a:pt x="273" y="207"/>
                  </a:lnTo>
                  <a:lnTo>
                    <a:pt x="274" y="207"/>
                  </a:lnTo>
                  <a:lnTo>
                    <a:pt x="275" y="206"/>
                  </a:lnTo>
                  <a:lnTo>
                    <a:pt x="275" y="205"/>
                  </a:lnTo>
                  <a:lnTo>
                    <a:pt x="276" y="204"/>
                  </a:lnTo>
                  <a:lnTo>
                    <a:pt x="276" y="203"/>
                  </a:lnTo>
                  <a:lnTo>
                    <a:pt x="277" y="202"/>
                  </a:lnTo>
                  <a:lnTo>
                    <a:pt x="277" y="201"/>
                  </a:lnTo>
                  <a:lnTo>
                    <a:pt x="279" y="201"/>
                  </a:lnTo>
                  <a:lnTo>
                    <a:pt x="279" y="200"/>
                  </a:lnTo>
                  <a:lnTo>
                    <a:pt x="279" y="199"/>
                  </a:lnTo>
                  <a:lnTo>
                    <a:pt x="279" y="198"/>
                  </a:lnTo>
                  <a:lnTo>
                    <a:pt x="280" y="197"/>
                  </a:lnTo>
                  <a:lnTo>
                    <a:pt x="280" y="196"/>
                  </a:lnTo>
                  <a:lnTo>
                    <a:pt x="280" y="195"/>
                  </a:lnTo>
                  <a:lnTo>
                    <a:pt x="280" y="22"/>
                  </a:lnTo>
                  <a:lnTo>
                    <a:pt x="28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441" name="Freeform 524"/>
            <p:cNvSpPr>
              <a:spLocks/>
            </p:cNvSpPr>
            <p:nvPr/>
          </p:nvSpPr>
          <p:spPr bwMode="auto">
            <a:xfrm>
              <a:off x="15532100" y="-815975"/>
              <a:ext cx="242887" cy="244475"/>
            </a:xfrm>
            <a:custGeom>
              <a:avLst/>
              <a:gdLst>
                <a:gd name="T0" fmla="*/ 77 w 153"/>
                <a:gd name="T1" fmla="*/ 154 h 154"/>
                <a:gd name="T2" fmla="*/ 92 w 153"/>
                <a:gd name="T3" fmla="*/ 152 h 154"/>
                <a:gd name="T4" fmla="*/ 106 w 153"/>
                <a:gd name="T5" fmla="*/ 147 h 154"/>
                <a:gd name="T6" fmla="*/ 120 w 153"/>
                <a:gd name="T7" fmla="*/ 141 h 154"/>
                <a:gd name="T8" fmla="*/ 130 w 153"/>
                <a:gd name="T9" fmla="*/ 131 h 154"/>
                <a:gd name="T10" fmla="*/ 140 w 153"/>
                <a:gd name="T11" fmla="*/ 120 h 154"/>
                <a:gd name="T12" fmla="*/ 148 w 153"/>
                <a:gd name="T13" fmla="*/ 107 h 154"/>
                <a:gd name="T14" fmla="*/ 152 w 153"/>
                <a:gd name="T15" fmla="*/ 93 h 154"/>
                <a:gd name="T16" fmla="*/ 153 w 153"/>
                <a:gd name="T17" fmla="*/ 77 h 154"/>
                <a:gd name="T18" fmla="*/ 153 w 153"/>
                <a:gd name="T19" fmla="*/ 69 h 154"/>
                <a:gd name="T20" fmla="*/ 150 w 153"/>
                <a:gd name="T21" fmla="*/ 54 h 154"/>
                <a:gd name="T22" fmla="*/ 144 w 153"/>
                <a:gd name="T23" fmla="*/ 41 h 154"/>
                <a:gd name="T24" fmla="*/ 136 w 153"/>
                <a:gd name="T25" fmla="*/ 29 h 154"/>
                <a:gd name="T26" fmla="*/ 125 w 153"/>
                <a:gd name="T27" fmla="*/ 18 h 154"/>
                <a:gd name="T28" fmla="*/ 113 w 153"/>
                <a:gd name="T29" fmla="*/ 10 h 154"/>
                <a:gd name="T30" fmla="*/ 100 w 153"/>
                <a:gd name="T31" fmla="*/ 4 h 154"/>
                <a:gd name="T32" fmla="*/ 85 w 153"/>
                <a:gd name="T33" fmla="*/ 1 h 154"/>
                <a:gd name="T34" fmla="*/ 77 w 153"/>
                <a:gd name="T35" fmla="*/ 0 h 154"/>
                <a:gd name="T36" fmla="*/ 61 w 153"/>
                <a:gd name="T37" fmla="*/ 2 h 154"/>
                <a:gd name="T38" fmla="*/ 47 w 153"/>
                <a:gd name="T39" fmla="*/ 7 h 154"/>
                <a:gd name="T40" fmla="*/ 34 w 153"/>
                <a:gd name="T41" fmla="*/ 14 h 154"/>
                <a:gd name="T42" fmla="*/ 23 w 153"/>
                <a:gd name="T43" fmla="*/ 24 h 154"/>
                <a:gd name="T44" fmla="*/ 13 w 153"/>
                <a:gd name="T45" fmla="*/ 34 h 154"/>
                <a:gd name="T46" fmla="*/ 7 w 153"/>
                <a:gd name="T47" fmla="*/ 47 h 154"/>
                <a:gd name="T48" fmla="*/ 1 w 153"/>
                <a:gd name="T49" fmla="*/ 62 h 154"/>
                <a:gd name="T50" fmla="*/ 0 w 153"/>
                <a:gd name="T51" fmla="*/ 77 h 154"/>
                <a:gd name="T52" fmla="*/ 0 w 153"/>
                <a:gd name="T53" fmla="*/ 84 h 154"/>
                <a:gd name="T54" fmla="*/ 4 w 153"/>
                <a:gd name="T55" fmla="*/ 99 h 154"/>
                <a:gd name="T56" fmla="*/ 10 w 153"/>
                <a:gd name="T57" fmla="*/ 113 h 154"/>
                <a:gd name="T58" fmla="*/ 17 w 153"/>
                <a:gd name="T59" fmla="*/ 126 h 154"/>
                <a:gd name="T60" fmla="*/ 28 w 153"/>
                <a:gd name="T61" fmla="*/ 136 h 154"/>
                <a:gd name="T62" fmla="*/ 40 w 153"/>
                <a:gd name="T63" fmla="*/ 144 h 154"/>
                <a:gd name="T64" fmla="*/ 54 w 153"/>
                <a:gd name="T65" fmla="*/ 150 h 154"/>
                <a:gd name="T66" fmla="*/ 69 w 153"/>
                <a:gd name="T67" fmla="*/ 153 h 154"/>
                <a:gd name="T68" fmla="*/ 77 w 153"/>
                <a:gd name="T6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4">
                  <a:moveTo>
                    <a:pt x="77" y="154"/>
                  </a:moveTo>
                  <a:lnTo>
                    <a:pt x="77" y="154"/>
                  </a:lnTo>
                  <a:lnTo>
                    <a:pt x="85" y="153"/>
                  </a:lnTo>
                  <a:lnTo>
                    <a:pt x="92" y="152"/>
                  </a:lnTo>
                  <a:lnTo>
                    <a:pt x="100" y="150"/>
                  </a:lnTo>
                  <a:lnTo>
                    <a:pt x="106" y="147"/>
                  </a:lnTo>
                  <a:lnTo>
                    <a:pt x="113" y="144"/>
                  </a:lnTo>
                  <a:lnTo>
                    <a:pt x="120" y="141"/>
                  </a:lnTo>
                  <a:lnTo>
                    <a:pt x="125" y="136"/>
                  </a:lnTo>
                  <a:lnTo>
                    <a:pt x="130" y="131"/>
                  </a:lnTo>
                  <a:lnTo>
                    <a:pt x="136" y="126"/>
                  </a:lnTo>
                  <a:lnTo>
                    <a:pt x="140" y="120"/>
                  </a:lnTo>
                  <a:lnTo>
                    <a:pt x="144" y="113"/>
                  </a:lnTo>
                  <a:lnTo>
                    <a:pt x="148" y="107"/>
                  </a:lnTo>
                  <a:lnTo>
                    <a:pt x="150" y="99"/>
                  </a:lnTo>
                  <a:lnTo>
                    <a:pt x="152" y="93"/>
                  </a:lnTo>
                  <a:lnTo>
                    <a:pt x="153" y="84"/>
                  </a:lnTo>
                  <a:lnTo>
                    <a:pt x="153" y="77"/>
                  </a:lnTo>
                  <a:lnTo>
                    <a:pt x="153" y="77"/>
                  </a:lnTo>
                  <a:lnTo>
                    <a:pt x="153" y="69"/>
                  </a:lnTo>
                  <a:lnTo>
                    <a:pt x="152" y="62"/>
                  </a:lnTo>
                  <a:lnTo>
                    <a:pt x="150" y="54"/>
                  </a:lnTo>
                  <a:lnTo>
                    <a:pt x="148" y="47"/>
                  </a:lnTo>
                  <a:lnTo>
                    <a:pt x="144" y="41"/>
                  </a:lnTo>
                  <a:lnTo>
                    <a:pt x="140" y="34"/>
                  </a:lnTo>
                  <a:lnTo>
                    <a:pt x="136" y="29"/>
                  </a:lnTo>
                  <a:lnTo>
                    <a:pt x="130" y="24"/>
                  </a:lnTo>
                  <a:lnTo>
                    <a:pt x="125" y="18"/>
                  </a:lnTo>
                  <a:lnTo>
                    <a:pt x="120" y="14"/>
                  </a:lnTo>
                  <a:lnTo>
                    <a:pt x="113" y="10"/>
                  </a:lnTo>
                  <a:lnTo>
                    <a:pt x="106" y="7"/>
                  </a:lnTo>
                  <a:lnTo>
                    <a:pt x="100" y="4"/>
                  </a:lnTo>
                  <a:lnTo>
                    <a:pt x="92" y="2"/>
                  </a:lnTo>
                  <a:lnTo>
                    <a:pt x="85" y="1"/>
                  </a:lnTo>
                  <a:lnTo>
                    <a:pt x="77" y="0"/>
                  </a:lnTo>
                  <a:lnTo>
                    <a:pt x="77" y="0"/>
                  </a:lnTo>
                  <a:lnTo>
                    <a:pt x="69" y="1"/>
                  </a:lnTo>
                  <a:lnTo>
                    <a:pt x="61" y="2"/>
                  </a:lnTo>
                  <a:lnTo>
                    <a:pt x="54" y="4"/>
                  </a:lnTo>
                  <a:lnTo>
                    <a:pt x="47" y="7"/>
                  </a:lnTo>
                  <a:lnTo>
                    <a:pt x="40" y="10"/>
                  </a:lnTo>
                  <a:lnTo>
                    <a:pt x="34" y="14"/>
                  </a:lnTo>
                  <a:lnTo>
                    <a:pt x="28" y="18"/>
                  </a:lnTo>
                  <a:lnTo>
                    <a:pt x="23" y="24"/>
                  </a:lnTo>
                  <a:lnTo>
                    <a:pt x="17" y="29"/>
                  </a:lnTo>
                  <a:lnTo>
                    <a:pt x="13" y="34"/>
                  </a:lnTo>
                  <a:lnTo>
                    <a:pt x="10" y="41"/>
                  </a:lnTo>
                  <a:lnTo>
                    <a:pt x="7" y="47"/>
                  </a:lnTo>
                  <a:lnTo>
                    <a:pt x="4" y="54"/>
                  </a:lnTo>
                  <a:lnTo>
                    <a:pt x="1" y="62"/>
                  </a:lnTo>
                  <a:lnTo>
                    <a:pt x="0" y="69"/>
                  </a:lnTo>
                  <a:lnTo>
                    <a:pt x="0" y="77"/>
                  </a:lnTo>
                  <a:lnTo>
                    <a:pt x="0" y="77"/>
                  </a:lnTo>
                  <a:lnTo>
                    <a:pt x="0" y="84"/>
                  </a:lnTo>
                  <a:lnTo>
                    <a:pt x="1" y="93"/>
                  </a:lnTo>
                  <a:lnTo>
                    <a:pt x="4" y="99"/>
                  </a:lnTo>
                  <a:lnTo>
                    <a:pt x="7" y="107"/>
                  </a:lnTo>
                  <a:lnTo>
                    <a:pt x="10" y="113"/>
                  </a:lnTo>
                  <a:lnTo>
                    <a:pt x="13" y="120"/>
                  </a:lnTo>
                  <a:lnTo>
                    <a:pt x="17" y="126"/>
                  </a:lnTo>
                  <a:lnTo>
                    <a:pt x="23" y="131"/>
                  </a:lnTo>
                  <a:lnTo>
                    <a:pt x="28" y="136"/>
                  </a:lnTo>
                  <a:lnTo>
                    <a:pt x="34" y="141"/>
                  </a:lnTo>
                  <a:lnTo>
                    <a:pt x="40" y="144"/>
                  </a:lnTo>
                  <a:lnTo>
                    <a:pt x="47" y="147"/>
                  </a:lnTo>
                  <a:lnTo>
                    <a:pt x="54" y="150"/>
                  </a:lnTo>
                  <a:lnTo>
                    <a:pt x="61" y="152"/>
                  </a:lnTo>
                  <a:lnTo>
                    <a:pt x="69" y="153"/>
                  </a:lnTo>
                  <a:lnTo>
                    <a:pt x="77" y="154"/>
                  </a:lnTo>
                  <a:lnTo>
                    <a:pt x="7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442" name="Freeform 525"/>
            <p:cNvSpPr>
              <a:spLocks/>
            </p:cNvSpPr>
            <p:nvPr/>
          </p:nvSpPr>
          <p:spPr bwMode="auto">
            <a:xfrm>
              <a:off x="15428913" y="-565150"/>
              <a:ext cx="436562" cy="282575"/>
            </a:xfrm>
            <a:custGeom>
              <a:avLst/>
              <a:gdLst>
                <a:gd name="T0" fmla="*/ 110 w 275"/>
                <a:gd name="T1" fmla="*/ 60 h 178"/>
                <a:gd name="T2" fmla="*/ 60 w 275"/>
                <a:gd name="T3" fmla="*/ 1 h 178"/>
                <a:gd name="T4" fmla="*/ 60 w 275"/>
                <a:gd name="T5" fmla="*/ 1 h 178"/>
                <a:gd name="T6" fmla="*/ 44 w 275"/>
                <a:gd name="T7" fmla="*/ 8 h 178"/>
                <a:gd name="T8" fmla="*/ 28 w 275"/>
                <a:gd name="T9" fmla="*/ 16 h 178"/>
                <a:gd name="T10" fmla="*/ 14 w 275"/>
                <a:gd name="T11" fmla="*/ 26 h 178"/>
                <a:gd name="T12" fmla="*/ 0 w 275"/>
                <a:gd name="T13" fmla="*/ 36 h 178"/>
                <a:gd name="T14" fmla="*/ 0 w 275"/>
                <a:gd name="T15" fmla="*/ 147 h 178"/>
                <a:gd name="T16" fmla="*/ 0 w 275"/>
                <a:gd name="T17" fmla="*/ 147 h 178"/>
                <a:gd name="T18" fmla="*/ 2 w 275"/>
                <a:gd name="T19" fmla="*/ 154 h 178"/>
                <a:gd name="T20" fmla="*/ 5 w 275"/>
                <a:gd name="T21" fmla="*/ 160 h 178"/>
                <a:gd name="T22" fmla="*/ 9 w 275"/>
                <a:gd name="T23" fmla="*/ 165 h 178"/>
                <a:gd name="T24" fmla="*/ 13 w 275"/>
                <a:gd name="T25" fmla="*/ 170 h 178"/>
                <a:gd name="T26" fmla="*/ 18 w 275"/>
                <a:gd name="T27" fmla="*/ 174 h 178"/>
                <a:gd name="T28" fmla="*/ 24 w 275"/>
                <a:gd name="T29" fmla="*/ 176 h 178"/>
                <a:gd name="T30" fmla="*/ 30 w 275"/>
                <a:gd name="T31" fmla="*/ 178 h 178"/>
                <a:gd name="T32" fmla="*/ 37 w 275"/>
                <a:gd name="T33" fmla="*/ 178 h 178"/>
                <a:gd name="T34" fmla="*/ 239 w 275"/>
                <a:gd name="T35" fmla="*/ 178 h 178"/>
                <a:gd name="T36" fmla="*/ 239 w 275"/>
                <a:gd name="T37" fmla="*/ 178 h 178"/>
                <a:gd name="T38" fmla="*/ 247 w 275"/>
                <a:gd name="T39" fmla="*/ 178 h 178"/>
                <a:gd name="T40" fmla="*/ 253 w 275"/>
                <a:gd name="T41" fmla="*/ 176 h 178"/>
                <a:gd name="T42" fmla="*/ 259 w 275"/>
                <a:gd name="T43" fmla="*/ 172 h 178"/>
                <a:gd name="T44" fmla="*/ 265 w 275"/>
                <a:gd name="T45" fmla="*/ 167 h 178"/>
                <a:gd name="T46" fmla="*/ 269 w 275"/>
                <a:gd name="T47" fmla="*/ 161 h 178"/>
                <a:gd name="T48" fmla="*/ 273 w 275"/>
                <a:gd name="T49" fmla="*/ 155 h 178"/>
                <a:gd name="T50" fmla="*/ 275 w 275"/>
                <a:gd name="T51" fmla="*/ 147 h 178"/>
                <a:gd name="T52" fmla="*/ 275 w 275"/>
                <a:gd name="T53" fmla="*/ 140 h 178"/>
                <a:gd name="T54" fmla="*/ 275 w 275"/>
                <a:gd name="T55" fmla="*/ 35 h 178"/>
                <a:gd name="T56" fmla="*/ 275 w 275"/>
                <a:gd name="T57" fmla="*/ 35 h 178"/>
                <a:gd name="T58" fmla="*/ 263 w 275"/>
                <a:gd name="T59" fmla="*/ 24 h 178"/>
                <a:gd name="T60" fmla="*/ 248 w 275"/>
                <a:gd name="T61" fmla="*/ 16 h 178"/>
                <a:gd name="T62" fmla="*/ 233 w 275"/>
                <a:gd name="T63" fmla="*/ 7 h 178"/>
                <a:gd name="T64" fmla="*/ 217 w 275"/>
                <a:gd name="T65" fmla="*/ 1 h 178"/>
                <a:gd name="T66" fmla="*/ 216 w 275"/>
                <a:gd name="T67" fmla="*/ 0 h 178"/>
                <a:gd name="T68" fmla="*/ 166 w 275"/>
                <a:gd name="T69" fmla="*/ 60 h 178"/>
                <a:gd name="T70" fmla="*/ 155 w 275"/>
                <a:gd name="T71" fmla="*/ 24 h 178"/>
                <a:gd name="T72" fmla="*/ 149 w 275"/>
                <a:gd name="T73" fmla="*/ 50 h 178"/>
                <a:gd name="T74" fmla="*/ 172 w 275"/>
                <a:gd name="T75" fmla="*/ 129 h 178"/>
                <a:gd name="T76" fmla="*/ 172 w 275"/>
                <a:gd name="T77" fmla="*/ 129 h 178"/>
                <a:gd name="T78" fmla="*/ 172 w 275"/>
                <a:gd name="T79" fmla="*/ 140 h 178"/>
                <a:gd name="T80" fmla="*/ 170 w 275"/>
                <a:gd name="T81" fmla="*/ 148 h 178"/>
                <a:gd name="T82" fmla="*/ 166 w 275"/>
                <a:gd name="T83" fmla="*/ 155 h 178"/>
                <a:gd name="T84" fmla="*/ 161 w 275"/>
                <a:gd name="T85" fmla="*/ 161 h 178"/>
                <a:gd name="T86" fmla="*/ 156 w 275"/>
                <a:gd name="T87" fmla="*/ 165 h 178"/>
                <a:gd name="T88" fmla="*/ 151 w 275"/>
                <a:gd name="T89" fmla="*/ 168 h 178"/>
                <a:gd name="T90" fmla="*/ 144 w 275"/>
                <a:gd name="T91" fmla="*/ 170 h 178"/>
                <a:gd name="T92" fmla="*/ 138 w 275"/>
                <a:gd name="T93" fmla="*/ 171 h 178"/>
                <a:gd name="T94" fmla="*/ 130 w 275"/>
                <a:gd name="T95" fmla="*/ 170 h 178"/>
                <a:gd name="T96" fmla="*/ 125 w 275"/>
                <a:gd name="T97" fmla="*/ 167 h 178"/>
                <a:gd name="T98" fmla="*/ 119 w 275"/>
                <a:gd name="T99" fmla="*/ 164 h 178"/>
                <a:gd name="T100" fmla="*/ 113 w 275"/>
                <a:gd name="T101" fmla="*/ 160 h 178"/>
                <a:gd name="T102" fmla="*/ 109 w 275"/>
                <a:gd name="T103" fmla="*/ 155 h 178"/>
                <a:gd name="T104" fmla="*/ 106 w 275"/>
                <a:gd name="T105" fmla="*/ 147 h 178"/>
                <a:gd name="T106" fmla="*/ 103 w 275"/>
                <a:gd name="T107" fmla="*/ 140 h 178"/>
                <a:gd name="T108" fmla="*/ 103 w 275"/>
                <a:gd name="T109" fmla="*/ 130 h 178"/>
                <a:gd name="T110" fmla="*/ 126 w 275"/>
                <a:gd name="T111" fmla="*/ 50 h 178"/>
                <a:gd name="T112" fmla="*/ 121 w 275"/>
                <a:gd name="T113" fmla="*/ 24 h 178"/>
                <a:gd name="T114" fmla="*/ 110 w 275"/>
                <a:gd name="T115"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178">
                  <a:moveTo>
                    <a:pt x="110" y="60"/>
                  </a:moveTo>
                  <a:lnTo>
                    <a:pt x="60" y="1"/>
                  </a:lnTo>
                  <a:lnTo>
                    <a:pt x="60" y="1"/>
                  </a:lnTo>
                  <a:lnTo>
                    <a:pt x="44" y="8"/>
                  </a:lnTo>
                  <a:lnTo>
                    <a:pt x="28" y="16"/>
                  </a:lnTo>
                  <a:lnTo>
                    <a:pt x="14" y="26"/>
                  </a:lnTo>
                  <a:lnTo>
                    <a:pt x="0" y="36"/>
                  </a:lnTo>
                  <a:lnTo>
                    <a:pt x="0" y="147"/>
                  </a:lnTo>
                  <a:lnTo>
                    <a:pt x="0" y="147"/>
                  </a:lnTo>
                  <a:lnTo>
                    <a:pt x="2" y="154"/>
                  </a:lnTo>
                  <a:lnTo>
                    <a:pt x="5" y="160"/>
                  </a:lnTo>
                  <a:lnTo>
                    <a:pt x="9" y="165"/>
                  </a:lnTo>
                  <a:lnTo>
                    <a:pt x="13" y="170"/>
                  </a:lnTo>
                  <a:lnTo>
                    <a:pt x="18" y="174"/>
                  </a:lnTo>
                  <a:lnTo>
                    <a:pt x="24" y="176"/>
                  </a:lnTo>
                  <a:lnTo>
                    <a:pt x="30" y="178"/>
                  </a:lnTo>
                  <a:lnTo>
                    <a:pt x="37" y="178"/>
                  </a:lnTo>
                  <a:lnTo>
                    <a:pt x="239" y="178"/>
                  </a:lnTo>
                  <a:lnTo>
                    <a:pt x="239" y="178"/>
                  </a:lnTo>
                  <a:lnTo>
                    <a:pt x="247" y="178"/>
                  </a:lnTo>
                  <a:lnTo>
                    <a:pt x="253" y="176"/>
                  </a:lnTo>
                  <a:lnTo>
                    <a:pt x="259" y="172"/>
                  </a:lnTo>
                  <a:lnTo>
                    <a:pt x="265" y="167"/>
                  </a:lnTo>
                  <a:lnTo>
                    <a:pt x="269" y="161"/>
                  </a:lnTo>
                  <a:lnTo>
                    <a:pt x="273" y="155"/>
                  </a:lnTo>
                  <a:lnTo>
                    <a:pt x="275" y="147"/>
                  </a:lnTo>
                  <a:lnTo>
                    <a:pt x="275" y="140"/>
                  </a:lnTo>
                  <a:lnTo>
                    <a:pt x="275" y="35"/>
                  </a:lnTo>
                  <a:lnTo>
                    <a:pt x="275" y="35"/>
                  </a:lnTo>
                  <a:lnTo>
                    <a:pt x="263" y="24"/>
                  </a:lnTo>
                  <a:lnTo>
                    <a:pt x="248" y="16"/>
                  </a:lnTo>
                  <a:lnTo>
                    <a:pt x="233" y="7"/>
                  </a:lnTo>
                  <a:lnTo>
                    <a:pt x="217" y="1"/>
                  </a:lnTo>
                  <a:lnTo>
                    <a:pt x="216" y="0"/>
                  </a:lnTo>
                  <a:lnTo>
                    <a:pt x="166" y="60"/>
                  </a:lnTo>
                  <a:lnTo>
                    <a:pt x="155" y="24"/>
                  </a:lnTo>
                  <a:lnTo>
                    <a:pt x="149" y="50"/>
                  </a:lnTo>
                  <a:lnTo>
                    <a:pt x="172" y="129"/>
                  </a:lnTo>
                  <a:lnTo>
                    <a:pt x="172" y="129"/>
                  </a:lnTo>
                  <a:lnTo>
                    <a:pt x="172" y="140"/>
                  </a:lnTo>
                  <a:lnTo>
                    <a:pt x="170" y="148"/>
                  </a:lnTo>
                  <a:lnTo>
                    <a:pt x="166" y="155"/>
                  </a:lnTo>
                  <a:lnTo>
                    <a:pt x="161" y="161"/>
                  </a:lnTo>
                  <a:lnTo>
                    <a:pt x="156" y="165"/>
                  </a:lnTo>
                  <a:lnTo>
                    <a:pt x="151" y="168"/>
                  </a:lnTo>
                  <a:lnTo>
                    <a:pt x="144" y="170"/>
                  </a:lnTo>
                  <a:lnTo>
                    <a:pt x="138" y="171"/>
                  </a:lnTo>
                  <a:lnTo>
                    <a:pt x="130" y="170"/>
                  </a:lnTo>
                  <a:lnTo>
                    <a:pt x="125" y="167"/>
                  </a:lnTo>
                  <a:lnTo>
                    <a:pt x="119" y="164"/>
                  </a:lnTo>
                  <a:lnTo>
                    <a:pt x="113" y="160"/>
                  </a:lnTo>
                  <a:lnTo>
                    <a:pt x="109" y="155"/>
                  </a:lnTo>
                  <a:lnTo>
                    <a:pt x="106" y="147"/>
                  </a:lnTo>
                  <a:lnTo>
                    <a:pt x="103" y="140"/>
                  </a:lnTo>
                  <a:lnTo>
                    <a:pt x="103" y="130"/>
                  </a:lnTo>
                  <a:lnTo>
                    <a:pt x="126" y="50"/>
                  </a:lnTo>
                  <a:lnTo>
                    <a:pt x="121" y="24"/>
                  </a:lnTo>
                  <a:lnTo>
                    <a:pt x="11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grpSp>
        <p:nvGrpSpPr>
          <p:cNvPr id="443" name="组合 212"/>
          <p:cNvGrpSpPr/>
          <p:nvPr/>
        </p:nvGrpSpPr>
        <p:grpSpPr>
          <a:xfrm>
            <a:off x="5940152" y="2715766"/>
            <a:ext cx="504056" cy="504056"/>
            <a:chOff x="-3902075" y="3775075"/>
            <a:chExt cx="825501" cy="744537"/>
          </a:xfrm>
        </p:grpSpPr>
        <p:sp>
          <p:nvSpPr>
            <p:cNvPr id="444" name="Freeform 193"/>
            <p:cNvSpPr>
              <a:spLocks noEditPoints="1"/>
            </p:cNvSpPr>
            <p:nvPr/>
          </p:nvSpPr>
          <p:spPr bwMode="auto">
            <a:xfrm>
              <a:off x="-3379787" y="4141787"/>
              <a:ext cx="303213" cy="377825"/>
            </a:xfrm>
            <a:custGeom>
              <a:avLst/>
              <a:gdLst>
                <a:gd name="T0" fmla="*/ 0 w 191"/>
                <a:gd name="T1" fmla="*/ 0 h 238"/>
                <a:gd name="T2" fmla="*/ 0 w 191"/>
                <a:gd name="T3" fmla="*/ 238 h 238"/>
                <a:gd name="T4" fmla="*/ 191 w 191"/>
                <a:gd name="T5" fmla="*/ 238 h 238"/>
                <a:gd name="T6" fmla="*/ 191 w 191"/>
                <a:gd name="T7" fmla="*/ 0 h 238"/>
                <a:gd name="T8" fmla="*/ 0 w 191"/>
                <a:gd name="T9" fmla="*/ 0 h 238"/>
                <a:gd name="T10" fmla="*/ 0 w 191"/>
                <a:gd name="T11" fmla="*/ 0 h 238"/>
                <a:gd name="T12" fmla="*/ 158 w 191"/>
                <a:gd name="T13" fmla="*/ 168 h 238"/>
                <a:gd name="T14" fmla="*/ 33 w 191"/>
                <a:gd name="T15" fmla="*/ 168 h 238"/>
                <a:gd name="T16" fmla="*/ 33 w 191"/>
                <a:gd name="T17" fmla="*/ 142 h 238"/>
                <a:gd name="T18" fmla="*/ 158 w 191"/>
                <a:gd name="T19" fmla="*/ 142 h 238"/>
                <a:gd name="T20" fmla="*/ 158 w 191"/>
                <a:gd name="T21" fmla="*/ 168 h 238"/>
                <a:gd name="T22" fmla="*/ 158 w 191"/>
                <a:gd name="T23" fmla="*/ 168 h 238"/>
                <a:gd name="T24" fmla="*/ 158 w 191"/>
                <a:gd name="T25" fmla="*/ 132 h 238"/>
                <a:gd name="T26" fmla="*/ 33 w 191"/>
                <a:gd name="T27" fmla="*/ 132 h 238"/>
                <a:gd name="T28" fmla="*/ 33 w 191"/>
                <a:gd name="T29" fmla="*/ 105 h 238"/>
                <a:gd name="T30" fmla="*/ 158 w 191"/>
                <a:gd name="T31" fmla="*/ 105 h 238"/>
                <a:gd name="T32" fmla="*/ 158 w 191"/>
                <a:gd name="T33" fmla="*/ 132 h 238"/>
                <a:gd name="T34" fmla="*/ 158 w 191"/>
                <a:gd name="T35" fmla="*/ 132 h 238"/>
                <a:gd name="T36" fmla="*/ 158 w 191"/>
                <a:gd name="T37" fmla="*/ 95 h 238"/>
                <a:gd name="T38" fmla="*/ 33 w 191"/>
                <a:gd name="T39" fmla="*/ 95 h 238"/>
                <a:gd name="T40" fmla="*/ 33 w 191"/>
                <a:gd name="T41" fmla="*/ 69 h 238"/>
                <a:gd name="T42" fmla="*/ 158 w 191"/>
                <a:gd name="T43" fmla="*/ 69 h 238"/>
                <a:gd name="T44" fmla="*/ 158 w 191"/>
                <a:gd name="T45" fmla="*/ 95 h 238"/>
                <a:gd name="T46" fmla="*/ 158 w 191"/>
                <a:gd name="T47" fmla="*/ 95 h 238"/>
                <a:gd name="T48" fmla="*/ 158 w 191"/>
                <a:gd name="T49" fmla="*/ 57 h 238"/>
                <a:gd name="T50" fmla="*/ 33 w 191"/>
                <a:gd name="T51" fmla="*/ 57 h 238"/>
                <a:gd name="T52" fmla="*/ 33 w 191"/>
                <a:gd name="T53" fmla="*/ 32 h 238"/>
                <a:gd name="T54" fmla="*/ 158 w 191"/>
                <a:gd name="T55" fmla="*/ 32 h 238"/>
                <a:gd name="T56" fmla="*/ 158 w 191"/>
                <a:gd name="T57" fmla="*/ 57 h 238"/>
                <a:gd name="T58" fmla="*/ 158 w 191"/>
                <a:gd name="T59" fmla="*/ 5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238">
                  <a:moveTo>
                    <a:pt x="0" y="0"/>
                  </a:moveTo>
                  <a:lnTo>
                    <a:pt x="0" y="238"/>
                  </a:lnTo>
                  <a:lnTo>
                    <a:pt x="191" y="238"/>
                  </a:lnTo>
                  <a:lnTo>
                    <a:pt x="191" y="0"/>
                  </a:lnTo>
                  <a:lnTo>
                    <a:pt x="0" y="0"/>
                  </a:lnTo>
                  <a:lnTo>
                    <a:pt x="0" y="0"/>
                  </a:lnTo>
                  <a:close/>
                  <a:moveTo>
                    <a:pt x="158" y="168"/>
                  </a:moveTo>
                  <a:lnTo>
                    <a:pt x="33" y="168"/>
                  </a:lnTo>
                  <a:lnTo>
                    <a:pt x="33" y="142"/>
                  </a:lnTo>
                  <a:lnTo>
                    <a:pt x="158" y="142"/>
                  </a:lnTo>
                  <a:lnTo>
                    <a:pt x="158" y="168"/>
                  </a:lnTo>
                  <a:lnTo>
                    <a:pt x="158" y="168"/>
                  </a:lnTo>
                  <a:close/>
                  <a:moveTo>
                    <a:pt x="158" y="132"/>
                  </a:moveTo>
                  <a:lnTo>
                    <a:pt x="33" y="132"/>
                  </a:lnTo>
                  <a:lnTo>
                    <a:pt x="33" y="105"/>
                  </a:lnTo>
                  <a:lnTo>
                    <a:pt x="158" y="105"/>
                  </a:lnTo>
                  <a:lnTo>
                    <a:pt x="158" y="132"/>
                  </a:lnTo>
                  <a:lnTo>
                    <a:pt x="158" y="132"/>
                  </a:lnTo>
                  <a:close/>
                  <a:moveTo>
                    <a:pt x="158" y="95"/>
                  </a:moveTo>
                  <a:lnTo>
                    <a:pt x="33" y="95"/>
                  </a:lnTo>
                  <a:lnTo>
                    <a:pt x="33" y="69"/>
                  </a:lnTo>
                  <a:lnTo>
                    <a:pt x="158" y="69"/>
                  </a:lnTo>
                  <a:lnTo>
                    <a:pt x="158" y="95"/>
                  </a:lnTo>
                  <a:lnTo>
                    <a:pt x="158" y="95"/>
                  </a:lnTo>
                  <a:close/>
                  <a:moveTo>
                    <a:pt x="158" y="57"/>
                  </a:moveTo>
                  <a:lnTo>
                    <a:pt x="33" y="57"/>
                  </a:lnTo>
                  <a:lnTo>
                    <a:pt x="33" y="32"/>
                  </a:lnTo>
                  <a:lnTo>
                    <a:pt x="158" y="32"/>
                  </a:lnTo>
                  <a:lnTo>
                    <a:pt x="158" y="57"/>
                  </a:lnTo>
                  <a:lnTo>
                    <a:pt x="158"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445" name="Freeform 194"/>
            <p:cNvSpPr>
              <a:spLocks noEditPoints="1"/>
            </p:cNvSpPr>
            <p:nvPr/>
          </p:nvSpPr>
          <p:spPr bwMode="auto">
            <a:xfrm>
              <a:off x="-3902075" y="3775075"/>
              <a:ext cx="301625" cy="390525"/>
            </a:xfrm>
            <a:custGeom>
              <a:avLst/>
              <a:gdLst>
                <a:gd name="T0" fmla="*/ 0 w 190"/>
                <a:gd name="T1" fmla="*/ 0 h 246"/>
                <a:gd name="T2" fmla="*/ 0 w 190"/>
                <a:gd name="T3" fmla="*/ 246 h 246"/>
                <a:gd name="T4" fmla="*/ 190 w 190"/>
                <a:gd name="T5" fmla="*/ 246 h 246"/>
                <a:gd name="T6" fmla="*/ 190 w 190"/>
                <a:gd name="T7" fmla="*/ 0 h 246"/>
                <a:gd name="T8" fmla="*/ 0 w 190"/>
                <a:gd name="T9" fmla="*/ 0 h 246"/>
                <a:gd name="T10" fmla="*/ 0 w 190"/>
                <a:gd name="T11" fmla="*/ 0 h 246"/>
                <a:gd name="T12" fmla="*/ 158 w 190"/>
                <a:gd name="T13" fmla="*/ 174 h 246"/>
                <a:gd name="T14" fmla="*/ 33 w 190"/>
                <a:gd name="T15" fmla="*/ 174 h 246"/>
                <a:gd name="T16" fmla="*/ 33 w 190"/>
                <a:gd name="T17" fmla="*/ 147 h 246"/>
                <a:gd name="T18" fmla="*/ 158 w 190"/>
                <a:gd name="T19" fmla="*/ 147 h 246"/>
                <a:gd name="T20" fmla="*/ 158 w 190"/>
                <a:gd name="T21" fmla="*/ 174 h 246"/>
                <a:gd name="T22" fmla="*/ 158 w 190"/>
                <a:gd name="T23" fmla="*/ 174 h 246"/>
                <a:gd name="T24" fmla="*/ 158 w 190"/>
                <a:gd name="T25" fmla="*/ 135 h 246"/>
                <a:gd name="T26" fmla="*/ 33 w 190"/>
                <a:gd name="T27" fmla="*/ 135 h 246"/>
                <a:gd name="T28" fmla="*/ 33 w 190"/>
                <a:gd name="T29" fmla="*/ 109 h 246"/>
                <a:gd name="T30" fmla="*/ 158 w 190"/>
                <a:gd name="T31" fmla="*/ 109 h 246"/>
                <a:gd name="T32" fmla="*/ 158 w 190"/>
                <a:gd name="T33" fmla="*/ 135 h 246"/>
                <a:gd name="T34" fmla="*/ 158 w 190"/>
                <a:gd name="T35" fmla="*/ 135 h 246"/>
                <a:gd name="T36" fmla="*/ 158 w 190"/>
                <a:gd name="T37" fmla="*/ 97 h 246"/>
                <a:gd name="T38" fmla="*/ 33 w 190"/>
                <a:gd name="T39" fmla="*/ 97 h 246"/>
                <a:gd name="T40" fmla="*/ 33 w 190"/>
                <a:gd name="T41" fmla="*/ 69 h 246"/>
                <a:gd name="T42" fmla="*/ 158 w 190"/>
                <a:gd name="T43" fmla="*/ 69 h 246"/>
                <a:gd name="T44" fmla="*/ 158 w 190"/>
                <a:gd name="T45" fmla="*/ 97 h 246"/>
                <a:gd name="T46" fmla="*/ 158 w 190"/>
                <a:gd name="T47" fmla="*/ 97 h 246"/>
                <a:gd name="T48" fmla="*/ 158 w 190"/>
                <a:gd name="T49" fmla="*/ 58 h 246"/>
                <a:gd name="T50" fmla="*/ 33 w 190"/>
                <a:gd name="T51" fmla="*/ 58 h 246"/>
                <a:gd name="T52" fmla="*/ 33 w 190"/>
                <a:gd name="T53" fmla="*/ 32 h 246"/>
                <a:gd name="T54" fmla="*/ 158 w 190"/>
                <a:gd name="T55" fmla="*/ 32 h 246"/>
                <a:gd name="T56" fmla="*/ 158 w 190"/>
                <a:gd name="T57" fmla="*/ 58 h 246"/>
                <a:gd name="T58" fmla="*/ 158 w 190"/>
                <a:gd name="T59" fmla="*/ 5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246">
                  <a:moveTo>
                    <a:pt x="0" y="0"/>
                  </a:moveTo>
                  <a:lnTo>
                    <a:pt x="0" y="246"/>
                  </a:lnTo>
                  <a:lnTo>
                    <a:pt x="190" y="246"/>
                  </a:lnTo>
                  <a:lnTo>
                    <a:pt x="190" y="0"/>
                  </a:lnTo>
                  <a:lnTo>
                    <a:pt x="0" y="0"/>
                  </a:lnTo>
                  <a:lnTo>
                    <a:pt x="0" y="0"/>
                  </a:lnTo>
                  <a:close/>
                  <a:moveTo>
                    <a:pt x="158" y="174"/>
                  </a:moveTo>
                  <a:lnTo>
                    <a:pt x="33" y="174"/>
                  </a:lnTo>
                  <a:lnTo>
                    <a:pt x="33" y="147"/>
                  </a:lnTo>
                  <a:lnTo>
                    <a:pt x="158" y="147"/>
                  </a:lnTo>
                  <a:lnTo>
                    <a:pt x="158" y="174"/>
                  </a:lnTo>
                  <a:lnTo>
                    <a:pt x="158" y="174"/>
                  </a:lnTo>
                  <a:close/>
                  <a:moveTo>
                    <a:pt x="158" y="135"/>
                  </a:moveTo>
                  <a:lnTo>
                    <a:pt x="33" y="135"/>
                  </a:lnTo>
                  <a:lnTo>
                    <a:pt x="33" y="109"/>
                  </a:lnTo>
                  <a:lnTo>
                    <a:pt x="158" y="109"/>
                  </a:lnTo>
                  <a:lnTo>
                    <a:pt x="158" y="135"/>
                  </a:lnTo>
                  <a:lnTo>
                    <a:pt x="158" y="135"/>
                  </a:lnTo>
                  <a:close/>
                  <a:moveTo>
                    <a:pt x="158" y="97"/>
                  </a:moveTo>
                  <a:lnTo>
                    <a:pt x="33" y="97"/>
                  </a:lnTo>
                  <a:lnTo>
                    <a:pt x="33" y="69"/>
                  </a:lnTo>
                  <a:lnTo>
                    <a:pt x="158" y="69"/>
                  </a:lnTo>
                  <a:lnTo>
                    <a:pt x="158" y="97"/>
                  </a:lnTo>
                  <a:lnTo>
                    <a:pt x="158" y="97"/>
                  </a:lnTo>
                  <a:close/>
                  <a:moveTo>
                    <a:pt x="158" y="58"/>
                  </a:moveTo>
                  <a:lnTo>
                    <a:pt x="33" y="58"/>
                  </a:lnTo>
                  <a:lnTo>
                    <a:pt x="33" y="32"/>
                  </a:lnTo>
                  <a:lnTo>
                    <a:pt x="158" y="32"/>
                  </a:lnTo>
                  <a:lnTo>
                    <a:pt x="158" y="58"/>
                  </a:lnTo>
                  <a:lnTo>
                    <a:pt x="158" y="58"/>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446" name="Freeform 195"/>
            <p:cNvSpPr>
              <a:spLocks/>
            </p:cNvSpPr>
            <p:nvPr/>
          </p:nvSpPr>
          <p:spPr bwMode="auto">
            <a:xfrm>
              <a:off x="-3543300" y="3871912"/>
              <a:ext cx="301625" cy="201613"/>
            </a:xfrm>
            <a:custGeom>
              <a:avLst/>
              <a:gdLst>
                <a:gd name="T0" fmla="*/ 0 w 190"/>
                <a:gd name="T1" fmla="*/ 39 h 127"/>
                <a:gd name="T2" fmla="*/ 0 w 190"/>
                <a:gd name="T3" fmla="*/ 39 h 127"/>
                <a:gd name="T4" fmla="*/ 3 w 190"/>
                <a:gd name="T5" fmla="*/ 35 h 127"/>
                <a:gd name="T6" fmla="*/ 11 w 190"/>
                <a:gd name="T7" fmla="*/ 27 h 127"/>
                <a:gd name="T8" fmla="*/ 23 w 190"/>
                <a:gd name="T9" fmla="*/ 17 h 127"/>
                <a:gd name="T10" fmla="*/ 32 w 190"/>
                <a:gd name="T11" fmla="*/ 11 h 127"/>
                <a:gd name="T12" fmla="*/ 41 w 190"/>
                <a:gd name="T13" fmla="*/ 7 h 127"/>
                <a:gd name="T14" fmla="*/ 51 w 190"/>
                <a:gd name="T15" fmla="*/ 3 h 127"/>
                <a:gd name="T16" fmla="*/ 62 w 190"/>
                <a:gd name="T17" fmla="*/ 0 h 127"/>
                <a:gd name="T18" fmla="*/ 74 w 190"/>
                <a:gd name="T19" fmla="*/ 0 h 127"/>
                <a:gd name="T20" fmla="*/ 88 w 190"/>
                <a:gd name="T21" fmla="*/ 0 h 127"/>
                <a:gd name="T22" fmla="*/ 102 w 190"/>
                <a:gd name="T23" fmla="*/ 2 h 127"/>
                <a:gd name="T24" fmla="*/ 115 w 190"/>
                <a:gd name="T25" fmla="*/ 8 h 127"/>
                <a:gd name="T26" fmla="*/ 132 w 190"/>
                <a:gd name="T27" fmla="*/ 16 h 127"/>
                <a:gd name="T28" fmla="*/ 148 w 190"/>
                <a:gd name="T29" fmla="*/ 27 h 127"/>
                <a:gd name="T30" fmla="*/ 148 w 190"/>
                <a:gd name="T31" fmla="*/ 27 h 127"/>
                <a:gd name="T32" fmla="*/ 177 w 190"/>
                <a:gd name="T33" fmla="*/ 7 h 127"/>
                <a:gd name="T34" fmla="*/ 190 w 190"/>
                <a:gd name="T35" fmla="*/ 127 h 127"/>
                <a:gd name="T36" fmla="*/ 70 w 190"/>
                <a:gd name="T37" fmla="*/ 84 h 127"/>
                <a:gd name="T38" fmla="*/ 98 w 190"/>
                <a:gd name="T39" fmla="*/ 64 h 127"/>
                <a:gd name="T40" fmla="*/ 107 w 190"/>
                <a:gd name="T41" fmla="*/ 58 h 127"/>
                <a:gd name="T42" fmla="*/ 107 w 190"/>
                <a:gd name="T43" fmla="*/ 58 h 127"/>
                <a:gd name="T44" fmla="*/ 99 w 190"/>
                <a:gd name="T45" fmla="*/ 51 h 127"/>
                <a:gd name="T46" fmla="*/ 90 w 190"/>
                <a:gd name="T47" fmla="*/ 45 h 127"/>
                <a:gd name="T48" fmla="*/ 79 w 190"/>
                <a:gd name="T49" fmla="*/ 39 h 127"/>
                <a:gd name="T50" fmla="*/ 71 w 190"/>
                <a:gd name="T51" fmla="*/ 36 h 127"/>
                <a:gd name="T52" fmla="*/ 64 w 190"/>
                <a:gd name="T53" fmla="*/ 34 h 127"/>
                <a:gd name="T54" fmla="*/ 55 w 190"/>
                <a:gd name="T55" fmla="*/ 31 h 127"/>
                <a:gd name="T56" fmla="*/ 46 w 190"/>
                <a:gd name="T57" fmla="*/ 31 h 127"/>
                <a:gd name="T58" fmla="*/ 36 w 190"/>
                <a:gd name="T59" fmla="*/ 31 h 127"/>
                <a:gd name="T60" fmla="*/ 24 w 190"/>
                <a:gd name="T61" fmla="*/ 32 h 127"/>
                <a:gd name="T62" fmla="*/ 13 w 190"/>
                <a:gd name="T63" fmla="*/ 35 h 127"/>
                <a:gd name="T64" fmla="*/ 0 w 190"/>
                <a:gd name="T65" fmla="*/ 39 h 127"/>
                <a:gd name="T66" fmla="*/ 0 w 190"/>
                <a:gd name="T67" fmla="*/ 39 h 127"/>
                <a:gd name="T68" fmla="*/ 0 w 190"/>
                <a:gd name="T69" fmla="*/ 3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27">
                  <a:moveTo>
                    <a:pt x="0" y="39"/>
                  </a:moveTo>
                  <a:lnTo>
                    <a:pt x="0" y="39"/>
                  </a:lnTo>
                  <a:lnTo>
                    <a:pt x="3" y="35"/>
                  </a:lnTo>
                  <a:lnTo>
                    <a:pt x="11" y="27"/>
                  </a:lnTo>
                  <a:lnTo>
                    <a:pt x="23" y="17"/>
                  </a:lnTo>
                  <a:lnTo>
                    <a:pt x="32" y="11"/>
                  </a:lnTo>
                  <a:lnTo>
                    <a:pt x="41" y="7"/>
                  </a:lnTo>
                  <a:lnTo>
                    <a:pt x="51" y="3"/>
                  </a:lnTo>
                  <a:lnTo>
                    <a:pt x="62" y="0"/>
                  </a:lnTo>
                  <a:lnTo>
                    <a:pt x="74" y="0"/>
                  </a:lnTo>
                  <a:lnTo>
                    <a:pt x="88" y="0"/>
                  </a:lnTo>
                  <a:lnTo>
                    <a:pt x="102" y="2"/>
                  </a:lnTo>
                  <a:lnTo>
                    <a:pt x="115" y="8"/>
                  </a:lnTo>
                  <a:lnTo>
                    <a:pt x="132" y="16"/>
                  </a:lnTo>
                  <a:lnTo>
                    <a:pt x="148" y="27"/>
                  </a:lnTo>
                  <a:lnTo>
                    <a:pt x="148" y="27"/>
                  </a:lnTo>
                  <a:lnTo>
                    <a:pt x="177" y="7"/>
                  </a:lnTo>
                  <a:lnTo>
                    <a:pt x="190" y="127"/>
                  </a:lnTo>
                  <a:lnTo>
                    <a:pt x="70" y="84"/>
                  </a:lnTo>
                  <a:lnTo>
                    <a:pt x="98" y="64"/>
                  </a:lnTo>
                  <a:lnTo>
                    <a:pt x="107" y="58"/>
                  </a:lnTo>
                  <a:lnTo>
                    <a:pt x="107" y="58"/>
                  </a:lnTo>
                  <a:lnTo>
                    <a:pt x="99" y="51"/>
                  </a:lnTo>
                  <a:lnTo>
                    <a:pt x="90" y="45"/>
                  </a:lnTo>
                  <a:lnTo>
                    <a:pt x="79" y="39"/>
                  </a:lnTo>
                  <a:lnTo>
                    <a:pt x="71" y="36"/>
                  </a:lnTo>
                  <a:lnTo>
                    <a:pt x="64" y="34"/>
                  </a:lnTo>
                  <a:lnTo>
                    <a:pt x="55" y="31"/>
                  </a:lnTo>
                  <a:lnTo>
                    <a:pt x="46" y="31"/>
                  </a:lnTo>
                  <a:lnTo>
                    <a:pt x="36" y="31"/>
                  </a:lnTo>
                  <a:lnTo>
                    <a:pt x="24" y="32"/>
                  </a:lnTo>
                  <a:lnTo>
                    <a:pt x="13" y="35"/>
                  </a:lnTo>
                  <a:lnTo>
                    <a:pt x="0" y="39"/>
                  </a:lnTo>
                  <a:lnTo>
                    <a:pt x="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447" name="Freeform 196"/>
            <p:cNvSpPr>
              <a:spLocks/>
            </p:cNvSpPr>
            <p:nvPr/>
          </p:nvSpPr>
          <p:spPr bwMode="auto">
            <a:xfrm>
              <a:off x="-3776662" y="4284662"/>
              <a:ext cx="319088" cy="184150"/>
            </a:xfrm>
            <a:custGeom>
              <a:avLst/>
              <a:gdLst>
                <a:gd name="T0" fmla="*/ 201 w 201"/>
                <a:gd name="T1" fmla="*/ 56 h 116"/>
                <a:gd name="T2" fmla="*/ 201 w 201"/>
                <a:gd name="T3" fmla="*/ 56 h 116"/>
                <a:gd name="T4" fmla="*/ 199 w 201"/>
                <a:gd name="T5" fmla="*/ 59 h 116"/>
                <a:gd name="T6" fmla="*/ 193 w 201"/>
                <a:gd name="T7" fmla="*/ 68 h 116"/>
                <a:gd name="T8" fmla="*/ 182 w 201"/>
                <a:gd name="T9" fmla="*/ 81 h 116"/>
                <a:gd name="T10" fmla="*/ 175 w 201"/>
                <a:gd name="T11" fmla="*/ 87 h 116"/>
                <a:gd name="T12" fmla="*/ 166 w 201"/>
                <a:gd name="T13" fmla="*/ 94 h 116"/>
                <a:gd name="T14" fmla="*/ 158 w 201"/>
                <a:gd name="T15" fmla="*/ 99 h 116"/>
                <a:gd name="T16" fmla="*/ 147 w 201"/>
                <a:gd name="T17" fmla="*/ 104 h 116"/>
                <a:gd name="T18" fmla="*/ 135 w 201"/>
                <a:gd name="T19" fmla="*/ 106 h 116"/>
                <a:gd name="T20" fmla="*/ 122 w 201"/>
                <a:gd name="T21" fmla="*/ 109 h 116"/>
                <a:gd name="T22" fmla="*/ 108 w 201"/>
                <a:gd name="T23" fmla="*/ 107 h 116"/>
                <a:gd name="T24" fmla="*/ 92 w 201"/>
                <a:gd name="T25" fmla="*/ 105 h 116"/>
                <a:gd name="T26" fmla="*/ 75 w 201"/>
                <a:gd name="T27" fmla="*/ 100 h 116"/>
                <a:gd name="T28" fmla="*/ 58 w 201"/>
                <a:gd name="T29" fmla="*/ 91 h 116"/>
                <a:gd name="T30" fmla="*/ 58 w 201"/>
                <a:gd name="T31" fmla="*/ 91 h 116"/>
                <a:gd name="T32" fmla="*/ 32 w 201"/>
                <a:gd name="T33" fmla="*/ 116 h 116"/>
                <a:gd name="T34" fmla="*/ 0 w 201"/>
                <a:gd name="T35" fmla="*/ 0 h 116"/>
                <a:gd name="T36" fmla="*/ 125 w 201"/>
                <a:gd name="T37" fmla="*/ 23 h 116"/>
                <a:gd name="T38" fmla="*/ 102 w 201"/>
                <a:gd name="T39" fmla="*/ 46 h 116"/>
                <a:gd name="T40" fmla="*/ 93 w 201"/>
                <a:gd name="T41" fmla="*/ 54 h 116"/>
                <a:gd name="T42" fmla="*/ 93 w 201"/>
                <a:gd name="T43" fmla="*/ 54 h 116"/>
                <a:gd name="T44" fmla="*/ 102 w 201"/>
                <a:gd name="T45" fmla="*/ 59 h 116"/>
                <a:gd name="T46" fmla="*/ 111 w 201"/>
                <a:gd name="T47" fmla="*/ 65 h 116"/>
                <a:gd name="T48" fmla="*/ 123 w 201"/>
                <a:gd name="T49" fmla="*/ 68 h 116"/>
                <a:gd name="T50" fmla="*/ 131 w 201"/>
                <a:gd name="T51" fmla="*/ 71 h 116"/>
                <a:gd name="T52" fmla="*/ 140 w 201"/>
                <a:gd name="T53" fmla="*/ 71 h 116"/>
                <a:gd name="T54" fmla="*/ 149 w 201"/>
                <a:gd name="T55" fmla="*/ 72 h 116"/>
                <a:gd name="T56" fmla="*/ 158 w 201"/>
                <a:gd name="T57" fmla="*/ 71 h 116"/>
                <a:gd name="T58" fmla="*/ 168 w 201"/>
                <a:gd name="T59" fmla="*/ 70 h 116"/>
                <a:gd name="T60" fmla="*/ 179 w 201"/>
                <a:gd name="T61" fmla="*/ 66 h 116"/>
                <a:gd name="T62" fmla="*/ 189 w 201"/>
                <a:gd name="T63" fmla="*/ 62 h 116"/>
                <a:gd name="T64" fmla="*/ 201 w 201"/>
                <a:gd name="T65" fmla="*/ 56 h 116"/>
                <a:gd name="T66" fmla="*/ 201 w 201"/>
                <a:gd name="T67" fmla="*/ 56 h 116"/>
                <a:gd name="T68" fmla="*/ 201 w 201"/>
                <a:gd name="T69" fmla="*/ 5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116">
                  <a:moveTo>
                    <a:pt x="201" y="56"/>
                  </a:moveTo>
                  <a:lnTo>
                    <a:pt x="201" y="56"/>
                  </a:lnTo>
                  <a:lnTo>
                    <a:pt x="199" y="59"/>
                  </a:lnTo>
                  <a:lnTo>
                    <a:pt x="193" y="68"/>
                  </a:lnTo>
                  <a:lnTo>
                    <a:pt x="182" y="81"/>
                  </a:lnTo>
                  <a:lnTo>
                    <a:pt x="175" y="87"/>
                  </a:lnTo>
                  <a:lnTo>
                    <a:pt x="166" y="94"/>
                  </a:lnTo>
                  <a:lnTo>
                    <a:pt x="158" y="99"/>
                  </a:lnTo>
                  <a:lnTo>
                    <a:pt x="147" y="104"/>
                  </a:lnTo>
                  <a:lnTo>
                    <a:pt x="135" y="106"/>
                  </a:lnTo>
                  <a:lnTo>
                    <a:pt x="122" y="109"/>
                  </a:lnTo>
                  <a:lnTo>
                    <a:pt x="108" y="107"/>
                  </a:lnTo>
                  <a:lnTo>
                    <a:pt x="92" y="105"/>
                  </a:lnTo>
                  <a:lnTo>
                    <a:pt x="75" y="100"/>
                  </a:lnTo>
                  <a:lnTo>
                    <a:pt x="58" y="91"/>
                  </a:lnTo>
                  <a:lnTo>
                    <a:pt x="58" y="91"/>
                  </a:lnTo>
                  <a:lnTo>
                    <a:pt x="32" y="116"/>
                  </a:lnTo>
                  <a:lnTo>
                    <a:pt x="0" y="0"/>
                  </a:lnTo>
                  <a:lnTo>
                    <a:pt x="125" y="23"/>
                  </a:lnTo>
                  <a:lnTo>
                    <a:pt x="102" y="46"/>
                  </a:lnTo>
                  <a:lnTo>
                    <a:pt x="93" y="54"/>
                  </a:lnTo>
                  <a:lnTo>
                    <a:pt x="93" y="54"/>
                  </a:lnTo>
                  <a:lnTo>
                    <a:pt x="102" y="59"/>
                  </a:lnTo>
                  <a:lnTo>
                    <a:pt x="111" y="65"/>
                  </a:lnTo>
                  <a:lnTo>
                    <a:pt x="123" y="68"/>
                  </a:lnTo>
                  <a:lnTo>
                    <a:pt x="131" y="71"/>
                  </a:lnTo>
                  <a:lnTo>
                    <a:pt x="140" y="71"/>
                  </a:lnTo>
                  <a:lnTo>
                    <a:pt x="149" y="72"/>
                  </a:lnTo>
                  <a:lnTo>
                    <a:pt x="158" y="71"/>
                  </a:lnTo>
                  <a:lnTo>
                    <a:pt x="168" y="70"/>
                  </a:lnTo>
                  <a:lnTo>
                    <a:pt x="179" y="66"/>
                  </a:lnTo>
                  <a:lnTo>
                    <a:pt x="189" y="62"/>
                  </a:lnTo>
                  <a:lnTo>
                    <a:pt x="201" y="56"/>
                  </a:lnTo>
                  <a:lnTo>
                    <a:pt x="201" y="56"/>
                  </a:lnTo>
                  <a:lnTo>
                    <a:pt x="201" y="56"/>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grpSp>
      <p:grpSp>
        <p:nvGrpSpPr>
          <p:cNvPr id="448" name="组合 447"/>
          <p:cNvGrpSpPr/>
          <p:nvPr/>
        </p:nvGrpSpPr>
        <p:grpSpPr>
          <a:xfrm>
            <a:off x="5925800" y="1671678"/>
            <a:ext cx="374392" cy="396016"/>
            <a:chOff x="11233150" y="449263"/>
            <a:chExt cx="463550" cy="581025"/>
          </a:xfrm>
          <a:solidFill>
            <a:srgbClr val="FFFFFF"/>
          </a:solidFill>
        </p:grpSpPr>
        <p:sp>
          <p:nvSpPr>
            <p:cNvPr id="449" name="Freeform 342"/>
            <p:cNvSpPr>
              <a:spLocks noEditPoints="1"/>
            </p:cNvSpPr>
            <p:nvPr/>
          </p:nvSpPr>
          <p:spPr bwMode="auto">
            <a:xfrm>
              <a:off x="11233150" y="668338"/>
              <a:ext cx="463550" cy="361950"/>
            </a:xfrm>
            <a:custGeom>
              <a:avLst/>
              <a:gdLst>
                <a:gd name="T0" fmla="*/ 292 w 292"/>
                <a:gd name="T1" fmla="*/ 35 h 228"/>
                <a:gd name="T2" fmla="*/ 291 w 292"/>
                <a:gd name="T3" fmla="*/ 28 h 228"/>
                <a:gd name="T4" fmla="*/ 285 w 292"/>
                <a:gd name="T5" fmla="*/ 15 h 228"/>
                <a:gd name="T6" fmla="*/ 276 w 292"/>
                <a:gd name="T7" fmla="*/ 6 h 228"/>
                <a:gd name="T8" fmla="*/ 262 w 292"/>
                <a:gd name="T9" fmla="*/ 1 h 228"/>
                <a:gd name="T10" fmla="*/ 37 w 292"/>
                <a:gd name="T11" fmla="*/ 0 h 228"/>
                <a:gd name="T12" fmla="*/ 29 w 292"/>
                <a:gd name="T13" fmla="*/ 1 h 228"/>
                <a:gd name="T14" fmla="*/ 17 w 292"/>
                <a:gd name="T15" fmla="*/ 6 h 228"/>
                <a:gd name="T16" fmla="*/ 6 w 292"/>
                <a:gd name="T17" fmla="*/ 15 h 228"/>
                <a:gd name="T18" fmla="*/ 1 w 292"/>
                <a:gd name="T19" fmla="*/ 28 h 228"/>
                <a:gd name="T20" fmla="*/ 0 w 292"/>
                <a:gd name="T21" fmla="*/ 193 h 228"/>
                <a:gd name="T22" fmla="*/ 1 w 292"/>
                <a:gd name="T23" fmla="*/ 200 h 228"/>
                <a:gd name="T24" fmla="*/ 6 w 292"/>
                <a:gd name="T25" fmla="*/ 213 h 228"/>
                <a:gd name="T26" fmla="*/ 17 w 292"/>
                <a:gd name="T27" fmla="*/ 221 h 228"/>
                <a:gd name="T28" fmla="*/ 29 w 292"/>
                <a:gd name="T29" fmla="*/ 226 h 228"/>
                <a:gd name="T30" fmla="*/ 256 w 292"/>
                <a:gd name="T31" fmla="*/ 228 h 228"/>
                <a:gd name="T32" fmla="*/ 262 w 292"/>
                <a:gd name="T33" fmla="*/ 226 h 228"/>
                <a:gd name="T34" fmla="*/ 276 w 292"/>
                <a:gd name="T35" fmla="*/ 221 h 228"/>
                <a:gd name="T36" fmla="*/ 285 w 292"/>
                <a:gd name="T37" fmla="*/ 213 h 228"/>
                <a:gd name="T38" fmla="*/ 291 w 292"/>
                <a:gd name="T39" fmla="*/ 200 h 228"/>
                <a:gd name="T40" fmla="*/ 292 w 292"/>
                <a:gd name="T41" fmla="*/ 182 h 228"/>
                <a:gd name="T42" fmla="*/ 244 w 292"/>
                <a:gd name="T43" fmla="*/ 164 h 228"/>
                <a:gd name="T44" fmla="*/ 292 w 292"/>
                <a:gd name="T45" fmla="*/ 137 h 228"/>
                <a:gd name="T46" fmla="*/ 244 w 292"/>
                <a:gd name="T47" fmla="*/ 118 h 228"/>
                <a:gd name="T48" fmla="*/ 292 w 292"/>
                <a:gd name="T49" fmla="*/ 89 h 228"/>
                <a:gd name="T50" fmla="*/ 244 w 292"/>
                <a:gd name="T51" fmla="*/ 71 h 228"/>
                <a:gd name="T52" fmla="*/ 159 w 292"/>
                <a:gd name="T53" fmla="*/ 133 h 228"/>
                <a:gd name="T54" fmla="*/ 159 w 292"/>
                <a:gd name="T55" fmla="*/ 156 h 228"/>
                <a:gd name="T56" fmla="*/ 155 w 292"/>
                <a:gd name="T57" fmla="*/ 164 h 228"/>
                <a:gd name="T58" fmla="*/ 146 w 292"/>
                <a:gd name="T59" fmla="*/ 166 h 228"/>
                <a:gd name="T60" fmla="*/ 140 w 292"/>
                <a:gd name="T61" fmla="*/ 166 h 228"/>
                <a:gd name="T62" fmla="*/ 134 w 292"/>
                <a:gd name="T63" fmla="*/ 160 h 228"/>
                <a:gd name="T64" fmla="*/ 133 w 292"/>
                <a:gd name="T65" fmla="*/ 133 h 228"/>
                <a:gd name="T66" fmla="*/ 127 w 292"/>
                <a:gd name="T67" fmla="*/ 127 h 228"/>
                <a:gd name="T68" fmla="*/ 118 w 292"/>
                <a:gd name="T69" fmla="*/ 114 h 228"/>
                <a:gd name="T70" fmla="*/ 117 w 292"/>
                <a:gd name="T71" fmla="*/ 106 h 228"/>
                <a:gd name="T72" fmla="*/ 119 w 292"/>
                <a:gd name="T73" fmla="*/ 94 h 228"/>
                <a:gd name="T74" fmla="*/ 125 w 292"/>
                <a:gd name="T75" fmla="*/ 85 h 228"/>
                <a:gd name="T76" fmla="*/ 134 w 292"/>
                <a:gd name="T77" fmla="*/ 78 h 228"/>
                <a:gd name="T78" fmla="*/ 146 w 292"/>
                <a:gd name="T79" fmla="*/ 76 h 228"/>
                <a:gd name="T80" fmla="*/ 152 w 292"/>
                <a:gd name="T81" fmla="*/ 77 h 228"/>
                <a:gd name="T82" fmla="*/ 163 w 292"/>
                <a:gd name="T83" fmla="*/ 81 h 228"/>
                <a:gd name="T84" fmla="*/ 170 w 292"/>
                <a:gd name="T85" fmla="*/ 89 h 228"/>
                <a:gd name="T86" fmla="*/ 175 w 292"/>
                <a:gd name="T87" fmla="*/ 100 h 228"/>
                <a:gd name="T88" fmla="*/ 176 w 292"/>
                <a:gd name="T89" fmla="*/ 106 h 228"/>
                <a:gd name="T90" fmla="*/ 170 w 292"/>
                <a:gd name="T91" fmla="*/ 122 h 228"/>
                <a:gd name="T92" fmla="*/ 159 w 292"/>
                <a:gd name="T93" fmla="*/ 13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2" h="228">
                  <a:moveTo>
                    <a:pt x="292" y="71"/>
                  </a:moveTo>
                  <a:lnTo>
                    <a:pt x="292" y="35"/>
                  </a:lnTo>
                  <a:lnTo>
                    <a:pt x="292" y="35"/>
                  </a:lnTo>
                  <a:lnTo>
                    <a:pt x="291" y="28"/>
                  </a:lnTo>
                  <a:lnTo>
                    <a:pt x="289" y="22"/>
                  </a:lnTo>
                  <a:lnTo>
                    <a:pt x="285" y="15"/>
                  </a:lnTo>
                  <a:lnTo>
                    <a:pt x="281" y="10"/>
                  </a:lnTo>
                  <a:lnTo>
                    <a:pt x="276" y="6"/>
                  </a:lnTo>
                  <a:lnTo>
                    <a:pt x="269" y="4"/>
                  </a:lnTo>
                  <a:lnTo>
                    <a:pt x="262" y="1"/>
                  </a:lnTo>
                  <a:lnTo>
                    <a:pt x="256" y="0"/>
                  </a:lnTo>
                  <a:lnTo>
                    <a:pt x="37" y="0"/>
                  </a:lnTo>
                  <a:lnTo>
                    <a:pt x="37" y="0"/>
                  </a:lnTo>
                  <a:lnTo>
                    <a:pt x="29" y="1"/>
                  </a:lnTo>
                  <a:lnTo>
                    <a:pt x="22" y="4"/>
                  </a:lnTo>
                  <a:lnTo>
                    <a:pt x="17" y="6"/>
                  </a:lnTo>
                  <a:lnTo>
                    <a:pt x="10" y="10"/>
                  </a:lnTo>
                  <a:lnTo>
                    <a:pt x="6" y="15"/>
                  </a:lnTo>
                  <a:lnTo>
                    <a:pt x="3" y="22"/>
                  </a:lnTo>
                  <a:lnTo>
                    <a:pt x="1" y="28"/>
                  </a:lnTo>
                  <a:lnTo>
                    <a:pt x="0" y="35"/>
                  </a:lnTo>
                  <a:lnTo>
                    <a:pt x="0" y="193"/>
                  </a:lnTo>
                  <a:lnTo>
                    <a:pt x="0" y="193"/>
                  </a:lnTo>
                  <a:lnTo>
                    <a:pt x="1" y="200"/>
                  </a:lnTo>
                  <a:lnTo>
                    <a:pt x="3" y="206"/>
                  </a:lnTo>
                  <a:lnTo>
                    <a:pt x="6" y="213"/>
                  </a:lnTo>
                  <a:lnTo>
                    <a:pt x="10" y="217"/>
                  </a:lnTo>
                  <a:lnTo>
                    <a:pt x="17" y="221"/>
                  </a:lnTo>
                  <a:lnTo>
                    <a:pt x="22" y="224"/>
                  </a:lnTo>
                  <a:lnTo>
                    <a:pt x="29" y="226"/>
                  </a:lnTo>
                  <a:lnTo>
                    <a:pt x="37" y="228"/>
                  </a:lnTo>
                  <a:lnTo>
                    <a:pt x="256" y="228"/>
                  </a:lnTo>
                  <a:lnTo>
                    <a:pt x="256" y="228"/>
                  </a:lnTo>
                  <a:lnTo>
                    <a:pt x="262" y="226"/>
                  </a:lnTo>
                  <a:lnTo>
                    <a:pt x="269" y="224"/>
                  </a:lnTo>
                  <a:lnTo>
                    <a:pt x="276" y="221"/>
                  </a:lnTo>
                  <a:lnTo>
                    <a:pt x="281" y="217"/>
                  </a:lnTo>
                  <a:lnTo>
                    <a:pt x="285" y="213"/>
                  </a:lnTo>
                  <a:lnTo>
                    <a:pt x="289" y="206"/>
                  </a:lnTo>
                  <a:lnTo>
                    <a:pt x="291" y="200"/>
                  </a:lnTo>
                  <a:lnTo>
                    <a:pt x="292" y="193"/>
                  </a:lnTo>
                  <a:lnTo>
                    <a:pt x="292" y="182"/>
                  </a:lnTo>
                  <a:lnTo>
                    <a:pt x="244" y="182"/>
                  </a:lnTo>
                  <a:lnTo>
                    <a:pt x="244" y="164"/>
                  </a:lnTo>
                  <a:lnTo>
                    <a:pt x="292" y="164"/>
                  </a:lnTo>
                  <a:lnTo>
                    <a:pt x="292" y="137"/>
                  </a:lnTo>
                  <a:lnTo>
                    <a:pt x="244" y="137"/>
                  </a:lnTo>
                  <a:lnTo>
                    <a:pt x="244" y="118"/>
                  </a:lnTo>
                  <a:lnTo>
                    <a:pt x="292" y="118"/>
                  </a:lnTo>
                  <a:lnTo>
                    <a:pt x="292" y="89"/>
                  </a:lnTo>
                  <a:lnTo>
                    <a:pt x="244" y="89"/>
                  </a:lnTo>
                  <a:lnTo>
                    <a:pt x="244" y="71"/>
                  </a:lnTo>
                  <a:lnTo>
                    <a:pt x="292" y="71"/>
                  </a:lnTo>
                  <a:close/>
                  <a:moveTo>
                    <a:pt x="159" y="133"/>
                  </a:moveTo>
                  <a:lnTo>
                    <a:pt x="159" y="156"/>
                  </a:lnTo>
                  <a:lnTo>
                    <a:pt x="159" y="156"/>
                  </a:lnTo>
                  <a:lnTo>
                    <a:pt x="157" y="160"/>
                  </a:lnTo>
                  <a:lnTo>
                    <a:pt x="155" y="164"/>
                  </a:lnTo>
                  <a:lnTo>
                    <a:pt x="151" y="166"/>
                  </a:lnTo>
                  <a:lnTo>
                    <a:pt x="146" y="166"/>
                  </a:lnTo>
                  <a:lnTo>
                    <a:pt x="146" y="166"/>
                  </a:lnTo>
                  <a:lnTo>
                    <a:pt x="140" y="166"/>
                  </a:lnTo>
                  <a:lnTo>
                    <a:pt x="137" y="164"/>
                  </a:lnTo>
                  <a:lnTo>
                    <a:pt x="134" y="160"/>
                  </a:lnTo>
                  <a:lnTo>
                    <a:pt x="133" y="156"/>
                  </a:lnTo>
                  <a:lnTo>
                    <a:pt x="133" y="133"/>
                  </a:lnTo>
                  <a:lnTo>
                    <a:pt x="133" y="133"/>
                  </a:lnTo>
                  <a:lnTo>
                    <a:pt x="127" y="127"/>
                  </a:lnTo>
                  <a:lnTo>
                    <a:pt x="121" y="122"/>
                  </a:lnTo>
                  <a:lnTo>
                    <a:pt x="118" y="114"/>
                  </a:lnTo>
                  <a:lnTo>
                    <a:pt x="117" y="106"/>
                  </a:lnTo>
                  <a:lnTo>
                    <a:pt x="117" y="106"/>
                  </a:lnTo>
                  <a:lnTo>
                    <a:pt x="117" y="100"/>
                  </a:lnTo>
                  <a:lnTo>
                    <a:pt x="119" y="94"/>
                  </a:lnTo>
                  <a:lnTo>
                    <a:pt x="121" y="89"/>
                  </a:lnTo>
                  <a:lnTo>
                    <a:pt x="125" y="85"/>
                  </a:lnTo>
                  <a:lnTo>
                    <a:pt x="130" y="81"/>
                  </a:lnTo>
                  <a:lnTo>
                    <a:pt x="134" y="78"/>
                  </a:lnTo>
                  <a:lnTo>
                    <a:pt x="140" y="77"/>
                  </a:lnTo>
                  <a:lnTo>
                    <a:pt x="146" y="76"/>
                  </a:lnTo>
                  <a:lnTo>
                    <a:pt x="146" y="76"/>
                  </a:lnTo>
                  <a:lnTo>
                    <a:pt x="152" y="77"/>
                  </a:lnTo>
                  <a:lnTo>
                    <a:pt x="157" y="78"/>
                  </a:lnTo>
                  <a:lnTo>
                    <a:pt x="163" y="81"/>
                  </a:lnTo>
                  <a:lnTo>
                    <a:pt x="167" y="85"/>
                  </a:lnTo>
                  <a:lnTo>
                    <a:pt x="170" y="89"/>
                  </a:lnTo>
                  <a:lnTo>
                    <a:pt x="173" y="94"/>
                  </a:lnTo>
                  <a:lnTo>
                    <a:pt x="175" y="100"/>
                  </a:lnTo>
                  <a:lnTo>
                    <a:pt x="176" y="106"/>
                  </a:lnTo>
                  <a:lnTo>
                    <a:pt x="176" y="106"/>
                  </a:lnTo>
                  <a:lnTo>
                    <a:pt x="175" y="114"/>
                  </a:lnTo>
                  <a:lnTo>
                    <a:pt x="170" y="122"/>
                  </a:lnTo>
                  <a:lnTo>
                    <a:pt x="165" y="127"/>
                  </a:lnTo>
                  <a:lnTo>
                    <a:pt x="159" y="133"/>
                  </a:lnTo>
                  <a:lnTo>
                    <a:pt x="159"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450" name="Freeform 343"/>
            <p:cNvSpPr>
              <a:spLocks/>
            </p:cNvSpPr>
            <p:nvPr/>
          </p:nvSpPr>
          <p:spPr bwMode="auto">
            <a:xfrm>
              <a:off x="11279188" y="449263"/>
              <a:ext cx="369887" cy="206375"/>
            </a:xfrm>
            <a:custGeom>
              <a:avLst/>
              <a:gdLst>
                <a:gd name="T0" fmla="*/ 41 w 233"/>
                <a:gd name="T1" fmla="*/ 90 h 130"/>
                <a:gd name="T2" fmla="*/ 41 w 233"/>
                <a:gd name="T3" fmla="*/ 90 h 130"/>
                <a:gd name="T4" fmla="*/ 42 w 233"/>
                <a:gd name="T5" fmla="*/ 79 h 130"/>
                <a:gd name="T6" fmla="*/ 45 w 233"/>
                <a:gd name="T7" fmla="*/ 68 h 130"/>
                <a:gd name="T8" fmla="*/ 51 w 233"/>
                <a:gd name="T9" fmla="*/ 57 h 130"/>
                <a:gd name="T10" fmla="*/ 58 w 233"/>
                <a:gd name="T11" fmla="*/ 50 h 130"/>
                <a:gd name="T12" fmla="*/ 67 w 233"/>
                <a:gd name="T13" fmla="*/ 42 h 130"/>
                <a:gd name="T14" fmla="*/ 76 w 233"/>
                <a:gd name="T15" fmla="*/ 37 h 130"/>
                <a:gd name="T16" fmla="*/ 87 w 233"/>
                <a:gd name="T17" fmla="*/ 34 h 130"/>
                <a:gd name="T18" fmla="*/ 99 w 233"/>
                <a:gd name="T19" fmla="*/ 33 h 130"/>
                <a:gd name="T20" fmla="*/ 135 w 233"/>
                <a:gd name="T21" fmla="*/ 33 h 130"/>
                <a:gd name="T22" fmla="*/ 135 w 233"/>
                <a:gd name="T23" fmla="*/ 33 h 130"/>
                <a:gd name="T24" fmla="*/ 147 w 233"/>
                <a:gd name="T25" fmla="*/ 34 h 130"/>
                <a:gd name="T26" fmla="*/ 157 w 233"/>
                <a:gd name="T27" fmla="*/ 37 h 130"/>
                <a:gd name="T28" fmla="*/ 168 w 233"/>
                <a:gd name="T29" fmla="*/ 42 h 130"/>
                <a:gd name="T30" fmla="*/ 176 w 233"/>
                <a:gd name="T31" fmla="*/ 50 h 130"/>
                <a:gd name="T32" fmla="*/ 183 w 233"/>
                <a:gd name="T33" fmla="*/ 57 h 130"/>
                <a:gd name="T34" fmla="*/ 188 w 233"/>
                <a:gd name="T35" fmla="*/ 68 h 130"/>
                <a:gd name="T36" fmla="*/ 191 w 233"/>
                <a:gd name="T37" fmla="*/ 79 h 130"/>
                <a:gd name="T38" fmla="*/ 192 w 233"/>
                <a:gd name="T39" fmla="*/ 90 h 130"/>
                <a:gd name="T40" fmla="*/ 192 w 233"/>
                <a:gd name="T41" fmla="*/ 130 h 130"/>
                <a:gd name="T42" fmla="*/ 233 w 233"/>
                <a:gd name="T43" fmla="*/ 130 h 130"/>
                <a:gd name="T44" fmla="*/ 233 w 233"/>
                <a:gd name="T45" fmla="*/ 78 h 130"/>
                <a:gd name="T46" fmla="*/ 233 w 233"/>
                <a:gd name="T47" fmla="*/ 78 h 130"/>
                <a:gd name="T48" fmla="*/ 233 w 233"/>
                <a:gd name="T49" fmla="*/ 70 h 130"/>
                <a:gd name="T50" fmla="*/ 232 w 233"/>
                <a:gd name="T51" fmla="*/ 62 h 130"/>
                <a:gd name="T52" fmla="*/ 230 w 233"/>
                <a:gd name="T53" fmla="*/ 54 h 130"/>
                <a:gd name="T54" fmla="*/ 228 w 233"/>
                <a:gd name="T55" fmla="*/ 47 h 130"/>
                <a:gd name="T56" fmla="*/ 224 w 233"/>
                <a:gd name="T57" fmla="*/ 40 h 130"/>
                <a:gd name="T58" fmla="*/ 220 w 233"/>
                <a:gd name="T59" fmla="*/ 34 h 130"/>
                <a:gd name="T60" fmla="*/ 216 w 233"/>
                <a:gd name="T61" fmla="*/ 27 h 130"/>
                <a:gd name="T62" fmla="*/ 211 w 233"/>
                <a:gd name="T63" fmla="*/ 22 h 130"/>
                <a:gd name="T64" fmla="*/ 205 w 233"/>
                <a:gd name="T65" fmla="*/ 17 h 130"/>
                <a:gd name="T66" fmla="*/ 199 w 233"/>
                <a:gd name="T67" fmla="*/ 13 h 130"/>
                <a:gd name="T68" fmla="*/ 192 w 233"/>
                <a:gd name="T69" fmla="*/ 8 h 130"/>
                <a:gd name="T70" fmla="*/ 185 w 233"/>
                <a:gd name="T71" fmla="*/ 5 h 130"/>
                <a:gd name="T72" fmla="*/ 179 w 233"/>
                <a:gd name="T73" fmla="*/ 3 h 130"/>
                <a:gd name="T74" fmla="*/ 171 w 233"/>
                <a:gd name="T75" fmla="*/ 1 h 130"/>
                <a:gd name="T76" fmla="*/ 163 w 233"/>
                <a:gd name="T77" fmla="*/ 0 h 130"/>
                <a:gd name="T78" fmla="*/ 155 w 233"/>
                <a:gd name="T79" fmla="*/ 0 h 130"/>
                <a:gd name="T80" fmla="*/ 78 w 233"/>
                <a:gd name="T81" fmla="*/ 0 h 130"/>
                <a:gd name="T82" fmla="*/ 78 w 233"/>
                <a:gd name="T83" fmla="*/ 0 h 130"/>
                <a:gd name="T84" fmla="*/ 71 w 233"/>
                <a:gd name="T85" fmla="*/ 0 h 130"/>
                <a:gd name="T86" fmla="*/ 63 w 233"/>
                <a:gd name="T87" fmla="*/ 1 h 130"/>
                <a:gd name="T88" fmla="*/ 56 w 233"/>
                <a:gd name="T89" fmla="*/ 3 h 130"/>
                <a:gd name="T90" fmla="*/ 48 w 233"/>
                <a:gd name="T91" fmla="*/ 5 h 130"/>
                <a:gd name="T92" fmla="*/ 41 w 233"/>
                <a:gd name="T93" fmla="*/ 8 h 130"/>
                <a:gd name="T94" fmla="*/ 35 w 233"/>
                <a:gd name="T95" fmla="*/ 13 h 130"/>
                <a:gd name="T96" fmla="*/ 29 w 233"/>
                <a:gd name="T97" fmla="*/ 17 h 130"/>
                <a:gd name="T98" fmla="*/ 23 w 233"/>
                <a:gd name="T99" fmla="*/ 22 h 130"/>
                <a:gd name="T100" fmla="*/ 19 w 233"/>
                <a:gd name="T101" fmla="*/ 27 h 130"/>
                <a:gd name="T102" fmla="*/ 13 w 233"/>
                <a:gd name="T103" fmla="*/ 34 h 130"/>
                <a:gd name="T104" fmla="*/ 10 w 233"/>
                <a:gd name="T105" fmla="*/ 40 h 130"/>
                <a:gd name="T106" fmla="*/ 7 w 233"/>
                <a:gd name="T107" fmla="*/ 47 h 130"/>
                <a:gd name="T108" fmla="*/ 4 w 233"/>
                <a:gd name="T109" fmla="*/ 54 h 130"/>
                <a:gd name="T110" fmla="*/ 2 w 233"/>
                <a:gd name="T111" fmla="*/ 62 h 130"/>
                <a:gd name="T112" fmla="*/ 0 w 233"/>
                <a:gd name="T113" fmla="*/ 70 h 130"/>
                <a:gd name="T114" fmla="*/ 0 w 233"/>
                <a:gd name="T115" fmla="*/ 78 h 130"/>
                <a:gd name="T116" fmla="*/ 0 w 233"/>
                <a:gd name="T117" fmla="*/ 130 h 130"/>
                <a:gd name="T118" fmla="*/ 41 w 233"/>
                <a:gd name="T119" fmla="*/ 130 h 130"/>
                <a:gd name="T120" fmla="*/ 41 w 233"/>
                <a:gd name="T121"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130">
                  <a:moveTo>
                    <a:pt x="41" y="90"/>
                  </a:moveTo>
                  <a:lnTo>
                    <a:pt x="41" y="90"/>
                  </a:lnTo>
                  <a:lnTo>
                    <a:pt x="42" y="79"/>
                  </a:lnTo>
                  <a:lnTo>
                    <a:pt x="45" y="68"/>
                  </a:lnTo>
                  <a:lnTo>
                    <a:pt x="51" y="57"/>
                  </a:lnTo>
                  <a:lnTo>
                    <a:pt x="58" y="50"/>
                  </a:lnTo>
                  <a:lnTo>
                    <a:pt x="67" y="42"/>
                  </a:lnTo>
                  <a:lnTo>
                    <a:pt x="76" y="37"/>
                  </a:lnTo>
                  <a:lnTo>
                    <a:pt x="87" y="34"/>
                  </a:lnTo>
                  <a:lnTo>
                    <a:pt x="99" y="33"/>
                  </a:lnTo>
                  <a:lnTo>
                    <a:pt x="135" y="33"/>
                  </a:lnTo>
                  <a:lnTo>
                    <a:pt x="135" y="33"/>
                  </a:lnTo>
                  <a:lnTo>
                    <a:pt x="147" y="34"/>
                  </a:lnTo>
                  <a:lnTo>
                    <a:pt x="157" y="37"/>
                  </a:lnTo>
                  <a:lnTo>
                    <a:pt x="168" y="42"/>
                  </a:lnTo>
                  <a:lnTo>
                    <a:pt x="176" y="50"/>
                  </a:lnTo>
                  <a:lnTo>
                    <a:pt x="183" y="57"/>
                  </a:lnTo>
                  <a:lnTo>
                    <a:pt x="188" y="68"/>
                  </a:lnTo>
                  <a:lnTo>
                    <a:pt x="191" y="79"/>
                  </a:lnTo>
                  <a:lnTo>
                    <a:pt x="192" y="90"/>
                  </a:lnTo>
                  <a:lnTo>
                    <a:pt x="192" y="130"/>
                  </a:lnTo>
                  <a:lnTo>
                    <a:pt x="233" y="130"/>
                  </a:lnTo>
                  <a:lnTo>
                    <a:pt x="233" y="78"/>
                  </a:lnTo>
                  <a:lnTo>
                    <a:pt x="233" y="78"/>
                  </a:lnTo>
                  <a:lnTo>
                    <a:pt x="233" y="70"/>
                  </a:lnTo>
                  <a:lnTo>
                    <a:pt x="232" y="62"/>
                  </a:lnTo>
                  <a:lnTo>
                    <a:pt x="230" y="54"/>
                  </a:lnTo>
                  <a:lnTo>
                    <a:pt x="228" y="47"/>
                  </a:lnTo>
                  <a:lnTo>
                    <a:pt x="224" y="40"/>
                  </a:lnTo>
                  <a:lnTo>
                    <a:pt x="220" y="34"/>
                  </a:lnTo>
                  <a:lnTo>
                    <a:pt x="216" y="27"/>
                  </a:lnTo>
                  <a:lnTo>
                    <a:pt x="211" y="22"/>
                  </a:lnTo>
                  <a:lnTo>
                    <a:pt x="205" y="17"/>
                  </a:lnTo>
                  <a:lnTo>
                    <a:pt x="199" y="13"/>
                  </a:lnTo>
                  <a:lnTo>
                    <a:pt x="192" y="8"/>
                  </a:lnTo>
                  <a:lnTo>
                    <a:pt x="185" y="5"/>
                  </a:lnTo>
                  <a:lnTo>
                    <a:pt x="179" y="3"/>
                  </a:lnTo>
                  <a:lnTo>
                    <a:pt x="171" y="1"/>
                  </a:lnTo>
                  <a:lnTo>
                    <a:pt x="163" y="0"/>
                  </a:lnTo>
                  <a:lnTo>
                    <a:pt x="155" y="0"/>
                  </a:lnTo>
                  <a:lnTo>
                    <a:pt x="78" y="0"/>
                  </a:lnTo>
                  <a:lnTo>
                    <a:pt x="78" y="0"/>
                  </a:lnTo>
                  <a:lnTo>
                    <a:pt x="71" y="0"/>
                  </a:lnTo>
                  <a:lnTo>
                    <a:pt x="63" y="1"/>
                  </a:lnTo>
                  <a:lnTo>
                    <a:pt x="56" y="3"/>
                  </a:lnTo>
                  <a:lnTo>
                    <a:pt x="48" y="5"/>
                  </a:lnTo>
                  <a:lnTo>
                    <a:pt x="41" y="8"/>
                  </a:lnTo>
                  <a:lnTo>
                    <a:pt x="35" y="13"/>
                  </a:lnTo>
                  <a:lnTo>
                    <a:pt x="29" y="17"/>
                  </a:lnTo>
                  <a:lnTo>
                    <a:pt x="23" y="22"/>
                  </a:lnTo>
                  <a:lnTo>
                    <a:pt x="19" y="27"/>
                  </a:lnTo>
                  <a:lnTo>
                    <a:pt x="13" y="34"/>
                  </a:lnTo>
                  <a:lnTo>
                    <a:pt x="10" y="40"/>
                  </a:lnTo>
                  <a:lnTo>
                    <a:pt x="7" y="47"/>
                  </a:lnTo>
                  <a:lnTo>
                    <a:pt x="4" y="54"/>
                  </a:lnTo>
                  <a:lnTo>
                    <a:pt x="2" y="62"/>
                  </a:lnTo>
                  <a:lnTo>
                    <a:pt x="0" y="70"/>
                  </a:lnTo>
                  <a:lnTo>
                    <a:pt x="0" y="78"/>
                  </a:lnTo>
                  <a:lnTo>
                    <a:pt x="0" y="130"/>
                  </a:lnTo>
                  <a:lnTo>
                    <a:pt x="41" y="130"/>
                  </a:lnTo>
                  <a:lnTo>
                    <a:pt x="4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sp>
        <p:nvSpPr>
          <p:cNvPr id="189" name="矩形 188"/>
          <p:cNvSpPr/>
          <p:nvPr/>
        </p:nvSpPr>
        <p:spPr>
          <a:xfrm>
            <a:off x="6588224" y="3771250"/>
            <a:ext cx="2132701" cy="720197"/>
          </a:xfrm>
          <a:prstGeom prst="rect">
            <a:avLst/>
          </a:prstGeom>
        </p:spPr>
        <p:txBody>
          <a:bodyPr wrap="square" lIns="0" tIns="0" rIns="0" bIns="0">
            <a:spAutoFit/>
          </a:bodyPr>
          <a:lstStyle/>
          <a:p>
            <a:pPr defTabSz="685492">
              <a:defRPr/>
            </a:pPr>
            <a:r>
              <a:rPr lang="en-US" altLang="zh-CN" kern="0" dirty="0">
                <a:solidFill>
                  <a:srgbClr val="FFC000"/>
                </a:solidFill>
                <a:latin typeface="微软雅黑" pitchFamily="34" charset="-122"/>
                <a:ea typeface="微软雅黑" pitchFamily="34" charset="-122"/>
                <a:cs typeface="Arial" pitchFamily="34" charset="0"/>
              </a:rPr>
              <a:t>Visualized</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Global topology and centralized alarm</a:t>
            </a:r>
          </a:p>
          <a:p>
            <a:pPr defTabSz="685492">
              <a:lnSpc>
                <a:spcPct val="120000"/>
              </a:lnSpc>
              <a:buFont typeface="Wingdings" pitchFamily="2" charset="2"/>
              <a:buChar char="l"/>
              <a:defRPr/>
            </a:pPr>
            <a:r>
              <a:rPr lang="en-US" altLang="zh-CN" sz="800" kern="0" dirty="0">
                <a:solidFill>
                  <a:schemeClr val="bg1"/>
                </a:solidFill>
                <a:latin typeface="微软雅黑" pitchFamily="34" charset="-122"/>
                <a:ea typeface="微软雅黑" pitchFamily="34" charset="-122"/>
                <a:cs typeface="Arial" pitchFamily="34" charset="0"/>
              </a:rPr>
              <a:t>Automatic and one-click DR testing and recovery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a:spLocks noGrp="1"/>
          </p:cNvSpPr>
          <p:nvPr>
            <p:ph type="title"/>
          </p:nvPr>
        </p:nvSpPr>
        <p:spPr>
          <a:prstGeom prst="rect">
            <a:avLst/>
          </a:prstGeom>
        </p:spPr>
        <p:txBody>
          <a:bodyPr/>
          <a:lstStyle/>
          <a:p>
            <a:r>
              <a:rPr lang="en-US" altLang="zh-CN" sz="2400" dirty="0"/>
              <a:t>420+ Customers Choose Huawei BC&amp;DR Solution</a:t>
            </a:r>
            <a:endParaRPr lang="zh-CN" altLang="en-US" sz="2400" dirty="0"/>
          </a:p>
        </p:txBody>
      </p:sp>
      <p:grpSp>
        <p:nvGrpSpPr>
          <p:cNvPr id="2" name="组合 275"/>
          <p:cNvGrpSpPr/>
          <p:nvPr/>
        </p:nvGrpSpPr>
        <p:grpSpPr>
          <a:xfrm>
            <a:off x="571011" y="1149617"/>
            <a:ext cx="7884367" cy="3316550"/>
            <a:chOff x="129156" y="1015571"/>
            <a:chExt cx="9083134" cy="3676590"/>
          </a:xfrm>
        </p:grpSpPr>
        <p:grpSp>
          <p:nvGrpSpPr>
            <p:cNvPr id="3" name="Group 249"/>
            <p:cNvGrpSpPr>
              <a:grpSpLocks/>
            </p:cNvGrpSpPr>
            <p:nvPr/>
          </p:nvGrpSpPr>
          <p:grpSpPr bwMode="auto">
            <a:xfrm>
              <a:off x="129156" y="1025216"/>
              <a:ext cx="3738281" cy="3666945"/>
              <a:chOff x="1136" y="1661"/>
              <a:chExt cx="1696" cy="2204"/>
            </a:xfrm>
            <a:solidFill>
              <a:srgbClr val="0070C0">
                <a:alpha val="50000"/>
              </a:srgbClr>
            </a:solidFill>
          </p:grpSpPr>
          <p:sp>
            <p:nvSpPr>
              <p:cNvPr id="504" name="Freeform 250"/>
              <p:cNvSpPr>
                <a:spLocks/>
              </p:cNvSpPr>
              <p:nvPr/>
            </p:nvSpPr>
            <p:spPr bwMode="auto">
              <a:xfrm>
                <a:off x="2233" y="2849"/>
                <a:ext cx="16" cy="5"/>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05" name="Freeform 251"/>
              <p:cNvSpPr>
                <a:spLocks/>
              </p:cNvSpPr>
              <p:nvPr/>
            </p:nvSpPr>
            <p:spPr bwMode="auto">
              <a:xfrm>
                <a:off x="2166" y="3361"/>
                <a:ext cx="214" cy="446"/>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06" name="Freeform 252"/>
              <p:cNvSpPr>
                <a:spLocks/>
              </p:cNvSpPr>
              <p:nvPr/>
            </p:nvSpPr>
            <p:spPr bwMode="auto">
              <a:xfrm>
                <a:off x="2218" y="3814"/>
                <a:ext cx="37" cy="37"/>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07" name="Freeform 253"/>
              <p:cNvSpPr>
                <a:spLocks/>
              </p:cNvSpPr>
              <p:nvPr/>
            </p:nvSpPr>
            <p:spPr bwMode="auto">
              <a:xfrm>
                <a:off x="2207" y="3204"/>
                <a:ext cx="129" cy="172"/>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08" name="Freeform 254"/>
              <p:cNvSpPr>
                <a:spLocks/>
              </p:cNvSpPr>
              <p:nvPr/>
            </p:nvSpPr>
            <p:spPr bwMode="auto">
              <a:xfrm>
                <a:off x="2161" y="3019"/>
                <a:ext cx="424" cy="504"/>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09" name="Freeform 255"/>
              <p:cNvSpPr>
                <a:spLocks/>
              </p:cNvSpPr>
              <p:nvPr/>
            </p:nvSpPr>
            <p:spPr bwMode="auto">
              <a:xfrm>
                <a:off x="1995" y="2849"/>
                <a:ext cx="8" cy="33"/>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0" name="Freeform 256"/>
              <p:cNvSpPr>
                <a:spLocks/>
              </p:cNvSpPr>
              <p:nvPr/>
            </p:nvSpPr>
            <p:spPr bwMode="auto">
              <a:xfrm>
                <a:off x="1430" y="1975"/>
                <a:ext cx="929" cy="549"/>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1" name="Freeform 257"/>
              <p:cNvSpPr>
                <a:spLocks/>
              </p:cNvSpPr>
              <p:nvPr/>
            </p:nvSpPr>
            <p:spPr bwMode="auto">
              <a:xfrm>
                <a:off x="1569" y="2386"/>
                <a:ext cx="54" cy="36"/>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2" name="Freeform 258"/>
              <p:cNvSpPr>
                <a:spLocks/>
              </p:cNvSpPr>
              <p:nvPr/>
            </p:nvSpPr>
            <p:spPr bwMode="auto">
              <a:xfrm>
                <a:off x="1594" y="1911"/>
                <a:ext cx="114" cy="83"/>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3" name="Freeform 259"/>
              <p:cNvSpPr>
                <a:spLocks/>
              </p:cNvSpPr>
              <p:nvPr/>
            </p:nvSpPr>
            <p:spPr bwMode="auto">
              <a:xfrm>
                <a:off x="1628" y="1835"/>
                <a:ext cx="79" cy="46"/>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4" name="Freeform 260"/>
              <p:cNvSpPr>
                <a:spLocks/>
              </p:cNvSpPr>
              <p:nvPr/>
            </p:nvSpPr>
            <p:spPr bwMode="auto">
              <a:xfrm>
                <a:off x="1670" y="1941"/>
                <a:ext cx="195" cy="112"/>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5" name="Freeform 261"/>
              <p:cNvSpPr>
                <a:spLocks/>
              </p:cNvSpPr>
              <p:nvPr/>
            </p:nvSpPr>
            <p:spPr bwMode="auto">
              <a:xfrm>
                <a:off x="1683" y="1853"/>
                <a:ext cx="134" cy="62"/>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6" name="Freeform 262"/>
              <p:cNvSpPr>
                <a:spLocks/>
              </p:cNvSpPr>
              <p:nvPr/>
            </p:nvSpPr>
            <p:spPr bwMode="auto">
              <a:xfrm>
                <a:off x="1817" y="1788"/>
                <a:ext cx="69" cy="38"/>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7" name="Freeform 263"/>
              <p:cNvSpPr>
                <a:spLocks/>
              </p:cNvSpPr>
              <p:nvPr/>
            </p:nvSpPr>
            <p:spPr bwMode="auto">
              <a:xfrm>
                <a:off x="1848" y="1861"/>
                <a:ext cx="56" cy="39"/>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8" name="Freeform 264"/>
              <p:cNvSpPr>
                <a:spLocks/>
              </p:cNvSpPr>
              <p:nvPr/>
            </p:nvSpPr>
            <p:spPr bwMode="auto">
              <a:xfrm>
                <a:off x="1849" y="1929"/>
                <a:ext cx="65" cy="61"/>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19" name="Freeform 265"/>
              <p:cNvSpPr>
                <a:spLocks/>
              </p:cNvSpPr>
              <p:nvPr/>
            </p:nvSpPr>
            <p:spPr bwMode="auto">
              <a:xfrm>
                <a:off x="1895" y="1798"/>
                <a:ext cx="39" cy="31"/>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0" name="Freeform 266"/>
              <p:cNvSpPr>
                <a:spLocks/>
              </p:cNvSpPr>
              <p:nvPr/>
            </p:nvSpPr>
            <p:spPr bwMode="auto">
              <a:xfrm>
                <a:off x="1909" y="1846"/>
                <a:ext cx="188" cy="69"/>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1" name="Freeform 267"/>
              <p:cNvSpPr>
                <a:spLocks/>
              </p:cNvSpPr>
              <p:nvPr/>
            </p:nvSpPr>
            <p:spPr bwMode="auto">
              <a:xfrm>
                <a:off x="1917" y="1728"/>
                <a:ext cx="121" cy="92"/>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2" name="Freeform 268"/>
              <p:cNvSpPr>
                <a:spLocks/>
              </p:cNvSpPr>
              <p:nvPr/>
            </p:nvSpPr>
            <p:spPr bwMode="auto">
              <a:xfrm>
                <a:off x="1917" y="1886"/>
                <a:ext cx="29" cy="24"/>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3" name="Freeform 269"/>
              <p:cNvSpPr>
                <a:spLocks/>
              </p:cNvSpPr>
              <p:nvPr/>
            </p:nvSpPr>
            <p:spPr bwMode="auto">
              <a:xfrm>
                <a:off x="1918" y="1829"/>
                <a:ext cx="32" cy="8"/>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4" name="Freeform 270"/>
              <p:cNvSpPr>
                <a:spLocks/>
              </p:cNvSpPr>
              <p:nvPr/>
            </p:nvSpPr>
            <p:spPr bwMode="auto">
              <a:xfrm>
                <a:off x="1924" y="1925"/>
                <a:ext cx="58" cy="50"/>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5" name="Freeform 271"/>
              <p:cNvSpPr>
                <a:spLocks/>
              </p:cNvSpPr>
              <p:nvPr/>
            </p:nvSpPr>
            <p:spPr bwMode="auto">
              <a:xfrm>
                <a:off x="1963" y="1674"/>
                <a:ext cx="334" cy="198"/>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6" name="Freeform 272"/>
              <p:cNvSpPr>
                <a:spLocks/>
              </p:cNvSpPr>
              <p:nvPr/>
            </p:nvSpPr>
            <p:spPr bwMode="auto">
              <a:xfrm>
                <a:off x="1984" y="1930"/>
                <a:ext cx="312" cy="257"/>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7" name="Freeform 273"/>
              <p:cNvSpPr>
                <a:spLocks/>
              </p:cNvSpPr>
              <p:nvPr/>
            </p:nvSpPr>
            <p:spPr bwMode="auto">
              <a:xfrm>
                <a:off x="2016" y="2107"/>
                <a:ext cx="72" cy="56"/>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8" name="Freeform 274"/>
              <p:cNvSpPr>
                <a:spLocks/>
              </p:cNvSpPr>
              <p:nvPr/>
            </p:nvSpPr>
            <p:spPr bwMode="auto">
              <a:xfrm>
                <a:off x="2319" y="2371"/>
                <a:ext cx="72" cy="83"/>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29" name="Freeform 275"/>
              <p:cNvSpPr>
                <a:spLocks/>
              </p:cNvSpPr>
              <p:nvPr/>
            </p:nvSpPr>
            <p:spPr bwMode="auto">
              <a:xfrm>
                <a:off x="2143" y="3305"/>
                <a:ext cx="90" cy="527"/>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0" name="Freeform 276"/>
              <p:cNvSpPr>
                <a:spLocks/>
              </p:cNvSpPr>
              <p:nvPr/>
            </p:nvSpPr>
            <p:spPr bwMode="auto">
              <a:xfrm>
                <a:off x="2147" y="3748"/>
                <a:ext cx="7" cy="20"/>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1" name="Freeform 277"/>
              <p:cNvSpPr>
                <a:spLocks/>
              </p:cNvSpPr>
              <p:nvPr/>
            </p:nvSpPr>
            <p:spPr bwMode="auto">
              <a:xfrm>
                <a:off x="2155" y="3641"/>
                <a:ext cx="6" cy="24"/>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2" name="Freeform 278"/>
              <p:cNvSpPr>
                <a:spLocks/>
              </p:cNvSpPr>
              <p:nvPr/>
            </p:nvSpPr>
            <p:spPr bwMode="auto">
              <a:xfrm>
                <a:off x="2162" y="3826"/>
                <a:ext cx="15" cy="11"/>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3" name="Freeform 279"/>
              <p:cNvSpPr>
                <a:spLocks/>
              </p:cNvSpPr>
              <p:nvPr/>
            </p:nvSpPr>
            <p:spPr bwMode="auto">
              <a:xfrm>
                <a:off x="2165" y="3802"/>
                <a:ext cx="21" cy="25"/>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4" name="Freeform 280"/>
              <p:cNvSpPr>
                <a:spLocks/>
              </p:cNvSpPr>
              <p:nvPr/>
            </p:nvSpPr>
            <p:spPr bwMode="auto">
              <a:xfrm>
                <a:off x="2181" y="3834"/>
                <a:ext cx="11" cy="7"/>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5" name="Freeform 281"/>
              <p:cNvSpPr>
                <a:spLocks/>
              </p:cNvSpPr>
              <p:nvPr/>
            </p:nvSpPr>
            <p:spPr bwMode="auto">
              <a:xfrm>
                <a:off x="2189" y="3814"/>
                <a:ext cx="30" cy="37"/>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6" name="Freeform 282"/>
              <p:cNvSpPr>
                <a:spLocks/>
              </p:cNvSpPr>
              <p:nvPr/>
            </p:nvSpPr>
            <p:spPr bwMode="auto">
              <a:xfrm>
                <a:off x="2204" y="3857"/>
                <a:ext cx="22" cy="8"/>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7" name="Freeform 283"/>
              <p:cNvSpPr>
                <a:spLocks/>
              </p:cNvSpPr>
              <p:nvPr/>
            </p:nvSpPr>
            <p:spPr bwMode="auto">
              <a:xfrm>
                <a:off x="2225" y="3852"/>
                <a:ext cx="11" cy="5"/>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8" name="Freeform 284"/>
              <p:cNvSpPr>
                <a:spLocks/>
              </p:cNvSpPr>
              <p:nvPr/>
            </p:nvSpPr>
            <p:spPr bwMode="auto">
              <a:xfrm>
                <a:off x="2107" y="2928"/>
                <a:ext cx="130" cy="208"/>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39" name="Freeform 285"/>
              <p:cNvSpPr>
                <a:spLocks/>
              </p:cNvSpPr>
              <p:nvPr/>
            </p:nvSpPr>
            <p:spPr bwMode="auto">
              <a:xfrm>
                <a:off x="2032" y="2945"/>
                <a:ext cx="34" cy="34"/>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0" name="Freeform 286"/>
              <p:cNvSpPr>
                <a:spLocks/>
              </p:cNvSpPr>
              <p:nvPr/>
            </p:nvSpPr>
            <p:spPr bwMode="auto">
              <a:xfrm>
                <a:off x="2040" y="2789"/>
                <a:ext cx="117" cy="42"/>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1" name="Freeform 287"/>
              <p:cNvSpPr>
                <a:spLocks/>
              </p:cNvSpPr>
              <p:nvPr/>
            </p:nvSpPr>
            <p:spPr bwMode="auto">
              <a:xfrm>
                <a:off x="2184" y="2831"/>
                <a:ext cx="35" cy="23"/>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2" name="Freeform 288"/>
              <p:cNvSpPr>
                <a:spLocks/>
              </p:cNvSpPr>
              <p:nvPr/>
            </p:nvSpPr>
            <p:spPr bwMode="auto">
              <a:xfrm>
                <a:off x="2085" y="3066"/>
                <a:ext cx="61" cy="79"/>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3" name="Freeform 289"/>
              <p:cNvSpPr>
                <a:spLocks/>
              </p:cNvSpPr>
              <p:nvPr/>
            </p:nvSpPr>
            <p:spPr bwMode="auto">
              <a:xfrm>
                <a:off x="1984" y="2901"/>
                <a:ext cx="26" cy="13"/>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4" name="Freeform 290"/>
              <p:cNvSpPr>
                <a:spLocks/>
              </p:cNvSpPr>
              <p:nvPr/>
            </p:nvSpPr>
            <p:spPr bwMode="auto">
              <a:xfrm>
                <a:off x="2302" y="3791"/>
                <a:ext cx="17" cy="12"/>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5" name="Freeform 291"/>
              <p:cNvSpPr>
                <a:spLocks/>
              </p:cNvSpPr>
              <p:nvPr/>
            </p:nvSpPr>
            <p:spPr bwMode="auto">
              <a:xfrm>
                <a:off x="2315" y="3791"/>
                <a:ext cx="19" cy="12"/>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6" name="Freeform 292"/>
              <p:cNvSpPr>
                <a:spLocks/>
              </p:cNvSpPr>
              <p:nvPr/>
            </p:nvSpPr>
            <p:spPr bwMode="auto">
              <a:xfrm>
                <a:off x="2373" y="3014"/>
                <a:ext cx="31" cy="44"/>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7" name="Freeform 293"/>
              <p:cNvSpPr>
                <a:spLocks/>
              </p:cNvSpPr>
              <p:nvPr/>
            </p:nvSpPr>
            <p:spPr bwMode="auto">
              <a:xfrm>
                <a:off x="2171" y="1661"/>
                <a:ext cx="661" cy="560"/>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8" name="Freeform 294"/>
              <p:cNvSpPr>
                <a:spLocks/>
              </p:cNvSpPr>
              <p:nvPr/>
            </p:nvSpPr>
            <p:spPr bwMode="auto">
              <a:xfrm>
                <a:off x="1960" y="2856"/>
                <a:ext cx="43" cy="55"/>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49" name="Freeform 295"/>
              <p:cNvSpPr>
                <a:spLocks/>
              </p:cNvSpPr>
              <p:nvPr/>
            </p:nvSpPr>
            <p:spPr bwMode="auto">
              <a:xfrm>
                <a:off x="2298" y="2979"/>
                <a:ext cx="51" cy="86"/>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0" name="Freeform 296"/>
              <p:cNvSpPr>
                <a:spLocks/>
              </p:cNvSpPr>
              <p:nvPr/>
            </p:nvSpPr>
            <p:spPr bwMode="auto">
              <a:xfrm>
                <a:off x="2155" y="2831"/>
                <a:ext cx="29" cy="23"/>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1" name="Freeform 297"/>
              <p:cNvSpPr>
                <a:spLocks/>
              </p:cNvSpPr>
              <p:nvPr/>
            </p:nvSpPr>
            <p:spPr bwMode="auto">
              <a:xfrm>
                <a:off x="1992" y="2882"/>
                <a:ext cx="66" cy="38"/>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2" name="Freeform 298"/>
              <p:cNvSpPr>
                <a:spLocks/>
              </p:cNvSpPr>
              <p:nvPr/>
            </p:nvSpPr>
            <p:spPr bwMode="auto">
              <a:xfrm>
                <a:off x="2697" y="2094"/>
                <a:ext cx="120" cy="65"/>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3" name="Freeform 299"/>
              <p:cNvSpPr>
                <a:spLocks/>
              </p:cNvSpPr>
              <p:nvPr/>
            </p:nvSpPr>
            <p:spPr bwMode="auto">
              <a:xfrm>
                <a:off x="1691" y="2659"/>
                <a:ext cx="328" cy="242"/>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4" name="Freeform 300"/>
              <p:cNvSpPr>
                <a:spLocks/>
              </p:cNvSpPr>
              <p:nvPr/>
            </p:nvSpPr>
            <p:spPr bwMode="auto">
              <a:xfrm>
                <a:off x="2014" y="2894"/>
                <a:ext cx="44" cy="53"/>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5" name="Freeform 301"/>
              <p:cNvSpPr>
                <a:spLocks/>
              </p:cNvSpPr>
              <p:nvPr/>
            </p:nvSpPr>
            <p:spPr bwMode="auto">
              <a:xfrm>
                <a:off x="2060" y="2962"/>
                <a:ext cx="62" cy="32"/>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6" name="Freeform 302"/>
              <p:cNvSpPr>
                <a:spLocks/>
              </p:cNvSpPr>
              <p:nvPr/>
            </p:nvSpPr>
            <p:spPr bwMode="auto">
              <a:xfrm>
                <a:off x="2284" y="3328"/>
                <a:ext cx="89" cy="107"/>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7" name="Freeform 303"/>
              <p:cNvSpPr>
                <a:spLocks/>
              </p:cNvSpPr>
              <p:nvPr/>
            </p:nvSpPr>
            <p:spPr bwMode="auto">
              <a:xfrm>
                <a:off x="2080" y="3085"/>
                <a:ext cx="135" cy="229"/>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8" name="Freeform 304"/>
              <p:cNvSpPr>
                <a:spLocks/>
              </p:cNvSpPr>
              <p:nvPr/>
            </p:nvSpPr>
            <p:spPr bwMode="auto">
              <a:xfrm>
                <a:off x="2332" y="3011"/>
                <a:ext cx="46" cy="49"/>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59" name="Freeform 305"/>
              <p:cNvSpPr>
                <a:spLocks/>
              </p:cNvSpPr>
              <p:nvPr/>
            </p:nvSpPr>
            <p:spPr bwMode="auto">
              <a:xfrm>
                <a:off x="2290" y="2949"/>
                <a:ext cx="11" cy="9"/>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0" name="Freeform 306"/>
              <p:cNvSpPr>
                <a:spLocks/>
              </p:cNvSpPr>
              <p:nvPr/>
            </p:nvSpPr>
            <p:spPr bwMode="auto">
              <a:xfrm>
                <a:off x="1136" y="1988"/>
                <a:ext cx="324" cy="328"/>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1" name="Freeform 307"/>
              <p:cNvSpPr>
                <a:spLocks/>
              </p:cNvSpPr>
              <p:nvPr/>
            </p:nvSpPr>
            <p:spPr bwMode="auto">
              <a:xfrm>
                <a:off x="1268" y="2829"/>
                <a:ext cx="13" cy="17"/>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2" name="Freeform 308"/>
              <p:cNvSpPr>
                <a:spLocks/>
              </p:cNvSpPr>
              <p:nvPr/>
            </p:nvSpPr>
            <p:spPr bwMode="auto">
              <a:xfrm>
                <a:off x="1280" y="2264"/>
                <a:ext cx="28" cy="19"/>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3" name="Freeform 309"/>
              <p:cNvSpPr>
                <a:spLocks/>
              </p:cNvSpPr>
              <p:nvPr/>
            </p:nvSpPr>
            <p:spPr bwMode="auto">
              <a:xfrm>
                <a:off x="1462" y="2228"/>
                <a:ext cx="87" cy="90"/>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4" name="Freeform 310"/>
              <p:cNvSpPr>
                <a:spLocks/>
              </p:cNvSpPr>
              <p:nvPr/>
            </p:nvSpPr>
            <p:spPr bwMode="auto">
              <a:xfrm>
                <a:off x="1481" y="2257"/>
                <a:ext cx="14" cy="14"/>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5" name="Freeform 311"/>
              <p:cNvSpPr>
                <a:spLocks/>
              </p:cNvSpPr>
              <p:nvPr/>
            </p:nvSpPr>
            <p:spPr bwMode="auto">
              <a:xfrm>
                <a:off x="1487" y="2269"/>
                <a:ext cx="9" cy="23"/>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6" name="Freeform 312"/>
              <p:cNvSpPr>
                <a:spLocks/>
              </p:cNvSpPr>
              <p:nvPr/>
            </p:nvSpPr>
            <p:spPr bwMode="auto">
              <a:xfrm>
                <a:off x="1497" y="2258"/>
                <a:ext cx="11" cy="13"/>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7" name="Freeform 313"/>
              <p:cNvSpPr>
                <a:spLocks/>
              </p:cNvSpPr>
              <p:nvPr/>
            </p:nvSpPr>
            <p:spPr bwMode="auto">
              <a:xfrm>
                <a:off x="1506" y="2277"/>
                <a:ext cx="10" cy="11"/>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8" name="Freeform 314"/>
              <p:cNvSpPr>
                <a:spLocks/>
              </p:cNvSpPr>
              <p:nvPr/>
            </p:nvSpPr>
            <p:spPr bwMode="auto">
              <a:xfrm>
                <a:off x="1509" y="2291"/>
                <a:ext cx="15" cy="23"/>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69" name="Freeform 315"/>
              <p:cNvSpPr>
                <a:spLocks/>
              </p:cNvSpPr>
              <p:nvPr/>
            </p:nvSpPr>
            <p:spPr bwMode="auto">
              <a:xfrm>
                <a:off x="1533" y="2297"/>
                <a:ext cx="7" cy="15"/>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70" name="Freeform 316"/>
              <p:cNvSpPr>
                <a:spLocks/>
              </p:cNvSpPr>
              <p:nvPr/>
            </p:nvSpPr>
            <p:spPr bwMode="auto">
              <a:xfrm>
                <a:off x="1608" y="2408"/>
                <a:ext cx="628" cy="352"/>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71" name="Freeform 317"/>
              <p:cNvSpPr>
                <a:spLocks/>
              </p:cNvSpPr>
              <p:nvPr/>
            </p:nvSpPr>
            <p:spPr bwMode="auto">
              <a:xfrm>
                <a:off x="2329" y="3472"/>
                <a:ext cx="56" cy="68"/>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72" name="Freeform 318"/>
              <p:cNvSpPr>
                <a:spLocks/>
              </p:cNvSpPr>
              <p:nvPr/>
            </p:nvSpPr>
            <p:spPr bwMode="auto">
              <a:xfrm>
                <a:off x="2168" y="2929"/>
                <a:ext cx="146" cy="144"/>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grpSp>
        <p:grpSp>
          <p:nvGrpSpPr>
            <p:cNvPr id="4" name="Group 319"/>
            <p:cNvGrpSpPr>
              <a:grpSpLocks/>
            </p:cNvGrpSpPr>
            <p:nvPr/>
          </p:nvGrpSpPr>
          <p:grpSpPr bwMode="auto">
            <a:xfrm>
              <a:off x="3753159" y="1015571"/>
              <a:ext cx="5003458" cy="3307639"/>
              <a:chOff x="1556" y="1727"/>
              <a:chExt cx="2270" cy="1988"/>
            </a:xfrm>
            <a:solidFill>
              <a:srgbClr val="0070C0">
                <a:alpha val="50000"/>
              </a:srgbClr>
            </a:solidFill>
          </p:grpSpPr>
          <p:sp>
            <p:nvSpPr>
              <p:cNvPr id="327" name="Freeform 320"/>
              <p:cNvSpPr>
                <a:spLocks/>
              </p:cNvSpPr>
              <p:nvPr/>
            </p:nvSpPr>
            <p:spPr bwMode="auto">
              <a:xfrm>
                <a:off x="2406" y="2576"/>
                <a:ext cx="154" cy="128"/>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28" name="Freeform 321"/>
              <p:cNvSpPr>
                <a:spLocks/>
              </p:cNvSpPr>
              <p:nvPr/>
            </p:nvSpPr>
            <p:spPr bwMode="auto">
              <a:xfrm>
                <a:off x="1956" y="2515"/>
                <a:ext cx="20" cy="43"/>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29" name="Freeform 322"/>
              <p:cNvSpPr>
                <a:spLocks/>
              </p:cNvSpPr>
              <p:nvPr/>
            </p:nvSpPr>
            <p:spPr bwMode="auto">
              <a:xfrm>
                <a:off x="1652" y="2598"/>
                <a:ext cx="222" cy="244"/>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0" name="Freeform 323"/>
              <p:cNvSpPr>
                <a:spLocks/>
              </p:cNvSpPr>
              <p:nvPr/>
            </p:nvSpPr>
            <p:spPr bwMode="auto">
              <a:xfrm>
                <a:off x="2978" y="3219"/>
                <a:ext cx="439" cy="383"/>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1" name="Freeform 324"/>
              <p:cNvSpPr>
                <a:spLocks/>
              </p:cNvSpPr>
              <p:nvPr/>
            </p:nvSpPr>
            <p:spPr bwMode="auto">
              <a:xfrm>
                <a:off x="3322" y="3624"/>
                <a:ext cx="39" cy="43"/>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2" name="Freeform 325"/>
              <p:cNvSpPr>
                <a:spLocks/>
              </p:cNvSpPr>
              <p:nvPr/>
            </p:nvSpPr>
            <p:spPr bwMode="auto">
              <a:xfrm>
                <a:off x="1849" y="2418"/>
                <a:ext cx="84" cy="36"/>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3" name="Freeform 326"/>
              <p:cNvSpPr>
                <a:spLocks/>
              </p:cNvSpPr>
              <p:nvPr/>
            </p:nvSpPr>
            <p:spPr bwMode="auto">
              <a:xfrm>
                <a:off x="2703" y="2743"/>
                <a:ext cx="52" cy="75"/>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4" name="Freeform 327"/>
              <p:cNvSpPr>
                <a:spLocks/>
              </p:cNvSpPr>
              <p:nvPr/>
            </p:nvSpPr>
            <p:spPr bwMode="auto">
              <a:xfrm>
                <a:off x="1777" y="2375"/>
                <a:ext cx="36" cy="29"/>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5" name="Freeform 328"/>
              <p:cNvSpPr>
                <a:spLocks/>
              </p:cNvSpPr>
              <p:nvPr/>
            </p:nvSpPr>
            <p:spPr bwMode="auto">
              <a:xfrm>
                <a:off x="2713" y="2719"/>
                <a:ext cx="36" cy="22"/>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6" name="Freeform 329"/>
              <p:cNvSpPr>
                <a:spLocks/>
              </p:cNvSpPr>
              <p:nvPr/>
            </p:nvSpPr>
            <p:spPr bwMode="auto">
              <a:xfrm>
                <a:off x="2988" y="3020"/>
                <a:ext cx="13" cy="13"/>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7" name="Freeform 330"/>
              <p:cNvSpPr>
                <a:spLocks/>
              </p:cNvSpPr>
              <p:nvPr/>
            </p:nvSpPr>
            <p:spPr bwMode="auto">
              <a:xfrm>
                <a:off x="1991" y="2489"/>
                <a:ext cx="67" cy="45"/>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8" name="Freeform 331"/>
              <p:cNvSpPr>
                <a:spLocks/>
              </p:cNvSpPr>
              <p:nvPr/>
            </p:nvSpPr>
            <p:spPr bwMode="auto">
              <a:xfrm>
                <a:off x="2750" y="2722"/>
                <a:ext cx="99" cy="234"/>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39" name="Freeform 332"/>
              <p:cNvSpPr>
                <a:spLocks/>
              </p:cNvSpPr>
              <p:nvPr/>
            </p:nvSpPr>
            <p:spPr bwMode="auto">
              <a:xfrm>
                <a:off x="2863" y="2898"/>
                <a:ext cx="54" cy="54"/>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0" name="Freeform 333"/>
              <p:cNvSpPr>
                <a:spLocks/>
              </p:cNvSpPr>
              <p:nvPr/>
            </p:nvSpPr>
            <p:spPr bwMode="auto">
              <a:xfrm>
                <a:off x="2616" y="2960"/>
                <a:ext cx="20" cy="48"/>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1" name="Freeform 334"/>
              <p:cNvSpPr>
                <a:spLocks/>
              </p:cNvSpPr>
              <p:nvPr/>
            </p:nvSpPr>
            <p:spPr bwMode="auto">
              <a:xfrm>
                <a:off x="2548" y="2340"/>
                <a:ext cx="667" cy="486"/>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2" name="Freeform 335"/>
              <p:cNvSpPr>
                <a:spLocks/>
              </p:cNvSpPr>
              <p:nvPr/>
            </p:nvSpPr>
            <p:spPr bwMode="auto">
              <a:xfrm>
                <a:off x="2931" y="2830"/>
                <a:ext cx="24" cy="22"/>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3" name="Freeform 336"/>
              <p:cNvSpPr>
                <a:spLocks/>
              </p:cNvSpPr>
              <p:nvPr/>
            </p:nvSpPr>
            <p:spPr bwMode="auto">
              <a:xfrm>
                <a:off x="3054" y="2763"/>
                <a:ext cx="19" cy="41"/>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4" name="Freeform 337"/>
              <p:cNvSpPr>
                <a:spLocks/>
              </p:cNvSpPr>
              <p:nvPr/>
            </p:nvSpPr>
            <p:spPr bwMode="auto">
              <a:xfrm>
                <a:off x="1875" y="2380"/>
                <a:ext cx="116" cy="54"/>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5" name="Freeform 338"/>
              <p:cNvSpPr>
                <a:spLocks/>
              </p:cNvSpPr>
              <p:nvPr/>
            </p:nvSpPr>
            <p:spPr bwMode="auto">
              <a:xfrm>
                <a:off x="1835" y="2266"/>
                <a:ext cx="29" cy="50"/>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6" name="Freeform 339"/>
              <p:cNvSpPr>
                <a:spLocks/>
              </p:cNvSpPr>
              <p:nvPr/>
            </p:nvSpPr>
            <p:spPr bwMode="auto">
              <a:xfrm>
                <a:off x="1854" y="2304"/>
                <a:ext cx="10" cy="6"/>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7" name="Freeform 340"/>
              <p:cNvSpPr>
                <a:spLocks/>
              </p:cNvSpPr>
              <p:nvPr/>
            </p:nvSpPr>
            <p:spPr bwMode="auto">
              <a:xfrm>
                <a:off x="1868" y="2293"/>
                <a:ext cx="17" cy="21"/>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8" name="Freeform 341"/>
              <p:cNvSpPr>
                <a:spLocks/>
              </p:cNvSpPr>
              <p:nvPr/>
            </p:nvSpPr>
            <p:spPr bwMode="auto">
              <a:xfrm>
                <a:off x="1970" y="2019"/>
                <a:ext cx="119" cy="207"/>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49" name="Freeform 342"/>
              <p:cNvSpPr>
                <a:spLocks/>
              </p:cNvSpPr>
              <p:nvPr/>
            </p:nvSpPr>
            <p:spPr bwMode="auto">
              <a:xfrm>
                <a:off x="1698" y="2380"/>
                <a:ext cx="137" cy="138"/>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0" name="Freeform 343"/>
              <p:cNvSpPr>
                <a:spLocks/>
              </p:cNvSpPr>
              <p:nvPr/>
            </p:nvSpPr>
            <p:spPr bwMode="auto">
              <a:xfrm>
                <a:off x="1840" y="2508"/>
                <a:ext cx="9" cy="25"/>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1" name="Freeform 344"/>
              <p:cNvSpPr>
                <a:spLocks/>
              </p:cNvSpPr>
              <p:nvPr/>
            </p:nvSpPr>
            <p:spPr bwMode="auto">
              <a:xfrm>
                <a:off x="1811" y="2316"/>
                <a:ext cx="96" cy="122"/>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2" name="Freeform 345"/>
              <p:cNvSpPr>
                <a:spLocks/>
              </p:cNvSpPr>
              <p:nvPr/>
            </p:nvSpPr>
            <p:spPr bwMode="auto">
              <a:xfrm>
                <a:off x="1966" y="2527"/>
                <a:ext cx="68" cy="79"/>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3" name="Freeform 346"/>
              <p:cNvSpPr>
                <a:spLocks/>
              </p:cNvSpPr>
              <p:nvPr/>
            </p:nvSpPr>
            <p:spPr bwMode="auto">
              <a:xfrm>
                <a:off x="2003" y="2619"/>
                <a:ext cx="31" cy="5"/>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4" name="Freeform 347"/>
              <p:cNvSpPr>
                <a:spLocks/>
              </p:cNvSpPr>
              <p:nvPr/>
            </p:nvSpPr>
            <p:spPr bwMode="auto">
              <a:xfrm>
                <a:off x="1922" y="2422"/>
                <a:ext cx="72" cy="44"/>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5" name="Freeform 348"/>
              <p:cNvSpPr>
                <a:spLocks/>
              </p:cNvSpPr>
              <p:nvPr/>
            </p:nvSpPr>
            <p:spPr bwMode="auto">
              <a:xfrm>
                <a:off x="2488" y="2613"/>
                <a:ext cx="318" cy="369"/>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6" name="Freeform 349"/>
              <p:cNvSpPr>
                <a:spLocks/>
              </p:cNvSpPr>
              <p:nvPr/>
            </p:nvSpPr>
            <p:spPr bwMode="auto">
              <a:xfrm>
                <a:off x="2783" y="3013"/>
                <a:ext cx="119" cy="143"/>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7" name="Freeform 350"/>
              <p:cNvSpPr>
                <a:spLocks/>
              </p:cNvSpPr>
              <p:nvPr/>
            </p:nvSpPr>
            <p:spPr bwMode="auto">
              <a:xfrm>
                <a:off x="2895" y="3159"/>
                <a:ext cx="98" cy="36"/>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8" name="Freeform 351"/>
              <p:cNvSpPr>
                <a:spLocks/>
              </p:cNvSpPr>
              <p:nvPr/>
            </p:nvSpPr>
            <p:spPr bwMode="auto">
              <a:xfrm>
                <a:off x="2934" y="3030"/>
                <a:ext cx="107" cy="106"/>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59" name="Freeform 352"/>
              <p:cNvSpPr>
                <a:spLocks/>
              </p:cNvSpPr>
              <p:nvPr/>
            </p:nvSpPr>
            <p:spPr bwMode="auto">
              <a:xfrm>
                <a:off x="3019" y="3190"/>
                <a:ext cx="25" cy="8"/>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0" name="Freeform 353"/>
              <p:cNvSpPr>
                <a:spLocks/>
              </p:cNvSpPr>
              <p:nvPr/>
            </p:nvSpPr>
            <p:spPr bwMode="auto">
              <a:xfrm>
                <a:off x="3041" y="3061"/>
                <a:ext cx="68" cy="94"/>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1" name="Freeform 354"/>
              <p:cNvSpPr>
                <a:spLocks/>
              </p:cNvSpPr>
              <p:nvPr/>
            </p:nvSpPr>
            <p:spPr bwMode="auto">
              <a:xfrm>
                <a:off x="3094" y="3190"/>
                <a:ext cx="38" cy="24"/>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2" name="Freeform 355"/>
              <p:cNvSpPr>
                <a:spLocks/>
              </p:cNvSpPr>
              <p:nvPr/>
            </p:nvSpPr>
            <p:spPr bwMode="auto">
              <a:xfrm>
                <a:off x="3133" y="3057"/>
                <a:ext cx="14" cy="37"/>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3" name="Freeform 356"/>
              <p:cNvSpPr>
                <a:spLocks/>
              </p:cNvSpPr>
              <p:nvPr/>
            </p:nvSpPr>
            <p:spPr bwMode="auto">
              <a:xfrm>
                <a:off x="3139" y="3118"/>
                <a:ext cx="31" cy="12"/>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4" name="Freeform 357"/>
              <p:cNvSpPr>
                <a:spLocks/>
              </p:cNvSpPr>
              <p:nvPr/>
            </p:nvSpPr>
            <p:spPr bwMode="auto">
              <a:xfrm>
                <a:off x="3171" y="3089"/>
                <a:ext cx="114" cy="109"/>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5" name="Freeform 358"/>
              <p:cNvSpPr>
                <a:spLocks/>
              </p:cNvSpPr>
              <p:nvPr/>
            </p:nvSpPr>
            <p:spPr bwMode="auto">
              <a:xfrm>
                <a:off x="3174" y="317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6" name="Freeform 359"/>
              <p:cNvSpPr>
                <a:spLocks/>
              </p:cNvSpPr>
              <p:nvPr/>
            </p:nvSpPr>
            <p:spPr bwMode="auto">
              <a:xfrm>
                <a:off x="2227" y="2555"/>
                <a:ext cx="208" cy="207"/>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7" name="Freeform 360"/>
              <p:cNvSpPr>
                <a:spLocks/>
              </p:cNvSpPr>
              <p:nvPr/>
            </p:nvSpPr>
            <p:spPr bwMode="auto">
              <a:xfrm>
                <a:off x="2167" y="2594"/>
                <a:ext cx="109" cy="114"/>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8" name="Freeform 361"/>
              <p:cNvSpPr>
                <a:spLocks/>
              </p:cNvSpPr>
              <p:nvPr/>
            </p:nvSpPr>
            <p:spPr bwMode="auto">
              <a:xfrm>
                <a:off x="1820" y="2445"/>
                <a:ext cx="127" cy="138"/>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69" name="Freeform 362"/>
              <p:cNvSpPr>
                <a:spLocks/>
              </p:cNvSpPr>
              <p:nvPr/>
            </p:nvSpPr>
            <p:spPr bwMode="auto">
              <a:xfrm>
                <a:off x="1836" y="2534"/>
                <a:ext cx="15" cy="34"/>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0" name="Freeform 363"/>
              <p:cNvSpPr>
                <a:spLocks/>
              </p:cNvSpPr>
              <p:nvPr/>
            </p:nvSpPr>
            <p:spPr bwMode="auto">
              <a:xfrm>
                <a:off x="1883" y="2579"/>
                <a:ext cx="33" cy="22"/>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1" name="Freeform 364"/>
              <p:cNvSpPr>
                <a:spLocks/>
              </p:cNvSpPr>
              <p:nvPr/>
            </p:nvSpPr>
            <p:spPr bwMode="auto">
              <a:xfrm>
                <a:off x="3158" y="2643"/>
                <a:ext cx="26" cy="35"/>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2" name="Freeform 365"/>
              <p:cNvSpPr>
                <a:spLocks/>
              </p:cNvSpPr>
              <p:nvPr/>
            </p:nvSpPr>
            <p:spPr bwMode="auto">
              <a:xfrm>
                <a:off x="3171" y="2533"/>
                <a:ext cx="123" cy="115"/>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3" name="Freeform 366"/>
              <p:cNvSpPr>
                <a:spLocks/>
              </p:cNvSpPr>
              <p:nvPr/>
            </p:nvSpPr>
            <p:spPr bwMode="auto">
              <a:xfrm>
                <a:off x="3185" y="2638"/>
                <a:ext cx="26" cy="21"/>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4" name="Freeform 367"/>
              <p:cNvSpPr>
                <a:spLocks/>
              </p:cNvSpPr>
              <p:nvPr/>
            </p:nvSpPr>
            <p:spPr bwMode="auto">
              <a:xfrm>
                <a:off x="3269" y="2472"/>
                <a:ext cx="64" cy="61"/>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5" name="Freeform 368"/>
              <p:cNvSpPr>
                <a:spLocks/>
              </p:cNvSpPr>
              <p:nvPr/>
            </p:nvSpPr>
            <p:spPr bwMode="auto">
              <a:xfrm>
                <a:off x="3101" y="2512"/>
                <a:ext cx="68" cy="76"/>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6" name="Freeform 369"/>
              <p:cNvSpPr>
                <a:spLocks/>
              </p:cNvSpPr>
              <p:nvPr/>
            </p:nvSpPr>
            <p:spPr bwMode="auto">
              <a:xfrm>
                <a:off x="3121" y="2575"/>
                <a:ext cx="36" cy="61"/>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7" name="Freeform 370"/>
              <p:cNvSpPr>
                <a:spLocks/>
              </p:cNvSpPr>
              <p:nvPr/>
            </p:nvSpPr>
            <p:spPr bwMode="auto">
              <a:xfrm>
                <a:off x="2838" y="2797"/>
                <a:ext cx="78" cy="105"/>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8" name="Freeform 371"/>
              <p:cNvSpPr>
                <a:spLocks/>
              </p:cNvSpPr>
              <p:nvPr/>
            </p:nvSpPr>
            <p:spPr bwMode="auto">
              <a:xfrm>
                <a:off x="1810" y="2395"/>
                <a:ext cx="5" cy="11"/>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79" name="Freeform 372"/>
              <p:cNvSpPr>
                <a:spLocks/>
              </p:cNvSpPr>
              <p:nvPr/>
            </p:nvSpPr>
            <p:spPr bwMode="auto">
              <a:xfrm>
                <a:off x="2838" y="3002"/>
                <a:ext cx="41" cy="63"/>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0" name="Freeform 373"/>
              <p:cNvSpPr>
                <a:spLocks/>
              </p:cNvSpPr>
              <p:nvPr/>
            </p:nvSpPr>
            <p:spPr bwMode="auto">
              <a:xfrm>
                <a:off x="2941" y="2996"/>
                <a:ext cx="103" cy="76"/>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1" name="Freeform 374"/>
              <p:cNvSpPr>
                <a:spLocks/>
              </p:cNvSpPr>
              <p:nvPr/>
            </p:nvSpPr>
            <p:spPr bwMode="auto">
              <a:xfrm>
                <a:off x="2702" y="2363"/>
                <a:ext cx="345" cy="167"/>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2" name="Freeform 375"/>
              <p:cNvSpPr>
                <a:spLocks/>
              </p:cNvSpPr>
              <p:nvPr/>
            </p:nvSpPr>
            <p:spPr bwMode="auto">
              <a:xfrm>
                <a:off x="2313" y="2765"/>
                <a:ext cx="84" cy="109"/>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3" name="Freeform 376"/>
              <p:cNvSpPr>
                <a:spLocks/>
              </p:cNvSpPr>
              <p:nvPr/>
            </p:nvSpPr>
            <p:spPr bwMode="auto">
              <a:xfrm>
                <a:off x="2619" y="2692"/>
                <a:ext cx="86" cy="52"/>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4" name="Freeform 377"/>
              <p:cNvSpPr>
                <a:spLocks/>
              </p:cNvSpPr>
              <p:nvPr/>
            </p:nvSpPr>
            <p:spPr bwMode="auto">
              <a:xfrm>
                <a:off x="1785" y="2344"/>
                <a:ext cx="39" cy="43"/>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5" name="Freeform 378"/>
              <p:cNvSpPr>
                <a:spLocks/>
              </p:cNvSpPr>
              <p:nvPr/>
            </p:nvSpPr>
            <p:spPr bwMode="auto">
              <a:xfrm>
                <a:off x="3558" y="3624"/>
                <a:ext cx="85" cy="91"/>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6" name="Freeform 379"/>
              <p:cNvSpPr>
                <a:spLocks/>
              </p:cNvSpPr>
              <p:nvPr/>
            </p:nvSpPr>
            <p:spPr bwMode="auto">
              <a:xfrm>
                <a:off x="3625" y="3534"/>
                <a:ext cx="63" cy="101"/>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7" name="Freeform 380"/>
              <p:cNvSpPr>
                <a:spLocks/>
              </p:cNvSpPr>
              <p:nvPr/>
            </p:nvSpPr>
            <p:spPr bwMode="auto">
              <a:xfrm>
                <a:off x="1802" y="1995"/>
                <a:ext cx="281" cy="263"/>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8" name="Freeform 381"/>
              <p:cNvSpPr>
                <a:spLocks/>
              </p:cNvSpPr>
              <p:nvPr/>
            </p:nvSpPr>
            <p:spPr bwMode="auto">
              <a:xfrm>
                <a:off x="2410" y="2596"/>
                <a:ext cx="181" cy="184"/>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89" name="Freeform 382"/>
              <p:cNvSpPr>
                <a:spLocks/>
              </p:cNvSpPr>
              <p:nvPr/>
            </p:nvSpPr>
            <p:spPr bwMode="auto">
              <a:xfrm>
                <a:off x="3283" y="3117"/>
                <a:ext cx="109" cy="97"/>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0" name="Freeform 383"/>
              <p:cNvSpPr>
                <a:spLocks/>
              </p:cNvSpPr>
              <p:nvPr/>
            </p:nvSpPr>
            <p:spPr bwMode="auto">
              <a:xfrm>
                <a:off x="3362" y="3137"/>
                <a:ext cx="45" cy="25"/>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1" name="Freeform 384"/>
              <p:cNvSpPr>
                <a:spLocks/>
              </p:cNvSpPr>
              <p:nvPr/>
            </p:nvSpPr>
            <p:spPr bwMode="auto">
              <a:xfrm>
                <a:off x="3389" y="3118"/>
                <a:ext cx="23" cy="25"/>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2" name="Freeform 385"/>
              <p:cNvSpPr>
                <a:spLocks/>
              </p:cNvSpPr>
              <p:nvPr/>
            </p:nvSpPr>
            <p:spPr bwMode="auto">
              <a:xfrm>
                <a:off x="3022" y="2941"/>
                <a:ext cx="26" cy="36"/>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3" name="Freeform 386"/>
              <p:cNvSpPr>
                <a:spLocks/>
              </p:cNvSpPr>
              <p:nvPr/>
            </p:nvSpPr>
            <p:spPr bwMode="auto">
              <a:xfrm>
                <a:off x="3052" y="2848"/>
                <a:ext cx="45" cy="77"/>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4" name="Freeform 387"/>
              <p:cNvSpPr>
                <a:spLocks/>
              </p:cNvSpPr>
              <p:nvPr/>
            </p:nvSpPr>
            <p:spPr bwMode="auto">
              <a:xfrm>
                <a:off x="3056" y="2913"/>
                <a:ext cx="12" cy="16"/>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5" name="Freeform 388"/>
              <p:cNvSpPr>
                <a:spLocks/>
              </p:cNvSpPr>
              <p:nvPr/>
            </p:nvSpPr>
            <p:spPr bwMode="auto">
              <a:xfrm>
                <a:off x="3073" y="2933"/>
                <a:ext cx="12" cy="20"/>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6" name="Freeform 389"/>
              <p:cNvSpPr>
                <a:spLocks/>
              </p:cNvSpPr>
              <p:nvPr/>
            </p:nvSpPr>
            <p:spPr bwMode="auto">
              <a:xfrm>
                <a:off x="3075" y="2960"/>
                <a:ext cx="47" cy="53"/>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7" name="Freeform 390"/>
              <p:cNvSpPr>
                <a:spLocks/>
              </p:cNvSpPr>
              <p:nvPr/>
            </p:nvSpPr>
            <p:spPr bwMode="auto">
              <a:xfrm>
                <a:off x="3080" y="2948"/>
                <a:ext cx="11" cy="21"/>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8" name="Freeform 391"/>
              <p:cNvSpPr>
                <a:spLocks/>
              </p:cNvSpPr>
              <p:nvPr/>
            </p:nvSpPr>
            <p:spPr bwMode="auto">
              <a:xfrm>
                <a:off x="1899" y="2318"/>
                <a:ext cx="110" cy="95"/>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399" name="Freeform 392"/>
              <p:cNvSpPr>
                <a:spLocks/>
              </p:cNvSpPr>
              <p:nvPr/>
            </p:nvSpPr>
            <p:spPr bwMode="auto">
              <a:xfrm>
                <a:off x="1647" y="2527"/>
                <a:ext cx="33" cy="69"/>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0" name="Freeform 393"/>
              <p:cNvSpPr>
                <a:spLocks/>
              </p:cNvSpPr>
              <p:nvPr/>
            </p:nvSpPr>
            <p:spPr bwMode="auto">
              <a:xfrm>
                <a:off x="1966" y="2426"/>
                <a:ext cx="104" cy="70"/>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1" name="Freeform 394"/>
              <p:cNvSpPr>
                <a:spLocks/>
              </p:cNvSpPr>
              <p:nvPr/>
            </p:nvSpPr>
            <p:spPr bwMode="auto">
              <a:xfrm>
                <a:off x="2123" y="2666"/>
                <a:ext cx="230" cy="221"/>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2" name="Freeform 395"/>
              <p:cNvSpPr>
                <a:spLocks/>
              </p:cNvSpPr>
              <p:nvPr/>
            </p:nvSpPr>
            <p:spPr bwMode="auto">
              <a:xfrm>
                <a:off x="1960" y="1831"/>
                <a:ext cx="1858" cy="693"/>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3" name="Freeform 396"/>
              <p:cNvSpPr>
                <a:spLocks/>
              </p:cNvSpPr>
              <p:nvPr/>
            </p:nvSpPr>
            <p:spPr bwMode="auto">
              <a:xfrm>
                <a:off x="2254" y="1741"/>
                <a:ext cx="54" cy="28"/>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4" name="Freeform 397"/>
              <p:cNvSpPr>
                <a:spLocks/>
              </p:cNvSpPr>
              <p:nvPr/>
            </p:nvSpPr>
            <p:spPr bwMode="auto">
              <a:xfrm>
                <a:off x="2270" y="2032"/>
                <a:ext cx="22" cy="14"/>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5" name="Freeform 398"/>
              <p:cNvSpPr>
                <a:spLocks/>
              </p:cNvSpPr>
              <p:nvPr/>
            </p:nvSpPr>
            <p:spPr bwMode="auto">
              <a:xfrm>
                <a:off x="2308" y="1945"/>
                <a:ext cx="66" cy="58"/>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6" name="Freeform 399"/>
              <p:cNvSpPr>
                <a:spLocks/>
              </p:cNvSpPr>
              <p:nvPr/>
            </p:nvSpPr>
            <p:spPr bwMode="auto">
              <a:xfrm>
                <a:off x="2330" y="1851"/>
                <a:ext cx="168" cy="94"/>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7" name="Freeform 400"/>
              <p:cNvSpPr>
                <a:spLocks/>
              </p:cNvSpPr>
              <p:nvPr/>
            </p:nvSpPr>
            <p:spPr bwMode="auto">
              <a:xfrm>
                <a:off x="2427" y="1727"/>
                <a:ext cx="32" cy="19"/>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8" name="Freeform 401"/>
              <p:cNvSpPr>
                <a:spLocks/>
              </p:cNvSpPr>
              <p:nvPr/>
            </p:nvSpPr>
            <p:spPr bwMode="auto">
              <a:xfrm>
                <a:off x="2737" y="1765"/>
                <a:ext cx="29" cy="12"/>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09" name="Freeform 402"/>
              <p:cNvSpPr>
                <a:spLocks/>
              </p:cNvSpPr>
              <p:nvPr/>
            </p:nvSpPr>
            <p:spPr bwMode="auto">
              <a:xfrm>
                <a:off x="2743" y="1731"/>
                <a:ext cx="69" cy="35"/>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0" name="Freeform 403"/>
              <p:cNvSpPr>
                <a:spLocks/>
              </p:cNvSpPr>
              <p:nvPr/>
            </p:nvSpPr>
            <p:spPr bwMode="auto">
              <a:xfrm>
                <a:off x="2757" y="1762"/>
                <a:ext cx="78" cy="40"/>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1" name="Freeform 404"/>
              <p:cNvSpPr>
                <a:spLocks/>
              </p:cNvSpPr>
              <p:nvPr/>
            </p:nvSpPr>
            <p:spPr bwMode="auto">
              <a:xfrm>
                <a:off x="2830" y="1782"/>
                <a:ext cx="65" cy="42"/>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2" name="Freeform 405"/>
              <p:cNvSpPr>
                <a:spLocks/>
              </p:cNvSpPr>
              <p:nvPr/>
            </p:nvSpPr>
            <p:spPr bwMode="auto">
              <a:xfrm>
                <a:off x="3233" y="1870"/>
                <a:ext cx="74" cy="40"/>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3" name="Freeform 406"/>
              <p:cNvSpPr>
                <a:spLocks/>
              </p:cNvSpPr>
              <p:nvPr/>
            </p:nvSpPr>
            <p:spPr bwMode="auto">
              <a:xfrm>
                <a:off x="3285" y="1872"/>
                <a:ext cx="45" cy="27"/>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4" name="Freeform 407"/>
              <p:cNvSpPr>
                <a:spLocks/>
              </p:cNvSpPr>
              <p:nvPr/>
            </p:nvSpPr>
            <p:spPr bwMode="auto">
              <a:xfrm>
                <a:off x="3290" y="2325"/>
                <a:ext cx="32" cy="138"/>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5" name="Freeform 408"/>
              <p:cNvSpPr>
                <a:spLocks/>
              </p:cNvSpPr>
              <p:nvPr/>
            </p:nvSpPr>
            <p:spPr bwMode="auto">
              <a:xfrm>
                <a:off x="3339" y="1887"/>
                <a:ext cx="50" cy="20"/>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6" name="Freeform 409"/>
              <p:cNvSpPr>
                <a:spLocks/>
              </p:cNvSpPr>
              <p:nvPr/>
            </p:nvSpPr>
            <p:spPr bwMode="auto">
              <a:xfrm>
                <a:off x="1649" y="2499"/>
                <a:ext cx="133" cy="112"/>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7" name="Freeform 410"/>
              <p:cNvSpPr>
                <a:spLocks/>
              </p:cNvSpPr>
              <p:nvPr/>
            </p:nvSpPr>
            <p:spPr bwMode="auto">
              <a:xfrm>
                <a:off x="1864" y="1765"/>
                <a:ext cx="115" cy="95"/>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8" name="Freeform 411"/>
              <p:cNvSpPr>
                <a:spLocks/>
              </p:cNvSpPr>
              <p:nvPr/>
            </p:nvSpPr>
            <p:spPr bwMode="auto">
              <a:xfrm>
                <a:off x="1938" y="1752"/>
                <a:ext cx="104" cy="40"/>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19" name="Freeform 412"/>
              <p:cNvSpPr>
                <a:spLocks/>
              </p:cNvSpPr>
              <p:nvPr/>
            </p:nvSpPr>
            <p:spPr bwMode="auto">
              <a:xfrm>
                <a:off x="1974" y="1817"/>
                <a:ext cx="44" cy="26"/>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0" name="Freeform 413"/>
              <p:cNvSpPr>
                <a:spLocks/>
              </p:cNvSpPr>
              <p:nvPr/>
            </p:nvSpPr>
            <p:spPr bwMode="auto">
              <a:xfrm>
                <a:off x="1869" y="2041"/>
                <a:ext cx="140" cy="266"/>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1" name="Freeform 414"/>
              <p:cNvSpPr>
                <a:spLocks/>
              </p:cNvSpPr>
              <p:nvPr/>
            </p:nvSpPr>
            <p:spPr bwMode="auto">
              <a:xfrm>
                <a:off x="1812" y="2436"/>
                <a:ext cx="48" cy="28"/>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2" name="Freeform 415"/>
              <p:cNvSpPr>
                <a:spLocks/>
              </p:cNvSpPr>
              <p:nvPr/>
            </p:nvSpPr>
            <p:spPr bwMode="auto">
              <a:xfrm>
                <a:off x="2133" y="2595"/>
                <a:ext cx="78" cy="69"/>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3" name="Freeform 416"/>
              <p:cNvSpPr>
                <a:spLocks/>
              </p:cNvSpPr>
              <p:nvPr/>
            </p:nvSpPr>
            <p:spPr bwMode="auto">
              <a:xfrm>
                <a:off x="2808" y="2820"/>
                <a:ext cx="87" cy="193"/>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4" name="Freeform 417"/>
              <p:cNvSpPr>
                <a:spLocks/>
              </p:cNvSpPr>
              <p:nvPr/>
            </p:nvSpPr>
            <p:spPr bwMode="auto">
              <a:xfrm>
                <a:off x="2302" y="2748"/>
                <a:ext cx="57" cy="46"/>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5" name="Freeform 418"/>
              <p:cNvSpPr>
                <a:spLocks/>
              </p:cNvSpPr>
              <p:nvPr/>
            </p:nvSpPr>
            <p:spPr bwMode="auto">
              <a:xfrm>
                <a:off x="1827" y="2596"/>
                <a:ext cx="42" cy="96"/>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6" name="Freeform 419"/>
              <p:cNvSpPr>
                <a:spLocks/>
              </p:cNvSpPr>
              <p:nvPr/>
            </p:nvSpPr>
            <p:spPr bwMode="auto">
              <a:xfrm>
                <a:off x="2030" y="2525"/>
                <a:ext cx="31" cy="27"/>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7" name="Freeform 420"/>
              <p:cNvSpPr>
                <a:spLocks/>
              </p:cNvSpPr>
              <p:nvPr/>
            </p:nvSpPr>
            <p:spPr bwMode="auto">
              <a:xfrm>
                <a:off x="2034" y="2523"/>
                <a:ext cx="201" cy="90"/>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8" name="Freeform 421"/>
              <p:cNvSpPr>
                <a:spLocks/>
              </p:cNvSpPr>
              <p:nvPr/>
            </p:nvSpPr>
            <p:spPr bwMode="auto">
              <a:xfrm>
                <a:off x="1637" y="2312"/>
                <a:ext cx="43" cy="59"/>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29" name="Freeform 422"/>
              <p:cNvSpPr>
                <a:spLocks/>
              </p:cNvSpPr>
              <p:nvPr/>
            </p:nvSpPr>
            <p:spPr bwMode="auto">
              <a:xfrm>
                <a:off x="1660" y="2308"/>
                <a:ext cx="27" cy="23"/>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0" name="Freeform 423"/>
              <p:cNvSpPr>
                <a:spLocks/>
              </p:cNvSpPr>
              <p:nvPr/>
            </p:nvSpPr>
            <p:spPr bwMode="auto">
              <a:xfrm>
                <a:off x="1672" y="2256"/>
                <a:ext cx="8" cy="9"/>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1" name="Freeform 424"/>
              <p:cNvSpPr>
                <a:spLocks/>
              </p:cNvSpPr>
              <p:nvPr/>
            </p:nvSpPr>
            <p:spPr bwMode="auto">
              <a:xfrm>
                <a:off x="1675" y="2266"/>
                <a:ext cx="6" cy="7"/>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2" name="Freeform 425"/>
              <p:cNvSpPr>
                <a:spLocks/>
              </p:cNvSpPr>
              <p:nvPr/>
            </p:nvSpPr>
            <p:spPr bwMode="auto">
              <a:xfrm>
                <a:off x="1681" y="2250"/>
                <a:ext cx="85" cy="149"/>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3" name="Freeform 426"/>
              <p:cNvSpPr>
                <a:spLocks/>
              </p:cNvSpPr>
              <p:nvPr/>
            </p:nvSpPr>
            <p:spPr bwMode="auto">
              <a:xfrm>
                <a:off x="3793" y="2153"/>
                <a:ext cx="33" cy="12"/>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4" name="Freeform 427"/>
              <p:cNvSpPr>
                <a:spLocks/>
              </p:cNvSpPr>
              <p:nvPr/>
            </p:nvSpPr>
            <p:spPr bwMode="auto">
              <a:xfrm>
                <a:off x="2859" y="2788"/>
                <a:ext cx="77" cy="188"/>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5" name="Freeform 428"/>
              <p:cNvSpPr>
                <a:spLocks/>
              </p:cNvSpPr>
              <p:nvPr/>
            </p:nvSpPr>
            <p:spPr bwMode="auto">
              <a:xfrm>
                <a:off x="2219" y="2842"/>
                <a:ext cx="105" cy="83"/>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6" name="Freeform 429"/>
              <p:cNvSpPr>
                <a:spLocks/>
              </p:cNvSpPr>
              <p:nvPr/>
            </p:nvSpPr>
            <p:spPr bwMode="auto">
              <a:xfrm>
                <a:off x="2211" y="2864"/>
                <a:ext cx="39" cy="61"/>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7" name="Freeform 430"/>
              <p:cNvSpPr>
                <a:spLocks/>
              </p:cNvSpPr>
              <p:nvPr/>
            </p:nvSpPr>
            <p:spPr bwMode="auto">
              <a:xfrm>
                <a:off x="1896" y="2448"/>
                <a:ext cx="102" cy="92"/>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8" name="Freeform 431"/>
              <p:cNvSpPr>
                <a:spLocks/>
              </p:cNvSpPr>
              <p:nvPr/>
            </p:nvSpPr>
            <p:spPr bwMode="auto">
              <a:xfrm>
                <a:off x="1872" y="3156"/>
                <a:ext cx="139" cy="157"/>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39" name="Freeform 432"/>
              <p:cNvSpPr>
                <a:spLocks/>
              </p:cNvSpPr>
              <p:nvPr/>
            </p:nvSpPr>
            <p:spPr bwMode="auto">
              <a:xfrm>
                <a:off x="1876" y="3143"/>
                <a:ext cx="11" cy="13"/>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0" name="Freeform 433"/>
              <p:cNvSpPr>
                <a:spLocks/>
              </p:cNvSpPr>
              <p:nvPr/>
            </p:nvSpPr>
            <p:spPr bwMode="auto">
              <a:xfrm>
                <a:off x="1963" y="3309"/>
                <a:ext cx="102" cy="117"/>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1" name="Freeform 434"/>
              <p:cNvSpPr>
                <a:spLocks/>
              </p:cNvSpPr>
              <p:nvPr/>
            </p:nvSpPr>
            <p:spPr bwMode="auto">
              <a:xfrm>
                <a:off x="2063" y="3113"/>
                <a:ext cx="19" cy="24"/>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2" name="Freeform 435"/>
              <p:cNvSpPr>
                <a:spLocks/>
              </p:cNvSpPr>
              <p:nvPr/>
            </p:nvSpPr>
            <p:spPr bwMode="auto">
              <a:xfrm>
                <a:off x="1839" y="2923"/>
                <a:ext cx="83" cy="142"/>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3" name="Freeform 436"/>
              <p:cNvSpPr>
                <a:spLocks/>
              </p:cNvSpPr>
              <p:nvPr/>
            </p:nvSpPr>
            <p:spPr bwMode="auto">
              <a:xfrm>
                <a:off x="1905" y="2945"/>
                <a:ext cx="142" cy="102"/>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4" name="Freeform 437"/>
              <p:cNvSpPr>
                <a:spLocks/>
              </p:cNvSpPr>
              <p:nvPr/>
            </p:nvSpPr>
            <p:spPr bwMode="auto">
              <a:xfrm>
                <a:off x="1893" y="2784"/>
                <a:ext cx="116" cy="206"/>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5" name="Freeform 438"/>
              <p:cNvSpPr>
                <a:spLocks/>
              </p:cNvSpPr>
              <p:nvPr/>
            </p:nvSpPr>
            <p:spPr bwMode="auto">
              <a:xfrm>
                <a:off x="1868" y="3037"/>
                <a:ext cx="82" cy="110"/>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6" name="Freeform 439"/>
              <p:cNvSpPr>
                <a:spLocks/>
              </p:cNvSpPr>
              <p:nvPr/>
            </p:nvSpPr>
            <p:spPr bwMode="auto">
              <a:xfrm>
                <a:off x="1881" y="3019"/>
                <a:ext cx="206" cy="231"/>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7" name="Freeform 440"/>
              <p:cNvSpPr>
                <a:spLocks/>
              </p:cNvSpPr>
              <p:nvPr/>
            </p:nvSpPr>
            <p:spPr bwMode="auto">
              <a:xfrm>
                <a:off x="2099" y="2617"/>
                <a:ext cx="25" cy="15"/>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8" name="Freeform 441"/>
              <p:cNvSpPr>
                <a:spLocks/>
              </p:cNvSpPr>
              <p:nvPr/>
            </p:nvSpPr>
            <p:spPr bwMode="auto">
              <a:xfrm>
                <a:off x="1757" y="2927"/>
                <a:ext cx="29" cy="78"/>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49" name="Freeform 442"/>
              <p:cNvSpPr>
                <a:spLocks/>
              </p:cNvSpPr>
              <p:nvPr/>
            </p:nvSpPr>
            <p:spPr bwMode="auto">
              <a:xfrm>
                <a:off x="1849" y="3056"/>
                <a:ext cx="20" cy="16"/>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0" name="Freeform 443"/>
              <p:cNvSpPr>
                <a:spLocks/>
              </p:cNvSpPr>
              <p:nvPr/>
            </p:nvSpPr>
            <p:spPr bwMode="auto">
              <a:xfrm>
                <a:off x="2106" y="2854"/>
                <a:ext cx="164" cy="186"/>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1" name="Freeform 444"/>
              <p:cNvSpPr>
                <a:spLocks/>
              </p:cNvSpPr>
              <p:nvPr/>
            </p:nvSpPr>
            <p:spPr bwMode="auto">
              <a:xfrm>
                <a:off x="2202" y="2923"/>
                <a:ext cx="17" cy="24"/>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2" name="Freeform 445"/>
              <p:cNvSpPr>
                <a:spLocks/>
              </p:cNvSpPr>
              <p:nvPr/>
            </p:nvSpPr>
            <p:spPr bwMode="auto">
              <a:xfrm>
                <a:off x="1841" y="3056"/>
                <a:ext cx="61" cy="76"/>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3" name="Freeform 446"/>
              <p:cNvSpPr>
                <a:spLocks/>
              </p:cNvSpPr>
              <p:nvPr/>
            </p:nvSpPr>
            <p:spPr bwMode="auto">
              <a:xfrm>
                <a:off x="1564" y="2912"/>
                <a:ext cx="33" cy="7"/>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4" name="Freeform 447"/>
              <p:cNvSpPr>
                <a:spLocks/>
              </p:cNvSpPr>
              <p:nvPr/>
            </p:nvSpPr>
            <p:spPr bwMode="auto">
              <a:xfrm>
                <a:off x="1714" y="2943"/>
                <a:ext cx="46" cy="81"/>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5" name="Freeform 448"/>
              <p:cNvSpPr>
                <a:spLocks/>
              </p:cNvSpPr>
              <p:nvPr/>
            </p:nvSpPr>
            <p:spPr bwMode="auto">
              <a:xfrm>
                <a:off x="1583" y="2923"/>
                <a:ext cx="80" cy="68"/>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6" name="Freeform 449"/>
              <p:cNvSpPr>
                <a:spLocks/>
              </p:cNvSpPr>
              <p:nvPr/>
            </p:nvSpPr>
            <p:spPr bwMode="auto">
              <a:xfrm>
                <a:off x="2235" y="2707"/>
                <a:ext cx="18" cy="6"/>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7" name="Freeform 450"/>
              <p:cNvSpPr>
                <a:spLocks/>
              </p:cNvSpPr>
              <p:nvPr/>
            </p:nvSpPr>
            <p:spPr bwMode="auto">
              <a:xfrm>
                <a:off x="2117" y="2651"/>
                <a:ext cx="17" cy="54"/>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8" name="Freeform 451"/>
              <p:cNvSpPr>
                <a:spLocks/>
              </p:cNvSpPr>
              <p:nvPr/>
            </p:nvSpPr>
            <p:spPr bwMode="auto">
              <a:xfrm>
                <a:off x="1654" y="2949"/>
                <a:ext cx="65" cy="79"/>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59" name="Freeform 452"/>
              <p:cNvSpPr>
                <a:spLocks/>
              </p:cNvSpPr>
              <p:nvPr/>
            </p:nvSpPr>
            <p:spPr bwMode="auto">
              <a:xfrm>
                <a:off x="2125" y="2649"/>
                <a:ext cx="47" cy="59"/>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0" name="Freeform 453"/>
              <p:cNvSpPr>
                <a:spLocks/>
              </p:cNvSpPr>
              <p:nvPr/>
            </p:nvSpPr>
            <p:spPr bwMode="auto">
              <a:xfrm>
                <a:off x="2117" y="3026"/>
                <a:ext cx="86" cy="116"/>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1" name="Freeform 454"/>
              <p:cNvSpPr>
                <a:spLocks/>
              </p:cNvSpPr>
              <p:nvPr/>
            </p:nvSpPr>
            <p:spPr bwMode="auto">
              <a:xfrm>
                <a:off x="2253" y="2696"/>
                <a:ext cx="20" cy="19"/>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2" name="Freeform 455"/>
              <p:cNvSpPr>
                <a:spLocks/>
              </p:cNvSpPr>
              <p:nvPr/>
            </p:nvSpPr>
            <p:spPr bwMode="auto">
              <a:xfrm>
                <a:off x="2128" y="2630"/>
                <a:ext cx="17" cy="22"/>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3" name="Freeform 456"/>
              <p:cNvSpPr>
                <a:spLocks/>
              </p:cNvSpPr>
              <p:nvPr/>
            </p:nvSpPr>
            <p:spPr bwMode="auto">
              <a:xfrm>
                <a:off x="1622" y="2978"/>
                <a:ext cx="43" cy="50"/>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4" name="Freeform 457"/>
              <p:cNvSpPr>
                <a:spLocks/>
              </p:cNvSpPr>
              <p:nvPr/>
            </p:nvSpPr>
            <p:spPr bwMode="auto">
              <a:xfrm>
                <a:off x="1848" y="2652"/>
                <a:ext cx="170" cy="185"/>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5" name="Freeform 458"/>
              <p:cNvSpPr>
                <a:spLocks/>
              </p:cNvSpPr>
              <p:nvPr/>
            </p:nvSpPr>
            <p:spPr bwMode="auto">
              <a:xfrm>
                <a:off x="2215" y="3237"/>
                <a:ext cx="77" cy="175"/>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6" name="Freeform 459"/>
              <p:cNvSpPr>
                <a:spLocks/>
              </p:cNvSpPr>
              <p:nvPr/>
            </p:nvSpPr>
            <p:spPr bwMode="auto">
              <a:xfrm>
                <a:off x="2103" y="3202"/>
                <a:ext cx="36" cy="99"/>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7" name="Freeform 460"/>
              <p:cNvSpPr>
                <a:spLocks/>
              </p:cNvSpPr>
              <p:nvPr/>
            </p:nvSpPr>
            <p:spPr bwMode="auto">
              <a:xfrm>
                <a:off x="1615" y="2764"/>
                <a:ext cx="177" cy="191"/>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8" name="Freeform 461"/>
              <p:cNvSpPr>
                <a:spLocks/>
              </p:cNvSpPr>
              <p:nvPr/>
            </p:nvSpPr>
            <p:spPr bwMode="auto">
              <a:xfrm>
                <a:off x="1562" y="2733"/>
                <a:ext cx="133" cy="164"/>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69" name="Freeform 462"/>
              <p:cNvSpPr>
                <a:spLocks/>
              </p:cNvSpPr>
              <p:nvPr/>
            </p:nvSpPr>
            <p:spPr bwMode="auto">
              <a:xfrm>
                <a:off x="1606" y="2617"/>
                <a:ext cx="127" cy="111"/>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0" name="Freeform 463"/>
              <p:cNvSpPr>
                <a:spLocks/>
              </p:cNvSpPr>
              <p:nvPr/>
            </p:nvSpPr>
            <p:spPr bwMode="auto">
              <a:xfrm>
                <a:off x="2074" y="3215"/>
                <a:ext cx="114" cy="211"/>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1" name="Freeform 464"/>
              <p:cNvSpPr>
                <a:spLocks/>
              </p:cNvSpPr>
              <p:nvPr/>
            </p:nvSpPr>
            <p:spPr bwMode="auto">
              <a:xfrm>
                <a:off x="1749" y="2784"/>
                <a:ext cx="173" cy="152"/>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2" name="Freeform 465"/>
              <p:cNvSpPr>
                <a:spLocks/>
              </p:cNvSpPr>
              <p:nvPr/>
            </p:nvSpPr>
            <p:spPr bwMode="auto">
              <a:xfrm>
                <a:off x="1777" y="2908"/>
                <a:ext cx="127" cy="123"/>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3" name="Freeform 466"/>
              <p:cNvSpPr>
                <a:spLocks/>
              </p:cNvSpPr>
              <p:nvPr/>
            </p:nvSpPr>
            <p:spPr bwMode="auto">
              <a:xfrm>
                <a:off x="1564" y="2923"/>
                <a:ext cx="33" cy="23"/>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4" name="Freeform 467"/>
              <p:cNvSpPr>
                <a:spLocks/>
              </p:cNvSpPr>
              <p:nvPr/>
            </p:nvSpPr>
            <p:spPr bwMode="auto">
              <a:xfrm>
                <a:off x="2300" y="2748"/>
                <a:ext cx="6" cy="22"/>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5" name="Freeform 468"/>
              <p:cNvSpPr>
                <a:spLocks/>
              </p:cNvSpPr>
              <p:nvPr/>
            </p:nvSpPr>
            <p:spPr bwMode="auto">
              <a:xfrm>
                <a:off x="2063" y="3096"/>
                <a:ext cx="19" cy="21"/>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6" name="Freeform 469"/>
              <p:cNvSpPr>
                <a:spLocks/>
              </p:cNvSpPr>
              <p:nvPr/>
            </p:nvSpPr>
            <p:spPr bwMode="auto">
              <a:xfrm>
                <a:off x="1556" y="2873"/>
                <a:ext cx="67" cy="52"/>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7" name="Freeform 470"/>
              <p:cNvSpPr>
                <a:spLocks/>
              </p:cNvSpPr>
              <p:nvPr/>
            </p:nvSpPr>
            <p:spPr bwMode="auto">
              <a:xfrm>
                <a:off x="1603" y="2959"/>
                <a:ext cx="34" cy="37"/>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8" name="Freeform 471"/>
              <p:cNvSpPr>
                <a:spLocks/>
              </p:cNvSpPr>
              <p:nvPr/>
            </p:nvSpPr>
            <p:spPr bwMode="auto">
              <a:xfrm>
                <a:off x="2194" y="2933"/>
                <a:ext cx="111" cy="172"/>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79" name="Freeform 472"/>
              <p:cNvSpPr>
                <a:spLocks/>
              </p:cNvSpPr>
              <p:nvPr/>
            </p:nvSpPr>
            <p:spPr bwMode="auto">
              <a:xfrm>
                <a:off x="2020" y="3281"/>
                <a:ext cx="86" cy="91"/>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0" name="Freeform 473"/>
              <p:cNvSpPr>
                <a:spLocks/>
              </p:cNvSpPr>
              <p:nvPr/>
            </p:nvSpPr>
            <p:spPr bwMode="auto">
              <a:xfrm>
                <a:off x="1872" y="3297"/>
                <a:ext cx="148" cy="161"/>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1" name="Freeform 474"/>
              <p:cNvSpPr>
                <a:spLocks/>
              </p:cNvSpPr>
              <p:nvPr/>
            </p:nvSpPr>
            <p:spPr bwMode="auto">
              <a:xfrm>
                <a:off x="1562" y="2727"/>
                <a:ext cx="92" cy="88"/>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2" name="Freeform 475"/>
              <p:cNvSpPr>
                <a:spLocks/>
              </p:cNvSpPr>
              <p:nvPr/>
            </p:nvSpPr>
            <p:spPr bwMode="auto">
              <a:xfrm>
                <a:off x="1986" y="2789"/>
                <a:ext cx="180" cy="249"/>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3" name="Freeform 476"/>
              <p:cNvSpPr>
                <a:spLocks/>
              </p:cNvSpPr>
              <p:nvPr/>
            </p:nvSpPr>
            <p:spPr bwMode="auto">
              <a:xfrm>
                <a:off x="2082" y="3413"/>
                <a:ext cx="14" cy="20"/>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4" name="Freeform 477"/>
              <p:cNvSpPr>
                <a:spLocks/>
              </p:cNvSpPr>
              <p:nvPr/>
            </p:nvSpPr>
            <p:spPr bwMode="auto">
              <a:xfrm>
                <a:off x="2070" y="3095"/>
                <a:ext cx="118" cy="136"/>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5" name="Freeform 478"/>
              <p:cNvSpPr>
                <a:spLocks/>
              </p:cNvSpPr>
              <p:nvPr/>
            </p:nvSpPr>
            <p:spPr bwMode="auto">
              <a:xfrm>
                <a:off x="1745" y="2943"/>
                <a:ext cx="24" cy="65"/>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6" name="Freeform 479"/>
              <p:cNvSpPr>
                <a:spLocks/>
              </p:cNvSpPr>
              <p:nvPr/>
            </p:nvSpPr>
            <p:spPr bwMode="auto">
              <a:xfrm>
                <a:off x="2071" y="3033"/>
                <a:ext cx="57" cy="67"/>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7" name="Freeform 480"/>
              <p:cNvSpPr>
                <a:spLocks/>
              </p:cNvSpPr>
              <p:nvPr/>
            </p:nvSpPr>
            <p:spPr bwMode="auto">
              <a:xfrm>
                <a:off x="2014" y="2673"/>
                <a:ext cx="122" cy="133"/>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8" name="Freeform 481"/>
              <p:cNvSpPr>
                <a:spLocks/>
              </p:cNvSpPr>
              <p:nvPr/>
            </p:nvSpPr>
            <p:spPr bwMode="auto">
              <a:xfrm>
                <a:off x="1690" y="2894"/>
                <a:ext cx="81" cy="69"/>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89" name="Freeform 482"/>
              <p:cNvSpPr>
                <a:spLocks/>
              </p:cNvSpPr>
              <p:nvPr/>
            </p:nvSpPr>
            <p:spPr bwMode="auto">
              <a:xfrm>
                <a:off x="1986" y="3186"/>
                <a:ext cx="128" cy="123"/>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0" name="Freeform 483"/>
              <p:cNvSpPr>
                <a:spLocks/>
              </p:cNvSpPr>
              <p:nvPr/>
            </p:nvSpPr>
            <p:spPr bwMode="auto">
              <a:xfrm>
                <a:off x="1926" y="3366"/>
                <a:ext cx="178" cy="16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1" name="Freeform 484"/>
              <p:cNvSpPr>
                <a:spLocks/>
              </p:cNvSpPr>
              <p:nvPr/>
            </p:nvSpPr>
            <p:spPr bwMode="auto">
              <a:xfrm>
                <a:off x="2040" y="3455"/>
                <a:ext cx="25" cy="30"/>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2" name="Freeform 485"/>
              <p:cNvSpPr>
                <a:spLocks/>
              </p:cNvSpPr>
              <p:nvPr/>
            </p:nvSpPr>
            <p:spPr bwMode="auto">
              <a:xfrm>
                <a:off x="2000" y="2304"/>
                <a:ext cx="86" cy="77"/>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3" name="Freeform 486"/>
              <p:cNvSpPr>
                <a:spLocks/>
              </p:cNvSpPr>
              <p:nvPr/>
            </p:nvSpPr>
            <p:spPr bwMode="auto">
              <a:xfrm>
                <a:off x="1987" y="2359"/>
                <a:ext cx="192" cy="128"/>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4" name="Freeform 487"/>
              <p:cNvSpPr>
                <a:spLocks/>
              </p:cNvSpPr>
              <p:nvPr/>
            </p:nvSpPr>
            <p:spPr bwMode="auto">
              <a:xfrm>
                <a:off x="2036" y="2424"/>
                <a:ext cx="37" cy="47"/>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5" name="Freeform 488"/>
              <p:cNvSpPr>
                <a:spLocks/>
              </p:cNvSpPr>
              <p:nvPr/>
            </p:nvSpPr>
            <p:spPr bwMode="auto">
              <a:xfrm>
                <a:off x="2167" y="2487"/>
                <a:ext cx="80" cy="42"/>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6" name="Freeform 489"/>
              <p:cNvSpPr>
                <a:spLocks/>
              </p:cNvSpPr>
              <p:nvPr/>
            </p:nvSpPr>
            <p:spPr bwMode="auto">
              <a:xfrm>
                <a:off x="2227" y="2512"/>
                <a:ext cx="67" cy="63"/>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7" name="Freeform 490"/>
              <p:cNvSpPr>
                <a:spLocks/>
              </p:cNvSpPr>
              <p:nvPr/>
            </p:nvSpPr>
            <p:spPr bwMode="auto">
              <a:xfrm>
                <a:off x="2213" y="2524"/>
                <a:ext cx="45" cy="39"/>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8" name="Freeform 491"/>
              <p:cNvSpPr>
                <a:spLocks/>
              </p:cNvSpPr>
              <p:nvPr/>
            </p:nvSpPr>
            <p:spPr bwMode="auto">
              <a:xfrm>
                <a:off x="2238" y="2308"/>
                <a:ext cx="455" cy="227"/>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499" name="Freeform 492"/>
              <p:cNvSpPr>
                <a:spLocks/>
              </p:cNvSpPr>
              <p:nvPr/>
            </p:nvSpPr>
            <p:spPr bwMode="auto">
              <a:xfrm>
                <a:off x="2347" y="2454"/>
                <a:ext cx="200" cy="141"/>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00" name="Freeform 493"/>
              <p:cNvSpPr>
                <a:spLocks/>
              </p:cNvSpPr>
              <p:nvPr/>
            </p:nvSpPr>
            <p:spPr bwMode="auto">
              <a:xfrm>
                <a:off x="2322" y="2500"/>
                <a:ext cx="152" cy="123"/>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01" name="Freeform 494"/>
              <p:cNvSpPr>
                <a:spLocks/>
              </p:cNvSpPr>
              <p:nvPr/>
            </p:nvSpPr>
            <p:spPr bwMode="auto">
              <a:xfrm>
                <a:off x="2492" y="2499"/>
                <a:ext cx="127" cy="62"/>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02" name="Freeform 495"/>
              <p:cNvSpPr>
                <a:spLocks/>
              </p:cNvSpPr>
              <p:nvPr/>
            </p:nvSpPr>
            <p:spPr bwMode="auto">
              <a:xfrm>
                <a:off x="2479" y="2536"/>
                <a:ext cx="81" cy="65"/>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sp>
            <p:nvSpPr>
              <p:cNvPr id="503" name="Freeform 496"/>
              <p:cNvSpPr>
                <a:spLocks/>
              </p:cNvSpPr>
              <p:nvPr/>
            </p:nvSpPr>
            <p:spPr bwMode="auto">
              <a:xfrm>
                <a:off x="2998" y="279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headEnd/>
                <a:tailEnd/>
              </a:ln>
            </p:spPr>
            <p:txBody>
              <a:bodyPr/>
              <a:lstStyle/>
              <a:p>
                <a:pPr defTabSz="685474">
                  <a:defRPr/>
                </a:pPr>
                <a:endParaRPr lang="en-US" sz="800" kern="0" dirty="0">
                  <a:solidFill>
                    <a:schemeClr val="bg1"/>
                  </a:solidFill>
                  <a:latin typeface="微软雅黑" pitchFamily="34" charset="-122"/>
                  <a:ea typeface="微软雅黑" pitchFamily="34" charset="-122"/>
                  <a:cs typeface="Arial" pitchFamily="34" charset="0"/>
                </a:endParaRPr>
              </a:p>
            </p:txBody>
          </p:sp>
        </p:grpSp>
        <p:sp>
          <p:nvSpPr>
            <p:cNvPr id="282" name="矩形 281"/>
            <p:cNvSpPr/>
            <p:nvPr/>
          </p:nvSpPr>
          <p:spPr>
            <a:xfrm>
              <a:off x="6806556" y="2057933"/>
              <a:ext cx="2405734" cy="784726"/>
            </a:xfrm>
            <a:prstGeom prst="rect">
              <a:avLst/>
            </a:prstGeom>
          </p:spPr>
          <p:txBody>
            <a:bodyPr wrap="square" lIns="91434" tIns="45717" rIns="91434" bIns="45717">
              <a:spAutoFit/>
            </a:bodyPr>
            <a:lstStyle/>
            <a:p>
              <a:pPr marL="0" lvl="1" defTabSz="732989"/>
              <a:r>
                <a:rPr lang="en-US" altLang="zh-CN" sz="800" kern="0" dirty="0" err="1">
                  <a:solidFill>
                    <a:schemeClr val="bg1"/>
                  </a:solidFill>
                  <a:latin typeface="微软雅黑" pitchFamily="34" charset="-122"/>
                  <a:ea typeface="微软雅黑" pitchFamily="34" charset="-122"/>
                  <a:cs typeface="Arial" pitchFamily="34" charset="0"/>
                </a:rPr>
                <a:t>CPP</a:t>
              </a:r>
              <a:endParaRPr lang="en-US" altLang="zh-CN" sz="800" kern="0" dirty="0">
                <a:solidFill>
                  <a:schemeClr val="bg1"/>
                </a:solidFill>
                <a:latin typeface="微软雅黑" pitchFamily="34" charset="-122"/>
                <a:ea typeface="微软雅黑" pitchFamily="34" charset="-122"/>
                <a:cs typeface="Arial" pitchFamily="34" charset="0"/>
              </a:endParaRPr>
            </a:p>
            <a:p>
              <a:pPr marL="0" lvl="1" defTabSz="732989"/>
              <a:r>
                <a:rPr lang="en-US" altLang="zh-CN" sz="800" kern="0" dirty="0" err="1">
                  <a:solidFill>
                    <a:schemeClr val="bg1"/>
                  </a:solidFill>
                  <a:latin typeface="微软雅黑" pitchFamily="34" charset="-122"/>
                  <a:ea typeface="微软雅黑" pitchFamily="34" charset="-122"/>
                  <a:cs typeface="Arial" pitchFamily="34" charset="0"/>
                </a:rPr>
                <a:t>CNPC</a:t>
              </a:r>
              <a:r>
                <a:rPr lang="en-US" altLang="zh-CN" sz="800" kern="0" dirty="0">
                  <a:solidFill>
                    <a:schemeClr val="bg1"/>
                  </a:solidFill>
                  <a:latin typeface="微软雅黑" pitchFamily="34" charset="-122"/>
                  <a:ea typeface="微软雅黑" pitchFamily="34" charset="-122"/>
                  <a:cs typeface="Arial" pitchFamily="34" charset="0"/>
                </a:rPr>
                <a:t> </a:t>
              </a:r>
              <a:r>
                <a:rPr lang="en-US" altLang="zh-CN" sz="800" kern="0" dirty="0" err="1">
                  <a:solidFill>
                    <a:schemeClr val="bg1"/>
                  </a:solidFill>
                  <a:latin typeface="微软雅黑" pitchFamily="34" charset="-122"/>
                  <a:ea typeface="微软雅黑" pitchFamily="34" charset="-122"/>
                  <a:cs typeface="Arial" pitchFamily="34" charset="0"/>
                </a:rPr>
                <a:t>F9</a:t>
              </a:r>
              <a:endParaRPr lang="en-US" altLang="zh-CN" sz="800" kern="0" dirty="0">
                <a:solidFill>
                  <a:schemeClr val="bg1"/>
                </a:solidFill>
                <a:latin typeface="微软雅黑" pitchFamily="34" charset="-122"/>
                <a:ea typeface="微软雅黑" pitchFamily="34" charset="-122"/>
                <a:cs typeface="Arial" pitchFamily="34" charset="0"/>
              </a:endParaRPr>
            </a:p>
            <a:p>
              <a:pPr marL="0" lvl="1" defTabSz="732989"/>
              <a:r>
                <a:rPr lang="en-US" altLang="zh-CN" sz="800" kern="0" dirty="0">
                  <a:solidFill>
                    <a:schemeClr val="bg1"/>
                  </a:solidFill>
                  <a:latin typeface="微软雅黑" pitchFamily="34" charset="-122"/>
                  <a:ea typeface="微软雅黑" pitchFamily="34" charset="-122"/>
                  <a:cs typeface="Arial" pitchFamily="34" charset="0"/>
                </a:rPr>
                <a:t>Henan Public Security Department</a:t>
              </a:r>
            </a:p>
            <a:p>
              <a:pPr marL="0" lvl="1" defTabSz="732989"/>
              <a:r>
                <a:rPr lang="en-US" altLang="zh-CN" sz="800" kern="0" dirty="0">
                  <a:solidFill>
                    <a:schemeClr val="bg1"/>
                  </a:solidFill>
                  <a:latin typeface="微软雅黑" pitchFamily="34" charset="-122"/>
                  <a:ea typeface="微软雅黑" pitchFamily="34" charset="-122"/>
                  <a:cs typeface="Arial" pitchFamily="34" charset="0"/>
                </a:rPr>
                <a:t>Anhui Human Resources and Social Security Department</a:t>
              </a:r>
            </a:p>
          </p:txBody>
        </p:sp>
        <p:sp>
          <p:nvSpPr>
            <p:cNvPr id="284" name="矩形 283"/>
            <p:cNvSpPr/>
            <p:nvPr/>
          </p:nvSpPr>
          <p:spPr>
            <a:xfrm>
              <a:off x="3895835" y="1694140"/>
              <a:ext cx="1790698" cy="238826"/>
            </a:xfrm>
            <a:prstGeom prst="rect">
              <a:avLst/>
            </a:prstGeom>
          </p:spPr>
          <p:txBody>
            <a:bodyPr wrap="square" lIns="91434" tIns="45717" rIns="91434" bIns="45717">
              <a:spAutoFit/>
            </a:bodyPr>
            <a:lstStyle/>
            <a:p>
              <a:pPr marL="0" lvl="1" defTabSz="732989">
                <a:defRPr/>
              </a:pPr>
              <a:r>
                <a:rPr lang="en-US" altLang="zh-CN" sz="800" kern="0" dirty="0">
                  <a:solidFill>
                    <a:schemeClr val="bg1"/>
                  </a:solidFill>
                  <a:latin typeface="微软雅黑" pitchFamily="34" charset="-122"/>
                  <a:ea typeface="微软雅黑" pitchFamily="34" charset="-122"/>
                  <a:cs typeface="Arial" pitchFamily="34" charset="0"/>
                </a:rPr>
                <a:t>U.K. </a:t>
              </a:r>
              <a:r>
                <a:rPr lang="en-US" altLang="zh-CN" sz="800" kern="0" dirty="0" err="1">
                  <a:solidFill>
                    <a:schemeClr val="bg1"/>
                  </a:solidFill>
                  <a:latin typeface="微软雅黑" pitchFamily="34" charset="-122"/>
                  <a:ea typeface="微软雅黑" pitchFamily="34" charset="-122"/>
                  <a:cs typeface="Arial" pitchFamily="34" charset="0"/>
                </a:rPr>
                <a:t>LycalMobile</a:t>
              </a:r>
              <a:endParaRPr lang="en-US" altLang="zh-CN" sz="800" kern="0" dirty="0">
                <a:solidFill>
                  <a:schemeClr val="bg1"/>
                </a:solidFill>
                <a:latin typeface="微软雅黑" pitchFamily="34" charset="-122"/>
                <a:ea typeface="微软雅黑" pitchFamily="34" charset="-122"/>
                <a:cs typeface="Arial" pitchFamily="34" charset="0"/>
              </a:endParaRPr>
            </a:p>
          </p:txBody>
        </p:sp>
        <p:sp>
          <p:nvSpPr>
            <p:cNvPr id="286" name="矩形 285"/>
            <p:cNvSpPr/>
            <p:nvPr/>
          </p:nvSpPr>
          <p:spPr>
            <a:xfrm>
              <a:off x="3409951" y="2469170"/>
              <a:ext cx="1862497" cy="238826"/>
            </a:xfrm>
            <a:prstGeom prst="rect">
              <a:avLst/>
            </a:prstGeom>
          </p:spPr>
          <p:txBody>
            <a:bodyPr wrap="square" lIns="91434" tIns="45717" rIns="91434" bIns="45717">
              <a:spAutoFit/>
            </a:bodyPr>
            <a:lstStyle/>
            <a:p>
              <a:pPr marL="0" lvl="1" defTabSz="732989">
                <a:defRPr/>
              </a:pPr>
              <a:r>
                <a:rPr lang="en-US" altLang="zh-CN" sz="800" kern="0" dirty="0">
                  <a:solidFill>
                    <a:schemeClr val="bg1"/>
                  </a:solidFill>
                  <a:latin typeface="微软雅黑" pitchFamily="34" charset="-122"/>
                  <a:ea typeface="微软雅黑" pitchFamily="34" charset="-122"/>
                  <a:cs typeface="Arial" pitchFamily="34" charset="0"/>
                </a:rPr>
                <a:t>Spain </a:t>
              </a:r>
              <a:r>
                <a:rPr lang="en-US" altLang="zh-CN" sz="800" kern="0" dirty="0" err="1">
                  <a:solidFill>
                    <a:schemeClr val="bg1"/>
                  </a:solidFill>
                  <a:latin typeface="微软雅黑" pitchFamily="34" charset="-122"/>
                  <a:ea typeface="微软雅黑" pitchFamily="34" charset="-122"/>
                  <a:cs typeface="Arial" pitchFamily="34" charset="0"/>
                </a:rPr>
                <a:t>Candelaria</a:t>
              </a:r>
              <a:r>
                <a:rPr lang="en-US" altLang="zh-CN" sz="800" kern="0" dirty="0">
                  <a:solidFill>
                    <a:schemeClr val="bg1"/>
                  </a:solidFill>
                  <a:latin typeface="微软雅黑" pitchFamily="34" charset="-122"/>
                  <a:ea typeface="微软雅黑" pitchFamily="34" charset="-122"/>
                  <a:cs typeface="Arial" pitchFamily="34" charset="0"/>
                </a:rPr>
                <a:t> Hospital</a:t>
              </a:r>
            </a:p>
          </p:txBody>
        </p:sp>
        <p:sp>
          <p:nvSpPr>
            <p:cNvPr id="288" name="矩形 287"/>
            <p:cNvSpPr/>
            <p:nvPr/>
          </p:nvSpPr>
          <p:spPr>
            <a:xfrm>
              <a:off x="3397373" y="2109064"/>
              <a:ext cx="1790698" cy="238826"/>
            </a:xfrm>
            <a:prstGeom prst="rect">
              <a:avLst/>
            </a:prstGeom>
          </p:spPr>
          <p:txBody>
            <a:bodyPr wrap="square" lIns="91434" tIns="45717" rIns="91434" bIns="45717">
              <a:spAutoFit/>
            </a:bodyPr>
            <a:lstStyle/>
            <a:p>
              <a:pPr marL="0" lvl="1" defTabSz="732989">
                <a:defRPr/>
              </a:pPr>
              <a:r>
                <a:rPr lang="en-US" altLang="zh-CN" sz="800" kern="0" dirty="0">
                  <a:solidFill>
                    <a:schemeClr val="bg1"/>
                  </a:solidFill>
                  <a:latin typeface="微软雅黑" pitchFamily="34" charset="-122"/>
                  <a:ea typeface="微软雅黑" pitchFamily="34" charset="-122"/>
                  <a:cs typeface="Arial" pitchFamily="34" charset="0"/>
                </a:rPr>
                <a:t>Portugal </a:t>
              </a:r>
              <a:r>
                <a:rPr lang="en-US" altLang="zh-CN" sz="800" kern="0" dirty="0" err="1">
                  <a:solidFill>
                    <a:schemeClr val="bg1"/>
                  </a:solidFill>
                  <a:latin typeface="微软雅黑" pitchFamily="34" charset="-122"/>
                  <a:ea typeface="微软雅黑" pitchFamily="34" charset="-122"/>
                  <a:cs typeface="Arial" pitchFamily="34" charset="0"/>
                </a:rPr>
                <a:t>WhiteStar</a:t>
              </a:r>
              <a:endParaRPr lang="en-US" altLang="zh-CN" sz="800" kern="0" dirty="0">
                <a:solidFill>
                  <a:schemeClr val="bg1"/>
                </a:solidFill>
                <a:latin typeface="微软雅黑" pitchFamily="34" charset="-122"/>
                <a:ea typeface="微软雅黑" pitchFamily="34" charset="-122"/>
                <a:cs typeface="Arial" pitchFamily="34" charset="0"/>
              </a:endParaRPr>
            </a:p>
          </p:txBody>
        </p:sp>
        <p:sp>
          <p:nvSpPr>
            <p:cNvPr id="292" name="矩形 291"/>
            <p:cNvSpPr/>
            <p:nvPr/>
          </p:nvSpPr>
          <p:spPr>
            <a:xfrm>
              <a:off x="6624086" y="1493132"/>
              <a:ext cx="1790698" cy="511776"/>
            </a:xfrm>
            <a:prstGeom prst="rect">
              <a:avLst/>
            </a:prstGeom>
          </p:spPr>
          <p:txBody>
            <a:bodyPr wrap="square" lIns="91434" tIns="45717" rIns="91434" bIns="45717">
              <a:spAutoFit/>
            </a:bodyPr>
            <a:lstStyle/>
            <a:p>
              <a:pPr marL="0" lvl="1" defTabSz="732989">
                <a:defRPr/>
              </a:pPr>
              <a:r>
                <a:rPr lang="en-US" altLang="zh-CN" sz="800" kern="0" dirty="0">
                  <a:solidFill>
                    <a:schemeClr val="bg1"/>
                  </a:solidFill>
                  <a:latin typeface="微软雅黑" pitchFamily="34" charset="-122"/>
                  <a:ea typeface="微软雅黑" pitchFamily="34" charset="-122"/>
                  <a:cs typeface="Arial" pitchFamily="34" charset="0"/>
                </a:rPr>
                <a:t>Russia Central Bank</a:t>
              </a:r>
            </a:p>
            <a:p>
              <a:pPr marL="0" lvl="1" defTabSz="732989">
                <a:defRPr/>
              </a:pPr>
              <a:r>
                <a:rPr lang="en-US" altLang="zh-CN" sz="800" kern="0" dirty="0" err="1">
                  <a:solidFill>
                    <a:schemeClr val="bg1"/>
                  </a:solidFill>
                  <a:latin typeface="微软雅黑" pitchFamily="34" charset="-122"/>
                  <a:ea typeface="微软雅黑" pitchFamily="34" charset="-122"/>
                  <a:cs typeface="Arial" pitchFamily="34" charset="0"/>
                </a:rPr>
                <a:t>Vunkovo</a:t>
              </a:r>
              <a:r>
                <a:rPr lang="en-US" altLang="zh-CN" sz="800" kern="0" dirty="0">
                  <a:solidFill>
                    <a:schemeClr val="bg1"/>
                  </a:solidFill>
                  <a:latin typeface="微软雅黑" pitchFamily="34" charset="-122"/>
                  <a:ea typeface="微软雅黑" pitchFamily="34" charset="-122"/>
                  <a:cs typeface="Arial" pitchFamily="34" charset="0"/>
                </a:rPr>
                <a:t> Airport</a:t>
              </a:r>
            </a:p>
            <a:p>
              <a:pPr marL="0" lvl="1" defTabSz="732989">
                <a:defRPr/>
              </a:pPr>
              <a:r>
                <a:rPr lang="en-US" altLang="zh-CN" sz="800" kern="0" dirty="0" err="1">
                  <a:solidFill>
                    <a:schemeClr val="bg1"/>
                  </a:solidFill>
                  <a:latin typeface="微软雅黑" pitchFamily="34" charset="-122"/>
                  <a:ea typeface="微软雅黑" pitchFamily="34" charset="-122"/>
                  <a:cs typeface="Arial" pitchFamily="34" charset="0"/>
                </a:rPr>
                <a:t>Rostec</a:t>
              </a:r>
              <a:endParaRPr lang="en-US" altLang="zh-CN" sz="800" kern="0" dirty="0">
                <a:solidFill>
                  <a:schemeClr val="bg1"/>
                </a:solidFill>
                <a:latin typeface="微软雅黑" pitchFamily="34" charset="-122"/>
                <a:ea typeface="微软雅黑" pitchFamily="34" charset="-122"/>
                <a:cs typeface="Arial" pitchFamily="34" charset="0"/>
              </a:endParaRPr>
            </a:p>
          </p:txBody>
        </p:sp>
        <p:sp>
          <p:nvSpPr>
            <p:cNvPr id="294" name="矩形 293"/>
            <p:cNvSpPr/>
            <p:nvPr/>
          </p:nvSpPr>
          <p:spPr>
            <a:xfrm>
              <a:off x="6216958" y="3308449"/>
              <a:ext cx="1285679" cy="238826"/>
            </a:xfrm>
            <a:prstGeom prst="rect">
              <a:avLst/>
            </a:prstGeom>
          </p:spPr>
          <p:txBody>
            <a:bodyPr wrap="none" lIns="91434" tIns="45717" rIns="91434" bIns="45717">
              <a:spAutoFit/>
            </a:bodyPr>
            <a:lstStyle/>
            <a:p>
              <a:pPr marL="0" lvl="1" defTabSz="732989"/>
              <a:r>
                <a:rPr lang="en-US" altLang="zh-CN" sz="800" kern="0" dirty="0">
                  <a:solidFill>
                    <a:schemeClr val="bg1"/>
                  </a:solidFill>
                  <a:latin typeface="微软雅黑" pitchFamily="34" charset="-122"/>
                  <a:ea typeface="微软雅黑" pitchFamily="34" charset="-122"/>
                  <a:cs typeface="Arial" pitchFamily="34" charset="0"/>
                </a:rPr>
                <a:t>Singapore </a:t>
              </a:r>
              <a:r>
                <a:rPr lang="en-US" altLang="zh-CN" sz="800" kern="0" dirty="0" err="1">
                  <a:solidFill>
                    <a:schemeClr val="bg1"/>
                  </a:solidFill>
                  <a:latin typeface="微软雅黑" pitchFamily="34" charset="-122"/>
                  <a:ea typeface="微软雅黑" pitchFamily="34" charset="-122"/>
                  <a:cs typeface="Arial" pitchFamily="34" charset="0"/>
                </a:rPr>
                <a:t>StarHub</a:t>
              </a:r>
              <a:endParaRPr lang="en-US" altLang="zh-CN" sz="800" kern="0" dirty="0">
                <a:solidFill>
                  <a:schemeClr val="bg1"/>
                </a:solidFill>
                <a:latin typeface="微软雅黑" pitchFamily="34" charset="-122"/>
                <a:ea typeface="微软雅黑" pitchFamily="34" charset="-122"/>
                <a:cs typeface="Arial" pitchFamily="34" charset="0"/>
              </a:endParaRPr>
            </a:p>
          </p:txBody>
        </p:sp>
        <p:sp>
          <p:nvSpPr>
            <p:cNvPr id="296" name="矩形 295"/>
            <p:cNvSpPr/>
            <p:nvPr/>
          </p:nvSpPr>
          <p:spPr>
            <a:xfrm>
              <a:off x="6917352" y="2878470"/>
              <a:ext cx="1790698" cy="375300"/>
            </a:xfrm>
            <a:prstGeom prst="rect">
              <a:avLst/>
            </a:prstGeom>
          </p:spPr>
          <p:txBody>
            <a:bodyPr wrap="square" lIns="91434" tIns="45717" rIns="91434" bIns="45717">
              <a:spAutoFit/>
            </a:bodyPr>
            <a:lstStyle/>
            <a:p>
              <a:pPr marL="0" lvl="1" defTabSz="732989"/>
              <a:r>
                <a:rPr lang="en-US" altLang="zh-CN" sz="800" kern="0" dirty="0" err="1">
                  <a:solidFill>
                    <a:schemeClr val="bg1"/>
                  </a:solidFill>
                  <a:latin typeface="微软雅黑" pitchFamily="34" charset="-122"/>
                  <a:ea typeface="微软雅黑" pitchFamily="34" charset="-122"/>
                  <a:cs typeface="Arial" pitchFamily="34" charset="0"/>
                </a:rPr>
                <a:t>HKPU</a:t>
              </a:r>
              <a:endParaRPr lang="en-US" altLang="zh-CN" sz="800" kern="0" dirty="0">
                <a:solidFill>
                  <a:schemeClr val="bg1"/>
                </a:solidFill>
                <a:latin typeface="微软雅黑" pitchFamily="34" charset="-122"/>
                <a:ea typeface="微软雅黑" pitchFamily="34" charset="-122"/>
                <a:cs typeface="Arial" pitchFamily="34" charset="0"/>
              </a:endParaRPr>
            </a:p>
            <a:p>
              <a:pPr marL="0" lvl="1" defTabSz="732989"/>
              <a:r>
                <a:rPr lang="en-US" altLang="zh-CN" sz="800" kern="0" dirty="0">
                  <a:solidFill>
                    <a:schemeClr val="bg1"/>
                  </a:solidFill>
                  <a:latin typeface="微软雅黑" pitchFamily="34" charset="-122"/>
                  <a:ea typeface="微软雅黑" pitchFamily="34" charset="-122"/>
                  <a:cs typeface="Arial" pitchFamily="34" charset="0"/>
                </a:rPr>
                <a:t>China Life</a:t>
              </a:r>
            </a:p>
          </p:txBody>
        </p:sp>
        <p:pic>
          <p:nvPicPr>
            <p:cNvPr id="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49139" y="2734023"/>
              <a:ext cx="156856" cy="156856"/>
            </a:xfrm>
            <a:prstGeom prst="rect">
              <a:avLst/>
            </a:prstGeom>
            <a:noFill/>
          </p:spPr>
        </p:pic>
        <p:sp>
          <p:nvSpPr>
            <p:cNvPr id="300" name="矩形 299"/>
            <p:cNvSpPr/>
            <p:nvPr/>
          </p:nvSpPr>
          <p:spPr>
            <a:xfrm>
              <a:off x="4922202" y="2888923"/>
              <a:ext cx="1710428" cy="238826"/>
            </a:xfrm>
            <a:prstGeom prst="rect">
              <a:avLst/>
            </a:prstGeom>
          </p:spPr>
          <p:txBody>
            <a:bodyPr wrap="none" lIns="91434" tIns="45717" rIns="91434" bIns="45717">
              <a:spAutoFit/>
            </a:bodyPr>
            <a:lstStyle/>
            <a:p>
              <a:pPr marL="0" lvl="1" defTabSz="732989"/>
              <a:r>
                <a:rPr lang="en-US" altLang="zh-CN" sz="800" kern="0" dirty="0">
                  <a:solidFill>
                    <a:schemeClr val="bg1"/>
                  </a:solidFill>
                  <a:latin typeface="微软雅黑" pitchFamily="34" charset="-122"/>
                  <a:ea typeface="微软雅黑" pitchFamily="34" charset="-122"/>
                  <a:cs typeface="Arial" pitchFamily="34" charset="0"/>
                </a:rPr>
                <a:t>Saudi Electricity Company</a:t>
              </a:r>
            </a:p>
          </p:txBody>
        </p:sp>
        <p:sp>
          <p:nvSpPr>
            <p:cNvPr id="301" name="矩形 300"/>
            <p:cNvSpPr/>
            <p:nvPr/>
          </p:nvSpPr>
          <p:spPr>
            <a:xfrm>
              <a:off x="5580881" y="2506338"/>
              <a:ext cx="857238" cy="238826"/>
            </a:xfrm>
            <a:prstGeom prst="rect">
              <a:avLst/>
            </a:prstGeom>
          </p:spPr>
          <p:txBody>
            <a:bodyPr wrap="none" lIns="91434" tIns="45717" rIns="91434" bIns="45717">
              <a:spAutoFit/>
            </a:bodyPr>
            <a:lstStyle/>
            <a:p>
              <a:pPr marL="0" lvl="1" defTabSz="732989"/>
              <a:r>
                <a:rPr lang="en-US" altLang="zh-CN" sz="800" kern="0" dirty="0" err="1">
                  <a:solidFill>
                    <a:schemeClr val="bg1"/>
                  </a:solidFill>
                  <a:latin typeface="微软雅黑" pitchFamily="34" charset="-122"/>
                  <a:ea typeface="微软雅黑" pitchFamily="34" charset="-122"/>
                  <a:cs typeface="Arial" pitchFamily="34" charset="0"/>
                </a:rPr>
                <a:t>UAE</a:t>
              </a:r>
              <a:r>
                <a:rPr lang="en-US" altLang="zh-CN" sz="800" kern="0" dirty="0">
                  <a:solidFill>
                    <a:schemeClr val="bg1"/>
                  </a:solidFill>
                  <a:latin typeface="微软雅黑" pitchFamily="34" charset="-122"/>
                  <a:ea typeface="微软雅黑" pitchFamily="34" charset="-122"/>
                  <a:cs typeface="Arial" pitchFamily="34" charset="0"/>
                </a:rPr>
                <a:t> </a:t>
              </a:r>
              <a:r>
                <a:rPr lang="en-US" altLang="zh-CN" sz="800" kern="0" dirty="0" err="1">
                  <a:solidFill>
                    <a:schemeClr val="bg1"/>
                  </a:solidFill>
                  <a:latin typeface="微软雅黑" pitchFamily="34" charset="-122"/>
                  <a:ea typeface="微软雅黑" pitchFamily="34" charset="-122"/>
                  <a:cs typeface="Arial" pitchFamily="34" charset="0"/>
                </a:rPr>
                <a:t>ADMA</a:t>
              </a:r>
              <a:endParaRPr lang="en-US" altLang="zh-CN" sz="800" kern="0" dirty="0">
                <a:solidFill>
                  <a:schemeClr val="bg1"/>
                </a:solidFill>
                <a:latin typeface="微软雅黑" pitchFamily="34" charset="-122"/>
                <a:ea typeface="微软雅黑" pitchFamily="34" charset="-122"/>
                <a:cs typeface="Arial" pitchFamily="34" charset="0"/>
              </a:endParaRPr>
            </a:p>
          </p:txBody>
        </p:sp>
        <p:sp>
          <p:nvSpPr>
            <p:cNvPr id="302" name="矩形 301"/>
            <p:cNvSpPr/>
            <p:nvPr/>
          </p:nvSpPr>
          <p:spPr>
            <a:xfrm>
              <a:off x="2375210" y="3313282"/>
              <a:ext cx="1790698" cy="238826"/>
            </a:xfrm>
            <a:prstGeom prst="rect">
              <a:avLst/>
            </a:prstGeom>
          </p:spPr>
          <p:txBody>
            <a:bodyPr wrap="square" lIns="91434" tIns="45717" rIns="91434" bIns="45717">
              <a:spAutoFit/>
            </a:bodyPr>
            <a:lstStyle/>
            <a:p>
              <a:pPr marL="0" lvl="1" defTabSz="732989">
                <a:defRPr/>
              </a:pPr>
              <a:r>
                <a:rPr lang="en-US" altLang="zh-CN" sz="800" kern="0" dirty="0">
                  <a:solidFill>
                    <a:schemeClr val="bg1"/>
                  </a:solidFill>
                  <a:latin typeface="微软雅黑" pitchFamily="34" charset="-122"/>
                  <a:ea typeface="微软雅黑" pitchFamily="34" charset="-122"/>
                  <a:cs typeface="Arial" pitchFamily="34" charset="0"/>
                </a:rPr>
                <a:t>Venezuela </a:t>
              </a:r>
              <a:r>
                <a:rPr lang="en-US" altLang="zh-CN" sz="800" kern="0" dirty="0" err="1">
                  <a:solidFill>
                    <a:schemeClr val="bg1"/>
                  </a:solidFill>
                  <a:latin typeface="微软雅黑" pitchFamily="34" charset="-122"/>
                  <a:ea typeface="微软雅黑" pitchFamily="34" charset="-122"/>
                  <a:cs typeface="Arial" pitchFamily="34" charset="0"/>
                  <a:sym typeface="Wingdings" pitchFamily="2" charset="2"/>
                </a:rPr>
                <a:t>Previsora</a:t>
              </a:r>
              <a:endParaRPr lang="en-US" altLang="zh-CN" sz="800" kern="0" dirty="0">
                <a:solidFill>
                  <a:schemeClr val="bg1"/>
                </a:solidFill>
                <a:latin typeface="微软雅黑" pitchFamily="34" charset="-122"/>
                <a:ea typeface="微软雅黑" pitchFamily="34" charset="-122"/>
                <a:cs typeface="Arial" pitchFamily="34" charset="0"/>
              </a:endParaRPr>
            </a:p>
          </p:txBody>
        </p:sp>
        <p:sp>
          <p:nvSpPr>
            <p:cNvPr id="303" name="矩形 302"/>
            <p:cNvSpPr/>
            <p:nvPr/>
          </p:nvSpPr>
          <p:spPr>
            <a:xfrm>
              <a:off x="2063750" y="4132870"/>
              <a:ext cx="1790698" cy="238826"/>
            </a:xfrm>
            <a:prstGeom prst="rect">
              <a:avLst/>
            </a:prstGeom>
          </p:spPr>
          <p:txBody>
            <a:bodyPr wrap="square" lIns="91434" tIns="45717" rIns="91434" bIns="45717">
              <a:spAutoFit/>
            </a:bodyPr>
            <a:lstStyle/>
            <a:p>
              <a:pPr marL="0" lvl="1" defTabSz="732989">
                <a:defRPr/>
              </a:pPr>
              <a:r>
                <a:rPr lang="en-US" altLang="zh-CN" sz="800" kern="0" dirty="0" err="1">
                  <a:solidFill>
                    <a:schemeClr val="bg1"/>
                  </a:solidFill>
                  <a:latin typeface="微软雅黑" pitchFamily="34" charset="-122"/>
                  <a:ea typeface="微软雅黑" pitchFamily="34" charset="-122"/>
                  <a:cs typeface="Arial" pitchFamily="34" charset="0"/>
                </a:rPr>
                <a:t>CCB</a:t>
              </a:r>
              <a:r>
                <a:rPr lang="en-US" altLang="zh-CN" sz="800" kern="0" dirty="0">
                  <a:solidFill>
                    <a:schemeClr val="bg1"/>
                  </a:solidFill>
                  <a:latin typeface="微软雅黑" pitchFamily="34" charset="-122"/>
                  <a:ea typeface="微软雅黑" pitchFamily="34" charset="-122"/>
                  <a:cs typeface="Arial" pitchFamily="34" charset="0"/>
                </a:rPr>
                <a:t> in Chile</a:t>
              </a:r>
            </a:p>
          </p:txBody>
        </p:sp>
        <p:sp>
          <p:nvSpPr>
            <p:cNvPr id="315" name="矩形 314"/>
            <p:cNvSpPr/>
            <p:nvPr/>
          </p:nvSpPr>
          <p:spPr>
            <a:xfrm>
              <a:off x="4476752" y="3999520"/>
              <a:ext cx="1790698" cy="238826"/>
            </a:xfrm>
            <a:prstGeom prst="rect">
              <a:avLst/>
            </a:prstGeom>
          </p:spPr>
          <p:txBody>
            <a:bodyPr wrap="square" lIns="91434" tIns="45717" rIns="91434" bIns="45717">
              <a:spAutoFit/>
            </a:bodyPr>
            <a:lstStyle/>
            <a:p>
              <a:pPr marL="0" lvl="1" defTabSz="732989">
                <a:defRPr/>
              </a:pPr>
              <a:r>
                <a:rPr lang="en-US" altLang="zh-CN" sz="800" kern="0" dirty="0">
                  <a:solidFill>
                    <a:schemeClr val="bg1"/>
                  </a:solidFill>
                  <a:latin typeface="微软雅黑" pitchFamily="34" charset="-122"/>
                  <a:ea typeface="微软雅黑" pitchFamily="34" charset="-122"/>
                  <a:cs typeface="Arial" pitchFamily="34" charset="0"/>
                </a:rPr>
                <a:t>South Africa </a:t>
              </a:r>
              <a:r>
                <a:rPr lang="en-US" altLang="zh-CN" sz="800" kern="0" dirty="0" err="1">
                  <a:solidFill>
                    <a:schemeClr val="bg1"/>
                  </a:solidFill>
                  <a:latin typeface="微软雅黑" pitchFamily="34" charset="-122"/>
                  <a:ea typeface="微软雅黑" pitchFamily="34" charset="-122"/>
                  <a:cs typeface="Arial" pitchFamily="34" charset="0"/>
                </a:rPr>
                <a:t>EMM</a:t>
              </a:r>
              <a:endParaRPr lang="en-US" altLang="zh-CN" sz="800" kern="0" dirty="0">
                <a:solidFill>
                  <a:schemeClr val="bg1"/>
                </a:solidFill>
                <a:latin typeface="微软雅黑" pitchFamily="34" charset="-122"/>
                <a:ea typeface="微软雅黑" pitchFamily="34" charset="-122"/>
                <a:cs typeface="Arial" pitchFamily="34" charset="0"/>
              </a:endParaRPr>
            </a:p>
          </p:txBody>
        </p:sp>
        <p:pic>
          <p:nvPicPr>
            <p:cNvPr id="3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7467" y="2546585"/>
              <a:ext cx="156856" cy="156856"/>
            </a:xfrm>
            <a:prstGeom prst="rect">
              <a:avLst/>
            </a:prstGeom>
            <a:noFill/>
          </p:spPr>
        </p:pic>
        <p:pic>
          <p:nvPicPr>
            <p:cNvPr id="3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3927" y="3124764"/>
              <a:ext cx="156856" cy="156856"/>
            </a:xfrm>
            <a:prstGeom prst="rect">
              <a:avLst/>
            </a:prstGeom>
            <a:noFill/>
          </p:spPr>
        </p:pic>
        <p:pic>
          <p:nvPicPr>
            <p:cNvPr id="3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62588" y="2839876"/>
              <a:ext cx="156856" cy="156856"/>
            </a:xfrm>
            <a:prstGeom prst="rect">
              <a:avLst/>
            </a:prstGeom>
            <a:noFill/>
          </p:spPr>
        </p:pic>
        <p:pic>
          <p:nvPicPr>
            <p:cNvPr id="3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17360" y="2420976"/>
              <a:ext cx="156856" cy="156856"/>
            </a:xfrm>
            <a:prstGeom prst="rect">
              <a:avLst/>
            </a:prstGeom>
            <a:noFill/>
          </p:spPr>
        </p:pic>
        <p:pic>
          <p:nvPicPr>
            <p:cNvPr id="3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67230" y="1677462"/>
              <a:ext cx="156856" cy="156856"/>
            </a:xfrm>
            <a:prstGeom prst="rect">
              <a:avLst/>
            </a:prstGeom>
            <a:noFill/>
          </p:spPr>
        </p:pic>
        <p:pic>
          <p:nvPicPr>
            <p:cNvPr id="3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48518" y="1952199"/>
              <a:ext cx="156856" cy="156856"/>
            </a:xfrm>
            <a:prstGeom prst="rect">
              <a:avLst/>
            </a:prstGeom>
            <a:noFill/>
          </p:spPr>
        </p:pic>
        <p:pic>
          <p:nvPicPr>
            <p:cNvPr id="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42841" y="2333377"/>
              <a:ext cx="156856" cy="156856"/>
            </a:xfrm>
            <a:prstGeom prst="rect">
              <a:avLst/>
            </a:prstGeom>
            <a:noFill/>
          </p:spPr>
        </p:pic>
        <p:pic>
          <p:nvPicPr>
            <p:cNvPr id="3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45952" y="2333377"/>
              <a:ext cx="156856" cy="156856"/>
            </a:xfrm>
            <a:prstGeom prst="rect">
              <a:avLst/>
            </a:prstGeom>
            <a:noFill/>
          </p:spPr>
        </p:pic>
        <p:pic>
          <p:nvPicPr>
            <p:cNvPr id="3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29143" y="3134923"/>
              <a:ext cx="156856" cy="156856"/>
            </a:xfrm>
            <a:prstGeom prst="rect">
              <a:avLst/>
            </a:prstGeom>
            <a:noFill/>
          </p:spPr>
        </p:pic>
        <p:pic>
          <p:nvPicPr>
            <p:cNvPr id="3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26359" y="3990545"/>
              <a:ext cx="156856" cy="156856"/>
            </a:xfrm>
            <a:prstGeom prst="rect">
              <a:avLst/>
            </a:prstGeom>
            <a:noFill/>
          </p:spPr>
        </p:pic>
        <p:pic>
          <p:nvPicPr>
            <p:cNvPr id="3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86443" y="3812193"/>
              <a:ext cx="156856" cy="156856"/>
            </a:xfrm>
            <a:prstGeom prst="rect">
              <a:avLst/>
            </a:prstGeom>
            <a:noFill/>
          </p:spPr>
        </p:pic>
      </p:grpSp>
    </p:spTree>
    <p:extLst>
      <p:ext uri="{BB962C8B-B14F-4D97-AF65-F5344CB8AC3E}">
        <p14:creationId xmlns:p14="http://schemas.microsoft.com/office/powerpoint/2010/main" val="176957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中石油2.JPG"/>
          <p:cNvPicPr>
            <a:picLocks noChangeAspect="1"/>
          </p:cNvPicPr>
          <p:nvPr/>
        </p:nvPicPr>
        <p:blipFill>
          <a:blip r:embed="rId3" cstate="print"/>
          <a:stretch>
            <a:fillRect/>
          </a:stretch>
        </p:blipFill>
        <p:spPr>
          <a:xfrm>
            <a:off x="0" y="0"/>
            <a:ext cx="9144000" cy="5143500"/>
          </a:xfrm>
          <a:prstGeom prst="rect">
            <a:avLst/>
          </a:prstGeom>
        </p:spPr>
      </p:pic>
      <p:sp>
        <p:nvSpPr>
          <p:cNvPr id="2" name="标题 1"/>
          <p:cNvSpPr>
            <a:spLocks noGrp="1"/>
          </p:cNvSpPr>
          <p:nvPr>
            <p:ph type="title"/>
          </p:nvPr>
        </p:nvSpPr>
        <p:spPr>
          <a:xfrm>
            <a:off x="144661" y="273352"/>
            <a:ext cx="8973335" cy="1110542"/>
          </a:xfrm>
        </p:spPr>
        <p:txBody>
          <a:bodyPr lIns="68562" tIns="34281" rIns="68562" bIns="34281">
            <a:noAutofit/>
          </a:bodyPr>
          <a:lstStyle/>
          <a:p>
            <a:r>
              <a:rPr lang="en-US" altLang="zh-CN" sz="2700" dirty="0">
                <a:latin typeface="Arial"/>
              </a:rPr>
              <a:t>China Petrol (CPP) 0 Downtime Service System </a:t>
            </a:r>
            <a:endParaRPr lang="zh-CN" altLang="en-US" sz="2700" dirty="0">
              <a:latin typeface="Arial"/>
            </a:endParaRPr>
          </a:p>
        </p:txBody>
      </p:sp>
      <p:sp>
        <p:nvSpPr>
          <p:cNvPr id="4" name="矩形 3"/>
          <p:cNvSpPr/>
          <p:nvPr/>
        </p:nvSpPr>
        <p:spPr bwMode="auto">
          <a:xfrm>
            <a:off x="0" y="2571750"/>
            <a:ext cx="7596336" cy="1080120"/>
          </a:xfrm>
          <a:prstGeom prst="rect">
            <a:avLst/>
          </a:prstGeom>
          <a:solidFill>
            <a:srgbClr val="0070C0">
              <a:alpha val="8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rtlCol="0" anchor="t" anchorCtr="0" compatLnSpc="1">
            <a:prstTxWarp prst="textNoShape">
              <a:avLst/>
            </a:prstTxWarp>
          </a:bodyPr>
          <a:lstStyle/>
          <a:p>
            <a:pPr>
              <a:buClr>
                <a:srgbClr val="CC9900"/>
              </a:buClr>
            </a:pPr>
            <a:r>
              <a:rPr lang="en-US" altLang="en-US" sz="2000" dirty="0">
                <a:solidFill>
                  <a:schemeClr val="bg1"/>
                </a:solidFill>
                <a:latin typeface="Arial"/>
                <a:ea typeface="微软雅黑" pitchFamily="34" charset="-122"/>
                <a:cs typeface="Arial" pitchFamily="34" charset="0"/>
                <a:sym typeface="Calibri"/>
              </a:rPr>
              <a:t>B</a:t>
            </a:r>
            <a:r>
              <a:rPr lang="en-US" altLang="zh-CN" sz="2000" dirty="0">
                <a:solidFill>
                  <a:schemeClr val="bg1"/>
                </a:solidFill>
                <a:latin typeface="Arial"/>
                <a:ea typeface="微软雅黑" pitchFamily="34" charset="-122"/>
                <a:cs typeface="Arial" pitchFamily="34" charset="0"/>
                <a:sym typeface="Calibri"/>
              </a:rPr>
              <a:t>uilding </a:t>
            </a:r>
            <a:r>
              <a:rPr lang="en-US" altLang="en-US" sz="2800" b="1" dirty="0">
                <a:solidFill>
                  <a:srgbClr val="FFC000"/>
                </a:solidFill>
                <a:latin typeface="Arial"/>
                <a:ea typeface="微软雅黑" pitchFamily="34" charset="-122"/>
                <a:cs typeface="Arial" pitchFamily="34" charset="0"/>
                <a:sym typeface="Calibri"/>
              </a:rPr>
              <a:t>A</a:t>
            </a:r>
            <a:r>
              <a:rPr lang="en-US" altLang="zh-CN" sz="2800" b="1" dirty="0">
                <a:solidFill>
                  <a:srgbClr val="FFC000"/>
                </a:solidFill>
                <a:latin typeface="Arial"/>
                <a:ea typeface="微软雅黑" pitchFamily="34" charset="-122"/>
                <a:cs typeface="Arial" pitchFamily="34" charset="0"/>
                <a:sym typeface="Calibri"/>
              </a:rPr>
              <a:t>ctive-Active</a:t>
            </a:r>
            <a:r>
              <a:rPr lang="en-US" altLang="zh-CN" sz="2000" dirty="0">
                <a:solidFill>
                  <a:schemeClr val="bg1"/>
                </a:solidFill>
                <a:latin typeface="Arial"/>
                <a:ea typeface="微软雅黑" pitchFamily="34" charset="-122"/>
                <a:cs typeface="Arial" pitchFamily="34" charset="0"/>
                <a:sym typeface="Calibri"/>
              </a:rPr>
              <a:t> Data Centers to achieve </a:t>
            </a:r>
            <a:r>
              <a:rPr lang="en-US" altLang="zh-CN" sz="2800" b="1" dirty="0">
                <a:solidFill>
                  <a:srgbClr val="FFC000"/>
                </a:solidFill>
                <a:latin typeface="Arial"/>
                <a:ea typeface="微软雅黑" pitchFamily="34" charset="-122"/>
                <a:cs typeface="Arial" pitchFamily="34" charset="0"/>
                <a:sym typeface="Calibri"/>
              </a:rPr>
              <a:t>0</a:t>
            </a:r>
            <a:r>
              <a:rPr lang="en-US" altLang="zh-CN" sz="2000" dirty="0">
                <a:solidFill>
                  <a:schemeClr val="bg1"/>
                </a:solidFill>
                <a:latin typeface="Arial"/>
                <a:ea typeface="微软雅黑" pitchFamily="34" charset="-122"/>
                <a:cs typeface="Arial" pitchFamily="34" charset="0"/>
                <a:sym typeface="Calibri"/>
              </a:rPr>
              <a:t> data loss and </a:t>
            </a:r>
            <a:r>
              <a:rPr lang="en-US" altLang="zh-CN" sz="2800" dirty="0">
                <a:solidFill>
                  <a:srgbClr val="FFC000"/>
                </a:solidFill>
                <a:latin typeface="Arial"/>
                <a:ea typeface="微软雅黑" pitchFamily="34" charset="-122"/>
                <a:cs typeface="Arial" pitchFamily="34" charset="0"/>
                <a:sym typeface="Calibri"/>
              </a:rPr>
              <a:t>0</a:t>
            </a:r>
            <a:r>
              <a:rPr lang="en-US" altLang="zh-CN" sz="2000" dirty="0">
                <a:solidFill>
                  <a:schemeClr val="bg1"/>
                </a:solidFill>
                <a:latin typeface="Arial"/>
                <a:ea typeface="微软雅黑" pitchFamily="34" charset="-122"/>
                <a:cs typeface="Arial" pitchFamily="34" charset="0"/>
                <a:sym typeface="Calibri"/>
              </a:rPr>
              <a:t> business interruption for 56 core applications.</a:t>
            </a:r>
            <a:endParaRPr lang="en-US" altLang="en-US" sz="2000" dirty="0">
              <a:solidFill>
                <a:schemeClr val="bg1"/>
              </a:solidFill>
              <a:latin typeface="Arial"/>
              <a:ea typeface="微软雅黑" pitchFamily="34" charset="-122"/>
              <a:cs typeface="Arial" pitchFamily="34" charset="0"/>
              <a:sym typeface="Calibri"/>
            </a:endParaRPr>
          </a:p>
          <a:p>
            <a:pPr>
              <a:buClr>
                <a:srgbClr val="CC9900"/>
              </a:buClr>
            </a:pPr>
            <a:endParaRPr lang="en-US" altLang="en-US" dirty="0">
              <a:solidFill>
                <a:schemeClr val="bg1"/>
              </a:solidFill>
              <a:latin typeface="Arial"/>
              <a:ea typeface="微软雅黑" pitchFamily="34" charset="-122"/>
              <a:cs typeface="Arial" pitchFamily="34" charset="0"/>
              <a:sym typeface="Calibri"/>
            </a:endParaRPr>
          </a:p>
        </p:txBody>
      </p:sp>
    </p:spTree>
  </p:cSld>
  <p:clrMapOvr>
    <a:masterClrMapping/>
  </p:clrMapOvr>
</p:sld>
</file>

<file path=ppt/theme/theme1.xml><?xml version="1.0" encoding="utf-8"?>
<a:theme xmlns:a="http://schemas.openxmlformats.org/drawingml/2006/main" name="7_Building a better connected world">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Building a better connected world</Template>
  <TotalTime>9658</TotalTime>
  <Words>599</Words>
  <Application>Microsoft Office PowerPoint</Application>
  <PresentationFormat>Presentazione su schermo (16:9)</PresentationFormat>
  <Paragraphs>190</Paragraphs>
  <Slides>14</Slides>
  <Notes>14</Notes>
  <HiddenSlides>0</HiddenSlides>
  <MMClips>0</MMClips>
  <ScaleCrop>false</ScaleCrop>
  <HeadingPairs>
    <vt:vector size="6" baseType="variant">
      <vt:variant>
        <vt:lpstr>Caratteri utilizzati</vt:lpstr>
      </vt:variant>
      <vt:variant>
        <vt:i4>11</vt:i4>
      </vt:variant>
      <vt:variant>
        <vt:lpstr>Tema</vt:lpstr>
      </vt:variant>
      <vt:variant>
        <vt:i4>4</vt:i4>
      </vt:variant>
      <vt:variant>
        <vt:lpstr>Titoli diapositive</vt:lpstr>
      </vt:variant>
      <vt:variant>
        <vt:i4>14</vt:i4>
      </vt:variant>
    </vt:vector>
  </HeadingPairs>
  <TitlesOfParts>
    <vt:vector size="29" baseType="lpstr">
      <vt:lpstr>Microsoft YaHei</vt:lpstr>
      <vt:lpstr>Microsoft YaHei</vt:lpstr>
      <vt:lpstr>MS PGothic</vt:lpstr>
      <vt:lpstr>黑体</vt:lpstr>
      <vt:lpstr>宋体</vt:lpstr>
      <vt:lpstr>Arial</vt:lpstr>
      <vt:lpstr>Calibri</vt:lpstr>
      <vt:lpstr>FrutigerNext LT Medium</vt:lpstr>
      <vt:lpstr>华文细黑</vt:lpstr>
      <vt:lpstr>Times New Roman</vt:lpstr>
      <vt:lpstr>Wingdings</vt:lpstr>
      <vt:lpstr>7_Building a better connected world</vt:lpstr>
      <vt:lpstr>15_主题1</vt:lpstr>
      <vt:lpstr>18_主题1</vt:lpstr>
      <vt:lpstr>16_主题1</vt:lpstr>
      <vt:lpstr>Huawei BC&amp;DR Solution</vt:lpstr>
      <vt:lpstr>Why Is the BC&amp;DR Necessary?</vt:lpstr>
      <vt:lpstr>Huawei BC&amp;DR Solution Panorama</vt:lpstr>
      <vt:lpstr>Presentazione standard di PowerPoint</vt:lpstr>
      <vt:lpstr>Presentazione standard di PowerPoint</vt:lpstr>
      <vt:lpstr>Presentazione standard di PowerPoint</vt:lpstr>
      <vt:lpstr>Presentazione standard di PowerPoint</vt:lpstr>
      <vt:lpstr>420+ Customers Choose Huawei BC&amp;DR Solution</vt:lpstr>
      <vt:lpstr>China Petrol (CPP) 0 Downtime Service System </vt:lpstr>
      <vt:lpstr>South Africa EMM 0 Downtime in Core Services</vt:lpstr>
      <vt:lpstr> Ningbo E-Government Active-Active Cloud Data Center</vt:lpstr>
      <vt:lpstr>Portugal WhiteStar Geo-Redundant Mode BC&amp;DR Solution</vt:lpstr>
      <vt:lpstr>Spain's Candelaria Hospital 24/7 Online Service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better connected world</dc:title>
  <dc:creator>z00164042</dc:creator>
  <cp:lastModifiedBy>Eleonora Bove</cp:lastModifiedBy>
  <cp:revision>715</cp:revision>
  <dcterms:created xsi:type="dcterms:W3CDTF">2014-12-10T06:05:08Z</dcterms:created>
  <dcterms:modified xsi:type="dcterms:W3CDTF">2017-03-28T09:14:44Z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(4)+mRI5gXQHovmfVtvGi8YEj8MNucGyGqF6+S9e0Cq/oHdRt7j1cQpCgfR2wT34wXo3ifSLdp2_x000d_
yKWO99KTItGSQ+TlzeBGJwsp349jT3IYFg4uIIAGN1Sr6+zVCJQ83zqXieIpRC0ddyp00XIe_x000d_
AGQKlhgmFM3HQOYoMc7WxtsaVOvJxMXiHg0qf/nNhokoPB4Wp9r/kNZ90e1txeJqHcJWACTu_x000d_
VqQv5ACQ2nD4EZ87NP</vt:lpwstr>
  </property>
  <property fmtid="{D5CDD505-2E9C-101B-9397-08002B2CF9AE}" pid="3" name="_ms_pID_7253431">
    <vt:lpwstr>px3Ik0ZLGzfQzcCJsqyA3kvMOARvCMBL8Dhd75pjtmUV1aC6+8Ocxe_x000d_
bTa5I8Vdm6Kj28DsD6+YWqoh2lvpINNVtub7jghbMZ2e2pMxL4FAIVSA3xq1LicoEfUbh+E3_x000d_
+mvpI/wSYvDz2t8u1JHubKvNV7JNQUiW7iXzGhZb8OEDRGzgpz/C2sKYFd3zk/zuyM8TKKtY_x000d_
I+kyilpsAB3ZpR2buezpdf7vRdHbktFqV01V</vt:lpwstr>
  </property>
  <property fmtid="{D5CDD505-2E9C-101B-9397-08002B2CF9AE}" pid="4" name="_ms_pID_7253432">
    <vt:lpwstr>bPscNl73h+KBMIOAsGC5BjFPwGo4c9Erl1dl_x000d_
vs9OFVH4nUw6/t2aDq73yszRyL3FPUhqCxmmmuwVQHBnVOI56+ChAskHL52OZcAKavGhiXII_x000d_
aFSH+fQOLCuyhbAuBRYHGK3Tn2LIm/L/CRUstyABzM1b5HQdNsEncFPMhWribToTFsuj6hAo_x000d_
mvmyMQyM4tgghZnUKjGMVJQFQC0Bt2gS/+gcFl+EcP/wCA/uiZjETW</vt:lpwstr>
  </property>
  <property fmtid="{D5CDD505-2E9C-101B-9397-08002B2CF9AE}" pid="5" name="_ms_pID_7253433">
    <vt:lpwstr>9m</vt:lpwstr>
  </property>
  <property fmtid="{D5CDD505-2E9C-101B-9397-08002B2CF9AE}" pid="6" name="_new_ms_pID_72543">
    <vt:lpwstr>(3)czPMmMLXXKmuzCVMMRTbiXEcY6Q0biSI0HP+otcwrwHQZZ4b5WfjUFsAL+jCQbmWEn0AtBzS
YtC85enRPFCO7y/YHydKTumeYSraxQQQG3NA0310vLKDL0nu3D2JPl/dTl/yb9lSBJ/2Pllw
l8dMGHGGYD77vSYFMXido8sqfEwNDChWV5o+aVeHTHxuLDvutL0KtHlDtlfsrUoyT9wb4c3n
KubXuZo6LEduhNIcUh</vt:lpwstr>
  </property>
  <property fmtid="{D5CDD505-2E9C-101B-9397-08002B2CF9AE}" pid="7" name="_new_ms_pID_725431">
    <vt:lpwstr>dmwSLiN+U7vtM7oNUfayGvPh+LieZL2+XUYDndjWODqhi685zmqR2K
PZ9O5obC8IWDcdT67mUrElQwTVM0H0ZIT5PzzCkgmOnjGe/uwc7forQHAOHAB96R2wnzktOr
EcTfNtekvAfYNV/YeNvzAyehSHT7sjbm+rSOJR2AdSe+WfvTMQd1AwJMx4MW3DZbNSo8TrEf
Y/PKbJSSklGOu+Kgef50z4XlmmV1OUqaQMpG</vt:lpwstr>
  </property>
  <property fmtid="{D5CDD505-2E9C-101B-9397-08002B2CF9AE}" pid="8" name="_new_ms_pID_725432">
    <vt:lpwstr>ucUBR+YA8bp4mSIUxXsyyVhq1aKiUyQ832lm
9UfhlzJB84FJoMS1U3QOLgt657HqOvswPrYvuI0jXerH3QRIU11GxKMWdohit//+DrdKy7kE
vUCyx+dT/oDqeIEbhnvZH7NtlwZiO/Vj2JabAVqMpuuN1ebVEK0IGQMMYNcS7KzYi5fCe+xZ
cWuDK4tux5v4JGXfIESNzFKtePF84yQUQak=</vt:lpwstr>
  </property>
  <property fmtid="{D5CDD505-2E9C-101B-9397-08002B2CF9AE}" pid="9" name="_new_ms_pID_725433">
    <vt:lpwstr>lj</vt:lpwstr>
  </property>
  <property fmtid="{D5CDD505-2E9C-101B-9397-08002B2CF9AE}" pid="10" name="_2015_ms_pID_725343">
    <vt:lpwstr>(3)K4GByJwsp0xnl4Ikyh9F4i+KaTTpP7jVS/pJpTd74kpF2jAbSUxLuRgS1oy4y3mUswdSybGV
dItyg37rp3dMQAxjfsuL3JMJl2rO5wISP6V6RdGZqfaL8Q0mi+Hy8h7c1kubqC1gFIMCvii1
dTdi2BR/+Vzqm/a3mstSZWxKX7WC198qThvd00dmHQaTNMy4/2tzukwQlbXNrCI4i8Nw2JTA
FLeM5QCuWVOzWeYQje</vt:lpwstr>
  </property>
  <property fmtid="{D5CDD505-2E9C-101B-9397-08002B2CF9AE}" pid="11" name="_2015_ms_pID_7253431">
    <vt:lpwstr>PT7Q+eeuJl1YoKqKSIn6pzYBOJE9V/ysLvTy3lXf3JQAHggcnfXDdA
XkJTNBTodbxxvu5F+879iLb06tTlAviL3pP1XImSmZ4d/vogFitoBKAJbXN4ClTeJv4LIaRK
EToFQxN84dX0EbS99WWQDLNEDJI5EUjllOYjZdCS/OyPlnCDnyt9lGp3ZFq1tiC0BgJ+MwKE
QSOLwY9haQlNYr3qC5icvnwYbu0t+Xvt7MTS</vt:lpwstr>
  </property>
  <property fmtid="{D5CDD505-2E9C-101B-9397-08002B2CF9AE}" pid="12" name="_2015_ms_pID_7253432">
    <vt:lpwstr>O0on557kSsiwmt+bVEeVe/A=</vt:lpwstr>
  </property>
  <property fmtid="{D5CDD505-2E9C-101B-9397-08002B2CF9AE}" pid="13" name="_readonly">
    <vt:lpwstr/>
  </property>
  <property fmtid="{D5CDD505-2E9C-101B-9397-08002B2CF9AE}" pid="14" name="_change">
    <vt:lpwstr/>
  </property>
  <property fmtid="{D5CDD505-2E9C-101B-9397-08002B2CF9AE}" pid="15" name="_full-control">
    <vt:lpwstr/>
  </property>
  <property fmtid="{D5CDD505-2E9C-101B-9397-08002B2CF9AE}" pid="16" name="sflag">
    <vt:lpwstr>1462784484</vt:lpwstr>
  </property>
</Properties>
</file>