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7" r:id="rId4"/>
    <p:sldId id="268" r:id="rId5"/>
    <p:sldId id="265" r:id="rId6"/>
    <p:sldId id="257" r:id="rId7"/>
    <p:sldId id="263" r:id="rId8"/>
    <p:sldId id="264" r:id="rId9"/>
    <p:sldId id="266" r:id="rId10"/>
    <p:sldId id="261" r:id="rId1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38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218AC-5E19-45E6-8EA1-B17DD1B8F653}" type="datetimeFigureOut">
              <a:rPr lang="it-IT" smtClean="0"/>
              <a:pPr/>
              <a:t>27/03/2017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49751-799C-4D82-B733-D0F51E0CD94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218AC-5E19-45E6-8EA1-B17DD1B8F653}" type="datetimeFigureOut">
              <a:rPr lang="it-IT" smtClean="0"/>
              <a:pPr/>
              <a:t>27/03/2017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49751-799C-4D82-B733-D0F51E0CD94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218AC-5E19-45E6-8EA1-B17DD1B8F653}" type="datetimeFigureOut">
              <a:rPr lang="it-IT" smtClean="0"/>
              <a:pPr/>
              <a:t>27/03/2017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49751-799C-4D82-B733-D0F51E0CD94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218AC-5E19-45E6-8EA1-B17DD1B8F653}" type="datetimeFigureOut">
              <a:rPr lang="it-IT" smtClean="0"/>
              <a:pPr/>
              <a:t>27/03/2017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49751-799C-4D82-B733-D0F51E0CD94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218AC-5E19-45E6-8EA1-B17DD1B8F653}" type="datetimeFigureOut">
              <a:rPr lang="it-IT" smtClean="0"/>
              <a:pPr/>
              <a:t>27/03/2017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49751-799C-4D82-B733-D0F51E0CD94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218AC-5E19-45E6-8EA1-B17DD1B8F653}" type="datetimeFigureOut">
              <a:rPr lang="it-IT" smtClean="0"/>
              <a:pPr/>
              <a:t>27/03/2017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49751-799C-4D82-B733-D0F51E0CD94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218AC-5E19-45E6-8EA1-B17DD1B8F653}" type="datetimeFigureOut">
              <a:rPr lang="it-IT" smtClean="0"/>
              <a:pPr/>
              <a:t>27/03/2017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49751-799C-4D82-B733-D0F51E0CD94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218AC-5E19-45E6-8EA1-B17DD1B8F653}" type="datetimeFigureOut">
              <a:rPr lang="it-IT" smtClean="0"/>
              <a:pPr/>
              <a:t>27/03/2017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49751-799C-4D82-B733-D0F51E0CD94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218AC-5E19-45E6-8EA1-B17DD1B8F653}" type="datetimeFigureOut">
              <a:rPr lang="it-IT" smtClean="0"/>
              <a:pPr/>
              <a:t>27/03/2017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49751-799C-4D82-B733-D0F51E0CD94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218AC-5E19-45E6-8EA1-B17DD1B8F653}" type="datetimeFigureOut">
              <a:rPr lang="it-IT" smtClean="0"/>
              <a:pPr/>
              <a:t>27/03/2017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49751-799C-4D82-B733-D0F51E0CD94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218AC-5E19-45E6-8EA1-B17DD1B8F653}" type="datetimeFigureOut">
              <a:rPr lang="it-IT" smtClean="0"/>
              <a:pPr/>
              <a:t>27/03/2017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49751-799C-4D82-B733-D0F51E0CD94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218AC-5E19-45E6-8EA1-B17DD1B8F653}" type="datetimeFigureOut">
              <a:rPr lang="it-IT" smtClean="0"/>
              <a:pPr/>
              <a:t>27/03/2017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49751-799C-4D82-B733-D0F51E0CD94D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city021(1).jpg"/>
          <p:cNvPicPr>
            <a:picLocks noChangeAspect="1"/>
          </p:cNvPicPr>
          <p:nvPr/>
        </p:nvPicPr>
        <p:blipFill>
          <a:blip r:embed="rId2" cstate="print"/>
          <a:srcRect l="10626" t="64320" r="180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79512" y="1988840"/>
            <a:ext cx="8712968" cy="1470025"/>
          </a:xfrm>
          <a:solidFill>
            <a:schemeClr val="tx2">
              <a:alpha val="67000"/>
            </a:schemeClr>
          </a:solidFill>
        </p:spPr>
        <p:txBody>
          <a:bodyPr>
            <a:normAutofit fontScale="90000"/>
          </a:bodyPr>
          <a:lstStyle/>
          <a:p>
            <a:r>
              <a:rPr lang="it-IT" b="1" dirty="0" err="1">
                <a:solidFill>
                  <a:schemeClr val="bg1"/>
                </a:solidFill>
              </a:rPr>
              <a:t>Datacenter</a:t>
            </a:r>
            <a:r>
              <a:rPr lang="it-IT" b="1" dirty="0">
                <a:solidFill>
                  <a:schemeClr val="bg1"/>
                </a:solidFill>
              </a:rPr>
              <a:t>, Continuità Operativa e </a:t>
            </a:r>
            <a:r>
              <a:rPr lang="it-IT" b="1" dirty="0" err="1">
                <a:solidFill>
                  <a:schemeClr val="bg1"/>
                </a:solidFill>
              </a:rPr>
              <a:t>Disaster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Recovery</a:t>
            </a:r>
            <a:r>
              <a:rPr lang="it-IT" b="1" dirty="0">
                <a:solidFill>
                  <a:schemeClr val="bg1"/>
                </a:solidFill>
              </a:rPr>
              <a:t> nei sistemi regionali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87624" y="3789040"/>
            <a:ext cx="6400800" cy="1224136"/>
          </a:xfrm>
          <a:solidFill>
            <a:schemeClr val="tx2">
              <a:alpha val="67000"/>
            </a:schemeClr>
          </a:solidFill>
        </p:spPr>
        <p:txBody>
          <a:bodyPr/>
          <a:lstStyle/>
          <a:p>
            <a:r>
              <a:rPr lang="it-IT" b="1" dirty="0">
                <a:solidFill>
                  <a:schemeClr val="bg1"/>
                </a:solidFill>
              </a:rPr>
              <a:t>Andrea Nicolini – PM Cisis</a:t>
            </a:r>
          </a:p>
          <a:p>
            <a:r>
              <a:rPr lang="it-IT" b="1" i="1" dirty="0">
                <a:solidFill>
                  <a:schemeClr val="bg1"/>
                </a:solidFill>
              </a:rPr>
              <a:t>Roma, 28 marzo 2017</a:t>
            </a:r>
            <a:endParaRPr lang="it-IT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thank-you-1400x800-c-default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dirty="0"/>
              <a:t>Rilevazione dati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4762872" cy="4525963"/>
          </a:xfrm>
        </p:spPr>
        <p:txBody>
          <a:bodyPr>
            <a:normAutofit lnSpcReduction="10000"/>
          </a:bodyPr>
          <a:lstStyle/>
          <a:p>
            <a:r>
              <a:rPr lang="it-IT" dirty="0"/>
              <a:t>Nel 2016 è stato somministrato un questionario sui </a:t>
            </a:r>
            <a:r>
              <a:rPr lang="it-IT" dirty="0" err="1"/>
              <a:t>datacenter</a:t>
            </a:r>
            <a:r>
              <a:rPr lang="it-IT" dirty="0"/>
              <a:t>, sui sistemi di </a:t>
            </a:r>
            <a:r>
              <a:rPr lang="it-IT" dirty="0" err="1"/>
              <a:t>disaster</a:t>
            </a:r>
            <a:r>
              <a:rPr lang="it-IT" dirty="0"/>
              <a:t> </a:t>
            </a:r>
            <a:r>
              <a:rPr lang="it-IT" dirty="0" err="1"/>
              <a:t>recovery</a:t>
            </a:r>
            <a:r>
              <a:rPr lang="it-IT" dirty="0"/>
              <a:t> e di business </a:t>
            </a:r>
            <a:r>
              <a:rPr lang="it-IT" dirty="0" err="1"/>
              <a:t>continuity</a:t>
            </a:r>
            <a:r>
              <a:rPr lang="it-IT" dirty="0"/>
              <a:t> alle Regioni e Province Autonome cui hanno risposto 17 amministrazioni</a:t>
            </a:r>
          </a:p>
          <a:p>
            <a:endParaRPr lang="it-IT" dirty="0"/>
          </a:p>
        </p:txBody>
      </p:sp>
      <p:pic>
        <p:nvPicPr>
          <p:cNvPr id="5" name="Immagine 4" descr="object20-1332657274.jpg"/>
          <p:cNvPicPr>
            <a:picLocks noChangeAspect="1"/>
          </p:cNvPicPr>
          <p:nvPr/>
        </p:nvPicPr>
        <p:blipFill>
          <a:blip r:embed="rId2" cstate="print"/>
          <a:srcRect l="13762" r="9739"/>
          <a:stretch>
            <a:fillRect/>
          </a:stretch>
        </p:blipFill>
        <p:spPr>
          <a:xfrm>
            <a:off x="5471592" y="0"/>
            <a:ext cx="367240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dirty="0"/>
              <a:t>Frammentazione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457200" y="1600200"/>
            <a:ext cx="56269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 b="1" dirty="0"/>
              <a:t>Indicare il numero di siti (Data Center) di proprietà pubblica che ospitano le proprie infrastrutture IT</a:t>
            </a:r>
          </a:p>
        </p:txBody>
      </p:sp>
      <p:pic>
        <p:nvPicPr>
          <p:cNvPr id="4" name="Immagine 3" descr="imagebase4_60.jpg"/>
          <p:cNvPicPr>
            <a:picLocks noChangeAspect="1"/>
          </p:cNvPicPr>
          <p:nvPr/>
        </p:nvPicPr>
        <p:blipFill>
          <a:blip r:embed="rId2" cstate="print"/>
          <a:srcRect l="11762" r="26000"/>
          <a:stretch>
            <a:fillRect/>
          </a:stretch>
        </p:blipFill>
        <p:spPr>
          <a:xfrm>
            <a:off x="6156176" y="0"/>
            <a:ext cx="2987824" cy="68580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140968"/>
            <a:ext cx="5133816" cy="3340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dirty="0"/>
              <a:t>Dimensione</a:t>
            </a:r>
          </a:p>
        </p:txBody>
      </p:sp>
      <p:pic>
        <p:nvPicPr>
          <p:cNvPr id="4" name="Segnaposto contenuto 3" descr="imagebase2_2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7830" r="9955"/>
          <a:stretch>
            <a:fillRect/>
          </a:stretch>
        </p:blipFill>
        <p:spPr>
          <a:xfrm>
            <a:off x="5580112" y="2060848"/>
            <a:ext cx="3486540" cy="3259068"/>
          </a:xfrm>
        </p:spPr>
      </p:pic>
      <p:sp>
        <p:nvSpPr>
          <p:cNvPr id="5" name="Segnaposto contenuto 4"/>
          <p:cNvSpPr>
            <a:spLocks noGrp="1"/>
          </p:cNvSpPr>
          <p:nvPr>
            <p:ph sz="half" idx="2"/>
          </p:nvPr>
        </p:nvSpPr>
        <p:spPr>
          <a:xfrm>
            <a:off x="395536" y="1556792"/>
            <a:ext cx="4680520" cy="4525963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Indicare il numero di armadi </a:t>
            </a:r>
            <a:r>
              <a:rPr lang="it-IT" dirty="0" err="1"/>
              <a:t>rack</a:t>
            </a:r>
            <a:r>
              <a:rPr lang="it-IT" dirty="0"/>
              <a:t> installati nel Data Center primario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140968"/>
            <a:ext cx="5111227" cy="2653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dirty="0"/>
              <a:t>Cooperazione</a:t>
            </a:r>
          </a:p>
        </p:txBody>
      </p:sp>
      <p:pic>
        <p:nvPicPr>
          <p:cNvPr id="4" name="Immagine 3" descr="imagebase23_14.jpg"/>
          <p:cNvPicPr>
            <a:picLocks noChangeAspect="1"/>
          </p:cNvPicPr>
          <p:nvPr/>
        </p:nvPicPr>
        <p:blipFill>
          <a:blip r:embed="rId2" cstate="print"/>
          <a:srcRect l="30003" r="35825"/>
          <a:stretch>
            <a:fillRect/>
          </a:stretch>
        </p:blipFill>
        <p:spPr>
          <a:xfrm>
            <a:off x="5796136" y="0"/>
            <a:ext cx="3347864" cy="6858000"/>
          </a:xfrm>
          <a:prstGeom prst="rect">
            <a:avLst/>
          </a:prstGeom>
        </p:spPr>
      </p:pic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457200" y="1600200"/>
            <a:ext cx="533893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 b="1" dirty="0"/>
              <a:t>Indicare il numero di Pubbliche Amministrazioni che, oltre all'Ente stesso, utilizzano i servizi forniti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212976"/>
            <a:ext cx="5359599" cy="2653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dirty="0" err="1"/>
              <a:t>Tier</a:t>
            </a:r>
            <a:r>
              <a:rPr lang="it-IT" dirty="0"/>
              <a:t> ora e nel 2018</a:t>
            </a: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0" y="4005064"/>
            <a:ext cx="559940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556792"/>
            <a:ext cx="4924901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Immagine 4" descr="Image00047.jpg"/>
          <p:cNvPicPr>
            <a:picLocks noChangeAspect="1"/>
          </p:cNvPicPr>
          <p:nvPr/>
        </p:nvPicPr>
        <p:blipFill>
          <a:blip r:embed="rId4" cstate="print"/>
          <a:srcRect l="20000" r="12501"/>
          <a:stretch>
            <a:fillRect/>
          </a:stretch>
        </p:blipFill>
        <p:spPr>
          <a:xfrm>
            <a:off x="5903640" y="0"/>
            <a:ext cx="32403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dirty="0"/>
              <a:t>DR ora e nel 2018</a:t>
            </a:r>
          </a:p>
        </p:txBody>
      </p:sp>
      <p:pic>
        <p:nvPicPr>
          <p:cNvPr id="5" name="Immagine 4" descr="tasi-zoltan-220771.jpg"/>
          <p:cNvPicPr>
            <a:picLocks noChangeAspect="1"/>
          </p:cNvPicPr>
          <p:nvPr/>
        </p:nvPicPr>
        <p:blipFill>
          <a:blip r:embed="rId2" cstate="print"/>
          <a:srcRect l="37400" r="31887"/>
          <a:stretch>
            <a:fillRect/>
          </a:stretch>
        </p:blipFill>
        <p:spPr>
          <a:xfrm>
            <a:off x="5796136" y="0"/>
            <a:ext cx="3347864" cy="6858000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12776"/>
            <a:ext cx="4387864" cy="2491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1" y="3990641"/>
            <a:ext cx="5472607" cy="2301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dirty="0"/>
              <a:t>BC ora e nel 2018</a:t>
            </a:r>
          </a:p>
        </p:txBody>
      </p:sp>
      <p:pic>
        <p:nvPicPr>
          <p:cNvPr id="5" name="Immagine 4" descr="tulen-travel-143274.jpg"/>
          <p:cNvPicPr>
            <a:picLocks noChangeAspect="1"/>
          </p:cNvPicPr>
          <p:nvPr/>
        </p:nvPicPr>
        <p:blipFill>
          <a:blip r:embed="rId2" cstate="print"/>
          <a:srcRect l="46850" r="19288"/>
          <a:stretch>
            <a:fillRect/>
          </a:stretch>
        </p:blipFill>
        <p:spPr>
          <a:xfrm>
            <a:off x="5652120" y="-16033"/>
            <a:ext cx="3491880" cy="6874033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77072"/>
            <a:ext cx="5356769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340768"/>
            <a:ext cx="4320480" cy="249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dirty="0"/>
              <a:t>Conclusioni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5122912" cy="4525963"/>
          </a:xfrm>
        </p:spPr>
        <p:txBody>
          <a:bodyPr/>
          <a:lstStyle/>
          <a:p>
            <a:r>
              <a:rPr lang="it-IT" dirty="0"/>
              <a:t>I sistemi regionali sono in evoluzione e sicuramente in fase di razionalizzazione, solo pochi diventeranno poli strategici nazionali ed avranno carattere sovra regionale</a:t>
            </a:r>
          </a:p>
        </p:txBody>
      </p:sp>
      <p:pic>
        <p:nvPicPr>
          <p:cNvPr id="5" name="Immagine 4" descr="imagebase14_45.jpg"/>
          <p:cNvPicPr>
            <a:picLocks noChangeAspect="1"/>
          </p:cNvPicPr>
          <p:nvPr/>
        </p:nvPicPr>
        <p:blipFill>
          <a:blip r:embed="rId2" cstate="print"/>
          <a:srcRect l="23225" r="13776"/>
          <a:stretch>
            <a:fillRect/>
          </a:stretch>
        </p:blipFill>
        <p:spPr>
          <a:xfrm>
            <a:off x="5436096" y="0"/>
            <a:ext cx="3707904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139</Words>
  <Application>Microsoft Office PowerPoint</Application>
  <PresentationFormat>Presentazione su schermo (4:3)</PresentationFormat>
  <Paragraphs>16</Paragraphs>
  <Slides>10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3" baseType="lpstr">
      <vt:lpstr>Arial</vt:lpstr>
      <vt:lpstr>Calibri</vt:lpstr>
      <vt:lpstr>Tema di Office</vt:lpstr>
      <vt:lpstr>Datacenter, Continuità Operativa e Disaster Recovery nei sistemi regionali</vt:lpstr>
      <vt:lpstr>Rilevazione dati</vt:lpstr>
      <vt:lpstr>Frammentazione</vt:lpstr>
      <vt:lpstr>Dimensione</vt:lpstr>
      <vt:lpstr>Cooperazione</vt:lpstr>
      <vt:lpstr>Tier ora e nel 2018</vt:lpstr>
      <vt:lpstr>DR ora e nel 2018</vt:lpstr>
      <vt:lpstr>BC ora e nel 2018</vt:lpstr>
      <vt:lpstr>Conclusioni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E015 e il valore per le Regioni</dc:title>
  <dc:creator>andrea</dc:creator>
  <cp:lastModifiedBy>Maria Di Paolo</cp:lastModifiedBy>
  <cp:revision>28</cp:revision>
  <dcterms:created xsi:type="dcterms:W3CDTF">2017-01-30T20:40:14Z</dcterms:created>
  <dcterms:modified xsi:type="dcterms:W3CDTF">2017-03-27T07:34:37Z</dcterms:modified>
</cp:coreProperties>
</file>