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806" r:id="rId1"/>
    <p:sldMasterId id="2147483820" r:id="rId2"/>
    <p:sldMasterId id="2147483808" r:id="rId3"/>
  </p:sldMasterIdLst>
  <p:notesMasterIdLst>
    <p:notesMasterId r:id="rId10"/>
  </p:notesMasterIdLst>
  <p:handoutMasterIdLst>
    <p:handoutMasterId r:id="rId11"/>
  </p:handoutMasterIdLst>
  <p:sldIdLst>
    <p:sldId id="366" r:id="rId4"/>
    <p:sldId id="288" r:id="rId5"/>
    <p:sldId id="362" r:id="rId6"/>
    <p:sldId id="363" r:id="rId7"/>
    <p:sldId id="364" r:id="rId8"/>
    <p:sldId id="365" r:id="rId9"/>
  </p:sldIdLst>
  <p:sldSz cx="9906000" cy="6858000" type="A4"/>
  <p:notesSz cx="6797675" cy="9926638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i="1" kern="1200">
        <a:solidFill>
          <a:srgbClr val="000000"/>
        </a:solidFill>
        <a:latin typeface="Arial Narrow" charset="0"/>
        <a:ea typeface="MS PGothic" charset="0"/>
        <a:cs typeface="MS PGothic" charset="0"/>
        <a:sym typeface="Arial Narrow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i="1" kern="1200">
        <a:solidFill>
          <a:srgbClr val="000000"/>
        </a:solidFill>
        <a:latin typeface="Arial Narrow" charset="0"/>
        <a:ea typeface="MS PGothic" charset="0"/>
        <a:cs typeface="MS PGothic" charset="0"/>
        <a:sym typeface="Arial Narrow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i="1" kern="1200">
        <a:solidFill>
          <a:srgbClr val="000000"/>
        </a:solidFill>
        <a:latin typeface="Arial Narrow" charset="0"/>
        <a:ea typeface="MS PGothic" charset="0"/>
        <a:cs typeface="MS PGothic" charset="0"/>
        <a:sym typeface="Arial Narrow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i="1" kern="1200">
        <a:solidFill>
          <a:srgbClr val="000000"/>
        </a:solidFill>
        <a:latin typeface="Arial Narrow" charset="0"/>
        <a:ea typeface="MS PGothic" charset="0"/>
        <a:cs typeface="MS PGothic" charset="0"/>
        <a:sym typeface="Arial Narrow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i="1" kern="1200">
        <a:solidFill>
          <a:srgbClr val="000000"/>
        </a:solidFill>
        <a:latin typeface="Arial Narrow" charset="0"/>
        <a:ea typeface="MS PGothic" charset="0"/>
        <a:cs typeface="MS PGothic" charset="0"/>
        <a:sym typeface="Arial Narrow" charset="0"/>
      </a:defRPr>
    </a:lvl5pPr>
    <a:lvl6pPr marL="2286000" algn="l" defTabSz="457200" rtl="0" eaLnBrk="1" latinLnBrk="0" hangingPunct="1">
      <a:defRPr i="1" kern="1200">
        <a:solidFill>
          <a:srgbClr val="000000"/>
        </a:solidFill>
        <a:latin typeface="Arial Narrow" charset="0"/>
        <a:ea typeface="MS PGothic" charset="0"/>
        <a:cs typeface="MS PGothic" charset="0"/>
        <a:sym typeface="Arial Narrow" charset="0"/>
      </a:defRPr>
    </a:lvl6pPr>
    <a:lvl7pPr marL="2743200" algn="l" defTabSz="457200" rtl="0" eaLnBrk="1" latinLnBrk="0" hangingPunct="1">
      <a:defRPr i="1" kern="1200">
        <a:solidFill>
          <a:srgbClr val="000000"/>
        </a:solidFill>
        <a:latin typeface="Arial Narrow" charset="0"/>
        <a:ea typeface="MS PGothic" charset="0"/>
        <a:cs typeface="MS PGothic" charset="0"/>
        <a:sym typeface="Arial Narrow" charset="0"/>
      </a:defRPr>
    </a:lvl7pPr>
    <a:lvl8pPr marL="3200400" algn="l" defTabSz="457200" rtl="0" eaLnBrk="1" latinLnBrk="0" hangingPunct="1">
      <a:defRPr i="1" kern="1200">
        <a:solidFill>
          <a:srgbClr val="000000"/>
        </a:solidFill>
        <a:latin typeface="Arial Narrow" charset="0"/>
        <a:ea typeface="MS PGothic" charset="0"/>
        <a:cs typeface="MS PGothic" charset="0"/>
        <a:sym typeface="Arial Narrow" charset="0"/>
      </a:defRPr>
    </a:lvl8pPr>
    <a:lvl9pPr marL="3657600" algn="l" defTabSz="457200" rtl="0" eaLnBrk="1" latinLnBrk="0" hangingPunct="1">
      <a:defRPr i="1" kern="1200">
        <a:solidFill>
          <a:srgbClr val="000000"/>
        </a:solidFill>
        <a:latin typeface="Arial Narrow" charset="0"/>
        <a:ea typeface="MS PGothic" charset="0"/>
        <a:cs typeface="MS PGothic" charset="0"/>
        <a:sym typeface="Arial Narrow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558ED5"/>
    <a:srgbClr val="8EB4E3"/>
    <a:srgbClr val="CE0049"/>
    <a:srgbClr val="9D0035"/>
    <a:srgbClr val="B6043B"/>
    <a:srgbClr val="FFCC00"/>
    <a:srgbClr val="CCECFF"/>
    <a:srgbClr val="99CCFF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55" autoAdjust="0"/>
    <p:restoredTop sz="94434" autoAdjust="0"/>
  </p:normalViewPr>
  <p:slideViewPr>
    <p:cSldViewPr>
      <p:cViewPr varScale="1">
        <p:scale>
          <a:sx n="74" d="100"/>
          <a:sy n="74" d="100"/>
        </p:scale>
        <p:origin x="114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76DD2-EF8F-4F86-89D0-4425A6D7075D}" type="datetime1">
              <a:rPr lang="it-IT" smtClean="0"/>
              <a:t>10/05/2016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657F0-181E-4C33-AE72-0976D58CDB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770150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 smtClean="0">
                <a:sym typeface="Helvetica Neue" charset="0"/>
              </a:rPr>
              <a:t>Click to edit Master text styles</a:t>
            </a:r>
          </a:p>
          <a:p>
            <a:pPr lvl="1"/>
            <a:r>
              <a:rPr lang="it-IT" altLang="it-IT" noProof="0" smtClean="0">
                <a:sym typeface="Helvetica Neue" charset="0"/>
              </a:rPr>
              <a:t>Second level</a:t>
            </a:r>
          </a:p>
          <a:p>
            <a:pPr lvl="2"/>
            <a:r>
              <a:rPr lang="it-IT" altLang="it-IT" noProof="0" smtClean="0">
                <a:sym typeface="Helvetica Neue" charset="0"/>
              </a:rPr>
              <a:t>Third level</a:t>
            </a:r>
          </a:p>
          <a:p>
            <a:pPr lvl="3"/>
            <a:r>
              <a:rPr lang="it-IT" altLang="it-IT" noProof="0" smtClean="0">
                <a:sym typeface="Helvetica Neue" charset="0"/>
              </a:rPr>
              <a:t>Fourth level</a:t>
            </a:r>
          </a:p>
          <a:p>
            <a:pPr lvl="4"/>
            <a:r>
              <a:rPr lang="it-IT" altLang="it-IT" noProof="0" smtClean="0">
                <a:sym typeface="Helvetica Neue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995482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MS PGothic" panose="020B0600070205080204" pitchFamily="34" charset="-128"/>
        <a:cs typeface="Helvetica Neue" charset="0"/>
        <a:sym typeface="Helvetica Neue" charset="0"/>
      </a:defRPr>
    </a:lvl1pPr>
    <a:lvl2pPr indent="2286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indent="4572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indent="6858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indent="9144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097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33263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45725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72659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07757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9510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416496" y="188640"/>
            <a:ext cx="792088" cy="64807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 descr="logoFPA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96" y="260648"/>
            <a:ext cx="720080" cy="435923"/>
          </a:xfrm>
          <a:prstGeom prst="rect">
            <a:avLst/>
          </a:prstGeom>
        </p:spPr>
      </p:pic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0706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9409-BB34-4E99-9A8A-19DE47C88A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445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9409-BB34-4E99-9A8A-19DE47C88A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2236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9409-BB34-4E99-9A8A-19DE47C88A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3613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9409-BB34-4E99-9A8A-19DE47C88A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11378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51000" y="10964"/>
            <a:ext cx="7626052" cy="31040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20318326-C39D-D24B-9568-5C87005E501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5284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20318326-C39D-D24B-9568-5C87005E501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476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20318326-C39D-D24B-9568-5C87005E501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7734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20318326-C39D-D24B-9568-5C87005E501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493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20318326-C39D-D24B-9568-5C87005E501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2535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20318326-C39D-D24B-9568-5C87005E501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1787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416496" y="188640"/>
            <a:ext cx="792088" cy="64807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 descr="logoFPA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96" y="260648"/>
            <a:ext cx="720080" cy="435923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320" y="6344890"/>
            <a:ext cx="1608151" cy="496635"/>
          </a:xfrm>
          <a:prstGeom prst="rect">
            <a:avLst/>
          </a:prstGeom>
        </p:spPr>
      </p:pic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2693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20318326-C39D-D24B-9568-5C87005E501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0593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20318326-C39D-D24B-9568-5C87005E501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490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1268760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20318326-C39D-D24B-9568-5C87005E501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45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20318326-C39D-D24B-9568-5C87005E501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4168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9409-BB34-4E99-9A8A-19DE47C88A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7774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9409-BB34-4E99-9A8A-19DE47C88A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8739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9409-BB34-4E99-9A8A-19DE47C88A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4116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9409-BB34-4E99-9A8A-19DE47C88A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599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9409-BB34-4E99-9A8A-19DE47C88A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8467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9409-BB34-4E99-9A8A-19DE47C88A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3496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9409-BB34-4E99-9A8A-19DE47C88A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8161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nettore 1 24"/>
          <p:cNvCxnSpPr/>
          <p:nvPr userDrawn="1"/>
        </p:nvCxnSpPr>
        <p:spPr>
          <a:xfrm>
            <a:off x="0" y="540296"/>
            <a:ext cx="9906000" cy="0"/>
          </a:xfrm>
          <a:prstGeom prst="line">
            <a:avLst/>
          </a:prstGeom>
          <a:ln w="76200" cmpd="sng">
            <a:solidFill>
              <a:srgbClr val="CE0049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Rettangolo 7"/>
          <p:cNvSpPr/>
          <p:nvPr userDrawn="1"/>
        </p:nvSpPr>
        <p:spPr>
          <a:xfrm>
            <a:off x="0" y="-1166"/>
            <a:ext cx="9993560" cy="477838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ettangolo 26"/>
          <p:cNvSpPr/>
          <p:nvPr userDrawn="1"/>
        </p:nvSpPr>
        <p:spPr>
          <a:xfrm>
            <a:off x="9777536" y="332656"/>
            <a:ext cx="144016" cy="14401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Rettangolo 29"/>
          <p:cNvSpPr/>
          <p:nvPr userDrawn="1"/>
        </p:nvSpPr>
        <p:spPr>
          <a:xfrm>
            <a:off x="9633520" y="188640"/>
            <a:ext cx="144016" cy="14401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Rettangolo 30"/>
          <p:cNvSpPr/>
          <p:nvPr userDrawn="1"/>
        </p:nvSpPr>
        <p:spPr>
          <a:xfrm>
            <a:off x="9489504" y="332656"/>
            <a:ext cx="144016" cy="14401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Rettangolo 31"/>
          <p:cNvSpPr/>
          <p:nvPr userDrawn="1"/>
        </p:nvSpPr>
        <p:spPr>
          <a:xfrm>
            <a:off x="9345488" y="188640"/>
            <a:ext cx="144016" cy="14401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Rettangolo 32"/>
          <p:cNvSpPr/>
          <p:nvPr userDrawn="1"/>
        </p:nvSpPr>
        <p:spPr>
          <a:xfrm>
            <a:off x="9489504" y="44624"/>
            <a:ext cx="144016" cy="14401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Rettangolo 38"/>
          <p:cNvSpPr/>
          <p:nvPr userDrawn="1"/>
        </p:nvSpPr>
        <p:spPr>
          <a:xfrm>
            <a:off x="272480" y="188640"/>
            <a:ext cx="14401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Rettangolo 39"/>
          <p:cNvSpPr/>
          <p:nvPr userDrawn="1"/>
        </p:nvSpPr>
        <p:spPr>
          <a:xfrm>
            <a:off x="128464" y="332656"/>
            <a:ext cx="144016" cy="14401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Rettangolo 40"/>
          <p:cNvSpPr/>
          <p:nvPr userDrawn="1"/>
        </p:nvSpPr>
        <p:spPr>
          <a:xfrm>
            <a:off x="-15552" y="188640"/>
            <a:ext cx="144016" cy="14401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Rettangolo 41"/>
          <p:cNvSpPr/>
          <p:nvPr userDrawn="1"/>
        </p:nvSpPr>
        <p:spPr>
          <a:xfrm>
            <a:off x="128464" y="44624"/>
            <a:ext cx="144016" cy="14401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Rettangolo 42"/>
          <p:cNvSpPr/>
          <p:nvPr userDrawn="1"/>
        </p:nvSpPr>
        <p:spPr>
          <a:xfrm>
            <a:off x="416496" y="44624"/>
            <a:ext cx="144016" cy="14401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Rettangolo 43"/>
          <p:cNvSpPr/>
          <p:nvPr userDrawn="1"/>
        </p:nvSpPr>
        <p:spPr>
          <a:xfrm>
            <a:off x="1352600" y="332656"/>
            <a:ext cx="144016" cy="14401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Rettangolo 44"/>
          <p:cNvSpPr/>
          <p:nvPr userDrawn="1"/>
        </p:nvSpPr>
        <p:spPr>
          <a:xfrm>
            <a:off x="1208584" y="188640"/>
            <a:ext cx="144016" cy="14401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" name="Rettangolo 45"/>
          <p:cNvSpPr/>
          <p:nvPr userDrawn="1"/>
        </p:nvSpPr>
        <p:spPr>
          <a:xfrm>
            <a:off x="1064568" y="44624"/>
            <a:ext cx="144016" cy="14401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" name="Rettangolo 48"/>
          <p:cNvSpPr/>
          <p:nvPr userDrawn="1"/>
        </p:nvSpPr>
        <p:spPr>
          <a:xfrm>
            <a:off x="-60563" y="6525345"/>
            <a:ext cx="9993560" cy="356084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0" name="Connettore 1 49"/>
          <p:cNvCxnSpPr/>
          <p:nvPr userDrawn="1"/>
        </p:nvCxnSpPr>
        <p:spPr>
          <a:xfrm>
            <a:off x="0" y="6453336"/>
            <a:ext cx="9906000" cy="0"/>
          </a:xfrm>
          <a:prstGeom prst="line">
            <a:avLst/>
          </a:prstGeom>
          <a:ln w="76200" cmpd="sng">
            <a:solidFill>
              <a:srgbClr val="CE0049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9" name="Immagine 18" descr="logoFPA.eps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752" y="206547"/>
            <a:ext cx="720080" cy="435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161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19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C9409-BB34-4E99-9A8A-19DE47C88A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0344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nettore 1 24"/>
          <p:cNvCxnSpPr/>
          <p:nvPr userDrawn="1"/>
        </p:nvCxnSpPr>
        <p:spPr>
          <a:xfrm>
            <a:off x="0" y="540296"/>
            <a:ext cx="9906000" cy="0"/>
          </a:xfrm>
          <a:prstGeom prst="line">
            <a:avLst/>
          </a:prstGeom>
          <a:ln w="76200" cmpd="sng">
            <a:solidFill>
              <a:srgbClr val="CE0049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Rettangolo 7"/>
          <p:cNvSpPr/>
          <p:nvPr userDrawn="1"/>
        </p:nvSpPr>
        <p:spPr>
          <a:xfrm>
            <a:off x="0" y="-1166"/>
            <a:ext cx="9993560" cy="477838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Rettangolo 26"/>
          <p:cNvSpPr/>
          <p:nvPr userDrawn="1"/>
        </p:nvSpPr>
        <p:spPr>
          <a:xfrm>
            <a:off x="9777536" y="332656"/>
            <a:ext cx="144016" cy="14401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black"/>
              </a:solidFill>
            </a:endParaRPr>
          </a:p>
        </p:txBody>
      </p:sp>
      <p:sp>
        <p:nvSpPr>
          <p:cNvPr id="30" name="Rettangolo 29"/>
          <p:cNvSpPr/>
          <p:nvPr userDrawn="1"/>
        </p:nvSpPr>
        <p:spPr>
          <a:xfrm>
            <a:off x="9633520" y="188640"/>
            <a:ext cx="144016" cy="14401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black"/>
              </a:solidFill>
            </a:endParaRPr>
          </a:p>
        </p:txBody>
      </p:sp>
      <p:sp>
        <p:nvSpPr>
          <p:cNvPr id="31" name="Rettangolo 30"/>
          <p:cNvSpPr/>
          <p:nvPr userDrawn="1"/>
        </p:nvSpPr>
        <p:spPr>
          <a:xfrm>
            <a:off x="9489504" y="332656"/>
            <a:ext cx="144016" cy="14401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black"/>
              </a:solidFill>
            </a:endParaRPr>
          </a:p>
        </p:txBody>
      </p:sp>
      <p:sp>
        <p:nvSpPr>
          <p:cNvPr id="32" name="Rettangolo 31"/>
          <p:cNvSpPr/>
          <p:nvPr userDrawn="1"/>
        </p:nvSpPr>
        <p:spPr>
          <a:xfrm>
            <a:off x="9345488" y="188640"/>
            <a:ext cx="144016" cy="14401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black"/>
              </a:solidFill>
            </a:endParaRPr>
          </a:p>
        </p:txBody>
      </p:sp>
      <p:sp>
        <p:nvSpPr>
          <p:cNvPr id="33" name="Rettangolo 32"/>
          <p:cNvSpPr/>
          <p:nvPr userDrawn="1"/>
        </p:nvSpPr>
        <p:spPr>
          <a:xfrm>
            <a:off x="9489504" y="44624"/>
            <a:ext cx="144016" cy="14401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black"/>
              </a:solidFill>
            </a:endParaRPr>
          </a:p>
        </p:txBody>
      </p:sp>
      <p:sp>
        <p:nvSpPr>
          <p:cNvPr id="39" name="Rettangolo 38"/>
          <p:cNvSpPr/>
          <p:nvPr userDrawn="1"/>
        </p:nvSpPr>
        <p:spPr>
          <a:xfrm>
            <a:off x="272480" y="188640"/>
            <a:ext cx="14401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black"/>
              </a:solidFill>
            </a:endParaRPr>
          </a:p>
        </p:txBody>
      </p:sp>
      <p:sp>
        <p:nvSpPr>
          <p:cNvPr id="40" name="Rettangolo 39"/>
          <p:cNvSpPr/>
          <p:nvPr userDrawn="1"/>
        </p:nvSpPr>
        <p:spPr>
          <a:xfrm>
            <a:off x="128464" y="332656"/>
            <a:ext cx="144016" cy="14401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black"/>
              </a:solidFill>
            </a:endParaRPr>
          </a:p>
        </p:txBody>
      </p:sp>
      <p:sp>
        <p:nvSpPr>
          <p:cNvPr id="41" name="Rettangolo 40"/>
          <p:cNvSpPr/>
          <p:nvPr userDrawn="1"/>
        </p:nvSpPr>
        <p:spPr>
          <a:xfrm>
            <a:off x="-15552" y="188640"/>
            <a:ext cx="144016" cy="14401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black"/>
              </a:solidFill>
            </a:endParaRPr>
          </a:p>
        </p:txBody>
      </p:sp>
      <p:sp>
        <p:nvSpPr>
          <p:cNvPr id="42" name="Rettangolo 41"/>
          <p:cNvSpPr/>
          <p:nvPr userDrawn="1"/>
        </p:nvSpPr>
        <p:spPr>
          <a:xfrm>
            <a:off x="128464" y="44624"/>
            <a:ext cx="144016" cy="14401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black"/>
              </a:solidFill>
            </a:endParaRPr>
          </a:p>
        </p:txBody>
      </p:sp>
      <p:sp>
        <p:nvSpPr>
          <p:cNvPr id="43" name="Rettangolo 42"/>
          <p:cNvSpPr/>
          <p:nvPr userDrawn="1"/>
        </p:nvSpPr>
        <p:spPr>
          <a:xfrm>
            <a:off x="416496" y="44624"/>
            <a:ext cx="144016" cy="14401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black"/>
              </a:solidFill>
            </a:endParaRPr>
          </a:p>
        </p:txBody>
      </p:sp>
      <p:sp>
        <p:nvSpPr>
          <p:cNvPr id="44" name="Rettangolo 43"/>
          <p:cNvSpPr/>
          <p:nvPr userDrawn="1"/>
        </p:nvSpPr>
        <p:spPr>
          <a:xfrm>
            <a:off x="1352600" y="332656"/>
            <a:ext cx="144016" cy="14401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black"/>
              </a:solidFill>
            </a:endParaRPr>
          </a:p>
        </p:txBody>
      </p:sp>
      <p:sp>
        <p:nvSpPr>
          <p:cNvPr id="45" name="Rettangolo 44"/>
          <p:cNvSpPr/>
          <p:nvPr userDrawn="1"/>
        </p:nvSpPr>
        <p:spPr>
          <a:xfrm>
            <a:off x="1208584" y="188640"/>
            <a:ext cx="144016" cy="14401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black"/>
              </a:solidFill>
            </a:endParaRPr>
          </a:p>
        </p:txBody>
      </p:sp>
      <p:sp>
        <p:nvSpPr>
          <p:cNvPr id="46" name="Rettangolo 45"/>
          <p:cNvSpPr/>
          <p:nvPr userDrawn="1"/>
        </p:nvSpPr>
        <p:spPr>
          <a:xfrm>
            <a:off x="1064568" y="44624"/>
            <a:ext cx="144016" cy="14401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black"/>
              </a:solidFill>
            </a:endParaRPr>
          </a:p>
        </p:txBody>
      </p:sp>
      <p:sp>
        <p:nvSpPr>
          <p:cNvPr id="49" name="Rettangolo 48"/>
          <p:cNvSpPr/>
          <p:nvPr userDrawn="1"/>
        </p:nvSpPr>
        <p:spPr>
          <a:xfrm>
            <a:off x="-60563" y="6525345"/>
            <a:ext cx="9993560" cy="356084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50" name="Connettore 1 49"/>
          <p:cNvCxnSpPr/>
          <p:nvPr userDrawn="1"/>
        </p:nvCxnSpPr>
        <p:spPr>
          <a:xfrm>
            <a:off x="0" y="6453336"/>
            <a:ext cx="9906000" cy="0"/>
          </a:xfrm>
          <a:prstGeom prst="line">
            <a:avLst/>
          </a:prstGeom>
          <a:ln w="76200" cmpd="sng">
            <a:solidFill>
              <a:srgbClr val="CE0049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9" name="Immagine 18" descr="logoFPA.eps"/>
          <p:cNvPicPr>
            <a:picLocks noChangeAspect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40" y="184765"/>
            <a:ext cx="720080" cy="43592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995734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2960" y="1516242"/>
            <a:ext cx="997709" cy="956228"/>
          </a:xfrm>
          <a:prstGeom prst="rect">
            <a:avLst/>
          </a:prstGeom>
        </p:spPr>
      </p:pic>
      <p:pic>
        <p:nvPicPr>
          <p:cNvPr id="9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8" t="-4092" r="60558" b="4092"/>
          <a:stretch>
            <a:fillRect/>
          </a:stretch>
        </p:blipFill>
        <p:spPr bwMode="auto">
          <a:xfrm>
            <a:off x="2432720" y="1628800"/>
            <a:ext cx="158432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ttangolo 9"/>
          <p:cNvSpPr/>
          <p:nvPr/>
        </p:nvSpPr>
        <p:spPr>
          <a:xfrm>
            <a:off x="323850" y="3247816"/>
            <a:ext cx="801352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Intervengono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Antonio </a:t>
            </a:r>
            <a:r>
              <a:rPr lang="it-IT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Veraldi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Direttore Marketing strategico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di FPA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Valeria 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Portale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Direttore dell'Osservatorio Mobile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Payment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&amp; Commerce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della School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of Management del Politecnico di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Milano</a:t>
            </a:r>
            <a:r>
              <a:rPr lang="it-IT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618750" y="885428"/>
            <a:ext cx="9144001" cy="1074737"/>
          </a:xfrm>
          <a:prstGeom prst="rect">
            <a:avLst/>
          </a:prstGeom>
        </p:spPr>
        <p:txBody>
          <a:bodyPr/>
          <a:lstStyle/>
          <a:p>
            <a:r>
              <a:rPr lang="it-IT" altLang="it-IT" sz="18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  <a:sym typeface="Arial Narrow" charset="0"/>
              </a:rPr>
              <a:t>Webinar</a:t>
            </a:r>
            <a:r>
              <a:rPr lang="it-IT" altLang="it-IT" sz="1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  <a:sym typeface="Arial Narrow" charset="0"/>
              </a:rPr>
              <a:t> «Pagamenti </a:t>
            </a:r>
            <a:r>
              <a:rPr lang="it-IT" altLang="it-IT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  <a:sym typeface="Arial Narrow" charset="0"/>
              </a:rPr>
              <a:t>elettronici: quali strumenti per le </a:t>
            </a:r>
            <a:r>
              <a:rPr lang="it-IT" altLang="it-IT" sz="1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  <a:sym typeface="Arial Narrow" charset="0"/>
              </a:rPr>
              <a:t>PA»</a:t>
            </a:r>
            <a:endParaRPr lang="it-IT" altLang="it-IT" sz="1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  <a:sym typeface="Arial Narrow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7136" y="1196752"/>
            <a:ext cx="2029994" cy="1518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00953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144" y="6066000"/>
            <a:ext cx="824400" cy="790125"/>
          </a:xfrm>
          <a:prstGeom prst="rect">
            <a:avLst/>
          </a:prstGeom>
        </p:spPr>
      </p:pic>
      <p:sp>
        <p:nvSpPr>
          <p:cNvPr id="15" name="Rettangolo 14"/>
          <p:cNvSpPr/>
          <p:nvPr/>
        </p:nvSpPr>
        <p:spPr>
          <a:xfrm>
            <a:off x="272480" y="620688"/>
            <a:ext cx="9001000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538" algn="ctr">
              <a:spcBef>
                <a:spcPts val="300"/>
              </a:spcBef>
              <a:buClr>
                <a:srgbClr val="5369A5"/>
              </a:buClr>
              <a:defRPr/>
            </a:pPr>
            <a:r>
              <a:rPr lang="it-IT" sz="2000" i="0" dirty="0" smtClean="0">
                <a:solidFill>
                  <a:srgbClr val="FF0000"/>
                </a:solidFill>
                <a:latin typeface="Cambria" panose="02040503050406030204" pitchFamily="18" charset="0"/>
                <a:ea typeface="ＭＳ Ｐゴシック"/>
                <a:cs typeface="Arial" charset="0"/>
              </a:rPr>
              <a:t>Martedì 24 maggio 2016</a:t>
            </a:r>
            <a:br>
              <a:rPr lang="it-IT" sz="2000" i="0" dirty="0" smtClean="0">
                <a:solidFill>
                  <a:srgbClr val="FF0000"/>
                </a:solidFill>
                <a:latin typeface="Cambria" panose="02040503050406030204" pitchFamily="18" charset="0"/>
                <a:ea typeface="ＭＳ Ｐゴシック"/>
                <a:cs typeface="Arial" charset="0"/>
              </a:rPr>
            </a:br>
            <a:r>
              <a:rPr lang="it-IT" sz="2000" i="0" u="sng" dirty="0" smtClean="0">
                <a:solidFill>
                  <a:srgbClr val="1F497D"/>
                </a:solidFill>
                <a:latin typeface="Cambria" panose="02040503050406030204" pitchFamily="18" charset="0"/>
                <a:ea typeface="ＭＳ Ｐゴシック"/>
                <a:cs typeface="Arial" charset="0"/>
              </a:rPr>
              <a:t>Ore 15:00 </a:t>
            </a:r>
            <a:r>
              <a:rPr lang="it-IT" sz="2000" i="0" u="sng" dirty="0">
                <a:solidFill>
                  <a:srgbClr val="1F497D"/>
                </a:solidFill>
                <a:latin typeface="Cambria" panose="02040503050406030204" pitchFamily="18" charset="0"/>
                <a:ea typeface="ＭＳ Ｐゴシック"/>
                <a:cs typeface="Arial" charset="0"/>
              </a:rPr>
              <a:t>- 18:00</a:t>
            </a:r>
          </a:p>
          <a:p>
            <a:pPr marL="109538" lvl="0" algn="ctr">
              <a:spcBef>
                <a:spcPts val="300"/>
              </a:spcBef>
              <a:buClr>
                <a:srgbClr val="5369A5"/>
              </a:buClr>
              <a:defRPr/>
            </a:pPr>
            <a:endParaRPr lang="it-IT" sz="2000" i="0" dirty="0">
              <a:solidFill>
                <a:srgbClr val="1F497D"/>
              </a:solidFill>
              <a:latin typeface="Cambria" panose="02040503050406030204" pitchFamily="18" charset="0"/>
              <a:ea typeface="ＭＳ Ｐゴシック"/>
              <a:cs typeface="Arial" charset="0"/>
            </a:endParaRPr>
          </a:p>
          <a:p>
            <a:pPr marL="109538" lvl="0" algn="ctr">
              <a:spcBef>
                <a:spcPts val="300"/>
              </a:spcBef>
              <a:buClr>
                <a:srgbClr val="5369A5"/>
              </a:buClr>
              <a:defRPr/>
            </a:pPr>
            <a:r>
              <a:rPr lang="it-IT" i="0" dirty="0" smtClean="0">
                <a:solidFill>
                  <a:srgbClr val="1F497D"/>
                </a:solidFill>
                <a:latin typeface="Cambria" panose="02040503050406030204" pitchFamily="18" charset="0"/>
                <a:ea typeface="ＭＳ Ｐゴシック"/>
                <a:cs typeface="Arial" charset="0"/>
              </a:rPr>
              <a:t>All’interno di FORUM </a:t>
            </a:r>
            <a:r>
              <a:rPr lang="it-IT" i="0" dirty="0">
                <a:solidFill>
                  <a:srgbClr val="1F497D"/>
                </a:solidFill>
                <a:latin typeface="Cambria" panose="02040503050406030204" pitchFamily="18" charset="0"/>
                <a:ea typeface="ＭＳ Ｐゴシック"/>
                <a:cs typeface="Arial" charset="0"/>
              </a:rPr>
              <a:t>PA </a:t>
            </a:r>
            <a:r>
              <a:rPr lang="it-IT" i="0" dirty="0" smtClean="0">
                <a:solidFill>
                  <a:srgbClr val="1F497D"/>
                </a:solidFill>
                <a:latin typeface="Cambria" panose="02040503050406030204" pitchFamily="18" charset="0"/>
                <a:ea typeface="ＭＳ Ｐゴシック"/>
                <a:cs typeface="Arial" charset="0"/>
              </a:rPr>
              <a:t>2016 (Palazzo </a:t>
            </a:r>
            <a:r>
              <a:rPr lang="it-IT" i="0" dirty="0">
                <a:solidFill>
                  <a:srgbClr val="1F497D"/>
                </a:solidFill>
                <a:latin typeface="Cambria" panose="02040503050406030204" pitchFamily="18" charset="0"/>
                <a:ea typeface="ＭＳ Ｐゴシック"/>
                <a:cs typeface="Arial" charset="0"/>
              </a:rPr>
              <a:t>dei </a:t>
            </a:r>
            <a:r>
              <a:rPr lang="it-IT" i="0" dirty="0" smtClean="0">
                <a:solidFill>
                  <a:srgbClr val="1F497D"/>
                </a:solidFill>
                <a:latin typeface="Cambria" panose="02040503050406030204" pitchFamily="18" charset="0"/>
                <a:ea typeface="ＭＳ Ｐゴシック"/>
                <a:cs typeface="Arial" charset="0"/>
              </a:rPr>
              <a:t>Congressi di Roma)</a:t>
            </a:r>
            <a:endParaRPr lang="it-IT" i="0" dirty="0">
              <a:solidFill>
                <a:srgbClr val="1F497D"/>
              </a:solidFill>
              <a:latin typeface="Cambria" panose="02040503050406030204" pitchFamily="18" charset="0"/>
              <a:ea typeface="ＭＳ Ｐゴシック"/>
              <a:cs typeface="Arial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704529" y="2204864"/>
            <a:ext cx="8422580" cy="2408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538" lvl="0" algn="ctr">
              <a:spcBef>
                <a:spcPts val="300"/>
              </a:spcBef>
              <a:buClr>
                <a:srgbClr val="5369A5"/>
              </a:buClr>
              <a:defRPr/>
            </a:pPr>
            <a:r>
              <a:rPr lang="it-IT" sz="2000" i="0" dirty="0" smtClean="0">
                <a:solidFill>
                  <a:srgbClr val="1F497D"/>
                </a:solidFill>
                <a:latin typeface="Cambria" panose="02040503050406030204" pitchFamily="18" charset="0"/>
                <a:ea typeface="ＭＳ Ｐゴシック"/>
                <a:cs typeface="Arial" charset="0"/>
              </a:rPr>
              <a:t>Si terrà il Convegno</a:t>
            </a:r>
          </a:p>
          <a:p>
            <a:pPr marL="109538" lvl="0" algn="ctr">
              <a:spcBef>
                <a:spcPts val="300"/>
              </a:spcBef>
              <a:buClr>
                <a:srgbClr val="5369A5"/>
              </a:buClr>
              <a:defRPr/>
            </a:pPr>
            <a:r>
              <a:rPr lang="it-IT" sz="2000" i="0" dirty="0" smtClean="0">
                <a:solidFill>
                  <a:srgbClr val="FF0000"/>
                </a:solidFill>
                <a:latin typeface="Cambria" panose="02040503050406030204" pitchFamily="18" charset="0"/>
                <a:ea typeface="ＭＳ Ｐゴシック"/>
                <a:cs typeface="Arial" charset="0"/>
              </a:rPr>
              <a:t>«Moneta </a:t>
            </a:r>
            <a:r>
              <a:rPr lang="it-IT" sz="2000" i="0" dirty="0">
                <a:solidFill>
                  <a:srgbClr val="FF0000"/>
                </a:solidFill>
                <a:latin typeface="Cambria" panose="02040503050406030204" pitchFamily="18" charset="0"/>
                <a:ea typeface="ＭＳ Ｐゴシック"/>
                <a:cs typeface="Arial" charset="0"/>
              </a:rPr>
              <a:t>digitale e la sua diffusione per i pagamenti dei servizi della </a:t>
            </a:r>
            <a:r>
              <a:rPr lang="it-IT" sz="2000" i="0" dirty="0" smtClean="0">
                <a:solidFill>
                  <a:srgbClr val="FF0000"/>
                </a:solidFill>
                <a:latin typeface="Cambria" panose="02040503050406030204" pitchFamily="18" charset="0"/>
                <a:ea typeface="ＭＳ Ｐゴシック"/>
                <a:cs typeface="Arial" charset="0"/>
              </a:rPr>
              <a:t>PA»</a:t>
            </a:r>
            <a:br>
              <a:rPr lang="it-IT" sz="2000" i="0" dirty="0" smtClean="0">
                <a:solidFill>
                  <a:srgbClr val="FF0000"/>
                </a:solidFill>
                <a:latin typeface="Cambria" panose="02040503050406030204" pitchFamily="18" charset="0"/>
                <a:ea typeface="ＭＳ Ｐゴシック"/>
                <a:cs typeface="Arial" charset="0"/>
              </a:rPr>
            </a:br>
            <a:r>
              <a:rPr lang="it-IT" sz="2000" i="0" dirty="0" smtClean="0">
                <a:solidFill>
                  <a:srgbClr val="1F497D"/>
                </a:solidFill>
                <a:latin typeface="Cambria" panose="02040503050406030204" pitchFamily="18" charset="0"/>
                <a:ea typeface="ＭＳ Ｐゴシック"/>
                <a:cs typeface="Arial" charset="0"/>
              </a:rPr>
              <a:t>in collaborazione con </a:t>
            </a:r>
            <a:r>
              <a:rPr lang="it-IT" sz="2000" i="0" dirty="0" err="1" smtClean="0">
                <a:solidFill>
                  <a:srgbClr val="1F497D"/>
                </a:solidFill>
                <a:latin typeface="Cambria" panose="02040503050406030204" pitchFamily="18" charset="0"/>
                <a:ea typeface="ＭＳ Ｐゴシック"/>
                <a:cs typeface="Arial" charset="0"/>
              </a:rPr>
              <a:t>Mastercard</a:t>
            </a:r>
            <a:endParaRPr lang="it-IT" sz="2000" i="0" dirty="0" smtClean="0">
              <a:solidFill>
                <a:srgbClr val="1F497D"/>
              </a:solidFill>
              <a:latin typeface="Cambria" panose="02040503050406030204" pitchFamily="18" charset="0"/>
              <a:ea typeface="ＭＳ Ｐゴシック"/>
              <a:cs typeface="Arial" charset="0"/>
            </a:endParaRPr>
          </a:p>
          <a:p>
            <a:pPr marL="109538" lvl="0" algn="ctr">
              <a:spcBef>
                <a:spcPts val="300"/>
              </a:spcBef>
              <a:buClr>
                <a:srgbClr val="5369A5"/>
              </a:buClr>
              <a:defRPr/>
            </a:pPr>
            <a:endParaRPr lang="it-IT" sz="2000" i="0" dirty="0" smtClean="0">
              <a:solidFill>
                <a:srgbClr val="1F497D"/>
              </a:solidFill>
              <a:latin typeface="Cambria" panose="02040503050406030204" pitchFamily="18" charset="0"/>
              <a:ea typeface="ＭＳ Ｐゴシック"/>
              <a:cs typeface="Arial" charset="0"/>
            </a:endParaRPr>
          </a:p>
          <a:p>
            <a:pPr marL="109538" lvl="0" algn="ctr">
              <a:spcBef>
                <a:spcPts val="300"/>
              </a:spcBef>
              <a:buClr>
                <a:srgbClr val="5369A5"/>
              </a:buClr>
              <a:defRPr/>
            </a:pPr>
            <a:endParaRPr lang="it-IT" sz="2000" i="0" dirty="0" smtClean="0">
              <a:solidFill>
                <a:srgbClr val="1F497D"/>
              </a:solidFill>
              <a:latin typeface="Cambria" panose="02040503050406030204" pitchFamily="18" charset="0"/>
              <a:ea typeface="ＭＳ Ｐゴシック"/>
              <a:cs typeface="Arial" charset="0"/>
            </a:endParaRPr>
          </a:p>
          <a:p>
            <a:pPr marL="109538" lvl="0" algn="ctr">
              <a:spcBef>
                <a:spcPts val="300"/>
              </a:spcBef>
              <a:buClr>
                <a:srgbClr val="5369A5"/>
              </a:buClr>
              <a:defRPr/>
            </a:pPr>
            <a:r>
              <a:rPr lang="it-IT" i="0" dirty="0" smtClean="0">
                <a:solidFill>
                  <a:srgbClr val="1F497D"/>
                </a:solidFill>
                <a:latin typeface="Cambria" panose="02040503050406030204" pitchFamily="18" charset="0"/>
                <a:ea typeface="ＭＳ Ｐゴシック"/>
                <a:cs typeface="Arial" charset="0"/>
              </a:rPr>
              <a:t>Programma e iscrizioni su </a:t>
            </a:r>
            <a:r>
              <a:rPr lang="it-IT" i="0" dirty="0">
                <a:solidFill>
                  <a:srgbClr val="FF0000"/>
                </a:solidFill>
                <a:latin typeface="Cambria" panose="02040503050406030204" pitchFamily="18" charset="0"/>
                <a:ea typeface="ＭＳ Ｐゴシック"/>
                <a:cs typeface="Arial" charset="0"/>
              </a:rPr>
              <a:t>www.forumpa2016.it</a:t>
            </a:r>
          </a:p>
          <a:p>
            <a:pPr marL="109538" lvl="0" algn="ctr">
              <a:spcBef>
                <a:spcPts val="300"/>
              </a:spcBef>
              <a:buClr>
                <a:srgbClr val="5369A5"/>
              </a:buClr>
              <a:defRPr/>
            </a:pPr>
            <a:endParaRPr lang="it-IT" sz="2000" i="0" dirty="0">
              <a:solidFill>
                <a:srgbClr val="1F497D"/>
              </a:solidFill>
              <a:latin typeface="Cambria" panose="02040503050406030204" pitchFamily="18" charset="0"/>
              <a:ea typeface="ＭＳ Ｐゴシック"/>
              <a:cs typeface="Arial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012" y="4509120"/>
            <a:ext cx="7769412" cy="1449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18327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144" y="6066000"/>
            <a:ext cx="824400" cy="790125"/>
          </a:xfrm>
          <a:prstGeom prst="rect">
            <a:avLst/>
          </a:prstGeom>
        </p:spPr>
      </p:pic>
      <p:sp>
        <p:nvSpPr>
          <p:cNvPr id="16" name="Rettangolo 15"/>
          <p:cNvSpPr/>
          <p:nvPr/>
        </p:nvSpPr>
        <p:spPr>
          <a:xfrm>
            <a:off x="704529" y="620688"/>
            <a:ext cx="8422580" cy="746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538" lvl="0" algn="ctr">
              <a:spcBef>
                <a:spcPts val="300"/>
              </a:spcBef>
              <a:buClr>
                <a:srgbClr val="5369A5"/>
              </a:buClr>
              <a:defRPr/>
            </a:pPr>
            <a:r>
              <a:rPr lang="it-IT" sz="2000" i="0" dirty="0" smtClean="0">
                <a:solidFill>
                  <a:srgbClr val="FF0000"/>
                </a:solidFill>
                <a:latin typeface="Cambria" panose="02040503050406030204" pitchFamily="18" charset="0"/>
                <a:ea typeface="ＭＳ Ｐゴシック"/>
                <a:cs typeface="Arial" charset="0"/>
              </a:rPr>
              <a:t>www.forumpa2016.it</a:t>
            </a:r>
            <a:endParaRPr lang="it-IT" sz="2000" i="0" dirty="0">
              <a:solidFill>
                <a:srgbClr val="FF0000"/>
              </a:solidFill>
              <a:latin typeface="Cambria" panose="02040503050406030204" pitchFamily="18" charset="0"/>
              <a:ea typeface="ＭＳ Ｐゴシック"/>
              <a:cs typeface="Arial" charset="0"/>
            </a:endParaRPr>
          </a:p>
          <a:p>
            <a:pPr marL="109538" lvl="0" algn="ctr">
              <a:spcBef>
                <a:spcPts val="300"/>
              </a:spcBef>
              <a:buClr>
                <a:srgbClr val="5369A5"/>
              </a:buClr>
              <a:defRPr/>
            </a:pPr>
            <a:endParaRPr lang="it-IT" sz="2000" i="0" dirty="0">
              <a:solidFill>
                <a:srgbClr val="1F497D"/>
              </a:solidFill>
              <a:latin typeface="Cambria" panose="02040503050406030204" pitchFamily="18" charset="0"/>
              <a:ea typeface="ＭＳ Ｐゴシック"/>
              <a:cs typeface="Arial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4"/>
          <a:srcRect r="1992" b="37045"/>
          <a:stretch/>
        </p:blipFill>
        <p:spPr>
          <a:xfrm>
            <a:off x="-15552" y="1124744"/>
            <a:ext cx="9865096" cy="4752528"/>
          </a:xfrm>
          <a:prstGeom prst="rect">
            <a:avLst/>
          </a:prstGeom>
        </p:spPr>
      </p:pic>
      <p:sp>
        <p:nvSpPr>
          <p:cNvPr id="23" name="CasellaDiTesto 22"/>
          <p:cNvSpPr txBox="1"/>
          <p:nvPr/>
        </p:nvSpPr>
        <p:spPr>
          <a:xfrm>
            <a:off x="1064568" y="4077072"/>
            <a:ext cx="1512168" cy="50405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cxnSp>
        <p:nvCxnSpPr>
          <p:cNvPr id="25" name="Connettore 2 24"/>
          <p:cNvCxnSpPr/>
          <p:nvPr/>
        </p:nvCxnSpPr>
        <p:spPr>
          <a:xfrm flipH="1" flipV="1">
            <a:off x="2576736" y="4509120"/>
            <a:ext cx="1799408" cy="7920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/>
          <p:cNvSpPr txBox="1"/>
          <p:nvPr/>
        </p:nvSpPr>
        <p:spPr>
          <a:xfrm>
            <a:off x="4376936" y="5157192"/>
            <a:ext cx="2304256" cy="646331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Seleziona la data di interesse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6076117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144" y="6066000"/>
            <a:ext cx="824400" cy="790125"/>
          </a:xfrm>
          <a:prstGeom prst="rect">
            <a:avLst/>
          </a:prstGeom>
        </p:spPr>
      </p:pic>
      <p:sp>
        <p:nvSpPr>
          <p:cNvPr id="16" name="Rettangolo 15"/>
          <p:cNvSpPr/>
          <p:nvPr/>
        </p:nvSpPr>
        <p:spPr>
          <a:xfrm>
            <a:off x="704529" y="620688"/>
            <a:ext cx="8422580" cy="746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538" lvl="0" algn="ctr">
              <a:spcBef>
                <a:spcPts val="300"/>
              </a:spcBef>
              <a:buClr>
                <a:srgbClr val="5369A5"/>
              </a:buClr>
              <a:defRPr/>
            </a:pPr>
            <a:r>
              <a:rPr lang="it-IT" sz="2000" i="0" dirty="0" smtClean="0">
                <a:solidFill>
                  <a:srgbClr val="FF0000"/>
                </a:solidFill>
                <a:latin typeface="Cambria" panose="02040503050406030204" pitchFamily="18" charset="0"/>
                <a:ea typeface="ＭＳ Ｐゴシック"/>
                <a:cs typeface="Arial" charset="0"/>
              </a:rPr>
              <a:t>www.forumpa2016.it</a:t>
            </a:r>
            <a:endParaRPr lang="it-IT" sz="2000" i="0" dirty="0">
              <a:solidFill>
                <a:srgbClr val="FF0000"/>
              </a:solidFill>
              <a:latin typeface="Cambria" panose="02040503050406030204" pitchFamily="18" charset="0"/>
              <a:ea typeface="ＭＳ Ｐゴシック"/>
              <a:cs typeface="Arial" charset="0"/>
            </a:endParaRPr>
          </a:p>
          <a:p>
            <a:pPr marL="109538" lvl="0" algn="ctr">
              <a:spcBef>
                <a:spcPts val="300"/>
              </a:spcBef>
              <a:buClr>
                <a:srgbClr val="5369A5"/>
              </a:buClr>
              <a:defRPr/>
            </a:pPr>
            <a:endParaRPr lang="it-IT" sz="2000" i="0" dirty="0">
              <a:solidFill>
                <a:srgbClr val="1F497D"/>
              </a:solidFill>
              <a:latin typeface="Cambria" panose="02040503050406030204" pitchFamily="18" charset="0"/>
              <a:ea typeface="ＭＳ Ｐゴシック"/>
              <a:cs typeface="Arial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4"/>
          <a:srcRect l="1274" t="17719" r="739" b="16329"/>
          <a:stretch/>
        </p:blipFill>
        <p:spPr>
          <a:xfrm>
            <a:off x="352872" y="1052736"/>
            <a:ext cx="9557320" cy="48245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488504" y="3284984"/>
            <a:ext cx="2736304" cy="50405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891893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144" y="6066000"/>
            <a:ext cx="824400" cy="790125"/>
          </a:xfrm>
          <a:prstGeom prst="rect">
            <a:avLst/>
          </a:prstGeom>
        </p:spPr>
      </p:pic>
      <p:sp>
        <p:nvSpPr>
          <p:cNvPr id="16" name="Rettangolo 15"/>
          <p:cNvSpPr/>
          <p:nvPr/>
        </p:nvSpPr>
        <p:spPr>
          <a:xfrm>
            <a:off x="704529" y="620688"/>
            <a:ext cx="8422580" cy="746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538" lvl="0" algn="ctr">
              <a:spcBef>
                <a:spcPts val="300"/>
              </a:spcBef>
              <a:buClr>
                <a:srgbClr val="5369A5"/>
              </a:buClr>
              <a:defRPr/>
            </a:pPr>
            <a:r>
              <a:rPr lang="it-IT" sz="2000" i="0" dirty="0" smtClean="0">
                <a:solidFill>
                  <a:srgbClr val="FF0000"/>
                </a:solidFill>
                <a:latin typeface="Cambria" panose="02040503050406030204" pitchFamily="18" charset="0"/>
                <a:ea typeface="ＭＳ Ｐゴシック"/>
                <a:cs typeface="Arial" charset="0"/>
              </a:rPr>
              <a:t>www.forumpa2016.it</a:t>
            </a:r>
            <a:endParaRPr lang="it-IT" sz="2000" i="0" dirty="0">
              <a:solidFill>
                <a:srgbClr val="FF0000"/>
              </a:solidFill>
              <a:latin typeface="Cambria" panose="02040503050406030204" pitchFamily="18" charset="0"/>
              <a:ea typeface="ＭＳ Ｐゴシック"/>
              <a:cs typeface="Arial" charset="0"/>
            </a:endParaRPr>
          </a:p>
          <a:p>
            <a:pPr marL="109538" lvl="0" algn="ctr">
              <a:spcBef>
                <a:spcPts val="300"/>
              </a:spcBef>
              <a:buClr>
                <a:srgbClr val="5369A5"/>
              </a:buClr>
              <a:defRPr/>
            </a:pPr>
            <a:endParaRPr lang="it-IT" sz="2000" i="0" dirty="0">
              <a:solidFill>
                <a:srgbClr val="1F497D"/>
              </a:solidFill>
              <a:latin typeface="Cambria" panose="02040503050406030204" pitchFamily="18" charset="0"/>
              <a:ea typeface="ＭＳ Ｐゴシック"/>
              <a:cs typeface="Arial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4"/>
          <a:srcRect t="17359" r="6399" b="18657"/>
          <a:stretch/>
        </p:blipFill>
        <p:spPr>
          <a:xfrm>
            <a:off x="432048" y="1124744"/>
            <a:ext cx="9129464" cy="468052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352600" y="3356992"/>
            <a:ext cx="5400600" cy="13681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6054108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144" y="6066000"/>
            <a:ext cx="824400" cy="790125"/>
          </a:xfrm>
          <a:prstGeom prst="rect">
            <a:avLst/>
          </a:prstGeom>
        </p:spPr>
      </p:pic>
      <p:sp>
        <p:nvSpPr>
          <p:cNvPr id="16" name="Rettangolo 15"/>
          <p:cNvSpPr/>
          <p:nvPr/>
        </p:nvSpPr>
        <p:spPr>
          <a:xfrm>
            <a:off x="704529" y="620688"/>
            <a:ext cx="8422580" cy="746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538" lvl="0" algn="ctr">
              <a:spcBef>
                <a:spcPts val="300"/>
              </a:spcBef>
              <a:buClr>
                <a:srgbClr val="5369A5"/>
              </a:buClr>
              <a:defRPr/>
            </a:pPr>
            <a:r>
              <a:rPr lang="it-IT" sz="2000" i="0" dirty="0" smtClean="0">
                <a:solidFill>
                  <a:srgbClr val="FF0000"/>
                </a:solidFill>
                <a:latin typeface="Cambria" panose="02040503050406030204" pitchFamily="18" charset="0"/>
                <a:ea typeface="ＭＳ Ｐゴシック"/>
                <a:cs typeface="Arial" charset="0"/>
              </a:rPr>
              <a:t>www.forumpa2016.it</a:t>
            </a:r>
            <a:endParaRPr lang="it-IT" sz="2000" i="0" dirty="0">
              <a:solidFill>
                <a:srgbClr val="FF0000"/>
              </a:solidFill>
              <a:latin typeface="Cambria" panose="02040503050406030204" pitchFamily="18" charset="0"/>
              <a:ea typeface="ＭＳ Ｐゴシック"/>
              <a:cs typeface="Arial" charset="0"/>
            </a:endParaRPr>
          </a:p>
          <a:p>
            <a:pPr marL="109538" lvl="0" algn="ctr">
              <a:spcBef>
                <a:spcPts val="300"/>
              </a:spcBef>
              <a:buClr>
                <a:srgbClr val="5369A5"/>
              </a:buClr>
              <a:defRPr/>
            </a:pPr>
            <a:endParaRPr lang="it-IT" sz="2000" i="0" dirty="0">
              <a:solidFill>
                <a:srgbClr val="1F497D"/>
              </a:solidFill>
              <a:latin typeface="Cambria" panose="02040503050406030204" pitchFamily="18" charset="0"/>
              <a:ea typeface="ＭＳ Ｐゴシック"/>
              <a:cs typeface="Arial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4"/>
          <a:srcRect t="27563" r="2369" b="3937"/>
          <a:stretch/>
        </p:blipFill>
        <p:spPr>
          <a:xfrm>
            <a:off x="200472" y="1010344"/>
            <a:ext cx="9522493" cy="5010944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496616" y="2780928"/>
            <a:ext cx="4320480" cy="50405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4982709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ersonalizza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Struttura personalizza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14586</TotalTime>
  <Words>69</Words>
  <Application>Microsoft Office PowerPoint</Application>
  <PresentationFormat>A4 (21x29,7 cm)</PresentationFormat>
  <Paragraphs>17</Paragraphs>
  <Slides>6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6</vt:i4>
      </vt:variant>
    </vt:vector>
  </HeadingPairs>
  <TitlesOfParts>
    <vt:vector size="17" baseType="lpstr">
      <vt:lpstr>ＭＳ Ｐゴシック</vt:lpstr>
      <vt:lpstr>ＭＳ Ｐゴシック</vt:lpstr>
      <vt:lpstr>Arial</vt:lpstr>
      <vt:lpstr>Arial Narrow</vt:lpstr>
      <vt:lpstr>Calibri</vt:lpstr>
      <vt:lpstr>Calibri Light</vt:lpstr>
      <vt:lpstr>Cambria</vt:lpstr>
      <vt:lpstr>Helvetica Neue</vt:lpstr>
      <vt:lpstr>Struttura personalizzata</vt:lpstr>
      <vt:lpstr>Personalizza struttura</vt:lpstr>
      <vt:lpstr>1_Struttura personalizzata</vt:lpstr>
      <vt:lpstr>Webinar «Pagamenti elettronici: quali strumenti per le PA»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Daniele Tiseo NTB</dc:creator>
  <cp:lastModifiedBy>Francesca Pezzi</cp:lastModifiedBy>
  <cp:revision>346</cp:revision>
  <cp:lastPrinted>2016-03-02T16:06:55Z</cp:lastPrinted>
  <dcterms:modified xsi:type="dcterms:W3CDTF">2016-05-10T10:21:58Z</dcterms:modified>
</cp:coreProperties>
</file>