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65" r:id="rId2"/>
    <p:sldId id="257" r:id="rId3"/>
    <p:sldId id="258" r:id="rId4"/>
    <p:sldId id="259" r:id="rId5"/>
    <p:sldId id="268" r:id="rId6"/>
    <p:sldId id="284" r:id="rId7"/>
    <p:sldId id="290" r:id="rId8"/>
    <p:sldId id="291" r:id="rId9"/>
    <p:sldId id="292" r:id="rId10"/>
    <p:sldId id="293" r:id="rId11"/>
    <p:sldId id="28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8" autoAdjust="0"/>
    <p:restoredTop sz="94595" autoAdjust="0"/>
  </p:normalViewPr>
  <p:slideViewPr>
    <p:cSldViewPr>
      <p:cViewPr>
        <p:scale>
          <a:sx n="40" d="100"/>
          <a:sy n="40" d="100"/>
        </p:scale>
        <p:origin x="-89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F1976C4-FA6A-490B-9DC5-4FD00D89FB9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D7E11A-0E19-4169-A529-C7CA0A542A1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23521D-FED6-47A0-AA00-052D3B77872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3DEC94-0618-4FEE-BFD4-75560FB8E35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36FB01-C026-47A8-9CE8-558412A0640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CA097-6EBE-419F-B733-1A4886FC064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4AD7E4-A1C0-4CAB-AFA7-DAC7492FB61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2A651-0111-4F77-970D-7457394EE6D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A7A3D-4256-4151-B4E8-511F098B79C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CA035-9F25-4C62-9935-391835037F5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3B3E2B-3C29-4CD4-ABD0-3C7CD973D63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432D44-38BF-4D63-9878-88C35BFA8E64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TechFOR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7EE0-5261-47AD-B809-734D0D74EB0B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TechFOR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4FE88-0482-4079-9DF1-0DCCF40C329E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TechFOR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DA40E-43F7-4F2C-BF7C-DB1F3A46F7FE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TechFOR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51F0-6CF9-45A9-829B-28347A05E199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TechFOR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93FED-0902-4CA6-8C4E-5EE07B52E284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TechFOR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31BFF-37BD-4B9E-AF38-8EBE84B34D1E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TechFOR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25BB-4E2E-4EAC-AE10-FD8C21FD8161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TechFOR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07348-B7F1-4C6E-A32E-F45B41DC2408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TechFOR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3BB08-2248-47F5-A18F-60E1DB3EBE36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TechFOR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8DF19-D837-4C3C-95B9-45161EF044A1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TechFOR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859DA-EB88-4E85-88D9-02DF70A5D345}" type="slidenum">
              <a:rPr/>
              <a:pPr>
                <a:defRPr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52400"/>
            <a:ext cx="6248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TechFOR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1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1B95736-4BA8-433A-ADD3-743EE80C888D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1295400" y="76200"/>
            <a:ext cx="6553200" cy="6324600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orum%20PA\Desktop\Si.04\mireille_mathieu_-_la_marseillaise%20-%20Copia.mp3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905000"/>
          </a:xfrm>
        </p:spPr>
        <p:txBody>
          <a:bodyPr/>
          <a:lstStyle/>
          <a:p>
            <a:pPr eaLnBrk="1" hangingPunct="1"/>
            <a:r>
              <a:rPr lang="en-GB" sz="3200" b="1" smtClean="0">
                <a:solidFill>
                  <a:srgbClr val="C00000"/>
                </a:solidFill>
              </a:rPr>
              <a:t>HOMELAND SECURITY</a:t>
            </a:r>
            <a:br>
              <a:rPr lang="en-GB" sz="3200" b="1" smtClean="0">
                <a:solidFill>
                  <a:srgbClr val="C00000"/>
                </a:solidFill>
              </a:rPr>
            </a:br>
            <a:r>
              <a:rPr lang="en-GB" sz="3200" b="1" smtClean="0">
                <a:solidFill>
                  <a:srgbClr val="C00000"/>
                </a:solidFill>
              </a:rPr>
              <a:t>Scenario della Minaccia:</a:t>
            </a:r>
            <a:br>
              <a:rPr lang="en-GB" sz="3200" b="1" smtClean="0">
                <a:solidFill>
                  <a:srgbClr val="C00000"/>
                </a:solidFill>
              </a:rPr>
            </a:br>
            <a:r>
              <a:rPr lang="en-GB" sz="3200" b="1" smtClean="0">
                <a:solidFill>
                  <a:srgbClr val="C00000"/>
                </a:solidFill>
              </a:rPr>
              <a:t>terrorismo e disastri naturali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 smtClean="0">
                <a:solidFill>
                  <a:srgbClr val="0000FF"/>
                </a:solidFill>
              </a:rPr>
              <a:t>Giorgio Franceschetti</a:t>
            </a:r>
          </a:p>
          <a:p>
            <a:pPr eaLnBrk="1" hangingPunct="1">
              <a:defRPr/>
            </a:pPr>
            <a:r>
              <a:rPr lang="en-GB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Università</a:t>
            </a: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Federico II, Napoli (Italy)</a:t>
            </a:r>
          </a:p>
          <a:p>
            <a:pPr eaLnBrk="1" hangingPunct="1">
              <a:defRPr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</a:t>
            </a:r>
          </a:p>
          <a:p>
            <a:pPr eaLnBrk="1" hangingPunct="1">
              <a:defRPr/>
            </a:pPr>
            <a:r>
              <a:rPr lang="en-GB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Jet Propulsion Laboratory (JPL-USA)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2590800" y="4948238"/>
            <a:ext cx="3973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 dirty="0" err="1">
                <a:solidFill>
                  <a:schemeClr val="bg2">
                    <a:lumMod val="50000"/>
                  </a:schemeClr>
                </a:solidFill>
              </a:rPr>
              <a:t>TechFOr</a:t>
            </a:r>
            <a:r>
              <a:rPr lang="it-IT" sz="2400" b="1" dirty="0">
                <a:solidFill>
                  <a:schemeClr val="bg2">
                    <a:lumMod val="50000"/>
                  </a:schemeClr>
                </a:solidFill>
              </a:rPr>
              <a:t> - 18 Maggio 2010</a:t>
            </a:r>
          </a:p>
        </p:txBody>
      </p:sp>
      <p:pic>
        <p:nvPicPr>
          <p:cNvPr id="13318" name="Picture 6" descr="SELEX SI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24400"/>
            <a:ext cx="15144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Immagine 19" descr="logo_afcea_alta_risoluzion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4767263"/>
            <a:ext cx="1092200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>
                <a:solidFill>
                  <a:srgbClr val="C00000"/>
                </a:solidFill>
              </a:rPr>
              <a:t>CONCLUSIONS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600200" y="12954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/>
              <a:t>In the </a:t>
            </a:r>
            <a:r>
              <a:rPr lang="en-US">
                <a:solidFill>
                  <a:srgbClr val="C00000"/>
                </a:solidFill>
              </a:rPr>
              <a:t>Homeland Security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scenario </a:t>
            </a:r>
            <a:r>
              <a:rPr lang="en-US">
                <a:solidFill>
                  <a:srgbClr val="C00000"/>
                </a:solidFill>
              </a:rPr>
              <a:t>technical</a:t>
            </a:r>
            <a:r>
              <a:rPr lang="en-US"/>
              <a:t> and </a:t>
            </a:r>
            <a:r>
              <a:rPr lang="en-US">
                <a:solidFill>
                  <a:srgbClr val="C00000"/>
                </a:solidFill>
              </a:rPr>
              <a:t>ethical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problems are present: the </a:t>
            </a:r>
            <a:r>
              <a:rPr lang="en-US">
                <a:solidFill>
                  <a:srgbClr val="C00000"/>
                </a:solidFill>
              </a:rPr>
              <a:t>former</a:t>
            </a:r>
            <a:r>
              <a:rPr lang="en-US"/>
              <a:t> can be </a:t>
            </a:r>
            <a:r>
              <a:rPr lang="en-US">
                <a:solidFill>
                  <a:srgbClr val="C00000"/>
                </a:solidFill>
              </a:rPr>
              <a:t>solved at scientific and industrial</a:t>
            </a:r>
            <a:r>
              <a:rPr lang="en-US"/>
              <a:t> level; the </a:t>
            </a:r>
            <a:r>
              <a:rPr lang="en-US">
                <a:solidFill>
                  <a:srgbClr val="C00000"/>
                </a:solidFill>
              </a:rPr>
              <a:t>latter</a:t>
            </a:r>
            <a:r>
              <a:rPr lang="en-US"/>
              <a:t> require </a:t>
            </a:r>
            <a:r>
              <a:rPr lang="en-US">
                <a:solidFill>
                  <a:srgbClr val="C00000"/>
                </a:solidFill>
              </a:rPr>
              <a:t>innovative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C00000"/>
                </a:solidFill>
              </a:rPr>
              <a:t>vision</a:t>
            </a:r>
            <a:r>
              <a:rPr lang="en-US"/>
              <a:t> at political level 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685800" y="2514600"/>
            <a:ext cx="7772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/>
              <a:t>In this presentation a </a:t>
            </a:r>
            <a:r>
              <a:rPr lang="en-US">
                <a:solidFill>
                  <a:srgbClr val="C00000"/>
                </a:solidFill>
              </a:rPr>
              <a:t>possible solution</a:t>
            </a:r>
            <a:r>
              <a:rPr lang="en-US"/>
              <a:t> for the particular case of non-invasive through-the-wall imaging has been detailed: the conclusion is drawn that even </a:t>
            </a:r>
            <a:r>
              <a:rPr lang="en-US">
                <a:solidFill>
                  <a:srgbClr val="C00000"/>
                </a:solidFill>
              </a:rPr>
              <a:t>apparently odd technical problems</a:t>
            </a:r>
            <a:r>
              <a:rPr lang="en-US"/>
              <a:t> can be </a:t>
            </a:r>
            <a:r>
              <a:rPr lang="en-US">
                <a:solidFill>
                  <a:srgbClr val="C00000"/>
                </a:solidFill>
              </a:rPr>
              <a:t>managed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85800" y="3810000"/>
            <a:ext cx="77724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GB"/>
              <a:t>On the contrary, the </a:t>
            </a:r>
            <a:r>
              <a:rPr lang="en-GB">
                <a:solidFill>
                  <a:srgbClr val="C00000"/>
                </a:solidFill>
              </a:rPr>
              <a:t>ethical problems </a:t>
            </a:r>
            <a:r>
              <a:rPr lang="en-GB"/>
              <a:t>are very </a:t>
            </a:r>
            <a:r>
              <a:rPr lang="en-GB">
                <a:solidFill>
                  <a:srgbClr val="C00000"/>
                </a:solidFill>
              </a:rPr>
              <a:t>difficult </a:t>
            </a:r>
            <a:r>
              <a:rPr lang="en-GB"/>
              <a:t>to solve, especially if we give the meaning of </a:t>
            </a:r>
            <a:r>
              <a:rPr lang="en-GB" i="1">
                <a:solidFill>
                  <a:srgbClr val="C00000"/>
                </a:solidFill>
              </a:rPr>
              <a:t>Patria </a:t>
            </a:r>
            <a:r>
              <a:rPr lang="en-GB"/>
              <a:t>to the Homeland word. </a:t>
            </a:r>
            <a:r>
              <a:rPr lang="en-GB">
                <a:solidFill>
                  <a:srgbClr val="C00000"/>
                </a:solidFill>
              </a:rPr>
              <a:t>Blameable homogenization </a:t>
            </a:r>
            <a:r>
              <a:rPr lang="en-GB"/>
              <a:t>of the society is in progress, the value of </a:t>
            </a:r>
            <a:r>
              <a:rPr lang="en-GB">
                <a:solidFill>
                  <a:srgbClr val="C00000"/>
                </a:solidFill>
              </a:rPr>
              <a:t>culture </a:t>
            </a:r>
            <a:r>
              <a:rPr lang="en-GB"/>
              <a:t>is </a:t>
            </a:r>
            <a:r>
              <a:rPr lang="en-GB">
                <a:solidFill>
                  <a:srgbClr val="C00000"/>
                </a:solidFill>
              </a:rPr>
              <a:t>neglected</a:t>
            </a:r>
            <a:r>
              <a:rPr lang="en-GB"/>
              <a:t>, and </a:t>
            </a:r>
            <a:r>
              <a:rPr lang="en-GB">
                <a:solidFill>
                  <a:srgbClr val="C00000"/>
                </a:solidFill>
              </a:rPr>
              <a:t>chip models </a:t>
            </a:r>
            <a:r>
              <a:rPr lang="en-GB"/>
              <a:t>are imposed on the population by means of the powerful communication tools that are now available 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2971800" y="5562600"/>
            <a:ext cx="3292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What can we do </a:t>
            </a:r>
            <a:r>
              <a:rPr lang="en-GB" sz="320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DCCBE-1345-4A1B-A3F2-AF48068A0931}" type="slidenum">
              <a:rPr smtClean="0"/>
              <a:pPr>
                <a:defRPr/>
              </a:pPr>
              <a:t>10</a:t>
            </a:fld>
            <a:endParaRPr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TechFOR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5" dur="10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0" grpId="0"/>
      <p:bldP spid="93191" grpId="0"/>
      <p:bldP spid="931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 txBox="1">
            <a:spLocks noChangeArrowheads="1"/>
          </p:cNvSpPr>
          <p:nvPr/>
        </p:nvSpPr>
        <p:spPr bwMode="auto">
          <a:xfrm>
            <a:off x="1447800" y="1371600"/>
            <a:ext cx="6553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fr-FR" sz="3200">
                <a:solidFill>
                  <a:srgbClr val="C00000"/>
                </a:solidFill>
              </a:rPr>
              <a:t>Allons enfants de la</a:t>
            </a:r>
            <a:r>
              <a:rPr lang="fr-FR" sz="3200" i="1">
                <a:solidFill>
                  <a:srgbClr val="C00000"/>
                </a:solidFill>
              </a:rPr>
              <a:t> Patrie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fr-FR" sz="2400">
                <a:solidFill>
                  <a:srgbClr val="0066FF"/>
                </a:solidFill>
              </a:rPr>
              <a:t>Andiamo, per i figli della </a:t>
            </a:r>
            <a:r>
              <a:rPr lang="fr-FR" sz="2400" i="1">
                <a:solidFill>
                  <a:srgbClr val="0066FF"/>
                </a:solidFill>
              </a:rPr>
              <a:t>Patria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fr-FR" sz="3200">
                <a:solidFill>
                  <a:srgbClr val="C00000"/>
                </a:solidFill>
              </a:rPr>
              <a:t>Le jour de gloire est arrivé !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fr-FR" sz="2400">
                <a:solidFill>
                  <a:srgbClr val="0066FF"/>
                </a:solidFill>
              </a:rPr>
              <a:t>Il giorno della gloria è arrivato!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fr-FR" sz="3200">
                <a:solidFill>
                  <a:srgbClr val="C00000"/>
                </a:solidFill>
              </a:rPr>
              <a:t>Contre nous de la tyrannie 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fr-FR" sz="2400">
                <a:solidFill>
                  <a:srgbClr val="0066FF"/>
                </a:solidFill>
              </a:rPr>
              <a:t>Contro di noi della tirannia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fr-FR" sz="3200">
                <a:solidFill>
                  <a:srgbClr val="C00000"/>
                </a:solidFill>
              </a:rPr>
              <a:t>L'étendard sanglant est levé ….</a:t>
            </a:r>
          </a:p>
          <a:p>
            <a:pPr marL="342900" indent="-342900">
              <a:lnSpc>
                <a:spcPct val="95000"/>
              </a:lnSpc>
              <a:spcBef>
                <a:spcPct val="20000"/>
              </a:spcBef>
            </a:pPr>
            <a:r>
              <a:rPr lang="fr-FR" sz="2400">
                <a:solidFill>
                  <a:srgbClr val="0066FF"/>
                </a:solidFill>
              </a:rPr>
              <a:t>Lo stendardo insanguinato è stato sollevato ...</a:t>
            </a:r>
            <a:r>
              <a:rPr lang="fr-FR" sz="3200">
                <a:solidFill>
                  <a:srgbClr val="0066FF"/>
                </a:solidFill>
              </a:rPr>
              <a:t> …..</a:t>
            </a:r>
            <a:endParaRPr lang="fr-FR" sz="3200">
              <a:solidFill>
                <a:srgbClr val="FF0000"/>
              </a:solidFill>
            </a:endParaRP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0" y="381000"/>
            <a:ext cx="3048000" cy="417513"/>
          </a:xfrm>
          <a:noFill/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C00000"/>
                </a:solidFill>
              </a:rPr>
              <a:t>Conclusions</a:t>
            </a:r>
            <a:r>
              <a:rPr lang="en-US" sz="2400" smtClean="0">
                <a:solidFill>
                  <a:srgbClr val="FF0000"/>
                </a:solidFill>
              </a:rPr>
              <a:t>  </a:t>
            </a:r>
            <a:r>
              <a:rPr lang="en-US" sz="2400" smtClean="0">
                <a:solidFill>
                  <a:schemeClr val="tx1"/>
                </a:solidFill>
              </a:rPr>
              <a:t>(cnd) </a:t>
            </a: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TechFOR 2010</a:t>
            </a:r>
          </a:p>
        </p:txBody>
      </p:sp>
      <p:pic>
        <p:nvPicPr>
          <p:cNvPr id="9" name="mireille_mathieu_-_la_marseillaise - Copi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7724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1066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  <a:r>
              <a:rPr lang="en-US" sz="2800" smtClean="0">
                <a:solidFill>
                  <a:srgbClr val="C00000"/>
                </a:solidFill>
              </a:rPr>
              <a:t>TRAJECTORY</a:t>
            </a:r>
            <a:r>
              <a:rPr lang="en-US" sz="2800" smtClean="0"/>
              <a:t> OF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</a:t>
            </a:r>
            <a:r>
              <a:rPr lang="en-US" sz="2800" smtClean="0">
                <a:solidFill>
                  <a:srgbClr val="C00000"/>
                </a:solidFill>
              </a:rPr>
              <a:t>HOMELAND SECURITY </a:t>
            </a:r>
            <a:r>
              <a:rPr lang="en-US" sz="2800" smtClean="0"/>
              <a:t>SCENARIO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8223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>
                <a:solidFill>
                  <a:srgbClr val="C00000"/>
                </a:solidFill>
              </a:rPr>
              <a:t>Management of our life </a:t>
            </a:r>
            <a:r>
              <a:rPr lang="en-US"/>
              <a:t>is largely based on the availability of a number of </a:t>
            </a:r>
            <a:r>
              <a:rPr lang="en-US" i="1">
                <a:solidFill>
                  <a:srgbClr val="C00000"/>
                </a:solidFill>
              </a:rPr>
              <a:t>paraphernalia</a:t>
            </a:r>
            <a:r>
              <a:rPr lang="en-US" i="1"/>
              <a:t>,</a:t>
            </a:r>
            <a:r>
              <a:rPr lang="en-US"/>
              <a:t> as transportation, communication, distribution of commodities (water, power, etc.), and so forth. Their operation is now largely based on an integrated network, the </a:t>
            </a:r>
            <a:r>
              <a:rPr lang="en-US" i="1">
                <a:solidFill>
                  <a:srgbClr val="C00000"/>
                </a:solidFill>
              </a:rPr>
              <a:t>underlying cyber world</a:t>
            </a:r>
            <a:r>
              <a:rPr lang="en-US" i="1"/>
              <a:t>, </a:t>
            </a:r>
            <a:r>
              <a:rPr lang="en-US"/>
              <a:t>assuring easy access, interconnection, efficiency and safety. I will refer in the following to these belongings as our society </a:t>
            </a:r>
            <a:r>
              <a:rPr lang="en-US" i="1">
                <a:solidFill>
                  <a:srgbClr val="C00000"/>
                </a:solidFill>
              </a:rPr>
              <a:t>commodities</a:t>
            </a:r>
            <a:r>
              <a:rPr lang="en-US"/>
              <a:t>.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1000" y="3657600"/>
            <a:ext cx="822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/>
              <a:t>The first </a:t>
            </a:r>
            <a:r>
              <a:rPr lang="en-US">
                <a:solidFill>
                  <a:srgbClr val="C00000"/>
                </a:solidFill>
              </a:rPr>
              <a:t>terrorist attack</a:t>
            </a:r>
            <a:r>
              <a:rPr lang="en-US"/>
              <a:t>, 11 September 2001, was </a:t>
            </a:r>
            <a:r>
              <a:rPr lang="en-US">
                <a:solidFill>
                  <a:srgbClr val="C00000"/>
                </a:solidFill>
              </a:rPr>
              <a:t>against people</a:t>
            </a:r>
            <a:r>
              <a:rPr lang="en-US"/>
              <a:t>, while these were </a:t>
            </a:r>
            <a:r>
              <a:rPr lang="en-US">
                <a:solidFill>
                  <a:srgbClr val="C00000"/>
                </a:solidFill>
              </a:rPr>
              <a:t>using</a:t>
            </a:r>
            <a:r>
              <a:rPr lang="en-US"/>
              <a:t> a transportation </a:t>
            </a:r>
            <a:r>
              <a:rPr lang="en-US">
                <a:solidFill>
                  <a:srgbClr val="C00000"/>
                </a:solidFill>
              </a:rPr>
              <a:t>commodity</a:t>
            </a:r>
            <a:r>
              <a:rPr lang="en-US"/>
              <a:t>. A new discipline was borne: </a:t>
            </a:r>
            <a:r>
              <a:rPr lang="en-US">
                <a:solidFill>
                  <a:srgbClr val="C00000"/>
                </a:solidFill>
              </a:rPr>
              <a:t>Homeland Security</a:t>
            </a:r>
            <a:r>
              <a:rPr lang="en-US"/>
              <a:t>, devoted to defend people and commodities.     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381000" y="4876800"/>
            <a:ext cx="8153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/>
              <a:t>Then, it was recognized that the </a:t>
            </a:r>
            <a:r>
              <a:rPr lang="en-US">
                <a:solidFill>
                  <a:srgbClr val="C00000"/>
                </a:solidFill>
              </a:rPr>
              <a:t>new discipline </a:t>
            </a:r>
            <a:r>
              <a:rPr lang="en-US"/>
              <a:t>was certainly effective to </a:t>
            </a:r>
            <a:r>
              <a:rPr lang="en-US">
                <a:solidFill>
                  <a:srgbClr val="C00000"/>
                </a:solidFill>
              </a:rPr>
              <a:t>mitigate </a:t>
            </a:r>
            <a:r>
              <a:rPr lang="en-US"/>
              <a:t>danger and causalities in the event of </a:t>
            </a:r>
            <a:r>
              <a:rPr lang="en-US">
                <a:solidFill>
                  <a:srgbClr val="C00000"/>
                </a:solidFill>
              </a:rPr>
              <a:t>natural disasters </a:t>
            </a:r>
            <a:r>
              <a:rPr lang="en-US"/>
              <a:t>(earthquake, volcanic eruption, landslide, etc.). Accordingly, their previous attempts, namely </a:t>
            </a:r>
            <a:r>
              <a:rPr lang="en-US">
                <a:solidFill>
                  <a:srgbClr val="C00000"/>
                </a:solidFill>
              </a:rPr>
              <a:t>Early Warning</a:t>
            </a:r>
            <a:r>
              <a:rPr lang="en-US"/>
              <a:t>, was </a:t>
            </a:r>
            <a:r>
              <a:rPr lang="en-US">
                <a:solidFill>
                  <a:srgbClr val="C00000"/>
                </a:solidFill>
              </a:rPr>
              <a:t>absorbed</a:t>
            </a:r>
            <a:r>
              <a:rPr lang="en-US"/>
              <a:t> inside the Homeland Security discipline.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2D48EE-0FF6-4BD0-993E-555674503E79}" type="slidenum">
              <a:rPr smtClean="0"/>
              <a:pPr>
                <a:defRPr/>
              </a:pPr>
              <a:t>2</a:t>
            </a:fld>
            <a:endParaRPr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TechFOR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8" grpId="0"/>
      <p:bldP spid="30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smtClean="0">
                <a:solidFill>
                  <a:srgbClr val="C00000"/>
                </a:solidFill>
              </a:rPr>
              <a:t> Trajectory </a:t>
            </a:r>
            <a:r>
              <a:rPr lang="en-US" sz="2400" smtClean="0"/>
              <a:t>of </a:t>
            </a:r>
            <a:r>
              <a:rPr lang="en-US" sz="2400" smtClean="0">
                <a:solidFill>
                  <a:srgbClr val="C00000"/>
                </a:solidFill>
              </a:rPr>
              <a:t>Homeland Security </a:t>
            </a:r>
            <a:r>
              <a:rPr lang="en-US" sz="2400" smtClean="0"/>
              <a:t>scenario (cnd)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" y="1109663"/>
            <a:ext cx="838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/>
              <a:t>The </a:t>
            </a:r>
            <a:r>
              <a:rPr lang="en-US">
                <a:solidFill>
                  <a:srgbClr val="C00000"/>
                </a:solidFill>
              </a:rPr>
              <a:t>new discipline </a:t>
            </a:r>
            <a:r>
              <a:rPr lang="en-US"/>
              <a:t>was moving inside a high-level </a:t>
            </a:r>
            <a:r>
              <a:rPr lang="en-US">
                <a:solidFill>
                  <a:srgbClr val="C00000"/>
                </a:solidFill>
              </a:rPr>
              <a:t>technical area</a:t>
            </a:r>
            <a:r>
              <a:rPr lang="en-US"/>
              <a:t>: scientists, engineers, industrial companies in the technical domain, are involved. But then it was recognized that </a:t>
            </a:r>
            <a:r>
              <a:rPr lang="en-US">
                <a:solidFill>
                  <a:srgbClr val="C00000"/>
                </a:solidFill>
              </a:rPr>
              <a:t>security requires intelligence</a:t>
            </a:r>
            <a:r>
              <a:rPr lang="en-US"/>
              <a:t>, i.e., detailed early knowledge: the currency to </a:t>
            </a:r>
            <a:r>
              <a:rPr lang="en-US">
                <a:solidFill>
                  <a:srgbClr val="C00000"/>
                </a:solidFill>
              </a:rPr>
              <a:t>buy security </a:t>
            </a:r>
            <a:r>
              <a:rPr lang="en-US"/>
              <a:t>is</a:t>
            </a:r>
            <a:r>
              <a:rPr lang="en-US">
                <a:solidFill>
                  <a:srgbClr val="C00000"/>
                </a:solidFill>
              </a:rPr>
              <a:t> loss of privacy</a:t>
            </a:r>
            <a:r>
              <a:rPr lang="en-US"/>
              <a:t>. And the original technical area is recently being enlarged to </a:t>
            </a:r>
            <a:r>
              <a:rPr lang="en-US">
                <a:solidFill>
                  <a:srgbClr val="C00000"/>
                </a:solidFill>
              </a:rPr>
              <a:t>include law experts</a:t>
            </a:r>
            <a:r>
              <a:rPr lang="en-US"/>
              <a:t>, see the Baia Workshop (Fall 2009), where 2 out of 10 Lecturers were coming from Law Schools. 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381000" y="3276600"/>
            <a:ext cx="8382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/>
              <a:t>However, it is easy to note that threats to our commodities may originate not necessarily from terrorists, but from ourselves: on</a:t>
            </a:r>
            <a:r>
              <a:rPr lang="en-GB"/>
              <a:t> April 9</a:t>
            </a:r>
            <a:r>
              <a:rPr lang="en-GB" baseline="30000"/>
              <a:t>th</a:t>
            </a:r>
            <a:r>
              <a:rPr lang="en-GB"/>
              <a:t>, 2009, up to four </a:t>
            </a:r>
            <a:r>
              <a:rPr lang="en-GB">
                <a:solidFill>
                  <a:srgbClr val="C00000"/>
                </a:solidFill>
              </a:rPr>
              <a:t>fibre optics </a:t>
            </a:r>
            <a:r>
              <a:rPr lang="en-GB"/>
              <a:t>lines were intentionally </a:t>
            </a:r>
            <a:r>
              <a:rPr lang="en-GB">
                <a:solidFill>
                  <a:srgbClr val="C00000"/>
                </a:solidFill>
              </a:rPr>
              <a:t>cut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around 2:00am, generating serious service problems across Santa Clara, San Benito and Santa Cruz counties. The result was </a:t>
            </a:r>
            <a:r>
              <a:rPr lang="en-GB">
                <a:solidFill>
                  <a:srgbClr val="C00000"/>
                </a:solidFill>
              </a:rPr>
              <a:t>a total mess</a:t>
            </a:r>
            <a:r>
              <a:rPr lang="en-GB"/>
              <a:t>: </a:t>
            </a:r>
            <a:r>
              <a:rPr lang="en-GB">
                <a:solidFill>
                  <a:srgbClr val="C00000"/>
                </a:solidFill>
              </a:rPr>
              <a:t>credit cards </a:t>
            </a:r>
            <a:r>
              <a:rPr lang="en-GB"/>
              <a:t>were </a:t>
            </a:r>
            <a:r>
              <a:rPr lang="en-GB">
                <a:solidFill>
                  <a:srgbClr val="C00000"/>
                </a:solidFill>
              </a:rPr>
              <a:t>not accepted</a:t>
            </a:r>
            <a:r>
              <a:rPr lang="en-GB"/>
              <a:t>, automatic </a:t>
            </a:r>
            <a:r>
              <a:rPr lang="en-GB">
                <a:solidFill>
                  <a:srgbClr val="C00000"/>
                </a:solidFill>
              </a:rPr>
              <a:t>cash machines</a:t>
            </a:r>
            <a:r>
              <a:rPr lang="en-GB"/>
              <a:t> were </a:t>
            </a:r>
            <a:r>
              <a:rPr lang="en-GB">
                <a:solidFill>
                  <a:srgbClr val="C00000"/>
                </a:solidFill>
              </a:rPr>
              <a:t>not working</a:t>
            </a:r>
            <a:r>
              <a:rPr lang="en-GB"/>
              <a:t>, </a:t>
            </a:r>
            <a:r>
              <a:rPr lang="en-GB">
                <a:solidFill>
                  <a:srgbClr val="C00000"/>
                </a:solidFill>
              </a:rPr>
              <a:t>ambulances</a:t>
            </a:r>
            <a:r>
              <a:rPr lang="en-GB"/>
              <a:t> could </a:t>
            </a:r>
            <a:r>
              <a:rPr lang="en-GB">
                <a:solidFill>
                  <a:srgbClr val="C00000"/>
                </a:solidFill>
              </a:rPr>
              <a:t>not</a:t>
            </a:r>
            <a:r>
              <a:rPr lang="en-GB"/>
              <a:t> be </a:t>
            </a:r>
            <a:r>
              <a:rPr lang="en-GB">
                <a:solidFill>
                  <a:srgbClr val="C00000"/>
                </a:solidFill>
              </a:rPr>
              <a:t>requested</a:t>
            </a:r>
            <a:r>
              <a:rPr lang="en-GB"/>
              <a:t> in emergencies, and so on. This situation lasted till 6:00pm of the same day. The conclusion is that some excited kids, coming out of a discothèque may easily impair our commodity usage: the </a:t>
            </a:r>
            <a:r>
              <a:rPr lang="en-US" i="1">
                <a:solidFill>
                  <a:srgbClr val="C00000"/>
                </a:solidFill>
              </a:rPr>
              <a:t>underlying cyber world</a:t>
            </a:r>
            <a:r>
              <a:rPr lang="en-GB">
                <a:solidFill>
                  <a:srgbClr val="C00000"/>
                </a:solidFill>
              </a:rPr>
              <a:t> </a:t>
            </a:r>
            <a:r>
              <a:rPr lang="en-GB"/>
              <a:t>where the commodity usage is implanted</a:t>
            </a:r>
            <a:r>
              <a:rPr lang="en-GB">
                <a:solidFill>
                  <a:srgbClr val="C00000"/>
                </a:solidFill>
              </a:rPr>
              <a:t> is very delicate</a:t>
            </a:r>
            <a:r>
              <a:rPr lang="en-GB"/>
              <a:t>, probably unstable, and needs </a:t>
            </a:r>
            <a:r>
              <a:rPr lang="en-GB">
                <a:solidFill>
                  <a:srgbClr val="C00000"/>
                </a:solidFill>
              </a:rPr>
              <a:t>itself security</a:t>
            </a:r>
            <a:r>
              <a:rPr lang="en-GB"/>
              <a:t>.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6D94CC-F524-4A24-81B6-3A15E20356A3}" type="slidenum">
              <a:rPr smtClean="0"/>
              <a:pPr>
                <a:defRPr/>
              </a:pPr>
              <a:t>3</a:t>
            </a:fld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TechFOR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solidFill>
                  <a:srgbClr val="C00000"/>
                </a:solidFill>
              </a:rPr>
              <a:t>Trajectory</a:t>
            </a:r>
            <a:r>
              <a:rPr lang="en-US" sz="2400" smtClean="0"/>
              <a:t> of </a:t>
            </a:r>
            <a:r>
              <a:rPr lang="en-US" sz="2400" smtClean="0">
                <a:solidFill>
                  <a:srgbClr val="C00000"/>
                </a:solidFill>
              </a:rPr>
              <a:t>Homeland Security </a:t>
            </a:r>
            <a:r>
              <a:rPr lang="en-US" sz="2400" smtClean="0"/>
              <a:t>scenario (</a:t>
            </a:r>
            <a:r>
              <a:rPr lang="en-US" sz="2400" smtClean="0">
                <a:solidFill>
                  <a:schemeClr val="tx1"/>
                </a:solidFill>
              </a:rPr>
              <a:t>cnd</a:t>
            </a:r>
            <a:r>
              <a:rPr lang="en-US" sz="2400" smtClean="0"/>
              <a:t>)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28600" y="1597025"/>
            <a:ext cx="85344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/>
              <a:t>Is this the </a:t>
            </a:r>
            <a:r>
              <a:rPr lang="en-US">
                <a:solidFill>
                  <a:srgbClr val="C00000"/>
                </a:solidFill>
              </a:rPr>
              <a:t>last stop</a:t>
            </a:r>
            <a:r>
              <a:rPr lang="en-US"/>
              <a:t> of this journey? Probably </a:t>
            </a:r>
            <a:r>
              <a:rPr lang="en-US">
                <a:solidFill>
                  <a:srgbClr val="C00000"/>
                </a:solidFill>
              </a:rPr>
              <a:t>not</a:t>
            </a:r>
            <a:r>
              <a:rPr lang="en-US"/>
              <a:t>. There is a nice word in italian,</a:t>
            </a:r>
            <a:br>
              <a:rPr lang="en-US"/>
            </a:br>
            <a:r>
              <a:rPr lang="en-US" sz="2000" i="1">
                <a:solidFill>
                  <a:srgbClr val="C00000"/>
                </a:solidFill>
              </a:rPr>
              <a:t>Patria</a:t>
            </a:r>
            <a:r>
              <a:rPr lang="en-US" sz="2000" i="1"/>
              <a:t>,</a:t>
            </a:r>
            <a:br>
              <a:rPr lang="en-US" sz="2000" i="1"/>
            </a:br>
            <a:r>
              <a:rPr lang="en-US"/>
              <a:t>that originates from the latin-word “</a:t>
            </a:r>
            <a:r>
              <a:rPr lang="en-US" i="1"/>
              <a:t>pater</a:t>
            </a:r>
            <a:r>
              <a:rPr lang="en-US"/>
              <a:t>”, i.e., “</a:t>
            </a:r>
            <a:r>
              <a:rPr lang="en-US" i="1"/>
              <a:t>father</a:t>
            </a:r>
            <a:r>
              <a:rPr lang="en-US"/>
              <a:t>”, that implies </a:t>
            </a:r>
            <a:r>
              <a:rPr lang="en-US">
                <a:solidFill>
                  <a:srgbClr val="C00000"/>
                </a:solidFill>
              </a:rPr>
              <a:t>not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C00000"/>
                </a:solidFill>
              </a:rPr>
              <a:t>only</a:t>
            </a:r>
            <a:r>
              <a:rPr lang="en-US"/>
              <a:t> the homeland </a:t>
            </a:r>
            <a:r>
              <a:rPr lang="en-US">
                <a:solidFill>
                  <a:srgbClr val="C00000"/>
                </a:solidFill>
              </a:rPr>
              <a:t>commodities</a:t>
            </a:r>
            <a:r>
              <a:rPr lang="en-US"/>
              <a:t>, </a:t>
            </a:r>
            <a:r>
              <a:rPr lang="en-US">
                <a:solidFill>
                  <a:srgbClr val="C00000"/>
                </a:solidFill>
              </a:rPr>
              <a:t>but also</a:t>
            </a:r>
            <a:r>
              <a:rPr lang="en-US"/>
              <a:t> to its </a:t>
            </a:r>
            <a:r>
              <a:rPr lang="en-US">
                <a:solidFill>
                  <a:srgbClr val="C00000"/>
                </a:solidFill>
              </a:rPr>
              <a:t>culture</a:t>
            </a:r>
            <a:r>
              <a:rPr lang="en-US"/>
              <a:t>, </a:t>
            </a:r>
            <a:r>
              <a:rPr lang="en-US">
                <a:solidFill>
                  <a:srgbClr val="C00000"/>
                </a:solidFill>
              </a:rPr>
              <a:t>traditions</a:t>
            </a:r>
            <a:r>
              <a:rPr lang="en-US"/>
              <a:t>, </a:t>
            </a:r>
            <a:r>
              <a:rPr lang="en-US">
                <a:solidFill>
                  <a:srgbClr val="C00000"/>
                </a:solidFill>
              </a:rPr>
              <a:t>ideal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C00000"/>
                </a:solidFill>
              </a:rPr>
              <a:t>accomplishments </a:t>
            </a:r>
            <a:r>
              <a:rPr lang="en-US"/>
              <a:t>that </a:t>
            </a:r>
            <a:r>
              <a:rPr lang="en-US">
                <a:solidFill>
                  <a:srgbClr val="C00000"/>
                </a:solidFill>
              </a:rPr>
              <a:t>flourished</a:t>
            </a:r>
            <a:r>
              <a:rPr lang="en-US"/>
              <a:t> over the centuries. Homeland Security should also take care of </a:t>
            </a:r>
            <a:r>
              <a:rPr lang="en-US">
                <a:solidFill>
                  <a:srgbClr val="C00000"/>
                </a:solidFill>
              </a:rPr>
              <a:t>preserving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C00000"/>
                </a:solidFill>
              </a:rPr>
              <a:t>these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C00000"/>
                </a:solidFill>
              </a:rPr>
              <a:t>values</a:t>
            </a:r>
            <a:r>
              <a:rPr lang="en-US"/>
              <a:t>, that are invaluable inheritage of the country. This requires to further open the door of the room with people in charge of Homeland Security mission: </a:t>
            </a:r>
            <a:r>
              <a:rPr lang="en-US">
                <a:solidFill>
                  <a:srgbClr val="C00000"/>
                </a:solidFill>
              </a:rPr>
              <a:t>educators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should be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C00000"/>
                </a:solidFill>
              </a:rPr>
              <a:t>included</a:t>
            </a:r>
            <a:r>
              <a:rPr lang="en-US"/>
              <a:t>, that should explore possible threats and implement appropriate remedies.</a:t>
            </a:r>
            <a:r>
              <a:rPr lang="en-US" i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927225" y="4487863"/>
            <a:ext cx="218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GB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28600" y="4478338"/>
            <a:ext cx="85344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>
              <a:buFont typeface="Wingdings" pitchFamily="2" charset="2"/>
              <a:buChar char="q"/>
            </a:pPr>
            <a:r>
              <a:rPr lang="en-US"/>
              <a:t>Obviously </a:t>
            </a:r>
            <a:r>
              <a:rPr lang="en-US">
                <a:solidFill>
                  <a:srgbClr val="C00000"/>
                </a:solidFill>
              </a:rPr>
              <a:t>no single group </a:t>
            </a:r>
            <a:r>
              <a:rPr lang="en-US"/>
              <a:t>may provide a </a:t>
            </a:r>
            <a:r>
              <a:rPr lang="en-US">
                <a:solidFill>
                  <a:srgbClr val="C00000"/>
                </a:solidFill>
              </a:rPr>
              <a:t>full solution </a:t>
            </a:r>
            <a:r>
              <a:rPr lang="en-US"/>
              <a:t>to the complete problem: a general statement is that we need </a:t>
            </a:r>
            <a:r>
              <a:rPr lang="en-US">
                <a:solidFill>
                  <a:srgbClr val="C00000"/>
                </a:solidFill>
              </a:rPr>
              <a:t>competent people </a:t>
            </a:r>
            <a:r>
              <a:rPr lang="en-US"/>
              <a:t>in charge, with </a:t>
            </a:r>
            <a:r>
              <a:rPr lang="en-US">
                <a:solidFill>
                  <a:srgbClr val="C00000"/>
                </a:solidFill>
              </a:rPr>
              <a:t>vision </a:t>
            </a:r>
            <a:r>
              <a:rPr lang="en-US"/>
              <a:t>and </a:t>
            </a:r>
            <a:r>
              <a:rPr lang="en-US">
                <a:solidFill>
                  <a:srgbClr val="C00000"/>
                </a:solidFill>
              </a:rPr>
              <a:t>open </a:t>
            </a:r>
            <a:r>
              <a:rPr lang="en-US" i="1">
                <a:solidFill>
                  <a:srgbClr val="C00000"/>
                </a:solidFill>
              </a:rPr>
              <a:t>broadband</a:t>
            </a:r>
            <a:r>
              <a:rPr lang="en-US">
                <a:solidFill>
                  <a:srgbClr val="C00000"/>
                </a:solidFill>
              </a:rPr>
              <a:t> mind</a:t>
            </a:r>
            <a:r>
              <a:rPr lang="en-US"/>
              <a:t>. But this requires time, being a long range accomplishment. In order to help its starting development, something may, or rather </a:t>
            </a:r>
            <a:r>
              <a:rPr lang="en-US">
                <a:solidFill>
                  <a:srgbClr val="C00000"/>
                </a:solidFill>
              </a:rPr>
              <a:t>should be done</a:t>
            </a:r>
            <a:r>
              <a:rPr lang="en-US"/>
              <a:t>.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864EE-7354-45A6-8B61-EF55A42AE785}" type="slidenum">
              <a:rPr smtClean="0"/>
              <a:pPr>
                <a:defRPr/>
              </a:pPr>
              <a:t>4</a:t>
            </a:fld>
            <a:endParaRPr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TechFOR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 rot="20964207">
            <a:off x="1881188" y="1830388"/>
            <a:ext cx="5486400" cy="3276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4000" b="1" smtClean="0">
                <a:solidFill>
                  <a:srgbClr val="0000FF"/>
                </a:solidFill>
                <a:latin typeface="Bradley Hand ITC" pitchFamily="66" charset="0"/>
              </a:rPr>
              <a:t>.……. a fatemi presentare un piccolo esempio di realizzazione tecnica …….vedere attraverso I muri!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 rot="-634114">
            <a:off x="1600200" y="1371600"/>
            <a:ext cx="6096000" cy="4038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8241AC-EDF4-4E00-AB52-5FA7287D03DE}" type="slidenum">
              <a:rPr smtClean="0"/>
              <a:pPr>
                <a:defRPr/>
              </a:pPr>
              <a:t>5</a:t>
            </a:fld>
            <a:endParaRPr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TechFOR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3340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C00000"/>
                </a:solidFill>
              </a:rPr>
              <a:t>VEDERE ATTRAVERSO UN MURO</a:t>
            </a:r>
          </a:p>
        </p:txBody>
      </p:sp>
      <p:pic>
        <p:nvPicPr>
          <p:cNvPr id="71684" name="Picture 4" descr="m16_compos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89150" y="1676400"/>
            <a:ext cx="492125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1492250" y="5638800"/>
            <a:ext cx="620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tabLst>
                <a:tab pos="228600" algn="l"/>
                <a:tab pos="342900" algn="l"/>
                <a:tab pos="800100" algn="l"/>
              </a:tabLst>
            </a:pPr>
            <a:r>
              <a:rPr lang="en-GB">
                <a:solidFill>
                  <a:srgbClr val="C00000"/>
                </a:solidFill>
              </a:rPr>
              <a:t>Optical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(top) and </a:t>
            </a:r>
            <a:r>
              <a:rPr lang="en-GB">
                <a:solidFill>
                  <a:srgbClr val="C00000"/>
                </a:solidFill>
              </a:rPr>
              <a:t>ImpSAR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(bottom) images of the M20 rifle. </a:t>
            </a:r>
            <a:endParaRPr lang="en-US"/>
          </a:p>
          <a:p>
            <a:pPr algn="ctr">
              <a:tabLst>
                <a:tab pos="228600" algn="l"/>
                <a:tab pos="342900" algn="l"/>
                <a:tab pos="800100" algn="l"/>
              </a:tabLst>
            </a:pPr>
            <a:r>
              <a:rPr lang="en-GB"/>
              <a:t>(Courtesy of Eureka Aerospace)</a:t>
            </a:r>
            <a:endParaRPr lang="en-US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2590800" y="1066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C00000"/>
                </a:solidFill>
              </a:rPr>
              <a:t>ImpSAR</a:t>
            </a:r>
            <a:r>
              <a:rPr lang="en-GB" sz="2400"/>
              <a:t> sensor    </a:t>
            </a:r>
            <a:r>
              <a:rPr lang="en-GB" sz="2400">
                <a:solidFill>
                  <a:srgbClr val="C00000"/>
                </a:solidFill>
              </a:rPr>
              <a:t>No wall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BEFAD-82C3-4EF3-A706-7BA62954DB4D}" type="slidenum">
              <a:rPr smtClean="0"/>
              <a:pPr>
                <a:defRPr/>
              </a:pPr>
              <a:t>6</a:t>
            </a:fld>
            <a:endParaRPr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TechFOR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/>
      <p:bldP spid="716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dirty="0" err="1" smtClean="0">
                <a:solidFill>
                  <a:srgbClr val="C00000"/>
                </a:solidFill>
                <a:latin typeface="+mn-lt"/>
              </a:rPr>
              <a:t>ImpSAR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 sensor    </a:t>
            </a:r>
            <a:r>
              <a:rPr lang="en-GB" sz="2400" dirty="0" smtClean="0">
                <a:solidFill>
                  <a:srgbClr val="C00000"/>
                </a:solidFill>
                <a:latin typeface="+mn-lt"/>
              </a:rPr>
              <a:t>No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400" dirty="0" smtClean="0">
                <a:solidFill>
                  <a:srgbClr val="C00000"/>
                </a:solidFill>
                <a:latin typeface="+mn-lt"/>
              </a:rPr>
              <a:t>wall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    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GB" sz="2400" dirty="0" err="1" smtClean="0">
                <a:solidFill>
                  <a:schemeClr val="tx1"/>
                </a:solidFill>
                <a:latin typeface="+mn-lt"/>
              </a:rPr>
              <a:t>cnd</a:t>
            </a:r>
            <a:r>
              <a:rPr lang="en-GB" sz="2400" dirty="0" smtClean="0">
                <a:solidFill>
                  <a:schemeClr val="tx1"/>
                </a:solidFill>
                <a:latin typeface="+mn-lt"/>
              </a:rPr>
              <a:t>)</a:t>
            </a:r>
            <a:endParaRPr lang="en-GB" sz="2400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0116" name="Picture 4" descr="human_optical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0350" y="925513"/>
            <a:ext cx="4159250" cy="4789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117" name="Picture 5" descr="human_rada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838200"/>
            <a:ext cx="42449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371600" y="5791200"/>
            <a:ext cx="6400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Optical</a:t>
            </a:r>
            <a:r>
              <a:rPr lang="en-GB"/>
              <a:t> (left) and </a:t>
            </a:r>
            <a:r>
              <a:rPr lang="en-GB">
                <a:solidFill>
                  <a:srgbClr val="C00000"/>
                </a:solidFill>
              </a:rPr>
              <a:t>ImpSAR</a:t>
            </a:r>
            <a:r>
              <a:rPr lang="en-GB">
                <a:solidFill>
                  <a:srgbClr val="FF0000"/>
                </a:solidFill>
              </a:rPr>
              <a:t> </a:t>
            </a:r>
            <a:r>
              <a:rPr lang="en-GB"/>
              <a:t>(right) images of a human being. </a:t>
            </a:r>
            <a:endParaRPr lang="en-US"/>
          </a:p>
          <a:p>
            <a:pPr algn="ctr"/>
            <a:r>
              <a:rPr lang="en-GB"/>
              <a:t>(Courtesy of Eureka Aerospace)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39DEB-8F5C-412E-BA7F-9B99E34F9B8E}" type="slidenum">
              <a:rPr smtClean="0"/>
              <a:pPr>
                <a:defRPr/>
              </a:pPr>
              <a:t>7</a:t>
            </a:fld>
            <a:endParaRPr dirty="0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TechFOR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2922588" y="152400"/>
            <a:ext cx="324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C00000"/>
                </a:solidFill>
              </a:rPr>
              <a:t>ImpSAR</a:t>
            </a:r>
            <a:r>
              <a:rPr lang="en-GB" sz="2400"/>
              <a:t> sensor    </a:t>
            </a:r>
            <a:r>
              <a:rPr lang="en-GB" sz="2400">
                <a:solidFill>
                  <a:srgbClr val="C00000"/>
                </a:solidFill>
              </a:rPr>
              <a:t>Wall</a:t>
            </a:r>
          </a:p>
        </p:txBody>
      </p:sp>
      <p:pic>
        <p:nvPicPr>
          <p:cNvPr id="91141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685800"/>
            <a:ext cx="7086600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2876550" y="6096000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(Courtesy of Eureka Aerospace)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B2DB1F-6443-4B53-A9C4-92632C70BD44}" type="slidenum">
              <a:rPr smtClean="0"/>
              <a:pPr>
                <a:defRPr/>
              </a:pPr>
              <a:t>8</a:t>
            </a:fld>
            <a:endParaRPr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461125"/>
            <a:ext cx="2895600" cy="244475"/>
          </a:xfrm>
        </p:spPr>
        <p:txBody>
          <a:bodyPr/>
          <a:lstStyle/>
          <a:p>
            <a:pPr>
              <a:defRPr/>
            </a:pPr>
            <a:r>
              <a:rPr lang="en-US"/>
              <a:t>TechFOR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/>
          <a:lstStyle/>
          <a:p>
            <a:pPr eaLnBrk="1" hangingPunct="1"/>
            <a:r>
              <a:rPr lang="en-GB" sz="2400" smtClean="0">
                <a:solidFill>
                  <a:srgbClr val="C00000"/>
                </a:solidFill>
              </a:rPr>
              <a:t>ImpSAR</a:t>
            </a:r>
            <a:r>
              <a:rPr lang="en-GB" sz="2400" smtClean="0">
                <a:solidFill>
                  <a:schemeClr val="tx1"/>
                </a:solidFill>
              </a:rPr>
              <a:t> sensor    </a:t>
            </a:r>
            <a:r>
              <a:rPr lang="en-GB" sz="2400" smtClean="0">
                <a:solidFill>
                  <a:srgbClr val="C00000"/>
                </a:solidFill>
              </a:rPr>
              <a:t>Wall</a:t>
            </a:r>
            <a:r>
              <a:rPr lang="en-GB" sz="2400" smtClean="0">
                <a:solidFill>
                  <a:srgbClr val="FF0000"/>
                </a:solidFill>
              </a:rPr>
              <a:t>     </a:t>
            </a:r>
            <a:r>
              <a:rPr lang="en-GB" sz="2400" smtClean="0">
                <a:solidFill>
                  <a:schemeClr val="tx1"/>
                </a:solidFill>
              </a:rPr>
              <a:t>(cnd)</a:t>
            </a:r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7010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2847975" y="6019800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(Courtesy of Eureka Aerospace)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2D860F-8874-4B2D-9CA3-0AE2EFE400BD}" type="slidenum">
              <a:rPr smtClean="0"/>
              <a:pPr>
                <a:defRPr/>
              </a:pPr>
              <a:t>9</a:t>
            </a:fld>
            <a:endParaRPr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TechFOR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1843</TotalTime>
  <Words>802</Words>
  <Application>Microsoft Office PowerPoint</Application>
  <PresentationFormat>Presentazione su schermo (4:3)</PresentationFormat>
  <Paragraphs>73</Paragraphs>
  <Slides>11</Slides>
  <Notes>11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Default Design</vt:lpstr>
      <vt:lpstr>HOMELAND SECURITY Scenario della Minaccia: terrorismo e disastri naturali</vt:lpstr>
      <vt:lpstr>Diapositiva 2</vt:lpstr>
      <vt:lpstr>Diapositiva 3</vt:lpstr>
      <vt:lpstr>Trajectory of Homeland Security scenario (cnd)</vt:lpstr>
      <vt:lpstr>Diapositiva 5</vt:lpstr>
      <vt:lpstr>VEDERE ATTRAVERSO UN MURO</vt:lpstr>
      <vt:lpstr>ImpSAR sensor    No wall    (cnd)</vt:lpstr>
      <vt:lpstr>Diapositiva 8</vt:lpstr>
      <vt:lpstr>ImpSAR sensor    Wall     (cnd)</vt:lpstr>
      <vt:lpstr>CONCLUSIONS</vt:lpstr>
      <vt:lpstr>Conclusions  (cnd) </vt:lpstr>
    </vt:vector>
  </TitlesOfParts>
  <Company>Jones Lang LaSalle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Forum PA</cp:lastModifiedBy>
  <cp:revision>67</cp:revision>
  <dcterms:created xsi:type="dcterms:W3CDTF">2009-11-29T16:17:36Z</dcterms:created>
  <dcterms:modified xsi:type="dcterms:W3CDTF">2010-05-18T08:00:39Z</dcterms:modified>
</cp:coreProperties>
</file>