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02" r:id="rId3"/>
    <p:sldId id="294" r:id="rId4"/>
    <p:sldId id="283" r:id="rId5"/>
    <p:sldId id="284" r:id="rId6"/>
    <p:sldId id="285" r:id="rId7"/>
    <p:sldId id="288" r:id="rId8"/>
    <p:sldId id="295" r:id="rId9"/>
    <p:sldId id="280" r:id="rId10"/>
    <p:sldId id="281" r:id="rId11"/>
    <p:sldId id="286" r:id="rId12"/>
    <p:sldId id="296" r:id="rId13"/>
  </p:sldIdLst>
  <p:sldSz cx="12992100" cy="9753600"/>
  <p:notesSz cx="6858000" cy="9144000"/>
  <p:defaultTextStyle>
    <a:lvl1pPr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1pPr>
    <a:lvl2pPr indent="650276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2pPr>
    <a:lvl3pPr indent="1300551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3pPr>
    <a:lvl4pPr indent="1950827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4pPr>
    <a:lvl5pPr indent="2601102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5pPr>
    <a:lvl6pPr indent="3251377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6pPr>
    <a:lvl7pPr indent="3901652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7pPr>
    <a:lvl8pPr indent="4551929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8pPr>
    <a:lvl9pPr indent="5202204" defTabSz="650276">
      <a:defRPr sz="2600">
        <a:solidFill>
          <a:srgbClr val="165661"/>
        </a:solidFill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B55"/>
    <a:srgbClr val="E22730"/>
    <a:srgbClr val="9C205F"/>
    <a:srgbClr val="207A87"/>
    <a:srgbClr val="D84650"/>
    <a:srgbClr val="8D1D53"/>
    <a:srgbClr val="F0858D"/>
    <a:srgbClr val="878787"/>
    <a:srgbClr val="FFFFFF"/>
    <a:srgbClr val="176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165661"/>
              </a:solidFill>
              <a:prstDash val="solid"/>
              <a:bevel/>
            </a:ln>
          </a:left>
          <a:right>
            <a:ln w="12700" cap="flat">
              <a:solidFill>
                <a:srgbClr val="165661"/>
              </a:solidFill>
              <a:prstDash val="solid"/>
              <a:bevel/>
            </a:ln>
          </a:right>
          <a:top>
            <a:ln w="12700" cap="flat">
              <a:solidFill>
                <a:srgbClr val="165661"/>
              </a:solidFill>
              <a:prstDash val="solid"/>
              <a:bevel/>
            </a:ln>
          </a:top>
          <a:bottom>
            <a:ln w="12700" cap="flat">
              <a:solidFill>
                <a:srgbClr val="165661"/>
              </a:solidFill>
              <a:prstDash val="solid"/>
              <a:bevel/>
            </a:ln>
          </a:bottom>
          <a:insideH>
            <a:ln w="12700" cap="flat">
              <a:solidFill>
                <a:srgbClr val="165661"/>
              </a:solidFill>
              <a:prstDash val="solid"/>
              <a:bevel/>
            </a:ln>
          </a:insideH>
          <a:insideV>
            <a:ln w="12700" cap="flat">
              <a:solidFill>
                <a:srgbClr val="165661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165661"/>
              </a:solidFill>
              <a:prstDash val="solid"/>
              <a:bevel/>
            </a:ln>
          </a:left>
          <a:right>
            <a:ln w="12700" cap="flat">
              <a:solidFill>
                <a:srgbClr val="165661"/>
              </a:solidFill>
              <a:prstDash val="solid"/>
              <a:bevel/>
            </a:ln>
          </a:right>
          <a:top>
            <a:ln w="12700" cap="flat">
              <a:solidFill>
                <a:srgbClr val="165661"/>
              </a:solidFill>
              <a:prstDash val="solid"/>
              <a:bevel/>
            </a:ln>
          </a:top>
          <a:bottom>
            <a:ln w="12700" cap="flat">
              <a:solidFill>
                <a:srgbClr val="165661"/>
              </a:solidFill>
              <a:prstDash val="solid"/>
              <a:bevel/>
            </a:ln>
          </a:bottom>
          <a:insideH>
            <a:ln w="12700" cap="flat">
              <a:solidFill>
                <a:srgbClr val="165661"/>
              </a:solidFill>
              <a:prstDash val="solid"/>
              <a:bevel/>
            </a:ln>
          </a:insideH>
          <a:insideV>
            <a:ln w="12700" cap="flat">
              <a:solidFill>
                <a:srgbClr val="165661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165661"/>
              </a:solidFill>
              <a:prstDash val="solid"/>
              <a:bevel/>
            </a:ln>
          </a:left>
          <a:right>
            <a:ln w="12700" cap="flat">
              <a:solidFill>
                <a:srgbClr val="165661"/>
              </a:solidFill>
              <a:prstDash val="solid"/>
              <a:bevel/>
            </a:ln>
          </a:right>
          <a:top>
            <a:ln w="12700" cap="flat">
              <a:solidFill>
                <a:srgbClr val="165661"/>
              </a:solidFill>
              <a:prstDash val="solid"/>
              <a:bevel/>
            </a:ln>
          </a:top>
          <a:bottom>
            <a:ln w="12700" cap="flat">
              <a:solidFill>
                <a:srgbClr val="165661"/>
              </a:solidFill>
              <a:prstDash val="solid"/>
              <a:bevel/>
            </a:ln>
          </a:bottom>
          <a:insideH>
            <a:ln w="12700" cap="flat">
              <a:solidFill>
                <a:srgbClr val="165661"/>
              </a:solidFill>
              <a:prstDash val="solid"/>
              <a:bevel/>
            </a:ln>
          </a:insideH>
          <a:insideV>
            <a:ln w="12700" cap="flat">
              <a:solidFill>
                <a:srgbClr val="165661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165661"/>
              </a:solidFill>
              <a:prstDash val="solid"/>
              <a:bevel/>
            </a:ln>
          </a:left>
          <a:right>
            <a:ln w="12700" cap="flat">
              <a:solidFill>
                <a:srgbClr val="165661"/>
              </a:solidFill>
              <a:prstDash val="solid"/>
              <a:bevel/>
            </a:ln>
          </a:right>
          <a:top>
            <a:ln w="12700" cap="flat">
              <a:solidFill>
                <a:srgbClr val="165661"/>
              </a:solidFill>
              <a:prstDash val="solid"/>
              <a:bevel/>
            </a:ln>
          </a:top>
          <a:bottom>
            <a:ln w="12700" cap="flat">
              <a:solidFill>
                <a:srgbClr val="165661"/>
              </a:solidFill>
              <a:prstDash val="solid"/>
              <a:bevel/>
            </a:ln>
          </a:bottom>
          <a:insideH>
            <a:ln w="12700" cap="flat">
              <a:solidFill>
                <a:srgbClr val="165661"/>
              </a:solidFill>
              <a:prstDash val="solid"/>
              <a:bevel/>
            </a:ln>
          </a:insideH>
          <a:insideV>
            <a:ln w="12700" cap="flat">
              <a:solidFill>
                <a:srgbClr val="165661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CBD0"/>
          </a:solidFill>
        </a:fill>
      </a:tcStyle>
    </a:wholeTbl>
    <a:band2H>
      <a:tcTxStyle/>
      <a:tcStyle>
        <a:tcBdr/>
        <a:fill>
          <a:solidFill>
            <a:srgbClr val="EEE7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1E5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1E5A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1E5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1F2F2"/>
          </a:solidFill>
        </a:fill>
      </a:tcStyle>
    </a:wholeTbl>
    <a:band2H>
      <a:tcTxStyle/>
      <a:tcStyle>
        <a:tcBdr/>
        <a:fill>
          <a:solidFill>
            <a:srgbClr val="F1F9F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9DED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9DED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9DED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1E5A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65661"/>
              </a:solidFill>
              <a:prstDash val="solid"/>
              <a:bevel/>
            </a:ln>
          </a:top>
          <a:bottom>
            <a:ln w="25400" cap="flat">
              <a:solidFill>
                <a:srgbClr val="16566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65661"/>
              </a:solidFill>
              <a:prstDash val="solid"/>
              <a:bevel/>
            </a:ln>
          </a:top>
          <a:bottom>
            <a:ln w="25400" cap="flat">
              <a:solidFill>
                <a:srgbClr val="165661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1E5A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165661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0D1"/>
          </a:solidFill>
        </a:fill>
      </a:tcStyle>
    </a:wholeTbl>
    <a:band2H>
      <a:tcTxStyle/>
      <a:tcStyle>
        <a:tcBdr/>
        <a:fill>
          <a:solidFill>
            <a:srgbClr val="E7E9EA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6566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6566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6566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-630" y="-102"/>
      </p:cViewPr>
      <p:guideLst>
        <p:guide orient="horz"/>
        <p:guide pos="5988"/>
        <p:guide pos="683"/>
        <p:guide pos="2488"/>
        <p:guide pos="5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8C626-E426-E74C-8128-B9E3A387D44E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A918E-A2A8-F74E-8176-5B36895C61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2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79577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it-IT" dirty="0" smtClean="0"/>
              <a:t>Titolo per la cover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3988" y="283116"/>
            <a:ext cx="24511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600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it-IT" dirty="0" smtClean="0"/>
              <a:t>Titolo Testo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6300" y="537116"/>
            <a:ext cx="61595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052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711" y="9382404"/>
            <a:ext cx="106680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203189" y="9308076"/>
            <a:ext cx="563164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Titillium WebRegular"/>
                <a:ea typeface="Titillium WebRegular"/>
                <a:cs typeface="Titillium WebRegular"/>
                <a:sym typeface="Titillium Web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/13</a:t>
            </a:r>
          </a:p>
        </p:txBody>
      </p:sp>
      <p:sp>
        <p:nvSpPr>
          <p:cNvPr id="10" name="Shape 6"/>
          <p:cNvSpPr>
            <a:spLocks noGrp="1"/>
          </p:cNvSpPr>
          <p:nvPr>
            <p:ph type="sldNum" sz="quarter" idx="2"/>
          </p:nvPr>
        </p:nvSpPr>
        <p:spPr>
          <a:xfrm>
            <a:off x="533185" y="9290624"/>
            <a:ext cx="670004" cy="498356"/>
          </a:xfrm>
          <a:prstGeom prst="rect">
            <a:avLst/>
          </a:prstGeom>
          <a:ln w="12700">
            <a:miter lim="400000"/>
          </a:ln>
        </p:spPr>
        <p:txBody>
          <a:bodyPr lIns="65028" tIns="65028" rIns="65028" bIns="65028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Titillium WebBold"/>
                <a:ea typeface="Titillium WebBold"/>
                <a:cs typeface="Titillium WebBold"/>
                <a:sym typeface="Titillium WebBold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391" y="617653"/>
            <a:ext cx="2273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145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711" y="9382404"/>
            <a:ext cx="106680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6"/>
          <p:cNvSpPr>
            <a:spLocks noGrp="1"/>
          </p:cNvSpPr>
          <p:nvPr>
            <p:ph type="sldNum" sz="quarter" idx="2"/>
          </p:nvPr>
        </p:nvSpPr>
        <p:spPr>
          <a:xfrm>
            <a:off x="533185" y="9290624"/>
            <a:ext cx="670004" cy="498356"/>
          </a:xfrm>
          <a:prstGeom prst="rect">
            <a:avLst/>
          </a:prstGeom>
          <a:ln w="12700">
            <a:miter lim="400000"/>
          </a:ln>
        </p:spPr>
        <p:txBody>
          <a:bodyPr lIns="65028" tIns="65028" rIns="65028" bIns="65028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Titillium WebBold"/>
                <a:ea typeface="Titillium WebBold"/>
                <a:cs typeface="Titillium WebBold"/>
                <a:sym typeface="Titillium WebBold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 dirty="0"/>
          </a:p>
        </p:txBody>
      </p:sp>
      <p:sp>
        <p:nvSpPr>
          <p:cNvPr id="6" name="Shape 14"/>
          <p:cNvSpPr>
            <a:spLocks noGrp="1"/>
          </p:cNvSpPr>
          <p:nvPr>
            <p:ph type="title" hasCustomPrompt="1"/>
          </p:nvPr>
        </p:nvSpPr>
        <p:spPr>
          <a:xfrm>
            <a:off x="3813175" y="0"/>
            <a:ext cx="8539879" cy="21878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>
                <a:latin typeface="Titillium WebSemiBold"/>
                <a:ea typeface="Titillium WebSemiBold"/>
                <a:cs typeface="Titillium WebSemiBold"/>
                <a:sym typeface="Titillium Web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3000" dirty="0" smtClean="0">
                <a:solidFill>
                  <a:srgbClr val="E22730"/>
                </a:solidFill>
              </a:rPr>
              <a:t> T</a:t>
            </a:r>
            <a:r>
              <a:rPr sz="3000" dirty="0" smtClean="0">
                <a:solidFill>
                  <a:srgbClr val="E22730"/>
                </a:solidFill>
              </a:rPr>
              <a:t>itolo</a:t>
            </a:r>
            <a:r>
              <a:rPr lang="it-IT" sz="3000" dirty="0" smtClean="0">
                <a:solidFill>
                  <a:srgbClr val="E22730"/>
                </a:solidFill>
              </a:rPr>
              <a:t> Testo</a:t>
            </a:r>
            <a:endParaRPr sz="3000" dirty="0">
              <a:solidFill>
                <a:srgbClr val="E22730"/>
              </a:solidFill>
            </a:endParaRPr>
          </a:p>
        </p:txBody>
      </p:sp>
      <p:pic>
        <p:nvPicPr>
          <p:cNvPr id="7" name="image4.png"/>
          <p:cNvPicPr/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472372" y="617653"/>
            <a:ext cx="165101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1391" y="617653"/>
            <a:ext cx="2273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387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406400" y="4491478"/>
            <a:ext cx="12166600" cy="223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6711" y="9396495"/>
            <a:ext cx="1257300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2013895" y="2054379"/>
            <a:ext cx="11026611" cy="355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8" tIns="65028" rIns="65028" bIns="65028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 dirty="0" smtClean="0">
                <a:solidFill>
                  <a:srgbClr val="E22730"/>
                </a:solidFill>
              </a:rPr>
              <a:t>Titolo</a:t>
            </a:r>
            <a:r>
              <a:rPr lang="it-IT" sz="6400" dirty="0" smtClean="0">
                <a:solidFill>
                  <a:srgbClr val="E22730"/>
                </a:solidFill>
              </a:rPr>
              <a:t> Testo</a:t>
            </a:r>
            <a:endParaRPr sz="6400" dirty="0">
              <a:solidFill>
                <a:srgbClr val="E22730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498997" y="9323496"/>
            <a:ext cx="670004" cy="498356"/>
          </a:xfrm>
          <a:prstGeom prst="rect">
            <a:avLst/>
          </a:prstGeom>
          <a:ln w="12700">
            <a:miter lim="400000"/>
          </a:ln>
        </p:spPr>
        <p:txBody>
          <a:bodyPr lIns="65028" tIns="65028" rIns="65028" bIns="65028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Titillium WebBold"/>
                <a:ea typeface="Titillium WebBold"/>
                <a:cs typeface="Titillium WebBold"/>
                <a:sym typeface="Titillium WebBold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7013841" y="9346365"/>
            <a:ext cx="563164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Titillium WebRegular"/>
                <a:ea typeface="Titillium WebRegular"/>
                <a:cs typeface="Titillium WebRegular"/>
                <a:sym typeface="Titillium Web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/13</a:t>
            </a:r>
          </a:p>
        </p:txBody>
      </p:sp>
      <p:sp>
        <p:nvSpPr>
          <p:cNvPr id="11" name="Shape 10"/>
          <p:cNvSpPr txBox="1">
            <a:spLocks/>
          </p:cNvSpPr>
          <p:nvPr userDrawn="1"/>
        </p:nvSpPr>
        <p:spPr>
          <a:xfrm>
            <a:off x="2013895" y="5313244"/>
            <a:ext cx="11026611" cy="3554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8" tIns="65028" rIns="65028" bIns="65028" anchor="ctr">
            <a:normAutofit/>
          </a:bodyPr>
          <a:lstStyle>
            <a:lvl1pPr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50276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300551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950827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2601102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3251377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3901652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4551929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5202204" defTabSz="650276">
              <a:defRPr sz="2600">
                <a:solidFill>
                  <a:srgbClr val="16566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it-IT" sz="3600" b="0" i="0" dirty="0" smtClean="0">
                <a:solidFill>
                  <a:srgbClr val="FFFFFF"/>
                </a:solidFill>
                <a:latin typeface="Titillium WebSemiBold"/>
                <a:cs typeface="Titillium WebSemiBold"/>
              </a:rPr>
              <a:t>Presidenza del Consiglio dei Ministri</a:t>
            </a:r>
            <a:endParaRPr lang="it-IT" sz="3600" b="0" i="0" dirty="0">
              <a:solidFill>
                <a:srgbClr val="FFFFFF"/>
              </a:solidFill>
              <a:latin typeface="Titillium WebSemiBold"/>
              <a:cs typeface="Titillium WebSemi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4" r:id="rId3"/>
    <p:sldLayoutId id="2147483656" r:id="rId4"/>
  </p:sldLayoutIdLst>
  <p:transition spd="med"/>
  <p:hf hdr="0" ftr="0" dt="0"/>
  <p:txStyles>
    <p:titleStyle>
      <a:lvl1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1pPr>
      <a:lvl2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2pPr>
      <a:lvl3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3pPr>
      <a:lvl4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4pPr>
      <a:lvl5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5pPr>
      <a:lvl6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6pPr>
      <a:lvl7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7pPr>
      <a:lvl8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8pPr>
      <a:lvl9pPr defTabSz="650276">
        <a:lnSpc>
          <a:spcPct val="120000"/>
        </a:lnSpc>
        <a:defRPr sz="6400">
          <a:solidFill>
            <a:srgbClr val="E22730"/>
          </a:solidFill>
          <a:latin typeface="Titillium WebBlack"/>
          <a:ea typeface="Titillium WebBlack"/>
          <a:cs typeface="Titillium WebBlack"/>
          <a:sym typeface="Titillium WebBlack"/>
        </a:defRPr>
      </a:lvl9pPr>
    </p:titleStyle>
    <p:bodyStyle>
      <a:lvl1pPr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1pPr>
      <a:lvl2pPr indent="650276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2pPr>
      <a:lvl3pPr indent="1300551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3pPr>
      <a:lvl4pPr indent="1950827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4pPr>
      <a:lvl5pPr indent="2601102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5pPr>
      <a:lvl6pPr indent="3251377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6pPr>
      <a:lvl7pPr indent="3901652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7pPr>
      <a:lvl8pPr indent="4551929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8pPr>
      <a:lvl9pPr indent="5202204" defTabSz="650276">
        <a:spcBef>
          <a:spcPts val="1100"/>
        </a:spcBef>
        <a:defRPr sz="4600">
          <a:solidFill>
            <a:srgbClr val="E22730"/>
          </a:solidFill>
          <a:latin typeface="Titillium WebRegular"/>
          <a:ea typeface="Titillium WebRegular"/>
          <a:cs typeface="Titillium WebRegular"/>
          <a:sym typeface="Titillium WebRegular"/>
        </a:defRPr>
      </a:lvl9pPr>
    </p:bodyStyle>
    <p:otherStyle>
      <a:lvl1pPr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1pPr>
      <a:lvl2pPr indent="650276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2pPr>
      <a:lvl3pPr indent="1300551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3pPr>
      <a:lvl4pPr indent="1950827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4pPr>
      <a:lvl5pPr indent="2601102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5pPr>
      <a:lvl6pPr indent="3251377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6pPr>
      <a:lvl7pPr indent="3901652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7pPr>
      <a:lvl8pPr indent="4551929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8pPr>
      <a:lvl9pPr indent="5202204" defTabSz="650276">
        <a:defRPr sz="2400">
          <a:solidFill>
            <a:schemeClr val="tx1"/>
          </a:solidFill>
          <a:latin typeface="+mn-lt"/>
          <a:ea typeface="+mn-ea"/>
          <a:cs typeface="+mn-cs"/>
          <a:sym typeface="Titillium Web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it-IT" b="1" dirty="0"/>
              <a:t>Digital Security per la </a:t>
            </a:r>
            <a:r>
              <a:rPr lang="it-IT" b="1" dirty="0" smtClean="0"/>
              <a:t>PA</a:t>
            </a:r>
            <a:endParaRPr lang="en-US" sz="3000" dirty="0">
              <a:latin typeface="Titillium WebSemiBold"/>
              <a:cs typeface="Titillium WebSemi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43823" y="5659597"/>
            <a:ext cx="11026611" cy="120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5028" tIns="65028" rIns="65028" bIns="65028" anchor="ctr">
            <a:normAutofit/>
          </a:bodyPr>
          <a:lstStyle>
            <a:lvl1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1pPr>
            <a:lvl2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2pPr>
            <a:lvl3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3pPr>
            <a:lvl4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4pPr>
            <a:lvl5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5pPr>
            <a:lvl6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6pPr>
            <a:lvl7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7pPr>
            <a:lvl8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8pPr>
            <a:lvl9pPr defTabSz="650276">
              <a:lnSpc>
                <a:spcPct val="120000"/>
              </a:lnSpc>
              <a:defRPr sz="6400">
                <a:solidFill>
                  <a:srgbClr val="E22730"/>
                </a:solidFill>
                <a:latin typeface="Titillium WebBlack"/>
                <a:ea typeface="Titillium WebBlack"/>
                <a:cs typeface="Titillium WebBlack"/>
                <a:sym typeface="Titillium WebBlack"/>
              </a:defRPr>
            </a:lvl9pPr>
          </a:lstStyle>
          <a:p>
            <a:pPr>
              <a:lnSpc>
                <a:spcPct val="130000"/>
              </a:lnSpc>
            </a:pPr>
            <a:r>
              <a:rPr lang="it-IT" sz="3000" dirty="0" smtClean="0">
                <a:latin typeface="Titillium WebSemiBold"/>
                <a:cs typeface="Titillium WebSemiBold"/>
              </a:rPr>
              <a:t>Mario Terranova</a:t>
            </a:r>
            <a:br>
              <a:rPr lang="it-IT" sz="3000" dirty="0" smtClean="0">
                <a:latin typeface="Titillium WebSemiBold"/>
                <a:cs typeface="Titillium WebSemiBold"/>
              </a:rPr>
            </a:br>
            <a:r>
              <a:rPr lang="it-IT" sz="1600" dirty="0" smtClean="0">
                <a:latin typeface="Titillium WebSemiBold"/>
                <a:cs typeface="Titillium WebSemiBold"/>
              </a:rPr>
              <a:t>Responsabile Area Sistemi, tecnologie e sicurezza informatica - AgID</a:t>
            </a:r>
            <a:endParaRPr lang="en-US" sz="1600" dirty="0">
              <a:latin typeface="Titillium WebSemiBold"/>
              <a:cs typeface="Titillium WebSemiBold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43" y="5079132"/>
            <a:ext cx="5761258" cy="49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23" y="4633006"/>
            <a:ext cx="1059985" cy="94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97" y="9440214"/>
            <a:ext cx="1130300" cy="3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48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Rectangle 3"/>
          <p:cNvSpPr/>
          <p:nvPr/>
        </p:nvSpPr>
        <p:spPr>
          <a:xfrm>
            <a:off x="3007603" y="584430"/>
            <a:ext cx="9806875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Attività del CERT-PA </a:t>
            </a:r>
            <a:r>
              <a:rPr lang="it-IT" sz="4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/>
            </a:r>
            <a:br>
              <a:rPr lang="it-IT" sz="4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</a:br>
            <a:r>
              <a:rPr lang="it-IT" sz="2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gennaio </a:t>
            </a:r>
            <a:r>
              <a:rPr lang="it-IT" sz="2800" dirty="0">
                <a:solidFill>
                  <a:srgbClr val="17617C"/>
                </a:solidFill>
                <a:latin typeface="Titillium WebSemiBold"/>
                <a:cs typeface="Titillium WebSemiBold"/>
              </a:rPr>
              <a:t>– </a:t>
            </a:r>
            <a:r>
              <a:rPr lang="it-IT" sz="2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marzo 2015 </a:t>
            </a:r>
            <a:endParaRPr lang="en-US" sz="28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6" name="Immagine 5" descr="C:\Users\Cert-PA\Desktop\Reportistica\Reportistica\totali_istogramm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86" y="2074258"/>
            <a:ext cx="8609645" cy="642098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3" name="Ovale 2"/>
          <p:cNvSpPr/>
          <p:nvPr/>
        </p:nvSpPr>
        <p:spPr>
          <a:xfrm>
            <a:off x="2459865" y="7315199"/>
            <a:ext cx="547739" cy="553792"/>
          </a:xfrm>
          <a:prstGeom prst="ellipse">
            <a:avLst/>
          </a:prstGeom>
          <a:noFill/>
          <a:ln w="50800" cap="flat">
            <a:solidFill>
              <a:srgbClr val="961E5A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65027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spc="0" normalizeH="0" baseline="0">
              <a:ln>
                <a:noFill/>
              </a:ln>
              <a:solidFill>
                <a:srgbClr val="16566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04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Rectangle 3"/>
          <p:cNvSpPr/>
          <p:nvPr/>
        </p:nvSpPr>
        <p:spPr>
          <a:xfrm>
            <a:off x="3007603" y="818304"/>
            <a:ext cx="9811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Sviluppo delle attività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2512" y="1702063"/>
            <a:ext cx="11995171" cy="155033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it-IT" sz="2800" dirty="0" smtClean="0"/>
              <a:t>Consolidamento della piattaforma di </a:t>
            </a:r>
            <a:r>
              <a:rPr lang="it-IT" sz="2800" dirty="0" err="1" smtClean="0"/>
              <a:t>infosharing</a:t>
            </a:r>
            <a:r>
              <a:rPr lang="it-IT" sz="2800" dirty="0" smtClean="0"/>
              <a:t>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it-IT" sz="2800" dirty="0" smtClean="0"/>
              <a:t>Pubblicazione del sito WEB destinato a tutti i cittadini.</a:t>
            </a:r>
          </a:p>
          <a:p>
            <a:pPr>
              <a:lnSpc>
                <a:spcPct val="140000"/>
              </a:lnSpc>
              <a:spcBef>
                <a:spcPts val="3600"/>
              </a:spcBef>
            </a:pPr>
            <a:endParaRPr lang="it-IT" sz="28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57" y="3252399"/>
            <a:ext cx="7902862" cy="52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82512" y="3252399"/>
            <a:ext cx="4334045" cy="489789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it-IT" sz="2800" dirty="0"/>
              <a:t>Estensione della </a:t>
            </a:r>
            <a:r>
              <a:rPr lang="it-IT" sz="2800" i="1" dirty="0" err="1"/>
              <a:t>constituency</a:t>
            </a:r>
            <a:r>
              <a:rPr lang="it-IT" sz="2800" dirty="0"/>
              <a:t> all’intero ambito di </a:t>
            </a:r>
            <a:r>
              <a:rPr lang="it-IT" sz="2800" dirty="0" smtClean="0"/>
              <a:t>competenza.</a:t>
            </a:r>
            <a:endParaRPr lang="it-IT" sz="2800" dirty="0"/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it-IT" sz="2800" dirty="0"/>
              <a:t>Monitoraggio dello spazio cibernetico.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it-IT" sz="2800" dirty="0" smtClean="0"/>
              <a:t>Accreditamento di livello superiore.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350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14" name="Rectangle 3"/>
          <p:cNvSpPr/>
          <p:nvPr/>
        </p:nvSpPr>
        <p:spPr>
          <a:xfrm>
            <a:off x="3007603" y="818304"/>
            <a:ext cx="97553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Per maggiori informazioni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2700" y="2678806"/>
            <a:ext cx="7886700" cy="634928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it-IT" sz="3200" dirty="0" smtClean="0"/>
              <a:t>www.AgID.gov.it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it-IT" sz="3200" dirty="0" smtClean="0"/>
              <a:t>www.cert-pa.it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it-IT" sz="3200" dirty="0" smtClean="0"/>
              <a:t>info@agid.gov.it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it-IT" sz="3200" dirty="0" smtClean="0"/>
              <a:t>terranova@agid.gov.it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it-IT" sz="3200" dirty="0" smtClean="0"/>
              <a:t>mario.terranova@cert-pa.it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35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sp>
        <p:nvSpPr>
          <p:cNvPr id="14" name="Rectangle 3"/>
          <p:cNvSpPr/>
          <p:nvPr/>
        </p:nvSpPr>
        <p:spPr>
          <a:xfrm>
            <a:off x="3090929" y="825239"/>
            <a:ext cx="954324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Sommario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1326524" y="2213446"/>
            <a:ext cx="108440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Le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nuove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minacce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.</a:t>
            </a:r>
            <a:endParaRPr lang="en-US" sz="36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it-IT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Organizzazione </a:t>
            </a:r>
            <a:r>
              <a:rPr lang="it-IT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cybersec</a:t>
            </a:r>
            <a:r>
              <a:rPr lang="it-IT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nazionale.</a:t>
            </a:r>
          </a:p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La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sicurezza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ICT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della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PA.</a:t>
            </a:r>
            <a:endParaRPr lang="en-US" sz="36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Il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ruolo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dell’Agenzia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per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l’Italia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Digitale</a:t>
            </a:r>
            <a:endParaRPr lang="en-US" sz="3600" dirty="0" smtClean="0">
              <a:solidFill>
                <a:srgbClr val="17617C"/>
              </a:solidFill>
              <a:latin typeface="Titillium WebBlack"/>
              <a:cs typeface="Titillium WebBlack"/>
            </a:endParaRPr>
          </a:p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Il CERT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della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Pubblica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Amministrazione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(CERT-PA).</a:t>
            </a:r>
            <a:endParaRPr lang="en-US" sz="36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95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Rectangle 3"/>
          <p:cNvSpPr/>
          <p:nvPr/>
        </p:nvSpPr>
        <p:spPr>
          <a:xfrm>
            <a:off x="3007604" y="818304"/>
            <a:ext cx="97939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Il caso </a:t>
            </a: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Sony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1026" name="Picture 2" descr="http://cdn2.business2community.com/wp-content/uploads/2014/11/hacked-by-gop-sony-pictures-under-att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90" y="2691686"/>
            <a:ext cx="6895389" cy="51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49988" y="2213446"/>
            <a:ext cx="56386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Sottrazione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di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oltre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10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TByte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di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dati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: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l’attacco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si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è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protratto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per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mesi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.</a:t>
            </a:r>
            <a:endParaRPr lang="en-US" sz="28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it-IT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Approccio sostanzialmente ricattatorio.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Possibile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coinvolgimento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, non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necessariamente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doloso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, del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personale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interno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.</a:t>
            </a:r>
            <a:endParaRPr lang="en-US" sz="28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Probabile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legame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con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entità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governative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.</a:t>
            </a:r>
            <a:endParaRPr lang="en-US" sz="28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269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14" name="Rectangle 3"/>
          <p:cNvSpPr/>
          <p:nvPr/>
        </p:nvSpPr>
        <p:spPr>
          <a:xfrm>
            <a:off x="3007604" y="635946"/>
            <a:ext cx="99844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Organizzazione </a:t>
            </a:r>
            <a:r>
              <a:rPr lang="it-IT" sz="5400" dirty="0" err="1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Cybersec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2592778" y="1919226"/>
            <a:ext cx="7621310" cy="729895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275461" y="2533979"/>
            <a:ext cx="2215809" cy="1223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0"/>
              </a:spcAft>
            </a:pP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CERT</a:t>
            </a:r>
            <a:b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DIFESA</a:t>
            </a:r>
            <a:endParaRPr lang="it-IT" sz="2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8" name="Connettore 1 17"/>
          <p:cNvCxnSpPr>
            <a:endCxn id="10" idx="4"/>
          </p:cNvCxnSpPr>
          <p:nvPr/>
        </p:nvCxnSpPr>
        <p:spPr>
          <a:xfrm>
            <a:off x="6383365" y="5619253"/>
            <a:ext cx="20068" cy="359893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0" idx="7"/>
          </p:cNvCxnSpPr>
          <p:nvPr/>
        </p:nvCxnSpPr>
        <p:spPr>
          <a:xfrm flipH="1">
            <a:off x="6403433" y="2988134"/>
            <a:ext cx="2694540" cy="26311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0" idx="1"/>
          </p:cNvCxnSpPr>
          <p:nvPr/>
        </p:nvCxnSpPr>
        <p:spPr>
          <a:xfrm>
            <a:off x="3708893" y="2988134"/>
            <a:ext cx="2674472" cy="26311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 rot="2941613">
            <a:off x="2111641" y="7264867"/>
            <a:ext cx="3708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Pubblica amministrazione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 rot="18425503">
            <a:off x="8028295" y="7206201"/>
            <a:ext cx="2114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Privati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689610" y="2041536"/>
            <a:ext cx="3521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Militare - NATO</a:t>
            </a:r>
            <a:endParaRPr lang="it-IT" dirty="0"/>
          </a:p>
        </p:txBody>
      </p:sp>
      <p:cxnSp>
        <p:nvCxnSpPr>
          <p:cNvPr id="24" name="Connettore 2 23"/>
          <p:cNvCxnSpPr>
            <a:stCxn id="15" idx="3"/>
            <a:endCxn id="58" idx="1"/>
          </p:cNvCxnSpPr>
          <p:nvPr/>
        </p:nvCxnSpPr>
        <p:spPr>
          <a:xfrm flipH="1">
            <a:off x="4290321" y="3578164"/>
            <a:ext cx="1309638" cy="2529207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5" idx="5"/>
            <a:endCxn id="62" idx="7"/>
          </p:cNvCxnSpPr>
          <p:nvPr/>
        </p:nvCxnSpPr>
        <p:spPr>
          <a:xfrm>
            <a:off x="7166772" y="3578164"/>
            <a:ext cx="1306829" cy="240704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58" idx="7"/>
            <a:endCxn id="62" idx="1"/>
          </p:cNvCxnSpPr>
          <p:nvPr/>
        </p:nvCxnSpPr>
        <p:spPr>
          <a:xfrm flipV="1">
            <a:off x="5347323" y="7219000"/>
            <a:ext cx="2160537" cy="4494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e 57"/>
          <p:cNvSpPr/>
          <p:nvPr/>
        </p:nvSpPr>
        <p:spPr>
          <a:xfrm rot="2854528">
            <a:off x="3391649" y="6365769"/>
            <a:ext cx="2215809" cy="1223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0"/>
              </a:spcAft>
            </a:pP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CERT</a:t>
            </a:r>
            <a:b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PA</a:t>
            </a:r>
            <a:endParaRPr lang="it-IT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2" name="Ovale 61"/>
          <p:cNvSpPr/>
          <p:nvPr/>
        </p:nvSpPr>
        <p:spPr>
          <a:xfrm rot="18483106">
            <a:off x="7223412" y="6257025"/>
            <a:ext cx="2215809" cy="1223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0"/>
              </a:spcAft>
            </a:pP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CERT</a:t>
            </a:r>
            <a:b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NAZIONALE</a:t>
            </a:r>
            <a:endParaRPr lang="it-IT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97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Ovale 9"/>
          <p:cNvSpPr/>
          <p:nvPr/>
        </p:nvSpPr>
        <p:spPr>
          <a:xfrm>
            <a:off x="2592778" y="1919226"/>
            <a:ext cx="7621310" cy="7298957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275461" y="2533979"/>
            <a:ext cx="2215809" cy="1223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0"/>
              </a:spcAft>
            </a:pP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CERT</a:t>
            </a:r>
            <a:b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DIFESA</a:t>
            </a:r>
            <a:endParaRPr lang="it-IT" sz="20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8" name="Connettore 1 17"/>
          <p:cNvCxnSpPr>
            <a:endCxn id="10" idx="4"/>
          </p:cNvCxnSpPr>
          <p:nvPr/>
        </p:nvCxnSpPr>
        <p:spPr>
          <a:xfrm>
            <a:off x="6383365" y="5619253"/>
            <a:ext cx="20068" cy="359893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10" idx="7"/>
          </p:cNvCxnSpPr>
          <p:nvPr/>
        </p:nvCxnSpPr>
        <p:spPr>
          <a:xfrm flipH="1">
            <a:off x="6403433" y="2988134"/>
            <a:ext cx="2694540" cy="26311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0" idx="1"/>
          </p:cNvCxnSpPr>
          <p:nvPr/>
        </p:nvCxnSpPr>
        <p:spPr>
          <a:xfrm>
            <a:off x="3708893" y="2988134"/>
            <a:ext cx="2674472" cy="263111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 rot="2941613">
            <a:off x="2111641" y="7264867"/>
            <a:ext cx="3708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Pubblica amministrazione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 rot="18425503">
            <a:off x="8028295" y="7206201"/>
            <a:ext cx="2114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Privati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689610" y="2041536"/>
            <a:ext cx="3521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Militare - NATO</a:t>
            </a:r>
            <a:endParaRPr lang="it-IT" dirty="0"/>
          </a:p>
        </p:txBody>
      </p:sp>
      <p:cxnSp>
        <p:nvCxnSpPr>
          <p:cNvPr id="24" name="Connettore 2 23"/>
          <p:cNvCxnSpPr>
            <a:stCxn id="15" idx="3"/>
            <a:endCxn id="58" idx="1"/>
          </p:cNvCxnSpPr>
          <p:nvPr/>
        </p:nvCxnSpPr>
        <p:spPr>
          <a:xfrm flipH="1">
            <a:off x="4290321" y="3578164"/>
            <a:ext cx="1309638" cy="2529207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5" idx="5"/>
            <a:endCxn id="62" idx="7"/>
          </p:cNvCxnSpPr>
          <p:nvPr/>
        </p:nvCxnSpPr>
        <p:spPr>
          <a:xfrm>
            <a:off x="7166772" y="3578164"/>
            <a:ext cx="1306829" cy="240704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58" idx="7"/>
            <a:endCxn id="62" idx="1"/>
          </p:cNvCxnSpPr>
          <p:nvPr/>
        </p:nvCxnSpPr>
        <p:spPr>
          <a:xfrm flipV="1">
            <a:off x="5347323" y="7219000"/>
            <a:ext cx="2160537" cy="4494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e 57"/>
          <p:cNvSpPr/>
          <p:nvPr/>
        </p:nvSpPr>
        <p:spPr>
          <a:xfrm rot="2854528">
            <a:off x="3391649" y="6365769"/>
            <a:ext cx="2215809" cy="1223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0"/>
              </a:spcAft>
            </a:pP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CERT</a:t>
            </a:r>
            <a:b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PA</a:t>
            </a:r>
            <a:endParaRPr lang="it-IT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2" name="Ovale 61"/>
          <p:cNvSpPr/>
          <p:nvPr/>
        </p:nvSpPr>
        <p:spPr>
          <a:xfrm rot="18483106">
            <a:off x="7223412" y="6257025"/>
            <a:ext cx="2215809" cy="12233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Aft>
                <a:spcPts val="0"/>
              </a:spcAft>
            </a:pP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CERT</a:t>
            </a:r>
            <a:b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it-IT" sz="20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NAZIONALE</a:t>
            </a:r>
            <a:endParaRPr lang="it-IT" sz="20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834361" y="3757318"/>
            <a:ext cx="3112763" cy="3168362"/>
            <a:chOff x="4834361" y="3757318"/>
            <a:chExt cx="3112763" cy="3168362"/>
          </a:xfrm>
        </p:grpSpPr>
        <p:sp>
          <p:nvSpPr>
            <p:cNvPr id="28" name="Ovale 27"/>
            <p:cNvSpPr/>
            <p:nvPr/>
          </p:nvSpPr>
          <p:spPr>
            <a:xfrm>
              <a:off x="4834361" y="4084246"/>
              <a:ext cx="3112763" cy="28414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5390404" y="4812332"/>
              <a:ext cx="1975721" cy="1137282"/>
            </a:xfrm>
            <a:prstGeom prst="ellipse">
              <a:avLst/>
            </a:prstGeom>
            <a:solidFill>
              <a:srgbClr val="FFC00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CNAIPIC</a:t>
              </a:r>
              <a:endParaRPr lang="it-IT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464899" y="6076178"/>
              <a:ext cx="1925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Infrastrutture</a:t>
              </a:r>
              <a:br>
                <a:rPr lang="it-IT" sz="2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</a:br>
              <a:r>
                <a:rPr lang="it-IT" sz="2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critiche</a:t>
              </a:r>
              <a:endPara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31" name="Connettore 2 30"/>
            <p:cNvCxnSpPr>
              <a:endCxn id="29" idx="0"/>
            </p:cNvCxnSpPr>
            <p:nvPr/>
          </p:nvCxnSpPr>
          <p:spPr>
            <a:xfrm flipH="1">
              <a:off x="6378265" y="3757318"/>
              <a:ext cx="5101" cy="1055014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>
              <a:stCxn id="29" idx="3"/>
            </p:cNvCxnSpPr>
            <p:nvPr/>
          </p:nvCxnSpPr>
          <p:spPr>
            <a:xfrm flipH="1">
              <a:off x="4951068" y="5783063"/>
              <a:ext cx="728674" cy="781732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>
              <a:stCxn id="29" idx="5"/>
            </p:cNvCxnSpPr>
            <p:nvPr/>
          </p:nvCxnSpPr>
          <p:spPr>
            <a:xfrm>
              <a:off x="7076787" y="5783063"/>
              <a:ext cx="772868" cy="708614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magin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"/>
          <p:cNvSpPr/>
          <p:nvPr/>
        </p:nvSpPr>
        <p:spPr>
          <a:xfrm>
            <a:off x="3007604" y="635946"/>
            <a:ext cx="99844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Organizzazione </a:t>
            </a:r>
            <a:r>
              <a:rPr lang="it-IT" sz="5400" dirty="0" err="1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Cybersec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55513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2608093" y="1919226"/>
            <a:ext cx="7621310" cy="7446158"/>
            <a:chOff x="2592778" y="1919226"/>
            <a:chExt cx="7621310" cy="7446158"/>
          </a:xfrm>
        </p:grpSpPr>
        <p:sp>
          <p:nvSpPr>
            <p:cNvPr id="10" name="Ovale 9"/>
            <p:cNvSpPr/>
            <p:nvPr/>
          </p:nvSpPr>
          <p:spPr>
            <a:xfrm>
              <a:off x="2592778" y="1919226"/>
              <a:ext cx="7621310" cy="7298957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5275461" y="2533979"/>
              <a:ext cx="2215809" cy="12233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CERT</a:t>
              </a:r>
              <a:b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</a:br>
              <a: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DIFESA</a:t>
              </a:r>
              <a:endParaRPr lang="it-IT" sz="20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8" name="Connettore 1 17"/>
            <p:cNvCxnSpPr>
              <a:endCxn id="10" idx="4"/>
            </p:cNvCxnSpPr>
            <p:nvPr/>
          </p:nvCxnSpPr>
          <p:spPr>
            <a:xfrm>
              <a:off x="6383365" y="5619253"/>
              <a:ext cx="20068" cy="359893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>
              <a:stCxn id="10" idx="7"/>
            </p:cNvCxnSpPr>
            <p:nvPr/>
          </p:nvCxnSpPr>
          <p:spPr>
            <a:xfrm flipH="1">
              <a:off x="6403433" y="2988134"/>
              <a:ext cx="2694540" cy="263111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>
              <a:stCxn id="10" idx="1"/>
            </p:cNvCxnSpPr>
            <p:nvPr/>
          </p:nvCxnSpPr>
          <p:spPr>
            <a:xfrm>
              <a:off x="3708893" y="2988134"/>
              <a:ext cx="2674472" cy="263111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 rot="2941613">
              <a:off x="2111641" y="7264867"/>
              <a:ext cx="37085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Pubblica amministrazione</a:t>
              </a:r>
              <a:endParaRPr lang="it-IT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 rot="18425503">
              <a:off x="8028295" y="7206201"/>
              <a:ext cx="21140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Privati</a:t>
              </a:r>
              <a:endParaRPr lang="it-IT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689610" y="2041536"/>
              <a:ext cx="35217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Militare - NATO</a:t>
              </a:r>
              <a:endParaRPr lang="it-IT" dirty="0"/>
            </a:p>
          </p:txBody>
        </p:sp>
        <p:cxnSp>
          <p:nvCxnSpPr>
            <p:cNvPr id="24" name="Connettore 2 23"/>
            <p:cNvCxnSpPr>
              <a:stCxn id="15" idx="3"/>
              <a:endCxn id="58" idx="1"/>
            </p:cNvCxnSpPr>
            <p:nvPr/>
          </p:nvCxnSpPr>
          <p:spPr>
            <a:xfrm flipH="1">
              <a:off x="4290321" y="3578164"/>
              <a:ext cx="1309638" cy="2529207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>
              <a:stCxn id="15" idx="5"/>
              <a:endCxn id="62" idx="7"/>
            </p:cNvCxnSpPr>
            <p:nvPr/>
          </p:nvCxnSpPr>
          <p:spPr>
            <a:xfrm>
              <a:off x="7166772" y="3578164"/>
              <a:ext cx="1306829" cy="2407043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>
              <a:stCxn id="58" idx="7"/>
              <a:endCxn id="62" idx="1"/>
            </p:cNvCxnSpPr>
            <p:nvPr/>
          </p:nvCxnSpPr>
          <p:spPr>
            <a:xfrm flipV="1">
              <a:off x="5347323" y="7219000"/>
              <a:ext cx="2160537" cy="44940"/>
            </a:xfrm>
            <a:prstGeom prst="straightConnector1">
              <a:avLst/>
            </a:prstGeom>
            <a:ln w="50800">
              <a:solidFill>
                <a:schemeClr val="accent3">
                  <a:lumMod val="50000"/>
                </a:schemeClr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e 57"/>
            <p:cNvSpPr/>
            <p:nvPr/>
          </p:nvSpPr>
          <p:spPr>
            <a:xfrm rot="2854528">
              <a:off x="3391649" y="6365769"/>
              <a:ext cx="2215809" cy="12233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CERT</a:t>
              </a:r>
              <a:b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</a:br>
              <a: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PA</a:t>
              </a:r>
              <a:endParaRPr lang="it-IT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Ovale 61"/>
            <p:cNvSpPr/>
            <p:nvPr/>
          </p:nvSpPr>
          <p:spPr>
            <a:xfrm rot="18483106">
              <a:off x="7223412" y="6257025"/>
              <a:ext cx="2215809" cy="122333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0"/>
                </a:spcAft>
              </a:pPr>
              <a: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CERT</a:t>
              </a:r>
              <a:b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</a:br>
              <a:r>
                <a:rPr lang="it-IT" sz="2000" b="1" kern="1200" dirty="0" smtClean="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NAZIONALE</a:t>
              </a:r>
              <a:endParaRPr lang="it-IT" sz="20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5464899" y="6076178"/>
              <a:ext cx="1925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/>
                <a:t>Infrastrutture</a:t>
              </a:r>
              <a:br>
                <a:rPr lang="it-IT" sz="2400" dirty="0" smtClean="0"/>
              </a:br>
              <a:r>
                <a:rPr lang="it-IT" sz="2400" dirty="0" smtClean="0"/>
                <a:t>critiche</a:t>
              </a:r>
              <a:endParaRPr lang="it-IT" sz="2400" dirty="0"/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4834361" y="3757318"/>
              <a:ext cx="3112763" cy="3168362"/>
              <a:chOff x="4834361" y="3757318"/>
              <a:chExt cx="3112763" cy="3168362"/>
            </a:xfrm>
          </p:grpSpPr>
          <p:sp>
            <p:nvSpPr>
              <p:cNvPr id="28" name="Ovale 27"/>
              <p:cNvSpPr/>
              <p:nvPr/>
            </p:nvSpPr>
            <p:spPr>
              <a:xfrm>
                <a:off x="4834361" y="4084246"/>
                <a:ext cx="3112763" cy="28414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Ovale 28"/>
              <p:cNvSpPr/>
              <p:nvPr/>
            </p:nvSpPr>
            <p:spPr>
              <a:xfrm>
                <a:off x="5390404" y="4812332"/>
                <a:ext cx="1975721" cy="1137282"/>
              </a:xfrm>
              <a:prstGeom prst="ellipse">
                <a:avLst/>
              </a:prstGeom>
              <a:solidFill>
                <a:srgbClr val="FFC000">
                  <a:alpha val="6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it-IT" sz="2000" b="1" kern="1200" dirty="0" smtClean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CNAIPIC</a:t>
                </a:r>
                <a:endParaRPr lang="it-IT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1" name="Connettore 2 30"/>
              <p:cNvCxnSpPr>
                <a:endCxn id="29" idx="0"/>
              </p:cNvCxnSpPr>
              <p:nvPr/>
            </p:nvCxnSpPr>
            <p:spPr>
              <a:xfrm flipH="1">
                <a:off x="6378265" y="3757318"/>
                <a:ext cx="5101" cy="1055014"/>
              </a:xfrm>
              <a:prstGeom prst="straightConnector1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2 31"/>
              <p:cNvCxnSpPr>
                <a:stCxn id="29" idx="3"/>
              </p:cNvCxnSpPr>
              <p:nvPr/>
            </p:nvCxnSpPr>
            <p:spPr>
              <a:xfrm flipH="1">
                <a:off x="4951068" y="5783063"/>
                <a:ext cx="728674" cy="781732"/>
              </a:xfrm>
              <a:prstGeom prst="straightConnector1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2 32"/>
              <p:cNvCxnSpPr>
                <a:stCxn id="29" idx="5"/>
              </p:cNvCxnSpPr>
              <p:nvPr/>
            </p:nvCxnSpPr>
            <p:spPr>
              <a:xfrm>
                <a:off x="7076787" y="5783063"/>
                <a:ext cx="772868" cy="708614"/>
              </a:xfrm>
              <a:prstGeom prst="straightConnector1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po 37"/>
          <p:cNvGrpSpPr/>
          <p:nvPr/>
        </p:nvGrpSpPr>
        <p:grpSpPr>
          <a:xfrm>
            <a:off x="2739768" y="1992035"/>
            <a:ext cx="7379594" cy="7153337"/>
            <a:chOff x="3108963" y="2444524"/>
            <a:chExt cx="6637256" cy="6248360"/>
          </a:xfrm>
        </p:grpSpPr>
        <p:sp>
          <p:nvSpPr>
            <p:cNvPr id="39" name="Ovale 38"/>
            <p:cNvSpPr/>
            <p:nvPr/>
          </p:nvSpPr>
          <p:spPr>
            <a:xfrm>
              <a:off x="3108963" y="2444524"/>
              <a:ext cx="6637256" cy="6248360"/>
            </a:xfrm>
            <a:prstGeom prst="ellipse">
              <a:avLst/>
            </a:prstGeom>
            <a:solidFill>
              <a:schemeClr val="accent4">
                <a:lumMod val="75000"/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111595" y="4458128"/>
              <a:ext cx="2536860" cy="185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dirty="0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Nucleo Sicurezza Cibernetica</a:t>
              </a:r>
              <a:endParaRPr lang="it-IT" sz="4400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34" name="Immagin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"/>
          <p:cNvSpPr/>
          <p:nvPr/>
        </p:nvSpPr>
        <p:spPr>
          <a:xfrm>
            <a:off x="3007604" y="635946"/>
            <a:ext cx="99844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Organizzazione </a:t>
            </a:r>
            <a:r>
              <a:rPr lang="it-IT" sz="5400" dirty="0" err="1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Cybersec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3983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Rectangle 3"/>
          <p:cNvSpPr/>
          <p:nvPr/>
        </p:nvSpPr>
        <p:spPr>
          <a:xfrm>
            <a:off x="3244156" y="728152"/>
            <a:ext cx="63787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Rapporto CIS 2014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8" y="2060620"/>
            <a:ext cx="5020876" cy="7101518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7173532" y="2060620"/>
            <a:ext cx="563868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Mancanza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di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strutture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organizzative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in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grado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di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gestire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gli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eventi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e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rispondere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agli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36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attacchi</a:t>
            </a:r>
            <a:r>
              <a:rPr lang="en-US" sz="36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.</a:t>
            </a:r>
            <a:endParaRPr lang="en-US" sz="36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7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Rectangle 3"/>
          <p:cNvSpPr/>
          <p:nvPr/>
        </p:nvSpPr>
        <p:spPr>
          <a:xfrm>
            <a:off x="3007604" y="818304"/>
            <a:ext cx="63787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Ruolo di AgID</a:t>
            </a:r>
            <a:endParaRPr lang="en-US" sz="54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879576" y="2004124"/>
            <a:ext cx="5638688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Regole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tecniche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e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linee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Black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Black"/>
              </a:rPr>
              <a:t>guida</a:t>
            </a:r>
            <a:endParaRPr lang="en-US" sz="2800" dirty="0" smtClean="0">
              <a:solidFill>
                <a:srgbClr val="17617C"/>
              </a:solidFill>
              <a:latin typeface="Titillium WebBlack"/>
              <a:cs typeface="Titillium WebBlack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>
                <a:solidFill>
                  <a:srgbClr val="17617C"/>
                </a:solidFill>
                <a:latin typeface="Titillium WebBlack"/>
                <a:cs typeface="Titillium WebSemiBold"/>
              </a:rPr>
              <a:t>Servizi</a:t>
            </a:r>
            <a:r>
              <a:rPr lang="en-US" sz="2800" dirty="0">
                <a:solidFill>
                  <a:srgbClr val="17617C"/>
                </a:solidFill>
                <a:latin typeface="Titillium WebBlack"/>
                <a:cs typeface="Titillium WebSemiBold"/>
              </a:rPr>
              <a:t> </a:t>
            </a:r>
            <a:r>
              <a:rPr lang="en-US" sz="2800" dirty="0" err="1">
                <a:solidFill>
                  <a:srgbClr val="17617C"/>
                </a:solidFill>
                <a:latin typeface="Titillium WebBlack"/>
                <a:cs typeface="Titillium WebSemiBold"/>
              </a:rPr>
              <a:t>erogati</a:t>
            </a:r>
            <a:r>
              <a:rPr lang="en-US" sz="2800" dirty="0">
                <a:solidFill>
                  <a:srgbClr val="17617C"/>
                </a:solidFill>
                <a:latin typeface="Titillium WebBlack"/>
                <a:cs typeface="Titillium WebSemiBold"/>
              </a:rPr>
              <a:t> </a:t>
            </a:r>
            <a:r>
              <a:rPr lang="en-US" sz="2800" dirty="0" err="1">
                <a:solidFill>
                  <a:srgbClr val="17617C"/>
                </a:solidFill>
                <a:latin typeface="Titillium WebBlack"/>
                <a:cs typeface="Titillium WebSemiBold"/>
              </a:rPr>
              <a:t>dalle</a:t>
            </a:r>
            <a:r>
              <a:rPr lang="en-US" sz="2800" dirty="0">
                <a:solidFill>
                  <a:srgbClr val="17617C"/>
                </a:solidFill>
                <a:latin typeface="Titillium WebBlack"/>
                <a:cs typeface="Titillium WebSemiBold"/>
              </a:rPr>
              <a:t> PP.AA.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SemiBold"/>
              </a:rPr>
              <a:t>Protezione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SemiBold"/>
              </a:rPr>
              <a:t> del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SemiBold"/>
              </a:rPr>
              <a:t>patrimonio</a:t>
            </a: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SemiBold"/>
              </a:rPr>
              <a:t> </a:t>
            </a: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SemiBold"/>
              </a:rPr>
              <a:t>informativo</a:t>
            </a:r>
            <a:endParaRPr lang="en-US" sz="2800" dirty="0" smtClean="0">
              <a:solidFill>
                <a:srgbClr val="17617C"/>
              </a:solidFill>
              <a:latin typeface="Titillium WebBlack"/>
              <a:cs typeface="Titillium WebSemiBold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>
                <a:solidFill>
                  <a:srgbClr val="17617C"/>
                </a:solidFill>
                <a:latin typeface="Titillium WebBlack"/>
                <a:cs typeface="Titillium WebSemiBold"/>
              </a:rPr>
              <a:t>Razionalizzazione</a:t>
            </a:r>
            <a:r>
              <a:rPr lang="en-US" sz="2800" dirty="0">
                <a:solidFill>
                  <a:srgbClr val="17617C"/>
                </a:solidFill>
                <a:latin typeface="Titillium WebBlack"/>
                <a:cs typeface="Titillium WebSemiBold"/>
              </a:rPr>
              <a:t> </a:t>
            </a:r>
            <a:r>
              <a:rPr lang="en-US" sz="2800" dirty="0" err="1">
                <a:solidFill>
                  <a:srgbClr val="17617C"/>
                </a:solidFill>
                <a:latin typeface="Titillium WebBlack"/>
                <a:cs typeface="Titillium WebSemiBold"/>
              </a:rPr>
              <a:t>dei</a:t>
            </a:r>
            <a:r>
              <a:rPr lang="en-US" sz="2800" dirty="0">
                <a:solidFill>
                  <a:srgbClr val="17617C"/>
                </a:solidFill>
                <a:latin typeface="Titillium WebBlack"/>
                <a:cs typeface="Titillium WebSemiBold"/>
              </a:rPr>
              <a:t> CED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err="1" smtClean="0">
                <a:solidFill>
                  <a:srgbClr val="17617C"/>
                </a:solidFill>
                <a:latin typeface="Titillium WebBlack"/>
                <a:cs typeface="Titillium WebSemiBold"/>
              </a:rPr>
              <a:t>Formazione</a:t>
            </a:r>
            <a:endParaRPr lang="en-US" sz="2800" dirty="0" smtClean="0">
              <a:solidFill>
                <a:srgbClr val="17617C"/>
              </a:solidFill>
              <a:latin typeface="Titillium WebBlack"/>
              <a:cs typeface="Titillium WebSemiBold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smtClean="0">
                <a:solidFill>
                  <a:srgbClr val="17617C"/>
                </a:solidFill>
                <a:latin typeface="Titillium WebBlack"/>
                <a:cs typeface="Titillium WebSemiBold"/>
              </a:rPr>
              <a:t>CERT-PA (QSN e PN)</a:t>
            </a:r>
            <a:endParaRPr lang="en-US" sz="28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6" y="2004124"/>
            <a:ext cx="4866506" cy="689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02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Immagin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6" y="2148289"/>
            <a:ext cx="10896469" cy="6491711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</p:pic>
      <p:sp>
        <p:nvSpPr>
          <p:cNvPr id="14" name="Rectangle 3"/>
          <p:cNvSpPr/>
          <p:nvPr/>
        </p:nvSpPr>
        <p:spPr>
          <a:xfrm>
            <a:off x="3007603" y="586484"/>
            <a:ext cx="9690965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54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Attività del CERT-PA </a:t>
            </a:r>
            <a:r>
              <a:rPr lang="it-IT" sz="4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/>
            </a:r>
            <a:br>
              <a:rPr lang="it-IT" sz="4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</a:br>
            <a:r>
              <a:rPr lang="it-IT" sz="2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febbraio </a:t>
            </a:r>
            <a:r>
              <a:rPr lang="it-IT" sz="2800" dirty="0">
                <a:solidFill>
                  <a:srgbClr val="17617C"/>
                </a:solidFill>
                <a:latin typeface="Titillium WebSemiBold"/>
                <a:cs typeface="Titillium WebSemiBold"/>
              </a:rPr>
              <a:t>– </a:t>
            </a:r>
            <a:r>
              <a:rPr lang="it-IT" sz="2800" dirty="0" smtClean="0">
                <a:solidFill>
                  <a:srgbClr val="17617C"/>
                </a:solidFill>
                <a:latin typeface="Titillium WebSemiBold"/>
                <a:cs typeface="Titillium WebSemiBold"/>
              </a:rPr>
              <a:t>dicembre </a:t>
            </a:r>
            <a:r>
              <a:rPr lang="it-IT" sz="2800" dirty="0">
                <a:solidFill>
                  <a:srgbClr val="17617C"/>
                </a:solidFill>
                <a:latin typeface="Titillium WebSemiBold"/>
                <a:cs typeface="Titillium WebSemiBold"/>
              </a:rPr>
              <a:t>2014 </a:t>
            </a:r>
            <a:endParaRPr lang="en-US" sz="2800" dirty="0">
              <a:solidFill>
                <a:srgbClr val="17617C"/>
              </a:solidFill>
              <a:latin typeface="Titillium WebSemiBold"/>
              <a:cs typeface="Titillium WebSemiBold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8640000"/>
            <a:ext cx="3816582" cy="104427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6" y="9290624"/>
            <a:ext cx="1130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270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">
  <a:themeElements>
    <a:clrScheme name="Default">
      <a:dk1>
        <a:srgbClr val="165661"/>
      </a:dk1>
      <a:lt1>
        <a:srgbClr val="A9DEDD"/>
      </a:lt1>
      <a:dk2>
        <a:srgbClr val="A7A7A7"/>
      </a:dk2>
      <a:lt2>
        <a:srgbClr val="535353"/>
      </a:lt2>
      <a:accent1>
        <a:srgbClr val="961E5A"/>
      </a:accent1>
      <a:accent2>
        <a:srgbClr val="165661"/>
      </a:accent2>
      <a:accent3>
        <a:srgbClr val="A9DEDD"/>
      </a:accent3>
      <a:accent4>
        <a:srgbClr val="E22730"/>
      </a:accent4>
      <a:accent5>
        <a:srgbClr val="7C592B"/>
      </a:accent5>
      <a:accent6>
        <a:srgbClr val="8F8F8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61E5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50276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165661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61E5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50276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165661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61E5A"/>
      </a:accent1>
      <a:accent2>
        <a:srgbClr val="165661"/>
      </a:accent2>
      <a:accent3>
        <a:srgbClr val="A9DEDD"/>
      </a:accent3>
      <a:accent4>
        <a:srgbClr val="E22730"/>
      </a:accent4>
      <a:accent5>
        <a:srgbClr val="7C592B"/>
      </a:accent5>
      <a:accent6>
        <a:srgbClr val="8F8F8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61E5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50276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165661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61E5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50276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165661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223</Words>
  <Application>Microsoft Office PowerPoint</Application>
  <PresentationFormat>Personalizzato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cover</vt:lpstr>
      <vt:lpstr>Digital Security per la 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per la banda ultralarga</dc:title>
  <dc:creator>TERRANOVA Mario</dc:creator>
  <cp:lastModifiedBy>TERRANOVA Mario</cp:lastModifiedBy>
  <cp:revision>176</cp:revision>
  <dcterms:modified xsi:type="dcterms:W3CDTF">2015-05-28T09:21:53Z</dcterms:modified>
</cp:coreProperties>
</file>