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54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41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7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31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27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40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22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76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54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6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12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87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293C-82CE-4563-913E-58CE4039B57A}" type="datetimeFigureOut">
              <a:rPr lang="it-IT" smtClean="0"/>
              <a:t>26/05/2014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8A23-B3CB-44F1-8143-46A5D57416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62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>
        <p:split orient="vert"/>
      </p:transition>
    </mc:Choice>
    <mc:Fallback xmlns="">
      <p:transition xmlns:p14="http://schemas.microsoft.com/office/powerpoint/2010/main" spd="slow" advTm="2000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512742"/>
            <a:ext cx="9144000" cy="1964307"/>
          </a:xfrm>
        </p:spPr>
        <p:txBody>
          <a:bodyPr>
            <a:noAutofit/>
          </a:bodyPr>
          <a:lstStyle/>
          <a:p>
            <a:r>
              <a:rPr lang="it-IT" sz="11000" kern="900" spc="-400" dirty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977909"/>
            <a:ext cx="9144000" cy="16557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Open Sans Semibold"/>
                <a:cs typeface="Open Sans Semibold"/>
              </a:rPr>
              <a:t>Simone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Open Sans Semibold"/>
                <a:cs typeface="Open Sans Semibold"/>
              </a:rPr>
              <a:t>Battiferri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Open Sans Semibold"/>
                <a:cs typeface="Open Sans Semibold"/>
              </a:rPr>
              <a:t> </a:t>
            </a:r>
          </a:p>
          <a:p>
            <a:r>
              <a:rPr lang="en-US" sz="4400" i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Telecom Italia</a:t>
            </a:r>
            <a:endParaRPr lang="it-IT" sz="4400" i="1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6" name="Ritaglia singolo angolo rettangolo 5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magine 4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FORUM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</p:spTree>
    <p:extLst>
      <p:ext uri="{BB962C8B-B14F-4D97-AF65-F5344CB8AC3E}">
        <p14:creationId xmlns:p14="http://schemas.microsoft.com/office/powerpoint/2010/main" val="30912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2545997" y="1258669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Responsabile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7778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399143" y="4649273"/>
            <a:ext cx="11272762" cy="1984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spc="-100" dirty="0" smtClean="0">
                <a:solidFill>
                  <a:srgbClr val="1F4E79"/>
                </a:solidFill>
                <a:latin typeface="Open Sans"/>
                <a:cs typeface="Open Sans"/>
              </a:rPr>
              <a:t>Luca </a:t>
            </a:r>
            <a:r>
              <a:rPr lang="it-IT" sz="4400" b="1" spc="-100" dirty="0" err="1" smtClean="0">
                <a:solidFill>
                  <a:srgbClr val="1F4E79"/>
                </a:solidFill>
                <a:latin typeface="Open Sans"/>
                <a:cs typeface="Open Sans"/>
              </a:rPr>
              <a:t>Attias</a:t>
            </a:r>
            <a:endParaRPr lang="it-IT" sz="4400" b="1" spc="-100" dirty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it-IT" sz="3000" i="1" spc="-100" dirty="0">
                <a:solidFill>
                  <a:srgbClr val="1F4E79"/>
                </a:solidFill>
                <a:latin typeface="Open Sans"/>
                <a:cs typeface="Open Sans"/>
              </a:rPr>
              <a:t>Direttore Generale </a:t>
            </a:r>
            <a:endParaRPr lang="it-IT" sz="3000" i="1" spc="-100" dirty="0" smtClean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it-IT" sz="3000" i="1" spc="-100" dirty="0" smtClean="0">
                <a:solidFill>
                  <a:srgbClr val="1F4E79"/>
                </a:solidFill>
                <a:latin typeface="Open Sans"/>
                <a:cs typeface="Open Sans"/>
              </a:rPr>
              <a:t>Sistemi </a:t>
            </a:r>
            <a:r>
              <a:rPr lang="it-IT" sz="3000" i="1" spc="-100" dirty="0">
                <a:solidFill>
                  <a:srgbClr val="1F4E79"/>
                </a:solidFill>
                <a:latin typeface="Open Sans"/>
                <a:cs typeface="Open Sans"/>
              </a:rPr>
              <a:t>Informativi Automatizzati - Corte dei Conti</a:t>
            </a: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314477" y="2512742"/>
            <a:ext cx="11454190" cy="1964307"/>
          </a:xfrm>
        </p:spPr>
        <p:txBody>
          <a:bodyPr>
            <a:noAutofit/>
          </a:bodyPr>
          <a:lstStyle/>
          <a:p>
            <a:r>
              <a:rPr lang="it-IT" sz="10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Attenta alle persone</a:t>
            </a:r>
            <a:endParaRPr lang="it-IT" sz="10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5637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2545997" y="1258669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Responsabile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24" name="Titolo 1"/>
          <p:cNvSpPr txBox="1">
            <a:spLocks/>
          </p:cNvSpPr>
          <p:nvPr/>
        </p:nvSpPr>
        <p:spPr>
          <a:xfrm>
            <a:off x="-757380" y="4683976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Attenta alle persone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15301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1524000" y="5048416"/>
            <a:ext cx="9144000" cy="15969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Stefano Venturi</a:t>
            </a:r>
            <a:endParaRPr lang="it-IT" sz="4400" b="1" dirty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it-IT" sz="3000" i="1" dirty="0">
                <a:solidFill>
                  <a:srgbClr val="1F4E79"/>
                </a:solidFill>
                <a:latin typeface="Open Sans"/>
                <a:cs typeface="Open Sans"/>
              </a:rPr>
              <a:t>Amministratore Delegato - HP Italia</a:t>
            </a: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314477" y="2319219"/>
            <a:ext cx="11454190" cy="1964307"/>
          </a:xfrm>
        </p:spPr>
        <p:txBody>
          <a:bodyPr>
            <a:noAutofit/>
          </a:bodyPr>
          <a:lstStyle/>
          <a:p>
            <a:r>
              <a:rPr lang="it-IT" sz="10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Agile</a:t>
            </a:r>
            <a:endParaRPr lang="it-IT" sz="10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90650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2545997" y="1258669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Responsabile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-757380" y="4683976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Attenta alle persone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 rot="16200000">
            <a:off x="-1490758" y="2444659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Agile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52373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1068946" y="4644571"/>
            <a:ext cx="10135674" cy="1485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Luciano Gallo</a:t>
            </a:r>
            <a:endParaRPr lang="it-IT" sz="4400" b="1" dirty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it-IT" sz="3000" i="1" dirty="0">
                <a:solidFill>
                  <a:srgbClr val="1F4E79"/>
                </a:solidFill>
                <a:latin typeface="Open Sans"/>
                <a:cs typeface="Open Sans"/>
              </a:rPr>
              <a:t>Direttore Generale Federazione dei Comuni del Camposampierese</a:t>
            </a: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314477" y="2319219"/>
            <a:ext cx="11454190" cy="1964307"/>
          </a:xfrm>
        </p:spPr>
        <p:txBody>
          <a:bodyPr>
            <a:noAutofit/>
          </a:bodyPr>
          <a:lstStyle/>
          <a:p>
            <a:r>
              <a:rPr lang="it-IT" sz="10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Reticolare</a:t>
            </a:r>
            <a:endParaRPr lang="it-IT" sz="10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8073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2545997" y="1258669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Responsabile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 rot="16200000">
            <a:off x="-4091930" y="2413547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Reticolare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 rot="16200000">
            <a:off x="-1490758" y="2444659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Agile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-757380" y="4683976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Attenta alle persone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5916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1068946" y="5067905"/>
            <a:ext cx="10135674" cy="1320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Biagio De Marchis</a:t>
            </a:r>
            <a:endParaRPr lang="it-IT" sz="4400" b="1" dirty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it-IT" sz="3000" i="1" dirty="0">
                <a:solidFill>
                  <a:srgbClr val="1F4E79"/>
                </a:solidFill>
                <a:latin typeface="Open Sans"/>
                <a:cs typeface="Open Sans"/>
              </a:rPr>
              <a:t>Vice Presidente - IBM Italia</a:t>
            </a: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314477" y="2319219"/>
            <a:ext cx="11454190" cy="1964307"/>
          </a:xfrm>
        </p:spPr>
        <p:txBody>
          <a:bodyPr>
            <a:noAutofit/>
          </a:bodyPr>
          <a:lstStyle/>
          <a:p>
            <a:r>
              <a:rPr lang="it-IT" sz="10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Veloce</a:t>
            </a:r>
            <a:endParaRPr lang="it-IT" sz="10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6167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2545997" y="1258669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Responsabile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 rot="16200000">
            <a:off x="-4091930" y="2413547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Reticolare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 rot="16200000">
            <a:off x="-1490758" y="2444659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Agile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-757380" y="4683976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Attenta alle persone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 rot="16200000">
            <a:off x="-3121090" y="2072763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chemeClr val="accent1"/>
                </a:solidFill>
                <a:latin typeface="Open Sans"/>
                <a:cs typeface="Open Sans"/>
              </a:rPr>
              <a:t>Veloce</a:t>
            </a:r>
            <a:endParaRPr lang="it-IT" sz="8000" kern="900" spc="-400" dirty="0">
              <a:solidFill>
                <a:schemeClr val="accent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4000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1068946" y="4592175"/>
            <a:ext cx="10135674" cy="1795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Michele Liberato</a:t>
            </a:r>
            <a:endParaRPr lang="it-IT" sz="4400" b="1" dirty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it-IT" sz="3000" i="1" dirty="0">
                <a:solidFill>
                  <a:srgbClr val="1F4E79"/>
                </a:solidFill>
                <a:latin typeface="Open Sans"/>
                <a:cs typeface="Open Sans"/>
              </a:rPr>
              <a:t>Presidente di EMC Italia e membro del Board di EMC International</a:t>
            </a: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314477" y="2319219"/>
            <a:ext cx="11454190" cy="1964307"/>
          </a:xfrm>
        </p:spPr>
        <p:txBody>
          <a:bodyPr>
            <a:noAutofit/>
          </a:bodyPr>
          <a:lstStyle/>
          <a:p>
            <a:r>
              <a:rPr lang="it-IT" sz="10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Sicura &amp; efficace</a:t>
            </a:r>
            <a:endParaRPr lang="it-IT" sz="10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0062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882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2545997" y="1258669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Responsabile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 rot="16200000">
            <a:off x="-4091930" y="2413547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Reticolare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 rot="16200000">
            <a:off x="-1490758" y="2444659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Agile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-757380" y="4683976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Attenta alle persone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4" name="Titolo 1"/>
          <p:cNvSpPr txBox="1">
            <a:spLocks/>
          </p:cNvSpPr>
          <p:nvPr/>
        </p:nvSpPr>
        <p:spPr>
          <a:xfrm rot="16200000">
            <a:off x="-3121090" y="2072763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chemeClr val="accent1"/>
                </a:solidFill>
                <a:latin typeface="Open Sans"/>
                <a:cs typeface="Open Sans"/>
              </a:rPr>
              <a:t>Veloce</a:t>
            </a:r>
            <a:endParaRPr lang="it-IT" sz="8000" kern="900" spc="-400" dirty="0">
              <a:solidFill>
                <a:schemeClr val="accent1"/>
              </a:solidFill>
              <a:latin typeface="Open Sans"/>
              <a:cs typeface="Open Sans"/>
            </a:endParaRP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322904" y="368454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Sicura &amp; Efficace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0384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1068946" y="4592175"/>
            <a:ext cx="10135674" cy="1795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Vittorio Alvino</a:t>
            </a:r>
            <a:endParaRPr lang="it-IT" sz="4400" b="1" dirty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it-IT" sz="3000" dirty="0">
                <a:solidFill>
                  <a:srgbClr val="1F4E79"/>
                </a:solidFill>
                <a:latin typeface="Open Sans"/>
                <a:cs typeface="Open Sans"/>
              </a:rPr>
              <a:t>Presidente - Associazione </a:t>
            </a:r>
            <a:r>
              <a:rPr lang="it-IT" sz="3000" dirty="0" err="1">
                <a:solidFill>
                  <a:srgbClr val="1F4E79"/>
                </a:solidFill>
                <a:latin typeface="Open Sans"/>
                <a:cs typeface="Open Sans"/>
              </a:rPr>
              <a:t>Openpolis</a:t>
            </a:r>
            <a:r>
              <a:rPr lang="it-IT" sz="3000" dirty="0">
                <a:solidFill>
                  <a:srgbClr val="1F4E79"/>
                </a:solidFill>
                <a:latin typeface="Open Sans"/>
                <a:cs typeface="Open Sans"/>
              </a:rPr>
              <a:t>, socio fondatore DEPP</a:t>
            </a: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314477" y="2319219"/>
            <a:ext cx="11454190" cy="1964307"/>
          </a:xfrm>
        </p:spPr>
        <p:txBody>
          <a:bodyPr>
            <a:noAutofit/>
          </a:bodyPr>
          <a:lstStyle/>
          <a:p>
            <a:r>
              <a:rPr lang="it-IT" sz="10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Trasparente</a:t>
            </a:r>
            <a:endParaRPr lang="it-IT" sz="10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0943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322904" y="368454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Sicura &amp; Efficace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2545997" y="1258669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Responsabile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 rot="16200000">
            <a:off x="-4091930" y="2413547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Reticolare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 rot="16200000">
            <a:off x="-1490758" y="2444659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Agile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-757380" y="4683976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Attenta alle persone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4" name="Titolo 1"/>
          <p:cNvSpPr txBox="1">
            <a:spLocks/>
          </p:cNvSpPr>
          <p:nvPr/>
        </p:nvSpPr>
        <p:spPr>
          <a:xfrm>
            <a:off x="-2472638" y="-734005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Trasparente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 rot="16200000">
            <a:off x="-3121090" y="2072763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chemeClr val="accent1"/>
                </a:solidFill>
                <a:latin typeface="Open Sans"/>
                <a:cs typeface="Open Sans"/>
              </a:rPr>
              <a:t>Veloce</a:t>
            </a:r>
            <a:endParaRPr lang="it-IT" sz="8000" kern="900" spc="-400" dirty="0">
              <a:solidFill>
                <a:schemeClr val="accent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7287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412123" y="4450507"/>
            <a:ext cx="11423561" cy="1795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Pierpaolo </a:t>
            </a:r>
            <a:r>
              <a:rPr lang="it-IT" sz="4400" b="1" dirty="0" err="1" smtClean="0">
                <a:solidFill>
                  <a:srgbClr val="1F4E79"/>
                </a:solidFill>
                <a:latin typeface="Open Sans"/>
                <a:cs typeface="Open Sans"/>
              </a:rPr>
              <a:t>Taliento</a:t>
            </a:r>
            <a:endParaRPr lang="it-IT" sz="4400" b="1" dirty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fr-FR" sz="3000" i="1" dirty="0">
                <a:solidFill>
                  <a:srgbClr val="1F4E79"/>
                </a:solidFill>
                <a:latin typeface="Open Sans"/>
                <a:cs typeface="Open Sans"/>
              </a:rPr>
              <a:t>Vice </a:t>
            </a:r>
            <a:r>
              <a:rPr lang="fr-FR" sz="3000" i="1" dirty="0" err="1">
                <a:solidFill>
                  <a:srgbClr val="1F4E79"/>
                </a:solidFill>
                <a:latin typeface="Open Sans"/>
                <a:cs typeface="Open Sans"/>
              </a:rPr>
              <a:t>President</a:t>
            </a:r>
            <a:r>
              <a:rPr lang="fr-FR" sz="3000" i="1" dirty="0">
                <a:solidFill>
                  <a:srgbClr val="1F4E79"/>
                </a:solidFill>
                <a:latin typeface="Open Sans"/>
                <a:cs typeface="Open Sans"/>
              </a:rPr>
              <a:t> </a:t>
            </a:r>
            <a:r>
              <a:rPr lang="fr-FR" sz="3000" i="1" dirty="0" err="1">
                <a:solidFill>
                  <a:srgbClr val="1F4E79"/>
                </a:solidFill>
                <a:latin typeface="Open Sans"/>
                <a:cs typeface="Open Sans"/>
              </a:rPr>
              <a:t>Southern</a:t>
            </a:r>
            <a:r>
              <a:rPr lang="fr-FR" sz="3000" i="1" dirty="0">
                <a:solidFill>
                  <a:srgbClr val="1F4E79"/>
                </a:solidFill>
                <a:latin typeface="Open Sans"/>
                <a:cs typeface="Open Sans"/>
              </a:rPr>
              <a:t> Europe </a:t>
            </a:r>
            <a:endParaRPr lang="fr-FR" sz="3000" i="1" dirty="0" smtClean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fr-FR" sz="3000" i="1" dirty="0" smtClean="0">
                <a:solidFill>
                  <a:srgbClr val="1F4E79"/>
                </a:solidFill>
                <a:latin typeface="Open Sans"/>
                <a:cs typeface="Open Sans"/>
              </a:rPr>
              <a:t>CA </a:t>
            </a:r>
            <a:r>
              <a:rPr lang="fr-FR" sz="3000" i="1" dirty="0">
                <a:solidFill>
                  <a:srgbClr val="1F4E79"/>
                </a:solidFill>
                <a:latin typeface="Open Sans"/>
                <a:cs typeface="Open Sans"/>
              </a:rPr>
              <a:t>Technologies e </a:t>
            </a:r>
            <a:r>
              <a:rPr lang="fr-FR" sz="3000" i="1" dirty="0" err="1">
                <a:solidFill>
                  <a:srgbClr val="1F4E79"/>
                </a:solidFill>
                <a:latin typeface="Open Sans"/>
                <a:cs typeface="Open Sans"/>
              </a:rPr>
              <a:t>Presidente</a:t>
            </a:r>
            <a:r>
              <a:rPr lang="fr-FR" sz="3000" i="1" dirty="0">
                <a:solidFill>
                  <a:srgbClr val="1F4E79"/>
                </a:solidFill>
                <a:latin typeface="Open Sans"/>
                <a:cs typeface="Open Sans"/>
              </a:rPr>
              <a:t> - CA Technologies </a:t>
            </a:r>
            <a:r>
              <a:rPr lang="fr-FR" sz="3000" i="1" dirty="0" err="1">
                <a:solidFill>
                  <a:srgbClr val="1F4E79"/>
                </a:solidFill>
                <a:latin typeface="Open Sans"/>
                <a:cs typeface="Open Sans"/>
              </a:rPr>
              <a:t>Italia</a:t>
            </a:r>
            <a:endParaRPr lang="it-IT" sz="3000" i="1" dirty="0">
              <a:solidFill>
                <a:srgbClr val="1F4E79"/>
              </a:solidFill>
              <a:latin typeface="Open Sans"/>
              <a:cs typeface="Open Sans"/>
            </a:endParaRP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314477" y="2319219"/>
            <a:ext cx="11454190" cy="1964307"/>
          </a:xfrm>
        </p:spPr>
        <p:txBody>
          <a:bodyPr>
            <a:noAutofit/>
          </a:bodyPr>
          <a:lstStyle/>
          <a:p>
            <a:r>
              <a:rPr lang="it-IT" sz="10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Integrata</a:t>
            </a:r>
            <a:endParaRPr lang="it-IT" sz="10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23194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322904" y="368454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Sicura &amp; Efficace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2545997" y="1258669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Responsabile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 rot="16200000">
            <a:off x="-4091930" y="2413547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Reticolare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 rot="16200000">
            <a:off x="-1490758" y="2444659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Agile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-757380" y="4683976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Attenta alle persone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5531573" y="-317482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2E75B6"/>
                </a:solidFill>
                <a:latin typeface="Open Sans"/>
                <a:cs typeface="Open Sans"/>
              </a:rPr>
              <a:t>Integrata</a:t>
            </a:r>
            <a:endParaRPr lang="it-IT" sz="8000" spc="-400" dirty="0"/>
          </a:p>
        </p:txBody>
      </p:sp>
      <p:sp>
        <p:nvSpPr>
          <p:cNvPr id="26" name="Titolo 1"/>
          <p:cNvSpPr txBox="1">
            <a:spLocks/>
          </p:cNvSpPr>
          <p:nvPr/>
        </p:nvSpPr>
        <p:spPr>
          <a:xfrm>
            <a:off x="-2472638" y="-734005"/>
            <a:ext cx="11018762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Trasparente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27" name="Titolo 1"/>
          <p:cNvSpPr txBox="1">
            <a:spLocks/>
          </p:cNvSpPr>
          <p:nvPr/>
        </p:nvSpPr>
        <p:spPr>
          <a:xfrm rot="16200000">
            <a:off x="-3121090" y="2072763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chemeClr val="accent1"/>
                </a:solidFill>
                <a:latin typeface="Open Sans"/>
                <a:cs typeface="Open Sans"/>
              </a:rPr>
              <a:t>Veloce</a:t>
            </a:r>
            <a:endParaRPr lang="it-IT" sz="8000" kern="900" spc="-400" dirty="0">
              <a:solidFill>
                <a:schemeClr val="accent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12818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1524000" y="497790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Marta Mainieri</a:t>
            </a:r>
          </a:p>
          <a:p>
            <a:r>
              <a:rPr lang="it-IT" sz="4400" i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Collaboriamo</a:t>
            </a:r>
            <a:endParaRPr lang="it-IT" sz="4400" i="1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ctrTitle"/>
          </p:nvPr>
        </p:nvSpPr>
        <p:spPr>
          <a:xfrm>
            <a:off x="1524000" y="2464362"/>
            <a:ext cx="9144000" cy="1964307"/>
          </a:xfrm>
        </p:spPr>
        <p:txBody>
          <a:bodyPr>
            <a:noAutofit/>
          </a:bodyPr>
          <a:lstStyle/>
          <a:p>
            <a:r>
              <a:rPr lang="it-IT" sz="11000" spc="-400" dirty="0" smtClean="0">
                <a:solidFill>
                  <a:srgbClr val="2E75B6"/>
                </a:solidFill>
                <a:latin typeface="Open Sans"/>
                <a:cs typeface="Open Sans"/>
              </a:rPr>
              <a:t>Collaborativa</a:t>
            </a:r>
            <a:endParaRPr lang="it-IT" sz="11000" spc="-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</p:spTree>
    <p:extLst>
      <p:ext uri="{BB962C8B-B14F-4D97-AF65-F5344CB8AC3E}">
        <p14:creationId xmlns:p14="http://schemas.microsoft.com/office/powerpoint/2010/main" val="1451544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1229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1524000" y="497790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spc="-100" dirty="0" smtClean="0">
                <a:solidFill>
                  <a:schemeClr val="tx2"/>
                </a:solidFill>
                <a:latin typeface="Open Sans"/>
                <a:cs typeface="Open Sans"/>
              </a:rPr>
              <a:t>Daniela Selloni</a:t>
            </a:r>
          </a:p>
          <a:p>
            <a:r>
              <a:rPr lang="it-IT" sz="4400" i="1" spc="-100" dirty="0" smtClean="0">
                <a:solidFill>
                  <a:schemeClr val="tx2"/>
                </a:solidFill>
                <a:latin typeface="Open Sans"/>
                <a:cs typeface="Open Sans"/>
              </a:rPr>
              <a:t>Cittadini creativi</a:t>
            </a:r>
            <a:endParaRPr lang="it-IT" sz="4400" i="1" spc="-100" dirty="0">
              <a:solidFill>
                <a:schemeClr val="tx2"/>
              </a:solidFill>
              <a:latin typeface="Open Sans"/>
              <a:cs typeface="Open Sans"/>
            </a:endParaRP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1524000" y="2512742"/>
            <a:ext cx="9144000" cy="1964307"/>
          </a:xfrm>
        </p:spPr>
        <p:txBody>
          <a:bodyPr>
            <a:noAutofit/>
          </a:bodyPr>
          <a:lstStyle/>
          <a:p>
            <a:r>
              <a:rPr lang="it-IT" sz="11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Inclusiva</a:t>
            </a:r>
            <a:endParaRPr lang="it-IT" sz="11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13702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47590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605307" y="4836240"/>
            <a:ext cx="11256134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spc="-100" dirty="0">
                <a:solidFill>
                  <a:srgbClr val="1F4E79"/>
                </a:solidFill>
                <a:latin typeface="Open Sans"/>
                <a:cs typeface="Open Sans"/>
              </a:rPr>
              <a:t>Nicoletta Fusco</a:t>
            </a:r>
          </a:p>
          <a:p>
            <a:r>
              <a:rPr lang="it-IT" i="1" spc="-100" dirty="0" smtClean="0">
                <a:solidFill>
                  <a:srgbClr val="1F4E79"/>
                </a:solidFill>
                <a:latin typeface="Open Sans"/>
                <a:cs typeface="Open Sans"/>
              </a:rPr>
              <a:t>Vincitrice </a:t>
            </a:r>
            <a:r>
              <a:rPr lang="it-IT" i="1" spc="-100" dirty="0">
                <a:solidFill>
                  <a:srgbClr val="1F4E79"/>
                </a:solidFill>
                <a:latin typeface="Open Sans"/>
                <a:cs typeface="Open Sans"/>
              </a:rPr>
              <a:t>del V corso-concorso SNA per accesso alle carriere </a:t>
            </a:r>
            <a:r>
              <a:rPr lang="it-IT" i="1" spc="-100" dirty="0" smtClean="0">
                <a:solidFill>
                  <a:srgbClr val="1F4E79"/>
                </a:solidFill>
                <a:latin typeface="Open Sans"/>
                <a:cs typeface="Open Sans"/>
              </a:rPr>
              <a:t>dirigenziali</a:t>
            </a:r>
            <a:endParaRPr lang="it-IT" i="1" spc="-100" dirty="0">
              <a:solidFill>
                <a:srgbClr val="1F4E79"/>
              </a:solidFill>
              <a:latin typeface="Open Sans"/>
              <a:cs typeface="Open Sans"/>
            </a:endParaRP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544286" y="2512742"/>
            <a:ext cx="11018762" cy="1964307"/>
          </a:xfrm>
        </p:spPr>
        <p:txBody>
          <a:bodyPr>
            <a:noAutofit/>
          </a:bodyPr>
          <a:lstStyle/>
          <a:p>
            <a:r>
              <a:rPr lang="it-IT" sz="11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11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94668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/>
          <p:cNvSpPr>
            <a:spLocks noGrp="1"/>
          </p:cNvSpPr>
          <p:nvPr>
            <p:ph type="ctrTitle"/>
          </p:nvPr>
        </p:nvSpPr>
        <p:spPr>
          <a:xfrm>
            <a:off x="2175443" y="2180800"/>
            <a:ext cx="11018762" cy="1964307"/>
          </a:xfrm>
        </p:spPr>
        <p:txBody>
          <a:bodyPr>
            <a:noAutofit/>
          </a:bodyPr>
          <a:lstStyle/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Aperta al nuovo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 rot="16200000">
            <a:off x="6637847" y="3644444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5B9BD5"/>
                </a:solidFill>
                <a:latin typeface="Open Sans"/>
                <a:cs typeface="Open Sans"/>
              </a:rPr>
              <a:t>Inclusiva</a:t>
            </a:r>
            <a:endParaRPr lang="it-IT" sz="8000" kern="900" spc="-400" dirty="0">
              <a:solidFill>
                <a:srgbClr val="5B9BD5"/>
              </a:solidFill>
              <a:latin typeface="Open Sans"/>
              <a:cs typeface="Open Sans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-372864" y="3676898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spc="-400" dirty="0" smtClean="0">
                <a:solidFill>
                  <a:srgbClr val="5B9BD5"/>
                </a:solidFill>
                <a:latin typeface="Open Sans"/>
                <a:cs typeface="Open Sans"/>
              </a:rPr>
              <a:t>Collaborativa</a:t>
            </a:r>
            <a:endParaRPr lang="it-IT" sz="8000" spc="-400" dirty="0">
              <a:solidFill>
                <a:srgbClr val="5B9BD5"/>
              </a:solidFill>
            </a:endParaRPr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4399614" y="3037721"/>
            <a:ext cx="9144000" cy="1964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8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Abilitante</a:t>
            </a:r>
            <a:endParaRPr lang="it-IT" sz="8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0662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2"/>
          <p:cNvSpPr txBox="1">
            <a:spLocks/>
          </p:cNvSpPr>
          <p:nvPr/>
        </p:nvSpPr>
        <p:spPr>
          <a:xfrm>
            <a:off x="1524000" y="497790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Andrea </a:t>
            </a:r>
            <a:r>
              <a:rPr lang="it-IT" sz="4400" b="1" dirty="0" err="1" smtClean="0">
                <a:solidFill>
                  <a:srgbClr val="1F4E79"/>
                </a:solidFill>
                <a:latin typeface="Open Sans"/>
                <a:cs typeface="Open Sans"/>
              </a:rPr>
              <a:t>Tardiola</a:t>
            </a:r>
            <a:endParaRPr lang="it-IT" sz="4400" b="1" dirty="0">
              <a:solidFill>
                <a:srgbClr val="1F4E79"/>
              </a:solidFill>
              <a:latin typeface="Open Sans"/>
              <a:cs typeface="Open Sans"/>
            </a:endParaRPr>
          </a:p>
          <a:p>
            <a:r>
              <a:rPr lang="it-IT" sz="3000" i="1" dirty="0">
                <a:solidFill>
                  <a:srgbClr val="1F4E79"/>
                </a:solidFill>
                <a:latin typeface="Open Sans"/>
                <a:cs typeface="Open Sans"/>
              </a:rPr>
              <a:t>Segretario Generale - Regione Lazio</a:t>
            </a:r>
          </a:p>
        </p:txBody>
      </p:sp>
      <p:sp>
        <p:nvSpPr>
          <p:cNvPr id="5" name="Ritaglia singolo angolo rettangolo 4"/>
          <p:cNvSpPr/>
          <p:nvPr/>
        </p:nvSpPr>
        <p:spPr>
          <a:xfrm>
            <a:off x="0" y="-145143"/>
            <a:ext cx="12325048" cy="1439333"/>
          </a:xfrm>
          <a:prstGeom prst="snip1Rect">
            <a:avLst/>
          </a:prstGeom>
          <a:solidFill>
            <a:schemeClr val="tx2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magine 7" descr="FPA14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85" y="238881"/>
            <a:ext cx="1018736" cy="95854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632857" y="306785"/>
            <a:ext cx="90956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1F4E79"/>
                </a:solidFill>
                <a:latin typeface="Open Sans"/>
                <a:cs typeface="Open Sans"/>
              </a:rPr>
              <a:t>FORUM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> PA 2014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  <a:t/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  <a:latin typeface="Open Sans"/>
                <a:cs typeface="Open Sans"/>
              </a:rPr>
            </a:br>
            <a:endParaRPr lang="it-IT" sz="3600" dirty="0">
              <a:solidFill>
                <a:schemeClr val="accent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2859" y="1403047"/>
            <a:ext cx="116114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accent2"/>
                </a:solidFill>
                <a:latin typeface="Open Sans"/>
                <a:cs typeface="Open Sans"/>
              </a:rPr>
              <a:t>Quale PA per un’Italia più semplice e giusta?</a:t>
            </a: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544286" y="2512742"/>
            <a:ext cx="11018762" cy="1964307"/>
          </a:xfrm>
        </p:spPr>
        <p:txBody>
          <a:bodyPr>
            <a:noAutofit/>
          </a:bodyPr>
          <a:lstStyle/>
          <a:p>
            <a:r>
              <a:rPr lang="it-IT" sz="11000" kern="900" spc="-400" dirty="0" smtClean="0">
                <a:solidFill>
                  <a:srgbClr val="2E75B6"/>
                </a:solidFill>
                <a:latin typeface="Open Sans"/>
                <a:cs typeface="Open Sans"/>
              </a:rPr>
              <a:t>Responsabile</a:t>
            </a:r>
            <a:endParaRPr lang="it-IT" sz="11000" kern="900" spc="-400" dirty="0">
              <a:solidFill>
                <a:srgbClr val="2E75B6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3901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378</Words>
  <Application>Microsoft Office PowerPoint</Application>
  <PresentationFormat>Widescreen</PresentationFormat>
  <Paragraphs>138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Open Sans</vt:lpstr>
      <vt:lpstr>Open Sans Semibold</vt:lpstr>
      <vt:lpstr>Tema di Office</vt:lpstr>
      <vt:lpstr>Abilitante</vt:lpstr>
      <vt:lpstr>Presentazione standard di PowerPoint</vt:lpstr>
      <vt:lpstr>Collaborativa</vt:lpstr>
      <vt:lpstr>Presentazione standard di PowerPoint</vt:lpstr>
      <vt:lpstr>Inclusiva</vt:lpstr>
      <vt:lpstr>Presentazione standard di PowerPoint</vt:lpstr>
      <vt:lpstr>Aperta al nuovo</vt:lpstr>
      <vt:lpstr>Aperta al nuovo</vt:lpstr>
      <vt:lpstr>Responsabile</vt:lpstr>
      <vt:lpstr>Aperta al nuovo</vt:lpstr>
      <vt:lpstr>Attenta alle persone</vt:lpstr>
      <vt:lpstr>Aperta al nuovo</vt:lpstr>
      <vt:lpstr>Agile</vt:lpstr>
      <vt:lpstr>Aperta al nuovo</vt:lpstr>
      <vt:lpstr>Reticolare</vt:lpstr>
      <vt:lpstr>Aperta al nuovo</vt:lpstr>
      <vt:lpstr>Veloce</vt:lpstr>
      <vt:lpstr>Aperta al nuovo</vt:lpstr>
      <vt:lpstr>Sicura &amp; efficace</vt:lpstr>
      <vt:lpstr>Aperta al nuovo</vt:lpstr>
      <vt:lpstr>Trasparente</vt:lpstr>
      <vt:lpstr>Aperta al nuovo</vt:lpstr>
      <vt:lpstr>Integrata</vt:lpstr>
      <vt:lpstr>Aperta al nuovo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Abiltante</dc:title>
  <dc:creator>Tommaso Del Lungo</dc:creator>
  <cp:lastModifiedBy>Tommaso Del Lungo</cp:lastModifiedBy>
  <cp:revision>29</cp:revision>
  <cp:lastPrinted>2014-05-23T14:50:24Z</cp:lastPrinted>
  <dcterms:created xsi:type="dcterms:W3CDTF">2014-05-23T14:24:14Z</dcterms:created>
  <dcterms:modified xsi:type="dcterms:W3CDTF">2014-05-26T14:11:21Z</dcterms:modified>
</cp:coreProperties>
</file>